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2">
  <p:sldMasterIdLst>
    <p:sldMasterId id="2147483648" r:id="rId1"/>
  </p:sldMasterIdLst>
  <p:sldIdLst>
    <p:sldId id="256" r:id="rId2"/>
    <p:sldId id="258" r:id="rId3"/>
    <p:sldId id="257" r:id="rId4"/>
    <p:sldId id="280" r:id="rId5"/>
    <p:sldId id="273" r:id="rId6"/>
    <p:sldId id="262" r:id="rId7"/>
    <p:sldId id="261" r:id="rId8"/>
    <p:sldId id="263" r:id="rId9"/>
    <p:sldId id="281" r:id="rId10"/>
    <p:sldId id="264" r:id="rId11"/>
    <p:sldId id="283" r:id="rId12"/>
    <p:sldId id="284" r:id="rId13"/>
    <p:sldId id="282" r:id="rId14"/>
    <p:sldId id="268" r:id="rId15"/>
    <p:sldId id="267" r:id="rId16"/>
    <p:sldId id="276" r:id="rId17"/>
    <p:sldId id="277" r:id="rId18"/>
    <p:sldId id="269" r:id="rId19"/>
    <p:sldId id="271" r:id="rId20"/>
    <p:sldId id="272" r:id="rId21"/>
    <p:sldId id="278" r:id="rId22"/>
    <p:sldId id="274" r:id="rId23"/>
    <p:sldId id="275" r:id="rId24"/>
    <p:sldId id="285" r:id="rId25"/>
    <p:sldId id="279" r:id="rId2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70" d="100"/>
          <a:sy n="70" d="100"/>
        </p:scale>
        <p:origin x="714" y="7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presProps" Target="presProps.xml"/><Relationship Id="rId30"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2C25E9E2-4A09-4FAC-BD7E-8634A8D9CDDD}" type="datetimeFigureOut">
              <a:rPr lang="en-US" smtClean="0"/>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76925204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25E9E2-4A09-4FAC-BD7E-8634A8D9CDDD}" type="datetimeFigureOut">
              <a:rPr lang="en-US" smtClean="0"/>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164622338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2C25E9E2-4A09-4FAC-BD7E-8634A8D9CDDD}" type="datetimeFigureOut">
              <a:rPr lang="en-US" smtClean="0"/>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24726593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2C25E9E2-4A09-4FAC-BD7E-8634A8D9CDDD}" type="datetimeFigureOut">
              <a:rPr lang="en-US" smtClean="0"/>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861701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2C25E9E2-4A09-4FAC-BD7E-8634A8D9CDDD}" type="datetimeFigureOut">
              <a:rPr lang="en-US" smtClean="0"/>
              <a:t>2/23/2018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32280233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2C25E9E2-4A09-4FAC-BD7E-8634A8D9CDDD}" type="datetimeFigureOut">
              <a:rPr lang="en-US" smtClean="0"/>
              <a:t>2/23/2018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324470611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C25E9E2-4A09-4FAC-BD7E-8634A8D9CDDD}" type="datetimeFigureOut">
              <a:rPr lang="en-US" smtClean="0"/>
              <a:t>2/23/2018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36549624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25E9E2-4A09-4FAC-BD7E-8634A8D9CDDD}" type="datetimeFigureOut">
              <a:rPr lang="en-US" smtClean="0"/>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8721769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2C25E9E2-4A09-4FAC-BD7E-8634A8D9CDDD}" type="datetimeFigureOut">
              <a:rPr lang="en-US" smtClean="0"/>
              <a:t>2/23/2018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3861907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25E9E2-4A09-4FAC-BD7E-8634A8D9CDDD}" type="datetimeFigureOut">
              <a:rPr lang="en-US" smtClean="0"/>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3670593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2C25E9E2-4A09-4FAC-BD7E-8634A8D9CDDD}" type="datetimeFigureOut">
              <a:rPr lang="en-US" smtClean="0"/>
              <a:t>2/23/2018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D41CAF3-9797-409E-A208-DFDECA505BE8}" type="slidenum">
              <a:rPr lang="en-US" smtClean="0"/>
              <a:t>‹#›</a:t>
            </a:fld>
            <a:endParaRPr lang="en-US"/>
          </a:p>
        </p:txBody>
      </p:sp>
    </p:spTree>
    <p:extLst>
      <p:ext uri="{BB962C8B-B14F-4D97-AF65-F5344CB8AC3E}">
        <p14:creationId xmlns:p14="http://schemas.microsoft.com/office/powerpoint/2010/main" val="7440832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2C25E9E2-4A09-4FAC-BD7E-8634A8D9CDDD}" type="datetimeFigureOut">
              <a:rPr lang="en-US" smtClean="0"/>
              <a:t>2/23/2018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D41CAF3-9797-409E-A208-DFDECA505BE8}" type="slidenum">
              <a:rPr lang="en-US" smtClean="0"/>
              <a:t>‹#›</a:t>
            </a:fld>
            <a:endParaRPr lang="en-US"/>
          </a:p>
        </p:txBody>
      </p:sp>
    </p:spTree>
    <p:extLst>
      <p:ext uri="{BB962C8B-B14F-4D97-AF65-F5344CB8AC3E}">
        <p14:creationId xmlns:p14="http://schemas.microsoft.com/office/powerpoint/2010/main" val="21392042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59809" y="177421"/>
            <a:ext cx="10768084" cy="3332542"/>
          </a:xfrm>
        </p:spPr>
        <p:txBody>
          <a:bodyPr>
            <a:noAutofit/>
          </a:bodyPr>
          <a:lstStyle/>
          <a:p>
            <a:r>
              <a:rPr lang="en-US" sz="5400" b="1" spc="300" dirty="0">
                <a:latin typeface="+mn-lt"/>
              </a:rPr>
              <a:t>Early occurrence and recurrence of hepatocellular carcinoma in HCV-related cirrhosis treated with direct- acting antivirals</a:t>
            </a:r>
            <a:endParaRPr lang="en-US" sz="5400" spc="300" dirty="0">
              <a:latin typeface="+mn-lt"/>
            </a:endParaRPr>
          </a:p>
        </p:txBody>
      </p:sp>
      <p:sp>
        <p:nvSpPr>
          <p:cNvPr id="3" name="Subtitle 2"/>
          <p:cNvSpPr>
            <a:spLocks noGrp="1"/>
          </p:cNvSpPr>
          <p:nvPr>
            <p:ph type="subTitle" idx="1"/>
          </p:nvPr>
        </p:nvSpPr>
        <p:spPr>
          <a:xfrm>
            <a:off x="1524000" y="3862315"/>
            <a:ext cx="9144000" cy="2995685"/>
          </a:xfrm>
        </p:spPr>
        <p:txBody>
          <a:bodyPr>
            <a:normAutofit/>
          </a:bodyPr>
          <a:lstStyle/>
          <a:p>
            <a:r>
              <a:rPr lang="en-US" sz="2800" b="1" dirty="0" smtClean="0">
                <a:effectLst>
                  <a:outerShdw blurRad="38100" dist="38100" dir="2700000" algn="tl">
                    <a:srgbClr val="000000">
                      <a:alpha val="43137"/>
                    </a:srgbClr>
                  </a:outerShdw>
                </a:effectLst>
              </a:rPr>
              <a:t>Dr\ Ali Abdel Rahman Ghweil</a:t>
            </a:r>
          </a:p>
          <a:p>
            <a:r>
              <a:rPr lang="en-US" sz="2800" b="1" dirty="0" smtClean="0">
                <a:effectLst>
                  <a:outerShdw blurRad="38100" dist="38100" dir="2700000" algn="tl">
                    <a:srgbClr val="000000">
                      <a:alpha val="43137"/>
                    </a:srgbClr>
                  </a:outerShdw>
                </a:effectLst>
              </a:rPr>
              <a:t>Assistant Professor &amp; Head of Department of Tropical Medicine &amp; Gastroenterology</a:t>
            </a:r>
          </a:p>
          <a:p>
            <a:r>
              <a:rPr lang="en-US" sz="2800" b="1" dirty="0" smtClean="0">
                <a:effectLst>
                  <a:outerShdw blurRad="38100" dist="38100" dir="2700000" algn="tl">
                    <a:srgbClr val="000000">
                      <a:alpha val="43137"/>
                    </a:srgbClr>
                  </a:outerShdw>
                </a:effectLst>
              </a:rPr>
              <a:t>Qena Faculty of Medicine - South Valley University</a:t>
            </a:r>
          </a:p>
          <a:p>
            <a:r>
              <a:rPr lang="en-US" sz="2800" b="1" dirty="0" smtClean="0">
                <a:effectLst>
                  <a:outerShdw blurRad="38100" dist="38100" dir="2700000" algn="tl">
                    <a:srgbClr val="000000">
                      <a:alpha val="43137"/>
                    </a:srgbClr>
                  </a:outerShdw>
                </a:effectLst>
              </a:rPr>
              <a:t>Egypt</a:t>
            </a:r>
          </a:p>
          <a:p>
            <a:endParaRPr lang="en-US" dirty="0"/>
          </a:p>
        </p:txBody>
      </p:sp>
    </p:spTree>
    <p:extLst>
      <p:ext uri="{BB962C8B-B14F-4D97-AF65-F5344CB8AC3E}">
        <p14:creationId xmlns:p14="http://schemas.microsoft.com/office/powerpoint/2010/main" val="1924891671"/>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9600" b="1" i="1" dirty="0" smtClean="0">
                <a:effectLst>
                  <a:outerShdw blurRad="38100" dist="38100" dir="2700000" algn="tl">
                    <a:srgbClr val="000000">
                      <a:alpha val="43137"/>
                    </a:srgbClr>
                  </a:outerShdw>
                </a:effectLst>
                <a:latin typeface="+mn-lt"/>
              </a:rPr>
              <a:t>Introduction</a:t>
            </a:r>
            <a:endParaRPr lang="en-US" sz="9600" b="1" i="1"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79582797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668740"/>
            <a:ext cx="10515600" cy="5882185"/>
          </a:xfrm>
        </p:spPr>
        <p:txBody>
          <a:bodyPr>
            <a:normAutofit/>
          </a:bodyPr>
          <a:lstStyle/>
          <a:p>
            <a:pPr algn="just"/>
            <a:r>
              <a:rPr lang="en-US" sz="3200" dirty="0"/>
              <a:t>The association between chronic hepatitis C virus (HCV) infection and the development of hepatocellular carcinoma (HCC) is well established. </a:t>
            </a:r>
            <a:endParaRPr lang="en-US" sz="3200" dirty="0" smtClean="0"/>
          </a:p>
          <a:p>
            <a:pPr algn="just"/>
            <a:r>
              <a:rPr lang="en-US" sz="3200" dirty="0" smtClean="0"/>
              <a:t>Currently</a:t>
            </a:r>
            <a:r>
              <a:rPr lang="en-US" sz="3200" dirty="0"/>
              <a:t>, the risk of the development of HCC in patients with HCV infection is highest in those with cirrhosis, estimated to be 2% to 8% per year in this </a:t>
            </a:r>
            <a:r>
              <a:rPr lang="en-US" sz="3200" dirty="0" smtClean="0"/>
              <a:t>population. </a:t>
            </a:r>
            <a:r>
              <a:rPr lang="en-US" sz="3200" dirty="0"/>
              <a:t>Although the rate of new HCV cases has declined, the prevalence of HCV infection in patients with HCC is increasing. </a:t>
            </a:r>
            <a:endParaRPr lang="en-US" sz="3200" dirty="0" smtClean="0"/>
          </a:p>
          <a:p>
            <a:pPr algn="just"/>
            <a:r>
              <a:rPr lang="en-US" sz="3200" dirty="0" smtClean="0"/>
              <a:t>In </a:t>
            </a:r>
            <a:r>
              <a:rPr lang="en-US" sz="3200" dirty="0"/>
              <a:t>fact, the risk of developing HCC continues to persist in patients with HCV cirrhosis even after they have achieved </a:t>
            </a:r>
            <a:r>
              <a:rPr lang="en-US" sz="3200" dirty="0" smtClean="0"/>
              <a:t>SVR.</a:t>
            </a:r>
            <a:endParaRPr lang="en-US" sz="3200" dirty="0"/>
          </a:p>
        </p:txBody>
      </p:sp>
    </p:spTree>
    <p:extLst>
      <p:ext uri="{BB962C8B-B14F-4D97-AF65-F5344CB8AC3E}">
        <p14:creationId xmlns:p14="http://schemas.microsoft.com/office/powerpoint/2010/main" val="211420923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3200" dirty="0"/>
              <a:t>In the era of interferon-based treatment, patients with HCV cirrhosis who achieved SVR were shown to be less likely to develop HCC. </a:t>
            </a:r>
            <a:endParaRPr lang="en-US" sz="3200" dirty="0" smtClean="0"/>
          </a:p>
          <a:p>
            <a:pPr algn="just"/>
            <a:r>
              <a:rPr lang="en-US" sz="3200" dirty="0" smtClean="0"/>
              <a:t>Additionally</a:t>
            </a:r>
            <a:r>
              <a:rPr lang="en-US" sz="3200" dirty="0"/>
              <a:t>, those patients with HCV-induced chronic liver disease showed improvement in fibrosis and even cirrhosis with this treatment.</a:t>
            </a:r>
          </a:p>
          <a:p>
            <a:endParaRPr lang="en-US" sz="3200" dirty="0"/>
          </a:p>
        </p:txBody>
      </p:sp>
    </p:spTree>
    <p:extLst>
      <p:ext uri="{BB962C8B-B14F-4D97-AF65-F5344CB8AC3E}">
        <p14:creationId xmlns:p14="http://schemas.microsoft.com/office/powerpoint/2010/main" val="258387852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3200" dirty="0" smtClean="0"/>
              <a:t>Researchers were particularly concerned over the possible increase in occurrence and recurrence of HCC noted in patients infected with HCV after SVR was achieved with DAA therapy. </a:t>
            </a:r>
            <a:endParaRPr lang="en-US" sz="3200" dirty="0"/>
          </a:p>
        </p:txBody>
      </p:sp>
    </p:spTree>
    <p:extLst>
      <p:ext uri="{BB962C8B-B14F-4D97-AF65-F5344CB8AC3E}">
        <p14:creationId xmlns:p14="http://schemas.microsoft.com/office/powerpoint/2010/main" val="875114669"/>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8800" b="1" i="1" dirty="0" smtClean="0">
                <a:effectLst>
                  <a:outerShdw blurRad="38100" dist="38100" dir="2700000" algn="tl">
                    <a:srgbClr val="000000">
                      <a:alpha val="43137"/>
                    </a:srgbClr>
                  </a:outerShdw>
                </a:effectLst>
                <a:latin typeface="+mn-lt"/>
              </a:rPr>
              <a:t>Patients and Methods</a:t>
            </a:r>
            <a:endParaRPr lang="en-US" sz="8800" b="1" i="1"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1713426083"/>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214651"/>
            <a:ext cx="10515600" cy="4962312"/>
          </a:xfrm>
        </p:spPr>
        <p:txBody>
          <a:bodyPr/>
          <a:lstStyle/>
          <a:p>
            <a:pPr algn="just"/>
            <a:r>
              <a:rPr lang="en-US" sz="3200" dirty="0"/>
              <a:t>Two hundred HCV patients attending the out-patient clinic, Qena University Hospital were followed up between March 2015 and May 2017. </a:t>
            </a:r>
            <a:endParaRPr lang="en-US" sz="3200" dirty="0" smtClean="0"/>
          </a:p>
          <a:p>
            <a:pPr algn="just"/>
            <a:r>
              <a:rPr lang="en-US" sz="3200" dirty="0" smtClean="0"/>
              <a:t>HCV-RNA </a:t>
            </a:r>
            <a:r>
              <a:rPr lang="en-US" sz="3200" dirty="0"/>
              <a:t>was assessed before the treatment and at the end of it using quantitative polymerase chain </a:t>
            </a:r>
            <a:r>
              <a:rPr lang="en-US" sz="3200" dirty="0" smtClean="0"/>
              <a:t>reaction (PCR) assay. </a:t>
            </a:r>
          </a:p>
          <a:p>
            <a:pPr algn="just"/>
            <a:r>
              <a:rPr lang="en-US" sz="3200" dirty="0" smtClean="0"/>
              <a:t>The </a:t>
            </a:r>
            <a:r>
              <a:rPr lang="en-US" sz="3200" dirty="0"/>
              <a:t>SVR is considered the absence of HCV-RNA at 12 weeks after the end of therapy.</a:t>
            </a:r>
          </a:p>
          <a:p>
            <a:endParaRPr lang="en-US" dirty="0"/>
          </a:p>
        </p:txBody>
      </p:sp>
    </p:spTree>
    <p:extLst>
      <p:ext uri="{BB962C8B-B14F-4D97-AF65-F5344CB8AC3E}">
        <p14:creationId xmlns:p14="http://schemas.microsoft.com/office/powerpoint/2010/main" val="34480635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51847" y="1501253"/>
            <a:ext cx="10515600" cy="5145205"/>
          </a:xfrm>
        </p:spPr>
        <p:txBody>
          <a:bodyPr>
            <a:normAutofit/>
          </a:bodyPr>
          <a:lstStyle/>
          <a:p>
            <a:pPr algn="just"/>
            <a:r>
              <a:rPr lang="en-US" sz="3200" dirty="0"/>
              <a:t>All patients did ultrasound transient elastography examination </a:t>
            </a:r>
            <a:r>
              <a:rPr lang="en-US" sz="3200" dirty="0" smtClean="0"/>
              <a:t>at </a:t>
            </a:r>
            <a:r>
              <a:rPr lang="en-US" sz="3200" dirty="0"/>
              <a:t>the start of treatment and at 12-weeks after end of treatment. </a:t>
            </a:r>
            <a:endParaRPr lang="en-US" sz="3200" dirty="0" smtClean="0"/>
          </a:p>
          <a:p>
            <a:pPr algn="just"/>
            <a:r>
              <a:rPr lang="en-US" sz="3200" dirty="0" smtClean="0"/>
              <a:t>The </a:t>
            </a:r>
            <a:r>
              <a:rPr lang="en-US" sz="3200" dirty="0"/>
              <a:t>used cut-off value for diagnosis of cirrhosis was 12.5 </a:t>
            </a:r>
            <a:r>
              <a:rPr lang="en-US" sz="3200" dirty="0" err="1" smtClean="0"/>
              <a:t>KPa</a:t>
            </a:r>
            <a:r>
              <a:rPr lang="en-US" sz="3200" b="1" dirty="0" smtClean="0"/>
              <a:t>.</a:t>
            </a:r>
            <a:r>
              <a:rPr lang="en-US" sz="3200" dirty="0" smtClean="0"/>
              <a:t> </a:t>
            </a:r>
          </a:p>
          <a:p>
            <a:pPr algn="just"/>
            <a:r>
              <a:rPr lang="en-US" sz="3200" dirty="0" smtClean="0"/>
              <a:t>The </a:t>
            </a:r>
            <a:r>
              <a:rPr lang="en-US" sz="3200" dirty="0"/>
              <a:t>diagnosis of HCC was based on American Association for the Study of Liver Disease (AASLD) </a:t>
            </a:r>
            <a:r>
              <a:rPr lang="en-US" sz="3200" dirty="0" smtClean="0"/>
              <a:t>guidelines. </a:t>
            </a:r>
          </a:p>
        </p:txBody>
      </p:sp>
    </p:spTree>
    <p:extLst>
      <p:ext uri="{BB962C8B-B14F-4D97-AF65-F5344CB8AC3E}">
        <p14:creationId xmlns:p14="http://schemas.microsoft.com/office/powerpoint/2010/main" val="1936031512"/>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3200" dirty="0"/>
              <a:t>For patients with no previous history of HCC, an ultrasound screening was carried out. Abdominal ultrasound was done prior to starting therapy. </a:t>
            </a:r>
            <a:endParaRPr lang="en-US" sz="3200" dirty="0" smtClean="0"/>
          </a:p>
          <a:p>
            <a:pPr algn="just"/>
            <a:r>
              <a:rPr lang="en-US" sz="3200" dirty="0" smtClean="0"/>
              <a:t>For </a:t>
            </a:r>
            <a:r>
              <a:rPr lang="en-US" sz="3200" dirty="0"/>
              <a:t>patients with previous history of treated HCC, a dynamic and multiphase contrast- enhanced computed tomography (CT) or Magnetic Resonance Imaging (MRI) was conducted before initiating treatment</a:t>
            </a:r>
            <a:r>
              <a:rPr lang="en-US" sz="3200" dirty="0" smtClean="0"/>
              <a:t>.</a:t>
            </a:r>
            <a:endParaRPr lang="en-US" sz="3200" dirty="0"/>
          </a:p>
        </p:txBody>
      </p:sp>
    </p:spTree>
    <p:extLst>
      <p:ext uri="{BB962C8B-B14F-4D97-AF65-F5344CB8AC3E}">
        <p14:creationId xmlns:p14="http://schemas.microsoft.com/office/powerpoint/2010/main" val="6598819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n-US" sz="5400" b="1" u="sng" dirty="0" smtClean="0">
                <a:latin typeface="+mn-lt"/>
              </a:rPr>
              <a:t>Inclusion criteria</a:t>
            </a:r>
            <a:endParaRPr lang="en-US" sz="5400" b="1" u="sng" dirty="0">
              <a:latin typeface="+mn-lt"/>
            </a:endParaRPr>
          </a:p>
        </p:txBody>
      </p:sp>
      <p:sp>
        <p:nvSpPr>
          <p:cNvPr id="3" name="Content Placeholder 2"/>
          <p:cNvSpPr>
            <a:spLocks noGrp="1"/>
          </p:cNvSpPr>
          <p:nvPr>
            <p:ph idx="1"/>
          </p:nvPr>
        </p:nvSpPr>
        <p:spPr>
          <a:xfrm>
            <a:off x="838200" y="2333767"/>
            <a:ext cx="10515600" cy="3843196"/>
          </a:xfrm>
        </p:spPr>
        <p:txBody>
          <a:bodyPr>
            <a:normAutofit/>
          </a:bodyPr>
          <a:lstStyle/>
          <a:p>
            <a:pPr algn="just"/>
            <a:r>
              <a:rPr lang="en-US" sz="3200" dirty="0"/>
              <a:t>Included patients were those with HCC who achieved complete radiological response after </a:t>
            </a:r>
            <a:r>
              <a:rPr lang="en-US" sz="3200" dirty="0" smtClean="0"/>
              <a:t>loco-regional </a:t>
            </a:r>
            <a:r>
              <a:rPr lang="en-US" sz="3200" dirty="0"/>
              <a:t>ablation (RFA) or </a:t>
            </a:r>
            <a:r>
              <a:rPr lang="en-US" sz="3200" dirty="0" err="1"/>
              <a:t>transarterial</a:t>
            </a:r>
            <a:r>
              <a:rPr lang="en-US" sz="3200" dirty="0"/>
              <a:t> chemoembolization (TACE</a:t>
            </a:r>
            <a:r>
              <a:rPr lang="en-US" sz="3200" dirty="0" smtClean="0"/>
              <a:t>).</a:t>
            </a:r>
            <a:endParaRPr lang="en-US" sz="3200" dirty="0"/>
          </a:p>
        </p:txBody>
      </p:sp>
    </p:spTree>
    <p:extLst>
      <p:ext uri="{BB962C8B-B14F-4D97-AF65-F5344CB8AC3E}">
        <p14:creationId xmlns:p14="http://schemas.microsoft.com/office/powerpoint/2010/main" val="2902246354"/>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pPr algn="ctr"/>
            <a:r>
              <a:rPr lang="en-US" sz="5400" b="1" u="sng" dirty="0" smtClean="0">
                <a:latin typeface="+mn-lt"/>
              </a:rPr>
              <a:t>Exclusion criteria</a:t>
            </a:r>
            <a:endParaRPr lang="en-US" sz="5400" b="1" u="sng" dirty="0">
              <a:latin typeface="+mn-lt"/>
            </a:endParaRPr>
          </a:p>
        </p:txBody>
      </p:sp>
      <p:sp>
        <p:nvSpPr>
          <p:cNvPr id="3" name="Content Placeholder 2"/>
          <p:cNvSpPr>
            <a:spLocks noGrp="1"/>
          </p:cNvSpPr>
          <p:nvPr>
            <p:ph idx="1"/>
          </p:nvPr>
        </p:nvSpPr>
        <p:spPr>
          <a:xfrm>
            <a:off x="838200" y="2115403"/>
            <a:ext cx="10515600" cy="4061560"/>
          </a:xfrm>
        </p:spPr>
        <p:txBody>
          <a:bodyPr>
            <a:normAutofit/>
          </a:bodyPr>
          <a:lstStyle/>
          <a:p>
            <a:pPr algn="just"/>
            <a:r>
              <a:rPr lang="en-US" sz="3200" dirty="0"/>
              <a:t>Patients with a suspicious focal lesion, which were detected before starting the therapy were excluded. </a:t>
            </a:r>
            <a:endParaRPr lang="en-US" sz="3200" dirty="0" smtClean="0"/>
          </a:p>
          <a:p>
            <a:pPr algn="just"/>
            <a:r>
              <a:rPr lang="en-US" sz="3200" dirty="0" smtClean="0"/>
              <a:t>In </a:t>
            </a:r>
            <a:r>
              <a:rPr lang="en-US" sz="3200" dirty="0"/>
              <a:t>addition, patients with HBV or HIV co-infection and HCV positive patients after liver transplantation were excluded. </a:t>
            </a:r>
          </a:p>
          <a:p>
            <a:pPr algn="just"/>
            <a:r>
              <a:rPr lang="en-US" sz="3200" dirty="0"/>
              <a:t>Antiviral regimens containing interferon were also excluded</a:t>
            </a:r>
            <a:r>
              <a:rPr lang="en-US" sz="3200" dirty="0" smtClean="0"/>
              <a:t>.</a:t>
            </a:r>
          </a:p>
        </p:txBody>
      </p:sp>
    </p:spTree>
    <p:extLst>
      <p:ext uri="{BB962C8B-B14F-4D97-AF65-F5344CB8AC3E}">
        <p14:creationId xmlns:p14="http://schemas.microsoft.com/office/powerpoint/2010/main" val="317292021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sz="3200" dirty="0"/>
              <a:t>At the end of therapy and after six months, an ultrasound was conducted again; in the case of an appearance of a lesion, a CT scan or MRI examination was conducted.</a:t>
            </a:r>
          </a:p>
          <a:p>
            <a:endParaRPr lang="en-US" dirty="0"/>
          </a:p>
        </p:txBody>
      </p:sp>
    </p:spTree>
    <p:extLst>
      <p:ext uri="{BB962C8B-B14F-4D97-AF65-F5344CB8AC3E}">
        <p14:creationId xmlns:p14="http://schemas.microsoft.com/office/powerpoint/2010/main" val="1509502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marL="0" indent="0" algn="ctr">
              <a:buNone/>
            </a:pPr>
            <a:r>
              <a:rPr lang="en-US" sz="3200" b="1" dirty="0"/>
              <a:t>The study was approved by ethical committee of Qena Faculty of Medicine-South Valley University. </a:t>
            </a:r>
            <a:endParaRPr lang="en-US" sz="3200" b="1" dirty="0" smtClean="0"/>
          </a:p>
          <a:p>
            <a:pPr marL="0" indent="0" algn="ctr">
              <a:buNone/>
            </a:pPr>
            <a:r>
              <a:rPr lang="en-US" sz="3200" b="1" dirty="0" smtClean="0"/>
              <a:t>All </a:t>
            </a:r>
            <a:r>
              <a:rPr lang="en-US" sz="3200" b="1" dirty="0"/>
              <a:t>patients provided written informed consent to have their data included in this study.</a:t>
            </a:r>
          </a:p>
          <a:p>
            <a:endParaRPr lang="en-US" dirty="0"/>
          </a:p>
        </p:txBody>
      </p:sp>
    </p:spTree>
    <p:extLst>
      <p:ext uri="{BB962C8B-B14F-4D97-AF65-F5344CB8AC3E}">
        <p14:creationId xmlns:p14="http://schemas.microsoft.com/office/powerpoint/2010/main" val="392914008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9600" b="1" i="1" dirty="0" smtClean="0">
                <a:effectLst>
                  <a:outerShdw blurRad="38100" dist="38100" dir="2700000" algn="tl">
                    <a:srgbClr val="000000">
                      <a:alpha val="43137"/>
                    </a:srgbClr>
                  </a:outerShdw>
                </a:effectLst>
                <a:latin typeface="+mn-lt"/>
              </a:rPr>
              <a:t>Results</a:t>
            </a:r>
            <a:endParaRPr lang="en-US" sz="9600" b="1" i="1"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399238852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algn="just"/>
            <a:r>
              <a:rPr lang="en-US" sz="3200" dirty="0"/>
              <a:t>A total of 200 patients were evaluated after exclusion of 5 patients who developed complications during treatment </a:t>
            </a:r>
            <a:r>
              <a:rPr lang="en-US" sz="3200" dirty="0" smtClean="0"/>
              <a:t>&amp;/or </a:t>
            </a:r>
            <a:r>
              <a:rPr lang="en-US" sz="3200" dirty="0"/>
              <a:t>follow up; demographic baseline characteristics at the start of therapy with DAA are summarized in the Table 1. </a:t>
            </a:r>
          </a:p>
          <a:p>
            <a:endParaRPr lang="en-US" dirty="0"/>
          </a:p>
        </p:txBody>
      </p:sp>
    </p:spTree>
    <p:extLst>
      <p:ext uri="{BB962C8B-B14F-4D97-AF65-F5344CB8AC3E}">
        <p14:creationId xmlns:p14="http://schemas.microsoft.com/office/powerpoint/2010/main" val="1788163238"/>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97257" y="0"/>
            <a:ext cx="10515600" cy="723331"/>
          </a:xfrm>
        </p:spPr>
        <p:txBody>
          <a:bodyPr/>
          <a:lstStyle/>
          <a:p>
            <a:pPr algn="ctr"/>
            <a:r>
              <a:rPr lang="en-US" b="1" dirty="0">
                <a:latin typeface="Times New Roman" panose="02020603050405020304" pitchFamily="18" charset="0"/>
                <a:ea typeface="Calibri" panose="020F0502020204030204" pitchFamily="34" charset="0"/>
              </a:rPr>
              <a:t>Demographic data in studied group</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69492203"/>
              </p:ext>
            </p:extLst>
          </p:nvPr>
        </p:nvGraphicFramePr>
        <p:xfrm>
          <a:off x="606188" y="723331"/>
          <a:ext cx="10515600" cy="5984240"/>
        </p:xfrm>
        <a:graphic>
          <a:graphicData uri="http://schemas.openxmlformats.org/drawingml/2006/table">
            <a:tbl>
              <a:tblPr firstRow="1" bandRow="1">
                <a:tableStyleId>{5C22544A-7EE6-4342-B048-85BDC9FD1C3A}</a:tableStyleId>
              </a:tblPr>
              <a:tblGrid>
                <a:gridCol w="5257800"/>
                <a:gridCol w="5257800"/>
              </a:tblGrid>
              <a:tr h="370840">
                <a:tc>
                  <a:txBody>
                    <a:bodyPr/>
                    <a:lstStyle/>
                    <a:p>
                      <a:pPr algn="ctr"/>
                      <a:r>
                        <a:rPr lang="en-US" sz="2000" dirty="0" smtClean="0"/>
                        <a:t>Demographics</a:t>
                      </a:r>
                      <a:endParaRPr lang="en-US" sz="2000" dirty="0"/>
                    </a:p>
                  </a:txBody>
                  <a:tcPr/>
                </a:tc>
                <a:tc>
                  <a:txBody>
                    <a:bodyPr/>
                    <a:lstStyle/>
                    <a:p>
                      <a:pPr algn="ctr"/>
                      <a:r>
                        <a:rPr lang="en-US" sz="2000" b="1" kern="1200" dirty="0" smtClean="0">
                          <a:solidFill>
                            <a:schemeClr val="lt1"/>
                          </a:solidFill>
                          <a:effectLst/>
                          <a:latin typeface="+mn-lt"/>
                          <a:ea typeface="+mn-ea"/>
                          <a:cs typeface="+mn-cs"/>
                        </a:rPr>
                        <a:t>(Mean ± SD, n %)</a:t>
                      </a:r>
                      <a:endParaRPr lang="en-US" sz="2000" dirty="0"/>
                    </a:p>
                  </a:txBody>
                  <a:tcPr/>
                </a:tc>
              </a:tr>
              <a:tr h="370840">
                <a:tc>
                  <a:txBody>
                    <a:bodyPr/>
                    <a:lstStyle/>
                    <a:p>
                      <a:pPr marL="0" marR="0" algn="ctr" rtl="0">
                        <a:lnSpc>
                          <a:spcPct val="115000"/>
                        </a:lnSpc>
                        <a:spcBef>
                          <a:spcPts val="0"/>
                        </a:spcBef>
                        <a:spcAft>
                          <a:spcPts val="1000"/>
                        </a:spcAft>
                      </a:pPr>
                      <a:r>
                        <a:rPr lang="en-US" sz="2000" b="1" dirty="0">
                          <a:effectLst/>
                          <a:latin typeface="+mn-lt"/>
                          <a:ea typeface="Calibri" panose="020F0502020204030204" pitchFamily="34" charset="0"/>
                          <a:cs typeface="Arial" panose="020B0604020202020204" pitchFamily="34" charset="0"/>
                        </a:rPr>
                        <a:t>Number of total </a:t>
                      </a:r>
                      <a:r>
                        <a:rPr lang="en-US" sz="2000" b="1" dirty="0" smtClean="0">
                          <a:effectLst/>
                          <a:latin typeface="+mn-lt"/>
                          <a:ea typeface="Calibri" panose="020F0502020204030204" pitchFamily="34" charset="0"/>
                          <a:cs typeface="Arial" panose="020B0604020202020204" pitchFamily="34" charset="0"/>
                        </a:rPr>
                        <a:t>patients</a:t>
                      </a:r>
                      <a:endParaRPr lang="en-US" sz="20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2000" b="1">
                          <a:effectLst/>
                          <a:latin typeface="+mn-lt"/>
                          <a:ea typeface="Calibri" panose="020F0502020204030204" pitchFamily="34" charset="0"/>
                          <a:cs typeface="Arial" panose="020B0604020202020204" pitchFamily="34" charset="0"/>
                        </a:rPr>
                        <a:t>200</a:t>
                      </a:r>
                    </a:p>
                  </a:txBody>
                  <a:tcPr marL="68580" marR="68580" marT="0" marB="0"/>
                </a:tc>
              </a:tr>
              <a:tr h="370840">
                <a:tc>
                  <a:txBody>
                    <a:bodyPr/>
                    <a:lstStyle/>
                    <a:p>
                      <a:pPr marL="0" marR="0" algn="ctr" rtl="0">
                        <a:lnSpc>
                          <a:spcPct val="115000"/>
                        </a:lnSpc>
                        <a:spcBef>
                          <a:spcPts val="0"/>
                        </a:spcBef>
                        <a:spcAft>
                          <a:spcPts val="1000"/>
                        </a:spcAft>
                      </a:pPr>
                      <a:r>
                        <a:rPr lang="en-US" sz="2000" b="1" dirty="0">
                          <a:effectLst/>
                          <a:latin typeface="+mn-lt"/>
                          <a:ea typeface="Calibri" panose="020F0502020204030204" pitchFamily="34" charset="0"/>
                          <a:cs typeface="Arial" panose="020B0604020202020204" pitchFamily="34" charset="0"/>
                        </a:rPr>
                        <a:t>Age</a:t>
                      </a:r>
                    </a:p>
                  </a:txBody>
                  <a:tcPr marL="68580" marR="68580" marT="0" marB="0"/>
                </a:tc>
                <a:tc>
                  <a:txBody>
                    <a:bodyPr/>
                    <a:lstStyle/>
                    <a:p>
                      <a:pPr marL="0" marR="0" algn="ctr" rtl="0">
                        <a:lnSpc>
                          <a:spcPct val="115000"/>
                        </a:lnSpc>
                        <a:spcBef>
                          <a:spcPts val="0"/>
                        </a:spcBef>
                        <a:spcAft>
                          <a:spcPts val="1000"/>
                        </a:spcAft>
                      </a:pPr>
                      <a:r>
                        <a:rPr lang="en-US" sz="2000" b="1" dirty="0">
                          <a:effectLst/>
                          <a:latin typeface="+mn-lt"/>
                          <a:ea typeface="Calibri" panose="020F0502020204030204" pitchFamily="34" charset="0"/>
                          <a:cs typeface="Arial" panose="020B0604020202020204" pitchFamily="34" charset="0"/>
                        </a:rPr>
                        <a:t>52.13±7.97</a:t>
                      </a:r>
                    </a:p>
                  </a:txBody>
                  <a:tcPr marL="68580" marR="68580" marT="0" marB="0"/>
                </a:tc>
              </a:tr>
              <a:tr h="370840">
                <a:tc>
                  <a:txBody>
                    <a:bodyPr/>
                    <a:lstStyle/>
                    <a:p>
                      <a:pPr algn="ctr"/>
                      <a:r>
                        <a:rPr lang="en-US" sz="2000" b="1" kern="1200" dirty="0" smtClean="0">
                          <a:solidFill>
                            <a:schemeClr val="dk1"/>
                          </a:solidFill>
                          <a:effectLst/>
                          <a:latin typeface="+mn-lt"/>
                          <a:ea typeface="+mn-ea"/>
                          <a:cs typeface="+mn-cs"/>
                        </a:rPr>
                        <a:t>Sex</a:t>
                      </a:r>
                    </a:p>
                    <a:p>
                      <a:pPr algn="ctr"/>
                      <a:r>
                        <a:rPr lang="en-US" sz="2000" b="1" kern="1200" dirty="0" smtClean="0">
                          <a:solidFill>
                            <a:schemeClr val="dk1"/>
                          </a:solidFill>
                          <a:effectLst/>
                          <a:latin typeface="+mn-lt"/>
                          <a:ea typeface="+mn-ea"/>
                          <a:cs typeface="+mn-cs"/>
                        </a:rPr>
                        <a:t>Male</a:t>
                      </a:r>
                    </a:p>
                    <a:p>
                      <a:pPr algn="ctr"/>
                      <a:r>
                        <a:rPr lang="en-US" sz="2000" b="1" kern="1200" dirty="0" smtClean="0">
                          <a:solidFill>
                            <a:schemeClr val="dk1"/>
                          </a:solidFill>
                          <a:effectLst/>
                          <a:latin typeface="+mn-lt"/>
                          <a:ea typeface="+mn-ea"/>
                          <a:cs typeface="+mn-cs"/>
                        </a:rPr>
                        <a:t>Female</a:t>
                      </a:r>
                      <a:endParaRPr lang="en-US" sz="2000" b="1" dirty="0">
                        <a:latin typeface="+mn-lt"/>
                      </a:endParaRPr>
                    </a:p>
                  </a:txBody>
                  <a:tcPr/>
                </a:tc>
                <a:tc>
                  <a:txBody>
                    <a:bodyPr/>
                    <a:lstStyle/>
                    <a:p>
                      <a:pPr algn="ctr"/>
                      <a:endParaRPr lang="en-US" sz="2000" b="1" dirty="0" smtClean="0">
                        <a:latin typeface="+mn-lt"/>
                      </a:endParaRPr>
                    </a:p>
                    <a:p>
                      <a:pPr algn="ctr"/>
                      <a:r>
                        <a:rPr lang="en-US" sz="2000" b="1" kern="1200" dirty="0" smtClean="0">
                          <a:solidFill>
                            <a:schemeClr val="dk1"/>
                          </a:solidFill>
                          <a:effectLst/>
                          <a:latin typeface="+mn-lt"/>
                          <a:ea typeface="+mn-ea"/>
                          <a:cs typeface="+mn-cs"/>
                        </a:rPr>
                        <a:t>124 (62 %)</a:t>
                      </a:r>
                    </a:p>
                    <a:p>
                      <a:pPr algn="ctr"/>
                      <a:r>
                        <a:rPr lang="en-US" sz="2000" b="1" kern="1200" dirty="0" smtClean="0">
                          <a:solidFill>
                            <a:schemeClr val="dk1"/>
                          </a:solidFill>
                          <a:effectLst/>
                          <a:latin typeface="+mn-lt"/>
                          <a:ea typeface="+mn-ea"/>
                          <a:cs typeface="+mn-cs"/>
                        </a:rPr>
                        <a:t>76 (38 %)</a:t>
                      </a:r>
                      <a:endParaRPr lang="en-US" sz="2000" b="1" dirty="0">
                        <a:latin typeface="+mn-lt"/>
                      </a:endParaRPr>
                    </a:p>
                  </a:txBody>
                  <a:tcPr/>
                </a:tc>
              </a:tr>
              <a:tr h="370840">
                <a:tc>
                  <a:txBody>
                    <a:bodyPr/>
                    <a:lstStyle/>
                    <a:p>
                      <a:pPr algn="ctr"/>
                      <a:r>
                        <a:rPr lang="en-US" sz="2000" b="1" kern="1200" dirty="0" smtClean="0">
                          <a:solidFill>
                            <a:schemeClr val="dk1"/>
                          </a:solidFill>
                          <a:effectLst/>
                          <a:latin typeface="+mn-lt"/>
                          <a:ea typeface="+mn-ea"/>
                          <a:cs typeface="+mn-cs"/>
                        </a:rPr>
                        <a:t>Child score </a:t>
                      </a:r>
                      <a:endParaRPr lang="en-US" sz="2000" b="1" dirty="0">
                        <a:latin typeface="+mn-lt"/>
                      </a:endParaRPr>
                    </a:p>
                  </a:txBody>
                  <a:tcPr/>
                </a:tc>
                <a:tc>
                  <a:txBody>
                    <a:bodyPr/>
                    <a:lstStyle/>
                    <a:p>
                      <a:pPr algn="ctr"/>
                      <a:r>
                        <a:rPr lang="en-US" sz="2000" b="1" kern="1200" dirty="0" smtClean="0">
                          <a:solidFill>
                            <a:schemeClr val="dk1"/>
                          </a:solidFill>
                          <a:effectLst/>
                          <a:latin typeface="+mn-lt"/>
                          <a:ea typeface="+mn-ea"/>
                          <a:cs typeface="+mn-cs"/>
                        </a:rPr>
                        <a:t>7.58±1.78 (Range: 6 – 11)</a:t>
                      </a:r>
                      <a:endParaRPr lang="en-US" sz="2000" b="1" dirty="0">
                        <a:latin typeface="+mn-lt"/>
                      </a:endParaRPr>
                    </a:p>
                  </a:txBody>
                  <a:tcPr/>
                </a:tc>
              </a:tr>
              <a:tr h="370840">
                <a:tc>
                  <a:txBody>
                    <a:bodyPr/>
                    <a:lstStyle/>
                    <a:p>
                      <a:pPr algn="ctr"/>
                      <a:r>
                        <a:rPr lang="en-US" sz="2000" b="1" kern="1200" dirty="0" smtClean="0">
                          <a:solidFill>
                            <a:schemeClr val="dk1"/>
                          </a:solidFill>
                          <a:effectLst/>
                          <a:latin typeface="+mn-lt"/>
                          <a:ea typeface="+mn-ea"/>
                          <a:cs typeface="+mn-cs"/>
                        </a:rPr>
                        <a:t>Frequency of Child Score</a:t>
                      </a:r>
                    </a:p>
                    <a:p>
                      <a:pPr algn="ctr"/>
                      <a:r>
                        <a:rPr lang="en-US" sz="2000" b="1" kern="1200" dirty="0" smtClean="0">
                          <a:solidFill>
                            <a:schemeClr val="dk1"/>
                          </a:solidFill>
                          <a:effectLst/>
                          <a:latin typeface="+mn-lt"/>
                          <a:ea typeface="+mn-ea"/>
                          <a:cs typeface="+mn-cs"/>
                        </a:rPr>
                        <a:t>5</a:t>
                      </a:r>
                    </a:p>
                    <a:p>
                      <a:pPr algn="ctr"/>
                      <a:r>
                        <a:rPr lang="en-US" sz="2000" b="1" kern="1200" dirty="0" smtClean="0">
                          <a:solidFill>
                            <a:schemeClr val="dk1"/>
                          </a:solidFill>
                          <a:effectLst/>
                          <a:latin typeface="+mn-lt"/>
                          <a:ea typeface="+mn-ea"/>
                          <a:cs typeface="+mn-cs"/>
                        </a:rPr>
                        <a:t>6</a:t>
                      </a:r>
                    </a:p>
                    <a:p>
                      <a:pPr algn="ctr"/>
                      <a:r>
                        <a:rPr lang="en-US" sz="2000" b="1" kern="1200" dirty="0" smtClean="0">
                          <a:solidFill>
                            <a:schemeClr val="dk1"/>
                          </a:solidFill>
                          <a:effectLst/>
                          <a:latin typeface="+mn-lt"/>
                          <a:ea typeface="+mn-ea"/>
                          <a:cs typeface="+mn-cs"/>
                        </a:rPr>
                        <a:t>7</a:t>
                      </a:r>
                    </a:p>
                    <a:p>
                      <a:pPr algn="ctr"/>
                      <a:r>
                        <a:rPr lang="en-US" sz="2000" b="1" kern="1200" dirty="0" smtClean="0">
                          <a:solidFill>
                            <a:schemeClr val="dk1"/>
                          </a:solidFill>
                          <a:effectLst/>
                          <a:latin typeface="+mn-lt"/>
                          <a:ea typeface="+mn-ea"/>
                          <a:cs typeface="+mn-cs"/>
                        </a:rPr>
                        <a:t>8</a:t>
                      </a:r>
                    </a:p>
                    <a:p>
                      <a:pPr algn="ctr"/>
                      <a:r>
                        <a:rPr lang="en-US" sz="2000" b="1" kern="1200" dirty="0" smtClean="0">
                          <a:solidFill>
                            <a:schemeClr val="dk1"/>
                          </a:solidFill>
                          <a:effectLst/>
                          <a:latin typeface="+mn-lt"/>
                          <a:ea typeface="+mn-ea"/>
                          <a:cs typeface="+mn-cs"/>
                        </a:rPr>
                        <a:t>9</a:t>
                      </a:r>
                    </a:p>
                    <a:p>
                      <a:pPr algn="ctr"/>
                      <a:r>
                        <a:rPr lang="en-US" sz="2000" b="1" kern="1200" dirty="0" smtClean="0">
                          <a:solidFill>
                            <a:schemeClr val="dk1"/>
                          </a:solidFill>
                          <a:effectLst/>
                          <a:latin typeface="+mn-lt"/>
                          <a:ea typeface="+mn-ea"/>
                          <a:cs typeface="+mn-cs"/>
                        </a:rPr>
                        <a:t>10</a:t>
                      </a:r>
                    </a:p>
                    <a:p>
                      <a:pPr algn="ctr"/>
                      <a:r>
                        <a:rPr lang="en-US" sz="2000" b="1" kern="1200" dirty="0" smtClean="0">
                          <a:solidFill>
                            <a:schemeClr val="dk1"/>
                          </a:solidFill>
                          <a:effectLst/>
                          <a:latin typeface="+mn-lt"/>
                          <a:ea typeface="+mn-ea"/>
                          <a:cs typeface="+mn-cs"/>
                        </a:rPr>
                        <a:t>11</a:t>
                      </a:r>
                    </a:p>
                    <a:p>
                      <a:pPr algn="ctr"/>
                      <a:r>
                        <a:rPr lang="en-US" sz="2000" b="1" kern="1200" dirty="0" smtClean="0">
                          <a:solidFill>
                            <a:schemeClr val="dk1"/>
                          </a:solidFill>
                          <a:effectLst/>
                          <a:latin typeface="+mn-lt"/>
                          <a:ea typeface="+mn-ea"/>
                          <a:cs typeface="+mn-cs"/>
                        </a:rPr>
                        <a:t>Child A (5-6 points)</a:t>
                      </a:r>
                    </a:p>
                    <a:p>
                      <a:pPr algn="ctr"/>
                      <a:r>
                        <a:rPr lang="en-US" sz="2000" b="1" kern="1200" dirty="0" smtClean="0">
                          <a:solidFill>
                            <a:schemeClr val="dk1"/>
                          </a:solidFill>
                          <a:effectLst/>
                          <a:latin typeface="+mn-lt"/>
                          <a:ea typeface="+mn-ea"/>
                          <a:cs typeface="+mn-cs"/>
                        </a:rPr>
                        <a:t>Child B (7-9 points)</a:t>
                      </a:r>
                    </a:p>
                    <a:p>
                      <a:pPr algn="ctr"/>
                      <a:r>
                        <a:rPr lang="en-US" sz="2000" b="1" kern="1200" dirty="0" smtClean="0">
                          <a:solidFill>
                            <a:schemeClr val="dk1"/>
                          </a:solidFill>
                          <a:effectLst/>
                          <a:latin typeface="+mn-lt"/>
                          <a:ea typeface="+mn-ea"/>
                          <a:cs typeface="+mn-cs"/>
                        </a:rPr>
                        <a:t>Child C (10-15 points)</a:t>
                      </a:r>
                      <a:endParaRPr lang="en-US" sz="2000" b="1" dirty="0">
                        <a:latin typeface="+mn-lt"/>
                      </a:endParaRPr>
                    </a:p>
                  </a:txBody>
                  <a:tcPr/>
                </a:tc>
                <a:tc>
                  <a:txBody>
                    <a:bodyPr/>
                    <a:lstStyle/>
                    <a:p>
                      <a:pPr algn="ctr"/>
                      <a:endParaRPr lang="en-US" sz="2000" b="1" dirty="0" smtClean="0">
                        <a:latin typeface="+mn-lt"/>
                      </a:endParaRPr>
                    </a:p>
                    <a:p>
                      <a:pPr algn="ctr"/>
                      <a:r>
                        <a:rPr lang="en-US" sz="2000" b="1" kern="1200" dirty="0" smtClean="0">
                          <a:solidFill>
                            <a:schemeClr val="dk1"/>
                          </a:solidFill>
                          <a:effectLst/>
                          <a:latin typeface="+mn-lt"/>
                          <a:ea typeface="+mn-ea"/>
                          <a:cs typeface="+mn-cs"/>
                        </a:rPr>
                        <a:t>30 (15%)</a:t>
                      </a:r>
                    </a:p>
                    <a:p>
                      <a:pPr algn="ctr"/>
                      <a:r>
                        <a:rPr lang="en-US" sz="2000" b="1" kern="1200" dirty="0" smtClean="0">
                          <a:solidFill>
                            <a:schemeClr val="dk1"/>
                          </a:solidFill>
                          <a:effectLst/>
                          <a:latin typeface="+mn-lt"/>
                          <a:ea typeface="+mn-ea"/>
                          <a:cs typeface="+mn-cs"/>
                        </a:rPr>
                        <a:t>32 (16%)</a:t>
                      </a:r>
                    </a:p>
                    <a:p>
                      <a:pPr algn="ctr"/>
                      <a:r>
                        <a:rPr lang="en-US" sz="2000" b="1" kern="1200" dirty="0" smtClean="0">
                          <a:solidFill>
                            <a:schemeClr val="dk1"/>
                          </a:solidFill>
                          <a:effectLst/>
                          <a:latin typeface="+mn-lt"/>
                          <a:ea typeface="+mn-ea"/>
                          <a:cs typeface="+mn-cs"/>
                        </a:rPr>
                        <a:t>44 (22%)</a:t>
                      </a:r>
                    </a:p>
                    <a:p>
                      <a:pPr algn="ctr"/>
                      <a:r>
                        <a:rPr lang="en-US" sz="2000" b="1" kern="1200" dirty="0" smtClean="0">
                          <a:solidFill>
                            <a:schemeClr val="dk1"/>
                          </a:solidFill>
                          <a:effectLst/>
                          <a:latin typeface="+mn-lt"/>
                          <a:ea typeface="+mn-ea"/>
                          <a:cs typeface="+mn-cs"/>
                        </a:rPr>
                        <a:t>28 (14%)</a:t>
                      </a:r>
                    </a:p>
                    <a:p>
                      <a:pPr algn="ctr"/>
                      <a:r>
                        <a:rPr lang="en-US" sz="2000" b="1" kern="1200" dirty="0" smtClean="0">
                          <a:solidFill>
                            <a:schemeClr val="dk1"/>
                          </a:solidFill>
                          <a:effectLst/>
                          <a:latin typeface="+mn-lt"/>
                          <a:ea typeface="+mn-ea"/>
                          <a:cs typeface="+mn-cs"/>
                        </a:rPr>
                        <a:t>26 (13%)</a:t>
                      </a:r>
                    </a:p>
                    <a:p>
                      <a:pPr algn="ctr"/>
                      <a:r>
                        <a:rPr lang="en-US" sz="2000" b="1" kern="1200" dirty="0" smtClean="0">
                          <a:solidFill>
                            <a:schemeClr val="dk1"/>
                          </a:solidFill>
                          <a:effectLst/>
                          <a:latin typeface="+mn-lt"/>
                          <a:ea typeface="+mn-ea"/>
                          <a:cs typeface="+mn-cs"/>
                        </a:rPr>
                        <a:t>32 (16%)</a:t>
                      </a:r>
                    </a:p>
                    <a:p>
                      <a:pPr algn="ctr"/>
                      <a:r>
                        <a:rPr lang="en-US" sz="2000" b="1" kern="1200" dirty="0" smtClean="0">
                          <a:solidFill>
                            <a:schemeClr val="dk1"/>
                          </a:solidFill>
                          <a:effectLst/>
                          <a:latin typeface="+mn-lt"/>
                          <a:ea typeface="+mn-ea"/>
                          <a:cs typeface="+mn-cs"/>
                        </a:rPr>
                        <a:t>8 (4%)</a:t>
                      </a:r>
                    </a:p>
                    <a:p>
                      <a:pPr algn="ctr"/>
                      <a:r>
                        <a:rPr lang="en-US" sz="2000" b="1" kern="1200" dirty="0" smtClean="0">
                          <a:solidFill>
                            <a:schemeClr val="dk1"/>
                          </a:solidFill>
                          <a:effectLst/>
                          <a:latin typeface="+mn-lt"/>
                          <a:ea typeface="+mn-ea"/>
                          <a:cs typeface="+mn-cs"/>
                        </a:rPr>
                        <a:t>62 (31%)</a:t>
                      </a:r>
                    </a:p>
                    <a:p>
                      <a:pPr algn="ctr"/>
                      <a:r>
                        <a:rPr lang="en-US" sz="2000" b="1" kern="1200" dirty="0" smtClean="0">
                          <a:solidFill>
                            <a:schemeClr val="dk1"/>
                          </a:solidFill>
                          <a:effectLst/>
                          <a:latin typeface="+mn-lt"/>
                          <a:ea typeface="+mn-ea"/>
                          <a:cs typeface="+mn-cs"/>
                        </a:rPr>
                        <a:t>98 (49%)</a:t>
                      </a:r>
                    </a:p>
                    <a:p>
                      <a:pPr algn="ctr"/>
                      <a:r>
                        <a:rPr lang="en-US" sz="2000" b="1" kern="1200" dirty="0" smtClean="0">
                          <a:solidFill>
                            <a:schemeClr val="dk1"/>
                          </a:solidFill>
                          <a:effectLst/>
                          <a:latin typeface="+mn-lt"/>
                          <a:ea typeface="+mn-ea"/>
                          <a:cs typeface="+mn-cs"/>
                        </a:rPr>
                        <a:t>40 (20%)</a:t>
                      </a:r>
                      <a:endParaRPr lang="en-US" sz="2000" b="1" dirty="0">
                        <a:latin typeface="+mn-lt"/>
                      </a:endParaRPr>
                    </a:p>
                  </a:txBody>
                  <a:tcPr/>
                </a:tc>
              </a:tr>
            </a:tbl>
          </a:graphicData>
        </a:graphic>
      </p:graphicFrame>
    </p:spTree>
    <p:extLst>
      <p:ext uri="{BB962C8B-B14F-4D97-AF65-F5344CB8AC3E}">
        <p14:creationId xmlns:p14="http://schemas.microsoft.com/office/powerpoint/2010/main" val="124854404"/>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2264997712"/>
              </p:ext>
            </p:extLst>
          </p:nvPr>
        </p:nvGraphicFramePr>
        <p:xfrm>
          <a:off x="497007" y="55880"/>
          <a:ext cx="11062646" cy="6745698"/>
        </p:xfrm>
        <a:graphic>
          <a:graphicData uri="http://schemas.openxmlformats.org/drawingml/2006/table">
            <a:tbl>
              <a:tblPr firstRow="1" bandRow="1">
                <a:tableStyleId>{5C22544A-7EE6-4342-B048-85BDC9FD1C3A}</a:tableStyleId>
              </a:tblPr>
              <a:tblGrid>
                <a:gridCol w="5531323"/>
                <a:gridCol w="5531323"/>
              </a:tblGrid>
              <a:tr h="362283">
                <a:tc>
                  <a:txBody>
                    <a:bodyPr/>
                    <a:lstStyle/>
                    <a:p>
                      <a:pPr algn="ctr"/>
                      <a:r>
                        <a:rPr lang="en-US" sz="1800" b="1" dirty="0" smtClean="0">
                          <a:latin typeface="+mn-lt"/>
                        </a:rPr>
                        <a:t>Demographics</a:t>
                      </a:r>
                      <a:endParaRPr lang="en-US" sz="1800" b="1" dirty="0">
                        <a:latin typeface="+mn-lt"/>
                      </a:endParaRPr>
                    </a:p>
                  </a:txBody>
                  <a:tcPr/>
                </a:tc>
                <a:tc>
                  <a:txBody>
                    <a:bodyPr/>
                    <a:lstStyle/>
                    <a:p>
                      <a:pPr algn="ctr"/>
                      <a:r>
                        <a:rPr lang="en-US" sz="1800" b="1" kern="1200" dirty="0" smtClean="0">
                          <a:solidFill>
                            <a:schemeClr val="lt1"/>
                          </a:solidFill>
                          <a:effectLst/>
                          <a:latin typeface="+mn-lt"/>
                          <a:ea typeface="+mn-ea"/>
                          <a:cs typeface="+mn-cs"/>
                        </a:rPr>
                        <a:t>(Mean ± SD, n %)</a:t>
                      </a:r>
                      <a:endParaRPr lang="en-US" sz="1800" b="1" dirty="0">
                        <a:latin typeface="+mn-lt"/>
                      </a:endParaRPr>
                    </a:p>
                  </a:txBody>
                  <a:tcPr/>
                </a:tc>
              </a:tr>
              <a:tr h="362283">
                <a:tc>
                  <a:txBody>
                    <a:bodyPr/>
                    <a:lstStyle/>
                    <a:p>
                      <a:pPr marL="0" marR="0" algn="ctr" rtl="0">
                        <a:lnSpc>
                          <a:spcPct val="115000"/>
                        </a:lnSpc>
                        <a:spcBef>
                          <a:spcPts val="0"/>
                        </a:spcBef>
                        <a:spcAft>
                          <a:spcPts val="1000"/>
                        </a:spcAft>
                      </a:pPr>
                      <a:r>
                        <a:rPr lang="en-US" sz="1800" b="1" dirty="0">
                          <a:effectLst/>
                          <a:latin typeface="+mn-lt"/>
                          <a:ea typeface="Calibri" panose="020F0502020204030204" pitchFamily="34" charset="0"/>
                          <a:cs typeface="Arial" panose="020B0604020202020204" pitchFamily="34" charset="0"/>
                        </a:rPr>
                        <a:t>Platelets</a:t>
                      </a:r>
                    </a:p>
                  </a:txBody>
                  <a:tcPr marL="68580" marR="68580" marT="0" marB="0"/>
                </a:tc>
                <a:tc>
                  <a:txBody>
                    <a:bodyPr/>
                    <a:lstStyle/>
                    <a:p>
                      <a:pPr marL="0" marR="0" algn="ctr" rtl="0">
                        <a:lnSpc>
                          <a:spcPct val="115000"/>
                        </a:lnSpc>
                        <a:spcBef>
                          <a:spcPts val="0"/>
                        </a:spcBef>
                        <a:spcAft>
                          <a:spcPts val="1000"/>
                        </a:spcAft>
                      </a:pPr>
                      <a:r>
                        <a:rPr lang="en-US" sz="1800" b="1">
                          <a:effectLst/>
                          <a:latin typeface="+mn-lt"/>
                          <a:ea typeface="Calibri" panose="020F0502020204030204" pitchFamily="34" charset="0"/>
                          <a:cs typeface="Arial" panose="020B0604020202020204" pitchFamily="34" charset="0"/>
                        </a:rPr>
                        <a:t>186.76±56.94</a:t>
                      </a:r>
                    </a:p>
                  </a:txBody>
                  <a:tcPr marL="68580" marR="68580" marT="0" marB="0"/>
                </a:tc>
              </a:tr>
              <a:tr h="362283">
                <a:tc>
                  <a:txBody>
                    <a:bodyPr/>
                    <a:lstStyle/>
                    <a:p>
                      <a:pPr marL="0" marR="0" algn="ctr" rtl="0">
                        <a:lnSpc>
                          <a:spcPct val="115000"/>
                        </a:lnSpc>
                        <a:spcBef>
                          <a:spcPts val="0"/>
                        </a:spcBef>
                        <a:spcAft>
                          <a:spcPts val="1000"/>
                        </a:spcAft>
                      </a:pPr>
                      <a:r>
                        <a:rPr lang="en-US" sz="1800" b="1" dirty="0">
                          <a:effectLst/>
                          <a:latin typeface="+mn-lt"/>
                          <a:ea typeface="Calibri" panose="020F0502020204030204" pitchFamily="34" charset="0"/>
                          <a:cs typeface="Arial" panose="020B0604020202020204" pitchFamily="34" charset="0"/>
                        </a:rPr>
                        <a:t>Liver fibrosis (Fibroscan)</a:t>
                      </a:r>
                    </a:p>
                  </a:txBody>
                  <a:tcPr marL="68580" marR="68580" marT="0" marB="0"/>
                </a:tc>
                <a:tc>
                  <a:txBody>
                    <a:bodyPr/>
                    <a:lstStyle/>
                    <a:p>
                      <a:pPr marL="0" marR="0" algn="ctr" rtl="0">
                        <a:lnSpc>
                          <a:spcPct val="115000"/>
                        </a:lnSpc>
                        <a:spcBef>
                          <a:spcPts val="0"/>
                        </a:spcBef>
                        <a:spcAft>
                          <a:spcPts val="1000"/>
                        </a:spcAft>
                      </a:pPr>
                      <a:r>
                        <a:rPr lang="en-US" sz="1800" b="1">
                          <a:effectLst/>
                          <a:latin typeface="+mn-lt"/>
                          <a:ea typeface="Calibri" panose="020F0502020204030204" pitchFamily="34" charset="0"/>
                          <a:cs typeface="Arial" panose="020B0604020202020204" pitchFamily="34" charset="0"/>
                        </a:rPr>
                        <a:t>21.99±6.98</a:t>
                      </a:r>
                    </a:p>
                  </a:txBody>
                  <a:tcPr marL="68580" marR="68580" marT="0" marB="0"/>
                </a:tc>
              </a:tr>
              <a:tr h="362283">
                <a:tc>
                  <a:txBody>
                    <a:bodyPr/>
                    <a:lstStyle/>
                    <a:p>
                      <a:pPr marL="0" marR="0" algn="ctr" rtl="0">
                        <a:lnSpc>
                          <a:spcPct val="115000"/>
                        </a:lnSpc>
                        <a:spcBef>
                          <a:spcPts val="0"/>
                        </a:spcBef>
                        <a:spcAft>
                          <a:spcPts val="1000"/>
                        </a:spcAft>
                      </a:pPr>
                      <a:r>
                        <a:rPr lang="en-US" sz="1800" b="1" dirty="0">
                          <a:effectLst/>
                          <a:latin typeface="+mn-lt"/>
                          <a:ea typeface="Calibri" panose="020F0502020204030204" pitchFamily="34" charset="0"/>
                          <a:cs typeface="Arial" panose="020B0604020202020204" pitchFamily="34" charset="0"/>
                        </a:rPr>
                        <a:t>History of previous HCC</a:t>
                      </a: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ea typeface="Calibri" panose="020F0502020204030204" pitchFamily="34" charset="0"/>
                          <a:cs typeface="Arial" panose="020B0604020202020204" pitchFamily="34" charset="0"/>
                        </a:rPr>
                        <a:t>20/200 (10%)</a:t>
                      </a:r>
                    </a:p>
                  </a:txBody>
                  <a:tcPr marL="68580" marR="68580" marT="0" marB="0"/>
                </a:tc>
              </a:tr>
              <a:tr h="1161292">
                <a:tc>
                  <a:txBody>
                    <a:bodyPr/>
                    <a:lstStyle/>
                    <a:p>
                      <a:pPr algn="ctr"/>
                      <a:r>
                        <a:rPr lang="en-US" sz="1800" b="1" kern="1200" dirty="0" smtClean="0">
                          <a:solidFill>
                            <a:schemeClr val="dk1"/>
                          </a:solidFill>
                          <a:effectLst/>
                          <a:latin typeface="+mn-lt"/>
                          <a:ea typeface="+mn-ea"/>
                          <a:cs typeface="+mn-cs"/>
                        </a:rPr>
                        <a:t>Frequency of size of HFL</a:t>
                      </a:r>
                    </a:p>
                    <a:p>
                      <a:pPr algn="ctr"/>
                      <a:r>
                        <a:rPr lang="en-US" sz="1800" b="1" kern="1200" dirty="0" smtClean="0">
                          <a:solidFill>
                            <a:schemeClr val="dk1"/>
                          </a:solidFill>
                          <a:effectLst/>
                          <a:latin typeface="+mn-lt"/>
                          <a:ea typeface="+mn-ea"/>
                          <a:cs typeface="+mn-cs"/>
                        </a:rPr>
                        <a:t>2</a:t>
                      </a:r>
                    </a:p>
                    <a:p>
                      <a:pPr algn="ctr"/>
                      <a:r>
                        <a:rPr lang="en-US" sz="1800" b="1" kern="1200" dirty="0" smtClean="0">
                          <a:solidFill>
                            <a:schemeClr val="dk1"/>
                          </a:solidFill>
                          <a:effectLst/>
                          <a:latin typeface="+mn-lt"/>
                          <a:ea typeface="+mn-ea"/>
                          <a:cs typeface="+mn-cs"/>
                        </a:rPr>
                        <a:t>3</a:t>
                      </a:r>
                    </a:p>
                    <a:p>
                      <a:pPr algn="ctr"/>
                      <a:r>
                        <a:rPr lang="en-US" sz="1800" b="1" kern="1200" dirty="0" smtClean="0">
                          <a:solidFill>
                            <a:schemeClr val="dk1"/>
                          </a:solidFill>
                          <a:effectLst/>
                          <a:latin typeface="+mn-lt"/>
                          <a:ea typeface="+mn-ea"/>
                          <a:cs typeface="+mn-cs"/>
                        </a:rPr>
                        <a:t>4</a:t>
                      </a:r>
                      <a:endParaRPr lang="en-US" sz="1800" b="1" dirty="0">
                        <a:latin typeface="+mn-lt"/>
                      </a:endParaRPr>
                    </a:p>
                  </a:txBody>
                  <a:tcPr/>
                </a:tc>
                <a:tc>
                  <a:txBody>
                    <a:bodyPr/>
                    <a:lstStyle/>
                    <a:p>
                      <a:pPr algn="ctr"/>
                      <a:endParaRPr lang="en-US" sz="1800" b="1" dirty="0" smtClean="0">
                        <a:latin typeface="+mn-lt"/>
                      </a:endParaRPr>
                    </a:p>
                    <a:p>
                      <a:pPr algn="ctr"/>
                      <a:r>
                        <a:rPr lang="en-US" sz="1800" b="1" kern="1200" dirty="0" smtClean="0">
                          <a:solidFill>
                            <a:schemeClr val="dk1"/>
                          </a:solidFill>
                          <a:effectLst/>
                          <a:latin typeface="+mn-lt"/>
                          <a:ea typeface="+mn-ea"/>
                          <a:cs typeface="+mn-cs"/>
                        </a:rPr>
                        <a:t>5/20 (25%)</a:t>
                      </a:r>
                    </a:p>
                    <a:p>
                      <a:pPr algn="ctr"/>
                      <a:r>
                        <a:rPr lang="en-US" sz="1800" b="1" kern="1200" dirty="0" smtClean="0">
                          <a:solidFill>
                            <a:schemeClr val="dk1"/>
                          </a:solidFill>
                          <a:effectLst/>
                          <a:latin typeface="+mn-lt"/>
                          <a:ea typeface="+mn-ea"/>
                          <a:cs typeface="+mn-cs"/>
                        </a:rPr>
                        <a:t>7/20 (35%)</a:t>
                      </a:r>
                    </a:p>
                    <a:p>
                      <a:pPr algn="ctr"/>
                      <a:r>
                        <a:rPr lang="en-US" sz="1800" b="1" kern="1200" dirty="0" smtClean="0">
                          <a:solidFill>
                            <a:schemeClr val="dk1"/>
                          </a:solidFill>
                          <a:effectLst/>
                          <a:latin typeface="+mn-lt"/>
                          <a:ea typeface="+mn-ea"/>
                          <a:cs typeface="+mn-cs"/>
                        </a:rPr>
                        <a:t>8/20 (40%)</a:t>
                      </a:r>
                      <a:endParaRPr lang="en-US" sz="1800" b="1" dirty="0">
                        <a:latin typeface="+mn-lt"/>
                      </a:endParaRPr>
                    </a:p>
                  </a:txBody>
                  <a:tcPr/>
                </a:tc>
              </a:tr>
              <a:tr h="1161292">
                <a:tc>
                  <a:txBody>
                    <a:bodyPr/>
                    <a:lstStyle/>
                    <a:p>
                      <a:pPr algn="ctr"/>
                      <a:r>
                        <a:rPr lang="en-US" sz="1800" b="1" kern="1200" dirty="0" smtClean="0">
                          <a:solidFill>
                            <a:schemeClr val="dk1"/>
                          </a:solidFill>
                          <a:effectLst/>
                          <a:latin typeface="+mn-lt"/>
                          <a:ea typeface="+mn-ea"/>
                          <a:cs typeface="+mn-cs"/>
                        </a:rPr>
                        <a:t>Frequency of number of HFL</a:t>
                      </a:r>
                    </a:p>
                    <a:p>
                      <a:pPr algn="ctr"/>
                      <a:r>
                        <a:rPr lang="en-US" sz="1800" b="1" kern="1200" dirty="0" smtClean="0">
                          <a:solidFill>
                            <a:schemeClr val="dk1"/>
                          </a:solidFill>
                          <a:effectLst/>
                          <a:latin typeface="+mn-lt"/>
                          <a:ea typeface="+mn-ea"/>
                          <a:cs typeface="+mn-cs"/>
                        </a:rPr>
                        <a:t>1</a:t>
                      </a:r>
                    </a:p>
                    <a:p>
                      <a:pPr algn="ctr"/>
                      <a:r>
                        <a:rPr lang="en-US" sz="1800" b="1" kern="1200" dirty="0" smtClean="0">
                          <a:solidFill>
                            <a:schemeClr val="dk1"/>
                          </a:solidFill>
                          <a:effectLst/>
                          <a:latin typeface="+mn-lt"/>
                          <a:ea typeface="+mn-ea"/>
                          <a:cs typeface="+mn-cs"/>
                        </a:rPr>
                        <a:t>2</a:t>
                      </a:r>
                    </a:p>
                    <a:p>
                      <a:pPr algn="ctr"/>
                      <a:r>
                        <a:rPr lang="en-US" sz="1800" b="1" kern="1200" dirty="0" smtClean="0">
                          <a:solidFill>
                            <a:schemeClr val="dk1"/>
                          </a:solidFill>
                          <a:effectLst/>
                          <a:latin typeface="+mn-lt"/>
                          <a:ea typeface="+mn-ea"/>
                          <a:cs typeface="+mn-cs"/>
                        </a:rPr>
                        <a:t>3</a:t>
                      </a:r>
                      <a:endParaRPr lang="en-US" sz="1800" b="1" dirty="0">
                        <a:latin typeface="+mn-lt"/>
                      </a:endParaRPr>
                    </a:p>
                  </a:txBody>
                  <a:tcPr/>
                </a:tc>
                <a:tc>
                  <a:txBody>
                    <a:bodyPr/>
                    <a:lstStyle/>
                    <a:p>
                      <a:pPr algn="ctr"/>
                      <a:endParaRPr lang="en-US" sz="1800" b="1" dirty="0" smtClean="0">
                        <a:latin typeface="+mn-lt"/>
                      </a:endParaRPr>
                    </a:p>
                    <a:p>
                      <a:pPr algn="ctr"/>
                      <a:r>
                        <a:rPr lang="en-US" sz="1800" b="1" kern="1200" dirty="0" smtClean="0">
                          <a:solidFill>
                            <a:schemeClr val="dk1"/>
                          </a:solidFill>
                          <a:effectLst/>
                          <a:latin typeface="+mn-lt"/>
                          <a:ea typeface="+mn-ea"/>
                          <a:cs typeface="+mn-cs"/>
                        </a:rPr>
                        <a:t>7/20 (35%)</a:t>
                      </a:r>
                    </a:p>
                    <a:p>
                      <a:pPr algn="ctr"/>
                      <a:r>
                        <a:rPr lang="en-US" sz="1800" b="1" kern="1200" dirty="0" smtClean="0">
                          <a:solidFill>
                            <a:schemeClr val="dk1"/>
                          </a:solidFill>
                          <a:effectLst/>
                          <a:latin typeface="+mn-lt"/>
                          <a:ea typeface="+mn-ea"/>
                          <a:cs typeface="+mn-cs"/>
                        </a:rPr>
                        <a:t>5/20 (25%)</a:t>
                      </a:r>
                    </a:p>
                    <a:p>
                      <a:pPr algn="ctr"/>
                      <a:r>
                        <a:rPr lang="en-US" sz="1800" b="1" kern="1200" dirty="0" smtClean="0">
                          <a:solidFill>
                            <a:schemeClr val="dk1"/>
                          </a:solidFill>
                          <a:effectLst/>
                          <a:latin typeface="+mn-lt"/>
                          <a:ea typeface="+mn-ea"/>
                          <a:cs typeface="+mn-cs"/>
                        </a:rPr>
                        <a:t>8/20 (40%)</a:t>
                      </a:r>
                      <a:endParaRPr lang="en-US" sz="1800" b="1" dirty="0">
                        <a:latin typeface="+mn-lt"/>
                      </a:endParaRPr>
                    </a:p>
                  </a:txBody>
                  <a:tcPr/>
                </a:tc>
              </a:tr>
              <a:tr h="362283">
                <a:tc>
                  <a:txBody>
                    <a:bodyPr/>
                    <a:lstStyle/>
                    <a:p>
                      <a:pPr marL="0" marR="0" algn="ctr" rtl="0">
                        <a:lnSpc>
                          <a:spcPct val="115000"/>
                        </a:lnSpc>
                        <a:spcBef>
                          <a:spcPts val="0"/>
                        </a:spcBef>
                        <a:spcAft>
                          <a:spcPts val="1000"/>
                        </a:spcAft>
                      </a:pPr>
                      <a:r>
                        <a:rPr lang="en-US" sz="1800" b="1" dirty="0">
                          <a:effectLst/>
                          <a:latin typeface="+mn-lt"/>
                          <a:ea typeface="Calibri" panose="020F0502020204030204" pitchFamily="34" charset="0"/>
                          <a:cs typeface="Arial" panose="020B0604020202020204" pitchFamily="34" charset="0"/>
                        </a:rPr>
                        <a:t>Radiologic evidence of HCC after treatment</a:t>
                      </a: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ea typeface="Calibri" panose="020F0502020204030204" pitchFamily="34" charset="0"/>
                          <a:cs typeface="Arial" panose="020B0604020202020204" pitchFamily="34" charset="0"/>
                        </a:rPr>
                        <a:t>11/200 (5.5%)</a:t>
                      </a:r>
                    </a:p>
                  </a:txBody>
                  <a:tcPr marL="68580" marR="68580" marT="0" marB="0"/>
                </a:tc>
              </a:tr>
              <a:tr h="362283">
                <a:tc>
                  <a:txBody>
                    <a:bodyPr/>
                    <a:lstStyle/>
                    <a:p>
                      <a:pPr marL="0" marR="0" algn="ctr" rtl="0">
                        <a:lnSpc>
                          <a:spcPct val="115000"/>
                        </a:lnSpc>
                        <a:spcBef>
                          <a:spcPts val="0"/>
                        </a:spcBef>
                        <a:spcAft>
                          <a:spcPts val="1000"/>
                        </a:spcAft>
                      </a:pPr>
                      <a:r>
                        <a:rPr lang="en-US" sz="1800" b="1" dirty="0">
                          <a:effectLst/>
                          <a:latin typeface="+mn-lt"/>
                          <a:ea typeface="Calibri" panose="020F0502020204030204" pitchFamily="34" charset="0"/>
                          <a:cs typeface="Arial" panose="020B0604020202020204" pitchFamily="34" charset="0"/>
                        </a:rPr>
                        <a:t>Recurrence in patients with history of HCC</a:t>
                      </a: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ea typeface="Calibri" panose="020F0502020204030204" pitchFamily="34" charset="0"/>
                          <a:cs typeface="Arial" panose="020B0604020202020204" pitchFamily="34" charset="0"/>
                        </a:rPr>
                        <a:t>6/20 (30%)</a:t>
                      </a:r>
                    </a:p>
                  </a:txBody>
                  <a:tcPr marL="68580" marR="68580" marT="0" marB="0"/>
                </a:tc>
              </a:tr>
              <a:tr h="362283">
                <a:tc>
                  <a:txBody>
                    <a:bodyPr/>
                    <a:lstStyle/>
                    <a:p>
                      <a:pPr marL="0" marR="0" algn="ctr" rtl="0">
                        <a:lnSpc>
                          <a:spcPct val="115000"/>
                        </a:lnSpc>
                        <a:spcBef>
                          <a:spcPts val="0"/>
                        </a:spcBef>
                        <a:spcAft>
                          <a:spcPts val="1000"/>
                        </a:spcAft>
                      </a:pPr>
                      <a:r>
                        <a:rPr lang="en-US" sz="1800" b="1" dirty="0">
                          <a:effectLst/>
                          <a:latin typeface="+mn-lt"/>
                          <a:ea typeface="Calibri" panose="020F0502020204030204" pitchFamily="34" charset="0"/>
                          <a:cs typeface="Arial" panose="020B0604020202020204" pitchFamily="34" charset="0"/>
                        </a:rPr>
                        <a:t>Occurrence in patients without history of HCC</a:t>
                      </a: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ea typeface="Calibri" panose="020F0502020204030204" pitchFamily="34" charset="0"/>
                          <a:cs typeface="Arial" panose="020B0604020202020204" pitchFamily="34" charset="0"/>
                        </a:rPr>
                        <a:t>5/180 (2.78%)</a:t>
                      </a:r>
                    </a:p>
                  </a:txBody>
                  <a:tcPr marL="68580" marR="68580" marT="0" marB="0"/>
                </a:tc>
              </a:tr>
              <a:tr h="893302">
                <a:tc>
                  <a:txBody>
                    <a:bodyPr/>
                    <a:lstStyle/>
                    <a:p>
                      <a:pPr algn="ctr"/>
                      <a:r>
                        <a:rPr lang="en-US" sz="1800" b="1" kern="1200" dirty="0" smtClean="0">
                          <a:solidFill>
                            <a:schemeClr val="dk1"/>
                          </a:solidFill>
                          <a:effectLst/>
                          <a:latin typeface="+mn-lt"/>
                          <a:ea typeface="+mn-ea"/>
                          <a:cs typeface="+mn-cs"/>
                        </a:rPr>
                        <a:t>TTT options of patients</a:t>
                      </a:r>
                    </a:p>
                    <a:p>
                      <a:pPr algn="ctr"/>
                      <a:r>
                        <a:rPr lang="en-US" sz="1800" b="1" kern="1200" dirty="0" smtClean="0">
                          <a:solidFill>
                            <a:schemeClr val="dk1"/>
                          </a:solidFill>
                          <a:effectLst/>
                          <a:latin typeface="+mn-lt"/>
                          <a:ea typeface="+mn-ea"/>
                          <a:cs typeface="+mn-cs"/>
                        </a:rPr>
                        <a:t>Radiofrequency</a:t>
                      </a:r>
                    </a:p>
                    <a:p>
                      <a:pPr algn="ctr"/>
                      <a:r>
                        <a:rPr lang="en-US" sz="1800" b="1" kern="1200" dirty="0" smtClean="0">
                          <a:solidFill>
                            <a:schemeClr val="dk1"/>
                          </a:solidFill>
                          <a:effectLst/>
                          <a:latin typeface="+mn-lt"/>
                          <a:ea typeface="+mn-ea"/>
                          <a:cs typeface="+mn-cs"/>
                        </a:rPr>
                        <a:t>TACE</a:t>
                      </a:r>
                      <a:endParaRPr lang="en-US" sz="1800" b="1" dirty="0">
                        <a:latin typeface="+mn-lt"/>
                      </a:endParaRPr>
                    </a:p>
                  </a:txBody>
                  <a:tcPr/>
                </a:tc>
                <a:tc>
                  <a:txBody>
                    <a:bodyPr/>
                    <a:lstStyle/>
                    <a:p>
                      <a:pPr algn="ctr"/>
                      <a:endParaRPr lang="en-US" sz="1800" b="1" dirty="0" smtClean="0">
                        <a:latin typeface="+mn-lt"/>
                      </a:endParaRPr>
                    </a:p>
                    <a:p>
                      <a:pPr algn="ctr"/>
                      <a:r>
                        <a:rPr lang="en-US" sz="1800" b="1" kern="1200" dirty="0" smtClean="0">
                          <a:solidFill>
                            <a:schemeClr val="dk1"/>
                          </a:solidFill>
                          <a:effectLst/>
                          <a:latin typeface="+mn-lt"/>
                          <a:ea typeface="+mn-ea"/>
                          <a:cs typeface="+mn-cs"/>
                        </a:rPr>
                        <a:t>18</a:t>
                      </a:r>
                    </a:p>
                    <a:p>
                      <a:pPr algn="ctr"/>
                      <a:r>
                        <a:rPr lang="en-US" sz="1800" b="1" kern="1200" dirty="0" smtClean="0">
                          <a:solidFill>
                            <a:schemeClr val="dk1"/>
                          </a:solidFill>
                          <a:effectLst/>
                          <a:latin typeface="+mn-lt"/>
                          <a:ea typeface="+mn-ea"/>
                          <a:cs typeface="+mn-cs"/>
                        </a:rPr>
                        <a:t>2</a:t>
                      </a:r>
                      <a:endParaRPr lang="en-US" sz="1800" b="1" dirty="0">
                        <a:latin typeface="+mn-lt"/>
                      </a:endParaRPr>
                    </a:p>
                  </a:txBody>
                  <a:tcPr/>
                </a:tc>
              </a:tr>
              <a:tr h="893302">
                <a:tc>
                  <a:txBody>
                    <a:bodyPr/>
                    <a:lstStyle/>
                    <a:p>
                      <a:pPr algn="ctr"/>
                      <a:r>
                        <a:rPr lang="en-US" sz="1800" b="1" kern="1200" dirty="0" smtClean="0">
                          <a:solidFill>
                            <a:schemeClr val="dk1"/>
                          </a:solidFill>
                          <a:effectLst/>
                          <a:latin typeface="+mn-lt"/>
                          <a:ea typeface="+mn-ea"/>
                          <a:cs typeface="+mn-cs"/>
                        </a:rPr>
                        <a:t>Response to DAAs</a:t>
                      </a:r>
                    </a:p>
                    <a:p>
                      <a:pPr algn="ctr"/>
                      <a:r>
                        <a:rPr lang="en-US" sz="1800" b="1" kern="1200" dirty="0" smtClean="0">
                          <a:solidFill>
                            <a:schemeClr val="dk1"/>
                          </a:solidFill>
                          <a:effectLst/>
                          <a:latin typeface="+mn-lt"/>
                          <a:ea typeface="+mn-ea"/>
                          <a:cs typeface="+mn-cs"/>
                        </a:rPr>
                        <a:t>SVR</a:t>
                      </a:r>
                    </a:p>
                    <a:p>
                      <a:pPr algn="ctr"/>
                      <a:r>
                        <a:rPr lang="en-US" sz="1800" b="1" kern="1200" dirty="0" smtClean="0">
                          <a:solidFill>
                            <a:schemeClr val="dk1"/>
                          </a:solidFill>
                          <a:effectLst/>
                          <a:latin typeface="+mn-lt"/>
                          <a:ea typeface="+mn-ea"/>
                          <a:cs typeface="+mn-cs"/>
                        </a:rPr>
                        <a:t>Relapsers</a:t>
                      </a:r>
                      <a:endParaRPr lang="en-US" sz="1800" b="1" dirty="0">
                        <a:latin typeface="+mn-lt"/>
                      </a:endParaRPr>
                    </a:p>
                  </a:txBody>
                  <a:tcPr/>
                </a:tc>
                <a:tc>
                  <a:txBody>
                    <a:bodyPr/>
                    <a:lstStyle/>
                    <a:p>
                      <a:pPr algn="ctr"/>
                      <a:endParaRPr lang="en-US" sz="1800" b="1" dirty="0" smtClean="0">
                        <a:latin typeface="+mn-lt"/>
                      </a:endParaRPr>
                    </a:p>
                    <a:p>
                      <a:pPr algn="ctr"/>
                      <a:r>
                        <a:rPr lang="en-US" sz="1800" b="1" kern="1200" dirty="0" smtClean="0">
                          <a:solidFill>
                            <a:schemeClr val="dk1"/>
                          </a:solidFill>
                          <a:effectLst/>
                          <a:latin typeface="+mn-lt"/>
                          <a:ea typeface="+mn-ea"/>
                          <a:cs typeface="+mn-cs"/>
                        </a:rPr>
                        <a:t>182 (91%)</a:t>
                      </a:r>
                    </a:p>
                    <a:p>
                      <a:pPr algn="ctr"/>
                      <a:r>
                        <a:rPr lang="en-US" sz="1800" b="1" kern="1200" dirty="0" smtClean="0">
                          <a:solidFill>
                            <a:schemeClr val="dk1"/>
                          </a:solidFill>
                          <a:effectLst/>
                          <a:latin typeface="+mn-lt"/>
                          <a:ea typeface="+mn-ea"/>
                          <a:cs typeface="+mn-cs"/>
                        </a:rPr>
                        <a:t>18 (9%)</a:t>
                      </a:r>
                      <a:endParaRPr lang="en-US" sz="1800" b="1" dirty="0">
                        <a:latin typeface="+mn-lt"/>
                      </a:endParaRPr>
                    </a:p>
                  </a:txBody>
                  <a:tcPr/>
                </a:tc>
              </a:tr>
            </a:tbl>
          </a:graphicData>
        </a:graphic>
      </p:graphicFrame>
    </p:spTree>
    <p:extLst>
      <p:ext uri="{BB962C8B-B14F-4D97-AF65-F5344CB8AC3E}">
        <p14:creationId xmlns:p14="http://schemas.microsoft.com/office/powerpoint/2010/main" val="174708540"/>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algn="just"/>
            <a:r>
              <a:rPr lang="en-US" sz="3200" dirty="0"/>
              <a:t>Our study results revealed strong correlation between age, CTP, degree of liver fibrosis, lower platelets count and history of previous HCC and the occurrence or early recurrence of HCC in patients who received DAA for HCV infection</a:t>
            </a:r>
            <a:r>
              <a:rPr lang="en-US" sz="3200" dirty="0" smtClean="0"/>
              <a:t>.</a:t>
            </a:r>
            <a:endParaRPr lang="en-US" sz="3200" dirty="0"/>
          </a:p>
          <a:p>
            <a:endParaRPr lang="en-US" dirty="0"/>
          </a:p>
        </p:txBody>
      </p:sp>
    </p:spTree>
    <p:extLst>
      <p:ext uri="{BB962C8B-B14F-4D97-AF65-F5344CB8AC3E}">
        <p14:creationId xmlns:p14="http://schemas.microsoft.com/office/powerpoint/2010/main" val="389939186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1187355"/>
            <a:ext cx="10515600" cy="4989608"/>
          </a:xfrm>
        </p:spPr>
        <p:txBody>
          <a:bodyPr>
            <a:normAutofit/>
          </a:bodyPr>
          <a:lstStyle/>
          <a:p>
            <a:pPr algn="just"/>
            <a:r>
              <a:rPr lang="en-US" sz="3200" dirty="0"/>
              <a:t>Our results showed that each of age, lower platelet count, advanced liver fibrosis, CTP and previous history of HCC had significant association with HCC occurrence &amp; or early recurrence but in multivariate analysis of the previous factors, we found that each of liver fibrosis, previous history of HCC and lower platelet count had significant, independent association with HCC recurrence</a:t>
            </a:r>
            <a:r>
              <a:rPr lang="en-US" sz="3200" dirty="0" smtClean="0"/>
              <a:t>.</a:t>
            </a:r>
            <a:endParaRPr lang="en-US" sz="3200" dirty="0"/>
          </a:p>
        </p:txBody>
      </p:sp>
    </p:spTree>
    <p:extLst>
      <p:ext uri="{BB962C8B-B14F-4D97-AF65-F5344CB8AC3E}">
        <p14:creationId xmlns:p14="http://schemas.microsoft.com/office/powerpoint/2010/main" val="139350783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1346" y="133113"/>
            <a:ext cx="11526672" cy="1325563"/>
          </a:xfrm>
        </p:spPr>
        <p:txBody>
          <a:bodyPr/>
          <a:lstStyle/>
          <a:p>
            <a:pPr lvl="0" algn="ctr"/>
            <a:r>
              <a:rPr kumimoji="0" lang="en-US" altLang="en-US" b="1" i="0" u="none" strike="noStrike" cap="none" normalizeH="0" baseline="0" dirty="0" smtClean="0">
                <a:ln>
                  <a:noFill/>
                </a:ln>
                <a:solidFill>
                  <a:schemeClr val="tx1"/>
                </a:solidFill>
                <a:effectLst/>
                <a:latin typeface="Times New Roman" panose="02020603050405020304" pitchFamily="18" charset="0"/>
                <a:ea typeface="Calibri" panose="020F0502020204030204" pitchFamily="34" charset="0"/>
                <a:cs typeface="Times New Roman" panose="02020603050405020304" pitchFamily="18" charset="0"/>
              </a:rPr>
              <a:t>Predictors of HCC Recurrence/Occurrence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16130620"/>
              </p:ext>
            </p:extLst>
          </p:nvPr>
        </p:nvGraphicFramePr>
        <p:xfrm>
          <a:off x="382136" y="1405712"/>
          <a:ext cx="10971664" cy="5231032"/>
        </p:xfrm>
        <a:graphic>
          <a:graphicData uri="http://schemas.openxmlformats.org/drawingml/2006/table">
            <a:tbl>
              <a:tblPr rtl="1" firstRow="1" firstCol="1" bandRow="1">
                <a:tableStyleId>{5C22544A-7EE6-4342-B048-85BDC9FD1C3A}</a:tableStyleId>
              </a:tblPr>
              <a:tblGrid>
                <a:gridCol w="1566542"/>
                <a:gridCol w="1566542"/>
                <a:gridCol w="1567716"/>
                <a:gridCol w="1567716"/>
                <a:gridCol w="1567716"/>
                <a:gridCol w="1567716"/>
                <a:gridCol w="1567716"/>
              </a:tblGrid>
              <a:tr h="291996">
                <a:tc gridSpan="3">
                  <a:txBody>
                    <a:bodyPr/>
                    <a:lstStyle/>
                    <a:p>
                      <a:pPr marL="0" marR="0" algn="ctr" rtl="0">
                        <a:lnSpc>
                          <a:spcPct val="115000"/>
                        </a:lnSpc>
                        <a:spcBef>
                          <a:spcPts val="0"/>
                        </a:spcBef>
                        <a:spcAft>
                          <a:spcPts val="1000"/>
                        </a:spcAft>
                      </a:pPr>
                      <a:r>
                        <a:rPr lang="en-US" sz="2000" b="1" dirty="0">
                          <a:effectLst/>
                        </a:rPr>
                        <a:t>Multivariate</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gridSpan="3">
                  <a:txBody>
                    <a:bodyPr/>
                    <a:lstStyle/>
                    <a:p>
                      <a:pPr marL="0" marR="0" algn="ctr" rtl="0">
                        <a:lnSpc>
                          <a:spcPct val="115000"/>
                        </a:lnSpc>
                        <a:spcBef>
                          <a:spcPts val="0"/>
                        </a:spcBef>
                        <a:spcAft>
                          <a:spcPts val="1000"/>
                        </a:spcAft>
                      </a:pPr>
                      <a:r>
                        <a:rPr lang="en-US" sz="2000" b="1" dirty="0">
                          <a:effectLst/>
                        </a:rPr>
                        <a:t>Univariate</a:t>
                      </a:r>
                      <a:endParaRPr lang="en-US" sz="1600" b="1" dirty="0">
                        <a:effectLst/>
                        <a:latin typeface="Calibri" panose="020F0502020204030204" pitchFamily="34" charset="0"/>
                        <a:ea typeface="Calibri" panose="020F0502020204030204" pitchFamily="34" charset="0"/>
                        <a:cs typeface="Arial" panose="020B0604020202020204" pitchFamily="34" charset="0"/>
                      </a:endParaRPr>
                    </a:p>
                  </a:txBody>
                  <a:tcPr marL="68580" marR="68580" marT="0" marB="0"/>
                </a:tc>
                <a:tc hMerge="1">
                  <a:txBody>
                    <a:bodyPr/>
                    <a:lstStyle/>
                    <a:p>
                      <a:endParaRPr lang="en-US"/>
                    </a:p>
                  </a:txBody>
                  <a:tcPr/>
                </a:tc>
                <a:tc hMerge="1">
                  <a:txBody>
                    <a:bodyPr/>
                    <a:lstStyle/>
                    <a:p>
                      <a:endParaRPr lang="en-US"/>
                    </a:p>
                  </a:txBody>
                  <a:tcPr/>
                </a:tc>
                <a:tc rowSpan="2">
                  <a:txBody>
                    <a:bodyPr/>
                    <a:lstStyle/>
                    <a:p>
                      <a:pPr marL="0" marR="0" algn="ctr" rtl="0">
                        <a:lnSpc>
                          <a:spcPct val="115000"/>
                        </a:lnSpc>
                        <a:spcBef>
                          <a:spcPts val="0"/>
                        </a:spcBef>
                        <a:spcAft>
                          <a:spcPts val="1000"/>
                        </a:spcAft>
                      </a:pPr>
                      <a:r>
                        <a:rPr lang="ar-SA" sz="1800" dirty="0">
                          <a:effectLst/>
                          <a:latin typeface="+mn-lt"/>
                        </a:rPr>
                        <a:t> </a:t>
                      </a:r>
                      <a:endParaRPr lang="en-US" sz="1400" dirty="0">
                        <a:effectLst/>
                        <a:latin typeface="+mn-lt"/>
                        <a:ea typeface="Calibri" panose="020F0502020204030204" pitchFamily="34" charset="0"/>
                        <a:cs typeface="Arial" panose="020B0604020202020204" pitchFamily="34" charset="0"/>
                      </a:endParaRPr>
                    </a:p>
                  </a:txBody>
                  <a:tcPr marL="68580" marR="68580" marT="0" marB="0"/>
                </a:tc>
              </a:tr>
              <a:tr h="375424">
                <a:tc>
                  <a:txBody>
                    <a:bodyPr/>
                    <a:lstStyle/>
                    <a:p>
                      <a:pPr marL="0" marR="0" algn="ctr" rtl="0">
                        <a:lnSpc>
                          <a:spcPct val="115000"/>
                        </a:lnSpc>
                        <a:spcBef>
                          <a:spcPts val="0"/>
                        </a:spcBef>
                        <a:spcAft>
                          <a:spcPts val="1000"/>
                        </a:spcAft>
                      </a:pPr>
                      <a:r>
                        <a:rPr lang="en-US" sz="1800" b="1">
                          <a:effectLst/>
                          <a:latin typeface="+mn-lt"/>
                        </a:rPr>
                        <a:t>P value</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a:effectLst/>
                          <a:latin typeface="+mn-lt"/>
                        </a:rPr>
                        <a:t>95% CI</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a:effectLst/>
                          <a:latin typeface="+mn-lt"/>
                        </a:rPr>
                        <a:t>Odds ratio</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a:effectLst/>
                          <a:latin typeface="+mn-lt"/>
                        </a:rPr>
                        <a:t>P value</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rPr>
                        <a:t>95% CI</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rPr>
                        <a:t>Odds ratio</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vMerge="1">
                  <a:txBody>
                    <a:bodyPr/>
                    <a:lstStyle/>
                    <a:p>
                      <a:endParaRPr lang="en-US"/>
                    </a:p>
                  </a:txBody>
                  <a:tcPr/>
                </a:tc>
              </a:tr>
              <a:tr h="750848">
                <a:tc>
                  <a:txBody>
                    <a:bodyPr/>
                    <a:lstStyle/>
                    <a:p>
                      <a:pPr marL="0" marR="0" algn="ctr" rtl="1">
                        <a:lnSpc>
                          <a:spcPct val="115000"/>
                        </a:lnSpc>
                        <a:spcBef>
                          <a:spcPts val="0"/>
                        </a:spcBef>
                        <a:spcAft>
                          <a:spcPts val="1000"/>
                        </a:spcAft>
                      </a:pPr>
                      <a:r>
                        <a:rPr lang="ar-SA" sz="1800" b="1" dirty="0">
                          <a:effectLst/>
                          <a:latin typeface="+mn-lt"/>
                        </a:rPr>
                        <a:t>0.6357</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a:effectLst/>
                          <a:latin typeface="+mn-lt"/>
                        </a:rPr>
                        <a:t>0.8273  </a:t>
                      </a:r>
                      <a:r>
                        <a:rPr lang="en-US" sz="1800" b="1">
                          <a:effectLst/>
                          <a:latin typeface="+mn-lt"/>
                        </a:rPr>
                        <a:t>to 1.1228</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a:effectLst/>
                          <a:latin typeface="+mn-lt"/>
                        </a:rPr>
                        <a:t>0.9638</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0.0099</a:t>
                      </a:r>
                      <a:endParaRPr lang="en-US" sz="1400" b="1" dirty="0">
                        <a:effectLst/>
                        <a:latin typeface="+mn-lt"/>
                        <a:ea typeface="Calibri" panose="020F0502020204030204" pitchFamily="34" charset="0"/>
                        <a:cs typeface="Arial" panose="020B0604020202020204" pitchFamily="34" charset="0"/>
                      </a:endParaRPr>
                    </a:p>
                  </a:txBody>
                  <a:tcPr marL="68580" marR="68580" marT="0" marB="0">
                    <a:solidFill>
                      <a:srgbClr val="FFFF00"/>
                    </a:solidFill>
                  </a:tcPr>
                </a:tc>
                <a:tc>
                  <a:txBody>
                    <a:bodyPr/>
                    <a:lstStyle/>
                    <a:p>
                      <a:pPr marL="0" marR="0" algn="ctr" rtl="0">
                        <a:lnSpc>
                          <a:spcPct val="115000"/>
                        </a:lnSpc>
                        <a:spcBef>
                          <a:spcPts val="0"/>
                        </a:spcBef>
                        <a:spcAft>
                          <a:spcPts val="1000"/>
                        </a:spcAft>
                      </a:pPr>
                      <a:r>
                        <a:rPr lang="ar-SA" sz="1800" b="1">
                          <a:effectLst/>
                          <a:latin typeface="+mn-lt"/>
                        </a:rPr>
                        <a:t>1.0252  </a:t>
                      </a:r>
                      <a:r>
                        <a:rPr lang="en-US" sz="1800" b="1">
                          <a:effectLst/>
                          <a:latin typeface="+mn-lt"/>
                        </a:rPr>
                        <a:t>to 1.2001</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1.1092</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rPr>
                        <a:t>Age</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r>
              <a:tr h="750848">
                <a:tc>
                  <a:txBody>
                    <a:bodyPr/>
                    <a:lstStyle/>
                    <a:p>
                      <a:pPr marL="0" marR="0" algn="ctr" rtl="1">
                        <a:lnSpc>
                          <a:spcPct val="115000"/>
                        </a:lnSpc>
                        <a:spcBef>
                          <a:spcPts val="0"/>
                        </a:spcBef>
                        <a:spcAft>
                          <a:spcPts val="1000"/>
                        </a:spcAft>
                      </a:pPr>
                      <a:r>
                        <a:rPr lang="ar-SA" sz="1800" b="1">
                          <a:effectLst/>
                          <a:latin typeface="+mn-lt"/>
                        </a:rPr>
                        <a:t>0.5727</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a:effectLst/>
                          <a:latin typeface="+mn-lt"/>
                        </a:rPr>
                        <a:t>0.0851  </a:t>
                      </a:r>
                      <a:r>
                        <a:rPr lang="en-US" sz="1800" b="1">
                          <a:effectLst/>
                          <a:latin typeface="+mn-lt"/>
                        </a:rPr>
                        <a:t>to 3.9060</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a:effectLst/>
                          <a:latin typeface="+mn-lt"/>
                        </a:rPr>
                        <a:t>0.5767</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a:effectLst/>
                          <a:latin typeface="+mn-lt"/>
                        </a:rPr>
                        <a:t>0.1815</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a:effectLst/>
                          <a:latin typeface="+mn-lt"/>
                        </a:rPr>
                        <a:t>0.0726  </a:t>
                      </a:r>
                      <a:r>
                        <a:rPr lang="en-US" sz="1800" b="1">
                          <a:effectLst/>
                          <a:latin typeface="+mn-lt"/>
                        </a:rPr>
                        <a:t>to 1.6431</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0.3453</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rPr>
                        <a:t>Sex</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r>
              <a:tr h="750848">
                <a:tc>
                  <a:txBody>
                    <a:bodyPr/>
                    <a:lstStyle/>
                    <a:p>
                      <a:pPr marL="0" marR="0" algn="ctr" rtl="1">
                        <a:lnSpc>
                          <a:spcPct val="115000"/>
                        </a:lnSpc>
                        <a:spcBef>
                          <a:spcPts val="0"/>
                        </a:spcBef>
                        <a:spcAft>
                          <a:spcPts val="1000"/>
                        </a:spcAft>
                      </a:pPr>
                      <a:r>
                        <a:rPr lang="ar-SA" sz="1800" b="1">
                          <a:effectLst/>
                          <a:latin typeface="+mn-lt"/>
                        </a:rPr>
                        <a:t>0.1755</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a:effectLst/>
                          <a:latin typeface="+mn-lt"/>
                        </a:rPr>
                        <a:t>0.2074  </a:t>
                      </a:r>
                      <a:r>
                        <a:rPr lang="en-US" sz="1800" b="1">
                          <a:effectLst/>
                          <a:latin typeface="+mn-lt"/>
                        </a:rPr>
                        <a:t>to 1.3328</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a:effectLst/>
                          <a:latin typeface="+mn-lt"/>
                        </a:rPr>
                        <a:t>0.5258</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0.0024</a:t>
                      </a:r>
                      <a:endParaRPr lang="en-US" sz="1400" b="1" dirty="0">
                        <a:effectLst/>
                        <a:latin typeface="+mn-lt"/>
                        <a:ea typeface="Calibri" panose="020F0502020204030204" pitchFamily="34" charset="0"/>
                        <a:cs typeface="Arial" panose="020B0604020202020204" pitchFamily="34" charset="0"/>
                      </a:endParaRPr>
                    </a:p>
                  </a:txBody>
                  <a:tcPr marL="68580" marR="68580" marT="0" marB="0">
                    <a:solidFill>
                      <a:srgbClr val="FFFF00"/>
                    </a:solidFill>
                  </a:tcPr>
                </a:tc>
                <a:tc>
                  <a:txBody>
                    <a:bodyPr/>
                    <a:lstStyle/>
                    <a:p>
                      <a:pPr marL="0" marR="0" algn="ctr" rtl="0">
                        <a:lnSpc>
                          <a:spcPct val="115000"/>
                        </a:lnSpc>
                        <a:spcBef>
                          <a:spcPts val="0"/>
                        </a:spcBef>
                        <a:spcAft>
                          <a:spcPts val="1000"/>
                        </a:spcAft>
                      </a:pPr>
                      <a:r>
                        <a:rPr lang="ar-SA" sz="1800" b="1">
                          <a:effectLst/>
                          <a:latin typeface="+mn-lt"/>
                        </a:rPr>
                        <a:t>1.2771  </a:t>
                      </a:r>
                      <a:r>
                        <a:rPr lang="en-US" sz="1800" b="1">
                          <a:effectLst/>
                          <a:latin typeface="+mn-lt"/>
                        </a:rPr>
                        <a:t>to 3.1240</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1.9974</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rPr>
                        <a:t>Child Pugh score</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r>
              <a:tr h="750848">
                <a:tc>
                  <a:txBody>
                    <a:bodyPr/>
                    <a:lstStyle/>
                    <a:p>
                      <a:pPr marL="0" marR="0" algn="ctr" rtl="1">
                        <a:lnSpc>
                          <a:spcPct val="115000"/>
                        </a:lnSpc>
                        <a:spcBef>
                          <a:spcPts val="0"/>
                        </a:spcBef>
                        <a:spcAft>
                          <a:spcPts val="1000"/>
                        </a:spcAft>
                      </a:pPr>
                      <a:r>
                        <a:rPr lang="ar-SA" sz="1800" b="1" dirty="0">
                          <a:solidFill>
                            <a:schemeClr val="tx1"/>
                          </a:solidFill>
                          <a:effectLst/>
                          <a:latin typeface="+mn-lt"/>
                        </a:rPr>
                        <a:t>0.0126</a:t>
                      </a:r>
                      <a:endParaRPr lang="en-US" sz="1400" b="1" dirty="0">
                        <a:solidFill>
                          <a:schemeClr val="tx1"/>
                        </a:solidFill>
                        <a:effectLst/>
                        <a:latin typeface="+mn-lt"/>
                        <a:ea typeface="Calibri" panose="020F0502020204030204" pitchFamily="34" charset="0"/>
                        <a:cs typeface="Arial" panose="020B0604020202020204" pitchFamily="34" charset="0"/>
                      </a:endParaRPr>
                    </a:p>
                  </a:txBody>
                  <a:tcPr marL="68580" marR="68580" marT="0" marB="0">
                    <a:solidFill>
                      <a:srgbClr val="FFFF00"/>
                    </a:solidFill>
                  </a:tcPr>
                </a:tc>
                <a:tc>
                  <a:txBody>
                    <a:bodyPr/>
                    <a:lstStyle/>
                    <a:p>
                      <a:pPr marL="0" marR="0" algn="ctr" rtl="0">
                        <a:lnSpc>
                          <a:spcPct val="115000"/>
                        </a:lnSpc>
                        <a:spcBef>
                          <a:spcPts val="0"/>
                        </a:spcBef>
                        <a:spcAft>
                          <a:spcPts val="1000"/>
                        </a:spcAft>
                      </a:pPr>
                      <a:r>
                        <a:rPr lang="ar-SA" sz="1800" b="1">
                          <a:effectLst/>
                          <a:latin typeface="+mn-lt"/>
                        </a:rPr>
                        <a:t>0.9283  </a:t>
                      </a:r>
                      <a:r>
                        <a:rPr lang="en-US" sz="1800" b="1">
                          <a:effectLst/>
                          <a:latin typeface="+mn-lt"/>
                        </a:rPr>
                        <a:t>to 0.9911</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a:effectLst/>
                          <a:latin typeface="+mn-lt"/>
                        </a:rPr>
                        <a:t>0.9592</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0.0001</a:t>
                      </a:r>
                      <a:endParaRPr lang="en-US" sz="1400" b="1" dirty="0">
                        <a:effectLst/>
                        <a:latin typeface="+mn-lt"/>
                        <a:ea typeface="Calibri" panose="020F0502020204030204" pitchFamily="34" charset="0"/>
                        <a:cs typeface="Arial" panose="020B0604020202020204" pitchFamily="34" charset="0"/>
                      </a:endParaRPr>
                    </a:p>
                  </a:txBody>
                  <a:tcPr marL="68580" marR="68580" marT="0" marB="0">
                    <a:solidFill>
                      <a:srgbClr val="FFFF00"/>
                    </a:solidFill>
                  </a:tcPr>
                </a:tc>
                <a:tc>
                  <a:txBody>
                    <a:bodyPr/>
                    <a:lstStyle/>
                    <a:p>
                      <a:pPr marL="0" marR="0" algn="ctr" rtl="0">
                        <a:lnSpc>
                          <a:spcPct val="115000"/>
                        </a:lnSpc>
                        <a:spcBef>
                          <a:spcPts val="0"/>
                        </a:spcBef>
                        <a:spcAft>
                          <a:spcPts val="1000"/>
                        </a:spcAft>
                      </a:pPr>
                      <a:r>
                        <a:rPr lang="ar-SA" sz="1800" b="1">
                          <a:effectLst/>
                          <a:latin typeface="+mn-lt"/>
                        </a:rPr>
                        <a:t>0.9443  </a:t>
                      </a:r>
                      <a:r>
                        <a:rPr lang="en-US" sz="1800" b="1">
                          <a:effectLst/>
                          <a:latin typeface="+mn-lt"/>
                        </a:rPr>
                        <a:t>to 0.9804</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0.9622</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rPr>
                        <a:t>Platelets</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r>
              <a:tr h="750848">
                <a:tc>
                  <a:txBody>
                    <a:bodyPr/>
                    <a:lstStyle/>
                    <a:p>
                      <a:pPr marL="0" marR="0" algn="ctr" rtl="1">
                        <a:lnSpc>
                          <a:spcPct val="115000"/>
                        </a:lnSpc>
                        <a:spcBef>
                          <a:spcPts val="0"/>
                        </a:spcBef>
                        <a:spcAft>
                          <a:spcPts val="1000"/>
                        </a:spcAft>
                      </a:pPr>
                      <a:r>
                        <a:rPr lang="ar-SA" sz="1800" b="1" dirty="0">
                          <a:solidFill>
                            <a:schemeClr val="tx1"/>
                          </a:solidFill>
                          <a:effectLst/>
                          <a:latin typeface="+mn-lt"/>
                        </a:rPr>
                        <a:t>0.0144</a:t>
                      </a:r>
                      <a:endParaRPr lang="en-US" sz="1400" b="1" dirty="0">
                        <a:solidFill>
                          <a:schemeClr val="tx1"/>
                        </a:solidFill>
                        <a:effectLst/>
                        <a:latin typeface="+mn-lt"/>
                        <a:ea typeface="Calibri" panose="020F0502020204030204" pitchFamily="34" charset="0"/>
                        <a:cs typeface="Arial" panose="020B0604020202020204" pitchFamily="34" charset="0"/>
                      </a:endParaRPr>
                    </a:p>
                  </a:txBody>
                  <a:tcPr marL="68580" marR="68580" marT="0" marB="0">
                    <a:solidFill>
                      <a:srgbClr val="FFFF00"/>
                    </a:solidFill>
                  </a:tcPr>
                </a:tc>
                <a:tc>
                  <a:txBody>
                    <a:bodyPr/>
                    <a:lstStyle/>
                    <a:p>
                      <a:pPr marL="0" marR="0" algn="ctr" rtl="0">
                        <a:lnSpc>
                          <a:spcPct val="115000"/>
                        </a:lnSpc>
                        <a:spcBef>
                          <a:spcPts val="0"/>
                        </a:spcBef>
                        <a:spcAft>
                          <a:spcPts val="1000"/>
                        </a:spcAft>
                      </a:pPr>
                      <a:r>
                        <a:rPr lang="ar-SA" sz="1800" b="1">
                          <a:effectLst/>
                          <a:latin typeface="+mn-lt"/>
                        </a:rPr>
                        <a:t>1.0289  </a:t>
                      </a:r>
                      <a:r>
                        <a:rPr lang="en-US" sz="1800" b="1">
                          <a:effectLst/>
                          <a:latin typeface="+mn-lt"/>
                        </a:rPr>
                        <a:t>to 1.2949</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a:effectLst/>
                          <a:latin typeface="+mn-lt"/>
                        </a:rPr>
                        <a:t>1.1543</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0.0001</a:t>
                      </a:r>
                      <a:endParaRPr lang="en-US" sz="1400" b="1" dirty="0">
                        <a:effectLst/>
                        <a:latin typeface="+mn-lt"/>
                        <a:ea typeface="Calibri" panose="020F0502020204030204" pitchFamily="34" charset="0"/>
                        <a:cs typeface="Arial" panose="020B0604020202020204" pitchFamily="34" charset="0"/>
                      </a:endParaRPr>
                    </a:p>
                  </a:txBody>
                  <a:tcPr marL="68580" marR="68580" marT="0" marB="0">
                    <a:solidFill>
                      <a:srgbClr val="FFFF00"/>
                    </a:solidFill>
                  </a:tcPr>
                </a:tc>
                <a:tc>
                  <a:txBody>
                    <a:bodyPr/>
                    <a:lstStyle/>
                    <a:p>
                      <a:pPr marL="0" marR="0" algn="ctr" rtl="0">
                        <a:lnSpc>
                          <a:spcPct val="115000"/>
                        </a:lnSpc>
                        <a:spcBef>
                          <a:spcPts val="0"/>
                        </a:spcBef>
                        <a:spcAft>
                          <a:spcPts val="1000"/>
                        </a:spcAft>
                      </a:pPr>
                      <a:r>
                        <a:rPr lang="ar-SA" sz="1800" b="1">
                          <a:effectLst/>
                          <a:latin typeface="+mn-lt"/>
                        </a:rPr>
                        <a:t>1.1146  </a:t>
                      </a:r>
                      <a:r>
                        <a:rPr lang="en-US" sz="1800" b="1">
                          <a:effectLst/>
                          <a:latin typeface="+mn-lt"/>
                        </a:rPr>
                        <a:t>to 1.3660</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1.2339</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rPr>
                        <a:t>Liver fibrosis</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r>
              <a:tr h="750848">
                <a:tc>
                  <a:txBody>
                    <a:bodyPr/>
                    <a:lstStyle/>
                    <a:p>
                      <a:pPr marL="0" marR="0" algn="ctr" rtl="0">
                        <a:lnSpc>
                          <a:spcPct val="115000"/>
                        </a:lnSpc>
                        <a:spcBef>
                          <a:spcPts val="0"/>
                        </a:spcBef>
                        <a:spcAft>
                          <a:spcPts val="1000"/>
                        </a:spcAft>
                      </a:pPr>
                      <a:r>
                        <a:rPr lang="en-US" sz="1800" b="1" dirty="0">
                          <a:solidFill>
                            <a:schemeClr val="tx1"/>
                          </a:solidFill>
                          <a:effectLst/>
                          <a:latin typeface="+mn-lt"/>
                        </a:rPr>
                        <a:t>0.0488</a:t>
                      </a:r>
                      <a:endParaRPr lang="en-US" sz="1400" b="1" dirty="0">
                        <a:solidFill>
                          <a:schemeClr val="tx1"/>
                        </a:solidFill>
                        <a:effectLst/>
                        <a:latin typeface="+mn-lt"/>
                        <a:ea typeface="Calibri" panose="020F0502020204030204" pitchFamily="34" charset="0"/>
                        <a:cs typeface="Arial" panose="020B0604020202020204" pitchFamily="34" charset="0"/>
                      </a:endParaRPr>
                    </a:p>
                  </a:txBody>
                  <a:tcPr marL="68580" marR="68580" marT="0" marB="0">
                    <a:solidFill>
                      <a:srgbClr val="FFFF00"/>
                    </a:solidFill>
                  </a:tcPr>
                </a:tc>
                <a:tc>
                  <a:txBody>
                    <a:bodyPr/>
                    <a:lstStyle/>
                    <a:p>
                      <a:pPr marL="0" marR="0" algn="ctr" rtl="0">
                        <a:lnSpc>
                          <a:spcPct val="115000"/>
                        </a:lnSpc>
                        <a:spcBef>
                          <a:spcPts val="0"/>
                        </a:spcBef>
                        <a:spcAft>
                          <a:spcPts val="1000"/>
                        </a:spcAft>
                      </a:pPr>
                      <a:r>
                        <a:rPr lang="ar-SA" sz="1800" b="1" dirty="0">
                          <a:effectLst/>
                          <a:latin typeface="+mn-lt"/>
                        </a:rPr>
                        <a:t>0.2693  </a:t>
                      </a:r>
                      <a:r>
                        <a:rPr lang="en-US" sz="1800" b="1" dirty="0">
                          <a:effectLst/>
                          <a:latin typeface="+mn-lt"/>
                        </a:rPr>
                        <a:t>to 15.5759</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2.0480</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rPr>
                        <a:t>&lt;0.0001</a:t>
                      </a:r>
                      <a:endParaRPr lang="en-US" sz="1400" b="1" dirty="0">
                        <a:effectLst/>
                        <a:latin typeface="+mn-lt"/>
                        <a:ea typeface="Calibri" panose="020F0502020204030204" pitchFamily="34" charset="0"/>
                        <a:cs typeface="Arial" panose="020B0604020202020204" pitchFamily="34" charset="0"/>
                      </a:endParaRPr>
                    </a:p>
                  </a:txBody>
                  <a:tcPr marL="68580" marR="68580" marT="0" marB="0">
                    <a:solidFill>
                      <a:srgbClr val="FFFF00"/>
                    </a:solidFill>
                  </a:tcPr>
                </a:tc>
                <a:tc>
                  <a:txBody>
                    <a:bodyPr/>
                    <a:lstStyle/>
                    <a:p>
                      <a:pPr marL="0" marR="0" algn="ctr" rtl="0">
                        <a:lnSpc>
                          <a:spcPct val="115000"/>
                        </a:lnSpc>
                        <a:spcBef>
                          <a:spcPts val="0"/>
                        </a:spcBef>
                        <a:spcAft>
                          <a:spcPts val="1000"/>
                        </a:spcAft>
                      </a:pPr>
                      <a:r>
                        <a:rPr lang="ar-SA" sz="1800" b="1">
                          <a:effectLst/>
                          <a:latin typeface="+mn-lt"/>
                        </a:rPr>
                        <a:t>4.0646  </a:t>
                      </a:r>
                      <a:r>
                        <a:rPr lang="en-US" sz="1800" b="1">
                          <a:effectLst/>
                          <a:latin typeface="+mn-lt"/>
                        </a:rPr>
                        <a:t>to 55.3559</a:t>
                      </a:r>
                      <a:endParaRPr lang="en-US" sz="1400" b="1">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ar-SA" sz="1800" b="1" dirty="0">
                          <a:effectLst/>
                          <a:latin typeface="+mn-lt"/>
                        </a:rPr>
                        <a:t>15</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c>
                  <a:txBody>
                    <a:bodyPr/>
                    <a:lstStyle/>
                    <a:p>
                      <a:pPr marL="0" marR="0" algn="ctr" rtl="0">
                        <a:lnSpc>
                          <a:spcPct val="115000"/>
                        </a:lnSpc>
                        <a:spcBef>
                          <a:spcPts val="0"/>
                        </a:spcBef>
                        <a:spcAft>
                          <a:spcPts val="1000"/>
                        </a:spcAft>
                      </a:pPr>
                      <a:r>
                        <a:rPr lang="en-US" sz="1800" b="1" dirty="0">
                          <a:effectLst/>
                          <a:latin typeface="+mn-lt"/>
                        </a:rPr>
                        <a:t>History of HCC</a:t>
                      </a:r>
                      <a:endParaRPr lang="en-US" sz="1400" b="1" dirty="0">
                        <a:effectLst/>
                        <a:latin typeface="+mn-lt"/>
                        <a:ea typeface="Calibri" panose="020F0502020204030204" pitchFamily="34" charset="0"/>
                        <a:cs typeface="Arial" panose="020B0604020202020204" pitchFamily="34" charset="0"/>
                      </a:endParaRPr>
                    </a:p>
                  </a:txBody>
                  <a:tcPr marL="68580" marR="68580" marT="0" marB="0"/>
                </a:tc>
              </a:tr>
            </a:tbl>
          </a:graphicData>
        </a:graphic>
      </p:graphicFrame>
    </p:spTree>
    <p:extLst>
      <p:ext uri="{BB962C8B-B14F-4D97-AF65-F5344CB8AC3E}">
        <p14:creationId xmlns:p14="http://schemas.microsoft.com/office/powerpoint/2010/main" val="685748119"/>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1022945276"/>
              </p:ext>
            </p:extLst>
          </p:nvPr>
        </p:nvGraphicFramePr>
        <p:xfrm>
          <a:off x="300249" y="597327"/>
          <a:ext cx="11600598" cy="4698003"/>
        </p:xfrm>
        <a:graphic>
          <a:graphicData uri="http://schemas.openxmlformats.org/drawingml/2006/table">
            <a:tbl>
              <a:tblPr firstRow="1" bandRow="1">
                <a:tableStyleId>{5C22544A-7EE6-4342-B048-85BDC9FD1C3A}</a:tableStyleId>
              </a:tblPr>
              <a:tblGrid>
                <a:gridCol w="1933433"/>
                <a:gridCol w="1933433"/>
                <a:gridCol w="1933433"/>
                <a:gridCol w="1933433"/>
                <a:gridCol w="1933433"/>
                <a:gridCol w="1933433"/>
              </a:tblGrid>
              <a:tr h="559286">
                <a:tc>
                  <a:txBody>
                    <a:bodyPr/>
                    <a:lstStyle/>
                    <a:p>
                      <a:pPr algn="ctr"/>
                      <a:endParaRPr lang="en-US" sz="2400" b="1" dirty="0"/>
                    </a:p>
                  </a:txBody>
                  <a:tcPr/>
                </a:tc>
                <a:tc>
                  <a:txBody>
                    <a:bodyPr/>
                    <a:lstStyle/>
                    <a:p>
                      <a:pPr algn="ctr"/>
                      <a:r>
                        <a:rPr lang="en-US" sz="2400" b="1" dirty="0" smtClean="0"/>
                        <a:t>AUC</a:t>
                      </a:r>
                      <a:endParaRPr lang="en-US" sz="2400" b="1" dirty="0"/>
                    </a:p>
                  </a:txBody>
                  <a:tcPr/>
                </a:tc>
                <a:tc>
                  <a:txBody>
                    <a:bodyPr/>
                    <a:lstStyle/>
                    <a:p>
                      <a:pPr algn="ctr"/>
                      <a:r>
                        <a:rPr lang="en-US" sz="2400" b="1" dirty="0" smtClean="0"/>
                        <a:t>P-value</a:t>
                      </a:r>
                      <a:endParaRPr lang="en-US" sz="2400" b="1" dirty="0"/>
                    </a:p>
                  </a:txBody>
                  <a:tcPr/>
                </a:tc>
                <a:tc>
                  <a:txBody>
                    <a:bodyPr/>
                    <a:lstStyle/>
                    <a:p>
                      <a:pPr algn="ctr"/>
                      <a:r>
                        <a:rPr lang="en-US" sz="2400" b="1" dirty="0" smtClean="0"/>
                        <a:t>Sensitivity</a:t>
                      </a:r>
                      <a:endParaRPr lang="en-US" sz="2400" b="1" dirty="0"/>
                    </a:p>
                  </a:txBody>
                  <a:tcPr/>
                </a:tc>
                <a:tc>
                  <a:txBody>
                    <a:bodyPr/>
                    <a:lstStyle/>
                    <a:p>
                      <a:pPr algn="ctr"/>
                      <a:r>
                        <a:rPr lang="en-US" sz="2400" b="1" dirty="0" smtClean="0"/>
                        <a:t>Specifity</a:t>
                      </a:r>
                      <a:endParaRPr lang="en-US" sz="2400" b="1" dirty="0"/>
                    </a:p>
                  </a:txBody>
                  <a:tcPr/>
                </a:tc>
                <a:tc>
                  <a:txBody>
                    <a:bodyPr/>
                    <a:lstStyle/>
                    <a:p>
                      <a:pPr algn="ctr"/>
                      <a:r>
                        <a:rPr lang="en-US" sz="2400" b="1" dirty="0" smtClean="0"/>
                        <a:t>Cut value</a:t>
                      </a:r>
                      <a:endParaRPr lang="en-US" sz="2400" b="1" dirty="0"/>
                    </a:p>
                  </a:txBody>
                  <a:tcPr/>
                </a:tc>
              </a:tr>
              <a:tr h="559286">
                <a:tc>
                  <a:txBody>
                    <a:bodyPr/>
                    <a:lstStyle/>
                    <a:p>
                      <a:pPr algn="ctr"/>
                      <a:r>
                        <a:rPr lang="en-US" sz="2400" b="1" dirty="0" smtClean="0"/>
                        <a:t>Age</a:t>
                      </a:r>
                      <a:endParaRPr lang="en-US" sz="2400" b="1" dirty="0"/>
                    </a:p>
                  </a:txBody>
                  <a:tcPr/>
                </a:tc>
                <a:tc>
                  <a:txBody>
                    <a:bodyPr/>
                    <a:lstStyle/>
                    <a:p>
                      <a:pPr algn="ctr"/>
                      <a:r>
                        <a:rPr lang="en-US" sz="2400" b="1" kern="1200" dirty="0" smtClean="0">
                          <a:solidFill>
                            <a:schemeClr val="dk1"/>
                          </a:solidFill>
                          <a:effectLst/>
                          <a:latin typeface="+mn-lt"/>
                          <a:ea typeface="+mn-ea"/>
                          <a:cs typeface="+mn-cs"/>
                        </a:rPr>
                        <a:t>0.735</a:t>
                      </a:r>
                      <a:endParaRPr lang="en-US" sz="2400" b="1" dirty="0"/>
                    </a:p>
                  </a:txBody>
                  <a:tcPr/>
                </a:tc>
                <a:tc>
                  <a:txBody>
                    <a:bodyPr/>
                    <a:lstStyle/>
                    <a:p>
                      <a:pPr algn="ctr"/>
                      <a:r>
                        <a:rPr lang="en-US" sz="2400" b="1" kern="1200" dirty="0" smtClean="0">
                          <a:solidFill>
                            <a:schemeClr val="dk1"/>
                          </a:solidFill>
                          <a:effectLst/>
                          <a:latin typeface="+mn-lt"/>
                          <a:ea typeface="+mn-ea"/>
                          <a:cs typeface="+mn-cs"/>
                        </a:rPr>
                        <a:t>0.0005</a:t>
                      </a:r>
                      <a:endParaRPr lang="en-US" sz="2400" b="1" dirty="0"/>
                    </a:p>
                  </a:txBody>
                  <a:tcPr/>
                </a:tc>
                <a:tc>
                  <a:txBody>
                    <a:bodyPr/>
                    <a:lstStyle/>
                    <a:p>
                      <a:pPr algn="ctr"/>
                      <a:r>
                        <a:rPr lang="en-US" sz="2400" b="1" kern="1200" dirty="0" smtClean="0">
                          <a:solidFill>
                            <a:schemeClr val="dk1"/>
                          </a:solidFill>
                          <a:effectLst/>
                          <a:latin typeface="+mn-lt"/>
                          <a:ea typeface="+mn-ea"/>
                          <a:cs typeface="+mn-cs"/>
                        </a:rPr>
                        <a:t>100.00</a:t>
                      </a:r>
                      <a:endParaRPr lang="en-US" sz="2400" b="1" dirty="0"/>
                    </a:p>
                  </a:txBody>
                  <a:tcPr/>
                </a:tc>
                <a:tc>
                  <a:txBody>
                    <a:bodyPr/>
                    <a:lstStyle/>
                    <a:p>
                      <a:pPr algn="ctr"/>
                      <a:r>
                        <a:rPr lang="en-US" sz="2400" b="1" kern="1200" dirty="0" smtClean="0">
                          <a:solidFill>
                            <a:schemeClr val="dk1"/>
                          </a:solidFill>
                          <a:effectLst/>
                          <a:latin typeface="+mn-lt"/>
                          <a:ea typeface="+mn-ea"/>
                          <a:cs typeface="+mn-cs"/>
                        </a:rPr>
                        <a:t>47.62</a:t>
                      </a:r>
                      <a:endParaRPr lang="en-US" sz="2400" b="1" dirty="0"/>
                    </a:p>
                  </a:txBody>
                  <a:tcPr/>
                </a:tc>
                <a:tc>
                  <a:txBody>
                    <a:bodyPr/>
                    <a:lstStyle/>
                    <a:p>
                      <a:pPr algn="ctr"/>
                      <a:r>
                        <a:rPr lang="en-US" sz="2400" b="1" kern="1200" dirty="0" smtClean="0">
                          <a:solidFill>
                            <a:schemeClr val="dk1"/>
                          </a:solidFill>
                          <a:effectLst/>
                          <a:latin typeface="+mn-lt"/>
                          <a:ea typeface="+mn-ea"/>
                          <a:cs typeface="+mn-cs"/>
                        </a:rPr>
                        <a:t>&gt; 49 years old</a:t>
                      </a:r>
                      <a:endParaRPr lang="en-US" sz="2400" b="1" dirty="0"/>
                    </a:p>
                  </a:txBody>
                  <a:tcPr/>
                </a:tc>
              </a:tr>
              <a:tr h="1006715">
                <a:tc>
                  <a:txBody>
                    <a:bodyPr/>
                    <a:lstStyle/>
                    <a:p>
                      <a:pPr algn="ctr"/>
                      <a:r>
                        <a:rPr lang="en-US" sz="2400" b="1" dirty="0" smtClean="0"/>
                        <a:t>Child score</a:t>
                      </a:r>
                      <a:endParaRPr lang="en-US" sz="2400" b="1" dirty="0"/>
                    </a:p>
                  </a:txBody>
                  <a:tcPr/>
                </a:tc>
                <a:tc>
                  <a:txBody>
                    <a:bodyPr/>
                    <a:lstStyle/>
                    <a:p>
                      <a:pPr algn="ctr"/>
                      <a:r>
                        <a:rPr lang="en-US" sz="2400" b="1" kern="1200" dirty="0" smtClean="0">
                          <a:solidFill>
                            <a:schemeClr val="dk1"/>
                          </a:solidFill>
                          <a:effectLst/>
                          <a:latin typeface="+mn-lt"/>
                          <a:ea typeface="+mn-ea"/>
                          <a:cs typeface="+mn-cs"/>
                        </a:rPr>
                        <a:t>0.795</a:t>
                      </a:r>
                      <a:endParaRPr lang="en-US" sz="2400" b="1" dirty="0"/>
                    </a:p>
                  </a:txBody>
                  <a:tcPr/>
                </a:tc>
                <a:tc>
                  <a:txBody>
                    <a:bodyPr/>
                    <a:lstStyle/>
                    <a:p>
                      <a:pPr algn="ctr"/>
                      <a:r>
                        <a:rPr lang="en-US" sz="2400" b="1" kern="1200" dirty="0" smtClean="0">
                          <a:solidFill>
                            <a:schemeClr val="dk1"/>
                          </a:solidFill>
                          <a:effectLst/>
                          <a:latin typeface="+mn-lt"/>
                          <a:ea typeface="+mn-ea"/>
                          <a:cs typeface="+mn-cs"/>
                        </a:rPr>
                        <a:t>&lt;0.0001</a:t>
                      </a:r>
                      <a:endParaRPr lang="en-US" sz="2400" b="1" dirty="0"/>
                    </a:p>
                  </a:txBody>
                  <a:tcPr/>
                </a:tc>
                <a:tc>
                  <a:txBody>
                    <a:bodyPr/>
                    <a:lstStyle/>
                    <a:p>
                      <a:pPr algn="ctr"/>
                      <a:r>
                        <a:rPr lang="en-US" sz="2400" b="1" kern="1200" dirty="0" smtClean="0">
                          <a:solidFill>
                            <a:schemeClr val="dk1"/>
                          </a:solidFill>
                          <a:effectLst/>
                          <a:latin typeface="+mn-lt"/>
                          <a:ea typeface="+mn-ea"/>
                          <a:cs typeface="+mn-cs"/>
                        </a:rPr>
                        <a:t>90.91</a:t>
                      </a:r>
                      <a:endParaRPr lang="en-US" sz="2400" b="1" dirty="0"/>
                    </a:p>
                  </a:txBody>
                  <a:tcPr/>
                </a:tc>
                <a:tc>
                  <a:txBody>
                    <a:bodyPr/>
                    <a:lstStyle/>
                    <a:p>
                      <a:pPr algn="ctr"/>
                      <a:r>
                        <a:rPr lang="en-US" sz="2400" b="1" kern="1200" dirty="0" smtClean="0">
                          <a:solidFill>
                            <a:schemeClr val="dk1"/>
                          </a:solidFill>
                          <a:effectLst/>
                          <a:latin typeface="+mn-lt"/>
                          <a:ea typeface="+mn-ea"/>
                          <a:cs typeface="+mn-cs"/>
                        </a:rPr>
                        <a:t>55.56</a:t>
                      </a:r>
                      <a:endParaRPr lang="en-US" sz="2400" b="1" dirty="0"/>
                    </a:p>
                  </a:txBody>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2400" b="1" kern="1200" dirty="0" smtClean="0">
                          <a:solidFill>
                            <a:schemeClr val="dk1"/>
                          </a:solidFill>
                          <a:effectLst/>
                          <a:latin typeface="+mn-lt"/>
                          <a:ea typeface="+mn-ea"/>
                          <a:cs typeface="+mn-cs"/>
                        </a:rPr>
                        <a:t>&gt;7 (Child B score)</a:t>
                      </a:r>
                    </a:p>
                  </a:txBody>
                  <a:tcPr/>
                </a:tc>
              </a:tr>
              <a:tr h="559286">
                <a:tc>
                  <a:txBody>
                    <a:bodyPr/>
                    <a:lstStyle/>
                    <a:p>
                      <a:pPr algn="ctr"/>
                      <a:r>
                        <a:rPr lang="en-US" sz="2400" b="1" dirty="0" smtClean="0"/>
                        <a:t>Liver fibrosis</a:t>
                      </a:r>
                      <a:endParaRPr lang="en-US" sz="2400" b="1" dirty="0"/>
                    </a:p>
                  </a:txBody>
                  <a:tcPr/>
                </a:tc>
                <a:tc>
                  <a:txBody>
                    <a:bodyPr/>
                    <a:lstStyle/>
                    <a:p>
                      <a:pPr algn="ctr"/>
                      <a:r>
                        <a:rPr lang="en-US" sz="2400" b="1" kern="1200" dirty="0" smtClean="0">
                          <a:solidFill>
                            <a:schemeClr val="dk1"/>
                          </a:solidFill>
                          <a:effectLst/>
                          <a:latin typeface="+mn-lt"/>
                          <a:ea typeface="+mn-ea"/>
                          <a:cs typeface="+mn-cs"/>
                        </a:rPr>
                        <a:t>0.737</a:t>
                      </a:r>
                      <a:endParaRPr lang="en-US" sz="2400" b="1" dirty="0"/>
                    </a:p>
                  </a:txBody>
                  <a:tcPr/>
                </a:tc>
                <a:tc>
                  <a:txBody>
                    <a:bodyPr/>
                    <a:lstStyle/>
                    <a:p>
                      <a:pPr algn="ctr"/>
                      <a:r>
                        <a:rPr lang="en-US" sz="2400" b="1" kern="1200" dirty="0" smtClean="0">
                          <a:solidFill>
                            <a:schemeClr val="dk1"/>
                          </a:solidFill>
                          <a:effectLst/>
                          <a:latin typeface="+mn-lt"/>
                          <a:ea typeface="+mn-ea"/>
                          <a:cs typeface="+mn-cs"/>
                        </a:rPr>
                        <a:t>0.0802</a:t>
                      </a:r>
                      <a:endParaRPr lang="en-US" sz="2400" b="1" dirty="0"/>
                    </a:p>
                  </a:txBody>
                  <a:tcPr/>
                </a:tc>
                <a:tc>
                  <a:txBody>
                    <a:bodyPr/>
                    <a:lstStyle/>
                    <a:p>
                      <a:pPr algn="ctr"/>
                      <a:r>
                        <a:rPr lang="en-US" sz="2400" b="1" kern="1200" dirty="0" smtClean="0">
                          <a:solidFill>
                            <a:schemeClr val="dk1"/>
                          </a:solidFill>
                          <a:effectLst/>
                          <a:latin typeface="+mn-lt"/>
                          <a:ea typeface="+mn-ea"/>
                          <a:cs typeface="+mn-cs"/>
                        </a:rPr>
                        <a:t>72.73</a:t>
                      </a:r>
                      <a:endParaRPr lang="en-US" sz="2400" b="1" dirty="0"/>
                    </a:p>
                  </a:txBody>
                  <a:tcPr/>
                </a:tc>
                <a:tc>
                  <a:txBody>
                    <a:bodyPr/>
                    <a:lstStyle/>
                    <a:p>
                      <a:pPr algn="ctr"/>
                      <a:r>
                        <a:rPr lang="en-US" sz="2400" b="1" kern="1200" dirty="0" smtClean="0">
                          <a:solidFill>
                            <a:schemeClr val="dk1"/>
                          </a:solidFill>
                          <a:effectLst/>
                          <a:latin typeface="+mn-lt"/>
                          <a:ea typeface="+mn-ea"/>
                          <a:cs typeface="+mn-cs"/>
                        </a:rPr>
                        <a:t>100.00</a:t>
                      </a:r>
                      <a:endParaRPr lang="en-US" sz="2400" b="1" dirty="0"/>
                    </a:p>
                  </a:txBody>
                  <a:tcPr/>
                </a:tc>
                <a:tc>
                  <a:txBody>
                    <a:bodyPr/>
                    <a:lstStyle/>
                    <a:p>
                      <a:pPr algn="ctr"/>
                      <a:r>
                        <a:rPr lang="en-US" sz="2400" b="1" kern="1200" dirty="0" smtClean="0">
                          <a:solidFill>
                            <a:schemeClr val="dk1"/>
                          </a:solidFill>
                          <a:effectLst/>
                          <a:latin typeface="+mn-lt"/>
                          <a:ea typeface="+mn-ea"/>
                          <a:cs typeface="+mn-cs"/>
                        </a:rPr>
                        <a:t>&gt;30</a:t>
                      </a:r>
                      <a:endParaRPr lang="en-US" sz="2400" b="1" dirty="0"/>
                    </a:p>
                  </a:txBody>
                  <a:tcPr/>
                </a:tc>
              </a:tr>
              <a:tr h="559286">
                <a:tc>
                  <a:txBody>
                    <a:bodyPr/>
                    <a:lstStyle/>
                    <a:p>
                      <a:pPr algn="ctr"/>
                      <a:r>
                        <a:rPr lang="en-US" sz="2400" b="1" dirty="0" smtClean="0"/>
                        <a:t>Platelets</a:t>
                      </a:r>
                      <a:endParaRPr lang="en-US" sz="2400" b="1" dirty="0"/>
                    </a:p>
                  </a:txBody>
                  <a:tcPr/>
                </a:tc>
                <a:tc>
                  <a:txBody>
                    <a:bodyPr/>
                    <a:lstStyle/>
                    <a:p>
                      <a:pPr algn="ctr"/>
                      <a:r>
                        <a:rPr lang="en-US" sz="2400" b="1" kern="1200" dirty="0" smtClean="0">
                          <a:solidFill>
                            <a:schemeClr val="dk1"/>
                          </a:solidFill>
                          <a:effectLst/>
                          <a:latin typeface="+mn-lt"/>
                          <a:ea typeface="+mn-ea"/>
                          <a:cs typeface="+mn-cs"/>
                        </a:rPr>
                        <a:t>0.901</a:t>
                      </a:r>
                      <a:endParaRPr lang="en-US" sz="2400" b="1" dirty="0"/>
                    </a:p>
                  </a:txBody>
                  <a:tcPr/>
                </a:tc>
                <a:tc>
                  <a:txBody>
                    <a:bodyPr/>
                    <a:lstStyle/>
                    <a:p>
                      <a:pPr algn="ctr"/>
                      <a:r>
                        <a:rPr lang="en-US" sz="2400" b="1" kern="1200" dirty="0" smtClean="0">
                          <a:solidFill>
                            <a:schemeClr val="dk1"/>
                          </a:solidFill>
                          <a:effectLst/>
                          <a:latin typeface="+mn-lt"/>
                          <a:ea typeface="+mn-ea"/>
                          <a:cs typeface="+mn-cs"/>
                        </a:rPr>
                        <a:t>&lt;0.0001</a:t>
                      </a:r>
                      <a:endParaRPr lang="en-US" sz="2400" b="1" dirty="0"/>
                    </a:p>
                  </a:txBody>
                  <a:tcPr/>
                </a:tc>
                <a:tc>
                  <a:txBody>
                    <a:bodyPr/>
                    <a:lstStyle/>
                    <a:p>
                      <a:pPr algn="ctr"/>
                      <a:r>
                        <a:rPr lang="en-US" sz="2400" b="1" kern="1200" dirty="0" smtClean="0">
                          <a:solidFill>
                            <a:schemeClr val="dk1"/>
                          </a:solidFill>
                          <a:effectLst/>
                          <a:latin typeface="+mn-lt"/>
                          <a:ea typeface="+mn-ea"/>
                          <a:cs typeface="+mn-cs"/>
                        </a:rPr>
                        <a:t>90.91</a:t>
                      </a:r>
                      <a:endParaRPr lang="en-US" sz="2400" b="1" dirty="0"/>
                    </a:p>
                  </a:txBody>
                  <a:tcPr/>
                </a:tc>
                <a:tc>
                  <a:txBody>
                    <a:bodyPr/>
                    <a:lstStyle/>
                    <a:p>
                      <a:pPr algn="ctr"/>
                      <a:r>
                        <a:rPr lang="en-US" sz="2400" b="1" kern="1200" dirty="0" smtClean="0">
                          <a:solidFill>
                            <a:schemeClr val="dk1"/>
                          </a:solidFill>
                          <a:effectLst/>
                          <a:latin typeface="+mn-lt"/>
                          <a:ea typeface="+mn-ea"/>
                          <a:cs typeface="+mn-cs"/>
                        </a:rPr>
                        <a:t>78.84</a:t>
                      </a:r>
                      <a:endParaRPr lang="en-US" sz="2400" b="1" dirty="0"/>
                    </a:p>
                  </a:txBody>
                  <a:tcPr/>
                </a:tc>
                <a:tc>
                  <a:txBody>
                    <a:bodyPr/>
                    <a:lstStyle/>
                    <a:p>
                      <a:pPr algn="ctr"/>
                      <a:r>
                        <a:rPr lang="en-US" sz="2400" b="1" kern="1200" dirty="0" smtClean="0">
                          <a:solidFill>
                            <a:schemeClr val="dk1"/>
                          </a:solidFill>
                          <a:effectLst/>
                          <a:latin typeface="+mn-lt"/>
                          <a:ea typeface="+mn-ea"/>
                          <a:cs typeface="+mn-cs"/>
                        </a:rPr>
                        <a:t>≤155</a:t>
                      </a:r>
                      <a:endParaRPr lang="en-US" sz="2400" b="1" dirty="0"/>
                    </a:p>
                  </a:txBody>
                  <a:tcPr/>
                </a:tc>
              </a:tr>
              <a:tr h="1454144">
                <a:tc>
                  <a:txBody>
                    <a:bodyPr/>
                    <a:lstStyle/>
                    <a:p>
                      <a:pPr algn="ctr"/>
                      <a:r>
                        <a:rPr lang="en-US" sz="2400" b="1" dirty="0" smtClean="0"/>
                        <a:t>History of HCC</a:t>
                      </a:r>
                      <a:endParaRPr lang="en-US" sz="2400" b="1" dirty="0"/>
                    </a:p>
                  </a:txBody>
                  <a:tcPr/>
                </a:tc>
                <a:tc>
                  <a:txBody>
                    <a:bodyPr/>
                    <a:lstStyle/>
                    <a:p>
                      <a:pPr algn="ctr"/>
                      <a:r>
                        <a:rPr lang="en-US" sz="2400" b="1" kern="1200" dirty="0" smtClean="0">
                          <a:solidFill>
                            <a:schemeClr val="dk1"/>
                          </a:solidFill>
                          <a:effectLst/>
                          <a:latin typeface="+mn-lt"/>
                          <a:ea typeface="+mn-ea"/>
                          <a:cs typeface="+mn-cs"/>
                        </a:rPr>
                        <a:t>0.736</a:t>
                      </a:r>
                      <a:endParaRPr lang="en-US" sz="2400" b="1" dirty="0"/>
                    </a:p>
                  </a:txBody>
                  <a:tcPr/>
                </a:tc>
                <a:tc>
                  <a:txBody>
                    <a:bodyPr/>
                    <a:lstStyle/>
                    <a:p>
                      <a:pPr algn="ctr"/>
                      <a:r>
                        <a:rPr lang="en-US" sz="2400" b="1" kern="1200" dirty="0" smtClean="0">
                          <a:solidFill>
                            <a:schemeClr val="dk1"/>
                          </a:solidFill>
                          <a:effectLst/>
                          <a:latin typeface="+mn-lt"/>
                          <a:ea typeface="+mn-ea"/>
                          <a:cs typeface="+mn-cs"/>
                        </a:rPr>
                        <a:t>0.0030</a:t>
                      </a:r>
                      <a:endParaRPr lang="en-US" sz="2400" b="1" dirty="0"/>
                    </a:p>
                  </a:txBody>
                  <a:tcPr/>
                </a:tc>
                <a:tc>
                  <a:txBody>
                    <a:bodyPr/>
                    <a:lstStyle/>
                    <a:p>
                      <a:pPr algn="ctr"/>
                      <a:r>
                        <a:rPr lang="en-US" sz="2400" b="1" kern="1200" dirty="0" smtClean="0">
                          <a:solidFill>
                            <a:schemeClr val="dk1"/>
                          </a:solidFill>
                          <a:effectLst/>
                          <a:latin typeface="+mn-lt"/>
                          <a:ea typeface="+mn-ea"/>
                          <a:cs typeface="+mn-cs"/>
                        </a:rPr>
                        <a:t>54.55</a:t>
                      </a:r>
                      <a:endParaRPr lang="en-US" sz="2400" b="1" dirty="0"/>
                    </a:p>
                  </a:txBody>
                  <a:tcPr/>
                </a:tc>
                <a:tc>
                  <a:txBody>
                    <a:bodyPr/>
                    <a:lstStyle/>
                    <a:p>
                      <a:pPr algn="ctr"/>
                      <a:r>
                        <a:rPr lang="en-US" sz="2400" b="1" kern="1200" dirty="0" smtClean="0">
                          <a:solidFill>
                            <a:schemeClr val="dk1"/>
                          </a:solidFill>
                          <a:effectLst/>
                          <a:latin typeface="+mn-lt"/>
                          <a:ea typeface="+mn-ea"/>
                          <a:cs typeface="+mn-cs"/>
                        </a:rPr>
                        <a:t>92.59</a:t>
                      </a:r>
                      <a:endParaRPr lang="en-US" sz="2400" b="1" dirty="0"/>
                    </a:p>
                  </a:txBody>
                  <a:tcPr/>
                </a:tc>
                <a:tc>
                  <a:txBody>
                    <a:bodyPr/>
                    <a:lstStyle/>
                    <a:p>
                      <a:pPr algn="ctr"/>
                      <a:r>
                        <a:rPr lang="en-US" sz="2400" b="1" dirty="0" smtClean="0"/>
                        <a:t>= Positive history of HCC</a:t>
                      </a:r>
                      <a:endParaRPr lang="en-US" sz="2400" b="1" dirty="0"/>
                    </a:p>
                  </a:txBody>
                  <a:tcPr/>
                </a:tc>
              </a:tr>
            </a:tbl>
          </a:graphicData>
        </a:graphic>
      </p:graphicFrame>
    </p:spTree>
    <p:extLst>
      <p:ext uri="{BB962C8B-B14F-4D97-AF65-F5344CB8AC3E}">
        <p14:creationId xmlns:p14="http://schemas.microsoft.com/office/powerpoint/2010/main" val="3979159290"/>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9600" b="1" i="1" dirty="0" smtClean="0">
                <a:effectLst>
                  <a:outerShdw blurRad="38100" dist="38100" dir="2700000" algn="tl">
                    <a:srgbClr val="000000">
                      <a:alpha val="43137"/>
                    </a:srgbClr>
                  </a:outerShdw>
                </a:effectLst>
                <a:latin typeface="+mn-lt"/>
              </a:rPr>
              <a:t>Conclusion</a:t>
            </a:r>
            <a:endParaRPr lang="en-US" sz="9600" b="1" i="1" dirty="0">
              <a:effectLst>
                <a:outerShdw blurRad="38100" dist="38100" dir="2700000" algn="tl">
                  <a:srgbClr val="000000">
                    <a:alpha val="43137"/>
                  </a:srgbClr>
                </a:outerShdw>
              </a:effectLst>
              <a:latin typeface="+mn-lt"/>
            </a:endParaRPr>
          </a:p>
        </p:txBody>
      </p:sp>
      <p:sp>
        <p:nvSpPr>
          <p:cNvPr id="3" name="Text Placeholder 2"/>
          <p:cNvSpPr>
            <a:spLocks noGrp="1"/>
          </p:cNvSpPr>
          <p:nvPr>
            <p:ph type="body" idx="1"/>
          </p:nvPr>
        </p:nvSpPr>
        <p:spPr/>
        <p:txBody>
          <a:bodyPr/>
          <a:lstStyle/>
          <a:p>
            <a:endParaRPr lang="en-US"/>
          </a:p>
        </p:txBody>
      </p:sp>
    </p:spTree>
    <p:extLst>
      <p:ext uri="{BB962C8B-B14F-4D97-AF65-F5344CB8AC3E}">
        <p14:creationId xmlns:p14="http://schemas.microsoft.com/office/powerpoint/2010/main" val="4109080813"/>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28048"/>
            <a:ext cx="10515600" cy="5732060"/>
          </a:xfrm>
        </p:spPr>
        <p:txBody>
          <a:bodyPr>
            <a:normAutofit/>
          </a:bodyPr>
          <a:lstStyle/>
          <a:p>
            <a:pPr marL="0" indent="0" algn="ctr">
              <a:buNone/>
            </a:pPr>
            <a:r>
              <a:rPr lang="en-US" sz="4000" b="1" dirty="0" smtClean="0">
                <a:effectLst>
                  <a:outerShdw blurRad="38100" dist="38100" dir="2700000" algn="tl">
                    <a:srgbClr val="000000">
                      <a:alpha val="43137"/>
                    </a:srgbClr>
                  </a:outerShdw>
                </a:effectLst>
              </a:rPr>
              <a:t>According to our study, We could predict HCC recurrence or occurrence in chronic hepatitis C infected patients treated with DAAs if </a:t>
            </a:r>
            <a:r>
              <a:rPr lang="en-US" sz="4000" b="1" dirty="0" smtClean="0">
                <a:effectLst>
                  <a:outerShdw blurRad="38100" dist="38100" dir="2700000" algn="tl">
                    <a:srgbClr val="000000">
                      <a:alpha val="43137"/>
                    </a:srgbClr>
                  </a:outerShdw>
                </a:effectLst>
              </a:rPr>
              <a:t> one or more of these </a:t>
            </a:r>
            <a:r>
              <a:rPr lang="en-US" sz="4000" b="1" dirty="0" smtClean="0">
                <a:effectLst>
                  <a:outerShdw blurRad="38100" dist="38100" dir="2700000" algn="tl">
                    <a:srgbClr val="000000">
                      <a:alpha val="43137"/>
                    </a:srgbClr>
                  </a:outerShdw>
                </a:effectLst>
              </a:rPr>
              <a:t>factors </a:t>
            </a:r>
            <a:r>
              <a:rPr lang="en-US" sz="4000" b="1" dirty="0" smtClean="0">
                <a:effectLst>
                  <a:outerShdw blurRad="38100" dist="38100" dir="2700000" algn="tl">
                    <a:srgbClr val="000000">
                      <a:alpha val="43137"/>
                    </a:srgbClr>
                  </a:outerShdw>
                </a:effectLst>
              </a:rPr>
              <a:t>present such as old age, advanced cirrhosis, low platelet count, high child score and or past history of HCC.</a:t>
            </a:r>
            <a:endParaRPr lang="en-US" sz="4000" b="1" dirty="0" smtClean="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36748005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838200" y="955344"/>
            <a:ext cx="10515600" cy="5221620"/>
          </a:xfrm>
        </p:spPr>
        <p:txBody>
          <a:bodyPr/>
          <a:lstStyle/>
          <a:p>
            <a:pPr algn="ctr"/>
            <a:r>
              <a:rPr lang="en-US" sz="4000" b="1" dirty="0">
                <a:effectLst>
                  <a:outerShdw blurRad="38100" dist="38100" dir="2700000" algn="tl">
                    <a:srgbClr val="000000">
                      <a:alpha val="43137"/>
                    </a:srgbClr>
                  </a:outerShdw>
                </a:effectLst>
              </a:rPr>
              <a:t>So these patients with one or more of these factors may have increase risk of developing HCC or its recurrence.</a:t>
            </a:r>
          </a:p>
          <a:p>
            <a:pPr algn="ctr"/>
            <a:r>
              <a:rPr lang="en-US" sz="4000" b="1" dirty="0">
                <a:effectLst>
                  <a:outerShdw blurRad="38100" dist="38100" dir="2700000" algn="tl">
                    <a:srgbClr val="000000">
                      <a:alpha val="43137"/>
                    </a:srgbClr>
                  </a:outerShdw>
                </a:effectLst>
              </a:rPr>
              <a:t>We should do more care to these patients by shorten their follow up (every 3 months) with ultrasound and </a:t>
            </a:r>
            <a:r>
              <a:rPr lang="en-US" sz="4000" b="1" dirty="0" smtClean="0">
                <a:effectLst>
                  <a:outerShdw blurRad="38100" dist="38100" dir="2700000" algn="tl">
                    <a:srgbClr val="000000">
                      <a:alpha val="43137"/>
                    </a:srgbClr>
                  </a:outerShdw>
                </a:effectLst>
              </a:rPr>
              <a:t>Alpha </a:t>
            </a:r>
            <a:r>
              <a:rPr lang="en-US" sz="4000" b="1" dirty="0" err="1" smtClean="0">
                <a:effectLst>
                  <a:outerShdw blurRad="38100" dist="38100" dir="2700000" algn="tl">
                    <a:srgbClr val="000000">
                      <a:alpha val="43137"/>
                    </a:srgbClr>
                  </a:outerShdw>
                </a:effectLst>
              </a:rPr>
              <a:t>Feto</a:t>
            </a:r>
            <a:r>
              <a:rPr lang="en-US" sz="4000" b="1" dirty="0" smtClean="0">
                <a:effectLst>
                  <a:outerShdw blurRad="38100" dist="38100" dir="2700000" algn="tl">
                    <a:srgbClr val="000000">
                      <a:alpha val="43137"/>
                    </a:srgbClr>
                  </a:outerShdw>
                </a:effectLst>
              </a:rPr>
              <a:t>-Protein.</a:t>
            </a:r>
            <a:endParaRPr lang="en-US" sz="4000" b="1" dirty="0">
              <a:effectLst>
                <a:outerShdw blurRad="38100" dist="38100" dir="2700000" algn="tl">
                  <a:srgbClr val="000000">
                    <a:alpha val="43137"/>
                  </a:srgbClr>
                </a:outerShdw>
              </a:effectLst>
            </a:endParaRPr>
          </a:p>
          <a:p>
            <a:pPr algn="ctr"/>
            <a:r>
              <a:rPr lang="en-US" sz="4000" b="1" dirty="0">
                <a:effectLst>
                  <a:outerShdw blurRad="38100" dist="38100" dir="2700000" algn="tl">
                    <a:srgbClr val="000000">
                      <a:alpha val="43137"/>
                    </a:srgbClr>
                  </a:outerShdw>
                </a:effectLst>
              </a:rPr>
              <a:t>More studies are needed to detect other factors for developing HCC.</a:t>
            </a:r>
          </a:p>
          <a:p>
            <a:endParaRPr lang="en-US" dirty="0"/>
          </a:p>
        </p:txBody>
      </p:sp>
    </p:spTree>
    <p:extLst>
      <p:ext uri="{BB962C8B-B14F-4D97-AF65-F5344CB8AC3E}">
        <p14:creationId xmlns:p14="http://schemas.microsoft.com/office/powerpoint/2010/main" val="264036365"/>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898" y="218365"/>
            <a:ext cx="11559653" cy="6441742"/>
          </a:xfrm>
          <a:prstGeom prst="rect">
            <a:avLst/>
          </a:prstGeom>
        </p:spPr>
      </p:pic>
    </p:spTree>
    <p:extLst>
      <p:ext uri="{BB962C8B-B14F-4D97-AF65-F5344CB8AC3E}">
        <p14:creationId xmlns:p14="http://schemas.microsoft.com/office/powerpoint/2010/main" val="92441795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130</TotalTime>
  <Words>1160</Words>
  <Application>Microsoft Office PowerPoint</Application>
  <PresentationFormat>Widescreen</PresentationFormat>
  <Paragraphs>205</Paragraphs>
  <Slides>25</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25</vt:i4>
      </vt:variant>
    </vt:vector>
  </HeadingPairs>
  <TitlesOfParts>
    <vt:vector size="30" baseType="lpstr">
      <vt:lpstr>Arial</vt:lpstr>
      <vt:lpstr>Calibri</vt:lpstr>
      <vt:lpstr>Calibri Light</vt:lpstr>
      <vt:lpstr>Times New Roman</vt:lpstr>
      <vt:lpstr>Office Theme</vt:lpstr>
      <vt:lpstr>Early occurrence and recurrence of hepatocellular carcinoma in HCV-related cirrhosis treated with direct- acting antivirals</vt:lpstr>
      <vt:lpstr>Introduction</vt:lpstr>
      <vt:lpstr>PowerPoint Presentation</vt:lpstr>
      <vt:lpstr>PowerPoint Presentation</vt:lpstr>
      <vt:lpstr>PowerPoint Presentation</vt:lpstr>
      <vt:lpstr>Patients and Methods</vt:lpstr>
      <vt:lpstr>PowerPoint Presentation</vt:lpstr>
      <vt:lpstr>PowerPoint Presentation</vt:lpstr>
      <vt:lpstr>PowerPoint Presentation</vt:lpstr>
      <vt:lpstr>Inclusion criteria</vt:lpstr>
      <vt:lpstr>Exclusion criteria</vt:lpstr>
      <vt:lpstr>PowerPoint Presentation</vt:lpstr>
      <vt:lpstr>PowerPoint Presentation</vt:lpstr>
      <vt:lpstr>Results</vt:lpstr>
      <vt:lpstr>PowerPoint Presentation</vt:lpstr>
      <vt:lpstr>Demographic data in studied group</vt:lpstr>
      <vt:lpstr>PowerPoint Presentation</vt:lpstr>
      <vt:lpstr>PowerPoint Presentation</vt:lpstr>
      <vt:lpstr>PowerPoint Presentation</vt:lpstr>
      <vt:lpstr>Predictors of HCC Recurrence/Occurrence</vt:lpstr>
      <vt:lpstr>PowerPoint Presentation</vt:lpstr>
      <vt:lpstr>Conclusion</vt:lpstr>
      <vt:lpstr>PowerPoint Presentation</vt:lpstr>
      <vt:lpstr>PowerPoint Presentation</vt:lpstr>
      <vt:lpstr>PowerPoint Presentation</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Early occurrence and recurrence of hepatocellular carcinoma in HCV-related cirrhosis treated with direct- acting antivirals</dc:title>
  <dc:creator>Dr-Ahmed</dc:creator>
  <cp:lastModifiedBy>Dr-Ahmed</cp:lastModifiedBy>
  <cp:revision>57</cp:revision>
  <dcterms:created xsi:type="dcterms:W3CDTF">2018-02-13T22:09:32Z</dcterms:created>
  <dcterms:modified xsi:type="dcterms:W3CDTF">2018-02-23T19:49:08Z</dcterms:modified>
</cp:coreProperties>
</file>