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DF6-F144-4A67-A92B-07B6C8EE0BDC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F475-039D-424D-9FEC-68598857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4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DF6-F144-4A67-A92B-07B6C8EE0BDC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F475-039D-424D-9FEC-68598857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119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DF6-F144-4A67-A92B-07B6C8EE0BDC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F475-039D-424D-9FEC-68598857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35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DF6-F144-4A67-A92B-07B6C8EE0BDC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F475-039D-424D-9FEC-68598857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22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DF6-F144-4A67-A92B-07B6C8EE0BDC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F475-039D-424D-9FEC-68598857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69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DF6-F144-4A67-A92B-07B6C8EE0BDC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F475-039D-424D-9FEC-68598857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674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DF6-F144-4A67-A92B-07B6C8EE0BDC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F475-039D-424D-9FEC-68598857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918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DF6-F144-4A67-A92B-07B6C8EE0BDC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F475-039D-424D-9FEC-68598857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69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DF6-F144-4A67-A92B-07B6C8EE0BDC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F475-039D-424D-9FEC-68598857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88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DF6-F144-4A67-A92B-07B6C8EE0BDC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F475-039D-424D-9FEC-68598857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410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CDF6-F144-4A67-A92B-07B6C8EE0BDC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1F475-039D-424D-9FEC-68598857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7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FCDF6-F144-4A67-A92B-07B6C8EE0BDC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1F475-039D-424D-9FEC-68598857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162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1570" y="204716"/>
            <a:ext cx="10727140" cy="3305247"/>
          </a:xfrm>
        </p:spPr>
        <p:txBody>
          <a:bodyPr>
            <a:normAutofit/>
          </a:bodyPr>
          <a:lstStyle/>
          <a:p>
            <a:r>
              <a:rPr lang="en-US" b="1" dirty="0"/>
              <a:t>Reactivation of </a:t>
            </a:r>
            <a:r>
              <a:rPr lang="en-US" b="1" dirty="0" smtClean="0"/>
              <a:t>Herpes virus </a:t>
            </a:r>
            <a:r>
              <a:rPr lang="en-US" b="1" dirty="0"/>
              <a:t>in patients with Hepatitis C treated with Direct-Acting Antiviral </a:t>
            </a:r>
            <a:r>
              <a:rPr lang="en-US" b="1" dirty="0" smtClean="0"/>
              <a:t>agents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1570" y="3602037"/>
            <a:ext cx="10727140" cy="3058070"/>
          </a:xfrm>
        </p:spPr>
        <p:txBody>
          <a:bodyPr>
            <a:normAutofit/>
          </a:bodyPr>
          <a:lstStyle/>
          <a:p>
            <a:r>
              <a:rPr lang="en-US" sz="2800" b="1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Dr\ Ali Abdel Rahman Ghweil</a:t>
            </a:r>
          </a:p>
          <a:p>
            <a:r>
              <a:rPr lang="en-US" sz="2800" b="1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 &amp; Head of Department of Tropical Medicine &amp; Gastroenterology</a:t>
            </a:r>
          </a:p>
          <a:p>
            <a:r>
              <a:rPr lang="en-US" sz="2800" b="1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Qena Faculty of Medicine - South Valley University</a:t>
            </a:r>
          </a:p>
          <a:p>
            <a:r>
              <a:rPr lang="en-US" sz="2800" b="1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Egypt</a:t>
            </a:r>
          </a:p>
        </p:txBody>
      </p:sp>
    </p:spTree>
    <p:extLst>
      <p:ext uri="{BB962C8B-B14F-4D97-AF65-F5344CB8AC3E}">
        <p14:creationId xmlns:p14="http://schemas.microsoft.com/office/powerpoint/2010/main" val="135430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Introduction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44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8549"/>
            <a:ext cx="10515600" cy="4648414"/>
          </a:xfrm>
        </p:spPr>
        <p:txBody>
          <a:bodyPr/>
          <a:lstStyle/>
          <a:p>
            <a:pPr algn="just"/>
            <a:r>
              <a:rPr lang="en-US" sz="3600" dirty="0"/>
              <a:t>Advances in hepatitis C virus (HCV) drug development in the last few years have taken a new turn and the evolution of antiviral therapy for HCV has rapidly progressed from interferon (IFN) up to the development of direct-acting antivirals (DAAs</a:t>
            </a:r>
            <a:r>
              <a:rPr lang="en-US" sz="3600" dirty="0" smtClean="0"/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53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0185"/>
            <a:ext cx="10515600" cy="4866778"/>
          </a:xfrm>
        </p:spPr>
        <p:txBody>
          <a:bodyPr>
            <a:normAutofit/>
          </a:bodyPr>
          <a:lstStyle/>
          <a:p>
            <a:pPr algn="just"/>
            <a:r>
              <a:rPr lang="en-US" sz="3600" dirty="0"/>
              <a:t>HCV infection can now be treated in almost all patients with these tolerable and effective combinations of oral DAAs. </a:t>
            </a:r>
            <a:endParaRPr lang="en-US" sz="3600" dirty="0" smtClean="0"/>
          </a:p>
          <a:p>
            <a:pPr algn="just"/>
            <a:r>
              <a:rPr lang="en-US" sz="3600" dirty="0" smtClean="0"/>
              <a:t>Now </a:t>
            </a:r>
            <a:r>
              <a:rPr lang="en-US" sz="3600" dirty="0"/>
              <a:t>even those patients who due to advanced liver disease or with co-morbidities were not eligible for treatment by PEG-IFN-based regimens, or those who had previous treatment failure, now have excellent choice of treatment </a:t>
            </a:r>
            <a:r>
              <a:rPr lang="en-US" sz="3600" dirty="0" smtClean="0"/>
              <a:t>modalities.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6821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3833"/>
            <a:ext cx="10515600" cy="4853130"/>
          </a:xfrm>
        </p:spPr>
        <p:txBody>
          <a:bodyPr>
            <a:normAutofit/>
          </a:bodyPr>
          <a:lstStyle/>
          <a:p>
            <a:pPr algn="just"/>
            <a:r>
              <a:rPr lang="en-US" sz="3600" dirty="0" err="1"/>
              <a:t>Perelló</a:t>
            </a:r>
            <a:r>
              <a:rPr lang="en-US" sz="3600" dirty="0"/>
              <a:t> et al., reported </a:t>
            </a:r>
            <a:r>
              <a:rPr lang="en-US" sz="3600" dirty="0" smtClean="0"/>
              <a:t>Herpes virus </a:t>
            </a:r>
            <a:r>
              <a:rPr lang="en-US" sz="3600" dirty="0"/>
              <a:t>(HV) reactivation in patients with HCV infection treated with direct acting antiviral therapy (DAA</a:t>
            </a:r>
            <a:r>
              <a:rPr lang="en-US" sz="3600" dirty="0" smtClean="0"/>
              <a:t>).</a:t>
            </a:r>
            <a:endParaRPr lang="en-US" sz="3600" dirty="0"/>
          </a:p>
          <a:p>
            <a:pPr algn="just"/>
            <a:r>
              <a:rPr lang="en-US" sz="3600" dirty="0"/>
              <a:t>Changes in the immune system after initiation of DAAs could play a role in HV reactivation. However, the exact mechanisms involved in HV reactivation in the early phases of HCV clearance in patients treated with DAAs are not </a:t>
            </a:r>
            <a:r>
              <a:rPr lang="en-US" sz="3600" dirty="0" smtClean="0"/>
              <a:t>clear.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264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Patients and methods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87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/>
              <a:t>This is a follow-up study including 100 chronic hepatitis C (CHC) patients attending the outpatient clinics of the Tropical Medicine &amp; Gastroenterology and the Internal Medicine Departments - Qena University Hospital.</a:t>
            </a:r>
          </a:p>
        </p:txBody>
      </p:sp>
    </p:spTree>
    <p:extLst>
      <p:ext uri="{BB962C8B-B14F-4D97-AF65-F5344CB8AC3E}">
        <p14:creationId xmlns:p14="http://schemas.microsoft.com/office/powerpoint/2010/main" val="33830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Inclusion Criteria</a:t>
            </a:r>
            <a:endParaRPr lang="en-US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/>
              <a:t>All eligible patients were included according to inclusion criteria approved by the national committee for control of viral hepatitis (NCCVH): </a:t>
            </a:r>
            <a:endParaRPr lang="en-US" sz="3600" dirty="0" smtClean="0"/>
          </a:p>
          <a:p>
            <a:pPr marL="742950" indent="-742950" algn="ctr">
              <a:buFont typeface="+mj-lt"/>
              <a:buAutoNum type="arabicPeriod"/>
            </a:pPr>
            <a:r>
              <a:rPr lang="en-US" sz="3600" b="1" dirty="0" smtClean="0"/>
              <a:t>Age </a:t>
            </a:r>
            <a:r>
              <a:rPr lang="en-US" sz="3600" b="1" dirty="0"/>
              <a:t>18-75 years, </a:t>
            </a:r>
            <a:endParaRPr lang="en-US" sz="3600" b="1" dirty="0" smtClean="0"/>
          </a:p>
          <a:p>
            <a:pPr marL="742950" indent="-742950" algn="ctr">
              <a:buFont typeface="+mj-lt"/>
              <a:buAutoNum type="arabicPeriod"/>
            </a:pPr>
            <a:r>
              <a:rPr lang="en-US" sz="3600" b="1" dirty="0" smtClean="0"/>
              <a:t>HCV </a:t>
            </a:r>
            <a:r>
              <a:rPr lang="en-US" sz="3600" b="1" dirty="0"/>
              <a:t>RNA positivity, </a:t>
            </a:r>
            <a:endParaRPr lang="en-US" sz="3600" b="1" dirty="0" smtClean="0"/>
          </a:p>
          <a:p>
            <a:pPr marL="742950" indent="-742950" algn="ctr">
              <a:buFont typeface="+mj-lt"/>
              <a:buAutoNum type="arabicPeriod"/>
            </a:pPr>
            <a:r>
              <a:rPr lang="en-US" sz="3600" b="1" dirty="0" smtClean="0"/>
              <a:t>Treatment-naïve patients.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03683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Exclusion Criteria</a:t>
            </a:r>
            <a:endParaRPr lang="en-US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3539"/>
          </a:xfrm>
        </p:spPr>
        <p:txBody>
          <a:bodyPr>
            <a:normAutofit/>
          </a:bodyPr>
          <a:lstStyle/>
          <a:p>
            <a:pPr algn="just"/>
            <a:r>
              <a:rPr lang="en-US" sz="3600" u="sng" dirty="0"/>
              <a:t>Exclusion criteria </a:t>
            </a:r>
            <a:r>
              <a:rPr lang="en-US" sz="3600" u="sng" dirty="0" smtClean="0"/>
              <a:t>included:</a:t>
            </a:r>
          </a:p>
          <a:p>
            <a:pPr marL="742950" indent="-742950" algn="ctr">
              <a:buFont typeface="+mj-lt"/>
              <a:buAutoNum type="arabicPeriod"/>
            </a:pPr>
            <a:r>
              <a:rPr lang="en-US" sz="3600" b="1" dirty="0" smtClean="0"/>
              <a:t>HBV </a:t>
            </a:r>
            <a:r>
              <a:rPr lang="en-US" sz="3600" b="1" dirty="0"/>
              <a:t>co-infection, </a:t>
            </a:r>
            <a:endParaRPr lang="en-US" sz="3600" b="1" dirty="0" smtClean="0"/>
          </a:p>
          <a:p>
            <a:pPr marL="742950" indent="-742950" algn="ctr">
              <a:buFont typeface="+mj-lt"/>
              <a:buAutoNum type="arabicPeriod"/>
            </a:pPr>
            <a:r>
              <a:rPr lang="en-US" sz="3600" b="1" dirty="0" smtClean="0"/>
              <a:t>HIV</a:t>
            </a:r>
            <a:r>
              <a:rPr lang="en-US" sz="3600" b="1" dirty="0"/>
              <a:t>, </a:t>
            </a:r>
            <a:endParaRPr lang="en-US" sz="3600" b="1" dirty="0" smtClean="0"/>
          </a:p>
          <a:p>
            <a:pPr marL="742950" indent="-742950" algn="ctr">
              <a:buFont typeface="+mj-lt"/>
              <a:buAutoNum type="arabicPeriod"/>
            </a:pPr>
            <a:r>
              <a:rPr lang="en-US" sz="3600" b="1" dirty="0" smtClean="0"/>
              <a:t>Decompensated </a:t>
            </a:r>
            <a:r>
              <a:rPr lang="en-US" sz="3600" b="1" dirty="0"/>
              <a:t>liver cirrhosis, </a:t>
            </a:r>
            <a:endParaRPr lang="en-US" sz="3600" b="1" dirty="0" smtClean="0"/>
          </a:p>
          <a:p>
            <a:pPr marL="742950" indent="-742950" algn="ctr">
              <a:buFont typeface="+mj-lt"/>
              <a:buAutoNum type="arabicPeriod"/>
            </a:pPr>
            <a:r>
              <a:rPr lang="en-US" sz="3600" b="1" dirty="0" smtClean="0"/>
              <a:t>Inadequately </a:t>
            </a:r>
            <a:r>
              <a:rPr lang="en-US" sz="3600" b="1" dirty="0"/>
              <a:t>controlled diabetes mellitus (HbA1c &gt;9%), </a:t>
            </a:r>
            <a:endParaRPr lang="en-US" sz="3600" b="1" dirty="0" smtClean="0"/>
          </a:p>
          <a:p>
            <a:pPr marL="742950" indent="-742950" algn="ctr">
              <a:buFont typeface="+mj-lt"/>
              <a:buAutoNum type="arabicPeriod"/>
            </a:pPr>
            <a:r>
              <a:rPr lang="en-US" sz="3600" b="1" dirty="0" smtClean="0"/>
              <a:t>Hepatocellular </a:t>
            </a:r>
            <a:r>
              <a:rPr lang="en-US" sz="3600" b="1" dirty="0"/>
              <a:t>carcinoma or extra–hepatic malignancy.</a:t>
            </a:r>
          </a:p>
        </p:txBody>
      </p:sp>
    </p:spTree>
    <p:extLst>
      <p:ext uri="{BB962C8B-B14F-4D97-AF65-F5344CB8AC3E}">
        <p14:creationId xmlns:p14="http://schemas.microsoft.com/office/powerpoint/2010/main" val="159052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/>
              <a:t>Diagnosis of Liver cirrhosis was on clinical basis involving laboratory tests and ultrasonography findings of liver cirrhosis and/or liver stiffness measurement ≥12.5 </a:t>
            </a:r>
            <a:r>
              <a:rPr lang="en-US" sz="3600" dirty="0" err="1" smtClean="0"/>
              <a:t>kPa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2700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/>
              <a:t>Patients were subjected to history taking, clinical examination and routine laboratory work up. </a:t>
            </a:r>
            <a:endParaRPr lang="en-US" sz="3600" dirty="0" smtClean="0"/>
          </a:p>
          <a:p>
            <a:pPr algn="just"/>
            <a:r>
              <a:rPr lang="en-US" sz="3600" dirty="0" smtClean="0"/>
              <a:t>All </a:t>
            </a:r>
            <a:r>
              <a:rPr lang="en-US" sz="3600" dirty="0"/>
              <a:t>patients were treated with Sofosbuvir-based treatment regimens according to the approved treatment recommendations.</a:t>
            </a:r>
          </a:p>
        </p:txBody>
      </p:sp>
    </p:spTree>
    <p:extLst>
      <p:ext uri="{BB962C8B-B14F-4D97-AF65-F5344CB8AC3E}">
        <p14:creationId xmlns:p14="http://schemas.microsoft.com/office/powerpoint/2010/main" val="1240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study was approved by ethical committee of Qena Faculty of Medicine-South Valley University. 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Written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informed consent was obtained from all patients before treatment.</a:t>
            </a:r>
          </a:p>
        </p:txBody>
      </p:sp>
    </p:spTree>
    <p:extLst>
      <p:ext uri="{BB962C8B-B14F-4D97-AF65-F5344CB8AC3E}">
        <p14:creationId xmlns:p14="http://schemas.microsoft.com/office/powerpoint/2010/main" val="288803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Results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6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905" y="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Demographic data in studied group</a:t>
            </a:r>
            <a:endParaRPr lang="en-U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7260657"/>
              </p:ext>
            </p:extLst>
          </p:nvPr>
        </p:nvGraphicFramePr>
        <p:xfrm>
          <a:off x="715370" y="1402544"/>
          <a:ext cx="10515600" cy="5344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3708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Demographics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(Mean ± SD, n %) 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Age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45±12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Sex, n (%) 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Male 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Female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69 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Presence or absence of baseline cirrhosis, n (%) 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Non-cirrhotic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Cirrhotic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80 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Response at 12-weeks after EOT (SVR12), n (%) 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Sustained responders. 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Relapsers.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94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692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Herpes Zoster reactivation after DAAs treatment</a:t>
            </a:r>
            <a:endParaRPr lang="en-U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2569121"/>
              </p:ext>
            </p:extLst>
          </p:nvPr>
        </p:nvGraphicFramePr>
        <p:xfrm>
          <a:off x="838200" y="1825625"/>
          <a:ext cx="10515600" cy="3551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59193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Disease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Number of patient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9193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Baseline infected 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9193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1" baseline="30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 months from start of treatment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9193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After 6 months from start of treatment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9193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After 1 year from start of treatment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9193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Total number of infected patients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8/100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33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Herpes Zoster reactivation after DAAs treatment</a:t>
            </a:r>
            <a:endParaRPr lang="en-U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8916088"/>
              </p:ext>
            </p:extLst>
          </p:nvPr>
        </p:nvGraphicFramePr>
        <p:xfrm>
          <a:off x="838200" y="1825625"/>
          <a:ext cx="10515600" cy="3374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614385"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Disease</a:t>
                      </a:r>
                      <a:endParaRPr 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patient</a:t>
                      </a:r>
                      <a:endParaRPr lang="en-US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P-value</a:t>
                      </a:r>
                      <a:endParaRPr lang="en-US" sz="2400" dirty="0">
                        <a:latin typeface="+mn-lt"/>
                      </a:endParaRPr>
                    </a:p>
                  </a:txBody>
                  <a:tcPr/>
                </a:tc>
              </a:tr>
              <a:tr h="1662511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SVR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Responder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Non-responder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n-US" sz="2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097276">
                <a:tc>
                  <a:txBody>
                    <a:bodyPr/>
                    <a:lstStyle/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Cirrhotic patients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Noncirrhotic</a:t>
                      </a: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patients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0.201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93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Conclusion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2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797" y="627796"/>
            <a:ext cx="10726003" cy="6100549"/>
          </a:xfrm>
        </p:spPr>
        <p:txBody>
          <a:bodyPr>
            <a:noAutofit/>
          </a:bodyPr>
          <a:lstStyle/>
          <a:p>
            <a:pPr algn="just"/>
            <a:r>
              <a:rPr lang="en-US" sz="3200" dirty="0" smtClean="0"/>
              <a:t>Herpes virus (HV) reactivation in patients with HCV infection treated with direct acting antiviral therapy (DAA) is reported by many studies.</a:t>
            </a:r>
          </a:p>
          <a:p>
            <a:pPr algn="just"/>
            <a:r>
              <a:rPr lang="en-US" sz="3200" dirty="0" smtClean="0"/>
              <a:t>The exact mechanisms involved in HV reactivation in the early phases of HCV clearance in patients treated with DAAs are not clear.</a:t>
            </a:r>
          </a:p>
          <a:p>
            <a:pPr algn="just"/>
            <a:r>
              <a:rPr lang="en-US" sz="3200" dirty="0" smtClean="0"/>
              <a:t>According to our study, </a:t>
            </a:r>
            <a:r>
              <a:rPr lang="en-US" sz="3200" dirty="0"/>
              <a:t>HZ reactivation was significantly associated with achievement of SVR after DAAs treatment for HCV (</a:t>
            </a:r>
            <a:r>
              <a:rPr lang="en-US" sz="3200" i="1" dirty="0"/>
              <a:t>P=0.000</a:t>
            </a:r>
            <a:r>
              <a:rPr lang="en-US" sz="3200" dirty="0"/>
              <a:t>) but no significant association between liver condition and HZ reactivation</a:t>
            </a:r>
            <a:r>
              <a:rPr lang="en-US" sz="3200" dirty="0" smtClean="0"/>
              <a:t>.</a:t>
            </a:r>
          </a:p>
          <a:p>
            <a:pPr algn="just"/>
            <a:r>
              <a:rPr lang="en-US" sz="3200" dirty="0" smtClean="0"/>
              <a:t>Does patients with previous HV exposure need to be treated before DAAs administration? Further studies are needed.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4596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60" y="204716"/>
            <a:ext cx="11696131" cy="62722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063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610</Words>
  <Application>Microsoft Office PowerPoint</Application>
  <PresentationFormat>Widescreen</PresentationFormat>
  <Paragraphs>88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Reactivation of Herpes virus in patients with Hepatitis C treated with Direct-Acting Antiviral agents</vt:lpstr>
      <vt:lpstr>Introduction</vt:lpstr>
      <vt:lpstr>PowerPoint Presentation</vt:lpstr>
      <vt:lpstr>PowerPoint Presentation</vt:lpstr>
      <vt:lpstr>PowerPoint Presentation</vt:lpstr>
      <vt:lpstr>Patients and methods</vt:lpstr>
      <vt:lpstr>PowerPoint Presentation</vt:lpstr>
      <vt:lpstr>Inclusion Criteria</vt:lpstr>
      <vt:lpstr>Exclusion Criteria</vt:lpstr>
      <vt:lpstr>PowerPoint Presentation</vt:lpstr>
      <vt:lpstr>PowerPoint Presentation</vt:lpstr>
      <vt:lpstr>PowerPoint Presentation</vt:lpstr>
      <vt:lpstr>Results</vt:lpstr>
      <vt:lpstr>Demographic data in studied group</vt:lpstr>
      <vt:lpstr>Herpes Zoster reactivation after DAAs treatment</vt:lpstr>
      <vt:lpstr>Herpes Zoster reactivation after DAAs treatment</vt:lpstr>
      <vt:lpstr>Conclusion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Reactivation of Herpes virus in patients with Hepatitis C treated with Direct-Acting Antiviral agents</dc:title>
  <dc:creator>Dr-Ahmed</dc:creator>
  <cp:lastModifiedBy>Dr-Ahmed</cp:lastModifiedBy>
  <cp:revision>17</cp:revision>
  <dcterms:created xsi:type="dcterms:W3CDTF">2018-02-24T22:06:49Z</dcterms:created>
  <dcterms:modified xsi:type="dcterms:W3CDTF">2018-02-24T22:41:54Z</dcterms:modified>
</cp:coreProperties>
</file>