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1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5143500" cy="91440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8FFFF"/>
    <a:srgbClr val="BDDE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740" y="2676"/>
      </p:cViewPr>
      <p:guideLst>
        <p:guide orient="horz" pos="2880"/>
        <p:guide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CBE6DA-C164-4B20-B05A-0D8391DA8309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00380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463800" y="685800"/>
            <a:ext cx="1930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Mastertextformat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D02829-97FF-4318-A26E-4ECAE9BBA76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6223913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8588" y="304800"/>
            <a:ext cx="4891087" cy="8047038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119063" y="7138988"/>
            <a:ext cx="4906962" cy="17748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2133600"/>
            <a:ext cx="4371975" cy="237347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1525" y="4741334"/>
            <a:ext cx="3600450" cy="196426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latin typeface="Times New Roman" pitchFamily="18" charset="0"/>
                <a:ea typeface="MS PGothic" pitchFamily="34" charset="-128"/>
              </a:defRPr>
            </a:lvl1pPr>
          </a:lstStyle>
          <a:p>
            <a:fld id="{4AE7C8F8-2E46-44ED-AA4F-DB003D26AD4E}" type="datetime1">
              <a:rPr lang="en-US" altLang="en-US"/>
              <a:pPr/>
              <a:t>5/20/2019</a:t>
            </a:fld>
            <a:endParaRPr lang="en-US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06CB5-D08A-4056-A266-060A6F5D3A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620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116D1-E4EE-4EAE-ACA6-095945FA6D47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030464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8588" y="304800"/>
            <a:ext cx="4891087" cy="63150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3402013" y="5605463"/>
            <a:ext cx="1617662" cy="950912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1473200" y="5434013"/>
            <a:ext cx="3119438" cy="1133475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1590675" y="5449888"/>
            <a:ext cx="3076575" cy="1031875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3155950" y="5432425"/>
            <a:ext cx="1860550" cy="868363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119063" y="5411788"/>
            <a:ext cx="4906962" cy="1773237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143" y="3284747"/>
            <a:ext cx="4371975" cy="2032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9143" y="1916598"/>
            <a:ext cx="3609975" cy="125306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mtClean="0">
                <a:latin typeface="Times New Roman" pitchFamily="18" charset="0"/>
                <a:ea typeface="MS PGothic" pitchFamily="34" charset="-128"/>
              </a:defRPr>
            </a:lvl1pPr>
          </a:lstStyle>
          <a:p>
            <a:fld id="{FEBBA41F-4551-45EA-852F-C21131E5B4FD}" type="datetime1">
              <a:rPr lang="en-US" altLang="en-US"/>
              <a:pPr/>
              <a:t>5/20/2019</a:t>
            </a:fld>
            <a:endParaRPr lang="en-US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0D14C5-94A4-4711-8D1C-0C35897DF7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06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80618" y="3572256"/>
            <a:ext cx="2149983" cy="45963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2612898" y="3572256"/>
            <a:ext cx="2149983" cy="45963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E97B37D8-6946-4CAC-B60B-7F1D581E7D16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561395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619" y="3570819"/>
            <a:ext cx="2149983" cy="853016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4572001"/>
            <a:ext cx="2148781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14613" y="3570817"/>
            <a:ext cx="2149983" cy="853016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12827" y="4572001"/>
            <a:ext cx="2149983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DE532D-60FF-42A6-928C-A7EDE50E6BDE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2943759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C2F40-CE70-4C22-9016-D26FEF3E668C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2382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8588" y="304800"/>
            <a:ext cx="4891087" cy="190182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119063" y="952500"/>
            <a:ext cx="4906962" cy="1773238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8" name="Freeform 25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B0E581-E609-40CB-97AF-89B4B671744A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75976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28588" y="304800"/>
            <a:ext cx="4891087" cy="190182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119063" y="952500"/>
            <a:ext cx="4906962" cy="17748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11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4775201"/>
            <a:ext cx="1885950" cy="2540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514350" y="3048000"/>
            <a:ext cx="1885950" cy="1670304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6729" y="2438400"/>
            <a:ext cx="2196043" cy="508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93F0F-B3BC-4789-B504-4A1A1FE666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375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28588" y="304800"/>
            <a:ext cx="4891087" cy="8047038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 bwMode="auto">
          <a:xfrm>
            <a:off x="119063" y="7138988"/>
            <a:ext cx="4906962" cy="17748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1712" y="451556"/>
            <a:ext cx="2144613" cy="323991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8437" y="3714045"/>
            <a:ext cx="2147888" cy="322862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1488" y="1828800"/>
            <a:ext cx="2005965" cy="390144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7100C-AC59-49DC-B88E-C423DFAD0C69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503390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A6333-843A-447B-8502-6553DC26ED30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615655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hidden">
          <a:xfrm>
            <a:off x="128588" y="304800"/>
            <a:ext cx="4891087" cy="190182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auto">
          <a:xfrm>
            <a:off x="119063" y="952500"/>
            <a:ext cx="4906962" cy="17748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10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1930401"/>
            <a:ext cx="1157288" cy="5983111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1930400"/>
            <a:ext cx="3386138" cy="5983112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FF550E-EB81-475F-8C90-D10CF4F08AB1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5512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28588" y="304800"/>
            <a:ext cx="4891087" cy="3292475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4099" name="Group 15"/>
          <p:cNvGrpSpPr>
            <a:grpSpLocks noChangeAspect="1"/>
          </p:cNvGrpSpPr>
          <p:nvPr/>
        </p:nvGrpSpPr>
        <p:grpSpPr bwMode="auto">
          <a:xfrm>
            <a:off x="119063" y="2239963"/>
            <a:ext cx="4906962" cy="1771650"/>
            <a:chOff x="-3905251" y="4294188"/>
            <a:chExt cx="13027839" cy="1892300"/>
          </a:xfrm>
        </p:grpSpPr>
        <p:sp>
          <p:nvSpPr>
            <p:cNvPr id="410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4109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00" name="Title Placeholder 1"/>
          <p:cNvSpPr>
            <a:spLocks noGrp="1"/>
          </p:cNvSpPr>
          <p:nvPr>
            <p:ph type="title"/>
          </p:nvPr>
        </p:nvSpPr>
        <p:spPr bwMode="auto">
          <a:xfrm>
            <a:off x="257175" y="450850"/>
            <a:ext cx="462915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05125" y="8332788"/>
            <a:ext cx="2128838" cy="4873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538" y="8332788"/>
            <a:ext cx="2128837" cy="4873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44725" y="8332788"/>
            <a:ext cx="654050" cy="4873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50674BF-F64C-44CA-802C-DD56F3FCB751}" type="slidenum">
              <a:rPr lang="de-DE" altLang="en-US"/>
              <a:pPr/>
              <a:t>‹#›</a:t>
            </a:fld>
            <a:endParaRPr lang="de-DE" altLang="en-US"/>
          </a:p>
        </p:txBody>
      </p:sp>
      <p:sp>
        <p:nvSpPr>
          <p:cNvPr id="410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3567113"/>
            <a:ext cx="4167187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5" r:id="rId1"/>
    <p:sldLayoutId id="2147484830" r:id="rId2"/>
    <p:sldLayoutId id="2147484836" r:id="rId3"/>
    <p:sldLayoutId id="2147484831" r:id="rId4"/>
    <p:sldLayoutId id="2147484832" r:id="rId5"/>
    <p:sldLayoutId id="2147484833" r:id="rId6"/>
    <p:sldLayoutId id="2147484837" r:id="rId7"/>
    <p:sldLayoutId id="2147484838" r:id="rId8"/>
    <p:sldLayoutId id="2147484839" r:id="rId9"/>
    <p:sldLayoutId id="2147484834" r:id="rId10"/>
    <p:sldLayoutId id="2147484840" r:id="rId11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MS PGothic" pitchFamily="34" charset="-128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  <a:ea typeface="MS PGothic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  <a:ea typeface="MS PGothic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  <a:ea typeface="MS PGothic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  <a:ea typeface="MS PGothic" pitchFamily="34" charset="-128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MS PGothic" pitchFamily="34" charset="-128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MS PGothic" pitchFamily="34" charset="-128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MS PGothic" pitchFamily="34" charset="-128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MS PGothic" pitchFamily="34" charset="-128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MS PGothic" pitchFamily="34" charset="-128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3"/>
          <p:cNvSpPr>
            <a:spLocks noChangeArrowheads="1"/>
          </p:cNvSpPr>
          <p:nvPr/>
        </p:nvSpPr>
        <p:spPr bwMode="auto">
          <a:xfrm>
            <a:off x="123478" y="4067944"/>
            <a:ext cx="1296144" cy="273630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5380" tIns="7691" rIns="15380" bIns="7691" anchor="ctr"/>
          <a:lstStyle/>
          <a:p>
            <a:pPr defTabSz="153988">
              <a:defRPr/>
            </a:pPr>
            <a:endParaRPr lang="en-US" sz="800"/>
          </a:p>
        </p:txBody>
      </p:sp>
      <p:sp>
        <p:nvSpPr>
          <p:cNvPr id="2051" name="AutoShape 20"/>
          <p:cNvSpPr>
            <a:spLocks noChangeArrowheads="1"/>
          </p:cNvSpPr>
          <p:nvPr/>
        </p:nvSpPr>
        <p:spPr bwMode="auto">
          <a:xfrm>
            <a:off x="123478" y="2339752"/>
            <a:ext cx="1296144" cy="15841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defTabSz="912813">
              <a:defRPr/>
            </a:pPr>
            <a:endParaRPr lang="en-US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52" name="AutoShape 10"/>
          <p:cNvSpPr>
            <a:spLocks noChangeArrowheads="1"/>
          </p:cNvSpPr>
          <p:nvPr/>
        </p:nvSpPr>
        <p:spPr bwMode="auto">
          <a:xfrm>
            <a:off x="55563" y="222250"/>
            <a:ext cx="5002212" cy="1609725"/>
          </a:xfrm>
          <a:prstGeom prst="flowChartAlternateProcess">
            <a:avLst/>
          </a:prstGeom>
          <a:solidFill>
            <a:schemeClr val="accent2">
              <a:alpha val="7000"/>
            </a:schemeClr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31348" tIns="15675" rIns="31348" bIns="15675" anchor="ctr"/>
          <a:lstStyle/>
          <a:p>
            <a:pPr algn="ctr" defTabSz="312738">
              <a:defRPr/>
            </a:pPr>
            <a:endParaRPr lang="en-US" sz="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987425" y="395288"/>
            <a:ext cx="32924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825" tIns="42913" rIns="85825" bIns="42913">
            <a:spAutoFit/>
          </a:bodyPr>
          <a:lstStyle>
            <a:lvl1pPr defTabSz="8556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8556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8556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8556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8556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855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855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855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8556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/>
            <a:r>
              <a:rPr lang="en-GB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merican Typewriter" pitchFamily="5" charset="0"/>
              </a:rPr>
              <a:t>Is Smoking Compatible with Colorectal Enhanced Recovery after Surgery: 1 Year Review</a:t>
            </a:r>
          </a:p>
        </p:txBody>
      </p:sp>
      <p:sp>
        <p:nvSpPr>
          <p:cNvPr id="3081" name="Text Box 16"/>
          <p:cNvSpPr txBox="1">
            <a:spLocks noChangeArrowheads="1"/>
          </p:cNvSpPr>
          <p:nvPr/>
        </p:nvSpPr>
        <p:spPr bwMode="auto">
          <a:xfrm>
            <a:off x="912813" y="1160463"/>
            <a:ext cx="3444875" cy="32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165" tIns="8583" rIns="17165" bIns="8583">
            <a:spAutoFit/>
          </a:bodyPr>
          <a:lstStyle>
            <a:lvl1pPr defTabSz="1698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1698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1698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1698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1698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169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169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169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169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000" dirty="0">
                <a:solidFill>
                  <a:schemeClr val="tx2"/>
                </a:solidFill>
              </a:rPr>
              <a:t/>
            </a:r>
            <a:br>
              <a:rPr lang="en-US" altLang="en-US" sz="1000" dirty="0">
                <a:solidFill>
                  <a:schemeClr val="tx2"/>
                </a:solidFill>
              </a:rPr>
            </a:br>
            <a:r>
              <a:rPr lang="en-US" altLang="en-US" sz="1000" dirty="0" smtClean="0">
                <a:solidFill>
                  <a:schemeClr val="tx2"/>
                </a:solidFill>
              </a:rPr>
              <a:t>El </a:t>
            </a:r>
            <a:r>
              <a:rPr lang="en-US" altLang="en-US" sz="1000" dirty="0">
                <a:solidFill>
                  <a:schemeClr val="tx2"/>
                </a:solidFill>
              </a:rPr>
              <a:t>Jichi, </a:t>
            </a:r>
            <a:r>
              <a:rPr lang="en-US" altLang="en-US" sz="1000" dirty="0" smtClean="0">
                <a:solidFill>
                  <a:schemeClr val="tx2"/>
                </a:solidFill>
              </a:rPr>
              <a:t>T; </a:t>
            </a:r>
            <a:r>
              <a:rPr lang="en-US" altLang="en-US" sz="1000" dirty="0" smtClean="0">
                <a:solidFill>
                  <a:schemeClr val="tx2"/>
                </a:solidFill>
              </a:rPr>
              <a:t>Okocha, M; Browning N; </a:t>
            </a:r>
            <a:r>
              <a:rPr lang="en-US" altLang="en-US" sz="1000" dirty="0" smtClean="0">
                <a:solidFill>
                  <a:schemeClr val="tx2"/>
                </a:solidFill>
              </a:rPr>
              <a:t> </a:t>
            </a:r>
            <a:r>
              <a:rPr lang="en-US" altLang="en-US" sz="1000" dirty="0">
                <a:solidFill>
                  <a:schemeClr val="tx2"/>
                </a:solidFill>
              </a:rPr>
              <a:t>Shafiq, W and Sumrien, H</a:t>
            </a:r>
          </a:p>
        </p:txBody>
      </p:sp>
      <p:sp>
        <p:nvSpPr>
          <p:cNvPr id="2055" name="AutoShape 27"/>
          <p:cNvSpPr>
            <a:spLocks noChangeArrowheads="1"/>
          </p:cNvSpPr>
          <p:nvPr/>
        </p:nvSpPr>
        <p:spPr bwMode="auto">
          <a:xfrm>
            <a:off x="3579862" y="1763688"/>
            <a:ext cx="1440160" cy="201622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defTabSz="912813">
              <a:defRPr/>
            </a:pPr>
            <a:endParaRPr lang="en-US"/>
          </a:p>
        </p:txBody>
      </p:sp>
      <p:sp>
        <p:nvSpPr>
          <p:cNvPr id="3085" name="Text Box 54"/>
          <p:cNvSpPr txBox="1">
            <a:spLocks noChangeArrowheads="1"/>
          </p:cNvSpPr>
          <p:nvPr/>
        </p:nvSpPr>
        <p:spPr bwMode="auto">
          <a:xfrm>
            <a:off x="3579813" y="1835150"/>
            <a:ext cx="1347787" cy="220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380" tIns="7691" rIns="15380" bIns="7691">
            <a:spAutoFit/>
          </a:bodyPr>
          <a:lstStyle>
            <a:lvl1pPr marL="153988" indent="-153988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 b="1">
                <a:solidFill>
                  <a:srgbClr val="073E87"/>
                </a:solidFill>
                <a:latin typeface="Lucida Sans" pitchFamily="34" charset="0"/>
              </a:rPr>
              <a:t>	</a:t>
            </a:r>
            <a:r>
              <a:rPr lang="en-US" altLang="en-US" sz="1100" b="1" baseline="-25000">
                <a:solidFill>
                  <a:srgbClr val="073E87"/>
                </a:solidFill>
                <a:latin typeface="Lucida Sans" pitchFamily="34" charset="0"/>
              </a:rPr>
              <a:t>Material and Methods</a:t>
            </a:r>
            <a:r>
              <a:rPr lang="en-US" altLang="en-US" sz="1100" b="1" u="sng" baseline="-25000">
                <a:solidFill>
                  <a:srgbClr val="073E87"/>
                </a:solidFill>
                <a:latin typeface="Lucida Sans" pitchFamily="34" charset="0"/>
              </a:rPr>
              <a:t>: </a:t>
            </a:r>
            <a:r>
              <a:rPr lang="en-GB" altLang="en-US" sz="1100" baseline="-25000">
                <a:solidFill>
                  <a:srgbClr val="073E87"/>
                </a:solidFill>
                <a:latin typeface="Lucida Sans" pitchFamily="34" charset="0"/>
              </a:rPr>
              <a:t>Prospective review of data collected from ERAS patients who had elective colorectal resection between 01/ 2017 and  01/2018. Outcomes collected included, type of surgery, open or laparoscopic +/- conversion, and length of hospital stay. Smoker and non-smoker groups were compared in terms of post-operative length of stay.</a:t>
            </a:r>
          </a:p>
          <a:p>
            <a:pPr eaLnBrk="1" hangingPunct="1"/>
            <a:endParaRPr lang="en-US" altLang="en-US" sz="800" b="1" u="sng">
              <a:solidFill>
                <a:srgbClr val="073E87"/>
              </a:solidFill>
              <a:latin typeface="Lucida Sans" pitchFamily="34" charset="0"/>
            </a:endParaRPr>
          </a:p>
          <a:p>
            <a:pPr eaLnBrk="1" hangingPunct="1"/>
            <a:endParaRPr lang="en-US" altLang="en-US" sz="800" b="1">
              <a:solidFill>
                <a:srgbClr val="073E87"/>
              </a:solidFill>
              <a:latin typeface="Lucida Sans" pitchFamily="34" charset="0"/>
            </a:endParaRPr>
          </a:p>
          <a:p>
            <a:pPr algn="just" eaLnBrk="1" hangingPunct="1"/>
            <a:r>
              <a:rPr lang="en-GB" altLang="en-US" sz="800">
                <a:solidFill>
                  <a:srgbClr val="073E87"/>
                </a:solidFill>
                <a:latin typeface="Lucida Sans" pitchFamily="34" charset="0"/>
              </a:rPr>
              <a:t>	</a:t>
            </a:r>
          </a:p>
        </p:txBody>
      </p:sp>
      <p:sp>
        <p:nvSpPr>
          <p:cNvPr id="3086" name="Text Box 57"/>
          <p:cNvSpPr txBox="1">
            <a:spLocks noChangeArrowheads="1"/>
          </p:cNvSpPr>
          <p:nvPr/>
        </p:nvSpPr>
        <p:spPr bwMode="auto">
          <a:xfrm>
            <a:off x="195263" y="2411413"/>
            <a:ext cx="1223962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380" tIns="7691" rIns="15380" bIns="7691">
            <a:spAutoFit/>
          </a:bodyPr>
          <a:lstStyle>
            <a:lvl1pPr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altLang="en-US" sz="1100" b="1" baseline="-25000">
                <a:solidFill>
                  <a:srgbClr val="073E87"/>
                </a:solidFill>
                <a:latin typeface="Lucida Sans" pitchFamily="34" charset="0"/>
              </a:rPr>
              <a:t>Aim:  </a:t>
            </a:r>
          </a:p>
          <a:p>
            <a:pPr eaLnBrk="1" hangingPunct="1"/>
            <a:r>
              <a:rPr lang="en-GB" altLang="en-US" sz="1100" baseline="-25000">
                <a:solidFill>
                  <a:srgbClr val="073E87"/>
                </a:solidFill>
                <a:latin typeface="Lucida Sans" pitchFamily="34" charset="0"/>
              </a:rPr>
              <a:t>To demonstrate the relation between smoking and length of hospital stay in Enhanced Recovery after Surgery (ERAS) patients, who underwent elective major colorectal surgery in a tertiary referral centre - North Bristol NHS Trust – (NBT).</a:t>
            </a:r>
          </a:p>
          <a:p>
            <a:pPr eaLnBrk="1" hangingPunct="1"/>
            <a:endParaRPr lang="en-US" altLang="en-US" sz="1100" b="1" u="sng">
              <a:solidFill>
                <a:srgbClr val="073E87"/>
              </a:solidFill>
              <a:latin typeface="Lucida Sans" pitchFamily="34" charset="0"/>
            </a:endParaRPr>
          </a:p>
        </p:txBody>
      </p:sp>
      <p:sp>
        <p:nvSpPr>
          <p:cNvPr id="3087" name="Text Box 59"/>
          <p:cNvSpPr txBox="1">
            <a:spLocks noChangeArrowheads="1"/>
          </p:cNvSpPr>
          <p:nvPr/>
        </p:nvSpPr>
        <p:spPr bwMode="auto">
          <a:xfrm>
            <a:off x="1752600" y="6784975"/>
            <a:ext cx="1011238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380" tIns="7691" rIns="15380" bIns="7691">
            <a:spAutoFit/>
          </a:bodyPr>
          <a:lstStyle>
            <a:lvl1pPr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500"/>
          </a:p>
        </p:txBody>
      </p:sp>
      <p:sp>
        <p:nvSpPr>
          <p:cNvPr id="3088" name="Text Box 72"/>
          <p:cNvSpPr txBox="1">
            <a:spLocks noChangeArrowheads="1"/>
          </p:cNvSpPr>
          <p:nvPr/>
        </p:nvSpPr>
        <p:spPr bwMode="auto">
          <a:xfrm>
            <a:off x="123825" y="1835150"/>
            <a:ext cx="11747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1348" tIns="15675" rIns="31348" bIns="15675">
            <a:spAutoFit/>
          </a:bodyPr>
          <a:lstStyle>
            <a:lvl1pPr defTabSz="31273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31273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31273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31273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31273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312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312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312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312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de-DE" altLang="en-US" sz="800">
                <a:cs typeface="Times New Roman" pitchFamily="18" charset="0"/>
              </a:rPr>
              <a:t>.</a:t>
            </a:r>
          </a:p>
          <a:p>
            <a:pPr eaLnBrk="1" hangingPunct="1"/>
            <a:r>
              <a:rPr lang="de-DE" altLang="en-US" sz="800">
                <a:cs typeface="Times New Roman" pitchFamily="18" charset="0"/>
              </a:rPr>
              <a:t> </a:t>
            </a:r>
          </a:p>
        </p:txBody>
      </p:sp>
      <p:sp>
        <p:nvSpPr>
          <p:cNvPr id="3089" name="Text Box 90"/>
          <p:cNvSpPr txBox="1">
            <a:spLocks noChangeArrowheads="1"/>
          </p:cNvSpPr>
          <p:nvPr/>
        </p:nvSpPr>
        <p:spPr bwMode="auto">
          <a:xfrm>
            <a:off x="268288" y="4140200"/>
            <a:ext cx="1079500" cy="274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380" tIns="7691" rIns="15380" bIns="7691">
            <a:spAutoFit/>
          </a:bodyPr>
          <a:lstStyle>
            <a:lvl1pPr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GB" altLang="en-US" sz="1100" b="1" baseline="-25000">
                <a:solidFill>
                  <a:srgbClr val="073E87"/>
                </a:solidFill>
                <a:latin typeface="Lucida Sans" pitchFamily="34" charset="0"/>
                <a:ea typeface="Calibri" pitchFamily="34" charset="0"/>
              </a:rPr>
              <a:t>Introduction</a:t>
            </a:r>
            <a:r>
              <a:rPr lang="en-GB" altLang="en-US" sz="1100" b="1" u="sng" baseline="-25000">
                <a:solidFill>
                  <a:srgbClr val="073E87"/>
                </a:solidFill>
                <a:latin typeface="Lucida Sans" pitchFamily="34" charset="0"/>
                <a:ea typeface="Calibri" pitchFamily="34" charset="0"/>
              </a:rPr>
              <a:t>: </a:t>
            </a:r>
            <a:endParaRPr lang="en-GB" altLang="en-US" sz="1100" b="1" u="sng" baseline="-25000">
              <a:solidFill>
                <a:srgbClr val="073E87"/>
              </a:solidFill>
              <a:latin typeface="Lucida Sans" pitchFamily="34" charset="0"/>
            </a:endParaRPr>
          </a:p>
          <a:p>
            <a:r>
              <a:rPr lang="en-GB" altLang="en-US" sz="1100" baseline="-25000">
                <a:solidFill>
                  <a:srgbClr val="073E87"/>
                </a:solidFill>
                <a:latin typeface="Lucida Sans" pitchFamily="34" charset="0"/>
              </a:rPr>
              <a:t>The NBT ERAS programme is well established and all patients who undergo colorectal resection are included. Smoking increases risk of poor postoperative outcomes, general morbidity and wound complications. NBT is a smoke-free trust, and it became noticeable that smokers mobilise earlier after surgery to get to smoking zones. Previous studies showed that less than 7.5% of smokers stop smoking in the perioperative period.</a:t>
            </a:r>
          </a:p>
          <a:p>
            <a:pPr eaLnBrk="1" hangingPunct="1"/>
            <a:endParaRPr lang="en-US" altLang="en-US" sz="800" b="1" u="sng">
              <a:solidFill>
                <a:srgbClr val="073E87"/>
              </a:solidFill>
              <a:latin typeface="Lucida Sans" pitchFamily="34" charset="0"/>
            </a:endParaRPr>
          </a:p>
          <a:p>
            <a:pPr eaLnBrk="1" hangingPunct="1"/>
            <a:endParaRPr lang="en-US" altLang="en-US" sz="800" b="1" u="sng">
              <a:solidFill>
                <a:srgbClr val="073E87"/>
              </a:solidFill>
              <a:latin typeface="Lucida Sans" pitchFamily="34" charset="0"/>
            </a:endParaRPr>
          </a:p>
        </p:txBody>
      </p:sp>
      <p:sp>
        <p:nvSpPr>
          <p:cNvPr id="2071" name="AutoShape 30"/>
          <p:cNvSpPr>
            <a:spLocks noChangeArrowheads="1"/>
          </p:cNvSpPr>
          <p:nvPr/>
        </p:nvSpPr>
        <p:spPr bwMode="auto">
          <a:xfrm>
            <a:off x="3579862" y="3851920"/>
            <a:ext cx="1440160" cy="29523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defTabSz="912813">
              <a:defRPr/>
            </a:pPr>
            <a:endParaRPr lang="en-US" dirty="0"/>
          </a:p>
        </p:txBody>
      </p:sp>
      <p:pic>
        <p:nvPicPr>
          <p:cNvPr id="5" name="Picture 4" descr="Untitled 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630" y="1979712"/>
            <a:ext cx="2040542" cy="23042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2073" name="AutoShape 31"/>
          <p:cNvSpPr>
            <a:spLocks noChangeArrowheads="1"/>
          </p:cNvSpPr>
          <p:nvPr/>
        </p:nvSpPr>
        <p:spPr bwMode="auto">
          <a:xfrm>
            <a:off x="3579862" y="6876256"/>
            <a:ext cx="1440160" cy="194421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5380" tIns="7691" rIns="15380" bIns="7691" anchor="ctr"/>
          <a:lstStyle/>
          <a:p>
            <a:pPr algn="ctr" defTabSz="153988">
              <a:defRPr/>
            </a:pPr>
            <a:endParaRPr lang="en-US" sz="500"/>
          </a:p>
        </p:txBody>
      </p:sp>
      <p:sp>
        <p:nvSpPr>
          <p:cNvPr id="3097" name="Text Box 33"/>
          <p:cNvSpPr txBox="1">
            <a:spLocks noChangeArrowheads="1"/>
          </p:cNvSpPr>
          <p:nvPr/>
        </p:nvSpPr>
        <p:spPr bwMode="auto">
          <a:xfrm>
            <a:off x="3724275" y="6875463"/>
            <a:ext cx="1223963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380" tIns="7691" rIns="15380" bIns="7691">
            <a:spAutoFit/>
          </a:bodyPr>
          <a:lstStyle>
            <a:lvl1pPr marL="153988" indent="-153988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153988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153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1100" b="1" baseline="-25000">
                <a:solidFill>
                  <a:srgbClr val="073E87"/>
                </a:solidFill>
                <a:latin typeface="Lucida Sans" pitchFamily="34" charset="0"/>
              </a:rPr>
              <a:t>Conclusion</a:t>
            </a:r>
            <a:r>
              <a:rPr lang="en-GB" altLang="en-US" sz="1100" b="1" baseline="-25000">
                <a:solidFill>
                  <a:srgbClr val="073E87"/>
                </a:solidFill>
                <a:latin typeface="Lucida Sans" pitchFamily="34" charset="0"/>
              </a:rPr>
              <a:t>: </a:t>
            </a:r>
          </a:p>
          <a:p>
            <a:r>
              <a:rPr lang="en-GB" altLang="en-US" sz="1100" baseline="-25000">
                <a:solidFill>
                  <a:srgbClr val="073E87"/>
                </a:solidFill>
                <a:latin typeface="Lucida Sans" pitchFamily="34" charset="0"/>
              </a:rPr>
              <a:t>      Smokers remain a challenging group in terms of compliance and the majority of patients who are advised to stop smoking prior to surgery did not . Although smokers seemed to mobilise early postoperatively, that did not translate into a reduction of hospital stay. </a:t>
            </a:r>
          </a:p>
          <a:p>
            <a:pPr eaLnBrk="1" hangingPunct="1"/>
            <a:endParaRPr lang="en-US" altLang="en-US" sz="1100" baseline="-25000">
              <a:solidFill>
                <a:srgbClr val="073E87"/>
              </a:solidFill>
              <a:latin typeface="Lucida Sans" pitchFamily="34" charset="0"/>
            </a:endParaRPr>
          </a:p>
          <a:p>
            <a:pPr eaLnBrk="1" hangingPunct="1">
              <a:buFontTx/>
              <a:buAutoNum type="arabicPeriod"/>
            </a:pPr>
            <a:endParaRPr lang="en-US" altLang="en-US" sz="800">
              <a:solidFill>
                <a:srgbClr val="073E87"/>
              </a:solidFill>
              <a:latin typeface="Lucida Sans" pitchFamily="34" charset="0"/>
            </a:endParaRPr>
          </a:p>
          <a:p>
            <a:pPr algn="just" eaLnBrk="1" hangingPunct="1"/>
            <a:r>
              <a:rPr lang="en-GB" altLang="en-US" sz="800">
                <a:solidFill>
                  <a:srgbClr val="073E87"/>
                </a:solidFill>
                <a:latin typeface="Lucida Sans" pitchFamily="34" charset="0"/>
              </a:rPr>
              <a:t>	</a:t>
            </a:r>
          </a:p>
        </p:txBody>
      </p:sp>
      <p:pic>
        <p:nvPicPr>
          <p:cNvPr id="3098" name="Picture 5" descr="general-surge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7019925"/>
            <a:ext cx="348615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Tabel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421372"/>
              </p:ext>
            </p:extLst>
          </p:nvPr>
        </p:nvGraphicFramePr>
        <p:xfrm>
          <a:off x="1492250" y="4643438"/>
          <a:ext cx="2016125" cy="1695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9640"/>
                <a:gridCol w="627240"/>
                <a:gridCol w="739245"/>
              </a:tblGrid>
              <a:tr h="627625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rgbClr val="073E87"/>
                          </a:solidFill>
                        </a:rPr>
                        <a:t>T</a:t>
                      </a:r>
                      <a:r>
                        <a:rPr lang="de-DE" sz="900" dirty="0" err="1" smtClean="0">
                          <a:solidFill>
                            <a:srgbClr val="073E87"/>
                          </a:solidFill>
                        </a:rPr>
                        <a:t>otal</a:t>
                      </a:r>
                      <a:r>
                        <a:rPr lang="de-DE" sz="900" dirty="0" smtClean="0">
                          <a:solidFill>
                            <a:srgbClr val="073E87"/>
                          </a:solidFill>
                        </a:rPr>
                        <a:t> Cases</a:t>
                      </a:r>
                      <a:r>
                        <a:rPr lang="de-DE" sz="900" baseline="0" dirty="0" smtClean="0">
                          <a:solidFill>
                            <a:srgbClr val="073E87"/>
                          </a:solidFill>
                        </a:rPr>
                        <a:t> </a:t>
                      </a:r>
                    </a:p>
                  </a:txBody>
                  <a:tcPr marL="51449" marR="51449" marT="81178" marB="81178"/>
                </a:tc>
                <a:tc>
                  <a:txBody>
                    <a:bodyPr/>
                    <a:lstStyle/>
                    <a:p>
                      <a:r>
                        <a:rPr lang="de-DE" sz="900" dirty="0" smtClean="0">
                          <a:solidFill>
                            <a:srgbClr val="073E87"/>
                          </a:solidFill>
                        </a:rPr>
                        <a:t>Smokers</a:t>
                      </a:r>
                      <a:endParaRPr lang="de-DE" sz="900" dirty="0">
                        <a:solidFill>
                          <a:srgbClr val="073E87"/>
                        </a:solidFill>
                      </a:endParaRPr>
                    </a:p>
                  </a:txBody>
                  <a:tcPr marL="51449" marR="51449" marT="81178" marB="81178"/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solidFill>
                            <a:srgbClr val="073E87"/>
                          </a:solidFill>
                        </a:rPr>
                        <a:t>N</a:t>
                      </a:r>
                      <a:r>
                        <a:rPr lang="de-DE" sz="900" dirty="0" smtClean="0">
                          <a:solidFill>
                            <a:srgbClr val="073E87"/>
                          </a:solidFill>
                        </a:rPr>
                        <a:t>on-Smokers</a:t>
                      </a:r>
                      <a:endParaRPr lang="de-DE" sz="900" dirty="0">
                        <a:solidFill>
                          <a:srgbClr val="073E87"/>
                        </a:solidFill>
                      </a:endParaRPr>
                    </a:p>
                  </a:txBody>
                  <a:tcPr marL="51449" marR="51449" marT="81178" marB="81178"/>
                </a:tc>
              </a:tr>
              <a:tr h="402430">
                <a:tc>
                  <a:txBody>
                    <a:bodyPr/>
                    <a:lstStyle/>
                    <a:p>
                      <a:r>
                        <a:rPr lang="de-DE" sz="900" dirty="0" smtClean="0">
                          <a:solidFill>
                            <a:srgbClr val="073E87"/>
                          </a:solidFill>
                        </a:rPr>
                        <a:t>200</a:t>
                      </a:r>
                      <a:endParaRPr lang="de-DE" sz="900" dirty="0">
                        <a:solidFill>
                          <a:srgbClr val="073E87"/>
                        </a:solidFill>
                      </a:endParaRPr>
                    </a:p>
                  </a:txBody>
                  <a:tcPr marL="51449" marR="51449" marT="81178" marB="81178"/>
                </a:tc>
                <a:tc>
                  <a:txBody>
                    <a:bodyPr/>
                    <a:lstStyle/>
                    <a:p>
                      <a:r>
                        <a:rPr lang="de-DE" sz="900" dirty="0" smtClean="0">
                          <a:solidFill>
                            <a:srgbClr val="073E87"/>
                          </a:solidFill>
                        </a:rPr>
                        <a:t>49</a:t>
                      </a:r>
                      <a:endParaRPr lang="de-DE" sz="900" dirty="0">
                        <a:solidFill>
                          <a:srgbClr val="073E87"/>
                        </a:solidFill>
                      </a:endParaRPr>
                    </a:p>
                  </a:txBody>
                  <a:tcPr marL="51449" marR="51449" marT="81178" marB="81178"/>
                </a:tc>
                <a:tc>
                  <a:txBody>
                    <a:bodyPr/>
                    <a:lstStyle/>
                    <a:p>
                      <a:r>
                        <a:rPr lang="de-DE" sz="900" dirty="0" smtClean="0">
                          <a:solidFill>
                            <a:srgbClr val="073E87"/>
                          </a:solidFill>
                        </a:rPr>
                        <a:t>151</a:t>
                      </a:r>
                      <a:endParaRPr lang="de-DE" sz="900" dirty="0">
                        <a:solidFill>
                          <a:srgbClr val="073E87"/>
                        </a:solidFill>
                      </a:endParaRPr>
                    </a:p>
                  </a:txBody>
                  <a:tcPr marL="51449" marR="51449" marT="81178" marB="81178"/>
                </a:tc>
              </a:tr>
              <a:tr h="665395">
                <a:tc>
                  <a:txBody>
                    <a:bodyPr/>
                    <a:lstStyle/>
                    <a:p>
                      <a:r>
                        <a:rPr lang="de-DE" sz="900" dirty="0" smtClean="0">
                          <a:solidFill>
                            <a:srgbClr val="073E87"/>
                          </a:solidFill>
                        </a:rPr>
                        <a:t>Mean</a:t>
                      </a:r>
                      <a:r>
                        <a:rPr lang="de-DE" sz="900" baseline="0" dirty="0" smtClean="0">
                          <a:solidFill>
                            <a:srgbClr val="073E87"/>
                          </a:solidFill>
                        </a:rPr>
                        <a:t> </a:t>
                      </a:r>
                      <a:r>
                        <a:rPr lang="de-DE" sz="900" baseline="0" dirty="0" err="1" smtClean="0">
                          <a:solidFill>
                            <a:srgbClr val="073E87"/>
                          </a:solidFill>
                        </a:rPr>
                        <a:t>hospital</a:t>
                      </a:r>
                      <a:r>
                        <a:rPr lang="de-DE" sz="900" baseline="0" dirty="0" smtClean="0">
                          <a:solidFill>
                            <a:srgbClr val="073E87"/>
                          </a:solidFill>
                        </a:rPr>
                        <a:t> </a:t>
                      </a:r>
                      <a:r>
                        <a:rPr lang="de-DE" sz="900" baseline="0" dirty="0" err="1" smtClean="0">
                          <a:solidFill>
                            <a:srgbClr val="073E87"/>
                          </a:solidFill>
                        </a:rPr>
                        <a:t>stay</a:t>
                      </a:r>
                      <a:endParaRPr lang="de-DE" sz="900" dirty="0">
                        <a:solidFill>
                          <a:srgbClr val="073E87"/>
                        </a:solidFill>
                      </a:endParaRPr>
                    </a:p>
                  </a:txBody>
                  <a:tcPr marL="51449" marR="51449" marT="81178" marB="8117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900" dirty="0" smtClean="0">
                          <a:solidFill>
                            <a:srgbClr val="073E87"/>
                          </a:solidFill>
                        </a:rPr>
                        <a:t>6.81</a:t>
                      </a:r>
                      <a:endParaRPr lang="de-DE" sz="900" dirty="0">
                        <a:solidFill>
                          <a:srgbClr val="073E87"/>
                        </a:solidFill>
                      </a:endParaRPr>
                    </a:p>
                  </a:txBody>
                  <a:tcPr marL="51449" marR="51449" marT="81178" marB="81178"/>
                </a:tc>
                <a:tc>
                  <a:txBody>
                    <a:bodyPr/>
                    <a:lstStyle/>
                    <a:p>
                      <a:r>
                        <a:rPr lang="de-DE" sz="900" dirty="0" smtClean="0">
                          <a:solidFill>
                            <a:srgbClr val="073E87"/>
                          </a:solidFill>
                        </a:rPr>
                        <a:t>7.13</a:t>
                      </a:r>
                      <a:endParaRPr lang="de-DE" sz="900" dirty="0">
                        <a:solidFill>
                          <a:srgbClr val="073E87"/>
                        </a:solidFill>
                      </a:endParaRPr>
                    </a:p>
                  </a:txBody>
                  <a:tcPr marL="51449" marR="51449" marT="81178" marB="81178"/>
                </a:tc>
              </a:tr>
            </a:tbl>
          </a:graphicData>
        </a:graphic>
      </p:graphicFrame>
      <p:sp>
        <p:nvSpPr>
          <p:cNvPr id="11" name="Up Arrow Callout 10"/>
          <p:cNvSpPr/>
          <p:nvPr/>
        </p:nvSpPr>
        <p:spPr>
          <a:xfrm>
            <a:off x="1491630" y="6300192"/>
            <a:ext cx="2016224" cy="698376"/>
          </a:xfrm>
          <a:prstGeom prst="upArrow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91630" y="6588224"/>
            <a:ext cx="2094750" cy="261610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srgbClr val="073E87"/>
                </a:solidFill>
                <a:latin typeface="Century Gothic"/>
                <a:ea typeface="ＭＳ Ｐゴシック" charset="0"/>
                <a:cs typeface="Century Gothic"/>
              </a:rPr>
              <a:t>January 2017- January 2018</a:t>
            </a:r>
            <a:endParaRPr lang="en-US" sz="1100" b="1" dirty="0">
              <a:solidFill>
                <a:srgbClr val="073E87"/>
              </a:solidFill>
              <a:latin typeface="Century Gothic"/>
              <a:ea typeface="ＭＳ Ｐゴシック" charset="0"/>
              <a:cs typeface="Century Gothic"/>
            </a:endParaRPr>
          </a:p>
        </p:txBody>
      </p:sp>
      <p:sp>
        <p:nvSpPr>
          <p:cNvPr id="3121" name="TextBox 9"/>
          <p:cNvSpPr txBox="1">
            <a:spLocks noChangeArrowheads="1"/>
          </p:cNvSpPr>
          <p:nvPr/>
        </p:nvSpPr>
        <p:spPr bwMode="auto">
          <a:xfrm>
            <a:off x="5464175" y="19812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122" name="Rectangle 12"/>
          <p:cNvSpPr>
            <a:spLocks noChangeArrowheads="1"/>
          </p:cNvSpPr>
          <p:nvPr/>
        </p:nvSpPr>
        <p:spPr bwMode="auto">
          <a:xfrm>
            <a:off x="3638550" y="3851275"/>
            <a:ext cx="14922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altLang="en-US" sz="1100" b="1" baseline="-25000">
                <a:solidFill>
                  <a:srgbClr val="073E87"/>
                </a:solidFill>
                <a:latin typeface="Lucida Sans" pitchFamily="34" charset="0"/>
              </a:rPr>
              <a:t>Results: </a:t>
            </a:r>
          </a:p>
          <a:p>
            <a:pPr eaLnBrk="1" hangingPunct="1"/>
            <a:r>
              <a:rPr lang="en-GB" altLang="en-US" sz="1100" baseline="-25000">
                <a:solidFill>
                  <a:srgbClr val="073E87"/>
                </a:solidFill>
                <a:latin typeface="Lucida Sans" pitchFamily="34" charset="0"/>
              </a:rPr>
              <a:t>Between January 2017 and January 2018, we performed 200 major colorectal resections, Procedures included 51 right hemicolectomies (including extended), 70 anterior resections/TME, 10 APER, 14 Hartmann’s reversals and 55 Left Hemicolectomies, subtotal colectomies and. 140 (69%) cases were laparoscopic, 41 (20%) open and 21 (14%) were laparoscopic converted to open. Mean hospital stay 8 days, median 5 days, re-admission rate was 15.3% and SSI was 8.1%. </a:t>
            </a:r>
          </a:p>
          <a:p>
            <a:pPr eaLnBrk="1" hangingPunct="1"/>
            <a:r>
              <a:rPr lang="en-GB" altLang="en-US" sz="1100" baseline="-25000">
                <a:solidFill>
                  <a:srgbClr val="073E87"/>
                </a:solidFill>
                <a:latin typeface="Lucida Sans" pitchFamily="34" charset="0"/>
              </a:rPr>
              <a:t> </a:t>
            </a:r>
          </a:p>
          <a:p>
            <a:pPr eaLnBrk="1" hangingPunct="1"/>
            <a:r>
              <a:rPr lang="en-GB" altLang="en-US" sz="1100" baseline="-25000">
                <a:solidFill>
                  <a:srgbClr val="073E87"/>
                </a:solidFill>
                <a:latin typeface="Lucida Sans" pitchFamily="34" charset="0"/>
              </a:rPr>
              <a:t>Mean length of hospital stay for smokers was 6.81 and non-smokers was 7.13 days. </a:t>
            </a:r>
          </a:p>
          <a:p>
            <a:pPr eaLnBrk="1" hangingPunct="1"/>
            <a:r>
              <a:rPr lang="en-GB" altLang="en-US" sz="1100" baseline="-25000">
                <a:solidFill>
                  <a:srgbClr val="073E87"/>
                </a:solidFill>
                <a:latin typeface="Lucida Sans" pitchFamily="34" charset="0"/>
              </a:rPr>
              <a:t> </a:t>
            </a:r>
          </a:p>
        </p:txBody>
      </p:sp>
      <p:pic>
        <p:nvPicPr>
          <p:cNvPr id="3123" name="Picture 16" descr="1280px-NHS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425450"/>
            <a:ext cx="8636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253</TotalTime>
  <Words>233</Words>
  <Application>Microsoft Office PowerPoint</Application>
  <PresentationFormat>On-screen Show (16:9)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Times New Roman</vt:lpstr>
      <vt:lpstr>MS PGothic</vt:lpstr>
      <vt:lpstr>Arial</vt:lpstr>
      <vt:lpstr>Candara</vt:lpstr>
      <vt:lpstr>Symbol</vt:lpstr>
      <vt:lpstr>American Typewriter</vt:lpstr>
      <vt:lpstr>Lucida Sans</vt:lpstr>
      <vt:lpstr>Calibri</vt:lpstr>
      <vt:lpstr>Waveform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Rassweiler</dc:creator>
  <cp:lastModifiedBy>Tarik El Jichi El Mutasem</cp:lastModifiedBy>
  <cp:revision>76</cp:revision>
  <dcterms:created xsi:type="dcterms:W3CDTF">1904-01-12T02:49:59Z</dcterms:created>
  <dcterms:modified xsi:type="dcterms:W3CDTF">2019-05-20T08:01:03Z</dcterms:modified>
</cp:coreProperties>
</file>