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 snapToObjects="1">
      <p:cViewPr varScale="1">
        <p:scale>
          <a:sx n="104" d="100"/>
          <a:sy n="104" d="100"/>
        </p:scale>
        <p:origin x="23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1B3EE-D464-684A-9932-DE0DB5315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BE6CBB-2C8B-6045-B555-BC88526097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EE880D-4D32-4F4B-BFEB-797702C2D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4780-6822-C743-B3C8-F7897CD2E57D}" type="datetimeFigureOut">
              <a:rPr lang="en-US" smtClean="0"/>
              <a:t>12/18/19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BE34B2-FC7A-7C45-8189-37856584D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67E0D-4D8F-9C41-A50D-941E09209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D47F-54D2-6A47-9321-8C36D9BB5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95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C7514-26AE-D64F-AD6E-069EFAF9B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DCDD0-2C9E-D949-97F1-3D7E749D8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F939D-6040-6D42-8243-AC7772A0F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4780-6822-C743-B3C8-F7897CD2E57D}" type="datetimeFigureOut">
              <a:rPr lang="en-US" smtClean="0"/>
              <a:t>12/18/19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E36A9-F55F-DB4B-931E-79E69C219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3DA8E-2EA4-3C4E-AB97-F9A90D5A0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D47F-54D2-6A47-9321-8C36D9BB5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564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21AD3-45EA-7F4E-8561-F2A447A3C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75B97B-FE85-AF49-A4BF-3E7194740B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880482-8906-974D-BEC3-B90240FF4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4780-6822-C743-B3C8-F7897CD2E57D}" type="datetimeFigureOut">
              <a:rPr lang="en-US" smtClean="0"/>
              <a:t>12/18/19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DBBE4-E580-B343-8B93-459E1FFF9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C2754-FA61-FC48-953E-C4085DB7E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D47F-54D2-6A47-9321-8C36D9BB5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50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5FE2B-ABD8-A94C-8BB3-FC6F56F02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4CDE0-72B9-E04E-B78B-3A8C238749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1E23F7-1348-824C-9C22-D998908630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6C5449-A99B-D046-B488-1223126BC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4780-6822-C743-B3C8-F7897CD2E57D}" type="datetimeFigureOut">
              <a:rPr lang="en-US" smtClean="0"/>
              <a:t>12/18/19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22AD8D-9927-2A42-8FD4-874BF06CA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CEFD53-D03D-4C4B-9DFA-43081FB53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D47F-54D2-6A47-9321-8C36D9BB5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51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DE001-B1FA-DF40-AA7F-9D2BA9584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5879C-767C-284F-A893-7E037DA2E7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8AEA8-3326-F84D-A9AB-D79656E7E7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C4F31B-EBE1-A747-A09E-722600F83C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0BADC8-8BBC-9B4C-853E-9E45AB6F25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DF7591-5FA2-4645-87F0-1AE5AC0F0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4780-6822-C743-B3C8-F7897CD2E57D}" type="datetimeFigureOut">
              <a:rPr lang="en-US" smtClean="0"/>
              <a:t>12/18/19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448715-B7A2-8948-AE8C-11EF48C29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F6D1E1-ED09-F743-88CF-3C95021C6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D47F-54D2-6A47-9321-8C36D9BB5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631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A0C5D-F5AB-BF46-A259-102DCDDEE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38C640-132E-184C-8BA6-EB06B86CB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4780-6822-C743-B3C8-F7897CD2E57D}" type="datetimeFigureOut">
              <a:rPr lang="en-US" smtClean="0"/>
              <a:t>12/18/19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3CD9DE-F10F-8A4F-84FF-629A2A865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83B3A0-EF71-1D4A-B2F1-7155A4338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D47F-54D2-6A47-9321-8C36D9BB5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302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F09CD5-DCB3-A24E-B96D-5B1B1697A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4780-6822-C743-B3C8-F7897CD2E57D}" type="datetimeFigureOut">
              <a:rPr lang="en-US" smtClean="0"/>
              <a:t>12/18/19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4CD5F3-0356-0845-9E9A-6DD3E5F60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6E0E93-19F5-604A-83C3-0600E1E91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D47F-54D2-6A47-9321-8C36D9BB5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32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4A410-EB1F-0D4F-A64E-961BFE09B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5DBDA-1181-094F-95D5-A460595E8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D4787-A537-674B-8307-C918260B98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F49D01-202F-674F-8207-7F6435F02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4780-6822-C743-B3C8-F7897CD2E57D}" type="datetimeFigureOut">
              <a:rPr lang="en-US" smtClean="0"/>
              <a:t>12/18/19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2EE5F3-4B37-7F4F-975A-76E07E568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CD93A5-38DF-2E4D-9595-7BC8B0EE9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D47F-54D2-6A47-9321-8C36D9BB5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282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66E81-CE0E-C341-9360-FCAFB3A47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F56B1C-F453-984D-BBBC-858D86F4F8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E4291-5244-0840-B7A6-C0BF4B0D8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17C0D9-6166-FD4F-9F3E-0CCFD066D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4780-6822-C743-B3C8-F7897CD2E57D}" type="datetimeFigureOut">
              <a:rPr lang="en-US" smtClean="0"/>
              <a:t>12/18/19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D9F9EC-654C-7744-A474-F7FE9FDB5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ABC01D-82F5-3E4B-A053-44C8F37F9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D47F-54D2-6A47-9321-8C36D9BB5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732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9CB9F-4BCD-ED48-8357-646FE94D8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259366-89EC-CE4C-893F-E5FC9D98AE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AFE61-42C5-9F4B-AB49-870DCEE42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4780-6822-C743-B3C8-F7897CD2E57D}" type="datetimeFigureOut">
              <a:rPr lang="en-US" smtClean="0"/>
              <a:t>12/18/19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C41D56-472F-8C46-A922-289E64B7F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8E91F-7F8B-2B4C-9BF5-562FE11C4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D47F-54D2-6A47-9321-8C36D9BB5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85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808C45-99C1-5A44-94AD-C061104258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624B63-21B8-B446-A977-028C1AC262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56DC7-D923-D845-9803-A60A659EC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A4780-6822-C743-B3C8-F7897CD2E57D}" type="datetimeFigureOut">
              <a:rPr lang="en-US" smtClean="0"/>
              <a:t>12/18/19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406499-F5AB-6A42-9673-5F98E1B0F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322996-DF62-A141-95E1-D11009169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9D47F-54D2-6A47-9321-8C36D9BB5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424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EC1B96-7659-0946-80A3-D8854002F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A1EA21-CE13-ED47-B9EA-7AA322A2B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8B5420-94C2-F349-8B20-F975EF75EA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A4780-6822-C743-B3C8-F7897CD2E57D}" type="datetimeFigureOut">
              <a:rPr lang="en-US" smtClean="0"/>
              <a:t>12/18/19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DF3F1-A568-694A-8A35-7A938796EA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950AB-1694-D345-B5FD-9A0F47DC8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9D47F-54D2-6A47-9321-8C36D9BB5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29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6264C-DC53-3547-AA29-FC7112E040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160" y="1995667"/>
            <a:ext cx="10215936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False negative diagnoses of critical congenital heart disease with screening neonatal pulse oximetry</a:t>
            </a:r>
            <a:r>
              <a:rPr lang="en-US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D84908-284E-B34E-9050-273192E042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1110" y="4804114"/>
            <a:ext cx="10010454" cy="1655762"/>
          </a:xfrm>
        </p:spPr>
        <p:txBody>
          <a:bodyPr>
            <a:noAutofit/>
          </a:bodyPr>
          <a:lstStyle/>
          <a:p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Julien Hoffman</a:t>
            </a:r>
          </a:p>
          <a:p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Department of Pediatrics</a:t>
            </a:r>
          </a:p>
          <a:p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University of California, San Francisco CA</a:t>
            </a:r>
          </a:p>
        </p:txBody>
      </p:sp>
    </p:spTree>
    <p:extLst>
      <p:ext uri="{BB962C8B-B14F-4D97-AF65-F5344CB8AC3E}">
        <p14:creationId xmlns:p14="http://schemas.microsoft.com/office/powerpoint/2010/main" val="1026363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47D83-3D20-064D-93C7-6B3766720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038" y="760287"/>
            <a:ext cx="10515600" cy="1325563"/>
          </a:xfrm>
        </p:spPr>
        <p:txBody>
          <a:bodyPr/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Definition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DA64F9-B9F9-564C-87A6-E465BD830917}"/>
              </a:ext>
            </a:extLst>
          </p:cNvPr>
          <p:cNvSpPr/>
          <p:nvPr/>
        </p:nvSpPr>
        <p:spPr>
          <a:xfrm>
            <a:off x="838199" y="2545906"/>
            <a:ext cx="90249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Critical congenital heart disease with</a:t>
            </a:r>
          </a:p>
          <a:p>
            <a:pPr lvl="1"/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A. Oxygen saturation by pulse oximeter ≥ 95% in 	room air at sea level, </a:t>
            </a:r>
            <a:r>
              <a:rPr lang="en-US" sz="24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</a:p>
          <a:p>
            <a:pPr lvl="1"/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B. No abnormal physical findings</a:t>
            </a:r>
          </a:p>
        </p:txBody>
      </p:sp>
    </p:spTree>
    <p:extLst>
      <p:ext uri="{BB962C8B-B14F-4D97-AF65-F5344CB8AC3E}">
        <p14:creationId xmlns:p14="http://schemas.microsoft.com/office/powerpoint/2010/main" val="726631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71428-689D-6F49-A97A-D9B04D4AF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B8237-B74E-F94B-BAF2-28693BE89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854" y="1825625"/>
            <a:ext cx="11661168" cy="4351338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Normal oxygen saturation</a:t>
            </a:r>
          </a:p>
          <a:p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Minimal desaturation and high cardiac output</a:t>
            </a:r>
          </a:p>
          <a:p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Oximeter bias</a:t>
            </a:r>
          </a:p>
        </p:txBody>
      </p:sp>
    </p:spTree>
    <p:extLst>
      <p:ext uri="{BB962C8B-B14F-4D97-AF65-F5344CB8AC3E}">
        <p14:creationId xmlns:p14="http://schemas.microsoft.com/office/powerpoint/2010/main" val="3414849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7C683-2029-4643-9D3D-FF5388845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Normal oxygen saturation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656E1-B155-EA41-B59A-116F72833B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3"/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Coarctation of the aorta</a:t>
            </a:r>
          </a:p>
          <a:p>
            <a:pPr lvl="3"/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May not have obstruction severe enough to change pulses and may not have murmurs. Abnormal findings may not appear for 1-2 weeks.</a:t>
            </a:r>
          </a:p>
          <a:p>
            <a:pPr lvl="3"/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3"/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Interrupted aortic arch</a:t>
            </a:r>
          </a:p>
          <a:p>
            <a:pPr lvl="3"/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Severe aortic stenosis</a:t>
            </a:r>
          </a:p>
          <a:p>
            <a:pPr lvl="3"/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075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A363E-CF6D-E54C-9ECB-64D13A7FD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496"/>
            <a:ext cx="10515600" cy="1325563"/>
          </a:xfrm>
        </p:spPr>
        <p:txBody>
          <a:bodyPr>
            <a:noAutofit/>
          </a:bodyPr>
          <a:lstStyle/>
          <a:p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Small right to left shunt and high cardiac output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4987A85-2AF3-2947-9278-0D120BA71A74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381" y="1366462"/>
            <a:ext cx="6380252" cy="424322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D3D2194-C1F1-5A46-9DE2-EC40CD774272}"/>
              </a:ext>
            </a:extLst>
          </p:cNvPr>
          <p:cNvSpPr/>
          <p:nvPr/>
        </p:nvSpPr>
        <p:spPr>
          <a:xfrm>
            <a:off x="955497" y="5684649"/>
            <a:ext cx="94624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Different percentages of right-to-left shunting indicated by figures to the left of each line</a:t>
            </a:r>
            <a:r>
              <a:rPr lang="en-US" dirty="0">
                <a:latin typeface="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dirty="0">
                <a:effectLst/>
              </a:rPr>
              <a:t> </a:t>
            </a:r>
            <a:r>
              <a:rPr lang="en-US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Thus a small shunt and high cardiac output produce an oxygen saturation ≥95%.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257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11DAF-20C2-C54E-820A-89E85AFC5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926" y="-205632"/>
            <a:ext cx="10515600" cy="1325563"/>
          </a:xfrm>
        </p:spPr>
        <p:txBody>
          <a:bodyPr/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Oximeter bias (1)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3FF540F-6ED6-6E42-A673-3B39F876AD2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177" y="894613"/>
            <a:ext cx="4852114" cy="432357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0C4EC3F-A30A-8C4C-A5CB-BBDAB509A7F5}"/>
              </a:ext>
            </a:extLst>
          </p:cNvPr>
          <p:cNvSpPr/>
          <p:nvPr/>
        </p:nvSpPr>
        <p:spPr>
          <a:xfrm>
            <a:off x="0" y="5443505"/>
            <a:ext cx="12500153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Arterial blood (SaO</a:t>
            </a:r>
            <a:r>
              <a:rPr lang="en-US" sz="2400" baseline="-25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and pulse oximetry (SpO</a:t>
            </a:r>
            <a:r>
              <a:rPr lang="en-US" sz="2400" baseline="-25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Combined results (2597 paired points) from Ross PA, </a:t>
            </a:r>
            <a:r>
              <a:rPr lang="en-U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Newth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CJ, </a:t>
            </a:r>
            <a:r>
              <a:rPr lang="en-U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Khemani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RG: </a:t>
            </a: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Accuracy of pulse oximetry in children. with critical congenital heart disease. </a:t>
            </a: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Neonatology 2016;109:213-218.</a:t>
            </a:r>
          </a:p>
          <a:p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B2A636-583A-124F-AD50-F861377B1EF4}"/>
              </a:ext>
            </a:extLst>
          </p:cNvPr>
          <p:cNvSpPr/>
          <p:nvPr/>
        </p:nvSpPr>
        <p:spPr>
          <a:xfrm>
            <a:off x="7846541" y="894613"/>
            <a:ext cx="4545250" cy="4407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00100">
              <a:lnSpc>
                <a:spcPct val="200000"/>
              </a:lnSpc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shaded area shows the approximate limits of the saturations. The dashed horizontal line is drawn at 95% pulse oximeter saturation</a:t>
            </a:r>
            <a:r>
              <a:rPr lang="en-US" dirty="0">
                <a:latin typeface="Time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548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3644B-87FC-1C4B-B49C-0F2941978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Oximeter bias (2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9F9FE-E6DE-D943-AF10-06A402B09A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downward pointing arrow. shows that a pulse oximeter saturation of 95% can be associated with a spectrophotometric saturation ranging from 83% to 100%. </a:t>
            </a:r>
          </a:p>
        </p:txBody>
      </p:sp>
    </p:spTree>
    <p:extLst>
      <p:ext uri="{BB962C8B-B14F-4D97-AF65-F5344CB8AC3E}">
        <p14:creationId xmlns:p14="http://schemas.microsoft.com/office/powerpoint/2010/main" val="4274633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06DD4-1154-434D-A82D-956176C77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Other sources of error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9C16D-A5E8-2A41-9AEE-8E60951F50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There are reports of misinterpretation of the algorithm for detecting CCHD</a:t>
            </a: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Kochilas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LK, </a:t>
            </a:r>
            <a:r>
              <a:rPr lang="en-U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Lohr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JL, Bruhn E, </a:t>
            </a:r>
            <a:r>
              <a:rPr lang="en-U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Borman-Shoap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E, Gams BL, </a:t>
            </a:r>
            <a:r>
              <a:rPr lang="en-U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Pylipow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M,et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al: Implementation of critical congenital heart disease screening in Minnesota. Pediatrics 2013;132:e587-594.</a:t>
            </a: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Oster ME, </a:t>
            </a:r>
            <a:r>
              <a:rPr lang="en-U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Kuo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KW, </a:t>
            </a:r>
            <a:r>
              <a:rPr lang="en-U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Mahle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WT: Quality improvement in screening for critical congenital heart disease. J </a:t>
            </a:r>
            <a:r>
              <a:rPr lang="en-U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Pediatr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2014;164:67-71 e62.</a:t>
            </a: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774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A415E-D993-874B-904E-55551FA03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Conclusion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4CA2A-8709-4142-91E8-034B0CAB5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False negative pulse oximetry has been described often. For example, In a Norwegian study there were 8/49,684 infants screened on the first day after birth who had saturations over 95% and had CCHD, four of which were diagnosed clinically. Ewer et al observed 6/20,555 newborn infants with CCHD and saturations &gt;95%, but four were diagnosed clinically while in hospital. </a:t>
            </a:r>
          </a:p>
          <a:p>
            <a:pPr lvl="1"/>
            <a:r>
              <a:rPr lang="en-US" sz="2600" dirty="0"/>
              <a:t>Estimates of false negatives are ~0.01%, but this may be too low</a:t>
            </a:r>
            <a:r>
              <a:rPr lang="en-US" dirty="0"/>
              <a:t>.</a:t>
            </a:r>
          </a:p>
          <a:p>
            <a:r>
              <a:rPr lang="en-US" dirty="0" err="1"/>
              <a:t>Meberg</a:t>
            </a:r>
            <a:r>
              <a:rPr lang="en-US" dirty="0"/>
              <a:t> A, </a:t>
            </a:r>
            <a:r>
              <a:rPr lang="en-US" dirty="0" err="1"/>
              <a:t>Brugmann</a:t>
            </a:r>
            <a:r>
              <a:rPr lang="en-US" dirty="0"/>
              <a:t>-Pieper S, Due R, Jr., </a:t>
            </a:r>
            <a:r>
              <a:rPr lang="en-US" dirty="0" err="1"/>
              <a:t>Eskedal</a:t>
            </a:r>
            <a:r>
              <a:rPr lang="en-US" dirty="0"/>
              <a:t> L, </a:t>
            </a:r>
            <a:r>
              <a:rPr lang="en-US" dirty="0" err="1"/>
              <a:t>Fagerli</a:t>
            </a:r>
            <a:r>
              <a:rPr lang="en-US" dirty="0"/>
              <a:t> I, </a:t>
            </a:r>
            <a:r>
              <a:rPr lang="en-US" dirty="0" err="1"/>
              <a:t>Farstad</a:t>
            </a:r>
            <a:r>
              <a:rPr lang="en-US" dirty="0"/>
              <a:t> </a:t>
            </a:r>
            <a:r>
              <a:rPr lang="en-US" dirty="0" err="1"/>
              <a:t>T,et</a:t>
            </a:r>
            <a:r>
              <a:rPr lang="en-US" dirty="0"/>
              <a:t> al: First day of life pulse oximetry screening to detect congenital heart defects. J </a:t>
            </a:r>
            <a:r>
              <a:rPr lang="en-US" dirty="0" err="1"/>
              <a:t>Pediatr</a:t>
            </a:r>
            <a:r>
              <a:rPr lang="en-US" dirty="0"/>
              <a:t> 2008;152:761-765.</a:t>
            </a:r>
          </a:p>
          <a:p>
            <a:r>
              <a:rPr lang="en-US" dirty="0"/>
              <a:t>Ewer AK, Middleton LJ, </a:t>
            </a:r>
            <a:r>
              <a:rPr lang="en-US" dirty="0" err="1"/>
              <a:t>Furmston</a:t>
            </a:r>
            <a:r>
              <a:rPr lang="en-US" dirty="0"/>
              <a:t> AT, </a:t>
            </a:r>
            <a:r>
              <a:rPr lang="en-US" dirty="0" err="1"/>
              <a:t>Bhoyar</a:t>
            </a:r>
            <a:r>
              <a:rPr lang="en-US" dirty="0"/>
              <a:t> A, Daniels JP, </a:t>
            </a:r>
            <a:r>
              <a:rPr lang="en-US" dirty="0" err="1"/>
              <a:t>Thangaratinam</a:t>
            </a:r>
            <a:r>
              <a:rPr lang="en-US" dirty="0"/>
              <a:t> S, et al: Pulse oximetry screening for congenital heart defects in newborn infants (</a:t>
            </a:r>
            <a:r>
              <a:rPr lang="en-US" dirty="0" err="1"/>
              <a:t>PulseOx</a:t>
            </a:r>
            <a:r>
              <a:rPr lang="en-US" dirty="0"/>
              <a:t>): a test accuracy study. Lancet 2011;378:785-794.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633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7A310-B6EB-4542-868B-A672A6AB8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Conclusion (2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8EA09-2559-E145-B2F0-AAA5E764E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commonest cause of false negative pulse oximetry is coarctation of  the aorta, but other anomalies may occasionally be the cause.</a:t>
            </a:r>
          </a:p>
          <a:p>
            <a:r>
              <a:rPr lang="en-US" dirty="0"/>
              <a:t>There is no substitute for careful clinical follow-up within 2 weeks of. birth if we want to reduce the number of false negative pulse </a:t>
            </a:r>
            <a:r>
              <a:rPr lang="en-US"/>
              <a:t>oximetry results.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359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560</Words>
  <Application>Microsoft Macintosh PowerPoint</Application>
  <PresentationFormat>Widescreen</PresentationFormat>
  <Paragraphs>41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Times</vt:lpstr>
      <vt:lpstr>Times New Roman</vt:lpstr>
      <vt:lpstr>Verdana</vt:lpstr>
      <vt:lpstr>Office Theme</vt:lpstr>
      <vt:lpstr>False negative diagnoses of critical congenital heart disease with screening neonatal pulse oximetry </vt:lpstr>
      <vt:lpstr>Definition</vt:lpstr>
      <vt:lpstr>Causes</vt:lpstr>
      <vt:lpstr>Normal oxygen saturation</vt:lpstr>
      <vt:lpstr>Small right to left shunt and high cardiac output</vt:lpstr>
      <vt:lpstr>Oximeter bias (1)</vt:lpstr>
      <vt:lpstr>Oximeter bias (2)</vt:lpstr>
      <vt:lpstr>Other sources of error</vt:lpstr>
      <vt:lpstr>Conclusion (1)</vt:lpstr>
      <vt:lpstr>Conclusion (2)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False negative diagnoses of critical congenital heart disease with screening neonatal pulse oximetry </dc:title>
  <dc:creator>Julien Hoffman</dc:creator>
  <cp:lastModifiedBy>Julien Hoffman</cp:lastModifiedBy>
  <cp:revision>8</cp:revision>
  <dcterms:created xsi:type="dcterms:W3CDTF">2019-12-19T01:02:11Z</dcterms:created>
  <dcterms:modified xsi:type="dcterms:W3CDTF">2019-12-19T02:04:20Z</dcterms:modified>
</cp:coreProperties>
</file>