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2" r:id="rId1"/>
  </p:sldMasterIdLst>
  <p:sldIdLst>
    <p:sldId id="256" r:id="rId2"/>
    <p:sldId id="257" r:id="rId3"/>
    <p:sldId id="258" r:id="rId4"/>
    <p:sldId id="259" r:id="rId5"/>
    <p:sldId id="261" r:id="rId6"/>
    <p:sldId id="272"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1B8ABB09-4A1D-463E-8065-109CC2B7EFAA}" type="datetimeFigureOut">
              <a:rPr lang="ar-SA" smtClean="0"/>
              <a:t>29/02/1438</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29/02/1438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29/02/1438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29/02/1438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1B8ABB09-4A1D-463E-8065-109CC2B7EFAA}" type="datetimeFigureOut">
              <a:rPr lang="ar-SA" smtClean="0"/>
              <a:t>29/02/1438</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1B8ABB09-4A1D-463E-8065-109CC2B7EFAA}" type="datetimeFigureOut">
              <a:rPr lang="ar-SA" smtClean="0"/>
              <a:t>29/02/1438</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29/02/1438</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29/02/1438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29/02/1438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B34F065-1154-456A-91E3-76DE8E75E17B}" type="slidenum">
              <a:rPr lang="ar-SA" smtClean="0"/>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29/02/1438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29/02/1438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t>29/02/1438</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908721"/>
            <a:ext cx="7772400" cy="1152127"/>
          </a:xfrm>
        </p:spPr>
        <p:txBody>
          <a:bodyPr>
            <a:normAutofit fontScale="90000"/>
          </a:bodyPr>
          <a:lstStyle/>
          <a:p>
            <a:r>
              <a:rPr lang="en-US" b="1" dirty="0"/>
              <a:t>Definition</a:t>
            </a:r>
            <a:br>
              <a:rPr lang="en-US" b="1" dirty="0"/>
            </a:br>
            <a:endParaRPr lang="ar-EG" dirty="0"/>
          </a:p>
        </p:txBody>
      </p:sp>
      <p:sp>
        <p:nvSpPr>
          <p:cNvPr id="3" name="عنوان فرعي 2"/>
          <p:cNvSpPr>
            <a:spLocks noGrp="1"/>
          </p:cNvSpPr>
          <p:nvPr>
            <p:ph type="subTitle" idx="1"/>
          </p:nvPr>
        </p:nvSpPr>
        <p:spPr>
          <a:xfrm>
            <a:off x="251520" y="1628800"/>
            <a:ext cx="8712968" cy="5040560"/>
          </a:xfrm>
        </p:spPr>
        <p:txBody>
          <a:bodyPr/>
          <a:lstStyle/>
          <a:p>
            <a:pPr algn="l"/>
            <a:r>
              <a:rPr lang="en-US" b="1" i="1" dirty="0"/>
              <a:t>Cardiogenic shock is a condition in which your heart suddenly can't pump enough blood to meet your body's needs. The condition is most often caused by a severe heart attack.</a:t>
            </a:r>
          </a:p>
          <a:p>
            <a:pPr algn="l"/>
            <a:r>
              <a:rPr lang="en-US" b="1" i="1" dirty="0"/>
              <a:t>Cardiogenic shock is rare, but it's often fatal if not treated immediately. If treated immediately, about half the people who develop the condition survive.</a:t>
            </a:r>
          </a:p>
          <a:p>
            <a:endParaRPr lang="ar-EG" dirty="0"/>
          </a:p>
        </p:txBody>
      </p:sp>
    </p:spTree>
    <p:extLst>
      <p:ext uri="{BB962C8B-B14F-4D97-AF65-F5344CB8AC3E}">
        <p14:creationId xmlns:p14="http://schemas.microsoft.com/office/powerpoint/2010/main" val="1011748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a:t>Symptoms</a:t>
            </a:r>
            <a:br>
              <a:rPr lang="en-US" b="1" dirty="0"/>
            </a:br>
            <a:endParaRPr lang="ar-EG" dirty="0"/>
          </a:p>
        </p:txBody>
      </p:sp>
      <p:sp>
        <p:nvSpPr>
          <p:cNvPr id="3" name="عنصر نائب للمحتوى 2"/>
          <p:cNvSpPr>
            <a:spLocks noGrp="1"/>
          </p:cNvSpPr>
          <p:nvPr>
            <p:ph idx="1"/>
          </p:nvPr>
        </p:nvSpPr>
        <p:spPr>
          <a:xfrm>
            <a:off x="395536" y="1600200"/>
            <a:ext cx="8229600" cy="4997152"/>
          </a:xfrm>
        </p:spPr>
        <p:txBody>
          <a:bodyPr>
            <a:noAutofit/>
          </a:bodyPr>
          <a:lstStyle/>
          <a:p>
            <a:pPr marL="0" indent="0" algn="l">
              <a:buNone/>
            </a:pPr>
            <a:r>
              <a:rPr lang="en-US" sz="2400" dirty="0" smtClean="0"/>
              <a:t>Cardiogenic shock signs and symptoms include:</a:t>
            </a:r>
          </a:p>
          <a:p>
            <a:pPr marL="0" indent="0" algn="l">
              <a:buNone/>
            </a:pPr>
            <a:endParaRPr lang="en-US" sz="2400" dirty="0" smtClean="0"/>
          </a:p>
          <a:p>
            <a:pPr marL="0" indent="0" algn="l">
              <a:buNone/>
            </a:pPr>
            <a:r>
              <a:rPr lang="en-US" sz="2400" dirty="0" smtClean="0"/>
              <a:t>*Rapid breathing</a:t>
            </a:r>
          </a:p>
          <a:p>
            <a:pPr marL="0" indent="0" algn="l">
              <a:buNone/>
            </a:pPr>
            <a:r>
              <a:rPr lang="en-US" sz="2400" dirty="0" smtClean="0"/>
              <a:t>*Severe shortness of breath</a:t>
            </a:r>
          </a:p>
          <a:p>
            <a:pPr marL="0" indent="0" algn="l">
              <a:buNone/>
            </a:pPr>
            <a:r>
              <a:rPr lang="en-US" sz="2400" dirty="0" smtClean="0"/>
              <a:t>*Sudden, rapid heartbeat (tachycardia)</a:t>
            </a:r>
          </a:p>
          <a:p>
            <a:pPr marL="0" indent="0" algn="l">
              <a:buNone/>
            </a:pPr>
            <a:r>
              <a:rPr lang="en-US" sz="2400" dirty="0" smtClean="0"/>
              <a:t>*Loss of consciousness</a:t>
            </a:r>
          </a:p>
          <a:p>
            <a:pPr marL="0" indent="0" algn="l">
              <a:buNone/>
            </a:pPr>
            <a:r>
              <a:rPr lang="en-US" sz="2400" dirty="0" smtClean="0"/>
              <a:t>*Weak pulse</a:t>
            </a:r>
          </a:p>
          <a:p>
            <a:pPr marL="0" indent="0" algn="l">
              <a:buNone/>
            </a:pPr>
            <a:r>
              <a:rPr lang="en-US" sz="2400" dirty="0" smtClean="0"/>
              <a:t>*Sweating</a:t>
            </a:r>
          </a:p>
          <a:p>
            <a:pPr marL="0" indent="0" algn="l">
              <a:buNone/>
            </a:pPr>
            <a:r>
              <a:rPr lang="en-US" sz="2400" dirty="0" smtClean="0"/>
              <a:t>*Pale skin</a:t>
            </a:r>
          </a:p>
          <a:p>
            <a:pPr marL="0" indent="0" algn="l">
              <a:buNone/>
            </a:pPr>
            <a:r>
              <a:rPr lang="en-US" sz="2400" dirty="0" smtClean="0"/>
              <a:t>*Cold hands or feet</a:t>
            </a:r>
          </a:p>
          <a:p>
            <a:pPr marL="0" indent="0" algn="l">
              <a:buNone/>
            </a:pPr>
            <a:r>
              <a:rPr lang="en-US" sz="2400" dirty="0" smtClean="0"/>
              <a:t>*Urinating less than normal or not at all</a:t>
            </a:r>
            <a:endParaRPr lang="ar-EG" sz="2400" dirty="0"/>
          </a:p>
        </p:txBody>
      </p:sp>
    </p:spTree>
    <p:extLst>
      <p:ext uri="{BB962C8B-B14F-4D97-AF65-F5344CB8AC3E}">
        <p14:creationId xmlns:p14="http://schemas.microsoft.com/office/powerpoint/2010/main" val="3733738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16632"/>
            <a:ext cx="9144000" cy="6624736"/>
          </a:xfrm>
        </p:spPr>
        <p:txBody>
          <a:bodyPr>
            <a:normAutofit fontScale="92500" lnSpcReduction="10000"/>
          </a:bodyPr>
          <a:lstStyle/>
          <a:p>
            <a:pPr marL="0" indent="0" algn="l">
              <a:buNone/>
            </a:pPr>
            <a:r>
              <a:rPr lang="en-US" dirty="0" smtClean="0">
                <a:solidFill>
                  <a:srgbClr val="FF0000"/>
                </a:solidFill>
                <a:effectLst>
                  <a:outerShdw blurRad="38100" dist="38100" dir="2700000" algn="tl">
                    <a:srgbClr val="000000">
                      <a:alpha val="43137"/>
                    </a:srgbClr>
                  </a:outerShdw>
                </a:effectLst>
              </a:rPr>
              <a:t>Symptoms Of A Heart Attack</a:t>
            </a:r>
          </a:p>
          <a:p>
            <a:pPr marL="0" indent="0" algn="l">
              <a:buNone/>
            </a:pPr>
            <a:endParaRPr lang="en-US" dirty="0" smtClean="0">
              <a:effectLst>
                <a:outerShdw blurRad="38100" dist="38100" dir="2700000" algn="tl">
                  <a:srgbClr val="000000">
                    <a:alpha val="43137"/>
                  </a:srgbClr>
                </a:outerShdw>
              </a:effectLst>
            </a:endParaRPr>
          </a:p>
          <a:p>
            <a:pPr marL="0" indent="0" algn="l">
              <a:buNone/>
            </a:pPr>
            <a:r>
              <a:rPr lang="en-US" dirty="0" smtClean="0">
                <a:effectLst>
                  <a:outerShdw blurRad="38100" dist="38100" dir="2700000" algn="tl">
                    <a:srgbClr val="000000">
                      <a:alpha val="43137"/>
                    </a:srgbClr>
                  </a:outerShdw>
                </a:effectLst>
              </a:rPr>
              <a:t>Because Cardiogenic Shock Usually Occurs In People Who Are Having A Severe Heart Attack, It's Important To Know The Signs And Symptoms Of A Heart Attack. These Include:</a:t>
            </a:r>
          </a:p>
          <a:p>
            <a:pPr marL="0" indent="0" algn="l">
              <a:buNone/>
            </a:pPr>
            <a:endParaRPr lang="en-US" dirty="0" smtClean="0">
              <a:effectLst>
                <a:outerShdw blurRad="38100" dist="38100" dir="2700000" algn="tl">
                  <a:srgbClr val="000000">
                    <a:alpha val="43137"/>
                  </a:srgbClr>
                </a:outerShdw>
              </a:effectLst>
            </a:endParaRPr>
          </a:p>
          <a:p>
            <a:pPr marL="0" indent="0" algn="l">
              <a:buNone/>
            </a:pPr>
            <a:r>
              <a:rPr lang="en-US" dirty="0" smtClean="0">
                <a:effectLst>
                  <a:outerShdw blurRad="38100" dist="38100" dir="2700000" algn="tl">
                    <a:srgbClr val="000000">
                      <a:alpha val="43137"/>
                    </a:srgbClr>
                  </a:outerShdw>
                </a:effectLst>
              </a:rPr>
              <a:t>*Pressure, Fullness Or A Squeezing Pain In The Center Of Your Chest That Lasts For More Than A Few Minutes</a:t>
            </a:r>
          </a:p>
          <a:p>
            <a:pPr marL="0" indent="0" algn="l">
              <a:buNone/>
            </a:pPr>
            <a:r>
              <a:rPr lang="en-US" dirty="0" smtClean="0">
                <a:effectLst>
                  <a:outerShdw blurRad="38100" dist="38100" dir="2700000" algn="tl">
                    <a:srgbClr val="000000">
                      <a:alpha val="43137"/>
                    </a:srgbClr>
                  </a:outerShdw>
                </a:effectLst>
              </a:rPr>
              <a:t>*Pain Extending Beyond Your Chest To Your Shoulder, Arm, Back, Or Even To Your Teeth And Jaw</a:t>
            </a:r>
          </a:p>
          <a:p>
            <a:pPr marL="0" indent="0" algn="l">
              <a:buNone/>
            </a:pPr>
            <a:r>
              <a:rPr lang="en-US" dirty="0" smtClean="0">
                <a:effectLst>
                  <a:outerShdw blurRad="38100" dist="38100" dir="2700000" algn="tl">
                    <a:srgbClr val="000000">
                      <a:alpha val="43137"/>
                    </a:srgbClr>
                  </a:outerShdw>
                </a:effectLst>
              </a:rPr>
              <a:t>*Increasing Episodes Of Chest Pain</a:t>
            </a:r>
          </a:p>
          <a:p>
            <a:pPr marL="0" indent="0" algn="l">
              <a:buNone/>
            </a:pPr>
            <a:r>
              <a:rPr lang="en-US" dirty="0" smtClean="0">
                <a:effectLst>
                  <a:outerShdw blurRad="38100" dist="38100" dir="2700000" algn="tl">
                    <a:srgbClr val="000000">
                      <a:alpha val="43137"/>
                    </a:srgbClr>
                  </a:outerShdw>
                </a:effectLst>
              </a:rPr>
              <a:t>*Prolonged Pain In The Upper Abdomen</a:t>
            </a:r>
          </a:p>
          <a:p>
            <a:pPr marL="0" indent="0" algn="l">
              <a:buNone/>
            </a:pPr>
            <a:r>
              <a:rPr lang="en-US" dirty="0" smtClean="0">
                <a:effectLst>
                  <a:outerShdw blurRad="38100" dist="38100" dir="2700000" algn="tl">
                    <a:srgbClr val="000000">
                      <a:alpha val="43137"/>
                    </a:srgbClr>
                  </a:outerShdw>
                </a:effectLst>
              </a:rPr>
              <a:t>*Shortness Of Breath</a:t>
            </a:r>
          </a:p>
          <a:p>
            <a:pPr marL="0" indent="0" algn="l">
              <a:buNone/>
            </a:pPr>
            <a:r>
              <a:rPr lang="en-US" dirty="0" smtClean="0">
                <a:effectLst>
                  <a:outerShdw blurRad="38100" dist="38100" dir="2700000" algn="tl">
                    <a:srgbClr val="000000">
                      <a:alpha val="43137"/>
                    </a:srgbClr>
                  </a:outerShdw>
                </a:effectLst>
              </a:rPr>
              <a:t>*Sweating</a:t>
            </a:r>
          </a:p>
          <a:p>
            <a:pPr marL="0" indent="0" algn="l">
              <a:buNone/>
            </a:pPr>
            <a:r>
              <a:rPr lang="en-US" dirty="0" smtClean="0">
                <a:effectLst>
                  <a:outerShdw blurRad="38100" dist="38100" dir="2700000" algn="tl">
                    <a:srgbClr val="000000">
                      <a:alpha val="43137"/>
                    </a:srgbClr>
                  </a:outerShdw>
                </a:effectLst>
              </a:rPr>
              <a:t>*Lightheadedness Or Sudden Dizziness</a:t>
            </a:r>
          </a:p>
          <a:p>
            <a:pPr marL="0" indent="0" algn="l">
              <a:buNone/>
            </a:pPr>
            <a:r>
              <a:rPr lang="en-US" dirty="0" smtClean="0">
                <a:effectLst>
                  <a:outerShdw blurRad="38100" dist="38100" dir="2700000" algn="tl">
                    <a:srgbClr val="000000">
                      <a:alpha val="43137"/>
                    </a:srgbClr>
                  </a:outerShdw>
                </a:effectLst>
              </a:rPr>
              <a:t>*Nausea And Vomiting</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69526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116632"/>
            <a:ext cx="8229600" cy="6480720"/>
          </a:xfrm>
        </p:spPr>
        <p:txBody>
          <a:bodyPr/>
          <a:lstStyle/>
          <a:p>
            <a:pPr algn="l"/>
            <a:r>
              <a:rPr lang="en-US" dirty="0"/>
              <a:t>When to see a doctor</a:t>
            </a:r>
          </a:p>
          <a:p>
            <a:pPr marL="0" indent="0" algn="l">
              <a:buNone/>
            </a:pPr>
            <a:endParaRPr lang="en-US" dirty="0"/>
          </a:p>
          <a:p>
            <a:pPr algn="l"/>
            <a:r>
              <a:rPr lang="en-US" dirty="0"/>
              <a:t>Getting heart attack treatment quickly improves your chance of survival and minimizes damage to your heart. If you're having symptoms of a heart attack, call </a:t>
            </a:r>
            <a:r>
              <a:rPr lang="en-US" dirty="0" smtClean="0">
                <a:solidFill>
                  <a:srgbClr val="FF0000"/>
                </a:solidFill>
              </a:rPr>
              <a:t>122</a:t>
            </a:r>
            <a:r>
              <a:rPr lang="en-US" dirty="0" smtClean="0"/>
              <a:t> </a:t>
            </a:r>
            <a:r>
              <a:rPr lang="en-US" dirty="0"/>
              <a:t>or other emergency medical services for help. </a:t>
            </a:r>
          </a:p>
          <a:p>
            <a:pPr algn="l"/>
            <a:endParaRPr lang="en-US" dirty="0" smtClean="0"/>
          </a:p>
          <a:p>
            <a:pPr algn="l"/>
            <a:endParaRPr lang="en-US" dirty="0" smtClean="0"/>
          </a:p>
          <a:p>
            <a:pPr algn="l"/>
            <a:endParaRPr lang="en-US" dirty="0"/>
          </a:p>
          <a:p>
            <a:pPr algn="l"/>
            <a:endParaRPr lang="ar-EG" dirty="0"/>
          </a:p>
        </p:txBody>
      </p:sp>
    </p:spTree>
    <p:extLst>
      <p:ext uri="{BB962C8B-B14F-4D97-AF65-F5344CB8AC3E}">
        <p14:creationId xmlns:p14="http://schemas.microsoft.com/office/powerpoint/2010/main" val="485739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Causes</a:t>
            </a:r>
            <a:endParaRPr lang="ar-EG" dirty="0"/>
          </a:p>
        </p:txBody>
      </p:sp>
      <p:sp>
        <p:nvSpPr>
          <p:cNvPr id="3" name="عنصر نائب للمحتوى 2"/>
          <p:cNvSpPr>
            <a:spLocks noGrp="1"/>
          </p:cNvSpPr>
          <p:nvPr>
            <p:ph idx="1"/>
          </p:nvPr>
        </p:nvSpPr>
        <p:spPr/>
        <p:txBody>
          <a:bodyPr/>
          <a:lstStyle/>
          <a:p>
            <a:pPr algn="l"/>
            <a:r>
              <a:rPr lang="en-US" sz="6600" b="1" i="1" u="sng" dirty="0"/>
              <a:t>In most cases</a:t>
            </a:r>
            <a:r>
              <a:rPr lang="en-US" dirty="0"/>
              <a:t>, a lack of oxygen to your heart, usually from a heart attack, damages its main pumping chamber, the left ventricle. Without oxygen-rich blood circulating to that area of your heart, the heart muscle can weaken and progress into cardiogenic shock</a:t>
            </a:r>
            <a:endParaRPr lang="ar-EG" dirty="0"/>
          </a:p>
        </p:txBody>
      </p:sp>
    </p:spTree>
    <p:extLst>
      <p:ext uri="{BB962C8B-B14F-4D97-AF65-F5344CB8AC3E}">
        <p14:creationId xmlns:p14="http://schemas.microsoft.com/office/powerpoint/2010/main" val="3937572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703912"/>
          </a:xfrm>
        </p:spPr>
        <p:txBody>
          <a:bodyPr/>
          <a:lstStyle/>
          <a:p>
            <a:pPr algn="ctr"/>
            <a:r>
              <a:rPr lang="en-US" sz="8000" b="1" i="1" u="sng" dirty="0"/>
              <a:t>Rarely, </a:t>
            </a:r>
            <a:r>
              <a:rPr lang="en-US" dirty="0"/>
              <a:t>damage to your heart's right ventricle, which sends blood to your lungs to receive oxygen, leads to cardiogenic shock. Damage to the right ventricle hinders your heart's ability to pump blood to your lungs, depriving your body of adequate oxygen</a:t>
            </a:r>
            <a:endParaRPr lang="ar-EG" dirty="0"/>
          </a:p>
        </p:txBody>
      </p:sp>
    </p:spTree>
    <p:extLst>
      <p:ext uri="{BB962C8B-B14F-4D97-AF65-F5344CB8AC3E}">
        <p14:creationId xmlns:p14="http://schemas.microsoft.com/office/powerpoint/2010/main" val="3624729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flipV="1">
            <a:off x="457200" y="0"/>
            <a:ext cx="8229600" cy="274638"/>
          </a:xfrm>
        </p:spPr>
        <p:txBody>
          <a:bodyPr>
            <a:normAutofit fontScale="90000"/>
          </a:bodyPr>
          <a:lstStyle/>
          <a:p>
            <a:r>
              <a:rPr lang="ar-EG" dirty="0" smtClean="0"/>
              <a:t/>
            </a:r>
            <a:br>
              <a:rPr lang="ar-EG" dirty="0" smtClean="0"/>
            </a:br>
            <a:endParaRPr lang="ar-EG" dirty="0"/>
          </a:p>
        </p:txBody>
      </p:sp>
      <p:sp>
        <p:nvSpPr>
          <p:cNvPr id="4" name="عنصر نائب للمحتوى 3"/>
          <p:cNvSpPr>
            <a:spLocks noGrp="1"/>
          </p:cNvSpPr>
          <p:nvPr>
            <p:ph idx="1"/>
          </p:nvPr>
        </p:nvSpPr>
        <p:spPr>
          <a:xfrm>
            <a:off x="457200" y="404664"/>
            <a:ext cx="8229600" cy="5721499"/>
          </a:xfrm>
        </p:spPr>
        <p:txBody>
          <a:bodyPr/>
          <a:lstStyle/>
          <a:p>
            <a:pPr algn="l"/>
            <a:r>
              <a:rPr lang="en-US" sz="7200" b="1" i="1" u="sng" dirty="0"/>
              <a:t>Other possible causes </a:t>
            </a:r>
            <a:r>
              <a:rPr lang="en-US" dirty="0"/>
              <a:t>of cardiogenic shock include inflammation of the heart muscle (myocarditis), infection of the heart valves (endocarditis), weakened heart from any cause, drug overdoses or poisoning with substances that can affect your heart's pumping ability</a:t>
            </a:r>
            <a:endParaRPr lang="ar-EG" dirty="0"/>
          </a:p>
        </p:txBody>
      </p:sp>
    </p:spTree>
    <p:extLst>
      <p:ext uri="{BB962C8B-B14F-4D97-AF65-F5344CB8AC3E}">
        <p14:creationId xmlns:p14="http://schemas.microsoft.com/office/powerpoint/2010/main" val="2174384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Risk factors</a:t>
            </a:r>
            <a:endParaRPr lang="ar-EG" dirty="0"/>
          </a:p>
        </p:txBody>
      </p:sp>
      <p:sp>
        <p:nvSpPr>
          <p:cNvPr id="3" name="عنصر نائب للمحتوى 2"/>
          <p:cNvSpPr>
            <a:spLocks noGrp="1"/>
          </p:cNvSpPr>
          <p:nvPr>
            <p:ph idx="1"/>
          </p:nvPr>
        </p:nvSpPr>
        <p:spPr/>
        <p:txBody>
          <a:bodyPr>
            <a:normAutofit/>
          </a:bodyPr>
          <a:lstStyle/>
          <a:p>
            <a:pPr marL="0" indent="0" algn="l">
              <a:buNone/>
            </a:pPr>
            <a:r>
              <a:rPr lang="en-US" dirty="0"/>
              <a:t>If you have a heart attack, your risk of developing cardiogenic shock increases if you</a:t>
            </a:r>
            <a:r>
              <a:rPr lang="en-US" dirty="0" smtClean="0"/>
              <a:t>:</a:t>
            </a:r>
          </a:p>
          <a:p>
            <a:pPr marL="0" indent="0" algn="l">
              <a:buNone/>
            </a:pPr>
            <a:r>
              <a:rPr lang="en-US" dirty="0"/>
              <a:t>Are </a:t>
            </a:r>
            <a:r>
              <a:rPr lang="en-US" dirty="0" smtClean="0"/>
              <a:t>older</a:t>
            </a:r>
            <a:endParaRPr lang="en-US" dirty="0"/>
          </a:p>
          <a:p>
            <a:pPr marL="0" indent="0" algn="l">
              <a:buNone/>
            </a:pPr>
            <a:r>
              <a:rPr lang="en-US" dirty="0"/>
              <a:t>Have a history of heart failure or heart attack</a:t>
            </a:r>
          </a:p>
          <a:p>
            <a:pPr marL="0" indent="0" algn="l">
              <a:buNone/>
            </a:pPr>
            <a:r>
              <a:rPr lang="en-US" dirty="0"/>
              <a:t>Have blockages (coronary artery disease) in several of your heart's main arteries</a:t>
            </a:r>
          </a:p>
          <a:p>
            <a:pPr marL="0" indent="0" algn="l">
              <a:buNone/>
            </a:pPr>
            <a:r>
              <a:rPr lang="en-US" dirty="0"/>
              <a:t>Have diabetes or high blood pressure</a:t>
            </a:r>
          </a:p>
          <a:p>
            <a:pPr marL="0" indent="0">
              <a:buNone/>
            </a:pPr>
            <a:endParaRPr lang="ar-EG" dirty="0" smtClean="0"/>
          </a:p>
        </p:txBody>
      </p:sp>
    </p:spTree>
    <p:extLst>
      <p:ext uri="{BB962C8B-B14F-4D97-AF65-F5344CB8AC3E}">
        <p14:creationId xmlns:p14="http://schemas.microsoft.com/office/powerpoint/2010/main" val="3024016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t>Complications</a:t>
            </a:r>
            <a:endParaRPr lang="ar-EG" dirty="0"/>
          </a:p>
        </p:txBody>
      </p:sp>
      <p:sp>
        <p:nvSpPr>
          <p:cNvPr id="3" name="عنصر نائب للمحتوى 2"/>
          <p:cNvSpPr>
            <a:spLocks noGrp="1"/>
          </p:cNvSpPr>
          <p:nvPr>
            <p:ph idx="1"/>
          </p:nvPr>
        </p:nvSpPr>
        <p:spPr/>
        <p:txBody>
          <a:bodyPr>
            <a:normAutofit/>
          </a:bodyPr>
          <a:lstStyle/>
          <a:p>
            <a:pPr algn="l"/>
            <a:r>
              <a:rPr lang="en-US" dirty="0"/>
              <a:t>If not treated immediately, cardiogenic shock can be fatal. Another serious complication of cardiogenic shock is damage to your liver, </a:t>
            </a:r>
            <a:endParaRPr lang="ar-EG" dirty="0" smtClean="0"/>
          </a:p>
          <a:p>
            <a:pPr marL="0" indent="0" algn="l">
              <a:buNone/>
            </a:pPr>
            <a:r>
              <a:rPr lang="en-US" dirty="0" smtClean="0"/>
              <a:t>kidneys </a:t>
            </a:r>
            <a:r>
              <a:rPr lang="en-US" dirty="0"/>
              <a:t>or other organs from lack of oxygen.</a:t>
            </a:r>
          </a:p>
          <a:p>
            <a:pPr algn="l"/>
            <a:r>
              <a:rPr lang="en-US" dirty="0"/>
              <a:t>Kidney or liver damage can worsen cardiogenic shock because the kidneys release chemicals that keep your muscles functioning, and the liver releases proteins that help your blood clot. Organ damage can be permanent.</a:t>
            </a:r>
          </a:p>
          <a:p>
            <a:endParaRPr lang="ar-EG" dirty="0"/>
          </a:p>
        </p:txBody>
      </p:sp>
    </p:spTree>
    <p:extLst>
      <p:ext uri="{BB962C8B-B14F-4D97-AF65-F5344CB8AC3E}">
        <p14:creationId xmlns:p14="http://schemas.microsoft.com/office/powerpoint/2010/main" val="3342839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a:t>Tests and diagnosis</a:t>
            </a:r>
            <a:br>
              <a:rPr lang="en-US" b="1" dirty="0"/>
            </a:br>
            <a:endParaRPr lang="ar-EG" dirty="0"/>
          </a:p>
        </p:txBody>
      </p:sp>
      <p:sp>
        <p:nvSpPr>
          <p:cNvPr id="3" name="عنصر نائب للمحتوى 2"/>
          <p:cNvSpPr>
            <a:spLocks noGrp="1"/>
          </p:cNvSpPr>
          <p:nvPr>
            <p:ph idx="1"/>
          </p:nvPr>
        </p:nvSpPr>
        <p:spPr/>
        <p:txBody>
          <a:bodyPr>
            <a:normAutofit/>
          </a:bodyPr>
          <a:lstStyle/>
          <a:p>
            <a:pPr marL="0" indent="0" algn="l">
              <a:buNone/>
            </a:pPr>
            <a:r>
              <a:rPr lang="en-US" b="1" dirty="0"/>
              <a:t>Blood pressure measurement.</a:t>
            </a:r>
            <a:r>
              <a:rPr lang="en-US" dirty="0"/>
              <a:t> People in shock often have very low blood </a:t>
            </a:r>
            <a:r>
              <a:rPr lang="en-US" dirty="0" smtClean="0"/>
              <a:t>pressure</a:t>
            </a:r>
            <a:endParaRPr lang="ar-EG" dirty="0" smtClean="0"/>
          </a:p>
          <a:p>
            <a:pPr marL="0" indent="0" algn="l">
              <a:buNone/>
            </a:pPr>
            <a:r>
              <a:rPr lang="en-US" b="1" dirty="0"/>
              <a:t>Electrocardiogram (ECG).</a:t>
            </a:r>
            <a:r>
              <a:rPr lang="en-US" dirty="0"/>
              <a:t> This is done to diagnose a heart attack, often while you're answering questions about your </a:t>
            </a:r>
            <a:r>
              <a:rPr lang="en-US" dirty="0" smtClean="0"/>
              <a:t>symptom</a:t>
            </a:r>
            <a:endParaRPr lang="ar-EG" dirty="0" smtClean="0"/>
          </a:p>
          <a:p>
            <a:pPr marL="0" indent="0" algn="l">
              <a:buNone/>
            </a:pPr>
            <a:r>
              <a:rPr lang="en-US" b="1" dirty="0"/>
              <a:t>Chest X-ray</a:t>
            </a:r>
            <a:r>
              <a:rPr lang="en-US" b="1" dirty="0" smtClean="0"/>
              <a:t>.</a:t>
            </a:r>
            <a:endParaRPr lang="ar-EG" b="1" dirty="0" smtClean="0"/>
          </a:p>
          <a:p>
            <a:pPr marL="0" indent="0" algn="l">
              <a:buNone/>
            </a:pPr>
            <a:r>
              <a:rPr lang="en-US" b="1" dirty="0"/>
              <a:t>Blood tests.</a:t>
            </a:r>
            <a:r>
              <a:rPr lang="en-US" dirty="0"/>
              <a:t> Blood will be drawn to check for organ damage, infection and heart attack</a:t>
            </a:r>
            <a:endParaRPr lang="ar-EG" dirty="0"/>
          </a:p>
        </p:txBody>
      </p:sp>
    </p:spTree>
    <p:extLst>
      <p:ext uri="{BB962C8B-B14F-4D97-AF65-F5344CB8AC3E}">
        <p14:creationId xmlns:p14="http://schemas.microsoft.com/office/powerpoint/2010/main" val="275665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88640"/>
            <a:ext cx="8229600" cy="5937523"/>
          </a:xfrm>
        </p:spPr>
        <p:txBody>
          <a:bodyPr/>
          <a:lstStyle/>
          <a:p>
            <a:r>
              <a:rPr lang="en-US" b="1" dirty="0" smtClean="0"/>
              <a:t>Echocardiogram                                                                </a:t>
            </a:r>
            <a:endParaRPr lang="ar-EG" b="1" dirty="0" smtClean="0"/>
          </a:p>
          <a:p>
            <a:pPr algn="l"/>
            <a:r>
              <a:rPr lang="en-US" b="1" dirty="0"/>
              <a:t>Coronary catheterization (angiogram).</a:t>
            </a:r>
            <a:r>
              <a:rPr lang="en-US" dirty="0"/>
              <a:t> A liquid dye is injected into the arteries of your heart through a long, thin tube (catheter) that's inserted through an artery, usually in your leg, to the arteries in your heart. As the dye fills your arteries, the arteries become visible on X-ray, revealing areas of blockage or narrowing</a:t>
            </a:r>
            <a:endParaRPr lang="ar-EG" dirty="0"/>
          </a:p>
        </p:txBody>
      </p:sp>
    </p:spTree>
    <p:extLst>
      <p:ext uri="{BB962C8B-B14F-4D97-AF65-F5344CB8AC3E}">
        <p14:creationId xmlns:p14="http://schemas.microsoft.com/office/powerpoint/2010/main" val="2052789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8229600" cy="1080120"/>
          </a:xfrm>
        </p:spPr>
        <p:txBody>
          <a:bodyPr>
            <a:normAutofit fontScale="90000"/>
          </a:bodyPr>
          <a:lstStyle/>
          <a:p>
            <a:r>
              <a:rPr lang="en-US" b="1" dirty="0"/>
              <a:t>Treatments and drugs</a:t>
            </a:r>
            <a:br>
              <a:rPr lang="en-US" b="1" dirty="0"/>
            </a:br>
            <a:endParaRPr lang="ar-EG" dirty="0"/>
          </a:p>
        </p:txBody>
      </p:sp>
      <p:sp>
        <p:nvSpPr>
          <p:cNvPr id="3" name="عنصر نائب للمحتوى 2"/>
          <p:cNvSpPr>
            <a:spLocks noGrp="1"/>
          </p:cNvSpPr>
          <p:nvPr>
            <p:ph idx="1"/>
          </p:nvPr>
        </p:nvSpPr>
        <p:spPr>
          <a:xfrm>
            <a:off x="457200" y="1124744"/>
            <a:ext cx="8229600" cy="5199856"/>
          </a:xfrm>
        </p:spPr>
        <p:txBody>
          <a:bodyPr>
            <a:normAutofit/>
          </a:bodyPr>
          <a:lstStyle/>
          <a:p>
            <a:r>
              <a:rPr lang="en-US" b="1" dirty="0"/>
              <a:t>Emergency life </a:t>
            </a:r>
            <a:r>
              <a:rPr lang="en-US" b="1" dirty="0" smtClean="0"/>
              <a:t>support                               </a:t>
            </a:r>
            <a:r>
              <a:rPr lang="ar-EG" b="1" dirty="0" smtClean="0"/>
              <a:t>*</a:t>
            </a:r>
            <a:r>
              <a:rPr lang="en-US" b="1" dirty="0" smtClean="0"/>
              <a:t>1_</a:t>
            </a:r>
            <a:endParaRPr lang="en-US" b="1" dirty="0"/>
          </a:p>
          <a:p>
            <a:pPr algn="l"/>
            <a:r>
              <a:rPr lang="en-US" dirty="0"/>
              <a:t>During this treatment, which most people who have cardiogenic shock need, you're given extra oxygen to breathe, to minimize damage to your muscles and organs. If necessary, you'll be connected to a breathing machine (ventilator). You'll receive medications and fluid through an intravenous (IV) line in your arm</a:t>
            </a:r>
          </a:p>
        </p:txBody>
      </p:sp>
    </p:spTree>
    <p:extLst>
      <p:ext uri="{BB962C8B-B14F-4D97-AF65-F5344CB8AC3E}">
        <p14:creationId xmlns:p14="http://schemas.microsoft.com/office/powerpoint/2010/main" val="2169947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8640"/>
            <a:ext cx="8229600" cy="1224136"/>
          </a:xfrm>
        </p:spPr>
        <p:txBody>
          <a:bodyPr>
            <a:normAutofit/>
          </a:bodyPr>
          <a:lstStyle/>
          <a:p>
            <a:r>
              <a:rPr lang="en-US" dirty="0" smtClean="0"/>
              <a:t>             2-Medication</a:t>
            </a:r>
            <a:endParaRPr lang="ar-EG" dirty="0"/>
          </a:p>
        </p:txBody>
      </p:sp>
      <p:sp>
        <p:nvSpPr>
          <p:cNvPr id="3" name="عنصر نائب للمحتوى 2"/>
          <p:cNvSpPr>
            <a:spLocks noGrp="1"/>
          </p:cNvSpPr>
          <p:nvPr>
            <p:ph idx="1"/>
          </p:nvPr>
        </p:nvSpPr>
        <p:spPr>
          <a:xfrm>
            <a:off x="457200" y="1196752"/>
            <a:ext cx="8229600" cy="5472608"/>
          </a:xfrm>
        </p:spPr>
        <p:txBody>
          <a:bodyPr/>
          <a:lstStyle/>
          <a:p>
            <a:pPr marL="0" indent="0" algn="l">
              <a:buNone/>
            </a:pPr>
            <a:r>
              <a:rPr lang="en-US" b="1" dirty="0" smtClean="0"/>
              <a:t>Aspirin</a:t>
            </a:r>
          </a:p>
          <a:p>
            <a:pPr marL="0" indent="0" algn="l">
              <a:buNone/>
            </a:pPr>
            <a:r>
              <a:rPr lang="en-US" b="1" dirty="0" err="1" smtClean="0"/>
              <a:t>Thrombolytics</a:t>
            </a:r>
            <a:endParaRPr lang="en-US" b="1" dirty="0" smtClean="0"/>
          </a:p>
          <a:p>
            <a:pPr marL="0" indent="0" algn="l">
              <a:buNone/>
            </a:pPr>
            <a:r>
              <a:rPr lang="en-US" b="1" dirty="0" err="1" smtClean="0"/>
              <a:t>Superaspirins</a:t>
            </a:r>
            <a:endParaRPr lang="en-US" b="1" dirty="0" smtClean="0"/>
          </a:p>
          <a:p>
            <a:pPr marL="0" indent="0" algn="l">
              <a:buNone/>
            </a:pPr>
            <a:r>
              <a:rPr lang="en-US" b="1" dirty="0"/>
              <a:t>Other blood-thinning </a:t>
            </a:r>
            <a:r>
              <a:rPr lang="en-US" b="1" dirty="0" smtClean="0"/>
              <a:t>medications</a:t>
            </a:r>
          </a:p>
          <a:p>
            <a:pPr marL="0" indent="0" algn="l">
              <a:buNone/>
            </a:pPr>
            <a:r>
              <a:rPr lang="en-US" b="1" dirty="0"/>
              <a:t>Inotropic </a:t>
            </a:r>
            <a:r>
              <a:rPr lang="en-US" b="1" dirty="0" smtClean="0"/>
              <a:t>agents</a:t>
            </a:r>
            <a:endParaRPr lang="ar-EG" b="1" dirty="0" smtClean="0"/>
          </a:p>
          <a:p>
            <a:pPr marL="0" indent="0">
              <a:buNone/>
            </a:pPr>
            <a:endParaRPr lang="en-US" b="1" dirty="0"/>
          </a:p>
        </p:txBody>
      </p:sp>
    </p:spTree>
    <p:extLst>
      <p:ext uri="{BB962C8B-B14F-4D97-AF65-F5344CB8AC3E}">
        <p14:creationId xmlns:p14="http://schemas.microsoft.com/office/powerpoint/2010/main" val="2145052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43408"/>
            <a:ext cx="8229600" cy="1800200"/>
          </a:xfrm>
        </p:spPr>
        <p:txBody>
          <a:bodyPr>
            <a:normAutofit/>
          </a:bodyPr>
          <a:lstStyle/>
          <a:p>
            <a:r>
              <a:rPr lang="en-US" dirty="0" smtClean="0"/>
              <a:t>3-</a:t>
            </a:r>
            <a:r>
              <a:rPr lang="en-US" b="1" dirty="0"/>
              <a:t>Medical procedures</a:t>
            </a:r>
            <a:br>
              <a:rPr lang="en-US" b="1" dirty="0"/>
            </a:br>
            <a:endParaRPr lang="ar-EG" dirty="0"/>
          </a:p>
        </p:txBody>
      </p:sp>
      <p:sp>
        <p:nvSpPr>
          <p:cNvPr id="3" name="عنصر نائب للمحتوى 2"/>
          <p:cNvSpPr>
            <a:spLocks noGrp="1"/>
          </p:cNvSpPr>
          <p:nvPr>
            <p:ph idx="1"/>
          </p:nvPr>
        </p:nvSpPr>
        <p:spPr>
          <a:xfrm>
            <a:off x="179512" y="1340768"/>
            <a:ext cx="8784976" cy="5400600"/>
          </a:xfrm>
        </p:spPr>
        <p:txBody>
          <a:bodyPr/>
          <a:lstStyle/>
          <a:p>
            <a:pPr algn="l"/>
            <a:r>
              <a:rPr lang="en-US" b="1" dirty="0"/>
              <a:t>Angioplasty and </a:t>
            </a:r>
            <a:r>
              <a:rPr lang="en-US" b="1" dirty="0" smtClean="0"/>
              <a:t>stenting.</a:t>
            </a:r>
            <a:endParaRPr lang="ar-EG" b="1" dirty="0" smtClean="0"/>
          </a:p>
          <a:p>
            <a:pPr algn="l"/>
            <a:r>
              <a:rPr lang="en-US" b="1" dirty="0"/>
              <a:t>Balloon </a:t>
            </a:r>
            <a:r>
              <a:rPr lang="en-US" b="1" dirty="0" smtClean="0"/>
              <a:t>pump</a:t>
            </a:r>
            <a:endParaRPr lang="ar-EG" b="1" dirty="0" smtClean="0"/>
          </a:p>
          <a:p>
            <a:pPr algn="l"/>
            <a:r>
              <a:rPr lang="en-US" b="1" dirty="0"/>
              <a:t>Surgery</a:t>
            </a:r>
          </a:p>
          <a:p>
            <a:pPr algn="l"/>
            <a:r>
              <a:rPr lang="en-US" b="1" dirty="0"/>
              <a:t>Coronary artery bypass </a:t>
            </a:r>
            <a:endParaRPr lang="ar-EG" b="1" dirty="0"/>
          </a:p>
          <a:p>
            <a:pPr algn="l"/>
            <a:r>
              <a:rPr lang="en-US" b="1" dirty="0"/>
              <a:t>Heart </a:t>
            </a:r>
            <a:r>
              <a:rPr lang="en-US" b="1" dirty="0" smtClean="0"/>
              <a:t>pumps</a:t>
            </a:r>
            <a:endParaRPr lang="ar-EG" b="1" dirty="0" smtClean="0"/>
          </a:p>
          <a:p>
            <a:pPr algn="l"/>
            <a:r>
              <a:rPr lang="en-US" b="1" dirty="0"/>
              <a:t>Heart transplant.</a:t>
            </a:r>
            <a:endParaRPr lang="ar-EG" b="1" dirty="0" smtClean="0"/>
          </a:p>
        </p:txBody>
      </p:sp>
    </p:spTree>
    <p:extLst>
      <p:ext uri="{BB962C8B-B14F-4D97-AF65-F5344CB8AC3E}">
        <p14:creationId xmlns:p14="http://schemas.microsoft.com/office/powerpoint/2010/main" val="547504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980728"/>
          </a:xfrm>
        </p:spPr>
        <p:txBody>
          <a:bodyPr>
            <a:normAutofit/>
          </a:bodyPr>
          <a:lstStyle/>
          <a:p>
            <a:r>
              <a:rPr lang="en-US" b="1" dirty="0" smtClean="0"/>
              <a:t>Prevention</a:t>
            </a:r>
            <a:endParaRPr lang="ar-EG" dirty="0"/>
          </a:p>
        </p:txBody>
      </p:sp>
      <p:sp>
        <p:nvSpPr>
          <p:cNvPr id="3" name="عنصر نائب للمحتوى 2"/>
          <p:cNvSpPr>
            <a:spLocks noGrp="1"/>
          </p:cNvSpPr>
          <p:nvPr>
            <p:ph idx="1"/>
          </p:nvPr>
        </p:nvSpPr>
        <p:spPr>
          <a:xfrm>
            <a:off x="179512" y="1412776"/>
            <a:ext cx="8784976" cy="5328592"/>
          </a:xfrm>
        </p:spPr>
        <p:txBody>
          <a:bodyPr/>
          <a:lstStyle/>
          <a:p>
            <a:pPr algn="l"/>
            <a:r>
              <a:rPr lang="en-US" b="1" dirty="0"/>
              <a:t>Control high blood pressure (hypertension</a:t>
            </a:r>
            <a:r>
              <a:rPr lang="en-US" b="1" dirty="0" smtClean="0"/>
              <a:t>)</a:t>
            </a:r>
            <a:endParaRPr lang="ar-EG" b="1" dirty="0" smtClean="0"/>
          </a:p>
          <a:p>
            <a:pPr algn="l"/>
            <a:r>
              <a:rPr lang="en-US" b="1" dirty="0"/>
              <a:t>Don't </a:t>
            </a:r>
            <a:r>
              <a:rPr lang="en-US" b="1" dirty="0" smtClean="0"/>
              <a:t>smoke</a:t>
            </a:r>
            <a:endParaRPr lang="ar-EG" b="1" dirty="0" smtClean="0"/>
          </a:p>
          <a:p>
            <a:pPr algn="l"/>
            <a:r>
              <a:rPr lang="en-US" b="1" dirty="0"/>
              <a:t>Maintain a healthy </a:t>
            </a:r>
            <a:r>
              <a:rPr lang="en-US" b="1" dirty="0" smtClean="0"/>
              <a:t>weight</a:t>
            </a:r>
            <a:endParaRPr lang="ar-EG" b="1" dirty="0" smtClean="0"/>
          </a:p>
          <a:p>
            <a:pPr algn="l"/>
            <a:r>
              <a:rPr lang="en-US" b="1" dirty="0"/>
              <a:t>Lower the cholesterol and saturated fat in your </a:t>
            </a:r>
            <a:r>
              <a:rPr lang="en-US" b="1" dirty="0" smtClean="0"/>
              <a:t>diet</a:t>
            </a:r>
            <a:endParaRPr lang="ar-EG" b="1" dirty="0" smtClean="0"/>
          </a:p>
          <a:p>
            <a:pPr algn="l"/>
            <a:r>
              <a:rPr lang="en-US" b="1" dirty="0"/>
              <a:t>Exercise regularly</a:t>
            </a:r>
            <a:endParaRPr lang="ar-EG" dirty="0"/>
          </a:p>
        </p:txBody>
      </p:sp>
    </p:spTree>
    <p:extLst>
      <p:ext uri="{BB962C8B-B14F-4D97-AF65-F5344CB8AC3E}">
        <p14:creationId xmlns:p14="http://schemas.microsoft.com/office/powerpoint/2010/main" val="2943673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References</a:t>
            </a:r>
            <a:endParaRPr lang="ar-EG" dirty="0"/>
          </a:p>
        </p:txBody>
      </p:sp>
      <p:sp>
        <p:nvSpPr>
          <p:cNvPr id="3" name="عنصر نائب للمحتوى 2"/>
          <p:cNvSpPr>
            <a:spLocks noGrp="1"/>
          </p:cNvSpPr>
          <p:nvPr>
            <p:ph idx="1"/>
          </p:nvPr>
        </p:nvSpPr>
        <p:spPr/>
        <p:txBody>
          <a:bodyPr>
            <a:normAutofit fontScale="85000" lnSpcReduction="10000"/>
          </a:bodyPr>
          <a:lstStyle/>
          <a:p>
            <a:pPr algn="l"/>
            <a:r>
              <a:rPr lang="en-US" dirty="0"/>
              <a:t>What is cardiogenic shock? National Heart, Lung, and Blood Institute. http://www.nhlbi.nih.gov/health/dci/Diseases/shock/shock_what.html. Accessed Aug. 26, 2014.</a:t>
            </a:r>
          </a:p>
          <a:p>
            <a:pPr algn="l"/>
            <a:r>
              <a:rPr lang="en-US" dirty="0" err="1"/>
              <a:t>Hochman</a:t>
            </a:r>
            <a:r>
              <a:rPr lang="en-US" dirty="0"/>
              <a:t> JS, et al. Prognosis and treatment of cardiogenic shock complicating acute myocardial infarction. http://www.uptodate.com/home. Accessed Aug. 26, 2014.</a:t>
            </a:r>
          </a:p>
          <a:p>
            <a:pPr algn="l"/>
            <a:r>
              <a:rPr lang="en-US" dirty="0" err="1"/>
              <a:t>Hochman</a:t>
            </a:r>
            <a:r>
              <a:rPr lang="en-US" dirty="0"/>
              <a:t> JS, et al. Clinical manifestations and diagnosis of cardiogenic shock in acute myocardial infarction. http://www.uptodate.com/home. Accessed Aug. 26, 2014.</a:t>
            </a:r>
          </a:p>
          <a:p>
            <a:pPr algn="l"/>
            <a:r>
              <a:rPr lang="en-US" dirty="0"/>
              <a:t>What is a heart attack? National Heart, Lung, and Blood Institute. http://www.nhlbi.nih.gov/health/health-topics/topics/heartattack/signs.html. Accessed Aug. 26, 2014.</a:t>
            </a:r>
          </a:p>
          <a:p>
            <a:endParaRPr lang="ar-EG" dirty="0"/>
          </a:p>
        </p:txBody>
      </p:sp>
    </p:spTree>
    <p:extLst>
      <p:ext uri="{BB962C8B-B14F-4D97-AF65-F5344CB8AC3E}">
        <p14:creationId xmlns:p14="http://schemas.microsoft.com/office/powerpoint/2010/main" val="30049048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106</TotalTime>
  <Words>756</Words>
  <Application>Microsoft Office PowerPoint</Application>
  <PresentationFormat>عرض على الشاشة (3:4)‏</PresentationFormat>
  <Paragraphs>81</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تدفق</vt:lpstr>
      <vt:lpstr>Definition </vt:lpstr>
      <vt:lpstr>Symptoms </vt:lpstr>
      <vt:lpstr>عرض تقديمي في PowerPoint</vt:lpstr>
      <vt:lpstr>عرض تقديمي في PowerPoint</vt:lpstr>
      <vt:lpstr>Causes</vt:lpstr>
      <vt:lpstr>عرض تقديمي في PowerPoint</vt:lpstr>
      <vt:lpstr> </vt:lpstr>
      <vt:lpstr>Risk factors</vt:lpstr>
      <vt:lpstr>Complications</vt:lpstr>
      <vt:lpstr>Tests and diagnosis </vt:lpstr>
      <vt:lpstr>عرض تقديمي في PowerPoint</vt:lpstr>
      <vt:lpstr>Treatments and drugs </vt:lpstr>
      <vt:lpstr>             2-Medication</vt:lpstr>
      <vt:lpstr>3-Medical procedures </vt:lpstr>
      <vt:lpstr>Prevention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dc:title>
  <dc:creator>a</dc:creator>
  <cp:lastModifiedBy>a</cp:lastModifiedBy>
  <cp:revision>11</cp:revision>
  <dcterms:created xsi:type="dcterms:W3CDTF">2016-11-25T09:41:17Z</dcterms:created>
  <dcterms:modified xsi:type="dcterms:W3CDTF">2016-11-29T21:06:57Z</dcterms:modified>
</cp:coreProperties>
</file>