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3891200" cy="32918400"/>
  <p:notesSz cx="7004050" cy="9290050"/>
  <p:defaultTextStyle>
    <a:defPPr>
      <a:defRPr lang="en-US"/>
    </a:defPPr>
    <a:lvl1pPr marL="0" algn="l" defTabSz="3291279" rtl="0" eaLnBrk="1" latinLnBrk="0" hangingPunct="1">
      <a:defRPr sz="6400" kern="1200">
        <a:solidFill>
          <a:schemeClr val="tx1"/>
        </a:solidFill>
        <a:latin typeface="+mn-lt"/>
        <a:ea typeface="+mn-ea"/>
        <a:cs typeface="+mn-cs"/>
      </a:defRPr>
    </a:lvl1pPr>
    <a:lvl2pPr marL="1645640" algn="l" defTabSz="3291279" rtl="0" eaLnBrk="1" latinLnBrk="0" hangingPunct="1">
      <a:defRPr sz="6400" kern="1200">
        <a:solidFill>
          <a:schemeClr val="tx1"/>
        </a:solidFill>
        <a:latin typeface="+mn-lt"/>
        <a:ea typeface="+mn-ea"/>
        <a:cs typeface="+mn-cs"/>
      </a:defRPr>
    </a:lvl2pPr>
    <a:lvl3pPr marL="3291279" algn="l" defTabSz="3291279" rtl="0" eaLnBrk="1" latinLnBrk="0" hangingPunct="1">
      <a:defRPr sz="6400" kern="1200">
        <a:solidFill>
          <a:schemeClr val="tx1"/>
        </a:solidFill>
        <a:latin typeface="+mn-lt"/>
        <a:ea typeface="+mn-ea"/>
        <a:cs typeface="+mn-cs"/>
      </a:defRPr>
    </a:lvl3pPr>
    <a:lvl4pPr marL="4936919" algn="l" defTabSz="3291279" rtl="0" eaLnBrk="1" latinLnBrk="0" hangingPunct="1">
      <a:defRPr sz="6400" kern="1200">
        <a:solidFill>
          <a:schemeClr val="tx1"/>
        </a:solidFill>
        <a:latin typeface="+mn-lt"/>
        <a:ea typeface="+mn-ea"/>
        <a:cs typeface="+mn-cs"/>
      </a:defRPr>
    </a:lvl4pPr>
    <a:lvl5pPr marL="6582559" algn="l" defTabSz="3291279" rtl="0" eaLnBrk="1" latinLnBrk="0" hangingPunct="1">
      <a:defRPr sz="6400" kern="1200">
        <a:solidFill>
          <a:schemeClr val="tx1"/>
        </a:solidFill>
        <a:latin typeface="+mn-lt"/>
        <a:ea typeface="+mn-ea"/>
        <a:cs typeface="+mn-cs"/>
      </a:defRPr>
    </a:lvl5pPr>
    <a:lvl6pPr marL="8228198" algn="l" defTabSz="3291279" rtl="0" eaLnBrk="1" latinLnBrk="0" hangingPunct="1">
      <a:defRPr sz="6400" kern="1200">
        <a:solidFill>
          <a:schemeClr val="tx1"/>
        </a:solidFill>
        <a:latin typeface="+mn-lt"/>
        <a:ea typeface="+mn-ea"/>
        <a:cs typeface="+mn-cs"/>
      </a:defRPr>
    </a:lvl6pPr>
    <a:lvl7pPr marL="9873837" algn="l" defTabSz="3291279" rtl="0" eaLnBrk="1" latinLnBrk="0" hangingPunct="1">
      <a:defRPr sz="6400" kern="1200">
        <a:solidFill>
          <a:schemeClr val="tx1"/>
        </a:solidFill>
        <a:latin typeface="+mn-lt"/>
        <a:ea typeface="+mn-ea"/>
        <a:cs typeface="+mn-cs"/>
      </a:defRPr>
    </a:lvl7pPr>
    <a:lvl8pPr marL="11519478" algn="l" defTabSz="3291279" rtl="0" eaLnBrk="1" latinLnBrk="0" hangingPunct="1">
      <a:defRPr sz="6400" kern="1200">
        <a:solidFill>
          <a:schemeClr val="tx1"/>
        </a:solidFill>
        <a:latin typeface="+mn-lt"/>
        <a:ea typeface="+mn-ea"/>
        <a:cs typeface="+mn-cs"/>
      </a:defRPr>
    </a:lvl8pPr>
    <a:lvl9pPr marL="13165118" algn="l" defTabSz="3291279" rtl="0" eaLnBrk="1" latinLnBrk="0" hangingPunct="1">
      <a:defRPr sz="6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60" autoAdjust="0"/>
    <p:restoredTop sz="98321" autoAdjust="0"/>
  </p:normalViewPr>
  <p:slideViewPr>
    <p:cSldViewPr>
      <p:cViewPr>
        <p:scale>
          <a:sx n="30" d="100"/>
          <a:sy n="30" d="100"/>
        </p:scale>
        <p:origin x="2586" y="2922"/>
      </p:cViewPr>
      <p:guideLst>
        <p:guide orient="horz" pos="10368"/>
        <p:guide pos="13824"/>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3159680" y="0"/>
            <a:ext cx="731520" cy="329184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dirty="0"/>
          </a:p>
        </p:txBody>
      </p:sp>
      <p:sp>
        <p:nvSpPr>
          <p:cNvPr id="16" name="Rectangle 15"/>
          <p:cNvSpPr/>
          <p:nvPr userDrawn="1"/>
        </p:nvSpPr>
        <p:spPr>
          <a:xfrm>
            <a:off x="0" y="0"/>
            <a:ext cx="731520" cy="329184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dirty="0"/>
          </a:p>
        </p:txBody>
      </p:sp>
      <p:sp>
        <p:nvSpPr>
          <p:cNvPr id="17" name="Rectangle 16"/>
          <p:cNvSpPr/>
          <p:nvPr userDrawn="1"/>
        </p:nvSpPr>
        <p:spPr>
          <a:xfrm>
            <a:off x="0" y="0"/>
            <a:ext cx="43891200" cy="4114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dirty="0"/>
          </a:p>
        </p:txBody>
      </p:sp>
      <p:sp>
        <p:nvSpPr>
          <p:cNvPr id="18" name="Rectangle 17"/>
          <p:cNvSpPr/>
          <p:nvPr userDrawn="1"/>
        </p:nvSpPr>
        <p:spPr>
          <a:xfrm>
            <a:off x="0" y="28803600"/>
            <a:ext cx="43891200" cy="41148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dirty="0"/>
          </a:p>
        </p:txBody>
      </p:sp>
      <p:sp>
        <p:nvSpPr>
          <p:cNvPr id="11" name="Instructions"/>
          <p:cNvSpPr/>
          <p:nvPr userDrawn="1"/>
        </p:nvSpPr>
        <p:spPr>
          <a:xfrm>
            <a:off x="-10515600" y="0"/>
            <a:ext cx="9601200" cy="3291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71421" tIns="171421" rIns="171421" bIns="171421"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800"/>
              </a:spcAft>
            </a:pPr>
            <a:r>
              <a:rPr lang="en-US" sz="7200" dirty="0">
                <a:solidFill>
                  <a:srgbClr val="7F7F7F"/>
                </a:solidFill>
                <a:latin typeface="Calibri" pitchFamily="34" charset="0"/>
                <a:cs typeface="Calibri" panose="020F0502020204030204" pitchFamily="34" charset="0"/>
              </a:rPr>
              <a:t>Poster Print Size:</a:t>
            </a:r>
            <a:endParaRPr sz="7200" dirty="0">
              <a:solidFill>
                <a:srgbClr val="7F7F7F"/>
              </a:solidFill>
              <a:latin typeface="Calibri" pitchFamily="34" charset="0"/>
              <a:cs typeface="Calibri" panose="020F0502020204030204" pitchFamily="34" charset="0"/>
            </a:endParaRPr>
          </a:p>
          <a:p>
            <a:pPr lvl="0">
              <a:spcBef>
                <a:spcPts val="0"/>
              </a:spcBef>
              <a:spcAft>
                <a:spcPts val="1800"/>
              </a:spcAft>
            </a:pPr>
            <a:r>
              <a:rPr lang="en-US" sz="4900" dirty="0">
                <a:solidFill>
                  <a:srgbClr val="7F7F7F"/>
                </a:solidFill>
                <a:latin typeface="Calibri" pitchFamily="34" charset="0"/>
                <a:cs typeface="Calibri" panose="020F0502020204030204" pitchFamily="34" charset="0"/>
              </a:rPr>
              <a:t>This poster template is 36” high by 48” wide. It can be used to print a Tri-Fold poster with 12” wings.</a:t>
            </a:r>
          </a:p>
          <a:p>
            <a:pPr lvl="0">
              <a:spcBef>
                <a:spcPts val="0"/>
              </a:spcBef>
              <a:spcAft>
                <a:spcPts val="1800"/>
              </a:spcAft>
            </a:pPr>
            <a:r>
              <a:rPr lang="en-US" sz="7200" dirty="0">
                <a:solidFill>
                  <a:srgbClr val="7F7F7F"/>
                </a:solidFill>
                <a:latin typeface="Calibri" pitchFamily="34" charset="0"/>
                <a:cs typeface="Calibri" panose="020F0502020204030204" pitchFamily="34" charset="0"/>
              </a:rPr>
              <a:t>Placeholders</a:t>
            </a:r>
            <a:r>
              <a:rPr sz="7200" dirty="0">
                <a:solidFill>
                  <a:srgbClr val="7F7F7F"/>
                </a:solidFill>
                <a:latin typeface="Calibri" pitchFamily="34" charset="0"/>
                <a:cs typeface="Calibri" panose="020F0502020204030204" pitchFamily="34" charset="0"/>
              </a:rPr>
              <a:t>:</a:t>
            </a:r>
          </a:p>
          <a:p>
            <a:pPr lvl="0">
              <a:spcBef>
                <a:spcPts val="0"/>
              </a:spcBef>
              <a:spcAft>
                <a:spcPts val="1800"/>
              </a:spcAft>
            </a:pPr>
            <a:r>
              <a:rPr sz="4900" dirty="0">
                <a:solidFill>
                  <a:srgbClr val="7F7F7F"/>
                </a:solidFill>
                <a:latin typeface="Calibri" pitchFamily="34" charset="0"/>
                <a:cs typeface="Calibri" panose="020F0502020204030204" pitchFamily="34" charset="0"/>
              </a:rPr>
              <a:t>The </a:t>
            </a:r>
            <a:r>
              <a:rPr lang="en-US" sz="4900" dirty="0">
                <a:solidFill>
                  <a:srgbClr val="7F7F7F"/>
                </a:solidFill>
                <a:latin typeface="Calibri" pitchFamily="34" charset="0"/>
                <a:cs typeface="Calibri" panose="020F0502020204030204" pitchFamily="34" charset="0"/>
              </a:rPr>
              <a:t>various elements included</a:t>
            </a:r>
            <a:r>
              <a:rPr sz="4900" dirty="0">
                <a:solidFill>
                  <a:srgbClr val="7F7F7F"/>
                </a:solidFill>
                <a:latin typeface="Calibri" pitchFamily="34" charset="0"/>
                <a:cs typeface="Calibri" panose="020F0502020204030204" pitchFamily="34" charset="0"/>
              </a:rPr>
              <a:t> in this </a:t>
            </a:r>
            <a:r>
              <a:rPr lang="en-US" sz="4900" dirty="0">
                <a:solidFill>
                  <a:srgbClr val="7F7F7F"/>
                </a:solidFill>
                <a:latin typeface="Calibri" pitchFamily="34" charset="0"/>
                <a:cs typeface="Calibri" panose="020F0502020204030204" pitchFamily="34" charset="0"/>
              </a:rPr>
              <a:t>poster are ones</a:t>
            </a:r>
            <a:r>
              <a:rPr lang="en-US" sz="4900" baseline="0" dirty="0">
                <a:solidFill>
                  <a:srgbClr val="7F7F7F"/>
                </a:solidFill>
                <a:latin typeface="Calibri" pitchFamily="34" charset="0"/>
                <a:cs typeface="Calibri" panose="020F0502020204030204" pitchFamily="34" charset="0"/>
              </a:rPr>
              <a:t> we often see in medical, research, and scientific posters.</a:t>
            </a:r>
            <a:r>
              <a:rPr sz="4900" dirty="0">
                <a:solidFill>
                  <a:srgbClr val="7F7F7F"/>
                </a:solidFill>
                <a:latin typeface="Calibri" pitchFamily="34" charset="0"/>
                <a:cs typeface="Calibri" panose="020F0502020204030204" pitchFamily="34" charset="0"/>
              </a:rPr>
              <a:t> </a:t>
            </a:r>
            <a:r>
              <a:rPr lang="en-US" sz="4900" dirty="0">
                <a:solidFill>
                  <a:srgbClr val="7F7F7F"/>
                </a:solidFill>
                <a:latin typeface="Calibri" pitchFamily="34" charset="0"/>
                <a:cs typeface="Calibri" panose="020F0502020204030204" pitchFamily="34" charset="0"/>
              </a:rPr>
              <a:t>Feel</a:t>
            </a:r>
            <a:r>
              <a:rPr lang="en-US" sz="49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800"/>
              </a:spcAft>
            </a:pPr>
            <a:r>
              <a:rPr lang="en-US" sz="7200" dirty="0">
                <a:solidFill>
                  <a:srgbClr val="7F7F7F"/>
                </a:solidFill>
                <a:latin typeface="Calibri" pitchFamily="34" charset="0"/>
                <a:cs typeface="Calibri" panose="020F0502020204030204" pitchFamily="34" charset="0"/>
              </a:rPr>
              <a:t>Image</a:t>
            </a:r>
            <a:r>
              <a:rPr lang="en-US" sz="7200" baseline="0" dirty="0">
                <a:solidFill>
                  <a:srgbClr val="7F7F7F"/>
                </a:solidFill>
                <a:latin typeface="Calibri" pitchFamily="34" charset="0"/>
                <a:cs typeface="Calibri" panose="020F0502020204030204" pitchFamily="34" charset="0"/>
              </a:rPr>
              <a:t> Quality</a:t>
            </a:r>
            <a:r>
              <a:rPr lang="en-US" sz="7200" dirty="0">
                <a:solidFill>
                  <a:srgbClr val="7F7F7F"/>
                </a:solidFill>
                <a:latin typeface="Calibri" pitchFamily="34" charset="0"/>
                <a:cs typeface="Calibri" panose="020F0502020204030204" pitchFamily="34" charset="0"/>
              </a:rPr>
              <a:t>:</a:t>
            </a:r>
          </a:p>
          <a:p>
            <a:pPr lvl="0">
              <a:spcBef>
                <a:spcPts val="0"/>
              </a:spcBef>
              <a:spcAft>
                <a:spcPts val="1800"/>
              </a:spcAft>
            </a:pPr>
            <a:r>
              <a:rPr lang="en-US" sz="4900" dirty="0">
                <a:solidFill>
                  <a:srgbClr val="7F7F7F"/>
                </a:solidFill>
                <a:latin typeface="Calibri" pitchFamily="34" charset="0"/>
                <a:cs typeface="Calibri" panose="020F0502020204030204" pitchFamily="34" charset="0"/>
              </a:rPr>
              <a:t>You can place digital photos or logo art in your poster file by selecting the </a:t>
            </a:r>
            <a:r>
              <a:rPr lang="en-US" sz="4900" b="1" dirty="0">
                <a:solidFill>
                  <a:srgbClr val="7F7F7F"/>
                </a:solidFill>
                <a:latin typeface="Calibri" pitchFamily="34" charset="0"/>
                <a:cs typeface="Calibri" panose="020F0502020204030204" pitchFamily="34" charset="0"/>
              </a:rPr>
              <a:t>Insert, Picture</a:t>
            </a:r>
            <a:r>
              <a:rPr lang="en-US" sz="49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900" b="1" dirty="0">
                <a:solidFill>
                  <a:srgbClr val="7F7F7F"/>
                </a:solidFill>
                <a:latin typeface="Calibri" pitchFamily="34" charset="0"/>
                <a:cs typeface="Calibri" panose="020F0502020204030204" pitchFamily="34" charset="0"/>
              </a:rPr>
              <a:t>150-200 pixels per inch in their final printed size</a:t>
            </a:r>
            <a:r>
              <a:rPr lang="en-US" sz="4900" dirty="0">
                <a:solidFill>
                  <a:srgbClr val="7F7F7F"/>
                </a:solidFill>
                <a:latin typeface="Calibri" pitchFamily="34" charset="0"/>
                <a:cs typeface="Calibri" panose="020F0502020204030204" pitchFamily="34" charset="0"/>
              </a:rPr>
              <a:t>. For instance, a 1600 x 1200 pixel</a:t>
            </a:r>
            <a:r>
              <a:rPr lang="en-US" sz="4900" baseline="0" dirty="0">
                <a:solidFill>
                  <a:srgbClr val="7F7F7F"/>
                </a:solidFill>
                <a:latin typeface="Calibri" pitchFamily="34" charset="0"/>
                <a:cs typeface="Calibri" panose="020F0502020204030204" pitchFamily="34" charset="0"/>
              </a:rPr>
              <a:t> photo will usually look fine up to </a:t>
            </a:r>
            <a:r>
              <a:rPr lang="en-US" sz="4900" dirty="0">
                <a:solidFill>
                  <a:srgbClr val="7F7F7F"/>
                </a:solidFill>
                <a:latin typeface="Calibri" pitchFamily="34" charset="0"/>
                <a:cs typeface="Calibri" panose="020F0502020204030204" pitchFamily="34" charset="0"/>
              </a:rPr>
              <a:t>8“-10” wide on your printed poster.</a:t>
            </a:r>
          </a:p>
          <a:p>
            <a:pPr lvl="0">
              <a:spcBef>
                <a:spcPts val="0"/>
              </a:spcBef>
              <a:spcAft>
                <a:spcPts val="1800"/>
              </a:spcAft>
            </a:pPr>
            <a:r>
              <a:rPr lang="en-US" sz="49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800"/>
              </a:spcAft>
            </a:pPr>
            <a:r>
              <a:rPr lang="en-US" sz="49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800"/>
              </a:spcAft>
            </a:pPr>
            <a:r>
              <a:rPr lang="en-US" sz="3600" dirty="0">
                <a:solidFill>
                  <a:srgbClr val="7F7F7F"/>
                </a:solidFill>
                <a:latin typeface="Calibri" pitchFamily="34" charset="0"/>
                <a:cs typeface="Calibri" panose="020F0502020204030204" pitchFamily="34" charset="0"/>
              </a:rPr>
              <a:t/>
            </a:r>
            <a:br>
              <a:rPr lang="en-US" sz="3600" dirty="0">
                <a:solidFill>
                  <a:srgbClr val="7F7F7F"/>
                </a:solidFill>
                <a:latin typeface="Calibri" pitchFamily="34" charset="0"/>
                <a:cs typeface="Calibri" panose="020F0502020204030204" pitchFamily="34" charset="0"/>
              </a:rPr>
            </a:br>
            <a:r>
              <a:rPr lang="en-US" sz="36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4805600" y="0"/>
            <a:ext cx="9601200" cy="329184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800"/>
                </a:spcAft>
              </a:pPr>
              <a:r>
                <a:rPr lang="en-US" sz="7200" dirty="0">
                  <a:solidFill>
                    <a:schemeClr val="bg1">
                      <a:lumMod val="50000"/>
                    </a:schemeClr>
                  </a:solidFill>
                  <a:latin typeface="Calibri" pitchFamily="34" charset="0"/>
                  <a:cs typeface="Calibri" panose="020F0502020204030204" pitchFamily="34" charset="0"/>
                </a:rPr>
                <a:t>Change</a:t>
              </a:r>
              <a:r>
                <a:rPr lang="en-US" sz="7200" baseline="0" dirty="0">
                  <a:solidFill>
                    <a:schemeClr val="bg1">
                      <a:lumMod val="50000"/>
                    </a:schemeClr>
                  </a:solidFill>
                  <a:latin typeface="Calibri" pitchFamily="34" charset="0"/>
                  <a:cs typeface="Calibri" panose="020F0502020204030204" pitchFamily="34" charset="0"/>
                </a:rPr>
                <a:t> Color Theme</a:t>
              </a:r>
              <a:r>
                <a:rPr lang="en-US" sz="7200" dirty="0">
                  <a:solidFill>
                    <a:schemeClr val="bg1">
                      <a:lumMod val="50000"/>
                    </a:schemeClr>
                  </a:solidFill>
                  <a:latin typeface="Calibri" pitchFamily="34" charset="0"/>
                  <a:cs typeface="Calibri" panose="020F0502020204030204" pitchFamily="34" charset="0"/>
                </a:rPr>
                <a:t>:</a:t>
              </a:r>
              <a:endParaRPr sz="720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r>
                <a:rPr lang="en-US" sz="49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9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800"/>
                </a:spcAft>
              </a:pPr>
              <a:r>
                <a:rPr lang="en-US" sz="4900" baseline="0" dirty="0">
                  <a:solidFill>
                    <a:schemeClr val="bg1">
                      <a:lumMod val="50000"/>
                    </a:schemeClr>
                  </a:solidFill>
                  <a:latin typeface="Calibri" pitchFamily="34" charset="0"/>
                  <a:cs typeface="Calibri" panose="020F0502020204030204" pitchFamily="34" charset="0"/>
                </a:rPr>
                <a:t>To change the color theme, select the </a:t>
              </a:r>
              <a:r>
                <a:rPr lang="en-US" sz="4900" b="1" baseline="0" dirty="0">
                  <a:solidFill>
                    <a:schemeClr val="bg1">
                      <a:lumMod val="50000"/>
                    </a:schemeClr>
                  </a:solidFill>
                  <a:latin typeface="Calibri" pitchFamily="34" charset="0"/>
                  <a:cs typeface="Calibri" panose="020F0502020204030204" pitchFamily="34" charset="0"/>
                </a:rPr>
                <a:t>Design</a:t>
              </a:r>
              <a:r>
                <a:rPr lang="en-US" sz="4900" baseline="0" dirty="0">
                  <a:solidFill>
                    <a:schemeClr val="bg1">
                      <a:lumMod val="50000"/>
                    </a:schemeClr>
                  </a:solidFill>
                  <a:latin typeface="Calibri" pitchFamily="34" charset="0"/>
                  <a:cs typeface="Calibri" panose="020F0502020204030204" pitchFamily="34" charset="0"/>
                </a:rPr>
                <a:t> tab, then select the </a:t>
              </a:r>
              <a:r>
                <a:rPr lang="en-US" sz="4900" b="1" baseline="0" dirty="0">
                  <a:solidFill>
                    <a:schemeClr val="bg1">
                      <a:lumMod val="50000"/>
                    </a:schemeClr>
                  </a:solidFill>
                  <a:latin typeface="Calibri" pitchFamily="34" charset="0"/>
                  <a:cs typeface="Calibri" panose="020F0502020204030204" pitchFamily="34" charset="0"/>
                </a:rPr>
                <a:t>Colors</a:t>
              </a:r>
              <a:r>
                <a:rPr lang="en-US" sz="49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r>
                <a:rPr lang="en-US" sz="49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800"/>
                </a:spcAft>
              </a:pPr>
              <a:r>
                <a:rPr lang="en-US" sz="72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800"/>
                </a:spcAft>
              </a:pPr>
              <a:r>
                <a:rPr lang="en-US" sz="4900" dirty="0">
                  <a:solidFill>
                    <a:schemeClr val="bg1">
                      <a:lumMod val="50000"/>
                    </a:schemeClr>
                  </a:solidFill>
                  <a:latin typeface="Calibri" pitchFamily="34" charset="0"/>
                  <a:cs typeface="Calibri" panose="020F0502020204030204" pitchFamily="34" charset="0"/>
                </a:rPr>
                <a:t>Once your poster file is ready, visit</a:t>
              </a:r>
              <a:r>
                <a:rPr lang="en-US" sz="4900" baseline="0" dirty="0">
                  <a:solidFill>
                    <a:schemeClr val="bg1">
                      <a:lumMod val="50000"/>
                    </a:schemeClr>
                  </a:solidFill>
                  <a:latin typeface="Calibri" pitchFamily="34" charset="0"/>
                  <a:cs typeface="Calibri" panose="020F0502020204030204" pitchFamily="34" charset="0"/>
                </a:rPr>
                <a:t> </a:t>
              </a:r>
              <a:r>
                <a:rPr lang="en-US" sz="4900" b="1" baseline="0" dirty="0">
                  <a:solidFill>
                    <a:schemeClr val="bg1">
                      <a:lumMod val="50000"/>
                    </a:schemeClr>
                  </a:solidFill>
                  <a:latin typeface="Calibri" pitchFamily="34" charset="0"/>
                  <a:cs typeface="Calibri" panose="020F0502020204030204" pitchFamily="34" charset="0"/>
                </a:rPr>
                <a:t>www.genigraphics.com</a:t>
              </a:r>
              <a:r>
                <a:rPr lang="en-US" sz="49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800"/>
                </a:spcAft>
              </a:pPr>
              <a:r>
                <a:rPr lang="en-US" sz="49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9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900" baseline="0" dirty="0">
                  <a:solidFill>
                    <a:schemeClr val="bg1">
                      <a:lumMod val="50000"/>
                    </a:schemeClr>
                  </a:solidFill>
                  <a:latin typeface="Calibri" pitchFamily="34" charset="0"/>
                  <a:cs typeface="Calibri" panose="020F0502020204030204" pitchFamily="34" charset="0"/>
                </a:rPr>
                <a:t>US and Canada:  1-800-790-4001</a:t>
              </a:r>
              <a:br>
                <a:rPr lang="en-US" sz="4900" baseline="0" dirty="0">
                  <a:solidFill>
                    <a:schemeClr val="bg1">
                      <a:lumMod val="50000"/>
                    </a:schemeClr>
                  </a:solidFill>
                  <a:latin typeface="Calibri" pitchFamily="34" charset="0"/>
                  <a:cs typeface="Calibri" panose="020F0502020204030204" pitchFamily="34" charset="0"/>
                </a:rPr>
              </a:br>
              <a:r>
                <a:rPr lang="en-US" sz="49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r>
                <a:rPr lang="en-US" sz="3600" dirty="0">
                  <a:solidFill>
                    <a:schemeClr val="bg1">
                      <a:lumMod val="50000"/>
                    </a:schemeClr>
                  </a:solidFill>
                  <a:latin typeface="Calibri" pitchFamily="34" charset="0"/>
                  <a:cs typeface="Calibri" panose="020F0502020204030204" pitchFamily="34" charset="0"/>
                </a:rPr>
                <a:t/>
              </a:r>
              <a:br>
                <a:rPr lang="en-US" sz="3600" dirty="0">
                  <a:solidFill>
                    <a:schemeClr val="bg1">
                      <a:lumMod val="50000"/>
                    </a:schemeClr>
                  </a:solidFill>
                  <a:latin typeface="Calibri" pitchFamily="34" charset="0"/>
                  <a:cs typeface="Calibri" panose="020F0502020204030204" pitchFamily="34" charset="0"/>
                </a:rPr>
              </a:br>
              <a:r>
                <a:rPr lang="en-US" sz="36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260274"/>
              <a:ext cx="11904515" cy="10246926"/>
            </a:xfrm>
            <a:prstGeom prst="rect">
              <a:avLst/>
            </a:prstGeom>
          </p:spPr>
        </p:pic>
      </p:grpSp>
      <p:grpSp>
        <p:nvGrpSpPr>
          <p:cNvPr id="8" name="Group 7"/>
          <p:cNvGrpSpPr/>
          <p:nvPr userDrawn="1"/>
        </p:nvGrpSpPr>
        <p:grpSpPr>
          <a:xfrm>
            <a:off x="7033287" y="-1257300"/>
            <a:ext cx="29923713" cy="35653980"/>
            <a:chOff x="7033287" y="-1257300"/>
            <a:chExt cx="29923713" cy="35653980"/>
          </a:xfrm>
        </p:grpSpPr>
        <p:sp>
          <p:nvSpPr>
            <p:cNvPr id="2" name="TextBox 1"/>
            <p:cNvSpPr txBox="1"/>
            <p:nvPr userDrawn="1"/>
          </p:nvSpPr>
          <p:spPr>
            <a:xfrm>
              <a:off x="7033287" y="-1247269"/>
              <a:ext cx="3634713" cy="1077218"/>
            </a:xfrm>
            <a:prstGeom prst="rect">
              <a:avLst/>
            </a:prstGeom>
            <a:noFill/>
          </p:spPr>
          <p:txBody>
            <a:bodyPr wrap="none" rtlCol="0">
              <a:spAutoFit/>
            </a:bodyPr>
            <a:lstStyle/>
            <a:p>
              <a:r>
                <a:rPr lang="en-US" dirty="0">
                  <a:solidFill>
                    <a:srgbClr val="7F7F7F"/>
                  </a:solidFill>
                </a:rPr>
                <a:t>Folds here</a:t>
              </a:r>
            </a:p>
          </p:txBody>
        </p:sp>
        <p:cxnSp>
          <p:nvCxnSpPr>
            <p:cNvPr id="4" name="Straight Arrow Connector 3"/>
            <p:cNvCxnSpPr/>
            <p:nvPr userDrawn="1"/>
          </p:nvCxnSpPr>
          <p:spPr>
            <a:xfrm>
              <a:off x="10972800" y="-1257300"/>
              <a:ext cx="0" cy="1097280"/>
            </a:xfrm>
            <a:prstGeom prst="straightConnector1">
              <a:avLst/>
            </a:prstGeom>
            <a:ln w="63500">
              <a:solidFill>
                <a:srgbClr val="7F7F7F"/>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userDrawn="1"/>
          </p:nvSpPr>
          <p:spPr>
            <a:xfrm>
              <a:off x="33322287" y="-1247269"/>
              <a:ext cx="3634713" cy="1077218"/>
            </a:xfrm>
            <a:prstGeom prst="rect">
              <a:avLst/>
            </a:prstGeom>
            <a:noFill/>
          </p:spPr>
          <p:txBody>
            <a:bodyPr wrap="none" rtlCol="0">
              <a:spAutoFit/>
            </a:bodyPr>
            <a:lstStyle/>
            <a:p>
              <a:r>
                <a:rPr lang="en-US" dirty="0">
                  <a:solidFill>
                    <a:srgbClr val="7F7F7F"/>
                  </a:solidFill>
                </a:rPr>
                <a:t>Folds here</a:t>
              </a:r>
            </a:p>
          </p:txBody>
        </p:sp>
        <p:cxnSp>
          <p:nvCxnSpPr>
            <p:cNvPr id="20" name="Straight Arrow Connector 19"/>
            <p:cNvCxnSpPr/>
            <p:nvPr userDrawn="1"/>
          </p:nvCxnSpPr>
          <p:spPr>
            <a:xfrm>
              <a:off x="32918400" y="-1257300"/>
              <a:ext cx="0" cy="1097280"/>
            </a:xfrm>
            <a:prstGeom prst="straightConnector1">
              <a:avLst/>
            </a:prstGeom>
            <a:ln w="63500">
              <a:solidFill>
                <a:srgbClr val="7F7F7F"/>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userDrawn="1"/>
          </p:nvSpPr>
          <p:spPr>
            <a:xfrm>
              <a:off x="7033287" y="33309431"/>
              <a:ext cx="3634713" cy="1077218"/>
            </a:xfrm>
            <a:prstGeom prst="rect">
              <a:avLst/>
            </a:prstGeom>
            <a:noFill/>
          </p:spPr>
          <p:txBody>
            <a:bodyPr wrap="none" rtlCol="0">
              <a:spAutoFit/>
            </a:bodyPr>
            <a:lstStyle/>
            <a:p>
              <a:r>
                <a:rPr lang="en-US" dirty="0">
                  <a:solidFill>
                    <a:srgbClr val="7F7F7F"/>
                  </a:solidFill>
                </a:rPr>
                <a:t>Folds here</a:t>
              </a:r>
            </a:p>
          </p:txBody>
        </p:sp>
        <p:cxnSp>
          <p:nvCxnSpPr>
            <p:cNvPr id="22" name="Straight Arrow Connector 21"/>
            <p:cNvCxnSpPr/>
            <p:nvPr userDrawn="1"/>
          </p:nvCxnSpPr>
          <p:spPr>
            <a:xfrm>
              <a:off x="10972800" y="33299400"/>
              <a:ext cx="0" cy="1097280"/>
            </a:xfrm>
            <a:prstGeom prst="straightConnector1">
              <a:avLst/>
            </a:prstGeom>
            <a:ln w="63500">
              <a:solidFill>
                <a:srgbClr val="7F7F7F"/>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33322287" y="33309431"/>
              <a:ext cx="3634713" cy="1077218"/>
            </a:xfrm>
            <a:prstGeom prst="rect">
              <a:avLst/>
            </a:prstGeom>
            <a:noFill/>
          </p:spPr>
          <p:txBody>
            <a:bodyPr wrap="none" rtlCol="0">
              <a:spAutoFit/>
            </a:bodyPr>
            <a:lstStyle/>
            <a:p>
              <a:r>
                <a:rPr lang="en-US" dirty="0">
                  <a:solidFill>
                    <a:srgbClr val="7F7F7F"/>
                  </a:solidFill>
                </a:rPr>
                <a:t>Folds here</a:t>
              </a:r>
            </a:p>
          </p:txBody>
        </p:sp>
        <p:cxnSp>
          <p:nvCxnSpPr>
            <p:cNvPr id="24" name="Straight Arrow Connector 23"/>
            <p:cNvCxnSpPr/>
            <p:nvPr userDrawn="1"/>
          </p:nvCxnSpPr>
          <p:spPr>
            <a:xfrm>
              <a:off x="32918400" y="33299400"/>
              <a:ext cx="0" cy="1097280"/>
            </a:xfrm>
            <a:prstGeom prst="straightConnector1">
              <a:avLst/>
            </a:prstGeom>
            <a:ln w="63500">
              <a:solidFill>
                <a:srgbClr val="7F7F7F"/>
              </a:solidFill>
              <a:headEnd type="arrow"/>
              <a:tailEnd type="none"/>
            </a:ln>
          </p:spPr>
          <p:style>
            <a:lnRef idx="1">
              <a:schemeClr val="accent1"/>
            </a:lnRef>
            <a:fillRef idx="0">
              <a:schemeClr val="accent1"/>
            </a:fillRef>
            <a:effectRef idx="0">
              <a:schemeClr val="accent1"/>
            </a:effectRef>
            <a:fontRef idx="minor">
              <a:schemeClr val="tx1"/>
            </a:fontRef>
          </p:style>
        </p:cxnSp>
      </p:gr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404800" y="326136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7/4/2018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‹Nº›</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329128" tIns="164564" rIns="329128" bIns="164564" rtlCol="0" anchor="ctr">
            <a:normAutofit/>
          </a:bodyPr>
          <a:lstStyle/>
          <a:p>
            <a:r>
              <a:rPr lang="en-US" dirty="0"/>
              <a:t>Click to edit Master title style</a:t>
            </a:r>
          </a:p>
        </p:txBody>
      </p:sp>
      <p:sp>
        <p:nvSpPr>
          <p:cNvPr id="3" name="Text Placeholder 2"/>
          <p:cNvSpPr>
            <a:spLocks noGrp="1"/>
          </p:cNvSpPr>
          <p:nvPr>
            <p:ph type="body" idx="1"/>
          </p:nvPr>
        </p:nvSpPr>
        <p:spPr>
          <a:xfrm>
            <a:off x="2194560" y="7680963"/>
            <a:ext cx="39502080" cy="21724623"/>
          </a:xfrm>
          <a:prstGeom prst="rect">
            <a:avLst/>
          </a:prstGeom>
        </p:spPr>
        <p:txBody>
          <a:bodyPr vert="horz" lIns="329128" tIns="164564" rIns="329128" bIns="164564"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194560" y="30510483"/>
            <a:ext cx="10241280" cy="1752600"/>
          </a:xfrm>
          <a:prstGeom prst="rect">
            <a:avLst/>
          </a:prstGeom>
        </p:spPr>
        <p:txBody>
          <a:bodyPr vert="horz" lIns="329128" tIns="164564" rIns="329128" bIns="164564" rtlCol="0" anchor="ctr"/>
          <a:lstStyle>
            <a:lvl1pPr algn="l">
              <a:defRPr sz="4400">
                <a:solidFill>
                  <a:schemeClr val="tx1">
                    <a:tint val="75000"/>
                  </a:schemeClr>
                </a:solidFill>
              </a:defRPr>
            </a:lvl1pPr>
          </a:lstStyle>
          <a:p>
            <a:fld id="{985D6BDF-9D0E-4E2B-85B8-D8F4790360C9}" type="datetimeFigureOut">
              <a:rPr lang="en-US" smtClean="0"/>
              <a:t>7/4/2018</a:t>
            </a:fld>
            <a:endParaRPr lang="en-US" dirty="0"/>
          </a:p>
        </p:txBody>
      </p:sp>
      <p:sp>
        <p:nvSpPr>
          <p:cNvPr id="5" name="Footer Placeholder 4"/>
          <p:cNvSpPr>
            <a:spLocks noGrp="1"/>
          </p:cNvSpPr>
          <p:nvPr>
            <p:ph type="ftr" sz="quarter" idx="3"/>
          </p:nvPr>
        </p:nvSpPr>
        <p:spPr>
          <a:xfrm>
            <a:off x="14996160" y="30510483"/>
            <a:ext cx="13898880" cy="1752600"/>
          </a:xfrm>
          <a:prstGeom prst="rect">
            <a:avLst/>
          </a:prstGeom>
        </p:spPr>
        <p:txBody>
          <a:bodyPr vert="horz" lIns="329128" tIns="164564" rIns="329128" bIns="164564" rtlCol="0" anchor="ctr"/>
          <a:lstStyle>
            <a:lvl1pPr algn="ctr">
              <a:defRPr sz="44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1455360" y="30510483"/>
            <a:ext cx="10241280" cy="1752600"/>
          </a:xfrm>
          <a:prstGeom prst="rect">
            <a:avLst/>
          </a:prstGeom>
        </p:spPr>
        <p:txBody>
          <a:bodyPr vert="horz" lIns="329128" tIns="164564" rIns="329128" bIns="164564" rtlCol="0" anchor="ctr"/>
          <a:lstStyle>
            <a:lvl1pPr algn="r">
              <a:defRPr sz="4400">
                <a:solidFill>
                  <a:schemeClr val="tx1">
                    <a:tint val="75000"/>
                  </a:schemeClr>
                </a:solidFill>
              </a:defRPr>
            </a:lvl1pPr>
          </a:lstStyle>
          <a:p>
            <a:fld id="{FBB075EA-769C-4ECD-B48E-D6FCDC24F876}" type="slidenum">
              <a:rPr lang="en-US" smtClean="0"/>
              <a:t>‹Nº›</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291279" rtl="0" eaLnBrk="1" latinLnBrk="0" hangingPunct="1">
        <a:spcBef>
          <a:spcPct val="0"/>
        </a:spcBef>
        <a:buNone/>
        <a:defRPr sz="6000" kern="1200">
          <a:solidFill>
            <a:schemeClr val="tx1"/>
          </a:solidFill>
          <a:latin typeface="+mj-lt"/>
          <a:ea typeface="+mj-ea"/>
          <a:cs typeface="+mj-cs"/>
        </a:defRPr>
      </a:lvl1pPr>
    </p:titleStyle>
    <p:bodyStyle>
      <a:lvl1pPr marL="342842"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1pPr>
      <a:lvl2pPr marL="685683"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2pPr>
      <a:lvl3pPr marL="1028525"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371366"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1714209"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9051018" indent="-822820" algn="l" defTabSz="3291279" rtl="0" eaLnBrk="1" latinLnBrk="0" hangingPunct="1">
        <a:spcBef>
          <a:spcPct val="20000"/>
        </a:spcBef>
        <a:buFont typeface="Arial" pitchFamily="34" charset="0"/>
        <a:buChar char="•"/>
        <a:defRPr sz="7200" kern="1200">
          <a:solidFill>
            <a:schemeClr val="tx1"/>
          </a:solidFill>
          <a:latin typeface="+mn-lt"/>
          <a:ea typeface="+mn-ea"/>
          <a:cs typeface="+mn-cs"/>
        </a:defRPr>
      </a:lvl6pPr>
      <a:lvl7pPr marL="10696658" indent="-822820" algn="l" defTabSz="3291279" rtl="0" eaLnBrk="1" latinLnBrk="0" hangingPunct="1">
        <a:spcBef>
          <a:spcPct val="20000"/>
        </a:spcBef>
        <a:buFont typeface="Arial" pitchFamily="34" charset="0"/>
        <a:buChar char="•"/>
        <a:defRPr sz="7200" kern="1200">
          <a:solidFill>
            <a:schemeClr val="tx1"/>
          </a:solidFill>
          <a:latin typeface="+mn-lt"/>
          <a:ea typeface="+mn-ea"/>
          <a:cs typeface="+mn-cs"/>
        </a:defRPr>
      </a:lvl7pPr>
      <a:lvl8pPr marL="12342297" indent="-822820" algn="l" defTabSz="3291279" rtl="0" eaLnBrk="1" latinLnBrk="0" hangingPunct="1">
        <a:spcBef>
          <a:spcPct val="20000"/>
        </a:spcBef>
        <a:buFont typeface="Arial" pitchFamily="34" charset="0"/>
        <a:buChar char="•"/>
        <a:defRPr sz="7200" kern="1200">
          <a:solidFill>
            <a:schemeClr val="tx1"/>
          </a:solidFill>
          <a:latin typeface="+mn-lt"/>
          <a:ea typeface="+mn-ea"/>
          <a:cs typeface="+mn-cs"/>
        </a:defRPr>
      </a:lvl8pPr>
      <a:lvl9pPr marL="13987936" indent="-822820" algn="l" defTabSz="3291279" rtl="0" eaLnBrk="1" latinLnBrk="0" hangingPunct="1">
        <a:spcBef>
          <a:spcPct val="20000"/>
        </a:spcBef>
        <a:buFont typeface="Arial" pitchFamily="34" charset="0"/>
        <a:buChar char="•"/>
        <a:defRPr sz="7200" kern="1200">
          <a:solidFill>
            <a:schemeClr val="tx1"/>
          </a:solidFill>
          <a:latin typeface="+mn-lt"/>
          <a:ea typeface="+mn-ea"/>
          <a:cs typeface="+mn-cs"/>
        </a:defRPr>
      </a:lvl9pPr>
    </p:bodyStyle>
    <p:otherStyle>
      <a:defPPr>
        <a:defRPr lang="en-US"/>
      </a:defPPr>
      <a:lvl1pPr marL="0" algn="l" defTabSz="3291279" rtl="0" eaLnBrk="1" latinLnBrk="0" hangingPunct="1">
        <a:defRPr sz="6400" kern="1200">
          <a:solidFill>
            <a:schemeClr val="tx1"/>
          </a:solidFill>
          <a:latin typeface="+mn-lt"/>
          <a:ea typeface="+mn-ea"/>
          <a:cs typeface="+mn-cs"/>
        </a:defRPr>
      </a:lvl1pPr>
      <a:lvl2pPr marL="1645640" algn="l" defTabSz="3291279" rtl="0" eaLnBrk="1" latinLnBrk="0" hangingPunct="1">
        <a:defRPr sz="6400" kern="1200">
          <a:solidFill>
            <a:schemeClr val="tx1"/>
          </a:solidFill>
          <a:latin typeface="+mn-lt"/>
          <a:ea typeface="+mn-ea"/>
          <a:cs typeface="+mn-cs"/>
        </a:defRPr>
      </a:lvl2pPr>
      <a:lvl3pPr marL="3291279" algn="l" defTabSz="3291279" rtl="0" eaLnBrk="1" latinLnBrk="0" hangingPunct="1">
        <a:defRPr sz="6400" kern="1200">
          <a:solidFill>
            <a:schemeClr val="tx1"/>
          </a:solidFill>
          <a:latin typeface="+mn-lt"/>
          <a:ea typeface="+mn-ea"/>
          <a:cs typeface="+mn-cs"/>
        </a:defRPr>
      </a:lvl3pPr>
      <a:lvl4pPr marL="4936919" algn="l" defTabSz="3291279" rtl="0" eaLnBrk="1" latinLnBrk="0" hangingPunct="1">
        <a:defRPr sz="6400" kern="1200">
          <a:solidFill>
            <a:schemeClr val="tx1"/>
          </a:solidFill>
          <a:latin typeface="+mn-lt"/>
          <a:ea typeface="+mn-ea"/>
          <a:cs typeface="+mn-cs"/>
        </a:defRPr>
      </a:lvl4pPr>
      <a:lvl5pPr marL="6582559" algn="l" defTabSz="3291279" rtl="0" eaLnBrk="1" latinLnBrk="0" hangingPunct="1">
        <a:defRPr sz="6400" kern="1200">
          <a:solidFill>
            <a:schemeClr val="tx1"/>
          </a:solidFill>
          <a:latin typeface="+mn-lt"/>
          <a:ea typeface="+mn-ea"/>
          <a:cs typeface="+mn-cs"/>
        </a:defRPr>
      </a:lvl5pPr>
      <a:lvl6pPr marL="8228198" algn="l" defTabSz="3291279" rtl="0" eaLnBrk="1" latinLnBrk="0" hangingPunct="1">
        <a:defRPr sz="6400" kern="1200">
          <a:solidFill>
            <a:schemeClr val="tx1"/>
          </a:solidFill>
          <a:latin typeface="+mn-lt"/>
          <a:ea typeface="+mn-ea"/>
          <a:cs typeface="+mn-cs"/>
        </a:defRPr>
      </a:lvl6pPr>
      <a:lvl7pPr marL="9873837" algn="l" defTabSz="3291279" rtl="0" eaLnBrk="1" latinLnBrk="0" hangingPunct="1">
        <a:defRPr sz="6400" kern="1200">
          <a:solidFill>
            <a:schemeClr val="tx1"/>
          </a:solidFill>
          <a:latin typeface="+mn-lt"/>
          <a:ea typeface="+mn-ea"/>
          <a:cs typeface="+mn-cs"/>
        </a:defRPr>
      </a:lvl7pPr>
      <a:lvl8pPr marL="11519478" algn="l" defTabSz="3291279" rtl="0" eaLnBrk="1" latinLnBrk="0" hangingPunct="1">
        <a:defRPr sz="6400" kern="1200">
          <a:solidFill>
            <a:schemeClr val="tx1"/>
          </a:solidFill>
          <a:latin typeface="+mn-lt"/>
          <a:ea typeface="+mn-ea"/>
          <a:cs typeface="+mn-cs"/>
        </a:defRPr>
      </a:lvl8pPr>
      <a:lvl9pPr marL="13165118" algn="l" defTabSz="3291279" rtl="0" eaLnBrk="1" latinLnBrk="0" hangingPunct="1">
        <a:defRPr sz="6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26" Type="http://schemas.openxmlformats.org/officeDocument/2006/relationships/image" Target="../media/image27.png"/><Relationship Id="rId3" Type="http://schemas.openxmlformats.org/officeDocument/2006/relationships/image" Target="../media/image4.pn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5" Type="http://schemas.openxmlformats.org/officeDocument/2006/relationships/image" Target="../media/image26.png"/><Relationship Id="rId2" Type="http://schemas.openxmlformats.org/officeDocument/2006/relationships/image" Target="../media/image3.png"/><Relationship Id="rId16" Type="http://schemas.openxmlformats.org/officeDocument/2006/relationships/image" Target="../media/image17.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5.png"/><Relationship Id="rId32" Type="http://schemas.openxmlformats.org/officeDocument/2006/relationships/image" Target="../media/image33.pn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28" Type="http://schemas.openxmlformats.org/officeDocument/2006/relationships/image" Target="../media/image29.png"/><Relationship Id="rId10" Type="http://schemas.openxmlformats.org/officeDocument/2006/relationships/image" Target="../media/image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10972800" y="0"/>
            <a:ext cx="21945600" cy="265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37" tIns="91440" rIns="137137" bIns="91440" anchor="ctr" anchorCtr="0">
            <a:norm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7200" b="1" dirty="0">
                <a:solidFill>
                  <a:schemeClr val="accent3">
                    <a:lumMod val="20000"/>
                    <a:lumOff val="80000"/>
                  </a:schemeClr>
                </a:solidFill>
                <a:latin typeface="+mn-lt"/>
              </a:rPr>
              <a:t>Various Ways of Waste Activated Sludge Recycling</a:t>
            </a:r>
          </a:p>
        </p:txBody>
      </p:sp>
      <p:sp>
        <p:nvSpPr>
          <p:cNvPr id="5" name="Text Box 123"/>
          <p:cNvSpPr txBox="1">
            <a:spLocks noChangeArrowheads="1"/>
          </p:cNvSpPr>
          <p:nvPr/>
        </p:nvSpPr>
        <p:spPr bwMode="auto">
          <a:xfrm>
            <a:off x="10972800" y="2377440"/>
            <a:ext cx="21945600"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37" tIns="91440" rIns="137137" bIns="91440" anchor="ctr" anchorCtr="0">
            <a:normAutofit fontScale="92500" lnSpcReduction="10000"/>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000" dirty="0" smtClean="0">
                <a:solidFill>
                  <a:schemeClr val="accent3">
                    <a:lumMod val="20000"/>
                    <a:lumOff val="80000"/>
                  </a:schemeClr>
                </a:solidFill>
                <a:latin typeface="+mn-lt"/>
              </a:rPr>
              <a:t>Marina Vlasova, Dr. sci.</a:t>
            </a:r>
            <a:r>
              <a:rPr lang="en-US" sz="4000" baseline="30000" dirty="0" smtClean="0">
                <a:solidFill>
                  <a:schemeClr val="accent3">
                    <a:lumMod val="20000"/>
                    <a:lumOff val="80000"/>
                  </a:schemeClr>
                </a:solidFill>
                <a:latin typeface="+mn-lt"/>
              </a:rPr>
              <a:t>1</a:t>
            </a:r>
            <a:r>
              <a:rPr lang="en-US" sz="4000" dirty="0">
                <a:solidFill>
                  <a:schemeClr val="accent3">
                    <a:lumMod val="20000"/>
                    <a:lumOff val="80000"/>
                  </a:schemeClr>
                </a:solidFill>
                <a:latin typeface="+mn-lt"/>
              </a:rPr>
              <a:t>; </a:t>
            </a:r>
            <a:r>
              <a:rPr lang="en-US" sz="4000" dirty="0" smtClean="0">
                <a:solidFill>
                  <a:schemeClr val="accent3">
                    <a:lumMod val="20000"/>
                    <a:lumOff val="80000"/>
                  </a:schemeClr>
                </a:solidFill>
                <a:latin typeface="+mn-lt"/>
              </a:rPr>
              <a:t>Abigail Parra </a:t>
            </a:r>
            <a:r>
              <a:rPr lang="en-US" sz="4000" dirty="0" smtClean="0">
                <a:solidFill>
                  <a:schemeClr val="accent3">
                    <a:lumMod val="20000"/>
                    <a:lumOff val="80000"/>
                  </a:schemeClr>
                </a:solidFill>
                <a:latin typeface="+mn-lt"/>
              </a:rPr>
              <a:t>Parra</a:t>
            </a:r>
            <a:r>
              <a:rPr lang="en-US" sz="4000" dirty="0" smtClean="0">
                <a:solidFill>
                  <a:schemeClr val="accent3">
                    <a:lumMod val="20000"/>
                    <a:lumOff val="80000"/>
                  </a:schemeClr>
                </a:solidFill>
                <a:latin typeface="+mn-lt"/>
              </a:rPr>
              <a:t>, MICA</a:t>
            </a:r>
            <a:r>
              <a:rPr lang="en-US" sz="4000" baseline="30000" dirty="0">
                <a:solidFill>
                  <a:schemeClr val="accent3">
                    <a:lumMod val="20000"/>
                    <a:lumOff val="80000"/>
                  </a:schemeClr>
                </a:solidFill>
                <a:latin typeface="+mn-lt"/>
              </a:rPr>
              <a:t>1</a:t>
            </a:r>
            <a:r>
              <a:rPr lang="en-US" sz="4000" dirty="0" smtClean="0">
                <a:solidFill>
                  <a:schemeClr val="accent3">
                    <a:lumMod val="20000"/>
                    <a:lumOff val="80000"/>
                  </a:schemeClr>
                </a:solidFill>
                <a:latin typeface="+mn-lt"/>
              </a:rPr>
              <a:t>; </a:t>
            </a:r>
            <a:r>
              <a:rPr lang="en-US" sz="4000" dirty="0" smtClean="0">
                <a:solidFill>
                  <a:schemeClr val="accent3">
                    <a:lumMod val="20000"/>
                    <a:lumOff val="80000"/>
                  </a:schemeClr>
                </a:solidFill>
                <a:latin typeface="+mn-lt"/>
              </a:rPr>
              <a:t>Verónica</a:t>
            </a:r>
            <a:r>
              <a:rPr lang="en-US" sz="4000" dirty="0" smtClean="0">
                <a:solidFill>
                  <a:schemeClr val="accent3">
                    <a:lumMod val="20000"/>
                    <a:lumOff val="80000"/>
                  </a:schemeClr>
                </a:solidFill>
                <a:latin typeface="+mn-lt"/>
              </a:rPr>
              <a:t> González Molina, MICA, </a:t>
            </a:r>
            <a:r>
              <a:rPr lang="en-US" sz="4000" baseline="30000" dirty="0" smtClean="0">
                <a:solidFill>
                  <a:schemeClr val="accent3">
                    <a:lumMod val="20000"/>
                    <a:lumOff val="80000"/>
                  </a:schemeClr>
                </a:solidFill>
                <a:latin typeface="+mn-lt"/>
              </a:rPr>
              <a:t>1</a:t>
            </a:r>
            <a:endParaRPr lang="en-US" sz="4000" baseline="30000" dirty="0">
              <a:solidFill>
                <a:schemeClr val="accent3">
                  <a:lumMod val="20000"/>
                  <a:lumOff val="80000"/>
                </a:schemeClr>
              </a:solidFill>
              <a:latin typeface="+mn-lt"/>
            </a:endParaRPr>
          </a:p>
          <a:p>
            <a:pPr algn="ctr" eaLnBrk="1" hangingPunct="1"/>
            <a:r>
              <a:rPr lang="en-US" sz="4000" baseline="30000" dirty="0" smtClean="0">
                <a:solidFill>
                  <a:schemeClr val="accent3">
                    <a:lumMod val="20000"/>
                    <a:lumOff val="80000"/>
                  </a:schemeClr>
                </a:solidFill>
                <a:latin typeface="+mn-lt"/>
              </a:rPr>
              <a:t>1</a:t>
            </a:r>
            <a:r>
              <a:rPr lang="en-US" sz="4000" dirty="0">
                <a:solidFill>
                  <a:schemeClr val="accent3">
                    <a:lumMod val="20000"/>
                    <a:lumOff val="80000"/>
                  </a:schemeClr>
                </a:solidFill>
                <a:latin typeface="+mn-lt"/>
              </a:rPr>
              <a:t>Center of Investigation in Engineering and Applied Sciences of the Autonomous University of the State of Morelos (</a:t>
            </a:r>
            <a:r>
              <a:rPr lang="en-US" sz="4000" dirty="0">
                <a:solidFill>
                  <a:schemeClr val="accent3">
                    <a:lumMod val="20000"/>
                    <a:lumOff val="80000"/>
                  </a:schemeClr>
                </a:solidFill>
                <a:latin typeface="+mn-lt"/>
              </a:rPr>
              <a:t>CIICAp-UAEMor</a:t>
            </a:r>
            <a:r>
              <a:rPr lang="en-US" sz="4000" dirty="0">
                <a:solidFill>
                  <a:schemeClr val="accent3">
                    <a:lumMod val="20000"/>
                    <a:lumOff val="80000"/>
                  </a:schemeClr>
                </a:solidFill>
                <a:latin typeface="+mn-lt"/>
              </a:rPr>
              <a:t>), Av. Universidad, 1001, Cuernavaca, Morelos, Mexico</a:t>
            </a:r>
          </a:p>
        </p:txBody>
      </p:sp>
      <p:sp>
        <p:nvSpPr>
          <p:cNvPr id="24" name="TextBox 23"/>
          <p:cNvSpPr txBox="1"/>
          <p:nvPr/>
        </p:nvSpPr>
        <p:spPr>
          <a:xfrm>
            <a:off x="1463039" y="30038039"/>
            <a:ext cx="9144000" cy="2223674"/>
          </a:xfrm>
          <a:prstGeom prst="rect">
            <a:avLst/>
          </a:prstGeom>
          <a:noFill/>
        </p:spPr>
        <p:txBody>
          <a:bodyPr wrap="square" lIns="91440" tIns="91440" rIns="91440" bIns="91440" rtlCol="0">
            <a:normAutofit lnSpcReduction="10000"/>
          </a:bodyPr>
          <a:lstStyle/>
          <a:p>
            <a:pPr algn="ctr"/>
            <a:r>
              <a:rPr lang="en-US" sz="2800" dirty="0" smtClean="0"/>
              <a:t>&lt;Marina Vlasova &gt;</a:t>
            </a:r>
            <a:endParaRPr lang="en-US" sz="2800" dirty="0"/>
          </a:p>
          <a:p>
            <a:pPr algn="ctr"/>
            <a:r>
              <a:rPr lang="en-US" sz="2800" dirty="0" smtClean="0"/>
              <a:t>&lt;Center </a:t>
            </a:r>
            <a:r>
              <a:rPr lang="en-US" sz="2800" dirty="0"/>
              <a:t>of Investigation in Engineering and Applied Sciences of the Autonomous University of the State of </a:t>
            </a:r>
            <a:r>
              <a:rPr lang="en-US" sz="2800" dirty="0" smtClean="0"/>
              <a:t>Morelos&gt;</a:t>
            </a:r>
            <a:endParaRPr lang="en-US" sz="2800" dirty="0"/>
          </a:p>
          <a:p>
            <a:pPr algn="ctr"/>
            <a:r>
              <a:rPr lang="en-US" sz="2800" dirty="0" err="1" smtClean="0"/>
              <a:t>Email:vlasovamarina@inbox.ru</a:t>
            </a:r>
            <a:endParaRPr lang="en-US" sz="2800" dirty="0"/>
          </a:p>
          <a:p>
            <a:pPr algn="ctr"/>
            <a:r>
              <a:rPr lang="en-US" sz="2800" dirty="0" smtClean="0"/>
              <a:t>Phone:52 </a:t>
            </a:r>
            <a:r>
              <a:rPr lang="en-US" sz="2800" dirty="0"/>
              <a:t>777 329 70 80 </a:t>
            </a:r>
            <a:endParaRPr lang="en-US" sz="2800" dirty="0"/>
          </a:p>
        </p:txBody>
      </p:sp>
      <p:sp>
        <p:nvSpPr>
          <p:cNvPr id="25" name="TextBox 24"/>
          <p:cNvSpPr txBox="1"/>
          <p:nvPr/>
        </p:nvSpPr>
        <p:spPr>
          <a:xfrm>
            <a:off x="1463040" y="29146502"/>
            <a:ext cx="9144000" cy="746346"/>
          </a:xfrm>
          <a:prstGeom prst="rect">
            <a:avLst/>
          </a:prstGeom>
          <a:noFill/>
        </p:spPr>
        <p:txBody>
          <a:bodyPr wrap="none" lIns="68568" tIns="34284" rIns="68568" bIns="34284" rtlCol="0">
            <a:noAutofit/>
          </a:bodyPr>
          <a:lstStyle/>
          <a:p>
            <a:pPr algn="ctr"/>
            <a:r>
              <a:rPr lang="en-US" sz="4400" b="1" dirty="0"/>
              <a:t>Contact Information</a:t>
            </a:r>
          </a:p>
        </p:txBody>
      </p:sp>
      <p:sp>
        <p:nvSpPr>
          <p:cNvPr id="26" name="TextBox 25"/>
          <p:cNvSpPr txBox="1"/>
          <p:nvPr/>
        </p:nvSpPr>
        <p:spPr>
          <a:xfrm>
            <a:off x="12450779" y="29832302"/>
            <a:ext cx="20247976" cy="2880361"/>
          </a:xfrm>
          <a:prstGeom prst="rect">
            <a:avLst/>
          </a:prstGeom>
          <a:noFill/>
          <a:ln>
            <a:noFill/>
          </a:ln>
        </p:spPr>
        <p:txBody>
          <a:bodyPr wrap="square" lIns="91440" tIns="91440" rIns="91440" bIns="91440" numCol="1" spcCol="342842" rtlCol="0">
            <a:normAutofit/>
          </a:bodyPr>
          <a:lstStyle/>
          <a:p>
            <a:pPr marL="342842" indent="-342842">
              <a:buFont typeface="+mj-lt"/>
              <a:buAutoNum type="arabicPeriod"/>
            </a:pPr>
            <a:r>
              <a:rPr lang="en-US" sz="1600" dirty="0" smtClean="0"/>
              <a:t> </a:t>
            </a:r>
            <a:r>
              <a:rPr lang="pt-BR" sz="1600" dirty="0" err="1"/>
              <a:t>Vlasova</a:t>
            </a:r>
            <a:r>
              <a:rPr lang="pt-BR" sz="1600" dirty="0"/>
              <a:t>, M.</a:t>
            </a:r>
            <a:r>
              <a:rPr lang="en-US" sz="1600" dirty="0"/>
              <a:t>, Parra </a:t>
            </a:r>
            <a:r>
              <a:rPr lang="en-US" sz="1600" dirty="0" err="1"/>
              <a:t>Parra</a:t>
            </a:r>
            <a:r>
              <a:rPr lang="en-US" sz="1600" dirty="0"/>
              <a:t>, A., </a:t>
            </a:r>
            <a:r>
              <a:rPr lang="pt-BR" sz="1600" dirty="0" err="1"/>
              <a:t>Marquez</a:t>
            </a:r>
            <a:r>
              <a:rPr lang="pt-BR" sz="1600" dirty="0"/>
              <a:t> Aguilar, P. A., </a:t>
            </a:r>
            <a:r>
              <a:rPr lang="pt-BR" sz="1600" dirty="0" err="1"/>
              <a:t>Kakazey</a:t>
            </a:r>
            <a:r>
              <a:rPr lang="pt-BR" sz="1600" dirty="0"/>
              <a:t>, M., </a:t>
            </a:r>
            <a:r>
              <a:rPr lang="en-US" sz="1600" dirty="0"/>
              <a:t>Purification of sewage by porous materials obtained with using different types of waste, </a:t>
            </a:r>
            <a:r>
              <a:rPr lang="pt-BR" sz="1600" b="1" dirty="0"/>
              <a:t>J. </a:t>
            </a:r>
            <a:r>
              <a:rPr lang="pt-BR" sz="1600" b="1" dirty="0" err="1"/>
              <a:t>Applied</a:t>
            </a:r>
            <a:r>
              <a:rPr lang="pt-BR" sz="1600" b="1" dirty="0"/>
              <a:t> </a:t>
            </a:r>
            <a:r>
              <a:rPr lang="pt-BR" sz="1600" b="1" dirty="0" err="1"/>
              <a:t>Sciences</a:t>
            </a:r>
            <a:r>
              <a:rPr lang="pt-BR" sz="1600" b="1" dirty="0"/>
              <a:t> in Environmental </a:t>
            </a:r>
            <a:r>
              <a:rPr lang="pt-BR" sz="1600" b="1" dirty="0" err="1"/>
              <a:t>Sanitation</a:t>
            </a:r>
            <a:r>
              <a:rPr lang="pt-BR" sz="1600" dirty="0"/>
              <a:t>, v. 6 (2), pp. 165-179, </a:t>
            </a:r>
            <a:r>
              <a:rPr lang="pt-BR" sz="1600" b="1" dirty="0"/>
              <a:t>2011  </a:t>
            </a:r>
            <a:r>
              <a:rPr lang="en-US" sz="1600" dirty="0"/>
              <a:t>p-ISSN: 0126-2807</a:t>
            </a:r>
          </a:p>
          <a:p>
            <a:pPr marL="342842" indent="-342842">
              <a:buFont typeface="+mj-lt"/>
              <a:buAutoNum type="arabicPeriod"/>
            </a:pPr>
            <a:r>
              <a:rPr lang="en-US" sz="1600" dirty="0" smtClean="0"/>
              <a:t> </a:t>
            </a:r>
            <a:r>
              <a:rPr lang="pt-BR" sz="1600" b="1" dirty="0" smtClean="0"/>
              <a:t> </a:t>
            </a:r>
            <a:r>
              <a:rPr lang="en-US" sz="1600" dirty="0"/>
              <a:t>M. Vlasova, I. Rosales, M. </a:t>
            </a:r>
            <a:r>
              <a:rPr lang="en-US" sz="1600" dirty="0" err="1"/>
              <a:t>Kakazey</a:t>
            </a:r>
            <a:r>
              <a:rPr lang="en-US" sz="1600" dirty="0"/>
              <a:t>, A. Parra </a:t>
            </a:r>
            <a:r>
              <a:rPr lang="en-US" sz="1600" dirty="0" err="1"/>
              <a:t>Parra</a:t>
            </a:r>
            <a:r>
              <a:rPr lang="en-US" sz="1600" dirty="0"/>
              <a:t>, R. Guardian, Formation of Porous Ceramics Using Cullet and Biological Waste of Water Purification, </a:t>
            </a:r>
            <a:r>
              <a:rPr lang="en-US" sz="1600" b="1" dirty="0"/>
              <a:t>Sci. of Sintering</a:t>
            </a:r>
            <a:r>
              <a:rPr lang="en-US" sz="1600" dirty="0"/>
              <a:t>, v. 43, pp. 81-94, </a:t>
            </a:r>
            <a:r>
              <a:rPr lang="en-US" sz="1600" b="1" dirty="0"/>
              <a:t>2011 </a:t>
            </a:r>
            <a:r>
              <a:rPr lang="en-US" sz="1600" dirty="0"/>
              <a:t>ISSN 0350-820X</a:t>
            </a:r>
            <a:endParaRPr lang="en-US" sz="1600" dirty="0"/>
          </a:p>
          <a:p>
            <a:pPr marL="342842" indent="-342842">
              <a:buFont typeface="+mj-lt"/>
              <a:buAutoNum type="arabicPeriod"/>
            </a:pPr>
            <a:r>
              <a:rPr lang="en-US" sz="1600" dirty="0"/>
              <a:t> </a:t>
            </a:r>
            <a:r>
              <a:rPr lang="en-US" sz="1600" dirty="0"/>
              <a:t>C. </a:t>
            </a:r>
            <a:r>
              <a:rPr lang="en-US" sz="1600" dirty="0" err="1"/>
              <a:t>BustosRiveraBahena</a:t>
            </a:r>
            <a:r>
              <a:rPr lang="en-US" sz="1600" dirty="0"/>
              <a:t>‚ M. Vlasova, M. </a:t>
            </a:r>
            <a:r>
              <a:rPr lang="en-US" sz="1600" dirty="0" err="1"/>
              <a:t>Kakazey</a:t>
            </a:r>
            <a:r>
              <a:rPr lang="en-US" sz="1600" dirty="0"/>
              <a:t>, G. Dominguez-</a:t>
            </a:r>
            <a:r>
              <a:rPr lang="en-US" sz="1600" dirty="0" err="1"/>
              <a:t>Patino</a:t>
            </a:r>
            <a:r>
              <a:rPr lang="en-US" sz="1600" dirty="0"/>
              <a:t>, R. Flores, Carbonized </a:t>
            </a:r>
            <a:r>
              <a:rPr lang="en-US" sz="1600" dirty="0" err="1"/>
              <a:t>tezontle</a:t>
            </a:r>
            <a:r>
              <a:rPr lang="en-US" sz="1600" dirty="0"/>
              <a:t> and its adsorptive properties, Intern. J. Research Studies in Science, Engineering and Technology (IJSSET), v.2, Iss.5, pp.1-10, 2015.  ISSN:2349-4751 and  ISSN:2349-476X</a:t>
            </a:r>
            <a:endParaRPr lang="en-US" sz="1600" dirty="0"/>
          </a:p>
          <a:p>
            <a:pPr marL="342842" indent="-342842">
              <a:buFont typeface="+mj-lt"/>
              <a:buAutoNum type="arabicPeriod"/>
            </a:pPr>
            <a:r>
              <a:rPr lang="en-US" sz="1600" dirty="0"/>
              <a:t> A. Parra </a:t>
            </a:r>
            <a:r>
              <a:rPr lang="en-US" sz="1600" dirty="0" err="1"/>
              <a:t>Parra</a:t>
            </a:r>
            <a:r>
              <a:rPr lang="en-US" sz="1600" dirty="0"/>
              <a:t>, M. Vlasova, P. A. </a:t>
            </a:r>
            <a:r>
              <a:rPr lang="en-US" sz="1600" dirty="0" err="1"/>
              <a:t>Márquez</a:t>
            </a:r>
            <a:r>
              <a:rPr lang="en-US" sz="1600" dirty="0"/>
              <a:t> Aguilar, T. </a:t>
            </a:r>
            <a:r>
              <a:rPr lang="en-US" sz="1600" dirty="0" err="1"/>
              <a:t>Tomila</a:t>
            </a:r>
            <a:r>
              <a:rPr lang="en-US" sz="1600" dirty="0"/>
              <a:t>, Peculiarities of a Glass-Sludge Mixture Subjected to Low-Temperature Treatment, Sci. Sintering, v. 49, pp. 207-224, 2017.</a:t>
            </a:r>
          </a:p>
          <a:p>
            <a:pPr marL="342842" indent="-342842">
              <a:buFont typeface="+mj-lt"/>
              <a:buAutoNum type="arabicPeriod"/>
            </a:pPr>
            <a:r>
              <a:rPr lang="en-US" sz="1600" dirty="0" smtClean="0"/>
              <a:t> </a:t>
            </a:r>
            <a:r>
              <a:rPr lang="en-US" sz="1600" dirty="0"/>
              <a:t>V. González Molina, A. Parra </a:t>
            </a:r>
            <a:r>
              <a:rPr lang="en-US" sz="1600" dirty="0" err="1"/>
              <a:t>Parra</a:t>
            </a:r>
            <a:r>
              <a:rPr lang="en-US" sz="1600" dirty="0"/>
              <a:t>, M. Vlasova, A. Trujillo Estrada, P. A. </a:t>
            </a:r>
            <a:r>
              <a:rPr lang="en-US" sz="1600" dirty="0" err="1"/>
              <a:t>Márquez</a:t>
            </a:r>
            <a:r>
              <a:rPr lang="en-US" sz="1600" dirty="0"/>
              <a:t> Aguilar, M. </a:t>
            </a:r>
            <a:r>
              <a:rPr lang="en-US" sz="1600" dirty="0" err="1"/>
              <a:t>Kakazey</a:t>
            </a:r>
            <a:r>
              <a:rPr lang="en-US" sz="1600" dirty="0"/>
              <a:t>, J. Campos Alvarez, Synthesis and Properties of Carbonized Silicate Ceramics, Journal of Progressive Research in Chemistry,  v.6, Iss.1, pp.255-265, 2017.</a:t>
            </a:r>
          </a:p>
          <a:p>
            <a:pPr marL="342842" indent="-342842">
              <a:buFont typeface="+mj-lt"/>
              <a:buAutoNum type="arabicPeriod"/>
            </a:pPr>
            <a:r>
              <a:rPr lang="en-US" sz="1600" dirty="0" smtClean="0"/>
              <a:t>M</a:t>
            </a:r>
            <a:r>
              <a:rPr lang="en-US" sz="1600" dirty="0"/>
              <a:t>. Vlasova, A. Parra </a:t>
            </a:r>
            <a:r>
              <a:rPr lang="en-US" sz="1600" dirty="0" err="1"/>
              <a:t>Parra</a:t>
            </a:r>
            <a:r>
              <a:rPr lang="en-US" sz="1600" dirty="0"/>
              <a:t>, P. A. </a:t>
            </a:r>
            <a:r>
              <a:rPr lang="en-US" sz="1600" dirty="0" err="1"/>
              <a:t>Márquez</a:t>
            </a:r>
            <a:r>
              <a:rPr lang="en-US" sz="1600" dirty="0"/>
              <a:t> Aguilar, A. Trujillo Estrada, V.  González Molina, M. </a:t>
            </a:r>
            <a:r>
              <a:rPr lang="en-US" sz="1600" dirty="0" err="1"/>
              <a:t>Kakazey</a:t>
            </a:r>
            <a:r>
              <a:rPr lang="en-US" sz="1600" dirty="0"/>
              <a:t>, T. </a:t>
            </a:r>
            <a:r>
              <a:rPr lang="en-US" sz="1600" dirty="0" err="1"/>
              <a:t>Tomila</a:t>
            </a:r>
            <a:r>
              <a:rPr lang="en-US" sz="1600" dirty="0"/>
              <a:t>, V. Gómez-</a:t>
            </a:r>
            <a:r>
              <a:rPr lang="en-US" sz="1600" dirty="0" err="1"/>
              <a:t>Vidales</a:t>
            </a:r>
            <a:r>
              <a:rPr lang="en-US" sz="1600" dirty="0"/>
              <a:t>, Closed Cycle of Recycling of Waste Activated Sludge, Waste Management, v. 71, pp. 320-333, 2018. //doi.org/10.1016/j.wasman.2017.10.051 </a:t>
            </a:r>
            <a:endParaRPr lang="en-US" sz="1600" dirty="0"/>
          </a:p>
        </p:txBody>
      </p:sp>
      <p:sp>
        <p:nvSpPr>
          <p:cNvPr id="27" name="TextBox 26"/>
          <p:cNvSpPr txBox="1"/>
          <p:nvPr/>
        </p:nvSpPr>
        <p:spPr>
          <a:xfrm>
            <a:off x="12801600" y="29146502"/>
            <a:ext cx="18288000" cy="685800"/>
          </a:xfrm>
          <a:prstGeom prst="rect">
            <a:avLst/>
          </a:prstGeom>
          <a:noFill/>
          <a:ln>
            <a:noFill/>
          </a:ln>
        </p:spPr>
        <p:txBody>
          <a:bodyPr wrap="none" lIns="68568" tIns="34284" rIns="68568" bIns="34284" rtlCol="0" anchor="ctr" anchorCtr="0">
            <a:noAutofit/>
          </a:bodyPr>
          <a:lstStyle/>
          <a:p>
            <a:pPr algn="ctr"/>
            <a:r>
              <a:rPr lang="en-US" sz="4400" b="1" dirty="0"/>
              <a:t>References</a:t>
            </a:r>
          </a:p>
        </p:txBody>
      </p:sp>
      <p:sp>
        <p:nvSpPr>
          <p:cNvPr id="10" name="Text Box 189"/>
          <p:cNvSpPr txBox="1">
            <a:spLocks noChangeArrowheads="1"/>
          </p:cNvSpPr>
          <p:nvPr/>
        </p:nvSpPr>
        <p:spPr bwMode="auto">
          <a:xfrm>
            <a:off x="1280160" y="5486400"/>
            <a:ext cx="9144000" cy="8156032"/>
          </a:xfrm>
          <a:prstGeom prst="rect">
            <a:avLst/>
          </a:prstGeom>
          <a:solidFill>
            <a:schemeClr val="bg1"/>
          </a:solidFill>
          <a:ln w="12700">
            <a:solidFill>
              <a:schemeClr val="accent1">
                <a:lumMod val="75000"/>
              </a:schemeClr>
            </a:solidFill>
          </a:ln>
          <a:effectLst/>
        </p:spPr>
        <p:txBody>
          <a:bodyPr lIns="137137" tIns="137137" rIns="137137" bIns="137137">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Calibri" pitchFamily="34" charset="0"/>
              </a:rPr>
              <a:t>The recycling of waste activated sludge (WAS) formed in the process of biological purification of sewage is an urgent ecological problem. The aim of our work was development various technological schemes for the utilization of WAS for obtaining: 1) carbon adsorbent in the framework of low –temperature carbonization of WAS; 2) synthesis in the framework of low-temperature sintering of WAS-glass mixtures of composite adsorbent granules consisting from carbon and porous glass; 3) low-temperature synthesis of foam glass from mixtures WAS-a fusible comminuted glass; 4) Synthesis of porous brick products in water-saving mode when using WAS with high humidity, 5) Production of porous carbonized ceramics using WAS and firing under oxygen deficiency conditions.</a:t>
            </a:r>
          </a:p>
        </p:txBody>
      </p:sp>
      <p:sp>
        <p:nvSpPr>
          <p:cNvPr id="32" name="Rectangle 31"/>
          <p:cNvSpPr/>
          <p:nvPr/>
        </p:nvSpPr>
        <p:spPr>
          <a:xfrm>
            <a:off x="1280160" y="4800600"/>
            <a:ext cx="9144000"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Abstract</a:t>
            </a:r>
          </a:p>
        </p:txBody>
      </p:sp>
      <p:sp>
        <p:nvSpPr>
          <p:cNvPr id="33" name="Rectangle 32"/>
          <p:cNvSpPr/>
          <p:nvPr/>
        </p:nvSpPr>
        <p:spPr>
          <a:xfrm>
            <a:off x="1280160" y="13487400"/>
            <a:ext cx="9144000"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1545088" y="5486401"/>
            <a:ext cx="20824672" cy="3352800"/>
          </a:xfrm>
          <a:prstGeom prst="rect">
            <a:avLst/>
          </a:prstGeom>
          <a:solidFill>
            <a:schemeClr val="bg1"/>
          </a:solidFill>
          <a:ln w="12700">
            <a:solidFill>
              <a:schemeClr val="accent1">
                <a:lumMod val="75000"/>
              </a:schemeClr>
            </a:solidFill>
          </a:ln>
          <a:effectLst/>
        </p:spPr>
        <p:txBody>
          <a:bodyPr lIns="137137" tIns="137137" rIns="137137" bIns="137137">
            <a:no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Calibri" pitchFamily="34" charset="0"/>
              </a:rPr>
              <a:t>To understand the physical and chemical processes occurring during the temperature treatment of components and its mixtures, methods such as X ray diffraction, Infra-Red spectroscopy, and electron microscopy with microanalysis, and electron paramagnetic resonance spectroscopy (EPR), an X-ray Fluorescence were used.</a:t>
            </a:r>
          </a:p>
          <a:p>
            <a:pPr eaLnBrk="1" hangingPunct="1"/>
            <a:r>
              <a:rPr lang="en-US" sz="3200" dirty="0">
                <a:latin typeface="Calibri" pitchFamily="34" charset="0"/>
              </a:rPr>
              <a:t>Adsorption properties were studied by the UV-Vis method with use of calibration graphs: </a:t>
            </a:r>
            <a:r>
              <a:rPr lang="en-US" sz="3200" dirty="0" smtClean="0">
                <a:latin typeface="Calibri" pitchFamily="34" charset="0"/>
              </a:rPr>
              <a:t>C=f(I), </a:t>
            </a:r>
            <a:r>
              <a:rPr lang="en-US" sz="3200" dirty="0">
                <a:latin typeface="Calibri" pitchFamily="34" charset="0"/>
              </a:rPr>
              <a:t>where C is the dye concentration, </a:t>
            </a:r>
            <a:r>
              <a:rPr lang="en-US" sz="3200" dirty="0" smtClean="0">
                <a:latin typeface="Symbol" panose="05050102010706020507" pitchFamily="18" charset="2"/>
              </a:rPr>
              <a:t>l</a:t>
            </a:r>
            <a:r>
              <a:rPr lang="en-US" sz="3200" dirty="0" smtClean="0">
                <a:latin typeface="Calibri" pitchFamily="34" charset="0"/>
              </a:rPr>
              <a:t> </a:t>
            </a:r>
            <a:r>
              <a:rPr lang="en-US" sz="3200" dirty="0">
                <a:latin typeface="Calibri" pitchFamily="34" charset="0"/>
              </a:rPr>
              <a:t>is the intensity of the band with </a:t>
            </a:r>
            <a:r>
              <a:rPr lang="en-US" sz="3200" dirty="0">
                <a:latin typeface="Symbol" panose="05050102010706020507" pitchFamily="18" charset="2"/>
              </a:rPr>
              <a:t>l </a:t>
            </a:r>
            <a:r>
              <a:rPr lang="en-US" sz="3200" dirty="0" smtClean="0">
                <a:latin typeface="Calibri" pitchFamily="34" charset="0"/>
              </a:rPr>
              <a:t>~ </a:t>
            </a:r>
            <a:r>
              <a:rPr lang="en-US" sz="3200" dirty="0">
                <a:latin typeface="Calibri" pitchFamily="34" charset="0"/>
              </a:rPr>
              <a:t>665 nm. The mechanical properties of the ceramic and water absorption were investigated by standard techniques.</a:t>
            </a:r>
          </a:p>
          <a:p>
            <a:pPr eaLnBrk="1" hangingPunct="1"/>
            <a:endParaRPr lang="en-US" sz="3200" dirty="0">
              <a:latin typeface="Calibri" pitchFamily="34" charset="0"/>
            </a:endParaRPr>
          </a:p>
        </p:txBody>
      </p:sp>
      <p:sp>
        <p:nvSpPr>
          <p:cNvPr id="34" name="Rectangle 33"/>
          <p:cNvSpPr/>
          <p:nvPr/>
        </p:nvSpPr>
        <p:spPr>
          <a:xfrm>
            <a:off x="11521440" y="4800600"/>
            <a:ext cx="20848320"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3467040" y="5486400"/>
            <a:ext cx="9144000" cy="10618245"/>
          </a:xfrm>
          <a:prstGeom prst="rect">
            <a:avLst/>
          </a:prstGeom>
          <a:solidFill>
            <a:schemeClr val="bg1"/>
          </a:solidFill>
          <a:ln w="12700">
            <a:solidFill>
              <a:schemeClr val="accent1">
                <a:lumMod val="75000"/>
              </a:schemeClr>
            </a:solidFill>
          </a:ln>
          <a:effectLst/>
        </p:spPr>
        <p:txBody>
          <a:bodyPr lIns="137137" tIns="137137" rIns="137137" bIns="137137">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It is known that the temperature in the anoxic environment of organic compounds leads to the gradual formation of "carbon rings" with free bonds, then to their consolidation. At the same time, the amount of free bonds decrease, and the reactivity of </a:t>
            </a:r>
            <a:r>
              <a:rPr lang="en-US" sz="2800" dirty="0">
                <a:latin typeface="Calibri" pitchFamily="34" charset="0"/>
              </a:rPr>
              <a:t>carbonizate</a:t>
            </a:r>
            <a:r>
              <a:rPr lang="en-US" sz="2800" dirty="0">
                <a:latin typeface="Calibri" pitchFamily="34" charset="0"/>
              </a:rPr>
              <a:t> decreases. Since the greatest number of free bonds is formed in the region (550-650)ºC  during short-time treatment (less than 40 min.), It was just such a temperature regime that we chose to treat the wet WAS. The only effective control method in this case is EPR, which allows you to determine the required time and temperature of the synthesis of active </a:t>
            </a:r>
            <a:r>
              <a:rPr lang="en-US" sz="2800" dirty="0">
                <a:latin typeface="Calibri" pitchFamily="34" charset="0"/>
              </a:rPr>
              <a:t>carbonizate</a:t>
            </a:r>
            <a:r>
              <a:rPr lang="en-US" sz="2800" dirty="0" smtClean="0">
                <a:latin typeface="Calibri" pitchFamily="34" charset="0"/>
              </a:rPr>
              <a:t>.</a:t>
            </a:r>
          </a:p>
          <a:p>
            <a:pPr eaLnBrk="1" hangingPunct="1"/>
            <a:r>
              <a:rPr lang="en-US" sz="2800" dirty="0">
                <a:latin typeface="Calibri" pitchFamily="34" charset="0"/>
              </a:rPr>
              <a:t>The same approach was used to produce carbonized foam glass. However, in this case it was necessary to bring together two conditions: the glass softening temperature should be close to the conditions for maintaining a sufficient number of free carbon bonds, that is, it should be a low-melting glass</a:t>
            </a:r>
            <a:r>
              <a:rPr lang="en-US" sz="2800" dirty="0" smtClean="0">
                <a:latin typeface="Calibri" pitchFamily="34" charset="0"/>
              </a:rPr>
              <a:t>.</a:t>
            </a:r>
          </a:p>
          <a:p>
            <a:pPr eaLnBrk="1" hangingPunct="1"/>
            <a:r>
              <a:rPr lang="en-US" sz="2800" dirty="0">
                <a:latin typeface="Calibri" pitchFamily="34" charset="0"/>
              </a:rPr>
              <a:t>The situation is more complicated when carbonized ceramics are produced. In this case, it was necessary to prepare mixtures for which the sintering temperature would be substantially reduced by the appearance of low-melting eutectics</a:t>
            </a:r>
            <a:r>
              <a:rPr lang="en-US" sz="2800" dirty="0" smtClean="0">
                <a:latin typeface="Calibri" pitchFamily="34" charset="0"/>
              </a:rPr>
              <a:t>.</a:t>
            </a:r>
          </a:p>
          <a:p>
            <a:pPr eaLnBrk="1" hangingPunct="1"/>
            <a:r>
              <a:rPr lang="en-US" sz="2800" dirty="0">
                <a:latin typeface="Calibri" pitchFamily="34" charset="0"/>
              </a:rPr>
              <a:t>To obtain foamed glass and porous bricks, a simple principle was used: removal of water vapor and burnout of the organic component. And for this it was necessary to use a wet WAS.</a:t>
            </a:r>
            <a:endParaRPr lang="en-US" sz="2800" dirty="0">
              <a:latin typeface="Calibri" pitchFamily="34" charset="0"/>
            </a:endParaRPr>
          </a:p>
        </p:txBody>
      </p:sp>
      <p:sp>
        <p:nvSpPr>
          <p:cNvPr id="35" name="Rectangle 34"/>
          <p:cNvSpPr/>
          <p:nvPr/>
        </p:nvSpPr>
        <p:spPr>
          <a:xfrm>
            <a:off x="33451800" y="4800600"/>
            <a:ext cx="9144000"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smtClean="0">
                <a:solidFill>
                  <a:schemeClr val="accent3">
                    <a:lumMod val="20000"/>
                    <a:lumOff val="80000"/>
                  </a:schemeClr>
                </a:solidFill>
              </a:rPr>
              <a:t>Discussion [1-6]</a:t>
            </a:r>
            <a:endParaRPr lang="en-US" sz="4400" b="1" dirty="0">
              <a:solidFill>
                <a:schemeClr val="accent3">
                  <a:lumMod val="20000"/>
                  <a:lumOff val="80000"/>
                </a:schemeClr>
              </a:solidFill>
            </a:endParaRPr>
          </a:p>
        </p:txBody>
      </p:sp>
      <p:sp>
        <p:nvSpPr>
          <p:cNvPr id="14" name="Text Box 193"/>
          <p:cNvSpPr txBox="1">
            <a:spLocks noChangeArrowheads="1"/>
          </p:cNvSpPr>
          <p:nvPr/>
        </p:nvSpPr>
        <p:spPr bwMode="auto">
          <a:xfrm>
            <a:off x="33467040" y="16687800"/>
            <a:ext cx="9144000" cy="9756471"/>
          </a:xfrm>
          <a:prstGeom prst="rect">
            <a:avLst/>
          </a:prstGeom>
          <a:solidFill>
            <a:schemeClr val="bg1"/>
          </a:solidFill>
          <a:ln w="12700">
            <a:solidFill>
              <a:schemeClr val="accent1">
                <a:lumMod val="75000"/>
              </a:schemeClr>
            </a:solidFill>
          </a:ln>
          <a:effectLst/>
        </p:spPr>
        <p:txBody>
          <a:bodyPr lIns="137137" tIns="137137" rIns="137137" bIns="137137">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t>In the work was established that:</a:t>
            </a:r>
          </a:p>
          <a:p>
            <a:pPr lvl="0"/>
            <a:r>
              <a:rPr lang="en-US" sz="2800" dirty="0" smtClean="0"/>
              <a:t>1.For </a:t>
            </a:r>
            <a:r>
              <a:rPr lang="en-US" sz="2800" dirty="0"/>
              <a:t>creation of active carbon of good adsorptive properties it is necessary realize a low temperature treatment during short time with conditions of medium argon, vacuum, deficit of oxygen (Energy Saving Technology).</a:t>
            </a:r>
          </a:p>
          <a:p>
            <a:pPr lvl="0"/>
            <a:r>
              <a:rPr lang="en-US" sz="2800" dirty="0" smtClean="0"/>
              <a:t>2.For </a:t>
            </a:r>
            <a:r>
              <a:rPr lang="en-US" sz="2800" dirty="0"/>
              <a:t>obtaining foam glass and carbonized foam glass it is necessary use glasses with low temperature of melting to create good conditions for formation active carbon in glass melt (Energy Saving Technology)</a:t>
            </a:r>
          </a:p>
          <a:p>
            <a:pPr lvl="0"/>
            <a:r>
              <a:rPr lang="en-US" sz="2800" dirty="0" smtClean="0"/>
              <a:t>3.For </a:t>
            </a:r>
            <a:r>
              <a:rPr lang="en-US" sz="2800" dirty="0"/>
              <a:t>obtaining bricks with different porosity it is possible introduce WAS with high humidity into different mixtures with clay which give possibility to decrease temperature and time sintering (Energy and Water Saving Technology).</a:t>
            </a:r>
          </a:p>
          <a:p>
            <a:pPr lvl="0"/>
            <a:r>
              <a:rPr lang="en-US" sz="2800" dirty="0" smtClean="0"/>
              <a:t>4. In </a:t>
            </a:r>
            <a:r>
              <a:rPr lang="en-US" sz="2800" dirty="0"/>
              <a:t>conditions of oxygen deficit it is possible obtain carbonized bricks with different porosity for specific applications.</a:t>
            </a:r>
          </a:p>
          <a:p>
            <a:pPr lvl="0"/>
            <a:r>
              <a:rPr lang="en-US" sz="2800" dirty="0" smtClean="0"/>
              <a:t>5.All </a:t>
            </a:r>
            <a:r>
              <a:rPr lang="en-US" sz="2800" dirty="0"/>
              <a:t>developed technologies belongs to technologies of energy saving, water saving and minimizing the release of CO2 in the atmosphere that solve an ecological problem</a:t>
            </a:r>
            <a:r>
              <a:rPr lang="en-US" sz="2800" dirty="0" smtClean="0"/>
              <a:t>.</a:t>
            </a:r>
            <a:endParaRPr lang="en-US" sz="2800" dirty="0"/>
          </a:p>
        </p:txBody>
      </p:sp>
      <p:sp>
        <p:nvSpPr>
          <p:cNvPr id="36" name="Rectangle 35"/>
          <p:cNvSpPr/>
          <p:nvPr/>
        </p:nvSpPr>
        <p:spPr>
          <a:xfrm>
            <a:off x="33467040" y="16002000"/>
            <a:ext cx="9144000"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Conclusions</a:t>
            </a:r>
          </a:p>
        </p:txBody>
      </p:sp>
      <p:sp>
        <p:nvSpPr>
          <p:cNvPr id="11" name="Text Box 190"/>
          <p:cNvSpPr txBox="1">
            <a:spLocks noChangeArrowheads="1"/>
          </p:cNvSpPr>
          <p:nvPr/>
        </p:nvSpPr>
        <p:spPr bwMode="auto">
          <a:xfrm>
            <a:off x="1280160" y="14173200"/>
            <a:ext cx="9144000" cy="14065342"/>
          </a:xfrm>
          <a:prstGeom prst="rect">
            <a:avLst/>
          </a:prstGeom>
          <a:solidFill>
            <a:schemeClr val="bg1"/>
          </a:solidFill>
          <a:ln w="12700">
            <a:solidFill>
              <a:schemeClr val="accent1">
                <a:lumMod val="75000"/>
              </a:schemeClr>
            </a:solidFill>
          </a:ln>
          <a:effectLst/>
        </p:spPr>
        <p:txBody>
          <a:bodyPr lIns="137137" tIns="137137" rIns="137137" bIns="137137">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3200" dirty="0"/>
              <a:t>Mankind is now confronted with the problems of improving ecology, energy saving, and water saving, which call for their urgent solution. The greatest part of these problems arose as a result of the </a:t>
            </a:r>
            <a:r>
              <a:rPr lang="en-US" sz="3200" dirty="0"/>
              <a:t>technogenic</a:t>
            </a:r>
            <a:r>
              <a:rPr lang="en-US" sz="3200" dirty="0"/>
              <a:t> activity of people. For instance, the manufacture of glass for different applications and glassware is accompanied by the accumulation of considerable quantities of cullet. The use of natural stones such as basalts in ceramic production is usually connected with their grinding and accumulation of milled waste. The purification of household and industrial sewage at water treatment plants with the use of activated sludge leads to the necessity for developing methods of processing the </a:t>
            </a:r>
            <a:r>
              <a:rPr lang="en-US" sz="3200" dirty="0"/>
              <a:t>biowaste</a:t>
            </a:r>
            <a:r>
              <a:rPr lang="en-US" sz="3200" dirty="0"/>
              <a:t> which are dangerous for the environment.  All aforementioned wastes are large-scale and require processing. Usually recycling industrial waste into new materials is an energy-consuming. It is this problem that most often prevents the development of technologies for obtaining new materials.</a:t>
            </a:r>
          </a:p>
          <a:p>
            <a:r>
              <a:rPr lang="en-US" sz="3200" dirty="0"/>
              <a:t>The aim of our work was to develop simple technologies for the processing of large-scale waste that could be introduced in large-scale production. These include the production of brick products, the production of foam glass bricks, and the production of active carbon.</a:t>
            </a:r>
          </a:p>
        </p:txBody>
      </p:sp>
      <p:sp>
        <p:nvSpPr>
          <p:cNvPr id="45" name="Rectangle 44"/>
          <p:cNvSpPr/>
          <p:nvPr/>
        </p:nvSpPr>
        <p:spPr>
          <a:xfrm>
            <a:off x="11521440" y="9425939"/>
            <a:ext cx="20848320"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Results</a:t>
            </a:r>
          </a:p>
        </p:txBody>
      </p:sp>
      <p:sp>
        <p:nvSpPr>
          <p:cNvPr id="40" name="Text Box 193"/>
          <p:cNvSpPr txBox="1">
            <a:spLocks noChangeArrowheads="1"/>
          </p:cNvSpPr>
          <p:nvPr/>
        </p:nvSpPr>
        <p:spPr bwMode="auto">
          <a:xfrm>
            <a:off x="33451800" y="27131473"/>
            <a:ext cx="9144000" cy="1138727"/>
          </a:xfrm>
          <a:prstGeom prst="rect">
            <a:avLst/>
          </a:prstGeom>
          <a:solidFill>
            <a:schemeClr val="bg1"/>
          </a:solidFill>
          <a:ln w="12700">
            <a:solidFill>
              <a:schemeClr val="accent1">
                <a:lumMod val="75000"/>
              </a:schemeClr>
            </a:solidFill>
          </a:ln>
          <a:effectLst/>
        </p:spPr>
        <p:txBody>
          <a:bodyPr lIns="137137" tIns="137137" rIns="137137" bIns="137137">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800" dirty="0"/>
              <a:t>Necessary repeat this experiments in industrial conditions</a:t>
            </a:r>
            <a:r>
              <a:rPr lang="en-US" sz="2800" dirty="0" smtClean="0"/>
              <a:t>.</a:t>
            </a:r>
            <a:endParaRPr lang="en-US" sz="2800" dirty="0"/>
          </a:p>
        </p:txBody>
      </p:sp>
      <p:sp>
        <p:nvSpPr>
          <p:cNvPr id="41" name="Rectangle 40"/>
          <p:cNvSpPr/>
          <p:nvPr/>
        </p:nvSpPr>
        <p:spPr>
          <a:xfrm>
            <a:off x="33375600" y="26441400"/>
            <a:ext cx="9144000"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Future Directions</a:t>
            </a: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83381" y="1101566"/>
            <a:ext cx="3143250" cy="1997167"/>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1402" y="1057499"/>
            <a:ext cx="3008598" cy="2188621"/>
          </a:xfrm>
          <a:prstGeom prst="rect">
            <a:avLst/>
          </a:prstGeom>
        </p:spPr>
      </p:pic>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287371" y="10972800"/>
            <a:ext cx="4764552" cy="3794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5" name="Text Box 4"/>
          <p:cNvSpPr txBox="1">
            <a:spLocks noChangeArrowheads="1"/>
          </p:cNvSpPr>
          <p:nvPr/>
        </p:nvSpPr>
        <p:spPr bwMode="auto">
          <a:xfrm>
            <a:off x="21409923" y="14763630"/>
            <a:ext cx="2569671" cy="8573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100" b="0" i="1" u="none" strike="noStrike" cap="none" normalizeH="0" baseline="0" dirty="0" smtClean="0">
                <a:ln>
                  <a:noFill/>
                </a:ln>
                <a:solidFill>
                  <a:srgbClr val="000000"/>
                </a:solidFill>
                <a:effectLst/>
                <a:latin typeface="Times New Roman" panose="02020603050405020304" pitchFamily="18" charset="0"/>
              </a:rPr>
              <a:t>Fig. 2. Change in the concentration of MB in solution with the sintering temperature (a) and sintering time (b) of specimens. In (a): </a:t>
            </a:r>
            <a:r>
              <a:rPr kumimoji="0" lang="en-US" sz="1100" b="0" i="1" u="none" strike="noStrike" cap="none" normalizeH="0" baseline="0" dirty="0" smtClean="0">
                <a:ln>
                  <a:noFill/>
                </a:ln>
                <a:solidFill>
                  <a:srgbClr val="000000"/>
                </a:solidFill>
                <a:effectLst/>
                <a:latin typeface="Times New Roman" panose="02020603050405020304" pitchFamily="18" charset="0"/>
              </a:rPr>
              <a:t>t</a:t>
            </a:r>
            <a:r>
              <a:rPr kumimoji="0" lang="en-US" sz="1100" b="0" i="1" u="none" strike="noStrike" cap="none" normalizeH="0" baseline="-25000" dirty="0" smtClean="0">
                <a:ln>
                  <a:noFill/>
                </a:ln>
                <a:solidFill>
                  <a:srgbClr val="000000"/>
                </a:solidFill>
                <a:effectLst/>
                <a:latin typeface="Times New Roman" panose="02020603050405020304" pitchFamily="18" charset="0"/>
              </a:rPr>
              <a:t>sint</a:t>
            </a:r>
            <a:r>
              <a:rPr kumimoji="0" lang="en-US" sz="1100" b="0" i="1" u="none" strike="noStrike" cap="none" normalizeH="0" baseline="-25000" dirty="0" smtClean="0">
                <a:ln>
                  <a:noFill/>
                </a:ln>
                <a:solidFill>
                  <a:srgbClr val="000000"/>
                </a:solidFill>
                <a:effectLst/>
                <a:latin typeface="Times New Roman" panose="02020603050405020304" pitchFamily="18" charset="0"/>
              </a:rPr>
              <a:t>.</a:t>
            </a:r>
            <a:r>
              <a:rPr kumimoji="0" lang="en-US" sz="1100" b="0" i="1" u="none" strike="noStrike" cap="none" normalizeH="0" baseline="0" dirty="0" smtClean="0">
                <a:ln>
                  <a:noFill/>
                </a:ln>
                <a:solidFill>
                  <a:srgbClr val="000000"/>
                </a:solidFill>
                <a:effectLst/>
                <a:latin typeface="Times New Roman" panose="02020603050405020304" pitchFamily="18" charset="0"/>
              </a:rPr>
              <a:t> = 600ºC, </a:t>
            </a:r>
            <a:r>
              <a:rPr kumimoji="0" lang="en-US" sz="1100" b="0" i="1" u="none" strike="noStrike" cap="none" normalizeH="0" baseline="0" dirty="0" err="1" smtClean="0">
                <a:ln>
                  <a:noFill/>
                </a:ln>
                <a:solidFill>
                  <a:srgbClr val="000000"/>
                </a:solidFill>
                <a:effectLst/>
                <a:latin typeface="Times New Roman" panose="02020603050405020304" pitchFamily="18" charset="0"/>
              </a:rPr>
              <a:t>d</a:t>
            </a:r>
            <a:r>
              <a:rPr kumimoji="0" lang="en-US" sz="1100" b="0" i="1" u="none" strike="noStrike" cap="none" normalizeH="0" baseline="-25000" dirty="0" err="1" smtClean="0">
                <a:ln>
                  <a:noFill/>
                </a:ln>
                <a:solidFill>
                  <a:srgbClr val="000000"/>
                </a:solidFill>
                <a:effectLst/>
                <a:latin typeface="Times New Roman" panose="02020603050405020304" pitchFamily="18" charset="0"/>
              </a:rPr>
              <a:t>glass</a:t>
            </a:r>
            <a:r>
              <a:rPr kumimoji="0" lang="en-US" sz="1100" b="0" i="1" u="none" strike="noStrike" cap="none" normalizeH="0" baseline="0" dirty="0" smtClean="0">
                <a:ln>
                  <a:noFill/>
                </a:ln>
                <a:solidFill>
                  <a:srgbClr val="000000"/>
                </a:solidFill>
                <a:effectLst/>
                <a:latin typeface="Times New Roman" panose="02020603050405020304" pitchFamily="18" charset="0"/>
              </a:rPr>
              <a:t>&lt; 90mm.</a:t>
            </a:r>
            <a:endParaRPr kumimoji="0" lang="es-MX" sz="1600" b="0" i="0" u="none" strike="noStrike" cap="none" normalizeH="0" baseline="0" dirty="0" smtClean="0">
              <a:ln>
                <a:noFill/>
              </a:ln>
              <a:solidFill>
                <a:schemeClr val="tx1"/>
              </a:solidFill>
              <a:effectLst/>
              <a:latin typeface="Arial" panose="020B0604020202020204" pitchFamily="34" charset="0"/>
            </a:endParaRPr>
          </a:p>
        </p:txBody>
      </p:sp>
      <p:pic>
        <p:nvPicPr>
          <p:cNvPr id="1050" name="Picture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34800" y="10861182"/>
            <a:ext cx="8631900" cy="2316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49" name="Text Box 27"/>
          <p:cNvSpPr txBox="1">
            <a:spLocks noChangeArrowheads="1"/>
          </p:cNvSpPr>
          <p:nvPr/>
        </p:nvSpPr>
        <p:spPr bwMode="auto">
          <a:xfrm>
            <a:off x="12011181" y="13182288"/>
            <a:ext cx="3767180" cy="6657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1" u="none" strike="noStrike" cap="none" normalizeH="0" baseline="0" dirty="0" smtClean="0">
                <a:ln>
                  <a:noFill/>
                </a:ln>
                <a:solidFill>
                  <a:srgbClr val="000000"/>
                </a:solidFill>
                <a:effectLst/>
                <a:latin typeface="Calibri" panose="020F0502020204030204" pitchFamily="34" charset="0"/>
              </a:rPr>
              <a:t>Fig. 1. Weight loss of waste sludge depending on the treatment time at </a:t>
            </a:r>
            <a:r>
              <a:rPr kumimoji="0" lang="en-US" sz="1100" b="0" i="1" u="none" strike="noStrike" cap="none" normalizeH="0" baseline="0" dirty="0" err="1" smtClean="0">
                <a:ln>
                  <a:noFill/>
                </a:ln>
                <a:solidFill>
                  <a:srgbClr val="000000"/>
                </a:solidFill>
                <a:effectLst/>
                <a:latin typeface="Calibri" panose="020F0502020204030204" pitchFamily="34" charset="0"/>
              </a:rPr>
              <a:t>T</a:t>
            </a:r>
            <a:r>
              <a:rPr kumimoji="0" lang="en-US" sz="1100" b="0" i="1" u="none" strike="noStrike" cap="none" normalizeH="0" baseline="-25000" dirty="0" err="1" smtClean="0">
                <a:ln>
                  <a:noFill/>
                </a:ln>
                <a:solidFill>
                  <a:srgbClr val="000000"/>
                </a:solidFill>
                <a:effectLst/>
                <a:latin typeface="Calibri" panose="020F0502020204030204" pitchFamily="34" charset="0"/>
              </a:rPr>
              <a:t>tr</a:t>
            </a:r>
            <a:r>
              <a:rPr kumimoji="0" lang="en-US" sz="1100" b="0" i="1" u="none" strike="noStrike" cap="none" normalizeH="0" baseline="0" dirty="0" smtClean="0">
                <a:ln>
                  <a:noFill/>
                </a:ln>
                <a:solidFill>
                  <a:srgbClr val="000000"/>
                </a:solidFill>
                <a:effectLst/>
                <a:latin typeface="Calibri" panose="020F0502020204030204" pitchFamily="34" charset="0"/>
              </a:rPr>
              <a:t>=600ºC in argon, and change of the color of specimens (upper part of the figure).</a:t>
            </a:r>
            <a:endParaRPr kumimoji="0" lang="es-MX" sz="1600" b="0" i="0" u="none" strike="noStrike" cap="none" normalizeH="0" baseline="0" dirty="0" smtClean="0">
              <a:ln>
                <a:noFill/>
              </a:ln>
              <a:solidFill>
                <a:schemeClr val="tx1"/>
              </a:solidFill>
              <a:effectLst/>
              <a:latin typeface="Arial" panose="020B0604020202020204" pitchFamily="34" charset="0"/>
            </a:endParaRPr>
          </a:p>
        </p:txBody>
      </p:sp>
      <p:pic>
        <p:nvPicPr>
          <p:cNvPr id="1052" name="Picture 2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2868" y="12600819"/>
            <a:ext cx="4981964" cy="16627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53" name="Picture 2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047827" y="13883486"/>
            <a:ext cx="2738464" cy="49651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0" name="Text Box 30"/>
          <p:cNvSpPr txBox="1">
            <a:spLocks noChangeArrowheads="1"/>
          </p:cNvSpPr>
          <p:nvPr/>
        </p:nvSpPr>
        <p:spPr bwMode="auto">
          <a:xfrm>
            <a:off x="12116824" y="18793910"/>
            <a:ext cx="2742137" cy="4704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100" b="0" i="1" u="none" strike="noStrike" cap="none" normalizeH="0" baseline="0" dirty="0" smtClean="0">
                <a:ln>
                  <a:noFill/>
                </a:ln>
                <a:solidFill>
                  <a:srgbClr val="000000"/>
                </a:solidFill>
                <a:effectLst/>
                <a:latin typeface="Times New Roman" panose="02020603050405020304" pitchFamily="18" charset="0"/>
              </a:rPr>
              <a:t>Fig. 2. Fragments of X-ray diffraction patterns of sludge heat-treated in argon at T=600ºC and t=30 min.</a:t>
            </a:r>
            <a:endParaRPr kumimoji="0" lang="es-MX" sz="1600" b="0" i="0" u="none" strike="noStrike" cap="none" normalizeH="0" baseline="0" dirty="0" smtClean="0">
              <a:ln>
                <a:noFill/>
              </a:ln>
              <a:solidFill>
                <a:schemeClr val="tx1"/>
              </a:solidFill>
              <a:effectLst/>
              <a:latin typeface="Arial" panose="020B0604020202020204" pitchFamily="34" charset="0"/>
            </a:endParaRPr>
          </a:p>
        </p:txBody>
      </p:sp>
      <p:sp>
        <p:nvSpPr>
          <p:cNvPr id="51" name="Text Box 31"/>
          <p:cNvSpPr txBox="1">
            <a:spLocks noChangeArrowheads="1"/>
          </p:cNvSpPr>
          <p:nvPr/>
        </p:nvSpPr>
        <p:spPr bwMode="auto">
          <a:xfrm>
            <a:off x="15857176" y="14308208"/>
            <a:ext cx="4794595" cy="5585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1" u="none" strike="noStrike" cap="none" normalizeH="0" baseline="0" dirty="0" smtClean="0">
                <a:ln>
                  <a:noFill/>
                </a:ln>
                <a:solidFill>
                  <a:srgbClr val="000000"/>
                </a:solidFill>
                <a:effectLst/>
                <a:latin typeface="Calibri" panose="020F0502020204030204" pitchFamily="34" charset="0"/>
              </a:rPr>
              <a:t>Fig. 3. EPR spectra of WAS (a) and change of intensity of narrow EPR signal from carbon free bonds depending on the treatment temperature (b) and treatment time (c) in an argon atmosphere. In (b) </a:t>
            </a:r>
            <a:r>
              <a:rPr kumimoji="0" lang="en-US" sz="1100" b="0" i="1" u="none" strike="noStrike" cap="none" normalizeH="0" baseline="0" dirty="0" err="1" smtClean="0">
                <a:ln>
                  <a:noFill/>
                </a:ln>
                <a:solidFill>
                  <a:srgbClr val="000000"/>
                </a:solidFill>
                <a:effectLst/>
                <a:latin typeface="Calibri" panose="020F0502020204030204" pitchFamily="34" charset="0"/>
              </a:rPr>
              <a:t>ttr</a:t>
            </a:r>
            <a:r>
              <a:rPr kumimoji="0" lang="en-US" sz="1100" b="0" i="1" u="none" strike="noStrike" cap="none" normalizeH="0" baseline="0" dirty="0" smtClean="0">
                <a:ln>
                  <a:noFill/>
                </a:ln>
                <a:solidFill>
                  <a:srgbClr val="000000"/>
                </a:solidFill>
                <a:effectLst/>
                <a:latin typeface="Calibri" panose="020F0502020204030204" pitchFamily="34" charset="0"/>
              </a:rPr>
              <a:t>= 30 min. In (c) </a:t>
            </a:r>
            <a:r>
              <a:rPr kumimoji="0" lang="en-US" sz="1100" b="0" i="1" u="none" strike="noStrike" cap="none" normalizeH="0" baseline="0" dirty="0" err="1" smtClean="0">
                <a:ln>
                  <a:noFill/>
                </a:ln>
                <a:solidFill>
                  <a:srgbClr val="000000"/>
                </a:solidFill>
                <a:effectLst/>
                <a:latin typeface="Calibri" panose="020F0502020204030204" pitchFamily="34" charset="0"/>
              </a:rPr>
              <a:t>Ttr</a:t>
            </a:r>
            <a:r>
              <a:rPr kumimoji="0" lang="en-US" sz="1100" b="0" i="1" u="none" strike="noStrike" cap="none" normalizeH="0" baseline="0" dirty="0" smtClean="0">
                <a:ln>
                  <a:noFill/>
                </a:ln>
                <a:solidFill>
                  <a:srgbClr val="000000"/>
                </a:solidFill>
                <a:effectLst/>
                <a:latin typeface="Calibri" panose="020F0502020204030204" pitchFamily="34" charset="0"/>
              </a:rPr>
              <a:t> = 600ºC</a:t>
            </a:r>
            <a:endParaRPr kumimoji="0" lang="es-MX" sz="1600" b="0" i="0" u="none" strike="noStrike" cap="none" normalizeH="0" baseline="0" dirty="0" smtClean="0">
              <a:ln>
                <a:noFill/>
              </a:ln>
              <a:solidFill>
                <a:schemeClr val="tx1"/>
              </a:solidFill>
              <a:effectLst/>
              <a:latin typeface="Arial" panose="020B0604020202020204" pitchFamily="34" charset="0"/>
            </a:endParaRPr>
          </a:p>
        </p:txBody>
      </p:sp>
      <p:pic>
        <p:nvPicPr>
          <p:cNvPr id="1056" name="Picture 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176953" y="15034367"/>
            <a:ext cx="4664234" cy="28000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57" name="Picture 3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16824" y="19428902"/>
            <a:ext cx="8991600" cy="14498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2" name="Text Box 34"/>
          <p:cNvSpPr txBox="1">
            <a:spLocks noChangeArrowheads="1"/>
          </p:cNvSpPr>
          <p:nvPr/>
        </p:nvSpPr>
        <p:spPr bwMode="auto">
          <a:xfrm>
            <a:off x="15158351" y="17893408"/>
            <a:ext cx="6367419" cy="1358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100" b="0" i="1" u="none" strike="noStrike" cap="none" normalizeH="0" baseline="0" dirty="0" smtClean="0">
                <a:ln>
                  <a:noFill/>
                </a:ln>
                <a:solidFill>
                  <a:srgbClr val="000000"/>
                </a:solidFill>
                <a:effectLst/>
                <a:latin typeface="Times New Roman" panose="02020603050405020304" pitchFamily="18" charset="0"/>
              </a:rPr>
              <a:t>Fig. 4. UV-Vis spectrum of MB (a) and contents of MB in aqueous solution depending on the treatment temperature of </a:t>
            </a:r>
            <a:r>
              <a:rPr kumimoji="0" lang="en-US" sz="1100" b="0" i="1" u="none" strike="noStrike" cap="none" normalizeH="0" baseline="0" dirty="0" err="1" smtClean="0">
                <a:ln>
                  <a:noFill/>
                </a:ln>
                <a:solidFill>
                  <a:srgbClr val="000000"/>
                </a:solidFill>
                <a:effectLst/>
                <a:latin typeface="Times New Roman" panose="02020603050405020304" pitchFamily="18" charset="0"/>
              </a:rPr>
              <a:t>biowaste</a:t>
            </a:r>
            <a:r>
              <a:rPr kumimoji="0" lang="en-US" sz="1100" b="0" i="1" u="none" strike="noStrike" cap="none" normalizeH="0" baseline="0" dirty="0" smtClean="0">
                <a:ln>
                  <a:noFill/>
                </a:ln>
                <a:solidFill>
                  <a:srgbClr val="000000"/>
                </a:solidFill>
                <a:effectLst/>
                <a:latin typeface="Times New Roman" panose="02020603050405020304" pitchFamily="18" charset="0"/>
              </a:rPr>
              <a:t> (b), treatment time (c), time of exposure the </a:t>
            </a:r>
            <a:r>
              <a:rPr kumimoji="0" lang="en-US" sz="1100" b="0" i="1" u="none" strike="noStrike" cap="none" normalizeH="0" baseline="0" dirty="0" err="1" smtClean="0">
                <a:ln>
                  <a:noFill/>
                </a:ln>
                <a:solidFill>
                  <a:srgbClr val="000000"/>
                </a:solidFill>
                <a:effectLst/>
                <a:latin typeface="Times New Roman" panose="02020603050405020304" pitchFamily="18" charset="0"/>
              </a:rPr>
              <a:t>carbonizate</a:t>
            </a:r>
            <a:r>
              <a:rPr kumimoji="0" lang="en-US" sz="1100" b="0" i="1" u="none" strike="noStrike" cap="none" normalizeH="0" baseline="0" dirty="0" smtClean="0">
                <a:ln>
                  <a:noFill/>
                </a:ln>
                <a:solidFill>
                  <a:srgbClr val="000000"/>
                </a:solidFill>
                <a:effectLst/>
                <a:latin typeface="Times New Roman" panose="02020603050405020304" pitchFamily="18" charset="0"/>
              </a:rPr>
              <a:t> (d), MB concentrations band at </a:t>
            </a:r>
            <a:r>
              <a:rPr kumimoji="0" lang="en-US" sz="1100" b="0" i="1" u="none" strike="noStrike" cap="none" normalizeH="0" baseline="0" dirty="0" smtClean="0">
                <a:ln>
                  <a:noFill/>
                </a:ln>
                <a:solidFill>
                  <a:srgbClr val="000000"/>
                </a:solidFill>
                <a:effectLst/>
                <a:latin typeface="Symbol" panose="05050102010706020507" pitchFamily="18" charset="2"/>
              </a:rPr>
              <a:t>l~</a:t>
            </a:r>
            <a:r>
              <a:rPr kumimoji="0" lang="en-US" sz="1100" b="0" i="1" u="none" strike="noStrike" cap="none" normalizeH="0" baseline="0" dirty="0" smtClean="0">
                <a:ln>
                  <a:noFill/>
                </a:ln>
                <a:solidFill>
                  <a:srgbClr val="000000"/>
                </a:solidFill>
                <a:effectLst/>
                <a:latin typeface="Times New Roman" panose="02020603050405020304" pitchFamily="18" charset="0"/>
              </a:rPr>
              <a:t> 665 nm was used.</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100" b="0" i="1" u="none" strike="noStrike" cap="none" normalizeH="0" baseline="0" dirty="0" smtClean="0">
                <a:ln>
                  <a:noFill/>
                </a:ln>
                <a:solidFill>
                  <a:srgbClr val="000000"/>
                </a:solidFill>
                <a:effectLst/>
                <a:latin typeface="Times New Roman" panose="02020603050405020304" pitchFamily="18" charset="0"/>
              </a:rPr>
              <a:t>In (b): </a:t>
            </a:r>
            <a:r>
              <a:rPr kumimoji="0" lang="en-US" sz="1100" b="0" i="1" u="none" strike="noStrike" cap="none" normalizeH="0" baseline="0" dirty="0" err="1" smtClean="0">
                <a:ln>
                  <a:noFill/>
                </a:ln>
                <a:solidFill>
                  <a:srgbClr val="000000"/>
                </a:solidFill>
                <a:effectLst/>
                <a:latin typeface="Times New Roman" panose="02020603050405020304" pitchFamily="18" charset="0"/>
              </a:rPr>
              <a:t>t</a:t>
            </a:r>
            <a:r>
              <a:rPr kumimoji="0" lang="en-US" sz="1100" b="0" i="1" u="none" strike="noStrike" cap="none" normalizeH="0" baseline="-25000" dirty="0" err="1" smtClean="0">
                <a:ln>
                  <a:noFill/>
                </a:ln>
                <a:solidFill>
                  <a:srgbClr val="000000"/>
                </a:solidFill>
                <a:effectLst/>
                <a:latin typeface="Times New Roman" panose="02020603050405020304" pitchFamily="18" charset="0"/>
              </a:rPr>
              <a:t>tr</a:t>
            </a:r>
            <a:r>
              <a:rPr kumimoji="0" lang="en-US" sz="1100" b="0" i="1" u="none" strike="noStrike" cap="none" normalizeH="0" baseline="0" dirty="0" smtClean="0">
                <a:ln>
                  <a:noFill/>
                </a:ln>
                <a:solidFill>
                  <a:srgbClr val="000000"/>
                </a:solidFill>
                <a:effectLst/>
                <a:latin typeface="Times New Roman" panose="02020603050405020304" pitchFamily="18" charset="0"/>
              </a:rPr>
              <a:t> = 30min. Weight of specimen (P) is 0.5 f. Volume of solution (V) is 20 ml. Initial MB concentration in solution (CMB) is 50 ppm. Adsorption time is 24 h. In (c): </a:t>
            </a:r>
            <a:r>
              <a:rPr kumimoji="0" lang="en-US" sz="1100" b="0" i="1" u="none" strike="noStrike" cap="none" normalizeH="0" baseline="0" dirty="0" err="1" smtClean="0">
                <a:ln>
                  <a:noFill/>
                </a:ln>
                <a:solidFill>
                  <a:srgbClr val="000000"/>
                </a:solidFill>
                <a:effectLst/>
                <a:latin typeface="Times New Roman" panose="02020603050405020304" pitchFamily="18" charset="0"/>
              </a:rPr>
              <a:t>T</a:t>
            </a:r>
            <a:r>
              <a:rPr kumimoji="0" lang="en-US" sz="1100" b="0" i="1" u="none" strike="noStrike" cap="none" normalizeH="0" baseline="-25000" dirty="0" err="1" smtClean="0">
                <a:ln>
                  <a:noFill/>
                </a:ln>
                <a:solidFill>
                  <a:srgbClr val="000000"/>
                </a:solidFill>
                <a:effectLst/>
                <a:latin typeface="Times New Roman" panose="02020603050405020304" pitchFamily="18" charset="0"/>
              </a:rPr>
              <a:t>tr</a:t>
            </a:r>
            <a:r>
              <a:rPr kumimoji="0" lang="en-US" sz="1100" b="0" i="1" u="none" strike="noStrike" cap="none" normalizeH="0" baseline="0" dirty="0" smtClean="0">
                <a:ln>
                  <a:noFill/>
                </a:ln>
                <a:solidFill>
                  <a:srgbClr val="000000"/>
                </a:solidFill>
                <a:effectLst/>
                <a:latin typeface="Times New Roman" panose="02020603050405020304" pitchFamily="18" charset="0"/>
              </a:rPr>
              <a:t>=600ºC, P = 0.5g, V=20ml, C</a:t>
            </a:r>
            <a:r>
              <a:rPr kumimoji="0" lang="en-US" sz="1100" b="0" i="1" u="none" strike="noStrike" cap="none" normalizeH="0" baseline="-25000" dirty="0" smtClean="0">
                <a:ln>
                  <a:noFill/>
                </a:ln>
                <a:solidFill>
                  <a:srgbClr val="000000"/>
                </a:solidFill>
                <a:effectLst/>
                <a:latin typeface="Times New Roman" panose="02020603050405020304" pitchFamily="18" charset="0"/>
              </a:rPr>
              <a:t>MB</a:t>
            </a:r>
            <a:r>
              <a:rPr kumimoji="0" lang="en-US" sz="1100" b="0" i="1" u="none" strike="noStrike" cap="none" normalizeH="0" baseline="0" dirty="0" smtClean="0">
                <a:ln>
                  <a:noFill/>
                </a:ln>
                <a:solidFill>
                  <a:srgbClr val="000000"/>
                </a:solidFill>
                <a:effectLst/>
                <a:latin typeface="Times New Roman" panose="02020603050405020304" pitchFamily="18" charset="0"/>
              </a:rPr>
              <a:t> = 50 ppm. In (d): </a:t>
            </a:r>
            <a:r>
              <a:rPr kumimoji="0" lang="en-US" sz="1100" b="0" i="1" u="none" strike="noStrike" cap="none" normalizeH="0" baseline="0" dirty="0" err="1" smtClean="0">
                <a:ln>
                  <a:noFill/>
                </a:ln>
                <a:solidFill>
                  <a:srgbClr val="000000"/>
                </a:solidFill>
                <a:effectLst/>
                <a:latin typeface="Times New Roman" panose="02020603050405020304" pitchFamily="18" charset="0"/>
              </a:rPr>
              <a:t>T</a:t>
            </a:r>
            <a:r>
              <a:rPr kumimoji="0" lang="en-US" sz="1100" b="0" i="1" u="none" strike="noStrike" cap="none" normalizeH="0" baseline="-25000" dirty="0" err="1" smtClean="0">
                <a:ln>
                  <a:noFill/>
                </a:ln>
                <a:solidFill>
                  <a:srgbClr val="000000"/>
                </a:solidFill>
                <a:effectLst/>
                <a:latin typeface="Times New Roman" panose="02020603050405020304" pitchFamily="18" charset="0"/>
              </a:rPr>
              <a:t>tr</a:t>
            </a:r>
            <a:r>
              <a:rPr kumimoji="0" lang="en-US" sz="1100" b="0" i="1" u="none" strike="noStrike" cap="none" normalizeH="0" baseline="0" dirty="0" smtClean="0">
                <a:ln>
                  <a:noFill/>
                </a:ln>
                <a:solidFill>
                  <a:srgbClr val="000000"/>
                </a:solidFill>
                <a:effectLst/>
                <a:latin typeface="Times New Roman" panose="02020603050405020304" pitchFamily="18" charset="0"/>
              </a:rPr>
              <a:t> = 600ºC, </a:t>
            </a:r>
            <a:r>
              <a:rPr kumimoji="0" lang="en-US" sz="1100" b="0" i="1" u="none" strike="noStrike" cap="none" normalizeH="0" baseline="0" dirty="0" err="1" smtClean="0">
                <a:ln>
                  <a:noFill/>
                </a:ln>
                <a:solidFill>
                  <a:srgbClr val="000000"/>
                </a:solidFill>
                <a:effectLst/>
                <a:latin typeface="Times New Roman" panose="02020603050405020304" pitchFamily="18" charset="0"/>
              </a:rPr>
              <a:t>t</a:t>
            </a:r>
            <a:r>
              <a:rPr kumimoji="0" lang="en-US" sz="1100" b="0" i="1" u="none" strike="noStrike" cap="none" normalizeH="0" baseline="-25000" dirty="0" err="1" smtClean="0">
                <a:ln>
                  <a:noFill/>
                </a:ln>
                <a:solidFill>
                  <a:srgbClr val="000000"/>
                </a:solidFill>
                <a:effectLst/>
                <a:latin typeface="Times New Roman" panose="02020603050405020304" pitchFamily="18" charset="0"/>
              </a:rPr>
              <a:t>tr</a:t>
            </a:r>
            <a:r>
              <a:rPr kumimoji="0" lang="en-US" sz="1100" b="0" i="1" u="none" strike="noStrike" cap="none" normalizeH="0" baseline="0" dirty="0" smtClean="0">
                <a:ln>
                  <a:noFill/>
                </a:ln>
                <a:solidFill>
                  <a:srgbClr val="000000"/>
                </a:solidFill>
                <a:effectLst/>
                <a:latin typeface="Times New Roman" panose="02020603050405020304" pitchFamily="18" charset="0"/>
              </a:rPr>
              <a:t>= 30 min. For solution: V =20ml, C</a:t>
            </a:r>
            <a:r>
              <a:rPr kumimoji="0" lang="en-US" sz="1100" b="0" i="1" u="none" strike="noStrike" cap="none" normalizeH="0" baseline="-25000" dirty="0" smtClean="0">
                <a:ln>
                  <a:noFill/>
                </a:ln>
                <a:solidFill>
                  <a:srgbClr val="000000"/>
                </a:solidFill>
                <a:effectLst/>
                <a:latin typeface="Times New Roman" panose="02020603050405020304" pitchFamily="18" charset="0"/>
              </a:rPr>
              <a:t>MB</a:t>
            </a:r>
            <a:r>
              <a:rPr kumimoji="0" lang="en-US" sz="1100" b="0" i="1" u="none" strike="noStrike" cap="none" normalizeH="0" baseline="0" dirty="0" smtClean="0">
                <a:ln>
                  <a:noFill/>
                </a:ln>
                <a:solidFill>
                  <a:srgbClr val="000000"/>
                </a:solidFill>
                <a:effectLst/>
                <a:latin typeface="Times New Roman" panose="02020603050405020304" pitchFamily="18" charset="0"/>
              </a:rPr>
              <a:t> = 50ppm. P = 0.5g. In (e): </a:t>
            </a:r>
            <a:r>
              <a:rPr kumimoji="0" lang="en-US" sz="1100" b="0" i="1" u="none" strike="noStrike" cap="none" normalizeH="0" baseline="0" dirty="0" err="1" smtClean="0">
                <a:ln>
                  <a:noFill/>
                </a:ln>
                <a:solidFill>
                  <a:srgbClr val="000000"/>
                </a:solidFill>
                <a:effectLst/>
                <a:latin typeface="Times New Roman" panose="02020603050405020304" pitchFamily="18" charset="0"/>
              </a:rPr>
              <a:t>T</a:t>
            </a:r>
            <a:r>
              <a:rPr kumimoji="0" lang="en-US" sz="1100" b="0" i="1" u="none" strike="noStrike" cap="none" normalizeH="0" baseline="-25000" dirty="0" err="1" smtClean="0">
                <a:ln>
                  <a:noFill/>
                </a:ln>
                <a:solidFill>
                  <a:srgbClr val="000000"/>
                </a:solidFill>
                <a:effectLst/>
                <a:latin typeface="Times New Roman" panose="02020603050405020304" pitchFamily="18" charset="0"/>
              </a:rPr>
              <a:t>tr</a:t>
            </a:r>
            <a:r>
              <a:rPr kumimoji="0" lang="en-US" sz="1100" b="0" i="1" u="none" strike="noStrike" cap="none" normalizeH="0" baseline="0" dirty="0" smtClean="0">
                <a:ln>
                  <a:noFill/>
                </a:ln>
                <a:solidFill>
                  <a:srgbClr val="000000"/>
                </a:solidFill>
                <a:effectLst/>
                <a:latin typeface="Times New Roman" panose="02020603050405020304" pitchFamily="18" charset="0"/>
              </a:rPr>
              <a:t> = 600ºC, </a:t>
            </a:r>
            <a:r>
              <a:rPr kumimoji="0" lang="en-US" sz="1100" b="0" i="1" u="none" strike="noStrike" cap="none" normalizeH="0" baseline="0" dirty="0" err="1" smtClean="0">
                <a:ln>
                  <a:noFill/>
                </a:ln>
                <a:solidFill>
                  <a:srgbClr val="000000"/>
                </a:solidFill>
                <a:effectLst/>
                <a:latin typeface="Times New Roman" panose="02020603050405020304" pitchFamily="18" charset="0"/>
              </a:rPr>
              <a:t>t</a:t>
            </a:r>
            <a:r>
              <a:rPr kumimoji="0" lang="en-US" sz="1100" b="0" i="1" u="none" strike="noStrike" cap="none" normalizeH="0" baseline="-25000" dirty="0" err="1" smtClean="0">
                <a:ln>
                  <a:noFill/>
                </a:ln>
                <a:solidFill>
                  <a:srgbClr val="000000"/>
                </a:solidFill>
                <a:effectLst/>
                <a:latin typeface="Times New Roman" panose="02020603050405020304" pitchFamily="18" charset="0"/>
              </a:rPr>
              <a:t>tr</a:t>
            </a:r>
            <a:r>
              <a:rPr kumimoji="0" lang="en-US" sz="1100" b="0" i="1" u="none" strike="noStrike" cap="none" normalizeH="0" baseline="0" dirty="0" smtClean="0">
                <a:ln>
                  <a:noFill/>
                </a:ln>
                <a:solidFill>
                  <a:srgbClr val="000000"/>
                </a:solidFill>
                <a:effectLst/>
                <a:latin typeface="Times New Roman" panose="02020603050405020304" pitchFamily="18" charset="0"/>
              </a:rPr>
              <a:t> = 30 min., P = 0.5g. For aqueous solution: V=20 ml. Adsorption time is 1 h. In (f): </a:t>
            </a:r>
            <a:r>
              <a:rPr kumimoji="0" lang="en-US" sz="1100" b="0" i="1" u="none" strike="noStrike" cap="none" normalizeH="0" baseline="0" dirty="0" err="1" smtClean="0">
                <a:ln>
                  <a:noFill/>
                </a:ln>
                <a:solidFill>
                  <a:srgbClr val="000000"/>
                </a:solidFill>
                <a:effectLst/>
                <a:latin typeface="Times New Roman" panose="02020603050405020304" pitchFamily="18" charset="0"/>
              </a:rPr>
              <a:t>T</a:t>
            </a:r>
            <a:r>
              <a:rPr kumimoji="0" lang="en-US" sz="1100" b="0" i="1" u="none" strike="noStrike" cap="none" normalizeH="0" baseline="-25000" dirty="0" err="1" smtClean="0">
                <a:ln>
                  <a:noFill/>
                </a:ln>
                <a:solidFill>
                  <a:srgbClr val="000000"/>
                </a:solidFill>
                <a:effectLst/>
                <a:latin typeface="Times New Roman" panose="02020603050405020304" pitchFamily="18" charset="0"/>
              </a:rPr>
              <a:t>tr</a:t>
            </a:r>
            <a:r>
              <a:rPr kumimoji="0" lang="en-US" sz="1100" b="0" i="1" u="none" strike="noStrike" cap="none" normalizeH="0" baseline="0" dirty="0" smtClean="0">
                <a:ln>
                  <a:noFill/>
                </a:ln>
                <a:solidFill>
                  <a:srgbClr val="000000"/>
                </a:solidFill>
                <a:effectLst/>
                <a:latin typeface="Times New Roman" panose="02020603050405020304" pitchFamily="18" charset="0"/>
              </a:rPr>
              <a:t> = 600 ºC, </a:t>
            </a:r>
            <a:r>
              <a:rPr kumimoji="0" lang="en-US" sz="1100" b="0" i="1" u="none" strike="noStrike" cap="none" normalizeH="0" baseline="0" dirty="0" err="1" smtClean="0">
                <a:ln>
                  <a:noFill/>
                </a:ln>
                <a:solidFill>
                  <a:srgbClr val="000000"/>
                </a:solidFill>
                <a:effectLst/>
                <a:latin typeface="Times New Roman" panose="02020603050405020304" pitchFamily="18" charset="0"/>
              </a:rPr>
              <a:t>t</a:t>
            </a:r>
            <a:r>
              <a:rPr kumimoji="0" lang="en-US" sz="1100" b="0" i="1" u="none" strike="noStrike" cap="none" normalizeH="0" baseline="-25000" dirty="0" err="1" smtClean="0">
                <a:ln>
                  <a:noFill/>
                </a:ln>
                <a:solidFill>
                  <a:srgbClr val="000000"/>
                </a:solidFill>
                <a:effectLst/>
                <a:latin typeface="Times New Roman" panose="02020603050405020304" pitchFamily="18" charset="0"/>
              </a:rPr>
              <a:t>tr</a:t>
            </a:r>
            <a:r>
              <a:rPr kumimoji="0" lang="en-US" sz="1100" b="0" i="1" u="none" strike="noStrike" cap="none" normalizeH="0" baseline="0" dirty="0" smtClean="0">
                <a:ln>
                  <a:noFill/>
                </a:ln>
                <a:solidFill>
                  <a:srgbClr val="000000"/>
                </a:solidFill>
                <a:effectLst/>
                <a:latin typeface="Times New Roman" panose="02020603050405020304" pitchFamily="18" charset="0"/>
              </a:rPr>
              <a:t> = 30 min. For aqueous solution: V = 20 ml, C</a:t>
            </a:r>
            <a:r>
              <a:rPr kumimoji="0" lang="en-US" sz="1100" b="0" i="1" u="none" strike="noStrike" cap="none" normalizeH="0" baseline="-25000" dirty="0" smtClean="0">
                <a:ln>
                  <a:noFill/>
                </a:ln>
                <a:solidFill>
                  <a:srgbClr val="000000"/>
                </a:solidFill>
                <a:effectLst/>
                <a:latin typeface="Times New Roman" panose="02020603050405020304" pitchFamily="18" charset="0"/>
              </a:rPr>
              <a:t>MB</a:t>
            </a:r>
            <a:r>
              <a:rPr kumimoji="0" lang="en-US" sz="1100" b="0" i="1" u="none" strike="noStrike" cap="none" normalizeH="0" baseline="0" dirty="0" smtClean="0">
                <a:ln>
                  <a:noFill/>
                </a:ln>
                <a:solidFill>
                  <a:srgbClr val="000000"/>
                </a:solidFill>
                <a:effectLst/>
                <a:latin typeface="Times New Roman" panose="02020603050405020304" pitchFamily="18" charset="0"/>
              </a:rPr>
              <a:t>  = 50 ppm. Adsorption time is 4h.</a:t>
            </a:r>
            <a:endParaRPr kumimoji="0" lang="es-MX" sz="1600" b="0" i="0" u="none" strike="noStrike" cap="none" normalizeH="0" baseline="0" dirty="0" smtClean="0">
              <a:ln>
                <a:noFill/>
              </a:ln>
              <a:solidFill>
                <a:schemeClr val="tx1"/>
              </a:solidFill>
              <a:effectLst/>
              <a:latin typeface="Arial" panose="020B0604020202020204" pitchFamily="34" charset="0"/>
            </a:endParaRPr>
          </a:p>
        </p:txBody>
      </p:sp>
      <p:grpSp>
        <p:nvGrpSpPr>
          <p:cNvPr id="53" name="Group 35"/>
          <p:cNvGrpSpPr>
            <a:grpSpLocks/>
          </p:cNvGrpSpPr>
          <p:nvPr/>
        </p:nvGrpSpPr>
        <p:grpSpPr bwMode="auto">
          <a:xfrm>
            <a:off x="26440672" y="10731821"/>
            <a:ext cx="5867298" cy="4584379"/>
            <a:chOff x="108571261" y="97728093"/>
            <a:chExt cx="10831828" cy="6229366"/>
          </a:xfrm>
        </p:grpSpPr>
        <p:pic>
          <p:nvPicPr>
            <p:cNvPr id="1060" name="Picture 3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8571261" y="98459711"/>
              <a:ext cx="2930014" cy="24093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61" name="Picture 3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1733340" y="98095024"/>
              <a:ext cx="2639138" cy="16323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62" name="Picture 3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6015336" y="100083307"/>
              <a:ext cx="1965877" cy="14612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63" name="Picture 3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4114722" y="102529801"/>
              <a:ext cx="4359849" cy="14276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64" name="Picture 4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4998423" y="98155062"/>
              <a:ext cx="4404666" cy="1226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65" name="Picture 4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1240931" y="100572446"/>
              <a:ext cx="3854784" cy="16860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54" name="AutoShape 42"/>
            <p:cNvSpPr>
              <a:spLocks noChangeArrowheads="1"/>
            </p:cNvSpPr>
            <p:nvPr/>
          </p:nvSpPr>
          <p:spPr bwMode="auto">
            <a:xfrm>
              <a:off x="114428773" y="98670519"/>
              <a:ext cx="548387" cy="494697"/>
            </a:xfrm>
            <a:prstGeom prst="rightArrow">
              <a:avLst>
                <a:gd name="adj1" fmla="val 50000"/>
                <a:gd name="adj2" fmla="val 27713"/>
              </a:avLst>
            </a:prstGeom>
            <a:noFill/>
            <a:ln w="2540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s-MX"/>
            </a:p>
          </p:txBody>
        </p:sp>
        <p:sp>
          <p:nvSpPr>
            <p:cNvPr id="55" name="AutoShape 43"/>
            <p:cNvSpPr>
              <a:spLocks noChangeArrowheads="1"/>
            </p:cNvSpPr>
            <p:nvPr/>
          </p:nvSpPr>
          <p:spPr bwMode="auto">
            <a:xfrm>
              <a:off x="115383043" y="100834816"/>
              <a:ext cx="548387" cy="494697"/>
            </a:xfrm>
            <a:prstGeom prst="rightArrow">
              <a:avLst>
                <a:gd name="adj1" fmla="val 50000"/>
                <a:gd name="adj2" fmla="val 27713"/>
              </a:avLst>
            </a:prstGeom>
            <a:noFill/>
            <a:ln w="2540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s-MX"/>
            </a:p>
          </p:txBody>
        </p:sp>
        <p:sp>
          <p:nvSpPr>
            <p:cNvPr id="56" name="AutoShape 44"/>
            <p:cNvSpPr>
              <a:spLocks noChangeArrowheads="1"/>
            </p:cNvSpPr>
            <p:nvPr/>
          </p:nvSpPr>
          <p:spPr bwMode="auto">
            <a:xfrm>
              <a:off x="110505357" y="98442666"/>
              <a:ext cx="1190846" cy="553588"/>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2540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s-MX"/>
            </a:p>
          </p:txBody>
        </p:sp>
        <p:sp>
          <p:nvSpPr>
            <p:cNvPr id="57" name="AutoShape 45"/>
            <p:cNvSpPr>
              <a:spLocks noChangeArrowheads="1"/>
            </p:cNvSpPr>
            <p:nvPr/>
          </p:nvSpPr>
          <p:spPr bwMode="auto">
            <a:xfrm rot="5400000">
              <a:off x="109888507" y="101041173"/>
              <a:ext cx="1096216" cy="1008663"/>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noFill/>
            <a:ln w="2540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s-MX"/>
            </a:p>
          </p:txBody>
        </p:sp>
        <p:sp>
          <p:nvSpPr>
            <p:cNvPr id="58" name="AutoShape 46"/>
            <p:cNvSpPr>
              <a:spLocks noChangeArrowheads="1"/>
            </p:cNvSpPr>
            <p:nvPr/>
          </p:nvSpPr>
          <p:spPr bwMode="auto">
            <a:xfrm rot="5400000">
              <a:off x="112852332" y="102439869"/>
              <a:ext cx="1096217" cy="1008663"/>
            </a:xfrm>
            <a:custGeom>
              <a:avLst/>
              <a:gdLst>
                <a:gd name="G0" fmla="+- 9257 0 0"/>
                <a:gd name="G1" fmla="+- 18514 0 0"/>
                <a:gd name="G2" fmla="+- 7200 0 0"/>
                <a:gd name="G3" fmla="*/ 9257 1 2"/>
                <a:gd name="G4" fmla="+- G3 10800 0"/>
                <a:gd name="G5" fmla="+- 21600 9257 18514"/>
                <a:gd name="G6" fmla="+- 18514 7200 0"/>
                <a:gd name="G7" fmla="*/ G6 1 2"/>
                <a:gd name="G8" fmla="*/ 18514 2 1"/>
                <a:gd name="G9" fmla="+- G8 0 21600"/>
                <a:gd name="G10" fmla="*/ 21600 G0 G1"/>
                <a:gd name="G11" fmla="*/ 21600 G4 G1"/>
                <a:gd name="G12" fmla="*/ 21600 G5 G1"/>
                <a:gd name="G13" fmla="*/ 21600 G7 G1"/>
                <a:gd name="G14" fmla="*/ 18514 1 2"/>
                <a:gd name="G15" fmla="+- G5 0 G4"/>
                <a:gd name="G16" fmla="+- G0 0 G4"/>
                <a:gd name="G17" fmla="*/ G2 G15 G16"/>
                <a:gd name="T0" fmla="*/ 15429 w 21600"/>
                <a:gd name="T1" fmla="*/ 0 h 21600"/>
                <a:gd name="T2" fmla="*/ 9257 w 21600"/>
                <a:gd name="T3" fmla="*/ 7200 h 21600"/>
                <a:gd name="T4" fmla="*/ 0 w 21600"/>
                <a:gd name="T5" fmla="*/ 18001 h 21600"/>
                <a:gd name="T6" fmla="*/ 9257 w 21600"/>
                <a:gd name="T7" fmla="*/ 21600 h 21600"/>
                <a:gd name="T8" fmla="*/ 18514 w 21600"/>
                <a:gd name="T9" fmla="*/ 15000 h 21600"/>
                <a:gd name="T10" fmla="*/ 21600 w 21600"/>
                <a:gd name="T11" fmla="*/ 7200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noFill/>
            <a:ln w="25400" algn="ctr">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endParaRPr lang="es-MX"/>
            </a:p>
          </p:txBody>
        </p:sp>
        <p:pic>
          <p:nvPicPr>
            <p:cNvPr id="1071" name="Picture 47"/>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12357012" y="103492309"/>
              <a:ext cx="1614499" cy="3904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72" name="Picture 48"/>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16382654" y="97728093"/>
              <a:ext cx="1452573" cy="3166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73" name="Picture 4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6693009" y="99381118"/>
              <a:ext cx="1030579" cy="324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074" name="Picture 5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6295914" y="102230937"/>
              <a:ext cx="1404605" cy="373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grpSp>
      <p:pic>
        <p:nvPicPr>
          <p:cNvPr id="1114" name="Picture 9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1869109" y="23164800"/>
            <a:ext cx="6897685" cy="14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112" name="Picture 88"/>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1768954" y="21064726"/>
            <a:ext cx="7208915" cy="14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111" name="Picture 87"/>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1917149" y="19134000"/>
            <a:ext cx="6912526" cy="144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076" name="Text Box 93"/>
          <p:cNvSpPr txBox="1">
            <a:spLocks noChangeArrowheads="1"/>
          </p:cNvSpPr>
          <p:nvPr/>
        </p:nvSpPr>
        <p:spPr bwMode="auto">
          <a:xfrm>
            <a:off x="21980030" y="20633030"/>
            <a:ext cx="6786764" cy="871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100" b="0" i="1" u="none" strike="noStrike" cap="none" normalizeH="0" baseline="0" dirty="0" smtClean="0">
                <a:ln>
                  <a:noFill/>
                </a:ln>
                <a:solidFill>
                  <a:srgbClr val="000000"/>
                </a:solidFill>
                <a:effectLst/>
                <a:latin typeface="Times New Roman" panose="02020603050405020304" pitchFamily="18" charset="0"/>
              </a:rPr>
              <a:t>Fig. 4. Absorption of water by the ceramics prepared from red clay vs. sintering temperature (a), sintering time (b), and </a:t>
            </a:r>
            <a:r>
              <a:rPr kumimoji="0" lang="en-US" sz="1100" b="0" i="1" u="none" strike="noStrike" cap="none" normalizeH="0" baseline="0" dirty="0" err="1" smtClean="0">
                <a:ln>
                  <a:noFill/>
                </a:ln>
                <a:solidFill>
                  <a:srgbClr val="000000"/>
                </a:solidFill>
                <a:effectLst/>
                <a:latin typeface="Times New Roman" panose="02020603050405020304" pitchFamily="18" charset="0"/>
              </a:rPr>
              <a:t>biowaste</a:t>
            </a:r>
            <a:r>
              <a:rPr kumimoji="0" lang="en-US" sz="1100" b="0" i="1" u="none" strike="noStrike" cap="none" normalizeH="0" baseline="0" dirty="0" smtClean="0">
                <a:ln>
                  <a:noFill/>
                </a:ln>
                <a:solidFill>
                  <a:srgbClr val="000000"/>
                </a:solidFill>
                <a:effectLst/>
                <a:latin typeface="Times New Roman" panose="02020603050405020304" pitchFamily="18" charset="0"/>
              </a:rPr>
              <a:t> content in the initial clay (c). In (d): dependence of the compressive strength on the sintering temperature.</a:t>
            </a:r>
            <a:endParaRPr kumimoji="0" lang="es-MX" sz="1400" b="0" i="0" u="none" strike="noStrike" cap="none" normalizeH="0" baseline="0" dirty="0" smtClean="0">
              <a:ln>
                <a:noFill/>
              </a:ln>
              <a:solidFill>
                <a:schemeClr val="tx1"/>
              </a:solidFill>
              <a:effectLst/>
              <a:latin typeface="Arial" panose="020B0604020202020204" pitchFamily="34" charset="0"/>
            </a:endParaRPr>
          </a:p>
        </p:txBody>
      </p:sp>
      <p:sp>
        <p:nvSpPr>
          <p:cNvPr id="1077" name="Text Box 94"/>
          <p:cNvSpPr txBox="1">
            <a:spLocks noChangeArrowheads="1"/>
          </p:cNvSpPr>
          <p:nvPr/>
        </p:nvSpPr>
        <p:spPr bwMode="auto">
          <a:xfrm>
            <a:off x="21717000" y="22560669"/>
            <a:ext cx="7391400" cy="723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100" b="0" i="1" u="none" strike="noStrike" cap="none" normalizeH="0" baseline="0" dirty="0" smtClean="0">
                <a:ln>
                  <a:noFill/>
                </a:ln>
                <a:solidFill>
                  <a:srgbClr val="000000"/>
                </a:solidFill>
                <a:effectLst/>
                <a:latin typeface="Times New Roman" panose="02020603050405020304" pitchFamily="18" charset="0"/>
              </a:rPr>
              <a:t>Fig. 5. Dependence of the absorption of water by the ceramics obtained from the 70 wt.% red clay-30 wt.% </a:t>
            </a:r>
            <a:r>
              <a:rPr kumimoji="0" lang="en-US" sz="1100" b="0" i="1" u="none" strike="noStrike" cap="none" normalizeH="0" baseline="0" dirty="0" err="1" smtClean="0">
                <a:ln>
                  <a:noFill/>
                </a:ln>
                <a:solidFill>
                  <a:srgbClr val="000000"/>
                </a:solidFill>
                <a:effectLst/>
                <a:latin typeface="Times New Roman" panose="02020603050405020304" pitchFamily="18" charset="0"/>
              </a:rPr>
              <a:t>tezontle</a:t>
            </a:r>
            <a:r>
              <a:rPr kumimoji="0" lang="en-US" sz="1100" b="0" i="1" u="none" strike="noStrike" cap="none" normalizeH="0" baseline="0" dirty="0" smtClean="0">
                <a:ln>
                  <a:noFill/>
                </a:ln>
                <a:solidFill>
                  <a:srgbClr val="000000"/>
                </a:solidFill>
                <a:effectLst/>
                <a:latin typeface="Times New Roman" panose="02020603050405020304" pitchFamily="18" charset="0"/>
              </a:rPr>
              <a:t> mixture on the sintering temperature (a), sintering time (b), and content of </a:t>
            </a:r>
            <a:r>
              <a:rPr kumimoji="0" lang="en-US" sz="1100" b="0" i="1" u="none" strike="noStrike" cap="none" normalizeH="0" baseline="0" dirty="0" err="1" smtClean="0">
                <a:ln>
                  <a:noFill/>
                </a:ln>
                <a:solidFill>
                  <a:srgbClr val="000000"/>
                </a:solidFill>
                <a:effectLst/>
                <a:latin typeface="Times New Roman" panose="02020603050405020304" pitchFamily="18" charset="0"/>
              </a:rPr>
              <a:t>biowaste</a:t>
            </a:r>
            <a:r>
              <a:rPr kumimoji="0" lang="en-US" sz="1100" b="0" i="1" u="none" strike="noStrike" cap="none" normalizeH="0" baseline="0" dirty="0" smtClean="0">
                <a:ln>
                  <a:noFill/>
                </a:ln>
                <a:solidFill>
                  <a:srgbClr val="000000"/>
                </a:solidFill>
                <a:effectLst/>
                <a:latin typeface="Times New Roman" panose="02020603050405020304" pitchFamily="18" charset="0"/>
              </a:rPr>
              <a:t> in the initial clay (c). In (d): dependence of the compressive strength on the sintering temperature.</a:t>
            </a:r>
            <a:endParaRPr kumimoji="0" lang="es-MX" sz="1400" b="0" i="0" u="none" strike="noStrike" cap="none" normalizeH="0" baseline="0" dirty="0" smtClean="0">
              <a:ln>
                <a:noFill/>
              </a:ln>
              <a:solidFill>
                <a:schemeClr val="tx1"/>
              </a:solidFill>
              <a:effectLst/>
              <a:latin typeface="Arial" panose="020B0604020202020204" pitchFamily="34" charset="0"/>
            </a:endParaRPr>
          </a:p>
        </p:txBody>
      </p:sp>
      <p:grpSp>
        <p:nvGrpSpPr>
          <p:cNvPr id="1089" name="Grupo 1088"/>
          <p:cNvGrpSpPr/>
          <p:nvPr/>
        </p:nvGrpSpPr>
        <p:grpSpPr>
          <a:xfrm>
            <a:off x="22183155" y="16154400"/>
            <a:ext cx="10515600" cy="2850053"/>
            <a:chOff x="11811000" y="21587460"/>
            <a:chExt cx="10515600" cy="2850053"/>
          </a:xfrm>
        </p:grpSpPr>
        <p:pic>
          <p:nvPicPr>
            <p:cNvPr id="1107" name="Picture 8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2047827" y="21853017"/>
              <a:ext cx="2862366" cy="1553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070" name="Text Box 84"/>
            <p:cNvSpPr txBox="1">
              <a:spLocks noChangeArrowheads="1"/>
            </p:cNvSpPr>
            <p:nvPr/>
          </p:nvSpPr>
          <p:spPr bwMode="auto">
            <a:xfrm>
              <a:off x="11811000" y="23393400"/>
              <a:ext cx="3352800" cy="6950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100" b="0" i="1" u="none" strike="noStrike" cap="none" normalizeH="0" baseline="0" dirty="0" smtClean="0">
                  <a:ln>
                    <a:noFill/>
                  </a:ln>
                  <a:solidFill>
                    <a:srgbClr val="000000"/>
                  </a:solidFill>
                  <a:effectLst/>
                  <a:latin typeface="Times New Roman" panose="02020603050405020304" pitchFamily="18" charset="0"/>
                </a:rPr>
                <a:t>Fig. 1. Weight loss of waste sludge depending on the treatment time at </a:t>
              </a:r>
              <a:r>
                <a:rPr kumimoji="0" lang="en-US" sz="1100" b="0" i="1" u="none" strike="noStrike" cap="none" normalizeH="0" baseline="0" dirty="0" err="1" smtClean="0">
                  <a:ln>
                    <a:noFill/>
                  </a:ln>
                  <a:solidFill>
                    <a:srgbClr val="000000"/>
                  </a:solidFill>
                  <a:effectLst/>
                  <a:latin typeface="Times New Roman" panose="02020603050405020304" pitchFamily="18" charset="0"/>
                </a:rPr>
                <a:t>Ttr</a:t>
              </a:r>
              <a:r>
                <a:rPr kumimoji="0" lang="en-US" sz="1100" b="0" i="1" u="none" strike="noStrike" cap="none" normalizeH="0" baseline="0" dirty="0" smtClean="0">
                  <a:ln>
                    <a:noFill/>
                  </a:ln>
                  <a:solidFill>
                    <a:srgbClr val="000000"/>
                  </a:solidFill>
                  <a:effectLst/>
                  <a:latin typeface="Times New Roman" panose="02020603050405020304" pitchFamily="18" charset="0"/>
                </a:rPr>
                <a:t>=600ºC in air, and change of the color of specimens (upper part of the figure).</a:t>
              </a:r>
              <a:endParaRPr kumimoji="0" lang="es-MX" sz="1400" b="0" i="0" u="none" strike="noStrike" cap="none" normalizeH="0" baseline="0" dirty="0" smtClean="0">
                <a:ln>
                  <a:noFill/>
                </a:ln>
                <a:solidFill>
                  <a:schemeClr val="tx1"/>
                </a:solidFill>
                <a:effectLst/>
                <a:latin typeface="Arial" panose="020B0604020202020204" pitchFamily="34" charset="0"/>
              </a:endParaRPr>
            </a:p>
          </p:txBody>
        </p:sp>
        <p:sp>
          <p:nvSpPr>
            <p:cNvPr id="1075" name="Text Box 85"/>
            <p:cNvSpPr txBox="1">
              <a:spLocks noChangeArrowheads="1"/>
            </p:cNvSpPr>
            <p:nvPr/>
          </p:nvSpPr>
          <p:spPr bwMode="auto">
            <a:xfrm>
              <a:off x="15316200" y="23609730"/>
              <a:ext cx="3566741" cy="8277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100" b="0" i="1" u="none" strike="noStrike" cap="none" normalizeH="0" baseline="0" dirty="0" smtClean="0">
                  <a:ln>
                    <a:noFill/>
                  </a:ln>
                  <a:solidFill>
                    <a:srgbClr val="000000"/>
                  </a:solidFill>
                  <a:effectLst/>
                  <a:latin typeface="Times New Roman" panose="02020603050405020304" pitchFamily="18" charset="0"/>
                </a:rPr>
                <a:t>Fig. 2. X-ray diffraction patterns of specimens prepared from different mixtures with the use of </a:t>
              </a:r>
              <a:r>
                <a:rPr kumimoji="0" lang="en-US" sz="1100" b="0" i="1" u="none" strike="noStrike" cap="none" normalizeH="0" baseline="0" dirty="0" err="1" smtClean="0">
                  <a:ln>
                    <a:noFill/>
                  </a:ln>
                  <a:solidFill>
                    <a:srgbClr val="000000"/>
                  </a:solidFill>
                  <a:effectLst/>
                  <a:latin typeface="Times New Roman" panose="02020603050405020304" pitchFamily="18" charset="0"/>
                </a:rPr>
                <a:t>biowaste</a:t>
              </a:r>
              <a:r>
                <a:rPr kumimoji="0" lang="en-US" sz="1100" b="0" i="1" u="none" strike="noStrike" cap="none" normalizeH="0" baseline="0" dirty="0" smtClean="0">
                  <a:ln>
                    <a:noFill/>
                  </a:ln>
                  <a:solidFill>
                    <a:srgbClr val="000000"/>
                  </a:solidFill>
                  <a:effectLst/>
                  <a:latin typeface="Times New Roman" panose="02020603050405020304" pitchFamily="18" charset="0"/>
                </a:rPr>
                <a:t> after treatment at 1000ºC during different sintering times. P-</a:t>
              </a:r>
              <a:r>
                <a:rPr kumimoji="0" lang="en-US" sz="1100" b="0" i="1" u="none" strike="noStrike" cap="none" normalizeH="0" baseline="0" dirty="0" err="1" smtClean="0">
                  <a:ln>
                    <a:noFill/>
                  </a:ln>
                  <a:solidFill>
                    <a:srgbClr val="000000"/>
                  </a:solidFill>
                  <a:effectLst/>
                  <a:latin typeface="Times New Roman" panose="02020603050405020304" pitchFamily="18" charset="0"/>
                </a:rPr>
                <a:t>peridot</a:t>
              </a:r>
              <a:r>
                <a:rPr kumimoji="0" lang="en-US" sz="1100" b="0" i="1" u="none" strike="noStrike" cap="none" normalizeH="0" baseline="0" dirty="0" smtClean="0">
                  <a:ln>
                    <a:noFill/>
                  </a:ln>
                  <a:solidFill>
                    <a:srgbClr val="000000"/>
                  </a:solidFill>
                  <a:effectLst/>
                  <a:latin typeface="Times New Roman" panose="02020603050405020304" pitchFamily="18" charset="0"/>
                </a:rPr>
                <a:t>, </a:t>
              </a:r>
              <a:r>
                <a:rPr kumimoji="0" lang="en-US" sz="1100" b="0" i="1" u="none" strike="noStrike" cap="none" normalizeH="0" baseline="0" dirty="0" err="1" smtClean="0">
                  <a:ln>
                    <a:noFill/>
                  </a:ln>
                  <a:solidFill>
                    <a:srgbClr val="000000"/>
                  </a:solidFill>
                  <a:effectLst/>
                  <a:latin typeface="Times New Roman" panose="02020603050405020304" pitchFamily="18" charset="0"/>
                </a:rPr>
                <a:t>pL</a:t>
              </a:r>
              <a:r>
                <a:rPr kumimoji="0" lang="en-US" sz="1100" b="0" i="1" u="none" strike="noStrike" cap="none" normalizeH="0" baseline="0" dirty="0" smtClean="0">
                  <a:ln>
                    <a:noFill/>
                  </a:ln>
                  <a:solidFill>
                    <a:srgbClr val="000000"/>
                  </a:solidFill>
                  <a:effectLst/>
                  <a:latin typeface="Times New Roman" panose="02020603050405020304" pitchFamily="18" charset="0"/>
                </a:rPr>
                <a:t>- plagioclase, f- feldspar, s- </a:t>
              </a:r>
              <a:r>
                <a:rPr kumimoji="0" lang="en-US" sz="1100" b="0" i="1" u="none" strike="noStrike" cap="none" normalizeH="0" baseline="0" dirty="0" err="1" smtClean="0">
                  <a:ln>
                    <a:noFill/>
                  </a:ln>
                  <a:solidFill>
                    <a:srgbClr val="000000"/>
                  </a:solidFill>
                  <a:effectLst/>
                  <a:latin typeface="Times New Roman" panose="02020603050405020304" pitchFamily="18" charset="0"/>
                </a:rPr>
                <a:t>silimanite</a:t>
              </a:r>
              <a:r>
                <a:rPr kumimoji="0" lang="en-US" sz="1100" b="0" i="1" u="none" strike="noStrike" cap="none" normalizeH="0" baseline="0" dirty="0" smtClean="0">
                  <a:ln>
                    <a:noFill/>
                  </a:ln>
                  <a:solidFill>
                    <a:srgbClr val="000000"/>
                  </a:solidFill>
                  <a:effectLst/>
                  <a:latin typeface="Times New Roman" panose="02020603050405020304" pitchFamily="18" charset="0"/>
                </a:rPr>
                <a:t>, c- </a:t>
              </a:r>
              <a:r>
                <a:rPr kumimoji="0" lang="en-US" sz="1100" b="0" i="1" u="none" strike="noStrike" cap="none" normalizeH="0" baseline="0" dirty="0" err="1" smtClean="0">
                  <a:ln>
                    <a:noFill/>
                  </a:ln>
                  <a:solidFill>
                    <a:srgbClr val="000000"/>
                  </a:solidFill>
                  <a:effectLst/>
                  <a:latin typeface="Times New Roman" panose="02020603050405020304" pitchFamily="18" charset="0"/>
                </a:rPr>
                <a:t>cristobalite</a:t>
              </a:r>
              <a:r>
                <a:rPr kumimoji="0" lang="en-US" sz="1100" b="0" i="1" u="none" strike="noStrike" cap="none" normalizeH="0" baseline="0" dirty="0" smtClean="0">
                  <a:ln>
                    <a:noFill/>
                  </a:ln>
                  <a:solidFill>
                    <a:srgbClr val="000000"/>
                  </a:solidFill>
                  <a:effectLst/>
                  <a:latin typeface="Times New Roman" panose="02020603050405020304" pitchFamily="18" charset="0"/>
                </a:rPr>
                <a:t>, q- quartz, </a:t>
              </a:r>
              <a:r>
                <a:rPr kumimoji="0" lang="en-US" sz="1100" b="0" i="1" u="none" strike="noStrike" cap="none" normalizeH="0" baseline="0" dirty="0" err="1" smtClean="0">
                  <a:ln>
                    <a:noFill/>
                  </a:ln>
                  <a:solidFill>
                    <a:srgbClr val="000000"/>
                  </a:solidFill>
                  <a:effectLst/>
                  <a:latin typeface="Times New Roman" panose="02020603050405020304" pitchFamily="18" charset="0"/>
                </a:rPr>
                <a:t>py</a:t>
              </a:r>
              <a:r>
                <a:rPr kumimoji="0" lang="en-US" sz="1100" b="0" i="1" u="none" strike="noStrike" cap="none" normalizeH="0" baseline="0" dirty="0" smtClean="0">
                  <a:ln>
                    <a:noFill/>
                  </a:ln>
                  <a:solidFill>
                    <a:srgbClr val="000000"/>
                  </a:solidFill>
                  <a:effectLst/>
                  <a:latin typeface="Times New Roman" panose="02020603050405020304" pitchFamily="18" charset="0"/>
                </a:rPr>
                <a:t>- pyroxene.</a:t>
              </a:r>
              <a:endParaRPr kumimoji="0" lang="es-MX" sz="1400" b="0" i="0" u="none" strike="noStrike" cap="none" normalizeH="0" baseline="0" dirty="0" smtClean="0">
                <a:ln>
                  <a:noFill/>
                </a:ln>
                <a:solidFill>
                  <a:schemeClr val="tx1"/>
                </a:solidFill>
                <a:effectLst/>
                <a:latin typeface="Arial" panose="020B0604020202020204" pitchFamily="34" charset="0"/>
              </a:endParaRPr>
            </a:p>
          </p:txBody>
        </p:sp>
        <p:pic>
          <p:nvPicPr>
            <p:cNvPr id="1110" name="Picture 86"/>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5400627" y="21587460"/>
              <a:ext cx="3482314" cy="20469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115" name="Picture 91"/>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19135406" y="21587460"/>
              <a:ext cx="3050242" cy="2297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080" name="Text Box 97"/>
            <p:cNvSpPr txBox="1">
              <a:spLocks noChangeArrowheads="1"/>
            </p:cNvSpPr>
            <p:nvPr/>
          </p:nvSpPr>
          <p:spPr bwMode="auto">
            <a:xfrm>
              <a:off x="18994454" y="23925955"/>
              <a:ext cx="3332146" cy="3371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0" i="1" u="none" strike="noStrike" cap="none" normalizeH="0" baseline="0" dirty="0" smtClean="0">
                  <a:ln>
                    <a:noFill/>
                  </a:ln>
                  <a:solidFill>
                    <a:srgbClr val="000000"/>
                  </a:solidFill>
                  <a:effectLst/>
                  <a:latin typeface="Times New Roman" panose="02020603050405020304" pitchFamily="18" charset="0"/>
                </a:rPr>
                <a:t>Fig. 3. Micrograph of a fracture specimen obtained from different mixtures and bricks.</a:t>
              </a:r>
              <a:endParaRPr kumimoji="0" lang="es-MX" sz="1800" b="0" i="0" u="none" strike="noStrike" cap="none" normalizeH="0" baseline="0" dirty="0" smtClean="0">
                <a:ln>
                  <a:noFill/>
                </a:ln>
                <a:solidFill>
                  <a:schemeClr val="tx1"/>
                </a:solidFill>
                <a:effectLst/>
                <a:latin typeface="Arial" panose="020B0604020202020204" pitchFamily="34" charset="0"/>
              </a:endParaRPr>
            </a:p>
          </p:txBody>
        </p:sp>
      </p:grpSp>
      <p:grpSp>
        <p:nvGrpSpPr>
          <p:cNvPr id="1100" name="Grupo 1099"/>
          <p:cNvGrpSpPr/>
          <p:nvPr/>
        </p:nvGrpSpPr>
        <p:grpSpPr>
          <a:xfrm>
            <a:off x="29278864" y="19450284"/>
            <a:ext cx="3944336" cy="3333516"/>
            <a:chOff x="18382265" y="24455717"/>
            <a:chExt cx="3944336" cy="3333516"/>
          </a:xfrm>
        </p:grpSpPr>
        <p:pic>
          <p:nvPicPr>
            <p:cNvPr id="1116" name="Picture 92"/>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18382265" y="24909233"/>
              <a:ext cx="3602743" cy="288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081" name="Text Box 98"/>
            <p:cNvSpPr txBox="1">
              <a:spLocks noChangeArrowheads="1"/>
            </p:cNvSpPr>
            <p:nvPr/>
          </p:nvSpPr>
          <p:spPr bwMode="auto">
            <a:xfrm>
              <a:off x="18388535" y="24455717"/>
              <a:ext cx="3938066" cy="71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sz="1100" b="0" i="1" u="none" strike="noStrike" cap="none" normalizeH="0" baseline="0" dirty="0" err="1" smtClean="0">
                  <a:ln>
                    <a:noFill/>
                  </a:ln>
                  <a:solidFill>
                    <a:srgbClr val="000000"/>
                  </a:solidFill>
                  <a:effectLst/>
                  <a:latin typeface="Times New Roman" panose="02020603050405020304" pitchFamily="18" charset="0"/>
                </a:rPr>
                <a:t>Table</a:t>
              </a:r>
              <a:r>
                <a:rPr kumimoji="0" lang="es-ES_tradnl" sz="1100" b="0" i="1" u="none" strike="noStrike" cap="none" normalizeH="0" baseline="0" dirty="0" smtClean="0">
                  <a:ln>
                    <a:noFill/>
                  </a:ln>
                  <a:solidFill>
                    <a:srgbClr val="000000"/>
                  </a:solidFill>
                  <a:effectLst/>
                  <a:latin typeface="Times New Roman" panose="02020603050405020304" pitchFamily="18" charset="0"/>
                </a:rPr>
                <a:t> I  </a:t>
              </a:r>
              <a:r>
                <a:rPr kumimoji="0" lang="es-ES_tradnl" sz="1100" b="0" i="1" u="none" strike="noStrike" cap="none" normalizeH="0" baseline="0" dirty="0" err="1" smtClean="0">
                  <a:ln>
                    <a:noFill/>
                  </a:ln>
                  <a:solidFill>
                    <a:srgbClr val="000000"/>
                  </a:solidFill>
                  <a:effectLst/>
                  <a:latin typeface="Times New Roman" panose="02020603050405020304" pitchFamily="18" charset="0"/>
                </a:rPr>
                <a:t>Mechanical</a:t>
              </a:r>
              <a:r>
                <a:rPr kumimoji="0" lang="es-ES_tradnl" sz="1100" b="0" i="1" u="none" strike="noStrike" cap="none" normalizeH="0" baseline="0" dirty="0" smtClean="0">
                  <a:ln>
                    <a:noFill/>
                  </a:ln>
                  <a:solidFill>
                    <a:srgbClr val="000000"/>
                  </a:solidFill>
                  <a:effectLst/>
                  <a:latin typeface="Times New Roman" panose="02020603050405020304" pitchFamily="18" charset="0"/>
                </a:rPr>
                <a:t> and  </a:t>
              </a:r>
              <a:r>
                <a:rPr kumimoji="0" lang="es-ES_tradnl" sz="1100" b="0" i="1" u="none" strike="noStrike" cap="none" normalizeH="0" baseline="0" dirty="0" err="1" smtClean="0">
                  <a:ln>
                    <a:noFill/>
                  </a:ln>
                  <a:solidFill>
                    <a:srgbClr val="000000"/>
                  </a:solidFill>
                  <a:effectLst/>
                  <a:latin typeface="Times New Roman" panose="02020603050405020304" pitchFamily="18" charset="0"/>
                </a:rPr>
                <a:t>absorptive</a:t>
              </a:r>
              <a:r>
                <a:rPr kumimoji="0" lang="es-ES_tradnl" sz="1100" b="0" i="1" u="none" strike="noStrike" cap="none" normalizeH="0" baseline="0" dirty="0" smtClean="0">
                  <a:ln>
                    <a:noFill/>
                  </a:ln>
                  <a:solidFill>
                    <a:srgbClr val="000000"/>
                  </a:solidFill>
                  <a:effectLst/>
                  <a:latin typeface="Times New Roman" panose="02020603050405020304" pitchFamily="18" charset="0"/>
                </a:rPr>
                <a:t> </a:t>
              </a:r>
              <a:r>
                <a:rPr kumimoji="0" lang="es-ES_tradnl" sz="1100" b="0" i="1" u="none" strike="noStrike" cap="none" normalizeH="0" baseline="0" dirty="0" err="1" smtClean="0">
                  <a:ln>
                    <a:noFill/>
                  </a:ln>
                  <a:solidFill>
                    <a:srgbClr val="000000"/>
                  </a:solidFill>
                  <a:effectLst/>
                  <a:latin typeface="Times New Roman" panose="02020603050405020304" pitchFamily="18" charset="0"/>
                </a:rPr>
                <a:t>properties</a:t>
              </a:r>
              <a:r>
                <a:rPr kumimoji="0" lang="es-ES_tradnl" sz="1100" b="0" i="1" u="none" strike="noStrike" cap="none" normalizeH="0" baseline="0" dirty="0" smtClean="0">
                  <a:ln>
                    <a:noFill/>
                  </a:ln>
                  <a:solidFill>
                    <a:srgbClr val="000000"/>
                  </a:solidFill>
                  <a:effectLst/>
                  <a:latin typeface="Times New Roman" panose="02020603050405020304" pitchFamily="18" charset="0"/>
                </a:rPr>
                <a:t> of </a:t>
              </a:r>
              <a:r>
                <a:rPr kumimoji="0" lang="es-ES_tradnl" sz="1100" b="0" i="1" u="none" strike="noStrike" cap="none" normalizeH="0" baseline="0" dirty="0" err="1" smtClean="0">
                  <a:ln>
                    <a:noFill/>
                  </a:ln>
                  <a:solidFill>
                    <a:srgbClr val="000000"/>
                  </a:solidFill>
                  <a:effectLst/>
                  <a:latin typeface="Times New Roman" panose="02020603050405020304" pitchFamily="18" charset="0"/>
                </a:rPr>
                <a:t>specimens</a:t>
              </a:r>
              <a:r>
                <a:rPr kumimoji="0" lang="es-ES_tradnl" sz="1100" b="0" i="1" u="none" strike="noStrike" cap="none" normalizeH="0" baseline="0" dirty="0" smtClean="0">
                  <a:ln>
                    <a:noFill/>
                  </a:ln>
                  <a:solidFill>
                    <a:srgbClr val="000000"/>
                  </a:solidFill>
                  <a:effectLst/>
                  <a:latin typeface="Times New Roman" panose="02020603050405020304" pitchFamily="18" charset="0"/>
                </a:rPr>
                <a:t> </a:t>
              </a:r>
              <a:r>
                <a:rPr kumimoji="0" lang="es-ES_tradnl" sz="1100" b="0" i="1" u="none" strike="noStrike" cap="none" normalizeH="0" baseline="0" dirty="0" err="1" smtClean="0">
                  <a:ln>
                    <a:noFill/>
                  </a:ln>
                  <a:solidFill>
                    <a:srgbClr val="000000"/>
                  </a:solidFill>
                  <a:effectLst/>
                  <a:latin typeface="Times New Roman" panose="02020603050405020304" pitchFamily="18" charset="0"/>
                </a:rPr>
                <a:t>obtained</a:t>
              </a:r>
              <a:r>
                <a:rPr kumimoji="0" lang="es-ES_tradnl" sz="1100" b="0" i="1" u="none" strike="noStrike" cap="none" normalizeH="0" baseline="0" dirty="0" smtClean="0">
                  <a:ln>
                    <a:noFill/>
                  </a:ln>
                  <a:solidFill>
                    <a:srgbClr val="000000"/>
                  </a:solidFill>
                  <a:effectLst/>
                  <a:latin typeface="Times New Roman" panose="02020603050405020304" pitchFamily="18" charset="0"/>
                </a:rPr>
                <a:t> at </a:t>
              </a:r>
              <a:r>
                <a:rPr kumimoji="0" lang="es-ES_tradnl" sz="1100" b="0" i="1" u="none" strike="noStrike" cap="none" normalizeH="0" baseline="0" dirty="0" err="1" smtClean="0">
                  <a:ln>
                    <a:noFill/>
                  </a:ln>
                  <a:solidFill>
                    <a:srgbClr val="000000"/>
                  </a:solidFill>
                  <a:effectLst/>
                  <a:latin typeface="Times New Roman" panose="02020603050405020304" pitchFamily="18" charset="0"/>
                </a:rPr>
                <a:t>T</a:t>
              </a:r>
              <a:r>
                <a:rPr kumimoji="0" lang="es-ES_tradnl" sz="1100" b="0" i="1" u="none" strike="noStrike" cap="none" normalizeH="0" baseline="-25000" dirty="0" err="1" smtClean="0">
                  <a:ln>
                    <a:noFill/>
                  </a:ln>
                  <a:solidFill>
                    <a:srgbClr val="000000"/>
                  </a:solidFill>
                  <a:effectLst/>
                  <a:latin typeface="Times New Roman" panose="02020603050405020304" pitchFamily="18" charset="0"/>
                </a:rPr>
                <a:t>sint</a:t>
              </a:r>
              <a:r>
                <a:rPr kumimoji="0" lang="es-ES_tradnl" sz="1100" b="0" i="1" u="none" strike="noStrike" cap="none" normalizeH="0" baseline="-25000" dirty="0" smtClean="0">
                  <a:ln>
                    <a:noFill/>
                  </a:ln>
                  <a:solidFill>
                    <a:srgbClr val="000000"/>
                  </a:solidFill>
                  <a:effectLst/>
                  <a:latin typeface="Times New Roman" panose="02020603050405020304" pitchFamily="18" charset="0"/>
                </a:rPr>
                <a:t>.</a:t>
              </a:r>
              <a:r>
                <a:rPr kumimoji="0" lang="es-ES_tradnl" sz="1100" b="0" i="1" u="none" strike="noStrike" cap="none" normalizeH="0" baseline="0" dirty="0" smtClean="0">
                  <a:ln>
                    <a:noFill/>
                  </a:ln>
                  <a:solidFill>
                    <a:srgbClr val="000000"/>
                  </a:solidFill>
                  <a:effectLst/>
                  <a:latin typeface="Times New Roman" panose="02020603050405020304" pitchFamily="18" charset="0"/>
                </a:rPr>
                <a:t> = 1000 </a:t>
              </a:r>
              <a:r>
                <a:rPr kumimoji="0" lang="es-ES_tradnl" sz="1100" b="0" i="1" u="none" strike="noStrike" cap="none" normalizeH="0" baseline="0" dirty="0" err="1" smtClean="0">
                  <a:ln>
                    <a:noFill/>
                  </a:ln>
                  <a:solidFill>
                    <a:srgbClr val="000000"/>
                  </a:solidFill>
                  <a:effectLst/>
                  <a:latin typeface="Times New Roman" panose="02020603050405020304" pitchFamily="18" charset="0"/>
                </a:rPr>
                <a:t>ºC</a:t>
              </a:r>
              <a:r>
                <a:rPr kumimoji="0" lang="es-ES_tradnl" sz="1100" b="0" i="1" u="none" strike="noStrike" cap="none" normalizeH="0" baseline="0" dirty="0" smtClean="0">
                  <a:ln>
                    <a:noFill/>
                  </a:ln>
                  <a:solidFill>
                    <a:srgbClr val="000000"/>
                  </a:solidFill>
                  <a:effectLst/>
                  <a:latin typeface="Times New Roman" panose="02020603050405020304" pitchFamily="18" charset="0"/>
                </a:rPr>
                <a:t>, </a:t>
              </a:r>
              <a:r>
                <a:rPr kumimoji="0" lang="es-ES_tradnl" sz="1100" b="0" i="1" u="none" strike="noStrike" cap="none" normalizeH="0" baseline="0" dirty="0" err="1" smtClean="0">
                  <a:ln>
                    <a:noFill/>
                  </a:ln>
                  <a:solidFill>
                    <a:srgbClr val="000000"/>
                  </a:solidFill>
                  <a:effectLst/>
                  <a:latin typeface="Times New Roman" panose="02020603050405020304" pitchFamily="18" charset="0"/>
                </a:rPr>
                <a:t>t</a:t>
              </a:r>
              <a:r>
                <a:rPr kumimoji="0" lang="es-ES_tradnl" sz="1100" b="0" i="1" u="none" strike="noStrike" cap="none" normalizeH="0" baseline="-25000" dirty="0" err="1" smtClean="0">
                  <a:ln>
                    <a:noFill/>
                  </a:ln>
                  <a:solidFill>
                    <a:srgbClr val="000000"/>
                  </a:solidFill>
                  <a:effectLst/>
                  <a:latin typeface="Times New Roman" panose="02020603050405020304" pitchFamily="18" charset="0"/>
                </a:rPr>
                <a:t>sint</a:t>
              </a:r>
              <a:r>
                <a:rPr kumimoji="0" lang="es-ES_tradnl" sz="1100" b="0" i="1" u="none" strike="noStrike" cap="none" normalizeH="0" baseline="0" dirty="0" smtClean="0">
                  <a:ln>
                    <a:noFill/>
                  </a:ln>
                  <a:solidFill>
                    <a:srgbClr val="000000"/>
                  </a:solidFill>
                  <a:effectLst/>
                  <a:latin typeface="Times New Roman" panose="02020603050405020304" pitchFamily="18" charset="0"/>
                </a:rPr>
                <a:t>. = 8 h and 12 h.</a:t>
              </a:r>
              <a:endParaRPr kumimoji="0" lang="es-MX" sz="1400" b="0" i="0" u="none" strike="noStrike" cap="none" normalizeH="0" baseline="0" dirty="0" smtClean="0">
                <a:ln>
                  <a:noFill/>
                </a:ln>
                <a:solidFill>
                  <a:schemeClr val="tx1"/>
                </a:solidFill>
                <a:effectLst/>
                <a:latin typeface="Arial" panose="020B0604020202020204" pitchFamily="34" charset="0"/>
              </a:endParaRPr>
            </a:p>
          </p:txBody>
        </p:sp>
      </p:grpSp>
      <p:pic>
        <p:nvPicPr>
          <p:cNvPr id="1123" name="Picture 99"/>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11893261" y="21717000"/>
            <a:ext cx="5632739" cy="41130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083" name="Text Box 100"/>
          <p:cNvSpPr txBox="1">
            <a:spLocks noChangeArrowheads="1"/>
          </p:cNvSpPr>
          <p:nvPr/>
        </p:nvSpPr>
        <p:spPr bwMode="auto">
          <a:xfrm>
            <a:off x="12115800" y="25923183"/>
            <a:ext cx="5268310" cy="6709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100" b="0" i="1" u="none" strike="noStrike" cap="none" normalizeH="0" baseline="0" dirty="0" smtClean="0">
                <a:ln>
                  <a:noFill/>
                </a:ln>
                <a:solidFill>
                  <a:srgbClr val="000000"/>
                </a:solidFill>
                <a:effectLst/>
                <a:latin typeface="Times New Roman" panose="02020603050405020304" pitchFamily="18" charset="0"/>
              </a:rPr>
              <a:t>Fig. 1. X-ray diffraction patterns of specimens obtained from different mixtures at different sintering temperatures in an argon atmosphere. The sintering time is 4 h.</a:t>
            </a:r>
            <a:endParaRPr kumimoji="0" lang="es-MX" sz="1400" b="0" i="0" u="none" strike="noStrike" cap="none" normalizeH="0" baseline="0" dirty="0" smtClean="0">
              <a:ln>
                <a:noFill/>
              </a:ln>
              <a:solidFill>
                <a:schemeClr val="tx1"/>
              </a:solidFill>
              <a:effectLst/>
              <a:latin typeface="Arial" panose="020B0604020202020204" pitchFamily="34" charset="0"/>
            </a:endParaRPr>
          </a:p>
        </p:txBody>
      </p:sp>
      <p:grpSp>
        <p:nvGrpSpPr>
          <p:cNvPr id="1088" name="Grupo 1087"/>
          <p:cNvGrpSpPr/>
          <p:nvPr/>
        </p:nvGrpSpPr>
        <p:grpSpPr>
          <a:xfrm>
            <a:off x="17681330" y="22120355"/>
            <a:ext cx="3348038" cy="4231657"/>
            <a:chOff x="28498800" y="16799543"/>
            <a:chExt cx="3348038" cy="4231657"/>
          </a:xfrm>
        </p:grpSpPr>
        <p:pic>
          <p:nvPicPr>
            <p:cNvPr id="1084" name="Imagen 1083"/>
            <p:cNvPicPr>
              <a:picLocks noChangeAspect="1"/>
            </p:cNvPicPr>
            <p:nvPr/>
          </p:nvPicPr>
          <p:blipFill>
            <a:blip r:embed="rId28"/>
            <a:stretch>
              <a:fillRect/>
            </a:stretch>
          </p:blipFill>
          <p:spPr>
            <a:xfrm>
              <a:off x="28572608" y="16799543"/>
              <a:ext cx="3200423" cy="2695595"/>
            </a:xfrm>
            <a:prstGeom prst="rect">
              <a:avLst/>
            </a:prstGeom>
          </p:spPr>
        </p:pic>
        <p:sp>
          <p:nvSpPr>
            <p:cNvPr id="1085" name="Text Box 102"/>
            <p:cNvSpPr txBox="1">
              <a:spLocks noChangeArrowheads="1"/>
            </p:cNvSpPr>
            <p:nvPr/>
          </p:nvSpPr>
          <p:spPr bwMode="auto">
            <a:xfrm>
              <a:off x="28498800" y="19700875"/>
              <a:ext cx="3348038" cy="1330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100" b="0" i="1" u="none" strike="noStrike" cap="none" normalizeH="0" baseline="0" dirty="0" smtClean="0">
                  <a:ln>
                    <a:noFill/>
                  </a:ln>
                  <a:solidFill>
                    <a:srgbClr val="000000"/>
                  </a:solidFill>
                  <a:effectLst/>
                  <a:latin typeface="Times New Roman" panose="02020603050405020304" pitchFamily="18" charset="0"/>
                </a:rPr>
                <a:t>Fig. 2. Micrographs of fractures of specimens (a, b) and contents of elements in the registered in region (a´, b´)(a, a´) 40wt.% red clay+ 30wt.% glass + 30wt.% </a:t>
              </a:r>
              <a:r>
                <a:rPr kumimoji="0" lang="en-US" sz="1100" b="0" i="1" u="none" strike="noStrike" cap="none" normalizeH="0" baseline="0" dirty="0" err="1" smtClean="0">
                  <a:ln>
                    <a:noFill/>
                  </a:ln>
                  <a:solidFill>
                    <a:srgbClr val="000000"/>
                  </a:solidFill>
                  <a:effectLst/>
                  <a:latin typeface="Times New Roman" panose="02020603050405020304" pitchFamily="18" charset="0"/>
                </a:rPr>
                <a:t>tezontle</a:t>
              </a:r>
              <a:r>
                <a:rPr kumimoji="0" lang="en-US" sz="1100" b="0" i="1" u="none" strike="noStrike" cap="none" normalizeH="0" baseline="0" dirty="0" smtClean="0">
                  <a:ln>
                    <a:noFill/>
                  </a:ln>
                  <a:solidFill>
                    <a:srgbClr val="000000"/>
                  </a:solidFill>
                  <a:effectLst/>
                  <a:latin typeface="Times New Roman" panose="02020603050405020304" pitchFamily="18" charset="0"/>
                </a:rPr>
                <a:t> + WAS; (b, b´) 40wt.% red clay+60wt.% glass + WAS (1). </a:t>
              </a:r>
              <a:r>
                <a:rPr kumimoji="0" lang="en-US" sz="1100" b="0" i="1" u="none" strike="noStrike" cap="none" normalizeH="0" baseline="0" dirty="0" err="1" smtClean="0">
                  <a:ln>
                    <a:noFill/>
                  </a:ln>
                  <a:solidFill>
                    <a:srgbClr val="000000"/>
                  </a:solidFill>
                  <a:effectLst/>
                  <a:latin typeface="Times New Roman" panose="02020603050405020304" pitchFamily="18" charset="0"/>
                </a:rPr>
                <a:t>T</a:t>
              </a:r>
              <a:r>
                <a:rPr kumimoji="0" lang="en-US" sz="1100" b="0" i="1" u="none" strike="noStrike" cap="none" normalizeH="0" baseline="-25000" dirty="0" err="1" smtClean="0">
                  <a:ln>
                    <a:noFill/>
                  </a:ln>
                  <a:solidFill>
                    <a:srgbClr val="000000"/>
                  </a:solidFill>
                  <a:effectLst/>
                  <a:latin typeface="Times New Roman" panose="02020603050405020304" pitchFamily="18" charset="0"/>
                </a:rPr>
                <a:t>sint</a:t>
              </a:r>
              <a:r>
                <a:rPr kumimoji="0" lang="en-US" sz="1100" b="0" i="1" u="none" strike="noStrike" cap="none" normalizeH="0" baseline="-25000" dirty="0" smtClean="0">
                  <a:ln>
                    <a:noFill/>
                  </a:ln>
                  <a:solidFill>
                    <a:srgbClr val="000000"/>
                  </a:solidFill>
                  <a:effectLst/>
                  <a:latin typeface="Times New Roman" panose="02020603050405020304" pitchFamily="18" charset="0"/>
                </a:rPr>
                <a:t>.</a:t>
              </a:r>
              <a:r>
                <a:rPr kumimoji="0" lang="en-US" sz="1100" b="0" i="1" u="none" strike="noStrike" cap="none" normalizeH="0" baseline="0" dirty="0" smtClean="0">
                  <a:ln>
                    <a:noFill/>
                  </a:ln>
                  <a:solidFill>
                    <a:srgbClr val="000000"/>
                  </a:solidFill>
                  <a:effectLst/>
                  <a:latin typeface="Times New Roman" panose="02020603050405020304" pitchFamily="18" charset="0"/>
                </a:rPr>
                <a:t> = 1000 ºC, </a:t>
              </a:r>
              <a:r>
                <a:rPr kumimoji="0" lang="en-US" sz="1100" b="0" i="1" u="none" strike="noStrike" cap="none" normalizeH="0" baseline="0" dirty="0" err="1" smtClean="0">
                  <a:ln>
                    <a:noFill/>
                  </a:ln>
                  <a:solidFill>
                    <a:srgbClr val="000000"/>
                  </a:solidFill>
                  <a:effectLst/>
                  <a:latin typeface="Times New Roman" panose="02020603050405020304" pitchFamily="18" charset="0"/>
                </a:rPr>
                <a:t>t</a:t>
              </a:r>
              <a:r>
                <a:rPr kumimoji="0" lang="en-US" sz="1100" b="0" i="1" u="none" strike="noStrike" cap="none" normalizeH="0" baseline="-25000" dirty="0" err="1" smtClean="0">
                  <a:ln>
                    <a:noFill/>
                  </a:ln>
                  <a:solidFill>
                    <a:srgbClr val="000000"/>
                  </a:solidFill>
                  <a:effectLst/>
                  <a:latin typeface="Times New Roman" panose="02020603050405020304" pitchFamily="18" charset="0"/>
                </a:rPr>
                <a:t>sint</a:t>
              </a:r>
              <a:r>
                <a:rPr kumimoji="0" lang="en-US" sz="1100" b="0" i="1" u="none" strike="noStrike" cap="none" normalizeH="0" baseline="-25000" dirty="0" smtClean="0">
                  <a:ln>
                    <a:noFill/>
                  </a:ln>
                  <a:solidFill>
                    <a:srgbClr val="000000"/>
                  </a:solidFill>
                  <a:effectLst/>
                  <a:latin typeface="Times New Roman" panose="02020603050405020304" pitchFamily="18" charset="0"/>
                </a:rPr>
                <a:t>.</a:t>
              </a:r>
              <a:r>
                <a:rPr kumimoji="0" lang="en-US" sz="1100" b="0" i="1" u="none" strike="noStrike" cap="none" normalizeH="0" baseline="0" dirty="0" smtClean="0">
                  <a:ln>
                    <a:noFill/>
                  </a:ln>
                  <a:solidFill>
                    <a:srgbClr val="000000"/>
                  </a:solidFill>
                  <a:effectLst/>
                  <a:latin typeface="Times New Roman" panose="02020603050405020304" pitchFamily="18" charset="0"/>
                </a:rPr>
                <a:t> = 8 h. </a:t>
              </a:r>
              <a:endParaRPr kumimoji="0" lang="es-MX" sz="1400" b="0" i="0" u="none" strike="noStrike" cap="none" normalizeH="0" baseline="0" dirty="0" smtClean="0">
                <a:ln>
                  <a:noFill/>
                </a:ln>
                <a:solidFill>
                  <a:schemeClr val="tx1"/>
                </a:solidFill>
                <a:effectLst/>
                <a:latin typeface="Arial" panose="020B0604020202020204" pitchFamily="34" charset="0"/>
              </a:endParaRPr>
            </a:p>
          </p:txBody>
        </p:sp>
      </p:grpSp>
      <p:pic>
        <p:nvPicPr>
          <p:cNvPr id="1127" name="Picture 103"/>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1409103" y="26461079"/>
            <a:ext cx="8340857" cy="22987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086" name="Text Box 104"/>
          <p:cNvSpPr txBox="1">
            <a:spLocks noChangeArrowheads="1"/>
          </p:cNvSpPr>
          <p:nvPr/>
        </p:nvSpPr>
        <p:spPr bwMode="auto">
          <a:xfrm>
            <a:off x="19812000" y="26675771"/>
            <a:ext cx="2328233" cy="19310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100" b="0" i="1" u="none" strike="noStrike" cap="none" normalizeH="0" baseline="0" dirty="0" smtClean="0">
                <a:ln>
                  <a:noFill/>
                </a:ln>
                <a:solidFill>
                  <a:srgbClr val="000000"/>
                </a:solidFill>
                <a:effectLst/>
                <a:latin typeface="Times New Roman" panose="02020603050405020304" pitchFamily="18" charset="0"/>
              </a:rPr>
              <a:t>Fig. 3. Change in the content of MB in aqueous solutions depending on the content of ceramics obtained from: (a) 100wt.% clay, (b) 70 wt.% clay-30wt.% </a:t>
            </a:r>
            <a:r>
              <a:rPr kumimoji="0" lang="en-US" sz="1100" b="0" i="1" u="none" strike="noStrike" cap="none" normalizeH="0" baseline="0" dirty="0" err="1" smtClean="0">
                <a:ln>
                  <a:noFill/>
                </a:ln>
                <a:solidFill>
                  <a:srgbClr val="000000"/>
                </a:solidFill>
                <a:effectLst/>
                <a:latin typeface="Times New Roman" panose="02020603050405020304" pitchFamily="18" charset="0"/>
              </a:rPr>
              <a:t>tezontle</a:t>
            </a:r>
            <a:r>
              <a:rPr kumimoji="0" lang="en-US" sz="1100" b="0" i="1" u="none" strike="noStrike" cap="none" normalizeH="0" baseline="0" dirty="0" smtClean="0">
                <a:ln>
                  <a:noFill/>
                </a:ln>
                <a:solidFill>
                  <a:srgbClr val="000000"/>
                </a:solidFill>
                <a:effectLst/>
                <a:latin typeface="Times New Roman" panose="02020603050405020304" pitchFamily="18" charset="0"/>
              </a:rPr>
              <a:t> mixture; (c) 40wt.% clay-60wt.% glass mixture after holding in solution: (1) for 4h; (2) for 27 h; (3) for 50h. Specimens obtained at </a:t>
            </a:r>
            <a:r>
              <a:rPr kumimoji="0" lang="en-US" sz="1100" b="0" i="1" u="none" strike="noStrike" cap="none" normalizeH="0" baseline="0" dirty="0" err="1" smtClean="0">
                <a:ln>
                  <a:noFill/>
                </a:ln>
                <a:solidFill>
                  <a:srgbClr val="000000"/>
                </a:solidFill>
                <a:effectLst/>
                <a:latin typeface="Times New Roman" panose="02020603050405020304" pitchFamily="18" charset="0"/>
              </a:rPr>
              <a:t>T</a:t>
            </a:r>
            <a:r>
              <a:rPr kumimoji="0" lang="en-US" sz="1100" b="0" i="1" u="none" strike="noStrike" cap="none" normalizeH="0" baseline="-25000" dirty="0" err="1" smtClean="0">
                <a:ln>
                  <a:noFill/>
                </a:ln>
                <a:solidFill>
                  <a:srgbClr val="000000"/>
                </a:solidFill>
                <a:effectLst/>
                <a:latin typeface="Times New Roman" panose="02020603050405020304" pitchFamily="18" charset="0"/>
              </a:rPr>
              <a:t>sint</a:t>
            </a:r>
            <a:r>
              <a:rPr kumimoji="0" lang="en-US" sz="1100" b="0" i="1" u="none" strike="noStrike" cap="none" normalizeH="0" baseline="-25000" dirty="0" smtClean="0">
                <a:ln>
                  <a:noFill/>
                </a:ln>
                <a:solidFill>
                  <a:srgbClr val="000000"/>
                </a:solidFill>
                <a:effectLst/>
                <a:latin typeface="Times New Roman" panose="02020603050405020304" pitchFamily="18" charset="0"/>
              </a:rPr>
              <a:t>. </a:t>
            </a:r>
            <a:r>
              <a:rPr kumimoji="0" lang="en-US" sz="1100" b="0" i="1" u="none" strike="noStrike" cap="none" normalizeH="0" baseline="0" dirty="0" smtClean="0">
                <a:ln>
                  <a:noFill/>
                </a:ln>
                <a:solidFill>
                  <a:srgbClr val="000000"/>
                </a:solidFill>
                <a:effectLst/>
                <a:latin typeface="Times New Roman" panose="02020603050405020304" pitchFamily="18" charset="0"/>
              </a:rPr>
              <a:t>= 700ºC, </a:t>
            </a:r>
            <a:r>
              <a:rPr kumimoji="0" lang="en-US" sz="1100" b="0" i="1" u="none" strike="noStrike" cap="none" normalizeH="0" baseline="0" dirty="0" err="1" smtClean="0">
                <a:ln>
                  <a:noFill/>
                </a:ln>
                <a:solidFill>
                  <a:srgbClr val="000000"/>
                </a:solidFill>
                <a:effectLst/>
                <a:latin typeface="Times New Roman" panose="02020603050405020304" pitchFamily="18" charset="0"/>
              </a:rPr>
              <a:t>t</a:t>
            </a:r>
            <a:r>
              <a:rPr kumimoji="0" lang="en-US" sz="1100" b="0" i="1" u="none" strike="noStrike" cap="none" normalizeH="0" baseline="-25000" dirty="0" err="1" smtClean="0">
                <a:ln>
                  <a:noFill/>
                </a:ln>
                <a:solidFill>
                  <a:srgbClr val="000000"/>
                </a:solidFill>
                <a:effectLst/>
                <a:latin typeface="Times New Roman" panose="02020603050405020304" pitchFamily="18" charset="0"/>
              </a:rPr>
              <a:t>sint</a:t>
            </a:r>
            <a:r>
              <a:rPr kumimoji="0" lang="en-US" sz="1100" b="0" i="1" u="none" strike="noStrike" cap="none" normalizeH="0" baseline="-25000" dirty="0" smtClean="0">
                <a:ln>
                  <a:noFill/>
                </a:ln>
                <a:solidFill>
                  <a:srgbClr val="000000"/>
                </a:solidFill>
                <a:effectLst/>
                <a:latin typeface="Times New Roman" panose="02020603050405020304" pitchFamily="18" charset="0"/>
              </a:rPr>
              <a:t>.</a:t>
            </a:r>
            <a:r>
              <a:rPr kumimoji="0" lang="en-US" sz="1100" b="0" i="1" u="none" strike="noStrike" cap="none" normalizeH="0" baseline="0" dirty="0" smtClean="0">
                <a:ln>
                  <a:noFill/>
                </a:ln>
                <a:solidFill>
                  <a:srgbClr val="000000"/>
                </a:solidFill>
                <a:effectLst/>
                <a:latin typeface="Times New Roman" panose="02020603050405020304" pitchFamily="18" charset="0"/>
              </a:rPr>
              <a:t> = 1h. The volume of solution is 20ml. Initial concentration MB in solution (CMB) 50 ppm.</a:t>
            </a:r>
            <a:endParaRPr kumimoji="0" lang="es-MX" sz="1400" b="0" i="0" u="none" strike="noStrike" cap="none" normalizeH="0" baseline="0" dirty="0" smtClean="0">
              <a:ln>
                <a:noFill/>
              </a:ln>
              <a:solidFill>
                <a:schemeClr val="tx1"/>
              </a:solidFill>
              <a:effectLst/>
              <a:latin typeface="Arial" panose="020B0604020202020204" pitchFamily="34" charset="0"/>
            </a:endParaRPr>
          </a:p>
        </p:txBody>
      </p:sp>
      <p:pic>
        <p:nvPicPr>
          <p:cNvPr id="1129" name="Picture 105"/>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22464546" y="25785987"/>
            <a:ext cx="3589640" cy="288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130" name="Picture 106"/>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26231360" y="25791599"/>
            <a:ext cx="2905081" cy="288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pic>
        <p:nvPicPr>
          <p:cNvPr id="1131" name="Picture 107"/>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29307536" y="25736609"/>
            <a:ext cx="3564128" cy="288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sp>
        <p:nvSpPr>
          <p:cNvPr id="1087" name="Text Box 108"/>
          <p:cNvSpPr txBox="1">
            <a:spLocks noChangeArrowheads="1"/>
          </p:cNvSpPr>
          <p:nvPr/>
        </p:nvSpPr>
        <p:spPr bwMode="auto">
          <a:xfrm>
            <a:off x="29257375" y="25431441"/>
            <a:ext cx="3871267" cy="4995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_tradnl" sz="1100" b="0" i="1" u="none" strike="noStrike" cap="none" normalizeH="0" baseline="0" dirty="0" err="1" smtClean="0">
                <a:ln>
                  <a:noFill/>
                </a:ln>
                <a:solidFill>
                  <a:srgbClr val="000000"/>
                </a:solidFill>
                <a:effectLst/>
                <a:latin typeface="Times New Roman" panose="02020603050405020304" pitchFamily="18" charset="0"/>
              </a:rPr>
              <a:t>Table</a:t>
            </a:r>
            <a:r>
              <a:rPr kumimoji="0" lang="es-ES_tradnl" sz="1100" b="0" i="1" u="none" strike="noStrike" cap="none" normalizeH="0" baseline="0" dirty="0" smtClean="0">
                <a:ln>
                  <a:noFill/>
                </a:ln>
                <a:solidFill>
                  <a:srgbClr val="000000"/>
                </a:solidFill>
                <a:effectLst/>
                <a:latin typeface="Times New Roman" panose="02020603050405020304" pitchFamily="18" charset="0"/>
              </a:rPr>
              <a:t> II. </a:t>
            </a:r>
            <a:r>
              <a:rPr kumimoji="0" lang="es-ES_tradnl" sz="1100" b="0" i="1" u="none" strike="noStrike" cap="none" normalizeH="0" baseline="0" dirty="0" err="1" smtClean="0">
                <a:ln>
                  <a:noFill/>
                </a:ln>
                <a:solidFill>
                  <a:srgbClr val="000000"/>
                </a:solidFill>
                <a:effectLst/>
                <a:latin typeface="Times New Roman" panose="02020603050405020304" pitchFamily="18" charset="0"/>
              </a:rPr>
              <a:t>The</a:t>
            </a:r>
            <a:r>
              <a:rPr kumimoji="0" lang="es-ES_tradnl" sz="1100" b="0" i="1" u="none" strike="noStrike" cap="none" normalizeH="0" baseline="0" dirty="0" smtClean="0">
                <a:ln>
                  <a:noFill/>
                </a:ln>
                <a:solidFill>
                  <a:srgbClr val="000000"/>
                </a:solidFill>
                <a:effectLst/>
                <a:latin typeface="Times New Roman" panose="02020603050405020304" pitchFamily="18" charset="0"/>
              </a:rPr>
              <a:t> </a:t>
            </a:r>
            <a:r>
              <a:rPr kumimoji="0" lang="es-ES_tradnl" sz="1100" b="0" i="1" u="none" strike="noStrike" cap="none" normalizeH="0" baseline="0" dirty="0" err="1" smtClean="0">
                <a:ln>
                  <a:noFill/>
                </a:ln>
                <a:solidFill>
                  <a:srgbClr val="000000"/>
                </a:solidFill>
                <a:effectLst/>
                <a:latin typeface="Times New Roman" panose="02020603050405020304" pitchFamily="18" charset="0"/>
              </a:rPr>
              <a:t>properties</a:t>
            </a:r>
            <a:r>
              <a:rPr kumimoji="0" lang="es-ES_tradnl" sz="1100" b="0" i="1" u="none" strike="noStrike" cap="none" normalizeH="0" baseline="0" dirty="0" smtClean="0">
                <a:ln>
                  <a:noFill/>
                </a:ln>
                <a:solidFill>
                  <a:srgbClr val="000000"/>
                </a:solidFill>
                <a:effectLst/>
                <a:latin typeface="Times New Roman" panose="02020603050405020304" pitchFamily="18" charset="0"/>
              </a:rPr>
              <a:t> of </a:t>
            </a:r>
            <a:r>
              <a:rPr kumimoji="0" lang="es-ES_tradnl" sz="1100" b="0" i="1" u="none" strike="noStrike" cap="none" normalizeH="0" baseline="0" dirty="0" err="1" smtClean="0">
                <a:ln>
                  <a:noFill/>
                </a:ln>
                <a:solidFill>
                  <a:srgbClr val="000000"/>
                </a:solidFill>
                <a:effectLst/>
                <a:latin typeface="Times New Roman" panose="02020603050405020304" pitchFamily="18" charset="0"/>
              </a:rPr>
              <a:t>specimens</a:t>
            </a:r>
            <a:r>
              <a:rPr kumimoji="0" lang="es-ES_tradnl" sz="1100" b="0" i="1" u="none" strike="noStrike" cap="none" normalizeH="0" baseline="0" dirty="0" smtClean="0">
                <a:ln>
                  <a:noFill/>
                </a:ln>
                <a:solidFill>
                  <a:srgbClr val="000000"/>
                </a:solidFill>
                <a:effectLst/>
                <a:latin typeface="Times New Roman" panose="02020603050405020304" pitchFamily="18" charset="0"/>
              </a:rPr>
              <a:t> </a:t>
            </a:r>
            <a:r>
              <a:rPr kumimoji="0" lang="es-ES_tradnl" sz="1100" b="0" i="1" u="none" strike="noStrike" cap="none" normalizeH="0" baseline="0" dirty="0" err="1" smtClean="0">
                <a:ln>
                  <a:noFill/>
                </a:ln>
                <a:solidFill>
                  <a:srgbClr val="000000"/>
                </a:solidFill>
                <a:effectLst/>
                <a:latin typeface="Times New Roman" panose="02020603050405020304" pitchFamily="18" charset="0"/>
              </a:rPr>
              <a:t>obtained</a:t>
            </a:r>
            <a:r>
              <a:rPr kumimoji="0" lang="es-ES_tradnl" sz="1100" b="0" i="1" u="none" strike="noStrike" cap="none" normalizeH="0" baseline="0" dirty="0" smtClean="0">
                <a:ln>
                  <a:noFill/>
                </a:ln>
                <a:solidFill>
                  <a:srgbClr val="000000"/>
                </a:solidFill>
                <a:effectLst/>
                <a:latin typeface="Times New Roman" panose="02020603050405020304" pitchFamily="18" charset="0"/>
              </a:rPr>
              <a:t> </a:t>
            </a:r>
            <a:r>
              <a:rPr kumimoji="0" lang="es-ES_tradnl" sz="1100" b="0" i="1" u="none" strike="noStrike" cap="none" normalizeH="0" baseline="0" dirty="0" err="1" smtClean="0">
                <a:ln>
                  <a:noFill/>
                </a:ln>
                <a:solidFill>
                  <a:srgbClr val="000000"/>
                </a:solidFill>
                <a:effectLst/>
                <a:latin typeface="Times New Roman" panose="02020603050405020304" pitchFamily="18" charset="0"/>
              </a:rPr>
              <a:t>with</a:t>
            </a:r>
            <a:r>
              <a:rPr kumimoji="0" lang="es-ES_tradnl" sz="1100" b="0" i="1" u="none" strike="noStrike" cap="none" normalizeH="0" baseline="0" dirty="0" smtClean="0">
                <a:ln>
                  <a:noFill/>
                </a:ln>
                <a:solidFill>
                  <a:srgbClr val="000000"/>
                </a:solidFill>
                <a:effectLst/>
                <a:latin typeface="Times New Roman" panose="02020603050405020304" pitchFamily="18" charset="0"/>
              </a:rPr>
              <a:t> use of WAS</a:t>
            </a:r>
            <a:endParaRPr kumimoji="0" lang="es-MX" sz="1400" b="0" i="0" u="none" strike="noStrike" cap="none" normalizeH="0" baseline="0" dirty="0" smtClean="0">
              <a:ln>
                <a:noFill/>
              </a:ln>
              <a:solidFill>
                <a:schemeClr val="tx1"/>
              </a:solidFill>
              <a:effectLst/>
              <a:latin typeface="Arial" panose="020B0604020202020204" pitchFamily="34" charset="0"/>
            </a:endParaRPr>
          </a:p>
        </p:txBody>
      </p:sp>
      <p:sp>
        <p:nvSpPr>
          <p:cNvPr id="1102" name="Text Box 109"/>
          <p:cNvSpPr txBox="1">
            <a:spLocks noChangeArrowheads="1"/>
          </p:cNvSpPr>
          <p:nvPr/>
        </p:nvSpPr>
        <p:spPr bwMode="auto">
          <a:xfrm>
            <a:off x="12115800" y="10134600"/>
            <a:ext cx="8025239" cy="698501"/>
          </a:xfrm>
          <a:prstGeom prst="rect">
            <a:avLst/>
          </a:prstGeom>
          <a:noFill/>
          <a:ln>
            <a:noFill/>
          </a:ln>
          <a:effectLst/>
          <a:extLst>
            <a:ext uri="{909E8E84-426E-40DD-AFC4-6F175D3DCCD1}">
              <a14:hiddenFill xmlns:a14="http://schemas.microsoft.com/office/drawing/2010/main">
                <a:solidFill>
                  <a:srgbClr val="006699"/>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sz="2400" b="1" i="0" u="none" strike="noStrike" normalizeH="0" baseline="0" dirty="0" smtClean="0">
                <a:ln w="0"/>
                <a:solidFill>
                  <a:schemeClr val="accent1"/>
                </a:solidFill>
                <a:effectLst>
                  <a:outerShdw blurRad="38100" dist="25400" dir="5400000" algn="ctr" rotWithShape="0">
                    <a:srgbClr val="6E747A">
                      <a:alpha val="43000"/>
                    </a:srgbClr>
                  </a:outerShdw>
                </a:effectLst>
                <a:latin typeface="Arial" panose="020B0604020202020204" pitchFamily="34" charset="0"/>
              </a:rPr>
              <a:t>1)</a:t>
            </a:r>
            <a:r>
              <a:rPr kumimoji="0" lang="en-US" sz="2400" b="1" i="0" u="none" strike="noStrike" normalizeH="0" baseline="0" dirty="0" smtClean="0">
                <a:ln w="0"/>
                <a:solidFill>
                  <a:schemeClr val="accent1"/>
                </a:solidFill>
                <a:effectLst>
                  <a:outerShdw blurRad="38100" dist="25400" dir="5400000" algn="ctr" rotWithShape="0">
                    <a:srgbClr val="6E747A">
                      <a:alpha val="43000"/>
                    </a:srgbClr>
                  </a:outerShdw>
                </a:effectLst>
                <a:latin typeface="Calibri" panose="020F0502020204030204" pitchFamily="34" charset="0"/>
              </a:rPr>
              <a:t>Treatment WAS in argon (vacuum, oxygen deficiency) for obtaining carbon adsorbent</a:t>
            </a:r>
            <a:endParaRPr kumimoji="0" lang="es-MX" sz="2400" b="1" i="0" u="none" strike="noStrike" normalizeH="0" baseline="0" dirty="0" smtClean="0">
              <a:ln w="0"/>
              <a:solidFill>
                <a:schemeClr val="accent1"/>
              </a:solidFill>
              <a:effectLst>
                <a:outerShdw blurRad="38100" dist="25400" dir="5400000" algn="ctr" rotWithShape="0">
                  <a:srgbClr val="6E747A">
                    <a:alpha val="43000"/>
                  </a:srgbClr>
                </a:outerShdw>
              </a:effectLst>
              <a:latin typeface="Arial" panose="020B0604020202020204" pitchFamily="34" charset="0"/>
            </a:endParaRPr>
          </a:p>
        </p:txBody>
      </p:sp>
      <p:sp>
        <p:nvSpPr>
          <p:cNvPr id="1103" name="Text Box 110"/>
          <p:cNvSpPr txBox="1">
            <a:spLocks noChangeArrowheads="1"/>
          </p:cNvSpPr>
          <p:nvPr/>
        </p:nvSpPr>
        <p:spPr bwMode="auto">
          <a:xfrm>
            <a:off x="21072853" y="10134600"/>
            <a:ext cx="5216148" cy="7085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normalizeH="0" baseline="0" dirty="0" smtClean="0">
                <a:ln w="0"/>
                <a:solidFill>
                  <a:schemeClr val="accent1"/>
                </a:solidFill>
                <a:effectLst>
                  <a:outerShdw blurRad="38100" dist="25400" dir="5400000" algn="ctr" rotWithShape="0">
                    <a:srgbClr val="6E747A">
                      <a:alpha val="43000"/>
                    </a:srgbClr>
                  </a:outerShdw>
                </a:effectLst>
                <a:latin typeface="Times New Roman" panose="02020603050405020304" pitchFamily="18" charset="0"/>
              </a:rPr>
              <a:t>2) Treatment WAS + grinded glass with oxygen deficiency for obtaining carbon adsorbent in porous glass sheath</a:t>
            </a:r>
            <a:endParaRPr kumimoji="0" lang="es-MX" sz="2000" b="1" i="0" u="none" strike="noStrike" normalizeH="0" baseline="0" dirty="0" smtClean="0">
              <a:ln w="0"/>
              <a:solidFill>
                <a:schemeClr val="accent1"/>
              </a:solidFill>
              <a:effectLst>
                <a:outerShdw blurRad="38100" dist="25400" dir="5400000" algn="ctr" rotWithShape="0">
                  <a:srgbClr val="6E747A">
                    <a:alpha val="43000"/>
                  </a:srgbClr>
                </a:outerShdw>
              </a:effectLst>
              <a:latin typeface="Arial" panose="020B0604020202020204" pitchFamily="34" charset="0"/>
            </a:endParaRPr>
          </a:p>
        </p:txBody>
      </p:sp>
      <p:sp>
        <p:nvSpPr>
          <p:cNvPr id="1104" name="Text Box 111"/>
          <p:cNvSpPr txBox="1">
            <a:spLocks noChangeArrowheads="1"/>
          </p:cNvSpPr>
          <p:nvPr/>
        </p:nvSpPr>
        <p:spPr bwMode="auto">
          <a:xfrm>
            <a:off x="26822400" y="10134600"/>
            <a:ext cx="5368436" cy="9866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normalizeH="0" baseline="0" dirty="0" smtClean="0">
                <a:ln w="0"/>
                <a:solidFill>
                  <a:schemeClr val="accent1"/>
                </a:solidFill>
                <a:effectLst>
                  <a:outerShdw blurRad="38100" dist="25400" dir="5400000" algn="ctr" rotWithShape="0">
                    <a:srgbClr val="6E747A">
                      <a:alpha val="43000"/>
                    </a:srgbClr>
                  </a:outerShdw>
                </a:effectLst>
                <a:latin typeface="Times New Roman" panose="02020603050405020304" pitchFamily="18" charset="0"/>
              </a:rPr>
              <a:t>3) Treatment WAS + grinded glass in air for obtaining foam glass and porous glass</a:t>
            </a:r>
            <a:endParaRPr kumimoji="0" lang="es-MX" sz="1400" b="1" i="0" u="none" strike="noStrike" normalizeH="0" baseline="0" dirty="0" smtClean="0">
              <a:ln w="0"/>
              <a:solidFill>
                <a:schemeClr val="accent1"/>
              </a:solidFill>
              <a:effectLst>
                <a:outerShdw blurRad="38100" dist="25400" dir="5400000" algn="ctr" rotWithShape="0">
                  <a:srgbClr val="6E747A">
                    <a:alpha val="43000"/>
                  </a:srgbClr>
                </a:outerShdw>
              </a:effectLst>
              <a:latin typeface="Arial" panose="020B0604020202020204" pitchFamily="34" charset="0"/>
            </a:endParaRPr>
          </a:p>
        </p:txBody>
      </p:sp>
      <p:sp>
        <p:nvSpPr>
          <p:cNvPr id="1105" name="Text Box 112"/>
          <p:cNvSpPr txBox="1">
            <a:spLocks noChangeArrowheads="1"/>
          </p:cNvSpPr>
          <p:nvPr/>
        </p:nvSpPr>
        <p:spPr bwMode="auto">
          <a:xfrm>
            <a:off x="22631400" y="15621000"/>
            <a:ext cx="9579482" cy="5673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normalizeH="0" baseline="0" dirty="0" smtClean="0">
                <a:ln w="0"/>
                <a:solidFill>
                  <a:schemeClr val="accent1"/>
                </a:solidFill>
                <a:effectLst>
                  <a:outerShdw blurRad="38100" dist="25400" dir="5400000" algn="ctr" rotWithShape="0">
                    <a:srgbClr val="6E747A">
                      <a:alpha val="43000"/>
                    </a:srgbClr>
                  </a:outerShdw>
                </a:effectLst>
                <a:latin typeface="Times New Roman" panose="02020603050405020304" pitchFamily="18" charset="0"/>
              </a:rPr>
              <a:t>4) Sintering bricks from various mixtures prepared using WAS on air</a:t>
            </a:r>
            <a:endParaRPr kumimoji="0" lang="es-MX" sz="1600" b="1" i="0" u="none" strike="noStrike" normalizeH="0" baseline="0" dirty="0" smtClean="0">
              <a:ln w="0"/>
              <a:solidFill>
                <a:schemeClr val="accent1"/>
              </a:solidFill>
              <a:effectLst>
                <a:outerShdw blurRad="38100" dist="25400" dir="5400000" algn="ctr" rotWithShape="0">
                  <a:srgbClr val="6E747A">
                    <a:alpha val="43000"/>
                  </a:srgbClr>
                </a:outerShdw>
              </a:effectLst>
              <a:latin typeface="Arial" panose="020B0604020202020204" pitchFamily="34" charset="0"/>
            </a:endParaRPr>
          </a:p>
        </p:txBody>
      </p:sp>
      <p:sp>
        <p:nvSpPr>
          <p:cNvPr id="1106" name="Text Box 113"/>
          <p:cNvSpPr txBox="1">
            <a:spLocks noChangeArrowheads="1"/>
          </p:cNvSpPr>
          <p:nvPr/>
        </p:nvSpPr>
        <p:spPr bwMode="auto">
          <a:xfrm>
            <a:off x="12104406" y="20955000"/>
            <a:ext cx="9044613" cy="7370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36576" tIns="36576" rIns="36576" bIns="36576"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normalizeH="0" baseline="0" dirty="0" smtClean="0">
                <a:ln w="0"/>
                <a:solidFill>
                  <a:schemeClr val="accent1"/>
                </a:solidFill>
                <a:effectLst>
                  <a:outerShdw blurRad="38100" dist="25400" dir="5400000" algn="ctr" rotWithShape="0">
                    <a:srgbClr val="6E747A">
                      <a:alpha val="43000"/>
                    </a:srgbClr>
                  </a:outerShdw>
                </a:effectLst>
                <a:latin typeface="Times New Roman" panose="02020603050405020304" pitchFamily="18" charset="0"/>
              </a:rPr>
              <a:t>5) Sintering bricks carbonized from various mixtures prepared using WAS (in argon) </a:t>
            </a:r>
            <a:endParaRPr kumimoji="0" lang="es-MX" sz="1600" b="1" i="0" u="none" strike="noStrike" normalizeH="0" baseline="0" dirty="0" smtClean="0">
              <a:ln w="0"/>
              <a:solidFill>
                <a:schemeClr val="accent1"/>
              </a:solidFill>
              <a:effectLst>
                <a:outerShdw blurRad="38100" dist="25400" dir="5400000" algn="ctr" rotWithShape="0">
                  <a:srgbClr val="6E747A">
                    <a:alpha val="43000"/>
                  </a:srgbClr>
                </a:outerShdw>
              </a:effectLst>
              <a:latin typeface="Arial" panose="020B0604020202020204" pitchFamily="34" charset="0"/>
            </a:endParaRPr>
          </a:p>
        </p:txBody>
      </p:sp>
      <p:cxnSp>
        <p:nvCxnSpPr>
          <p:cNvPr id="1109" name="Conector recto 1108"/>
          <p:cNvCxnSpPr/>
          <p:nvPr/>
        </p:nvCxnSpPr>
        <p:spPr>
          <a:xfrm>
            <a:off x="21869400" y="25374600"/>
            <a:ext cx="1108861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19" name="Conector recto 1118"/>
          <p:cNvCxnSpPr/>
          <p:nvPr/>
        </p:nvCxnSpPr>
        <p:spPr>
          <a:xfrm>
            <a:off x="12011181" y="20878800"/>
            <a:ext cx="9276190" cy="762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21" name="Conector recto 1120"/>
          <p:cNvCxnSpPr/>
          <p:nvPr/>
        </p:nvCxnSpPr>
        <p:spPr>
          <a:xfrm>
            <a:off x="21287371" y="15544800"/>
            <a:ext cx="11270432"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 name="2 CuadroTexto"/>
          <p:cNvSpPr txBox="1"/>
          <p:nvPr/>
        </p:nvSpPr>
        <p:spPr>
          <a:xfrm>
            <a:off x="21869400" y="24698236"/>
            <a:ext cx="6621907" cy="600164"/>
          </a:xfrm>
          <a:prstGeom prst="rect">
            <a:avLst/>
          </a:prstGeom>
          <a:noFill/>
        </p:spPr>
        <p:txBody>
          <a:bodyPr wrap="square" rtlCol="0">
            <a:spAutoFit/>
          </a:bodyPr>
          <a:lstStyle/>
          <a:p>
            <a:pPr marL="0" lvl="1"/>
            <a:r>
              <a:rPr lang="en-US" sz="1100" i="1" dirty="0">
                <a:solidFill>
                  <a:srgbClr val="000000"/>
                </a:solidFill>
                <a:latin typeface="Times New Roman" panose="02020603050405020304" pitchFamily="18" charset="0"/>
              </a:rPr>
              <a:t>Fig. </a:t>
            </a:r>
            <a:r>
              <a:rPr lang="en-US" sz="1100" i="1" dirty="0" smtClean="0">
                <a:solidFill>
                  <a:srgbClr val="000000"/>
                </a:solidFill>
                <a:latin typeface="Times New Roman" panose="02020603050405020304" pitchFamily="18" charset="0"/>
              </a:rPr>
              <a:t>6. </a:t>
            </a:r>
            <a:r>
              <a:rPr lang="en-US" sz="1100" i="1" dirty="0">
                <a:solidFill>
                  <a:srgbClr val="000000"/>
                </a:solidFill>
                <a:latin typeface="Times New Roman" panose="02020603050405020304" pitchFamily="18" charset="0"/>
              </a:rPr>
              <a:t>Absorption of water by ceramics obtained from the 40wt.% red clay-30wt.% tezontle-30wt.% glass mixture vs. sintering temperature (a), sintering time (b), and </a:t>
            </a:r>
            <a:r>
              <a:rPr lang="en-US" sz="1100" i="1" dirty="0" err="1">
                <a:solidFill>
                  <a:srgbClr val="000000"/>
                </a:solidFill>
                <a:latin typeface="Times New Roman" panose="02020603050405020304" pitchFamily="18" charset="0"/>
              </a:rPr>
              <a:t>biowaste</a:t>
            </a:r>
            <a:r>
              <a:rPr lang="en-US" sz="1100" i="1" dirty="0">
                <a:solidFill>
                  <a:srgbClr val="000000"/>
                </a:solidFill>
                <a:latin typeface="Times New Roman" panose="02020603050405020304" pitchFamily="18" charset="0"/>
              </a:rPr>
              <a:t> content in the initial clay (c). In (d): dependence of the compressive strength on the sintering temperature</a:t>
            </a:r>
            <a:r>
              <a:rPr lang="en-US" sz="1100" i="1" dirty="0" smtClean="0">
                <a:solidFill>
                  <a:srgbClr val="000000"/>
                </a:solidFill>
                <a:latin typeface="Times New Roman" panose="02020603050405020304" pitchFamily="18" charset="0"/>
              </a:rPr>
              <a:t>.</a:t>
            </a:r>
            <a:endParaRPr lang="es-MX" sz="1400" dirty="0">
              <a:latin typeface="Arial" panose="020B0604020202020204" pitchFamily="34" charset="0"/>
            </a:endParaRPr>
          </a:p>
        </p:txBody>
      </p:sp>
    </p:spTree>
    <p:extLst>
      <p:ext uri="{BB962C8B-B14F-4D97-AF65-F5344CB8AC3E}">
        <p14:creationId xmlns:p14="http://schemas.microsoft.com/office/powerpoint/2010/main" val="22512518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3148</TotalTime>
  <Words>2222</Words>
  <Application>Microsoft Office PowerPoint</Application>
  <PresentationFormat>Personalizado</PresentationFormat>
  <Paragraphs>60</Paragraphs>
  <Slides>1</Slides>
  <Notes>0</Notes>
  <HiddenSlides>0</HiddenSlides>
  <MMClips>0</MMClips>
  <ScaleCrop>false</ScaleCrop>
  <HeadingPairs>
    <vt:vector size="4" baseType="variant">
      <vt:variant>
        <vt:lpstr>Tema</vt:lpstr>
      </vt:variant>
      <vt:variant>
        <vt:i4>1</vt:i4>
      </vt:variant>
      <vt:variant>
        <vt:lpstr>Títulos de diapositiva</vt:lpstr>
      </vt:variant>
      <vt:variant>
        <vt:i4>1</vt:i4>
      </vt:variant>
    </vt:vector>
  </HeadingPairs>
  <TitlesOfParts>
    <vt:vector size="2" baseType="lpstr">
      <vt:lpstr>Office Theme</vt:lpstr>
      <vt:lpstr>Presentación de PowerPoint</vt:lpstr>
    </vt:vector>
  </TitlesOfParts>
  <Company>Genigraphics LLC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36x48 Tri-Fold</dc:title>
  <dc:creator>Jay Larson</dc:creator>
  <dc:description>Quality poster printing
www.genigraphics.com
1-800-790-4001</dc:description>
  <cp:lastModifiedBy>marina</cp:lastModifiedBy>
  <cp:revision>129</cp:revision>
  <cp:lastPrinted>2013-02-12T02:21:55Z</cp:lastPrinted>
  <dcterms:created xsi:type="dcterms:W3CDTF">2013-02-10T21:14:48Z</dcterms:created>
  <dcterms:modified xsi:type="dcterms:W3CDTF">2018-07-04T21:48:08Z</dcterms:modified>
</cp:coreProperties>
</file>