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37"/>
    <p:restoredTop sz="95221"/>
  </p:normalViewPr>
  <p:slideViewPr>
    <p:cSldViewPr snapToGrid="0" snapToObjects="1">
      <p:cViewPr>
        <p:scale>
          <a:sx n="158" d="100"/>
          <a:sy n="158" d="100"/>
        </p:scale>
        <p:origin x="11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localhost//Users/user/Documents/DATA%20FOR%20GRAFT-RESEARC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100"/>
              <a:t>Overall Sucess Rate Of AULI (1stLine)</a:t>
            </a:r>
          </a:p>
        </c:rich>
      </c:tx>
      <c:layout>
        <c:manualLayout>
          <c:xMode val="edge"/>
          <c:yMode val="edge"/>
          <c:x val="0.213432623283445"/>
          <c:y val="0.00632764084013348"/>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96549706467002"/>
          <c:y val="0.120134110145107"/>
          <c:w val="0.567287977280988"/>
          <c:h val="0.555317943584651"/>
        </c:manualLayout>
      </c:layout>
      <c:barChart>
        <c:barDir val="bar"/>
        <c:grouping val="stacked"/>
        <c:varyColors val="0"/>
        <c:ser>
          <c:idx val="0"/>
          <c:order val="0"/>
          <c:tx>
            <c:strRef>
              <c:f>Sheet1!$B$29</c:f>
              <c:strCache>
                <c:ptCount val="1"/>
                <c:pt idx="0">
                  <c:v>Radiological Success</c:v>
                </c:pt>
              </c:strCache>
            </c:strRef>
          </c:tx>
          <c:spPr>
            <a:solidFill>
              <a:schemeClr val="accent1"/>
            </a:solidFill>
            <a:ln>
              <a:noFill/>
            </a:ln>
            <a:effectLst/>
          </c:spPr>
          <c:invertIfNegative val="0"/>
          <c:cat>
            <c:strRef>
              <c:f>Sheet1!$A$30:$A$34</c:f>
              <c:strCache>
                <c:ptCount val="5"/>
                <c:pt idx="0">
                  <c:v>Catheter Driven Thrombolysis</c:v>
                </c:pt>
                <c:pt idx="1">
                  <c:v>Surgical Intervention</c:v>
                </c:pt>
                <c:pt idx="2">
                  <c:v>Medical Management</c:v>
                </c:pt>
                <c:pt idx="3">
                  <c:v>Percutaneous Aspiration Thrombectomy</c:v>
                </c:pt>
                <c:pt idx="4">
                  <c:v>Angioplasty</c:v>
                </c:pt>
              </c:strCache>
            </c:strRef>
          </c:cat>
          <c:val>
            <c:numRef>
              <c:f>Sheet1!$B$30:$B$34</c:f>
              <c:numCache>
                <c:formatCode>General</c:formatCode>
                <c:ptCount val="5"/>
                <c:pt idx="0">
                  <c:v>67.0</c:v>
                </c:pt>
                <c:pt idx="1">
                  <c:v>90.0</c:v>
                </c:pt>
                <c:pt idx="3">
                  <c:v>33.3</c:v>
                </c:pt>
                <c:pt idx="4">
                  <c:v>60.0</c:v>
                </c:pt>
              </c:numCache>
            </c:numRef>
          </c:val>
          <c:extLst xmlns:c16r2="http://schemas.microsoft.com/office/drawing/2015/06/chart">
            <c:ext xmlns:c16="http://schemas.microsoft.com/office/drawing/2014/chart" uri="{C3380CC4-5D6E-409C-BE32-E72D297353CC}">
              <c16:uniqueId val="{00000000-C690-E946-B7D4-2B9E1EDB3C0D}"/>
            </c:ext>
          </c:extLst>
        </c:ser>
        <c:ser>
          <c:idx val="1"/>
          <c:order val="1"/>
          <c:tx>
            <c:strRef>
              <c:f>Sheet1!$C$29</c:f>
              <c:strCache>
                <c:ptCount val="1"/>
                <c:pt idx="0">
                  <c:v>Symptom Relief</c:v>
                </c:pt>
              </c:strCache>
            </c:strRef>
          </c:tx>
          <c:spPr>
            <a:solidFill>
              <a:schemeClr val="accent2"/>
            </a:solidFill>
            <a:ln>
              <a:noFill/>
            </a:ln>
            <a:effectLst/>
          </c:spPr>
          <c:invertIfNegative val="0"/>
          <c:cat>
            <c:strRef>
              <c:f>Sheet1!$A$30:$A$34</c:f>
              <c:strCache>
                <c:ptCount val="5"/>
                <c:pt idx="0">
                  <c:v>Catheter Driven Thrombolysis</c:v>
                </c:pt>
                <c:pt idx="1">
                  <c:v>Surgical Intervention</c:v>
                </c:pt>
                <c:pt idx="2">
                  <c:v>Medical Management</c:v>
                </c:pt>
                <c:pt idx="3">
                  <c:v>Percutaneous Aspiration Thrombectomy</c:v>
                </c:pt>
                <c:pt idx="4">
                  <c:v>Angioplasty</c:v>
                </c:pt>
              </c:strCache>
            </c:strRef>
          </c:cat>
          <c:val>
            <c:numRef>
              <c:f>Sheet1!$C$30:$C$34</c:f>
              <c:numCache>
                <c:formatCode>General</c:formatCode>
                <c:ptCount val="5"/>
                <c:pt idx="0">
                  <c:v>70.0</c:v>
                </c:pt>
                <c:pt idx="1">
                  <c:v>95.0</c:v>
                </c:pt>
                <c:pt idx="2">
                  <c:v>80.0</c:v>
                </c:pt>
                <c:pt idx="3">
                  <c:v>94.4</c:v>
                </c:pt>
                <c:pt idx="4">
                  <c:v>60.0</c:v>
                </c:pt>
              </c:numCache>
            </c:numRef>
          </c:val>
          <c:extLst xmlns:c16r2="http://schemas.microsoft.com/office/drawing/2015/06/chart">
            <c:ext xmlns:c16="http://schemas.microsoft.com/office/drawing/2014/chart" uri="{C3380CC4-5D6E-409C-BE32-E72D297353CC}">
              <c16:uniqueId val="{00000001-C690-E946-B7D4-2B9E1EDB3C0D}"/>
            </c:ext>
          </c:extLst>
        </c:ser>
        <c:ser>
          <c:idx val="2"/>
          <c:order val="2"/>
          <c:tx>
            <c:strRef>
              <c:f>Sheet1!$D$29</c:f>
              <c:strCache>
                <c:ptCount val="1"/>
                <c:pt idx="0">
                  <c:v>Pulse presence</c:v>
                </c:pt>
              </c:strCache>
            </c:strRef>
          </c:tx>
          <c:spPr>
            <a:solidFill>
              <a:srgbClr val="92D050"/>
            </a:solidFill>
            <a:ln>
              <a:noFill/>
            </a:ln>
            <a:effectLst/>
          </c:spPr>
          <c:invertIfNegative val="0"/>
          <c:cat>
            <c:strRef>
              <c:f>Sheet1!$A$30:$A$34</c:f>
              <c:strCache>
                <c:ptCount val="5"/>
                <c:pt idx="0">
                  <c:v>Catheter Driven Thrombolysis</c:v>
                </c:pt>
                <c:pt idx="1">
                  <c:v>Surgical Intervention</c:v>
                </c:pt>
                <c:pt idx="2">
                  <c:v>Medical Management</c:v>
                </c:pt>
                <c:pt idx="3">
                  <c:v>Percutaneous Aspiration Thrombectomy</c:v>
                </c:pt>
                <c:pt idx="4">
                  <c:v>Angioplasty</c:v>
                </c:pt>
              </c:strCache>
            </c:strRef>
          </c:cat>
          <c:val>
            <c:numRef>
              <c:f>Sheet1!$D$30:$D$34</c:f>
              <c:numCache>
                <c:formatCode>General</c:formatCode>
                <c:ptCount val="5"/>
                <c:pt idx="0">
                  <c:v>70.0</c:v>
                </c:pt>
                <c:pt idx="1">
                  <c:v>95.0</c:v>
                </c:pt>
                <c:pt idx="2">
                  <c:v>80.0</c:v>
                </c:pt>
                <c:pt idx="3">
                  <c:v>94.4</c:v>
                </c:pt>
                <c:pt idx="4">
                  <c:v>60.0</c:v>
                </c:pt>
              </c:numCache>
            </c:numRef>
          </c:val>
          <c:extLst xmlns:c16r2="http://schemas.microsoft.com/office/drawing/2015/06/chart">
            <c:ext xmlns:c16="http://schemas.microsoft.com/office/drawing/2014/chart" uri="{C3380CC4-5D6E-409C-BE32-E72D297353CC}">
              <c16:uniqueId val="{00000002-C690-E946-B7D4-2B9E1EDB3C0D}"/>
            </c:ext>
          </c:extLst>
        </c:ser>
        <c:dLbls>
          <c:showLegendKey val="0"/>
          <c:showVal val="0"/>
          <c:showCatName val="0"/>
          <c:showSerName val="0"/>
          <c:showPercent val="0"/>
          <c:showBubbleSize val="0"/>
        </c:dLbls>
        <c:gapWidth val="150"/>
        <c:overlap val="100"/>
        <c:axId val="2095197888"/>
        <c:axId val="2095194288"/>
      </c:barChart>
      <c:catAx>
        <c:axId val="2095197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95194288"/>
        <c:crosses val="autoZero"/>
        <c:auto val="1"/>
        <c:lblAlgn val="ctr"/>
        <c:lblOffset val="100"/>
        <c:noMultiLvlLbl val="0"/>
      </c:catAx>
      <c:valAx>
        <c:axId val="20951942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95197888"/>
        <c:crosses val="autoZero"/>
        <c:crossBetween val="between"/>
      </c:valAx>
      <c:spPr>
        <a:noFill/>
        <a:ln>
          <a:noFill/>
        </a:ln>
        <a:effectLst/>
      </c:spPr>
    </c:plotArea>
    <c:legend>
      <c:legendPos val="b"/>
      <c:layout>
        <c:manualLayout>
          <c:xMode val="edge"/>
          <c:yMode val="edge"/>
          <c:x val="0.101362720068856"/>
          <c:y val="0.749023296879383"/>
          <c:w val="0.790425636329711"/>
          <c:h val="0.0991087724158411"/>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1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6DA5D8-53C7-954F-9880-BE31815E82B1}" type="datetimeFigureOut">
              <a:rPr lang="en-US" smtClean="0"/>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4148845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6DA5D8-53C7-954F-9880-BE31815E82B1}" type="datetimeFigureOut">
              <a:rPr lang="en-US" smtClean="0"/>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1867486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6DA5D8-53C7-954F-9880-BE31815E82B1}" type="datetimeFigureOut">
              <a:rPr lang="en-US" smtClean="0"/>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3437322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6DA5D8-53C7-954F-9880-BE31815E82B1}" type="datetimeFigureOut">
              <a:rPr lang="en-US" smtClean="0"/>
              <a:t>9/15/19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613107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6DA5D8-53C7-954F-9880-BE31815E82B1}" type="datetimeFigureOut">
              <a:rPr lang="en-US" smtClean="0"/>
              <a:t>9/15/19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2355362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6DA5D8-53C7-954F-9880-BE31815E82B1}" type="datetimeFigureOut">
              <a:rPr lang="en-US" smtClean="0"/>
              <a:t>9/15/19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3052410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6DA5D8-53C7-954F-9880-BE31815E82B1}" type="datetimeFigureOut">
              <a:rPr lang="en-US" smtClean="0"/>
              <a:t>9/15/19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1858434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6DA5D8-53C7-954F-9880-BE31815E82B1}" type="datetimeFigureOut">
              <a:rPr lang="en-US" smtClean="0"/>
              <a:t>9/15/19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4099482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6DA5D8-53C7-954F-9880-BE31815E82B1}" type="datetimeFigureOut">
              <a:rPr lang="en-US" smtClean="0"/>
              <a:t>9/15/19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3164959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6DA5D8-53C7-954F-9880-BE31815E82B1}" type="datetimeFigureOut">
              <a:rPr lang="en-US" smtClean="0"/>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3845261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6DA5D8-53C7-954F-9880-BE31815E82B1}" type="datetimeFigureOut">
              <a:rPr lang="en-US" smtClean="0"/>
              <a:t>9/15/19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C883B9-359B-944D-BA4D-8D16EE3278CD}" type="slidenum">
              <a:rPr lang="en-US" smtClean="0"/>
              <a:t>‹#›</a:t>
            </a:fld>
            <a:endParaRPr lang="en-US"/>
          </a:p>
        </p:txBody>
      </p:sp>
    </p:spTree>
    <p:extLst>
      <p:ext uri="{BB962C8B-B14F-4D97-AF65-F5344CB8AC3E}">
        <p14:creationId xmlns:p14="http://schemas.microsoft.com/office/powerpoint/2010/main" val="142419744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36DA5D8-53C7-954F-9880-BE31815E82B1}" type="datetimeFigureOut">
              <a:rPr lang="en-US" smtClean="0"/>
              <a:t>9/15/19</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3C883B9-359B-944D-BA4D-8D16EE3278CD}" type="slidenum">
              <a:rPr lang="en-US" smtClean="0"/>
              <a:t>‹#›</a:t>
            </a:fld>
            <a:endParaRPr lang="en-US"/>
          </a:p>
        </p:txBody>
      </p:sp>
    </p:spTree>
    <p:extLst>
      <p:ext uri="{BB962C8B-B14F-4D97-AF65-F5344CB8AC3E}">
        <p14:creationId xmlns:p14="http://schemas.microsoft.com/office/powerpoint/2010/main" val="198774987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chart" Target="../charts/chart1.xml"/><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280FD951-C445-444E-8D0B-41EE0FFFE3C3}"/>
              </a:ext>
            </a:extLst>
          </p:cNvPr>
          <p:cNvSpPr/>
          <p:nvPr/>
        </p:nvSpPr>
        <p:spPr>
          <a:xfrm>
            <a:off x="87037" y="7156759"/>
            <a:ext cx="2915045" cy="246221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 xmlns:a16="http://schemas.microsoft.com/office/drawing/2014/main" id="{30A8111F-C731-284E-8AB8-CAC4DC03CBD8}"/>
              </a:ext>
            </a:extLst>
          </p:cNvPr>
          <p:cNvSpPr/>
          <p:nvPr/>
        </p:nvSpPr>
        <p:spPr>
          <a:xfrm>
            <a:off x="3254488" y="5833715"/>
            <a:ext cx="3378552" cy="1610343"/>
          </a:xfrm>
          <a:prstGeom prst="rect">
            <a:avLst/>
          </a:prstGeom>
          <a:solidFill>
            <a:schemeClr val="accent2">
              <a:lumMod val="60000"/>
              <a:lumOff val="4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 xmlns:a16="http://schemas.microsoft.com/office/drawing/2014/main" id="{7FFC48F7-D391-9F4A-90DC-1049A3E52874}"/>
              </a:ext>
            </a:extLst>
          </p:cNvPr>
          <p:cNvSpPr/>
          <p:nvPr/>
        </p:nvSpPr>
        <p:spPr>
          <a:xfrm>
            <a:off x="95337" y="1211762"/>
            <a:ext cx="2917935" cy="5778555"/>
          </a:xfrm>
          <a:prstGeom prst="rect">
            <a:avLst/>
          </a:prstGeom>
          <a:solidFill>
            <a:schemeClr val="accent2">
              <a:lumMod val="60000"/>
              <a:lumOff val="4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 xmlns:a16="http://schemas.microsoft.com/office/drawing/2014/main" id="{3DDEB298-16ED-4849-B6BB-2AAF4B31AF4F}"/>
              </a:ext>
            </a:extLst>
          </p:cNvPr>
          <p:cNvSpPr/>
          <p:nvPr/>
        </p:nvSpPr>
        <p:spPr>
          <a:xfrm>
            <a:off x="-74345" y="-42163"/>
            <a:ext cx="6974234" cy="106195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11" dirty="0">
                <a:latin typeface="Arial" panose="020B0604020202020204" pitchFamily="34" charset="0"/>
                <a:cs typeface="Arial" panose="020B0604020202020204" pitchFamily="34" charset="0"/>
              </a:rPr>
              <a:t>Management of Acute Upper Limb Ischaemia</a:t>
            </a:r>
          </a:p>
          <a:p>
            <a:pPr marL="303439" indent="-303439" algn="ctr">
              <a:buFontTx/>
              <a:buChar char="-"/>
            </a:pPr>
            <a:r>
              <a:rPr lang="en-GB" sz="1411" dirty="0">
                <a:latin typeface="Arial" panose="020B0604020202020204" pitchFamily="34" charset="0"/>
                <a:cs typeface="Arial" panose="020B0604020202020204" pitchFamily="34" charset="0"/>
              </a:rPr>
              <a:t>Systematic Review</a:t>
            </a:r>
          </a:p>
          <a:p>
            <a:pPr marL="303439" indent="-303439" algn="ctr">
              <a:buFontTx/>
              <a:buChar char="-"/>
            </a:pPr>
            <a:endParaRPr lang="en-GB" sz="1411" dirty="0">
              <a:latin typeface="Arial" panose="020B0604020202020204" pitchFamily="34" charset="0"/>
              <a:cs typeface="Arial" panose="020B0604020202020204" pitchFamily="34" charset="0"/>
            </a:endParaRPr>
          </a:p>
          <a:p>
            <a:pPr algn="ctr"/>
            <a:r>
              <a:rPr lang="en-GB" sz="1283" dirty="0">
                <a:latin typeface="Arial" panose="020B0604020202020204" pitchFamily="34" charset="0"/>
                <a:cs typeface="Arial" panose="020B0604020202020204" pitchFamily="34" charset="0"/>
              </a:rPr>
              <a:t>Mr Raj </a:t>
            </a:r>
            <a:r>
              <a:rPr lang="en-GB" sz="1283" dirty="0" err="1">
                <a:latin typeface="Arial" panose="020B0604020202020204" pitchFamily="34" charset="0"/>
                <a:cs typeface="Arial" panose="020B0604020202020204" pitchFamily="34" charset="0"/>
              </a:rPr>
              <a:t>Seeburrun</a:t>
            </a:r>
            <a:r>
              <a:rPr lang="en-GB" sz="1283" dirty="0">
                <a:latin typeface="Arial" panose="020B0604020202020204" pitchFamily="34" charset="0"/>
                <a:cs typeface="Arial" panose="020B0604020202020204" pitchFamily="34" charset="0"/>
              </a:rPr>
              <a:t>, Mr Mathew </a:t>
            </a:r>
            <a:r>
              <a:rPr lang="en-GB" sz="1283" dirty="0" err="1">
                <a:latin typeface="Arial" panose="020B0604020202020204" pitchFamily="34" charset="0"/>
                <a:cs typeface="Arial" panose="020B0604020202020204" pitchFamily="34" charset="0"/>
              </a:rPr>
              <a:t>Grima</a:t>
            </a:r>
            <a:r>
              <a:rPr lang="en-GB" sz="1283" dirty="0">
                <a:latin typeface="Arial" panose="020B0604020202020204" pitchFamily="34" charset="0"/>
                <a:cs typeface="Arial" panose="020B0604020202020204" pitchFamily="34" charset="0"/>
              </a:rPr>
              <a:t> &amp; Dr Sarah Messeder</a:t>
            </a:r>
          </a:p>
        </p:txBody>
      </p:sp>
      <p:pic>
        <p:nvPicPr>
          <p:cNvPr id="6" name="Picture 3">
            <a:extLst>
              <a:ext uri="{FF2B5EF4-FFF2-40B4-BE49-F238E27FC236}">
                <a16:creationId xmlns="" xmlns:a16="http://schemas.microsoft.com/office/drawing/2014/main" id="{9FC72DED-2779-E24F-BB57-7D3D81793716}"/>
              </a:ext>
            </a:extLst>
          </p:cNvPr>
          <p:cNvPicPr>
            <a:picLocks noChangeAspect="1"/>
          </p:cNvPicPr>
          <p:nvPr/>
        </p:nvPicPr>
        <p:blipFill>
          <a:blip r:embed="rId2" cstate="print"/>
          <a:srcRect l="25033" r="25893" b="42206"/>
          <a:stretch>
            <a:fillRect/>
          </a:stretch>
        </p:blipFill>
        <p:spPr bwMode="auto">
          <a:xfrm>
            <a:off x="148417" y="108587"/>
            <a:ext cx="775127" cy="741073"/>
          </a:xfrm>
          <a:prstGeom prst="rect">
            <a:avLst/>
          </a:prstGeom>
          <a:noFill/>
          <a:ln w="9525">
            <a:noFill/>
            <a:miter lim="800000"/>
            <a:headEnd/>
            <a:tailEnd/>
          </a:ln>
        </p:spPr>
      </p:pic>
      <p:pic>
        <p:nvPicPr>
          <p:cNvPr id="13" name="Picture 1" descr="RCSE_RGB_3_LINES_OL">
            <a:extLst>
              <a:ext uri="{FF2B5EF4-FFF2-40B4-BE49-F238E27FC236}">
                <a16:creationId xmlns="" xmlns:a16="http://schemas.microsoft.com/office/drawing/2014/main" id="{8B0B96A1-5F10-0A44-81EA-5FBCECEF5666}"/>
              </a:ext>
            </a:extLst>
          </p:cNvPr>
          <p:cNvPicPr>
            <a:picLocks noChangeAspect="1" noChangeArrowheads="1"/>
          </p:cNvPicPr>
          <p:nvPr/>
        </p:nvPicPr>
        <p:blipFill>
          <a:blip r:embed="rId3" cstate="print"/>
          <a:srcRect/>
          <a:stretch>
            <a:fillRect/>
          </a:stretch>
        </p:blipFill>
        <p:spPr bwMode="auto">
          <a:xfrm>
            <a:off x="5594305" y="174784"/>
            <a:ext cx="1051270" cy="493916"/>
          </a:xfrm>
          <a:prstGeom prst="rect">
            <a:avLst/>
          </a:prstGeom>
          <a:noFill/>
          <a:ln w="9525">
            <a:noFill/>
            <a:miter lim="800000"/>
            <a:headEnd/>
            <a:tailEnd/>
          </a:ln>
        </p:spPr>
      </p:pic>
      <p:sp>
        <p:nvSpPr>
          <p:cNvPr id="45" name="Rectangle 2">
            <a:extLst>
              <a:ext uri="{FF2B5EF4-FFF2-40B4-BE49-F238E27FC236}">
                <a16:creationId xmlns="" xmlns:a16="http://schemas.microsoft.com/office/drawing/2014/main" id="{C8A13EC2-7D5F-7641-BB85-4FBEB7C2B63E}"/>
              </a:ext>
            </a:extLst>
          </p:cNvPr>
          <p:cNvSpPr>
            <a:spLocks noChangeArrowheads="1"/>
          </p:cNvSpPr>
          <p:nvPr/>
        </p:nvSpPr>
        <p:spPr bwMode="auto">
          <a:xfrm>
            <a:off x="80188" y="1467761"/>
            <a:ext cx="2928742" cy="2467924"/>
          </a:xfrm>
          <a:prstGeom prst="rect">
            <a:avLst/>
          </a:prstGeom>
          <a:noFill/>
          <a:ln w="9525">
            <a:noFill/>
            <a:miter lim="800000"/>
            <a:headEnd/>
            <a:tailEnd/>
          </a:ln>
          <a:effectLst/>
        </p:spPr>
        <p:txBody>
          <a:bodyPr vert="horz" wrap="square" lIns="97096" tIns="48548" rIns="97096" bIns="48548" numCol="1" anchor="ctr" anchorCtr="0" compatLnSpc="1">
            <a:prstTxWarp prst="textNoShape">
              <a:avLst/>
            </a:prstTxWarp>
            <a:spAutoFit/>
          </a:bodyPr>
          <a:lstStyle/>
          <a:p>
            <a:pPr defTabSz="971007" fontAlgn="base">
              <a:spcBef>
                <a:spcPct val="0"/>
              </a:spcBef>
              <a:spcAft>
                <a:spcPct val="0"/>
              </a:spcAft>
              <a:tabLst>
                <a:tab pos="377614" algn="l"/>
                <a:tab pos="755227" algn="l"/>
                <a:tab pos="1132842" algn="l"/>
                <a:tab pos="1510455" algn="l"/>
                <a:tab pos="1888068" algn="l"/>
                <a:tab pos="2265683" algn="l"/>
                <a:tab pos="2643296" algn="l"/>
                <a:tab pos="3020910" algn="l"/>
                <a:tab pos="3398524" algn="l"/>
                <a:tab pos="3776137" algn="l"/>
                <a:tab pos="4153751" algn="l"/>
                <a:tab pos="4531363" algn="l"/>
                <a:tab pos="4908977" algn="l"/>
                <a:tab pos="5286592" algn="l"/>
                <a:tab pos="5664206" algn="l"/>
                <a:tab pos="6041819" algn="l"/>
                <a:tab pos="6419433" algn="l"/>
              </a:tabLst>
            </a:pPr>
            <a:r>
              <a:rPr lang="en-US" sz="1100" dirty="0">
                <a:latin typeface="Arial" panose="020B0604020202020204" pitchFamily="34" charset="0"/>
                <a:ea typeface="Arial Unicode MS" pitchFamily="34" charset="-128"/>
                <a:cs typeface="Arial" panose="020B0604020202020204" pitchFamily="34" charset="0"/>
              </a:rPr>
              <a:t>Upper limb arterial ischemia is responsible for &lt;5% of all limb ischemia [1]. The epidemiology of upper limb arterial disease is difficult to assess, due to its low incidence and vast number of </a:t>
            </a:r>
            <a:r>
              <a:rPr lang="en-US" sz="1100" dirty="0" err="1">
                <a:latin typeface="Arial" panose="020B0604020202020204" pitchFamily="34" charset="0"/>
                <a:ea typeface="Arial Unicode MS" pitchFamily="34" charset="-128"/>
                <a:cs typeface="Arial" panose="020B0604020202020204" pitchFamily="34" charset="0"/>
              </a:rPr>
              <a:t>aetiologies</a:t>
            </a:r>
            <a:r>
              <a:rPr lang="en-US" sz="1100" dirty="0">
                <a:latin typeface="Arial" panose="020B0604020202020204" pitchFamily="34" charset="0"/>
                <a:ea typeface="Arial Unicode MS" pitchFamily="34" charset="-128"/>
                <a:cs typeface="Arial" panose="020B0604020202020204" pitchFamily="34" charset="0"/>
              </a:rPr>
              <a:t> [2]. Anatomical location and </a:t>
            </a:r>
            <a:r>
              <a:rPr lang="en-US" sz="1100" dirty="0" err="1">
                <a:latin typeface="Arial" panose="020B0604020202020204" pitchFamily="34" charset="0"/>
                <a:ea typeface="Arial Unicode MS" pitchFamily="34" charset="-128"/>
                <a:cs typeface="Arial" panose="020B0604020202020204" pitchFamily="34" charset="0"/>
              </a:rPr>
              <a:t>aetiology</a:t>
            </a:r>
            <a:r>
              <a:rPr lang="en-US" sz="1100" dirty="0">
                <a:latin typeface="Arial" panose="020B0604020202020204" pitchFamily="34" charset="0"/>
                <a:ea typeface="Arial Unicode MS" pitchFamily="34" charset="-128"/>
                <a:cs typeface="Arial" panose="020B0604020202020204" pitchFamily="34" charset="0"/>
              </a:rPr>
              <a:t> are the two major criteria for categorizing upper limb arterial disease.</a:t>
            </a:r>
            <a:r>
              <a:rPr lang="en-GB" sz="1100" dirty="0">
                <a:latin typeface="Arial" panose="020B0604020202020204" pitchFamily="34" charset="0"/>
                <a:cs typeface="Arial" panose="020B0604020202020204" pitchFamily="34" charset="0"/>
              </a:rPr>
              <a:t> </a:t>
            </a:r>
            <a:r>
              <a:rPr lang="en-US" sz="1100" dirty="0">
                <a:latin typeface="Arial" panose="020B0604020202020204" pitchFamily="34" charset="0"/>
                <a:ea typeface="Arial Unicode MS" pitchFamily="34" charset="-128"/>
                <a:cs typeface="Arial" panose="020B0604020202020204" pitchFamily="34" charset="0"/>
              </a:rPr>
              <a:t>Surgery remains the mainstay of treatment for threatened but viable upper limbs, however there is still controversy  determining  whether non- invasive medical therapy, thrombolysis or open thrombo-embolectomy should be first - line management [3]. </a:t>
            </a:r>
            <a:endParaRPr lang="en-US" sz="1100" dirty="0">
              <a:latin typeface="Arial" panose="020B0604020202020204" pitchFamily="34" charset="0"/>
              <a:cs typeface="Arial" panose="020B0604020202020204" pitchFamily="34" charset="0"/>
            </a:endParaRPr>
          </a:p>
        </p:txBody>
      </p:sp>
      <p:sp>
        <p:nvSpPr>
          <p:cNvPr id="46" name="Rectangle 1">
            <a:extLst>
              <a:ext uri="{FF2B5EF4-FFF2-40B4-BE49-F238E27FC236}">
                <a16:creationId xmlns="" xmlns:a16="http://schemas.microsoft.com/office/drawing/2014/main" id="{240CFC38-711A-5441-BA0C-A849DECF054E}"/>
              </a:ext>
            </a:extLst>
          </p:cNvPr>
          <p:cNvSpPr>
            <a:spLocks noChangeArrowheads="1"/>
          </p:cNvSpPr>
          <p:nvPr/>
        </p:nvSpPr>
        <p:spPr bwMode="auto">
          <a:xfrm>
            <a:off x="77514" y="4322844"/>
            <a:ext cx="2891031" cy="436598"/>
          </a:xfrm>
          <a:prstGeom prst="rect">
            <a:avLst/>
          </a:prstGeom>
          <a:noFill/>
          <a:ln w="9525">
            <a:noFill/>
            <a:miter lim="800000"/>
            <a:headEnd/>
            <a:tailEnd/>
          </a:ln>
          <a:effectLst/>
        </p:spPr>
        <p:txBody>
          <a:bodyPr vert="horz" wrap="square" lIns="97096" tIns="48548" rIns="97096" bIns="48548" numCol="1" anchor="ctr" anchorCtr="0" compatLnSpc="1">
            <a:prstTxWarp prst="textNoShape">
              <a:avLst/>
            </a:prstTxWarp>
            <a:spAutoFit/>
          </a:bodyPr>
          <a:lstStyle/>
          <a:p>
            <a:r>
              <a:rPr lang="en-US" sz="1100" dirty="0">
                <a:latin typeface="Arial" panose="020B0604020202020204" pitchFamily="34" charset="0"/>
                <a:cs typeface="Arial" panose="020B0604020202020204" pitchFamily="34" charset="0"/>
              </a:rPr>
              <a:t>To help guide clinical practice and assess whether a prospective study is warranted.</a:t>
            </a:r>
            <a:endParaRPr lang="en-GB" sz="1100" dirty="0">
              <a:latin typeface="Arial" panose="020B0604020202020204" pitchFamily="34" charset="0"/>
              <a:cs typeface="Arial" panose="020B0604020202020204" pitchFamily="34" charset="0"/>
            </a:endParaRPr>
          </a:p>
        </p:txBody>
      </p:sp>
      <p:sp>
        <p:nvSpPr>
          <p:cNvPr id="49" name="Rectangle 48">
            <a:extLst>
              <a:ext uri="{FF2B5EF4-FFF2-40B4-BE49-F238E27FC236}">
                <a16:creationId xmlns="" xmlns:a16="http://schemas.microsoft.com/office/drawing/2014/main" id="{7DEEE8AF-774C-B144-A7BA-D2624EE256E9}"/>
              </a:ext>
            </a:extLst>
          </p:cNvPr>
          <p:cNvSpPr/>
          <p:nvPr/>
        </p:nvSpPr>
        <p:spPr>
          <a:xfrm>
            <a:off x="106876" y="5130728"/>
            <a:ext cx="2861669" cy="1785104"/>
          </a:xfrm>
          <a:prstGeom prst="rect">
            <a:avLst/>
          </a:prstGeom>
        </p:spPr>
        <p:txBody>
          <a:bodyPr wrap="square">
            <a:spAutoFit/>
          </a:bodyPr>
          <a:lstStyle/>
          <a:p>
            <a:pPr lvl="0" fontAlgn="base">
              <a:spcBef>
                <a:spcPct val="0"/>
              </a:spcBef>
              <a:spcAft>
                <a:spcPct val="0"/>
              </a:spcAft>
            </a:pPr>
            <a:r>
              <a:rPr lang="en-GB" sz="1100" dirty="0">
                <a:latin typeface="Arial" panose="020B0604020202020204" pitchFamily="34" charset="0"/>
                <a:ea typeface="Times New Roman" pitchFamily="18" charset="0"/>
                <a:cs typeface="Arial" panose="020B0604020202020204" pitchFamily="34" charset="0"/>
              </a:rPr>
              <a:t>A systematic review was performed on the electronic databases Medline (OVID) and </a:t>
            </a:r>
            <a:r>
              <a:rPr lang="en-GB" sz="1100" dirty="0" err="1">
                <a:latin typeface="Arial" panose="020B0604020202020204" pitchFamily="34" charset="0"/>
                <a:ea typeface="Times New Roman" pitchFamily="18" charset="0"/>
                <a:cs typeface="Arial" panose="020B0604020202020204" pitchFamily="34" charset="0"/>
              </a:rPr>
              <a:t>Embase</a:t>
            </a:r>
            <a:r>
              <a:rPr lang="en-GB" sz="1100" dirty="0">
                <a:latin typeface="Arial" panose="020B0604020202020204" pitchFamily="34" charset="0"/>
                <a:ea typeface="Times New Roman" pitchFamily="18" charset="0"/>
                <a:cs typeface="Arial" panose="020B0604020202020204" pitchFamily="34" charset="0"/>
              </a:rPr>
              <a:t> using the population, intervention, comparison and outcome model [4]. Interventions and outcomes for each study were recorded. The literatures were obtained from keywords mainly. Studies were then exported from Ovid to </a:t>
            </a:r>
            <a:r>
              <a:rPr lang="en-GB" sz="1100" dirty="0" err="1">
                <a:latin typeface="Arial" panose="020B0604020202020204" pitchFamily="34" charset="0"/>
                <a:ea typeface="Times New Roman" pitchFamily="18" charset="0"/>
                <a:cs typeface="Arial" panose="020B0604020202020204" pitchFamily="34" charset="0"/>
              </a:rPr>
              <a:t>Covidence</a:t>
            </a:r>
            <a:r>
              <a:rPr lang="en-GB" sz="1100" dirty="0">
                <a:latin typeface="Arial" panose="020B0604020202020204" pitchFamily="34" charset="0"/>
                <a:ea typeface="Times New Roman" pitchFamily="18" charset="0"/>
                <a:cs typeface="Arial" panose="020B0604020202020204" pitchFamily="34" charset="0"/>
              </a:rPr>
              <a:t> </a:t>
            </a:r>
            <a:r>
              <a:rPr lang="en-GB" sz="1100" dirty="0" smtClean="0">
                <a:latin typeface="Arial" panose="020B0604020202020204" pitchFamily="34" charset="0"/>
                <a:ea typeface="Times New Roman" pitchFamily="18" charset="0"/>
                <a:cs typeface="Arial" panose="020B0604020202020204" pitchFamily="34" charset="0"/>
              </a:rPr>
              <a:t>data </a:t>
            </a:r>
            <a:r>
              <a:rPr lang="en-GB" sz="1100" dirty="0">
                <a:latin typeface="Arial" panose="020B0604020202020204" pitchFamily="34" charset="0"/>
                <a:ea typeface="Times New Roman" pitchFamily="18" charset="0"/>
                <a:cs typeface="Arial" panose="020B0604020202020204" pitchFamily="34" charset="0"/>
              </a:rPr>
              <a:t>management system in the RIC format. </a:t>
            </a:r>
            <a:endParaRPr lang="en-GB" sz="1100" dirty="0">
              <a:latin typeface="Arial" panose="020B0604020202020204" pitchFamily="34" charset="0"/>
              <a:cs typeface="Arial" panose="020B0604020202020204" pitchFamily="34" charset="0"/>
            </a:endParaRPr>
          </a:p>
        </p:txBody>
      </p:sp>
      <p:sp>
        <p:nvSpPr>
          <p:cNvPr id="50" name="Rectangle 49">
            <a:extLst>
              <a:ext uri="{FF2B5EF4-FFF2-40B4-BE49-F238E27FC236}">
                <a16:creationId xmlns="" xmlns:a16="http://schemas.microsoft.com/office/drawing/2014/main" id="{C3545B51-4244-0346-ACC6-ECF2BA8A2431}"/>
              </a:ext>
            </a:extLst>
          </p:cNvPr>
          <p:cNvSpPr/>
          <p:nvPr/>
        </p:nvSpPr>
        <p:spPr>
          <a:xfrm>
            <a:off x="148417" y="7211158"/>
            <a:ext cx="2765293" cy="2462213"/>
          </a:xfrm>
          <a:prstGeom prst="rect">
            <a:avLst/>
          </a:prstGeom>
        </p:spPr>
        <p:txBody>
          <a:bodyPr wrap="square">
            <a:spAutoFit/>
          </a:bodyPr>
          <a:lstStyle/>
          <a:p>
            <a:r>
              <a:rPr lang="en-GB" sz="1100" dirty="0">
                <a:solidFill>
                  <a:schemeClr val="bg1"/>
                </a:solidFill>
                <a:latin typeface="Arial" panose="020B0604020202020204" pitchFamily="34" charset="0"/>
                <a:cs typeface="Arial" panose="020B0604020202020204" pitchFamily="34" charset="0"/>
              </a:rPr>
              <a:t>1. Population:</a:t>
            </a:r>
          </a:p>
          <a:p>
            <a:pPr marL="566420" indent="-566420"/>
            <a:r>
              <a:rPr lang="en-GB" sz="1100" dirty="0">
                <a:latin typeface="Arial" panose="020B0604020202020204" pitchFamily="34" charset="0"/>
                <a:cs typeface="Arial" panose="020B0604020202020204" pitchFamily="34" charset="0"/>
              </a:rPr>
              <a:t>	Patients with acute upper limb ischemia over the last 15 years. </a:t>
            </a:r>
          </a:p>
          <a:p>
            <a:pPr marL="566420" indent="-566420"/>
            <a:r>
              <a:rPr lang="en-GB" sz="1100" dirty="0">
                <a:solidFill>
                  <a:schemeClr val="bg1"/>
                </a:solidFill>
                <a:latin typeface="Arial" panose="020B0604020202020204" pitchFamily="34" charset="0"/>
                <a:cs typeface="Arial" panose="020B0604020202020204" pitchFamily="34" charset="0"/>
              </a:rPr>
              <a:t>2. Intervention:</a:t>
            </a:r>
          </a:p>
          <a:p>
            <a:pPr marL="566420" indent="-566420"/>
            <a:r>
              <a:rPr lang="en-GB" sz="1100" dirty="0">
                <a:latin typeface="Arial" panose="020B0604020202020204" pitchFamily="34" charset="0"/>
                <a:cs typeface="Arial" panose="020B0604020202020204" pitchFamily="34" charset="0"/>
              </a:rPr>
              <a:t>	Upper limb embolectomy/thrombectomy.</a:t>
            </a:r>
          </a:p>
          <a:p>
            <a:r>
              <a:rPr lang="en-GB" sz="1100" dirty="0">
                <a:solidFill>
                  <a:schemeClr val="bg1"/>
                </a:solidFill>
                <a:latin typeface="Arial" panose="020B0604020202020204" pitchFamily="34" charset="0"/>
                <a:cs typeface="Arial" panose="020B0604020202020204" pitchFamily="34" charset="0"/>
              </a:rPr>
              <a:t>3. Comparison:</a:t>
            </a:r>
          </a:p>
          <a:p>
            <a:pPr marL="566420" indent="-566420"/>
            <a:r>
              <a:rPr lang="en-GB" sz="1100" dirty="0">
                <a:latin typeface="Arial" panose="020B0604020202020204" pitchFamily="34" charset="0"/>
                <a:cs typeface="Arial" panose="020B0604020202020204" pitchFamily="34" charset="0"/>
              </a:rPr>
              <a:t>	Conservative/non-operative treatment or with thrombolysis. </a:t>
            </a:r>
          </a:p>
          <a:p>
            <a:pPr marL="566420" indent="-566420"/>
            <a:r>
              <a:rPr lang="en-GB" sz="1100" dirty="0">
                <a:solidFill>
                  <a:schemeClr val="bg1"/>
                </a:solidFill>
                <a:latin typeface="Arial" panose="020B0604020202020204" pitchFamily="34" charset="0"/>
                <a:cs typeface="Arial" panose="020B0604020202020204" pitchFamily="34" charset="0"/>
              </a:rPr>
              <a:t>4. Outcome:</a:t>
            </a:r>
          </a:p>
          <a:p>
            <a:r>
              <a:rPr lang="en-GB" sz="1100" dirty="0">
                <a:solidFill>
                  <a:schemeClr val="tx2">
                    <a:lumMod val="60000"/>
                    <a:lumOff val="40000"/>
                  </a:schemeClr>
                </a:solidFill>
                <a:latin typeface="Arial" panose="020B0604020202020204" pitchFamily="34" charset="0"/>
                <a:cs typeface="Arial" panose="020B0604020202020204" pitchFamily="34" charset="0"/>
              </a:rPr>
              <a:t>	   </a:t>
            </a:r>
            <a:r>
              <a:rPr lang="en-GB" sz="1100" dirty="0">
                <a:latin typeface="Arial" panose="020B0604020202020204" pitchFamily="34" charset="0"/>
                <a:cs typeface="Arial" panose="020B0604020202020204" pitchFamily="34" charset="0"/>
              </a:rPr>
              <a:t>Symptom resolution and 	  	   complication rate - e.g. 	 	   conversion to open surgery and 	   limb loss.</a:t>
            </a:r>
          </a:p>
        </p:txBody>
      </p:sp>
      <p:graphicFrame>
        <p:nvGraphicFramePr>
          <p:cNvPr id="53" name="Table 52">
            <a:extLst>
              <a:ext uri="{FF2B5EF4-FFF2-40B4-BE49-F238E27FC236}">
                <a16:creationId xmlns="" xmlns:a16="http://schemas.microsoft.com/office/drawing/2014/main" id="{83CEDD91-F912-E344-91AC-73CF8C1EA913}"/>
              </a:ext>
            </a:extLst>
          </p:cNvPr>
          <p:cNvGraphicFramePr>
            <a:graphicFrameLocks noGrp="1"/>
          </p:cNvGraphicFramePr>
          <p:nvPr>
            <p:extLst>
              <p:ext uri="{D42A27DB-BD31-4B8C-83A1-F6EECF244321}">
                <p14:modId xmlns:p14="http://schemas.microsoft.com/office/powerpoint/2010/main" val="1428029442"/>
              </p:ext>
            </p:extLst>
          </p:nvPr>
        </p:nvGraphicFramePr>
        <p:xfrm>
          <a:off x="3101161" y="1424420"/>
          <a:ext cx="3726401" cy="2389006"/>
        </p:xfrm>
        <a:graphic>
          <a:graphicData uri="http://schemas.openxmlformats.org/drawingml/2006/table">
            <a:tbl>
              <a:tblPr>
                <a:tableStyleId>{35758FB7-9AC5-4552-8A53-C91805E547FA}</a:tableStyleId>
              </a:tblPr>
              <a:tblGrid>
                <a:gridCol w="966276">
                  <a:extLst>
                    <a:ext uri="{9D8B030D-6E8A-4147-A177-3AD203B41FA5}">
                      <a16:colId xmlns="" xmlns:a16="http://schemas.microsoft.com/office/drawing/2014/main" val="20000"/>
                    </a:ext>
                  </a:extLst>
                </a:gridCol>
                <a:gridCol w="706821">
                  <a:extLst>
                    <a:ext uri="{9D8B030D-6E8A-4147-A177-3AD203B41FA5}">
                      <a16:colId xmlns="" xmlns:a16="http://schemas.microsoft.com/office/drawing/2014/main" val="20001"/>
                    </a:ext>
                  </a:extLst>
                </a:gridCol>
                <a:gridCol w="813740">
                  <a:extLst>
                    <a:ext uri="{9D8B030D-6E8A-4147-A177-3AD203B41FA5}">
                      <a16:colId xmlns="" xmlns:a16="http://schemas.microsoft.com/office/drawing/2014/main" val="20002"/>
                    </a:ext>
                  </a:extLst>
                </a:gridCol>
                <a:gridCol w="761877">
                  <a:extLst>
                    <a:ext uri="{9D8B030D-6E8A-4147-A177-3AD203B41FA5}">
                      <a16:colId xmlns="" xmlns:a16="http://schemas.microsoft.com/office/drawing/2014/main" val="20003"/>
                    </a:ext>
                  </a:extLst>
                </a:gridCol>
                <a:gridCol w="477687">
                  <a:extLst>
                    <a:ext uri="{9D8B030D-6E8A-4147-A177-3AD203B41FA5}">
                      <a16:colId xmlns="" xmlns:a16="http://schemas.microsoft.com/office/drawing/2014/main" val="20004"/>
                    </a:ext>
                  </a:extLst>
                </a:gridCol>
              </a:tblGrid>
              <a:tr h="331132">
                <a:tc gridSpan="5">
                  <a:txBody>
                    <a:bodyPr/>
                    <a:lstStyle/>
                    <a:p>
                      <a:pPr algn="ctr" fontAlgn="ctr"/>
                      <a:r>
                        <a:rPr lang="en-GB" sz="1100" u="none" strike="noStrike" dirty="0">
                          <a:effectLst/>
                        </a:rPr>
                        <a:t>Table 3: Acute upper limb Ischemia per treatment modality</a:t>
                      </a:r>
                      <a:endParaRPr lang="en-GB" sz="11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endParaRPr lang="en-US"/>
                    </a:p>
                  </a:txBody>
                  <a:tcPr/>
                </a:tc>
                <a:tc hMerge="1">
                  <a:txBody>
                    <a:bodyPr/>
                    <a:lstStyle/>
                    <a:p>
                      <a:pPr algn="l" fontAlgn="b"/>
                      <a:endParaRPr lang="en-GB" sz="800" b="0" i="0" u="none" strike="noStrike" dirty="0">
                        <a:solidFill>
                          <a:srgbClr val="000000"/>
                        </a:solidFill>
                        <a:effectLst/>
                        <a:latin typeface="+mn-lt"/>
                        <a:ea typeface="Arial" charset="0"/>
                        <a:cs typeface="Arial" charset="0"/>
                      </a:endParaRPr>
                    </a:p>
                  </a:txBody>
                  <a:tcPr marL="12700" marR="12700" marT="12700" marB="0" anchor="b">
                    <a:lnL>
                      <a:noFill/>
                    </a:lnL>
                    <a:lnR>
                      <a:noFill/>
                    </a:lnR>
                    <a:lnT>
                      <a:noFill/>
                    </a:lnT>
                    <a:lnB>
                      <a:noFill/>
                    </a:lnB>
                  </a:tcPr>
                </a:tc>
                <a:tc hMerge="1">
                  <a:txBody>
                    <a:bodyPr/>
                    <a:lstStyle/>
                    <a:p>
                      <a:pPr algn="l" fontAlgn="b"/>
                      <a:endParaRPr lang="en-GB" sz="800" b="0" i="0" u="none" strike="noStrike" dirty="0">
                        <a:solidFill>
                          <a:srgbClr val="000000"/>
                        </a:solidFill>
                        <a:effectLst/>
                        <a:latin typeface="+mn-lt"/>
                        <a:ea typeface="Arial" charset="0"/>
                        <a:cs typeface="Arial" charset="0"/>
                      </a:endParaRPr>
                    </a:p>
                  </a:txBody>
                  <a:tcPr marL="12700" marR="12700" marT="12700" marB="0" anchor="b">
                    <a:lnL>
                      <a:noFill/>
                    </a:lnL>
                    <a:lnR>
                      <a:noFill/>
                    </a:lnR>
                    <a:lnT>
                      <a:noFill/>
                    </a:lnT>
                    <a:lnB>
                      <a:noFill/>
                    </a:lnB>
                  </a:tcPr>
                </a:tc>
                <a:tc hMerge="1">
                  <a:txBody>
                    <a:bodyPr/>
                    <a:lstStyle/>
                    <a:p>
                      <a:pPr algn="l" fontAlgn="b"/>
                      <a:endParaRPr lang="en-GB" sz="800" b="0" i="0" u="none" strike="noStrike" dirty="0">
                        <a:solidFill>
                          <a:srgbClr val="000000"/>
                        </a:solidFill>
                        <a:effectLst/>
                        <a:latin typeface="+mn-lt"/>
                        <a:ea typeface="Arial" charset="0"/>
                        <a:cs typeface="Arial" charset="0"/>
                      </a:endParaRPr>
                    </a:p>
                  </a:txBody>
                  <a:tcPr marL="12700" marR="12700" marT="12700" marB="0" anchor="b">
                    <a:lnL>
                      <a:noFill/>
                    </a:lnL>
                    <a:lnR>
                      <a:noFill/>
                    </a:lnR>
                    <a:lnT>
                      <a:noFill/>
                    </a:lnT>
                    <a:lnB>
                      <a:noFill/>
                    </a:lnB>
                  </a:tcPr>
                </a:tc>
                <a:extLst>
                  <a:ext uri="{0D108BD9-81ED-4DB2-BD59-A6C34878D82A}">
                    <a16:rowId xmlns="" xmlns:a16="http://schemas.microsoft.com/office/drawing/2014/main" val="10000"/>
                  </a:ext>
                </a:extLst>
              </a:tr>
              <a:tr h="446888">
                <a:tc>
                  <a:txBody>
                    <a:bodyPr/>
                    <a:lstStyle/>
                    <a:p>
                      <a:pPr algn="ctr" fontAlgn="ctr"/>
                      <a:r>
                        <a:rPr lang="en-GB" sz="1000" u="none" strike="noStrike" dirty="0">
                          <a:effectLst/>
                        </a:rPr>
                        <a:t>Treatment Modalities</a:t>
                      </a:r>
                      <a:endParaRPr lang="en-GB" sz="1000" b="1" i="1"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Patients (n)</a:t>
                      </a:r>
                      <a:endParaRPr lang="en-GB" sz="10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Radiological Success</a:t>
                      </a:r>
                      <a:endParaRPr lang="en-GB" sz="10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Symptom Relief</a:t>
                      </a:r>
                      <a:endParaRPr lang="en-GB" sz="10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Pulse</a:t>
                      </a:r>
                      <a:endParaRPr lang="en-GB" sz="10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0002"/>
                  </a:ext>
                </a:extLst>
              </a:tr>
              <a:tr h="302193">
                <a:tc>
                  <a:txBody>
                    <a:bodyPr/>
                    <a:lstStyle/>
                    <a:p>
                      <a:pPr algn="ctr" fontAlgn="ctr"/>
                      <a:r>
                        <a:rPr lang="en-GB" sz="1000" u="none" strike="noStrike" dirty="0">
                          <a:effectLst/>
                        </a:rPr>
                        <a:t>Catheter driven thrombolysis</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62</a:t>
                      </a:r>
                      <a:endParaRPr lang="en-GB" sz="10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42</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44</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44</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0003"/>
                  </a:ext>
                </a:extLst>
              </a:tr>
              <a:tr h="302193">
                <a:tc>
                  <a:txBody>
                    <a:bodyPr/>
                    <a:lstStyle/>
                    <a:p>
                      <a:pPr algn="ctr" fontAlgn="ctr"/>
                      <a:r>
                        <a:rPr lang="en-GB" sz="1000" u="none" strike="noStrike" dirty="0">
                          <a:effectLst/>
                        </a:rPr>
                        <a:t>Surgical intervention</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21</a:t>
                      </a:r>
                      <a:endParaRPr lang="en-GB" sz="10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19</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20</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20</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0004"/>
                  </a:ext>
                </a:extLst>
              </a:tr>
              <a:tr h="302193">
                <a:tc>
                  <a:txBody>
                    <a:bodyPr/>
                    <a:lstStyle/>
                    <a:p>
                      <a:pPr algn="ctr" fontAlgn="ctr"/>
                      <a:r>
                        <a:rPr lang="en-GB" sz="1000" u="none" strike="noStrike" dirty="0">
                          <a:effectLst/>
                        </a:rPr>
                        <a:t>Medical management</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16</a:t>
                      </a:r>
                      <a:endParaRPr lang="en-GB" sz="10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14</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0005"/>
                  </a:ext>
                </a:extLst>
              </a:tr>
              <a:tr h="446888">
                <a:tc>
                  <a:txBody>
                    <a:bodyPr/>
                    <a:lstStyle/>
                    <a:p>
                      <a:pPr algn="ctr" fontAlgn="ctr"/>
                      <a:r>
                        <a:rPr lang="en-GB" sz="1000" u="none" strike="noStrike" dirty="0">
                          <a:effectLst/>
                        </a:rPr>
                        <a:t>Percutaneous aspiration Thrombectomy</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18</a:t>
                      </a:r>
                      <a:endParaRPr lang="en-GB" sz="10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6</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17</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17</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0006"/>
                  </a:ext>
                </a:extLst>
              </a:tr>
              <a:tr h="185446">
                <a:tc>
                  <a:txBody>
                    <a:bodyPr/>
                    <a:lstStyle/>
                    <a:p>
                      <a:pPr algn="ctr" fontAlgn="ctr"/>
                      <a:r>
                        <a:rPr lang="en-GB" sz="1000" u="none" strike="noStrike" dirty="0">
                          <a:effectLst/>
                        </a:rPr>
                        <a:t>Angioplasty</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5</a:t>
                      </a:r>
                      <a:endParaRPr lang="en-GB" sz="1000" b="1"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3</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3</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GB" sz="1000" u="none" strike="noStrike" dirty="0">
                          <a:effectLst/>
                        </a:rPr>
                        <a:t>3</a:t>
                      </a:r>
                      <a:endParaRPr lang="en-GB" sz="1000" b="0" i="0" u="none" strike="noStrike" dirty="0">
                        <a:solidFill>
                          <a:srgbClr val="000000"/>
                        </a:solidFill>
                        <a:effectLst/>
                        <a:latin typeface="Arial" panose="020B0604020202020204" pitchFamily="34" charset="0"/>
                        <a:ea typeface="Arial" charset="0"/>
                        <a:cs typeface="Arial" panose="020B0604020202020204" pitchFamily="34" charset="0"/>
                      </a:endParaRPr>
                    </a:p>
                  </a:txBody>
                  <a:tcPr marL="13485" marR="13485" marT="1348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graphicFrame>
        <p:nvGraphicFramePr>
          <p:cNvPr id="54" name="Chart 53">
            <a:extLst>
              <a:ext uri="{FF2B5EF4-FFF2-40B4-BE49-F238E27FC236}">
                <a16:creationId xmlns="" xmlns:a16="http://schemas.microsoft.com/office/drawing/2014/main" id="{749EEC25-BB12-9840-AFA9-66A575AA37A9}"/>
              </a:ext>
            </a:extLst>
          </p:cNvPr>
          <p:cNvGraphicFramePr/>
          <p:nvPr>
            <p:extLst>
              <p:ext uri="{D42A27DB-BD31-4B8C-83A1-F6EECF244321}">
                <p14:modId xmlns:p14="http://schemas.microsoft.com/office/powerpoint/2010/main" val="3705573522"/>
              </p:ext>
            </p:extLst>
          </p:nvPr>
        </p:nvGraphicFramePr>
        <p:xfrm>
          <a:off x="2952894" y="3894456"/>
          <a:ext cx="3981739" cy="2139660"/>
        </p:xfrm>
        <a:graphic>
          <a:graphicData uri="http://schemas.openxmlformats.org/drawingml/2006/chart">
            <c:chart xmlns:c="http://schemas.openxmlformats.org/drawingml/2006/chart" xmlns:r="http://schemas.openxmlformats.org/officeDocument/2006/relationships" r:id="rId4"/>
          </a:graphicData>
        </a:graphic>
      </p:graphicFrame>
      <p:sp>
        <p:nvSpPr>
          <p:cNvPr id="55" name="Rectangle 54">
            <a:extLst>
              <a:ext uri="{FF2B5EF4-FFF2-40B4-BE49-F238E27FC236}">
                <a16:creationId xmlns="" xmlns:a16="http://schemas.microsoft.com/office/drawing/2014/main" id="{3459BDA5-C267-9847-A18C-077C91950E3B}"/>
              </a:ext>
            </a:extLst>
          </p:cNvPr>
          <p:cNvSpPr/>
          <p:nvPr/>
        </p:nvSpPr>
        <p:spPr>
          <a:xfrm>
            <a:off x="3408998" y="6166785"/>
            <a:ext cx="3378552" cy="1277273"/>
          </a:xfrm>
          <a:prstGeom prst="rect">
            <a:avLst/>
          </a:prstGeom>
        </p:spPr>
        <p:txBody>
          <a:bodyPr wrap="square">
            <a:spAutoFit/>
          </a:bodyPr>
          <a:lstStyle/>
          <a:p>
            <a:r>
              <a:rPr lang="en-GB" sz="1100" dirty="0">
                <a:latin typeface="Arial" panose="020B0604020202020204" pitchFamily="34" charset="0"/>
                <a:ea typeface="Arial" charset="0"/>
                <a:cs typeface="Arial" panose="020B0604020202020204" pitchFamily="34" charset="0"/>
              </a:rPr>
              <a:t>Surgical </a:t>
            </a:r>
            <a:r>
              <a:rPr lang="en-GB" sz="1100" dirty="0" err="1">
                <a:latin typeface="Arial" panose="020B0604020202020204" pitchFamily="34" charset="0"/>
                <a:ea typeface="Arial" charset="0"/>
                <a:cs typeface="Arial" panose="020B0604020202020204" pitchFamily="34" charset="0"/>
              </a:rPr>
              <a:t>thromboembolectomy</a:t>
            </a:r>
            <a:r>
              <a:rPr lang="en-GB" sz="1100" dirty="0">
                <a:latin typeface="Arial" panose="020B0604020202020204" pitchFamily="34" charset="0"/>
                <a:ea typeface="Arial" charset="0"/>
                <a:cs typeface="Arial" panose="020B0604020202020204" pitchFamily="34" charset="0"/>
              </a:rPr>
              <a:t> is still the gold standard for the management of acute upper limb ischemia. However endovascular techniques are increasingly being used. The clinical scenario, aetiology, nature (thrombotic or embolic) and the level of the occlusion should be assessed before making a decision for treatment.</a:t>
            </a:r>
          </a:p>
        </p:txBody>
      </p:sp>
      <p:sp>
        <p:nvSpPr>
          <p:cNvPr id="57" name="Rectangle 56">
            <a:extLst>
              <a:ext uri="{FF2B5EF4-FFF2-40B4-BE49-F238E27FC236}">
                <a16:creationId xmlns="" xmlns:a16="http://schemas.microsoft.com/office/drawing/2014/main" id="{DD77B25A-E2E7-4644-801F-6209EF615B62}"/>
              </a:ext>
            </a:extLst>
          </p:cNvPr>
          <p:cNvSpPr/>
          <p:nvPr/>
        </p:nvSpPr>
        <p:spPr>
          <a:xfrm>
            <a:off x="2968545" y="7561391"/>
            <a:ext cx="3981739" cy="2169825"/>
          </a:xfrm>
          <a:prstGeom prst="rect">
            <a:avLst/>
          </a:prstGeom>
        </p:spPr>
        <p:txBody>
          <a:bodyPr wrap="square">
            <a:spAutoFit/>
          </a:bodyPr>
          <a:lstStyle/>
          <a:p>
            <a:pPr marL="242732" indent="-242732" fontAlgn="base">
              <a:spcBef>
                <a:spcPct val="0"/>
              </a:spcBef>
              <a:spcAft>
                <a:spcPct val="0"/>
              </a:spcAft>
              <a:buAutoNum type="arabicPeriod"/>
              <a:tabLst>
                <a:tab pos="485463" algn="l"/>
                <a:tab pos="755164" algn="l"/>
                <a:tab pos="1132746" algn="l"/>
                <a:tab pos="1510328" algn="l"/>
                <a:tab pos="1887910" algn="l"/>
                <a:tab pos="2265492" algn="l"/>
                <a:tab pos="2643073" algn="l"/>
                <a:tab pos="3020655" algn="l"/>
                <a:tab pos="3398237" algn="l"/>
                <a:tab pos="3775819" algn="l"/>
                <a:tab pos="4153400" algn="l"/>
                <a:tab pos="4530982" algn="l"/>
                <a:tab pos="4908564" algn="l"/>
                <a:tab pos="5286146" algn="l"/>
                <a:tab pos="5663728" algn="l"/>
                <a:tab pos="6041310" algn="l"/>
                <a:tab pos="6418892" algn="l"/>
              </a:tabLst>
            </a:pPr>
            <a:r>
              <a:rPr lang="en-US" sz="900" dirty="0">
                <a:latin typeface="Arial" panose="020B0604020202020204" pitchFamily="34" charset="0"/>
                <a:ea typeface="Arial Unicode MS" pitchFamily="34" charset="-128"/>
                <a:cs typeface="Arial" panose="020B0604020202020204" pitchFamily="34" charset="0"/>
              </a:rPr>
              <a:t>Licht PB, </a:t>
            </a:r>
            <a:r>
              <a:rPr lang="en-US" sz="900" dirty="0" err="1">
                <a:latin typeface="Arial" panose="020B0604020202020204" pitchFamily="34" charset="0"/>
                <a:ea typeface="Arial Unicode MS" pitchFamily="34" charset="-128"/>
                <a:cs typeface="Arial" panose="020B0604020202020204" pitchFamily="34" charset="0"/>
              </a:rPr>
              <a:t>Balezantis</a:t>
            </a:r>
            <a:r>
              <a:rPr lang="en-US" sz="900" dirty="0">
                <a:latin typeface="Arial" panose="020B0604020202020204" pitchFamily="34" charset="0"/>
                <a:ea typeface="Arial Unicode MS" pitchFamily="34" charset="-128"/>
                <a:cs typeface="Arial" panose="020B0604020202020204" pitchFamily="34" charset="0"/>
              </a:rPr>
              <a:t> T, Wolff B, et al. </a:t>
            </a:r>
            <a:r>
              <a:rPr lang="en-US" sz="900" i="1" dirty="0">
                <a:latin typeface="Arial" panose="020B0604020202020204" pitchFamily="34" charset="0"/>
                <a:ea typeface="Arial Unicode MS" pitchFamily="34" charset="-128"/>
                <a:cs typeface="Arial" panose="020B0604020202020204" pitchFamily="34" charset="0"/>
              </a:rPr>
              <a:t>Long-term outcome following </a:t>
            </a:r>
            <a:r>
              <a:rPr lang="en-US" sz="900" i="1" dirty="0" err="1">
                <a:latin typeface="Arial" panose="020B0604020202020204" pitchFamily="34" charset="0"/>
                <a:ea typeface="Arial Unicode MS" pitchFamily="34" charset="-128"/>
                <a:cs typeface="Arial" panose="020B0604020202020204" pitchFamily="34" charset="0"/>
              </a:rPr>
              <a:t>thrombembolectomy</a:t>
            </a:r>
            <a:r>
              <a:rPr lang="en-US" sz="900" i="1" dirty="0">
                <a:latin typeface="Arial" panose="020B0604020202020204" pitchFamily="34" charset="0"/>
                <a:ea typeface="Arial Unicode MS" pitchFamily="34" charset="-128"/>
                <a:cs typeface="Arial" panose="020B0604020202020204" pitchFamily="34" charset="0"/>
              </a:rPr>
              <a:t> in the upper extremity. </a:t>
            </a:r>
            <a:r>
              <a:rPr lang="en-US" sz="900" dirty="0" err="1">
                <a:latin typeface="Arial" panose="020B0604020202020204" pitchFamily="34" charset="0"/>
                <a:ea typeface="Arial Unicode MS" pitchFamily="34" charset="-128"/>
                <a:cs typeface="Arial" panose="020B0604020202020204" pitchFamily="34" charset="0"/>
              </a:rPr>
              <a:t>Eur</a:t>
            </a:r>
            <a:r>
              <a:rPr lang="en-US" sz="900" dirty="0">
                <a:latin typeface="Arial" panose="020B0604020202020204" pitchFamily="34" charset="0"/>
                <a:ea typeface="Arial Unicode MS" pitchFamily="34" charset="-128"/>
                <a:cs typeface="Arial" panose="020B0604020202020204" pitchFamily="34" charset="0"/>
              </a:rPr>
              <a:t> J </a:t>
            </a:r>
            <a:r>
              <a:rPr lang="en-US" sz="900" dirty="0" err="1">
                <a:latin typeface="Arial" panose="020B0604020202020204" pitchFamily="34" charset="0"/>
                <a:ea typeface="Arial Unicode MS" pitchFamily="34" charset="-128"/>
                <a:cs typeface="Arial" panose="020B0604020202020204" pitchFamily="34" charset="0"/>
              </a:rPr>
              <a:t>Vasc</a:t>
            </a:r>
            <a:r>
              <a:rPr lang="en-US" sz="900" dirty="0">
                <a:latin typeface="Arial" panose="020B0604020202020204" pitchFamily="34" charset="0"/>
                <a:ea typeface="Arial Unicode MS" pitchFamily="34" charset="-128"/>
                <a:cs typeface="Arial" panose="020B0604020202020204" pitchFamily="34" charset="0"/>
              </a:rPr>
              <a:t> </a:t>
            </a:r>
            <a:r>
              <a:rPr lang="en-US" sz="900" dirty="0" err="1">
                <a:latin typeface="Arial" panose="020B0604020202020204" pitchFamily="34" charset="0"/>
                <a:ea typeface="Arial Unicode MS" pitchFamily="34" charset="-128"/>
                <a:cs typeface="Arial" panose="020B0604020202020204" pitchFamily="34" charset="0"/>
              </a:rPr>
              <a:t>Endovasc</a:t>
            </a:r>
            <a:r>
              <a:rPr lang="en-US" sz="900" dirty="0">
                <a:latin typeface="Arial" panose="020B0604020202020204" pitchFamily="34" charset="0"/>
                <a:ea typeface="Arial Unicode MS" pitchFamily="34" charset="-128"/>
                <a:cs typeface="Arial" panose="020B0604020202020204" pitchFamily="34" charset="0"/>
              </a:rPr>
              <a:t> Surg. 2004;28:508–12.</a:t>
            </a:r>
          </a:p>
          <a:p>
            <a:pPr marL="242732" indent="-242732" fontAlgn="base">
              <a:spcBef>
                <a:spcPct val="0"/>
              </a:spcBef>
              <a:spcAft>
                <a:spcPct val="0"/>
              </a:spcAft>
              <a:buAutoNum type="arabicPeriod"/>
              <a:tabLst>
                <a:tab pos="485463" algn="l"/>
                <a:tab pos="755164" algn="l"/>
                <a:tab pos="1132746" algn="l"/>
                <a:tab pos="1510328" algn="l"/>
                <a:tab pos="1887910" algn="l"/>
                <a:tab pos="2265492" algn="l"/>
                <a:tab pos="2643073" algn="l"/>
                <a:tab pos="3020655" algn="l"/>
                <a:tab pos="3398237" algn="l"/>
                <a:tab pos="3775819" algn="l"/>
                <a:tab pos="4153400" algn="l"/>
                <a:tab pos="4530982" algn="l"/>
                <a:tab pos="4908564" algn="l"/>
                <a:tab pos="5286146" algn="l"/>
                <a:tab pos="5663728" algn="l"/>
                <a:tab pos="6041310" algn="l"/>
                <a:tab pos="6418892" algn="l"/>
              </a:tabLst>
            </a:pPr>
            <a:r>
              <a:rPr lang="en-US" sz="900" dirty="0">
                <a:latin typeface="Arial" panose="020B0604020202020204" pitchFamily="34" charset="0"/>
                <a:ea typeface="Arial Unicode MS" pitchFamily="34" charset="-128"/>
                <a:cs typeface="Arial" panose="020B0604020202020204" pitchFamily="34" charset="0"/>
              </a:rPr>
              <a:t>Turner EJ, </a:t>
            </a:r>
            <a:r>
              <a:rPr lang="en-US" sz="900" dirty="0" err="1">
                <a:latin typeface="Arial" panose="020B0604020202020204" pitchFamily="34" charset="0"/>
                <a:ea typeface="Arial Unicode MS" pitchFamily="34" charset="-128"/>
                <a:cs typeface="Arial" panose="020B0604020202020204" pitchFamily="34" charset="0"/>
              </a:rPr>
              <a:t>Loh</a:t>
            </a:r>
            <a:r>
              <a:rPr lang="en-US" sz="900" dirty="0">
                <a:latin typeface="Arial" panose="020B0604020202020204" pitchFamily="34" charset="0"/>
                <a:ea typeface="Arial Unicode MS" pitchFamily="34" charset="-128"/>
                <a:cs typeface="Arial" panose="020B0604020202020204" pitchFamily="34" charset="0"/>
              </a:rPr>
              <a:t> A, Howard A. </a:t>
            </a:r>
            <a:r>
              <a:rPr lang="en-US" sz="900" i="1" dirty="0">
                <a:latin typeface="Arial" panose="020B0604020202020204" pitchFamily="34" charset="0"/>
                <a:ea typeface="Arial Unicode MS" pitchFamily="34" charset="-128"/>
                <a:cs typeface="Arial" panose="020B0604020202020204" pitchFamily="34" charset="0"/>
              </a:rPr>
              <a:t>Systematic review of the operative and non-operative management of acute upper limb </a:t>
            </a:r>
            <a:r>
              <a:rPr lang="en-US" sz="900" i="1" dirty="0" err="1">
                <a:latin typeface="Arial" panose="020B0604020202020204" pitchFamily="34" charset="0"/>
                <a:ea typeface="Arial Unicode MS" pitchFamily="34" charset="-128"/>
                <a:cs typeface="Arial" panose="020B0604020202020204" pitchFamily="34" charset="0"/>
              </a:rPr>
              <a:t>ischaemia</a:t>
            </a:r>
            <a:r>
              <a:rPr lang="en-US" sz="900" i="1" dirty="0">
                <a:latin typeface="Arial" panose="020B0604020202020204" pitchFamily="34" charset="0"/>
                <a:ea typeface="Arial Unicode MS" pitchFamily="34" charset="-128"/>
                <a:cs typeface="Arial" panose="020B0604020202020204" pitchFamily="34" charset="0"/>
              </a:rPr>
              <a:t>. </a:t>
            </a:r>
            <a:r>
              <a:rPr lang="en-US" sz="900" dirty="0">
                <a:latin typeface="Arial" panose="020B0604020202020204" pitchFamily="34" charset="0"/>
                <a:ea typeface="Arial Unicode MS" pitchFamily="34" charset="-128"/>
                <a:cs typeface="Arial" panose="020B0604020202020204" pitchFamily="34" charset="0"/>
              </a:rPr>
              <a:t>J </a:t>
            </a:r>
            <a:r>
              <a:rPr lang="en-US" sz="900" dirty="0" err="1">
                <a:latin typeface="Arial" panose="020B0604020202020204" pitchFamily="34" charset="0"/>
                <a:ea typeface="Arial Unicode MS" pitchFamily="34" charset="-128"/>
                <a:cs typeface="Arial" panose="020B0604020202020204" pitchFamily="34" charset="0"/>
              </a:rPr>
              <a:t>Vasc</a:t>
            </a:r>
            <a:r>
              <a:rPr lang="en-US" sz="900" dirty="0">
                <a:latin typeface="Arial" panose="020B0604020202020204" pitchFamily="34" charset="0"/>
                <a:ea typeface="Arial Unicode MS" pitchFamily="34" charset="-128"/>
                <a:cs typeface="Arial" panose="020B0604020202020204" pitchFamily="34" charset="0"/>
              </a:rPr>
              <a:t> </a:t>
            </a:r>
            <a:r>
              <a:rPr lang="en-US" sz="900" dirty="0" err="1">
                <a:latin typeface="Arial" panose="020B0604020202020204" pitchFamily="34" charset="0"/>
                <a:ea typeface="Arial Unicode MS" pitchFamily="34" charset="-128"/>
                <a:cs typeface="Arial" panose="020B0604020202020204" pitchFamily="34" charset="0"/>
              </a:rPr>
              <a:t>Nurs</a:t>
            </a:r>
            <a:r>
              <a:rPr lang="en-US" sz="900" dirty="0">
                <a:latin typeface="Arial" panose="020B0604020202020204" pitchFamily="34" charset="0"/>
                <a:ea typeface="Arial Unicode MS" pitchFamily="34" charset="-128"/>
                <a:cs typeface="Arial" panose="020B0604020202020204" pitchFamily="34" charset="0"/>
              </a:rPr>
              <a:t>. 2012;30(3):71-6.</a:t>
            </a:r>
          </a:p>
          <a:p>
            <a:pPr marL="242732" indent="-242732" fontAlgn="base">
              <a:spcBef>
                <a:spcPct val="0"/>
              </a:spcBef>
              <a:spcAft>
                <a:spcPct val="0"/>
              </a:spcAft>
              <a:buAutoNum type="arabicPeriod"/>
              <a:tabLst>
                <a:tab pos="485463" algn="l"/>
                <a:tab pos="755164" algn="l"/>
                <a:tab pos="1132746" algn="l"/>
                <a:tab pos="1510328" algn="l"/>
                <a:tab pos="1887910" algn="l"/>
                <a:tab pos="2265492" algn="l"/>
                <a:tab pos="2643073" algn="l"/>
                <a:tab pos="3020655" algn="l"/>
                <a:tab pos="3398237" algn="l"/>
                <a:tab pos="3775819" algn="l"/>
                <a:tab pos="4153400" algn="l"/>
                <a:tab pos="4530982" algn="l"/>
                <a:tab pos="4908564" algn="l"/>
                <a:tab pos="5286146" algn="l"/>
                <a:tab pos="5663728" algn="l"/>
                <a:tab pos="6041310" algn="l"/>
                <a:tab pos="6418892" algn="l"/>
              </a:tabLst>
            </a:pPr>
            <a:r>
              <a:rPr lang="en-US" sz="900" dirty="0">
                <a:latin typeface="Arial" panose="020B0604020202020204" pitchFamily="34" charset="0"/>
                <a:ea typeface="Arial Unicode MS" pitchFamily="34" charset="-128"/>
                <a:cs typeface="Arial" panose="020B0604020202020204" pitchFamily="34" charset="0"/>
              </a:rPr>
              <a:t>Islam A, Edgerton C, Stafford JM, et al. </a:t>
            </a:r>
            <a:r>
              <a:rPr lang="en-US" sz="900" i="1" dirty="0">
                <a:latin typeface="Arial" panose="020B0604020202020204" pitchFamily="34" charset="0"/>
                <a:ea typeface="Arial Unicode MS" pitchFamily="34" charset="-128"/>
                <a:cs typeface="Arial" panose="020B0604020202020204" pitchFamily="34" charset="0"/>
              </a:rPr>
              <a:t>Anatomic findings and outcomes associated with upper extremity arteriography and selective thrombolysis for acute finger ischemia. </a:t>
            </a:r>
            <a:r>
              <a:rPr lang="en-US" sz="900" dirty="0">
                <a:latin typeface="Arial" panose="020B0604020202020204" pitchFamily="34" charset="0"/>
                <a:ea typeface="Arial Unicode MS" pitchFamily="34" charset="-128"/>
                <a:cs typeface="Arial" panose="020B0604020202020204" pitchFamily="34" charset="0"/>
              </a:rPr>
              <a:t>J </a:t>
            </a:r>
            <a:r>
              <a:rPr lang="en-US" sz="900" dirty="0" err="1">
                <a:latin typeface="Arial" panose="020B0604020202020204" pitchFamily="34" charset="0"/>
                <a:ea typeface="Arial Unicode MS" pitchFamily="34" charset="-128"/>
                <a:cs typeface="Arial" panose="020B0604020202020204" pitchFamily="34" charset="0"/>
              </a:rPr>
              <a:t>Vasc</a:t>
            </a:r>
            <a:r>
              <a:rPr lang="en-US" sz="900" dirty="0">
                <a:latin typeface="Arial" panose="020B0604020202020204" pitchFamily="34" charset="0"/>
                <a:ea typeface="Arial Unicode MS" pitchFamily="34" charset="-128"/>
                <a:cs typeface="Arial" panose="020B0604020202020204" pitchFamily="34" charset="0"/>
              </a:rPr>
              <a:t> Surg. 2014 60:410-7.</a:t>
            </a:r>
          </a:p>
          <a:p>
            <a:pPr marL="242732" indent="-242732" fontAlgn="base">
              <a:spcBef>
                <a:spcPct val="0"/>
              </a:spcBef>
              <a:spcAft>
                <a:spcPct val="0"/>
              </a:spcAft>
              <a:buFontTx/>
              <a:buAutoNum type="arabicPeriod"/>
              <a:tabLst>
                <a:tab pos="485463" algn="l"/>
                <a:tab pos="755164" algn="l"/>
                <a:tab pos="1132746" algn="l"/>
                <a:tab pos="1510328" algn="l"/>
                <a:tab pos="1887910" algn="l"/>
                <a:tab pos="2265492" algn="l"/>
                <a:tab pos="2643073" algn="l"/>
                <a:tab pos="3020655" algn="l"/>
                <a:tab pos="3398237" algn="l"/>
                <a:tab pos="3775819" algn="l"/>
                <a:tab pos="4153400" algn="l"/>
                <a:tab pos="4530982" algn="l"/>
                <a:tab pos="4908564" algn="l"/>
                <a:tab pos="5286146" algn="l"/>
                <a:tab pos="5663728" algn="l"/>
                <a:tab pos="6041310" algn="l"/>
                <a:tab pos="6418892" algn="l"/>
              </a:tabLst>
            </a:pPr>
            <a:r>
              <a:rPr lang="en-US" sz="900" dirty="0">
                <a:latin typeface="Arial" panose="020B0604020202020204" pitchFamily="34" charset="0"/>
                <a:ea typeface="Arial Unicode MS" pitchFamily="34" charset="-128"/>
                <a:cs typeface="Arial" panose="020B0604020202020204" pitchFamily="34" charset="0"/>
              </a:rPr>
              <a:t>Richardson WS, Wilson MC, Nishikawa J, et al. </a:t>
            </a:r>
            <a:r>
              <a:rPr lang="en-US" sz="900" i="1" dirty="0">
                <a:latin typeface="Arial" panose="020B0604020202020204" pitchFamily="34" charset="0"/>
                <a:ea typeface="Arial Unicode MS" pitchFamily="34" charset="-128"/>
                <a:cs typeface="Arial" panose="020B0604020202020204" pitchFamily="34" charset="0"/>
              </a:rPr>
              <a:t>The well-built clinical question: a key to evidence-based decisions. </a:t>
            </a:r>
            <a:r>
              <a:rPr lang="en-US" sz="900" dirty="0">
                <a:latin typeface="Arial" panose="020B0604020202020204" pitchFamily="34" charset="0"/>
                <a:ea typeface="Arial Unicode MS" pitchFamily="34" charset="-128"/>
                <a:cs typeface="Arial" panose="020B0604020202020204" pitchFamily="34" charset="0"/>
              </a:rPr>
              <a:t>ACP J Club. 1995;123(3):A12-3.</a:t>
            </a:r>
          </a:p>
          <a:p>
            <a:pPr marL="242732" indent="-242732" fontAlgn="base">
              <a:spcBef>
                <a:spcPct val="0"/>
              </a:spcBef>
              <a:spcAft>
                <a:spcPct val="0"/>
              </a:spcAft>
              <a:buFontTx/>
              <a:buAutoNum type="arabicPeriod"/>
              <a:tabLst>
                <a:tab pos="485463" algn="l"/>
                <a:tab pos="755164" algn="l"/>
                <a:tab pos="1132746" algn="l"/>
                <a:tab pos="1510328" algn="l"/>
                <a:tab pos="1887910" algn="l"/>
                <a:tab pos="2265492" algn="l"/>
                <a:tab pos="2643073" algn="l"/>
                <a:tab pos="3020655" algn="l"/>
                <a:tab pos="3398237" algn="l"/>
                <a:tab pos="3775819" algn="l"/>
                <a:tab pos="4153400" algn="l"/>
                <a:tab pos="4530982" algn="l"/>
                <a:tab pos="4908564" algn="l"/>
                <a:tab pos="5286146" algn="l"/>
                <a:tab pos="5663728" algn="l"/>
                <a:tab pos="6041310" algn="l"/>
                <a:tab pos="6418892" algn="l"/>
              </a:tabLst>
            </a:pPr>
            <a:r>
              <a:rPr lang="en-US" sz="900" dirty="0">
                <a:latin typeface="Arial" panose="020B0604020202020204" pitchFamily="34" charset="0"/>
                <a:ea typeface="Arial Unicode MS" pitchFamily="34" charset="-128"/>
                <a:cs typeface="Arial" panose="020B0604020202020204" pitchFamily="34" charset="0"/>
              </a:rPr>
              <a:t>Licht PB, </a:t>
            </a:r>
            <a:r>
              <a:rPr lang="en-US" sz="900" dirty="0" err="1">
                <a:latin typeface="Arial" panose="020B0604020202020204" pitchFamily="34" charset="0"/>
                <a:ea typeface="Arial Unicode MS" pitchFamily="34" charset="-128"/>
                <a:cs typeface="Arial" panose="020B0604020202020204" pitchFamily="34" charset="0"/>
              </a:rPr>
              <a:t>Balezantis</a:t>
            </a:r>
            <a:r>
              <a:rPr lang="en-US" sz="900" dirty="0">
                <a:latin typeface="Arial" panose="020B0604020202020204" pitchFamily="34" charset="0"/>
                <a:ea typeface="Arial Unicode MS" pitchFamily="34" charset="-128"/>
                <a:cs typeface="Arial" panose="020B0604020202020204" pitchFamily="34" charset="0"/>
              </a:rPr>
              <a:t> T, Wolff B, et al. </a:t>
            </a:r>
            <a:r>
              <a:rPr lang="en-US" sz="900" i="1" dirty="0">
                <a:latin typeface="Arial" panose="020B0604020202020204" pitchFamily="34" charset="0"/>
                <a:ea typeface="Arial Unicode MS" pitchFamily="34" charset="-128"/>
                <a:cs typeface="Arial" panose="020B0604020202020204" pitchFamily="34" charset="0"/>
              </a:rPr>
              <a:t>Long-term outcome following </a:t>
            </a:r>
            <a:r>
              <a:rPr lang="en-US" sz="900" i="1" dirty="0" err="1">
                <a:latin typeface="Arial" panose="020B0604020202020204" pitchFamily="34" charset="0"/>
                <a:ea typeface="Arial Unicode MS" pitchFamily="34" charset="-128"/>
                <a:cs typeface="Arial" panose="020B0604020202020204" pitchFamily="34" charset="0"/>
              </a:rPr>
              <a:t>thrombembolectomy</a:t>
            </a:r>
            <a:r>
              <a:rPr lang="en-US" sz="900" i="1" dirty="0">
                <a:latin typeface="Arial" panose="020B0604020202020204" pitchFamily="34" charset="0"/>
                <a:ea typeface="Arial Unicode MS" pitchFamily="34" charset="-128"/>
                <a:cs typeface="Arial" panose="020B0604020202020204" pitchFamily="34" charset="0"/>
              </a:rPr>
              <a:t> in the upper extremity</a:t>
            </a:r>
            <a:r>
              <a:rPr lang="en-US" sz="900" dirty="0">
                <a:latin typeface="Arial" panose="020B0604020202020204" pitchFamily="34" charset="0"/>
                <a:ea typeface="Arial Unicode MS" pitchFamily="34" charset="-128"/>
                <a:cs typeface="Arial" panose="020B0604020202020204" pitchFamily="34" charset="0"/>
              </a:rPr>
              <a:t>. </a:t>
            </a:r>
            <a:r>
              <a:rPr lang="en-US" sz="900" dirty="0" err="1">
                <a:latin typeface="Arial" panose="020B0604020202020204" pitchFamily="34" charset="0"/>
                <a:ea typeface="Arial Unicode MS" pitchFamily="34" charset="-128"/>
                <a:cs typeface="Arial" panose="020B0604020202020204" pitchFamily="34" charset="0"/>
              </a:rPr>
              <a:t>Eur</a:t>
            </a:r>
            <a:r>
              <a:rPr lang="en-US" sz="900" dirty="0">
                <a:latin typeface="Arial" panose="020B0604020202020204" pitchFamily="34" charset="0"/>
                <a:ea typeface="Arial Unicode MS" pitchFamily="34" charset="-128"/>
                <a:cs typeface="Arial" panose="020B0604020202020204" pitchFamily="34" charset="0"/>
              </a:rPr>
              <a:t> J </a:t>
            </a:r>
            <a:r>
              <a:rPr lang="en-US" sz="900" dirty="0" err="1">
                <a:latin typeface="Arial" panose="020B0604020202020204" pitchFamily="34" charset="0"/>
                <a:ea typeface="Arial Unicode MS" pitchFamily="34" charset="-128"/>
                <a:cs typeface="Arial" panose="020B0604020202020204" pitchFamily="34" charset="0"/>
              </a:rPr>
              <a:t>Vasc</a:t>
            </a:r>
            <a:r>
              <a:rPr lang="en-US" sz="900" dirty="0">
                <a:latin typeface="Arial" panose="020B0604020202020204" pitchFamily="34" charset="0"/>
                <a:ea typeface="Arial Unicode MS" pitchFamily="34" charset="-128"/>
                <a:cs typeface="Arial" panose="020B0604020202020204" pitchFamily="34" charset="0"/>
              </a:rPr>
              <a:t> </a:t>
            </a:r>
            <a:r>
              <a:rPr lang="en-US" sz="900" dirty="0" err="1">
                <a:latin typeface="Arial" panose="020B0604020202020204" pitchFamily="34" charset="0"/>
                <a:ea typeface="Arial Unicode MS" pitchFamily="34" charset="-128"/>
                <a:cs typeface="Arial" panose="020B0604020202020204" pitchFamily="34" charset="0"/>
              </a:rPr>
              <a:t>Endovasc</a:t>
            </a:r>
            <a:r>
              <a:rPr lang="en-US" sz="900" dirty="0">
                <a:latin typeface="Arial" panose="020B0604020202020204" pitchFamily="34" charset="0"/>
                <a:ea typeface="Arial Unicode MS" pitchFamily="34" charset="-128"/>
                <a:cs typeface="Arial" panose="020B0604020202020204" pitchFamily="34" charset="0"/>
              </a:rPr>
              <a:t> Surg. 2004;28:508–12.</a:t>
            </a:r>
          </a:p>
        </p:txBody>
      </p:sp>
      <p:sp>
        <p:nvSpPr>
          <p:cNvPr id="17" name="TextBox 16">
            <a:extLst>
              <a:ext uri="{FF2B5EF4-FFF2-40B4-BE49-F238E27FC236}">
                <a16:creationId xmlns="" xmlns:a16="http://schemas.microsoft.com/office/drawing/2014/main" id="{1DD70F32-89C4-234C-B7D2-5BEF84902316}"/>
              </a:ext>
            </a:extLst>
          </p:cNvPr>
          <p:cNvSpPr txBox="1"/>
          <p:nvPr/>
        </p:nvSpPr>
        <p:spPr>
          <a:xfrm>
            <a:off x="95338" y="4867614"/>
            <a:ext cx="2926584" cy="263114"/>
          </a:xfrm>
          <a:prstGeom prst="rect">
            <a:avLst/>
          </a:prstGeom>
          <a:solidFill>
            <a:schemeClr val="tx2">
              <a:lumMod val="50000"/>
            </a:schemeClr>
          </a:solidFill>
        </p:spPr>
        <p:txBody>
          <a:bodyPr wrap="square" rtlCol="0">
            <a:spAutoFit/>
          </a:bodyPr>
          <a:lstStyle/>
          <a:p>
            <a:pPr lvl="0" algn="ctr"/>
            <a:r>
              <a:rPr lang="en-GB" sz="1100" b="1" dirty="0">
                <a:solidFill>
                  <a:schemeClr val="bg1"/>
                </a:solidFill>
                <a:latin typeface="Arial" pitchFamily="34" charset="0"/>
                <a:cs typeface="Arial" pitchFamily="34" charset="0"/>
              </a:rPr>
              <a:t>METHODS/DESIGN</a:t>
            </a:r>
            <a:endParaRPr lang="en-GB" sz="1100" b="1" dirty="0">
              <a:solidFill>
                <a:schemeClr val="bg1"/>
              </a:solidFill>
            </a:endParaRPr>
          </a:p>
        </p:txBody>
      </p:sp>
      <p:sp>
        <p:nvSpPr>
          <p:cNvPr id="18" name="TextBox 17">
            <a:extLst>
              <a:ext uri="{FF2B5EF4-FFF2-40B4-BE49-F238E27FC236}">
                <a16:creationId xmlns="" xmlns:a16="http://schemas.microsoft.com/office/drawing/2014/main" id="{C8B87943-E49D-AF4C-B655-4EFDC6BE48A2}"/>
              </a:ext>
            </a:extLst>
          </p:cNvPr>
          <p:cNvSpPr txBox="1"/>
          <p:nvPr/>
        </p:nvSpPr>
        <p:spPr>
          <a:xfrm>
            <a:off x="113376" y="1211762"/>
            <a:ext cx="2915045" cy="261610"/>
          </a:xfrm>
          <a:prstGeom prst="rect">
            <a:avLst/>
          </a:prstGeom>
          <a:solidFill>
            <a:schemeClr val="tx2">
              <a:lumMod val="50000"/>
            </a:schemeClr>
          </a:solidFill>
        </p:spPr>
        <p:txBody>
          <a:bodyPr wrap="square" rtlCol="0">
            <a:spAutoFit/>
          </a:bodyPr>
          <a:lstStyle/>
          <a:p>
            <a:pPr lvl="0" algn="ctr"/>
            <a:r>
              <a:rPr lang="en-GB" sz="1100" b="1" dirty="0">
                <a:solidFill>
                  <a:schemeClr val="bg1"/>
                </a:solidFill>
                <a:latin typeface="Arial" pitchFamily="34" charset="0"/>
                <a:cs typeface="Arial" pitchFamily="34" charset="0"/>
              </a:rPr>
              <a:t>INTRODUCTION</a:t>
            </a:r>
            <a:endParaRPr lang="en-GB" sz="1100" b="1" dirty="0">
              <a:solidFill>
                <a:schemeClr val="bg1"/>
              </a:solidFill>
            </a:endParaRPr>
          </a:p>
        </p:txBody>
      </p:sp>
      <p:sp>
        <p:nvSpPr>
          <p:cNvPr id="19" name="TextBox 18">
            <a:extLst>
              <a:ext uri="{FF2B5EF4-FFF2-40B4-BE49-F238E27FC236}">
                <a16:creationId xmlns="" xmlns:a16="http://schemas.microsoft.com/office/drawing/2014/main" id="{5E2591D8-6117-134C-BCD7-D362CE486A89}"/>
              </a:ext>
            </a:extLst>
          </p:cNvPr>
          <p:cNvSpPr txBox="1"/>
          <p:nvPr/>
        </p:nvSpPr>
        <p:spPr>
          <a:xfrm>
            <a:off x="98227" y="3957205"/>
            <a:ext cx="2915045" cy="261610"/>
          </a:xfrm>
          <a:prstGeom prst="rect">
            <a:avLst/>
          </a:prstGeom>
          <a:solidFill>
            <a:schemeClr val="tx2">
              <a:lumMod val="50000"/>
            </a:schemeClr>
          </a:solidFill>
        </p:spPr>
        <p:txBody>
          <a:bodyPr wrap="square" rtlCol="0">
            <a:spAutoFit/>
          </a:bodyPr>
          <a:lstStyle/>
          <a:p>
            <a:pPr lvl="0" algn="ctr"/>
            <a:r>
              <a:rPr lang="en-GB" sz="1100" b="1" dirty="0">
                <a:solidFill>
                  <a:schemeClr val="bg1"/>
                </a:solidFill>
                <a:latin typeface="Arial" pitchFamily="34" charset="0"/>
                <a:cs typeface="Arial" pitchFamily="34" charset="0"/>
              </a:rPr>
              <a:t>AIMS</a:t>
            </a:r>
            <a:endParaRPr lang="en-GB" sz="1100" b="1" dirty="0">
              <a:solidFill>
                <a:schemeClr val="bg1"/>
              </a:solidFill>
            </a:endParaRPr>
          </a:p>
        </p:txBody>
      </p:sp>
      <p:sp>
        <p:nvSpPr>
          <p:cNvPr id="20" name="TextBox 19">
            <a:extLst>
              <a:ext uri="{FF2B5EF4-FFF2-40B4-BE49-F238E27FC236}">
                <a16:creationId xmlns="" xmlns:a16="http://schemas.microsoft.com/office/drawing/2014/main" id="{54ADEDF1-8A75-DE49-A255-4B7098070816}"/>
              </a:ext>
            </a:extLst>
          </p:cNvPr>
          <p:cNvSpPr txBox="1"/>
          <p:nvPr/>
        </p:nvSpPr>
        <p:spPr>
          <a:xfrm>
            <a:off x="3254488" y="1211762"/>
            <a:ext cx="3397737" cy="261610"/>
          </a:xfrm>
          <a:prstGeom prst="rect">
            <a:avLst/>
          </a:prstGeom>
          <a:solidFill>
            <a:schemeClr val="tx2">
              <a:lumMod val="50000"/>
            </a:schemeClr>
          </a:solidFill>
        </p:spPr>
        <p:txBody>
          <a:bodyPr wrap="square" rtlCol="0">
            <a:spAutoFit/>
          </a:bodyPr>
          <a:lstStyle/>
          <a:p>
            <a:pPr lvl="0" algn="ctr"/>
            <a:r>
              <a:rPr lang="en-GB" sz="1100" b="1" dirty="0">
                <a:solidFill>
                  <a:schemeClr val="bg1"/>
                </a:solidFill>
                <a:latin typeface="Arial" pitchFamily="34" charset="0"/>
                <a:cs typeface="Arial" pitchFamily="34" charset="0"/>
              </a:rPr>
              <a:t>RESULTS</a:t>
            </a:r>
            <a:endParaRPr lang="en-GB" sz="1100" b="1" dirty="0">
              <a:solidFill>
                <a:schemeClr val="bg1"/>
              </a:solidFill>
            </a:endParaRPr>
          </a:p>
        </p:txBody>
      </p:sp>
      <p:sp>
        <p:nvSpPr>
          <p:cNvPr id="27" name="TextBox 26">
            <a:extLst>
              <a:ext uri="{FF2B5EF4-FFF2-40B4-BE49-F238E27FC236}">
                <a16:creationId xmlns="" xmlns:a16="http://schemas.microsoft.com/office/drawing/2014/main" id="{53233B68-2674-D041-B596-3809B4769897}"/>
              </a:ext>
            </a:extLst>
          </p:cNvPr>
          <p:cNvSpPr txBox="1"/>
          <p:nvPr/>
        </p:nvSpPr>
        <p:spPr>
          <a:xfrm>
            <a:off x="3254488" y="5833715"/>
            <a:ext cx="3378552" cy="261610"/>
          </a:xfrm>
          <a:prstGeom prst="rect">
            <a:avLst/>
          </a:prstGeom>
          <a:solidFill>
            <a:schemeClr val="tx2">
              <a:lumMod val="50000"/>
            </a:schemeClr>
          </a:solidFill>
        </p:spPr>
        <p:txBody>
          <a:bodyPr wrap="square" rtlCol="0">
            <a:spAutoFit/>
          </a:bodyPr>
          <a:lstStyle/>
          <a:p>
            <a:pPr lvl="0" algn="ctr"/>
            <a:r>
              <a:rPr lang="en-GB" sz="1100" b="1" dirty="0">
                <a:solidFill>
                  <a:schemeClr val="bg1"/>
                </a:solidFill>
                <a:latin typeface="Arial" pitchFamily="34" charset="0"/>
                <a:cs typeface="Arial" pitchFamily="34" charset="0"/>
              </a:rPr>
              <a:t>Conclusion</a:t>
            </a:r>
            <a:endParaRPr lang="en-GB" sz="1100" b="1" dirty="0">
              <a:solidFill>
                <a:schemeClr val="bg1"/>
              </a:solidFill>
            </a:endParaRPr>
          </a:p>
        </p:txBody>
      </p:sp>
    </p:spTree>
    <p:extLst>
      <p:ext uri="{BB962C8B-B14F-4D97-AF65-F5344CB8AC3E}">
        <p14:creationId xmlns:p14="http://schemas.microsoft.com/office/powerpoint/2010/main" val="41385269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600</TotalTime>
  <Words>445</Words>
  <Application>Microsoft Macintosh PowerPoint</Application>
  <PresentationFormat>A4 Paper (210x297 mm)</PresentationFormat>
  <Paragraphs>56</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Unicode MS</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SJ Messeder</dc:creator>
  <cp:lastModifiedBy>Microsoft Office User</cp:lastModifiedBy>
  <cp:revision>27</cp:revision>
  <dcterms:created xsi:type="dcterms:W3CDTF">2019-05-14T20:16:43Z</dcterms:created>
  <dcterms:modified xsi:type="dcterms:W3CDTF">2019-09-15T14:25:06Z</dcterms:modified>
</cp:coreProperties>
</file>