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B1C6"/>
    <a:srgbClr val="8FBA38"/>
    <a:srgbClr val="A2CB51"/>
    <a:srgbClr val="ABD062"/>
    <a:srgbClr val="BB1121"/>
    <a:srgbClr val="495B83"/>
    <a:srgbClr val="849E44"/>
    <a:srgbClr val="D71326"/>
    <a:srgbClr val="00004C"/>
    <a:srgbClr val="FFFA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94" autoAdjust="0"/>
    <p:restoredTop sz="65108" autoAdjust="0"/>
  </p:normalViewPr>
  <p:slideViewPr>
    <p:cSldViewPr>
      <p:cViewPr varScale="1">
        <p:scale>
          <a:sx n="48" d="100"/>
          <a:sy n="48" d="100"/>
        </p:scale>
        <p:origin x="182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210" y="1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A755303F-41E1-4AD4-8283-B9606F7CBFFC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3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210" y="949493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99A5C367-C666-4E1A-8648-38B53F5C5E2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6418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8210" y="1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81C77480-6304-4AD7-9298-30D787BEEC6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1247775"/>
            <a:ext cx="4502150" cy="3376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6435" y="4810811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93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8210" y="949493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DD15A624-FF11-4F77-9A7F-689C58661943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8998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63412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sz="10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15A624-FF11-4F77-9A7F-689C58661943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598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323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753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753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339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193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346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2969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4982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692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1902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294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C2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7EF5C-90E6-489E-BF05-729F5D2C83FB}" type="datetimeFigureOut">
              <a:rPr lang="ko-KR" altLang="en-US" smtClean="0"/>
              <a:pPr/>
              <a:t>2017-03-12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EE726-DECB-4A56-9F75-1A20F9D13C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5098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143372" y="5143512"/>
            <a:ext cx="4857784" cy="928694"/>
          </a:xfrm>
        </p:spPr>
        <p:txBody>
          <a:bodyPr>
            <a:normAutofit/>
          </a:bodyPr>
          <a:lstStyle/>
          <a:p>
            <a:r>
              <a:rPr lang="ko-KR" altLang="en-US" sz="2400" dirty="0" err="1" smtClean="0">
                <a:solidFill>
                  <a:schemeClr val="tx2">
                    <a:lumMod val="50000"/>
                  </a:schemeClr>
                </a:solidFill>
              </a:rPr>
              <a:t>선문대학교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</a:rPr>
              <a:t>  수산생명의학과</a:t>
            </a:r>
            <a:endParaRPr lang="en-US" altLang="ko-KR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altLang="ko-KR" sz="2400" dirty="0" smtClean="0">
                <a:solidFill>
                  <a:schemeClr val="tx2">
                    <a:lumMod val="50000"/>
                  </a:schemeClr>
                </a:solidFill>
              </a:rPr>
              <a:t>                        </a:t>
            </a:r>
            <a:r>
              <a:rPr lang="ko-KR" altLang="en-US" sz="2400" dirty="0" smtClean="0">
                <a:solidFill>
                  <a:schemeClr val="tx2">
                    <a:lumMod val="50000"/>
                  </a:schemeClr>
                </a:solidFill>
              </a:rPr>
              <a:t>강   예   재</a:t>
            </a:r>
            <a:endParaRPr lang="en-US" altLang="ko-KR" sz="2400" dirty="0" smtClean="0">
              <a:solidFill>
                <a:schemeClr val="tx2">
                  <a:lumMod val="50000"/>
                </a:schemeClr>
              </a:solidFill>
            </a:endParaRPr>
          </a:p>
          <a:p>
            <a:endParaRPr lang="ko-KR" altLang="en-US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3385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2</a:t>
            </a:r>
            <a:r>
              <a:rPr lang="en-US" altLang="ko-KR" b="1" baseline="30000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nd</a:t>
            </a:r>
            <a:r>
              <a:rPr lang="en-US" altLang="ko-KR" b="1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 </a:t>
            </a:r>
            <a:r>
              <a:rPr lang="ko-KR" altLang="en-US" b="1" dirty="0" smtClean="0">
                <a:solidFill>
                  <a:schemeClr val="bg2">
                    <a:lumMod val="10000"/>
                  </a:schemeClr>
                </a:solidFill>
                <a:latin typeface="+mj-ea"/>
                <a:ea typeface="+mj-ea"/>
              </a:rPr>
              <a:t>중간보고</a:t>
            </a:r>
            <a:endParaRPr lang="ko-KR" altLang="en-US" b="1" dirty="0">
              <a:solidFill>
                <a:schemeClr val="bg2">
                  <a:lumMod val="1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0" y="4163453"/>
            <a:ext cx="9155113" cy="2708920"/>
            <a:chOff x="247" y="4566"/>
            <a:chExt cx="3829" cy="1431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2161" y="4566"/>
              <a:ext cx="1915" cy="1431"/>
              <a:chOff x="2854" y="1824"/>
              <a:chExt cx="2622" cy="1882"/>
            </a:xfrm>
          </p:grpSpPr>
          <p:sp>
            <p:nvSpPr>
              <p:cNvPr id="46" name="Line 2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43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7" name="Line 2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687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8" name="Line 2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487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9" name="Line 2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083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0" name="Line 28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704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1" name="Line 2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1322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2" name="Line 3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986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3" name="Line 3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651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4" name="Line 3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314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5" name="Line 3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0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6" name="Line 3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39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7" name="Line 35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067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8" name="Line 36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919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59" name="Line 37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770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0" name="Line 38"/>
              <p:cNvSpPr>
                <a:spLocks noChangeShapeType="1"/>
              </p:cNvSpPr>
              <p:nvPr/>
            </p:nvSpPr>
            <p:spPr bwMode="auto">
              <a:xfrm>
                <a:off x="2877" y="1824"/>
                <a:ext cx="2599" cy="64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1" name="Line 39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514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2" name="Line 40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405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3" name="Line 41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98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4" name="Line 42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213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5" name="Line 43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126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66" name="Line 44"/>
              <p:cNvSpPr>
                <a:spLocks noChangeShapeType="1"/>
              </p:cNvSpPr>
              <p:nvPr/>
            </p:nvSpPr>
            <p:spPr bwMode="auto">
              <a:xfrm>
                <a:off x="2854" y="1824"/>
                <a:ext cx="2622" cy="63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8" name="Group 45"/>
            <p:cNvGrpSpPr>
              <a:grpSpLocks/>
            </p:cNvGrpSpPr>
            <p:nvPr/>
          </p:nvGrpSpPr>
          <p:grpSpPr bwMode="auto">
            <a:xfrm>
              <a:off x="247" y="4566"/>
              <a:ext cx="1914" cy="1431"/>
              <a:chOff x="235" y="1824"/>
              <a:chExt cx="2619" cy="1882"/>
            </a:xfrm>
          </p:grpSpPr>
          <p:sp>
            <p:nvSpPr>
              <p:cNvPr id="25" name="Line 4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0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6" name="Line 4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43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7" name="Line 4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687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8" name="Line 49"/>
              <p:cNvSpPr>
                <a:spLocks noChangeShapeType="1"/>
              </p:cNvSpPr>
              <p:nvPr/>
            </p:nvSpPr>
            <p:spPr bwMode="auto">
              <a:xfrm flipH="1">
                <a:off x="371" y="1824"/>
                <a:ext cx="2483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29" name="Line 50"/>
              <p:cNvSpPr>
                <a:spLocks noChangeShapeType="1"/>
              </p:cNvSpPr>
              <p:nvPr/>
            </p:nvSpPr>
            <p:spPr bwMode="auto">
              <a:xfrm flipH="1">
                <a:off x="774" y="1824"/>
                <a:ext cx="2080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0" name="Line 51"/>
              <p:cNvSpPr>
                <a:spLocks noChangeShapeType="1"/>
              </p:cNvSpPr>
              <p:nvPr/>
            </p:nvSpPr>
            <p:spPr bwMode="auto">
              <a:xfrm flipH="1">
                <a:off x="1153" y="1824"/>
                <a:ext cx="1701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1" name="Line 52"/>
              <p:cNvSpPr>
                <a:spLocks noChangeShapeType="1"/>
              </p:cNvSpPr>
              <p:nvPr/>
            </p:nvSpPr>
            <p:spPr bwMode="auto">
              <a:xfrm flipH="1">
                <a:off x="1534" y="1824"/>
                <a:ext cx="1320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2" name="Line 53"/>
              <p:cNvSpPr>
                <a:spLocks noChangeShapeType="1"/>
              </p:cNvSpPr>
              <p:nvPr/>
            </p:nvSpPr>
            <p:spPr bwMode="auto">
              <a:xfrm flipH="1">
                <a:off x="1872" y="1824"/>
                <a:ext cx="982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" name="Line 54"/>
              <p:cNvSpPr>
                <a:spLocks noChangeShapeType="1"/>
              </p:cNvSpPr>
              <p:nvPr/>
            </p:nvSpPr>
            <p:spPr bwMode="auto">
              <a:xfrm flipH="1">
                <a:off x="2206" y="1824"/>
                <a:ext cx="648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4" name="Line 55"/>
              <p:cNvSpPr>
                <a:spLocks noChangeShapeType="1"/>
              </p:cNvSpPr>
              <p:nvPr/>
            </p:nvSpPr>
            <p:spPr bwMode="auto">
              <a:xfrm flipH="1">
                <a:off x="2543" y="1824"/>
                <a:ext cx="311" cy="188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5" name="Line 5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39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6" name="Line 57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067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7" name="Line 58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919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8" name="Line 59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770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9" name="Line 60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597" cy="642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0" name="Line 61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514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1" name="Line 62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405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2" name="Line 63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98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3" name="Line 64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213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4" name="Line 65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126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45" name="Line 66"/>
              <p:cNvSpPr>
                <a:spLocks noChangeShapeType="1"/>
              </p:cNvSpPr>
              <p:nvPr/>
            </p:nvSpPr>
            <p:spPr bwMode="auto">
              <a:xfrm flipH="1">
                <a:off x="235" y="1824"/>
                <a:ext cx="2619" cy="63"/>
              </a:xfrm>
              <a:prstGeom prst="line">
                <a:avLst/>
              </a:prstGeom>
              <a:noFill/>
              <a:ln w="3175">
                <a:solidFill>
                  <a:srgbClr val="8195A0">
                    <a:alpha val="15000"/>
                  </a:srgbClr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9" name="Group 67"/>
            <p:cNvGrpSpPr>
              <a:grpSpLocks/>
            </p:cNvGrpSpPr>
            <p:nvPr/>
          </p:nvGrpSpPr>
          <p:grpSpPr bwMode="auto">
            <a:xfrm>
              <a:off x="247" y="4581"/>
              <a:ext cx="3829" cy="1220"/>
              <a:chOff x="235" y="1844"/>
              <a:chExt cx="5241" cy="1605"/>
            </a:xfrm>
          </p:grpSpPr>
          <p:grpSp>
            <p:nvGrpSpPr>
              <p:cNvPr id="10" name="Group 68"/>
              <p:cNvGrpSpPr>
                <a:grpSpLocks/>
              </p:cNvGrpSpPr>
              <p:nvPr/>
            </p:nvGrpSpPr>
            <p:grpSpPr bwMode="auto">
              <a:xfrm>
                <a:off x="235" y="2750"/>
                <a:ext cx="5241" cy="699"/>
                <a:chOff x="235" y="2750"/>
                <a:chExt cx="5241" cy="699"/>
              </a:xfrm>
            </p:grpSpPr>
            <p:sp>
              <p:nvSpPr>
                <p:cNvPr id="21" name="Line 69"/>
                <p:cNvSpPr>
                  <a:spLocks noChangeShapeType="1"/>
                </p:cNvSpPr>
                <p:nvPr/>
              </p:nvSpPr>
              <p:spPr bwMode="auto">
                <a:xfrm>
                  <a:off x="235" y="3449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2" name="Line 70"/>
                <p:cNvSpPr>
                  <a:spLocks noChangeShapeType="1"/>
                </p:cNvSpPr>
                <p:nvPr/>
              </p:nvSpPr>
              <p:spPr bwMode="auto">
                <a:xfrm>
                  <a:off x="235" y="3191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3" name="Line 71"/>
                <p:cNvSpPr>
                  <a:spLocks noChangeShapeType="1"/>
                </p:cNvSpPr>
                <p:nvPr/>
              </p:nvSpPr>
              <p:spPr bwMode="auto">
                <a:xfrm>
                  <a:off x="235" y="2958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r>
                    <a:rPr lang="en-US" altLang="ko-KR" dirty="0" smtClean="0"/>
                    <a:t> </a:t>
                  </a:r>
                  <a:endParaRPr lang="ko-KR" altLang="en-US" dirty="0"/>
                </a:p>
              </p:txBody>
            </p:sp>
            <p:sp>
              <p:nvSpPr>
                <p:cNvPr id="24" name="Line 72"/>
                <p:cNvSpPr>
                  <a:spLocks noChangeShapeType="1"/>
                </p:cNvSpPr>
                <p:nvPr/>
              </p:nvSpPr>
              <p:spPr bwMode="auto">
                <a:xfrm>
                  <a:off x="235" y="2750"/>
                  <a:ext cx="5239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11" name="Group 73"/>
              <p:cNvGrpSpPr>
                <a:grpSpLocks/>
              </p:cNvGrpSpPr>
              <p:nvPr/>
            </p:nvGrpSpPr>
            <p:grpSpPr bwMode="auto">
              <a:xfrm>
                <a:off x="235" y="1844"/>
                <a:ext cx="5241" cy="728"/>
                <a:chOff x="235" y="1844"/>
                <a:chExt cx="5241" cy="728"/>
              </a:xfrm>
            </p:grpSpPr>
            <p:sp>
              <p:nvSpPr>
                <p:cNvPr id="12" name="Line 74"/>
                <p:cNvSpPr>
                  <a:spLocks noChangeShapeType="1"/>
                </p:cNvSpPr>
                <p:nvPr/>
              </p:nvSpPr>
              <p:spPr bwMode="auto">
                <a:xfrm>
                  <a:off x="235" y="2572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3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235" y="2401"/>
                  <a:ext cx="5241" cy="1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4" name="Line 76"/>
                <p:cNvSpPr>
                  <a:spLocks noChangeShapeType="1"/>
                </p:cNvSpPr>
                <p:nvPr/>
              </p:nvSpPr>
              <p:spPr bwMode="auto">
                <a:xfrm>
                  <a:off x="235" y="2245"/>
                  <a:ext cx="5241" cy="5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5" name="Line 77"/>
                <p:cNvSpPr>
                  <a:spLocks noChangeShapeType="1"/>
                </p:cNvSpPr>
                <p:nvPr/>
              </p:nvSpPr>
              <p:spPr bwMode="auto">
                <a:xfrm>
                  <a:off x="235" y="2121"/>
                  <a:ext cx="5217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6" name="Line 78"/>
                <p:cNvSpPr>
                  <a:spLocks noChangeShapeType="1"/>
                </p:cNvSpPr>
                <p:nvPr/>
              </p:nvSpPr>
              <p:spPr bwMode="auto">
                <a:xfrm flipV="1">
                  <a:off x="235" y="2015"/>
                  <a:ext cx="5241" cy="6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7" name="Line 79"/>
                <p:cNvSpPr>
                  <a:spLocks noChangeShapeType="1"/>
                </p:cNvSpPr>
                <p:nvPr/>
              </p:nvSpPr>
              <p:spPr bwMode="auto">
                <a:xfrm>
                  <a:off x="235" y="1946"/>
                  <a:ext cx="5241" cy="4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8" name="Line 80"/>
                <p:cNvSpPr>
                  <a:spLocks noChangeShapeType="1"/>
                </p:cNvSpPr>
                <p:nvPr/>
              </p:nvSpPr>
              <p:spPr bwMode="auto">
                <a:xfrm flipV="1">
                  <a:off x="235" y="1908"/>
                  <a:ext cx="5241" cy="1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19" name="Line 81"/>
                <p:cNvSpPr>
                  <a:spLocks noChangeShapeType="1"/>
                </p:cNvSpPr>
                <p:nvPr/>
              </p:nvSpPr>
              <p:spPr bwMode="auto">
                <a:xfrm>
                  <a:off x="258" y="1866"/>
                  <a:ext cx="5218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  <p:sp>
              <p:nvSpPr>
                <p:cNvPr id="20" name="Line 82"/>
                <p:cNvSpPr>
                  <a:spLocks noChangeShapeType="1"/>
                </p:cNvSpPr>
                <p:nvPr/>
              </p:nvSpPr>
              <p:spPr bwMode="auto">
                <a:xfrm>
                  <a:off x="235" y="1844"/>
                  <a:ext cx="5241" cy="0"/>
                </a:xfrm>
                <a:prstGeom prst="line">
                  <a:avLst/>
                </a:prstGeom>
                <a:noFill/>
                <a:ln w="3175">
                  <a:solidFill>
                    <a:srgbClr val="8195A0">
                      <a:alpha val="15000"/>
                    </a:srgbClr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</p:grpSp>
      </p:grpSp>
      <p:grpSp>
        <p:nvGrpSpPr>
          <p:cNvPr id="80" name="그룹 72"/>
          <p:cNvGrpSpPr/>
          <p:nvPr/>
        </p:nvGrpSpPr>
        <p:grpSpPr>
          <a:xfrm>
            <a:off x="4644008" y="116632"/>
            <a:ext cx="4391025" cy="376259"/>
            <a:chOff x="457200" y="2004993"/>
            <a:chExt cx="4391025" cy="376259"/>
          </a:xfrm>
          <a:solidFill>
            <a:srgbClr val="FFFFFF">
              <a:alpha val="20000"/>
            </a:srgbClr>
          </a:solidFill>
        </p:grpSpPr>
        <p:grpSp>
          <p:nvGrpSpPr>
            <p:cNvPr id="81" name="그룹 45"/>
            <p:cNvGrpSpPr/>
            <p:nvPr/>
          </p:nvGrpSpPr>
          <p:grpSpPr>
            <a:xfrm>
              <a:off x="457200" y="2222155"/>
              <a:ext cx="4391025" cy="159097"/>
              <a:chOff x="638175" y="2028822"/>
              <a:chExt cx="7886700" cy="285753"/>
            </a:xfrm>
            <a:grpFill/>
          </p:grpSpPr>
          <p:sp>
            <p:nvSpPr>
              <p:cNvPr id="96" name="타원 15"/>
              <p:cNvSpPr/>
              <p:nvPr/>
            </p:nvSpPr>
            <p:spPr>
              <a:xfrm>
                <a:off x="6381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7" name="타원 17"/>
              <p:cNvSpPr/>
              <p:nvPr/>
            </p:nvSpPr>
            <p:spPr>
              <a:xfrm>
                <a:off x="10001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8" name="타원 21"/>
              <p:cNvSpPr/>
              <p:nvPr/>
            </p:nvSpPr>
            <p:spPr>
              <a:xfrm>
                <a:off x="13620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9" name="타원 23"/>
              <p:cNvSpPr/>
              <p:nvPr/>
            </p:nvSpPr>
            <p:spPr>
              <a:xfrm>
                <a:off x="17240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0" name="타원 24"/>
              <p:cNvSpPr/>
              <p:nvPr/>
            </p:nvSpPr>
            <p:spPr>
              <a:xfrm>
                <a:off x="20859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1" name="타원 25"/>
              <p:cNvSpPr/>
              <p:nvPr/>
            </p:nvSpPr>
            <p:spPr>
              <a:xfrm>
                <a:off x="24479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2" name="타원 26"/>
              <p:cNvSpPr/>
              <p:nvPr/>
            </p:nvSpPr>
            <p:spPr>
              <a:xfrm>
                <a:off x="28098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3" name="타원 27"/>
              <p:cNvSpPr/>
              <p:nvPr/>
            </p:nvSpPr>
            <p:spPr>
              <a:xfrm>
                <a:off x="31718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4" name="타원 28"/>
              <p:cNvSpPr/>
              <p:nvPr/>
            </p:nvSpPr>
            <p:spPr>
              <a:xfrm>
                <a:off x="35337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5" name="타원 29"/>
              <p:cNvSpPr/>
              <p:nvPr/>
            </p:nvSpPr>
            <p:spPr>
              <a:xfrm>
                <a:off x="38957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6" name="타원 30"/>
              <p:cNvSpPr/>
              <p:nvPr/>
            </p:nvSpPr>
            <p:spPr>
              <a:xfrm>
                <a:off x="42576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7" name="타원 31"/>
              <p:cNvSpPr/>
              <p:nvPr/>
            </p:nvSpPr>
            <p:spPr>
              <a:xfrm>
                <a:off x="46196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8" name="타원 32"/>
              <p:cNvSpPr/>
              <p:nvPr/>
            </p:nvSpPr>
            <p:spPr>
              <a:xfrm>
                <a:off x="49815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9" name="타원 33"/>
              <p:cNvSpPr/>
              <p:nvPr/>
            </p:nvSpPr>
            <p:spPr>
              <a:xfrm>
                <a:off x="53435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0" name="타원 34"/>
              <p:cNvSpPr/>
              <p:nvPr/>
            </p:nvSpPr>
            <p:spPr>
              <a:xfrm>
                <a:off x="57054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1" name="타원 35"/>
              <p:cNvSpPr/>
              <p:nvPr/>
            </p:nvSpPr>
            <p:spPr>
              <a:xfrm>
                <a:off x="60674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2" name="타원 37"/>
              <p:cNvSpPr/>
              <p:nvPr/>
            </p:nvSpPr>
            <p:spPr>
              <a:xfrm>
                <a:off x="64293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3" name="타원 38"/>
              <p:cNvSpPr/>
              <p:nvPr/>
            </p:nvSpPr>
            <p:spPr>
              <a:xfrm>
                <a:off x="67913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4" name="타원 39"/>
              <p:cNvSpPr/>
              <p:nvPr/>
            </p:nvSpPr>
            <p:spPr>
              <a:xfrm>
                <a:off x="7153274" y="2028822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5" name="타원 40"/>
              <p:cNvSpPr/>
              <p:nvPr/>
            </p:nvSpPr>
            <p:spPr>
              <a:xfrm>
                <a:off x="75152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6" name="타원 41"/>
              <p:cNvSpPr/>
              <p:nvPr/>
            </p:nvSpPr>
            <p:spPr>
              <a:xfrm>
                <a:off x="787717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7" name="타원 43"/>
              <p:cNvSpPr/>
              <p:nvPr/>
            </p:nvSpPr>
            <p:spPr>
              <a:xfrm>
                <a:off x="8239125" y="2028825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82" name="타원 50"/>
            <p:cNvSpPr/>
            <p:nvPr/>
          </p:nvSpPr>
          <p:spPr>
            <a:xfrm>
              <a:off x="860241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3" name="타원 51"/>
            <p:cNvSpPr/>
            <p:nvPr/>
          </p:nvSpPr>
          <p:spPr>
            <a:xfrm>
              <a:off x="1061761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4" name="타원 52"/>
            <p:cNvSpPr/>
            <p:nvPr/>
          </p:nvSpPr>
          <p:spPr>
            <a:xfrm>
              <a:off x="1263282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5" name="타원 53"/>
            <p:cNvSpPr/>
            <p:nvPr/>
          </p:nvSpPr>
          <p:spPr>
            <a:xfrm>
              <a:off x="1464802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6" name="타원 56"/>
            <p:cNvSpPr/>
            <p:nvPr/>
          </p:nvSpPr>
          <p:spPr>
            <a:xfrm>
              <a:off x="1666323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7" name="타원 57"/>
            <p:cNvSpPr/>
            <p:nvPr/>
          </p:nvSpPr>
          <p:spPr>
            <a:xfrm>
              <a:off x="1867843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8" name="타원 58"/>
            <p:cNvSpPr/>
            <p:nvPr/>
          </p:nvSpPr>
          <p:spPr>
            <a:xfrm>
              <a:off x="2069364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9" name="타원 61"/>
            <p:cNvSpPr/>
            <p:nvPr/>
          </p:nvSpPr>
          <p:spPr>
            <a:xfrm>
              <a:off x="2673925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0" name="타원 62"/>
            <p:cNvSpPr/>
            <p:nvPr/>
          </p:nvSpPr>
          <p:spPr>
            <a:xfrm>
              <a:off x="2875446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1" name="타원 63"/>
            <p:cNvSpPr/>
            <p:nvPr/>
          </p:nvSpPr>
          <p:spPr>
            <a:xfrm>
              <a:off x="3076966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2" name="타원 64"/>
            <p:cNvSpPr/>
            <p:nvPr/>
          </p:nvSpPr>
          <p:spPr>
            <a:xfrm>
              <a:off x="3278487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3" name="타원 68"/>
            <p:cNvSpPr/>
            <p:nvPr/>
          </p:nvSpPr>
          <p:spPr>
            <a:xfrm>
              <a:off x="4084568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4" name="타원 69"/>
            <p:cNvSpPr/>
            <p:nvPr/>
          </p:nvSpPr>
          <p:spPr>
            <a:xfrm>
              <a:off x="4286089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5" name="타원 70"/>
            <p:cNvSpPr/>
            <p:nvPr/>
          </p:nvSpPr>
          <p:spPr>
            <a:xfrm>
              <a:off x="4487609" y="2004993"/>
              <a:ext cx="159095" cy="159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-4114" y="640159"/>
            <a:ext cx="9144000" cy="3499801"/>
            <a:chOff x="-4114" y="649279"/>
            <a:chExt cx="9144000" cy="3499801"/>
          </a:xfrm>
        </p:grpSpPr>
        <p:pic>
          <p:nvPicPr>
            <p:cNvPr id="78" name="그림 36" descr="그림자 그라데이션.png"/>
            <p:cNvPicPr>
              <a:picLocks noChangeAspect="1"/>
            </p:cNvPicPr>
            <p:nvPr/>
          </p:nvPicPr>
          <p:blipFill>
            <a:blip r:embed="rId3" cstate="print"/>
            <a:srcRect b="69320"/>
            <a:stretch>
              <a:fillRect/>
            </a:stretch>
          </p:blipFill>
          <p:spPr>
            <a:xfrm>
              <a:off x="-4114" y="649279"/>
              <a:ext cx="9144000" cy="45375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679454" y="1103035"/>
              <a:ext cx="7776864" cy="3024336"/>
            </a:xfrm>
            <a:prstGeom prst="rect">
              <a:avLst/>
            </a:prstGeom>
            <a:solidFill>
              <a:srgbClr val="C9DEDC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4" name="직선 연결선 144"/>
            <p:cNvCxnSpPr/>
            <p:nvPr/>
          </p:nvCxnSpPr>
          <p:spPr>
            <a:xfrm>
              <a:off x="976961" y="2636912"/>
              <a:ext cx="7181850" cy="1588"/>
            </a:xfrm>
            <a:prstGeom prst="line">
              <a:avLst/>
            </a:prstGeom>
            <a:ln>
              <a:solidFill>
                <a:srgbClr val="FFFFFF">
                  <a:alpha val="50196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타원 303"/>
            <p:cNvSpPr/>
            <p:nvPr/>
          </p:nvSpPr>
          <p:spPr>
            <a:xfrm>
              <a:off x="1810399" y="4026842"/>
              <a:ext cx="5514975" cy="12223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shade val="100000"/>
                    <a:satMod val="115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77" name="그림 305" descr="유리바4(가운데)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-4114" y="980728"/>
              <a:ext cx="9144000" cy="1337540"/>
            </a:xfrm>
            <a:prstGeom prst="rect">
              <a:avLst/>
            </a:prstGeom>
          </p:spPr>
        </p:pic>
        <p:sp>
          <p:nvSpPr>
            <p:cNvPr id="71" name="타원 19"/>
            <p:cNvSpPr/>
            <p:nvPr/>
          </p:nvSpPr>
          <p:spPr>
            <a:xfrm>
              <a:off x="1810399" y="1052736"/>
              <a:ext cx="5514975" cy="122238"/>
            </a:xfrm>
            <a:prstGeom prst="ellipse">
              <a:avLst/>
            </a:prstGeom>
            <a:gradFill flip="none" rotWithShape="1">
              <a:gsLst>
                <a:gs pos="0">
                  <a:srgbClr val="D4FAEC"/>
                </a:gs>
                <a:gs pos="100000">
                  <a:schemeClr val="bg1">
                    <a:shade val="100000"/>
                    <a:satMod val="115000"/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18" name="그림 36" descr="그림자 그라데이션.png"/>
          <p:cNvPicPr>
            <a:picLocks noChangeAspect="1"/>
          </p:cNvPicPr>
          <p:nvPr/>
        </p:nvPicPr>
        <p:blipFill>
          <a:blip r:embed="rId3" cstate="print"/>
          <a:srcRect b="69320"/>
          <a:stretch>
            <a:fillRect/>
          </a:stretch>
        </p:blipFill>
        <p:spPr>
          <a:xfrm rot="10800000">
            <a:off x="-108520" y="4118251"/>
            <a:ext cx="9144000" cy="453756"/>
          </a:xfrm>
          <a:prstGeom prst="rect">
            <a:avLst/>
          </a:prstGeom>
        </p:spPr>
      </p:pic>
      <p:sp>
        <p:nvSpPr>
          <p:cNvPr id="119" name="Rounded Rectangle 67"/>
          <p:cNvSpPr/>
          <p:nvPr/>
        </p:nvSpPr>
        <p:spPr>
          <a:xfrm>
            <a:off x="642910" y="1192192"/>
            <a:ext cx="7848872" cy="2808312"/>
          </a:xfrm>
          <a:prstGeom prst="roundRect">
            <a:avLst>
              <a:gd name="adj" fmla="val 8185"/>
            </a:avLst>
          </a:prstGeom>
          <a:solidFill>
            <a:schemeClr val="tx1">
              <a:lumMod val="95000"/>
              <a:lumOff val="5000"/>
              <a:alpha val="16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120" name="직선 연결선 119"/>
          <p:cNvCxnSpPr/>
          <p:nvPr/>
        </p:nvCxnSpPr>
        <p:spPr>
          <a:xfrm>
            <a:off x="1212178" y="6020305"/>
            <a:ext cx="7181850" cy="1588"/>
          </a:xfrm>
          <a:prstGeom prst="line">
            <a:avLst/>
          </a:prstGeom>
          <a:ln>
            <a:solidFill>
              <a:srgbClr val="FFFFFF">
                <a:alpha val="50196"/>
              </a:srgb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제목 1"/>
          <p:cNvSpPr>
            <a:spLocks noGrp="1"/>
          </p:cNvSpPr>
          <p:nvPr/>
        </p:nvSpPr>
        <p:spPr>
          <a:xfrm>
            <a:off x="650336" y="1543112"/>
            <a:ext cx="7772400" cy="2448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800" b="1" dirty="0" smtClean="0"/>
              <a:t>국내 유입  주요 수산양식품종 </a:t>
            </a:r>
            <a:r>
              <a:rPr lang="en-US" altLang="ko-KR" sz="2800" b="1" dirty="0" smtClean="0"/>
              <a:t/>
            </a:r>
            <a:br>
              <a:rPr lang="en-US" altLang="ko-KR" sz="2800" b="1" dirty="0" smtClean="0"/>
            </a:br>
            <a:r>
              <a:rPr lang="ko-KR" altLang="en-US" sz="2800" b="1" dirty="0" err="1" smtClean="0"/>
              <a:t>비지정</a:t>
            </a:r>
            <a:r>
              <a:rPr lang="ko-KR" altLang="en-US" sz="2800" b="1" dirty="0" smtClean="0"/>
              <a:t> 질병 모니터링 조사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Monitoring survey of non-quarantine diseases </a:t>
            </a:r>
            <a:b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about main imported aquaculture species</a:t>
            </a:r>
            <a:r>
              <a:rPr lang="en-US" altLang="ko-KR" sz="2800" dirty="0" smtClean="0"/>
              <a:t/>
            </a:r>
            <a:br>
              <a:rPr lang="en-US" altLang="ko-KR" sz="2800" dirty="0" smtClean="0"/>
            </a:br>
            <a:endParaRPr lang="ko-KR" altLang="en-US" sz="2800" dirty="0"/>
          </a:p>
        </p:txBody>
      </p:sp>
      <p:sp>
        <p:nvSpPr>
          <p:cNvPr id="123" name="타원 122"/>
          <p:cNvSpPr/>
          <p:nvPr/>
        </p:nvSpPr>
        <p:spPr>
          <a:xfrm>
            <a:off x="1626865" y="3725302"/>
            <a:ext cx="5514975" cy="122238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shade val="100000"/>
                  <a:satMod val="11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1180006" y="1544787"/>
            <a:ext cx="1082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000" b="1" dirty="0" err="1" smtClean="0"/>
              <a:t>과제명</a:t>
            </a:r>
            <a:r>
              <a:rPr lang="ko-KR" altLang="en-US" sz="2000" b="1" dirty="0" smtClean="0"/>
              <a:t> </a:t>
            </a:r>
            <a:r>
              <a:rPr lang="en-US" altLang="ko-KR" sz="2000" b="1" dirty="0"/>
              <a:t>: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6654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16459</TotalTime>
  <Words>16</Words>
  <Application>Microsoft Office PowerPoint</Application>
  <PresentationFormat>화면 슬라이드 쇼(4:3)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Calibri</vt:lpstr>
      <vt:lpstr>Office Theme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SAMSUNG</dc:creator>
  <cp:lastModifiedBy>NT270B5E-X02G</cp:lastModifiedBy>
  <cp:revision>916</cp:revision>
  <cp:lastPrinted>2016-05-26T12:00:21Z</cp:lastPrinted>
  <dcterms:created xsi:type="dcterms:W3CDTF">2015-09-01T10:54:11Z</dcterms:created>
  <dcterms:modified xsi:type="dcterms:W3CDTF">2017-03-12T02:35:15Z</dcterms:modified>
</cp:coreProperties>
</file>