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7" r:id="rId2"/>
  </p:sldIdLst>
  <p:sldSz cx="32404050" cy="39604950"/>
  <p:notesSz cx="6873875" cy="10063163"/>
  <p:defaultTextStyle>
    <a:defPPr>
      <a:defRPr lang="ko-KR"/>
    </a:defPPr>
    <a:lvl1pPr algn="l" rtl="0" fontAlgn="base" latinLnBrk="1">
      <a:spcBef>
        <a:spcPct val="0"/>
      </a:spcBef>
      <a:spcAft>
        <a:spcPct val="0"/>
      </a:spcAft>
      <a:defRPr kumimoji="1" sz="8100" kern="1200">
        <a:solidFill>
          <a:schemeClr val="tx1"/>
        </a:solidFill>
        <a:latin typeface="굴림" charset="-127"/>
        <a:ea typeface="굴림" charset="-127"/>
        <a:cs typeface="+mn-cs"/>
      </a:defRPr>
    </a:lvl1pPr>
    <a:lvl2pPr marL="457200" algn="l" rtl="0" fontAlgn="base" latinLnBrk="1">
      <a:spcBef>
        <a:spcPct val="0"/>
      </a:spcBef>
      <a:spcAft>
        <a:spcPct val="0"/>
      </a:spcAft>
      <a:defRPr kumimoji="1" sz="8100" kern="1200">
        <a:solidFill>
          <a:schemeClr val="tx1"/>
        </a:solidFill>
        <a:latin typeface="굴림" charset="-127"/>
        <a:ea typeface="굴림" charset="-127"/>
        <a:cs typeface="+mn-cs"/>
      </a:defRPr>
    </a:lvl2pPr>
    <a:lvl3pPr marL="914400" algn="l" rtl="0" fontAlgn="base" latinLnBrk="1">
      <a:spcBef>
        <a:spcPct val="0"/>
      </a:spcBef>
      <a:spcAft>
        <a:spcPct val="0"/>
      </a:spcAft>
      <a:defRPr kumimoji="1" sz="8100" kern="1200">
        <a:solidFill>
          <a:schemeClr val="tx1"/>
        </a:solidFill>
        <a:latin typeface="굴림" charset="-127"/>
        <a:ea typeface="굴림" charset="-127"/>
        <a:cs typeface="+mn-cs"/>
      </a:defRPr>
    </a:lvl3pPr>
    <a:lvl4pPr marL="1371600" algn="l" rtl="0" fontAlgn="base" latinLnBrk="1">
      <a:spcBef>
        <a:spcPct val="0"/>
      </a:spcBef>
      <a:spcAft>
        <a:spcPct val="0"/>
      </a:spcAft>
      <a:defRPr kumimoji="1" sz="8100" kern="1200">
        <a:solidFill>
          <a:schemeClr val="tx1"/>
        </a:solidFill>
        <a:latin typeface="굴림" charset="-127"/>
        <a:ea typeface="굴림" charset="-127"/>
        <a:cs typeface="+mn-cs"/>
      </a:defRPr>
    </a:lvl4pPr>
    <a:lvl5pPr marL="1828800" algn="l" rtl="0" fontAlgn="base" latinLnBrk="1">
      <a:spcBef>
        <a:spcPct val="0"/>
      </a:spcBef>
      <a:spcAft>
        <a:spcPct val="0"/>
      </a:spcAft>
      <a:defRPr kumimoji="1" sz="8100" kern="1200">
        <a:solidFill>
          <a:schemeClr val="tx1"/>
        </a:solidFill>
        <a:latin typeface="굴림" charset="-127"/>
        <a:ea typeface="굴림" charset="-127"/>
        <a:cs typeface="+mn-cs"/>
      </a:defRPr>
    </a:lvl5pPr>
    <a:lvl6pPr marL="2286000" algn="l" defTabSz="914400" rtl="0" eaLnBrk="1" latinLnBrk="1" hangingPunct="1">
      <a:defRPr kumimoji="1" sz="8100" kern="1200">
        <a:solidFill>
          <a:schemeClr val="tx1"/>
        </a:solidFill>
        <a:latin typeface="굴림" charset="-127"/>
        <a:ea typeface="굴림" charset="-127"/>
        <a:cs typeface="+mn-cs"/>
      </a:defRPr>
    </a:lvl6pPr>
    <a:lvl7pPr marL="2743200" algn="l" defTabSz="914400" rtl="0" eaLnBrk="1" latinLnBrk="1" hangingPunct="1">
      <a:defRPr kumimoji="1" sz="8100" kern="1200">
        <a:solidFill>
          <a:schemeClr val="tx1"/>
        </a:solidFill>
        <a:latin typeface="굴림" charset="-127"/>
        <a:ea typeface="굴림" charset="-127"/>
        <a:cs typeface="+mn-cs"/>
      </a:defRPr>
    </a:lvl7pPr>
    <a:lvl8pPr marL="3200400" algn="l" defTabSz="914400" rtl="0" eaLnBrk="1" latinLnBrk="1" hangingPunct="1">
      <a:defRPr kumimoji="1" sz="8100" kern="1200">
        <a:solidFill>
          <a:schemeClr val="tx1"/>
        </a:solidFill>
        <a:latin typeface="굴림" charset="-127"/>
        <a:ea typeface="굴림" charset="-127"/>
        <a:cs typeface="+mn-cs"/>
      </a:defRPr>
    </a:lvl8pPr>
    <a:lvl9pPr marL="3657600" algn="l" defTabSz="914400" rtl="0" eaLnBrk="1" latinLnBrk="1" hangingPunct="1">
      <a:defRPr kumimoji="1" sz="8100" kern="1200">
        <a:solidFill>
          <a:schemeClr val="tx1"/>
        </a:solidFill>
        <a:latin typeface="굴림" charset="-127"/>
        <a:ea typeface="굴림" charset="-127"/>
        <a:cs typeface="+mn-cs"/>
      </a:defRPr>
    </a:lvl9pPr>
  </p:defaultTextStyle>
  <p:extLst>
    <p:ext uri="{EFAFB233-063F-42B5-8137-9DF3F51BA10A}">
      <p15:sldGuideLst xmlns:p15="http://schemas.microsoft.com/office/powerpoint/2012/main">
        <p15:guide id="1" orient="horz" pos="12474">
          <p15:clr>
            <a:srgbClr val="A4A3A4"/>
          </p15:clr>
        </p15:guide>
        <p15:guide id="2" pos="103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FF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98" autoAdjust="0"/>
    <p:restoredTop sz="98004" autoAdjust="0"/>
  </p:normalViewPr>
  <p:slideViewPr>
    <p:cSldViewPr>
      <p:cViewPr varScale="1">
        <p:scale>
          <a:sx n="20" d="100"/>
          <a:sy n="20" d="100"/>
        </p:scale>
        <p:origin x="1392" y="168"/>
      </p:cViewPr>
      <p:guideLst>
        <p:guide orient="horz" pos="12474"/>
        <p:guide pos="10342"/>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8150" cy="50323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94138" y="0"/>
            <a:ext cx="2978150" cy="503238"/>
          </a:xfrm>
          <a:prstGeom prst="rect">
            <a:avLst/>
          </a:prstGeom>
        </p:spPr>
        <p:txBody>
          <a:bodyPr vert="horz" lIns="91440" tIns="45720" rIns="91440" bIns="45720" rtlCol="0"/>
          <a:lstStyle>
            <a:lvl1pPr algn="r">
              <a:defRPr sz="1200"/>
            </a:lvl1pPr>
          </a:lstStyle>
          <a:p>
            <a:fld id="{2585A7F2-0586-4966-B587-AB450AB056A3}" type="datetimeFigureOut">
              <a:rPr lang="ko-KR" altLang="en-US" smtClean="0"/>
              <a:t>2018-11-12</a:t>
            </a:fld>
            <a:endParaRPr lang="ko-KR" altLang="en-US"/>
          </a:p>
        </p:txBody>
      </p:sp>
      <p:sp>
        <p:nvSpPr>
          <p:cNvPr id="4" name="슬라이드 이미지 개체 틀 3"/>
          <p:cNvSpPr>
            <a:spLocks noGrp="1" noRot="1" noChangeAspect="1"/>
          </p:cNvSpPr>
          <p:nvPr>
            <p:ph type="sldImg" idx="2"/>
          </p:nvPr>
        </p:nvSpPr>
        <p:spPr>
          <a:xfrm>
            <a:off x="1892300" y="754063"/>
            <a:ext cx="3089275" cy="3775075"/>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7388" y="4779963"/>
            <a:ext cx="5499100" cy="4529137"/>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9558338"/>
            <a:ext cx="2978150" cy="50323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94138" y="9558338"/>
            <a:ext cx="2978150" cy="503237"/>
          </a:xfrm>
          <a:prstGeom prst="rect">
            <a:avLst/>
          </a:prstGeom>
        </p:spPr>
        <p:txBody>
          <a:bodyPr vert="horz" lIns="91440" tIns="45720" rIns="91440" bIns="45720" rtlCol="0" anchor="b"/>
          <a:lstStyle>
            <a:lvl1pPr algn="r">
              <a:defRPr sz="1200"/>
            </a:lvl1pPr>
          </a:lstStyle>
          <a:p>
            <a:fld id="{9DE16123-6DB0-4258-8559-D322ACF8900C}" type="slidenum">
              <a:rPr lang="ko-KR" altLang="en-US" smtClean="0"/>
              <a:t>‹#›</a:t>
            </a:fld>
            <a:endParaRPr lang="ko-KR" altLang="en-US"/>
          </a:p>
        </p:txBody>
      </p:sp>
    </p:spTree>
    <p:extLst>
      <p:ext uri="{BB962C8B-B14F-4D97-AF65-F5344CB8AC3E}">
        <p14:creationId xmlns:p14="http://schemas.microsoft.com/office/powerpoint/2010/main" val="4141586884"/>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9DE16123-6DB0-4258-8559-D322ACF8900C}" type="slidenum">
              <a:rPr lang="ko-KR" altLang="en-US" smtClean="0"/>
              <a:t>1</a:t>
            </a:fld>
            <a:endParaRPr lang="ko-KR" altLang="en-US"/>
          </a:p>
        </p:txBody>
      </p:sp>
    </p:spTree>
    <p:extLst>
      <p:ext uri="{BB962C8B-B14F-4D97-AF65-F5344CB8AC3E}">
        <p14:creationId xmlns:p14="http://schemas.microsoft.com/office/powerpoint/2010/main" val="327040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2430463" y="12304077"/>
            <a:ext cx="27543125" cy="8488522"/>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4860925" y="22442805"/>
            <a:ext cx="22682200" cy="1012126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ko-KR" altLang="en-US" smtClean="0"/>
              <a:t>마스터 부제목 스타일 편집</a:t>
            </a:r>
            <a:endParaRPr lang="ko-KR" altLang="en-US"/>
          </a:p>
        </p:txBody>
      </p:sp>
      <p:sp>
        <p:nvSpPr>
          <p:cNvPr id="4" name="Rectangle 4"/>
          <p:cNvSpPr>
            <a:spLocks noGrp="1" noChangeArrowheads="1"/>
          </p:cNvSpPr>
          <p:nvPr>
            <p:ph type="dt" sz="half" idx="10"/>
          </p:nvPr>
        </p:nvSpPr>
        <p:spPr>
          <a:ln/>
        </p:spPr>
        <p:txBody>
          <a:bodyPr/>
          <a:lstStyle>
            <a:lvl1pPr>
              <a:defRPr/>
            </a:lvl1pPr>
          </a:lstStyle>
          <a:p>
            <a:endParaRPr lang="en-US" altLang="ko-KR"/>
          </a:p>
        </p:txBody>
      </p:sp>
      <p:sp>
        <p:nvSpPr>
          <p:cNvPr id="5" name="Rectangle 5"/>
          <p:cNvSpPr>
            <a:spLocks noGrp="1" noChangeArrowheads="1"/>
          </p:cNvSpPr>
          <p:nvPr>
            <p:ph type="ftr" sz="quarter" idx="11"/>
          </p:nvPr>
        </p:nvSpPr>
        <p:spPr>
          <a:ln/>
        </p:spPr>
        <p:txBody>
          <a:bodyPr/>
          <a:lstStyle>
            <a:lvl1pPr>
              <a:defRPr/>
            </a:lvl1pPr>
          </a:lstStyle>
          <a:p>
            <a:endParaRPr lang="en-US" altLang="ko-KR"/>
          </a:p>
        </p:txBody>
      </p:sp>
      <p:sp>
        <p:nvSpPr>
          <p:cNvPr id="6" name="Rectangle 6"/>
          <p:cNvSpPr>
            <a:spLocks noGrp="1" noChangeArrowheads="1"/>
          </p:cNvSpPr>
          <p:nvPr>
            <p:ph type="sldNum" sz="quarter" idx="12"/>
          </p:nvPr>
        </p:nvSpPr>
        <p:spPr>
          <a:ln/>
        </p:spPr>
        <p:txBody>
          <a:bodyPr/>
          <a:lstStyle>
            <a:lvl1pPr>
              <a:defRPr/>
            </a:lvl1pPr>
          </a:lstStyle>
          <a:p>
            <a:fld id="{D772BE08-D8A5-4272-865B-E0A472B5A06B}" type="slidenum">
              <a:rPr lang="en-US" altLang="ko-KR"/>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4"/>
          <p:cNvSpPr>
            <a:spLocks noGrp="1" noChangeArrowheads="1"/>
          </p:cNvSpPr>
          <p:nvPr>
            <p:ph type="dt" sz="half" idx="10"/>
          </p:nvPr>
        </p:nvSpPr>
        <p:spPr>
          <a:ln/>
        </p:spPr>
        <p:txBody>
          <a:bodyPr/>
          <a:lstStyle>
            <a:lvl1pPr>
              <a:defRPr/>
            </a:lvl1pPr>
          </a:lstStyle>
          <a:p>
            <a:endParaRPr lang="en-US" altLang="ko-KR"/>
          </a:p>
        </p:txBody>
      </p:sp>
      <p:sp>
        <p:nvSpPr>
          <p:cNvPr id="5" name="Rectangle 5"/>
          <p:cNvSpPr>
            <a:spLocks noGrp="1" noChangeArrowheads="1"/>
          </p:cNvSpPr>
          <p:nvPr>
            <p:ph type="ftr" sz="quarter" idx="11"/>
          </p:nvPr>
        </p:nvSpPr>
        <p:spPr>
          <a:ln/>
        </p:spPr>
        <p:txBody>
          <a:bodyPr/>
          <a:lstStyle>
            <a:lvl1pPr>
              <a:defRPr/>
            </a:lvl1pPr>
          </a:lstStyle>
          <a:p>
            <a:endParaRPr lang="en-US" altLang="ko-KR"/>
          </a:p>
        </p:txBody>
      </p:sp>
      <p:sp>
        <p:nvSpPr>
          <p:cNvPr id="6" name="Rectangle 6"/>
          <p:cNvSpPr>
            <a:spLocks noGrp="1" noChangeArrowheads="1"/>
          </p:cNvSpPr>
          <p:nvPr>
            <p:ph type="sldNum" sz="quarter" idx="12"/>
          </p:nvPr>
        </p:nvSpPr>
        <p:spPr>
          <a:ln/>
        </p:spPr>
        <p:txBody>
          <a:bodyPr/>
          <a:lstStyle>
            <a:lvl1pPr>
              <a:defRPr/>
            </a:lvl1pPr>
          </a:lstStyle>
          <a:p>
            <a:fld id="{A86F2BA9-99B0-4A68-8160-E94345B4F63A}" type="slidenum">
              <a:rPr lang="en-US" altLang="ko-K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2559051" y="25449847"/>
            <a:ext cx="27544713" cy="7866857"/>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2559051" y="16786702"/>
            <a:ext cx="27544713" cy="8663146"/>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
        <p:nvSpPr>
          <p:cNvPr id="4" name="Rectangle 4"/>
          <p:cNvSpPr>
            <a:spLocks noGrp="1" noChangeArrowheads="1"/>
          </p:cNvSpPr>
          <p:nvPr>
            <p:ph type="dt" sz="half" idx="10"/>
          </p:nvPr>
        </p:nvSpPr>
        <p:spPr>
          <a:ln/>
        </p:spPr>
        <p:txBody>
          <a:bodyPr/>
          <a:lstStyle>
            <a:lvl1pPr>
              <a:defRPr/>
            </a:lvl1pPr>
          </a:lstStyle>
          <a:p>
            <a:endParaRPr lang="en-US" altLang="ko-KR"/>
          </a:p>
        </p:txBody>
      </p:sp>
      <p:sp>
        <p:nvSpPr>
          <p:cNvPr id="5" name="Rectangle 5"/>
          <p:cNvSpPr>
            <a:spLocks noGrp="1" noChangeArrowheads="1"/>
          </p:cNvSpPr>
          <p:nvPr>
            <p:ph type="ftr" sz="quarter" idx="11"/>
          </p:nvPr>
        </p:nvSpPr>
        <p:spPr>
          <a:ln/>
        </p:spPr>
        <p:txBody>
          <a:bodyPr/>
          <a:lstStyle>
            <a:lvl1pPr>
              <a:defRPr/>
            </a:lvl1pPr>
          </a:lstStyle>
          <a:p>
            <a:endParaRPr lang="en-US" altLang="ko-KR"/>
          </a:p>
        </p:txBody>
      </p:sp>
      <p:sp>
        <p:nvSpPr>
          <p:cNvPr id="6" name="Rectangle 6"/>
          <p:cNvSpPr>
            <a:spLocks noGrp="1" noChangeArrowheads="1"/>
          </p:cNvSpPr>
          <p:nvPr>
            <p:ph type="sldNum" sz="quarter" idx="12"/>
          </p:nvPr>
        </p:nvSpPr>
        <p:spPr>
          <a:ln/>
        </p:spPr>
        <p:txBody>
          <a:bodyPr/>
          <a:lstStyle>
            <a:lvl1pPr>
              <a:defRPr/>
            </a:lvl1pPr>
          </a:lstStyle>
          <a:p>
            <a:fld id="{6FB04ADD-1B8E-4B2E-842A-C487241891ED}" type="slidenum">
              <a:rPr lang="en-US" altLang="ko-KR"/>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1620839" y="9241155"/>
            <a:ext cx="14504987" cy="2613787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16278225" y="9241155"/>
            <a:ext cx="14504988" cy="2613787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Rectangle 4"/>
          <p:cNvSpPr>
            <a:spLocks noGrp="1" noChangeArrowheads="1"/>
          </p:cNvSpPr>
          <p:nvPr>
            <p:ph type="dt" sz="half" idx="10"/>
          </p:nvPr>
        </p:nvSpPr>
        <p:spPr>
          <a:ln/>
        </p:spPr>
        <p:txBody>
          <a:bodyPr/>
          <a:lstStyle>
            <a:lvl1pPr>
              <a:defRPr/>
            </a:lvl1pPr>
          </a:lstStyle>
          <a:p>
            <a:endParaRPr lang="en-US" altLang="ko-KR"/>
          </a:p>
        </p:txBody>
      </p:sp>
      <p:sp>
        <p:nvSpPr>
          <p:cNvPr id="6" name="Rectangle 5"/>
          <p:cNvSpPr>
            <a:spLocks noGrp="1" noChangeArrowheads="1"/>
          </p:cNvSpPr>
          <p:nvPr>
            <p:ph type="ftr" sz="quarter" idx="11"/>
          </p:nvPr>
        </p:nvSpPr>
        <p:spPr>
          <a:ln/>
        </p:spPr>
        <p:txBody>
          <a:bodyPr/>
          <a:lstStyle>
            <a:lvl1pPr>
              <a:defRPr/>
            </a:lvl1pPr>
          </a:lstStyle>
          <a:p>
            <a:endParaRPr lang="en-US" altLang="ko-KR"/>
          </a:p>
        </p:txBody>
      </p:sp>
      <p:sp>
        <p:nvSpPr>
          <p:cNvPr id="7" name="Rectangle 6"/>
          <p:cNvSpPr>
            <a:spLocks noGrp="1" noChangeArrowheads="1"/>
          </p:cNvSpPr>
          <p:nvPr>
            <p:ph type="sldNum" sz="quarter" idx="12"/>
          </p:nvPr>
        </p:nvSpPr>
        <p:spPr>
          <a:ln/>
        </p:spPr>
        <p:txBody>
          <a:bodyPr/>
          <a:lstStyle>
            <a:lvl1pPr>
              <a:defRPr/>
            </a:lvl1pPr>
          </a:lstStyle>
          <a:p>
            <a:fld id="{4BB13C3F-FA45-405D-8F8E-8DC53BDAE5D5}" type="slidenum">
              <a:rPr lang="en-US" altLang="ko-K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1620839" y="8865712"/>
            <a:ext cx="14316075" cy="369506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1620839" y="12560777"/>
            <a:ext cx="14316075" cy="2281824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16460789" y="8865712"/>
            <a:ext cx="14322425" cy="369506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16460789" y="12560777"/>
            <a:ext cx="14322425" cy="2281824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Rectangle 4"/>
          <p:cNvSpPr>
            <a:spLocks noGrp="1" noChangeArrowheads="1"/>
          </p:cNvSpPr>
          <p:nvPr>
            <p:ph type="dt" sz="half" idx="10"/>
          </p:nvPr>
        </p:nvSpPr>
        <p:spPr>
          <a:ln/>
        </p:spPr>
        <p:txBody>
          <a:bodyPr/>
          <a:lstStyle>
            <a:lvl1pPr>
              <a:defRPr/>
            </a:lvl1pPr>
          </a:lstStyle>
          <a:p>
            <a:endParaRPr lang="en-US" altLang="ko-KR"/>
          </a:p>
        </p:txBody>
      </p:sp>
      <p:sp>
        <p:nvSpPr>
          <p:cNvPr id="8" name="Rectangle 5"/>
          <p:cNvSpPr>
            <a:spLocks noGrp="1" noChangeArrowheads="1"/>
          </p:cNvSpPr>
          <p:nvPr>
            <p:ph type="ftr" sz="quarter" idx="11"/>
          </p:nvPr>
        </p:nvSpPr>
        <p:spPr>
          <a:ln/>
        </p:spPr>
        <p:txBody>
          <a:bodyPr/>
          <a:lstStyle>
            <a:lvl1pPr>
              <a:defRPr/>
            </a:lvl1pPr>
          </a:lstStyle>
          <a:p>
            <a:endParaRPr lang="en-US" altLang="ko-KR"/>
          </a:p>
        </p:txBody>
      </p:sp>
      <p:sp>
        <p:nvSpPr>
          <p:cNvPr id="9" name="Rectangle 6"/>
          <p:cNvSpPr>
            <a:spLocks noGrp="1" noChangeArrowheads="1"/>
          </p:cNvSpPr>
          <p:nvPr>
            <p:ph type="sldNum" sz="quarter" idx="12"/>
          </p:nvPr>
        </p:nvSpPr>
        <p:spPr>
          <a:ln/>
        </p:spPr>
        <p:txBody>
          <a:bodyPr/>
          <a:lstStyle>
            <a:lvl1pPr>
              <a:defRPr/>
            </a:lvl1pPr>
          </a:lstStyle>
          <a:p>
            <a:fld id="{DCB3E2B6-CEE2-4F2F-B147-A8DF7673A528}" type="slidenum">
              <a:rPr lang="en-US" altLang="ko-K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Rectangle 4"/>
          <p:cNvSpPr>
            <a:spLocks noGrp="1" noChangeArrowheads="1"/>
          </p:cNvSpPr>
          <p:nvPr>
            <p:ph type="dt" sz="half" idx="10"/>
          </p:nvPr>
        </p:nvSpPr>
        <p:spPr>
          <a:ln/>
        </p:spPr>
        <p:txBody>
          <a:bodyPr/>
          <a:lstStyle>
            <a:lvl1pPr>
              <a:defRPr/>
            </a:lvl1pPr>
          </a:lstStyle>
          <a:p>
            <a:endParaRPr lang="en-US" altLang="ko-KR"/>
          </a:p>
        </p:txBody>
      </p:sp>
      <p:sp>
        <p:nvSpPr>
          <p:cNvPr id="4" name="Rectangle 5"/>
          <p:cNvSpPr>
            <a:spLocks noGrp="1" noChangeArrowheads="1"/>
          </p:cNvSpPr>
          <p:nvPr>
            <p:ph type="ftr" sz="quarter" idx="11"/>
          </p:nvPr>
        </p:nvSpPr>
        <p:spPr>
          <a:ln/>
        </p:spPr>
        <p:txBody>
          <a:bodyPr/>
          <a:lstStyle>
            <a:lvl1pPr>
              <a:defRPr/>
            </a:lvl1pPr>
          </a:lstStyle>
          <a:p>
            <a:endParaRPr lang="en-US" altLang="ko-KR"/>
          </a:p>
        </p:txBody>
      </p:sp>
      <p:sp>
        <p:nvSpPr>
          <p:cNvPr id="5" name="Rectangle 6"/>
          <p:cNvSpPr>
            <a:spLocks noGrp="1" noChangeArrowheads="1"/>
          </p:cNvSpPr>
          <p:nvPr>
            <p:ph type="sldNum" sz="quarter" idx="12"/>
          </p:nvPr>
        </p:nvSpPr>
        <p:spPr>
          <a:ln/>
        </p:spPr>
        <p:txBody>
          <a:bodyPr/>
          <a:lstStyle>
            <a:lvl1pPr>
              <a:defRPr/>
            </a:lvl1pPr>
          </a:lstStyle>
          <a:p>
            <a:fld id="{728F34BF-46DE-48BB-9EDE-4B77D60B66D3}" type="slidenum">
              <a:rPr lang="en-US" altLang="ko-K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ltLang="ko-KR"/>
          </a:p>
        </p:txBody>
      </p:sp>
      <p:sp>
        <p:nvSpPr>
          <p:cNvPr id="3" name="Rectangle 5"/>
          <p:cNvSpPr>
            <a:spLocks noGrp="1" noChangeArrowheads="1"/>
          </p:cNvSpPr>
          <p:nvPr>
            <p:ph type="ftr" sz="quarter" idx="11"/>
          </p:nvPr>
        </p:nvSpPr>
        <p:spPr>
          <a:ln/>
        </p:spPr>
        <p:txBody>
          <a:bodyPr/>
          <a:lstStyle>
            <a:lvl1pPr>
              <a:defRPr/>
            </a:lvl1pPr>
          </a:lstStyle>
          <a:p>
            <a:endParaRPr lang="en-US" altLang="ko-KR"/>
          </a:p>
        </p:txBody>
      </p:sp>
      <p:sp>
        <p:nvSpPr>
          <p:cNvPr id="4" name="Rectangle 6"/>
          <p:cNvSpPr>
            <a:spLocks noGrp="1" noChangeArrowheads="1"/>
          </p:cNvSpPr>
          <p:nvPr>
            <p:ph type="sldNum" sz="quarter" idx="12"/>
          </p:nvPr>
        </p:nvSpPr>
        <p:spPr>
          <a:ln/>
        </p:spPr>
        <p:txBody>
          <a:bodyPr/>
          <a:lstStyle>
            <a:lvl1pPr>
              <a:defRPr/>
            </a:lvl1pPr>
          </a:lstStyle>
          <a:p>
            <a:fld id="{A5C706A7-F06B-4CDB-B770-097C58BBA7C5}" type="slidenum">
              <a:rPr lang="en-US" altLang="ko-K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1620838" y="1576864"/>
            <a:ext cx="10660062" cy="6710838"/>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12669839" y="1576865"/>
            <a:ext cx="18113375" cy="3380216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1620838" y="8287703"/>
            <a:ext cx="10660062" cy="2709132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Rectangle 4"/>
          <p:cNvSpPr>
            <a:spLocks noGrp="1" noChangeArrowheads="1"/>
          </p:cNvSpPr>
          <p:nvPr>
            <p:ph type="dt" sz="half" idx="10"/>
          </p:nvPr>
        </p:nvSpPr>
        <p:spPr>
          <a:ln/>
        </p:spPr>
        <p:txBody>
          <a:bodyPr/>
          <a:lstStyle>
            <a:lvl1pPr>
              <a:defRPr/>
            </a:lvl1pPr>
          </a:lstStyle>
          <a:p>
            <a:endParaRPr lang="en-US" altLang="ko-KR"/>
          </a:p>
        </p:txBody>
      </p:sp>
      <p:sp>
        <p:nvSpPr>
          <p:cNvPr id="6" name="Rectangle 5"/>
          <p:cNvSpPr>
            <a:spLocks noGrp="1" noChangeArrowheads="1"/>
          </p:cNvSpPr>
          <p:nvPr>
            <p:ph type="ftr" sz="quarter" idx="11"/>
          </p:nvPr>
        </p:nvSpPr>
        <p:spPr>
          <a:ln/>
        </p:spPr>
        <p:txBody>
          <a:bodyPr/>
          <a:lstStyle>
            <a:lvl1pPr>
              <a:defRPr/>
            </a:lvl1pPr>
          </a:lstStyle>
          <a:p>
            <a:endParaRPr lang="en-US" altLang="ko-KR"/>
          </a:p>
        </p:txBody>
      </p:sp>
      <p:sp>
        <p:nvSpPr>
          <p:cNvPr id="7" name="Rectangle 6"/>
          <p:cNvSpPr>
            <a:spLocks noGrp="1" noChangeArrowheads="1"/>
          </p:cNvSpPr>
          <p:nvPr>
            <p:ph type="sldNum" sz="quarter" idx="12"/>
          </p:nvPr>
        </p:nvSpPr>
        <p:spPr>
          <a:ln/>
        </p:spPr>
        <p:txBody>
          <a:bodyPr/>
          <a:lstStyle>
            <a:lvl1pPr>
              <a:defRPr/>
            </a:lvl1pPr>
          </a:lstStyle>
          <a:p>
            <a:fld id="{143FF8D0-D0B6-4189-A543-1A2EC82B9B28}" type="slidenum">
              <a:rPr lang="en-US" altLang="ko-K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6351588" y="27723465"/>
            <a:ext cx="19442112" cy="3272473"/>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6351588" y="3539649"/>
            <a:ext cx="19442112" cy="2376297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smtClean="0"/>
          </a:p>
        </p:txBody>
      </p:sp>
      <p:sp>
        <p:nvSpPr>
          <p:cNvPr id="4" name="텍스트 개체 틀 3"/>
          <p:cNvSpPr>
            <a:spLocks noGrp="1"/>
          </p:cNvSpPr>
          <p:nvPr>
            <p:ph type="body" sz="half" idx="2"/>
          </p:nvPr>
        </p:nvSpPr>
        <p:spPr>
          <a:xfrm>
            <a:off x="6351588" y="30995938"/>
            <a:ext cx="19442112" cy="4648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Rectangle 4"/>
          <p:cNvSpPr>
            <a:spLocks noGrp="1" noChangeArrowheads="1"/>
          </p:cNvSpPr>
          <p:nvPr>
            <p:ph type="dt" sz="half" idx="10"/>
          </p:nvPr>
        </p:nvSpPr>
        <p:spPr>
          <a:ln/>
        </p:spPr>
        <p:txBody>
          <a:bodyPr/>
          <a:lstStyle>
            <a:lvl1pPr>
              <a:defRPr/>
            </a:lvl1pPr>
          </a:lstStyle>
          <a:p>
            <a:endParaRPr lang="en-US" altLang="ko-KR"/>
          </a:p>
        </p:txBody>
      </p:sp>
      <p:sp>
        <p:nvSpPr>
          <p:cNvPr id="6" name="Rectangle 5"/>
          <p:cNvSpPr>
            <a:spLocks noGrp="1" noChangeArrowheads="1"/>
          </p:cNvSpPr>
          <p:nvPr>
            <p:ph type="ftr" sz="quarter" idx="11"/>
          </p:nvPr>
        </p:nvSpPr>
        <p:spPr>
          <a:ln/>
        </p:spPr>
        <p:txBody>
          <a:bodyPr/>
          <a:lstStyle>
            <a:lvl1pPr>
              <a:defRPr/>
            </a:lvl1pPr>
          </a:lstStyle>
          <a:p>
            <a:endParaRPr lang="en-US" altLang="ko-KR"/>
          </a:p>
        </p:txBody>
      </p:sp>
      <p:sp>
        <p:nvSpPr>
          <p:cNvPr id="7" name="Rectangle 6"/>
          <p:cNvSpPr>
            <a:spLocks noGrp="1" noChangeArrowheads="1"/>
          </p:cNvSpPr>
          <p:nvPr>
            <p:ph type="sldNum" sz="quarter" idx="12"/>
          </p:nvPr>
        </p:nvSpPr>
        <p:spPr>
          <a:ln/>
        </p:spPr>
        <p:txBody>
          <a:bodyPr/>
          <a:lstStyle>
            <a:lvl1pPr>
              <a:defRPr/>
            </a:lvl1pPr>
          </a:lstStyle>
          <a:p>
            <a:fld id="{C118526E-B9FF-425E-AA29-17A1D1AFB323}" type="slidenum">
              <a:rPr lang="en-US" altLang="ko-K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4"/>
          <p:cNvSpPr>
            <a:spLocks noGrp="1" noChangeArrowheads="1"/>
          </p:cNvSpPr>
          <p:nvPr>
            <p:ph type="dt" sz="half" idx="10"/>
          </p:nvPr>
        </p:nvSpPr>
        <p:spPr>
          <a:ln/>
        </p:spPr>
        <p:txBody>
          <a:bodyPr/>
          <a:lstStyle>
            <a:lvl1pPr>
              <a:defRPr/>
            </a:lvl1pPr>
          </a:lstStyle>
          <a:p>
            <a:endParaRPr lang="en-US" altLang="ko-KR"/>
          </a:p>
        </p:txBody>
      </p:sp>
      <p:sp>
        <p:nvSpPr>
          <p:cNvPr id="5" name="Rectangle 5"/>
          <p:cNvSpPr>
            <a:spLocks noGrp="1" noChangeArrowheads="1"/>
          </p:cNvSpPr>
          <p:nvPr>
            <p:ph type="ftr" sz="quarter" idx="11"/>
          </p:nvPr>
        </p:nvSpPr>
        <p:spPr>
          <a:ln/>
        </p:spPr>
        <p:txBody>
          <a:bodyPr/>
          <a:lstStyle>
            <a:lvl1pPr>
              <a:defRPr/>
            </a:lvl1pPr>
          </a:lstStyle>
          <a:p>
            <a:endParaRPr lang="en-US" altLang="ko-KR"/>
          </a:p>
        </p:txBody>
      </p:sp>
      <p:sp>
        <p:nvSpPr>
          <p:cNvPr id="6" name="Rectangle 6"/>
          <p:cNvSpPr>
            <a:spLocks noGrp="1" noChangeArrowheads="1"/>
          </p:cNvSpPr>
          <p:nvPr>
            <p:ph type="sldNum" sz="quarter" idx="12"/>
          </p:nvPr>
        </p:nvSpPr>
        <p:spPr>
          <a:ln/>
        </p:spPr>
        <p:txBody>
          <a:bodyPr/>
          <a:lstStyle>
            <a:lvl1pPr>
              <a:defRPr/>
            </a:lvl1pPr>
          </a:lstStyle>
          <a:p>
            <a:fld id="{B854FF59-858F-46C9-B226-662741C482DC}" type="slidenum">
              <a:rPr lang="en-US" altLang="ko-K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23493413" y="1585595"/>
            <a:ext cx="7289800" cy="33793430"/>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1620839" y="1585595"/>
            <a:ext cx="21720175" cy="33793430"/>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4"/>
          <p:cNvSpPr>
            <a:spLocks noGrp="1" noChangeArrowheads="1"/>
          </p:cNvSpPr>
          <p:nvPr>
            <p:ph type="dt" sz="half" idx="10"/>
          </p:nvPr>
        </p:nvSpPr>
        <p:spPr>
          <a:ln/>
        </p:spPr>
        <p:txBody>
          <a:bodyPr/>
          <a:lstStyle>
            <a:lvl1pPr>
              <a:defRPr/>
            </a:lvl1pPr>
          </a:lstStyle>
          <a:p>
            <a:endParaRPr lang="en-US" altLang="ko-KR"/>
          </a:p>
        </p:txBody>
      </p:sp>
      <p:sp>
        <p:nvSpPr>
          <p:cNvPr id="5" name="Rectangle 5"/>
          <p:cNvSpPr>
            <a:spLocks noGrp="1" noChangeArrowheads="1"/>
          </p:cNvSpPr>
          <p:nvPr>
            <p:ph type="ftr" sz="quarter" idx="11"/>
          </p:nvPr>
        </p:nvSpPr>
        <p:spPr>
          <a:ln/>
        </p:spPr>
        <p:txBody>
          <a:bodyPr/>
          <a:lstStyle>
            <a:lvl1pPr>
              <a:defRPr/>
            </a:lvl1pPr>
          </a:lstStyle>
          <a:p>
            <a:endParaRPr lang="en-US" altLang="ko-KR"/>
          </a:p>
        </p:txBody>
      </p:sp>
      <p:sp>
        <p:nvSpPr>
          <p:cNvPr id="6" name="Rectangle 6"/>
          <p:cNvSpPr>
            <a:spLocks noGrp="1" noChangeArrowheads="1"/>
          </p:cNvSpPr>
          <p:nvPr>
            <p:ph type="sldNum" sz="quarter" idx="12"/>
          </p:nvPr>
        </p:nvSpPr>
        <p:spPr>
          <a:ln/>
        </p:spPr>
        <p:txBody>
          <a:bodyPr/>
          <a:lstStyle>
            <a:lvl1pPr>
              <a:defRPr/>
            </a:lvl1pPr>
          </a:lstStyle>
          <a:p>
            <a:fld id="{673DF419-D9BC-497C-9844-0DE9486473AE}" type="slidenum">
              <a:rPr lang="en-US" altLang="ko-K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620838" y="1585595"/>
            <a:ext cx="29162375" cy="6600825"/>
          </a:xfrm>
          <a:prstGeom prst="rect">
            <a:avLst/>
          </a:prstGeom>
          <a:noFill/>
          <a:ln w="9525">
            <a:noFill/>
            <a:miter lim="800000"/>
            <a:headEnd/>
            <a:tailEnd/>
          </a:ln>
        </p:spPr>
        <p:txBody>
          <a:bodyPr vert="horz" wrap="square" lIns="411480" tIns="205740" rIns="411480" bIns="205740" numCol="1" anchor="ctr" anchorCtr="0" compatLnSpc="1">
            <a:prstTxWarp prst="textNoShape">
              <a:avLst/>
            </a:prstTxWarp>
          </a:bodyPr>
          <a:lstStyle/>
          <a:p>
            <a:pPr lvl="0"/>
            <a:r>
              <a:rPr lang="ko-KR" altLang="en-US" smtClean="0"/>
              <a:t>마스터 제목 스타일 편집</a:t>
            </a:r>
          </a:p>
        </p:txBody>
      </p:sp>
      <p:sp>
        <p:nvSpPr>
          <p:cNvPr id="1027" name="Rectangle 3"/>
          <p:cNvSpPr>
            <a:spLocks noGrp="1" noChangeArrowheads="1"/>
          </p:cNvSpPr>
          <p:nvPr>
            <p:ph type="body" idx="1"/>
          </p:nvPr>
        </p:nvSpPr>
        <p:spPr bwMode="auto">
          <a:xfrm>
            <a:off x="1620838" y="9241155"/>
            <a:ext cx="29162375" cy="26137870"/>
          </a:xfrm>
          <a:prstGeom prst="rect">
            <a:avLst/>
          </a:prstGeom>
          <a:noFill/>
          <a:ln w="9525">
            <a:noFill/>
            <a:miter lim="800000"/>
            <a:headEnd/>
            <a:tailEnd/>
          </a:ln>
        </p:spPr>
        <p:txBody>
          <a:bodyPr vert="horz" wrap="square" lIns="411480" tIns="205740" rIns="411480" bIns="20574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p>
        </p:txBody>
      </p:sp>
      <p:sp>
        <p:nvSpPr>
          <p:cNvPr id="1028" name="Rectangle 4"/>
          <p:cNvSpPr>
            <a:spLocks noGrp="1" noChangeArrowheads="1"/>
          </p:cNvSpPr>
          <p:nvPr>
            <p:ph type="dt" sz="half" idx="2"/>
          </p:nvPr>
        </p:nvSpPr>
        <p:spPr bwMode="auto">
          <a:xfrm>
            <a:off x="1620839" y="36067048"/>
            <a:ext cx="7559675" cy="2748598"/>
          </a:xfrm>
          <a:prstGeom prst="rect">
            <a:avLst/>
          </a:prstGeom>
          <a:noFill/>
          <a:ln w="9525">
            <a:noFill/>
            <a:miter lim="800000"/>
            <a:headEnd/>
            <a:tailEnd/>
          </a:ln>
          <a:effectLst/>
        </p:spPr>
        <p:txBody>
          <a:bodyPr vert="horz" wrap="square" lIns="411480" tIns="205740" rIns="411480" bIns="205740" numCol="1" anchor="t" anchorCtr="0" compatLnSpc="1">
            <a:prstTxWarp prst="textNoShape">
              <a:avLst/>
            </a:prstTxWarp>
          </a:bodyPr>
          <a:lstStyle>
            <a:lvl1pPr>
              <a:defRPr sz="6300"/>
            </a:lvl1pPr>
          </a:lstStyle>
          <a:p>
            <a:endParaRPr lang="en-US" altLang="ko-KR"/>
          </a:p>
        </p:txBody>
      </p:sp>
      <p:sp>
        <p:nvSpPr>
          <p:cNvPr id="1029" name="Rectangle 5"/>
          <p:cNvSpPr>
            <a:spLocks noGrp="1" noChangeArrowheads="1"/>
          </p:cNvSpPr>
          <p:nvPr>
            <p:ph type="ftr" sz="quarter" idx="3"/>
          </p:nvPr>
        </p:nvSpPr>
        <p:spPr bwMode="auto">
          <a:xfrm>
            <a:off x="11071225" y="36067048"/>
            <a:ext cx="10261600" cy="2748598"/>
          </a:xfrm>
          <a:prstGeom prst="rect">
            <a:avLst/>
          </a:prstGeom>
          <a:noFill/>
          <a:ln w="9525">
            <a:noFill/>
            <a:miter lim="800000"/>
            <a:headEnd/>
            <a:tailEnd/>
          </a:ln>
          <a:effectLst/>
        </p:spPr>
        <p:txBody>
          <a:bodyPr vert="horz" wrap="square" lIns="411480" tIns="205740" rIns="411480" bIns="205740" numCol="1" anchor="t" anchorCtr="0" compatLnSpc="1">
            <a:prstTxWarp prst="textNoShape">
              <a:avLst/>
            </a:prstTxWarp>
          </a:bodyPr>
          <a:lstStyle>
            <a:lvl1pPr algn="ctr">
              <a:defRPr sz="6300"/>
            </a:lvl1pPr>
          </a:lstStyle>
          <a:p>
            <a:endParaRPr lang="en-US" altLang="ko-KR"/>
          </a:p>
        </p:txBody>
      </p:sp>
      <p:sp>
        <p:nvSpPr>
          <p:cNvPr id="1030" name="Rectangle 6"/>
          <p:cNvSpPr>
            <a:spLocks noGrp="1" noChangeArrowheads="1"/>
          </p:cNvSpPr>
          <p:nvPr>
            <p:ph type="sldNum" sz="quarter" idx="4"/>
          </p:nvPr>
        </p:nvSpPr>
        <p:spPr bwMode="auto">
          <a:xfrm>
            <a:off x="23223539" y="36067048"/>
            <a:ext cx="7559675" cy="2748598"/>
          </a:xfrm>
          <a:prstGeom prst="rect">
            <a:avLst/>
          </a:prstGeom>
          <a:noFill/>
          <a:ln w="9525">
            <a:noFill/>
            <a:miter lim="800000"/>
            <a:headEnd/>
            <a:tailEnd/>
          </a:ln>
          <a:effectLst/>
        </p:spPr>
        <p:txBody>
          <a:bodyPr vert="horz" wrap="square" lIns="411480" tIns="205740" rIns="411480" bIns="205740" numCol="1" anchor="t" anchorCtr="0" compatLnSpc="1">
            <a:prstTxWarp prst="textNoShape">
              <a:avLst/>
            </a:prstTxWarp>
          </a:bodyPr>
          <a:lstStyle>
            <a:lvl1pPr algn="r">
              <a:defRPr sz="6300"/>
            </a:lvl1pPr>
          </a:lstStyle>
          <a:p>
            <a:fld id="{D4DDCCD8-CC4A-47F2-83FB-4FDAD973CB61}" type="slidenum">
              <a:rPr lang="en-US" altLang="ko-KR"/>
              <a:pPr/>
              <a:t>‹#›</a:t>
            </a:fld>
            <a:endParaRPr lang="en-US" altLang="ko-K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114800" rtl="0" eaLnBrk="0" fontAlgn="base" latinLnBrk="1" hangingPunct="0">
        <a:spcBef>
          <a:spcPct val="0"/>
        </a:spcBef>
        <a:spcAft>
          <a:spcPct val="0"/>
        </a:spcAft>
        <a:defRPr kumimoji="1" sz="19800">
          <a:solidFill>
            <a:schemeClr val="tx2"/>
          </a:solidFill>
          <a:latin typeface="+mj-lt"/>
          <a:ea typeface="+mj-ea"/>
          <a:cs typeface="+mj-cs"/>
        </a:defRPr>
      </a:lvl1pPr>
      <a:lvl2pPr algn="ctr" defTabSz="4114800" rtl="0" eaLnBrk="0" fontAlgn="base" latinLnBrk="1" hangingPunct="0">
        <a:spcBef>
          <a:spcPct val="0"/>
        </a:spcBef>
        <a:spcAft>
          <a:spcPct val="0"/>
        </a:spcAft>
        <a:defRPr kumimoji="1" sz="19800">
          <a:solidFill>
            <a:schemeClr val="tx2"/>
          </a:solidFill>
          <a:latin typeface="굴림" pitchFamily="50" charset="-127"/>
          <a:ea typeface="굴림" pitchFamily="50" charset="-127"/>
        </a:defRPr>
      </a:lvl2pPr>
      <a:lvl3pPr algn="ctr" defTabSz="4114800" rtl="0" eaLnBrk="0" fontAlgn="base" latinLnBrk="1" hangingPunct="0">
        <a:spcBef>
          <a:spcPct val="0"/>
        </a:spcBef>
        <a:spcAft>
          <a:spcPct val="0"/>
        </a:spcAft>
        <a:defRPr kumimoji="1" sz="19800">
          <a:solidFill>
            <a:schemeClr val="tx2"/>
          </a:solidFill>
          <a:latin typeface="굴림" pitchFamily="50" charset="-127"/>
          <a:ea typeface="굴림" pitchFamily="50" charset="-127"/>
        </a:defRPr>
      </a:lvl3pPr>
      <a:lvl4pPr algn="ctr" defTabSz="4114800" rtl="0" eaLnBrk="0" fontAlgn="base" latinLnBrk="1" hangingPunct="0">
        <a:spcBef>
          <a:spcPct val="0"/>
        </a:spcBef>
        <a:spcAft>
          <a:spcPct val="0"/>
        </a:spcAft>
        <a:defRPr kumimoji="1" sz="19800">
          <a:solidFill>
            <a:schemeClr val="tx2"/>
          </a:solidFill>
          <a:latin typeface="굴림" pitchFamily="50" charset="-127"/>
          <a:ea typeface="굴림" pitchFamily="50" charset="-127"/>
        </a:defRPr>
      </a:lvl4pPr>
      <a:lvl5pPr algn="ctr" defTabSz="4114800" rtl="0" eaLnBrk="0" fontAlgn="base" latinLnBrk="1" hangingPunct="0">
        <a:spcBef>
          <a:spcPct val="0"/>
        </a:spcBef>
        <a:spcAft>
          <a:spcPct val="0"/>
        </a:spcAft>
        <a:defRPr kumimoji="1" sz="19800">
          <a:solidFill>
            <a:schemeClr val="tx2"/>
          </a:solidFill>
          <a:latin typeface="굴림" pitchFamily="50" charset="-127"/>
          <a:ea typeface="굴림" pitchFamily="50" charset="-127"/>
        </a:defRPr>
      </a:lvl5pPr>
      <a:lvl6pPr marL="457200" algn="ctr" defTabSz="4114800" rtl="0" fontAlgn="base" latinLnBrk="1">
        <a:spcBef>
          <a:spcPct val="0"/>
        </a:spcBef>
        <a:spcAft>
          <a:spcPct val="0"/>
        </a:spcAft>
        <a:defRPr kumimoji="1" sz="19800">
          <a:solidFill>
            <a:schemeClr val="tx2"/>
          </a:solidFill>
          <a:latin typeface="굴림" pitchFamily="50" charset="-127"/>
          <a:ea typeface="굴림" pitchFamily="50" charset="-127"/>
        </a:defRPr>
      </a:lvl6pPr>
      <a:lvl7pPr marL="914400" algn="ctr" defTabSz="4114800" rtl="0" fontAlgn="base" latinLnBrk="1">
        <a:spcBef>
          <a:spcPct val="0"/>
        </a:spcBef>
        <a:spcAft>
          <a:spcPct val="0"/>
        </a:spcAft>
        <a:defRPr kumimoji="1" sz="19800">
          <a:solidFill>
            <a:schemeClr val="tx2"/>
          </a:solidFill>
          <a:latin typeface="굴림" pitchFamily="50" charset="-127"/>
          <a:ea typeface="굴림" pitchFamily="50" charset="-127"/>
        </a:defRPr>
      </a:lvl7pPr>
      <a:lvl8pPr marL="1371600" algn="ctr" defTabSz="4114800" rtl="0" fontAlgn="base" latinLnBrk="1">
        <a:spcBef>
          <a:spcPct val="0"/>
        </a:spcBef>
        <a:spcAft>
          <a:spcPct val="0"/>
        </a:spcAft>
        <a:defRPr kumimoji="1" sz="19800">
          <a:solidFill>
            <a:schemeClr val="tx2"/>
          </a:solidFill>
          <a:latin typeface="굴림" pitchFamily="50" charset="-127"/>
          <a:ea typeface="굴림" pitchFamily="50" charset="-127"/>
        </a:defRPr>
      </a:lvl8pPr>
      <a:lvl9pPr marL="1828800" algn="ctr" defTabSz="4114800" rtl="0" fontAlgn="base" latinLnBrk="1">
        <a:spcBef>
          <a:spcPct val="0"/>
        </a:spcBef>
        <a:spcAft>
          <a:spcPct val="0"/>
        </a:spcAft>
        <a:defRPr kumimoji="1" sz="19800">
          <a:solidFill>
            <a:schemeClr val="tx2"/>
          </a:solidFill>
          <a:latin typeface="굴림" pitchFamily="50" charset="-127"/>
          <a:ea typeface="굴림" pitchFamily="50" charset="-127"/>
        </a:defRPr>
      </a:lvl9pPr>
    </p:titleStyle>
    <p:bodyStyle>
      <a:lvl1pPr marL="1543050" indent="-1543050" algn="l" defTabSz="4114800" rtl="0" eaLnBrk="0" fontAlgn="base" latinLnBrk="1" hangingPunct="0">
        <a:spcBef>
          <a:spcPct val="20000"/>
        </a:spcBef>
        <a:spcAft>
          <a:spcPct val="0"/>
        </a:spcAft>
        <a:buChar char="•"/>
        <a:defRPr kumimoji="1" sz="14400">
          <a:solidFill>
            <a:schemeClr val="tx1"/>
          </a:solidFill>
          <a:latin typeface="+mn-lt"/>
          <a:ea typeface="+mn-ea"/>
          <a:cs typeface="+mn-cs"/>
        </a:defRPr>
      </a:lvl1pPr>
      <a:lvl2pPr marL="3343275" indent="-1285875" algn="l" defTabSz="4114800" rtl="0" eaLnBrk="0" fontAlgn="base" latinLnBrk="1" hangingPunct="0">
        <a:spcBef>
          <a:spcPct val="20000"/>
        </a:spcBef>
        <a:spcAft>
          <a:spcPct val="0"/>
        </a:spcAft>
        <a:buChar char="–"/>
        <a:defRPr kumimoji="1" sz="12600">
          <a:solidFill>
            <a:schemeClr val="tx1"/>
          </a:solidFill>
          <a:latin typeface="+mn-lt"/>
          <a:ea typeface="+mn-ea"/>
        </a:defRPr>
      </a:lvl2pPr>
      <a:lvl3pPr marL="5143500" indent="-1028700" algn="l" defTabSz="4114800" rtl="0" eaLnBrk="0" fontAlgn="base" latinLnBrk="1" hangingPunct="0">
        <a:spcBef>
          <a:spcPct val="20000"/>
        </a:spcBef>
        <a:spcAft>
          <a:spcPct val="0"/>
        </a:spcAft>
        <a:buChar char="•"/>
        <a:defRPr kumimoji="1" sz="10800">
          <a:solidFill>
            <a:schemeClr val="tx1"/>
          </a:solidFill>
          <a:latin typeface="+mn-lt"/>
          <a:ea typeface="+mn-ea"/>
        </a:defRPr>
      </a:lvl3pPr>
      <a:lvl4pPr marL="7200900" indent="-1028700" algn="l" defTabSz="4114800" rtl="0" eaLnBrk="0" fontAlgn="base" latinLnBrk="1" hangingPunct="0">
        <a:spcBef>
          <a:spcPct val="20000"/>
        </a:spcBef>
        <a:spcAft>
          <a:spcPct val="0"/>
        </a:spcAft>
        <a:buChar char="–"/>
        <a:defRPr kumimoji="1" sz="9000">
          <a:solidFill>
            <a:schemeClr val="tx1"/>
          </a:solidFill>
          <a:latin typeface="+mn-lt"/>
          <a:ea typeface="+mn-ea"/>
        </a:defRPr>
      </a:lvl4pPr>
      <a:lvl5pPr marL="9258300" indent="-1028700" algn="l" defTabSz="4114800" rtl="0" eaLnBrk="0" fontAlgn="base" latinLnBrk="1" hangingPunct="0">
        <a:spcBef>
          <a:spcPct val="20000"/>
        </a:spcBef>
        <a:spcAft>
          <a:spcPct val="0"/>
        </a:spcAft>
        <a:buChar char="»"/>
        <a:defRPr kumimoji="1" sz="9000">
          <a:solidFill>
            <a:schemeClr val="tx1"/>
          </a:solidFill>
          <a:latin typeface="+mn-lt"/>
          <a:ea typeface="+mn-ea"/>
        </a:defRPr>
      </a:lvl5pPr>
      <a:lvl6pPr marL="9715500" indent="-1028700" algn="l" defTabSz="4114800" rtl="0" fontAlgn="base" latinLnBrk="1">
        <a:spcBef>
          <a:spcPct val="20000"/>
        </a:spcBef>
        <a:spcAft>
          <a:spcPct val="0"/>
        </a:spcAft>
        <a:buChar char="»"/>
        <a:defRPr kumimoji="1" sz="9000">
          <a:solidFill>
            <a:schemeClr val="tx1"/>
          </a:solidFill>
          <a:latin typeface="+mn-lt"/>
          <a:ea typeface="+mn-ea"/>
        </a:defRPr>
      </a:lvl6pPr>
      <a:lvl7pPr marL="10172700" indent="-1028700" algn="l" defTabSz="4114800" rtl="0" fontAlgn="base" latinLnBrk="1">
        <a:spcBef>
          <a:spcPct val="20000"/>
        </a:spcBef>
        <a:spcAft>
          <a:spcPct val="0"/>
        </a:spcAft>
        <a:buChar char="»"/>
        <a:defRPr kumimoji="1" sz="9000">
          <a:solidFill>
            <a:schemeClr val="tx1"/>
          </a:solidFill>
          <a:latin typeface="+mn-lt"/>
          <a:ea typeface="+mn-ea"/>
        </a:defRPr>
      </a:lvl7pPr>
      <a:lvl8pPr marL="10629900" indent="-1028700" algn="l" defTabSz="4114800" rtl="0" fontAlgn="base" latinLnBrk="1">
        <a:spcBef>
          <a:spcPct val="20000"/>
        </a:spcBef>
        <a:spcAft>
          <a:spcPct val="0"/>
        </a:spcAft>
        <a:buChar char="»"/>
        <a:defRPr kumimoji="1" sz="9000">
          <a:solidFill>
            <a:schemeClr val="tx1"/>
          </a:solidFill>
          <a:latin typeface="+mn-lt"/>
          <a:ea typeface="+mn-ea"/>
        </a:defRPr>
      </a:lvl8pPr>
      <a:lvl9pPr marL="11087100" indent="-1028700" algn="l" defTabSz="4114800" rtl="0" fontAlgn="base" latinLnBrk="1">
        <a:spcBef>
          <a:spcPct val="20000"/>
        </a:spcBef>
        <a:spcAft>
          <a:spcPct val="0"/>
        </a:spcAft>
        <a:buChar char="»"/>
        <a:defRPr kumimoji="1" sz="9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wmf"/><Relationship Id="rId18" Type="http://schemas.openxmlformats.org/officeDocument/2006/relationships/image" Target="../media/image16.png"/><Relationship Id="rId26" Type="http://schemas.openxmlformats.org/officeDocument/2006/relationships/image" Target="../media/image24.jpeg"/><Relationship Id="rId3" Type="http://schemas.openxmlformats.org/officeDocument/2006/relationships/image" Target="../media/image1.jpeg"/><Relationship Id="rId21" Type="http://schemas.openxmlformats.org/officeDocument/2006/relationships/image" Target="../media/image19.png"/><Relationship Id="rId34" Type="http://schemas.openxmlformats.org/officeDocument/2006/relationships/image" Target="../media/image32.png"/><Relationship Id="rId7" Type="http://schemas.openxmlformats.org/officeDocument/2006/relationships/image" Target="../media/image5.jpeg"/><Relationship Id="rId12" Type="http://schemas.openxmlformats.org/officeDocument/2006/relationships/image" Target="../media/image10.wmf"/><Relationship Id="rId17" Type="http://schemas.openxmlformats.org/officeDocument/2006/relationships/image" Target="../media/image15.jpeg"/><Relationship Id="rId25" Type="http://schemas.openxmlformats.org/officeDocument/2006/relationships/image" Target="../media/image23.jpeg"/><Relationship Id="rId33" Type="http://schemas.openxmlformats.org/officeDocument/2006/relationships/image" Target="../media/image31.png"/><Relationship Id="rId2" Type="http://schemas.openxmlformats.org/officeDocument/2006/relationships/notesSlide" Target="../notesSlides/notesSlide1.xml"/><Relationship Id="rId16" Type="http://schemas.openxmlformats.org/officeDocument/2006/relationships/image" Target="../media/image14.jpeg"/><Relationship Id="rId20" Type="http://schemas.openxmlformats.org/officeDocument/2006/relationships/image" Target="../media/image18.png"/><Relationship Id="rId29"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9.png"/><Relationship Id="rId24" Type="http://schemas.openxmlformats.org/officeDocument/2006/relationships/image" Target="../media/image22.jpeg"/><Relationship Id="rId32" Type="http://schemas.openxmlformats.org/officeDocument/2006/relationships/image" Target="../media/image30.png"/><Relationship Id="rId5" Type="http://schemas.openxmlformats.org/officeDocument/2006/relationships/image" Target="../media/image3.png"/><Relationship Id="rId15" Type="http://schemas.openxmlformats.org/officeDocument/2006/relationships/image" Target="../media/image13.jpeg"/><Relationship Id="rId23" Type="http://schemas.openxmlformats.org/officeDocument/2006/relationships/image" Target="../media/image21.jpeg"/><Relationship Id="rId28" Type="http://schemas.openxmlformats.org/officeDocument/2006/relationships/image" Target="../media/image26.jpeg"/><Relationship Id="rId10" Type="http://schemas.openxmlformats.org/officeDocument/2006/relationships/image" Target="../media/image8.png"/><Relationship Id="rId19" Type="http://schemas.openxmlformats.org/officeDocument/2006/relationships/image" Target="../media/image17.png"/><Relationship Id="rId31" Type="http://schemas.openxmlformats.org/officeDocument/2006/relationships/image" Target="../media/image29.png"/><Relationship Id="rId4" Type="http://schemas.openxmlformats.org/officeDocument/2006/relationships/image" Target="../media/image2.jpeg"/><Relationship Id="rId9" Type="http://schemas.openxmlformats.org/officeDocument/2006/relationships/image" Target="../media/image7.jpeg"/><Relationship Id="rId14" Type="http://schemas.openxmlformats.org/officeDocument/2006/relationships/image" Target="../media/image12.wmf"/><Relationship Id="rId22" Type="http://schemas.openxmlformats.org/officeDocument/2006/relationships/image" Target="../media/image20.png"/><Relationship Id="rId27" Type="http://schemas.openxmlformats.org/officeDocument/2006/relationships/image" Target="../media/image25.jpeg"/><Relationship Id="rId30"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FFFFFF"/>
            </a:gs>
          </a:gsLst>
          <a:lin ang="5400000" scaled="1"/>
        </a:gradFill>
        <a:effectLst/>
      </p:bgPr>
    </p:bg>
    <p:spTree>
      <p:nvGrpSpPr>
        <p:cNvPr id="1" name=""/>
        <p:cNvGrpSpPr/>
        <p:nvPr/>
      </p:nvGrpSpPr>
      <p:grpSpPr>
        <a:xfrm>
          <a:off x="0" y="0"/>
          <a:ext cx="0" cy="0"/>
          <a:chOff x="0" y="0"/>
          <a:chExt cx="0" cy="0"/>
        </a:xfrm>
      </p:grpSpPr>
      <p:sp>
        <p:nvSpPr>
          <p:cNvPr id="3082" name="Rectangle 10"/>
          <p:cNvSpPr>
            <a:spLocks noChangeArrowheads="1"/>
          </p:cNvSpPr>
          <p:nvPr/>
        </p:nvSpPr>
        <p:spPr bwMode="auto">
          <a:xfrm>
            <a:off x="509756" y="944689"/>
            <a:ext cx="31362650" cy="5278368"/>
          </a:xfrm>
          <a:prstGeom prst="rect">
            <a:avLst/>
          </a:prstGeom>
          <a:gradFill rotWithShape="1">
            <a:gsLst>
              <a:gs pos="0">
                <a:srgbClr val="3366FF">
                  <a:alpha val="69000"/>
                </a:srgbClr>
              </a:gs>
              <a:gs pos="50000">
                <a:srgbClr val="3366FF">
                  <a:gamma/>
                  <a:tint val="9412"/>
                  <a:invGamma/>
                </a:srgbClr>
              </a:gs>
              <a:gs pos="100000">
                <a:srgbClr val="3366FF">
                  <a:alpha val="69000"/>
                </a:srgbClr>
              </a:gs>
            </a:gsLst>
            <a:lin ang="5400000" scaled="1"/>
          </a:gradFill>
          <a:ln w="19050">
            <a:noFill/>
            <a:miter lim="800000"/>
            <a:headEnd/>
            <a:tailEnd/>
          </a:ln>
          <a:effectLst/>
        </p:spPr>
        <p:txBody>
          <a:bodyPr anchor="ctr">
            <a:spAutoFit/>
          </a:bodyPr>
          <a:lstStyle/>
          <a:p>
            <a:pPr indent="36513" algn="ctr">
              <a:tabLst>
                <a:tab pos="2971800" algn="l"/>
              </a:tabLst>
              <a:defRPr/>
            </a:pPr>
            <a:endParaRPr lang="en-US" altLang="ko-KR" sz="7500" b="1" dirty="0">
              <a:latin typeface="Times New Roman" pitchFamily="18" charset="0"/>
              <a:ea typeface="굴림" pitchFamily="50" charset="-127"/>
            </a:endParaRPr>
          </a:p>
          <a:p>
            <a:pPr indent="36513" algn="ctr">
              <a:tabLst>
                <a:tab pos="2971800" algn="l"/>
              </a:tabLst>
              <a:defRPr/>
            </a:pPr>
            <a:r>
              <a:rPr lang="en-US" altLang="ko-KR" sz="7500" b="1" dirty="0">
                <a:latin typeface="Times New Roman" pitchFamily="18" charset="0"/>
                <a:ea typeface="굴림" pitchFamily="50" charset="-127"/>
              </a:rPr>
              <a:t>Effect of Therapeutic Time Window for Human </a:t>
            </a:r>
            <a:r>
              <a:rPr lang="en-US" altLang="ko-KR" sz="7500" b="1" dirty="0" err="1" smtClean="0">
                <a:latin typeface="Times New Roman" pitchFamily="18" charset="0"/>
                <a:ea typeface="굴림" pitchFamily="50" charset="-127"/>
              </a:rPr>
              <a:t>Mesenchymal</a:t>
            </a:r>
            <a:r>
              <a:rPr lang="en-US" altLang="ko-KR" sz="7500" b="1" dirty="0" smtClean="0">
                <a:latin typeface="Times New Roman" pitchFamily="18" charset="0"/>
                <a:ea typeface="굴림" pitchFamily="50" charset="-127"/>
              </a:rPr>
              <a:t> </a:t>
            </a:r>
            <a:r>
              <a:rPr lang="en-US" altLang="ko-KR" sz="7500" b="1" dirty="0">
                <a:latin typeface="Times New Roman" pitchFamily="18" charset="0"/>
                <a:ea typeface="굴림" pitchFamily="50" charset="-127"/>
              </a:rPr>
              <a:t>Stem Cells therapy with Methylprednisolone treatment in the contused rat spinal cord </a:t>
            </a:r>
          </a:p>
          <a:p>
            <a:pPr indent="36513" algn="ctr">
              <a:tabLst>
                <a:tab pos="2971800" algn="l"/>
              </a:tabLst>
              <a:defRPr/>
            </a:pPr>
            <a:r>
              <a:rPr lang="en-US" altLang="ko-KR" sz="4000" b="1" u="sng" dirty="0">
                <a:latin typeface="Times New Roman" pitchFamily="18" charset="0"/>
                <a:ea typeface="굴림" pitchFamily="50" charset="-127"/>
              </a:rPr>
              <a:t>S.I. Park</a:t>
            </a:r>
            <a:r>
              <a:rPr lang="en-US" altLang="ko-KR" sz="4000" b="1" dirty="0">
                <a:latin typeface="Times New Roman" pitchFamily="18" charset="0"/>
                <a:ea typeface="굴림" pitchFamily="50" charset="-127"/>
              </a:rPr>
              <a:t>, </a:t>
            </a:r>
            <a:r>
              <a:rPr lang="en-US" altLang="ko-KR" sz="4000" b="1" dirty="0" smtClean="0">
                <a:latin typeface="Times New Roman" pitchFamily="18" charset="0"/>
                <a:ea typeface="굴림" pitchFamily="50" charset="-127"/>
              </a:rPr>
              <a:t>H.Y. Jung, Y.A. Chung, L.I. </a:t>
            </a:r>
            <a:r>
              <a:rPr lang="en-US" altLang="ko-KR" sz="4000" b="1" dirty="0" err="1" smtClean="0">
                <a:latin typeface="Times New Roman" pitchFamily="18" charset="0"/>
                <a:ea typeface="굴림" pitchFamily="50" charset="-127"/>
              </a:rPr>
              <a:t>Maeng</a:t>
            </a:r>
            <a:endParaRPr lang="en-US" altLang="ko-KR" sz="4000" b="1" dirty="0">
              <a:latin typeface="Times New Roman" pitchFamily="18" charset="0"/>
              <a:ea typeface="굴림" pitchFamily="50" charset="-127"/>
            </a:endParaRPr>
          </a:p>
          <a:p>
            <a:pPr indent="36513" algn="ctr">
              <a:tabLst>
                <a:tab pos="2971800" algn="l"/>
              </a:tabLst>
            </a:pPr>
            <a:r>
              <a:rPr lang="en-US" altLang="ko-KR" sz="3600" b="1" dirty="0" smtClean="0">
                <a:latin typeface="Times New Roman" pitchFamily="18" charset="0"/>
              </a:rPr>
              <a:t>Clinical Research </a:t>
            </a:r>
            <a:r>
              <a:rPr lang="en-US" altLang="ko-KR" sz="3600" b="1" dirty="0" err="1" smtClean="0">
                <a:latin typeface="Times New Roman" pitchFamily="18" charset="0"/>
              </a:rPr>
              <a:t>Insitute</a:t>
            </a:r>
            <a:r>
              <a:rPr lang="en-US" altLang="ko-KR" sz="3600" b="1" dirty="0" smtClean="0">
                <a:latin typeface="Times New Roman" pitchFamily="18" charset="0"/>
              </a:rPr>
              <a:t> (CRI), Incheon St. Mary’s Hospital, </a:t>
            </a:r>
          </a:p>
          <a:p>
            <a:pPr indent="36513" algn="ctr">
              <a:tabLst>
                <a:tab pos="2971800" algn="l"/>
              </a:tabLst>
            </a:pPr>
            <a:r>
              <a:rPr lang="en-US" altLang="ko-KR" sz="3600" b="1" dirty="0" smtClean="0">
                <a:latin typeface="Times New Roman" pitchFamily="18" charset="0"/>
              </a:rPr>
              <a:t>College of Medicine The Catholic University of Korea, </a:t>
            </a:r>
            <a:r>
              <a:rPr lang="en-US" altLang="ko-KR" sz="3600" b="1" dirty="0" err="1" smtClean="0">
                <a:latin typeface="Times New Roman" pitchFamily="18" charset="0"/>
              </a:rPr>
              <a:t>Incheon</a:t>
            </a:r>
            <a:r>
              <a:rPr lang="en-US" altLang="ko-KR" sz="3600" b="1" dirty="0" smtClean="0">
                <a:latin typeface="Times New Roman" pitchFamily="18" charset="0"/>
              </a:rPr>
              <a:t>, Korea</a:t>
            </a:r>
            <a:endParaRPr lang="en-US" altLang="ko-KR" sz="3600" b="1" dirty="0">
              <a:latin typeface="Times New Roman" pitchFamily="18" charset="0"/>
              <a:ea typeface="굴림" pitchFamily="50" charset="-127"/>
            </a:endParaRPr>
          </a:p>
        </p:txBody>
      </p:sp>
      <p:pic>
        <p:nvPicPr>
          <p:cNvPr id="2053" name="Picture 78" descr="111"/>
          <p:cNvPicPr>
            <a:picLocks noChangeAspect="1" noChangeArrowheads="1"/>
          </p:cNvPicPr>
          <p:nvPr/>
        </p:nvPicPr>
        <p:blipFill>
          <a:blip r:embed="rId3" cstate="print"/>
          <a:srcRect/>
          <a:stretch>
            <a:fillRect/>
          </a:stretch>
        </p:blipFill>
        <p:spPr bwMode="auto">
          <a:xfrm>
            <a:off x="30073600" y="467674"/>
            <a:ext cx="1728788" cy="1260793"/>
          </a:xfrm>
          <a:prstGeom prst="rect">
            <a:avLst/>
          </a:prstGeom>
          <a:gradFill rotWithShape="1">
            <a:gsLst>
              <a:gs pos="0">
                <a:srgbClr val="FFFFFF"/>
              </a:gs>
              <a:gs pos="100000">
                <a:srgbClr val="0000CC"/>
              </a:gs>
            </a:gsLst>
            <a:path path="shape">
              <a:fillToRect l="50000" t="50000" r="50000" b="50000"/>
            </a:path>
          </a:gradFill>
          <a:ln w="9525">
            <a:noFill/>
            <a:miter lim="800000"/>
            <a:headEnd/>
            <a:tailEnd/>
          </a:ln>
        </p:spPr>
      </p:pic>
      <p:sp>
        <p:nvSpPr>
          <p:cNvPr id="2054" name="Rectangle 73"/>
          <p:cNvSpPr>
            <a:spLocks noChangeArrowheads="1"/>
          </p:cNvSpPr>
          <p:nvPr/>
        </p:nvSpPr>
        <p:spPr bwMode="auto">
          <a:xfrm>
            <a:off x="10831513" y="30459839"/>
            <a:ext cx="10109200" cy="8352313"/>
          </a:xfrm>
          <a:prstGeom prst="rect">
            <a:avLst/>
          </a:prstGeom>
          <a:noFill/>
          <a:ln w="25400">
            <a:solidFill>
              <a:srgbClr val="0000FF"/>
            </a:solidFill>
            <a:miter lim="800000"/>
            <a:headEnd/>
            <a:tailEnd/>
          </a:ln>
        </p:spPr>
        <p:txBody>
          <a:bodyPr wrap="none" anchor="ctr"/>
          <a:lstStyle/>
          <a:p>
            <a:endParaRPr lang="ko-KR" altLang="en-US"/>
          </a:p>
        </p:txBody>
      </p:sp>
      <p:sp>
        <p:nvSpPr>
          <p:cNvPr id="2055" name="Rectangle 71"/>
          <p:cNvSpPr>
            <a:spLocks noChangeArrowheads="1"/>
          </p:cNvSpPr>
          <p:nvPr/>
        </p:nvSpPr>
        <p:spPr bwMode="auto">
          <a:xfrm>
            <a:off x="21286788" y="30459839"/>
            <a:ext cx="10541000" cy="8352313"/>
          </a:xfrm>
          <a:prstGeom prst="rect">
            <a:avLst/>
          </a:prstGeom>
          <a:noFill/>
          <a:ln w="25400">
            <a:solidFill>
              <a:srgbClr val="0000FF"/>
            </a:solidFill>
            <a:miter lim="800000"/>
            <a:headEnd/>
            <a:tailEnd/>
          </a:ln>
        </p:spPr>
        <p:txBody>
          <a:bodyPr wrap="none" anchor="ctr"/>
          <a:lstStyle/>
          <a:p>
            <a:endParaRPr lang="ko-KR" altLang="en-US"/>
          </a:p>
        </p:txBody>
      </p:sp>
      <p:sp>
        <p:nvSpPr>
          <p:cNvPr id="2056" name="Rectangle 69"/>
          <p:cNvSpPr>
            <a:spLocks noChangeArrowheads="1"/>
          </p:cNvSpPr>
          <p:nvPr/>
        </p:nvSpPr>
        <p:spPr bwMode="auto">
          <a:xfrm>
            <a:off x="431801" y="8209122"/>
            <a:ext cx="10082213" cy="12068333"/>
          </a:xfrm>
          <a:prstGeom prst="rect">
            <a:avLst/>
          </a:prstGeom>
          <a:noFill/>
          <a:ln w="25400">
            <a:solidFill>
              <a:srgbClr val="0000FF"/>
            </a:solidFill>
            <a:miter lim="800000"/>
            <a:headEnd/>
            <a:tailEnd/>
          </a:ln>
        </p:spPr>
        <p:txBody>
          <a:bodyPr wrap="none" anchor="ctr"/>
          <a:lstStyle/>
          <a:p>
            <a:endParaRPr lang="ko-KR" altLang="en-US"/>
          </a:p>
        </p:txBody>
      </p:sp>
      <p:sp>
        <p:nvSpPr>
          <p:cNvPr id="2057" name="Rectangle 68"/>
          <p:cNvSpPr>
            <a:spLocks noChangeArrowheads="1"/>
          </p:cNvSpPr>
          <p:nvPr/>
        </p:nvSpPr>
        <p:spPr bwMode="auto">
          <a:xfrm>
            <a:off x="431801" y="21096447"/>
            <a:ext cx="10082213" cy="17715706"/>
          </a:xfrm>
          <a:prstGeom prst="rect">
            <a:avLst/>
          </a:prstGeom>
          <a:noFill/>
          <a:ln w="25400">
            <a:solidFill>
              <a:srgbClr val="0000FF"/>
            </a:solidFill>
            <a:miter lim="800000"/>
            <a:headEnd/>
            <a:tailEnd/>
          </a:ln>
        </p:spPr>
        <p:txBody>
          <a:bodyPr wrap="none" anchor="ctr"/>
          <a:lstStyle/>
          <a:p>
            <a:endParaRPr lang="ko-KR" altLang="en-US"/>
          </a:p>
        </p:txBody>
      </p:sp>
      <p:sp>
        <p:nvSpPr>
          <p:cNvPr id="2058" name="Rectangle 27"/>
          <p:cNvSpPr>
            <a:spLocks noChangeArrowheads="1"/>
          </p:cNvSpPr>
          <p:nvPr/>
        </p:nvSpPr>
        <p:spPr bwMode="auto">
          <a:xfrm>
            <a:off x="11161714" y="19758491"/>
            <a:ext cx="9361487" cy="1498936"/>
          </a:xfrm>
          <a:prstGeom prst="rect">
            <a:avLst/>
          </a:prstGeom>
          <a:noFill/>
          <a:ln w="22225">
            <a:solidFill>
              <a:srgbClr val="0000FF"/>
            </a:solidFill>
            <a:miter lim="800000"/>
            <a:headEnd/>
            <a:tailEnd/>
          </a:ln>
        </p:spPr>
        <p:txBody>
          <a:bodyPr anchor="ctr">
            <a:spAutoFit/>
          </a:bodyPr>
          <a:lstStyle/>
          <a:p>
            <a:pPr>
              <a:lnSpc>
                <a:spcPts val="2800"/>
              </a:lnSpc>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1900" b="1" dirty="0">
                <a:latin typeface="Times New Roman" pitchFamily="18" charset="0"/>
              </a:rPr>
              <a:t>Figure 2. </a:t>
            </a:r>
            <a:r>
              <a:rPr lang="en-US" altLang="ko-KR" sz="1800" b="1" dirty="0">
                <a:latin typeface="Times New Roman" pitchFamily="18" charset="0"/>
              </a:rPr>
              <a:t>BBB scores of rats before and after cell transplantation in SCI.</a:t>
            </a:r>
            <a:r>
              <a:rPr lang="en-US" altLang="ko-KR" sz="2000" b="1" dirty="0">
                <a:latin typeface="Times New Roman" pitchFamily="18" charset="0"/>
              </a:rPr>
              <a:t> </a:t>
            </a:r>
          </a:p>
          <a:p>
            <a:pPr>
              <a:lnSpc>
                <a:spcPts val="2800"/>
              </a:lnSpc>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000" dirty="0">
                <a:latin typeface="Times New Roman" pitchFamily="18" charset="0"/>
              </a:rPr>
              <a:t>(A) Behavior test of cell TP at 1d after SCI. </a:t>
            </a:r>
          </a:p>
          <a:p>
            <a:pPr>
              <a:lnSpc>
                <a:spcPts val="2800"/>
              </a:lnSpc>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000" dirty="0">
                <a:latin typeface="Times New Roman" pitchFamily="18" charset="0"/>
              </a:rPr>
              <a:t>(B) Behavior test of cell TP at 7d cell TP after SCI.</a:t>
            </a:r>
          </a:p>
          <a:p>
            <a:pPr>
              <a:lnSpc>
                <a:spcPts val="2800"/>
              </a:lnSpc>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000" dirty="0">
                <a:latin typeface="Times New Roman" pitchFamily="18" charset="0"/>
              </a:rPr>
              <a:t>(C) Behavior test of cell TP at 30d cell TP after SCI. </a:t>
            </a:r>
          </a:p>
        </p:txBody>
      </p:sp>
      <p:sp>
        <p:nvSpPr>
          <p:cNvPr id="2059" name="Text Box 45"/>
          <p:cNvSpPr txBox="1">
            <a:spLocks noChangeArrowheads="1"/>
          </p:cNvSpPr>
          <p:nvPr/>
        </p:nvSpPr>
        <p:spPr bwMode="auto">
          <a:xfrm>
            <a:off x="21458239" y="30644152"/>
            <a:ext cx="10225087" cy="7786747"/>
          </a:xfrm>
          <a:prstGeom prst="rect">
            <a:avLst/>
          </a:prstGeom>
          <a:noFill/>
          <a:ln w="25400">
            <a:noFill/>
            <a:miter lim="800000"/>
            <a:headEnd/>
            <a:tailEnd/>
          </a:ln>
        </p:spPr>
        <p:txBody>
          <a:bodyPr wrap="square">
            <a:spAutoFit/>
          </a:bodyPr>
          <a:lstStyle/>
          <a:p>
            <a:pPr marL="342900" indent="-342900" algn="just" defTabSz="4114800">
              <a:lnSpc>
                <a:spcPts val="3300"/>
              </a:lnSpc>
              <a:spcBef>
                <a:spcPct val="50000"/>
              </a:spcBef>
              <a:buFontTx/>
              <a:buAutoNum type="arabicPeriod"/>
            </a:pPr>
            <a:endParaRPr lang="en-US" altLang="ko-KR" sz="2400" dirty="0">
              <a:latin typeface="Times New Roman" pitchFamily="18" charset="0"/>
            </a:endParaRPr>
          </a:p>
          <a:p>
            <a:pPr marL="342900" indent="-342900" algn="just" defTabSz="4114800">
              <a:lnSpc>
                <a:spcPts val="3300"/>
              </a:lnSpc>
              <a:spcBef>
                <a:spcPct val="50000"/>
              </a:spcBef>
              <a:buFontTx/>
              <a:buAutoNum type="arabicPeriod"/>
            </a:pPr>
            <a:r>
              <a:rPr lang="en-US" altLang="ko-KR" sz="2400" dirty="0">
                <a:latin typeface="Times New Roman" pitchFamily="18" charset="0"/>
              </a:rPr>
              <a:t>DM Basso, MS Beattie, JC </a:t>
            </a:r>
            <a:r>
              <a:rPr lang="en-US" altLang="ko-KR" sz="2400" dirty="0" err="1">
                <a:latin typeface="Times New Roman" pitchFamily="18" charset="0"/>
              </a:rPr>
              <a:t>Bresnahan</a:t>
            </a:r>
            <a:r>
              <a:rPr lang="en-US" altLang="ko-KR" sz="2400" dirty="0">
                <a:latin typeface="Times New Roman" pitchFamily="18" charset="0"/>
              </a:rPr>
              <a:t>, </a:t>
            </a:r>
            <a:r>
              <a:rPr lang="en-US" altLang="ko-KR" sz="2400" i="1" dirty="0">
                <a:latin typeface="Times New Roman" pitchFamily="18" charset="0"/>
              </a:rPr>
              <a:t>et al</a:t>
            </a:r>
            <a:r>
              <a:rPr lang="en-US" altLang="ko-KR" sz="2400" dirty="0">
                <a:latin typeface="Times New Roman" pitchFamily="18" charset="0"/>
              </a:rPr>
              <a:t>. A sensitive and reliable </a:t>
            </a:r>
            <a:r>
              <a:rPr lang="en-US" altLang="ko-KR" sz="2400" dirty="0" err="1">
                <a:latin typeface="Times New Roman" pitchFamily="18" charset="0"/>
              </a:rPr>
              <a:t>locomotor</a:t>
            </a:r>
            <a:r>
              <a:rPr lang="en-US" altLang="ko-KR" sz="2400" dirty="0">
                <a:latin typeface="Times New Roman" pitchFamily="18" charset="0"/>
              </a:rPr>
              <a:t> rating scale for open field testing in rats, J </a:t>
            </a:r>
            <a:r>
              <a:rPr lang="en-US" altLang="ko-KR" sz="2400" dirty="0" err="1">
                <a:latin typeface="Times New Roman" pitchFamily="18" charset="0"/>
              </a:rPr>
              <a:t>Neurotrauma</a:t>
            </a:r>
            <a:r>
              <a:rPr lang="en-US" altLang="ko-KR" sz="2400" dirty="0">
                <a:latin typeface="Times New Roman" pitchFamily="18" charset="0"/>
              </a:rPr>
              <a:t>., </a:t>
            </a:r>
            <a:r>
              <a:rPr lang="en-US" altLang="ko-KR" sz="2400" dirty="0" smtClean="0">
                <a:latin typeface="Times New Roman" pitchFamily="18" charset="0"/>
              </a:rPr>
              <a:t>1995</a:t>
            </a:r>
            <a:endParaRPr lang="en-US" altLang="ko-KR" sz="2400" dirty="0">
              <a:latin typeface="Times New Roman" pitchFamily="18" charset="0"/>
            </a:endParaRPr>
          </a:p>
          <a:p>
            <a:pPr marL="342900" indent="-342900" algn="just" defTabSz="4114800">
              <a:lnSpc>
                <a:spcPts val="3300"/>
              </a:lnSpc>
              <a:spcBef>
                <a:spcPct val="50000"/>
              </a:spcBef>
            </a:pPr>
            <a:r>
              <a:rPr lang="en-US" altLang="ko-KR" sz="2400" dirty="0">
                <a:latin typeface="Times New Roman" pitchFamily="18" charset="0"/>
              </a:rPr>
              <a:t>2. </a:t>
            </a:r>
            <a:r>
              <a:rPr lang="en-US" altLang="ko-KR" sz="2400" dirty="0" smtClean="0">
                <a:latin typeface="Times New Roman" pitchFamily="18" charset="0"/>
              </a:rPr>
              <a:t>SE Yang, CW Ha, MH Jung, HJ Jin, MK Lee, HS Song, SJ </a:t>
            </a:r>
            <a:r>
              <a:rPr lang="en-US" altLang="ko-KR" sz="2400" dirty="0" err="1" smtClean="0">
                <a:latin typeface="Times New Roman" pitchFamily="18" charset="0"/>
              </a:rPr>
              <a:t>Choi</a:t>
            </a:r>
            <a:r>
              <a:rPr lang="en-US" altLang="ko-KR" sz="2400" dirty="0" smtClean="0">
                <a:latin typeface="Times New Roman" pitchFamily="18" charset="0"/>
              </a:rPr>
              <a:t>, W Oh and YS Yang. </a:t>
            </a:r>
            <a:r>
              <a:rPr lang="en-US" altLang="ko-KR" sz="2400" dirty="0" err="1" smtClean="0">
                <a:latin typeface="Times New Roman" pitchFamily="18" charset="0"/>
              </a:rPr>
              <a:t>Mesenchymal</a:t>
            </a:r>
            <a:r>
              <a:rPr lang="en-US" altLang="ko-KR" sz="2400" dirty="0" smtClean="0">
                <a:latin typeface="Times New Roman" pitchFamily="18" charset="0"/>
              </a:rPr>
              <a:t> stem/progenitor cells developed in cultures from UC blood, </a:t>
            </a:r>
            <a:r>
              <a:rPr lang="en-US" altLang="ko-KR" sz="2400" dirty="0" err="1" smtClean="0">
                <a:latin typeface="Times New Roman" pitchFamily="18" charset="0"/>
              </a:rPr>
              <a:t>Cytotherapy</a:t>
            </a:r>
            <a:r>
              <a:rPr lang="en-US" altLang="ko-KR" sz="2400" dirty="0" smtClean="0">
                <a:latin typeface="Times New Roman" pitchFamily="18" charset="0"/>
              </a:rPr>
              <a:t>., 2004</a:t>
            </a:r>
            <a:endParaRPr lang="en-US" altLang="ko-KR" sz="2400" dirty="0">
              <a:latin typeface="Times New Roman" pitchFamily="18" charset="0"/>
            </a:endParaRPr>
          </a:p>
          <a:p>
            <a:pPr marL="342900" indent="-342900" algn="just" defTabSz="4114800">
              <a:lnSpc>
                <a:spcPts val="3300"/>
              </a:lnSpc>
              <a:spcBef>
                <a:spcPct val="50000"/>
              </a:spcBef>
            </a:pPr>
            <a:r>
              <a:rPr lang="en-US" altLang="ko-KR" sz="2400" dirty="0">
                <a:latin typeface="Times New Roman" pitchFamily="18" charset="0"/>
              </a:rPr>
              <a:t>3. HS Goodwin, AR </a:t>
            </a:r>
            <a:r>
              <a:rPr lang="en-US" altLang="ko-KR" sz="2400" dirty="0" err="1">
                <a:latin typeface="Times New Roman" pitchFamily="18" charset="0"/>
              </a:rPr>
              <a:t>Bicknese</a:t>
            </a:r>
            <a:r>
              <a:rPr lang="en-US" altLang="ko-KR" sz="2400" dirty="0">
                <a:latin typeface="Times New Roman" pitchFamily="18" charset="0"/>
              </a:rPr>
              <a:t>, SN </a:t>
            </a:r>
            <a:r>
              <a:rPr lang="en-US" altLang="ko-KR" sz="2400" dirty="0" err="1">
                <a:latin typeface="Times New Roman" pitchFamily="18" charset="0"/>
              </a:rPr>
              <a:t>Chien</a:t>
            </a:r>
            <a:r>
              <a:rPr lang="en-US" altLang="ko-KR" sz="2400" dirty="0">
                <a:latin typeface="Times New Roman" pitchFamily="18" charset="0"/>
              </a:rPr>
              <a:t>, </a:t>
            </a:r>
            <a:r>
              <a:rPr lang="en-US" altLang="ko-KR" sz="2400" i="1" dirty="0">
                <a:latin typeface="Times New Roman" pitchFamily="18" charset="0"/>
              </a:rPr>
              <a:t>et al</a:t>
            </a:r>
            <a:r>
              <a:rPr lang="en-US" altLang="ko-KR" sz="2400" dirty="0">
                <a:latin typeface="Times New Roman" pitchFamily="18" charset="0"/>
              </a:rPr>
              <a:t>. </a:t>
            </a:r>
            <a:r>
              <a:rPr lang="en-US" altLang="ko-KR" sz="2400" dirty="0" err="1">
                <a:latin typeface="Times New Roman" pitchFamily="18" charset="0"/>
              </a:rPr>
              <a:t>Multilineage</a:t>
            </a:r>
            <a:r>
              <a:rPr lang="en-US" altLang="ko-KR" sz="2400" dirty="0">
                <a:latin typeface="Times New Roman" pitchFamily="18" charset="0"/>
              </a:rPr>
              <a:t> differentiation </a:t>
            </a:r>
            <a:r>
              <a:rPr lang="en-US" altLang="ko-KR" sz="2400" dirty="0" err="1">
                <a:latin typeface="Times New Roman" pitchFamily="18" charset="0"/>
              </a:rPr>
              <a:t>acitivity</a:t>
            </a:r>
            <a:r>
              <a:rPr lang="en-US" altLang="ko-KR" sz="2400" dirty="0">
                <a:latin typeface="Times New Roman" pitchFamily="18" charset="0"/>
              </a:rPr>
              <a:t> by cells isolated from umbilical cord blood: expression of  bone, fat, and neural markers, Biol. Blood. </a:t>
            </a:r>
            <a:r>
              <a:rPr lang="en-US" altLang="ko-KR" sz="2400" dirty="0" err="1">
                <a:latin typeface="Times New Roman" pitchFamily="18" charset="0"/>
              </a:rPr>
              <a:t>Tranplant</a:t>
            </a:r>
            <a:r>
              <a:rPr lang="en-US" altLang="ko-KR" sz="2400" dirty="0">
                <a:latin typeface="Times New Roman" pitchFamily="18" charset="0"/>
              </a:rPr>
              <a:t>., </a:t>
            </a:r>
            <a:r>
              <a:rPr lang="en-US" altLang="ko-KR" sz="2400" dirty="0" smtClean="0">
                <a:latin typeface="Times New Roman" pitchFamily="18" charset="0"/>
              </a:rPr>
              <a:t>2001</a:t>
            </a:r>
            <a:endParaRPr lang="en-US" altLang="ko-KR" sz="2400" dirty="0">
              <a:latin typeface="Times New Roman" pitchFamily="18" charset="0"/>
            </a:endParaRPr>
          </a:p>
          <a:p>
            <a:pPr marL="342900" indent="-342900" algn="just" defTabSz="4114800">
              <a:lnSpc>
                <a:spcPts val="3300"/>
              </a:lnSpc>
              <a:spcBef>
                <a:spcPct val="50000"/>
              </a:spcBef>
            </a:pPr>
            <a:r>
              <a:rPr lang="en-US" altLang="ko-KR" sz="2400" dirty="0">
                <a:latin typeface="Times New Roman" pitchFamily="18" charset="0"/>
              </a:rPr>
              <a:t>4. ZM Zhao, HJ Li, </a:t>
            </a:r>
            <a:r>
              <a:rPr lang="en-US" altLang="ko-KR" sz="2400" i="1" dirty="0">
                <a:latin typeface="Times New Roman" pitchFamily="18" charset="0"/>
              </a:rPr>
              <a:t>et al</a:t>
            </a:r>
            <a:r>
              <a:rPr lang="en-US" altLang="ko-KR" sz="2400" dirty="0">
                <a:latin typeface="Times New Roman" pitchFamily="18" charset="0"/>
              </a:rPr>
              <a:t>. </a:t>
            </a:r>
            <a:r>
              <a:rPr lang="en-US" altLang="ko-KR" sz="2400" dirty="0" err="1">
                <a:latin typeface="Times New Roman" pitchFamily="18" charset="0"/>
              </a:rPr>
              <a:t>Intraspinal</a:t>
            </a:r>
            <a:r>
              <a:rPr lang="en-US" altLang="ko-KR" sz="2400" dirty="0">
                <a:latin typeface="Times New Roman" pitchFamily="18" charset="0"/>
              </a:rPr>
              <a:t> transplantation of CD34+ human umbilical cord blood cells after spinal cord </a:t>
            </a:r>
            <a:r>
              <a:rPr lang="en-US" altLang="ko-KR" sz="2400" dirty="0" err="1">
                <a:latin typeface="Times New Roman" pitchFamily="18" charset="0"/>
              </a:rPr>
              <a:t>hemisection</a:t>
            </a:r>
            <a:r>
              <a:rPr lang="en-US" altLang="ko-KR" sz="2400" dirty="0">
                <a:latin typeface="Times New Roman" pitchFamily="18" charset="0"/>
              </a:rPr>
              <a:t> injury improves functional recovery in adult rats. Cell Transplant., </a:t>
            </a:r>
            <a:r>
              <a:rPr lang="en-US" altLang="ko-KR" sz="2400" dirty="0" smtClean="0">
                <a:latin typeface="Times New Roman" pitchFamily="18" charset="0"/>
              </a:rPr>
              <a:t>2004 </a:t>
            </a:r>
            <a:endParaRPr lang="en-US" altLang="ko-KR" sz="2400" dirty="0">
              <a:latin typeface="Times New Roman" pitchFamily="18" charset="0"/>
            </a:endParaRPr>
          </a:p>
          <a:p>
            <a:pPr marL="342900" indent="-342900" algn="just" defTabSz="4114800">
              <a:lnSpc>
                <a:spcPts val="3300"/>
              </a:lnSpc>
              <a:spcBef>
                <a:spcPct val="50000"/>
              </a:spcBef>
            </a:pPr>
            <a:r>
              <a:rPr lang="en-US" altLang="ko-KR" sz="2400" dirty="0">
                <a:latin typeface="Times New Roman" pitchFamily="18" charset="0"/>
              </a:rPr>
              <a:t>5. </a:t>
            </a:r>
            <a:r>
              <a:rPr lang="en-US" altLang="ko-KR" sz="2400" dirty="0" smtClean="0">
                <a:latin typeface="Times New Roman" pitchFamily="18" charset="0"/>
              </a:rPr>
              <a:t>SI Park, JYL </a:t>
            </a:r>
            <a:r>
              <a:rPr lang="en-US" altLang="ko-KR" sz="2400" dirty="0" err="1" smtClean="0">
                <a:latin typeface="Times New Roman" pitchFamily="18" charset="0"/>
              </a:rPr>
              <a:t>im</a:t>
            </a:r>
            <a:r>
              <a:rPr lang="en-US" altLang="ko-KR" sz="2400" dirty="0" smtClean="0">
                <a:latin typeface="Times New Roman" pitchFamily="18" charset="0"/>
              </a:rPr>
              <a:t>, CH </a:t>
            </a:r>
            <a:r>
              <a:rPr lang="en-US" altLang="ko-KR" sz="2400" dirty="0" err="1" smtClean="0">
                <a:latin typeface="Times New Roman" pitchFamily="18" charset="0"/>
              </a:rPr>
              <a:t>Jeong</a:t>
            </a:r>
            <a:r>
              <a:rPr lang="en-US" altLang="ko-KR" sz="2400" dirty="0" smtClean="0">
                <a:latin typeface="Times New Roman" pitchFamily="18" charset="0"/>
              </a:rPr>
              <a:t>, SM Kim, JA Jun, SS </a:t>
            </a:r>
            <a:r>
              <a:rPr lang="en-US" altLang="ko-KR" sz="2400" dirty="0" err="1" smtClean="0">
                <a:latin typeface="Times New Roman" pitchFamily="18" charset="0"/>
              </a:rPr>
              <a:t>Jeun</a:t>
            </a:r>
            <a:r>
              <a:rPr lang="en-US" altLang="ko-KR" sz="2400" dirty="0" smtClean="0">
                <a:latin typeface="Times New Roman" pitchFamily="18" charset="0"/>
              </a:rPr>
              <a:t>, WI Oh. Human umbilical cord blood-derived </a:t>
            </a:r>
            <a:r>
              <a:rPr lang="en-US" altLang="ko-KR" sz="2400" dirty="0" err="1" smtClean="0">
                <a:latin typeface="Times New Roman" pitchFamily="18" charset="0"/>
              </a:rPr>
              <a:t>mesenchymal</a:t>
            </a:r>
            <a:r>
              <a:rPr lang="en-US" altLang="ko-KR" sz="2400" dirty="0" smtClean="0">
                <a:latin typeface="Times New Roman" pitchFamily="18" charset="0"/>
              </a:rPr>
              <a:t> stem cell therapy promotes functional recovery of contused rat spinal cord through enhancement of endogenous cell proliferation and </a:t>
            </a:r>
            <a:r>
              <a:rPr lang="en-US" altLang="ko-KR" sz="2400" dirty="0" err="1" smtClean="0">
                <a:latin typeface="Times New Roman" pitchFamily="18" charset="0"/>
              </a:rPr>
              <a:t>oligogenesis</a:t>
            </a:r>
            <a:r>
              <a:rPr lang="en-US" altLang="ko-KR" sz="2400" dirty="0" smtClean="0">
                <a:latin typeface="Times New Roman" pitchFamily="18" charset="0"/>
              </a:rPr>
              <a:t>. J Biomed </a:t>
            </a:r>
            <a:r>
              <a:rPr lang="en-US" altLang="ko-KR" sz="2400" dirty="0" err="1" smtClean="0">
                <a:latin typeface="Times New Roman" pitchFamily="18" charset="0"/>
              </a:rPr>
              <a:t>Biotechnol</a:t>
            </a:r>
            <a:r>
              <a:rPr lang="en-US" altLang="ko-KR" sz="2400" dirty="0" smtClean="0">
                <a:latin typeface="Times New Roman" pitchFamily="18" charset="0"/>
              </a:rPr>
              <a:t>., 2012</a:t>
            </a:r>
            <a:endParaRPr lang="en-US" altLang="ko-KR" sz="2400" dirty="0">
              <a:latin typeface="Times New Roman" pitchFamily="18" charset="0"/>
            </a:endParaRPr>
          </a:p>
        </p:txBody>
      </p:sp>
      <p:sp>
        <p:nvSpPr>
          <p:cNvPr id="2060" name="Rectangle 35"/>
          <p:cNvSpPr>
            <a:spLocks noChangeArrowheads="1"/>
          </p:cNvSpPr>
          <p:nvPr/>
        </p:nvSpPr>
        <p:spPr bwMode="auto">
          <a:xfrm>
            <a:off x="10917239" y="31208653"/>
            <a:ext cx="9907587" cy="3416320"/>
          </a:xfrm>
          <a:prstGeom prst="rect">
            <a:avLst/>
          </a:prstGeom>
          <a:noFill/>
          <a:ln w="25400" algn="ctr">
            <a:noFill/>
            <a:miter lim="800000"/>
            <a:headEnd/>
            <a:tailEnd/>
          </a:ln>
        </p:spPr>
        <p:txBody>
          <a:bodyPr anchor="ctr">
            <a:spAutoFit/>
          </a:bodyPr>
          <a:lstStyle/>
          <a:p>
            <a:pPr>
              <a:lnSpc>
                <a:spcPct val="150000"/>
              </a:lnSpc>
              <a:buFont typeface="Wingdings" pitchFamily="2" charset="2"/>
              <a:buChar char="Ø"/>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400" b="1" dirty="0">
                <a:latin typeface="Times New Roman" pitchFamily="18" charset="0"/>
              </a:rPr>
              <a:t>  Cell Transplantation group with MP was higher improved the </a:t>
            </a:r>
          </a:p>
          <a:p>
            <a:pPr>
              <a:lnSpc>
                <a:spcPct val="150000"/>
              </a:lnSpc>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400" b="1" dirty="0">
                <a:latin typeface="Times New Roman" pitchFamily="18" charset="0"/>
              </a:rPr>
              <a:t>     functional recovery than cell </a:t>
            </a:r>
            <a:r>
              <a:rPr lang="en-US" altLang="ko-KR" sz="2400" b="1" dirty="0" err="1">
                <a:latin typeface="Times New Roman" pitchFamily="18" charset="0"/>
              </a:rPr>
              <a:t>transplnatation</a:t>
            </a:r>
            <a:r>
              <a:rPr lang="en-US" altLang="ko-KR" sz="2400" b="1" dirty="0">
                <a:latin typeface="Times New Roman" pitchFamily="18" charset="0"/>
              </a:rPr>
              <a:t> in SCI model.  </a:t>
            </a:r>
          </a:p>
          <a:p>
            <a:pPr>
              <a:lnSpc>
                <a:spcPct val="150000"/>
              </a:lnSpc>
              <a:buFont typeface="Wingdings" pitchFamily="2" charset="2"/>
              <a:buChar char="Ø"/>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400" b="1" dirty="0">
                <a:latin typeface="Times New Roman" pitchFamily="18" charset="0"/>
              </a:rPr>
              <a:t> cell survival of MSCs with MP in </a:t>
            </a:r>
            <a:r>
              <a:rPr lang="en-US" altLang="ko-KR" sz="2400" b="1" dirty="0" err="1">
                <a:latin typeface="Times New Roman" pitchFamily="18" charset="0"/>
              </a:rPr>
              <a:t>subacute</a:t>
            </a:r>
            <a:r>
              <a:rPr lang="en-US" altLang="ko-KR" sz="2400" b="1" dirty="0">
                <a:latin typeface="Times New Roman" pitchFamily="18" charset="0"/>
              </a:rPr>
              <a:t> group was higher than other </a:t>
            </a:r>
          </a:p>
          <a:p>
            <a:pPr>
              <a:lnSpc>
                <a:spcPct val="150000"/>
              </a:lnSpc>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400" b="1" dirty="0">
                <a:latin typeface="Times New Roman" pitchFamily="18" charset="0"/>
              </a:rPr>
              <a:t>    groups.    </a:t>
            </a:r>
          </a:p>
          <a:p>
            <a:pPr>
              <a:lnSpc>
                <a:spcPct val="150000"/>
              </a:lnSpc>
              <a:buFont typeface="Wingdings" pitchFamily="2" charset="2"/>
              <a:buChar char="Ø"/>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400" b="1" dirty="0">
                <a:latin typeface="Times New Roman" pitchFamily="18" charset="0"/>
              </a:rPr>
              <a:t> some of MSCs were differentiated into </a:t>
            </a:r>
            <a:r>
              <a:rPr lang="en-US" altLang="ko-KR" sz="2400" b="1" dirty="0" err="1">
                <a:latin typeface="Times New Roman" pitchFamily="18" charset="0"/>
              </a:rPr>
              <a:t>astrocyte</a:t>
            </a:r>
            <a:r>
              <a:rPr lang="en-US" altLang="ko-KR" sz="2400" b="1" dirty="0">
                <a:latin typeface="Times New Roman" pitchFamily="18" charset="0"/>
              </a:rPr>
              <a:t>.</a:t>
            </a:r>
          </a:p>
          <a:p>
            <a:pPr>
              <a:lnSpc>
                <a:spcPct val="150000"/>
              </a:lnSpc>
              <a:buFont typeface="Wingdings" pitchFamily="2" charset="2"/>
              <a:buNone/>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400" b="1" dirty="0">
                <a:latin typeface="Times New Roman" pitchFamily="18" charset="0"/>
              </a:rPr>
              <a:t>      </a:t>
            </a:r>
          </a:p>
        </p:txBody>
      </p:sp>
      <p:sp>
        <p:nvSpPr>
          <p:cNvPr id="2061" name="Rectangle 26"/>
          <p:cNvSpPr>
            <a:spLocks noChangeArrowheads="1"/>
          </p:cNvSpPr>
          <p:nvPr/>
        </p:nvSpPr>
        <p:spPr bwMode="auto">
          <a:xfrm>
            <a:off x="431801" y="9142645"/>
            <a:ext cx="10118725" cy="10175093"/>
          </a:xfrm>
          <a:prstGeom prst="rect">
            <a:avLst/>
          </a:prstGeom>
          <a:noFill/>
          <a:ln w="25400">
            <a:noFill/>
            <a:miter lim="800000"/>
            <a:headEnd/>
            <a:tailEnd/>
          </a:ln>
        </p:spPr>
        <p:txBody>
          <a:bodyPr lIns="180000" rIns="180000" anchor="ctr">
            <a:spAutoFit/>
          </a:bodyPr>
          <a:lstStyle/>
          <a:p>
            <a:pPr indent="152400">
              <a:lnSpc>
                <a:spcPct val="130000"/>
              </a:lnSpc>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endParaRPr lang="en-US" altLang="ko-KR" sz="2400" dirty="0">
              <a:latin typeface="Times New Roman" pitchFamily="18" charset="0"/>
            </a:endParaRPr>
          </a:p>
          <a:p>
            <a:pPr indent="152400">
              <a:lnSpc>
                <a:spcPct val="130000"/>
              </a:lnSpc>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en-US" sz="2400" dirty="0" err="1">
                <a:latin typeface="Times New Roman" pitchFamily="18" charset="0"/>
              </a:rPr>
              <a:t>Methylprednisolnone</a:t>
            </a:r>
            <a:r>
              <a:rPr lang="en-US" altLang="en-US" sz="2400" dirty="0">
                <a:latin typeface="Times New Roman" pitchFamily="18" charset="0"/>
              </a:rPr>
              <a:t> (MP), a glucocorticoid steroid, has an anti-</a:t>
            </a:r>
            <a:r>
              <a:rPr lang="en-US" altLang="en-US" sz="2400" dirty="0" err="1">
                <a:latin typeface="Times New Roman" pitchFamily="18" charset="0"/>
              </a:rPr>
              <a:t>inplammatory</a:t>
            </a:r>
            <a:r>
              <a:rPr lang="en-US" altLang="en-US" sz="2400" dirty="0">
                <a:latin typeface="Times New Roman" pitchFamily="18" charset="0"/>
              </a:rPr>
              <a:t> action and seems to inhibit the formation of oxygen free radicals produced during lipid peroxidation in a spinal cord injury (SCI). Currently MP is the standard therapy after acute SCI on reported neurological improvements. The combination therapeutic effect of human umbilical cord blood-derived </a:t>
            </a:r>
            <a:r>
              <a:rPr lang="en-US" altLang="en-US" sz="2400">
                <a:latin typeface="Times New Roman" pitchFamily="18" charset="0"/>
              </a:rPr>
              <a:t>mesenchymal</a:t>
            </a:r>
            <a:r>
              <a:rPr lang="en-US" altLang="en-US" sz="2400" dirty="0">
                <a:latin typeface="Times New Roman" pitchFamily="18" charset="0"/>
              </a:rPr>
              <a:t> stem cells (</a:t>
            </a:r>
            <a:r>
              <a:rPr lang="en-US" altLang="en-US" sz="2400" dirty="0" err="1">
                <a:latin typeface="Times New Roman" pitchFamily="18" charset="0"/>
              </a:rPr>
              <a:t>hUCB</a:t>
            </a:r>
            <a:r>
              <a:rPr lang="en-US" altLang="en-US" sz="2400" dirty="0">
                <a:latin typeface="Times New Roman" pitchFamily="18" charset="0"/>
              </a:rPr>
              <a:t>-MSCs) for transplantation time (1d, 7d, and 30d) after MP treatment on the axonal regeneration and on the behavioral improvement in SCI were studied in the rat. The spinal cord was injured by contusion using a weight-drop at the level of T9 and MP (30 mg/kg, </a:t>
            </a:r>
            <a:r>
              <a:rPr lang="en-US" altLang="en-US" sz="2400" dirty="0" err="1">
                <a:latin typeface="Times New Roman" pitchFamily="18" charset="0"/>
              </a:rPr>
              <a:t>i.m</a:t>
            </a:r>
            <a:r>
              <a:rPr lang="en-US" altLang="en-US" sz="2400" dirty="0">
                <a:latin typeface="Times New Roman" pitchFamily="18" charset="0"/>
              </a:rPr>
              <a:t>., 10 min and 4 h) was acute administered after injury. </a:t>
            </a:r>
            <a:r>
              <a:rPr lang="en-US" altLang="en-US" sz="2400" dirty="0" err="1">
                <a:latin typeface="Times New Roman" pitchFamily="18" charset="0"/>
              </a:rPr>
              <a:t>hUCB</a:t>
            </a:r>
            <a:r>
              <a:rPr lang="en-US" altLang="en-US" sz="2400" dirty="0">
                <a:latin typeface="Times New Roman" pitchFamily="18" charset="0"/>
              </a:rPr>
              <a:t>-MSCs were labeled GFP and our study was performed the efficacy for transplantation time (1d, 7d, and 30d) of </a:t>
            </a:r>
            <a:r>
              <a:rPr lang="en-US" altLang="en-US" sz="2400" dirty="0" err="1">
                <a:latin typeface="Times New Roman" pitchFamily="18" charset="0"/>
              </a:rPr>
              <a:t>hUCB</a:t>
            </a:r>
            <a:r>
              <a:rPr lang="en-US" altLang="en-US" sz="2400" dirty="0">
                <a:latin typeface="Times New Roman" pitchFamily="18" charset="0"/>
              </a:rPr>
              <a:t>-MSCs into the boundary zone of injured site. Efficacy was determined by histology</a:t>
            </a:r>
            <a:r>
              <a:rPr lang="en-US" altLang="ko-KR" sz="2400" dirty="0">
                <a:latin typeface="Times New Roman" pitchFamily="18" charset="0"/>
              </a:rPr>
              <a:t> </a:t>
            </a:r>
            <a:r>
              <a:rPr lang="en-US" altLang="en-US" sz="2400" dirty="0">
                <a:latin typeface="Times New Roman" pitchFamily="18" charset="0"/>
              </a:rPr>
              <a:t>and behavioral test. We found that </a:t>
            </a:r>
            <a:r>
              <a:rPr lang="en-US" altLang="en-US" sz="2400" dirty="0" err="1">
                <a:latin typeface="Times New Roman" pitchFamily="18" charset="0"/>
              </a:rPr>
              <a:t>hUCB</a:t>
            </a:r>
            <a:r>
              <a:rPr lang="en-US" altLang="en-US" sz="2400" dirty="0">
                <a:latin typeface="Times New Roman" pitchFamily="18" charset="0"/>
              </a:rPr>
              <a:t>-MSCs with MP treatment exerted a significant beneficial effect by </a:t>
            </a:r>
            <a:r>
              <a:rPr lang="en-US" altLang="en-US" sz="2400" dirty="0" err="1">
                <a:latin typeface="Times New Roman" pitchFamily="18" charset="0"/>
              </a:rPr>
              <a:t>neuroprotection</a:t>
            </a:r>
            <a:r>
              <a:rPr lang="en-US" altLang="en-US" sz="2400" dirty="0">
                <a:latin typeface="Times New Roman" pitchFamily="18" charset="0"/>
              </a:rPr>
              <a:t> and reducing cavity volume. Also the transplantation of </a:t>
            </a:r>
            <a:r>
              <a:rPr lang="en-US" altLang="en-US" sz="2400" dirty="0" err="1">
                <a:latin typeface="Times New Roman" pitchFamily="18" charset="0"/>
              </a:rPr>
              <a:t>hUCB</a:t>
            </a:r>
            <a:r>
              <a:rPr lang="en-US" altLang="en-US" sz="2400" dirty="0">
                <a:latin typeface="Times New Roman" pitchFamily="18" charset="0"/>
              </a:rPr>
              <a:t>-MSCs with MP treatment was significantly improved functional recovery. Combined transplantation at 7d after SCI provided significantly greater efficiency than combined transplantation at 1d and 30d. These results suggest that transplantation time window of the </a:t>
            </a:r>
            <a:r>
              <a:rPr lang="en-US" altLang="en-US" sz="2400" dirty="0" err="1">
                <a:latin typeface="Times New Roman" pitchFamily="18" charset="0"/>
              </a:rPr>
              <a:t>hUCB</a:t>
            </a:r>
            <a:r>
              <a:rPr lang="en-US" altLang="en-US" sz="2400" dirty="0">
                <a:latin typeface="Times New Roman" pitchFamily="18" charset="0"/>
              </a:rPr>
              <a:t>-MSCs with MP treatment give rise to an earlier neuron protection strategy and effect of cell grafting in SCI. Thus our study may be considered as a therapeutic modality for SCI. </a:t>
            </a:r>
            <a:endParaRPr lang="en-US" altLang="ko-KR" sz="2400" dirty="0">
              <a:latin typeface="Times New Roman" pitchFamily="18" charset="0"/>
            </a:endParaRPr>
          </a:p>
        </p:txBody>
      </p:sp>
      <p:sp>
        <p:nvSpPr>
          <p:cNvPr id="3084" name="Text Box 12"/>
          <p:cNvSpPr txBox="1">
            <a:spLocks noChangeArrowheads="1"/>
          </p:cNvSpPr>
          <p:nvPr/>
        </p:nvSpPr>
        <p:spPr bwMode="auto">
          <a:xfrm>
            <a:off x="685800" y="7849395"/>
            <a:ext cx="9577388" cy="707886"/>
          </a:xfrm>
          <a:prstGeom prst="rect">
            <a:avLst/>
          </a:prstGeom>
          <a:gradFill rotWithShape="1">
            <a:gsLst>
              <a:gs pos="0">
                <a:srgbClr val="0000FF">
                  <a:alpha val="99001"/>
                </a:srgbClr>
              </a:gs>
              <a:gs pos="50000">
                <a:srgbClr val="0000FF">
                  <a:gamma/>
                  <a:tint val="0"/>
                  <a:invGamma/>
                </a:srgbClr>
              </a:gs>
              <a:gs pos="100000">
                <a:srgbClr val="0000FF">
                  <a:alpha val="99001"/>
                </a:srgbClr>
              </a:gs>
            </a:gsLst>
            <a:lin ang="5400000" scaled="1"/>
          </a:gradFill>
          <a:ln w="19050">
            <a:noFill/>
            <a:miter lim="800000"/>
            <a:headEnd/>
            <a:tailEnd/>
          </a:ln>
          <a:effectLst/>
        </p:spPr>
        <p:txBody>
          <a:bodyPr>
            <a:spAutoFit/>
          </a:bodyPr>
          <a:lstStyle/>
          <a:p>
            <a:pPr algn="ctr" defTabSz="4114800">
              <a:spcBef>
                <a:spcPct val="50000"/>
              </a:spcBef>
              <a:defRPr/>
            </a:pPr>
            <a:r>
              <a:rPr lang="en-US" altLang="ko-KR" sz="4000" b="1">
                <a:latin typeface="Times New Roman" pitchFamily="18" charset="0"/>
                <a:ea typeface="굴림" pitchFamily="50" charset="-127"/>
              </a:rPr>
              <a:t>Abstract</a:t>
            </a:r>
          </a:p>
        </p:txBody>
      </p:sp>
      <p:sp>
        <p:nvSpPr>
          <p:cNvPr id="3085" name="Text Box 13"/>
          <p:cNvSpPr txBox="1">
            <a:spLocks noChangeArrowheads="1"/>
          </p:cNvSpPr>
          <p:nvPr/>
        </p:nvSpPr>
        <p:spPr bwMode="auto">
          <a:xfrm>
            <a:off x="685800" y="20752435"/>
            <a:ext cx="9577388" cy="707886"/>
          </a:xfrm>
          <a:prstGeom prst="rect">
            <a:avLst/>
          </a:prstGeom>
          <a:gradFill rotWithShape="1">
            <a:gsLst>
              <a:gs pos="0">
                <a:srgbClr val="0000FF">
                  <a:alpha val="99001"/>
                </a:srgbClr>
              </a:gs>
              <a:gs pos="50000">
                <a:srgbClr val="0000FF">
                  <a:gamma/>
                  <a:tint val="0"/>
                  <a:invGamma/>
                </a:srgbClr>
              </a:gs>
              <a:gs pos="100000">
                <a:srgbClr val="0000FF">
                  <a:alpha val="99001"/>
                </a:srgbClr>
              </a:gs>
            </a:gsLst>
            <a:lin ang="5400000" scaled="1"/>
          </a:gradFill>
          <a:ln w="19050">
            <a:noFill/>
            <a:miter lim="800000"/>
            <a:headEnd/>
            <a:tailEnd/>
          </a:ln>
          <a:effectLst/>
        </p:spPr>
        <p:txBody>
          <a:bodyPr>
            <a:spAutoFit/>
          </a:bodyPr>
          <a:lstStyle/>
          <a:p>
            <a:pPr algn="ctr" defTabSz="4114800">
              <a:spcBef>
                <a:spcPct val="50000"/>
              </a:spcBef>
              <a:defRPr/>
            </a:pPr>
            <a:r>
              <a:rPr lang="en-US" altLang="ko-KR" sz="4000" b="1">
                <a:latin typeface="Times New Roman" pitchFamily="18" charset="0"/>
                <a:ea typeface="굴림" pitchFamily="50" charset="-127"/>
              </a:rPr>
              <a:t>Methods</a:t>
            </a:r>
          </a:p>
        </p:txBody>
      </p:sp>
      <p:sp>
        <p:nvSpPr>
          <p:cNvPr id="3086" name="Text Box 14"/>
          <p:cNvSpPr txBox="1">
            <a:spLocks noChangeArrowheads="1"/>
          </p:cNvSpPr>
          <p:nvPr/>
        </p:nvSpPr>
        <p:spPr bwMode="auto">
          <a:xfrm>
            <a:off x="11063288" y="7824947"/>
            <a:ext cx="20523200" cy="707886"/>
          </a:xfrm>
          <a:prstGeom prst="rect">
            <a:avLst/>
          </a:prstGeom>
          <a:gradFill rotWithShape="1">
            <a:gsLst>
              <a:gs pos="0">
                <a:srgbClr val="0000FF">
                  <a:alpha val="99001"/>
                </a:srgbClr>
              </a:gs>
              <a:gs pos="50000">
                <a:srgbClr val="0000FF">
                  <a:gamma/>
                  <a:tint val="0"/>
                  <a:invGamma/>
                </a:srgbClr>
              </a:gs>
              <a:gs pos="100000">
                <a:srgbClr val="0000FF">
                  <a:alpha val="99001"/>
                </a:srgbClr>
              </a:gs>
            </a:gsLst>
            <a:lin ang="5400000" scaled="1"/>
          </a:gradFill>
          <a:ln w="19050">
            <a:noFill/>
            <a:miter lim="800000"/>
            <a:headEnd/>
            <a:tailEnd/>
          </a:ln>
          <a:effectLst/>
        </p:spPr>
        <p:txBody>
          <a:bodyPr>
            <a:spAutoFit/>
          </a:bodyPr>
          <a:lstStyle/>
          <a:p>
            <a:pPr algn="ctr" defTabSz="4114800">
              <a:spcBef>
                <a:spcPct val="50000"/>
              </a:spcBef>
              <a:defRPr/>
            </a:pPr>
            <a:r>
              <a:rPr lang="en-US" altLang="ko-KR" sz="4000" b="1">
                <a:latin typeface="Times New Roman" pitchFamily="18" charset="0"/>
                <a:ea typeface="굴림" pitchFamily="50" charset="-127"/>
              </a:rPr>
              <a:t>Results</a:t>
            </a:r>
          </a:p>
        </p:txBody>
      </p:sp>
      <p:sp>
        <p:nvSpPr>
          <p:cNvPr id="3087" name="Text Box 15"/>
          <p:cNvSpPr txBox="1">
            <a:spLocks noChangeArrowheads="1"/>
          </p:cNvSpPr>
          <p:nvPr/>
        </p:nvSpPr>
        <p:spPr bwMode="auto">
          <a:xfrm>
            <a:off x="11088689" y="30084395"/>
            <a:ext cx="9577387" cy="707886"/>
          </a:xfrm>
          <a:prstGeom prst="rect">
            <a:avLst/>
          </a:prstGeom>
          <a:gradFill rotWithShape="1">
            <a:gsLst>
              <a:gs pos="0">
                <a:srgbClr val="0000FF">
                  <a:alpha val="99001"/>
                </a:srgbClr>
              </a:gs>
              <a:gs pos="50000">
                <a:srgbClr val="0000FF">
                  <a:gamma/>
                  <a:tint val="0"/>
                  <a:invGamma/>
                </a:srgbClr>
              </a:gs>
              <a:gs pos="100000">
                <a:srgbClr val="0000FF">
                  <a:alpha val="99001"/>
                </a:srgbClr>
              </a:gs>
            </a:gsLst>
            <a:lin ang="5400000" scaled="1"/>
          </a:gradFill>
          <a:ln w="19050">
            <a:noFill/>
            <a:miter lim="800000"/>
            <a:headEnd/>
            <a:tailEnd/>
          </a:ln>
          <a:effectLst/>
        </p:spPr>
        <p:txBody>
          <a:bodyPr>
            <a:spAutoFit/>
          </a:bodyPr>
          <a:lstStyle/>
          <a:p>
            <a:pPr algn="ctr" defTabSz="4114800">
              <a:spcBef>
                <a:spcPct val="50000"/>
              </a:spcBef>
              <a:defRPr/>
            </a:pPr>
            <a:r>
              <a:rPr lang="en-US" altLang="ko-KR" sz="4000" b="1">
                <a:latin typeface="Times New Roman" pitchFamily="18" charset="0"/>
                <a:ea typeface="굴림" pitchFamily="50" charset="-127"/>
              </a:rPr>
              <a:t>Conclusions</a:t>
            </a:r>
          </a:p>
        </p:txBody>
      </p:sp>
      <p:sp>
        <p:nvSpPr>
          <p:cNvPr id="3088" name="Text Box 16"/>
          <p:cNvSpPr txBox="1">
            <a:spLocks noChangeArrowheads="1"/>
          </p:cNvSpPr>
          <p:nvPr/>
        </p:nvSpPr>
        <p:spPr bwMode="auto">
          <a:xfrm>
            <a:off x="21790025" y="30086142"/>
            <a:ext cx="9577388" cy="707886"/>
          </a:xfrm>
          <a:prstGeom prst="rect">
            <a:avLst/>
          </a:prstGeom>
          <a:gradFill rotWithShape="1">
            <a:gsLst>
              <a:gs pos="0">
                <a:srgbClr val="0000FF">
                  <a:alpha val="99001"/>
                </a:srgbClr>
              </a:gs>
              <a:gs pos="50000">
                <a:srgbClr val="0000FF">
                  <a:gamma/>
                  <a:tint val="0"/>
                  <a:invGamma/>
                </a:srgbClr>
              </a:gs>
              <a:gs pos="100000">
                <a:srgbClr val="0000FF">
                  <a:alpha val="99001"/>
                </a:srgbClr>
              </a:gs>
            </a:gsLst>
            <a:lin ang="5400000" scaled="1"/>
          </a:gradFill>
          <a:ln w="19050">
            <a:noFill/>
            <a:miter lim="800000"/>
            <a:headEnd/>
            <a:tailEnd/>
          </a:ln>
          <a:effectLst/>
        </p:spPr>
        <p:txBody>
          <a:bodyPr>
            <a:spAutoFit/>
          </a:bodyPr>
          <a:lstStyle/>
          <a:p>
            <a:pPr algn="ctr" defTabSz="4114800">
              <a:spcBef>
                <a:spcPct val="50000"/>
              </a:spcBef>
              <a:defRPr/>
            </a:pPr>
            <a:r>
              <a:rPr lang="en-US" altLang="ko-KR" sz="4000" b="1">
                <a:latin typeface="Times New Roman" pitchFamily="18" charset="0"/>
                <a:ea typeface="굴림" pitchFamily="50" charset="-127"/>
              </a:rPr>
              <a:t>References</a:t>
            </a:r>
          </a:p>
        </p:txBody>
      </p:sp>
      <p:sp>
        <p:nvSpPr>
          <p:cNvPr id="2077" name="Rectangle 33"/>
          <p:cNvSpPr>
            <a:spLocks noChangeArrowheads="1"/>
          </p:cNvSpPr>
          <p:nvPr/>
        </p:nvSpPr>
        <p:spPr bwMode="auto">
          <a:xfrm>
            <a:off x="11088688" y="26958499"/>
            <a:ext cx="9505950" cy="2123658"/>
          </a:xfrm>
          <a:prstGeom prst="rect">
            <a:avLst/>
          </a:prstGeom>
          <a:noFill/>
          <a:ln w="22225">
            <a:solidFill>
              <a:srgbClr val="0000FF"/>
            </a:solidFill>
            <a:miter lim="800000"/>
            <a:headEnd/>
            <a:tailEnd/>
          </a:ln>
        </p:spPr>
        <p:txBody>
          <a:bodyPr anchor="ctr">
            <a:spAutoFit/>
          </a:bodyPr>
          <a:lstStyle/>
          <a:p>
            <a:pPr marL="342900" indent="-342900">
              <a:lnSpc>
                <a:spcPct val="110000"/>
              </a:lnSpc>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000" b="1" dirty="0">
                <a:latin typeface="Times New Roman" pitchFamily="18" charset="0"/>
              </a:rPr>
              <a:t>Fig 3. </a:t>
            </a:r>
            <a:r>
              <a:rPr lang="en-US" altLang="ko-KR" sz="2000" b="1" dirty="0" err="1">
                <a:latin typeface="Times New Roman" pitchFamily="18" charset="0"/>
              </a:rPr>
              <a:t>Immunohistofluorescence</a:t>
            </a:r>
            <a:r>
              <a:rPr lang="en-US" altLang="ko-KR" sz="2000" b="1" dirty="0">
                <a:latin typeface="Times New Roman" pitchFamily="18" charset="0"/>
              </a:rPr>
              <a:t> micrographs of injured spinal cords with grafted cells into MP+MSCs group, showing </a:t>
            </a:r>
            <a:r>
              <a:rPr lang="en-US" altLang="ko-KR" sz="2000" b="1" dirty="0" err="1">
                <a:latin typeface="Times New Roman" pitchFamily="18" charset="0"/>
              </a:rPr>
              <a:t>immunostaining</a:t>
            </a:r>
            <a:r>
              <a:rPr lang="en-US" altLang="ko-KR" sz="2000" b="1" dirty="0">
                <a:latin typeface="Times New Roman" pitchFamily="18" charset="0"/>
              </a:rPr>
              <a:t> for GFAP (red). </a:t>
            </a:r>
          </a:p>
          <a:p>
            <a:pPr marL="342900" indent="-342900">
              <a:lnSpc>
                <a:spcPct val="110000"/>
              </a:lnSpc>
              <a:buFontTx/>
              <a:buAutoNum type="alphaUcParenBoth"/>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000" dirty="0">
                <a:latin typeface="Times New Roman" pitchFamily="18" charset="0"/>
              </a:rPr>
              <a:t> At 5d after transplantation into </a:t>
            </a:r>
            <a:r>
              <a:rPr lang="en-US" altLang="ko-KR" sz="2000" dirty="0" err="1">
                <a:latin typeface="Times New Roman" pitchFamily="18" charset="0"/>
              </a:rPr>
              <a:t>subacute</a:t>
            </a:r>
            <a:r>
              <a:rPr lang="en-US" altLang="ko-KR" sz="2000" dirty="0">
                <a:latin typeface="Times New Roman" pitchFamily="18" charset="0"/>
              </a:rPr>
              <a:t> group, </a:t>
            </a:r>
            <a:r>
              <a:rPr lang="en-US" altLang="ko-KR" sz="2000" dirty="0" err="1">
                <a:latin typeface="Times New Roman" pitchFamily="18" charset="0"/>
              </a:rPr>
              <a:t>hUCB</a:t>
            </a:r>
            <a:r>
              <a:rPr lang="en-US" altLang="ko-KR" sz="2000" dirty="0">
                <a:latin typeface="Times New Roman" pitchFamily="18" charset="0"/>
              </a:rPr>
              <a:t>-MSCs labeled by GFP were observed around injured site . </a:t>
            </a:r>
          </a:p>
          <a:p>
            <a:pPr marL="342900" indent="-342900">
              <a:lnSpc>
                <a:spcPct val="110000"/>
              </a:lnSpc>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000" dirty="0">
                <a:latin typeface="Times New Roman" pitchFamily="18" charset="0"/>
              </a:rPr>
              <a:t>(B-D)  GFP-MSCs were indentified human nuclei antibody of boxed area in A.</a:t>
            </a:r>
            <a:r>
              <a:rPr lang="en-US" altLang="ko-KR" sz="2000" b="1" dirty="0">
                <a:latin typeface="Times New Roman" pitchFamily="18" charset="0"/>
              </a:rPr>
              <a:t> </a:t>
            </a:r>
          </a:p>
          <a:p>
            <a:pPr marL="342900" indent="-342900">
              <a:lnSpc>
                <a:spcPct val="110000"/>
              </a:lnSpc>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000" dirty="0">
                <a:latin typeface="Times New Roman" pitchFamily="18" charset="0"/>
              </a:rPr>
              <a:t>            Scale bars = 1 ㎜ in A; 100 ㎛ in B-D</a:t>
            </a:r>
          </a:p>
        </p:txBody>
      </p:sp>
      <p:sp>
        <p:nvSpPr>
          <p:cNvPr id="2078" name="Text Box 52"/>
          <p:cNvSpPr txBox="1">
            <a:spLocks noChangeArrowheads="1"/>
          </p:cNvSpPr>
          <p:nvPr/>
        </p:nvSpPr>
        <p:spPr bwMode="auto">
          <a:xfrm>
            <a:off x="504826" y="21761768"/>
            <a:ext cx="9936163" cy="492443"/>
          </a:xfrm>
          <a:prstGeom prst="rect">
            <a:avLst/>
          </a:prstGeom>
          <a:noFill/>
          <a:ln w="9525">
            <a:noFill/>
            <a:miter lim="800000"/>
            <a:headEnd/>
            <a:tailEnd/>
          </a:ln>
        </p:spPr>
        <p:txBody>
          <a:bodyPr>
            <a:spAutoFit/>
          </a:bodyPr>
          <a:lstStyle/>
          <a:p>
            <a:pPr defTabSz="4114800">
              <a:spcBef>
                <a:spcPct val="50000"/>
              </a:spcBef>
              <a:buFont typeface="Wingdings" pitchFamily="2" charset="2"/>
              <a:buChar char="Ø"/>
            </a:pPr>
            <a:r>
              <a:rPr lang="en-US" altLang="ko-KR" sz="2600" b="1">
                <a:latin typeface="Times New Roman" pitchFamily="18" charset="0"/>
              </a:rPr>
              <a:t>  Isolation of human umbilical cord derived mesenchymal stem cell </a:t>
            </a:r>
          </a:p>
        </p:txBody>
      </p:sp>
      <p:pic>
        <p:nvPicPr>
          <p:cNvPr id="2079" name="Picture 56" descr="isolation and expansion"/>
          <p:cNvPicPr>
            <a:picLocks noChangeAspect="1" noChangeArrowheads="1"/>
          </p:cNvPicPr>
          <p:nvPr/>
        </p:nvPicPr>
        <p:blipFill>
          <a:blip r:embed="rId4" cstate="print"/>
          <a:srcRect l="545" t="1132" r="1102" b="2969"/>
          <a:stretch>
            <a:fillRect/>
          </a:stretch>
        </p:blipFill>
        <p:spPr bwMode="auto">
          <a:xfrm>
            <a:off x="1571625" y="22376447"/>
            <a:ext cx="6853238" cy="3340577"/>
          </a:xfrm>
          <a:prstGeom prst="rect">
            <a:avLst/>
          </a:prstGeom>
          <a:noFill/>
          <a:ln w="9525">
            <a:noFill/>
            <a:miter lim="800000"/>
            <a:headEnd/>
            <a:tailEnd/>
          </a:ln>
        </p:spPr>
      </p:pic>
      <p:pic>
        <p:nvPicPr>
          <p:cNvPr id="2080" name="Picture 57" descr="그림1-111"/>
          <p:cNvPicPr>
            <a:picLocks noChangeAspect="1" noChangeArrowheads="1"/>
          </p:cNvPicPr>
          <p:nvPr/>
        </p:nvPicPr>
        <p:blipFill>
          <a:blip r:embed="rId5" cstate="print"/>
          <a:srcRect/>
          <a:stretch>
            <a:fillRect/>
          </a:stretch>
        </p:blipFill>
        <p:spPr bwMode="auto">
          <a:xfrm>
            <a:off x="1903414" y="26324719"/>
            <a:ext cx="3989387" cy="2200275"/>
          </a:xfrm>
          <a:prstGeom prst="rect">
            <a:avLst/>
          </a:prstGeom>
          <a:noFill/>
          <a:ln w="9525">
            <a:noFill/>
            <a:miter lim="800000"/>
            <a:headEnd/>
            <a:tailEnd/>
          </a:ln>
        </p:spPr>
      </p:pic>
      <p:sp>
        <p:nvSpPr>
          <p:cNvPr id="2081" name="Text Box 58"/>
          <p:cNvSpPr txBox="1">
            <a:spLocks noChangeArrowheads="1"/>
          </p:cNvSpPr>
          <p:nvPr/>
        </p:nvSpPr>
        <p:spPr bwMode="auto">
          <a:xfrm>
            <a:off x="504826" y="25690830"/>
            <a:ext cx="9936163" cy="492443"/>
          </a:xfrm>
          <a:prstGeom prst="rect">
            <a:avLst/>
          </a:prstGeom>
          <a:noFill/>
          <a:ln w="9525">
            <a:noFill/>
            <a:miter lim="800000"/>
            <a:headEnd/>
            <a:tailEnd/>
          </a:ln>
        </p:spPr>
        <p:txBody>
          <a:bodyPr>
            <a:spAutoFit/>
          </a:bodyPr>
          <a:lstStyle/>
          <a:p>
            <a:pPr defTabSz="4114800">
              <a:spcBef>
                <a:spcPct val="50000"/>
              </a:spcBef>
              <a:buFont typeface="Wingdings" pitchFamily="2" charset="2"/>
              <a:buChar char="Ø"/>
            </a:pPr>
            <a:r>
              <a:rPr lang="en-US" altLang="ko-KR" sz="2600" b="1">
                <a:latin typeface="Times New Roman" pitchFamily="18" charset="0"/>
              </a:rPr>
              <a:t>  Model of spinal cord injury</a:t>
            </a:r>
          </a:p>
        </p:txBody>
      </p:sp>
      <p:sp>
        <p:nvSpPr>
          <p:cNvPr id="2082" name="Text Box 60"/>
          <p:cNvSpPr txBox="1">
            <a:spLocks noChangeArrowheads="1"/>
          </p:cNvSpPr>
          <p:nvPr/>
        </p:nvSpPr>
        <p:spPr bwMode="auto">
          <a:xfrm>
            <a:off x="504826" y="37958237"/>
            <a:ext cx="9936163" cy="492443"/>
          </a:xfrm>
          <a:prstGeom prst="rect">
            <a:avLst/>
          </a:prstGeom>
          <a:noFill/>
          <a:ln w="9525">
            <a:noFill/>
            <a:miter lim="800000"/>
            <a:headEnd/>
            <a:tailEnd/>
          </a:ln>
        </p:spPr>
        <p:txBody>
          <a:bodyPr>
            <a:spAutoFit/>
          </a:bodyPr>
          <a:lstStyle/>
          <a:p>
            <a:pPr defTabSz="4114800">
              <a:spcBef>
                <a:spcPct val="50000"/>
              </a:spcBef>
              <a:buFont typeface="Wingdings" pitchFamily="2" charset="2"/>
              <a:buChar char="Ø"/>
            </a:pPr>
            <a:r>
              <a:rPr lang="en-US" altLang="ko-KR" sz="2600" b="1">
                <a:latin typeface="Times New Roman" pitchFamily="18" charset="0"/>
              </a:rPr>
              <a:t>  Immunohistofluorescence &amp; Cavity volume</a:t>
            </a:r>
          </a:p>
        </p:txBody>
      </p:sp>
      <p:sp>
        <p:nvSpPr>
          <p:cNvPr id="2083" name="Text Box 66"/>
          <p:cNvSpPr txBox="1">
            <a:spLocks noChangeArrowheads="1"/>
          </p:cNvSpPr>
          <p:nvPr/>
        </p:nvSpPr>
        <p:spPr bwMode="auto">
          <a:xfrm>
            <a:off x="504826" y="36912233"/>
            <a:ext cx="9936163" cy="492443"/>
          </a:xfrm>
          <a:prstGeom prst="rect">
            <a:avLst/>
          </a:prstGeom>
          <a:noFill/>
          <a:ln w="9525">
            <a:noFill/>
            <a:miter lim="800000"/>
            <a:headEnd/>
            <a:tailEnd/>
          </a:ln>
        </p:spPr>
        <p:txBody>
          <a:bodyPr>
            <a:spAutoFit/>
          </a:bodyPr>
          <a:lstStyle/>
          <a:p>
            <a:pPr defTabSz="4114800">
              <a:spcBef>
                <a:spcPct val="50000"/>
              </a:spcBef>
              <a:buFont typeface="Wingdings" pitchFamily="2" charset="2"/>
              <a:buChar char="Ø"/>
            </a:pPr>
            <a:r>
              <a:rPr lang="en-US" altLang="ko-KR" sz="2600" b="1">
                <a:latin typeface="Times New Roman" pitchFamily="18" charset="0"/>
              </a:rPr>
              <a:t>  Behavior Test</a:t>
            </a:r>
          </a:p>
        </p:txBody>
      </p:sp>
      <p:sp>
        <p:nvSpPr>
          <p:cNvPr id="2084" name="Rectangle 67"/>
          <p:cNvSpPr>
            <a:spLocks noChangeArrowheads="1"/>
          </p:cNvSpPr>
          <p:nvPr/>
        </p:nvSpPr>
        <p:spPr bwMode="auto">
          <a:xfrm>
            <a:off x="695326" y="37347079"/>
            <a:ext cx="9864725" cy="499367"/>
          </a:xfrm>
          <a:prstGeom prst="rect">
            <a:avLst/>
          </a:prstGeom>
          <a:noFill/>
          <a:ln w="9525">
            <a:noFill/>
            <a:miter lim="800000"/>
            <a:headEnd/>
            <a:tailEnd/>
          </a:ln>
        </p:spPr>
        <p:txBody>
          <a:bodyPr anchor="ctr">
            <a:spAutoFit/>
          </a:bodyPr>
          <a:lstStyle/>
          <a:p>
            <a:pPr>
              <a:lnSpc>
                <a:spcPct val="115000"/>
              </a:lnSpc>
            </a:pPr>
            <a:r>
              <a:rPr lang="en-US" altLang="ko-KR" sz="2300">
                <a:latin typeface="Times New Roman" pitchFamily="18" charset="0"/>
              </a:rPr>
              <a:t>- Bass-Beatti-Bresnahan (BBB) locomotor ration scale (Basso et al., 1995). </a:t>
            </a:r>
          </a:p>
        </p:txBody>
      </p:sp>
      <p:grpSp>
        <p:nvGrpSpPr>
          <p:cNvPr id="2085" name="Group 97"/>
          <p:cNvGrpSpPr>
            <a:grpSpLocks/>
          </p:cNvGrpSpPr>
          <p:nvPr/>
        </p:nvGrpSpPr>
        <p:grpSpPr bwMode="auto">
          <a:xfrm>
            <a:off x="13249275" y="22221032"/>
            <a:ext cx="5524500" cy="1746250"/>
            <a:chOff x="1111" y="298"/>
            <a:chExt cx="3480" cy="1000"/>
          </a:xfrm>
        </p:grpSpPr>
        <p:sp>
          <p:nvSpPr>
            <p:cNvPr id="2161" name="Rectangle 98"/>
            <p:cNvSpPr>
              <a:spLocks noChangeArrowheads="1"/>
            </p:cNvSpPr>
            <p:nvPr/>
          </p:nvSpPr>
          <p:spPr bwMode="auto">
            <a:xfrm>
              <a:off x="1111" y="300"/>
              <a:ext cx="3447" cy="998"/>
            </a:xfrm>
            <a:prstGeom prst="rect">
              <a:avLst/>
            </a:prstGeom>
            <a:solidFill>
              <a:schemeClr val="tx1"/>
            </a:solidFill>
            <a:ln w="9525">
              <a:solidFill>
                <a:schemeClr val="tx1"/>
              </a:solidFill>
              <a:miter lim="800000"/>
              <a:headEnd/>
              <a:tailEnd/>
            </a:ln>
          </p:spPr>
          <p:txBody>
            <a:bodyPr wrap="none" anchor="ctr"/>
            <a:lstStyle/>
            <a:p>
              <a:endParaRPr lang="ko-KR" altLang="en-US"/>
            </a:p>
          </p:txBody>
        </p:sp>
        <p:pic>
          <p:nvPicPr>
            <p:cNvPr id="2162" name="Picture 99" descr="GFAP GFP"/>
            <p:cNvPicPr>
              <a:picLocks noChangeAspect="1" noChangeArrowheads="1"/>
            </p:cNvPicPr>
            <p:nvPr/>
          </p:nvPicPr>
          <p:blipFill>
            <a:blip r:embed="rId6" cstate="print"/>
            <a:srcRect/>
            <a:stretch>
              <a:fillRect/>
            </a:stretch>
          </p:blipFill>
          <p:spPr bwMode="auto">
            <a:xfrm>
              <a:off x="1147" y="458"/>
              <a:ext cx="1088" cy="820"/>
            </a:xfrm>
            <a:prstGeom prst="rect">
              <a:avLst/>
            </a:prstGeom>
            <a:noFill/>
            <a:ln w="9525">
              <a:noFill/>
              <a:miter lim="800000"/>
              <a:headEnd/>
              <a:tailEnd/>
            </a:ln>
          </p:spPr>
        </p:pic>
        <p:pic>
          <p:nvPicPr>
            <p:cNvPr id="2163" name="Picture 100" descr="Image10"/>
            <p:cNvPicPr>
              <a:picLocks noChangeAspect="1" noChangeArrowheads="1"/>
            </p:cNvPicPr>
            <p:nvPr/>
          </p:nvPicPr>
          <p:blipFill>
            <a:blip r:embed="rId7" cstate="print"/>
            <a:srcRect/>
            <a:stretch>
              <a:fillRect/>
            </a:stretch>
          </p:blipFill>
          <p:spPr bwMode="auto">
            <a:xfrm>
              <a:off x="3446" y="315"/>
              <a:ext cx="1088" cy="820"/>
            </a:xfrm>
            <a:prstGeom prst="rect">
              <a:avLst/>
            </a:prstGeom>
            <a:noFill/>
            <a:ln w="9525">
              <a:noFill/>
              <a:miter lim="800000"/>
              <a:headEnd/>
              <a:tailEnd/>
            </a:ln>
          </p:spPr>
        </p:pic>
        <p:pic>
          <p:nvPicPr>
            <p:cNvPr id="2164" name="Picture 101" descr="GFAP GFP-1"/>
            <p:cNvPicPr>
              <a:picLocks noChangeAspect="1" noChangeArrowheads="1"/>
            </p:cNvPicPr>
            <p:nvPr/>
          </p:nvPicPr>
          <p:blipFill>
            <a:blip r:embed="rId8" cstate="print"/>
            <a:srcRect/>
            <a:stretch>
              <a:fillRect/>
            </a:stretch>
          </p:blipFill>
          <p:spPr bwMode="auto">
            <a:xfrm>
              <a:off x="1849" y="463"/>
              <a:ext cx="1088" cy="820"/>
            </a:xfrm>
            <a:prstGeom prst="rect">
              <a:avLst/>
            </a:prstGeom>
            <a:noFill/>
            <a:ln w="9525">
              <a:noFill/>
              <a:miter lim="800000"/>
              <a:headEnd/>
              <a:tailEnd/>
            </a:ln>
          </p:spPr>
        </p:pic>
        <p:pic>
          <p:nvPicPr>
            <p:cNvPr id="2165" name="Picture 102" descr="Image7"/>
            <p:cNvPicPr>
              <a:picLocks noChangeAspect="1" noChangeArrowheads="1"/>
            </p:cNvPicPr>
            <p:nvPr/>
          </p:nvPicPr>
          <p:blipFill>
            <a:blip r:embed="rId9" cstate="print"/>
            <a:srcRect/>
            <a:stretch>
              <a:fillRect/>
            </a:stretch>
          </p:blipFill>
          <p:spPr bwMode="auto">
            <a:xfrm>
              <a:off x="2590" y="379"/>
              <a:ext cx="1088" cy="820"/>
            </a:xfrm>
            <a:prstGeom prst="rect">
              <a:avLst/>
            </a:prstGeom>
            <a:noFill/>
            <a:ln w="9525">
              <a:noFill/>
              <a:miter lim="800000"/>
              <a:headEnd/>
              <a:tailEnd/>
            </a:ln>
          </p:spPr>
        </p:pic>
        <p:sp>
          <p:nvSpPr>
            <p:cNvPr id="2166" name="Rectangle 103"/>
            <p:cNvSpPr>
              <a:spLocks noChangeArrowheads="1"/>
            </p:cNvSpPr>
            <p:nvPr/>
          </p:nvSpPr>
          <p:spPr bwMode="auto">
            <a:xfrm>
              <a:off x="2130" y="757"/>
              <a:ext cx="136" cy="115"/>
            </a:xfrm>
            <a:prstGeom prst="rect">
              <a:avLst/>
            </a:prstGeom>
            <a:noFill/>
            <a:ln w="22225">
              <a:solidFill>
                <a:schemeClr val="bg1"/>
              </a:solidFill>
              <a:miter lim="800000"/>
              <a:headEnd/>
              <a:tailEnd/>
            </a:ln>
          </p:spPr>
          <p:txBody>
            <a:bodyPr wrap="none" anchor="ctr"/>
            <a:lstStyle/>
            <a:p>
              <a:endParaRPr lang="ko-KR" altLang="en-US"/>
            </a:p>
          </p:txBody>
        </p:sp>
        <p:sp>
          <p:nvSpPr>
            <p:cNvPr id="2167" name="Text Box 104"/>
            <p:cNvSpPr txBox="1">
              <a:spLocks noChangeArrowheads="1"/>
            </p:cNvSpPr>
            <p:nvPr/>
          </p:nvSpPr>
          <p:spPr bwMode="auto">
            <a:xfrm>
              <a:off x="3956" y="298"/>
              <a:ext cx="635" cy="150"/>
            </a:xfrm>
            <a:prstGeom prst="rect">
              <a:avLst/>
            </a:prstGeom>
            <a:noFill/>
            <a:ln w="9525">
              <a:noFill/>
              <a:miter lim="800000"/>
              <a:headEnd/>
              <a:tailEnd/>
            </a:ln>
          </p:spPr>
          <p:txBody>
            <a:bodyPr>
              <a:spAutoFit/>
            </a:bodyPr>
            <a:lstStyle/>
            <a:p>
              <a:pPr algn="ctr">
                <a:spcBef>
                  <a:spcPct val="50000"/>
                </a:spcBef>
              </a:pPr>
              <a:r>
                <a:rPr lang="en-US" altLang="ko-KR" sz="1100" b="1">
                  <a:solidFill>
                    <a:srgbClr val="00FF00"/>
                  </a:solidFill>
                  <a:latin typeface="Arial" charset="0"/>
                </a:rPr>
                <a:t>GFP</a:t>
              </a:r>
              <a:r>
                <a:rPr lang="en-US" altLang="ko-KR" sz="1100" b="1">
                  <a:solidFill>
                    <a:schemeClr val="bg1"/>
                  </a:solidFill>
                  <a:latin typeface="Arial" charset="0"/>
                </a:rPr>
                <a:t>/</a:t>
              </a:r>
              <a:r>
                <a:rPr lang="en-US" altLang="ko-KR" sz="1100" b="1">
                  <a:solidFill>
                    <a:srgbClr val="FF0000"/>
                  </a:solidFill>
                  <a:latin typeface="Arial" charset="0"/>
                </a:rPr>
                <a:t>GFAP </a:t>
              </a:r>
            </a:p>
          </p:txBody>
        </p:sp>
        <p:sp>
          <p:nvSpPr>
            <p:cNvPr id="2168" name="Freeform 105"/>
            <p:cNvSpPr>
              <a:spLocks/>
            </p:cNvSpPr>
            <p:nvPr/>
          </p:nvSpPr>
          <p:spPr bwMode="auto">
            <a:xfrm>
              <a:off x="2366" y="663"/>
              <a:ext cx="702" cy="279"/>
            </a:xfrm>
            <a:custGeom>
              <a:avLst/>
              <a:gdLst>
                <a:gd name="T0" fmla="*/ 15 w 702"/>
                <a:gd name="T1" fmla="*/ 46 h 279"/>
                <a:gd name="T2" fmla="*/ 15 w 702"/>
                <a:gd name="T3" fmla="*/ 91 h 279"/>
                <a:gd name="T4" fmla="*/ 106 w 702"/>
                <a:gd name="T5" fmla="*/ 227 h 279"/>
                <a:gd name="T6" fmla="*/ 196 w 702"/>
                <a:gd name="T7" fmla="*/ 227 h 279"/>
                <a:gd name="T8" fmla="*/ 287 w 702"/>
                <a:gd name="T9" fmla="*/ 272 h 279"/>
                <a:gd name="T10" fmla="*/ 423 w 702"/>
                <a:gd name="T11" fmla="*/ 272 h 279"/>
                <a:gd name="T12" fmla="*/ 514 w 702"/>
                <a:gd name="T13" fmla="*/ 227 h 279"/>
                <a:gd name="T14" fmla="*/ 605 w 702"/>
                <a:gd name="T15" fmla="*/ 182 h 279"/>
                <a:gd name="T16" fmla="*/ 695 w 702"/>
                <a:gd name="T17" fmla="*/ 46 h 279"/>
                <a:gd name="T18" fmla="*/ 650 w 702"/>
                <a:gd name="T19" fmla="*/ 0 h 2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2"/>
                <a:gd name="T31" fmla="*/ 0 h 279"/>
                <a:gd name="T32" fmla="*/ 702 w 702"/>
                <a:gd name="T33" fmla="*/ 279 h 27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2" h="279">
                  <a:moveTo>
                    <a:pt x="15" y="46"/>
                  </a:moveTo>
                  <a:cubicBezTo>
                    <a:pt x="7" y="53"/>
                    <a:pt x="0" y="61"/>
                    <a:pt x="15" y="91"/>
                  </a:cubicBezTo>
                  <a:cubicBezTo>
                    <a:pt x="30" y="121"/>
                    <a:pt x="76" y="204"/>
                    <a:pt x="106" y="227"/>
                  </a:cubicBezTo>
                  <a:cubicBezTo>
                    <a:pt x="136" y="250"/>
                    <a:pt x="166" y="220"/>
                    <a:pt x="196" y="227"/>
                  </a:cubicBezTo>
                  <a:cubicBezTo>
                    <a:pt x="226" y="234"/>
                    <a:pt x="249" y="265"/>
                    <a:pt x="287" y="272"/>
                  </a:cubicBezTo>
                  <a:cubicBezTo>
                    <a:pt x="325" y="279"/>
                    <a:pt x="385" y="279"/>
                    <a:pt x="423" y="272"/>
                  </a:cubicBezTo>
                  <a:cubicBezTo>
                    <a:pt x="461" y="265"/>
                    <a:pt x="484" y="242"/>
                    <a:pt x="514" y="227"/>
                  </a:cubicBezTo>
                  <a:cubicBezTo>
                    <a:pt x="544" y="212"/>
                    <a:pt x="575" y="212"/>
                    <a:pt x="605" y="182"/>
                  </a:cubicBezTo>
                  <a:cubicBezTo>
                    <a:pt x="635" y="152"/>
                    <a:pt x="688" y="76"/>
                    <a:pt x="695" y="46"/>
                  </a:cubicBezTo>
                  <a:cubicBezTo>
                    <a:pt x="702" y="16"/>
                    <a:pt x="657" y="8"/>
                    <a:pt x="650" y="0"/>
                  </a:cubicBezTo>
                </a:path>
              </a:pathLst>
            </a:custGeom>
            <a:noFill/>
            <a:ln w="19050" cap="flat">
              <a:solidFill>
                <a:schemeClr val="bg1"/>
              </a:solidFill>
              <a:prstDash val="dash"/>
              <a:round/>
              <a:headEnd/>
              <a:tailEnd/>
            </a:ln>
          </p:spPr>
          <p:txBody>
            <a:bodyPr/>
            <a:lstStyle/>
            <a:p>
              <a:endParaRPr lang="ko-KR" altLang="en-US"/>
            </a:p>
          </p:txBody>
        </p:sp>
      </p:grpSp>
      <p:sp>
        <p:nvSpPr>
          <p:cNvPr id="2086" name="Line 338"/>
          <p:cNvSpPr>
            <a:spLocks noChangeShapeType="1"/>
          </p:cNvSpPr>
          <p:nvPr/>
        </p:nvSpPr>
        <p:spPr bwMode="auto">
          <a:xfrm>
            <a:off x="21170578" y="8554826"/>
            <a:ext cx="71437" cy="21941631"/>
          </a:xfrm>
          <a:prstGeom prst="line">
            <a:avLst/>
          </a:prstGeom>
          <a:noFill/>
          <a:ln w="9525">
            <a:solidFill>
              <a:schemeClr val="tx1"/>
            </a:solidFill>
            <a:round/>
            <a:headEnd/>
            <a:tailEnd/>
          </a:ln>
        </p:spPr>
        <p:txBody>
          <a:bodyPr/>
          <a:lstStyle/>
          <a:p>
            <a:endParaRPr lang="ko-KR" altLang="en-US"/>
          </a:p>
        </p:txBody>
      </p:sp>
      <p:sp>
        <p:nvSpPr>
          <p:cNvPr id="2087" name="Text Box 341"/>
          <p:cNvSpPr txBox="1">
            <a:spLocks noChangeArrowheads="1"/>
          </p:cNvSpPr>
          <p:nvPr/>
        </p:nvSpPr>
        <p:spPr bwMode="auto">
          <a:xfrm>
            <a:off x="431801" y="33751520"/>
            <a:ext cx="9936163" cy="492443"/>
          </a:xfrm>
          <a:prstGeom prst="rect">
            <a:avLst/>
          </a:prstGeom>
          <a:noFill/>
          <a:ln w="9525">
            <a:noFill/>
            <a:miter lim="800000"/>
            <a:headEnd/>
            <a:tailEnd/>
          </a:ln>
        </p:spPr>
        <p:txBody>
          <a:bodyPr>
            <a:spAutoFit/>
          </a:bodyPr>
          <a:lstStyle/>
          <a:p>
            <a:pPr defTabSz="4114800">
              <a:spcBef>
                <a:spcPct val="50000"/>
              </a:spcBef>
              <a:buFont typeface="Wingdings" pitchFamily="2" charset="2"/>
              <a:buChar char="Ø"/>
            </a:pPr>
            <a:r>
              <a:rPr lang="en-US" altLang="ko-KR" sz="2600" b="1">
                <a:latin typeface="Times New Roman" pitchFamily="18" charset="0"/>
              </a:rPr>
              <a:t> Method of transplantation</a:t>
            </a:r>
          </a:p>
        </p:txBody>
      </p:sp>
      <p:sp>
        <p:nvSpPr>
          <p:cNvPr id="2088" name="Rectangle 342"/>
          <p:cNvSpPr>
            <a:spLocks noChangeArrowheads="1"/>
          </p:cNvSpPr>
          <p:nvPr/>
        </p:nvSpPr>
        <p:spPr bwMode="auto">
          <a:xfrm>
            <a:off x="677864" y="34393854"/>
            <a:ext cx="9864725" cy="2127505"/>
          </a:xfrm>
          <a:prstGeom prst="rect">
            <a:avLst/>
          </a:prstGeom>
          <a:noFill/>
          <a:ln w="9525">
            <a:noFill/>
            <a:miter lim="800000"/>
            <a:headEnd/>
            <a:tailEnd/>
          </a:ln>
        </p:spPr>
        <p:txBody>
          <a:bodyPr anchor="ctr">
            <a:spAutoFit/>
          </a:bodyPr>
          <a:lstStyle/>
          <a:p>
            <a:pPr>
              <a:lnSpc>
                <a:spcPct val="115000"/>
              </a:lnSpc>
            </a:pPr>
            <a:r>
              <a:rPr lang="en-US" altLang="ko-KR" sz="2300">
                <a:latin typeface="Times New Roman" pitchFamily="18" charset="0"/>
              </a:rPr>
              <a:t>- MP injection time : within 10 min and 4h.</a:t>
            </a:r>
          </a:p>
          <a:p>
            <a:pPr>
              <a:lnSpc>
                <a:spcPct val="115000"/>
              </a:lnSpc>
            </a:pPr>
            <a:r>
              <a:rPr lang="en-US" altLang="ko-KR" sz="2300">
                <a:latin typeface="Times New Roman" pitchFamily="18" charset="0"/>
              </a:rPr>
              <a:t>- Time : 1d, 7d, and 30d after injury.  </a:t>
            </a:r>
          </a:p>
          <a:p>
            <a:pPr>
              <a:lnSpc>
                <a:spcPct val="115000"/>
              </a:lnSpc>
            </a:pPr>
            <a:r>
              <a:rPr lang="en-US" altLang="ko-KR" sz="2300">
                <a:latin typeface="Times New Roman" pitchFamily="18" charset="0"/>
              </a:rPr>
              <a:t>- Site : 0.5 ㎜ from the midline, 1.5 ㎜ down from the dura, </a:t>
            </a:r>
          </a:p>
          <a:p>
            <a:pPr>
              <a:lnSpc>
                <a:spcPct val="115000"/>
              </a:lnSpc>
            </a:pPr>
            <a:r>
              <a:rPr lang="en-US" altLang="ko-KR" sz="2300">
                <a:latin typeface="Times New Roman" pitchFamily="18" charset="0"/>
              </a:rPr>
              <a:t>         and 5 ㎜ rostral from the contusion  </a:t>
            </a:r>
          </a:p>
          <a:p>
            <a:pPr>
              <a:lnSpc>
                <a:spcPct val="115000"/>
              </a:lnSpc>
            </a:pPr>
            <a:r>
              <a:rPr lang="en-US" altLang="ko-KR" sz="2300">
                <a:latin typeface="Times New Roman" pitchFamily="18" charset="0"/>
              </a:rPr>
              <a:t>- Cell number &amp; rate : 3 × 105 cells/5㎕, 0.5 ㎕/min           </a:t>
            </a:r>
          </a:p>
        </p:txBody>
      </p:sp>
      <p:sp>
        <p:nvSpPr>
          <p:cNvPr id="2089" name="Text Box 343"/>
          <p:cNvSpPr txBox="1">
            <a:spLocks noChangeArrowheads="1"/>
          </p:cNvSpPr>
          <p:nvPr/>
        </p:nvSpPr>
        <p:spPr bwMode="auto">
          <a:xfrm>
            <a:off x="447676" y="28549442"/>
            <a:ext cx="9936163" cy="492443"/>
          </a:xfrm>
          <a:prstGeom prst="rect">
            <a:avLst/>
          </a:prstGeom>
          <a:noFill/>
          <a:ln w="9525">
            <a:noFill/>
            <a:miter lim="800000"/>
            <a:headEnd/>
            <a:tailEnd/>
          </a:ln>
        </p:spPr>
        <p:txBody>
          <a:bodyPr>
            <a:spAutoFit/>
          </a:bodyPr>
          <a:lstStyle/>
          <a:p>
            <a:pPr defTabSz="4114800">
              <a:spcBef>
                <a:spcPct val="50000"/>
              </a:spcBef>
              <a:buFont typeface="Wingdings" pitchFamily="2" charset="2"/>
              <a:buChar char="Ø"/>
            </a:pPr>
            <a:r>
              <a:rPr lang="en-US" altLang="ko-KR" sz="2600" b="1">
                <a:latin typeface="Times New Roman" pitchFamily="18" charset="0"/>
              </a:rPr>
              <a:t> PTDs (Protein Transduction Domains)</a:t>
            </a:r>
          </a:p>
        </p:txBody>
      </p:sp>
      <p:sp>
        <p:nvSpPr>
          <p:cNvPr id="2090" name="Rectangle 344"/>
          <p:cNvSpPr>
            <a:spLocks noChangeArrowheads="1"/>
          </p:cNvSpPr>
          <p:nvPr/>
        </p:nvSpPr>
        <p:spPr bwMode="auto">
          <a:xfrm>
            <a:off x="661989" y="29065410"/>
            <a:ext cx="9864725" cy="906402"/>
          </a:xfrm>
          <a:prstGeom prst="rect">
            <a:avLst/>
          </a:prstGeom>
          <a:noFill/>
          <a:ln w="9525">
            <a:noFill/>
            <a:miter lim="800000"/>
            <a:headEnd/>
            <a:tailEnd/>
          </a:ln>
        </p:spPr>
        <p:txBody>
          <a:bodyPr anchor="ctr">
            <a:spAutoFit/>
          </a:bodyPr>
          <a:lstStyle/>
          <a:p>
            <a:pPr>
              <a:lnSpc>
                <a:spcPct val="115000"/>
              </a:lnSpc>
            </a:pPr>
            <a:r>
              <a:rPr lang="en-US" altLang="ko-KR" sz="2300">
                <a:latin typeface="Times New Roman" pitchFamily="18" charset="0"/>
              </a:rPr>
              <a:t>- spontaneous cell entry of HIV Tat, cationic peptides (&lt;20 amino acid) </a:t>
            </a:r>
          </a:p>
          <a:p>
            <a:pPr>
              <a:lnSpc>
                <a:spcPct val="115000"/>
              </a:lnSpc>
            </a:pPr>
            <a:r>
              <a:rPr lang="en-US" altLang="ko-KR" sz="2300">
                <a:latin typeface="Times New Roman" pitchFamily="18" charset="0"/>
              </a:rPr>
              <a:t>- to transduce a  broad range of active agents into living cells.</a:t>
            </a:r>
          </a:p>
        </p:txBody>
      </p:sp>
      <p:pic>
        <p:nvPicPr>
          <p:cNvPr id="2091" name="Picture 345"/>
          <p:cNvPicPr>
            <a:picLocks noChangeAspect="1" noChangeArrowheads="1"/>
          </p:cNvPicPr>
          <p:nvPr/>
        </p:nvPicPr>
        <p:blipFill>
          <a:blip r:embed="rId10" cstate="print"/>
          <a:srcRect/>
          <a:stretch>
            <a:fillRect/>
          </a:stretch>
        </p:blipFill>
        <p:spPr bwMode="auto">
          <a:xfrm>
            <a:off x="1871664" y="30266005"/>
            <a:ext cx="5889625" cy="3361532"/>
          </a:xfrm>
          <a:prstGeom prst="rect">
            <a:avLst/>
          </a:prstGeom>
          <a:noFill/>
          <a:ln w="12700" algn="ctr">
            <a:noFill/>
            <a:miter lim="800000"/>
            <a:headEnd/>
            <a:tailEnd/>
          </a:ln>
        </p:spPr>
      </p:pic>
      <p:grpSp>
        <p:nvGrpSpPr>
          <p:cNvPr id="2092" name="Group 359"/>
          <p:cNvGrpSpPr>
            <a:grpSpLocks/>
          </p:cNvGrpSpPr>
          <p:nvPr/>
        </p:nvGrpSpPr>
        <p:grpSpPr bwMode="auto">
          <a:xfrm>
            <a:off x="11233151" y="16764000"/>
            <a:ext cx="9217025" cy="2797493"/>
            <a:chOff x="7076" y="9027"/>
            <a:chExt cx="5806" cy="1602"/>
          </a:xfrm>
        </p:grpSpPr>
        <p:sp>
          <p:nvSpPr>
            <p:cNvPr id="2154" name="Rectangle 350"/>
            <p:cNvSpPr>
              <a:spLocks noChangeArrowheads="1"/>
            </p:cNvSpPr>
            <p:nvPr/>
          </p:nvSpPr>
          <p:spPr bwMode="auto">
            <a:xfrm>
              <a:off x="7076" y="9042"/>
              <a:ext cx="5806" cy="1587"/>
            </a:xfrm>
            <a:prstGeom prst="rect">
              <a:avLst/>
            </a:prstGeom>
            <a:solidFill>
              <a:schemeClr val="bg1"/>
            </a:solidFill>
            <a:ln w="9525">
              <a:noFill/>
              <a:miter lim="800000"/>
              <a:headEnd/>
              <a:tailEnd/>
            </a:ln>
          </p:spPr>
          <p:txBody>
            <a:bodyPr wrap="none" anchor="ctr"/>
            <a:lstStyle/>
            <a:p>
              <a:endParaRPr lang="ko-KR" altLang="en-US"/>
            </a:p>
          </p:txBody>
        </p:sp>
        <p:pic>
          <p:nvPicPr>
            <p:cNvPr id="2155" name="Picture 315"/>
            <p:cNvPicPr>
              <a:picLocks noChangeAspect="1" noChangeArrowheads="1"/>
            </p:cNvPicPr>
            <p:nvPr/>
          </p:nvPicPr>
          <p:blipFill>
            <a:blip r:embed="rId11" cstate="print"/>
            <a:srcRect/>
            <a:stretch>
              <a:fillRect/>
            </a:stretch>
          </p:blipFill>
          <p:spPr bwMode="auto">
            <a:xfrm>
              <a:off x="9024" y="9223"/>
              <a:ext cx="1947" cy="1298"/>
            </a:xfrm>
            <a:prstGeom prst="rect">
              <a:avLst/>
            </a:prstGeom>
            <a:noFill/>
            <a:ln w="9525">
              <a:noFill/>
              <a:miter lim="800000"/>
              <a:headEnd/>
              <a:tailEnd/>
            </a:ln>
          </p:spPr>
        </p:pic>
        <p:pic>
          <p:nvPicPr>
            <p:cNvPr id="2156" name="Picture 316"/>
            <p:cNvPicPr>
              <a:picLocks noChangeAspect="1" noChangeArrowheads="1"/>
            </p:cNvPicPr>
            <p:nvPr/>
          </p:nvPicPr>
          <p:blipFill>
            <a:blip r:embed="rId12" cstate="print"/>
            <a:srcRect/>
            <a:stretch>
              <a:fillRect/>
            </a:stretch>
          </p:blipFill>
          <p:spPr bwMode="auto">
            <a:xfrm>
              <a:off x="10977" y="9245"/>
              <a:ext cx="1904" cy="1248"/>
            </a:xfrm>
            <a:prstGeom prst="rect">
              <a:avLst/>
            </a:prstGeom>
            <a:noFill/>
            <a:ln w="9525">
              <a:noFill/>
              <a:miter lim="800000"/>
              <a:headEnd/>
              <a:tailEnd/>
            </a:ln>
          </p:spPr>
        </p:pic>
        <p:pic>
          <p:nvPicPr>
            <p:cNvPr id="2157" name="Picture 318"/>
            <p:cNvPicPr>
              <a:picLocks noChangeAspect="1" noChangeArrowheads="1"/>
            </p:cNvPicPr>
            <p:nvPr/>
          </p:nvPicPr>
          <p:blipFill>
            <a:blip r:embed="rId13" cstate="print"/>
            <a:srcRect/>
            <a:stretch>
              <a:fillRect/>
            </a:stretch>
          </p:blipFill>
          <p:spPr bwMode="auto">
            <a:xfrm>
              <a:off x="7258" y="9223"/>
              <a:ext cx="1774" cy="1263"/>
            </a:xfrm>
            <a:prstGeom prst="rect">
              <a:avLst/>
            </a:prstGeom>
            <a:noFill/>
            <a:ln w="9525">
              <a:noFill/>
              <a:miter lim="800000"/>
              <a:headEnd/>
              <a:tailEnd/>
            </a:ln>
          </p:spPr>
        </p:pic>
        <p:sp>
          <p:nvSpPr>
            <p:cNvPr id="2158" name="Text Box 347"/>
            <p:cNvSpPr txBox="1">
              <a:spLocks noChangeArrowheads="1"/>
            </p:cNvSpPr>
            <p:nvPr/>
          </p:nvSpPr>
          <p:spPr bwMode="auto">
            <a:xfrm>
              <a:off x="7167" y="9095"/>
              <a:ext cx="272" cy="282"/>
            </a:xfrm>
            <a:prstGeom prst="rect">
              <a:avLst/>
            </a:prstGeom>
            <a:noFill/>
            <a:ln w="9525">
              <a:noFill/>
              <a:miter lim="800000"/>
              <a:headEnd/>
              <a:tailEnd/>
            </a:ln>
          </p:spPr>
          <p:txBody>
            <a:bodyPr>
              <a:spAutoFit/>
            </a:bodyPr>
            <a:lstStyle/>
            <a:p>
              <a:pPr defTabSz="4114800">
                <a:spcBef>
                  <a:spcPct val="50000"/>
                </a:spcBef>
              </a:pPr>
              <a:r>
                <a:rPr lang="en-US" altLang="ko-KR" sz="2600" b="1">
                  <a:latin typeface="Times New Roman" pitchFamily="18" charset="0"/>
                </a:rPr>
                <a:t>A</a:t>
              </a:r>
            </a:p>
          </p:txBody>
        </p:sp>
        <p:sp>
          <p:nvSpPr>
            <p:cNvPr id="2159" name="Text Box 348"/>
            <p:cNvSpPr txBox="1">
              <a:spLocks noChangeArrowheads="1"/>
            </p:cNvSpPr>
            <p:nvPr/>
          </p:nvSpPr>
          <p:spPr bwMode="auto">
            <a:xfrm>
              <a:off x="9027" y="9027"/>
              <a:ext cx="272" cy="282"/>
            </a:xfrm>
            <a:prstGeom prst="rect">
              <a:avLst/>
            </a:prstGeom>
            <a:noFill/>
            <a:ln w="9525">
              <a:noFill/>
              <a:miter lim="800000"/>
              <a:headEnd/>
              <a:tailEnd/>
            </a:ln>
          </p:spPr>
          <p:txBody>
            <a:bodyPr>
              <a:spAutoFit/>
            </a:bodyPr>
            <a:lstStyle/>
            <a:p>
              <a:pPr defTabSz="4114800">
                <a:spcBef>
                  <a:spcPct val="50000"/>
                </a:spcBef>
              </a:pPr>
              <a:r>
                <a:rPr lang="en-US" altLang="ko-KR" sz="2600" b="1">
                  <a:latin typeface="Times New Roman" pitchFamily="18" charset="0"/>
                </a:rPr>
                <a:t>B</a:t>
              </a:r>
            </a:p>
          </p:txBody>
        </p:sp>
        <p:sp>
          <p:nvSpPr>
            <p:cNvPr id="2160" name="Text Box 349"/>
            <p:cNvSpPr txBox="1">
              <a:spLocks noChangeArrowheads="1"/>
            </p:cNvSpPr>
            <p:nvPr/>
          </p:nvSpPr>
          <p:spPr bwMode="auto">
            <a:xfrm>
              <a:off x="10895" y="9058"/>
              <a:ext cx="272" cy="282"/>
            </a:xfrm>
            <a:prstGeom prst="rect">
              <a:avLst/>
            </a:prstGeom>
            <a:noFill/>
            <a:ln w="9525">
              <a:noFill/>
              <a:miter lim="800000"/>
              <a:headEnd/>
              <a:tailEnd/>
            </a:ln>
          </p:spPr>
          <p:txBody>
            <a:bodyPr>
              <a:spAutoFit/>
            </a:bodyPr>
            <a:lstStyle/>
            <a:p>
              <a:pPr defTabSz="4114800">
                <a:spcBef>
                  <a:spcPct val="50000"/>
                </a:spcBef>
              </a:pPr>
              <a:r>
                <a:rPr lang="en-US" altLang="ko-KR" sz="2600" b="1">
                  <a:latin typeface="Times New Roman" pitchFamily="18" charset="0"/>
                </a:rPr>
                <a:t>C</a:t>
              </a:r>
            </a:p>
          </p:txBody>
        </p:sp>
      </p:grpSp>
      <p:pic>
        <p:nvPicPr>
          <p:cNvPr id="2093" name="Picture 354"/>
          <p:cNvPicPr>
            <a:picLocks noChangeAspect="1" noChangeArrowheads="1"/>
          </p:cNvPicPr>
          <p:nvPr/>
        </p:nvPicPr>
        <p:blipFill>
          <a:blip r:embed="rId14" cstate="print"/>
          <a:srcRect r="45464"/>
          <a:stretch>
            <a:fillRect/>
          </a:stretch>
        </p:blipFill>
        <p:spPr bwMode="auto">
          <a:xfrm>
            <a:off x="13322300" y="8951278"/>
            <a:ext cx="5202238" cy="6415723"/>
          </a:xfrm>
          <a:prstGeom prst="rect">
            <a:avLst/>
          </a:prstGeom>
          <a:noFill/>
          <a:ln w="12700" algn="ctr">
            <a:noFill/>
            <a:miter lim="800000"/>
            <a:headEnd/>
            <a:tailEnd/>
          </a:ln>
        </p:spPr>
      </p:pic>
      <p:sp>
        <p:nvSpPr>
          <p:cNvPr id="2094" name="Rectangle 355"/>
          <p:cNvSpPr>
            <a:spLocks noChangeArrowheads="1"/>
          </p:cNvSpPr>
          <p:nvPr/>
        </p:nvSpPr>
        <p:spPr bwMode="auto">
          <a:xfrm>
            <a:off x="11161714" y="15525909"/>
            <a:ext cx="9361487" cy="898772"/>
          </a:xfrm>
          <a:prstGeom prst="rect">
            <a:avLst/>
          </a:prstGeom>
          <a:noFill/>
          <a:ln w="22225" algn="ctr">
            <a:solidFill>
              <a:srgbClr val="0000FF"/>
            </a:solidFill>
            <a:miter lim="800000"/>
            <a:headEnd/>
            <a:tailEnd/>
          </a:ln>
        </p:spPr>
        <p:txBody>
          <a:bodyPr>
            <a:spAutoFit/>
          </a:bodyPr>
          <a:lstStyle/>
          <a:p>
            <a:pPr marL="342900" indent="-342900">
              <a:lnSpc>
                <a:spcPct val="110000"/>
              </a:lnSpc>
              <a:spcBef>
                <a:spcPct val="50000"/>
              </a:spcBef>
            </a:pPr>
            <a:r>
              <a:rPr lang="en-US" altLang="ko-KR" sz="2000" b="1" dirty="0">
                <a:latin typeface="Times New Roman" pitchFamily="18" charset="0"/>
              </a:rPr>
              <a:t>Figure 1. PTD-mediated adenoviral transduction in </a:t>
            </a:r>
            <a:r>
              <a:rPr lang="en-US" altLang="ko-KR" sz="2000" b="1" dirty="0" err="1">
                <a:latin typeface="Times New Roman" pitchFamily="18" charset="0"/>
              </a:rPr>
              <a:t>hUCB</a:t>
            </a:r>
            <a:r>
              <a:rPr lang="en-US" altLang="ko-KR" sz="2000" b="1" dirty="0">
                <a:latin typeface="Times New Roman" pitchFamily="18" charset="0"/>
              </a:rPr>
              <a:t>-MSCs.</a:t>
            </a:r>
            <a:r>
              <a:rPr lang="en-US" altLang="ko-KR" sz="2000" dirty="0">
                <a:latin typeface="Times New Roman" pitchFamily="18" charset="0"/>
              </a:rPr>
              <a:t> </a:t>
            </a:r>
          </a:p>
          <a:p>
            <a:pPr marL="342900" indent="-342900">
              <a:lnSpc>
                <a:spcPct val="110000"/>
              </a:lnSpc>
              <a:spcBef>
                <a:spcPct val="50000"/>
              </a:spcBef>
            </a:pPr>
            <a:r>
              <a:rPr lang="en-US" altLang="ko-KR" sz="2000" dirty="0">
                <a:latin typeface="Times New Roman" pitchFamily="18" charset="0"/>
              </a:rPr>
              <a:t>(A) FACS analysis for EGFP gene expression. </a:t>
            </a:r>
          </a:p>
        </p:txBody>
      </p:sp>
      <p:sp>
        <p:nvSpPr>
          <p:cNvPr id="2095" name="Text Box 356"/>
          <p:cNvSpPr txBox="1">
            <a:spLocks noChangeArrowheads="1"/>
          </p:cNvSpPr>
          <p:nvPr/>
        </p:nvSpPr>
        <p:spPr bwMode="auto">
          <a:xfrm>
            <a:off x="13322300" y="22179122"/>
            <a:ext cx="431800" cy="430887"/>
          </a:xfrm>
          <a:prstGeom prst="rect">
            <a:avLst/>
          </a:prstGeom>
          <a:noFill/>
          <a:ln w="9525">
            <a:noFill/>
            <a:miter lim="800000"/>
            <a:headEnd/>
            <a:tailEnd/>
          </a:ln>
        </p:spPr>
        <p:txBody>
          <a:bodyPr>
            <a:spAutoFit/>
          </a:bodyPr>
          <a:lstStyle/>
          <a:p>
            <a:pPr defTabSz="4114800">
              <a:spcBef>
                <a:spcPct val="50000"/>
              </a:spcBef>
            </a:pPr>
            <a:r>
              <a:rPr lang="en-US" altLang="ko-KR" sz="2200" b="1">
                <a:solidFill>
                  <a:schemeClr val="bg1"/>
                </a:solidFill>
                <a:latin typeface="Times New Roman" pitchFamily="18" charset="0"/>
              </a:rPr>
              <a:t>A</a:t>
            </a:r>
          </a:p>
        </p:txBody>
      </p:sp>
      <p:pic>
        <p:nvPicPr>
          <p:cNvPr id="2096" name="Picture 82" descr="Experiment-2006-0018_(c5+c6)"/>
          <p:cNvPicPr>
            <a:picLocks noChangeAspect="1" noChangeArrowheads="1"/>
          </p:cNvPicPr>
          <p:nvPr/>
        </p:nvPicPr>
        <p:blipFill>
          <a:blip r:embed="rId15" cstate="print"/>
          <a:srcRect/>
          <a:stretch>
            <a:fillRect/>
          </a:stretch>
        </p:blipFill>
        <p:spPr bwMode="auto">
          <a:xfrm>
            <a:off x="17518064" y="24269383"/>
            <a:ext cx="2541587" cy="2095500"/>
          </a:xfrm>
          <a:prstGeom prst="rect">
            <a:avLst/>
          </a:prstGeom>
          <a:noFill/>
          <a:ln w="9525">
            <a:noFill/>
            <a:miter lim="800000"/>
            <a:headEnd/>
            <a:tailEnd/>
          </a:ln>
        </p:spPr>
      </p:pic>
      <p:pic>
        <p:nvPicPr>
          <p:cNvPr id="2097" name="Picture 83" descr="Experiment-2006-0018_c5"/>
          <p:cNvPicPr>
            <a:picLocks noChangeAspect="1" noChangeArrowheads="1"/>
          </p:cNvPicPr>
          <p:nvPr/>
        </p:nvPicPr>
        <p:blipFill>
          <a:blip r:embed="rId16" cstate="print"/>
          <a:srcRect/>
          <a:stretch>
            <a:fillRect/>
          </a:stretch>
        </p:blipFill>
        <p:spPr bwMode="auto">
          <a:xfrm>
            <a:off x="12179300" y="24269383"/>
            <a:ext cx="2541588" cy="2095500"/>
          </a:xfrm>
          <a:prstGeom prst="rect">
            <a:avLst/>
          </a:prstGeom>
          <a:noFill/>
          <a:ln w="9525">
            <a:noFill/>
            <a:miter lim="800000"/>
            <a:headEnd/>
            <a:tailEnd/>
          </a:ln>
        </p:spPr>
      </p:pic>
      <p:pic>
        <p:nvPicPr>
          <p:cNvPr id="2098" name="Picture 84" descr="Experiment-2006-0018_c6"/>
          <p:cNvPicPr>
            <a:picLocks noChangeAspect="1" noChangeArrowheads="1"/>
          </p:cNvPicPr>
          <p:nvPr/>
        </p:nvPicPr>
        <p:blipFill>
          <a:blip r:embed="rId17" cstate="print"/>
          <a:srcRect/>
          <a:stretch>
            <a:fillRect/>
          </a:stretch>
        </p:blipFill>
        <p:spPr bwMode="auto">
          <a:xfrm>
            <a:off x="14833600" y="24269383"/>
            <a:ext cx="2541588" cy="2095500"/>
          </a:xfrm>
          <a:prstGeom prst="rect">
            <a:avLst/>
          </a:prstGeom>
          <a:noFill/>
          <a:ln w="9525">
            <a:noFill/>
            <a:miter lim="800000"/>
            <a:headEnd/>
            <a:tailEnd/>
          </a:ln>
        </p:spPr>
      </p:pic>
      <p:sp>
        <p:nvSpPr>
          <p:cNvPr id="2099" name="Text Box 88"/>
          <p:cNvSpPr txBox="1">
            <a:spLocks noChangeArrowheads="1"/>
          </p:cNvSpPr>
          <p:nvPr/>
        </p:nvSpPr>
        <p:spPr bwMode="auto">
          <a:xfrm>
            <a:off x="16884650" y="24251920"/>
            <a:ext cx="503238" cy="261610"/>
          </a:xfrm>
          <a:prstGeom prst="rect">
            <a:avLst/>
          </a:prstGeom>
          <a:noFill/>
          <a:ln w="9525">
            <a:noFill/>
            <a:miter lim="800000"/>
            <a:headEnd/>
            <a:tailEnd/>
          </a:ln>
        </p:spPr>
        <p:txBody>
          <a:bodyPr>
            <a:spAutoFit/>
          </a:bodyPr>
          <a:lstStyle/>
          <a:p>
            <a:pPr algn="ctr">
              <a:spcBef>
                <a:spcPct val="50000"/>
              </a:spcBef>
            </a:pPr>
            <a:r>
              <a:rPr lang="en-US" altLang="ko-KR" sz="1100" b="1">
                <a:solidFill>
                  <a:srgbClr val="FF0000"/>
                </a:solidFill>
                <a:latin typeface="Arial" charset="0"/>
              </a:rPr>
              <a:t>hNA</a:t>
            </a:r>
            <a:endParaRPr lang="en-US" altLang="ko-KR" sz="1100" b="1">
              <a:solidFill>
                <a:srgbClr val="009900"/>
              </a:solidFill>
              <a:latin typeface="Arial" charset="0"/>
            </a:endParaRPr>
          </a:p>
        </p:txBody>
      </p:sp>
      <p:sp>
        <p:nvSpPr>
          <p:cNvPr id="2100" name="Text Box 89"/>
          <p:cNvSpPr txBox="1">
            <a:spLocks noChangeArrowheads="1"/>
          </p:cNvSpPr>
          <p:nvPr/>
        </p:nvSpPr>
        <p:spPr bwMode="auto">
          <a:xfrm>
            <a:off x="14185901" y="24262398"/>
            <a:ext cx="511175" cy="261610"/>
          </a:xfrm>
          <a:prstGeom prst="rect">
            <a:avLst/>
          </a:prstGeom>
          <a:noFill/>
          <a:ln w="9525">
            <a:noFill/>
            <a:miter lim="800000"/>
            <a:headEnd/>
            <a:tailEnd/>
          </a:ln>
        </p:spPr>
        <p:txBody>
          <a:bodyPr>
            <a:spAutoFit/>
          </a:bodyPr>
          <a:lstStyle/>
          <a:p>
            <a:pPr algn="ctr">
              <a:spcBef>
                <a:spcPct val="50000"/>
              </a:spcBef>
            </a:pPr>
            <a:r>
              <a:rPr lang="en-US" altLang="ko-KR" sz="1100" b="1">
                <a:solidFill>
                  <a:srgbClr val="00FF00"/>
                </a:solidFill>
                <a:latin typeface="Arial" charset="0"/>
              </a:rPr>
              <a:t>GFP</a:t>
            </a:r>
          </a:p>
        </p:txBody>
      </p:sp>
      <p:sp>
        <p:nvSpPr>
          <p:cNvPr id="2101" name="Text Box 90"/>
          <p:cNvSpPr txBox="1">
            <a:spLocks noChangeArrowheads="1"/>
          </p:cNvSpPr>
          <p:nvPr/>
        </p:nvSpPr>
        <p:spPr bwMode="auto">
          <a:xfrm>
            <a:off x="19183350" y="24251920"/>
            <a:ext cx="935038" cy="261610"/>
          </a:xfrm>
          <a:prstGeom prst="rect">
            <a:avLst/>
          </a:prstGeom>
          <a:noFill/>
          <a:ln w="9525">
            <a:noFill/>
            <a:miter lim="800000"/>
            <a:headEnd/>
            <a:tailEnd/>
          </a:ln>
        </p:spPr>
        <p:txBody>
          <a:bodyPr>
            <a:spAutoFit/>
          </a:bodyPr>
          <a:lstStyle/>
          <a:p>
            <a:pPr algn="ctr">
              <a:spcBef>
                <a:spcPct val="50000"/>
              </a:spcBef>
            </a:pPr>
            <a:r>
              <a:rPr lang="en-US" altLang="ko-KR" sz="1100" b="1" dirty="0" err="1">
                <a:solidFill>
                  <a:srgbClr val="FF0000"/>
                </a:solidFill>
                <a:latin typeface="Arial" charset="0"/>
              </a:rPr>
              <a:t>hNA</a:t>
            </a:r>
            <a:r>
              <a:rPr lang="en-US" altLang="ko-KR" sz="1100" b="1" dirty="0">
                <a:solidFill>
                  <a:srgbClr val="FF0000"/>
                </a:solidFill>
                <a:latin typeface="Arial" charset="0"/>
              </a:rPr>
              <a:t> </a:t>
            </a:r>
            <a:r>
              <a:rPr lang="en-US" altLang="ko-KR" sz="1100" b="1" dirty="0">
                <a:solidFill>
                  <a:schemeClr val="bg1"/>
                </a:solidFill>
                <a:latin typeface="Arial" charset="0"/>
              </a:rPr>
              <a:t>/ </a:t>
            </a:r>
            <a:r>
              <a:rPr lang="en-US" altLang="ko-KR" sz="1100" b="1" dirty="0">
                <a:solidFill>
                  <a:srgbClr val="00FF00"/>
                </a:solidFill>
                <a:latin typeface="Arial" charset="0"/>
              </a:rPr>
              <a:t>GFP</a:t>
            </a:r>
          </a:p>
        </p:txBody>
      </p:sp>
      <p:sp>
        <p:nvSpPr>
          <p:cNvPr id="2102" name="Line 91"/>
          <p:cNvSpPr>
            <a:spLocks noChangeShapeType="1"/>
          </p:cNvSpPr>
          <p:nvPr/>
        </p:nvSpPr>
        <p:spPr bwMode="auto">
          <a:xfrm>
            <a:off x="19685001" y="26249630"/>
            <a:ext cx="333375" cy="0"/>
          </a:xfrm>
          <a:prstGeom prst="line">
            <a:avLst/>
          </a:prstGeom>
          <a:noFill/>
          <a:ln w="19050">
            <a:solidFill>
              <a:schemeClr val="bg1"/>
            </a:solidFill>
            <a:round/>
            <a:headEnd/>
            <a:tailEnd/>
          </a:ln>
        </p:spPr>
        <p:txBody>
          <a:bodyPr/>
          <a:lstStyle/>
          <a:p>
            <a:endParaRPr lang="ko-KR" altLang="en-US"/>
          </a:p>
        </p:txBody>
      </p:sp>
      <p:sp>
        <p:nvSpPr>
          <p:cNvPr id="2103" name="Line 92"/>
          <p:cNvSpPr>
            <a:spLocks noChangeShapeType="1"/>
          </p:cNvSpPr>
          <p:nvPr/>
        </p:nvSpPr>
        <p:spPr bwMode="auto">
          <a:xfrm>
            <a:off x="17003714" y="26249630"/>
            <a:ext cx="333375" cy="0"/>
          </a:xfrm>
          <a:prstGeom prst="line">
            <a:avLst/>
          </a:prstGeom>
          <a:noFill/>
          <a:ln w="19050">
            <a:solidFill>
              <a:schemeClr val="bg1"/>
            </a:solidFill>
            <a:round/>
            <a:headEnd/>
            <a:tailEnd/>
          </a:ln>
        </p:spPr>
        <p:txBody>
          <a:bodyPr/>
          <a:lstStyle/>
          <a:p>
            <a:endParaRPr lang="ko-KR" altLang="en-US"/>
          </a:p>
        </p:txBody>
      </p:sp>
      <p:sp>
        <p:nvSpPr>
          <p:cNvPr id="2104" name="Line 93"/>
          <p:cNvSpPr>
            <a:spLocks noChangeShapeType="1"/>
          </p:cNvSpPr>
          <p:nvPr/>
        </p:nvSpPr>
        <p:spPr bwMode="auto">
          <a:xfrm>
            <a:off x="14354176" y="26249630"/>
            <a:ext cx="333375" cy="0"/>
          </a:xfrm>
          <a:prstGeom prst="line">
            <a:avLst/>
          </a:prstGeom>
          <a:noFill/>
          <a:ln w="19050">
            <a:solidFill>
              <a:schemeClr val="bg1"/>
            </a:solidFill>
            <a:round/>
            <a:headEnd/>
            <a:tailEnd/>
          </a:ln>
        </p:spPr>
        <p:txBody>
          <a:bodyPr/>
          <a:lstStyle/>
          <a:p>
            <a:endParaRPr lang="ko-KR" altLang="en-US"/>
          </a:p>
        </p:txBody>
      </p:sp>
      <p:sp>
        <p:nvSpPr>
          <p:cNvPr id="2105" name="Text Box 357"/>
          <p:cNvSpPr txBox="1">
            <a:spLocks noChangeArrowheads="1"/>
          </p:cNvSpPr>
          <p:nvPr/>
        </p:nvSpPr>
        <p:spPr bwMode="auto">
          <a:xfrm>
            <a:off x="12098338" y="24208265"/>
            <a:ext cx="431800" cy="430887"/>
          </a:xfrm>
          <a:prstGeom prst="rect">
            <a:avLst/>
          </a:prstGeom>
          <a:noFill/>
          <a:ln w="9525">
            <a:noFill/>
            <a:miter lim="800000"/>
            <a:headEnd/>
            <a:tailEnd/>
          </a:ln>
        </p:spPr>
        <p:txBody>
          <a:bodyPr>
            <a:spAutoFit/>
          </a:bodyPr>
          <a:lstStyle/>
          <a:p>
            <a:pPr defTabSz="4114800">
              <a:spcBef>
                <a:spcPct val="50000"/>
              </a:spcBef>
            </a:pPr>
            <a:r>
              <a:rPr lang="en-US" altLang="ko-KR" sz="2200" b="1">
                <a:solidFill>
                  <a:schemeClr val="bg1"/>
                </a:solidFill>
                <a:latin typeface="Times New Roman" pitchFamily="18" charset="0"/>
              </a:rPr>
              <a:t>B</a:t>
            </a:r>
          </a:p>
        </p:txBody>
      </p:sp>
      <p:sp>
        <p:nvSpPr>
          <p:cNvPr id="2106" name="Text Box 358"/>
          <p:cNvSpPr txBox="1">
            <a:spLocks noChangeArrowheads="1"/>
          </p:cNvSpPr>
          <p:nvPr/>
        </p:nvSpPr>
        <p:spPr bwMode="auto">
          <a:xfrm>
            <a:off x="14762163" y="24220487"/>
            <a:ext cx="431800" cy="430887"/>
          </a:xfrm>
          <a:prstGeom prst="rect">
            <a:avLst/>
          </a:prstGeom>
          <a:noFill/>
          <a:ln w="9525">
            <a:noFill/>
            <a:miter lim="800000"/>
            <a:headEnd/>
            <a:tailEnd/>
          </a:ln>
        </p:spPr>
        <p:txBody>
          <a:bodyPr>
            <a:spAutoFit/>
          </a:bodyPr>
          <a:lstStyle/>
          <a:p>
            <a:pPr defTabSz="4114800">
              <a:spcBef>
                <a:spcPct val="50000"/>
              </a:spcBef>
            </a:pPr>
            <a:r>
              <a:rPr lang="en-US" altLang="ko-KR" sz="2200" b="1">
                <a:solidFill>
                  <a:schemeClr val="bg1"/>
                </a:solidFill>
                <a:latin typeface="Times New Roman" pitchFamily="18" charset="0"/>
              </a:rPr>
              <a:t>C</a:t>
            </a:r>
          </a:p>
        </p:txBody>
      </p:sp>
      <p:sp>
        <p:nvSpPr>
          <p:cNvPr id="2107" name="Text Box 360"/>
          <p:cNvSpPr txBox="1">
            <a:spLocks noChangeArrowheads="1"/>
          </p:cNvSpPr>
          <p:nvPr/>
        </p:nvSpPr>
        <p:spPr bwMode="auto">
          <a:xfrm>
            <a:off x="17451388" y="24215250"/>
            <a:ext cx="431800" cy="430887"/>
          </a:xfrm>
          <a:prstGeom prst="rect">
            <a:avLst/>
          </a:prstGeom>
          <a:noFill/>
          <a:ln w="9525">
            <a:noFill/>
            <a:miter lim="800000"/>
            <a:headEnd/>
            <a:tailEnd/>
          </a:ln>
        </p:spPr>
        <p:txBody>
          <a:bodyPr>
            <a:spAutoFit/>
          </a:bodyPr>
          <a:lstStyle/>
          <a:p>
            <a:pPr defTabSz="4114800">
              <a:spcBef>
                <a:spcPct val="50000"/>
              </a:spcBef>
            </a:pPr>
            <a:r>
              <a:rPr lang="en-US" altLang="ko-KR" sz="2200" b="1">
                <a:solidFill>
                  <a:schemeClr val="bg1"/>
                </a:solidFill>
                <a:latin typeface="Times New Roman" pitchFamily="18" charset="0"/>
              </a:rPr>
              <a:t>D</a:t>
            </a:r>
          </a:p>
        </p:txBody>
      </p:sp>
      <p:sp>
        <p:nvSpPr>
          <p:cNvPr id="2108" name="Rectangle 382"/>
          <p:cNvSpPr>
            <a:spLocks noChangeArrowheads="1"/>
          </p:cNvSpPr>
          <p:nvPr/>
        </p:nvSpPr>
        <p:spPr bwMode="auto">
          <a:xfrm>
            <a:off x="21890039" y="13407926"/>
            <a:ext cx="9361487" cy="1139864"/>
          </a:xfrm>
          <a:prstGeom prst="rect">
            <a:avLst/>
          </a:prstGeom>
          <a:noFill/>
          <a:ln w="22225">
            <a:solidFill>
              <a:srgbClr val="0000FF"/>
            </a:solidFill>
            <a:miter lim="800000"/>
            <a:headEnd/>
            <a:tailEnd/>
          </a:ln>
        </p:spPr>
        <p:txBody>
          <a:bodyPr anchor="ctr">
            <a:spAutoFit/>
          </a:bodyPr>
          <a:lstStyle/>
          <a:p>
            <a:pPr marL="342900" indent="-342900">
              <a:lnSpc>
                <a:spcPts val="2800"/>
              </a:lnSpc>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1900" b="1">
                <a:latin typeface="Times New Roman" pitchFamily="18" charset="0"/>
              </a:rPr>
              <a:t>Figure 4. </a:t>
            </a:r>
            <a:r>
              <a:rPr lang="en-US" altLang="ko-KR" sz="1800" b="1">
                <a:latin typeface="Times New Roman" pitchFamily="18" charset="0"/>
              </a:rPr>
              <a:t>Survival of engrafted cell.</a:t>
            </a:r>
            <a:r>
              <a:rPr lang="en-US" altLang="ko-KR" sz="2000" b="1">
                <a:latin typeface="Times New Roman" pitchFamily="18" charset="0"/>
              </a:rPr>
              <a:t> </a:t>
            </a:r>
          </a:p>
          <a:p>
            <a:pPr marL="342900" indent="-342900">
              <a:lnSpc>
                <a:spcPts val="2800"/>
              </a:lnSpc>
              <a:buFontTx/>
              <a:buAutoNum type="alphaUcParenBoth"/>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000">
                <a:latin typeface="Times New Roman" pitchFamily="18" charset="0"/>
              </a:rPr>
              <a:t> Tunnel staining . </a:t>
            </a:r>
          </a:p>
          <a:p>
            <a:pPr marL="342900" indent="-342900">
              <a:lnSpc>
                <a:spcPts val="2800"/>
              </a:lnSpc>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000">
                <a:latin typeface="Times New Roman" pitchFamily="18" charset="0"/>
              </a:rPr>
              <a:t>(B-E) higher magnification image in white box.  </a:t>
            </a:r>
          </a:p>
        </p:txBody>
      </p:sp>
      <p:sp>
        <p:nvSpPr>
          <p:cNvPr id="2109" name="Rectangle 388"/>
          <p:cNvSpPr>
            <a:spLocks noChangeArrowheads="1"/>
          </p:cNvSpPr>
          <p:nvPr/>
        </p:nvSpPr>
        <p:spPr bwMode="auto">
          <a:xfrm>
            <a:off x="21890039" y="19884768"/>
            <a:ext cx="9361487" cy="1139864"/>
          </a:xfrm>
          <a:prstGeom prst="rect">
            <a:avLst/>
          </a:prstGeom>
          <a:noFill/>
          <a:ln w="22225">
            <a:solidFill>
              <a:srgbClr val="0000FF"/>
            </a:solidFill>
            <a:miter lim="800000"/>
            <a:headEnd/>
            <a:tailEnd/>
          </a:ln>
        </p:spPr>
        <p:txBody>
          <a:bodyPr anchor="ctr">
            <a:spAutoFit/>
          </a:bodyPr>
          <a:lstStyle/>
          <a:p>
            <a:pPr>
              <a:lnSpc>
                <a:spcPts val="2800"/>
              </a:lnSpc>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1900" b="1">
                <a:latin typeface="Times New Roman" pitchFamily="18" charset="0"/>
              </a:rPr>
              <a:t>Figure 4. engrafted cell and </a:t>
            </a:r>
            <a:r>
              <a:rPr lang="en-US" altLang="ko-KR" sz="1800" b="1">
                <a:latin typeface="Times New Roman" pitchFamily="18" charset="0"/>
              </a:rPr>
              <a:t>Tunnel staining after cell transplantation in Chronic group.</a:t>
            </a:r>
            <a:r>
              <a:rPr lang="en-US" altLang="ko-KR" sz="2000" b="1">
                <a:latin typeface="Times New Roman" pitchFamily="18" charset="0"/>
              </a:rPr>
              <a:t> </a:t>
            </a:r>
          </a:p>
          <a:p>
            <a:pPr>
              <a:lnSpc>
                <a:spcPts val="2800"/>
              </a:lnSpc>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000">
                <a:latin typeface="Times New Roman" pitchFamily="18" charset="0"/>
              </a:rPr>
              <a:t>(A-D) hUCB-MSCs labeled by GFP were observed around injured site . </a:t>
            </a:r>
          </a:p>
          <a:p>
            <a:pPr>
              <a:lnSpc>
                <a:spcPts val="2800"/>
              </a:lnSpc>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000">
                <a:latin typeface="Times New Roman" pitchFamily="18" charset="0"/>
              </a:rPr>
              <a:t>(E-F) Some of these cell were identified positive tunnel staining.</a:t>
            </a:r>
          </a:p>
        </p:txBody>
      </p:sp>
      <p:grpSp>
        <p:nvGrpSpPr>
          <p:cNvPr id="2110" name="Group 411"/>
          <p:cNvGrpSpPr>
            <a:grpSpLocks/>
          </p:cNvGrpSpPr>
          <p:nvPr/>
        </p:nvGrpSpPr>
        <p:grpSpPr bwMode="auto">
          <a:xfrm>
            <a:off x="22796501" y="8870951"/>
            <a:ext cx="7781925" cy="4091464"/>
            <a:chOff x="14408" y="5246"/>
            <a:chExt cx="4902" cy="2343"/>
          </a:xfrm>
        </p:grpSpPr>
        <p:pic>
          <p:nvPicPr>
            <p:cNvPr id="2138" name="Picture 372" descr="4-1 x400"/>
            <p:cNvPicPr>
              <a:picLocks noChangeAspect="1" noChangeArrowheads="1"/>
            </p:cNvPicPr>
            <p:nvPr/>
          </p:nvPicPr>
          <p:blipFill>
            <a:blip r:embed="rId18" cstate="print"/>
            <a:srcRect/>
            <a:stretch>
              <a:fillRect/>
            </a:stretch>
          </p:blipFill>
          <p:spPr bwMode="auto">
            <a:xfrm>
              <a:off x="18033" y="6455"/>
              <a:ext cx="1126" cy="1126"/>
            </a:xfrm>
            <a:prstGeom prst="rect">
              <a:avLst/>
            </a:prstGeom>
            <a:noFill/>
            <a:ln w="9525">
              <a:noFill/>
              <a:miter lim="800000"/>
              <a:headEnd/>
              <a:tailEnd/>
            </a:ln>
          </p:spPr>
        </p:pic>
        <p:pic>
          <p:nvPicPr>
            <p:cNvPr id="2139" name="Picture 373" descr="5-1"/>
            <p:cNvPicPr>
              <a:picLocks noChangeAspect="1" noChangeArrowheads="1"/>
            </p:cNvPicPr>
            <p:nvPr/>
          </p:nvPicPr>
          <p:blipFill>
            <a:blip r:embed="rId19" cstate="print"/>
            <a:srcRect/>
            <a:stretch>
              <a:fillRect/>
            </a:stretch>
          </p:blipFill>
          <p:spPr bwMode="auto">
            <a:xfrm>
              <a:off x="14416" y="5275"/>
              <a:ext cx="2314" cy="2314"/>
            </a:xfrm>
            <a:prstGeom prst="rect">
              <a:avLst/>
            </a:prstGeom>
            <a:noFill/>
            <a:ln w="9525">
              <a:noFill/>
              <a:miter lim="800000"/>
              <a:headEnd/>
              <a:tailEnd/>
            </a:ln>
          </p:spPr>
        </p:pic>
        <p:pic>
          <p:nvPicPr>
            <p:cNvPr id="2140" name="Picture 374" descr="5-2 x400"/>
            <p:cNvPicPr>
              <a:picLocks noChangeAspect="1" noChangeArrowheads="1"/>
            </p:cNvPicPr>
            <p:nvPr/>
          </p:nvPicPr>
          <p:blipFill>
            <a:blip r:embed="rId20" cstate="print"/>
            <a:srcRect/>
            <a:stretch>
              <a:fillRect/>
            </a:stretch>
          </p:blipFill>
          <p:spPr bwMode="auto">
            <a:xfrm>
              <a:off x="18034" y="5275"/>
              <a:ext cx="1126" cy="1126"/>
            </a:xfrm>
            <a:prstGeom prst="rect">
              <a:avLst/>
            </a:prstGeom>
            <a:noFill/>
            <a:ln w="9525">
              <a:noFill/>
              <a:miter lim="800000"/>
              <a:headEnd/>
              <a:tailEnd/>
            </a:ln>
          </p:spPr>
        </p:pic>
        <p:pic>
          <p:nvPicPr>
            <p:cNvPr id="2141" name="Picture 375" descr="5-3 x400"/>
            <p:cNvPicPr>
              <a:picLocks noChangeAspect="1" noChangeArrowheads="1"/>
            </p:cNvPicPr>
            <p:nvPr/>
          </p:nvPicPr>
          <p:blipFill>
            <a:blip r:embed="rId21" cstate="print"/>
            <a:srcRect/>
            <a:stretch>
              <a:fillRect/>
            </a:stretch>
          </p:blipFill>
          <p:spPr bwMode="auto">
            <a:xfrm>
              <a:off x="16816" y="5275"/>
              <a:ext cx="1126" cy="1126"/>
            </a:xfrm>
            <a:prstGeom prst="rect">
              <a:avLst/>
            </a:prstGeom>
            <a:noFill/>
            <a:ln w="9525">
              <a:noFill/>
              <a:miter lim="800000"/>
              <a:headEnd/>
              <a:tailEnd/>
            </a:ln>
          </p:spPr>
        </p:pic>
        <p:pic>
          <p:nvPicPr>
            <p:cNvPr id="2142" name="Picture 376" descr="5-4 x400"/>
            <p:cNvPicPr>
              <a:picLocks noChangeAspect="1" noChangeArrowheads="1"/>
            </p:cNvPicPr>
            <p:nvPr/>
          </p:nvPicPr>
          <p:blipFill>
            <a:blip r:embed="rId22" cstate="print"/>
            <a:srcRect/>
            <a:stretch>
              <a:fillRect/>
            </a:stretch>
          </p:blipFill>
          <p:spPr bwMode="auto">
            <a:xfrm>
              <a:off x="16816" y="6455"/>
              <a:ext cx="1126" cy="1126"/>
            </a:xfrm>
            <a:prstGeom prst="rect">
              <a:avLst/>
            </a:prstGeom>
            <a:noFill/>
            <a:ln w="9525">
              <a:noFill/>
              <a:miter lim="800000"/>
              <a:headEnd/>
              <a:tailEnd/>
            </a:ln>
          </p:spPr>
        </p:pic>
        <p:sp>
          <p:nvSpPr>
            <p:cNvPr id="2143" name="Text Box 377"/>
            <p:cNvSpPr txBox="1">
              <a:spLocks noChangeArrowheads="1"/>
            </p:cNvSpPr>
            <p:nvPr/>
          </p:nvSpPr>
          <p:spPr bwMode="auto">
            <a:xfrm>
              <a:off x="18676" y="5246"/>
              <a:ext cx="634" cy="213"/>
            </a:xfrm>
            <a:prstGeom prst="rect">
              <a:avLst/>
            </a:prstGeom>
            <a:noFill/>
            <a:ln w="9525">
              <a:noFill/>
              <a:miter lim="800000"/>
              <a:headEnd/>
              <a:tailEnd/>
            </a:ln>
          </p:spPr>
          <p:txBody>
            <a:bodyPr lIns="185166" tIns="92583" rIns="185166" bIns="92583">
              <a:spAutoFit/>
            </a:bodyPr>
            <a:lstStyle/>
            <a:p>
              <a:pPr algn="ctr" defTabSz="1851025">
                <a:spcBef>
                  <a:spcPct val="50000"/>
                </a:spcBef>
              </a:pPr>
              <a:r>
                <a:rPr lang="en-US" altLang="ko-KR" sz="1200" b="1">
                  <a:solidFill>
                    <a:srgbClr val="FF0000"/>
                  </a:solidFill>
                  <a:latin typeface="Arial" charset="0"/>
                </a:rPr>
                <a:t>TUNEL</a:t>
              </a:r>
            </a:p>
          </p:txBody>
        </p:sp>
        <p:sp>
          <p:nvSpPr>
            <p:cNvPr id="2144" name="Text Box 378"/>
            <p:cNvSpPr txBox="1">
              <a:spLocks noChangeArrowheads="1"/>
            </p:cNvSpPr>
            <p:nvPr/>
          </p:nvSpPr>
          <p:spPr bwMode="auto">
            <a:xfrm>
              <a:off x="17485" y="5262"/>
              <a:ext cx="634" cy="213"/>
            </a:xfrm>
            <a:prstGeom prst="rect">
              <a:avLst/>
            </a:prstGeom>
            <a:noFill/>
            <a:ln w="9525">
              <a:noFill/>
              <a:miter lim="800000"/>
              <a:headEnd/>
              <a:tailEnd/>
            </a:ln>
          </p:spPr>
          <p:txBody>
            <a:bodyPr lIns="185166" tIns="92583" rIns="185166" bIns="92583">
              <a:spAutoFit/>
            </a:bodyPr>
            <a:lstStyle/>
            <a:p>
              <a:pPr algn="ctr" defTabSz="1851025">
                <a:spcBef>
                  <a:spcPct val="50000"/>
                </a:spcBef>
              </a:pPr>
              <a:r>
                <a:rPr lang="en-US" altLang="ko-KR" sz="1200" b="1">
                  <a:solidFill>
                    <a:srgbClr val="00FF00"/>
                  </a:solidFill>
                  <a:latin typeface="Arial" charset="0"/>
                </a:rPr>
                <a:t>GFP</a:t>
              </a:r>
            </a:p>
          </p:txBody>
        </p:sp>
        <p:sp>
          <p:nvSpPr>
            <p:cNvPr id="2145" name="Text Box 379"/>
            <p:cNvSpPr txBox="1">
              <a:spLocks noChangeArrowheads="1"/>
            </p:cNvSpPr>
            <p:nvPr/>
          </p:nvSpPr>
          <p:spPr bwMode="auto">
            <a:xfrm>
              <a:off x="18169" y="6426"/>
              <a:ext cx="1099" cy="213"/>
            </a:xfrm>
            <a:prstGeom prst="rect">
              <a:avLst/>
            </a:prstGeom>
            <a:noFill/>
            <a:ln w="9525">
              <a:noFill/>
              <a:miter lim="800000"/>
              <a:headEnd/>
              <a:tailEnd/>
            </a:ln>
          </p:spPr>
          <p:txBody>
            <a:bodyPr lIns="185166" tIns="92583" rIns="185166" bIns="92583">
              <a:spAutoFit/>
            </a:bodyPr>
            <a:lstStyle/>
            <a:p>
              <a:pPr algn="ctr" defTabSz="1851025">
                <a:spcBef>
                  <a:spcPct val="50000"/>
                </a:spcBef>
              </a:pPr>
              <a:r>
                <a:rPr lang="en-US" altLang="ko-KR" sz="1200" b="1">
                  <a:solidFill>
                    <a:srgbClr val="00FF00"/>
                  </a:solidFill>
                  <a:latin typeface="Arial" charset="0"/>
                </a:rPr>
                <a:t>GFP </a:t>
              </a:r>
              <a:r>
                <a:rPr lang="en-US" altLang="ko-KR" sz="1200" b="1">
                  <a:solidFill>
                    <a:schemeClr val="bg1"/>
                  </a:solidFill>
                  <a:latin typeface="Arial" charset="0"/>
                </a:rPr>
                <a:t>/</a:t>
              </a:r>
              <a:r>
                <a:rPr lang="en-US" altLang="ko-KR" sz="1200" b="1">
                  <a:solidFill>
                    <a:srgbClr val="00FF00"/>
                  </a:solidFill>
                  <a:latin typeface="Arial" charset="0"/>
                </a:rPr>
                <a:t> </a:t>
              </a:r>
              <a:r>
                <a:rPr lang="en-US" altLang="ko-KR" sz="1200" b="1">
                  <a:solidFill>
                    <a:srgbClr val="FF0000"/>
                  </a:solidFill>
                  <a:latin typeface="Arial" charset="0"/>
                </a:rPr>
                <a:t>TUNEL</a:t>
              </a:r>
              <a:r>
                <a:rPr lang="en-US" altLang="ko-KR" sz="1200" b="1">
                  <a:solidFill>
                    <a:schemeClr val="bg1"/>
                  </a:solidFill>
                  <a:latin typeface="Arial" charset="0"/>
                </a:rPr>
                <a:t>/</a:t>
              </a:r>
              <a:r>
                <a:rPr lang="en-US" altLang="ko-KR" sz="1200" b="1">
                  <a:solidFill>
                    <a:srgbClr val="0000FF"/>
                  </a:solidFill>
                  <a:latin typeface="Arial" charset="0"/>
                </a:rPr>
                <a:t>DAPI</a:t>
              </a:r>
            </a:p>
          </p:txBody>
        </p:sp>
        <p:sp>
          <p:nvSpPr>
            <p:cNvPr id="2146" name="Text Box 380"/>
            <p:cNvSpPr txBox="1">
              <a:spLocks noChangeArrowheads="1"/>
            </p:cNvSpPr>
            <p:nvPr/>
          </p:nvSpPr>
          <p:spPr bwMode="auto">
            <a:xfrm>
              <a:off x="17353" y="6434"/>
              <a:ext cx="861" cy="213"/>
            </a:xfrm>
            <a:prstGeom prst="rect">
              <a:avLst/>
            </a:prstGeom>
            <a:noFill/>
            <a:ln w="9525">
              <a:noFill/>
              <a:miter lim="800000"/>
              <a:headEnd/>
              <a:tailEnd/>
            </a:ln>
          </p:spPr>
          <p:txBody>
            <a:bodyPr lIns="185166" tIns="92583" rIns="185166" bIns="92583">
              <a:spAutoFit/>
            </a:bodyPr>
            <a:lstStyle/>
            <a:p>
              <a:pPr algn="ctr" defTabSz="1851025">
                <a:spcBef>
                  <a:spcPct val="50000"/>
                </a:spcBef>
              </a:pPr>
              <a:r>
                <a:rPr lang="en-US" altLang="ko-KR" sz="1200" b="1">
                  <a:solidFill>
                    <a:srgbClr val="0000FF"/>
                  </a:solidFill>
                  <a:latin typeface="Arial" charset="0"/>
                </a:rPr>
                <a:t>DAPI</a:t>
              </a:r>
            </a:p>
          </p:txBody>
        </p:sp>
        <p:sp>
          <p:nvSpPr>
            <p:cNvPr id="2147" name="Text Box 381"/>
            <p:cNvSpPr txBox="1">
              <a:spLocks noChangeArrowheads="1"/>
            </p:cNvSpPr>
            <p:nvPr/>
          </p:nvSpPr>
          <p:spPr bwMode="auto">
            <a:xfrm>
              <a:off x="15596" y="5275"/>
              <a:ext cx="1270" cy="213"/>
            </a:xfrm>
            <a:prstGeom prst="rect">
              <a:avLst/>
            </a:prstGeom>
            <a:noFill/>
            <a:ln w="9525">
              <a:noFill/>
              <a:miter lim="800000"/>
              <a:headEnd/>
              <a:tailEnd/>
            </a:ln>
          </p:spPr>
          <p:txBody>
            <a:bodyPr lIns="185166" tIns="92583" rIns="185166" bIns="92583">
              <a:spAutoFit/>
            </a:bodyPr>
            <a:lstStyle/>
            <a:p>
              <a:pPr algn="ctr" defTabSz="1851025">
                <a:spcBef>
                  <a:spcPct val="50000"/>
                </a:spcBef>
              </a:pPr>
              <a:r>
                <a:rPr lang="en-US" altLang="ko-KR" sz="1200" b="1">
                  <a:solidFill>
                    <a:srgbClr val="00FF00"/>
                  </a:solidFill>
                  <a:latin typeface="Arial" charset="0"/>
                </a:rPr>
                <a:t>GFP </a:t>
              </a:r>
              <a:r>
                <a:rPr lang="en-US" altLang="ko-KR" sz="1200" b="1">
                  <a:solidFill>
                    <a:schemeClr val="bg1"/>
                  </a:solidFill>
                  <a:latin typeface="Arial" charset="0"/>
                </a:rPr>
                <a:t>/</a:t>
              </a:r>
              <a:r>
                <a:rPr lang="en-US" altLang="ko-KR" sz="1200" b="1">
                  <a:solidFill>
                    <a:srgbClr val="00FF00"/>
                  </a:solidFill>
                  <a:latin typeface="Arial" charset="0"/>
                </a:rPr>
                <a:t> </a:t>
              </a:r>
              <a:r>
                <a:rPr lang="en-US" altLang="ko-KR" sz="1200" b="1">
                  <a:solidFill>
                    <a:srgbClr val="FF0000"/>
                  </a:solidFill>
                  <a:latin typeface="Arial" charset="0"/>
                </a:rPr>
                <a:t>TUNEL</a:t>
              </a:r>
              <a:r>
                <a:rPr lang="en-US" altLang="ko-KR" sz="1200" b="1">
                  <a:solidFill>
                    <a:schemeClr val="bg1"/>
                  </a:solidFill>
                  <a:latin typeface="Arial" charset="0"/>
                </a:rPr>
                <a:t>/</a:t>
              </a:r>
              <a:r>
                <a:rPr lang="en-US" altLang="ko-KR" sz="1200" b="1">
                  <a:solidFill>
                    <a:srgbClr val="0000FF"/>
                  </a:solidFill>
                  <a:latin typeface="Arial" charset="0"/>
                </a:rPr>
                <a:t>DAPI</a:t>
              </a:r>
            </a:p>
          </p:txBody>
        </p:sp>
        <p:sp>
          <p:nvSpPr>
            <p:cNvPr id="2148" name="Text Box 390"/>
            <p:cNvSpPr txBox="1">
              <a:spLocks noChangeArrowheads="1"/>
            </p:cNvSpPr>
            <p:nvPr/>
          </p:nvSpPr>
          <p:spPr bwMode="auto">
            <a:xfrm>
              <a:off x="14408" y="5262"/>
              <a:ext cx="224" cy="212"/>
            </a:xfrm>
            <a:prstGeom prst="rect">
              <a:avLst/>
            </a:prstGeom>
            <a:noFill/>
            <a:ln w="9525">
              <a:noFill/>
              <a:miter lim="800000"/>
              <a:headEnd/>
              <a:tailEnd/>
            </a:ln>
          </p:spPr>
          <p:txBody>
            <a:bodyPr>
              <a:spAutoFit/>
            </a:bodyPr>
            <a:lstStyle/>
            <a:p>
              <a:pPr defTabSz="4114800">
                <a:spcBef>
                  <a:spcPct val="50000"/>
                </a:spcBef>
              </a:pPr>
              <a:r>
                <a:rPr lang="en-US" altLang="ko-KR" sz="1800" b="1">
                  <a:solidFill>
                    <a:schemeClr val="bg1"/>
                  </a:solidFill>
                  <a:latin typeface="Times New Roman" pitchFamily="18" charset="0"/>
                </a:rPr>
                <a:t>A</a:t>
              </a:r>
            </a:p>
          </p:txBody>
        </p:sp>
        <p:sp>
          <p:nvSpPr>
            <p:cNvPr id="2149" name="Text Box 391"/>
            <p:cNvSpPr txBox="1">
              <a:spLocks noChangeArrowheads="1"/>
            </p:cNvSpPr>
            <p:nvPr/>
          </p:nvSpPr>
          <p:spPr bwMode="auto">
            <a:xfrm>
              <a:off x="16799" y="5262"/>
              <a:ext cx="224" cy="212"/>
            </a:xfrm>
            <a:prstGeom prst="rect">
              <a:avLst/>
            </a:prstGeom>
            <a:noFill/>
            <a:ln w="9525">
              <a:noFill/>
              <a:miter lim="800000"/>
              <a:headEnd/>
              <a:tailEnd/>
            </a:ln>
          </p:spPr>
          <p:txBody>
            <a:bodyPr>
              <a:spAutoFit/>
            </a:bodyPr>
            <a:lstStyle/>
            <a:p>
              <a:pPr defTabSz="4114800">
                <a:spcBef>
                  <a:spcPct val="50000"/>
                </a:spcBef>
              </a:pPr>
              <a:r>
                <a:rPr lang="en-US" altLang="ko-KR" sz="1800" b="1">
                  <a:solidFill>
                    <a:schemeClr val="bg1"/>
                  </a:solidFill>
                  <a:latin typeface="Times New Roman" pitchFamily="18" charset="0"/>
                </a:rPr>
                <a:t>B</a:t>
              </a:r>
            </a:p>
          </p:txBody>
        </p:sp>
        <p:sp>
          <p:nvSpPr>
            <p:cNvPr id="2150" name="Text Box 392"/>
            <p:cNvSpPr txBox="1">
              <a:spLocks noChangeArrowheads="1"/>
            </p:cNvSpPr>
            <p:nvPr/>
          </p:nvSpPr>
          <p:spPr bwMode="auto">
            <a:xfrm>
              <a:off x="18027" y="5267"/>
              <a:ext cx="224" cy="212"/>
            </a:xfrm>
            <a:prstGeom prst="rect">
              <a:avLst/>
            </a:prstGeom>
            <a:noFill/>
            <a:ln w="9525">
              <a:noFill/>
              <a:miter lim="800000"/>
              <a:headEnd/>
              <a:tailEnd/>
            </a:ln>
          </p:spPr>
          <p:txBody>
            <a:bodyPr>
              <a:spAutoFit/>
            </a:bodyPr>
            <a:lstStyle/>
            <a:p>
              <a:pPr defTabSz="4114800">
                <a:spcBef>
                  <a:spcPct val="50000"/>
                </a:spcBef>
              </a:pPr>
              <a:r>
                <a:rPr lang="en-US" altLang="ko-KR" sz="1800" b="1">
                  <a:solidFill>
                    <a:schemeClr val="bg1"/>
                  </a:solidFill>
                  <a:latin typeface="Times New Roman" pitchFamily="18" charset="0"/>
                </a:rPr>
                <a:t>C</a:t>
              </a:r>
            </a:p>
          </p:txBody>
        </p:sp>
        <p:sp>
          <p:nvSpPr>
            <p:cNvPr id="2151" name="Text Box 393"/>
            <p:cNvSpPr txBox="1">
              <a:spLocks noChangeArrowheads="1"/>
            </p:cNvSpPr>
            <p:nvPr/>
          </p:nvSpPr>
          <p:spPr bwMode="auto">
            <a:xfrm>
              <a:off x="16815" y="6453"/>
              <a:ext cx="224" cy="212"/>
            </a:xfrm>
            <a:prstGeom prst="rect">
              <a:avLst/>
            </a:prstGeom>
            <a:noFill/>
            <a:ln w="9525">
              <a:noFill/>
              <a:miter lim="800000"/>
              <a:headEnd/>
              <a:tailEnd/>
            </a:ln>
          </p:spPr>
          <p:txBody>
            <a:bodyPr>
              <a:spAutoFit/>
            </a:bodyPr>
            <a:lstStyle/>
            <a:p>
              <a:pPr defTabSz="4114800">
                <a:spcBef>
                  <a:spcPct val="50000"/>
                </a:spcBef>
              </a:pPr>
              <a:r>
                <a:rPr lang="en-US" altLang="ko-KR" sz="1800" b="1">
                  <a:solidFill>
                    <a:schemeClr val="bg1"/>
                  </a:solidFill>
                  <a:latin typeface="Times New Roman" pitchFamily="18" charset="0"/>
                </a:rPr>
                <a:t>D</a:t>
              </a:r>
            </a:p>
          </p:txBody>
        </p:sp>
        <p:sp>
          <p:nvSpPr>
            <p:cNvPr id="2152" name="Text Box 394"/>
            <p:cNvSpPr txBox="1">
              <a:spLocks noChangeArrowheads="1"/>
            </p:cNvSpPr>
            <p:nvPr/>
          </p:nvSpPr>
          <p:spPr bwMode="auto">
            <a:xfrm>
              <a:off x="18043" y="6458"/>
              <a:ext cx="224" cy="212"/>
            </a:xfrm>
            <a:prstGeom prst="rect">
              <a:avLst/>
            </a:prstGeom>
            <a:noFill/>
            <a:ln w="9525">
              <a:noFill/>
              <a:miter lim="800000"/>
              <a:headEnd/>
              <a:tailEnd/>
            </a:ln>
          </p:spPr>
          <p:txBody>
            <a:bodyPr>
              <a:spAutoFit/>
            </a:bodyPr>
            <a:lstStyle/>
            <a:p>
              <a:pPr defTabSz="4114800">
                <a:spcBef>
                  <a:spcPct val="50000"/>
                </a:spcBef>
              </a:pPr>
              <a:r>
                <a:rPr lang="en-US" altLang="ko-KR" sz="1800" b="1">
                  <a:solidFill>
                    <a:schemeClr val="bg1"/>
                  </a:solidFill>
                  <a:latin typeface="Times New Roman" pitchFamily="18" charset="0"/>
                </a:rPr>
                <a:t>E</a:t>
              </a:r>
            </a:p>
          </p:txBody>
        </p:sp>
        <p:sp>
          <p:nvSpPr>
            <p:cNvPr id="2153" name="Rectangle 395"/>
            <p:cNvSpPr>
              <a:spLocks noChangeArrowheads="1"/>
            </p:cNvSpPr>
            <p:nvPr/>
          </p:nvSpPr>
          <p:spPr bwMode="auto">
            <a:xfrm>
              <a:off x="15059" y="6305"/>
              <a:ext cx="680" cy="635"/>
            </a:xfrm>
            <a:prstGeom prst="rect">
              <a:avLst/>
            </a:prstGeom>
            <a:noFill/>
            <a:ln w="25400">
              <a:solidFill>
                <a:schemeClr val="bg1"/>
              </a:solidFill>
              <a:miter lim="800000"/>
              <a:headEnd/>
              <a:tailEnd/>
            </a:ln>
          </p:spPr>
          <p:txBody>
            <a:bodyPr wrap="none" anchor="ctr"/>
            <a:lstStyle/>
            <a:p>
              <a:endParaRPr lang="ko-KR" altLang="en-US"/>
            </a:p>
          </p:txBody>
        </p:sp>
      </p:grpSp>
      <p:grpSp>
        <p:nvGrpSpPr>
          <p:cNvPr id="2111" name="Group 410"/>
          <p:cNvGrpSpPr>
            <a:grpSpLocks/>
          </p:cNvGrpSpPr>
          <p:nvPr/>
        </p:nvGrpSpPr>
        <p:grpSpPr bwMode="auto">
          <a:xfrm>
            <a:off x="22674263" y="15049183"/>
            <a:ext cx="7810500" cy="4264343"/>
            <a:chOff x="14283" y="8717"/>
            <a:chExt cx="4920" cy="2442"/>
          </a:xfrm>
        </p:grpSpPr>
        <p:pic>
          <p:nvPicPr>
            <p:cNvPr id="2122" name="Picture 333" descr="9_c3"/>
            <p:cNvPicPr>
              <a:picLocks noChangeAspect="1" noChangeArrowheads="1"/>
            </p:cNvPicPr>
            <p:nvPr/>
          </p:nvPicPr>
          <p:blipFill>
            <a:blip r:embed="rId23" cstate="print"/>
            <a:srcRect/>
            <a:stretch>
              <a:fillRect/>
            </a:stretch>
          </p:blipFill>
          <p:spPr bwMode="auto">
            <a:xfrm>
              <a:off x="14288" y="8745"/>
              <a:ext cx="1179" cy="1187"/>
            </a:xfrm>
            <a:prstGeom prst="rect">
              <a:avLst/>
            </a:prstGeom>
            <a:noFill/>
            <a:ln w="9525">
              <a:noFill/>
              <a:miter lim="800000"/>
              <a:headEnd/>
              <a:tailEnd/>
            </a:ln>
          </p:spPr>
        </p:pic>
        <p:pic>
          <p:nvPicPr>
            <p:cNvPr id="2123" name="Picture 334" descr="9_(c1+c2+c3+c4)"/>
            <p:cNvPicPr>
              <a:picLocks noChangeAspect="1" noChangeArrowheads="1"/>
            </p:cNvPicPr>
            <p:nvPr/>
          </p:nvPicPr>
          <p:blipFill>
            <a:blip r:embed="rId24" cstate="print"/>
            <a:srcRect/>
            <a:stretch>
              <a:fillRect/>
            </a:stretch>
          </p:blipFill>
          <p:spPr bwMode="auto">
            <a:xfrm>
              <a:off x="15525" y="9972"/>
              <a:ext cx="1180" cy="1187"/>
            </a:xfrm>
            <a:prstGeom prst="rect">
              <a:avLst/>
            </a:prstGeom>
            <a:noFill/>
            <a:ln w="9525">
              <a:noFill/>
              <a:miter lim="800000"/>
              <a:headEnd/>
              <a:tailEnd/>
            </a:ln>
          </p:spPr>
        </p:pic>
        <p:pic>
          <p:nvPicPr>
            <p:cNvPr id="2124" name="Picture 335" descr="9_c1"/>
            <p:cNvPicPr>
              <a:picLocks noChangeAspect="1" noChangeArrowheads="1"/>
            </p:cNvPicPr>
            <p:nvPr/>
          </p:nvPicPr>
          <p:blipFill>
            <a:blip r:embed="rId25" cstate="print"/>
            <a:srcRect/>
            <a:stretch>
              <a:fillRect/>
            </a:stretch>
          </p:blipFill>
          <p:spPr bwMode="auto">
            <a:xfrm>
              <a:off x="14288" y="9970"/>
              <a:ext cx="1179" cy="1187"/>
            </a:xfrm>
            <a:prstGeom prst="rect">
              <a:avLst/>
            </a:prstGeom>
            <a:noFill/>
            <a:ln w="9525">
              <a:noFill/>
              <a:miter lim="800000"/>
              <a:headEnd/>
              <a:tailEnd/>
            </a:ln>
          </p:spPr>
        </p:pic>
        <p:pic>
          <p:nvPicPr>
            <p:cNvPr id="2125" name="Picture 336" descr="9_c2"/>
            <p:cNvPicPr>
              <a:picLocks noChangeAspect="1" noChangeArrowheads="1"/>
            </p:cNvPicPr>
            <p:nvPr/>
          </p:nvPicPr>
          <p:blipFill>
            <a:blip r:embed="rId26" cstate="print"/>
            <a:srcRect/>
            <a:stretch>
              <a:fillRect/>
            </a:stretch>
          </p:blipFill>
          <p:spPr bwMode="auto">
            <a:xfrm>
              <a:off x="15525" y="8748"/>
              <a:ext cx="1179" cy="1187"/>
            </a:xfrm>
            <a:prstGeom prst="rect">
              <a:avLst/>
            </a:prstGeom>
            <a:noFill/>
            <a:ln w="9525">
              <a:noFill/>
              <a:miter lim="800000"/>
              <a:headEnd/>
              <a:tailEnd/>
            </a:ln>
          </p:spPr>
        </p:pic>
        <p:pic>
          <p:nvPicPr>
            <p:cNvPr id="2126" name="Picture 384" descr="11_c4"/>
            <p:cNvPicPr>
              <a:picLocks noChangeAspect="1" noChangeArrowheads="1"/>
            </p:cNvPicPr>
            <p:nvPr/>
          </p:nvPicPr>
          <p:blipFill>
            <a:blip r:embed="rId27" cstate="print"/>
            <a:srcRect/>
            <a:stretch>
              <a:fillRect/>
            </a:stretch>
          </p:blipFill>
          <p:spPr bwMode="auto">
            <a:xfrm>
              <a:off x="18023" y="8745"/>
              <a:ext cx="1180" cy="1180"/>
            </a:xfrm>
            <a:prstGeom prst="rect">
              <a:avLst/>
            </a:prstGeom>
            <a:noFill/>
            <a:ln w="9525">
              <a:noFill/>
              <a:miter lim="800000"/>
              <a:headEnd/>
              <a:tailEnd/>
            </a:ln>
          </p:spPr>
        </p:pic>
        <p:pic>
          <p:nvPicPr>
            <p:cNvPr id="2127" name="Picture 385" descr="11_(c1+c3+c4)"/>
            <p:cNvPicPr>
              <a:picLocks noChangeAspect="1" noChangeArrowheads="1"/>
            </p:cNvPicPr>
            <p:nvPr/>
          </p:nvPicPr>
          <p:blipFill>
            <a:blip r:embed="rId28" cstate="print"/>
            <a:srcRect/>
            <a:stretch>
              <a:fillRect/>
            </a:stretch>
          </p:blipFill>
          <p:spPr bwMode="auto">
            <a:xfrm>
              <a:off x="18023" y="9970"/>
              <a:ext cx="1179" cy="1180"/>
            </a:xfrm>
            <a:prstGeom prst="rect">
              <a:avLst/>
            </a:prstGeom>
            <a:noFill/>
            <a:ln w="9525">
              <a:noFill/>
              <a:miter lim="800000"/>
              <a:headEnd/>
              <a:tailEnd/>
            </a:ln>
          </p:spPr>
        </p:pic>
        <p:pic>
          <p:nvPicPr>
            <p:cNvPr id="2128" name="Picture 386" descr="11_c1"/>
            <p:cNvPicPr>
              <a:picLocks noChangeAspect="1" noChangeArrowheads="1"/>
            </p:cNvPicPr>
            <p:nvPr/>
          </p:nvPicPr>
          <p:blipFill>
            <a:blip r:embed="rId29" cstate="print"/>
            <a:srcRect/>
            <a:stretch>
              <a:fillRect/>
            </a:stretch>
          </p:blipFill>
          <p:spPr bwMode="auto">
            <a:xfrm>
              <a:off x="16798" y="9970"/>
              <a:ext cx="1179" cy="1180"/>
            </a:xfrm>
            <a:prstGeom prst="rect">
              <a:avLst/>
            </a:prstGeom>
            <a:noFill/>
            <a:ln w="9525">
              <a:noFill/>
              <a:miter lim="800000"/>
              <a:headEnd/>
              <a:tailEnd/>
            </a:ln>
          </p:spPr>
        </p:pic>
        <p:pic>
          <p:nvPicPr>
            <p:cNvPr id="2129" name="Picture 387" descr="11_c3"/>
            <p:cNvPicPr>
              <a:picLocks noChangeAspect="1" noChangeArrowheads="1"/>
            </p:cNvPicPr>
            <p:nvPr/>
          </p:nvPicPr>
          <p:blipFill>
            <a:blip r:embed="rId30" cstate="print"/>
            <a:srcRect/>
            <a:stretch>
              <a:fillRect/>
            </a:stretch>
          </p:blipFill>
          <p:spPr bwMode="auto">
            <a:xfrm>
              <a:off x="16798" y="8745"/>
              <a:ext cx="1179" cy="1180"/>
            </a:xfrm>
            <a:prstGeom prst="rect">
              <a:avLst/>
            </a:prstGeom>
            <a:noFill/>
            <a:ln w="9525">
              <a:noFill/>
              <a:miter lim="800000"/>
              <a:headEnd/>
              <a:tailEnd/>
            </a:ln>
          </p:spPr>
        </p:pic>
        <p:sp>
          <p:nvSpPr>
            <p:cNvPr id="2130" name="Text Box 396"/>
            <p:cNvSpPr txBox="1">
              <a:spLocks noChangeArrowheads="1"/>
            </p:cNvSpPr>
            <p:nvPr/>
          </p:nvSpPr>
          <p:spPr bwMode="auto">
            <a:xfrm>
              <a:off x="14288" y="8731"/>
              <a:ext cx="224" cy="212"/>
            </a:xfrm>
            <a:prstGeom prst="rect">
              <a:avLst/>
            </a:prstGeom>
            <a:noFill/>
            <a:ln w="9525">
              <a:noFill/>
              <a:miter lim="800000"/>
              <a:headEnd/>
              <a:tailEnd/>
            </a:ln>
          </p:spPr>
          <p:txBody>
            <a:bodyPr>
              <a:spAutoFit/>
            </a:bodyPr>
            <a:lstStyle/>
            <a:p>
              <a:pPr defTabSz="4114800">
                <a:spcBef>
                  <a:spcPct val="50000"/>
                </a:spcBef>
              </a:pPr>
              <a:r>
                <a:rPr lang="en-US" altLang="ko-KR" sz="1800" b="1">
                  <a:solidFill>
                    <a:schemeClr val="bg1"/>
                  </a:solidFill>
                  <a:latin typeface="Times New Roman" pitchFamily="18" charset="0"/>
                </a:rPr>
                <a:t>A</a:t>
              </a:r>
            </a:p>
          </p:txBody>
        </p:sp>
        <p:sp>
          <p:nvSpPr>
            <p:cNvPr id="2131" name="Text Box 397"/>
            <p:cNvSpPr txBox="1">
              <a:spLocks noChangeArrowheads="1"/>
            </p:cNvSpPr>
            <p:nvPr/>
          </p:nvSpPr>
          <p:spPr bwMode="auto">
            <a:xfrm>
              <a:off x="15521" y="8733"/>
              <a:ext cx="224" cy="212"/>
            </a:xfrm>
            <a:prstGeom prst="rect">
              <a:avLst/>
            </a:prstGeom>
            <a:noFill/>
            <a:ln w="9525">
              <a:noFill/>
              <a:miter lim="800000"/>
              <a:headEnd/>
              <a:tailEnd/>
            </a:ln>
          </p:spPr>
          <p:txBody>
            <a:bodyPr>
              <a:spAutoFit/>
            </a:bodyPr>
            <a:lstStyle/>
            <a:p>
              <a:pPr defTabSz="4114800">
                <a:spcBef>
                  <a:spcPct val="50000"/>
                </a:spcBef>
              </a:pPr>
              <a:r>
                <a:rPr lang="en-US" altLang="ko-KR" sz="1800" b="1">
                  <a:solidFill>
                    <a:schemeClr val="bg1"/>
                  </a:solidFill>
                  <a:latin typeface="Times New Roman" pitchFamily="18" charset="0"/>
                </a:rPr>
                <a:t>B</a:t>
              </a:r>
            </a:p>
          </p:txBody>
        </p:sp>
        <p:sp>
          <p:nvSpPr>
            <p:cNvPr id="2132" name="Text Box 398"/>
            <p:cNvSpPr txBox="1">
              <a:spLocks noChangeArrowheads="1"/>
            </p:cNvSpPr>
            <p:nvPr/>
          </p:nvSpPr>
          <p:spPr bwMode="auto">
            <a:xfrm>
              <a:off x="14283" y="9971"/>
              <a:ext cx="224" cy="212"/>
            </a:xfrm>
            <a:prstGeom prst="rect">
              <a:avLst/>
            </a:prstGeom>
            <a:noFill/>
            <a:ln w="9525">
              <a:noFill/>
              <a:miter lim="800000"/>
              <a:headEnd/>
              <a:tailEnd/>
            </a:ln>
          </p:spPr>
          <p:txBody>
            <a:bodyPr>
              <a:spAutoFit/>
            </a:bodyPr>
            <a:lstStyle/>
            <a:p>
              <a:pPr defTabSz="4114800">
                <a:spcBef>
                  <a:spcPct val="50000"/>
                </a:spcBef>
              </a:pPr>
              <a:r>
                <a:rPr lang="en-US" altLang="ko-KR" sz="1800" b="1">
                  <a:solidFill>
                    <a:schemeClr val="bg1"/>
                  </a:solidFill>
                  <a:latin typeface="Times New Roman" pitchFamily="18" charset="0"/>
                </a:rPr>
                <a:t>C</a:t>
              </a:r>
            </a:p>
          </p:txBody>
        </p:sp>
        <p:sp>
          <p:nvSpPr>
            <p:cNvPr id="2133" name="Text Box 399"/>
            <p:cNvSpPr txBox="1">
              <a:spLocks noChangeArrowheads="1"/>
            </p:cNvSpPr>
            <p:nvPr/>
          </p:nvSpPr>
          <p:spPr bwMode="auto">
            <a:xfrm>
              <a:off x="15513" y="9979"/>
              <a:ext cx="224" cy="212"/>
            </a:xfrm>
            <a:prstGeom prst="rect">
              <a:avLst/>
            </a:prstGeom>
            <a:noFill/>
            <a:ln w="9525">
              <a:noFill/>
              <a:miter lim="800000"/>
              <a:headEnd/>
              <a:tailEnd/>
            </a:ln>
          </p:spPr>
          <p:txBody>
            <a:bodyPr>
              <a:spAutoFit/>
            </a:bodyPr>
            <a:lstStyle/>
            <a:p>
              <a:pPr defTabSz="4114800">
                <a:spcBef>
                  <a:spcPct val="50000"/>
                </a:spcBef>
              </a:pPr>
              <a:r>
                <a:rPr lang="en-US" altLang="ko-KR" sz="1800" b="1">
                  <a:solidFill>
                    <a:schemeClr val="bg1"/>
                  </a:solidFill>
                  <a:latin typeface="Times New Roman" pitchFamily="18" charset="0"/>
                </a:rPr>
                <a:t>D</a:t>
              </a:r>
            </a:p>
          </p:txBody>
        </p:sp>
        <p:sp>
          <p:nvSpPr>
            <p:cNvPr id="2134" name="Text Box 400"/>
            <p:cNvSpPr txBox="1">
              <a:spLocks noChangeArrowheads="1"/>
            </p:cNvSpPr>
            <p:nvPr/>
          </p:nvSpPr>
          <p:spPr bwMode="auto">
            <a:xfrm>
              <a:off x="16786" y="8717"/>
              <a:ext cx="224" cy="212"/>
            </a:xfrm>
            <a:prstGeom prst="rect">
              <a:avLst/>
            </a:prstGeom>
            <a:noFill/>
            <a:ln w="9525">
              <a:noFill/>
              <a:miter lim="800000"/>
              <a:headEnd/>
              <a:tailEnd/>
            </a:ln>
          </p:spPr>
          <p:txBody>
            <a:bodyPr>
              <a:spAutoFit/>
            </a:bodyPr>
            <a:lstStyle/>
            <a:p>
              <a:pPr defTabSz="4114800">
                <a:spcBef>
                  <a:spcPct val="50000"/>
                </a:spcBef>
              </a:pPr>
              <a:r>
                <a:rPr lang="en-US" altLang="ko-KR" sz="1800" b="1">
                  <a:solidFill>
                    <a:schemeClr val="bg1"/>
                  </a:solidFill>
                  <a:latin typeface="Times New Roman" pitchFamily="18" charset="0"/>
                </a:rPr>
                <a:t>E</a:t>
              </a:r>
            </a:p>
          </p:txBody>
        </p:sp>
        <p:sp>
          <p:nvSpPr>
            <p:cNvPr id="2135" name="Text Box 401"/>
            <p:cNvSpPr txBox="1">
              <a:spLocks noChangeArrowheads="1"/>
            </p:cNvSpPr>
            <p:nvPr/>
          </p:nvSpPr>
          <p:spPr bwMode="auto">
            <a:xfrm>
              <a:off x="18019" y="8719"/>
              <a:ext cx="224" cy="212"/>
            </a:xfrm>
            <a:prstGeom prst="rect">
              <a:avLst/>
            </a:prstGeom>
            <a:noFill/>
            <a:ln w="9525">
              <a:noFill/>
              <a:miter lim="800000"/>
              <a:headEnd/>
              <a:tailEnd/>
            </a:ln>
          </p:spPr>
          <p:txBody>
            <a:bodyPr>
              <a:spAutoFit/>
            </a:bodyPr>
            <a:lstStyle/>
            <a:p>
              <a:pPr defTabSz="4114800">
                <a:spcBef>
                  <a:spcPct val="50000"/>
                </a:spcBef>
              </a:pPr>
              <a:r>
                <a:rPr lang="en-US" altLang="ko-KR" sz="1800" b="1">
                  <a:solidFill>
                    <a:schemeClr val="bg1"/>
                  </a:solidFill>
                  <a:latin typeface="Times New Roman" pitchFamily="18" charset="0"/>
                </a:rPr>
                <a:t>F</a:t>
              </a:r>
            </a:p>
          </p:txBody>
        </p:sp>
        <p:sp>
          <p:nvSpPr>
            <p:cNvPr id="2136" name="Text Box 402"/>
            <p:cNvSpPr txBox="1">
              <a:spLocks noChangeArrowheads="1"/>
            </p:cNvSpPr>
            <p:nvPr/>
          </p:nvSpPr>
          <p:spPr bwMode="auto">
            <a:xfrm>
              <a:off x="16781" y="9957"/>
              <a:ext cx="224" cy="212"/>
            </a:xfrm>
            <a:prstGeom prst="rect">
              <a:avLst/>
            </a:prstGeom>
            <a:noFill/>
            <a:ln w="9525">
              <a:noFill/>
              <a:miter lim="800000"/>
              <a:headEnd/>
              <a:tailEnd/>
            </a:ln>
          </p:spPr>
          <p:txBody>
            <a:bodyPr>
              <a:spAutoFit/>
            </a:bodyPr>
            <a:lstStyle/>
            <a:p>
              <a:pPr defTabSz="4114800">
                <a:spcBef>
                  <a:spcPct val="50000"/>
                </a:spcBef>
              </a:pPr>
              <a:r>
                <a:rPr lang="en-US" altLang="ko-KR" sz="1800" b="1">
                  <a:solidFill>
                    <a:schemeClr val="bg1"/>
                  </a:solidFill>
                  <a:latin typeface="Times New Roman" pitchFamily="18" charset="0"/>
                </a:rPr>
                <a:t>G</a:t>
              </a:r>
            </a:p>
          </p:txBody>
        </p:sp>
        <p:sp>
          <p:nvSpPr>
            <p:cNvPr id="2137" name="Text Box 403"/>
            <p:cNvSpPr txBox="1">
              <a:spLocks noChangeArrowheads="1"/>
            </p:cNvSpPr>
            <p:nvPr/>
          </p:nvSpPr>
          <p:spPr bwMode="auto">
            <a:xfrm>
              <a:off x="18011" y="9965"/>
              <a:ext cx="224" cy="212"/>
            </a:xfrm>
            <a:prstGeom prst="rect">
              <a:avLst/>
            </a:prstGeom>
            <a:noFill/>
            <a:ln w="9525">
              <a:noFill/>
              <a:miter lim="800000"/>
              <a:headEnd/>
              <a:tailEnd/>
            </a:ln>
          </p:spPr>
          <p:txBody>
            <a:bodyPr>
              <a:spAutoFit/>
            </a:bodyPr>
            <a:lstStyle/>
            <a:p>
              <a:pPr defTabSz="4114800">
                <a:spcBef>
                  <a:spcPct val="50000"/>
                </a:spcBef>
              </a:pPr>
              <a:r>
                <a:rPr lang="en-US" altLang="ko-KR" sz="1800" b="1">
                  <a:solidFill>
                    <a:schemeClr val="bg1"/>
                  </a:solidFill>
                  <a:latin typeface="Times New Roman" pitchFamily="18" charset="0"/>
                </a:rPr>
                <a:t>H</a:t>
              </a:r>
            </a:p>
          </p:txBody>
        </p:sp>
      </p:grpSp>
      <p:sp>
        <p:nvSpPr>
          <p:cNvPr id="2112" name="Rectangle 404"/>
          <p:cNvSpPr>
            <a:spLocks noChangeArrowheads="1"/>
          </p:cNvSpPr>
          <p:nvPr/>
        </p:nvSpPr>
        <p:spPr bwMode="auto">
          <a:xfrm>
            <a:off x="21890039" y="28006576"/>
            <a:ext cx="9361487" cy="1139864"/>
          </a:xfrm>
          <a:prstGeom prst="rect">
            <a:avLst/>
          </a:prstGeom>
          <a:noFill/>
          <a:ln w="22225">
            <a:solidFill>
              <a:srgbClr val="0000FF"/>
            </a:solidFill>
            <a:miter lim="800000"/>
            <a:headEnd/>
            <a:tailEnd/>
          </a:ln>
        </p:spPr>
        <p:txBody>
          <a:bodyPr anchor="ctr">
            <a:spAutoFit/>
          </a:bodyPr>
          <a:lstStyle/>
          <a:p>
            <a:pPr>
              <a:lnSpc>
                <a:spcPts val="2800"/>
              </a:lnSpc>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1900" b="1">
                <a:latin typeface="Times New Roman" pitchFamily="18" charset="0"/>
              </a:rPr>
              <a:t>Figure 5. immunostaining</a:t>
            </a:r>
            <a:r>
              <a:rPr lang="en-US" altLang="ko-KR" sz="1800" b="1">
                <a:latin typeface="Times New Roman" pitchFamily="18" charset="0"/>
              </a:rPr>
              <a:t> staining of cell transplantation with MP in subacute group.</a:t>
            </a:r>
            <a:r>
              <a:rPr lang="en-US" altLang="ko-KR" sz="2000" b="1">
                <a:latin typeface="Times New Roman" pitchFamily="18" charset="0"/>
              </a:rPr>
              <a:t> </a:t>
            </a:r>
          </a:p>
          <a:p>
            <a:pPr>
              <a:lnSpc>
                <a:spcPts val="2800"/>
              </a:lnSpc>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000">
                <a:latin typeface="Times New Roman" pitchFamily="18" charset="0"/>
              </a:rPr>
              <a:t>(A-D)  at 7d after transpantation, some of hUCB-MSCs labeled  by GFP were </a:t>
            </a:r>
          </a:p>
          <a:p>
            <a:pPr>
              <a:lnSpc>
                <a:spcPts val="2800"/>
              </a:lnSpc>
              <a:tabLst>
                <a:tab pos="508000" algn="l"/>
                <a:tab pos="1016000" algn="l"/>
                <a:tab pos="1524000" algn="l"/>
                <a:tab pos="2032000" algn="l"/>
                <a:tab pos="2540000" algn="l"/>
                <a:tab pos="3048000" algn="l"/>
                <a:tab pos="3556000" algn="l"/>
                <a:tab pos="4064000" algn="l"/>
                <a:tab pos="4572000" algn="l"/>
                <a:tab pos="5080000" algn="l"/>
                <a:tab pos="5588000" algn="l"/>
                <a:tab pos="6096000" algn="l"/>
                <a:tab pos="6604000" algn="l"/>
                <a:tab pos="7112000" algn="l"/>
                <a:tab pos="7620000" algn="l"/>
                <a:tab pos="8128000" algn="l"/>
                <a:tab pos="8636000" algn="l"/>
                <a:tab pos="9144000" algn="l"/>
                <a:tab pos="9652000" algn="l"/>
                <a:tab pos="10160000" algn="l"/>
                <a:tab pos="10668000" algn="l"/>
                <a:tab pos="11176000" algn="l"/>
                <a:tab pos="11684000" algn="l"/>
                <a:tab pos="12192000" algn="l"/>
                <a:tab pos="12700000" algn="l"/>
                <a:tab pos="13208000" algn="l"/>
                <a:tab pos="13716000" algn="l"/>
                <a:tab pos="14224000" algn="l"/>
                <a:tab pos="14732000" algn="l"/>
                <a:tab pos="15240000" algn="l"/>
                <a:tab pos="15748000" algn="l"/>
                <a:tab pos="16256000" algn="l"/>
              </a:tabLst>
            </a:pPr>
            <a:r>
              <a:rPr lang="en-US" altLang="ko-KR" sz="2000">
                <a:latin typeface="Times New Roman" pitchFamily="18" charset="0"/>
              </a:rPr>
              <a:t>            differentiated into astrocyte (red). </a:t>
            </a:r>
          </a:p>
        </p:txBody>
      </p:sp>
      <p:grpSp>
        <p:nvGrpSpPr>
          <p:cNvPr id="2113" name="Group 412"/>
          <p:cNvGrpSpPr>
            <a:grpSpLocks/>
          </p:cNvGrpSpPr>
          <p:nvPr/>
        </p:nvGrpSpPr>
        <p:grpSpPr bwMode="auto">
          <a:xfrm>
            <a:off x="24098250" y="21704142"/>
            <a:ext cx="4984750" cy="5558313"/>
            <a:chOff x="15180" y="12293"/>
            <a:chExt cx="3140" cy="3183"/>
          </a:xfrm>
        </p:grpSpPr>
        <p:pic>
          <p:nvPicPr>
            <p:cNvPr id="2114" name="Picture 329" descr="18"/>
            <p:cNvPicPr>
              <a:picLocks noChangeAspect="1" noChangeArrowheads="1"/>
            </p:cNvPicPr>
            <p:nvPr/>
          </p:nvPicPr>
          <p:blipFill>
            <a:blip r:embed="rId31" cstate="print"/>
            <a:srcRect/>
            <a:stretch>
              <a:fillRect/>
            </a:stretch>
          </p:blipFill>
          <p:spPr bwMode="auto">
            <a:xfrm>
              <a:off x="15191" y="12308"/>
              <a:ext cx="1535" cy="1535"/>
            </a:xfrm>
            <a:prstGeom prst="rect">
              <a:avLst/>
            </a:prstGeom>
            <a:noFill/>
            <a:ln w="9525">
              <a:noFill/>
              <a:miter lim="800000"/>
              <a:headEnd/>
              <a:tailEnd/>
            </a:ln>
          </p:spPr>
        </p:pic>
        <p:pic>
          <p:nvPicPr>
            <p:cNvPr id="2115" name="Picture 330" descr="19-2"/>
            <p:cNvPicPr>
              <a:picLocks noChangeAspect="1" noChangeArrowheads="1"/>
            </p:cNvPicPr>
            <p:nvPr/>
          </p:nvPicPr>
          <p:blipFill>
            <a:blip r:embed="rId32" cstate="print"/>
            <a:srcRect/>
            <a:stretch>
              <a:fillRect/>
            </a:stretch>
          </p:blipFill>
          <p:spPr bwMode="auto">
            <a:xfrm>
              <a:off x="16785" y="12308"/>
              <a:ext cx="1535" cy="1535"/>
            </a:xfrm>
            <a:prstGeom prst="rect">
              <a:avLst/>
            </a:prstGeom>
            <a:noFill/>
            <a:ln w="9525">
              <a:noFill/>
              <a:miter lim="800000"/>
              <a:headEnd/>
              <a:tailEnd/>
            </a:ln>
          </p:spPr>
        </p:pic>
        <p:pic>
          <p:nvPicPr>
            <p:cNvPr id="2116" name="Picture 331" descr="19"/>
            <p:cNvPicPr>
              <a:picLocks noChangeAspect="1" noChangeArrowheads="1"/>
            </p:cNvPicPr>
            <p:nvPr/>
          </p:nvPicPr>
          <p:blipFill>
            <a:blip r:embed="rId33" cstate="print"/>
            <a:srcRect/>
            <a:stretch>
              <a:fillRect/>
            </a:stretch>
          </p:blipFill>
          <p:spPr bwMode="auto">
            <a:xfrm>
              <a:off x="16785" y="13941"/>
              <a:ext cx="1535" cy="1535"/>
            </a:xfrm>
            <a:prstGeom prst="rect">
              <a:avLst/>
            </a:prstGeom>
            <a:noFill/>
            <a:ln w="9525">
              <a:noFill/>
              <a:miter lim="800000"/>
              <a:headEnd/>
              <a:tailEnd/>
            </a:ln>
          </p:spPr>
        </p:pic>
        <p:pic>
          <p:nvPicPr>
            <p:cNvPr id="2117" name="Picture 332" descr="19-1"/>
            <p:cNvPicPr>
              <a:picLocks noChangeAspect="1" noChangeArrowheads="1"/>
            </p:cNvPicPr>
            <p:nvPr/>
          </p:nvPicPr>
          <p:blipFill>
            <a:blip r:embed="rId34" cstate="print"/>
            <a:srcRect/>
            <a:stretch>
              <a:fillRect/>
            </a:stretch>
          </p:blipFill>
          <p:spPr bwMode="auto">
            <a:xfrm>
              <a:off x="15191" y="13937"/>
              <a:ext cx="1535" cy="1535"/>
            </a:xfrm>
            <a:prstGeom prst="rect">
              <a:avLst/>
            </a:prstGeom>
            <a:noFill/>
            <a:ln w="9525">
              <a:noFill/>
              <a:miter lim="800000"/>
              <a:headEnd/>
              <a:tailEnd/>
            </a:ln>
          </p:spPr>
        </p:pic>
        <p:sp>
          <p:nvSpPr>
            <p:cNvPr id="2118" name="Text Box 406"/>
            <p:cNvSpPr txBox="1">
              <a:spLocks noChangeArrowheads="1"/>
            </p:cNvSpPr>
            <p:nvPr/>
          </p:nvSpPr>
          <p:spPr bwMode="auto">
            <a:xfrm>
              <a:off x="15185" y="12293"/>
              <a:ext cx="224" cy="212"/>
            </a:xfrm>
            <a:prstGeom prst="rect">
              <a:avLst/>
            </a:prstGeom>
            <a:noFill/>
            <a:ln w="9525">
              <a:noFill/>
              <a:miter lim="800000"/>
              <a:headEnd/>
              <a:tailEnd/>
            </a:ln>
          </p:spPr>
          <p:txBody>
            <a:bodyPr>
              <a:spAutoFit/>
            </a:bodyPr>
            <a:lstStyle/>
            <a:p>
              <a:pPr defTabSz="4114800">
                <a:spcBef>
                  <a:spcPct val="50000"/>
                </a:spcBef>
              </a:pPr>
              <a:r>
                <a:rPr lang="en-US" altLang="ko-KR" sz="1800" b="1">
                  <a:solidFill>
                    <a:schemeClr val="bg1"/>
                  </a:solidFill>
                  <a:latin typeface="Times New Roman" pitchFamily="18" charset="0"/>
                </a:rPr>
                <a:t>A</a:t>
              </a:r>
            </a:p>
          </p:txBody>
        </p:sp>
        <p:sp>
          <p:nvSpPr>
            <p:cNvPr id="2119" name="Text Box 407"/>
            <p:cNvSpPr txBox="1">
              <a:spLocks noChangeArrowheads="1"/>
            </p:cNvSpPr>
            <p:nvPr/>
          </p:nvSpPr>
          <p:spPr bwMode="auto">
            <a:xfrm>
              <a:off x="16780" y="12295"/>
              <a:ext cx="224" cy="212"/>
            </a:xfrm>
            <a:prstGeom prst="rect">
              <a:avLst/>
            </a:prstGeom>
            <a:noFill/>
            <a:ln w="9525">
              <a:noFill/>
              <a:miter lim="800000"/>
              <a:headEnd/>
              <a:tailEnd/>
            </a:ln>
          </p:spPr>
          <p:txBody>
            <a:bodyPr>
              <a:spAutoFit/>
            </a:bodyPr>
            <a:lstStyle/>
            <a:p>
              <a:pPr defTabSz="4114800">
                <a:spcBef>
                  <a:spcPct val="50000"/>
                </a:spcBef>
              </a:pPr>
              <a:r>
                <a:rPr lang="en-US" altLang="ko-KR" sz="1800" b="1">
                  <a:solidFill>
                    <a:schemeClr val="bg1"/>
                  </a:solidFill>
                  <a:latin typeface="Times New Roman" pitchFamily="18" charset="0"/>
                </a:rPr>
                <a:t>B</a:t>
              </a:r>
            </a:p>
          </p:txBody>
        </p:sp>
        <p:sp>
          <p:nvSpPr>
            <p:cNvPr id="2120" name="Text Box 408"/>
            <p:cNvSpPr txBox="1">
              <a:spLocks noChangeArrowheads="1"/>
            </p:cNvSpPr>
            <p:nvPr/>
          </p:nvSpPr>
          <p:spPr bwMode="auto">
            <a:xfrm>
              <a:off x="15180" y="13941"/>
              <a:ext cx="224" cy="212"/>
            </a:xfrm>
            <a:prstGeom prst="rect">
              <a:avLst/>
            </a:prstGeom>
            <a:noFill/>
            <a:ln w="9525">
              <a:noFill/>
              <a:miter lim="800000"/>
              <a:headEnd/>
              <a:tailEnd/>
            </a:ln>
          </p:spPr>
          <p:txBody>
            <a:bodyPr>
              <a:spAutoFit/>
            </a:bodyPr>
            <a:lstStyle/>
            <a:p>
              <a:pPr defTabSz="4114800">
                <a:spcBef>
                  <a:spcPct val="50000"/>
                </a:spcBef>
              </a:pPr>
              <a:r>
                <a:rPr lang="en-US" altLang="ko-KR" sz="1800" b="1">
                  <a:solidFill>
                    <a:schemeClr val="bg1"/>
                  </a:solidFill>
                  <a:latin typeface="Times New Roman" pitchFamily="18" charset="0"/>
                </a:rPr>
                <a:t>C</a:t>
              </a:r>
            </a:p>
          </p:txBody>
        </p:sp>
        <p:sp>
          <p:nvSpPr>
            <p:cNvPr id="2121" name="Text Box 409"/>
            <p:cNvSpPr txBox="1">
              <a:spLocks noChangeArrowheads="1"/>
            </p:cNvSpPr>
            <p:nvPr/>
          </p:nvSpPr>
          <p:spPr bwMode="auto">
            <a:xfrm>
              <a:off x="16772" y="13949"/>
              <a:ext cx="224" cy="212"/>
            </a:xfrm>
            <a:prstGeom prst="rect">
              <a:avLst/>
            </a:prstGeom>
            <a:noFill/>
            <a:ln w="9525">
              <a:noFill/>
              <a:miter lim="800000"/>
              <a:headEnd/>
              <a:tailEnd/>
            </a:ln>
          </p:spPr>
          <p:txBody>
            <a:bodyPr>
              <a:spAutoFit/>
            </a:bodyPr>
            <a:lstStyle/>
            <a:p>
              <a:pPr defTabSz="4114800">
                <a:spcBef>
                  <a:spcPct val="50000"/>
                </a:spcBef>
              </a:pPr>
              <a:r>
                <a:rPr lang="en-US" altLang="ko-KR" sz="1800" b="1">
                  <a:solidFill>
                    <a:schemeClr val="bg1"/>
                  </a:solidFill>
                  <a:latin typeface="Times New Roman" pitchFamily="18" charset="0"/>
                </a:rPr>
                <a:t>D</a:t>
              </a:r>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기본 디자인">
  <a:themeElements>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기본 디자인">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114800" rtl="0" eaLnBrk="1" fontAlgn="base" latinLnBrk="1" hangingPunct="1">
          <a:lnSpc>
            <a:spcPct val="100000"/>
          </a:lnSpc>
          <a:spcBef>
            <a:spcPct val="0"/>
          </a:spcBef>
          <a:spcAft>
            <a:spcPct val="0"/>
          </a:spcAft>
          <a:buClrTx/>
          <a:buSzTx/>
          <a:buFontTx/>
          <a:buNone/>
          <a:tabLst/>
          <a:defRPr kumimoji="1" lang="ko-KR" altLang="en-US" sz="8100" b="0" i="0" u="none" strike="noStrike" cap="none" normalizeH="0" baseline="0" smtClean="0">
            <a:ln>
              <a:noFill/>
            </a:ln>
            <a:solidFill>
              <a:schemeClr val="tx1"/>
            </a:solidFill>
            <a:effectLst/>
            <a:latin typeface="굴림" pitchFamily="50" charset="-127"/>
            <a:ea typeface="굴림" pitchFamily="50"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114800" rtl="0" eaLnBrk="1" fontAlgn="base" latinLnBrk="1" hangingPunct="1">
          <a:lnSpc>
            <a:spcPct val="100000"/>
          </a:lnSpc>
          <a:spcBef>
            <a:spcPct val="0"/>
          </a:spcBef>
          <a:spcAft>
            <a:spcPct val="0"/>
          </a:spcAft>
          <a:buClrTx/>
          <a:buSzTx/>
          <a:buFontTx/>
          <a:buNone/>
          <a:tabLst/>
          <a:defRPr kumimoji="1" lang="ko-KR" altLang="en-US" sz="8100" b="0" i="0" u="none" strike="noStrike" cap="none" normalizeH="0" baseline="0" smtClean="0">
            <a:ln>
              <a:noFill/>
            </a:ln>
            <a:solidFill>
              <a:schemeClr val="tx1"/>
            </a:solidFill>
            <a:effectLst/>
            <a:latin typeface="굴림" pitchFamily="50" charset="-127"/>
            <a:ea typeface="굴림" pitchFamily="50" charset="-127"/>
          </a:defRPr>
        </a:defPPr>
      </a:lstStyle>
    </a:lnDef>
  </a:objectDefaults>
  <a:extraClrSchemeLst>
    <a:extraClrScheme>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기본 디자인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기본 디자인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기본 디자인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기본 디자인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기본 디자인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기본 디자인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기본 디자인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기본 디자인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기본 디자인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기본 디자인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기본 디자인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3866</TotalTime>
  <Words>1005</Words>
  <Application>Microsoft Office PowerPoint</Application>
  <PresentationFormat>사용자 지정</PresentationFormat>
  <Paragraphs>91</Paragraphs>
  <Slides>1</Slides>
  <Notes>1</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1</vt:i4>
      </vt:variant>
    </vt:vector>
  </HeadingPairs>
  <TitlesOfParts>
    <vt:vector size="7" baseType="lpstr">
      <vt:lpstr>굴림</vt:lpstr>
      <vt:lpstr>맑은 고딕</vt:lpstr>
      <vt:lpstr>Arial</vt:lpstr>
      <vt:lpstr>Times New Roman</vt:lpstr>
      <vt:lpstr>Wingdings</vt:lpstr>
      <vt:lpstr>기본 디자인</vt:lpstr>
      <vt:lpstr>PowerPoint 프레젠테이션</vt:lpstr>
    </vt:vector>
  </TitlesOfParts>
  <Company>신경외과연구실</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박상인</dc:creator>
  <cp:lastModifiedBy>Administrator</cp:lastModifiedBy>
  <cp:revision>135</cp:revision>
  <dcterms:created xsi:type="dcterms:W3CDTF">2006-05-20T02:39:14Z</dcterms:created>
  <dcterms:modified xsi:type="dcterms:W3CDTF">2018-11-12T00:38:47Z</dcterms:modified>
</cp:coreProperties>
</file>