
<file path=[Content_Types].xml><?xml version="1.0" encoding="utf-8"?>
<Types xmlns="http://schemas.openxmlformats.org/package/2006/content-types">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7004050" cy="9290050"/>
  <p:defaultText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7F7F7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varScale="1">
        <p:scale>
          <a:sx n="24" d="100"/>
          <a:sy n="24" d="100"/>
        </p:scale>
        <p:origin x="-2106" y="-270"/>
      </p:cViewPr>
      <p:guideLst>
        <p:guide orient="horz" pos="10368"/>
        <p:guide pos="13824"/>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315968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6" name="Rectangle 15"/>
          <p:cNvSpPr/>
          <p:nvPr userDrawn="1"/>
        </p:nvSpPr>
        <p:spPr>
          <a:xfrm>
            <a:off x="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7" name="Rectangle 16"/>
          <p:cNvSpPr/>
          <p:nvPr userDrawn="1"/>
        </p:nvSpPr>
        <p:spPr>
          <a:xfrm>
            <a:off x="0" y="0"/>
            <a:ext cx="43891200" cy="4114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8" name="Rectangle 17"/>
          <p:cNvSpPr/>
          <p:nvPr userDrawn="1"/>
        </p:nvSpPr>
        <p:spPr>
          <a:xfrm>
            <a:off x="0" y="28803600"/>
            <a:ext cx="43891200" cy="4114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1" name="Instructions"/>
          <p:cNvSpPr/>
          <p:nvPr userDrawn="1"/>
        </p:nvSpPr>
        <p:spPr>
          <a:xfrm>
            <a:off x="-10515600" y="0"/>
            <a:ext cx="960120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1421" tIns="171421" rIns="171421" bIns="171421"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rgbClr val="7F7F7F"/>
                </a:solidFill>
                <a:latin typeface="Calibri" pitchFamily="34" charset="0"/>
                <a:cs typeface="Calibri" panose="020F0502020204030204" pitchFamily="34" charset="0"/>
              </a:rPr>
              <a:t>Poster Print Size:</a:t>
            </a:r>
            <a:endParaRPr sz="7200" dirty="0">
              <a:solidFill>
                <a:srgbClr val="7F7F7F"/>
              </a:solidFill>
              <a:latin typeface="Calibri" pitchFamily="34" charset="0"/>
              <a:cs typeface="Calibri" panose="020F0502020204030204" pitchFamily="34" charset="0"/>
            </a:endParaRP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This poster template is 36” high by 48” wide. It can be used to print a Tri-Fold poster with 12” wings.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Placeholders</a:t>
            </a:r>
            <a:r>
              <a:rPr sz="7200" dirty="0">
                <a:solidFill>
                  <a:srgbClr val="7F7F7F"/>
                </a:solidFill>
                <a:latin typeface="Calibri" pitchFamily="34" charset="0"/>
                <a:cs typeface="Calibri" panose="020F0502020204030204" pitchFamily="34" charset="0"/>
              </a:rPr>
              <a:t>:</a:t>
            </a:r>
          </a:p>
          <a:p>
            <a:pPr lvl="0">
              <a:spcBef>
                <a:spcPts val="0"/>
              </a:spcBef>
              <a:spcAft>
                <a:spcPts val="1800"/>
              </a:spcAft>
            </a:pPr>
            <a:r>
              <a:rPr sz="4900" dirty="0">
                <a:solidFill>
                  <a:srgbClr val="7F7F7F"/>
                </a:solidFill>
                <a:latin typeface="Calibri" pitchFamily="34" charset="0"/>
                <a:cs typeface="Calibri" panose="020F0502020204030204" pitchFamily="34" charset="0"/>
              </a:rPr>
              <a:t>The </a:t>
            </a:r>
            <a:r>
              <a:rPr lang="en-US" sz="4900" dirty="0">
                <a:solidFill>
                  <a:srgbClr val="7F7F7F"/>
                </a:solidFill>
                <a:latin typeface="Calibri" pitchFamily="34" charset="0"/>
                <a:cs typeface="Calibri" panose="020F0502020204030204" pitchFamily="34" charset="0"/>
              </a:rPr>
              <a:t>various elements included</a:t>
            </a:r>
            <a:r>
              <a:rPr sz="4900" dirty="0">
                <a:solidFill>
                  <a:srgbClr val="7F7F7F"/>
                </a:solidFill>
                <a:latin typeface="Calibri" pitchFamily="34" charset="0"/>
                <a:cs typeface="Calibri" panose="020F0502020204030204" pitchFamily="34" charset="0"/>
              </a:rPr>
              <a:t> in this </a:t>
            </a:r>
            <a:r>
              <a:rPr lang="en-US" sz="4900" dirty="0">
                <a:solidFill>
                  <a:srgbClr val="7F7F7F"/>
                </a:solidFill>
                <a:latin typeface="Calibri" pitchFamily="34" charset="0"/>
                <a:cs typeface="Calibri" panose="020F0502020204030204" pitchFamily="34" charset="0"/>
              </a:rPr>
              <a:t>poster are ones</a:t>
            </a:r>
            <a:r>
              <a:rPr lang="en-US" sz="4900" baseline="0" dirty="0">
                <a:solidFill>
                  <a:srgbClr val="7F7F7F"/>
                </a:solidFill>
                <a:latin typeface="Calibri" pitchFamily="34" charset="0"/>
                <a:cs typeface="Calibri" panose="020F0502020204030204" pitchFamily="34" charset="0"/>
              </a:rPr>
              <a:t> we often see in medical, research, and scientific posters.</a:t>
            </a:r>
            <a:r>
              <a:rPr sz="4900" dirty="0">
                <a:solidFill>
                  <a:srgbClr val="7F7F7F"/>
                </a:solidFill>
                <a:latin typeface="Calibri" pitchFamily="34" charset="0"/>
                <a:cs typeface="Calibri" panose="020F0502020204030204" pitchFamily="34" charset="0"/>
              </a:rPr>
              <a:t> </a:t>
            </a:r>
            <a:r>
              <a:rPr lang="en-US" sz="4900" dirty="0">
                <a:solidFill>
                  <a:srgbClr val="7F7F7F"/>
                </a:solidFill>
                <a:latin typeface="Calibri" pitchFamily="34" charset="0"/>
                <a:cs typeface="Calibri" panose="020F0502020204030204" pitchFamily="34" charset="0"/>
              </a:rPr>
              <a:t>Feel</a:t>
            </a:r>
            <a:r>
              <a:rPr lang="en-US" sz="49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Image</a:t>
            </a:r>
            <a:r>
              <a:rPr lang="en-US" sz="7200" baseline="0" dirty="0">
                <a:solidFill>
                  <a:srgbClr val="7F7F7F"/>
                </a:solidFill>
                <a:latin typeface="Calibri" pitchFamily="34" charset="0"/>
                <a:cs typeface="Calibri" panose="020F0502020204030204" pitchFamily="34" charset="0"/>
              </a:rPr>
              <a:t> Quality</a:t>
            </a:r>
            <a:r>
              <a:rPr lang="en-US" sz="7200" dirty="0">
                <a:solidFill>
                  <a:srgbClr val="7F7F7F"/>
                </a:solidFill>
                <a:latin typeface="Calibri" pitchFamily="34" charset="0"/>
                <a:cs typeface="Calibri" panose="020F0502020204030204" pitchFamily="34" charset="0"/>
              </a:rPr>
              <a:t>:</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You can place digital photos or logo art in your poster file by selecting the </a:t>
            </a:r>
            <a:r>
              <a:rPr lang="en-US" sz="4900" b="1" dirty="0">
                <a:solidFill>
                  <a:srgbClr val="7F7F7F"/>
                </a:solidFill>
                <a:latin typeface="Calibri" pitchFamily="34" charset="0"/>
                <a:cs typeface="Calibri" panose="020F0502020204030204" pitchFamily="34" charset="0"/>
              </a:rPr>
              <a:t>Insert, Picture</a:t>
            </a:r>
            <a:r>
              <a:rPr lang="en-US" sz="49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900" b="1" dirty="0">
                <a:solidFill>
                  <a:srgbClr val="7F7F7F"/>
                </a:solidFill>
                <a:latin typeface="Calibri" pitchFamily="34" charset="0"/>
                <a:cs typeface="Calibri" panose="020F0502020204030204" pitchFamily="34" charset="0"/>
              </a:rPr>
              <a:t>150-200 pixels per inch in their final printed size</a:t>
            </a:r>
            <a:r>
              <a:rPr lang="en-US" sz="4900" dirty="0">
                <a:solidFill>
                  <a:srgbClr val="7F7F7F"/>
                </a:solidFill>
                <a:latin typeface="Calibri" pitchFamily="34" charset="0"/>
                <a:cs typeface="Calibri" panose="020F0502020204030204" pitchFamily="34" charset="0"/>
              </a:rPr>
              <a:t>. For instance, a 1600 x 1200 pixel</a:t>
            </a:r>
            <a:r>
              <a:rPr lang="en-US" sz="4900" baseline="0" dirty="0">
                <a:solidFill>
                  <a:srgbClr val="7F7F7F"/>
                </a:solidFill>
                <a:latin typeface="Calibri" pitchFamily="34" charset="0"/>
                <a:cs typeface="Calibri" panose="020F0502020204030204" pitchFamily="34" charset="0"/>
              </a:rPr>
              <a:t> photo will usually look fine up to </a:t>
            </a:r>
            <a:r>
              <a:rPr lang="en-US" sz="4900" dirty="0">
                <a:solidFill>
                  <a:srgbClr val="7F7F7F"/>
                </a:solidFill>
                <a:latin typeface="Calibri" pitchFamily="34" charset="0"/>
                <a:cs typeface="Calibri" panose="020F0502020204030204" pitchFamily="34" charset="0"/>
              </a:rPr>
              <a:t>8“-10” wide on your printed poster.</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800"/>
              </a:spcAft>
            </a:pPr>
            <a:r>
              <a:rPr lang="en-US" sz="3600" dirty="0">
                <a:solidFill>
                  <a:srgbClr val="7F7F7F"/>
                </a:solidFill>
                <a:latin typeface="Calibri" pitchFamily="34" charset="0"/>
                <a:cs typeface="Calibri" panose="020F0502020204030204" pitchFamily="34" charset="0"/>
              </a:rPr>
              <a:t/>
            </a:r>
            <a:br>
              <a:rPr lang="en-US" sz="3600" dirty="0">
                <a:solidFill>
                  <a:srgbClr val="7F7F7F"/>
                </a:solidFill>
                <a:latin typeface="Calibri" pitchFamily="34" charset="0"/>
                <a:cs typeface="Calibri" panose="020F0502020204030204" pitchFamily="34" charset="0"/>
              </a:rPr>
            </a:br>
            <a:r>
              <a:rPr lang="en-US" sz="36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4805600" y="0"/>
            <a:ext cx="9601200" cy="329184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Change</a:t>
              </a:r>
              <a:r>
                <a:rPr lang="en-US" sz="7200" baseline="0" dirty="0">
                  <a:solidFill>
                    <a:schemeClr val="bg1">
                      <a:lumMod val="50000"/>
                    </a:schemeClr>
                  </a:solidFill>
                  <a:latin typeface="Calibri" pitchFamily="34" charset="0"/>
                  <a:cs typeface="Calibri" panose="020F0502020204030204" pitchFamily="34" charset="0"/>
                </a:rPr>
                <a:t> Color Theme</a:t>
              </a:r>
              <a:r>
                <a:rPr lang="en-US" sz="7200" dirty="0">
                  <a:solidFill>
                    <a:schemeClr val="bg1">
                      <a:lumMod val="50000"/>
                    </a:schemeClr>
                  </a:solidFill>
                  <a:latin typeface="Calibri" pitchFamily="34" charset="0"/>
                  <a:cs typeface="Calibri" panose="020F0502020204030204" pitchFamily="34" charset="0"/>
                </a:rPr>
                <a:t>:</a:t>
              </a:r>
              <a:endParaRPr sz="720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9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To change the color theme, select the </a:t>
              </a:r>
              <a:r>
                <a:rPr lang="en-US" sz="4900" b="1" baseline="0" dirty="0">
                  <a:solidFill>
                    <a:schemeClr val="bg1">
                      <a:lumMod val="50000"/>
                    </a:schemeClr>
                  </a:solidFill>
                  <a:latin typeface="Calibri" pitchFamily="34" charset="0"/>
                  <a:cs typeface="Calibri" panose="020F0502020204030204" pitchFamily="34" charset="0"/>
                </a:rPr>
                <a:t>Design</a:t>
              </a:r>
              <a:r>
                <a:rPr lang="en-US" sz="4900" baseline="0" dirty="0">
                  <a:solidFill>
                    <a:schemeClr val="bg1">
                      <a:lumMod val="50000"/>
                    </a:schemeClr>
                  </a:solidFill>
                  <a:latin typeface="Calibri" pitchFamily="34" charset="0"/>
                  <a:cs typeface="Calibri" panose="020F0502020204030204" pitchFamily="34" charset="0"/>
                </a:rPr>
                <a:t> tab, then select the </a:t>
              </a:r>
              <a:r>
                <a:rPr lang="en-US" sz="4900" b="1" baseline="0" dirty="0">
                  <a:solidFill>
                    <a:schemeClr val="bg1">
                      <a:lumMod val="50000"/>
                    </a:schemeClr>
                  </a:solidFill>
                  <a:latin typeface="Calibri" pitchFamily="34" charset="0"/>
                  <a:cs typeface="Calibri" panose="020F0502020204030204" pitchFamily="34" charset="0"/>
                </a:rPr>
                <a:t>Colors</a:t>
              </a:r>
              <a:r>
                <a:rPr lang="en-US" sz="49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Once your poster file is ready, visit</a:t>
              </a:r>
              <a:r>
                <a:rPr lang="en-US" sz="4900" baseline="0" dirty="0">
                  <a:solidFill>
                    <a:schemeClr val="bg1">
                      <a:lumMod val="50000"/>
                    </a:schemeClr>
                  </a:solidFill>
                  <a:latin typeface="Calibri" pitchFamily="34" charset="0"/>
                  <a:cs typeface="Calibri" panose="020F0502020204030204" pitchFamily="34" charset="0"/>
                </a:rPr>
                <a:t> </a:t>
              </a:r>
              <a:r>
                <a:rPr lang="en-US" sz="4900" b="1" baseline="0" dirty="0">
                  <a:solidFill>
                    <a:schemeClr val="bg1">
                      <a:lumMod val="50000"/>
                    </a:schemeClr>
                  </a:solidFill>
                  <a:latin typeface="Calibri" pitchFamily="34" charset="0"/>
                  <a:cs typeface="Calibri" panose="020F0502020204030204" pitchFamily="34" charset="0"/>
                </a:rPr>
                <a:t>www.genigraphics.com</a:t>
              </a:r>
              <a:r>
                <a:rPr lang="en-US" sz="49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9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900" baseline="0" dirty="0">
                  <a:solidFill>
                    <a:schemeClr val="bg1">
                      <a:lumMod val="50000"/>
                    </a:schemeClr>
                  </a:solidFill>
                  <a:latin typeface="Calibri" pitchFamily="34" charset="0"/>
                  <a:cs typeface="Calibri" panose="020F0502020204030204" pitchFamily="34" charset="0"/>
                </a:rPr>
                <a:t>US and Canada:  1-800-790-4001</a:t>
              </a:r>
              <a:br>
                <a:rPr lang="en-US" sz="4900" baseline="0" dirty="0">
                  <a:solidFill>
                    <a:schemeClr val="bg1">
                      <a:lumMod val="50000"/>
                    </a:schemeClr>
                  </a:solidFill>
                  <a:latin typeface="Calibri" pitchFamily="34" charset="0"/>
                  <a:cs typeface="Calibri" panose="020F0502020204030204" pitchFamily="34" charset="0"/>
                </a:rPr>
              </a:br>
              <a:r>
                <a:rPr lang="en-US" sz="49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3600" dirty="0">
                  <a:solidFill>
                    <a:schemeClr val="bg1">
                      <a:lumMod val="50000"/>
                    </a:schemeClr>
                  </a:solidFill>
                  <a:latin typeface="Calibri" pitchFamily="34" charset="0"/>
                  <a:cs typeface="Calibri" panose="020F0502020204030204" pitchFamily="34" charset="0"/>
                </a:rPr>
                <a:t/>
              </a:r>
              <a:br>
                <a:rPr lang="en-US" sz="3600" dirty="0">
                  <a:solidFill>
                    <a:schemeClr val="bg1">
                      <a:lumMod val="50000"/>
                    </a:schemeClr>
                  </a:solidFill>
                  <a:latin typeface="Calibri" pitchFamily="34" charset="0"/>
                  <a:cs typeface="Calibri" panose="020F0502020204030204" pitchFamily="34" charset="0"/>
                </a:rPr>
              </a:br>
              <a:r>
                <a:rPr lang="en-US" sz="36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34281342" y="9260274"/>
              <a:ext cx="11904515" cy="10246926"/>
            </a:xfrm>
            <a:prstGeom prst="rect">
              <a:avLst/>
            </a:prstGeom>
          </p:spPr>
        </p:pic>
      </p:grpSp>
      <p:grpSp>
        <p:nvGrpSpPr>
          <p:cNvPr id="8" name="Group 7"/>
          <p:cNvGrpSpPr/>
          <p:nvPr userDrawn="1"/>
        </p:nvGrpSpPr>
        <p:grpSpPr>
          <a:xfrm>
            <a:off x="7033287" y="-1257300"/>
            <a:ext cx="29923713" cy="35653980"/>
            <a:chOff x="7033287" y="-1257300"/>
            <a:chExt cx="29923713" cy="35653980"/>
          </a:xfrm>
        </p:grpSpPr>
        <p:sp>
          <p:nvSpPr>
            <p:cNvPr id="2" name="TextBox 1"/>
            <p:cNvSpPr txBox="1"/>
            <p:nvPr userDrawn="1"/>
          </p:nvSpPr>
          <p:spPr>
            <a:xfrm>
              <a:off x="7033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4" name="Straight Arrow Connector 3"/>
            <p:cNvCxnSpPr/>
            <p:nvPr userDrawn="1"/>
          </p:nvCxnSpPr>
          <p:spPr>
            <a:xfrm>
              <a:off x="109728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33322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20" name="Straight Arrow Connector 19"/>
            <p:cNvCxnSpPr/>
            <p:nvPr userDrawn="1"/>
          </p:nvCxnSpPr>
          <p:spPr>
            <a:xfrm>
              <a:off x="329184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7033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2" name="Straight Arrow Connector 21"/>
            <p:cNvCxnSpPr/>
            <p:nvPr userDrawn="1"/>
          </p:nvCxnSpPr>
          <p:spPr>
            <a:xfrm>
              <a:off x="109728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33322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4" name="Straight Arrow Connector 23"/>
            <p:cNvCxnSpPr/>
            <p:nvPr userDrawn="1"/>
          </p:nvCxnSpPr>
          <p:spPr>
            <a:xfrm>
              <a:off x="329184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38404800" y="32613600"/>
            <a:ext cx="5297435" cy="185928"/>
          </a:xfrm>
          <a:prstGeom prst="rect">
            <a:avLst/>
          </a:prstGeom>
        </p:spPr>
      </p:pic>
    </p:spTree>
    <p:extLst>
      <p:ext uri="{BB962C8B-B14F-4D97-AF65-F5344CB8AC3E}">
        <p14:creationId xmlns:p14="http://schemas.microsoft.com/office/powerpoint/2010/main" xmlns=""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pPr/>
              <a:t>10/31/2017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pPr/>
              <a:t>‹#›</a:t>
            </a:fld>
            <a:endParaRPr lang="en-US" dirty="0"/>
          </a:p>
        </p:txBody>
      </p:sp>
    </p:spTree>
    <p:extLst>
      <p:ext uri="{BB962C8B-B14F-4D97-AF65-F5344CB8AC3E}">
        <p14:creationId xmlns:p14="http://schemas.microsoft.com/office/powerpoint/2010/main" xmlns=""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329128" tIns="164564" rIns="329128" bIns="164564" rtlCol="0" anchor="ctr">
            <a:normAutofit/>
          </a:bodyPr>
          <a:lstStyle/>
          <a:p>
            <a:r>
              <a:rPr lang="en-US" dirty="0"/>
              <a:t>Click to edit Master title style</a:t>
            </a:r>
          </a:p>
        </p:txBody>
      </p:sp>
      <p:sp>
        <p:nvSpPr>
          <p:cNvPr id="3" name="Text Placeholder 2"/>
          <p:cNvSpPr>
            <a:spLocks noGrp="1"/>
          </p:cNvSpPr>
          <p:nvPr>
            <p:ph type="body" idx="1"/>
          </p:nvPr>
        </p:nvSpPr>
        <p:spPr>
          <a:xfrm>
            <a:off x="2194560" y="7680963"/>
            <a:ext cx="39502080" cy="21724623"/>
          </a:xfrm>
          <a:prstGeom prst="rect">
            <a:avLst/>
          </a:prstGeom>
        </p:spPr>
        <p:txBody>
          <a:bodyPr vert="horz" lIns="329128" tIns="164564" rIns="329128" bIns="16456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94560" y="30510483"/>
            <a:ext cx="10241280" cy="1752600"/>
          </a:xfrm>
          <a:prstGeom prst="rect">
            <a:avLst/>
          </a:prstGeom>
        </p:spPr>
        <p:txBody>
          <a:bodyPr vert="horz" lIns="329128" tIns="164564" rIns="329128" bIns="164564" rtlCol="0" anchor="ctr"/>
          <a:lstStyle>
            <a:lvl1pPr algn="l">
              <a:defRPr sz="4400">
                <a:solidFill>
                  <a:schemeClr val="tx1">
                    <a:tint val="75000"/>
                  </a:schemeClr>
                </a:solidFill>
              </a:defRPr>
            </a:lvl1pPr>
          </a:lstStyle>
          <a:p>
            <a:fld id="{985D6BDF-9D0E-4E2B-85B8-D8F4790360C9}" type="datetimeFigureOut">
              <a:rPr lang="en-US" smtClean="0"/>
              <a:pPr/>
              <a:t>10/31/2017</a:t>
            </a:fld>
            <a:endParaRPr lang="en-US" dirty="0"/>
          </a:p>
        </p:txBody>
      </p:sp>
      <p:sp>
        <p:nvSpPr>
          <p:cNvPr id="5" name="Footer Placeholder 4"/>
          <p:cNvSpPr>
            <a:spLocks noGrp="1"/>
          </p:cNvSpPr>
          <p:nvPr>
            <p:ph type="ftr" sz="quarter" idx="3"/>
          </p:nvPr>
        </p:nvSpPr>
        <p:spPr>
          <a:xfrm>
            <a:off x="14996160" y="30510483"/>
            <a:ext cx="13898880" cy="1752600"/>
          </a:xfrm>
          <a:prstGeom prst="rect">
            <a:avLst/>
          </a:prstGeom>
        </p:spPr>
        <p:txBody>
          <a:bodyPr vert="horz" lIns="329128" tIns="164564" rIns="329128" bIns="164564" rtlCol="0" anchor="ctr"/>
          <a:lstStyle>
            <a:lvl1pPr algn="ctr">
              <a:defRPr sz="4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3"/>
            <a:ext cx="10241280" cy="1752600"/>
          </a:xfrm>
          <a:prstGeom prst="rect">
            <a:avLst/>
          </a:prstGeom>
        </p:spPr>
        <p:txBody>
          <a:bodyPr vert="horz" lIns="329128" tIns="164564" rIns="329128" bIns="164564" rtlCol="0" anchor="ctr"/>
          <a:lstStyle>
            <a:lvl1pPr algn="r">
              <a:defRPr sz="4400">
                <a:solidFill>
                  <a:schemeClr val="tx1">
                    <a:tint val="75000"/>
                  </a:schemeClr>
                </a:solidFill>
              </a:defRPr>
            </a:lvl1pPr>
          </a:lstStyle>
          <a:p>
            <a:fld id="{FBB075EA-769C-4ECD-B48E-D6FCDC24F876}" type="slidenum">
              <a:rPr lang="en-US" smtClean="0"/>
              <a:pPr/>
              <a:t>‹#›</a:t>
            </a:fld>
            <a:endParaRPr lang="en-US" dirty="0"/>
          </a:p>
        </p:txBody>
      </p:sp>
    </p:spTree>
    <p:extLst>
      <p:ext uri="{BB962C8B-B14F-4D97-AF65-F5344CB8AC3E}">
        <p14:creationId xmlns:p14="http://schemas.microsoft.com/office/powerpoint/2010/main" xmlns=""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291279" rtl="0" eaLnBrk="1" latinLnBrk="0" hangingPunct="1">
        <a:spcBef>
          <a:spcPct val="0"/>
        </a:spcBef>
        <a:buNone/>
        <a:defRPr sz="6000" kern="1200">
          <a:solidFill>
            <a:schemeClr val="tx1"/>
          </a:solidFill>
          <a:latin typeface="+mj-lt"/>
          <a:ea typeface="+mj-ea"/>
          <a:cs typeface="+mj-cs"/>
        </a:defRPr>
      </a:lvl1pPr>
    </p:titleStyle>
    <p:bodyStyle>
      <a:lvl1pPr marL="342842"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85683"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2pPr>
      <a:lvl3pPr marL="1028525"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371366"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1714209"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905101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6pPr>
      <a:lvl7pPr marL="1069665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7pPr>
      <a:lvl8pPr marL="12342297"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8pPr>
      <a:lvl9pPr marL="13987936"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9pPr>
    </p:bodyStyle>
    <p:other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9067800" y="533400"/>
            <a:ext cx="24917400" cy="266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37" tIns="91440" rIns="137137" bIns="91440" anchor="ctr" anchorCtr="0">
            <a:normAutofit fontScale="92500" lnSpcReduction="20000"/>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500" b="1" dirty="0" err="1" smtClean="0">
                <a:solidFill>
                  <a:schemeClr val="accent1">
                    <a:lumMod val="20000"/>
                    <a:lumOff val="80000"/>
                  </a:schemeClr>
                </a:solidFill>
                <a:latin typeface="+mn-lt"/>
              </a:rPr>
              <a:t>EuroSciCon</a:t>
            </a:r>
            <a:r>
              <a:rPr lang="en-US" sz="6500" b="1" dirty="0" smtClean="0">
                <a:solidFill>
                  <a:schemeClr val="accent1">
                    <a:lumMod val="20000"/>
                    <a:lumOff val="80000"/>
                  </a:schemeClr>
                </a:solidFill>
                <a:latin typeface="+mn-lt"/>
              </a:rPr>
              <a:t> </a:t>
            </a:r>
            <a:r>
              <a:rPr lang="en-US" sz="6500" b="1" dirty="0" smtClean="0">
                <a:solidFill>
                  <a:schemeClr val="accent1">
                    <a:lumMod val="20000"/>
                    <a:lumOff val="80000"/>
                  </a:schemeClr>
                </a:solidFill>
                <a:latin typeface="+mn-lt"/>
              </a:rPr>
              <a:t>Conference</a:t>
            </a:r>
            <a:r>
              <a:rPr lang="hr-HR" sz="6500" b="1" dirty="0" smtClean="0">
                <a:solidFill>
                  <a:schemeClr val="accent1">
                    <a:lumMod val="20000"/>
                    <a:lumOff val="80000"/>
                  </a:schemeClr>
                </a:solidFill>
                <a:latin typeface="+mn-lt"/>
              </a:rPr>
              <a:t> on</a:t>
            </a:r>
            <a:r>
              <a:rPr lang="en-US" sz="6500" b="1" dirty="0" smtClean="0">
                <a:solidFill>
                  <a:schemeClr val="accent1">
                    <a:lumMod val="20000"/>
                    <a:lumOff val="80000"/>
                  </a:schemeClr>
                </a:solidFill>
                <a:latin typeface="+mn-lt"/>
              </a:rPr>
              <a:t> </a:t>
            </a:r>
            <a:r>
              <a:rPr lang="hr-HR" sz="6500" b="1" dirty="0" smtClean="0">
                <a:solidFill>
                  <a:schemeClr val="accent1">
                    <a:lumMod val="20000"/>
                    <a:lumOff val="80000"/>
                  </a:schemeClr>
                </a:solidFill>
                <a:latin typeface="+mn-lt"/>
              </a:rPr>
              <a:t>STD-AIDS 2017, Rome, Italy </a:t>
            </a:r>
            <a:endParaRPr lang="hr-HR" sz="6500" b="1" dirty="0" smtClean="0">
              <a:solidFill>
                <a:schemeClr val="accent1">
                  <a:lumMod val="20000"/>
                  <a:lumOff val="80000"/>
                </a:schemeClr>
              </a:solidFill>
              <a:latin typeface="+mn-lt"/>
            </a:endParaRPr>
          </a:p>
          <a:p>
            <a:pPr lvl="0" algn="ctr" fontAlgn="base">
              <a:spcBef>
                <a:spcPct val="0"/>
              </a:spcBef>
              <a:spcAft>
                <a:spcPct val="0"/>
              </a:spcAft>
            </a:pPr>
            <a:r>
              <a:rPr lang="hr-HR" sz="7200" b="1" dirty="0" smtClean="0">
                <a:solidFill>
                  <a:schemeClr val="accent3">
                    <a:lumMod val="20000"/>
                    <a:lumOff val="80000"/>
                  </a:schemeClr>
                </a:solidFill>
                <a:latin typeface="Arial" pitchFamily="34" charset="0"/>
                <a:ea typeface="Calibri" pitchFamily="34" charset="0"/>
                <a:cs typeface="Arial" pitchFamily="34" charset="0"/>
              </a:rPr>
              <a:t>Herpes simplex virus 2 infection:  </a:t>
            </a:r>
          </a:p>
          <a:p>
            <a:pPr lvl="0" algn="ctr" fontAlgn="base">
              <a:spcBef>
                <a:spcPct val="0"/>
              </a:spcBef>
              <a:spcAft>
                <a:spcPct val="0"/>
              </a:spcAft>
            </a:pPr>
            <a:r>
              <a:rPr lang="hr-HR" sz="7200" b="1" dirty="0" smtClean="0">
                <a:solidFill>
                  <a:schemeClr val="accent3">
                    <a:lumMod val="20000"/>
                    <a:lumOff val="80000"/>
                  </a:schemeClr>
                </a:solidFill>
                <a:latin typeface="Arial" pitchFamily="34" charset="0"/>
                <a:ea typeface="Calibri" pitchFamily="34" charset="0"/>
                <a:cs typeface="Arial" pitchFamily="34" charset="0"/>
              </a:rPr>
              <a:t>neglected, but serious issue in pregnancy</a:t>
            </a:r>
          </a:p>
          <a:p>
            <a:pPr algn="ctr" eaLnBrk="1" hangingPunct="1"/>
            <a:endParaRPr lang="hr-HR" sz="7200" b="1" dirty="0" smtClean="0">
              <a:solidFill>
                <a:schemeClr val="accent3">
                  <a:lumMod val="20000"/>
                  <a:lumOff val="80000"/>
                </a:schemeClr>
              </a:solidFill>
              <a:latin typeface="+mn-lt"/>
            </a:endParaRPr>
          </a:p>
        </p:txBody>
      </p:sp>
      <p:sp>
        <p:nvSpPr>
          <p:cNvPr id="5" name="Text Box 123"/>
          <p:cNvSpPr txBox="1">
            <a:spLocks noChangeArrowheads="1"/>
          </p:cNvSpPr>
          <p:nvPr/>
        </p:nvSpPr>
        <p:spPr bwMode="auto">
          <a:xfrm>
            <a:off x="9829800" y="2362200"/>
            <a:ext cx="23012400" cy="1714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37" tIns="91440" rIns="137137" bIns="91440" anchor="ctr" anchorCtr="0">
            <a:norm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hr-HR" sz="4400" b="1" dirty="0" smtClean="0">
                <a:solidFill>
                  <a:srgbClr val="FFFFCC"/>
                </a:solidFill>
                <a:latin typeface="+mn-lt"/>
              </a:rPr>
              <a:t>Robert Vulic, MD</a:t>
            </a:r>
            <a:endParaRPr lang="en-US" sz="4400" b="1" baseline="30000" dirty="0">
              <a:solidFill>
                <a:srgbClr val="FFFFCC"/>
              </a:solidFill>
              <a:latin typeface="+mn-lt"/>
            </a:endParaRPr>
          </a:p>
          <a:p>
            <a:pPr algn="ctr" eaLnBrk="1" hangingPunct="1"/>
            <a:r>
              <a:rPr lang="hr-HR" sz="3600" b="1" dirty="0" smtClean="0">
                <a:solidFill>
                  <a:srgbClr val="FFFFCC"/>
                </a:solidFill>
                <a:latin typeface="+mn-lt"/>
                <a:cs typeface="Arial" pitchFamily="34" charset="0"/>
              </a:rPr>
              <a:t>Private practice </a:t>
            </a:r>
            <a:r>
              <a:rPr lang="en-US" sz="3600" b="1" dirty="0" smtClean="0">
                <a:solidFill>
                  <a:srgbClr val="FFFFCC"/>
                </a:solidFill>
                <a:latin typeface="+mn-lt"/>
                <a:cs typeface="Arial" pitchFamily="34" charset="0"/>
              </a:rPr>
              <a:t>in gynecology and obstetrics</a:t>
            </a:r>
            <a:r>
              <a:rPr lang="hr-HR" sz="3600" b="1" dirty="0" smtClean="0">
                <a:solidFill>
                  <a:srgbClr val="FFFFCC"/>
                </a:solidFill>
                <a:latin typeface="+mn-lt"/>
                <a:cs typeface="Arial" pitchFamily="34" charset="0"/>
              </a:rPr>
              <a:t>, Split, Croatia</a:t>
            </a:r>
            <a:endParaRPr lang="en-US" sz="3600" dirty="0" smtClean="0">
              <a:solidFill>
                <a:srgbClr val="FFFFCC"/>
              </a:solidFill>
              <a:latin typeface="+mn-lt"/>
            </a:endParaRPr>
          </a:p>
        </p:txBody>
      </p:sp>
      <p:sp>
        <p:nvSpPr>
          <p:cNvPr id="24" name="TextBox 23"/>
          <p:cNvSpPr txBox="1"/>
          <p:nvPr/>
        </p:nvSpPr>
        <p:spPr>
          <a:xfrm>
            <a:off x="0" y="30038039"/>
            <a:ext cx="11125199" cy="2223674"/>
          </a:xfrm>
          <a:prstGeom prst="rect">
            <a:avLst/>
          </a:prstGeom>
          <a:noFill/>
        </p:spPr>
        <p:txBody>
          <a:bodyPr wrap="square" lIns="91440" tIns="91440" rIns="91440" bIns="91440" rtlCol="0">
            <a:normAutofit lnSpcReduction="10000"/>
          </a:bodyPr>
          <a:lstStyle/>
          <a:p>
            <a:pPr algn="ctr"/>
            <a:r>
              <a:rPr lang="hr-HR" sz="2800" dirty="0" smtClean="0"/>
              <a:t>Robert Vulic, MD</a:t>
            </a:r>
          </a:p>
          <a:p>
            <a:pPr algn="ctr"/>
            <a:r>
              <a:rPr lang="hr-HR" sz="2800" dirty="0" smtClean="0">
                <a:cs typeface="Arial" pitchFamily="34" charset="0"/>
              </a:rPr>
              <a:t>Private practice </a:t>
            </a:r>
            <a:r>
              <a:rPr lang="en-US" sz="2800" dirty="0" smtClean="0">
                <a:cs typeface="Arial" pitchFamily="34" charset="0"/>
              </a:rPr>
              <a:t>in gynecology and </a:t>
            </a:r>
            <a:r>
              <a:rPr lang="en-US" sz="2800" dirty="0" smtClean="0">
                <a:cs typeface="Arial" pitchFamily="34" charset="0"/>
              </a:rPr>
              <a:t>obstetrics</a:t>
            </a:r>
            <a:endParaRPr lang="hr-HR" sz="2800" dirty="0" smtClean="0">
              <a:cs typeface="Arial" pitchFamily="34" charset="0"/>
            </a:endParaRPr>
          </a:p>
          <a:p>
            <a:pPr algn="ctr"/>
            <a:r>
              <a:rPr lang="hr-HR" sz="2800" dirty="0" smtClean="0">
                <a:cs typeface="Arial" pitchFamily="34" charset="0"/>
              </a:rPr>
              <a:t>Valpovacka 9, 21000</a:t>
            </a:r>
            <a:r>
              <a:rPr lang="hr-HR" sz="2800" dirty="0" smtClean="0">
                <a:cs typeface="Arial" pitchFamily="34" charset="0"/>
              </a:rPr>
              <a:t> </a:t>
            </a:r>
            <a:r>
              <a:rPr lang="hr-HR" sz="2800" dirty="0" smtClean="0">
                <a:cs typeface="Arial" pitchFamily="34" charset="0"/>
              </a:rPr>
              <a:t>Split, Croatia</a:t>
            </a:r>
            <a:endParaRPr lang="en-US" sz="2800" dirty="0"/>
          </a:p>
          <a:p>
            <a:pPr algn="ctr"/>
            <a:r>
              <a:rPr lang="en-US" sz="2800" dirty="0" smtClean="0"/>
              <a:t>Phone</a:t>
            </a:r>
            <a:r>
              <a:rPr lang="en-US" sz="2800" dirty="0" smtClean="0"/>
              <a:t>:</a:t>
            </a:r>
            <a:r>
              <a:rPr lang="hr-HR" sz="2800" dirty="0" smtClean="0"/>
              <a:t>+385919342831</a:t>
            </a:r>
          </a:p>
          <a:p>
            <a:pPr algn="ctr"/>
            <a:r>
              <a:rPr lang="hr-HR" sz="2800" dirty="0" smtClean="0"/>
              <a:t>E-mail: vulicrobert.rv@gmail.com</a:t>
            </a:r>
            <a:endParaRPr lang="en-US" sz="2800" dirty="0"/>
          </a:p>
        </p:txBody>
      </p:sp>
      <p:sp>
        <p:nvSpPr>
          <p:cNvPr id="25" name="TextBox 24"/>
          <p:cNvSpPr txBox="1"/>
          <p:nvPr/>
        </p:nvSpPr>
        <p:spPr>
          <a:xfrm>
            <a:off x="1463040" y="29146502"/>
            <a:ext cx="9144000" cy="746346"/>
          </a:xfrm>
          <a:prstGeom prst="rect">
            <a:avLst/>
          </a:prstGeom>
          <a:noFill/>
        </p:spPr>
        <p:txBody>
          <a:bodyPr wrap="none" lIns="68568" tIns="34284" rIns="68568" bIns="34284" rtlCol="0">
            <a:noAutofit/>
          </a:bodyPr>
          <a:lstStyle/>
          <a:p>
            <a:pPr algn="ctr"/>
            <a:r>
              <a:rPr lang="en-US" sz="4400" b="1" dirty="0"/>
              <a:t>Contact Information</a:t>
            </a:r>
          </a:p>
        </p:txBody>
      </p:sp>
      <p:sp>
        <p:nvSpPr>
          <p:cNvPr id="26" name="TextBox 25"/>
          <p:cNvSpPr txBox="1"/>
          <p:nvPr/>
        </p:nvSpPr>
        <p:spPr>
          <a:xfrm>
            <a:off x="11658600" y="30038039"/>
            <a:ext cx="29794200" cy="2339102"/>
          </a:xfrm>
          <a:prstGeom prst="rect">
            <a:avLst/>
          </a:prstGeom>
          <a:noFill/>
          <a:ln>
            <a:noFill/>
          </a:ln>
        </p:spPr>
        <p:txBody>
          <a:bodyPr wrap="square" lIns="91440" tIns="91440" rIns="91440" bIns="91440" numCol="1" spcCol="342842" rtlCol="0">
            <a:normAutofit/>
          </a:bodyPr>
          <a:lstStyle/>
          <a:p>
            <a:pPr marL="342842" indent="-342842">
              <a:buFont typeface="+mj-lt"/>
              <a:buAutoNum type="arabicPeriod"/>
            </a:pPr>
            <a:r>
              <a:rPr lang="en-GB" sz="2800" dirty="0" smtClean="0"/>
              <a:t>Money DM,  </a:t>
            </a:r>
            <a:r>
              <a:rPr lang="en-GB" sz="2800" dirty="0" err="1" smtClean="0"/>
              <a:t>Steben</a:t>
            </a:r>
            <a:r>
              <a:rPr lang="en-GB" sz="2800" dirty="0" smtClean="0"/>
              <a:t> M.  </a:t>
            </a:r>
            <a:r>
              <a:rPr lang="hr-HR" sz="2800" dirty="0" smtClean="0"/>
              <a:t>No. 208-Guidelines for the Management of Herpes Simplex Virus in Pregnancy. J Obstet Gynaecol Can. 2017;39(8):e199-e205.</a:t>
            </a:r>
          </a:p>
          <a:p>
            <a:r>
              <a:rPr lang="hr-HR" sz="2800" dirty="0" smtClean="0"/>
              <a:t>2.</a:t>
            </a:r>
            <a:r>
              <a:rPr lang="en-GB" sz="2800" dirty="0" smtClean="0"/>
              <a:t> </a:t>
            </a:r>
            <a:r>
              <a:rPr lang="hr-HR" sz="2800" dirty="0" smtClean="0"/>
              <a:t>Patel R, Kennedy OJ, Clarke E, </a:t>
            </a:r>
            <a:r>
              <a:rPr lang="en-GB" sz="2800" dirty="0" smtClean="0"/>
              <a:t>et al.  2017 European guidelines for the management of genital herpes.</a:t>
            </a:r>
            <a:r>
              <a:rPr lang="hr-HR" sz="2800" dirty="0" smtClean="0"/>
              <a:t> Int J STD AIDS</a:t>
            </a:r>
            <a:r>
              <a:rPr lang="en-GB" sz="2800" dirty="0" smtClean="0"/>
              <a:t> </a:t>
            </a:r>
            <a:r>
              <a:rPr lang="hr-HR" sz="2800" dirty="0" smtClean="0"/>
              <a:t>2017 Jan 1:956462417727194.</a:t>
            </a:r>
          </a:p>
          <a:p>
            <a:r>
              <a:rPr lang="en-GB" sz="2800" dirty="0" smtClean="0"/>
              <a:t>3. </a:t>
            </a:r>
            <a:r>
              <a:rPr lang="hr-HR" sz="2800" dirty="0" smtClean="0"/>
              <a:t>WHO Guidelines for the Treatment of </a:t>
            </a:r>
            <a:r>
              <a:rPr lang="hr-HR" sz="2800" i="1" dirty="0" smtClean="0"/>
              <a:t>Genital Herpes Simplex Virus. </a:t>
            </a:r>
            <a:r>
              <a:rPr lang="hr-HR" sz="2800" dirty="0" smtClean="0"/>
              <a:t>Geneva:  World Health  Organization 2016. ISBN-13: 978-92-4-154987-5</a:t>
            </a:r>
          </a:p>
          <a:p>
            <a:pPr marL="342842" indent="-342842">
              <a:buFont typeface="+mj-lt"/>
              <a:buAutoNum type="arabicPeriod"/>
            </a:pPr>
            <a:endParaRPr lang="en-US" sz="1600" dirty="0"/>
          </a:p>
        </p:txBody>
      </p:sp>
      <p:sp>
        <p:nvSpPr>
          <p:cNvPr id="27" name="TextBox 26"/>
          <p:cNvSpPr txBox="1"/>
          <p:nvPr/>
        </p:nvSpPr>
        <p:spPr>
          <a:xfrm>
            <a:off x="12801600" y="29146502"/>
            <a:ext cx="18288000" cy="685800"/>
          </a:xfrm>
          <a:prstGeom prst="rect">
            <a:avLst/>
          </a:prstGeom>
          <a:noFill/>
          <a:ln>
            <a:noFill/>
          </a:ln>
        </p:spPr>
        <p:txBody>
          <a:bodyPr wrap="none" lIns="68568" tIns="34284" rIns="68568" bIns="34284" rtlCol="0" anchor="ctr" anchorCtr="0">
            <a:noAutofit/>
          </a:bodyPr>
          <a:lstStyle/>
          <a:p>
            <a:pPr algn="ctr"/>
            <a:r>
              <a:rPr lang="en-US" sz="4400" b="1" dirty="0"/>
              <a:t>References</a:t>
            </a:r>
          </a:p>
        </p:txBody>
      </p:sp>
      <p:sp>
        <p:nvSpPr>
          <p:cNvPr id="15" name="Text Box 194"/>
          <p:cNvSpPr txBox="1">
            <a:spLocks noChangeArrowheads="1"/>
          </p:cNvSpPr>
          <p:nvPr/>
        </p:nvSpPr>
        <p:spPr bwMode="auto">
          <a:xfrm>
            <a:off x="11521440" y="11734800"/>
            <a:ext cx="20848320" cy="13106400"/>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fontAlgn="base">
              <a:spcBef>
                <a:spcPct val="0"/>
              </a:spcBef>
              <a:spcAft>
                <a:spcPct val="0"/>
              </a:spcAft>
            </a:pPr>
            <a:r>
              <a:rPr lang="hr-HR" sz="5400" dirty="0" smtClean="0">
                <a:latin typeface="+mn-lt"/>
                <a:ea typeface="Calibri" pitchFamily="34" charset="0"/>
                <a:cs typeface="Arial" pitchFamily="34" charset="0"/>
              </a:rPr>
              <a:t>The first pregnancy of a 30 year old, at the time who had a genital herpes in the early stage of her pregnancy ended by medically indicated abortion after 23 weeks of pregnancy because of multiple fetal malformations. </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Given the patient's fear of the uncertainty of future pregnancies, detailed advicing  encouraged the pregnancy that followed after 3 and 5 years. </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The pregnancies were intensively monitored clinically and serologically. Considering the HSV IgM + and prodromal symptoms at the end of the second pregnancy  it was completed by Caesarean section given the child's best interest. In the third pregnancy, the patient was seronegative to HSV infection. </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From birth, 9/2015. , the patient three times has developed clinically manifested  herpes infection of the genital area</a:t>
            </a:r>
            <a:r>
              <a:rPr lang="hr-HR" sz="4000" dirty="0" smtClean="0">
                <a:latin typeface="Arial" pitchFamily="34" charset="0"/>
                <a:ea typeface="Calibri" pitchFamily="34" charset="0"/>
                <a:cs typeface="Arial" pitchFamily="34" charset="0"/>
              </a:rPr>
              <a:t>.</a:t>
            </a:r>
          </a:p>
        </p:txBody>
      </p:sp>
      <p:sp>
        <p:nvSpPr>
          <p:cNvPr id="33" name="Rectangle 32"/>
          <p:cNvSpPr/>
          <p:nvPr/>
        </p:nvSpPr>
        <p:spPr>
          <a:xfrm>
            <a:off x="1280160" y="4800601"/>
            <a:ext cx="9144000" cy="8382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1521440" y="5486401"/>
            <a:ext cx="20848320" cy="2133600"/>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fontAlgn="base">
              <a:spcBef>
                <a:spcPct val="0"/>
              </a:spcBef>
              <a:spcAft>
                <a:spcPct val="0"/>
              </a:spcAft>
            </a:pPr>
            <a:r>
              <a:rPr lang="hr-HR" sz="5400" dirty="0" smtClean="0">
                <a:latin typeface="+mn-lt"/>
                <a:ea typeface="Calibri" pitchFamily="34" charset="0"/>
                <a:cs typeface="Arial" pitchFamily="34" charset="0"/>
              </a:rPr>
              <a:t>Reviewing of clinical monitored pregnancy and childbirth with a recurrent HSV infection present and analysis of available literature.</a:t>
            </a:r>
          </a:p>
        </p:txBody>
      </p:sp>
      <p:sp>
        <p:nvSpPr>
          <p:cNvPr id="34" name="Rectangle 33"/>
          <p:cNvSpPr/>
          <p:nvPr/>
        </p:nvSpPr>
        <p:spPr>
          <a:xfrm>
            <a:off x="11521440" y="4800600"/>
            <a:ext cx="2084832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3528000" y="5486400"/>
            <a:ext cx="9083040" cy="16065890"/>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fontAlgn="base">
              <a:spcBef>
                <a:spcPct val="0"/>
              </a:spcBef>
              <a:spcAft>
                <a:spcPct val="0"/>
              </a:spcAft>
            </a:pPr>
            <a:r>
              <a:rPr lang="hr-HR" sz="5400" dirty="0" smtClean="0">
                <a:latin typeface="+mn-lt"/>
                <a:ea typeface="Calibri" pitchFamily="34" charset="0"/>
                <a:cs typeface="Arial" pitchFamily="34" charset="0"/>
              </a:rPr>
              <a:t>The decision to complete the pregnancy by Caesarean section to prevent vertical transmission at the pregnant woman who had symptoms of genital herpes, has resulted in a birth of a healthy child.</a:t>
            </a:r>
          </a:p>
          <a:p>
            <a:pPr lvl="0" fontAlgn="base">
              <a:spcBef>
                <a:spcPct val="0"/>
              </a:spcBef>
              <a:spcAft>
                <a:spcPct val="0"/>
              </a:spcAft>
            </a:pPr>
            <a:endParaRPr lang="hr-HR" sz="5400" dirty="0" smtClean="0">
              <a:latin typeface="+mn-lt"/>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The guidelines recommend such a manner of childbirth also in those who have prodromal symptoms with genital herpes in history. </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Pregnant women with a history of reccurent genital herpes, from 36 weeks of pregnancy should be administered antiviral prophylaxis. </a:t>
            </a:r>
          </a:p>
        </p:txBody>
      </p:sp>
      <p:sp>
        <p:nvSpPr>
          <p:cNvPr id="35" name="Rectangle 34"/>
          <p:cNvSpPr/>
          <p:nvPr/>
        </p:nvSpPr>
        <p:spPr>
          <a:xfrm>
            <a:off x="33467040" y="4800600"/>
            <a:ext cx="9144000"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Discussion</a:t>
            </a:r>
          </a:p>
        </p:txBody>
      </p:sp>
      <p:sp>
        <p:nvSpPr>
          <p:cNvPr id="11" name="Text Box 190"/>
          <p:cNvSpPr txBox="1">
            <a:spLocks noChangeArrowheads="1"/>
          </p:cNvSpPr>
          <p:nvPr/>
        </p:nvSpPr>
        <p:spPr bwMode="auto">
          <a:xfrm>
            <a:off x="1280160" y="5715000"/>
            <a:ext cx="9144000" cy="21882867"/>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fontAlgn="base">
              <a:spcBef>
                <a:spcPct val="0"/>
              </a:spcBef>
              <a:spcAft>
                <a:spcPct val="0"/>
              </a:spcAft>
            </a:pPr>
            <a:r>
              <a:rPr lang="hr-HR" sz="5400" dirty="0" smtClean="0">
                <a:latin typeface="+mn-lt"/>
                <a:ea typeface="Calibri" pitchFamily="34" charset="0"/>
                <a:cs typeface="Arial" pitchFamily="34" charset="0"/>
              </a:rPr>
              <a:t>Genital herpes is a dangerous obstetrical-neonatal disease. </a:t>
            </a:r>
          </a:p>
          <a:p>
            <a:pPr lvl="0" fontAlgn="base">
              <a:spcBef>
                <a:spcPct val="0"/>
              </a:spcBef>
              <a:spcAft>
                <a:spcPct val="0"/>
              </a:spcAft>
            </a:pPr>
            <a:r>
              <a:rPr lang="hr-HR" sz="5400" dirty="0" smtClean="0">
                <a:latin typeface="+mn-lt"/>
                <a:ea typeface="Calibri" pitchFamily="34" charset="0"/>
                <a:cs typeface="Arial" pitchFamily="34" charset="0"/>
              </a:rPr>
              <a:t>Transmission can occure  intrauterineal, perinatal and postnatal.</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The infection can be presented as a primary, non-primary first episode and recurrent episode. </a:t>
            </a:r>
          </a:p>
          <a:p>
            <a:pPr lvl="0" fontAlgn="base">
              <a:spcBef>
                <a:spcPct val="0"/>
              </a:spcBef>
              <a:spcAft>
                <a:spcPct val="0"/>
              </a:spcAft>
            </a:pPr>
            <a:r>
              <a:rPr lang="hr-HR" sz="5400" dirty="0" smtClean="0">
                <a:latin typeface="+mn-lt"/>
                <a:ea typeface="Calibri" pitchFamily="34" charset="0"/>
                <a:cs typeface="Arial" pitchFamily="34" charset="0"/>
              </a:rPr>
              <a:t>Primary maternal HSV infection has higher risk of complications than recurrent episodes. </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A high titer of maternal neutralizing antibodies is associated with a lower risk of neonatal infection. Seroprevalence among pregnant women varies between 7 and 33%. </a:t>
            </a:r>
          </a:p>
          <a:p>
            <a:pPr lvl="0" fontAlgn="base">
              <a:spcBef>
                <a:spcPct val="0"/>
              </a:spcBef>
              <a:spcAft>
                <a:spcPct val="0"/>
              </a:spcAft>
            </a:pPr>
            <a:endParaRPr lang="hr-HR" sz="5400" dirty="0" smtClean="0">
              <a:latin typeface="+mn-lt"/>
              <a:ea typeface="Calibri" pitchFamily="34" charset="0"/>
              <a:cs typeface="Arial" pitchFamily="34" charset="0"/>
            </a:endParaRPr>
          </a:p>
          <a:p>
            <a:pPr lvl="0" fontAlgn="base">
              <a:spcBef>
                <a:spcPct val="0"/>
              </a:spcBef>
              <a:spcAft>
                <a:spcPct val="0"/>
              </a:spcAft>
            </a:pPr>
            <a:r>
              <a:rPr lang="hr-HR" sz="5400" dirty="0" smtClean="0">
                <a:latin typeface="+mn-lt"/>
                <a:ea typeface="Calibri" pitchFamily="34" charset="0"/>
                <a:cs typeface="Arial" pitchFamily="34" charset="0"/>
              </a:rPr>
              <a:t>Transplacentarily acquired HSV infection before 20th week of pregnancy causes an increasing percentage of miscarriages or multiple malformations.</a:t>
            </a:r>
          </a:p>
        </p:txBody>
      </p:sp>
      <p:sp>
        <p:nvSpPr>
          <p:cNvPr id="45" name="Rectangle 44"/>
          <p:cNvSpPr/>
          <p:nvPr/>
        </p:nvSpPr>
        <p:spPr>
          <a:xfrm>
            <a:off x="11521440" y="10820400"/>
            <a:ext cx="20848320" cy="9144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Results</a:t>
            </a:r>
          </a:p>
        </p:txBody>
      </p:sp>
      <p:sp>
        <p:nvSpPr>
          <p:cNvPr id="40" name="Text Box 193"/>
          <p:cNvSpPr txBox="1">
            <a:spLocks noChangeArrowheads="1"/>
          </p:cNvSpPr>
          <p:nvPr/>
        </p:nvSpPr>
        <p:spPr bwMode="auto">
          <a:xfrm>
            <a:off x="33451800" y="22783800"/>
            <a:ext cx="9159240" cy="5262933"/>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hr-HR" sz="5400" dirty="0" smtClean="0">
                <a:latin typeface="+mn-lt"/>
              </a:rPr>
              <a:t>All  pregnant women with </a:t>
            </a:r>
            <a:r>
              <a:rPr lang="hr-HR" sz="5400" dirty="0" smtClean="0">
                <a:latin typeface="+mn-lt"/>
              </a:rPr>
              <a:t>the  </a:t>
            </a:r>
            <a:r>
              <a:rPr lang="hr-HR" sz="5400" dirty="0" smtClean="0">
                <a:latin typeface="+mn-lt"/>
              </a:rPr>
              <a:t>history of reccurent </a:t>
            </a:r>
            <a:r>
              <a:rPr lang="hr-HR" sz="5400" dirty="0" smtClean="0">
                <a:latin typeface="+mn-lt"/>
              </a:rPr>
              <a:t>herpes simplex infection should </a:t>
            </a:r>
            <a:r>
              <a:rPr lang="hr-HR" sz="5400" dirty="0" smtClean="0">
                <a:latin typeface="+mn-lt"/>
              </a:rPr>
              <a:t>be </a:t>
            </a:r>
            <a:r>
              <a:rPr lang="hr-HR" sz="5400" dirty="0" smtClean="0">
                <a:latin typeface="+mn-lt"/>
              </a:rPr>
              <a:t>closely </a:t>
            </a:r>
            <a:r>
              <a:rPr lang="hr-HR" sz="5400" dirty="0" smtClean="0">
                <a:latin typeface="+mn-lt"/>
              </a:rPr>
              <a:t>monitored and treated according </a:t>
            </a:r>
            <a:r>
              <a:rPr lang="hr-HR" sz="5400" dirty="0" smtClean="0">
                <a:latin typeface="+mn-lt"/>
              </a:rPr>
              <a:t>to the current </a:t>
            </a:r>
            <a:r>
              <a:rPr lang="hr-HR" sz="5400" dirty="0" smtClean="0">
                <a:latin typeface="+mn-lt"/>
              </a:rPr>
              <a:t>guidelines. </a:t>
            </a:r>
          </a:p>
        </p:txBody>
      </p:sp>
      <p:sp>
        <p:nvSpPr>
          <p:cNvPr id="43" name="Rectangle 42"/>
          <p:cNvSpPr/>
          <p:nvPr/>
        </p:nvSpPr>
        <p:spPr>
          <a:xfrm>
            <a:off x="33451800" y="22098000"/>
            <a:ext cx="9159240" cy="7620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Conclusions</a:t>
            </a:r>
          </a:p>
        </p:txBody>
      </p:sp>
      <p:pic>
        <p:nvPicPr>
          <p:cNvPr id="23" name="Picture 22"/>
          <p:cNvPicPr/>
          <p:nvPr/>
        </p:nvPicPr>
        <p:blipFill>
          <a:blip r:embed="rId2" cstate="print"/>
          <a:srcRect/>
          <a:stretch>
            <a:fillRect/>
          </a:stretch>
        </p:blipFill>
        <p:spPr bwMode="auto">
          <a:xfrm>
            <a:off x="36880800" y="762000"/>
            <a:ext cx="2209800" cy="2743200"/>
          </a:xfrm>
          <a:prstGeom prst="rect">
            <a:avLst/>
          </a:prstGeom>
          <a:noFill/>
          <a:ln w="9525">
            <a:noFill/>
            <a:miter lim="800000"/>
            <a:headEnd/>
            <a:tailEnd/>
          </a:ln>
        </p:spPr>
      </p:pic>
      <p:pic>
        <p:nvPicPr>
          <p:cNvPr id="28" name="Picture 27"/>
          <p:cNvPicPr/>
          <p:nvPr/>
        </p:nvPicPr>
        <p:blipFill>
          <a:blip r:embed="rId2" cstate="print"/>
          <a:srcRect/>
          <a:stretch>
            <a:fillRect/>
          </a:stretch>
        </p:blipFill>
        <p:spPr bwMode="auto">
          <a:xfrm>
            <a:off x="4419600" y="838200"/>
            <a:ext cx="2209800" cy="2667000"/>
          </a:xfrm>
          <a:prstGeom prst="rect">
            <a:avLst/>
          </a:prstGeom>
          <a:noFill/>
          <a:ln w="9525">
            <a:noFill/>
            <a:miter lim="800000"/>
            <a:headEnd/>
            <a:tailEnd/>
          </a:ln>
        </p:spPr>
      </p:pic>
    </p:spTree>
    <p:extLst>
      <p:ext uri="{BB962C8B-B14F-4D97-AF65-F5344CB8AC3E}">
        <p14:creationId xmlns:p14="http://schemas.microsoft.com/office/powerpoint/2010/main" xmlns="" val="2251251862"/>
      </p:ext>
    </p:extLst>
  </p:cSld>
  <p:clrMapOvr>
    <a:masterClrMapping/>
  </p:clrMapOvr>
</p:sld>
</file>

<file path=ppt/theme/theme1.xml><?xml version="1.0" encoding="utf-8"?>
<a:theme xmlns:a="http://schemas.openxmlformats.org/drawingml/2006/main" name="Office Them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2993</TotalTime>
  <Words>497</Words>
  <Application>Microsoft Office PowerPoint</Application>
  <PresentationFormat>Custom</PresentationFormat>
  <Paragraphs>43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Genigraphics LLC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36x48 Tri-Fold</dc:title>
  <dc:creator>Jay Larson</dc:creator>
  <dc:description>Quality poster printing
www.genigraphics.com
1-800-790-4001</dc:description>
  <cp:lastModifiedBy>Dr  Jurčev</cp:lastModifiedBy>
  <cp:revision>119</cp:revision>
  <cp:lastPrinted>2013-02-12T02:21:55Z</cp:lastPrinted>
  <dcterms:created xsi:type="dcterms:W3CDTF">2013-02-10T21:14:48Z</dcterms:created>
  <dcterms:modified xsi:type="dcterms:W3CDTF">2017-10-31T12:37:33Z</dcterms:modified>
</cp:coreProperties>
</file>