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7" r:id="rId2"/>
    <p:sldId id="256" r:id="rId3"/>
    <p:sldId id="257" r:id="rId4"/>
    <p:sldId id="258" r:id="rId5"/>
    <p:sldId id="259" r:id="rId6"/>
    <p:sldId id="260" r:id="rId7"/>
    <p:sldId id="261" r:id="rId8"/>
    <p:sldId id="262"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A4F8DEF-A739-4E64-90D9-AAC660290C16}" type="datetimeFigureOut">
              <a:rPr lang="en-US" smtClean="0"/>
              <a:pPr/>
              <a:t>12/7/2011</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01EBA95-4211-44F7-A30B-97CDE9021FC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A4F8DEF-A739-4E64-90D9-AAC660290C16}" type="datetimeFigureOut">
              <a:rPr lang="en-US" smtClean="0"/>
              <a:pPr/>
              <a:t>12/7/2011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01EBA95-4211-44F7-A30B-97CDE9021FC5}"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A4F8DEF-A739-4E64-90D9-AAC660290C16}" type="datetimeFigureOut">
              <a:rPr lang="en-US" smtClean="0"/>
              <a:pPr/>
              <a:t>12/7/2011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01EBA95-4211-44F7-A30B-97CDE9021FC5}"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A4F8DEF-A739-4E64-90D9-AAC660290C16}" type="datetimeFigureOut">
              <a:rPr lang="en-US" smtClean="0"/>
              <a:pPr/>
              <a:t>12/7/2011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01EBA95-4211-44F7-A30B-97CDE9021FC5}"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A4F8DEF-A739-4E64-90D9-AAC660290C16}" type="datetimeFigureOut">
              <a:rPr lang="en-US" smtClean="0"/>
              <a:pPr/>
              <a:t>12/7/2011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01EBA95-4211-44F7-A30B-97CDE9021FC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A4F8DEF-A739-4E64-90D9-AAC660290C16}" type="datetimeFigureOut">
              <a:rPr lang="en-US" smtClean="0"/>
              <a:pPr/>
              <a:t>12/7/2011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01EBA95-4211-44F7-A30B-97CDE9021FC5}"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A4F8DEF-A739-4E64-90D9-AAC660290C16}" type="datetimeFigureOut">
              <a:rPr lang="en-US" smtClean="0"/>
              <a:pPr/>
              <a:t>12/7/2011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01EBA95-4211-44F7-A30B-97CDE9021FC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7A4F8DEF-A739-4E64-90D9-AAC660290C16}" type="datetimeFigureOut">
              <a:rPr lang="en-US" smtClean="0"/>
              <a:pPr/>
              <a:t>12/7/2011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01EBA95-4211-44F7-A30B-97CDE9021FC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A4F8DEF-A739-4E64-90D9-AAC660290C16}" type="datetimeFigureOut">
              <a:rPr lang="en-US" smtClean="0"/>
              <a:pPr/>
              <a:t>12/7/2011</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01EBA95-4211-44F7-A30B-97CDE9021FC5}"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A4F8DEF-A739-4E64-90D9-AAC660290C16}" type="datetimeFigureOut">
              <a:rPr lang="en-US" smtClean="0"/>
              <a:pPr/>
              <a:t>12/7/2011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01EBA95-4211-44F7-A30B-97CDE9021FC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A4F8DEF-A739-4E64-90D9-AAC660290C16}" type="datetimeFigureOut">
              <a:rPr lang="en-US" smtClean="0"/>
              <a:pPr/>
              <a:t>12/7/2011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01EBA95-4211-44F7-A30B-97CDE9021FC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A4F8DEF-A739-4E64-90D9-AAC660290C16}" type="datetimeFigureOut">
              <a:rPr lang="en-US" smtClean="0"/>
              <a:pPr/>
              <a:t>12/7/2011</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01EBA95-4211-44F7-A30B-97CDE9021FC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33400" y="1371600"/>
            <a:ext cx="7851648" cy="2362200"/>
          </a:xfrm>
        </p:spPr>
        <p:txBody>
          <a:bodyPr>
            <a:normAutofit/>
          </a:bodyPr>
          <a:lstStyle/>
          <a:p>
            <a:r>
              <a:rPr lang="en-US" sz="6000" dirty="0" smtClean="0">
                <a:solidFill>
                  <a:srgbClr val="FFFF00"/>
                </a:solidFill>
              </a:rPr>
              <a:t>HIV Religion </a:t>
            </a:r>
            <a:r>
              <a:rPr lang="en-US" sz="6000" dirty="0" smtClean="0">
                <a:solidFill>
                  <a:srgbClr val="FFFF00"/>
                </a:solidFill>
              </a:rPr>
              <a:t>and Spirituality</a:t>
            </a:r>
            <a:endParaRPr lang="en-US" sz="6000" dirty="0">
              <a:solidFill>
                <a:srgbClr val="FFFF00"/>
              </a:solidFill>
            </a:endParaRPr>
          </a:p>
        </p:txBody>
      </p:sp>
      <p:sp>
        <p:nvSpPr>
          <p:cNvPr id="6" name="Subtitle 5"/>
          <p:cNvSpPr>
            <a:spLocks noGrp="1"/>
          </p:cNvSpPr>
          <p:nvPr>
            <p:ph type="subTitle" idx="1"/>
          </p:nvPr>
        </p:nvSpPr>
        <p:spPr>
          <a:xfrm>
            <a:off x="533400" y="3810000"/>
            <a:ext cx="7854696" cy="1171136"/>
          </a:xfrm>
        </p:spPr>
        <p:txBody>
          <a:bodyPr/>
          <a:lstStyle/>
          <a:p>
            <a:endParaRPr lang="en-US" dirty="0" smtClean="0"/>
          </a:p>
          <a:p>
            <a:r>
              <a:rPr lang="en-US" dirty="0" smtClean="0"/>
              <a:t>BY: Chantal </a:t>
            </a:r>
            <a:r>
              <a:rPr lang="en-US" dirty="0" err="1" smtClean="0"/>
              <a:t>Mukandoli</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1066801"/>
            <a:ext cx="7772400" cy="2515562"/>
          </a:xfrm>
        </p:spPr>
        <p:txBody>
          <a:bodyPr/>
          <a:lstStyle/>
          <a:p>
            <a:endParaRPr lang="en-US" b="1" dirty="0"/>
          </a:p>
        </p:txBody>
      </p:sp>
      <p:sp>
        <p:nvSpPr>
          <p:cNvPr id="3" name="Subtitle 2"/>
          <p:cNvSpPr>
            <a:spLocks noGrp="1"/>
          </p:cNvSpPr>
          <p:nvPr>
            <p:ph type="subTitle" idx="1"/>
          </p:nvPr>
        </p:nvSpPr>
        <p:spPr>
          <a:xfrm>
            <a:off x="685800" y="1066800"/>
            <a:ext cx="7772400" cy="4267200"/>
          </a:xfrm>
        </p:spPr>
        <p:txBody>
          <a:bodyPr>
            <a:normAutofit fontScale="25000" lnSpcReduction="20000"/>
          </a:bodyPr>
          <a:lstStyle/>
          <a:p>
            <a:endParaRPr lang="en-US" sz="7200" b="1" dirty="0" smtClean="0">
              <a:ln>
                <a:solidFill>
                  <a:schemeClr val="tx1"/>
                </a:solidFill>
              </a:ln>
              <a:solidFill>
                <a:srgbClr val="FF0000"/>
              </a:solidFill>
            </a:endParaRPr>
          </a:p>
          <a:p>
            <a:endParaRPr lang="en-US" sz="7200" b="1" dirty="0" smtClean="0">
              <a:ln>
                <a:solidFill>
                  <a:schemeClr val="tx1"/>
                </a:solidFill>
              </a:ln>
              <a:solidFill>
                <a:srgbClr val="FF0000"/>
              </a:solidFill>
            </a:endParaRPr>
          </a:p>
          <a:p>
            <a:endParaRPr lang="en-US" sz="7200" b="1" dirty="0" smtClean="0">
              <a:ln>
                <a:solidFill>
                  <a:schemeClr val="tx1"/>
                </a:solidFill>
              </a:ln>
              <a:solidFill>
                <a:srgbClr val="FF0000"/>
              </a:solidFill>
            </a:endParaRPr>
          </a:p>
          <a:p>
            <a:r>
              <a:rPr lang="en-US" sz="7200" b="1" dirty="0" smtClean="0">
                <a:ln>
                  <a:solidFill>
                    <a:schemeClr val="tx1"/>
                  </a:solidFill>
                </a:ln>
                <a:solidFill>
                  <a:schemeClr val="tx1"/>
                </a:solidFill>
              </a:rPr>
              <a:t>Receiving a diagnosis of HIV is a very difficult time, and for some people, the emotional aspects of HIV are as difficult as the physical aspects. HIV affects the whole body; physical, emotional, and spiritual. HIV, religion, and spirituality are entwined in so many positive peoples' lives. How does HIV, religion, and spirituality intersect and how can you make it work.</a:t>
            </a:r>
            <a:endParaRPr lang="en-US" sz="7200" b="1" dirty="0" smtClean="0">
              <a:ln>
                <a:solidFill>
                  <a:schemeClr val="tx1"/>
                </a:solidFill>
              </a:ln>
              <a:solidFill>
                <a:schemeClr val="tx1"/>
              </a:solidFill>
            </a:endParaRPr>
          </a:p>
          <a:p>
            <a:endParaRPr lang="en-US" sz="7200" b="1" dirty="0" smtClean="0">
              <a:ln>
                <a:solidFill>
                  <a:schemeClr val="tx1"/>
                </a:solidFill>
              </a:ln>
              <a:solidFill>
                <a:srgbClr val="FF0000"/>
              </a:solidFill>
            </a:endParaRPr>
          </a:p>
          <a:p>
            <a:endParaRPr lang="en-US" sz="7200" b="1" dirty="0" smtClean="0">
              <a:ln>
                <a:solidFill>
                  <a:schemeClr val="tx1"/>
                </a:solidFill>
              </a:ln>
              <a:solidFill>
                <a:srgbClr val="FF0000"/>
              </a:solidFill>
            </a:endParaRPr>
          </a:p>
          <a:p>
            <a:endParaRPr lang="en-US" sz="7200" b="1" dirty="0" smtClean="0">
              <a:ln>
                <a:solidFill>
                  <a:schemeClr val="tx1"/>
                </a:solidFill>
              </a:ln>
              <a:solidFill>
                <a:srgbClr val="FF0000"/>
              </a:solidFill>
            </a:endParaRPr>
          </a:p>
          <a:p>
            <a:endParaRPr lang="en-US" sz="7200" b="1" dirty="0" smtClean="0">
              <a:ln>
                <a:solidFill>
                  <a:schemeClr val="tx1"/>
                </a:solidFill>
              </a:ln>
              <a:solidFill>
                <a:srgbClr val="FF0000"/>
              </a:solidFill>
            </a:endParaRPr>
          </a:p>
          <a:p>
            <a:endParaRPr lang="en-US" sz="7200" b="1" dirty="0" smtClean="0">
              <a:ln>
                <a:solidFill>
                  <a:schemeClr val="tx1"/>
                </a:solidFill>
              </a:ln>
              <a:solidFill>
                <a:srgbClr val="FF0000"/>
              </a:solidFill>
            </a:endParaRPr>
          </a:p>
          <a:p>
            <a:r>
              <a:rPr lang="en-US" sz="7200" b="1" dirty="0" smtClean="0">
                <a:ln>
                  <a:solidFill>
                    <a:schemeClr val="tx1"/>
                  </a:solidFill>
                </a:ln>
                <a:solidFill>
                  <a:schemeClr val="tx1"/>
                </a:solidFill>
              </a:rPr>
              <a:t>After </a:t>
            </a:r>
            <a:r>
              <a:rPr lang="en-US" sz="7200" b="1" dirty="0" smtClean="0">
                <a:ln>
                  <a:solidFill>
                    <a:schemeClr val="tx1"/>
                  </a:solidFill>
                </a:ln>
                <a:solidFill>
                  <a:schemeClr val="tx1"/>
                </a:solidFill>
              </a:rPr>
              <a:t>being diagnosed with HIV, a person may ask "why"? For answers, some turn to their family, others talk to doctors or mental health professional. Sadly, some will turn to drugs or alcohol. But, for many people, support mainly comes from religion and spirituality. How does HIV, religion, and spirituality intersect? Can religion and spirituality help in dealing with an HIV diagnosis</a:t>
            </a:r>
            <a:r>
              <a:rPr lang="en-US" sz="6400" dirty="0" smtClean="0">
                <a:solidFill>
                  <a:schemeClr val="tx1"/>
                </a:solidFill>
              </a:rPr>
              <a:t>?</a:t>
            </a:r>
          </a:p>
          <a:p>
            <a:endParaRPr lang="en-US" sz="9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457200" y="1935480"/>
            <a:ext cx="8229600" cy="4846320"/>
          </a:xfrm>
        </p:spPr>
        <p:txBody>
          <a:bodyPr>
            <a:normAutofit/>
          </a:bodyPr>
          <a:lstStyle/>
          <a:p>
            <a:pPr algn="just">
              <a:buNone/>
            </a:pPr>
            <a:r>
              <a:rPr lang="en-US" sz="1800" b="1" dirty="0" smtClean="0">
                <a:ln>
                  <a:solidFill>
                    <a:schemeClr val="bg1"/>
                  </a:solidFill>
                </a:ln>
              </a:rPr>
              <a:t>	Depending </a:t>
            </a:r>
            <a:r>
              <a:rPr lang="en-US" sz="1800" b="1" dirty="0" smtClean="0">
                <a:ln>
                  <a:solidFill>
                    <a:schemeClr val="bg1"/>
                  </a:solidFill>
                </a:ln>
              </a:rPr>
              <a:t>who you talk to, you will get a different answer to </a:t>
            </a:r>
            <a:r>
              <a:rPr lang="en-US" sz="1800" b="1" dirty="0" smtClean="0">
                <a:ln>
                  <a:solidFill>
                    <a:schemeClr val="bg1"/>
                  </a:solidFill>
                </a:ln>
              </a:rPr>
              <a:t>this question</a:t>
            </a:r>
            <a:r>
              <a:rPr lang="en-US" sz="1800" b="1" dirty="0" smtClean="0">
                <a:ln>
                  <a:solidFill>
                    <a:schemeClr val="bg1"/>
                  </a:solidFill>
                </a:ln>
              </a:rPr>
              <a:t>. There are different opinions as to what spirituality and religion are. Here are a few: Spirituality - A Connection to the Past - One way of viewing spirituality is that it connects the past to the present. This connection to ancestors, their beliefs, and their practices all guide the present. This school of thought says actions of today are based on lessons learned from the past. In this way, spirituality tends to be unique to each </a:t>
            </a:r>
            <a:r>
              <a:rPr lang="en-US" sz="1800" b="1" dirty="0" err="1" smtClean="0">
                <a:ln>
                  <a:solidFill>
                    <a:schemeClr val="bg1"/>
                  </a:solidFill>
                </a:ln>
              </a:rPr>
              <a:t>personReligion</a:t>
            </a:r>
            <a:r>
              <a:rPr lang="en-US" sz="1800" b="1" dirty="0" smtClean="0">
                <a:ln>
                  <a:solidFill>
                    <a:schemeClr val="bg1"/>
                  </a:solidFill>
                </a:ln>
              </a:rPr>
              <a:t> - A Connection to a Higher Power - While spirituality is a connection to the past, religion is a connection to a higher power or entity. Religious institutions such as Catholicism or Judaism worship a God in a very structured, regimented way. The means of worship is the same for everyone in the congregation. However, religion can also be a personal practice using prayer, meditation, or reflection as the means of worship..</a:t>
            </a:r>
            <a:endParaRPr lang="en-US" sz="1800" b="1" dirty="0">
              <a:ln>
                <a:solidFill>
                  <a:schemeClr val="bg1"/>
                </a:solidFill>
              </a:ln>
            </a:endParaRPr>
          </a:p>
        </p:txBody>
      </p:sp>
      <p:sp>
        <p:nvSpPr>
          <p:cNvPr id="5" name="Title 4"/>
          <p:cNvSpPr>
            <a:spLocks noGrp="1"/>
          </p:cNvSpPr>
          <p:nvPr>
            <p:ph type="title"/>
          </p:nvPr>
        </p:nvSpPr>
        <p:spPr>
          <a:xfrm>
            <a:off x="457200" y="304800"/>
            <a:ext cx="8229600" cy="1143000"/>
          </a:xfrm>
        </p:spPr>
        <p:txBody>
          <a:bodyPr>
            <a:normAutofit fontScale="90000"/>
          </a:bodyPr>
          <a:lstStyle/>
          <a:p>
            <a:r>
              <a:rPr lang="en-US"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rPr>
              <a:t>Is There a Difference Between Religion and Spirituality?</a:t>
            </a:r>
            <a:endPar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1143001"/>
            <a:ext cx="7772400" cy="2439362"/>
          </a:xfrm>
        </p:spPr>
        <p:txBody>
          <a:bodyPr>
            <a:normAutofit fontScale="90000"/>
          </a:bodyPr>
          <a:lstStyle/>
          <a:p>
            <a:r>
              <a:rPr lang="en-US" b="1" dirty="0" smtClean="0">
                <a:solidFill>
                  <a:srgbClr val="FFFF00"/>
                </a:solidFill>
              </a:rPr>
              <a:t>Seeking out the Church but Feeling Like an Outcast</a:t>
            </a:r>
            <a:br>
              <a:rPr lang="en-US" b="1" dirty="0" smtClean="0">
                <a:solidFill>
                  <a:srgbClr val="FFFF00"/>
                </a:solidFill>
              </a:rPr>
            </a:br>
            <a:endParaRPr lang="en-US" dirty="0">
              <a:solidFill>
                <a:srgbClr val="FFFF00"/>
              </a:solidFill>
            </a:endParaRPr>
          </a:p>
        </p:txBody>
      </p:sp>
      <p:sp>
        <p:nvSpPr>
          <p:cNvPr id="3" name="Subtitle 2"/>
          <p:cNvSpPr>
            <a:spLocks noGrp="1"/>
          </p:cNvSpPr>
          <p:nvPr>
            <p:ph type="subTitle" idx="1"/>
          </p:nvPr>
        </p:nvSpPr>
        <p:spPr>
          <a:xfrm>
            <a:off x="533400" y="3228536"/>
            <a:ext cx="8382000" cy="3324664"/>
          </a:xfrm>
        </p:spPr>
        <p:txBody>
          <a:bodyPr>
            <a:noAutofit/>
          </a:bodyPr>
          <a:lstStyle/>
          <a:p>
            <a:r>
              <a:rPr lang="en-US" sz="1800" b="1" dirty="0" smtClean="0">
                <a:ln>
                  <a:solidFill>
                    <a:schemeClr val="tx1"/>
                  </a:solidFill>
                </a:ln>
                <a:solidFill>
                  <a:schemeClr val="tx1"/>
                </a:solidFill>
              </a:rPr>
              <a:t>Research shows that people seek out religion and spirituality after an HIV diagnosis. Ironically, even though newly diagnosed people report being more religious, feeling alienated is not uncommon, either. According to one study, people with HIV avoided church services because of prejudices against homosexual men and women, especially in regard to their sexual practices. This led people to seek out alternative ways to express their beliefs and spirituality, sometimes by exploring non-Christian religions. Ultimately, if that doesn't work, people turn to spirituality on a personal level in the form of private prayer or meditation</a:t>
            </a:r>
            <a:r>
              <a:rPr lang="en-US" sz="1800" dirty="0" smtClean="0">
                <a:ln>
                  <a:solidFill>
                    <a:schemeClr val="tx1"/>
                  </a:solidFill>
                </a:ln>
                <a:solidFill>
                  <a:srgbClr val="FF0000"/>
                </a:solidFill>
              </a:rPr>
              <a:t>.. </a:t>
            </a:r>
            <a:endParaRPr lang="en-US" sz="1800" dirty="0">
              <a:ln>
                <a:solidFill>
                  <a:schemeClr val="tx1"/>
                </a:solidFill>
              </a:ln>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p:txBody>
          <a:bodyPr>
            <a:normAutofit lnSpcReduction="10000"/>
          </a:bodyPr>
          <a:lstStyle/>
          <a:p>
            <a:pPr>
              <a:buNone/>
            </a:pPr>
            <a:r>
              <a:rPr lang="en-US" dirty="0" smtClean="0">
                <a:ln>
                  <a:solidFill>
                    <a:schemeClr val="bg1"/>
                  </a:solidFill>
                </a:ln>
                <a:solidFill>
                  <a:srgbClr val="FF0000"/>
                </a:solidFill>
              </a:rPr>
              <a:t>   </a:t>
            </a:r>
            <a:r>
              <a:rPr lang="en-US" sz="1900" b="1" dirty="0" smtClean="0">
                <a:ln>
                  <a:solidFill>
                    <a:schemeClr val="bg1"/>
                  </a:solidFill>
                </a:ln>
              </a:rPr>
              <a:t>After </a:t>
            </a:r>
            <a:r>
              <a:rPr lang="en-US" sz="1900" b="1" dirty="0" smtClean="0">
                <a:ln>
                  <a:solidFill>
                    <a:schemeClr val="bg1"/>
                  </a:solidFill>
                </a:ln>
              </a:rPr>
              <a:t>all, HIV is a medical condition treated by medicines. However, that statement is only half-true. Very early on in the epidemic it became clear that HIV was much more than a physical ailment. It affects the entire person, physical and emotional. And for many, the way to treat an emotional issue is through religion and spirituality. Here's how: </a:t>
            </a:r>
            <a:r>
              <a:rPr lang="en-US" sz="1900" b="1" i="1" dirty="0" smtClean="0">
                <a:ln>
                  <a:solidFill>
                    <a:schemeClr val="bg1"/>
                  </a:solidFill>
                </a:ln>
              </a:rPr>
              <a:t>A New Meaning to Life -</a:t>
            </a:r>
            <a:r>
              <a:rPr lang="en-US" sz="1900" b="1" dirty="0" smtClean="0">
                <a:ln>
                  <a:solidFill>
                    <a:schemeClr val="bg1"/>
                  </a:solidFill>
                </a:ln>
              </a:rPr>
              <a:t> When HIV hits, many people begin to look at their lives in an effort to understand why they got HIV. This is an opportunity to examine the past, taking stock of one's life up to the point of diagnosis and trying to figure out where life will take the person after their diagnosis. Religion and spirituality helps a person examine their life, interpret what they find, and apply what they have learned to their new life with HIV. Simply put, spirituality and religion helps a person find a "new meaning to life" after their HIV diagnosis.</a:t>
            </a:r>
            <a:endParaRPr lang="en-US" sz="1900" b="1" dirty="0">
              <a:ln>
                <a:solidFill>
                  <a:schemeClr val="bg1"/>
                </a:solidFill>
              </a:ln>
            </a:endParaRPr>
          </a:p>
        </p:txBody>
      </p:sp>
      <p:sp>
        <p:nvSpPr>
          <p:cNvPr id="2" name="Title 1"/>
          <p:cNvSpPr>
            <a:spLocks noGrp="1"/>
          </p:cNvSpPr>
          <p:nvPr>
            <p:ph type="title"/>
          </p:nvPr>
        </p:nvSpPr>
        <p:spPr/>
        <p:txBody>
          <a:bodyPr>
            <a:normAutofit fontScale="90000"/>
          </a:bodyPr>
          <a:lstStyle/>
          <a:p>
            <a:r>
              <a:rPr lang="en-US" b="1" dirty="0" smtClean="0">
                <a:solidFill>
                  <a:srgbClr val="FFFF00"/>
                </a:solidFill>
              </a:rPr>
              <a:t>How Does Religion and Spirituality Help?</a:t>
            </a:r>
            <a:endParaRPr lang="en-US" b="1" dirty="0">
              <a:solidFill>
                <a:srgbClr val="FFFF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p:txBody>
          <a:bodyPr>
            <a:normAutofit fontScale="70000" lnSpcReduction="20000"/>
          </a:bodyPr>
          <a:lstStyle/>
          <a:p>
            <a:r>
              <a:rPr lang="en-US" b="1" i="1" dirty="0" smtClean="0">
                <a:ln>
                  <a:solidFill>
                    <a:schemeClr val="bg1"/>
                  </a:solidFill>
                </a:ln>
              </a:rPr>
              <a:t>Illness Becomes Part of the "New You" -</a:t>
            </a:r>
            <a:r>
              <a:rPr lang="en-US" b="1" dirty="0" smtClean="0">
                <a:ln>
                  <a:solidFill>
                    <a:schemeClr val="bg1"/>
                  </a:solidFill>
                </a:ln>
              </a:rPr>
              <a:t> Consciously or unconsciously, people use their illness as a way to better understand their spirituality and themselves. People struggle trying to be the person they were before their diagnosis. Spirituality helps incorporate their illness into their life, accepting the changes that result from illness -- the "new" person they have become after diagnosis. Spirituality and religion teaches a person there is significant meaning to their life even after diagnosis. Spirituality helps the person let go of those things that were once an important part of their life before diagnosis but no longer fit their life after diagnosis.</a:t>
            </a:r>
            <a:r>
              <a:rPr lang="en-US" b="1" i="1" dirty="0" smtClean="0">
                <a:ln>
                  <a:solidFill>
                    <a:schemeClr val="bg1"/>
                  </a:solidFill>
                </a:ln>
              </a:rPr>
              <a:t> Spirituality Answers Questions-</a:t>
            </a:r>
            <a:r>
              <a:rPr lang="en-US" b="1" dirty="0" smtClean="0">
                <a:ln>
                  <a:solidFill>
                    <a:schemeClr val="bg1"/>
                  </a:solidFill>
                </a:ln>
              </a:rPr>
              <a:t> A diagnosis of HIV causes fear of the illness itself, fear that there will be suffering, and fear of what the future holds. The fear of illness and prognosis prompts questions. Spirituality and religion often hold the answers to those questions. Answers give the person a better understanding of their illness and themselves. Simply put, for those with spirituality, fear promotes healing and emotional calm.</a:t>
            </a:r>
            <a:endParaRPr lang="en-US" b="1" dirty="0">
              <a:ln>
                <a:solidFill>
                  <a:schemeClr val="bg1"/>
                </a:solidFill>
              </a:ln>
            </a:endParaRPr>
          </a:p>
        </p:txBody>
      </p:sp>
      <p:sp>
        <p:nvSpPr>
          <p:cNvPr id="6" name="Title 5"/>
          <p:cNvSpPr>
            <a:spLocks noGrp="1"/>
          </p:cNvSpPr>
          <p:nvPr>
            <p:ph type="title"/>
          </p:nvPr>
        </p:nvSpPr>
        <p:spPr/>
        <p:txBody>
          <a:bodyPr>
            <a:normAutofit fontScale="90000"/>
          </a:bodyPr>
          <a:lstStyle/>
          <a:p>
            <a:pPr algn="ctr"/>
            <a:r>
              <a:rPr lang="en-US" dirty="0" smtClean="0">
                <a:solidFill>
                  <a:srgbClr val="FFFF00"/>
                </a:solidFill>
              </a:rPr>
              <a:t>Why Does Religion and Spirituality Help</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457200" y="2286000"/>
            <a:ext cx="8229600" cy="4114800"/>
          </a:xfrm>
        </p:spPr>
        <p:txBody>
          <a:bodyPr>
            <a:normAutofit fontScale="70000" lnSpcReduction="20000"/>
          </a:bodyPr>
          <a:lstStyle/>
          <a:p>
            <a:r>
              <a:rPr lang="en-US" b="1" dirty="0" smtClean="0">
                <a:ln>
                  <a:solidFill>
                    <a:schemeClr val="bg1"/>
                  </a:solidFill>
                </a:ln>
              </a:rPr>
              <a:t>Because religion and spirituality can have such a profound impact on one's life, prevention experts are trying to engage religious leaders and religious institutions in the fight to prevent HIV infection. In fact, religious leaders can play a very pivotal role in HIV prevention because: churches are recognized members of the community and have strength and credibility in the neighborhoods and communities hardest hit by HIV;</a:t>
            </a:r>
          </a:p>
          <a:p>
            <a:r>
              <a:rPr lang="en-US" b="1" dirty="0" smtClean="0">
                <a:ln>
                  <a:solidFill>
                    <a:schemeClr val="bg1"/>
                  </a:solidFill>
                </a:ln>
              </a:rPr>
              <a:t>they shape social values and promote responsible behavior;</a:t>
            </a:r>
          </a:p>
          <a:p>
            <a:r>
              <a:rPr lang="en-US" b="1" dirty="0" smtClean="0">
                <a:ln>
                  <a:solidFill>
                    <a:schemeClr val="bg1"/>
                  </a:solidFill>
                </a:ln>
              </a:rPr>
              <a:t>they increase public awareness of social issues and can influence public opinion;</a:t>
            </a:r>
          </a:p>
          <a:p>
            <a:r>
              <a:rPr lang="en-US" b="1" dirty="0" smtClean="0">
                <a:ln>
                  <a:solidFill>
                    <a:schemeClr val="bg1"/>
                  </a:solidFill>
                </a:ln>
              </a:rPr>
              <a:t>they support enlightened attitudes, opinions, policies and laws;</a:t>
            </a:r>
          </a:p>
          <a:p>
            <a:r>
              <a:rPr lang="en-US" b="1" dirty="0" smtClean="0">
                <a:ln>
                  <a:solidFill>
                    <a:schemeClr val="bg1"/>
                  </a:solidFill>
                </a:ln>
              </a:rPr>
              <a:t>they can redirect charitable resources for HIV education and prevention needs;</a:t>
            </a:r>
          </a:p>
          <a:p>
            <a:r>
              <a:rPr lang="en-US" b="1" dirty="0" smtClean="0">
                <a:ln>
                  <a:solidFill>
                    <a:schemeClr val="bg1"/>
                  </a:solidFill>
                </a:ln>
              </a:rPr>
              <a:t>and they can be effective fundraisers while promoting and facilitating grass roots actions.</a:t>
            </a:r>
          </a:p>
          <a:p>
            <a:endParaRPr lang="en-US" dirty="0"/>
          </a:p>
        </p:txBody>
      </p:sp>
      <p:sp>
        <p:nvSpPr>
          <p:cNvPr id="2" name="Title 1"/>
          <p:cNvSpPr>
            <a:spLocks noGrp="1"/>
          </p:cNvSpPr>
          <p:nvPr>
            <p:ph type="title"/>
          </p:nvPr>
        </p:nvSpPr>
        <p:spPr>
          <a:xfrm>
            <a:off x="381000" y="914400"/>
            <a:ext cx="8229600" cy="762000"/>
          </a:xfrm>
        </p:spPr>
        <p:txBody>
          <a:bodyPr>
            <a:normAutofit fontScale="90000"/>
          </a:bodyPr>
          <a:lstStyle/>
          <a:p>
            <a:pPr algn="ctr"/>
            <a:r>
              <a:rPr lang="en-US" b="1" dirty="0" smtClean="0">
                <a:solidFill>
                  <a:srgbClr val="FFFF00"/>
                </a:solidFill>
              </a:rPr>
              <a:t>The Role of Religion and Spirituality in HIV Prevention</a:t>
            </a: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p:txBody>
          <a:bodyPr>
            <a:normAutofit fontScale="70000" lnSpcReduction="20000"/>
          </a:bodyPr>
          <a:lstStyle/>
          <a:p>
            <a:r>
              <a:rPr lang="en-US" b="1" dirty="0" smtClean="0">
                <a:ln>
                  <a:solidFill>
                    <a:schemeClr val="bg1"/>
                  </a:solidFill>
                </a:ln>
              </a:rPr>
              <a:t>There are many things religious leaders should do to help HIV prevention efforts. These things include:</a:t>
            </a:r>
          </a:p>
          <a:p>
            <a:r>
              <a:rPr lang="en-US" b="1" dirty="0" smtClean="0">
                <a:ln>
                  <a:solidFill>
                    <a:schemeClr val="bg1"/>
                  </a:solidFill>
                </a:ln>
              </a:rPr>
              <a:t>Inform the community. Leaders should learn all they can about HIV and spread that knowledge throughout their congregations and communities.</a:t>
            </a:r>
          </a:p>
          <a:p>
            <a:r>
              <a:rPr lang="en-US" b="1" dirty="0" smtClean="0">
                <a:ln>
                  <a:solidFill>
                    <a:schemeClr val="bg1"/>
                  </a:solidFill>
                </a:ln>
              </a:rPr>
              <a:t>Be proactive. Don't wait for an HIV related crisis among the congregation or within the community before addressing HIV issues.</a:t>
            </a:r>
          </a:p>
          <a:p>
            <a:r>
              <a:rPr lang="en-US" b="1" dirty="0" smtClean="0">
                <a:ln>
                  <a:solidFill>
                    <a:schemeClr val="bg1"/>
                  </a:solidFill>
                </a:ln>
              </a:rPr>
              <a:t>Learn what and how people are thinking about HIV and identify barriers to positive action. Propose positive solutions by providing facts, spiritual direction, and suggest what religious educational material that can help people avoid HIV infection.</a:t>
            </a:r>
          </a:p>
          <a:p>
            <a:r>
              <a:rPr lang="en-US" b="1" dirty="0" smtClean="0">
                <a:ln>
                  <a:solidFill>
                    <a:schemeClr val="bg1"/>
                  </a:solidFill>
                </a:ln>
              </a:rPr>
              <a:t>Be cautious not to offend, exclude or stigmatize people affected by or infected with HIV. Avoid condemnation that reinforces fear, denial and indifference. Explore personal prejudices and move toward speaking about HIV in a non-judgmental way.</a:t>
            </a:r>
          </a:p>
          <a:p>
            <a:r>
              <a:rPr lang="en-US" b="1" dirty="0" smtClean="0">
                <a:ln>
                  <a:solidFill>
                    <a:schemeClr val="bg1"/>
                  </a:solidFill>
                </a:ln>
              </a:rPr>
              <a:t>Speak openly and honestly about HIV transmission, high risk behavior, and prevention strategies.</a:t>
            </a:r>
          </a:p>
          <a:p>
            <a:endParaRPr lang="en-US" dirty="0"/>
          </a:p>
        </p:txBody>
      </p:sp>
      <p:sp>
        <p:nvSpPr>
          <p:cNvPr id="2" name="Title 1"/>
          <p:cNvSpPr>
            <a:spLocks noGrp="1"/>
          </p:cNvSpPr>
          <p:nvPr>
            <p:ph type="title"/>
          </p:nvPr>
        </p:nvSpPr>
        <p:spPr/>
        <p:txBody>
          <a:bodyPr>
            <a:normAutofit fontScale="90000"/>
          </a:bodyPr>
          <a:lstStyle/>
          <a:p>
            <a:r>
              <a:rPr lang="en-US" b="1" dirty="0" smtClean="0">
                <a:solidFill>
                  <a:srgbClr val="FFFF00"/>
                </a:solidFill>
              </a:rPr>
              <a:t>What Can Religious Leaders Do?</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p:txBody>
          <a:bodyPr>
            <a:normAutofit fontScale="70000" lnSpcReduction="20000"/>
          </a:bodyPr>
          <a:lstStyle/>
          <a:p>
            <a:r>
              <a:rPr lang="en-US" b="1" dirty="0" smtClean="0">
                <a:ln>
                  <a:solidFill>
                    <a:schemeClr val="bg1"/>
                  </a:solidFill>
                </a:ln>
              </a:rPr>
              <a:t>Religious institutions must be involved in order to send a consistent, powerful message to their followers regarding HIV prevention. Individual leaders can only do so much. In order to really work, religious doctrine on an institutional level is needed take prevention a step forward. But it takes the efforts of congregations, HIV activists, and grass root organizations to gain the support of the various religious institutions. These efforts include:</a:t>
            </a:r>
          </a:p>
          <a:p>
            <a:r>
              <a:rPr lang="en-US" b="1" dirty="0" smtClean="0">
                <a:ln>
                  <a:solidFill>
                    <a:schemeClr val="bg1"/>
                  </a:solidFill>
                </a:ln>
              </a:rPr>
              <a:t>Seeking the commitment of community religious leaders and encouraging them to share the responsibility of reducing HIV infection rates.</a:t>
            </a:r>
          </a:p>
          <a:p>
            <a:r>
              <a:rPr lang="en-US" b="1" dirty="0" smtClean="0">
                <a:ln>
                  <a:solidFill>
                    <a:schemeClr val="bg1"/>
                  </a:solidFill>
                </a:ln>
              </a:rPr>
              <a:t>Raise questions about HIV and work toward solutions using religious groups and committees.</a:t>
            </a:r>
          </a:p>
          <a:p>
            <a:r>
              <a:rPr lang="en-US" b="1" dirty="0" smtClean="0">
                <a:ln>
                  <a:solidFill>
                    <a:schemeClr val="bg1"/>
                  </a:solidFill>
                </a:ln>
              </a:rPr>
              <a:t>Create or join faith-based networks to explore HIV impact on sectors of the population with in the community. Promote the observance of HIV related prayers, services, sermons, and awareness events (e.g., World AIDS Day). Reserve portions of religious charity for HIV related needs.</a:t>
            </a:r>
          </a:p>
          <a:p>
            <a:endParaRPr lang="en-US" dirty="0"/>
          </a:p>
        </p:txBody>
      </p:sp>
      <p:sp>
        <p:nvSpPr>
          <p:cNvPr id="2" name="Title 1"/>
          <p:cNvSpPr>
            <a:spLocks noGrp="1"/>
          </p:cNvSpPr>
          <p:nvPr>
            <p:ph type="title"/>
          </p:nvPr>
        </p:nvSpPr>
        <p:spPr/>
        <p:txBody>
          <a:bodyPr/>
          <a:lstStyle/>
          <a:p>
            <a:r>
              <a:rPr lang="en-US" dirty="0" smtClean="0">
                <a:solidFill>
                  <a:srgbClr val="FFFF00"/>
                </a:solidFill>
              </a:rPr>
              <a:t>Involve Religious Institutions</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457200" y="1752600"/>
            <a:ext cx="8229600" cy="4254691"/>
          </a:xfrm>
        </p:spPr>
        <p:txBody>
          <a:bodyPr>
            <a:normAutofit fontScale="92500" lnSpcReduction="10000"/>
          </a:bodyPr>
          <a:lstStyle/>
          <a:p>
            <a:r>
              <a:rPr lang="en-US" b="1" dirty="0" smtClean="0">
                <a:ln>
                  <a:solidFill>
                    <a:schemeClr val="bg1"/>
                  </a:solidFill>
                </a:ln>
              </a:rPr>
              <a:t>There are times when religious doctrine and spiritual teachings can create barriers to HIV prevention. The most significant example of this is the debate between abstinence-only and comprehensive safer sex education. Differing opinions between those that support abstinence only teaching and those supporting safer sex education grind prevention efforts to a halt in many communities and even on a federal government scale. Learn more about this debate by following the link below. </a:t>
            </a:r>
            <a:endParaRPr lang="en-US" b="1" dirty="0">
              <a:ln>
                <a:solidFill>
                  <a:schemeClr val="bg1"/>
                </a:solidFill>
              </a:ln>
            </a:endParaRPr>
          </a:p>
        </p:txBody>
      </p:sp>
      <p:sp>
        <p:nvSpPr>
          <p:cNvPr id="2" name="Title 1"/>
          <p:cNvSpPr>
            <a:spLocks noGrp="1"/>
          </p:cNvSpPr>
          <p:nvPr>
            <p:ph type="title"/>
          </p:nvPr>
        </p:nvSpPr>
        <p:spPr>
          <a:xfrm>
            <a:off x="152400" y="304800"/>
            <a:ext cx="8382000" cy="1295400"/>
          </a:xfrm>
        </p:spPr>
        <p:txBody>
          <a:bodyPr>
            <a:normAutofit fontScale="90000"/>
          </a:bodyPr>
          <a:lstStyle/>
          <a:p>
            <a:pPr algn="ctr"/>
            <a:r>
              <a:rPr lang="en-US" b="1" dirty="0" smtClean="0">
                <a:solidFill>
                  <a:srgbClr val="FFFF00"/>
                </a:solidFill>
              </a:rPr>
              <a:t/>
            </a:r>
            <a:br>
              <a:rPr lang="en-US" b="1" dirty="0" smtClean="0">
                <a:solidFill>
                  <a:srgbClr val="FFFF00"/>
                </a:solidFill>
              </a:rPr>
            </a:br>
            <a:r>
              <a:rPr lang="en-US" b="1" dirty="0" smtClean="0">
                <a:solidFill>
                  <a:srgbClr val="FFFF00"/>
                </a:solidFill>
              </a:rPr>
              <a:t>When </a:t>
            </a:r>
            <a:r>
              <a:rPr lang="en-US" b="1" dirty="0" smtClean="0">
                <a:solidFill>
                  <a:srgbClr val="FFFF00"/>
                </a:solidFill>
              </a:rPr>
              <a:t>Religion and Spirituality Get in the Way</a:t>
            </a:r>
            <a:r>
              <a:rPr lang="en-US" b="1" dirty="0" smtClean="0"/>
              <a:t/>
            </a:r>
            <a:br>
              <a:rPr lang="en-US" b="1"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ve_and_blast_of_light.jpg"/>
          <p:cNvPicPr>
            <a:picLocks noChangeAspect="1"/>
          </p:cNvPicPr>
          <p:nvPr/>
        </p:nvPicPr>
        <p:blipFill>
          <a:blip r:embed="rId2" cstate="print"/>
          <a:stretch>
            <a:fillRect/>
          </a:stretch>
        </p:blipFill>
        <p:spPr>
          <a:xfrm>
            <a:off x="0" y="0"/>
            <a:ext cx="9144000" cy="6858000"/>
          </a:xfrm>
          <a:prstGeom prst="rect">
            <a:avLst/>
          </a:prstGeom>
        </p:spPr>
      </p:pic>
      <p:sp>
        <p:nvSpPr>
          <p:cNvPr id="3" name="Content Placeholder 2"/>
          <p:cNvSpPr>
            <a:spLocks noGrp="1"/>
          </p:cNvSpPr>
          <p:nvPr>
            <p:ph idx="1"/>
          </p:nvPr>
        </p:nvSpPr>
        <p:spPr>
          <a:xfrm>
            <a:off x="457200" y="1676400"/>
            <a:ext cx="8229600" cy="4800600"/>
          </a:xfrm>
        </p:spPr>
        <p:txBody>
          <a:bodyPr>
            <a:normAutofit fontScale="92500" lnSpcReduction="20000"/>
          </a:bodyPr>
          <a:lstStyle/>
          <a:p>
            <a:r>
              <a:rPr lang="en-US" b="1" dirty="0" smtClean="0">
                <a:ln>
                  <a:solidFill>
                    <a:schemeClr val="bg1"/>
                  </a:solidFill>
                </a:ln>
              </a:rPr>
              <a:t>Medical providers must be aware that religion is often an important piece of a patient's sense of hope, guidance and comfort. Doctors and other caregivers can help by: asking the person they are caring for about their beliefs and what role they play in their coping.</a:t>
            </a:r>
          </a:p>
          <a:p>
            <a:r>
              <a:rPr lang="en-US" b="1" dirty="0" smtClean="0">
                <a:ln>
                  <a:solidFill>
                    <a:schemeClr val="bg1"/>
                  </a:solidFill>
                </a:ln>
              </a:rPr>
              <a:t>They should ask what's important and what matters to the patient; how can the provider include the patient's spirituality and religion in their care; are there things the person needs to talk about; and finally do they need somebody to talk with about their religious and spiritual beliefs.</a:t>
            </a:r>
          </a:p>
          <a:p>
            <a:r>
              <a:rPr lang="en-US" b="1" dirty="0" smtClean="0">
                <a:ln>
                  <a:solidFill>
                    <a:schemeClr val="bg1"/>
                  </a:solidFill>
                </a:ln>
              </a:rPr>
              <a:t>They should be willing to participate in prayer with those they care for.</a:t>
            </a:r>
          </a:p>
          <a:p>
            <a:endParaRPr lang="en-US" dirty="0"/>
          </a:p>
        </p:txBody>
      </p:sp>
      <p:sp>
        <p:nvSpPr>
          <p:cNvPr id="2" name="Title 1"/>
          <p:cNvSpPr>
            <a:spLocks noGrp="1"/>
          </p:cNvSpPr>
          <p:nvPr>
            <p:ph type="title"/>
          </p:nvPr>
        </p:nvSpPr>
        <p:spPr>
          <a:xfrm>
            <a:off x="457200" y="457200"/>
            <a:ext cx="8229600" cy="960438"/>
          </a:xfrm>
        </p:spPr>
        <p:txBody>
          <a:bodyPr>
            <a:noAutofit/>
          </a:bodyPr>
          <a:lstStyle/>
          <a:p>
            <a:pPr algn="ctr"/>
            <a:r>
              <a:rPr lang="en-US" sz="4000" b="1" dirty="0" smtClean="0">
                <a:solidFill>
                  <a:srgbClr val="FFFF00"/>
                </a:solidFill>
              </a:rPr>
              <a:t/>
            </a:r>
            <a:br>
              <a:rPr lang="en-US" sz="4000" b="1" dirty="0" smtClean="0">
                <a:solidFill>
                  <a:srgbClr val="FFFF00"/>
                </a:solidFill>
              </a:rPr>
            </a:br>
            <a:r>
              <a:rPr lang="en-US" sz="4000" b="1" dirty="0" smtClean="0">
                <a:solidFill>
                  <a:srgbClr val="FFFF00"/>
                </a:solidFill>
              </a:rPr>
              <a:t>What </a:t>
            </a:r>
            <a:r>
              <a:rPr lang="en-US" sz="4000" b="1" dirty="0">
                <a:solidFill>
                  <a:srgbClr val="FFFF00"/>
                </a:solidFill>
              </a:rPr>
              <a:t>Can Medical Providers Do?</a:t>
            </a:r>
            <a:br>
              <a:rPr lang="en-US" sz="4000" b="1" dirty="0">
                <a:solidFill>
                  <a:srgbClr val="FFFF00"/>
                </a:solidFill>
              </a:rPr>
            </a:br>
            <a:endParaRPr lang="en-US" sz="4000" b="1" dirty="0">
              <a:solidFill>
                <a:srgbClr val="FFFF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241</TotalTime>
  <Words>1335</Words>
  <Application>Microsoft Office PowerPoint</Application>
  <PresentationFormat>On-screen Show (4:3)</PresentationFormat>
  <Paragraphs>46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HIV Religion and Spirituality</vt:lpstr>
      <vt:lpstr>Slide 2</vt:lpstr>
      <vt:lpstr>Is There a Difference Between Religion and Spirituality?</vt:lpstr>
      <vt:lpstr>Seeking out the Church but Feeling Like an Outcast </vt:lpstr>
      <vt:lpstr>How Does Religion and Spirituality Help?</vt:lpstr>
      <vt:lpstr>Why Does Religion and Spirituality Help</vt:lpstr>
      <vt:lpstr>The Role of Religion and Spirituality in HIV Prevention </vt:lpstr>
      <vt:lpstr>What Can Religious Leaders Do?</vt:lpstr>
      <vt:lpstr>Involve Religious Institutions</vt:lpstr>
      <vt:lpstr> When Religion and Spirituality Get in the Way </vt:lpstr>
      <vt:lpstr> What Can Medical Providers Do? </vt:lpstr>
    </vt:vector>
  </TitlesOfParts>
  <Company>apaa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Religion, and Spirituality</dc:title>
  <dc:creator>zoem</dc:creator>
  <cp:lastModifiedBy>zoem</cp:lastModifiedBy>
  <cp:revision>30</cp:revision>
  <dcterms:created xsi:type="dcterms:W3CDTF">2011-11-25T21:15:39Z</dcterms:created>
  <dcterms:modified xsi:type="dcterms:W3CDTF">2011-12-07T21:32:00Z</dcterms:modified>
</cp:coreProperties>
</file>