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4" r:id="rId1"/>
  </p:sldMasterIdLst>
  <p:notesMasterIdLst>
    <p:notesMasterId r:id="rId59"/>
  </p:notesMasterIdLst>
  <p:sldIdLst>
    <p:sldId id="256" r:id="rId2"/>
    <p:sldId id="285" r:id="rId3"/>
    <p:sldId id="257" r:id="rId4"/>
    <p:sldId id="289" r:id="rId5"/>
    <p:sldId id="324" r:id="rId6"/>
    <p:sldId id="321" r:id="rId7"/>
    <p:sldId id="330" r:id="rId8"/>
    <p:sldId id="331" r:id="rId9"/>
    <p:sldId id="333" r:id="rId10"/>
    <p:sldId id="323" r:id="rId11"/>
    <p:sldId id="334" r:id="rId12"/>
    <p:sldId id="291" r:id="rId13"/>
    <p:sldId id="261" r:id="rId14"/>
    <p:sldId id="262" r:id="rId15"/>
    <p:sldId id="263" r:id="rId16"/>
    <p:sldId id="264" r:id="rId17"/>
    <p:sldId id="267" r:id="rId18"/>
    <p:sldId id="266" r:id="rId19"/>
    <p:sldId id="268" r:id="rId20"/>
    <p:sldId id="265" r:id="rId21"/>
    <p:sldId id="293" r:id="rId22"/>
    <p:sldId id="287" r:id="rId23"/>
    <p:sldId id="322" r:id="rId24"/>
    <p:sldId id="292" r:id="rId25"/>
    <p:sldId id="270" r:id="rId26"/>
    <p:sldId id="271" r:id="rId27"/>
    <p:sldId id="272" r:id="rId28"/>
    <p:sldId id="273" r:id="rId29"/>
    <p:sldId id="297" r:id="rId30"/>
    <p:sldId id="328" r:id="rId31"/>
    <p:sldId id="307" r:id="rId32"/>
    <p:sldId id="274" r:id="rId33"/>
    <p:sldId id="327" r:id="rId34"/>
    <p:sldId id="317" r:id="rId35"/>
    <p:sldId id="294" r:id="rId36"/>
    <p:sldId id="295" r:id="rId37"/>
    <p:sldId id="309" r:id="rId38"/>
    <p:sldId id="313" r:id="rId39"/>
    <p:sldId id="311" r:id="rId40"/>
    <p:sldId id="310" r:id="rId41"/>
    <p:sldId id="314" r:id="rId42"/>
    <p:sldId id="315" r:id="rId43"/>
    <p:sldId id="298" r:id="rId44"/>
    <p:sldId id="296" r:id="rId45"/>
    <p:sldId id="303" r:id="rId46"/>
    <p:sldId id="304" r:id="rId47"/>
    <p:sldId id="301" r:id="rId48"/>
    <p:sldId id="302" r:id="rId49"/>
    <p:sldId id="283" r:id="rId50"/>
    <p:sldId id="318" r:id="rId51"/>
    <p:sldId id="277" r:id="rId52"/>
    <p:sldId id="280" r:id="rId53"/>
    <p:sldId id="282" r:id="rId54"/>
    <p:sldId id="281" r:id="rId55"/>
    <p:sldId id="308" r:id="rId56"/>
    <p:sldId id="305" r:id="rId57"/>
    <p:sldId id="306"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641E"/>
    <a:srgbClr val="FFCC66"/>
    <a:srgbClr val="80004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4" d="100"/>
          <a:sy n="94" d="100"/>
        </p:scale>
        <p:origin x="-1248" y="-264"/>
      </p:cViewPr>
      <p:guideLst>
        <p:guide orient="horz" pos="2160"/>
        <p:guide pos="2880"/>
      </p:guideLst>
    </p:cSldViewPr>
  </p:slideViewPr>
  <p:notesTextViewPr>
    <p:cViewPr>
      <p:scale>
        <a:sx n="100" d="100"/>
        <a:sy n="100" d="100"/>
      </p:scale>
      <p:origin x="0" y="0"/>
    </p:cViewPr>
  </p:notesTextViewPr>
  <p:sorterViewPr>
    <p:cViewPr>
      <p:scale>
        <a:sx n="128" d="100"/>
        <a:sy n="128"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07D2E6-9BB0-004D-83DB-7876EF223979}" type="datetimeFigureOut">
              <a:rPr lang="en-US" smtClean="0"/>
              <a:t>3/19/19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63109A-279C-CB4C-88F1-72BB7B570D46}" type="slidenum">
              <a:rPr lang="en-US" smtClean="0"/>
              <a:t>‹#›</a:t>
            </a:fld>
            <a:endParaRPr lang="en-US"/>
          </a:p>
        </p:txBody>
      </p:sp>
    </p:spTree>
    <p:extLst>
      <p:ext uri="{BB962C8B-B14F-4D97-AF65-F5344CB8AC3E}">
        <p14:creationId xmlns:p14="http://schemas.microsoft.com/office/powerpoint/2010/main" val="211294297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63109A-279C-CB4C-88F1-72BB7B570D46}" type="slidenum">
              <a:rPr lang="en-US" smtClean="0"/>
              <a:t>4</a:t>
            </a:fld>
            <a:endParaRPr lang="en-US"/>
          </a:p>
        </p:txBody>
      </p:sp>
    </p:spTree>
    <p:extLst>
      <p:ext uri="{BB962C8B-B14F-4D97-AF65-F5344CB8AC3E}">
        <p14:creationId xmlns:p14="http://schemas.microsoft.com/office/powerpoint/2010/main" val="3537863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63109A-279C-CB4C-88F1-72BB7B570D46}" type="slidenum">
              <a:rPr lang="en-US" smtClean="0"/>
              <a:t>35</a:t>
            </a:fld>
            <a:endParaRPr lang="en-US"/>
          </a:p>
        </p:txBody>
      </p:sp>
    </p:spTree>
    <p:extLst>
      <p:ext uri="{BB962C8B-B14F-4D97-AF65-F5344CB8AC3E}">
        <p14:creationId xmlns:p14="http://schemas.microsoft.com/office/powerpoint/2010/main" val="5126986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jpeg"/><Relationship Id="rId5"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 Id="rId3"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jpeg"/><Relationship Id="rId5"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1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 Id="rId3"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3.png"/><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 Id="rId3"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e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e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 Id="rId3"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e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smtClean="0"/>
              <a:t>Click to edit Master title style</a:t>
            </a:r>
            <a:endParaRPr dirty="0"/>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0DAF0F44-C86A-2C41-AE37-406E7640AD0F}" type="datetimeFigureOut">
              <a:rPr lang="en-US" smtClean="0"/>
              <a:t>3/19/19</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5"/>
          <a:stretch>
            <a:fillRect/>
          </a:stretch>
        </p:blipFill>
        <p:spPr>
          <a:xfrm>
            <a:off x="1554480" y="4841209"/>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DAF0F44-C86A-2C41-AE37-406E7640AD0F}" type="datetimeFigureOut">
              <a:rPr lang="en-US" smtClean="0"/>
              <a:t>3/19/19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77A72-DDAC-9246-8CFD-1F2547E4E53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smtClean="0"/>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0DAF0F44-C86A-2C41-AE37-406E7640AD0F}" type="datetimeFigureOut">
              <a:rPr lang="en-US" smtClean="0"/>
              <a:t>3/19/19</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5"/>
          <a:stretch>
            <a:fillRect/>
          </a:stretch>
        </p:blipFill>
        <p:spPr>
          <a:xfrm>
            <a:off x="1554480" y="4841209"/>
            <a:ext cx="6035040" cy="340391"/>
          </a:xfrm>
          <a:prstGeom prst="rect">
            <a:avLst/>
          </a:prstGeom>
        </p:spPr>
      </p:pic>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vert="horz" lIns="91440" tIns="45720" rIns="91440" bIns="45720"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r>
              <a:rPr lang="en-US" smtClean="0"/>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54200" y="1851212"/>
            <a:ext cx="5446714" cy="1730375"/>
          </a:xfrm>
        </p:spPr>
        <p:txBody>
          <a:bodyPr anchor="b" anchorCtr="0"/>
          <a:lstStyle>
            <a:lvl1pPr algn="ctr">
              <a:lnSpc>
                <a:spcPts val="6800"/>
              </a:lnSpc>
              <a:defRPr sz="6500" b="0" cap="none" baseline="0">
                <a:latin typeface="+mj-lt"/>
              </a:defRPr>
            </a:lvl1pPr>
          </a:lstStyle>
          <a:p>
            <a:r>
              <a:rPr lang="en-US" smtClean="0"/>
              <a:t>Click to edit Master title style</a:t>
            </a:r>
            <a:endParaRPr/>
          </a:p>
        </p:txBody>
      </p:sp>
      <p:sp>
        <p:nvSpPr>
          <p:cNvPr id="3" name="Text Placeholder 2"/>
          <p:cNvSpPr>
            <a:spLocks noGrp="1"/>
          </p:cNvSpPr>
          <p:nvPr>
            <p:ph type="body" idx="1"/>
          </p:nvPr>
        </p:nvSpPr>
        <p:spPr>
          <a:xfrm>
            <a:off x="1854200" y="3576918"/>
            <a:ext cx="5446714" cy="829982"/>
          </a:xfrm>
        </p:spPr>
        <p:txBody>
          <a:bodyPr anchor="t" anchorCtr="0">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AF0F44-C86A-2C41-AE37-406E7640AD0F}" type="datetimeFigureOut">
              <a:rPr lang="en-US" smtClean="0"/>
              <a:t>3/19/19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77A72-DDAC-9246-8CFD-1F2547E4E532}" type="slidenum">
              <a:rPr lang="en-US" smtClean="0"/>
              <a:t>‹#›</a:t>
            </a:fld>
            <a:endParaRPr lang="en-US"/>
          </a:p>
        </p:txBody>
      </p:sp>
      <p:grpSp>
        <p:nvGrpSpPr>
          <p:cNvPr id="7" name="Group 9"/>
          <p:cNvGrpSpPr/>
          <p:nvPr/>
        </p:nvGrpSpPr>
        <p:grpSpPr>
          <a:xfrm>
            <a:off x="0" y="0"/>
            <a:ext cx="9144000" cy="1191256"/>
            <a:chOff x="0" y="0"/>
            <a:chExt cx="9144000" cy="1191256"/>
          </a:xfrm>
        </p:grpSpPr>
        <p:pic>
          <p:nvPicPr>
            <p:cNvPr id="8" name="Picture 7"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9144000" cy="990600"/>
            </a:xfrm>
            <a:prstGeom prst="rect">
              <a:avLst/>
            </a:prstGeom>
          </p:spPr>
        </p:pic>
        <p:pic>
          <p:nvPicPr>
            <p:cNvPr id="9" name="Picture 8"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grpSp>
        <p:nvGrpSpPr>
          <p:cNvPr id="10" name="Group 10"/>
          <p:cNvGrpSpPr/>
          <p:nvPr/>
        </p:nvGrpSpPr>
        <p:grpSpPr>
          <a:xfrm flipV="1">
            <a:off x="0" y="5666744"/>
            <a:ext cx="9144000" cy="1191256"/>
            <a:chOff x="0" y="0"/>
            <a:chExt cx="9144000" cy="1191256"/>
          </a:xfrm>
        </p:grpSpPr>
        <p:pic>
          <p:nvPicPr>
            <p:cNvPr id="12" name="Picture 11"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9144000" cy="990600"/>
            </a:xfrm>
            <a:prstGeom prst="rect">
              <a:avLst/>
            </a:prstGeom>
          </p:spPr>
        </p:pic>
        <p:pic>
          <p:nvPicPr>
            <p:cNvPr id="13" name="Picture 12"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pic>
        <p:nvPicPr>
          <p:cNvPr id="14" name="Picture 13" descr="HR-Color.png"/>
          <p:cNvPicPr>
            <a:picLocks noChangeAspect="1"/>
          </p:cNvPicPr>
          <p:nvPr/>
        </p:nvPicPr>
        <p:blipFill>
          <a:blip r:embed="rId4"/>
          <a:stretch>
            <a:fillRect/>
          </a:stretch>
        </p:blipFill>
        <p:spPr>
          <a:xfrm>
            <a:off x="1554480" y="3258805"/>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p:cNvGrpSpPr/>
          <p:nvPr/>
        </p:nvGrpSpPr>
        <p:grpSpPr>
          <a:xfrm>
            <a:off x="0" y="1372650"/>
            <a:ext cx="9144000" cy="5485350"/>
            <a:chOff x="0" y="1372650"/>
            <a:chExt cx="9144000" cy="5485350"/>
          </a:xfrm>
        </p:grpSpPr>
        <p:pic>
          <p:nvPicPr>
            <p:cNvPr id="9" name="Picture 8"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600200"/>
              <a:ext cx="9144000" cy="5257800"/>
            </a:xfrm>
            <a:prstGeom prst="rect">
              <a:avLst/>
            </a:prstGeom>
          </p:spPr>
        </p:pic>
        <p:pic>
          <p:nvPicPr>
            <p:cNvPr id="10" name="Picture 9"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DAF0F44-C86A-2C41-AE37-406E7640AD0F}" type="datetimeFigureOut">
              <a:rPr lang="en-US" smtClean="0"/>
              <a:t>3/19/19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77A72-DDAC-9246-8CFD-1F2547E4E53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0" y="1372650"/>
            <a:ext cx="9144000" cy="5485350"/>
            <a:chOff x="0" y="1372650"/>
            <a:chExt cx="9144000" cy="5485350"/>
          </a:xfrm>
        </p:grpSpPr>
        <p:pic>
          <p:nvPicPr>
            <p:cNvPr id="11" name="Picture 10"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600200"/>
              <a:ext cx="9144000" cy="5257800"/>
            </a:xfrm>
            <a:prstGeom prst="rect">
              <a:avLst/>
            </a:prstGeom>
          </p:spPr>
        </p:pic>
        <p:pic>
          <p:nvPicPr>
            <p:cNvPr id="12" name="Picture 11"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7240"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66048"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0DAF0F44-C86A-2C41-AE37-406E7640AD0F}" type="datetimeFigureOut">
              <a:rPr lang="en-US" smtClean="0"/>
              <a:t>3/19/19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F77A72-DDAC-9246-8CFD-1F2547E4E532}" type="slidenum">
              <a:rPr lang="en-US" smtClean="0"/>
              <a:t>‹#›</a:t>
            </a:fld>
            <a:endParaRPr lang="en-US"/>
          </a:p>
        </p:txBody>
      </p:sp>
      <p:pic>
        <p:nvPicPr>
          <p:cNvPr id="14" name="Picture 13" descr="Overlay-HorizontalBridge.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766048" y="2460812"/>
            <a:ext cx="3563348" cy="98613"/>
          </a:xfrm>
          <a:prstGeom prst="rect">
            <a:avLst/>
          </a:prstGeom>
          <a:solidFill>
            <a:schemeClr val="bg2">
              <a:lumMod val="40000"/>
              <a:lumOff val="60000"/>
            </a:schemeClr>
          </a:solidFill>
        </p:spPr>
      </p:pic>
      <p:pic>
        <p:nvPicPr>
          <p:cNvPr id="15" name="Picture 14" descr="Overlay-HorizontalBridge.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80052" y="2460812"/>
            <a:ext cx="3563348" cy="98613"/>
          </a:xfrm>
          <a:prstGeom prst="rect">
            <a:avLst/>
          </a:prstGeom>
          <a:solidFill>
            <a:schemeClr val="bg2">
              <a:lumMod val="40000"/>
              <a:lumOff val="60000"/>
            </a:schemeClr>
          </a:solid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p:cNvGrpSpPr/>
          <p:nvPr/>
        </p:nvGrpSpPr>
        <p:grpSpPr>
          <a:xfrm>
            <a:off x="0" y="1372650"/>
            <a:ext cx="9144000" cy="5485350"/>
            <a:chOff x="0" y="1372650"/>
            <a:chExt cx="9144000" cy="5485350"/>
          </a:xfrm>
        </p:grpSpPr>
        <p:pic>
          <p:nvPicPr>
            <p:cNvPr id="7" name="Picture 6"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600200"/>
              <a:ext cx="9144000" cy="5257800"/>
            </a:xfrm>
            <a:prstGeom prst="rect">
              <a:avLst/>
            </a:prstGeom>
          </p:spPr>
        </p:pic>
        <p:pic>
          <p:nvPicPr>
            <p:cNvPr id="8" name="Picture 7"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DAF0F44-C86A-2C41-AE37-406E7640AD0F}" type="datetimeFigureOut">
              <a:rPr lang="en-US" smtClean="0"/>
              <a:t>3/19/19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F77A72-DDAC-9246-8CFD-1F2547E4E53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Blank.jp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0DAF0F44-C86A-2C41-AE37-406E7640AD0F}" type="datetimeFigureOut">
              <a:rPr lang="en-US" smtClean="0"/>
              <a:t>3/19/19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F77A72-DDAC-9246-8CFD-1F2547E4E53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4267200" y="0"/>
            <a:ext cx="4876800" cy="6858000"/>
            <a:chOff x="4267200" y="0"/>
            <a:chExt cx="4876800" cy="6858000"/>
          </a:xfrm>
        </p:grpSpPr>
        <p:pic>
          <p:nvPicPr>
            <p:cNvPr id="9" name="Picture 8"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95800" y="0"/>
              <a:ext cx="464820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n-US" smtClean="0"/>
              <a:t>Click to edit Master title style</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spcBef>
                <a:spcPts val="600"/>
              </a:spcBef>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AF0F44-C86A-2C41-AE37-406E7640AD0F}" type="datetimeFigureOut">
              <a:rPr lang="en-US" smtClean="0"/>
              <a:t>3/19/19</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4267200" y="6356350"/>
            <a:ext cx="609600" cy="365125"/>
          </a:xfrm>
        </p:spPr>
        <p:txBody>
          <a:bodyPr/>
          <a:lstStyle>
            <a:lvl1pPr algn="ctr">
              <a:defRPr>
                <a:solidFill>
                  <a:schemeClr val="tx2">
                    <a:lumMod val="40000"/>
                    <a:lumOff val="60000"/>
                  </a:schemeClr>
                </a:solidFill>
              </a:defRPr>
            </a:lvl1pPr>
          </a:lstStyle>
          <a:p>
            <a:fld id="{FEF77A72-DDAC-9246-8CFD-1F2547E4E53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Blank.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0DAF0F44-C86A-2C41-AE37-406E7640AD0F}" type="datetimeFigureOut">
              <a:rPr lang="en-US" smtClean="0"/>
              <a:t>3/19/19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77A72-DDAC-9246-8CFD-1F2547E4E53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4267200" y="0"/>
            <a:ext cx="4876800" cy="6858000"/>
            <a:chOff x="4267200" y="0"/>
            <a:chExt cx="4876800" cy="6858000"/>
          </a:xfrm>
        </p:grpSpPr>
        <p:pic>
          <p:nvPicPr>
            <p:cNvPr id="10" name="Picture 9"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495800" y="0"/>
              <a:ext cx="4648200" cy="6858000"/>
            </a:xfrm>
            <a:prstGeom prst="rect">
              <a:avLst/>
            </a:prstGeom>
          </p:spPr>
        </p:pic>
        <p:pic>
          <p:nvPicPr>
            <p:cNvPr id="11" name="Picture 10"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0DAF0F44-C86A-2C41-AE37-406E7640AD0F}" type="datetimeFigureOut">
              <a:rPr lang="en-US" smtClean="0"/>
              <a:t>3/19/19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77A72-DDAC-9246-8CFD-1F2547E4E53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DAF0F44-C86A-2C41-AE37-406E7640AD0F}" type="datetimeFigureOut">
              <a:rPr lang="en-US" smtClean="0"/>
              <a:t>3/19/19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77A72-DDAC-9246-8CFD-1F2547E4E53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7696200" cy="6858000"/>
            <a:chOff x="0" y="0"/>
            <a:chExt cx="7696200" cy="6858000"/>
          </a:xfrm>
        </p:grpSpPr>
        <p:pic>
          <p:nvPicPr>
            <p:cNvPr id="8" name="Picture 7" descr="Overlay-Blank.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7467600"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7428309" y="0"/>
              <a:ext cx="267891" cy="6858000"/>
            </a:xfrm>
            <a:prstGeom prst="rect">
              <a:avLst/>
            </a:prstGeom>
          </p:spPr>
        </p:pic>
      </p:grpSp>
      <p:sp>
        <p:nvSpPr>
          <p:cNvPr id="2" name="Vertical Title 1"/>
          <p:cNvSpPr>
            <a:spLocks noGrp="1"/>
          </p:cNvSpPr>
          <p:nvPr>
            <p:ph type="title" orient="vert"/>
          </p:nvPr>
        </p:nvSpPr>
        <p:spPr>
          <a:xfrm>
            <a:off x="7620000" y="381001"/>
            <a:ext cx="1447800" cy="56975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381000" y="381001"/>
            <a:ext cx="6705600" cy="5697537"/>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DAF0F44-C86A-2C41-AE37-406E7640AD0F}" type="datetimeFigureOut">
              <a:rPr lang="en-US" smtClean="0"/>
              <a:t>3/19/19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77A72-DDAC-9246-8CFD-1F2547E4E53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162" y="40341"/>
            <a:ext cx="7570787" cy="1411941"/>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92162" y="1761565"/>
            <a:ext cx="7570787" cy="428961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200" b="1">
                <a:solidFill>
                  <a:schemeClr val="tx2">
                    <a:lumMod val="40000"/>
                    <a:lumOff val="60000"/>
                  </a:schemeClr>
                </a:solidFill>
              </a:defRPr>
            </a:lvl1pPr>
          </a:lstStyle>
          <a:p>
            <a:fld id="{0DAF0F44-C86A-2C41-AE37-406E7640AD0F}" type="datetimeFigureOut">
              <a:rPr lang="en-US" smtClean="0"/>
              <a:t>3/19/19</a:t>
            </a:fld>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a:solidFill>
                  <a:schemeClr val="tx2">
                    <a:lumMod val="40000"/>
                    <a:lumOff val="60000"/>
                  </a:schemeClr>
                </a:solidFill>
              </a:defRPr>
            </a:lvl1pPr>
          </a:lstStyle>
          <a:p>
            <a:fld id="{FEF77A72-DDAC-9246-8CFD-1F2547E4E532}" type="slidenum">
              <a:rPr lang="en-US" smtClean="0"/>
              <a:t>‹#›</a:t>
            </a:fld>
            <a:endParaRPr lang="en-US"/>
          </a:p>
        </p:txBody>
      </p:sp>
      <p:sp>
        <p:nvSpPr>
          <p:cNvPr id="5" name="Footer Placeholder 4"/>
          <p:cNvSpPr>
            <a:spLocks noGrp="1"/>
          </p:cNvSpPr>
          <p:nvPr>
            <p:ph type="ftr" sz="quarter" idx="3"/>
          </p:nvPr>
        </p:nvSpPr>
        <p:spPr>
          <a:xfrm>
            <a:off x="372035" y="6356350"/>
            <a:ext cx="2895600" cy="365125"/>
          </a:xfrm>
          <a:prstGeom prst="rect">
            <a:avLst/>
          </a:prstGeom>
        </p:spPr>
        <p:txBody>
          <a:bodyPr vert="horz" lIns="91440" tIns="45720" rIns="91440" bIns="45720" rtlCol="0" anchor="ctr"/>
          <a:lstStyle>
            <a:lvl1pPr algn="l">
              <a:defRPr sz="1200" b="1">
                <a:solidFill>
                  <a:schemeClr val="tx2">
                    <a:lumMod val="40000"/>
                    <a:lumOff val="60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Lst>
  <p:timing>
    <p:tnLst>
      <p:par>
        <p:cTn xmlns:p14="http://schemas.microsoft.com/office/powerpoint/2010/main" id="1" dur="indefinite" restart="never" nodeType="tmRoot"/>
      </p:par>
    </p:tnLst>
  </p:timing>
  <p:txStyles>
    <p:title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p:titleStyle>
    <p:bodyStyle>
      <a:lvl1pPr marL="342900" indent="-342900" algn="l" defTabSz="914400" rtl="0" eaLnBrk="1" latinLnBrk="0" hangingPunct="1">
        <a:spcBef>
          <a:spcPts val="2400"/>
        </a:spcBef>
        <a:buClr>
          <a:schemeClr val="accent1">
            <a:lumMod val="60000"/>
            <a:lumOff val="40000"/>
          </a:schemeClr>
        </a:buClr>
        <a:buFont typeface="Candara" pitchFamily="34" charset="0"/>
        <a:buChar char="•"/>
        <a:defRPr sz="2800" kern="1200">
          <a:solidFill>
            <a:schemeClr val="tx2"/>
          </a:solidFill>
          <a:latin typeface="+mn-lt"/>
          <a:ea typeface="+mn-ea"/>
          <a:cs typeface="+mn-cs"/>
        </a:defRPr>
      </a:lvl1pPr>
      <a:lvl2pPr marL="685800" indent="-336550" algn="l" defTabSz="914400" rtl="0" eaLnBrk="1" latinLnBrk="0" hangingPunct="1">
        <a:spcBef>
          <a:spcPts val="600"/>
        </a:spcBef>
        <a:buClr>
          <a:schemeClr val="tx2"/>
        </a:buClr>
        <a:buFont typeface="Candara" pitchFamily="34" charset="0"/>
        <a:buChar char="•"/>
        <a:defRPr sz="2600" kern="1200">
          <a:solidFill>
            <a:schemeClr val="tx2"/>
          </a:solidFill>
          <a:latin typeface="+mn-lt"/>
          <a:ea typeface="+mn-ea"/>
          <a:cs typeface="+mn-cs"/>
        </a:defRPr>
      </a:lvl2pPr>
      <a:lvl3pPr marL="1035050" indent="-349250" algn="l" defTabSz="914400" rtl="0" eaLnBrk="1" latinLnBrk="0" hangingPunct="1">
        <a:spcBef>
          <a:spcPts val="600"/>
        </a:spcBef>
        <a:buClr>
          <a:schemeClr val="accent1">
            <a:lumMod val="60000"/>
            <a:lumOff val="40000"/>
          </a:schemeClr>
        </a:buClr>
        <a:buFont typeface="Candara" pitchFamily="34" charset="0"/>
        <a:buChar char="•"/>
        <a:defRPr sz="2400" kern="1200">
          <a:solidFill>
            <a:schemeClr val="tx2"/>
          </a:solidFill>
          <a:latin typeface="+mn-lt"/>
          <a:ea typeface="+mn-ea"/>
          <a:cs typeface="+mn-cs"/>
        </a:defRPr>
      </a:lvl3pPr>
      <a:lvl4pPr marL="1371600" indent="-336550" algn="l" defTabSz="914400" rtl="0" eaLnBrk="1" latinLnBrk="0" hangingPunct="1">
        <a:spcBef>
          <a:spcPts val="600"/>
        </a:spcBef>
        <a:buClr>
          <a:schemeClr val="tx2"/>
        </a:buClr>
        <a:buFont typeface="Candara" pitchFamily="34" charset="0"/>
        <a:buChar char="•"/>
        <a:defRPr sz="2200" kern="1200">
          <a:solidFill>
            <a:schemeClr val="tx2"/>
          </a:solidFill>
          <a:latin typeface="+mn-lt"/>
          <a:ea typeface="+mn-ea"/>
          <a:cs typeface="+mn-cs"/>
        </a:defRPr>
      </a:lvl4pPr>
      <a:lvl5pPr marL="1720850" indent="-349250" algn="l" defTabSz="914400" rtl="0" eaLnBrk="1" latinLnBrk="0" hangingPunct="1">
        <a:spcBef>
          <a:spcPts val="600"/>
        </a:spcBef>
        <a:buClr>
          <a:schemeClr val="accent1">
            <a:lumMod val="60000"/>
            <a:lumOff val="40000"/>
          </a:schemeClr>
        </a:buClr>
        <a:buFont typeface="Candara" pitchFamily="34" charset="0"/>
        <a:buChar char="•"/>
        <a:defRPr sz="2000" kern="1200">
          <a:solidFill>
            <a:schemeClr val="tx2"/>
          </a:solidFill>
          <a:latin typeface="+mn-lt"/>
          <a:ea typeface="+mn-ea"/>
          <a:cs typeface="+mn-cs"/>
        </a:defRPr>
      </a:lvl5pPr>
      <a:lvl6pPr marL="2055813"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6pPr>
      <a:lvl7pPr marL="2398713"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7pPr>
      <a:lvl8pPr marL="2743200"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8pPr>
      <a:lvl9pPr marL="3087688"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4" Type="http://schemas.microsoft.com/office/2007/relationships/hdphoto" Target="../media/hdphoto2.wdp"/><Relationship Id="rId1" Type="http://schemas.openxmlformats.org/officeDocument/2006/relationships/slideLayout" Target="../slideLayouts/slideLayout8.xml"/><Relationship Id="rId2"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4" Type="http://schemas.microsoft.com/office/2007/relationships/hdphoto" Target="../media/hdphoto3.wdp"/><Relationship Id="rId1" Type="http://schemas.openxmlformats.org/officeDocument/2006/relationships/slideLayout" Target="../slideLayouts/slideLayout8.xml"/><Relationship Id="rId2"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23.png"/><Relationship Id="rId5" Type="http://schemas.openxmlformats.org/officeDocument/2006/relationships/image" Target="../media/image24.jpeg"/><Relationship Id="rId6" Type="http://schemas.openxmlformats.org/officeDocument/2006/relationships/image" Target="../media/image25.jpeg"/><Relationship Id="rId1" Type="http://schemas.microsoft.com/office/2007/relationships/media" Target="../media/media1.MOV"/><Relationship Id="rId2" Type="http://schemas.openxmlformats.org/officeDocument/2006/relationships/video" Target="../media/media1.MOV"/></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cbi.nlm.nih.gov/pubmed/?term=Hoehne%20J%5BAuthor%5D&amp;cauthor=true&amp;cauthor_uid=26273734" TargetMode="External"/><Relationship Id="rId4" Type="http://schemas.openxmlformats.org/officeDocument/2006/relationships/hyperlink" Target="https://www.ncbi.nlm.nih.gov/pubmed/?term=Huynh%20T%5BAuthor%5D&amp;cauthor=true&amp;cauthor_uid=26273734" TargetMode="External"/><Relationship Id="rId5" Type="http://schemas.openxmlformats.org/officeDocument/2006/relationships/hyperlink" Target="https://www.ncbi.nlm.nih.gov/pubmed/?term=De%20Baerdemaeker%20R%5BAuthor%5D&amp;cauthor=true&amp;cauthor_uid=26273734" TargetMode="External"/><Relationship Id="rId6" Type="http://schemas.openxmlformats.org/officeDocument/2006/relationships/hyperlink" Target="https://www.ncbi.nlm.nih.gov/pubmed/?term=Grandel%20S%5BAuthor%5D&amp;cauthor=true&amp;cauthor_uid=26273734" TargetMode="External"/><Relationship Id="rId7" Type="http://schemas.openxmlformats.org/officeDocument/2006/relationships/hyperlink" Target="https://www.ncbi.nlm.nih.gov/pubmed/?term=Herold%20C%5BAuthor%5D&amp;cauthor=true&amp;cauthor_uid=26273734" TargetMode="External"/><Relationship Id="rId8" Type="http://schemas.openxmlformats.org/officeDocument/2006/relationships/hyperlink" Target="https://www.ncbi.nlm.nih.gov/pubmed/26273734" TargetMode="External"/><Relationship Id="rId1" Type="http://schemas.openxmlformats.org/officeDocument/2006/relationships/slideLayout" Target="../slideLayouts/slideLayout7.xml"/><Relationship Id="rId2" Type="http://schemas.openxmlformats.org/officeDocument/2006/relationships/hyperlink" Target="https://www.ncbi.nlm.nih.gov/pubmed/?term=Stasch%20T%5BAuthor%5D&amp;cauthor=true&amp;cauthor_uid=2627373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1" Type="http://schemas.openxmlformats.org/officeDocument/2006/relationships/slideLayout" Target="../slideLayouts/slideLayout7.xml"/><Relationship Id="rId2" Type="http://schemas.openxmlformats.org/officeDocument/2006/relationships/image" Target="../media/image2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jpeg"/><Relationship Id="rId7" Type="http://schemas.openxmlformats.org/officeDocument/2006/relationships/image" Target="../media/image35.jpeg"/><Relationship Id="rId8" Type="http://schemas.openxmlformats.org/officeDocument/2006/relationships/image" Target="../media/image36.png"/><Relationship Id="rId1" Type="http://schemas.microsoft.com/office/2007/relationships/media" Target="../media/media2.mov"/><Relationship Id="rId2" Type="http://schemas.openxmlformats.org/officeDocument/2006/relationships/video" Target="../media/media2.mov"/></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7.jpeg"/><Relationship Id="rId3" Type="http://schemas.openxmlformats.org/officeDocument/2006/relationships/image" Target="../media/image3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jpeg"/><Relationship Id="rId3"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jpeg"/><Relationship Id="rId7" Type="http://schemas.openxmlformats.org/officeDocument/2006/relationships/image" Target="../media/image47.jpeg"/><Relationship Id="rId8" Type="http://schemas.openxmlformats.org/officeDocument/2006/relationships/image" Target="../media/image48.jpeg"/><Relationship Id="rId1" Type="http://schemas.openxmlformats.org/officeDocument/2006/relationships/slideLayout" Target="../slideLayouts/slideLayout7.xml"/><Relationship Id="rId2" Type="http://schemas.openxmlformats.org/officeDocument/2006/relationships/image" Target="../media/image42.jpeg"/></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jpeg"/><Relationship Id="rId1" Type="http://schemas.openxmlformats.org/officeDocument/2006/relationships/slideLayout" Target="../slideLayouts/slideLayout7.xml"/><Relationship Id="rId2" Type="http://schemas.openxmlformats.org/officeDocument/2006/relationships/image" Target="../media/image4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jpeg"/></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1" Type="http://schemas.openxmlformats.org/officeDocument/2006/relationships/slideLayout" Target="../slideLayouts/slideLayout7.xml"/><Relationship Id="rId2" Type="http://schemas.openxmlformats.org/officeDocument/2006/relationships/image" Target="../media/image52.jpeg"/></Relationships>
</file>

<file path=ppt/slides/_rels/slide22.xml.rels><?xml version="1.0" encoding="UTF-8" standalone="yes"?>
<Relationships xmlns="http://schemas.openxmlformats.org/package/2006/relationships"><Relationship Id="rId3" Type="http://schemas.microsoft.com/office/2007/relationships/hdphoto" Target="../media/hdphoto4.wdp"/><Relationship Id="rId4" Type="http://schemas.openxmlformats.org/officeDocument/2006/relationships/image" Target="../media/image56.jpeg"/><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5" Type="http://schemas.openxmlformats.org/officeDocument/2006/relationships/image" Target="../media/image60.jpeg"/><Relationship Id="rId6" Type="http://schemas.openxmlformats.org/officeDocument/2006/relationships/image" Target="../media/image61.jpeg"/><Relationship Id="rId7" Type="http://schemas.openxmlformats.org/officeDocument/2006/relationships/image" Target="../media/image62.jpeg"/><Relationship Id="rId8" Type="http://schemas.openxmlformats.org/officeDocument/2006/relationships/image" Target="../media/image63.jpeg"/><Relationship Id="rId9" Type="http://schemas.openxmlformats.org/officeDocument/2006/relationships/image" Target="../media/image64.jpeg"/><Relationship Id="rId1" Type="http://schemas.openxmlformats.org/officeDocument/2006/relationships/slideLayout" Target="../slideLayouts/slideLayout7.xml"/><Relationship Id="rId2" Type="http://schemas.openxmlformats.org/officeDocument/2006/relationships/image" Target="../media/image57.jpeg"/></Relationships>
</file>

<file path=ppt/slides/_rels/slide26.xml.rels><?xml version="1.0" encoding="UTF-8" standalone="yes"?>
<Relationships xmlns="http://schemas.openxmlformats.org/package/2006/relationships"><Relationship Id="rId3" Type="http://schemas.openxmlformats.org/officeDocument/2006/relationships/image" Target="../media/image65.jpeg"/><Relationship Id="rId4" Type="http://schemas.openxmlformats.org/officeDocument/2006/relationships/image" Target="../media/image66.jpeg"/><Relationship Id="rId5" Type="http://schemas.openxmlformats.org/officeDocument/2006/relationships/image" Target="../media/image67.jpeg"/><Relationship Id="rId1" Type="http://schemas.openxmlformats.org/officeDocument/2006/relationships/slideLayout" Target="../slideLayouts/slideLayout8.xml"/><Relationship Id="rId2"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68.jpeg"/><Relationship Id="rId5" Type="http://schemas.openxmlformats.org/officeDocument/2006/relationships/image" Target="../media/image69.jpeg"/><Relationship Id="rId6" Type="http://schemas.openxmlformats.org/officeDocument/2006/relationships/image" Target="../media/image70.jpeg"/><Relationship Id="rId7" Type="http://schemas.openxmlformats.org/officeDocument/2006/relationships/image" Target="../media/image71.jpeg"/><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72.jpeg"/><Relationship Id="rId4" Type="http://schemas.openxmlformats.org/officeDocument/2006/relationships/image" Target="../media/image73.jpeg"/><Relationship Id="rId5" Type="http://schemas.microsoft.com/office/2007/relationships/hdphoto" Target="../media/hdphoto5.wdp"/><Relationship Id="rId6" Type="http://schemas.openxmlformats.org/officeDocument/2006/relationships/image" Target="../media/image74.jpeg"/><Relationship Id="rId1" Type="http://schemas.openxmlformats.org/officeDocument/2006/relationships/slideLayout" Target="../slideLayouts/slideLayout7.xml"/><Relationship Id="rId2" Type="http://schemas.openxmlformats.org/officeDocument/2006/relationships/image" Target="../media/image66.jpeg"/></Relationships>
</file>

<file path=ppt/slides/_rels/slide29.xml.rels><?xml version="1.0" encoding="UTF-8" standalone="yes"?>
<Relationships xmlns="http://schemas.openxmlformats.org/package/2006/relationships"><Relationship Id="rId3" Type="http://schemas.openxmlformats.org/officeDocument/2006/relationships/image" Target="../media/image76.jpeg"/><Relationship Id="rId4" Type="http://schemas.openxmlformats.org/officeDocument/2006/relationships/image" Target="../media/image77.jpeg"/><Relationship Id="rId1" Type="http://schemas.openxmlformats.org/officeDocument/2006/relationships/slideLayout" Target="../slideLayouts/slideLayout7.xml"/><Relationship Id="rId2" Type="http://schemas.openxmlformats.org/officeDocument/2006/relationships/image" Target="../media/image7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8.jpeg"/><Relationship Id="rId3" Type="http://schemas.openxmlformats.org/officeDocument/2006/relationships/image" Target="../media/image7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0.png"/></Relationships>
</file>

<file path=ppt/slides/_rels/slide35.xml.rels><?xml version="1.0" encoding="UTF-8" standalone="yes"?>
<Relationships xmlns="http://schemas.openxmlformats.org/package/2006/relationships"><Relationship Id="rId3" Type="http://schemas.openxmlformats.org/officeDocument/2006/relationships/hyperlink" Target="https://www.ncbi.nlm.nih.gov/pubmed/26273734" TargetMode="External"/><Relationship Id="rId4" Type="http://schemas.openxmlformats.org/officeDocument/2006/relationships/hyperlink" Target="https://www.ncbi.nlm.nih.gov/pubmed/?term=Stasch%20T%5BAuthor%5D&amp;cauthor=true&amp;cauthor_uid=26273734" TargetMode="External"/><Relationship Id="rId5" Type="http://schemas.openxmlformats.org/officeDocument/2006/relationships/hyperlink" Target="https://www.ncbi.nlm.nih.gov/pubmed/?term=Hoehne%20J%5BAuthor%5D&amp;cauthor=true&amp;cauthor_uid=26273734" TargetMode="External"/><Relationship Id="rId6" Type="http://schemas.openxmlformats.org/officeDocument/2006/relationships/hyperlink" Target="https://www.ncbi.nlm.nih.gov/pubmed/?term=Huynh%20T%5BAuthor%5D&amp;cauthor=true&amp;cauthor_uid=26273734" TargetMode="External"/><Relationship Id="rId7" Type="http://schemas.openxmlformats.org/officeDocument/2006/relationships/hyperlink" Target="https://www.ncbi.nlm.nih.gov/pubmed/?term=De%20Baerdemaeker%20R%5BAuthor%5D&amp;cauthor=true&amp;cauthor_uid=26273734" TargetMode="External"/><Relationship Id="rId8" Type="http://schemas.openxmlformats.org/officeDocument/2006/relationships/hyperlink" Target="https://www.ncbi.nlm.nih.gov/pubmed/?term=Grandel%20S%5BAuthor%5D&amp;cauthor=true&amp;cauthor_uid=26273734" TargetMode="External"/><Relationship Id="rId9" Type="http://schemas.openxmlformats.org/officeDocument/2006/relationships/hyperlink" Target="https://www.ncbi.nlm.nih.gov/pubmed/?term=Herold%20C%5BAuthor%5D&amp;cauthor=true&amp;cauthor_uid=26273734" TargetMode="External"/><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6.xml.rels><?xml version="1.0" encoding="UTF-8" standalone="yes"?>
<Relationships xmlns="http://schemas.openxmlformats.org/package/2006/relationships"><Relationship Id="rId3" Type="http://schemas.openxmlformats.org/officeDocument/2006/relationships/hyperlink" Target="https://www.ncbi.nlm.nih.gov/pubmed/?term=Mohan%20A%5BAuthor%5D&amp;cauthor=true&amp;cauthor_uid=28475446" TargetMode="External"/><Relationship Id="rId4" Type="http://schemas.openxmlformats.org/officeDocument/2006/relationships/hyperlink" Target="https://www.ncbi.nlm.nih.gov/pubmed/?term=Singh%20S%5BAuthor%5D&amp;cauthor=true&amp;cauthor_uid=28475446" TargetMode="External"/><Relationship Id="rId1" Type="http://schemas.openxmlformats.org/officeDocument/2006/relationships/slideLayout" Target="../slideLayouts/slideLayout8.xml"/><Relationship Id="rId2" Type="http://schemas.openxmlformats.org/officeDocument/2006/relationships/hyperlink" Target="https://www.ncbi.nlm.nih.gov/pubmed/?term=Mohan+A1,%C2%A0Singh+S2+Use+of%C2%A0fat%C2%A0transfer%C2%A0to+treat+a+chronic,+non-healing,+post-radiation+ulcer:+a+case+study.+J%C2%A0Wound%C2%A0Care.%C2%A02017+May+2;26(5):272-273."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s://onlinelibrary.wiley.com/toc/19433670/81/4" TargetMode="External"/><Relationship Id="rId4" Type="http://schemas.openxmlformats.org/officeDocument/2006/relationships/hyperlink" Target="https://onlinelibrary.wiley.com/action/doSearch?ContribAuthorStored=Dohan+Ehrenfest,+David+M" TargetMode="External"/><Relationship Id="rId5" Type="http://schemas.openxmlformats.org/officeDocument/2006/relationships/hyperlink" Target="https://onlinelibrary.wiley.com/action/doSearch?ContribAuthorStored=del+Corso,+Marco" TargetMode="External"/><Relationship Id="rId6" Type="http://schemas.openxmlformats.org/officeDocument/2006/relationships/hyperlink" Target="https://onlinelibrary.wiley.com/action/doSearch?ContribAuthorStored=Diss,+Antoine" TargetMode="External"/><Relationship Id="rId7" Type="http://schemas.openxmlformats.org/officeDocument/2006/relationships/hyperlink" Target="https://onlinelibrary.wiley.com/action/doSearch?ContribAuthorStored=Mouhyi,+Jaafar" TargetMode="External"/><Relationship Id="rId8" Type="http://schemas.openxmlformats.org/officeDocument/2006/relationships/hyperlink" Target="https://onlinelibrary.wiley.com/action/doSearch?ContribAuthorStored=Charrier,+Jean-Baptiste" TargetMode="External"/><Relationship Id="rId9" Type="http://schemas.openxmlformats.org/officeDocument/2006/relationships/image" Target="../media/image81.jpeg"/><Relationship Id="rId10" Type="http://schemas.openxmlformats.org/officeDocument/2006/relationships/image" Target="../media/image82.jpeg"/><Relationship Id="rId11" Type="http://schemas.openxmlformats.org/officeDocument/2006/relationships/image" Target="../media/image51.jpeg"/><Relationship Id="rId1" Type="http://schemas.openxmlformats.org/officeDocument/2006/relationships/slideLayout" Target="../slideLayouts/slideLayout2.xml"/><Relationship Id="rId2" Type="http://schemas.openxmlformats.org/officeDocument/2006/relationships/hyperlink" Target="https://onlinelibrary.wiley.com/journal/19433670"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4.png"/></Relationships>
</file>

<file path=ppt/slides/_rels/slide42.xml.rels><?xml version="1.0" encoding="UTF-8" standalone="yes"?>
<Relationships xmlns="http://schemas.openxmlformats.org/package/2006/relationships"><Relationship Id="rId3" Type="http://schemas.openxmlformats.org/officeDocument/2006/relationships/hyperlink" Target="https://onlinelibrary.wiley.com/toc/15524965/95A/1" TargetMode="External"/><Relationship Id="rId4" Type="http://schemas.openxmlformats.org/officeDocument/2006/relationships/hyperlink" Target="https://onlinelibrary.wiley.com/action/doSearch?ContribAuthorStored=Chang,+I-Chang" TargetMode="External"/><Relationship Id="rId5" Type="http://schemas.openxmlformats.org/officeDocument/2006/relationships/hyperlink" Target="https://onlinelibrary.wiley.com/action/doSearch?ContribAuthorStored=Tsai,+Chung-Hung" TargetMode="External"/><Relationship Id="rId6" Type="http://schemas.openxmlformats.org/officeDocument/2006/relationships/hyperlink" Target="https://onlinelibrary.wiley.com/action/doSearch?ContribAuthorStored=Chang,+Yu-Chao" TargetMode="External"/><Relationship Id="rId1" Type="http://schemas.openxmlformats.org/officeDocument/2006/relationships/slideLayout" Target="../slideLayouts/slideLayout2.xml"/><Relationship Id="rId2" Type="http://schemas.openxmlformats.org/officeDocument/2006/relationships/hyperlink" Target="https://onlinelibrary.wiley.com/journal/15524965"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hyperlink" Target="https://www.ncbi.nlm.nih.gov/pubmed/?term=Smith%20OJ%5BAuthor%5D&amp;cauthor=true&amp;cauthor_uid=29745047" TargetMode="External"/><Relationship Id="rId4" Type="http://schemas.openxmlformats.org/officeDocument/2006/relationships/hyperlink" Target="https://www.ncbi.nlm.nih.gov/pubmed/?term=Kanapathy%20M%5BAuthor%5D&amp;cauthor=true&amp;cauthor_uid=29745047" TargetMode="External"/><Relationship Id="rId5" Type="http://schemas.openxmlformats.org/officeDocument/2006/relationships/hyperlink" Target="https://www.ncbi.nlm.nih.gov/pubmed/?term=Khajuria%20A%5BAuthor%5D&amp;cauthor=true&amp;cauthor_uid=29745047" TargetMode="External"/><Relationship Id="rId6" Type="http://schemas.openxmlformats.org/officeDocument/2006/relationships/hyperlink" Target="https://www.ncbi.nlm.nih.gov/pubmed/?term=Prokopenko%20M%5BAuthor%5D&amp;cauthor=true&amp;cauthor_uid=29745047" TargetMode="External"/><Relationship Id="rId7" Type="http://schemas.openxmlformats.org/officeDocument/2006/relationships/hyperlink" Target="https://www.ncbi.nlm.nih.gov/pubmed/?term=Hachach-Haram%20N%5BAuthor%5D&amp;cauthor=true&amp;cauthor_uid=29745047" TargetMode="External"/><Relationship Id="rId8" Type="http://schemas.openxmlformats.org/officeDocument/2006/relationships/hyperlink" Target="https://www.ncbi.nlm.nih.gov/pubmed/?term=Mann%20H%5BAuthor%5D&amp;cauthor=true&amp;cauthor_uid=29745047" TargetMode="External"/><Relationship Id="rId9" Type="http://schemas.openxmlformats.org/officeDocument/2006/relationships/hyperlink" Target="https://www.ncbi.nlm.nih.gov/pubmed/?term=Mosahebi%20A%5BAuthor%5D&amp;cauthor=true&amp;cauthor_uid=29745047" TargetMode="External"/><Relationship Id="rId1" Type="http://schemas.openxmlformats.org/officeDocument/2006/relationships/slideLayout" Target="../slideLayouts/slideLayout8.xml"/><Relationship Id="rId2" Type="http://schemas.openxmlformats.org/officeDocument/2006/relationships/hyperlink" Target="https://www.ncbi.nlm.nih.gov/pubmed/?term=Systematic+review+of+the+efficacy+of+fat+grafting+and+platelet-rich+plasma+for+wound+healing.+Int+Wound+J.+2018+Aug;15(4):519-526."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6.jpeg"/><Relationship Id="rId4" Type="http://schemas.openxmlformats.org/officeDocument/2006/relationships/image" Target="../media/image87.jpeg"/><Relationship Id="rId1" Type="http://schemas.openxmlformats.org/officeDocument/2006/relationships/slideLayout" Target="../slideLayouts/slideLayout8.xml"/><Relationship Id="rId2" Type="http://schemas.openxmlformats.org/officeDocument/2006/relationships/image" Target="../media/image85.jpeg"/></Relationships>
</file>

<file path=ppt/slides/_rels/slide56.xml.rels><?xml version="1.0" encoding="UTF-8" standalone="yes"?>
<Relationships xmlns="http://schemas.openxmlformats.org/package/2006/relationships"><Relationship Id="rId9" Type="http://schemas.openxmlformats.org/officeDocument/2006/relationships/hyperlink" Target="https://www.ncbi.nlm.nih.gov/pubmed/?term=Smith%20OJ%5BAuthor%5D&amp;cauthor=true&amp;cauthor_uid=29745047" TargetMode="External"/><Relationship Id="rId20" Type="http://schemas.openxmlformats.org/officeDocument/2006/relationships/hyperlink" Target="https://www.ncbi.nlm.nih.gov/pubmed/?term=Na%20J%5BAuthor%5D&amp;cauthor=true&amp;cauthor_uid=30367098" TargetMode="External"/><Relationship Id="rId21" Type="http://schemas.openxmlformats.org/officeDocument/2006/relationships/hyperlink" Target="https://www.ncbi.nlm.nih.gov/pubmed/?term=Song%20SY%5BAuthor%5D&amp;cauthor=true&amp;cauthor_uid=30367098" TargetMode="External"/><Relationship Id="rId22" Type="http://schemas.openxmlformats.org/officeDocument/2006/relationships/hyperlink" Target="https://www.ncbi.nlm.nih.gov/pubmed/?term=Kim%20JD%5BAuthor%5D&amp;cauthor=true&amp;cauthor_uid=30367098" TargetMode="External"/><Relationship Id="rId23" Type="http://schemas.openxmlformats.org/officeDocument/2006/relationships/hyperlink" Target="https://www.ncbi.nlm.nih.gov/pubmed/?term=Han%20M%5BAuthor%5D&amp;cauthor=true&amp;cauthor_uid=30367098" TargetMode="External"/><Relationship Id="rId24" Type="http://schemas.openxmlformats.org/officeDocument/2006/relationships/hyperlink" Target="https://www.ncbi.nlm.nih.gov/pubmed/?term=Heo%20JS%5BAuthor%5D&amp;cauthor=true&amp;cauthor_uid=30367098" TargetMode="External"/><Relationship Id="rId25" Type="http://schemas.openxmlformats.org/officeDocument/2006/relationships/hyperlink" Target="https://www.ncbi.nlm.nih.gov/pubmed/?term=Yang%20CE%5BAuthor%5D&amp;cauthor=true&amp;cauthor_uid=30367098" TargetMode="External"/><Relationship Id="rId26" Type="http://schemas.openxmlformats.org/officeDocument/2006/relationships/hyperlink" Target="https://www.ncbi.nlm.nih.gov/pubmed/?term=Kim%20HO%5BAuthor%5D&amp;cauthor=true&amp;cauthor_uid=30367098" TargetMode="External"/><Relationship Id="rId27" Type="http://schemas.openxmlformats.org/officeDocument/2006/relationships/hyperlink" Target="https://www.ncbi.nlm.nih.gov/pubmed/?term=Lew%20DH%5BAuthor%5D&amp;cauthor=true&amp;cauthor_uid=30367098" TargetMode="External"/><Relationship Id="rId28" Type="http://schemas.openxmlformats.org/officeDocument/2006/relationships/hyperlink" Target="https://www.ncbi.nlm.nih.gov/pubmed/?term=Kim%20E%5BAuthor%5D&amp;cauthor=true&amp;cauthor_uid=30367098" TargetMode="External"/><Relationship Id="rId29" Type="http://schemas.openxmlformats.org/officeDocument/2006/relationships/hyperlink" Target="https://www.ncbi.nlm.nih.gov/pubmed/30367098" TargetMode="External"/><Relationship Id="rId10" Type="http://schemas.openxmlformats.org/officeDocument/2006/relationships/hyperlink" Target="https://www.ncbi.nlm.nih.gov/pubmed/?term=Kanapathy%20M%5BAuthor%5D&amp;cauthor=true&amp;cauthor_uid=29745047" TargetMode="External"/><Relationship Id="rId11" Type="http://schemas.openxmlformats.org/officeDocument/2006/relationships/hyperlink" Target="https://www.ncbi.nlm.nih.gov/pubmed/?term=Khajuria%20A%5BAuthor%5D&amp;cauthor=true&amp;cauthor_uid=29745047" TargetMode="External"/><Relationship Id="rId12" Type="http://schemas.openxmlformats.org/officeDocument/2006/relationships/hyperlink" Target="https://www.ncbi.nlm.nih.gov/pubmed/?term=Prokopenko%20M%5BAuthor%5D&amp;cauthor=true&amp;cauthor_uid=29745047" TargetMode="External"/><Relationship Id="rId13" Type="http://schemas.openxmlformats.org/officeDocument/2006/relationships/hyperlink" Target="https://www.ncbi.nlm.nih.gov/pubmed/?term=Hachach-Haram%20N%5BAuthor%5D&amp;cauthor=true&amp;cauthor_uid=29745047" TargetMode="External"/><Relationship Id="rId14" Type="http://schemas.openxmlformats.org/officeDocument/2006/relationships/hyperlink" Target="https://www.ncbi.nlm.nih.gov/pubmed/?term=Mann%20H%5BAuthor%5D&amp;cauthor=true&amp;cauthor_uid=29745047" TargetMode="External"/><Relationship Id="rId15" Type="http://schemas.openxmlformats.org/officeDocument/2006/relationships/hyperlink" Target="https://www.ncbi.nlm.nih.gov/pubmed/?term=Mosahebi%20A%5BAuthor%5D&amp;cauthor=true&amp;cauthor_uid=29745047" TargetMode="External"/><Relationship Id="rId16" Type="http://schemas.openxmlformats.org/officeDocument/2006/relationships/hyperlink" Target="https://www.ncbi.nlm.nih.gov/pubmed/29745047" TargetMode="External"/><Relationship Id="rId17" Type="http://schemas.openxmlformats.org/officeDocument/2006/relationships/hyperlink" Target="https://www.ncbi.nlm.nih.gov/pubmed/?term=Mohan%20A%5BAuthor%5D&amp;cauthor=true&amp;cauthor_uid=28475446" TargetMode="External"/><Relationship Id="rId18" Type="http://schemas.openxmlformats.org/officeDocument/2006/relationships/hyperlink" Target="https://www.ncbi.nlm.nih.gov/pubmed/?term=Singh%20S%5BAuthor%5D&amp;cauthor=true&amp;cauthor_uid=28475446" TargetMode="External"/><Relationship Id="rId19" Type="http://schemas.openxmlformats.org/officeDocument/2006/relationships/hyperlink" Target="https://www.ncbi.nlm.nih.gov/pubmed/28475446" TargetMode="External"/><Relationship Id="rId1" Type="http://schemas.openxmlformats.org/officeDocument/2006/relationships/slideLayout" Target="../slideLayouts/slideLayout2.xml"/><Relationship Id="rId2" Type="http://schemas.openxmlformats.org/officeDocument/2006/relationships/hyperlink" Target="https://www.ncbi.nlm.nih.gov/pubmed/?term=Stasch%20T%5BAuthor%5D&amp;cauthor=true&amp;cauthor_uid=26273734" TargetMode="External"/><Relationship Id="rId3" Type="http://schemas.openxmlformats.org/officeDocument/2006/relationships/hyperlink" Target="https://www.ncbi.nlm.nih.gov/pubmed/?term=Hoehne%20J%5BAuthor%5D&amp;cauthor=true&amp;cauthor_uid=26273734" TargetMode="External"/><Relationship Id="rId4" Type="http://schemas.openxmlformats.org/officeDocument/2006/relationships/hyperlink" Target="https://www.ncbi.nlm.nih.gov/pubmed/?term=Huynh%20T%5BAuthor%5D&amp;cauthor=true&amp;cauthor_uid=26273734" TargetMode="External"/><Relationship Id="rId5" Type="http://schemas.openxmlformats.org/officeDocument/2006/relationships/hyperlink" Target="https://www.ncbi.nlm.nih.gov/pubmed/?term=De%20Baerdemaeker%20R%5BAuthor%5D&amp;cauthor=true&amp;cauthor_uid=26273734" TargetMode="External"/><Relationship Id="rId6" Type="http://schemas.openxmlformats.org/officeDocument/2006/relationships/hyperlink" Target="https://www.ncbi.nlm.nih.gov/pubmed/?term=Grandel%20S%5BAuthor%5D&amp;cauthor=true&amp;cauthor_uid=26273734" TargetMode="External"/><Relationship Id="rId7" Type="http://schemas.openxmlformats.org/officeDocument/2006/relationships/hyperlink" Target="https://www.ncbi.nlm.nih.gov/pubmed/?term=Herold%20C%5BAuthor%5D&amp;cauthor=true&amp;cauthor_uid=26273734" TargetMode="External"/><Relationship Id="rId8" Type="http://schemas.openxmlformats.org/officeDocument/2006/relationships/hyperlink" Target="https://www.ncbi.nlm.nih.gov/pubmed/26273734" TargetMode="External"/></Relationships>
</file>

<file path=ppt/slides/_rels/slide57.xml.rels><?xml version="1.0" encoding="UTF-8" standalone="yes"?>
<Relationships xmlns="http://schemas.openxmlformats.org/package/2006/relationships"><Relationship Id="rId11" Type="http://schemas.openxmlformats.org/officeDocument/2006/relationships/hyperlink" Target="https://www.anikatherapeutics.com/technology/ha-biology/" TargetMode="External"/><Relationship Id="rId12" Type="http://schemas.openxmlformats.org/officeDocument/2006/relationships/hyperlink" Target="https://www.ncbi.nlm.nih.gov/pubmed/?term=Lamy%20J%5BAuthor%5D&amp;cauthor=true&amp;cauthor_uid=23410720" TargetMode="External"/><Relationship Id="rId13" Type="http://schemas.openxmlformats.org/officeDocument/2006/relationships/hyperlink" Target="https://www.ncbi.nlm.nih.gov/pubmed/?term=Gourari%20A%5BAuthor%5D&amp;cauthor=true&amp;cauthor_uid=23410720" TargetMode="External"/><Relationship Id="rId14" Type="http://schemas.openxmlformats.org/officeDocument/2006/relationships/hyperlink" Target="https://www.ncbi.nlm.nih.gov/pubmed/?term=Atlan%20M%5BAuthor%5D&amp;cauthor=true&amp;cauthor_uid=23410720" TargetMode="External"/><Relationship Id="rId15" Type="http://schemas.openxmlformats.org/officeDocument/2006/relationships/hyperlink" Target="https://www.ncbi.nlm.nih.gov/pubmed/?term=Zakine%20G%5BAuthor%5D&amp;cauthor=true&amp;cauthor_uid=23410720" TargetMode="External"/><Relationship Id="rId16" Type="http://schemas.openxmlformats.org/officeDocument/2006/relationships/hyperlink" Target="https://www.ncbi.nlm.nih.gov/pubmed/23410720" TargetMode="External"/><Relationship Id="rId1" Type="http://schemas.openxmlformats.org/officeDocument/2006/relationships/slideLayout" Target="../slideLayouts/slideLayout2.xml"/><Relationship Id="rId2" Type="http://schemas.openxmlformats.org/officeDocument/2006/relationships/hyperlink" Target="https://www.ncbi.nlm.nih.gov/pubmed/?term=Ghanaati%20S%5BAuthor%5D&amp;cauthor=true&amp;cauthor_uid=26660939" TargetMode="External"/><Relationship Id="rId3" Type="http://schemas.openxmlformats.org/officeDocument/2006/relationships/hyperlink" Target="https://www.ncbi.nlm.nih.gov/pubmed/?term=Kov%C3%A1cs%20A%5BAuthor%5D&amp;cauthor=true&amp;cauthor_uid=26660939" TargetMode="External"/><Relationship Id="rId4" Type="http://schemas.openxmlformats.org/officeDocument/2006/relationships/hyperlink" Target="https://www.ncbi.nlm.nih.gov/pubmed/?term=Barbeck%20M%5BAuthor%5D&amp;cauthor=true&amp;cauthor_uid=26660939" TargetMode="External"/><Relationship Id="rId5" Type="http://schemas.openxmlformats.org/officeDocument/2006/relationships/hyperlink" Target="https://www.ncbi.nlm.nih.gov/pubmed/?term=Lorenz%20J%5BAuthor%5D&amp;cauthor=true&amp;cauthor_uid=26660939" TargetMode="External"/><Relationship Id="rId6" Type="http://schemas.openxmlformats.org/officeDocument/2006/relationships/hyperlink" Target="https://www.ncbi.nlm.nih.gov/pubmed/?term=Teiler%20A%5BAuthor%5D&amp;cauthor=true&amp;cauthor_uid=26660939" TargetMode="External"/><Relationship Id="rId7" Type="http://schemas.openxmlformats.org/officeDocument/2006/relationships/hyperlink" Target="https://www.ncbi.nlm.nih.gov/pubmed/?term=Sadeghi%20N%5BAuthor%5D&amp;cauthor=true&amp;cauthor_uid=26660939" TargetMode="External"/><Relationship Id="rId8" Type="http://schemas.openxmlformats.org/officeDocument/2006/relationships/hyperlink" Target="https://www.ncbi.nlm.nih.gov/pubmed/?term=Kirkpatrick%20CJ%5BAuthor%5D&amp;cauthor=true&amp;cauthor_uid=26660939" TargetMode="External"/><Relationship Id="rId9" Type="http://schemas.openxmlformats.org/officeDocument/2006/relationships/hyperlink" Target="https://www.ncbi.nlm.nih.gov/pubmed/?term=Sader%20R%5BAuthor%5D&amp;cauthor=true&amp;cauthor_uid=26660939" TargetMode="External"/><Relationship Id="rId10" Type="http://schemas.openxmlformats.org/officeDocument/2006/relationships/hyperlink" Target="https://www.ncbi.nlm.nih.gov/pubmed/2666093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1263" y="451502"/>
            <a:ext cx="7772400" cy="2732297"/>
          </a:xfrm>
        </p:spPr>
        <p:txBody>
          <a:bodyPr>
            <a:noAutofit/>
          </a:bodyPr>
          <a:lstStyle/>
          <a:p>
            <a:r>
              <a:rPr lang="en-US" sz="4000" dirty="0" smtClean="0">
                <a:solidFill>
                  <a:srgbClr val="660066"/>
                </a:solidFill>
                <a:latin typeface="+mn-lt"/>
              </a:rPr>
              <a:t>Successful cover of exposed Tibia by liquid regenerative matrix </a:t>
            </a:r>
            <a:r>
              <a:rPr lang="mr-IN" sz="4000" dirty="0" smtClean="0">
                <a:solidFill>
                  <a:srgbClr val="660066"/>
                </a:solidFill>
                <a:latin typeface="+mn-lt"/>
              </a:rPr>
              <a:t>–</a:t>
            </a:r>
            <a:r>
              <a:rPr lang="en-US" sz="4000" dirty="0" smtClean="0">
                <a:solidFill>
                  <a:srgbClr val="660066"/>
                </a:solidFill>
                <a:latin typeface="+mn-lt"/>
              </a:rPr>
              <a:t> A new concept in tissue bridging</a:t>
            </a:r>
            <a:endParaRPr lang="en-US" sz="4000" dirty="0">
              <a:solidFill>
                <a:srgbClr val="660066"/>
              </a:solidFill>
              <a:latin typeface="+mn-lt"/>
            </a:endParaRPr>
          </a:p>
        </p:txBody>
      </p:sp>
      <p:sp>
        <p:nvSpPr>
          <p:cNvPr id="5" name="TextBox 4"/>
          <p:cNvSpPr txBox="1"/>
          <p:nvPr/>
        </p:nvSpPr>
        <p:spPr>
          <a:xfrm>
            <a:off x="2206619" y="4620328"/>
            <a:ext cx="4528702" cy="1015663"/>
          </a:xfrm>
          <a:prstGeom prst="rect">
            <a:avLst/>
          </a:prstGeom>
          <a:noFill/>
        </p:spPr>
        <p:txBody>
          <a:bodyPr wrap="square" rtlCol="0">
            <a:spAutoFit/>
          </a:bodyPr>
          <a:lstStyle/>
          <a:p>
            <a:pPr algn="ctr"/>
            <a:r>
              <a:rPr lang="en-US" sz="2000" dirty="0" smtClean="0"/>
              <a:t>Dr. Mohan Rangaswamy</a:t>
            </a:r>
          </a:p>
          <a:p>
            <a:pPr algn="ctr"/>
            <a:r>
              <a:rPr lang="en-US" sz="2000" dirty="0" smtClean="0"/>
              <a:t>Consultant Plastic Surgeon</a:t>
            </a:r>
          </a:p>
          <a:p>
            <a:pPr algn="ctr"/>
            <a:r>
              <a:rPr lang="en-US" sz="2000" dirty="0" smtClean="0"/>
              <a:t>Dubai</a:t>
            </a:r>
            <a:endParaRPr lang="en-US" sz="2000" dirty="0"/>
          </a:p>
        </p:txBody>
      </p:sp>
      <p:sp>
        <p:nvSpPr>
          <p:cNvPr id="4" name="TextBox 3"/>
          <p:cNvSpPr txBox="1"/>
          <p:nvPr/>
        </p:nvSpPr>
        <p:spPr>
          <a:xfrm>
            <a:off x="1566333" y="3584222"/>
            <a:ext cx="5799667" cy="523220"/>
          </a:xfrm>
          <a:prstGeom prst="rect">
            <a:avLst/>
          </a:prstGeom>
          <a:noFill/>
        </p:spPr>
        <p:txBody>
          <a:bodyPr wrap="square" rtlCol="0">
            <a:spAutoFit/>
          </a:bodyPr>
          <a:lstStyle/>
          <a:p>
            <a:pPr algn="ctr"/>
            <a:r>
              <a:rPr lang="en-US" sz="2800" dirty="0" smtClean="0"/>
              <a:t>Case Report and Proof of concept</a:t>
            </a:r>
            <a:endParaRPr lang="en-US" sz="2800" dirty="0"/>
          </a:p>
        </p:txBody>
      </p:sp>
    </p:spTree>
    <p:extLst>
      <p:ext uri="{BB962C8B-B14F-4D97-AF65-F5344CB8AC3E}">
        <p14:creationId xmlns:p14="http://schemas.microsoft.com/office/powerpoint/2010/main" val="241628373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lnSpcReduction="10000"/>
          </a:bodyPr>
          <a:lstStyle/>
          <a:p>
            <a:r>
              <a:rPr lang="en-US" dirty="0" smtClean="0"/>
              <a:t>This case report describes a simple way of performing </a:t>
            </a:r>
            <a:r>
              <a:rPr lang="en-US" i="1" dirty="0" smtClean="0">
                <a:solidFill>
                  <a:srgbClr val="FF0000"/>
                </a:solidFill>
              </a:rPr>
              <a:t>in vivo tissue engineering </a:t>
            </a:r>
            <a:r>
              <a:rPr lang="en-US" dirty="0" smtClean="0"/>
              <a:t>using known, accepted techniques/materials to cover exposed bone defect</a:t>
            </a:r>
          </a:p>
          <a:p>
            <a:r>
              <a:rPr lang="en-US" dirty="0" smtClean="0"/>
              <a:t>Likely to be useful in a variety of clinical situations</a:t>
            </a:r>
          </a:p>
          <a:p>
            <a:r>
              <a:rPr lang="en-US" dirty="0" smtClean="0"/>
              <a:t>Adds </a:t>
            </a:r>
            <a:r>
              <a:rPr lang="en-US" dirty="0" smtClean="0">
                <a:solidFill>
                  <a:srgbClr val="0000FF"/>
                </a:solidFill>
              </a:rPr>
              <a:t>another rung </a:t>
            </a:r>
            <a:r>
              <a:rPr lang="en-US" dirty="0" smtClean="0"/>
              <a:t>to the reconstructive ladder concept: skin graft, </a:t>
            </a:r>
            <a:r>
              <a:rPr lang="en-US" i="1" dirty="0" smtClean="0">
                <a:solidFill>
                  <a:srgbClr val="FF0000"/>
                </a:solidFill>
              </a:rPr>
              <a:t>regenerative matrix</a:t>
            </a:r>
            <a:r>
              <a:rPr lang="en-US" dirty="0" smtClean="0"/>
              <a:t>, local flap, pedicle flap, free flap</a:t>
            </a:r>
            <a:endParaRPr lang="en-US" dirty="0"/>
          </a:p>
        </p:txBody>
      </p:sp>
    </p:spTree>
    <p:extLst>
      <p:ext uri="{BB962C8B-B14F-4D97-AF65-F5344CB8AC3E}">
        <p14:creationId xmlns:p14="http://schemas.microsoft.com/office/powerpoint/2010/main" val="222609402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a:xfrm>
            <a:off x="457200" y="1600200"/>
            <a:ext cx="6098512" cy="4525963"/>
          </a:xfrm>
        </p:spPr>
        <p:style>
          <a:lnRef idx="2">
            <a:schemeClr val="accent4"/>
          </a:lnRef>
          <a:fillRef idx="1">
            <a:schemeClr val="lt1"/>
          </a:fillRef>
          <a:effectRef idx="0">
            <a:schemeClr val="accent4"/>
          </a:effectRef>
          <a:fontRef idx="minor">
            <a:schemeClr val="dk1"/>
          </a:fontRef>
        </p:style>
        <p:txBody>
          <a:bodyPr>
            <a:normAutofit/>
          </a:bodyPr>
          <a:lstStyle/>
          <a:p>
            <a:r>
              <a:rPr lang="en-US" dirty="0" smtClean="0"/>
              <a:t>11 </a:t>
            </a:r>
            <a:r>
              <a:rPr lang="en-US" dirty="0" err="1" smtClean="0"/>
              <a:t>yr</a:t>
            </a:r>
            <a:r>
              <a:rPr lang="en-US" dirty="0" smtClean="0"/>
              <a:t> old boy, </a:t>
            </a:r>
            <a:r>
              <a:rPr lang="en-US" dirty="0" smtClean="0">
                <a:solidFill>
                  <a:srgbClr val="0000FF"/>
                </a:solidFill>
              </a:rPr>
              <a:t>4</a:t>
            </a:r>
            <a:r>
              <a:rPr lang="en-US" baseline="30000" dirty="0" smtClean="0">
                <a:solidFill>
                  <a:srgbClr val="0000FF"/>
                </a:solidFill>
              </a:rPr>
              <a:t>th</a:t>
            </a:r>
            <a:r>
              <a:rPr lang="en-US" dirty="0" smtClean="0">
                <a:solidFill>
                  <a:srgbClr val="0000FF"/>
                </a:solidFill>
              </a:rPr>
              <a:t> </a:t>
            </a:r>
            <a:r>
              <a:rPr lang="en-US" dirty="0" smtClean="0">
                <a:solidFill>
                  <a:srgbClr val="FF0000"/>
                </a:solidFill>
              </a:rPr>
              <a:t>degree iatrogenic </a:t>
            </a:r>
            <a:r>
              <a:rPr lang="en-US" dirty="0" smtClean="0"/>
              <a:t>burn Rt. Lower leg</a:t>
            </a:r>
          </a:p>
          <a:p>
            <a:r>
              <a:rPr lang="en-US" dirty="0" smtClean="0"/>
              <a:t>Burn of anterior leg </a:t>
            </a:r>
            <a:r>
              <a:rPr lang="en-US" dirty="0"/>
              <a:t>d</a:t>
            </a:r>
            <a:r>
              <a:rPr lang="en-US" dirty="0" smtClean="0"/>
              <a:t>ue to failed insulation of RF needle used to ablate osteoid </a:t>
            </a:r>
            <a:r>
              <a:rPr lang="en-US" dirty="0" err="1" smtClean="0"/>
              <a:t>osteoma</a:t>
            </a:r>
            <a:r>
              <a:rPr lang="en-US" dirty="0" smtClean="0"/>
              <a:t> in posterior cortex</a:t>
            </a:r>
          </a:p>
          <a:p>
            <a:r>
              <a:rPr lang="en-US" dirty="0" smtClean="0"/>
              <a:t>debrided once, got infected</a:t>
            </a:r>
          </a:p>
          <a:p>
            <a:r>
              <a:rPr lang="en-US" dirty="0" smtClean="0"/>
              <a:t>Later transferred to my care</a:t>
            </a:r>
            <a:endParaRPr lang="en-US" dirty="0"/>
          </a:p>
        </p:txBody>
      </p:sp>
      <p:pic>
        <p:nvPicPr>
          <p:cNvPr id="4" name="Picture 3" descr="IMG_1575.JPG"/>
          <p:cNvPicPr>
            <a:picLocks noChangeAspect="1"/>
          </p:cNvPicPr>
          <p:nvPr/>
        </p:nvPicPr>
        <p:blipFill>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rot="5400000">
            <a:off x="6379304" y="2609149"/>
            <a:ext cx="2913560" cy="2185169"/>
          </a:xfrm>
          <a:prstGeom prst="rect">
            <a:avLst/>
          </a:prstGeom>
        </p:spPr>
        <p:style>
          <a:lnRef idx="2">
            <a:schemeClr val="accent5"/>
          </a:lnRef>
          <a:fillRef idx="1">
            <a:schemeClr val="lt1"/>
          </a:fillRef>
          <a:effectRef idx="0">
            <a:schemeClr val="accent5"/>
          </a:effectRef>
          <a:fontRef idx="minor">
            <a:schemeClr val="dk1"/>
          </a:fontRef>
        </p:style>
      </p:pic>
    </p:spTree>
    <p:extLst>
      <p:ext uri="{BB962C8B-B14F-4D97-AF65-F5344CB8AC3E}">
        <p14:creationId xmlns:p14="http://schemas.microsoft.com/office/powerpoint/2010/main" val="86894846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Details</a:t>
            </a:r>
            <a:endParaRPr lang="en-US" dirty="0"/>
          </a:p>
        </p:txBody>
      </p:sp>
      <p:sp>
        <p:nvSpPr>
          <p:cNvPr id="9" name="TextBox 8"/>
          <p:cNvSpPr txBox="1"/>
          <p:nvPr/>
        </p:nvSpPr>
        <p:spPr>
          <a:xfrm>
            <a:off x="289479" y="4450359"/>
            <a:ext cx="3178561" cy="1477328"/>
          </a:xfrm>
          <a:prstGeom prst="rect">
            <a:avLst/>
          </a:prstGeom>
          <a:noFill/>
          <a:ln>
            <a:solidFill>
              <a:srgbClr val="FF0000"/>
            </a:solidFill>
          </a:ln>
        </p:spPr>
        <p:txBody>
          <a:bodyPr wrap="square" rtlCol="0">
            <a:spAutoFit/>
          </a:bodyPr>
          <a:lstStyle/>
          <a:p>
            <a:pPr marL="285750" indent="-285750">
              <a:buFont typeface="Wingdings" charset="2"/>
              <a:buChar char="Ø"/>
            </a:pPr>
            <a:r>
              <a:rPr lang="en-US" dirty="0" smtClean="0"/>
              <a:t>Tumor was small</a:t>
            </a:r>
          </a:p>
          <a:p>
            <a:pPr marL="285750" indent="-285750">
              <a:buFont typeface="Wingdings" charset="2"/>
              <a:buChar char="Ø"/>
            </a:pPr>
            <a:r>
              <a:rPr lang="en-US" dirty="0" smtClean="0"/>
              <a:t>Surgery would involve scars and a lot of bone work</a:t>
            </a:r>
          </a:p>
          <a:p>
            <a:pPr marL="285750" indent="-285750">
              <a:buFont typeface="Wingdings" charset="2"/>
              <a:buChar char="Ø"/>
            </a:pPr>
            <a:r>
              <a:rPr lang="en-US" dirty="0" smtClean="0"/>
              <a:t>Ortho Sp. Decided to refer to interventionist</a:t>
            </a:r>
            <a:endParaRPr lang="en-US" dirty="0"/>
          </a:p>
        </p:txBody>
      </p:sp>
      <p:grpSp>
        <p:nvGrpSpPr>
          <p:cNvPr id="8" name="Group 7"/>
          <p:cNvGrpSpPr/>
          <p:nvPr/>
        </p:nvGrpSpPr>
        <p:grpSpPr>
          <a:xfrm>
            <a:off x="455252" y="1611394"/>
            <a:ext cx="3012788" cy="2573635"/>
            <a:chOff x="4000434" y="1538158"/>
            <a:chExt cx="1876910" cy="2031906"/>
          </a:xfrm>
        </p:grpSpPr>
        <p:pic>
          <p:nvPicPr>
            <p:cNvPr id="5" name="Picture 4" descr="Pre Op MRI Axial 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00434" y="1538158"/>
              <a:ext cx="1876910" cy="2031906"/>
            </a:xfrm>
            <a:prstGeom prst="rect">
              <a:avLst/>
            </a:prstGeom>
            <a:ln/>
          </p:spPr>
          <p:style>
            <a:lnRef idx="2">
              <a:schemeClr val="accent5"/>
            </a:lnRef>
            <a:fillRef idx="1">
              <a:schemeClr val="lt1"/>
            </a:fillRef>
            <a:effectRef idx="0">
              <a:schemeClr val="accent5"/>
            </a:effectRef>
            <a:fontRef idx="minor">
              <a:schemeClr val="dk1"/>
            </a:fontRef>
          </p:style>
        </p:pic>
        <p:cxnSp>
          <p:nvCxnSpPr>
            <p:cNvPr id="6" name="Straight Arrow Connector 5"/>
            <p:cNvCxnSpPr/>
            <p:nvPr/>
          </p:nvCxnSpPr>
          <p:spPr>
            <a:xfrm flipV="1">
              <a:off x="4303889" y="2554111"/>
              <a:ext cx="635000" cy="790222"/>
            </a:xfrm>
            <a:prstGeom prst="straightConnector1">
              <a:avLst/>
            </a:prstGeom>
            <a:ln w="19050">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pic>
        <p:nvPicPr>
          <p:cNvPr id="10" name="Picture 9" descr="CT Procedure 23 aug 17.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80896" y="1672932"/>
            <a:ext cx="2995923" cy="2450559"/>
          </a:xfrm>
          <a:prstGeom prst="rect">
            <a:avLst/>
          </a:prstGeom>
        </p:spPr>
      </p:pic>
      <p:sp>
        <p:nvSpPr>
          <p:cNvPr id="12" name="TextBox 11"/>
          <p:cNvSpPr txBox="1"/>
          <p:nvPr/>
        </p:nvSpPr>
        <p:spPr>
          <a:xfrm>
            <a:off x="4669231" y="4450359"/>
            <a:ext cx="3670438" cy="2308324"/>
          </a:xfrm>
          <a:prstGeom prst="rect">
            <a:avLst/>
          </a:prstGeom>
          <a:noFill/>
          <a:ln>
            <a:solidFill>
              <a:srgbClr val="FF0000"/>
            </a:solidFill>
          </a:ln>
        </p:spPr>
        <p:txBody>
          <a:bodyPr wrap="square" rtlCol="0">
            <a:spAutoFit/>
          </a:bodyPr>
          <a:lstStyle/>
          <a:p>
            <a:pPr marL="285750" indent="-285750">
              <a:buFont typeface="Wingdings" charset="2"/>
              <a:buChar char="v"/>
            </a:pPr>
            <a:r>
              <a:rPr lang="en-US" dirty="0" smtClean="0"/>
              <a:t>RF ablation done under image guide</a:t>
            </a:r>
          </a:p>
          <a:p>
            <a:pPr marL="285750" indent="-285750">
              <a:buFont typeface="Wingdings" charset="2"/>
              <a:buChar char="v"/>
            </a:pPr>
            <a:r>
              <a:rPr lang="en-US" dirty="0" smtClean="0"/>
              <a:t>Skin discoloration noticed after 2 days</a:t>
            </a:r>
          </a:p>
          <a:p>
            <a:pPr marL="285750" indent="-285750">
              <a:buFont typeface="Wingdings" charset="2"/>
              <a:buChar char="v"/>
            </a:pPr>
            <a:r>
              <a:rPr lang="en-US" dirty="0" smtClean="0"/>
              <a:t>Deteriorated next few days</a:t>
            </a:r>
          </a:p>
          <a:p>
            <a:pPr marL="285750" indent="-285750">
              <a:buFont typeface="Wingdings" charset="2"/>
              <a:buChar char="v"/>
            </a:pPr>
            <a:r>
              <a:rPr lang="en-US" dirty="0" smtClean="0"/>
              <a:t>Debridement done, NPWT applied</a:t>
            </a:r>
          </a:p>
          <a:p>
            <a:pPr marL="285750" indent="-285750">
              <a:buFont typeface="Wingdings" charset="2"/>
              <a:buChar char="v"/>
            </a:pPr>
            <a:r>
              <a:rPr lang="en-US" dirty="0" smtClean="0"/>
              <a:t>More pain, larger ulcer, infection</a:t>
            </a:r>
            <a:endParaRPr lang="en-US" dirty="0"/>
          </a:p>
        </p:txBody>
      </p:sp>
    </p:spTree>
    <p:extLst>
      <p:ext uri="{BB962C8B-B14F-4D97-AF65-F5344CB8AC3E}">
        <p14:creationId xmlns:p14="http://schemas.microsoft.com/office/powerpoint/2010/main" val="378613426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T 21 sept 17.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817727" y="1440112"/>
            <a:ext cx="3033417" cy="2539881"/>
          </a:xfrm>
          <a:prstGeom prst="rect">
            <a:avLst/>
          </a:prstGeom>
        </p:spPr>
        <p:style>
          <a:lnRef idx="2">
            <a:schemeClr val="accent5"/>
          </a:lnRef>
          <a:fillRef idx="1">
            <a:schemeClr val="lt1"/>
          </a:fillRef>
          <a:effectRef idx="0">
            <a:schemeClr val="accent5"/>
          </a:effectRef>
          <a:fontRef idx="minor">
            <a:schemeClr val="dk1"/>
          </a:fontRef>
        </p:style>
      </p:pic>
      <p:pic>
        <p:nvPicPr>
          <p:cNvPr id="5" name="Picture 4" descr="IMG_1575.JPG"/>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706232" y="1536213"/>
            <a:ext cx="3258375" cy="2443780"/>
          </a:xfrm>
          <a:prstGeom prst="rect">
            <a:avLst/>
          </a:prstGeom>
        </p:spPr>
        <p:style>
          <a:lnRef idx="2">
            <a:schemeClr val="accent4"/>
          </a:lnRef>
          <a:fillRef idx="1">
            <a:schemeClr val="lt1"/>
          </a:fillRef>
          <a:effectRef idx="0">
            <a:schemeClr val="accent4"/>
          </a:effectRef>
          <a:fontRef idx="minor">
            <a:schemeClr val="dk1"/>
          </a:fontRef>
        </p:style>
      </p:pic>
      <p:sp>
        <p:nvSpPr>
          <p:cNvPr id="6" name="TextBox 5"/>
          <p:cNvSpPr txBox="1"/>
          <p:nvPr/>
        </p:nvSpPr>
        <p:spPr>
          <a:xfrm>
            <a:off x="4574511" y="4008023"/>
            <a:ext cx="3837304" cy="369332"/>
          </a:xfrm>
          <a:prstGeom prst="rect">
            <a:avLst/>
          </a:prstGeom>
          <a:noFill/>
        </p:spPr>
        <p:txBody>
          <a:bodyPr wrap="square" rtlCol="0">
            <a:spAutoFit/>
          </a:bodyPr>
          <a:lstStyle/>
          <a:p>
            <a:r>
              <a:rPr lang="en-US" dirty="0" smtClean="0"/>
              <a:t>X-Ray after 1</a:t>
            </a:r>
            <a:r>
              <a:rPr lang="en-US" baseline="30000" dirty="0" smtClean="0"/>
              <a:t>st</a:t>
            </a:r>
            <a:r>
              <a:rPr lang="en-US" dirty="0" smtClean="0"/>
              <a:t> debridement, Sept 2017</a:t>
            </a:r>
            <a:endParaRPr lang="en-US" dirty="0"/>
          </a:p>
        </p:txBody>
      </p:sp>
      <p:sp>
        <p:nvSpPr>
          <p:cNvPr id="7" name="TextBox 6"/>
          <p:cNvSpPr txBox="1"/>
          <p:nvPr/>
        </p:nvSpPr>
        <p:spPr>
          <a:xfrm>
            <a:off x="1862667" y="592667"/>
            <a:ext cx="5988477" cy="523220"/>
          </a:xfrm>
          <a:prstGeom prst="rect">
            <a:avLst/>
          </a:prstGeom>
          <a:noFill/>
          <a:ln>
            <a:solidFill>
              <a:schemeClr val="tx1"/>
            </a:solidFill>
          </a:ln>
        </p:spPr>
        <p:txBody>
          <a:bodyPr wrap="square" rtlCol="0">
            <a:spAutoFit/>
          </a:bodyPr>
          <a:lstStyle/>
          <a:p>
            <a:pPr algn="ctr"/>
            <a:r>
              <a:rPr lang="en-US" sz="2800" dirty="0" smtClean="0"/>
              <a:t>On initial presentation to the author</a:t>
            </a:r>
            <a:endParaRPr lang="en-US" sz="2800" dirty="0"/>
          </a:p>
        </p:txBody>
      </p:sp>
      <p:sp>
        <p:nvSpPr>
          <p:cNvPr id="8" name="TextBox 7"/>
          <p:cNvSpPr txBox="1"/>
          <p:nvPr/>
        </p:nvSpPr>
        <p:spPr>
          <a:xfrm>
            <a:off x="1273675" y="4991228"/>
            <a:ext cx="6577469" cy="1569660"/>
          </a:xfrm>
          <a:prstGeom prst="rect">
            <a:avLst/>
          </a:prstGeom>
          <a:ln>
            <a:solidFill>
              <a:srgbClr val="FF0000"/>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marL="285750" indent="-285750">
              <a:buFont typeface="Wingdings" charset="2"/>
              <a:buChar char="²"/>
            </a:pPr>
            <a:r>
              <a:rPr lang="en-US" sz="2400" dirty="0" smtClean="0"/>
              <a:t>The problem has been under estimated !</a:t>
            </a:r>
          </a:p>
          <a:p>
            <a:pPr marL="285750" indent="-285750">
              <a:buFont typeface="Wingdings" charset="2"/>
              <a:buChar char="²"/>
            </a:pPr>
            <a:r>
              <a:rPr lang="en-US" sz="2400" dirty="0" smtClean="0"/>
              <a:t>This is 4</a:t>
            </a:r>
            <a:r>
              <a:rPr lang="en-US" sz="2400" baseline="30000" dirty="0" smtClean="0"/>
              <a:t>th</a:t>
            </a:r>
            <a:r>
              <a:rPr lang="en-US" sz="2400" dirty="0" smtClean="0"/>
              <a:t> degree burn, inside-out, bone likely to be burnt</a:t>
            </a:r>
          </a:p>
          <a:p>
            <a:pPr marL="285750" indent="-285750">
              <a:buFont typeface="Wingdings" charset="2"/>
              <a:buChar char="²"/>
            </a:pPr>
            <a:r>
              <a:rPr lang="en-US" sz="2400" dirty="0" smtClean="0"/>
              <a:t>Bone Scan ordered</a:t>
            </a:r>
            <a:endParaRPr lang="en-US" sz="2400" dirty="0"/>
          </a:p>
        </p:txBody>
      </p:sp>
      <p:sp>
        <p:nvSpPr>
          <p:cNvPr id="2" name="TextBox 1"/>
          <p:cNvSpPr txBox="1"/>
          <p:nvPr/>
        </p:nvSpPr>
        <p:spPr>
          <a:xfrm>
            <a:off x="2918513" y="4539599"/>
            <a:ext cx="2810420" cy="369332"/>
          </a:xfrm>
          <a:prstGeom prst="rect">
            <a:avLst/>
          </a:prstGeom>
          <a:noFill/>
          <a:ln>
            <a:solidFill>
              <a:srgbClr val="008000"/>
            </a:solidFill>
          </a:ln>
        </p:spPr>
        <p:txBody>
          <a:bodyPr wrap="square" rtlCol="0">
            <a:spAutoFit/>
          </a:bodyPr>
          <a:lstStyle/>
          <a:p>
            <a:pPr algn="ctr"/>
            <a:r>
              <a:rPr lang="en-US" dirty="0" smtClean="0"/>
              <a:t>My assessment</a:t>
            </a:r>
            <a:endParaRPr lang="en-US" dirty="0"/>
          </a:p>
        </p:txBody>
      </p:sp>
    </p:spTree>
    <p:extLst>
      <p:ext uri="{BB962C8B-B14F-4D97-AF65-F5344CB8AC3E}">
        <p14:creationId xmlns:p14="http://schemas.microsoft.com/office/powerpoint/2010/main" val="131683414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2.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910466" y="1517121"/>
            <a:ext cx="4247445" cy="2781779"/>
          </a:xfrm>
          <a:prstGeom prst="rect">
            <a:avLst/>
          </a:prstGeom>
        </p:spPr>
        <p:style>
          <a:lnRef idx="2">
            <a:schemeClr val="accent5"/>
          </a:lnRef>
          <a:fillRef idx="1">
            <a:schemeClr val="lt1"/>
          </a:fillRef>
          <a:effectRef idx="0">
            <a:schemeClr val="accent5"/>
          </a:effectRef>
          <a:fontRef idx="minor">
            <a:schemeClr val="dk1"/>
          </a:fontRef>
        </p:style>
      </p:pic>
      <p:pic>
        <p:nvPicPr>
          <p:cNvPr id="5" name="Picture 4" descr="image 3.jpg"/>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834264" y="1791944"/>
            <a:ext cx="2506956" cy="2506956"/>
          </a:xfrm>
          <a:prstGeom prst="rect">
            <a:avLst/>
          </a:prstGeom>
        </p:spPr>
        <p:style>
          <a:lnRef idx="2">
            <a:schemeClr val="accent5"/>
          </a:lnRef>
          <a:fillRef idx="1">
            <a:schemeClr val="lt1"/>
          </a:fillRef>
          <a:effectRef idx="0">
            <a:schemeClr val="accent5"/>
          </a:effectRef>
          <a:fontRef idx="minor">
            <a:schemeClr val="dk1"/>
          </a:fontRef>
        </p:style>
      </p:pic>
      <p:sp>
        <p:nvSpPr>
          <p:cNvPr id="7" name="TextBox 6"/>
          <p:cNvSpPr txBox="1"/>
          <p:nvPr/>
        </p:nvSpPr>
        <p:spPr>
          <a:xfrm>
            <a:off x="1148489" y="4656667"/>
            <a:ext cx="7296284" cy="9233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285750" indent="-285750">
              <a:buFont typeface="Wingdings" charset="2"/>
              <a:buChar char="Ø"/>
            </a:pPr>
            <a:r>
              <a:rPr lang="en-US" dirty="0" smtClean="0"/>
              <a:t>Photon deficient area in </a:t>
            </a:r>
            <a:r>
              <a:rPr lang="en-US" dirty="0" err="1" smtClean="0"/>
              <a:t>Tibial</a:t>
            </a:r>
            <a:r>
              <a:rPr lang="en-US" dirty="0" smtClean="0"/>
              <a:t> cortex and marrow</a:t>
            </a:r>
          </a:p>
          <a:p>
            <a:pPr marL="285750" indent="-285750">
              <a:buFont typeface="Wingdings" charset="2"/>
              <a:buChar char="Ø"/>
            </a:pPr>
            <a:r>
              <a:rPr lang="en-US" dirty="0" smtClean="0"/>
              <a:t>The bone and Marrow are burnt and all cells are probably dead</a:t>
            </a:r>
          </a:p>
          <a:p>
            <a:pPr marL="285750" indent="-285750">
              <a:buFont typeface="Wingdings" charset="2"/>
              <a:buChar char="Ø"/>
            </a:pPr>
            <a:r>
              <a:rPr lang="en-US" dirty="0" smtClean="0"/>
              <a:t>Confirms clinical impression</a:t>
            </a:r>
            <a:endParaRPr lang="en-US" dirty="0"/>
          </a:p>
        </p:txBody>
      </p:sp>
      <p:sp>
        <p:nvSpPr>
          <p:cNvPr id="3" name="TextBox 2"/>
          <p:cNvSpPr txBox="1"/>
          <p:nvPr/>
        </p:nvSpPr>
        <p:spPr>
          <a:xfrm>
            <a:off x="1778000" y="635000"/>
            <a:ext cx="6379911" cy="523220"/>
          </a:xfrm>
          <a:prstGeom prst="rect">
            <a:avLst/>
          </a:prstGeom>
          <a:noFill/>
          <a:ln>
            <a:solidFill>
              <a:schemeClr val="tx1"/>
            </a:solidFill>
          </a:ln>
        </p:spPr>
        <p:txBody>
          <a:bodyPr wrap="square" rtlCol="0">
            <a:spAutoFit/>
          </a:bodyPr>
          <a:lstStyle/>
          <a:p>
            <a:pPr algn="ctr"/>
            <a:r>
              <a:rPr lang="en-US" sz="2800" dirty="0" smtClean="0"/>
              <a:t>Bone Scan pictures</a:t>
            </a:r>
            <a:endParaRPr lang="en-US" sz="2800" dirty="0"/>
          </a:p>
        </p:txBody>
      </p:sp>
    </p:spTree>
    <p:extLst>
      <p:ext uri="{BB962C8B-B14F-4D97-AF65-F5344CB8AC3E}">
        <p14:creationId xmlns:p14="http://schemas.microsoft.com/office/powerpoint/2010/main" val="381541004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Debridement</a:t>
            </a:r>
            <a:endParaRPr lang="en-US" dirty="0"/>
          </a:p>
        </p:txBody>
      </p:sp>
      <p:pic>
        <p:nvPicPr>
          <p:cNvPr id="5" name="IMG_1581.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91154" y="1744740"/>
            <a:ext cx="3204916" cy="2403686"/>
          </a:xfrm>
          <a:prstGeom prst="rect">
            <a:avLst/>
          </a:prstGeom>
        </p:spPr>
      </p:pic>
      <p:pic>
        <p:nvPicPr>
          <p:cNvPr id="6" name="Picture 5" descr="IMG_1584.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3331" y="4309930"/>
            <a:ext cx="3204916" cy="2403686"/>
          </a:xfrm>
          <a:prstGeom prst="rect">
            <a:avLst/>
          </a:prstGeom>
        </p:spPr>
      </p:pic>
      <p:pic>
        <p:nvPicPr>
          <p:cNvPr id="7" name="Picture 6" descr="IMG_1579.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3331" y="1744740"/>
            <a:ext cx="3204916" cy="2403687"/>
          </a:xfrm>
          <a:prstGeom prst="rect">
            <a:avLst/>
          </a:prstGeom>
        </p:spPr>
      </p:pic>
      <p:sp>
        <p:nvSpPr>
          <p:cNvPr id="4" name="TextBox 3"/>
          <p:cNvSpPr txBox="1"/>
          <p:nvPr/>
        </p:nvSpPr>
        <p:spPr>
          <a:xfrm>
            <a:off x="4374444" y="4797778"/>
            <a:ext cx="4459111"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smtClean="0"/>
              <a:t>Drill holes: No bleeding from cortex</a:t>
            </a:r>
          </a:p>
          <a:p>
            <a:r>
              <a:rPr lang="en-US" sz="2400" dirty="0" smtClean="0"/>
              <a:t>Bone window: marrow was dead!</a:t>
            </a:r>
            <a:endParaRPr lang="en-US" sz="2400" dirty="0"/>
          </a:p>
        </p:txBody>
      </p:sp>
    </p:spTree>
    <p:extLst>
      <p:ext uri="{BB962C8B-B14F-4D97-AF65-F5344CB8AC3E}">
        <p14:creationId xmlns:p14="http://schemas.microsoft.com/office/powerpoint/2010/main" val="3065112601"/>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 1 month post </a:t>
            </a:r>
            <a:r>
              <a:rPr lang="en-US" dirty="0" smtClean="0"/>
              <a:t>Debridement/NPWT/</a:t>
            </a:r>
            <a:r>
              <a:rPr lang="en-US" dirty="0" err="1" smtClean="0"/>
              <a:t>Abx</a:t>
            </a:r>
            <a:endParaRPr lang="en-US" dirty="0"/>
          </a:p>
        </p:txBody>
      </p:sp>
      <p:pic>
        <p:nvPicPr>
          <p:cNvPr id="3" name="Picture 2" descr="IMG_228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106329" y="2168612"/>
            <a:ext cx="3525408" cy="2644055"/>
          </a:xfrm>
          <a:prstGeom prst="rect">
            <a:avLst/>
          </a:prstGeom>
        </p:spPr>
      </p:pic>
      <p:pic>
        <p:nvPicPr>
          <p:cNvPr id="4" name="Picture 3" descr="IMG_1888.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2796284" y="2168612"/>
            <a:ext cx="3525408" cy="2644055"/>
          </a:xfrm>
          <a:prstGeom prst="rect">
            <a:avLst/>
          </a:prstGeom>
        </p:spPr>
      </p:pic>
      <p:pic>
        <p:nvPicPr>
          <p:cNvPr id="6" name="Picture 5" descr="Plain X-ray 23 Oct 17.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96938" y="1727935"/>
            <a:ext cx="2166011" cy="2644055"/>
          </a:xfrm>
          <a:prstGeom prst="rect">
            <a:avLst/>
          </a:prstGeom>
        </p:spPr>
        <p:style>
          <a:lnRef idx="2">
            <a:schemeClr val="dk1"/>
          </a:lnRef>
          <a:fillRef idx="1">
            <a:schemeClr val="lt1"/>
          </a:fillRef>
          <a:effectRef idx="0">
            <a:schemeClr val="dk1"/>
          </a:effectRef>
          <a:fontRef idx="minor">
            <a:schemeClr val="dk1"/>
          </a:fontRef>
        </p:style>
      </p:pic>
      <p:sp>
        <p:nvSpPr>
          <p:cNvPr id="7" name="TextBox 6"/>
          <p:cNvSpPr txBox="1"/>
          <p:nvPr/>
        </p:nvSpPr>
        <p:spPr>
          <a:xfrm>
            <a:off x="5963468" y="4599802"/>
            <a:ext cx="3180532" cy="369332"/>
          </a:xfrm>
          <a:prstGeom prst="rect">
            <a:avLst/>
          </a:prstGeom>
          <a:noFill/>
        </p:spPr>
        <p:txBody>
          <a:bodyPr wrap="square" rtlCol="0">
            <a:spAutoFit/>
          </a:bodyPr>
          <a:lstStyle/>
          <a:p>
            <a:r>
              <a:rPr lang="en-US" dirty="0" smtClean="0"/>
              <a:t>X-Ray after 2nd debridement</a:t>
            </a:r>
            <a:endParaRPr lang="en-US" dirty="0"/>
          </a:p>
        </p:txBody>
      </p:sp>
      <p:sp>
        <p:nvSpPr>
          <p:cNvPr id="8" name="TextBox 7"/>
          <p:cNvSpPr txBox="1"/>
          <p:nvPr/>
        </p:nvSpPr>
        <p:spPr>
          <a:xfrm>
            <a:off x="792162" y="5503333"/>
            <a:ext cx="5061830" cy="369332"/>
          </a:xfrm>
          <a:prstGeom prst="rect">
            <a:avLst/>
          </a:prstGeom>
          <a:noFill/>
        </p:spPr>
        <p:txBody>
          <a:bodyPr wrap="square" rtlCol="0">
            <a:spAutoFit/>
          </a:bodyPr>
          <a:lstStyle/>
          <a:p>
            <a:r>
              <a:rPr lang="en-US" dirty="0" smtClean="0"/>
              <a:t>Culture appropriate antibiotics by PICC line</a:t>
            </a:r>
            <a:endParaRPr lang="en-US" dirty="0"/>
          </a:p>
        </p:txBody>
      </p:sp>
    </p:spTree>
    <p:extLst>
      <p:ext uri="{BB962C8B-B14F-4D97-AF65-F5344CB8AC3E}">
        <p14:creationId xmlns:p14="http://schemas.microsoft.com/office/powerpoint/2010/main" val="350353430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4200" y="3750258"/>
            <a:ext cx="5814633" cy="2907505"/>
          </a:xfrm>
          <a:prstGeom prst="rect">
            <a:avLst/>
          </a:prstGeom>
        </p:spPr>
        <p:txBody>
          <a:bodyPr/>
          <a:lst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a:lstStyle>
          <a:p>
            <a:r>
              <a:rPr lang="en-US" smtClean="0"/>
              <a:t>The area now needs soft tissue cover</a:t>
            </a:r>
            <a:endParaRPr lang="en-US" dirty="0"/>
          </a:p>
        </p:txBody>
      </p:sp>
      <p:pic>
        <p:nvPicPr>
          <p:cNvPr id="3" name="Picture 2" descr="IMG_1888.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74679" y="834251"/>
            <a:ext cx="3525408" cy="2644055"/>
          </a:xfrm>
          <a:prstGeom prst="rect">
            <a:avLst/>
          </a:prstGeom>
          <a:ln>
            <a:solidFill>
              <a:srgbClr val="FF0000"/>
            </a:solidFill>
          </a:ln>
        </p:spPr>
      </p:pic>
    </p:spTree>
    <p:extLst>
      <p:ext uri="{BB962C8B-B14F-4D97-AF65-F5344CB8AC3E}">
        <p14:creationId xmlns:p14="http://schemas.microsoft.com/office/powerpoint/2010/main" val="354328208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t>
            </a:r>
            <a:r>
              <a:rPr lang="en-US" dirty="0" smtClean="0"/>
              <a:t>is</a:t>
            </a:r>
            <a:r>
              <a:rPr lang="en-US" dirty="0" smtClean="0"/>
              <a:t> </a:t>
            </a:r>
            <a:r>
              <a:rPr lang="en-US" dirty="0" smtClean="0"/>
              <a:t>the standard treatment </a:t>
            </a:r>
            <a:r>
              <a:rPr lang="en-US" dirty="0" smtClean="0"/>
              <a:t>in such case?</a:t>
            </a:r>
            <a:endParaRPr lang="en-US" dirty="0"/>
          </a:p>
        </p:txBody>
      </p:sp>
      <p:sp>
        <p:nvSpPr>
          <p:cNvPr id="3" name="Content Placeholder 2"/>
          <p:cNvSpPr>
            <a:spLocks noGrp="1"/>
          </p:cNvSpPr>
          <p:nvPr>
            <p:ph idx="1"/>
          </p:nvPr>
        </p:nvSpPr>
        <p:spPr>
          <a:xfrm>
            <a:off x="503192" y="2356004"/>
            <a:ext cx="7859757" cy="3574874"/>
          </a:xfrm>
        </p:spPr>
        <p:style>
          <a:lnRef idx="2">
            <a:schemeClr val="accent4"/>
          </a:lnRef>
          <a:fillRef idx="1">
            <a:schemeClr val="lt1"/>
          </a:fillRef>
          <a:effectRef idx="0">
            <a:schemeClr val="accent4"/>
          </a:effectRef>
          <a:fontRef idx="minor">
            <a:schemeClr val="dk1"/>
          </a:fontRef>
        </p:style>
        <p:txBody>
          <a:bodyPr>
            <a:noAutofit/>
          </a:bodyPr>
          <a:lstStyle/>
          <a:p>
            <a:pPr>
              <a:buFont typeface="Wingdings" charset="2"/>
              <a:buChar char="ü"/>
            </a:pPr>
            <a:r>
              <a:rPr lang="en-US" dirty="0" smtClean="0"/>
              <a:t>Debride soft tissue/bone</a:t>
            </a:r>
          </a:p>
          <a:p>
            <a:pPr>
              <a:buFont typeface="Wingdings" charset="2"/>
              <a:buChar char="ü"/>
            </a:pPr>
            <a:r>
              <a:rPr lang="en-US" dirty="0" smtClean="0"/>
              <a:t>Control infection</a:t>
            </a:r>
          </a:p>
          <a:p>
            <a:pPr>
              <a:buFont typeface="Wingdings" charset="2"/>
              <a:buChar char="ü"/>
            </a:pPr>
            <a:r>
              <a:rPr lang="en-US" dirty="0" smtClean="0"/>
              <a:t>NPWT</a:t>
            </a:r>
          </a:p>
          <a:p>
            <a:pPr>
              <a:buFont typeface="Wingdings" charset="2"/>
              <a:buChar char="ü"/>
            </a:pPr>
            <a:r>
              <a:rPr lang="en-US" dirty="0" smtClean="0"/>
              <a:t>Local </a:t>
            </a:r>
            <a:r>
              <a:rPr lang="en-US" dirty="0" smtClean="0"/>
              <a:t>flap +/- bone graft &amp; </a:t>
            </a:r>
            <a:r>
              <a:rPr lang="en-US" dirty="0" smtClean="0"/>
              <a:t>skin </a:t>
            </a:r>
            <a:r>
              <a:rPr lang="en-US" dirty="0" smtClean="0"/>
              <a:t>graft </a:t>
            </a:r>
            <a:r>
              <a:rPr lang="en-US" dirty="0" smtClean="0"/>
              <a:t>of donor </a:t>
            </a:r>
            <a:r>
              <a:rPr lang="en-US" dirty="0" smtClean="0"/>
              <a:t>defect</a:t>
            </a:r>
            <a:endParaRPr lang="en-US" dirty="0"/>
          </a:p>
        </p:txBody>
      </p:sp>
    </p:spTree>
    <p:extLst>
      <p:ext uri="{BB962C8B-B14F-4D97-AF65-F5344CB8AC3E}">
        <p14:creationId xmlns:p14="http://schemas.microsoft.com/office/powerpoint/2010/main" val="255319910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t>Dilemma</a:t>
            </a:r>
            <a:endParaRPr lang="en-US" dirty="0"/>
          </a:p>
        </p:txBody>
      </p:sp>
      <p:sp>
        <p:nvSpPr>
          <p:cNvPr id="3" name="TextBox 2"/>
          <p:cNvSpPr txBox="1"/>
          <p:nvPr/>
        </p:nvSpPr>
        <p:spPr>
          <a:xfrm>
            <a:off x="1067419" y="1634707"/>
            <a:ext cx="6796353" cy="1200329"/>
          </a:xfrm>
          <a:prstGeom prst="rect">
            <a:avLst/>
          </a:prstGeom>
          <a:noFill/>
          <a:ln>
            <a:solidFill>
              <a:srgbClr val="008000"/>
            </a:solidFill>
          </a:ln>
        </p:spPr>
        <p:txBody>
          <a:bodyPr wrap="square" rtlCol="0">
            <a:spAutoFit/>
          </a:bodyPr>
          <a:lstStyle/>
          <a:p>
            <a:pPr marL="285750" indent="-285750">
              <a:buFont typeface="Wingdings" charset="2"/>
              <a:buChar char="q"/>
            </a:pPr>
            <a:r>
              <a:rPr lang="en-US" dirty="0" smtClean="0"/>
              <a:t>This is an iatrogenic situation</a:t>
            </a:r>
          </a:p>
          <a:p>
            <a:pPr marL="285750" indent="-285750">
              <a:buFont typeface="Wingdings" charset="2"/>
              <a:buChar char="q"/>
            </a:pPr>
            <a:r>
              <a:rPr lang="en-US" dirty="0" smtClean="0"/>
              <a:t>Parents seriously worried about the limb and infection</a:t>
            </a:r>
          </a:p>
          <a:p>
            <a:pPr marL="285750" indent="-285750">
              <a:buFont typeface="Wingdings" charset="2"/>
              <a:buChar char="q"/>
            </a:pPr>
            <a:r>
              <a:rPr lang="en-US" dirty="0" smtClean="0"/>
              <a:t>Not happy to do more invasive surgery : flaps/grafts</a:t>
            </a:r>
          </a:p>
          <a:p>
            <a:pPr marL="285750" indent="-285750">
              <a:buFont typeface="Wingdings" charset="2"/>
              <a:buChar char="q"/>
            </a:pPr>
            <a:r>
              <a:rPr lang="en-US" dirty="0" smtClean="0"/>
              <a:t>Is there no other way </a:t>
            </a:r>
            <a:r>
              <a:rPr lang="en-US" dirty="0" smtClean="0"/>
              <a:t>? They ask</a:t>
            </a:r>
            <a:endParaRPr lang="en-US" dirty="0"/>
          </a:p>
        </p:txBody>
      </p:sp>
      <p:sp>
        <p:nvSpPr>
          <p:cNvPr id="4" name="TextBox 3"/>
          <p:cNvSpPr txBox="1"/>
          <p:nvPr/>
        </p:nvSpPr>
        <p:spPr>
          <a:xfrm>
            <a:off x="1067419" y="3066764"/>
            <a:ext cx="6796353" cy="1754327"/>
          </a:xfrm>
          <a:prstGeom prst="rect">
            <a:avLst/>
          </a:prstGeom>
          <a:noFill/>
          <a:ln>
            <a:solidFill>
              <a:srgbClr val="FF0000"/>
            </a:solidFill>
          </a:ln>
        </p:spPr>
        <p:txBody>
          <a:bodyPr wrap="square" rtlCol="0">
            <a:spAutoFit/>
          </a:bodyPr>
          <a:lstStyle/>
          <a:p>
            <a:pPr marL="285750" indent="-285750">
              <a:buFont typeface="Wingdings" charset="2"/>
              <a:buChar char="ü"/>
            </a:pPr>
            <a:r>
              <a:rPr lang="en-US" dirty="0" smtClean="0"/>
              <a:t>Recent publications on treatment of leg ulcers with fat graft and NPWT *</a:t>
            </a:r>
          </a:p>
          <a:p>
            <a:pPr marL="285750" indent="-285750">
              <a:buFont typeface="Wingdings" charset="2"/>
              <a:buChar char="ü"/>
            </a:pPr>
            <a:r>
              <a:rPr lang="en-US" dirty="0" smtClean="0"/>
              <a:t>Our own experience with fat grafting for radiation ulcers by peri-ulcer injections</a:t>
            </a:r>
          </a:p>
          <a:p>
            <a:pPr marL="285750" indent="-285750">
              <a:buFont typeface="Wingdings" charset="2"/>
              <a:buChar char="ü"/>
            </a:pPr>
            <a:r>
              <a:rPr lang="en-US" dirty="0" smtClean="0"/>
              <a:t>I Proposed </a:t>
            </a:r>
            <a:r>
              <a:rPr lang="en-US" dirty="0" smtClean="0"/>
              <a:t>to try open </a:t>
            </a:r>
            <a:r>
              <a:rPr lang="en-US" dirty="0" smtClean="0"/>
              <a:t>fat grafting </a:t>
            </a:r>
            <a:r>
              <a:rPr lang="en-US" dirty="0" smtClean="0"/>
              <a:t>+ PRP </a:t>
            </a:r>
            <a:r>
              <a:rPr lang="en-US" dirty="0" smtClean="0"/>
              <a:t>gel; this </a:t>
            </a:r>
            <a:r>
              <a:rPr lang="en-US" dirty="0" smtClean="0"/>
              <a:t>method appealed to parents</a:t>
            </a:r>
            <a:endParaRPr lang="en-US" dirty="0"/>
          </a:p>
        </p:txBody>
      </p:sp>
      <p:sp>
        <p:nvSpPr>
          <p:cNvPr id="5" name="TextBox 4"/>
          <p:cNvSpPr txBox="1"/>
          <p:nvPr/>
        </p:nvSpPr>
        <p:spPr>
          <a:xfrm>
            <a:off x="878256" y="5525579"/>
            <a:ext cx="7282772" cy="1015663"/>
          </a:xfrm>
          <a:prstGeom prst="rect">
            <a:avLst/>
          </a:prstGeom>
          <a:noFill/>
        </p:spPr>
        <p:txBody>
          <a:bodyPr wrap="square" rtlCol="0">
            <a:spAutoFit/>
          </a:bodyPr>
          <a:lstStyle/>
          <a:p>
            <a:pPr marL="0" lvl="1"/>
            <a:r>
              <a:rPr lang="en-US" dirty="0" smtClean="0"/>
              <a:t>*</a:t>
            </a:r>
            <a:r>
              <a:rPr lang="en-US" sz="1200" dirty="0">
                <a:hlinkClick r:id="rId2"/>
              </a:rPr>
              <a:t>Stasch T</a:t>
            </a:r>
            <a:r>
              <a:rPr lang="en-US" sz="1200" baseline="30000" dirty="0"/>
              <a:t>1</a:t>
            </a:r>
            <a:r>
              <a:rPr lang="en-US" sz="1200" dirty="0"/>
              <a:t>, </a:t>
            </a:r>
            <a:r>
              <a:rPr lang="en-US" sz="1200" dirty="0">
                <a:hlinkClick r:id="rId3"/>
              </a:rPr>
              <a:t>Hoehne J</a:t>
            </a:r>
            <a:r>
              <a:rPr lang="en-US" sz="1200" dirty="0"/>
              <a:t>, </a:t>
            </a:r>
            <a:r>
              <a:rPr lang="en-US" sz="1200" dirty="0">
                <a:hlinkClick r:id="rId4"/>
              </a:rPr>
              <a:t>Huynh T</a:t>
            </a:r>
            <a:r>
              <a:rPr lang="en-US" sz="1200" dirty="0"/>
              <a:t>, </a:t>
            </a:r>
            <a:r>
              <a:rPr lang="en-US" sz="1200" dirty="0">
                <a:hlinkClick r:id="rId5"/>
              </a:rPr>
              <a:t>De Baerdemaeker R</a:t>
            </a:r>
            <a:r>
              <a:rPr lang="en-US" sz="1200" dirty="0"/>
              <a:t>, </a:t>
            </a:r>
            <a:r>
              <a:rPr lang="en-US" sz="1200" dirty="0">
                <a:hlinkClick r:id="rId6"/>
              </a:rPr>
              <a:t>Grandel S</a:t>
            </a:r>
            <a:r>
              <a:rPr lang="en-US" sz="1200" dirty="0"/>
              <a:t>, </a:t>
            </a:r>
            <a:r>
              <a:rPr lang="en-US" sz="1200" dirty="0">
                <a:hlinkClick r:id="rId7"/>
              </a:rPr>
              <a:t>Herold C</a:t>
            </a:r>
            <a:r>
              <a:rPr lang="en-US" sz="1200" dirty="0"/>
              <a:t>. </a:t>
            </a:r>
            <a:r>
              <a:rPr lang="en-US" sz="1200" b="1" dirty="0" err="1"/>
              <a:t>Débridement</a:t>
            </a:r>
            <a:r>
              <a:rPr lang="en-US" sz="1200" b="1" dirty="0"/>
              <a:t> and Autologous </a:t>
            </a:r>
            <a:r>
              <a:rPr lang="en-US" sz="1200" b="1" dirty="0" err="1"/>
              <a:t>Lipotransfer</a:t>
            </a:r>
            <a:r>
              <a:rPr lang="en-US" sz="1200" b="1" dirty="0"/>
              <a:t> for Chronic Ulceration of the Diabetic Foot and Lower Limb Improves Wound Healing. </a:t>
            </a:r>
            <a:r>
              <a:rPr lang="en-US" sz="1200" dirty="0">
                <a:hlinkClick r:id="rId8" tooltip="Plastic and reconstructive surgery."/>
              </a:rPr>
              <a:t>Plast Reconstr Surg.</a:t>
            </a:r>
            <a:r>
              <a:rPr lang="en-US" sz="1200" dirty="0"/>
              <a:t> 2015 Dec;136(6):1357-66.</a:t>
            </a:r>
          </a:p>
          <a:p>
            <a:endParaRPr lang="en-US" dirty="0"/>
          </a:p>
        </p:txBody>
      </p:sp>
    </p:spTree>
    <p:extLst>
      <p:ext uri="{BB962C8B-B14F-4D97-AF65-F5344CB8AC3E}">
        <p14:creationId xmlns:p14="http://schemas.microsoft.com/office/powerpoint/2010/main" val="381458765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162" y="40341"/>
            <a:ext cx="7570787" cy="1242427"/>
          </a:xfrm>
        </p:spPr>
        <p:txBody>
          <a:bodyPr>
            <a:normAutofit fontScale="90000"/>
          </a:bodyPr>
          <a:lstStyle/>
          <a:p>
            <a:r>
              <a:rPr lang="en-US" dirty="0" smtClean="0"/>
              <a:t>Second Surgery </a:t>
            </a:r>
            <a:r>
              <a:rPr lang="mr-IN" dirty="0" smtClean="0"/>
              <a:t>–</a:t>
            </a:r>
            <a:r>
              <a:rPr lang="en-US" dirty="0" smtClean="0"/>
              <a:t> Oct 2017</a:t>
            </a:r>
            <a:endParaRPr lang="en-US" dirty="0"/>
          </a:p>
        </p:txBody>
      </p:sp>
      <p:pic>
        <p:nvPicPr>
          <p:cNvPr id="6" name="Picture 5" descr="IMG_1890.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6963932" y="1790753"/>
            <a:ext cx="1807537" cy="1641750"/>
          </a:xfrm>
          <a:prstGeom prst="rect">
            <a:avLst/>
          </a:prstGeom>
          <a:ln>
            <a:solidFill>
              <a:srgbClr val="000090"/>
            </a:solidFill>
          </a:ln>
        </p:spPr>
      </p:pic>
      <p:pic>
        <p:nvPicPr>
          <p:cNvPr id="7" name="Picture 6" descr="IMG_189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46825" y="3844701"/>
            <a:ext cx="1876665" cy="1734917"/>
          </a:xfrm>
          <a:prstGeom prst="rect">
            <a:avLst/>
          </a:prstGeom>
          <a:ln>
            <a:solidFill>
              <a:srgbClr val="000090"/>
            </a:solidFill>
          </a:ln>
        </p:spPr>
      </p:pic>
      <p:pic>
        <p:nvPicPr>
          <p:cNvPr id="9" name="Picture 8" descr="IMG_1888 copy.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4911597" y="1819766"/>
            <a:ext cx="2068508" cy="1551380"/>
          </a:xfrm>
          <a:prstGeom prst="rect">
            <a:avLst/>
          </a:prstGeom>
          <a:ln>
            <a:solidFill>
              <a:srgbClr val="000090"/>
            </a:solidFill>
          </a:ln>
        </p:spPr>
      </p:pic>
      <p:sp>
        <p:nvSpPr>
          <p:cNvPr id="4" name="TextBox 3"/>
          <p:cNvSpPr txBox="1"/>
          <p:nvPr/>
        </p:nvSpPr>
        <p:spPr>
          <a:xfrm>
            <a:off x="1256583" y="4019559"/>
            <a:ext cx="3698053" cy="258532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285750" indent="-285750">
              <a:buFont typeface="Wingdings" charset="2"/>
              <a:buChar char="q"/>
            </a:pPr>
            <a:r>
              <a:rPr lang="en-US" dirty="0" smtClean="0">
                <a:solidFill>
                  <a:srgbClr val="BB641E"/>
                </a:solidFill>
              </a:rPr>
              <a:t>Fat </a:t>
            </a:r>
            <a:r>
              <a:rPr lang="en-US" dirty="0" smtClean="0">
                <a:solidFill>
                  <a:srgbClr val="BB641E"/>
                </a:solidFill>
              </a:rPr>
              <a:t>harvested from abdomen by 1.5mm abrasive cannula</a:t>
            </a:r>
          </a:p>
          <a:p>
            <a:pPr marL="285750" indent="-285750">
              <a:buFont typeface="Wingdings" charset="2"/>
              <a:buChar char="q"/>
            </a:pPr>
            <a:r>
              <a:rPr lang="en-US" dirty="0" smtClean="0">
                <a:solidFill>
                  <a:srgbClr val="BB641E"/>
                </a:solidFill>
              </a:rPr>
              <a:t>Fat dehydrated on sterile gauze</a:t>
            </a:r>
          </a:p>
          <a:p>
            <a:pPr marL="285750" indent="-285750">
              <a:buFont typeface="Wingdings" charset="2"/>
              <a:buChar char="q"/>
            </a:pPr>
            <a:r>
              <a:rPr lang="en-US" dirty="0" smtClean="0">
                <a:solidFill>
                  <a:schemeClr val="accent2">
                    <a:lumMod val="50000"/>
                  </a:schemeClr>
                </a:solidFill>
              </a:rPr>
              <a:t>PRP prepared without anticoagulant</a:t>
            </a:r>
          </a:p>
          <a:p>
            <a:pPr marL="285750" indent="-285750">
              <a:buFont typeface="Wingdings" charset="2"/>
              <a:buChar char="q"/>
            </a:pPr>
            <a:r>
              <a:rPr lang="en-US" dirty="0" smtClean="0">
                <a:solidFill>
                  <a:schemeClr val="accent2">
                    <a:lumMod val="50000"/>
                  </a:schemeClr>
                </a:solidFill>
              </a:rPr>
              <a:t>Allowed to clot on glass petri-</a:t>
            </a:r>
            <a:r>
              <a:rPr lang="en-US" dirty="0" smtClean="0">
                <a:solidFill>
                  <a:schemeClr val="accent2">
                    <a:lumMod val="50000"/>
                  </a:schemeClr>
                </a:solidFill>
              </a:rPr>
              <a:t>dish</a:t>
            </a:r>
            <a:r>
              <a:rPr lang="en-US" sz="1600" dirty="0" smtClean="0">
                <a:solidFill>
                  <a:schemeClr val="accent2">
                    <a:lumMod val="50000"/>
                  </a:schemeClr>
                </a:solidFill>
              </a:rPr>
              <a:t> </a:t>
            </a:r>
            <a:r>
              <a:rPr lang="en-US" sz="1600" dirty="0" smtClean="0">
                <a:solidFill>
                  <a:schemeClr val="accent2">
                    <a:lumMod val="50000"/>
                  </a:schemeClr>
                </a:solidFill>
                <a:latin typeface="Wingdings"/>
                <a:ea typeface="Wingdings"/>
                <a:cs typeface="Wingdings"/>
                <a:sym typeface="Wingdings"/>
              </a:rPr>
              <a:t></a:t>
            </a:r>
            <a:r>
              <a:rPr lang="en-US" u="sng" dirty="0" smtClean="0">
                <a:solidFill>
                  <a:schemeClr val="accent2">
                    <a:lumMod val="50000"/>
                  </a:schemeClr>
                </a:solidFill>
                <a:ea typeface="Wingdings"/>
                <a:cs typeface="Wingdings"/>
                <a:sym typeface="Wingdings"/>
              </a:rPr>
              <a:t>PRFM Gel</a:t>
            </a:r>
            <a:endParaRPr lang="en-US" u="sng" dirty="0" smtClean="0">
              <a:solidFill>
                <a:schemeClr val="accent2">
                  <a:lumMod val="50000"/>
                </a:schemeClr>
              </a:solidFill>
            </a:endParaRPr>
          </a:p>
          <a:p>
            <a:pPr marL="285750" indent="-285750">
              <a:buFont typeface="Wingdings" charset="2"/>
              <a:buChar char="q"/>
            </a:pPr>
            <a:r>
              <a:rPr lang="en-US" dirty="0" smtClean="0">
                <a:solidFill>
                  <a:srgbClr val="800040"/>
                </a:solidFill>
              </a:rPr>
              <a:t>Equine </a:t>
            </a:r>
            <a:r>
              <a:rPr lang="en-US" dirty="0" smtClean="0">
                <a:solidFill>
                  <a:srgbClr val="800040"/>
                </a:solidFill>
              </a:rPr>
              <a:t>Collagen [BIOPAD] soaked in PRP and fat</a:t>
            </a:r>
            <a:endParaRPr lang="en-US" dirty="0">
              <a:solidFill>
                <a:srgbClr val="800040"/>
              </a:solidFill>
            </a:endParaRPr>
          </a:p>
        </p:txBody>
      </p:sp>
      <p:sp>
        <p:nvSpPr>
          <p:cNvPr id="3" name="TextBox 2"/>
          <p:cNvSpPr txBox="1"/>
          <p:nvPr/>
        </p:nvSpPr>
        <p:spPr>
          <a:xfrm>
            <a:off x="135116" y="1561201"/>
            <a:ext cx="2823932" cy="1754327"/>
          </a:xfrm>
          <a:prstGeom prst="rect">
            <a:avLst/>
          </a:prstGeom>
          <a:noFill/>
          <a:ln>
            <a:solidFill>
              <a:schemeClr val="tx1">
                <a:lumMod val="50000"/>
                <a:lumOff val="50000"/>
              </a:schemeClr>
            </a:solidFill>
          </a:ln>
        </p:spPr>
        <p:txBody>
          <a:bodyPr wrap="square" rtlCol="0">
            <a:spAutoFit/>
          </a:bodyPr>
          <a:lstStyle/>
          <a:p>
            <a:pPr marL="285750" indent="-285750">
              <a:buFont typeface="Wingdings" charset="2"/>
              <a:buChar char="q"/>
            </a:pPr>
            <a:r>
              <a:rPr lang="en-US" dirty="0">
                <a:solidFill>
                  <a:schemeClr val="tx1">
                    <a:lumMod val="65000"/>
                    <a:lumOff val="35000"/>
                  </a:schemeClr>
                </a:solidFill>
              </a:rPr>
              <a:t>Soft tissue debridement</a:t>
            </a:r>
          </a:p>
          <a:p>
            <a:pPr marL="285750" indent="-285750">
              <a:buFont typeface="Wingdings" charset="2"/>
              <a:buChar char="q"/>
            </a:pPr>
            <a:r>
              <a:rPr lang="en-US" dirty="0">
                <a:solidFill>
                  <a:schemeClr val="tx1">
                    <a:lumMod val="65000"/>
                    <a:lumOff val="35000"/>
                  </a:schemeClr>
                </a:solidFill>
              </a:rPr>
              <a:t>Bony debridement</a:t>
            </a:r>
          </a:p>
          <a:p>
            <a:pPr marL="285750" indent="-285750">
              <a:buFont typeface="Wingdings" charset="2"/>
              <a:buChar char="q"/>
            </a:pPr>
            <a:r>
              <a:rPr lang="en-US" dirty="0">
                <a:solidFill>
                  <a:schemeClr val="tx1">
                    <a:lumMod val="65000"/>
                    <a:lumOff val="35000"/>
                  </a:schemeClr>
                </a:solidFill>
              </a:rPr>
              <a:t>Marrow curetted </a:t>
            </a:r>
          </a:p>
          <a:p>
            <a:pPr marL="285750" indent="-285750">
              <a:buFont typeface="Wingdings" charset="2"/>
              <a:buChar char="q"/>
            </a:pPr>
            <a:r>
              <a:rPr lang="en-US" dirty="0">
                <a:solidFill>
                  <a:schemeClr val="tx1">
                    <a:lumMod val="65000"/>
                    <a:lumOff val="35000"/>
                  </a:schemeClr>
                </a:solidFill>
              </a:rPr>
              <a:t>Pulse lavage wash and preparation</a:t>
            </a:r>
          </a:p>
          <a:p>
            <a:endParaRPr lang="en-US" dirty="0"/>
          </a:p>
        </p:txBody>
      </p:sp>
      <p:sp>
        <p:nvSpPr>
          <p:cNvPr id="10" name="TextBox 9"/>
          <p:cNvSpPr txBox="1"/>
          <p:nvPr/>
        </p:nvSpPr>
        <p:spPr>
          <a:xfrm>
            <a:off x="1846070" y="3629709"/>
            <a:ext cx="2477654" cy="369332"/>
          </a:xfrm>
          <a:prstGeom prst="rect">
            <a:avLst/>
          </a:prstGeom>
          <a:noFill/>
          <a:ln>
            <a:solidFill>
              <a:srgbClr val="FF0000"/>
            </a:solidFill>
          </a:ln>
        </p:spPr>
        <p:txBody>
          <a:bodyPr wrap="square" rtlCol="0">
            <a:spAutoFit/>
          </a:bodyPr>
          <a:lstStyle/>
          <a:p>
            <a:pPr algn="ctr"/>
            <a:r>
              <a:rPr lang="en-US" dirty="0" smtClean="0"/>
              <a:t>3 items prepared</a:t>
            </a:r>
            <a:endParaRPr lang="en-US" dirty="0"/>
          </a:p>
        </p:txBody>
      </p:sp>
    </p:spTree>
    <p:extLst>
      <p:ext uri="{BB962C8B-B14F-4D97-AF65-F5344CB8AC3E}">
        <p14:creationId xmlns:p14="http://schemas.microsoft.com/office/powerpoint/2010/main" val="56561069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162" y="40341"/>
            <a:ext cx="7570787" cy="1242427"/>
          </a:xfrm>
        </p:spPr>
        <p:txBody>
          <a:bodyPr>
            <a:noAutofit/>
          </a:bodyPr>
          <a:lstStyle/>
          <a:p>
            <a:r>
              <a:rPr lang="en-US" sz="4400" dirty="0" smtClean="0"/>
              <a:t>Second Surgery (contd.)</a:t>
            </a:r>
            <a:br>
              <a:rPr lang="en-US" sz="4400" dirty="0" smtClean="0"/>
            </a:br>
            <a:r>
              <a:rPr lang="en-US" sz="4400" dirty="0" smtClean="0"/>
              <a:t>Regenerative Matrix Applied</a:t>
            </a:r>
            <a:endParaRPr lang="en-US" sz="4400" dirty="0"/>
          </a:p>
        </p:txBody>
      </p:sp>
      <p:sp>
        <p:nvSpPr>
          <p:cNvPr id="3" name="Title 1"/>
          <p:cNvSpPr txBox="1">
            <a:spLocks/>
          </p:cNvSpPr>
          <p:nvPr/>
        </p:nvSpPr>
        <p:spPr>
          <a:xfrm>
            <a:off x="1085831" y="1907883"/>
            <a:ext cx="7035042" cy="393988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742950" indent="-742950" algn="l">
              <a:buFont typeface="+mj-lt"/>
              <a:buAutoNum type="arabicPeriod"/>
            </a:pPr>
            <a:r>
              <a:rPr lang="en-US" sz="2800" dirty="0" smtClean="0">
                <a:latin typeface="+mn-lt"/>
              </a:rPr>
              <a:t>Fat graft injected into wound edges</a:t>
            </a:r>
          </a:p>
          <a:p>
            <a:pPr marL="742950" indent="-742950" algn="l">
              <a:buFont typeface="+mj-lt"/>
              <a:buAutoNum type="arabicPeriod"/>
            </a:pPr>
            <a:r>
              <a:rPr lang="en-US" sz="2800" dirty="0" smtClean="0">
                <a:latin typeface="+mn-lt"/>
              </a:rPr>
              <a:t>Wound covered by a matrix of:</a:t>
            </a:r>
          </a:p>
          <a:p>
            <a:pPr marL="571500" indent="-571500" algn="l">
              <a:buFont typeface="Wingdings" charset="2"/>
              <a:buChar char="v"/>
            </a:pPr>
            <a:r>
              <a:rPr lang="en-US" sz="2800" dirty="0">
                <a:solidFill>
                  <a:schemeClr val="accent2">
                    <a:lumMod val="50000"/>
                  </a:schemeClr>
                </a:solidFill>
                <a:latin typeface="+mn-lt"/>
                <a:cs typeface="Apple Casual"/>
              </a:rPr>
              <a:t>PRP Gel [PRFM]</a:t>
            </a:r>
          </a:p>
          <a:p>
            <a:pPr marL="571500" indent="-571500" algn="l">
              <a:buFont typeface="Wingdings" charset="2"/>
              <a:buChar char="v"/>
            </a:pPr>
            <a:r>
              <a:rPr lang="en-US" sz="2800" dirty="0">
                <a:solidFill>
                  <a:srgbClr val="BB641E"/>
                </a:solidFill>
                <a:latin typeface="+mn-lt"/>
                <a:cs typeface="Apple Casual"/>
              </a:rPr>
              <a:t>Layer of </a:t>
            </a:r>
            <a:r>
              <a:rPr lang="en-US" sz="2800" dirty="0" smtClean="0">
                <a:solidFill>
                  <a:srgbClr val="BB641E"/>
                </a:solidFill>
                <a:latin typeface="+mn-lt"/>
                <a:cs typeface="Apple Casual"/>
              </a:rPr>
              <a:t>‘dry’ fat </a:t>
            </a:r>
            <a:r>
              <a:rPr lang="en-US" sz="2800" dirty="0">
                <a:solidFill>
                  <a:srgbClr val="BB641E"/>
                </a:solidFill>
                <a:latin typeface="+mn-lt"/>
                <a:cs typeface="Apple Casual"/>
              </a:rPr>
              <a:t>graft</a:t>
            </a:r>
          </a:p>
          <a:p>
            <a:pPr marL="571500" indent="-571500" algn="l">
              <a:buFont typeface="Wingdings" charset="2"/>
              <a:buChar char="v"/>
            </a:pPr>
            <a:r>
              <a:rPr lang="en-US" sz="2800" dirty="0">
                <a:solidFill>
                  <a:srgbClr val="800040"/>
                </a:solidFill>
                <a:latin typeface="+mn-lt"/>
                <a:cs typeface="Apple Casual"/>
              </a:rPr>
              <a:t>Collagen sheet </a:t>
            </a:r>
            <a:r>
              <a:rPr lang="en-US" sz="2800" dirty="0" smtClean="0">
                <a:solidFill>
                  <a:srgbClr val="800040"/>
                </a:solidFill>
                <a:latin typeface="+mn-lt"/>
                <a:cs typeface="Apple Casual"/>
              </a:rPr>
              <a:t>(pre-soaked </a:t>
            </a:r>
            <a:r>
              <a:rPr lang="en-US" sz="2800" dirty="0">
                <a:solidFill>
                  <a:srgbClr val="800040"/>
                </a:solidFill>
                <a:latin typeface="+mn-lt"/>
                <a:cs typeface="Apple Casual"/>
              </a:rPr>
              <a:t>in PRP and seeded with fat particles</a:t>
            </a:r>
            <a:r>
              <a:rPr lang="en-US" sz="2800" dirty="0" smtClean="0">
                <a:solidFill>
                  <a:srgbClr val="800040"/>
                </a:solidFill>
                <a:latin typeface="+mn-lt"/>
                <a:cs typeface="Apple Casual"/>
              </a:rPr>
              <a:t>)</a:t>
            </a:r>
          </a:p>
          <a:p>
            <a:pPr algn="l"/>
            <a:r>
              <a:rPr lang="en-US" sz="2800" dirty="0" smtClean="0">
                <a:latin typeface="+mn-lt"/>
              </a:rPr>
              <a:t>3. Non adherent </a:t>
            </a:r>
            <a:r>
              <a:rPr lang="en-US" sz="2800" dirty="0" smtClean="0">
                <a:latin typeface="+mn-lt"/>
              </a:rPr>
              <a:t>dressing applied</a:t>
            </a:r>
            <a:endParaRPr lang="en-US" sz="2800" dirty="0" smtClean="0">
              <a:latin typeface="+mn-lt"/>
            </a:endParaRPr>
          </a:p>
        </p:txBody>
      </p:sp>
    </p:spTree>
    <p:extLst>
      <p:ext uri="{BB962C8B-B14F-4D97-AF65-F5344CB8AC3E}">
        <p14:creationId xmlns:p14="http://schemas.microsoft.com/office/powerpoint/2010/main" val="309325812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188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3462" y="945116"/>
            <a:ext cx="2192777" cy="1644584"/>
          </a:xfrm>
          <a:prstGeom prst="rect">
            <a:avLst/>
          </a:prstGeom>
        </p:spPr>
      </p:pic>
      <p:pic>
        <p:nvPicPr>
          <p:cNvPr id="5" name="Picture 4" descr="IMG_1892.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0343" y="563937"/>
            <a:ext cx="3386893" cy="2386278"/>
          </a:xfrm>
          <a:prstGeom prst="rect">
            <a:avLst/>
          </a:prstGeom>
        </p:spPr>
      </p:pic>
      <p:pic>
        <p:nvPicPr>
          <p:cNvPr id="6" name="Picture 5" descr="IMG_1895.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55039" y="3681888"/>
            <a:ext cx="3693441" cy="2640459"/>
          </a:xfrm>
          <a:prstGeom prst="rect">
            <a:avLst/>
          </a:prstGeom>
        </p:spPr>
      </p:pic>
      <p:pic>
        <p:nvPicPr>
          <p:cNvPr id="7" name="Picture 6" descr="IMG_1902.JP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280769" y="3611937"/>
            <a:ext cx="4237319" cy="2710410"/>
          </a:xfrm>
          <a:prstGeom prst="rect">
            <a:avLst/>
          </a:prstGeom>
        </p:spPr>
      </p:pic>
      <p:pic>
        <p:nvPicPr>
          <p:cNvPr id="11" name="My Movie - Small.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33916" r="33985"/>
          <a:stretch/>
        </p:blipFill>
        <p:spPr>
          <a:xfrm>
            <a:off x="6786143" y="379206"/>
            <a:ext cx="1744769" cy="3048000"/>
          </a:xfrm>
          <a:prstGeom prst="rect">
            <a:avLst/>
          </a:prstGeom>
        </p:spPr>
      </p:pic>
      <p:sp>
        <p:nvSpPr>
          <p:cNvPr id="2" name="Rectangle 1"/>
          <p:cNvSpPr/>
          <p:nvPr/>
        </p:nvSpPr>
        <p:spPr>
          <a:xfrm>
            <a:off x="1777260" y="2026885"/>
            <a:ext cx="416287"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Rectangle 7"/>
          <p:cNvSpPr/>
          <p:nvPr/>
        </p:nvSpPr>
        <p:spPr>
          <a:xfrm>
            <a:off x="4280769" y="997460"/>
            <a:ext cx="516713" cy="923330"/>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Rectangle 8"/>
          <p:cNvSpPr/>
          <p:nvPr/>
        </p:nvSpPr>
        <p:spPr>
          <a:xfrm>
            <a:off x="7306294" y="1174797"/>
            <a:ext cx="510627" cy="923330"/>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Rectangle 9"/>
          <p:cNvSpPr/>
          <p:nvPr/>
        </p:nvSpPr>
        <p:spPr>
          <a:xfrm>
            <a:off x="647494" y="4893215"/>
            <a:ext cx="556275" cy="923330"/>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4</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Rectangle 11"/>
          <p:cNvSpPr/>
          <p:nvPr/>
        </p:nvSpPr>
        <p:spPr>
          <a:xfrm>
            <a:off x="5684113" y="5087067"/>
            <a:ext cx="512317" cy="923330"/>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5</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TextBox 12"/>
          <p:cNvSpPr txBox="1"/>
          <p:nvPr/>
        </p:nvSpPr>
        <p:spPr>
          <a:xfrm>
            <a:off x="355039" y="6322347"/>
            <a:ext cx="3403912" cy="400110"/>
          </a:xfrm>
          <a:prstGeom prst="rect">
            <a:avLst/>
          </a:prstGeom>
          <a:noFill/>
        </p:spPr>
        <p:txBody>
          <a:bodyPr wrap="square" rtlCol="0">
            <a:spAutoFit/>
          </a:bodyPr>
          <a:lstStyle/>
          <a:p>
            <a:r>
              <a:rPr lang="en-US" sz="2000" dirty="0" smtClean="0"/>
              <a:t>Bone covered with PRFM gel</a:t>
            </a:r>
            <a:endParaRPr lang="en-US" sz="2000" dirty="0"/>
          </a:p>
        </p:txBody>
      </p:sp>
      <p:sp>
        <p:nvSpPr>
          <p:cNvPr id="14" name="TextBox 13"/>
          <p:cNvSpPr txBox="1"/>
          <p:nvPr/>
        </p:nvSpPr>
        <p:spPr>
          <a:xfrm>
            <a:off x="4950869" y="6373240"/>
            <a:ext cx="2610739" cy="400110"/>
          </a:xfrm>
          <a:prstGeom prst="rect">
            <a:avLst/>
          </a:prstGeom>
          <a:noFill/>
        </p:spPr>
        <p:txBody>
          <a:bodyPr wrap="square" rtlCol="0">
            <a:spAutoFit/>
          </a:bodyPr>
          <a:lstStyle/>
          <a:p>
            <a:r>
              <a:rPr lang="en-US" sz="2000" dirty="0" smtClean="0"/>
              <a:t>layered with ‘dry’ fat</a:t>
            </a:r>
            <a:endParaRPr lang="en-US" sz="2000" dirty="0"/>
          </a:p>
        </p:txBody>
      </p:sp>
      <p:sp>
        <p:nvSpPr>
          <p:cNvPr id="4" name="TextBox 3"/>
          <p:cNvSpPr txBox="1"/>
          <p:nvPr/>
        </p:nvSpPr>
        <p:spPr>
          <a:xfrm>
            <a:off x="4280769" y="2809263"/>
            <a:ext cx="1915661" cy="369332"/>
          </a:xfrm>
          <a:prstGeom prst="rect">
            <a:avLst/>
          </a:prstGeom>
          <a:noFill/>
        </p:spPr>
        <p:txBody>
          <a:bodyPr wrap="square" rtlCol="0">
            <a:spAutoFit/>
          </a:bodyPr>
          <a:lstStyle/>
          <a:p>
            <a:r>
              <a:rPr lang="en-US" dirty="0" smtClean="0"/>
              <a:t>PRP to glass dish</a:t>
            </a:r>
            <a:endParaRPr lang="en-US" dirty="0"/>
          </a:p>
        </p:txBody>
      </p:sp>
      <p:sp>
        <p:nvSpPr>
          <p:cNvPr id="15" name="TextBox 14"/>
          <p:cNvSpPr txBox="1"/>
          <p:nvPr/>
        </p:nvSpPr>
        <p:spPr>
          <a:xfrm>
            <a:off x="6835700" y="972229"/>
            <a:ext cx="1988524" cy="369332"/>
          </a:xfrm>
          <a:prstGeom prst="rect">
            <a:avLst/>
          </a:prstGeom>
          <a:noFill/>
        </p:spPr>
        <p:txBody>
          <a:bodyPr wrap="square" rtlCol="0">
            <a:spAutoFit/>
          </a:bodyPr>
          <a:lstStyle/>
          <a:p>
            <a:r>
              <a:rPr lang="en-US" dirty="0" smtClean="0">
                <a:solidFill>
                  <a:schemeClr val="bg1"/>
                </a:solidFill>
              </a:rPr>
              <a:t>Collecting PRFM</a:t>
            </a:r>
            <a:endParaRPr lang="en-US" dirty="0">
              <a:solidFill>
                <a:schemeClr val="bg1"/>
              </a:solidFill>
            </a:endParaRPr>
          </a:p>
        </p:txBody>
      </p:sp>
      <p:sp>
        <p:nvSpPr>
          <p:cNvPr id="16" name="TextBox 15"/>
          <p:cNvSpPr txBox="1"/>
          <p:nvPr/>
        </p:nvSpPr>
        <p:spPr>
          <a:xfrm>
            <a:off x="647494" y="2950215"/>
            <a:ext cx="3008823" cy="369332"/>
          </a:xfrm>
          <a:prstGeom prst="rect">
            <a:avLst/>
          </a:prstGeom>
          <a:noFill/>
        </p:spPr>
        <p:txBody>
          <a:bodyPr wrap="square" rtlCol="0">
            <a:spAutoFit/>
          </a:bodyPr>
          <a:lstStyle/>
          <a:p>
            <a:r>
              <a:rPr lang="en-US" dirty="0" smtClean="0"/>
              <a:t>Injecting fat graft to borders</a:t>
            </a:r>
            <a:endParaRPr lang="en-US" dirty="0"/>
          </a:p>
        </p:txBody>
      </p:sp>
    </p:spTree>
    <p:extLst>
      <p:ext uri="{BB962C8B-B14F-4D97-AF65-F5344CB8AC3E}">
        <p14:creationId xmlns:p14="http://schemas.microsoft.com/office/powerpoint/2010/main" val="741354445"/>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vol="80000">
                <p:cTn id="7" fill="hold" display="0">
                  <p:stCondLst>
                    <p:cond delay="indefinite"/>
                  </p:stCondLst>
                </p:cTn>
                <p:tgtEl>
                  <p:spTgt spid="11"/>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907.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31364" y="1267433"/>
            <a:ext cx="5161550" cy="3871162"/>
          </a:xfrm>
          <a:prstGeom prst="rect">
            <a:avLst/>
          </a:prstGeom>
        </p:spPr>
      </p:pic>
      <p:pic>
        <p:nvPicPr>
          <p:cNvPr id="5" name="Picture 4" descr="IMG_190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51379" y="1709946"/>
            <a:ext cx="4265744" cy="3199307"/>
          </a:xfrm>
          <a:prstGeom prst="rect">
            <a:avLst/>
          </a:prstGeom>
        </p:spPr>
      </p:pic>
      <p:sp>
        <p:nvSpPr>
          <p:cNvPr id="6" name="TextBox 5"/>
          <p:cNvSpPr txBox="1"/>
          <p:nvPr/>
        </p:nvSpPr>
        <p:spPr>
          <a:xfrm>
            <a:off x="4329849" y="5290238"/>
            <a:ext cx="4759627" cy="707886"/>
          </a:xfrm>
          <a:prstGeom prst="rect">
            <a:avLst/>
          </a:prstGeom>
          <a:noFill/>
        </p:spPr>
        <p:txBody>
          <a:bodyPr wrap="square" rtlCol="0">
            <a:spAutoFit/>
          </a:bodyPr>
          <a:lstStyle/>
          <a:p>
            <a:r>
              <a:rPr lang="en-US" sz="2000" dirty="0" smtClean="0"/>
              <a:t>Collagen sheet soaked in PRP and impregnated with fat graft particles</a:t>
            </a:r>
            <a:endParaRPr lang="en-US" sz="2000" dirty="0"/>
          </a:p>
        </p:txBody>
      </p:sp>
      <p:sp>
        <p:nvSpPr>
          <p:cNvPr id="7" name="Rectangle 6"/>
          <p:cNvSpPr/>
          <p:nvPr/>
        </p:nvSpPr>
        <p:spPr>
          <a:xfrm>
            <a:off x="629055" y="3599273"/>
            <a:ext cx="512317" cy="923330"/>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5</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Rectangle 7"/>
          <p:cNvSpPr/>
          <p:nvPr/>
        </p:nvSpPr>
        <p:spPr>
          <a:xfrm>
            <a:off x="8042687" y="2265194"/>
            <a:ext cx="550864" cy="923330"/>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6</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TextBox 8"/>
          <p:cNvSpPr txBox="1"/>
          <p:nvPr/>
        </p:nvSpPr>
        <p:spPr>
          <a:xfrm>
            <a:off x="724848" y="5636498"/>
            <a:ext cx="2610739" cy="400110"/>
          </a:xfrm>
          <a:prstGeom prst="rect">
            <a:avLst/>
          </a:prstGeom>
          <a:noFill/>
        </p:spPr>
        <p:txBody>
          <a:bodyPr wrap="square" rtlCol="0">
            <a:spAutoFit/>
          </a:bodyPr>
          <a:lstStyle/>
          <a:p>
            <a:r>
              <a:rPr lang="en-US" sz="2000" dirty="0" smtClean="0"/>
              <a:t>Covered with ‘dry’ fat</a:t>
            </a:r>
            <a:endParaRPr lang="en-US" sz="2000" dirty="0"/>
          </a:p>
        </p:txBody>
      </p:sp>
    </p:spTree>
    <p:extLst>
      <p:ext uri="{BB962C8B-B14F-4D97-AF65-F5344CB8AC3E}">
        <p14:creationId xmlns:p14="http://schemas.microsoft.com/office/powerpoint/2010/main" val="401853031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Appearance next </a:t>
            </a:r>
            <a:r>
              <a:rPr lang="en-US" dirty="0"/>
              <a:t>d</a:t>
            </a:r>
            <a:r>
              <a:rPr lang="en-US" dirty="0" smtClean="0"/>
              <a:t>ay</a:t>
            </a:r>
            <a:endParaRPr lang="en-US" dirty="0"/>
          </a:p>
        </p:txBody>
      </p:sp>
      <p:pic>
        <p:nvPicPr>
          <p:cNvPr id="3" name="Picture 2" descr="IMG_1909.JPG"/>
          <p:cNvPicPr>
            <a:picLocks noChangeAspect="1"/>
          </p:cNvPicPr>
          <p:nvPr/>
        </p:nvPicPr>
        <p:blipFill>
          <a:blip r:embed="rId2">
            <a:extLst>
              <a:ext uri="{28A0092B-C50C-407E-A947-70E740481C1C}">
                <a14:useLocalDpi xmlns:a14="http://schemas.microsoft.com/office/drawing/2010/main"/>
              </a:ext>
            </a:extLst>
          </a:blip>
          <a:stretch>
            <a:fillRect/>
          </a:stretch>
        </p:blipFill>
        <p:spPr>
          <a:xfrm rot="10800000">
            <a:off x="1202974" y="1290632"/>
            <a:ext cx="6717355" cy="5038017"/>
          </a:xfrm>
          <a:prstGeom prst="rect">
            <a:avLst/>
          </a:prstGeom>
        </p:spPr>
      </p:pic>
      <p:sp>
        <p:nvSpPr>
          <p:cNvPr id="4" name="TextBox 3"/>
          <p:cNvSpPr txBox="1"/>
          <p:nvPr/>
        </p:nvSpPr>
        <p:spPr>
          <a:xfrm>
            <a:off x="5914253" y="5523653"/>
            <a:ext cx="1770427" cy="369332"/>
          </a:xfrm>
          <a:prstGeom prst="rect">
            <a:avLst/>
          </a:prstGeom>
          <a:noFill/>
        </p:spPr>
        <p:txBody>
          <a:bodyPr wrap="square" rtlCol="0">
            <a:spAutoFit/>
          </a:bodyPr>
          <a:lstStyle/>
          <a:p>
            <a:r>
              <a:rPr lang="en-US" dirty="0" smtClean="0">
                <a:solidFill>
                  <a:srgbClr val="000090"/>
                </a:solidFill>
              </a:rPr>
              <a:t>Collagen sheet</a:t>
            </a:r>
            <a:endParaRPr lang="en-US" dirty="0">
              <a:solidFill>
                <a:srgbClr val="000090"/>
              </a:solidFill>
            </a:endParaRPr>
          </a:p>
        </p:txBody>
      </p:sp>
      <p:cxnSp>
        <p:nvCxnSpPr>
          <p:cNvPr id="6" name="Straight Arrow Connector 5"/>
          <p:cNvCxnSpPr/>
          <p:nvPr/>
        </p:nvCxnSpPr>
        <p:spPr>
          <a:xfrm flipH="1" flipV="1">
            <a:off x="5567865" y="5066935"/>
            <a:ext cx="923701" cy="45671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522529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2 weeks</a:t>
            </a:r>
            <a:endParaRPr lang="en-US" dirty="0"/>
          </a:p>
        </p:txBody>
      </p:sp>
      <p:pic>
        <p:nvPicPr>
          <p:cNvPr id="3" name="Picture 2" descr="DSC_793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32946" y="1417638"/>
            <a:ext cx="3877949" cy="2595982"/>
          </a:xfrm>
          <a:prstGeom prst="rect">
            <a:avLst/>
          </a:prstGeom>
        </p:spPr>
      </p:pic>
      <p:sp>
        <p:nvSpPr>
          <p:cNvPr id="4" name="TextBox 3"/>
          <p:cNvSpPr txBox="1"/>
          <p:nvPr/>
        </p:nvSpPr>
        <p:spPr>
          <a:xfrm>
            <a:off x="152272" y="1719040"/>
            <a:ext cx="3399733" cy="830997"/>
          </a:xfrm>
          <a:prstGeom prst="rect">
            <a:avLst/>
          </a:prstGeom>
          <a:noFill/>
        </p:spPr>
        <p:txBody>
          <a:bodyPr wrap="square" rtlCol="0">
            <a:spAutoFit/>
          </a:bodyPr>
          <a:lstStyle/>
          <a:p>
            <a:r>
              <a:rPr lang="en-US" sz="2400" dirty="0" smtClean="0"/>
              <a:t>Bone covered</a:t>
            </a:r>
          </a:p>
          <a:p>
            <a:r>
              <a:rPr lang="en-US" sz="2400" dirty="0" smtClean="0"/>
              <a:t>No infection or pain</a:t>
            </a:r>
          </a:p>
        </p:txBody>
      </p:sp>
      <p:sp>
        <p:nvSpPr>
          <p:cNvPr id="5" name="TextBox 4"/>
          <p:cNvSpPr txBox="1"/>
          <p:nvPr/>
        </p:nvSpPr>
        <p:spPr>
          <a:xfrm>
            <a:off x="295072" y="4297273"/>
            <a:ext cx="5272794" cy="1015663"/>
          </a:xfrm>
          <a:prstGeom prst="rect">
            <a:avLst/>
          </a:prstGeom>
          <a:noFill/>
        </p:spPr>
        <p:txBody>
          <a:bodyPr wrap="square" rtlCol="0">
            <a:spAutoFit/>
          </a:bodyPr>
          <a:lstStyle/>
          <a:p>
            <a:r>
              <a:rPr lang="en-US" sz="2000" dirty="0">
                <a:solidFill>
                  <a:srgbClr val="FF0000"/>
                </a:solidFill>
              </a:rPr>
              <a:t>Epithelization was slow</a:t>
            </a:r>
          </a:p>
          <a:p>
            <a:r>
              <a:rPr lang="en-US" sz="2000" dirty="0" smtClean="0">
                <a:solidFill>
                  <a:srgbClr val="660066"/>
                </a:solidFill>
              </a:rPr>
              <a:t>Hence decided for additional bio-stimulation</a:t>
            </a:r>
          </a:p>
          <a:p>
            <a:r>
              <a:rPr lang="en-US" sz="2000" dirty="0" smtClean="0">
                <a:solidFill>
                  <a:srgbClr val="660066"/>
                </a:solidFill>
              </a:rPr>
              <a:t>By platelet rich fibrin matrix (PRFM)</a:t>
            </a:r>
            <a:endParaRPr lang="en-US" sz="2000" dirty="0">
              <a:solidFill>
                <a:srgbClr val="660066"/>
              </a:solidFill>
            </a:endParaRPr>
          </a:p>
        </p:txBody>
      </p:sp>
      <p:pic>
        <p:nvPicPr>
          <p:cNvPr id="6" name="Picture 5" descr="DSC_7935.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96157" y="3014505"/>
            <a:ext cx="3321081" cy="21807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1530299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162" y="40341"/>
            <a:ext cx="7570787" cy="1337465"/>
          </a:xfrm>
        </p:spPr>
        <p:txBody>
          <a:bodyPr/>
          <a:lstStyle/>
          <a:p>
            <a:pPr>
              <a:lnSpc>
                <a:spcPct val="100000"/>
              </a:lnSpc>
            </a:pPr>
            <a:r>
              <a:rPr lang="en-US" sz="4800" dirty="0" smtClean="0"/>
              <a:t>Preparation of PRFM</a:t>
            </a:r>
            <a:br>
              <a:rPr lang="en-US" sz="4800" dirty="0" smtClean="0"/>
            </a:br>
            <a:r>
              <a:rPr lang="en-US" sz="3600" dirty="0" smtClean="0"/>
              <a:t>(</a:t>
            </a:r>
            <a:r>
              <a:rPr lang="en-US" sz="3600" dirty="0" err="1" smtClean="0"/>
              <a:t>Choukroun</a:t>
            </a:r>
            <a:r>
              <a:rPr lang="en-US" sz="3600" dirty="0" smtClean="0"/>
              <a:t> method)</a:t>
            </a:r>
            <a:endParaRPr lang="en-US" sz="3600" dirty="0"/>
          </a:p>
        </p:txBody>
      </p:sp>
      <p:pic>
        <p:nvPicPr>
          <p:cNvPr id="4" name="Picture 3" descr="DSC_792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244221" y="1907545"/>
            <a:ext cx="3204916" cy="2145440"/>
          </a:xfrm>
          <a:prstGeom prst="rect">
            <a:avLst/>
          </a:prstGeom>
        </p:spPr>
      </p:pic>
      <p:pic>
        <p:nvPicPr>
          <p:cNvPr id="5" name="Picture 4" descr="DSC_792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2121518" y="1935766"/>
            <a:ext cx="3204916" cy="2145440"/>
          </a:xfrm>
          <a:prstGeom prst="rect">
            <a:avLst/>
          </a:prstGeom>
        </p:spPr>
      </p:pic>
      <p:pic>
        <p:nvPicPr>
          <p:cNvPr id="6" name="Picture 5" descr="DSC_7929.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68582" y="1391916"/>
            <a:ext cx="2177066" cy="1430070"/>
          </a:xfrm>
          <a:prstGeom prst="rect">
            <a:avLst/>
          </a:prstGeom>
        </p:spPr>
      </p:pic>
      <p:pic>
        <p:nvPicPr>
          <p:cNvPr id="7" name="Picture 6" descr="DSC_7930.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68582" y="2952975"/>
            <a:ext cx="2177066" cy="1506712"/>
          </a:xfrm>
          <a:prstGeom prst="rect">
            <a:avLst/>
          </a:prstGeom>
        </p:spPr>
      </p:pic>
      <p:pic>
        <p:nvPicPr>
          <p:cNvPr id="8" name="Picture 7" descr="DSC_7932.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5517" y="4584488"/>
            <a:ext cx="2913560" cy="1950400"/>
          </a:xfrm>
          <a:prstGeom prst="rect">
            <a:avLst/>
          </a:prstGeom>
        </p:spPr>
      </p:pic>
      <p:pic>
        <p:nvPicPr>
          <p:cNvPr id="9" name="Picture 8" descr="DSC_7933.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99077" y="4595296"/>
            <a:ext cx="2913560" cy="1950400"/>
          </a:xfrm>
          <a:prstGeom prst="rect">
            <a:avLst/>
          </a:prstGeom>
        </p:spPr>
      </p:pic>
      <p:pic>
        <p:nvPicPr>
          <p:cNvPr id="10" name="Picture 9" descr="DSC_7934.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88868" y="4584488"/>
            <a:ext cx="2913560" cy="1950400"/>
          </a:xfrm>
          <a:prstGeom prst="rect">
            <a:avLst/>
          </a:prstGeom>
        </p:spPr>
      </p:pic>
      <p:sp>
        <p:nvSpPr>
          <p:cNvPr id="3" name="Rectangle 2"/>
          <p:cNvSpPr/>
          <p:nvPr/>
        </p:nvSpPr>
        <p:spPr>
          <a:xfrm>
            <a:off x="623062" y="3445569"/>
            <a:ext cx="1149724" cy="707886"/>
          </a:xfrm>
          <a:prstGeom prst="rect">
            <a:avLst/>
          </a:prstGeom>
          <a:noFill/>
        </p:spPr>
        <p:txBody>
          <a:bodyPr wrap="none" lIns="91440" tIns="45720" rIns="91440" bIns="45720">
            <a:spAutoFit/>
          </a:bodyPr>
          <a:lstStyle/>
          <a:p>
            <a:pPr algn="ctr"/>
            <a:r>
              <a:rPr lang="en-US"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Spin</a:t>
            </a:r>
            <a:endParaRPr lang="en-US"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Rectangle 10"/>
          <p:cNvSpPr/>
          <p:nvPr/>
        </p:nvSpPr>
        <p:spPr>
          <a:xfrm>
            <a:off x="6937233" y="6019974"/>
            <a:ext cx="1706692" cy="523220"/>
          </a:xfrm>
          <a:prstGeom prst="rect">
            <a:avLst/>
          </a:prstGeom>
          <a:noFill/>
        </p:spPr>
        <p:txBody>
          <a:bodyPr wrap="none" lIns="91440" tIns="45720" rIns="91440" bIns="45720">
            <a:spAutoFit/>
          </a:bodyPr>
          <a:lstStyle/>
          <a:p>
            <a:pPr algn="ctr"/>
            <a:r>
              <a:rPr lang="en-US" sz="28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Compress</a:t>
            </a:r>
            <a:endParaRPr lang="en-US" sz="2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Rectangle 11"/>
          <p:cNvSpPr/>
          <p:nvPr/>
        </p:nvSpPr>
        <p:spPr>
          <a:xfrm>
            <a:off x="3350123" y="6115439"/>
            <a:ext cx="2293166" cy="523220"/>
          </a:xfrm>
          <a:prstGeom prst="rect">
            <a:avLst/>
          </a:prstGeom>
          <a:noFill/>
        </p:spPr>
        <p:txBody>
          <a:bodyPr wrap="none" lIns="91440" tIns="45720" rIns="91440" bIns="45720">
            <a:spAutoFit/>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On wet gauze</a:t>
            </a:r>
            <a:endParaRPr lang="en-US" sz="2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Rectangle 12"/>
          <p:cNvSpPr/>
          <p:nvPr/>
        </p:nvSpPr>
        <p:spPr>
          <a:xfrm>
            <a:off x="495567" y="6151242"/>
            <a:ext cx="2485676" cy="523220"/>
          </a:xfrm>
          <a:prstGeom prst="rect">
            <a:avLst/>
          </a:prstGeom>
          <a:noFill/>
        </p:spPr>
        <p:txBody>
          <a:bodyPr wrap="none" lIns="91440" tIns="45720" rIns="91440" bIns="45720">
            <a:spAutoFit/>
          </a:bodyPr>
          <a:lstStyle/>
          <a:p>
            <a:pPr algn="ctr"/>
            <a:r>
              <a:rPr lang="en-US" sz="28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Collect PRP gel</a:t>
            </a:r>
            <a:endParaRPr lang="en-US" sz="2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5449158" y="2478448"/>
            <a:ext cx="3510096" cy="646331"/>
          </a:xfrm>
          <a:prstGeom prst="rect">
            <a:avLst/>
          </a:prstGeom>
          <a:noFill/>
        </p:spPr>
        <p:txBody>
          <a:bodyPr wrap="none" lIns="91440" tIns="45720" rIns="91440" bIns="45720">
            <a:spAutoFit/>
          </a:bodyPr>
          <a:lstStyle/>
          <a:p>
            <a:pPr algn="ctr"/>
            <a:r>
              <a:rPr lang="en-US"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Snip the red part</a:t>
            </a:r>
            <a:endParaRPr lang="en-US" sz="3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5" name="Rectangle 14"/>
          <p:cNvSpPr/>
          <p:nvPr/>
        </p:nvSpPr>
        <p:spPr>
          <a:xfrm>
            <a:off x="2655960" y="3360200"/>
            <a:ext cx="2046153" cy="707886"/>
          </a:xfrm>
          <a:prstGeom prst="rect">
            <a:avLst/>
          </a:prstGeom>
          <a:noFill/>
        </p:spPr>
        <p:txBody>
          <a:bodyPr wrap="none" lIns="91440" tIns="45720" rIns="91440" bIns="45720">
            <a:spAutoFit/>
          </a:bodyPr>
          <a:lstStyle/>
          <a:p>
            <a:pPr algn="ctr"/>
            <a:r>
              <a:rPr lang="en-US" sz="4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Ease out</a:t>
            </a:r>
            <a:endParaRPr lang="en-US" sz="4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0201243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PRFM application for healing </a:t>
            </a:r>
            <a:endParaRPr lang="en-US" sz="4400" dirty="0"/>
          </a:p>
        </p:txBody>
      </p:sp>
      <p:pic>
        <p:nvPicPr>
          <p:cNvPr id="3" name="Picture 2" descr="DSC_7939.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63173" y="1567244"/>
            <a:ext cx="4692318" cy="3141138"/>
          </a:xfrm>
          <a:prstGeom prst="rect">
            <a:avLst/>
          </a:prstGeom>
        </p:spPr>
      </p:pic>
      <p:pic>
        <p:nvPicPr>
          <p:cNvPr id="11" name="Picture 10" descr="DSC_794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08895" y="4058311"/>
            <a:ext cx="3525408" cy="235998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descr="IMG_355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8368" y="1567244"/>
            <a:ext cx="3201412" cy="2391178"/>
          </a:xfrm>
          <a:prstGeom prst="rect">
            <a:avLst/>
          </a:prstGeom>
        </p:spPr>
      </p:pic>
    </p:spTree>
    <p:extLst>
      <p:ext uri="{BB962C8B-B14F-4D97-AF65-F5344CB8AC3E}">
        <p14:creationId xmlns:p14="http://schemas.microsoft.com/office/powerpoint/2010/main" val="11746703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Faster Progress after PRFM</a:t>
            </a:r>
            <a:endParaRPr lang="en-US" sz="4400" dirty="0"/>
          </a:p>
        </p:txBody>
      </p:sp>
      <p:grpSp>
        <p:nvGrpSpPr>
          <p:cNvPr id="18" name="Group 17"/>
          <p:cNvGrpSpPr/>
          <p:nvPr/>
        </p:nvGrpSpPr>
        <p:grpSpPr>
          <a:xfrm>
            <a:off x="2053769" y="2259667"/>
            <a:ext cx="4770703" cy="3482071"/>
            <a:chOff x="2602723" y="4359733"/>
            <a:chExt cx="3204916" cy="2403686"/>
          </a:xfrm>
        </p:grpSpPr>
        <p:pic>
          <p:nvPicPr>
            <p:cNvPr id="4" name="Picture 3" descr="IMG_222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02723" y="4359733"/>
              <a:ext cx="3204916" cy="2403686"/>
            </a:xfrm>
            <a:prstGeom prst="rect">
              <a:avLst/>
            </a:prstGeom>
          </p:spPr>
        </p:pic>
        <p:sp>
          <p:nvSpPr>
            <p:cNvPr id="6" name="Freeform 5"/>
            <p:cNvSpPr/>
            <p:nvPr/>
          </p:nvSpPr>
          <p:spPr>
            <a:xfrm>
              <a:off x="3364904" y="4933896"/>
              <a:ext cx="2357905" cy="1236194"/>
            </a:xfrm>
            <a:custGeom>
              <a:avLst/>
              <a:gdLst>
                <a:gd name="connsiteX0" fmla="*/ 2313828 w 2357905"/>
                <a:gd name="connsiteY0" fmla="*/ 795553 h 1236194"/>
                <a:gd name="connsiteX1" fmla="*/ 2313828 w 2357905"/>
                <a:gd name="connsiteY1" fmla="*/ 795553 h 1236194"/>
                <a:gd name="connsiteX2" fmla="*/ 2204341 w 2357905"/>
                <a:gd name="connsiteY2" fmla="*/ 766359 h 1236194"/>
                <a:gd name="connsiteX3" fmla="*/ 2182444 w 2357905"/>
                <a:gd name="connsiteY3" fmla="*/ 751761 h 1236194"/>
                <a:gd name="connsiteX4" fmla="*/ 2138649 w 2357905"/>
                <a:gd name="connsiteY4" fmla="*/ 737164 h 1236194"/>
                <a:gd name="connsiteX5" fmla="*/ 2072957 w 2357905"/>
                <a:gd name="connsiteY5" fmla="*/ 707970 h 1236194"/>
                <a:gd name="connsiteX6" fmla="*/ 2043760 w 2357905"/>
                <a:gd name="connsiteY6" fmla="*/ 693372 h 1236194"/>
                <a:gd name="connsiteX7" fmla="*/ 1999965 w 2357905"/>
                <a:gd name="connsiteY7" fmla="*/ 678775 h 1236194"/>
                <a:gd name="connsiteX8" fmla="*/ 1978068 w 2357905"/>
                <a:gd name="connsiteY8" fmla="*/ 671476 h 1236194"/>
                <a:gd name="connsiteX9" fmla="*/ 1919675 w 2357905"/>
                <a:gd name="connsiteY9" fmla="*/ 656879 h 1236194"/>
                <a:gd name="connsiteX10" fmla="*/ 1875880 w 2357905"/>
                <a:gd name="connsiteY10" fmla="*/ 642282 h 1236194"/>
                <a:gd name="connsiteX11" fmla="*/ 1853982 w 2357905"/>
                <a:gd name="connsiteY11" fmla="*/ 627684 h 1236194"/>
                <a:gd name="connsiteX12" fmla="*/ 1824786 w 2357905"/>
                <a:gd name="connsiteY12" fmla="*/ 583892 h 1236194"/>
                <a:gd name="connsiteX13" fmla="*/ 1802888 w 2357905"/>
                <a:gd name="connsiteY13" fmla="*/ 554698 h 1236194"/>
                <a:gd name="connsiteX14" fmla="*/ 1766393 w 2357905"/>
                <a:gd name="connsiteY14" fmla="*/ 518204 h 1236194"/>
                <a:gd name="connsiteX15" fmla="*/ 1715299 w 2357905"/>
                <a:gd name="connsiteY15" fmla="*/ 481711 h 1236194"/>
                <a:gd name="connsiteX16" fmla="*/ 1693401 w 2357905"/>
                <a:gd name="connsiteY16" fmla="*/ 474413 h 1236194"/>
                <a:gd name="connsiteX17" fmla="*/ 1671504 w 2357905"/>
                <a:gd name="connsiteY17" fmla="*/ 459815 h 1236194"/>
                <a:gd name="connsiteX18" fmla="*/ 1649606 w 2357905"/>
                <a:gd name="connsiteY18" fmla="*/ 452517 h 1236194"/>
                <a:gd name="connsiteX19" fmla="*/ 1627709 w 2357905"/>
                <a:gd name="connsiteY19" fmla="*/ 430621 h 1236194"/>
                <a:gd name="connsiteX20" fmla="*/ 1540119 w 2357905"/>
                <a:gd name="connsiteY20" fmla="*/ 357634 h 1236194"/>
                <a:gd name="connsiteX21" fmla="*/ 1518222 w 2357905"/>
                <a:gd name="connsiteY21" fmla="*/ 335738 h 1236194"/>
                <a:gd name="connsiteX22" fmla="*/ 1503624 w 2357905"/>
                <a:gd name="connsiteY22" fmla="*/ 313842 h 1236194"/>
                <a:gd name="connsiteX23" fmla="*/ 1474427 w 2357905"/>
                <a:gd name="connsiteY23" fmla="*/ 284647 h 1236194"/>
                <a:gd name="connsiteX24" fmla="*/ 1437931 w 2357905"/>
                <a:gd name="connsiteY24" fmla="*/ 240855 h 1236194"/>
                <a:gd name="connsiteX25" fmla="*/ 1416034 w 2357905"/>
                <a:gd name="connsiteY25" fmla="*/ 226258 h 1236194"/>
                <a:gd name="connsiteX26" fmla="*/ 1364940 w 2357905"/>
                <a:gd name="connsiteY26" fmla="*/ 197064 h 1236194"/>
                <a:gd name="connsiteX27" fmla="*/ 1350342 w 2357905"/>
                <a:gd name="connsiteY27" fmla="*/ 182466 h 1236194"/>
                <a:gd name="connsiteX28" fmla="*/ 1306547 w 2357905"/>
                <a:gd name="connsiteY28" fmla="*/ 167869 h 1236194"/>
                <a:gd name="connsiteX29" fmla="*/ 1262752 w 2357905"/>
                <a:gd name="connsiteY29" fmla="*/ 153272 h 1236194"/>
                <a:gd name="connsiteX30" fmla="*/ 1218957 w 2357905"/>
                <a:gd name="connsiteY30" fmla="*/ 138674 h 1236194"/>
                <a:gd name="connsiteX31" fmla="*/ 1153265 w 2357905"/>
                <a:gd name="connsiteY31" fmla="*/ 124077 h 1236194"/>
                <a:gd name="connsiteX32" fmla="*/ 1124068 w 2357905"/>
                <a:gd name="connsiteY32" fmla="*/ 109480 h 1236194"/>
                <a:gd name="connsiteX33" fmla="*/ 1094872 w 2357905"/>
                <a:gd name="connsiteY33" fmla="*/ 102181 h 1236194"/>
                <a:gd name="connsiteX34" fmla="*/ 1051077 w 2357905"/>
                <a:gd name="connsiteY34" fmla="*/ 87584 h 1236194"/>
                <a:gd name="connsiteX35" fmla="*/ 1029179 w 2357905"/>
                <a:gd name="connsiteY35" fmla="*/ 80285 h 1236194"/>
                <a:gd name="connsiteX36" fmla="*/ 956188 w 2357905"/>
                <a:gd name="connsiteY36" fmla="*/ 72986 h 1236194"/>
                <a:gd name="connsiteX37" fmla="*/ 890496 w 2357905"/>
                <a:gd name="connsiteY37" fmla="*/ 58389 h 1236194"/>
                <a:gd name="connsiteX38" fmla="*/ 861299 w 2357905"/>
                <a:gd name="connsiteY38" fmla="*/ 51090 h 1236194"/>
                <a:gd name="connsiteX39" fmla="*/ 824803 w 2357905"/>
                <a:gd name="connsiteY39" fmla="*/ 43792 h 1236194"/>
                <a:gd name="connsiteX40" fmla="*/ 781009 w 2357905"/>
                <a:gd name="connsiteY40" fmla="*/ 29194 h 1236194"/>
                <a:gd name="connsiteX41" fmla="*/ 737214 w 2357905"/>
                <a:gd name="connsiteY41" fmla="*/ 14597 h 1236194"/>
                <a:gd name="connsiteX42" fmla="*/ 715316 w 2357905"/>
                <a:gd name="connsiteY42" fmla="*/ 7298 h 1236194"/>
                <a:gd name="connsiteX43" fmla="*/ 656923 w 2357905"/>
                <a:gd name="connsiteY43" fmla="*/ 0 h 1236194"/>
                <a:gd name="connsiteX44" fmla="*/ 540137 w 2357905"/>
                <a:gd name="connsiteY44" fmla="*/ 14597 h 1236194"/>
                <a:gd name="connsiteX45" fmla="*/ 518239 w 2357905"/>
                <a:gd name="connsiteY45" fmla="*/ 21896 h 1236194"/>
                <a:gd name="connsiteX46" fmla="*/ 496342 w 2357905"/>
                <a:gd name="connsiteY46" fmla="*/ 36493 h 1236194"/>
                <a:gd name="connsiteX47" fmla="*/ 423351 w 2357905"/>
                <a:gd name="connsiteY47" fmla="*/ 80285 h 1236194"/>
                <a:gd name="connsiteX48" fmla="*/ 394154 w 2357905"/>
                <a:gd name="connsiteY48" fmla="*/ 109480 h 1236194"/>
                <a:gd name="connsiteX49" fmla="*/ 372257 w 2357905"/>
                <a:gd name="connsiteY49" fmla="*/ 124077 h 1236194"/>
                <a:gd name="connsiteX50" fmla="*/ 343060 w 2357905"/>
                <a:gd name="connsiteY50" fmla="*/ 153272 h 1236194"/>
                <a:gd name="connsiteX51" fmla="*/ 248171 w 2357905"/>
                <a:gd name="connsiteY51" fmla="*/ 167869 h 1236194"/>
                <a:gd name="connsiteX52" fmla="*/ 167881 w 2357905"/>
                <a:gd name="connsiteY52" fmla="*/ 189765 h 1236194"/>
                <a:gd name="connsiteX53" fmla="*/ 109488 w 2357905"/>
                <a:gd name="connsiteY53" fmla="*/ 204362 h 1236194"/>
                <a:gd name="connsiteX54" fmla="*/ 94889 w 2357905"/>
                <a:gd name="connsiteY54" fmla="*/ 218960 h 1236194"/>
                <a:gd name="connsiteX55" fmla="*/ 72992 w 2357905"/>
                <a:gd name="connsiteY55" fmla="*/ 226258 h 1236194"/>
                <a:gd name="connsiteX56" fmla="*/ 51094 w 2357905"/>
                <a:gd name="connsiteY56" fmla="*/ 240855 h 1236194"/>
                <a:gd name="connsiteX57" fmla="*/ 36496 w 2357905"/>
                <a:gd name="connsiteY57" fmla="*/ 262751 h 1236194"/>
                <a:gd name="connsiteX58" fmla="*/ 21898 w 2357905"/>
                <a:gd name="connsiteY58" fmla="*/ 277349 h 1236194"/>
                <a:gd name="connsiteX59" fmla="*/ 0 w 2357905"/>
                <a:gd name="connsiteY59" fmla="*/ 350335 h 1236194"/>
                <a:gd name="connsiteX60" fmla="*/ 14599 w 2357905"/>
                <a:gd name="connsiteY60" fmla="*/ 510906 h 1236194"/>
                <a:gd name="connsiteX61" fmla="*/ 29197 w 2357905"/>
                <a:gd name="connsiteY61" fmla="*/ 649580 h 1236194"/>
                <a:gd name="connsiteX62" fmla="*/ 51094 w 2357905"/>
                <a:gd name="connsiteY62" fmla="*/ 773657 h 1236194"/>
                <a:gd name="connsiteX63" fmla="*/ 58394 w 2357905"/>
                <a:gd name="connsiteY63" fmla="*/ 824748 h 1236194"/>
                <a:gd name="connsiteX64" fmla="*/ 87590 w 2357905"/>
                <a:gd name="connsiteY64" fmla="*/ 905033 h 1236194"/>
                <a:gd name="connsiteX65" fmla="*/ 102188 w 2357905"/>
                <a:gd name="connsiteY65" fmla="*/ 970721 h 1236194"/>
                <a:gd name="connsiteX66" fmla="*/ 109488 w 2357905"/>
                <a:gd name="connsiteY66" fmla="*/ 999916 h 1236194"/>
                <a:gd name="connsiteX67" fmla="*/ 138684 w 2357905"/>
                <a:gd name="connsiteY67" fmla="*/ 1072902 h 1236194"/>
                <a:gd name="connsiteX68" fmla="*/ 197077 w 2357905"/>
                <a:gd name="connsiteY68" fmla="*/ 1116694 h 1236194"/>
                <a:gd name="connsiteX69" fmla="*/ 218975 w 2357905"/>
                <a:gd name="connsiteY69" fmla="*/ 1131292 h 1236194"/>
                <a:gd name="connsiteX70" fmla="*/ 284667 w 2357905"/>
                <a:gd name="connsiteY70" fmla="*/ 1153188 h 1236194"/>
                <a:gd name="connsiteX71" fmla="*/ 313864 w 2357905"/>
                <a:gd name="connsiteY71" fmla="*/ 1167785 h 1236194"/>
                <a:gd name="connsiteX72" fmla="*/ 343060 w 2357905"/>
                <a:gd name="connsiteY72" fmla="*/ 1175084 h 1236194"/>
                <a:gd name="connsiteX73" fmla="*/ 364958 w 2357905"/>
                <a:gd name="connsiteY73" fmla="*/ 1182382 h 1236194"/>
                <a:gd name="connsiteX74" fmla="*/ 394154 w 2357905"/>
                <a:gd name="connsiteY74" fmla="*/ 1189681 h 1236194"/>
                <a:gd name="connsiteX75" fmla="*/ 467145 w 2357905"/>
                <a:gd name="connsiteY75" fmla="*/ 1211577 h 1236194"/>
                <a:gd name="connsiteX76" fmla="*/ 496342 w 2357905"/>
                <a:gd name="connsiteY76" fmla="*/ 1218875 h 1236194"/>
                <a:gd name="connsiteX77" fmla="*/ 708017 w 2357905"/>
                <a:gd name="connsiteY77" fmla="*/ 1226174 h 1236194"/>
                <a:gd name="connsiteX78" fmla="*/ 1087573 w 2357905"/>
                <a:gd name="connsiteY78" fmla="*/ 1226174 h 1236194"/>
                <a:gd name="connsiteX79" fmla="*/ 1233555 w 2357905"/>
                <a:gd name="connsiteY79" fmla="*/ 1211577 h 1236194"/>
                <a:gd name="connsiteX80" fmla="*/ 1306547 w 2357905"/>
                <a:gd name="connsiteY80" fmla="*/ 1196979 h 1236194"/>
                <a:gd name="connsiteX81" fmla="*/ 1372239 w 2357905"/>
                <a:gd name="connsiteY81" fmla="*/ 1175084 h 1236194"/>
                <a:gd name="connsiteX82" fmla="*/ 1430632 w 2357905"/>
                <a:gd name="connsiteY82" fmla="*/ 1153188 h 1236194"/>
                <a:gd name="connsiteX83" fmla="*/ 1489025 w 2357905"/>
                <a:gd name="connsiteY83" fmla="*/ 1123993 h 1236194"/>
                <a:gd name="connsiteX84" fmla="*/ 1518222 w 2357905"/>
                <a:gd name="connsiteY84" fmla="*/ 1109396 h 1236194"/>
                <a:gd name="connsiteX85" fmla="*/ 1540119 w 2357905"/>
                <a:gd name="connsiteY85" fmla="*/ 1102097 h 1236194"/>
                <a:gd name="connsiteX86" fmla="*/ 1598512 w 2357905"/>
                <a:gd name="connsiteY86" fmla="*/ 1087500 h 1236194"/>
                <a:gd name="connsiteX87" fmla="*/ 1613111 w 2357905"/>
                <a:gd name="connsiteY87" fmla="*/ 1072902 h 1236194"/>
                <a:gd name="connsiteX88" fmla="*/ 1664205 w 2357905"/>
                <a:gd name="connsiteY88" fmla="*/ 1058305 h 1236194"/>
                <a:gd name="connsiteX89" fmla="*/ 1686102 w 2357905"/>
                <a:gd name="connsiteY89" fmla="*/ 1043708 h 1236194"/>
                <a:gd name="connsiteX90" fmla="*/ 1722598 w 2357905"/>
                <a:gd name="connsiteY90" fmla="*/ 1036409 h 1236194"/>
                <a:gd name="connsiteX91" fmla="*/ 1766393 w 2357905"/>
                <a:gd name="connsiteY91" fmla="*/ 1021812 h 1236194"/>
                <a:gd name="connsiteX92" fmla="*/ 1788290 w 2357905"/>
                <a:gd name="connsiteY92" fmla="*/ 1014513 h 1236194"/>
                <a:gd name="connsiteX93" fmla="*/ 1810188 w 2357905"/>
                <a:gd name="connsiteY93" fmla="*/ 1007214 h 1236194"/>
                <a:gd name="connsiteX94" fmla="*/ 1846683 w 2357905"/>
                <a:gd name="connsiteY94" fmla="*/ 992617 h 1236194"/>
                <a:gd name="connsiteX95" fmla="*/ 1912376 w 2357905"/>
                <a:gd name="connsiteY95" fmla="*/ 978020 h 1236194"/>
                <a:gd name="connsiteX96" fmla="*/ 1941572 w 2357905"/>
                <a:gd name="connsiteY96" fmla="*/ 970721 h 1236194"/>
                <a:gd name="connsiteX97" fmla="*/ 2087555 w 2357905"/>
                <a:gd name="connsiteY97" fmla="*/ 978020 h 1236194"/>
                <a:gd name="connsiteX98" fmla="*/ 2124051 w 2357905"/>
                <a:gd name="connsiteY98" fmla="*/ 985318 h 1236194"/>
                <a:gd name="connsiteX99" fmla="*/ 2204341 w 2357905"/>
                <a:gd name="connsiteY99" fmla="*/ 992617 h 1236194"/>
                <a:gd name="connsiteX100" fmla="*/ 2277333 w 2357905"/>
                <a:gd name="connsiteY100" fmla="*/ 963422 h 1236194"/>
                <a:gd name="connsiteX101" fmla="*/ 2321128 w 2357905"/>
                <a:gd name="connsiteY101" fmla="*/ 934228 h 1236194"/>
                <a:gd name="connsiteX102" fmla="*/ 2357623 w 2357905"/>
                <a:gd name="connsiteY102" fmla="*/ 897735 h 1236194"/>
                <a:gd name="connsiteX103" fmla="*/ 2350324 w 2357905"/>
                <a:gd name="connsiteY103" fmla="*/ 897735 h 1236194"/>
                <a:gd name="connsiteX104" fmla="*/ 2350324 w 2357905"/>
                <a:gd name="connsiteY104" fmla="*/ 897735 h 1236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357905" h="1236194">
                  <a:moveTo>
                    <a:pt x="2313828" y="795553"/>
                  </a:moveTo>
                  <a:lnTo>
                    <a:pt x="2313828" y="795553"/>
                  </a:lnTo>
                  <a:cubicBezTo>
                    <a:pt x="2277332" y="785822"/>
                    <a:pt x="2235768" y="787310"/>
                    <a:pt x="2204341" y="766359"/>
                  </a:cubicBezTo>
                  <a:cubicBezTo>
                    <a:pt x="2197042" y="761493"/>
                    <a:pt x="2190460" y="755324"/>
                    <a:pt x="2182444" y="751761"/>
                  </a:cubicBezTo>
                  <a:cubicBezTo>
                    <a:pt x="2168382" y="745512"/>
                    <a:pt x="2151453" y="745699"/>
                    <a:pt x="2138649" y="737164"/>
                  </a:cubicBezTo>
                  <a:cubicBezTo>
                    <a:pt x="2074231" y="694221"/>
                    <a:pt x="2177204" y="760092"/>
                    <a:pt x="2072957" y="707970"/>
                  </a:cubicBezTo>
                  <a:cubicBezTo>
                    <a:pt x="2063225" y="703104"/>
                    <a:pt x="2053863" y="697413"/>
                    <a:pt x="2043760" y="693372"/>
                  </a:cubicBezTo>
                  <a:cubicBezTo>
                    <a:pt x="2029473" y="687657"/>
                    <a:pt x="2014563" y="683641"/>
                    <a:pt x="1999965" y="678775"/>
                  </a:cubicBezTo>
                  <a:cubicBezTo>
                    <a:pt x="1992666" y="676342"/>
                    <a:pt x="1985532" y="673342"/>
                    <a:pt x="1978068" y="671476"/>
                  </a:cubicBezTo>
                  <a:cubicBezTo>
                    <a:pt x="1958604" y="666610"/>
                    <a:pt x="1938709" y="663223"/>
                    <a:pt x="1919675" y="656879"/>
                  </a:cubicBezTo>
                  <a:lnTo>
                    <a:pt x="1875880" y="642282"/>
                  </a:lnTo>
                  <a:cubicBezTo>
                    <a:pt x="1868581" y="637416"/>
                    <a:pt x="1859759" y="634286"/>
                    <a:pt x="1853982" y="627684"/>
                  </a:cubicBezTo>
                  <a:cubicBezTo>
                    <a:pt x="1842429" y="614481"/>
                    <a:pt x="1835313" y="597927"/>
                    <a:pt x="1824786" y="583892"/>
                  </a:cubicBezTo>
                  <a:lnTo>
                    <a:pt x="1802888" y="554698"/>
                  </a:lnTo>
                  <a:cubicBezTo>
                    <a:pt x="1790806" y="518453"/>
                    <a:pt x="1804369" y="541938"/>
                    <a:pt x="1766393" y="518204"/>
                  </a:cubicBezTo>
                  <a:cubicBezTo>
                    <a:pt x="1753176" y="509944"/>
                    <a:pt x="1730734" y="489428"/>
                    <a:pt x="1715299" y="481711"/>
                  </a:cubicBezTo>
                  <a:cubicBezTo>
                    <a:pt x="1708417" y="478270"/>
                    <a:pt x="1700700" y="476846"/>
                    <a:pt x="1693401" y="474413"/>
                  </a:cubicBezTo>
                  <a:cubicBezTo>
                    <a:pt x="1686102" y="469547"/>
                    <a:pt x="1679350" y="463738"/>
                    <a:pt x="1671504" y="459815"/>
                  </a:cubicBezTo>
                  <a:cubicBezTo>
                    <a:pt x="1664622" y="456374"/>
                    <a:pt x="1656008" y="456785"/>
                    <a:pt x="1649606" y="452517"/>
                  </a:cubicBezTo>
                  <a:cubicBezTo>
                    <a:pt x="1641017" y="446792"/>
                    <a:pt x="1635857" y="436958"/>
                    <a:pt x="1627709" y="430621"/>
                  </a:cubicBezTo>
                  <a:cubicBezTo>
                    <a:pt x="1536250" y="359490"/>
                    <a:pt x="1632193" y="449702"/>
                    <a:pt x="1540119" y="357634"/>
                  </a:cubicBezTo>
                  <a:cubicBezTo>
                    <a:pt x="1532820" y="350335"/>
                    <a:pt x="1523948" y="344326"/>
                    <a:pt x="1518222" y="335738"/>
                  </a:cubicBezTo>
                  <a:cubicBezTo>
                    <a:pt x="1513356" y="328439"/>
                    <a:pt x="1509333" y="320502"/>
                    <a:pt x="1503624" y="313842"/>
                  </a:cubicBezTo>
                  <a:cubicBezTo>
                    <a:pt x="1494667" y="303393"/>
                    <a:pt x="1482062" y="296098"/>
                    <a:pt x="1474427" y="284647"/>
                  </a:cubicBezTo>
                  <a:cubicBezTo>
                    <a:pt x="1460072" y="263116"/>
                    <a:pt x="1459008" y="258418"/>
                    <a:pt x="1437931" y="240855"/>
                  </a:cubicBezTo>
                  <a:cubicBezTo>
                    <a:pt x="1431192" y="235239"/>
                    <a:pt x="1423172" y="231356"/>
                    <a:pt x="1416034" y="226258"/>
                  </a:cubicBezTo>
                  <a:cubicBezTo>
                    <a:pt x="1377368" y="198642"/>
                    <a:pt x="1400474" y="208907"/>
                    <a:pt x="1364940" y="197064"/>
                  </a:cubicBezTo>
                  <a:cubicBezTo>
                    <a:pt x="1360074" y="192198"/>
                    <a:pt x="1356497" y="185543"/>
                    <a:pt x="1350342" y="182466"/>
                  </a:cubicBezTo>
                  <a:cubicBezTo>
                    <a:pt x="1336579" y="175585"/>
                    <a:pt x="1321145" y="172735"/>
                    <a:pt x="1306547" y="167869"/>
                  </a:cubicBezTo>
                  <a:lnTo>
                    <a:pt x="1262752" y="153272"/>
                  </a:lnTo>
                  <a:cubicBezTo>
                    <a:pt x="1262748" y="153271"/>
                    <a:pt x="1218960" y="138675"/>
                    <a:pt x="1218957" y="138674"/>
                  </a:cubicBezTo>
                  <a:cubicBezTo>
                    <a:pt x="1209038" y="136691"/>
                    <a:pt x="1165053" y="128497"/>
                    <a:pt x="1153265" y="124077"/>
                  </a:cubicBezTo>
                  <a:cubicBezTo>
                    <a:pt x="1143077" y="120257"/>
                    <a:pt x="1134256" y="113300"/>
                    <a:pt x="1124068" y="109480"/>
                  </a:cubicBezTo>
                  <a:cubicBezTo>
                    <a:pt x="1114675" y="105958"/>
                    <a:pt x="1104480" y="105063"/>
                    <a:pt x="1094872" y="102181"/>
                  </a:cubicBezTo>
                  <a:cubicBezTo>
                    <a:pt x="1080133" y="97760"/>
                    <a:pt x="1065675" y="92450"/>
                    <a:pt x="1051077" y="87584"/>
                  </a:cubicBezTo>
                  <a:cubicBezTo>
                    <a:pt x="1043778" y="85151"/>
                    <a:pt x="1036835" y="81051"/>
                    <a:pt x="1029179" y="80285"/>
                  </a:cubicBezTo>
                  <a:lnTo>
                    <a:pt x="956188" y="72986"/>
                  </a:lnTo>
                  <a:cubicBezTo>
                    <a:pt x="913571" y="58782"/>
                    <a:pt x="954729" y="71235"/>
                    <a:pt x="890496" y="58389"/>
                  </a:cubicBezTo>
                  <a:cubicBezTo>
                    <a:pt x="880659" y="56422"/>
                    <a:pt x="871092" y="53266"/>
                    <a:pt x="861299" y="51090"/>
                  </a:cubicBezTo>
                  <a:cubicBezTo>
                    <a:pt x="849188" y="48399"/>
                    <a:pt x="836772" y="47056"/>
                    <a:pt x="824803" y="43792"/>
                  </a:cubicBezTo>
                  <a:cubicBezTo>
                    <a:pt x="809957" y="39743"/>
                    <a:pt x="795607" y="34060"/>
                    <a:pt x="781009" y="29194"/>
                  </a:cubicBezTo>
                  <a:lnTo>
                    <a:pt x="737214" y="14597"/>
                  </a:lnTo>
                  <a:cubicBezTo>
                    <a:pt x="729915" y="12164"/>
                    <a:pt x="722951" y="8252"/>
                    <a:pt x="715316" y="7298"/>
                  </a:cubicBezTo>
                  <a:lnTo>
                    <a:pt x="656923" y="0"/>
                  </a:lnTo>
                  <a:cubicBezTo>
                    <a:pt x="589027" y="5657"/>
                    <a:pt x="587590" y="1039"/>
                    <a:pt x="540137" y="14597"/>
                  </a:cubicBezTo>
                  <a:cubicBezTo>
                    <a:pt x="532739" y="16711"/>
                    <a:pt x="525121" y="18455"/>
                    <a:pt x="518239" y="21896"/>
                  </a:cubicBezTo>
                  <a:cubicBezTo>
                    <a:pt x="510393" y="25819"/>
                    <a:pt x="503864" y="31980"/>
                    <a:pt x="496342" y="36493"/>
                  </a:cubicBezTo>
                  <a:cubicBezTo>
                    <a:pt x="494415" y="37649"/>
                    <a:pt x="436176" y="69293"/>
                    <a:pt x="423351" y="80285"/>
                  </a:cubicBezTo>
                  <a:cubicBezTo>
                    <a:pt x="412901" y="89242"/>
                    <a:pt x="405606" y="101846"/>
                    <a:pt x="394154" y="109480"/>
                  </a:cubicBezTo>
                  <a:cubicBezTo>
                    <a:pt x="386855" y="114346"/>
                    <a:pt x="378917" y="118368"/>
                    <a:pt x="372257" y="124077"/>
                  </a:cubicBezTo>
                  <a:cubicBezTo>
                    <a:pt x="361807" y="133034"/>
                    <a:pt x="356117" y="148920"/>
                    <a:pt x="343060" y="153272"/>
                  </a:cubicBezTo>
                  <a:cubicBezTo>
                    <a:pt x="297965" y="168301"/>
                    <a:pt x="328819" y="159804"/>
                    <a:pt x="248171" y="167869"/>
                  </a:cubicBezTo>
                  <a:cubicBezTo>
                    <a:pt x="173417" y="192785"/>
                    <a:pt x="234936" y="174292"/>
                    <a:pt x="167881" y="189765"/>
                  </a:cubicBezTo>
                  <a:cubicBezTo>
                    <a:pt x="148331" y="194276"/>
                    <a:pt x="109488" y="204362"/>
                    <a:pt x="109488" y="204362"/>
                  </a:cubicBezTo>
                  <a:cubicBezTo>
                    <a:pt x="104622" y="209228"/>
                    <a:pt x="100790" y="215420"/>
                    <a:pt x="94889" y="218960"/>
                  </a:cubicBezTo>
                  <a:cubicBezTo>
                    <a:pt x="88292" y="222918"/>
                    <a:pt x="79874" y="222818"/>
                    <a:pt x="72992" y="226258"/>
                  </a:cubicBezTo>
                  <a:cubicBezTo>
                    <a:pt x="65146" y="230181"/>
                    <a:pt x="58393" y="235989"/>
                    <a:pt x="51094" y="240855"/>
                  </a:cubicBezTo>
                  <a:cubicBezTo>
                    <a:pt x="46228" y="248154"/>
                    <a:pt x="41976" y="255901"/>
                    <a:pt x="36496" y="262751"/>
                  </a:cubicBezTo>
                  <a:cubicBezTo>
                    <a:pt x="32197" y="268125"/>
                    <a:pt x="24976" y="271194"/>
                    <a:pt x="21898" y="277349"/>
                  </a:cubicBezTo>
                  <a:cubicBezTo>
                    <a:pt x="13016" y="295113"/>
                    <a:pt x="5239" y="329385"/>
                    <a:pt x="0" y="350335"/>
                  </a:cubicBezTo>
                  <a:cubicBezTo>
                    <a:pt x="15394" y="565814"/>
                    <a:pt x="-782" y="364793"/>
                    <a:pt x="14599" y="510906"/>
                  </a:cubicBezTo>
                  <a:cubicBezTo>
                    <a:pt x="26839" y="627179"/>
                    <a:pt x="16255" y="552516"/>
                    <a:pt x="29197" y="649580"/>
                  </a:cubicBezTo>
                  <a:cubicBezTo>
                    <a:pt x="41587" y="742502"/>
                    <a:pt x="30840" y="658895"/>
                    <a:pt x="51094" y="773657"/>
                  </a:cubicBezTo>
                  <a:cubicBezTo>
                    <a:pt x="54084" y="790598"/>
                    <a:pt x="54525" y="807985"/>
                    <a:pt x="58394" y="824748"/>
                  </a:cubicBezTo>
                  <a:cubicBezTo>
                    <a:pt x="63506" y="846898"/>
                    <a:pt x="78882" y="883264"/>
                    <a:pt x="87590" y="905033"/>
                  </a:cubicBezTo>
                  <a:cubicBezTo>
                    <a:pt x="100760" y="984048"/>
                    <a:pt x="87815" y="920419"/>
                    <a:pt x="102188" y="970721"/>
                  </a:cubicBezTo>
                  <a:cubicBezTo>
                    <a:pt x="104944" y="980366"/>
                    <a:pt x="106114" y="990469"/>
                    <a:pt x="109488" y="999916"/>
                  </a:cubicBezTo>
                  <a:cubicBezTo>
                    <a:pt x="118302" y="1024592"/>
                    <a:pt x="120156" y="1054374"/>
                    <a:pt x="138684" y="1072902"/>
                  </a:cubicBezTo>
                  <a:cubicBezTo>
                    <a:pt x="165688" y="1099906"/>
                    <a:pt x="147555" y="1083682"/>
                    <a:pt x="197077" y="1116694"/>
                  </a:cubicBezTo>
                  <a:cubicBezTo>
                    <a:pt x="204376" y="1121560"/>
                    <a:pt x="210653" y="1128518"/>
                    <a:pt x="218975" y="1131292"/>
                  </a:cubicBezTo>
                  <a:cubicBezTo>
                    <a:pt x="240872" y="1138591"/>
                    <a:pt x="264022" y="1142866"/>
                    <a:pt x="284667" y="1153188"/>
                  </a:cubicBezTo>
                  <a:cubicBezTo>
                    <a:pt x="294399" y="1158054"/>
                    <a:pt x="303676" y="1163965"/>
                    <a:pt x="313864" y="1167785"/>
                  </a:cubicBezTo>
                  <a:cubicBezTo>
                    <a:pt x="323257" y="1171307"/>
                    <a:pt x="333414" y="1172328"/>
                    <a:pt x="343060" y="1175084"/>
                  </a:cubicBezTo>
                  <a:cubicBezTo>
                    <a:pt x="350458" y="1177198"/>
                    <a:pt x="357560" y="1180268"/>
                    <a:pt x="364958" y="1182382"/>
                  </a:cubicBezTo>
                  <a:cubicBezTo>
                    <a:pt x="374604" y="1185138"/>
                    <a:pt x="384637" y="1186509"/>
                    <a:pt x="394154" y="1189681"/>
                  </a:cubicBezTo>
                  <a:cubicBezTo>
                    <a:pt x="481384" y="1218756"/>
                    <a:pt x="380671" y="1192362"/>
                    <a:pt x="467145" y="1211577"/>
                  </a:cubicBezTo>
                  <a:cubicBezTo>
                    <a:pt x="476938" y="1213753"/>
                    <a:pt x="486329" y="1218268"/>
                    <a:pt x="496342" y="1218875"/>
                  </a:cubicBezTo>
                  <a:cubicBezTo>
                    <a:pt x="566813" y="1223146"/>
                    <a:pt x="637459" y="1223741"/>
                    <a:pt x="708017" y="1226174"/>
                  </a:cubicBezTo>
                  <a:cubicBezTo>
                    <a:pt x="878571" y="1241679"/>
                    <a:pt x="795275" y="1237204"/>
                    <a:pt x="1087573" y="1226174"/>
                  </a:cubicBezTo>
                  <a:cubicBezTo>
                    <a:pt x="1114589" y="1225155"/>
                    <a:pt x="1199735" y="1217213"/>
                    <a:pt x="1233555" y="1211577"/>
                  </a:cubicBezTo>
                  <a:cubicBezTo>
                    <a:pt x="1258030" y="1207498"/>
                    <a:pt x="1283509" y="1206193"/>
                    <a:pt x="1306547" y="1196979"/>
                  </a:cubicBezTo>
                  <a:cubicBezTo>
                    <a:pt x="1352357" y="1178657"/>
                    <a:pt x="1330332" y="1185559"/>
                    <a:pt x="1372239" y="1175084"/>
                  </a:cubicBezTo>
                  <a:cubicBezTo>
                    <a:pt x="1425333" y="1139689"/>
                    <a:pt x="1356016" y="1181885"/>
                    <a:pt x="1430632" y="1153188"/>
                  </a:cubicBezTo>
                  <a:cubicBezTo>
                    <a:pt x="1450943" y="1145376"/>
                    <a:pt x="1469561" y="1133725"/>
                    <a:pt x="1489025" y="1123993"/>
                  </a:cubicBezTo>
                  <a:cubicBezTo>
                    <a:pt x="1498757" y="1119127"/>
                    <a:pt x="1507900" y="1112837"/>
                    <a:pt x="1518222" y="1109396"/>
                  </a:cubicBezTo>
                  <a:cubicBezTo>
                    <a:pt x="1525521" y="1106963"/>
                    <a:pt x="1532696" y="1104121"/>
                    <a:pt x="1540119" y="1102097"/>
                  </a:cubicBezTo>
                  <a:cubicBezTo>
                    <a:pt x="1559475" y="1096818"/>
                    <a:pt x="1598512" y="1087500"/>
                    <a:pt x="1598512" y="1087500"/>
                  </a:cubicBezTo>
                  <a:cubicBezTo>
                    <a:pt x="1603378" y="1082634"/>
                    <a:pt x="1607210" y="1076442"/>
                    <a:pt x="1613111" y="1072902"/>
                  </a:cubicBezTo>
                  <a:cubicBezTo>
                    <a:pt x="1620588" y="1068416"/>
                    <a:pt x="1658756" y="1059667"/>
                    <a:pt x="1664205" y="1058305"/>
                  </a:cubicBezTo>
                  <a:cubicBezTo>
                    <a:pt x="1671504" y="1053439"/>
                    <a:pt x="1677888" y="1046788"/>
                    <a:pt x="1686102" y="1043708"/>
                  </a:cubicBezTo>
                  <a:cubicBezTo>
                    <a:pt x="1697718" y="1039352"/>
                    <a:pt x="1710629" y="1039673"/>
                    <a:pt x="1722598" y="1036409"/>
                  </a:cubicBezTo>
                  <a:cubicBezTo>
                    <a:pt x="1737444" y="1032360"/>
                    <a:pt x="1751795" y="1026678"/>
                    <a:pt x="1766393" y="1021812"/>
                  </a:cubicBezTo>
                  <a:lnTo>
                    <a:pt x="1788290" y="1014513"/>
                  </a:lnTo>
                  <a:cubicBezTo>
                    <a:pt x="1795589" y="1012080"/>
                    <a:pt x="1803044" y="1010071"/>
                    <a:pt x="1810188" y="1007214"/>
                  </a:cubicBezTo>
                  <a:cubicBezTo>
                    <a:pt x="1822353" y="1002348"/>
                    <a:pt x="1834253" y="996760"/>
                    <a:pt x="1846683" y="992617"/>
                  </a:cubicBezTo>
                  <a:cubicBezTo>
                    <a:pt x="1864493" y="986681"/>
                    <a:pt x="1895009" y="981879"/>
                    <a:pt x="1912376" y="978020"/>
                  </a:cubicBezTo>
                  <a:cubicBezTo>
                    <a:pt x="1922169" y="975844"/>
                    <a:pt x="1931840" y="973154"/>
                    <a:pt x="1941572" y="970721"/>
                  </a:cubicBezTo>
                  <a:cubicBezTo>
                    <a:pt x="1990233" y="973154"/>
                    <a:pt x="2038988" y="974135"/>
                    <a:pt x="2087555" y="978020"/>
                  </a:cubicBezTo>
                  <a:cubicBezTo>
                    <a:pt x="2099922" y="979009"/>
                    <a:pt x="2111741" y="983779"/>
                    <a:pt x="2124051" y="985318"/>
                  </a:cubicBezTo>
                  <a:cubicBezTo>
                    <a:pt x="2150717" y="988651"/>
                    <a:pt x="2177578" y="990184"/>
                    <a:pt x="2204341" y="992617"/>
                  </a:cubicBezTo>
                  <a:cubicBezTo>
                    <a:pt x="2264817" y="982538"/>
                    <a:pt x="2232448" y="994839"/>
                    <a:pt x="2277333" y="963422"/>
                  </a:cubicBezTo>
                  <a:cubicBezTo>
                    <a:pt x="2291706" y="953361"/>
                    <a:pt x="2321128" y="934228"/>
                    <a:pt x="2321128" y="934228"/>
                  </a:cubicBezTo>
                  <a:cubicBezTo>
                    <a:pt x="2360054" y="875841"/>
                    <a:pt x="2308964" y="946390"/>
                    <a:pt x="2357623" y="897735"/>
                  </a:cubicBezTo>
                  <a:cubicBezTo>
                    <a:pt x="2359343" y="896015"/>
                    <a:pt x="2352757" y="897735"/>
                    <a:pt x="2350324" y="897735"/>
                  </a:cubicBezTo>
                  <a:lnTo>
                    <a:pt x="2350324" y="897735"/>
                  </a:lnTo>
                </a:path>
              </a:pathLst>
            </a:custGeom>
            <a:ln w="254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 name="Straight Arrow Connector 8"/>
            <p:cNvCxnSpPr/>
            <p:nvPr/>
          </p:nvCxnSpPr>
          <p:spPr>
            <a:xfrm flipV="1">
              <a:off x="3481691" y="5561576"/>
              <a:ext cx="562034" cy="153272"/>
            </a:xfrm>
            <a:prstGeom prst="straightConnector1">
              <a:avLst/>
            </a:prstGeom>
            <a:ln w="12700">
              <a:solidFill>
                <a:schemeClr val="accent2">
                  <a:lumMod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4299195" y="5057969"/>
              <a:ext cx="7299" cy="335738"/>
            </a:xfrm>
            <a:prstGeom prst="straightConnector1">
              <a:avLst/>
            </a:prstGeom>
            <a:ln w="12700">
              <a:solidFill>
                <a:schemeClr val="accent2">
                  <a:lumMod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4043725" y="5817029"/>
              <a:ext cx="102188" cy="277349"/>
            </a:xfrm>
            <a:prstGeom prst="straightConnector1">
              <a:avLst/>
            </a:prstGeom>
            <a:ln w="12700">
              <a:solidFill>
                <a:schemeClr val="accent2">
                  <a:lumMod val="2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6" idx="20"/>
            </p:cNvCxnSpPr>
            <p:nvPr/>
          </p:nvCxnSpPr>
          <p:spPr>
            <a:xfrm flipH="1">
              <a:off x="4714365" y="5291530"/>
              <a:ext cx="190658" cy="270046"/>
            </a:xfrm>
            <a:prstGeom prst="straightConnector1">
              <a:avLst/>
            </a:prstGeom>
            <a:ln w="12700">
              <a:solidFill>
                <a:schemeClr val="accent2">
                  <a:lumMod val="25000"/>
                </a:schemeClr>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6897560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162" y="40341"/>
            <a:ext cx="7570787" cy="1178289"/>
          </a:xfrm>
        </p:spPr>
        <p:txBody>
          <a:bodyPr/>
          <a:lstStyle/>
          <a:p>
            <a:r>
              <a:rPr lang="en-US" sz="3200" dirty="0" smtClean="0"/>
              <a:t>HA matrix dressing to speed up bridging</a:t>
            </a:r>
            <a:endParaRPr lang="en-US" sz="3200" dirty="0"/>
          </a:p>
        </p:txBody>
      </p:sp>
      <p:pic>
        <p:nvPicPr>
          <p:cNvPr id="4" name="Picture 3" descr="IMG_222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0446" y="3918229"/>
            <a:ext cx="3204916" cy="2403686"/>
          </a:xfrm>
          <a:prstGeom prst="rect">
            <a:avLst/>
          </a:prstGeom>
        </p:spPr>
      </p:pic>
      <p:pic>
        <p:nvPicPr>
          <p:cNvPr id="5" name="Picture 4" descr="IMG_222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4421" y="1630434"/>
            <a:ext cx="3204916" cy="2403687"/>
          </a:xfrm>
          <a:prstGeom prst="rect">
            <a:avLst/>
          </a:prstGeom>
        </p:spPr>
      </p:pic>
      <p:sp>
        <p:nvSpPr>
          <p:cNvPr id="6" name="TextBox 5"/>
          <p:cNvSpPr txBox="1"/>
          <p:nvPr/>
        </p:nvSpPr>
        <p:spPr>
          <a:xfrm>
            <a:off x="370446" y="1959527"/>
            <a:ext cx="3826812" cy="1569660"/>
          </a:xfrm>
          <a:prstGeom prst="rect">
            <a:avLst/>
          </a:prstGeom>
          <a:noFill/>
        </p:spPr>
        <p:txBody>
          <a:bodyPr wrap="square" rtlCol="0">
            <a:spAutoFit/>
          </a:bodyPr>
          <a:lstStyle/>
          <a:p>
            <a:r>
              <a:rPr lang="en-US" sz="2400" dirty="0" err="1" smtClean="0"/>
              <a:t>Hyalomatrix</a:t>
            </a:r>
            <a:r>
              <a:rPr lang="en-US" sz="2400" dirty="0" smtClean="0"/>
              <a:t> Dressing application</a:t>
            </a:r>
          </a:p>
          <a:p>
            <a:r>
              <a:rPr lang="en-US" sz="2400" dirty="0" smtClean="0"/>
              <a:t>As a bridge of ECM to encourage epithelization</a:t>
            </a:r>
            <a:endParaRPr lang="en-US" sz="2400" dirty="0"/>
          </a:p>
        </p:txBody>
      </p:sp>
      <p:cxnSp>
        <p:nvCxnSpPr>
          <p:cNvPr id="8" name="Straight Arrow Connector 7"/>
          <p:cNvCxnSpPr/>
          <p:nvPr/>
        </p:nvCxnSpPr>
        <p:spPr>
          <a:xfrm>
            <a:off x="3989876" y="2776395"/>
            <a:ext cx="1295747" cy="0"/>
          </a:xfrm>
          <a:prstGeom prst="straightConnector1">
            <a:avLst/>
          </a:prstGeom>
          <a:ln w="38100">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9" name="Picture 8" descr="IMG_2260.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04421" y="4225757"/>
            <a:ext cx="3204916" cy="2322147"/>
          </a:xfrm>
          <a:prstGeom prst="rect">
            <a:avLst/>
          </a:prstGeom>
        </p:spPr>
      </p:pic>
      <p:sp>
        <p:nvSpPr>
          <p:cNvPr id="7" name="Right Arrow 6"/>
          <p:cNvSpPr/>
          <p:nvPr/>
        </p:nvSpPr>
        <p:spPr>
          <a:xfrm>
            <a:off x="3835926" y="5116650"/>
            <a:ext cx="1322107" cy="307864"/>
          </a:xfrm>
          <a:prstGeom prst="rightArrow">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454144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5434" cy="1143000"/>
          </a:xfrm>
        </p:spPr>
        <p:txBody>
          <a:bodyPr/>
          <a:lstStyle/>
          <a:p>
            <a:r>
              <a:rPr lang="en-US" dirty="0" err="1" smtClean="0"/>
              <a:t>Hyalomatirx</a:t>
            </a:r>
            <a:r>
              <a:rPr lang="en-US" dirty="0" smtClean="0"/>
              <a:t> Dressing</a:t>
            </a:r>
            <a:endParaRPr lang="en-US" dirty="0"/>
          </a:p>
        </p:txBody>
      </p:sp>
      <p:sp>
        <p:nvSpPr>
          <p:cNvPr id="3" name="Content Placeholder 2"/>
          <p:cNvSpPr>
            <a:spLocks noGrp="1"/>
          </p:cNvSpPr>
          <p:nvPr>
            <p:ph idx="1"/>
          </p:nvPr>
        </p:nvSpPr>
        <p:spPr>
          <a:xfrm>
            <a:off x="915870" y="3486522"/>
            <a:ext cx="5213299" cy="3030594"/>
          </a:xfrm>
        </p:spPr>
        <p:txBody>
          <a:bodyPr>
            <a:normAutofit lnSpcReduction="10000"/>
          </a:bodyPr>
          <a:lstStyle/>
          <a:p>
            <a:r>
              <a:rPr lang="en-US" sz="2400" dirty="0" smtClean="0"/>
              <a:t>Fibrous mat of HA fused to silicone membrane</a:t>
            </a:r>
          </a:p>
          <a:p>
            <a:r>
              <a:rPr lang="en-US" sz="2400" dirty="0"/>
              <a:t>Silicon provided moisture control, permits inspection and provides microbe barrier</a:t>
            </a:r>
          </a:p>
          <a:p>
            <a:r>
              <a:rPr lang="en-US" sz="2400" dirty="0" smtClean="0"/>
              <a:t>HA acts as a tissue conductive bridge</a:t>
            </a:r>
          </a:p>
        </p:txBody>
      </p:sp>
      <p:pic>
        <p:nvPicPr>
          <p:cNvPr id="4" name="Picture 3" descr="IMG_2258.JPG"/>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a:xfrm rot="16200000">
            <a:off x="6187302" y="2680113"/>
            <a:ext cx="2833729" cy="2155965"/>
          </a:xfrm>
          <a:prstGeom prst="rect">
            <a:avLst/>
          </a:prstGeom>
        </p:spPr>
      </p:pic>
      <p:pic>
        <p:nvPicPr>
          <p:cNvPr id="6" name="Picture 5" descr="hyalomatrix.jpe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20041" y="1515363"/>
            <a:ext cx="2896859" cy="1920744"/>
          </a:xfrm>
          <a:prstGeom prst="rect">
            <a:avLst/>
          </a:prstGeom>
        </p:spPr>
      </p:pic>
    </p:spTree>
    <p:extLst>
      <p:ext uri="{BB962C8B-B14F-4D97-AF65-F5344CB8AC3E}">
        <p14:creationId xmlns:p14="http://schemas.microsoft.com/office/powerpoint/2010/main" val="416197443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 was basically </a:t>
            </a:r>
            <a:r>
              <a:rPr lang="en-US" dirty="0" smtClean="0"/>
              <a:t>healed in 40 days!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1887508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Skin grafting done later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Technically healed but not of good cosmetic quality</a:t>
            </a:r>
          </a:p>
          <a:p>
            <a:r>
              <a:rPr lang="en-US" dirty="0" smtClean="0"/>
              <a:t>Also had contour depression</a:t>
            </a:r>
          </a:p>
          <a:p>
            <a:r>
              <a:rPr lang="en-US" dirty="0" smtClean="0"/>
              <a:t>May not be stable in an active young boy</a:t>
            </a:r>
          </a:p>
          <a:p>
            <a:r>
              <a:rPr lang="en-US" dirty="0" smtClean="0"/>
              <a:t>Decided to skin graft [</a:t>
            </a:r>
            <a:r>
              <a:rPr lang="en-US" dirty="0" err="1" smtClean="0"/>
              <a:t>overgrafting</a:t>
            </a:r>
            <a:r>
              <a:rPr lang="en-US" dirty="0" smtClean="0"/>
              <a:t>] after removing thin epithelium, parents agreed</a:t>
            </a:r>
          </a:p>
          <a:p>
            <a:pPr marL="0" indent="0">
              <a:buNone/>
            </a:pPr>
            <a:r>
              <a:rPr lang="en-US" dirty="0" smtClean="0">
                <a:solidFill>
                  <a:srgbClr val="FF0000"/>
                </a:solidFill>
              </a:rPr>
              <a:t>(Epithelization proves that the bed can support a skin graft)</a:t>
            </a:r>
            <a:endParaRPr lang="en-US" dirty="0">
              <a:solidFill>
                <a:srgbClr val="FF0000"/>
              </a:solidFill>
            </a:endParaRPr>
          </a:p>
        </p:txBody>
      </p:sp>
    </p:spTree>
    <p:extLst>
      <p:ext uri="{BB962C8B-B14F-4D97-AF65-F5344CB8AC3E}">
        <p14:creationId xmlns:p14="http://schemas.microsoft.com/office/powerpoint/2010/main" val="151492878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163" y="40341"/>
            <a:ext cx="6565876" cy="1411941"/>
          </a:xfrm>
        </p:spPr>
        <p:txBody>
          <a:bodyPr/>
          <a:lstStyle/>
          <a:p>
            <a:r>
              <a:rPr lang="en-US" sz="4400" dirty="0" smtClean="0"/>
              <a:t>ADM + Skin grafting</a:t>
            </a:r>
            <a:endParaRPr lang="en-US" sz="4400" dirty="0"/>
          </a:p>
        </p:txBody>
      </p:sp>
      <p:pic>
        <p:nvPicPr>
          <p:cNvPr id="3" name="Picture 2" descr="IMG_226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1293" y="1627214"/>
            <a:ext cx="2648691" cy="1986517"/>
          </a:xfrm>
          <a:prstGeom prst="rect">
            <a:avLst/>
          </a:prstGeom>
        </p:spPr>
      </p:pic>
      <p:pic>
        <p:nvPicPr>
          <p:cNvPr id="4" name="Picture 3" descr="IMG_226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2426589" y="1627214"/>
            <a:ext cx="2648691" cy="1986517"/>
          </a:xfrm>
          <a:prstGeom prst="rect">
            <a:avLst/>
          </a:prstGeom>
        </p:spPr>
      </p:pic>
      <p:pic>
        <p:nvPicPr>
          <p:cNvPr id="5" name="Picture 4" descr="IMG_2269.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4941107" y="1527889"/>
            <a:ext cx="2648693" cy="2185169"/>
          </a:xfrm>
          <a:prstGeom prst="rect">
            <a:avLst/>
          </a:prstGeom>
        </p:spPr>
      </p:pic>
      <p:pic>
        <p:nvPicPr>
          <p:cNvPr id="6" name="Picture 5" descr="IMG_2266.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7084412" y="886459"/>
            <a:ext cx="2189001" cy="1641750"/>
          </a:xfrm>
          <a:prstGeom prst="rect">
            <a:avLst/>
          </a:prstGeom>
        </p:spPr>
      </p:pic>
      <p:pic>
        <p:nvPicPr>
          <p:cNvPr id="7" name="Picture 6" descr="IMG_2274.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92438" y="4110361"/>
            <a:ext cx="2565238" cy="2284496"/>
          </a:xfrm>
          <a:prstGeom prst="rect">
            <a:avLst/>
          </a:prstGeom>
        </p:spPr>
      </p:pic>
      <p:pic>
        <p:nvPicPr>
          <p:cNvPr id="8" name="Picture 7" descr="IMG_2275.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72238" y="4209687"/>
            <a:ext cx="2913560" cy="2185169"/>
          </a:xfrm>
          <a:prstGeom prst="rect">
            <a:avLst/>
          </a:prstGeom>
        </p:spPr>
      </p:pic>
      <p:pic>
        <p:nvPicPr>
          <p:cNvPr id="9" name="Picture 8" descr="IMG_2276.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01259" y="4209687"/>
            <a:ext cx="2913560" cy="2185169"/>
          </a:xfrm>
          <a:prstGeom prst="rect">
            <a:avLst/>
          </a:prstGeom>
        </p:spPr>
      </p:pic>
      <p:pic>
        <p:nvPicPr>
          <p:cNvPr id="10" name="Picture 9" descr="IMG_2265.JP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58038" y="2852869"/>
            <a:ext cx="1809092" cy="1356818"/>
          </a:xfrm>
          <a:prstGeom prst="rect">
            <a:avLst/>
          </a:prstGeom>
        </p:spPr>
      </p:pic>
      <p:cxnSp>
        <p:nvCxnSpPr>
          <p:cNvPr id="14" name="Straight Arrow Connector 13"/>
          <p:cNvCxnSpPr/>
          <p:nvPr/>
        </p:nvCxnSpPr>
        <p:spPr>
          <a:xfrm flipH="1">
            <a:off x="8047706" y="3755772"/>
            <a:ext cx="532183" cy="1415583"/>
          </a:xfrm>
          <a:prstGeom prst="straightConnector1">
            <a:avLst/>
          </a:prstGeom>
          <a:ln w="508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a:off x="6485586" y="1742787"/>
            <a:ext cx="1562119" cy="959208"/>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52008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28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8192" y="965309"/>
            <a:ext cx="3525408" cy="2644055"/>
          </a:xfrm>
          <a:prstGeom prst="rect">
            <a:avLst/>
          </a:prstGeom>
        </p:spPr>
      </p:pic>
      <p:pic>
        <p:nvPicPr>
          <p:cNvPr id="3" name="Picture 2" descr="22.01.18.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0800000">
            <a:off x="6414592" y="530805"/>
            <a:ext cx="2144490" cy="3519237"/>
          </a:xfrm>
          <a:prstGeom prst="rect">
            <a:avLst/>
          </a:prstGeom>
        </p:spPr>
      </p:pic>
      <p:pic>
        <p:nvPicPr>
          <p:cNvPr id="4" name="Picture 3" descr="07222132-6cc9-43f0-a122-fe18de1b63b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3324450" y="530804"/>
            <a:ext cx="2639428" cy="3519237"/>
          </a:xfrm>
          <a:prstGeom prst="rect">
            <a:avLst/>
          </a:prstGeom>
        </p:spPr>
      </p:pic>
      <p:pic>
        <p:nvPicPr>
          <p:cNvPr id="5" name="Picture 4" descr="DSC_8443.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12404" y="4050041"/>
            <a:ext cx="3877949" cy="2595982"/>
          </a:xfrm>
          <a:prstGeom prst="rect">
            <a:avLst/>
          </a:prstGeom>
        </p:spPr>
      </p:pic>
      <p:sp>
        <p:nvSpPr>
          <p:cNvPr id="6" name="Rectangle 5"/>
          <p:cNvSpPr/>
          <p:nvPr/>
        </p:nvSpPr>
        <p:spPr>
          <a:xfrm>
            <a:off x="3677953" y="2967335"/>
            <a:ext cx="1788095"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Day 5</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Rectangle 6"/>
          <p:cNvSpPr/>
          <p:nvPr/>
        </p:nvSpPr>
        <p:spPr>
          <a:xfrm>
            <a:off x="4813340" y="5700915"/>
            <a:ext cx="3202507"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10 months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3641063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942" y="274638"/>
            <a:ext cx="3952832" cy="1143000"/>
          </a:xfrm>
        </p:spPr>
        <p:txBody>
          <a:bodyPr/>
          <a:lstStyle/>
          <a:p>
            <a:r>
              <a:rPr lang="en-US" dirty="0" smtClean="0"/>
              <a:t>Sequence</a:t>
            </a:r>
            <a:endParaRPr lang="en-US" dirty="0"/>
          </a:p>
        </p:txBody>
      </p:sp>
      <p:pic>
        <p:nvPicPr>
          <p:cNvPr id="3" name="Picture 2" descr="IMG_1575.JPG"/>
          <p:cNvPicPr>
            <a:picLocks noChangeAspect="1"/>
          </p:cNvPicPr>
          <p:nvPr/>
        </p:nvPicPr>
        <p:blipFill>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rot="5400000">
            <a:off x="-227728" y="642319"/>
            <a:ext cx="2913560" cy="2185169"/>
          </a:xfrm>
          <a:prstGeom prst="rect">
            <a:avLst/>
          </a:prstGeom>
        </p:spPr>
      </p:pic>
      <p:pic>
        <p:nvPicPr>
          <p:cNvPr id="4" name="Picture 3" descr="IMG_1888.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1345158" y="1302593"/>
            <a:ext cx="2913560" cy="2185169"/>
          </a:xfrm>
          <a:prstGeom prst="rect">
            <a:avLst/>
          </a:prstGeom>
        </p:spPr>
      </p:pic>
      <p:pic>
        <p:nvPicPr>
          <p:cNvPr id="5" name="Picture 4" descr="DSC_7935.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6200000">
            <a:off x="2976772" y="1944281"/>
            <a:ext cx="2994040" cy="2058659"/>
          </a:xfrm>
          <a:prstGeom prst="rect">
            <a:avLst/>
          </a:prstGeom>
        </p:spPr>
      </p:pic>
      <p:pic>
        <p:nvPicPr>
          <p:cNvPr id="6" name="Picture 5" descr="IMG_2258.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4864136" y="2582604"/>
            <a:ext cx="2648691" cy="1986518"/>
          </a:xfrm>
          <a:prstGeom prst="rect">
            <a:avLst/>
          </a:prstGeom>
        </p:spPr>
      </p:pic>
      <p:sp>
        <p:nvSpPr>
          <p:cNvPr id="9" name="TextBox 8"/>
          <p:cNvSpPr txBox="1"/>
          <p:nvPr/>
        </p:nvSpPr>
        <p:spPr>
          <a:xfrm>
            <a:off x="410534" y="3476302"/>
            <a:ext cx="1051993" cy="375656"/>
          </a:xfrm>
          <a:prstGeom prst="rect">
            <a:avLst/>
          </a:prstGeom>
          <a:noFill/>
        </p:spPr>
        <p:txBody>
          <a:bodyPr wrap="square" rtlCol="0">
            <a:spAutoFit/>
          </a:bodyPr>
          <a:lstStyle/>
          <a:p>
            <a:r>
              <a:rPr lang="en-US" dirty="0" smtClean="0"/>
              <a:t>Sept 17</a:t>
            </a:r>
            <a:endParaRPr lang="en-US" dirty="0"/>
          </a:p>
        </p:txBody>
      </p:sp>
      <p:sp>
        <p:nvSpPr>
          <p:cNvPr id="10" name="TextBox 9"/>
          <p:cNvSpPr txBox="1"/>
          <p:nvPr/>
        </p:nvSpPr>
        <p:spPr>
          <a:xfrm>
            <a:off x="1991595" y="4019652"/>
            <a:ext cx="1051993" cy="375656"/>
          </a:xfrm>
          <a:prstGeom prst="rect">
            <a:avLst/>
          </a:prstGeom>
          <a:noFill/>
        </p:spPr>
        <p:txBody>
          <a:bodyPr wrap="square" rtlCol="0">
            <a:spAutoFit/>
          </a:bodyPr>
          <a:lstStyle/>
          <a:p>
            <a:r>
              <a:rPr lang="en-US" dirty="0" smtClean="0"/>
              <a:t>Oct 17</a:t>
            </a:r>
            <a:endParaRPr lang="en-US" dirty="0"/>
          </a:p>
        </p:txBody>
      </p:sp>
      <p:sp>
        <p:nvSpPr>
          <p:cNvPr id="11" name="TextBox 10"/>
          <p:cNvSpPr txBox="1"/>
          <p:nvPr/>
        </p:nvSpPr>
        <p:spPr>
          <a:xfrm>
            <a:off x="3758949" y="4558445"/>
            <a:ext cx="1051993" cy="375656"/>
          </a:xfrm>
          <a:prstGeom prst="rect">
            <a:avLst/>
          </a:prstGeom>
          <a:noFill/>
        </p:spPr>
        <p:txBody>
          <a:bodyPr wrap="square" rtlCol="0">
            <a:spAutoFit/>
          </a:bodyPr>
          <a:lstStyle/>
          <a:p>
            <a:r>
              <a:rPr lang="en-US" dirty="0" smtClean="0"/>
              <a:t>Nov 17</a:t>
            </a:r>
            <a:endParaRPr lang="en-US" dirty="0"/>
          </a:p>
        </p:txBody>
      </p:sp>
      <p:sp>
        <p:nvSpPr>
          <p:cNvPr id="12" name="TextBox 11"/>
          <p:cNvSpPr txBox="1"/>
          <p:nvPr/>
        </p:nvSpPr>
        <p:spPr>
          <a:xfrm>
            <a:off x="5657070" y="5036683"/>
            <a:ext cx="1051993" cy="375656"/>
          </a:xfrm>
          <a:prstGeom prst="rect">
            <a:avLst/>
          </a:prstGeom>
          <a:noFill/>
        </p:spPr>
        <p:txBody>
          <a:bodyPr wrap="square" rtlCol="0">
            <a:spAutoFit/>
          </a:bodyPr>
          <a:lstStyle/>
          <a:p>
            <a:r>
              <a:rPr lang="en-US" dirty="0" smtClean="0"/>
              <a:t>Dec 17</a:t>
            </a:r>
            <a:endParaRPr lang="en-US" dirty="0"/>
          </a:p>
        </p:txBody>
      </p:sp>
      <p:sp>
        <p:nvSpPr>
          <p:cNvPr id="13" name="TextBox 12"/>
          <p:cNvSpPr txBox="1"/>
          <p:nvPr/>
        </p:nvSpPr>
        <p:spPr>
          <a:xfrm>
            <a:off x="7460383" y="5920781"/>
            <a:ext cx="1051993" cy="375656"/>
          </a:xfrm>
          <a:prstGeom prst="rect">
            <a:avLst/>
          </a:prstGeom>
          <a:noFill/>
        </p:spPr>
        <p:txBody>
          <a:bodyPr wrap="square" rtlCol="0">
            <a:spAutoFit/>
          </a:bodyPr>
          <a:lstStyle/>
          <a:p>
            <a:r>
              <a:rPr lang="en-US" dirty="0" smtClean="0"/>
              <a:t>Jan 18</a:t>
            </a:r>
            <a:endParaRPr lang="en-US" dirty="0"/>
          </a:p>
        </p:txBody>
      </p:sp>
      <p:pic>
        <p:nvPicPr>
          <p:cNvPr id="14" name="Picture 13" descr="07222132-6cc9-43f0-a122-fe18de1b63b2.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7168174" y="3191684"/>
            <a:ext cx="1802765" cy="2403686"/>
          </a:xfrm>
          <a:prstGeom prst="rect">
            <a:avLst/>
          </a:prstGeom>
        </p:spPr>
      </p:pic>
      <p:sp>
        <p:nvSpPr>
          <p:cNvPr id="7" name="TextBox 6"/>
          <p:cNvSpPr txBox="1"/>
          <p:nvPr/>
        </p:nvSpPr>
        <p:spPr>
          <a:xfrm rot="5400000">
            <a:off x="1750185" y="5202996"/>
            <a:ext cx="2488498" cy="369332"/>
          </a:xfrm>
          <a:prstGeom prst="rect">
            <a:avLst/>
          </a:prstGeom>
          <a:noFill/>
        </p:spPr>
        <p:txBody>
          <a:bodyPr wrap="square" rtlCol="0">
            <a:spAutoFit/>
          </a:bodyPr>
          <a:lstStyle/>
          <a:p>
            <a:r>
              <a:rPr lang="en-US" dirty="0" smtClean="0">
                <a:solidFill>
                  <a:srgbClr val="3366FF"/>
                </a:solidFill>
              </a:rPr>
              <a:t>Debridement + NPWT</a:t>
            </a:r>
            <a:endParaRPr lang="en-US" dirty="0">
              <a:solidFill>
                <a:srgbClr val="3366FF"/>
              </a:solidFill>
            </a:endParaRPr>
          </a:p>
        </p:txBody>
      </p:sp>
      <p:sp>
        <p:nvSpPr>
          <p:cNvPr id="15" name="TextBox 14"/>
          <p:cNvSpPr txBox="1"/>
          <p:nvPr/>
        </p:nvSpPr>
        <p:spPr>
          <a:xfrm rot="5400000">
            <a:off x="3852516" y="5488820"/>
            <a:ext cx="1916849" cy="369332"/>
          </a:xfrm>
          <a:prstGeom prst="rect">
            <a:avLst/>
          </a:prstGeom>
          <a:noFill/>
        </p:spPr>
        <p:txBody>
          <a:bodyPr wrap="square" rtlCol="0">
            <a:spAutoFit/>
          </a:bodyPr>
          <a:lstStyle/>
          <a:p>
            <a:r>
              <a:rPr lang="en-US" dirty="0" err="1" smtClean="0">
                <a:solidFill>
                  <a:srgbClr val="FF0000"/>
                </a:solidFill>
              </a:rPr>
              <a:t>Regentive</a:t>
            </a:r>
            <a:r>
              <a:rPr lang="en-US" dirty="0" smtClean="0">
                <a:solidFill>
                  <a:srgbClr val="FF0000"/>
                </a:solidFill>
              </a:rPr>
              <a:t>  Matrix</a:t>
            </a:r>
            <a:endParaRPr lang="en-US" dirty="0">
              <a:solidFill>
                <a:srgbClr val="FF0000"/>
              </a:solidFill>
            </a:endParaRPr>
          </a:p>
        </p:txBody>
      </p:sp>
      <p:sp>
        <p:nvSpPr>
          <p:cNvPr id="8" name="TextBox 7"/>
          <p:cNvSpPr txBox="1"/>
          <p:nvPr/>
        </p:nvSpPr>
        <p:spPr>
          <a:xfrm rot="5400000">
            <a:off x="6153526" y="5545110"/>
            <a:ext cx="1111074" cy="369332"/>
          </a:xfrm>
          <a:prstGeom prst="rect">
            <a:avLst/>
          </a:prstGeom>
          <a:noFill/>
        </p:spPr>
        <p:txBody>
          <a:bodyPr wrap="square" rtlCol="0">
            <a:spAutoFit/>
          </a:bodyPr>
          <a:lstStyle/>
          <a:p>
            <a:r>
              <a:rPr lang="en-US" dirty="0" smtClean="0">
                <a:solidFill>
                  <a:srgbClr val="3366FF"/>
                </a:solidFill>
              </a:rPr>
              <a:t>PRFM</a:t>
            </a:r>
            <a:endParaRPr lang="en-US" dirty="0">
              <a:solidFill>
                <a:srgbClr val="3366FF"/>
              </a:solidFill>
            </a:endParaRPr>
          </a:p>
        </p:txBody>
      </p:sp>
      <p:sp>
        <p:nvSpPr>
          <p:cNvPr id="16" name="TextBox 15"/>
          <p:cNvSpPr txBox="1"/>
          <p:nvPr/>
        </p:nvSpPr>
        <p:spPr>
          <a:xfrm rot="5400000">
            <a:off x="7983135" y="6120877"/>
            <a:ext cx="1415961" cy="369332"/>
          </a:xfrm>
          <a:prstGeom prst="rect">
            <a:avLst/>
          </a:prstGeom>
          <a:noFill/>
        </p:spPr>
        <p:txBody>
          <a:bodyPr wrap="square" rtlCol="0">
            <a:spAutoFit/>
          </a:bodyPr>
          <a:lstStyle/>
          <a:p>
            <a:r>
              <a:rPr lang="en-US" dirty="0" smtClean="0">
                <a:solidFill>
                  <a:srgbClr val="800000"/>
                </a:solidFill>
              </a:rPr>
              <a:t>ADM + SSG</a:t>
            </a:r>
            <a:endParaRPr lang="en-US" dirty="0">
              <a:solidFill>
                <a:srgbClr val="800000"/>
              </a:solidFill>
            </a:endParaRPr>
          </a:p>
        </p:txBody>
      </p:sp>
      <p:sp>
        <p:nvSpPr>
          <p:cNvPr id="17" name="TextBox 16"/>
          <p:cNvSpPr txBox="1"/>
          <p:nvPr/>
        </p:nvSpPr>
        <p:spPr>
          <a:xfrm rot="5400000">
            <a:off x="-10520" y="5030183"/>
            <a:ext cx="2140926" cy="369332"/>
          </a:xfrm>
          <a:prstGeom prst="rect">
            <a:avLst/>
          </a:prstGeom>
          <a:noFill/>
        </p:spPr>
        <p:txBody>
          <a:bodyPr wrap="square" rtlCol="0">
            <a:spAutoFit/>
          </a:bodyPr>
          <a:lstStyle/>
          <a:p>
            <a:r>
              <a:rPr lang="en-US" dirty="0" smtClean="0"/>
              <a:t>Infected, dead bone</a:t>
            </a:r>
            <a:endParaRPr lang="en-US" dirty="0"/>
          </a:p>
        </p:txBody>
      </p:sp>
    </p:spTree>
    <p:extLst>
      <p:ext uri="{BB962C8B-B14F-4D97-AF65-F5344CB8AC3E}">
        <p14:creationId xmlns:p14="http://schemas.microsoft.com/office/powerpoint/2010/main" val="339201328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Sequence</a:t>
            </a:r>
            <a:endParaRPr lang="en-US" dirty="0"/>
          </a:p>
        </p:txBody>
      </p:sp>
      <p:pic>
        <p:nvPicPr>
          <p:cNvPr id="3" name="Picture 2" descr="07222132-6cc9-43f0-a122-fe18de1b63b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3131613" y="1504137"/>
            <a:ext cx="2639428" cy="3519237"/>
          </a:xfrm>
          <a:prstGeom prst="rect">
            <a:avLst/>
          </a:prstGeom>
        </p:spPr>
      </p:pic>
      <p:pic>
        <p:nvPicPr>
          <p:cNvPr id="5" name="Picture 4" descr="DSC_087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5382718" y="2122720"/>
            <a:ext cx="4265744" cy="2855580"/>
          </a:xfrm>
          <a:prstGeom prst="rect">
            <a:avLst/>
          </a:prstGeom>
        </p:spPr>
      </p:pic>
      <p:sp>
        <p:nvSpPr>
          <p:cNvPr id="6" name="TextBox 5"/>
          <p:cNvSpPr txBox="1"/>
          <p:nvPr/>
        </p:nvSpPr>
        <p:spPr>
          <a:xfrm>
            <a:off x="3386904" y="5208039"/>
            <a:ext cx="1680623" cy="369332"/>
          </a:xfrm>
          <a:prstGeom prst="rect">
            <a:avLst/>
          </a:prstGeom>
          <a:noFill/>
        </p:spPr>
        <p:txBody>
          <a:bodyPr wrap="square" rtlCol="0">
            <a:spAutoFit/>
          </a:bodyPr>
          <a:lstStyle/>
          <a:p>
            <a:r>
              <a:rPr lang="en-US" dirty="0" smtClean="0"/>
              <a:t>January 2018</a:t>
            </a:r>
            <a:endParaRPr lang="en-US" dirty="0"/>
          </a:p>
        </p:txBody>
      </p:sp>
      <p:sp>
        <p:nvSpPr>
          <p:cNvPr id="7" name="TextBox 6"/>
          <p:cNvSpPr txBox="1"/>
          <p:nvPr/>
        </p:nvSpPr>
        <p:spPr>
          <a:xfrm>
            <a:off x="6566992" y="5774401"/>
            <a:ext cx="2125452" cy="369332"/>
          </a:xfrm>
          <a:prstGeom prst="rect">
            <a:avLst/>
          </a:prstGeom>
          <a:noFill/>
        </p:spPr>
        <p:txBody>
          <a:bodyPr wrap="square" rtlCol="0">
            <a:spAutoFit/>
          </a:bodyPr>
          <a:lstStyle/>
          <a:p>
            <a:r>
              <a:rPr lang="en-US" dirty="0" smtClean="0"/>
              <a:t>November 2018</a:t>
            </a:r>
            <a:endParaRPr lang="en-US" dirty="0"/>
          </a:p>
        </p:txBody>
      </p:sp>
      <p:pic>
        <p:nvPicPr>
          <p:cNvPr id="8" name="Picture 7" descr="IMG_1575.JPG"/>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rot="5400000">
            <a:off x="177189" y="1331851"/>
            <a:ext cx="2283335" cy="2185169"/>
          </a:xfrm>
          <a:prstGeom prst="rect">
            <a:avLst/>
          </a:prstGeom>
        </p:spPr>
      </p:pic>
      <p:pic>
        <p:nvPicPr>
          <p:cNvPr id="9" name="Picture 8" descr="IMG_1584.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6200000">
            <a:off x="-119958" y="4112501"/>
            <a:ext cx="2693814" cy="1821746"/>
          </a:xfrm>
          <a:prstGeom prst="rect">
            <a:avLst/>
          </a:prstGeom>
        </p:spPr>
      </p:pic>
      <p:sp>
        <p:nvSpPr>
          <p:cNvPr id="10" name="TextBox 9"/>
          <p:cNvSpPr txBox="1"/>
          <p:nvPr/>
        </p:nvSpPr>
        <p:spPr>
          <a:xfrm>
            <a:off x="183135" y="6370281"/>
            <a:ext cx="1954687" cy="369332"/>
          </a:xfrm>
          <a:prstGeom prst="rect">
            <a:avLst/>
          </a:prstGeom>
          <a:noFill/>
        </p:spPr>
        <p:txBody>
          <a:bodyPr wrap="square" rtlCol="0">
            <a:spAutoFit/>
          </a:bodyPr>
          <a:lstStyle/>
          <a:p>
            <a:r>
              <a:rPr lang="en-US" dirty="0" smtClean="0"/>
              <a:t>6x3 cm bone </a:t>
            </a:r>
            <a:r>
              <a:rPr lang="en-US" dirty="0" err="1" smtClean="0"/>
              <a:t>exp</a:t>
            </a:r>
            <a:endParaRPr lang="en-US" dirty="0"/>
          </a:p>
        </p:txBody>
      </p:sp>
      <p:sp>
        <p:nvSpPr>
          <p:cNvPr id="12" name="Right Arrow 11"/>
          <p:cNvSpPr/>
          <p:nvPr/>
        </p:nvSpPr>
        <p:spPr>
          <a:xfrm rot="5400000">
            <a:off x="783676" y="3348032"/>
            <a:ext cx="756920" cy="436141"/>
          </a:xfrm>
          <a:prstGeom prst="rightArrow">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rot="20125533">
            <a:off x="2272871" y="4383745"/>
            <a:ext cx="1401212" cy="436141"/>
          </a:xfrm>
          <a:prstGeom prst="rightArrow">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a:off x="5702689" y="3726492"/>
            <a:ext cx="756920" cy="436141"/>
          </a:xfrm>
          <a:prstGeom prst="rightArrow">
            <a:avLst/>
          </a:prstGeom>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317794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 Rays</a:t>
            </a:r>
            <a:endParaRPr lang="en-US" dirty="0"/>
          </a:p>
        </p:txBody>
      </p:sp>
      <p:pic>
        <p:nvPicPr>
          <p:cNvPr id="3" name="Picture 2" descr="Rohan late postop.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14168" y="1710957"/>
            <a:ext cx="1849744" cy="4151246"/>
          </a:xfrm>
          <a:prstGeom prst="rect">
            <a:avLst/>
          </a:prstGeom>
        </p:spPr>
      </p:pic>
      <p:pic>
        <p:nvPicPr>
          <p:cNvPr id="4" name="Picture 3" descr="Plain X-ray 23 Oct 1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854961">
            <a:off x="544569" y="1733817"/>
            <a:ext cx="3488382" cy="4258278"/>
          </a:xfrm>
          <a:prstGeom prst="rect">
            <a:avLst/>
          </a:prstGeom>
        </p:spPr>
      </p:pic>
      <p:pic>
        <p:nvPicPr>
          <p:cNvPr id="5" name="Picture 4" descr="Rohan late postop.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173572" y="1710957"/>
            <a:ext cx="1807937" cy="4151246"/>
          </a:xfrm>
          <a:prstGeom prst="rect">
            <a:avLst/>
          </a:prstGeom>
        </p:spPr>
      </p:pic>
      <p:sp>
        <p:nvSpPr>
          <p:cNvPr id="6" name="Oval 5"/>
          <p:cNvSpPr/>
          <p:nvPr/>
        </p:nvSpPr>
        <p:spPr>
          <a:xfrm>
            <a:off x="1552222" y="3711222"/>
            <a:ext cx="1665111" cy="170744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4879051" y="3567289"/>
            <a:ext cx="1665111" cy="170744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832475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093" y="2553385"/>
            <a:ext cx="7485447" cy="2119284"/>
          </a:xfrm>
        </p:spPr>
        <p:txBody>
          <a:bodyPr/>
          <a:lstStyle/>
          <a:p>
            <a:r>
              <a:rPr lang="en-US" dirty="0" smtClean="0">
                <a:latin typeface="+mn-lt"/>
              </a:rPr>
              <a:t>Result still </a:t>
            </a:r>
            <a:r>
              <a:rPr lang="en-US" dirty="0" smtClean="0">
                <a:latin typeface="+mn-lt"/>
              </a:rPr>
              <a:t>stable </a:t>
            </a:r>
            <a:r>
              <a:rPr lang="en-US" dirty="0" smtClean="0">
                <a:latin typeface="+mn-lt"/>
              </a:rPr>
              <a:t>after </a:t>
            </a:r>
            <a:r>
              <a:rPr lang="en-US" dirty="0" smtClean="0">
                <a:latin typeface="+mn-lt"/>
              </a:rPr>
              <a:t>14 months</a:t>
            </a:r>
            <a:endParaRPr lang="en-US" dirty="0">
              <a:latin typeface="+mn-lt"/>
            </a:endParaRPr>
          </a:p>
        </p:txBody>
      </p:sp>
    </p:spTree>
    <p:extLst>
      <p:ext uri="{BB962C8B-B14F-4D97-AF65-F5344CB8AC3E}">
        <p14:creationId xmlns:p14="http://schemas.microsoft.com/office/powerpoint/2010/main" val="334922754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lnSpcReduction="10000"/>
          </a:bodyPr>
          <a:lstStyle/>
          <a:p>
            <a:r>
              <a:rPr lang="en-US" dirty="0" smtClean="0"/>
              <a:t>A very bad wound with bone necrosis and infection was taken through stages of cleaning, NPWT, </a:t>
            </a:r>
            <a:r>
              <a:rPr lang="en-US" dirty="0" smtClean="0">
                <a:solidFill>
                  <a:srgbClr val="FF0000"/>
                </a:solidFill>
              </a:rPr>
              <a:t>regenerative </a:t>
            </a:r>
            <a:r>
              <a:rPr lang="en-US" dirty="0" smtClean="0">
                <a:solidFill>
                  <a:srgbClr val="FF0000"/>
                </a:solidFill>
              </a:rPr>
              <a:t>matrix</a:t>
            </a:r>
            <a:r>
              <a:rPr lang="en-US" dirty="0" smtClean="0"/>
              <a:t> and </a:t>
            </a:r>
            <a:r>
              <a:rPr lang="en-US" dirty="0" smtClean="0"/>
              <a:t>finally could be skin grafted with ADM reinforcement</a:t>
            </a:r>
          </a:p>
          <a:p>
            <a:r>
              <a:rPr lang="en-US" dirty="0" smtClean="0"/>
              <a:t>Used: PRFM, Fat grafts, Collagen, HA dressing</a:t>
            </a:r>
          </a:p>
          <a:p>
            <a:r>
              <a:rPr lang="en-US" dirty="0" smtClean="0"/>
              <a:t>A viable </a:t>
            </a:r>
            <a:r>
              <a:rPr lang="en-US" dirty="0" smtClean="0"/>
              <a:t>alternative to flap cover</a:t>
            </a:r>
          </a:p>
          <a:p>
            <a:r>
              <a:rPr lang="en-US" dirty="0" smtClean="0">
                <a:solidFill>
                  <a:srgbClr val="FF0000"/>
                </a:solidFill>
              </a:rPr>
              <a:t>No added scar</a:t>
            </a:r>
            <a:endParaRPr lang="en-US" dirty="0">
              <a:solidFill>
                <a:srgbClr val="FF0000"/>
              </a:solidFill>
            </a:endParaRPr>
          </a:p>
        </p:txBody>
      </p:sp>
    </p:spTree>
    <p:extLst>
      <p:ext uri="{BB962C8B-B14F-4D97-AF65-F5344CB8AC3E}">
        <p14:creationId xmlns:p14="http://schemas.microsoft.com/office/powerpoint/2010/main" val="203838877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Regenerative matrix-bridge applied between vascularized edges gets vascularized </a:t>
            </a:r>
          </a:p>
          <a:p>
            <a:r>
              <a:rPr lang="en-US" dirty="0" smtClean="0"/>
              <a:t>NPWT speeds the process</a:t>
            </a:r>
          </a:p>
          <a:p>
            <a:r>
              <a:rPr lang="en-US" i="1" dirty="0" smtClean="0"/>
              <a:t>This is in-vivo </a:t>
            </a:r>
            <a:r>
              <a:rPr lang="en-US" i="1" dirty="0" smtClean="0"/>
              <a:t>Tissue Engineering </a:t>
            </a:r>
            <a:r>
              <a:rPr lang="mr-IN" dirty="0" smtClean="0"/>
              <a:t>–</a:t>
            </a:r>
            <a:r>
              <a:rPr lang="en-US" dirty="0" smtClean="0"/>
              <a:t> soft tissue bridge on bone</a:t>
            </a:r>
          </a:p>
          <a:p>
            <a:r>
              <a:rPr lang="en-US" dirty="0" smtClean="0"/>
              <a:t>Able to cover bone / tendons</a:t>
            </a:r>
          </a:p>
          <a:p>
            <a:r>
              <a:rPr lang="en-US" dirty="0" smtClean="0"/>
              <a:t>Multiple possible mechanisms (hypotheses)</a:t>
            </a:r>
          </a:p>
          <a:p>
            <a:pPr lvl="1"/>
            <a:r>
              <a:rPr lang="en-US" dirty="0" smtClean="0"/>
              <a:t>Provision of ECM</a:t>
            </a:r>
          </a:p>
          <a:p>
            <a:pPr lvl="1"/>
            <a:r>
              <a:rPr lang="en-US" dirty="0" smtClean="0"/>
              <a:t>Angiogenesis</a:t>
            </a:r>
          </a:p>
          <a:p>
            <a:pPr lvl="1"/>
            <a:r>
              <a:rPr lang="en-US" dirty="0" smtClean="0"/>
              <a:t>Growth factors: cell multiplication</a:t>
            </a:r>
          </a:p>
          <a:p>
            <a:pPr lvl="1"/>
            <a:r>
              <a:rPr lang="en-US" dirty="0" smtClean="0"/>
              <a:t>In situ differentiation of ADSC</a:t>
            </a:r>
            <a:endParaRPr lang="en-US" dirty="0"/>
          </a:p>
        </p:txBody>
      </p:sp>
    </p:spTree>
    <p:extLst>
      <p:ext uri="{BB962C8B-B14F-4D97-AF65-F5344CB8AC3E}">
        <p14:creationId xmlns:p14="http://schemas.microsoft.com/office/powerpoint/2010/main" val="326027460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Regenerative Medicine</a:t>
            </a:r>
            <a:endParaRPr lang="en-US" dirty="0"/>
          </a:p>
        </p:txBody>
      </p:sp>
      <p:sp>
        <p:nvSpPr>
          <p:cNvPr id="3" name="Rectangle 2"/>
          <p:cNvSpPr/>
          <p:nvPr/>
        </p:nvSpPr>
        <p:spPr>
          <a:xfrm>
            <a:off x="663222" y="1475955"/>
            <a:ext cx="7699727" cy="92333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r>
              <a:rPr lang="en-US" i="1" dirty="0"/>
              <a:t>It </a:t>
            </a:r>
            <a:r>
              <a:rPr lang="en-US" i="1" dirty="0" smtClean="0"/>
              <a:t>is through </a:t>
            </a:r>
            <a:r>
              <a:rPr lang="en-US" i="1" dirty="0"/>
              <a:t>myths that men are lifted above </a:t>
            </a:r>
            <a:r>
              <a:rPr lang="en-US" i="1" dirty="0" smtClean="0"/>
              <a:t>their captivity </a:t>
            </a:r>
            <a:r>
              <a:rPr lang="en-US" i="1" dirty="0"/>
              <a:t>in the ordinary, attain powerful </a:t>
            </a:r>
            <a:r>
              <a:rPr lang="en-US" i="1" dirty="0" smtClean="0"/>
              <a:t>visions of </a:t>
            </a:r>
            <a:r>
              <a:rPr lang="en-US" i="1" dirty="0"/>
              <a:t>the future, and </a:t>
            </a:r>
            <a:r>
              <a:rPr lang="en-US" i="1" dirty="0" smtClean="0"/>
              <a:t>realize </a:t>
            </a:r>
            <a:r>
              <a:rPr lang="en-US" i="1" dirty="0"/>
              <a:t>such visions.</a:t>
            </a:r>
          </a:p>
          <a:p>
            <a:pPr algn="r"/>
            <a:r>
              <a:rPr lang="en-US" i="1" dirty="0"/>
              <a:t>Peter Berger ('Pyramids of Sacrifice ')</a:t>
            </a:r>
          </a:p>
        </p:txBody>
      </p:sp>
      <p:pic>
        <p:nvPicPr>
          <p:cNvPr id="4" name="Picture 3" descr="Prometheus Bound.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6336" y="2544687"/>
            <a:ext cx="1991304" cy="2644055"/>
          </a:xfrm>
          <a:prstGeom prst="rect">
            <a:avLst/>
          </a:prstGeom>
        </p:spPr>
      </p:pic>
      <p:sp>
        <p:nvSpPr>
          <p:cNvPr id="5" name="TextBox 4"/>
          <p:cNvSpPr txBox="1"/>
          <p:nvPr/>
        </p:nvSpPr>
        <p:spPr>
          <a:xfrm>
            <a:off x="127000" y="5297223"/>
            <a:ext cx="227189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600" dirty="0" err="1" smtClean="0"/>
              <a:t>Hepar</a:t>
            </a:r>
            <a:r>
              <a:rPr lang="en-US" sz="1600" dirty="0" smtClean="0"/>
              <a:t>: </a:t>
            </a:r>
            <a:r>
              <a:rPr lang="en-US" sz="1600" dirty="0"/>
              <a:t>after </a:t>
            </a:r>
            <a:r>
              <a:rPr lang="en-US" sz="1600" dirty="0" err="1"/>
              <a:t>ἠ</a:t>
            </a:r>
            <a:r>
              <a:rPr lang="en-US" sz="1600" dirty="0"/>
              <a:t>π</a:t>
            </a:r>
            <a:r>
              <a:rPr lang="en-US" sz="1600" dirty="0" err="1"/>
              <a:t>άομ</a:t>
            </a:r>
            <a:r>
              <a:rPr lang="en-US" sz="1600" dirty="0"/>
              <a:t>α</a:t>
            </a:r>
            <a:r>
              <a:rPr lang="en-US" sz="1600" dirty="0" err="1"/>
              <a:t>ι</a:t>
            </a:r>
            <a:r>
              <a:rPr lang="en-US" sz="1600" dirty="0"/>
              <a:t> which means “to repair oneself</a:t>
            </a:r>
            <a:r>
              <a:rPr lang="en-US" sz="1600" dirty="0" smtClean="0"/>
              <a:t>”</a:t>
            </a:r>
            <a:endParaRPr lang="en-US" sz="1600" dirty="0"/>
          </a:p>
        </p:txBody>
      </p:sp>
      <p:sp>
        <p:nvSpPr>
          <p:cNvPr id="6" name="TextBox 5"/>
          <p:cNvSpPr txBox="1"/>
          <p:nvPr/>
        </p:nvSpPr>
        <p:spPr>
          <a:xfrm>
            <a:off x="2564922" y="3757580"/>
            <a:ext cx="4053190" cy="286232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285750" indent="-285750">
              <a:buFont typeface="Wingdings" charset="2"/>
              <a:buChar char="Ø"/>
            </a:pPr>
            <a:r>
              <a:rPr lang="en-US" dirty="0" smtClean="0"/>
              <a:t>Humans and mammals have lost whole organ regenerative capacity except Liver</a:t>
            </a:r>
          </a:p>
          <a:p>
            <a:pPr marL="285750" indent="-285750">
              <a:buFont typeface="Wingdings" charset="2"/>
              <a:buChar char="Ø"/>
            </a:pPr>
            <a:r>
              <a:rPr lang="en-US" dirty="0" smtClean="0"/>
              <a:t>Even tissue regeneration is limited</a:t>
            </a:r>
          </a:p>
          <a:p>
            <a:pPr marL="285750" indent="-285750">
              <a:buFont typeface="Wingdings" charset="2"/>
              <a:buChar char="Ø"/>
            </a:pPr>
            <a:r>
              <a:rPr lang="en-US" dirty="0" smtClean="0"/>
              <a:t>Lost parts are replaced by scar</a:t>
            </a:r>
          </a:p>
          <a:p>
            <a:pPr marL="285750" indent="-285750">
              <a:buFont typeface="Wingdings" charset="2"/>
              <a:buChar char="Ø"/>
            </a:pPr>
            <a:r>
              <a:rPr lang="en-US" dirty="0" smtClean="0"/>
              <a:t>Despite medical progress, regeneration in humans is considered ‘Can’t do it’</a:t>
            </a:r>
          </a:p>
          <a:p>
            <a:pPr marL="285750" indent="-285750">
              <a:buFont typeface="Wingdings" charset="2"/>
              <a:buChar char="Ø"/>
            </a:pPr>
            <a:r>
              <a:rPr lang="en-US" dirty="0" smtClean="0"/>
              <a:t>Now we think </a:t>
            </a:r>
            <a:r>
              <a:rPr lang="en-US" dirty="0" smtClean="0">
                <a:solidFill>
                  <a:srgbClr val="FF0000"/>
                </a:solidFill>
              </a:rPr>
              <a:t>‘may be’ </a:t>
            </a:r>
            <a:r>
              <a:rPr lang="en-US" dirty="0" smtClean="0"/>
              <a:t>to </a:t>
            </a:r>
            <a:r>
              <a:rPr lang="en-US" dirty="0" smtClean="0">
                <a:solidFill>
                  <a:srgbClr val="FF0000"/>
                </a:solidFill>
              </a:rPr>
              <a:t>‘certainly in future’</a:t>
            </a:r>
          </a:p>
        </p:txBody>
      </p:sp>
      <p:pic>
        <p:nvPicPr>
          <p:cNvPr id="7" name="Picture 6" descr="Limb Regeneration.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31000" y="3231985"/>
            <a:ext cx="2286780" cy="1940499"/>
          </a:xfrm>
          <a:prstGeom prst="rect">
            <a:avLst/>
          </a:prstGeom>
        </p:spPr>
        <p:style>
          <a:lnRef idx="2">
            <a:schemeClr val="accent4"/>
          </a:lnRef>
          <a:fillRef idx="1">
            <a:schemeClr val="lt1"/>
          </a:fillRef>
          <a:effectRef idx="0">
            <a:schemeClr val="accent4"/>
          </a:effectRef>
          <a:fontRef idx="minor">
            <a:schemeClr val="dk1"/>
          </a:fontRef>
        </p:style>
      </p:pic>
      <p:sp>
        <p:nvSpPr>
          <p:cNvPr id="8" name="TextBox 7"/>
          <p:cNvSpPr txBox="1"/>
          <p:nvPr/>
        </p:nvSpPr>
        <p:spPr>
          <a:xfrm>
            <a:off x="2287640" y="2554793"/>
            <a:ext cx="4330471" cy="92333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285750" indent="-285750">
              <a:buFont typeface="Wingdings" charset="2"/>
              <a:buChar char="Ø"/>
            </a:pPr>
            <a:r>
              <a:rPr lang="en-US" dirty="0"/>
              <a:t>Lower animals can regenerated parts/organs: </a:t>
            </a:r>
            <a:r>
              <a:rPr lang="en-US" dirty="0" err="1"/>
              <a:t>planaria</a:t>
            </a:r>
            <a:r>
              <a:rPr lang="en-US" dirty="0"/>
              <a:t>, axolotl, hydra, </a:t>
            </a:r>
            <a:r>
              <a:rPr lang="en-US" dirty="0" err="1"/>
              <a:t>zebrafish</a:t>
            </a:r>
            <a:r>
              <a:rPr lang="en-US" dirty="0"/>
              <a:t>, </a:t>
            </a:r>
            <a:r>
              <a:rPr lang="en-US" dirty="0" err="1"/>
              <a:t>Xenopus</a:t>
            </a:r>
            <a:r>
              <a:rPr lang="en-US" dirty="0"/>
              <a:t>, Drosophila, etc., </a:t>
            </a:r>
          </a:p>
        </p:txBody>
      </p:sp>
    </p:spTree>
    <p:extLst>
      <p:ext uri="{BB962C8B-B14F-4D97-AF65-F5344CB8AC3E}">
        <p14:creationId xmlns:p14="http://schemas.microsoft.com/office/powerpoint/2010/main" val="37116329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8-12-07 at 6.36.51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62000" y="282222"/>
            <a:ext cx="7493000" cy="6350000"/>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17848985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070" y="428967"/>
            <a:ext cx="8634041" cy="600164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sz="1600" u="sng" dirty="0">
                <a:hlinkClick r:id="rId3" tooltip="Plastic and reconstructive surgery."/>
              </a:rPr>
              <a:t>Plast Reconstr Surg.</a:t>
            </a:r>
            <a:r>
              <a:rPr lang="en-US" sz="1600" dirty="0"/>
              <a:t> 2015 Dec;136(6):1357-66. </a:t>
            </a:r>
            <a:endParaRPr lang="en-US" sz="1600" dirty="0" smtClean="0"/>
          </a:p>
          <a:p>
            <a:r>
              <a:rPr lang="en-US" sz="1600" b="1" dirty="0" err="1" smtClean="0"/>
              <a:t>Débridement</a:t>
            </a:r>
            <a:r>
              <a:rPr lang="en-US" sz="1600" b="1" dirty="0" smtClean="0"/>
              <a:t> </a:t>
            </a:r>
            <a:r>
              <a:rPr lang="en-US" sz="1600" b="1" dirty="0"/>
              <a:t>and Autologous </a:t>
            </a:r>
            <a:r>
              <a:rPr lang="en-US" sz="1600" b="1" dirty="0" err="1"/>
              <a:t>Lipotransfer</a:t>
            </a:r>
            <a:r>
              <a:rPr lang="en-US" sz="1600" b="1" dirty="0"/>
              <a:t> for Chronic Ulceration of the Diabetic Foot and Lower Limb Improves Wound Healing.</a:t>
            </a:r>
          </a:p>
          <a:p>
            <a:r>
              <a:rPr lang="en-US" sz="1600" u="sng" dirty="0">
                <a:hlinkClick r:id="rId4"/>
              </a:rPr>
              <a:t>Stasch T</a:t>
            </a:r>
            <a:r>
              <a:rPr lang="en-US" sz="1600" baseline="30000" dirty="0"/>
              <a:t>1</a:t>
            </a:r>
            <a:r>
              <a:rPr lang="en-US" sz="1600" dirty="0"/>
              <a:t>, </a:t>
            </a:r>
            <a:r>
              <a:rPr lang="en-US" sz="1600" u="sng" dirty="0">
                <a:hlinkClick r:id="rId5"/>
              </a:rPr>
              <a:t>Hoehne J</a:t>
            </a:r>
            <a:r>
              <a:rPr lang="en-US" sz="1600" dirty="0"/>
              <a:t>, </a:t>
            </a:r>
            <a:r>
              <a:rPr lang="en-US" sz="1600" u="sng" dirty="0">
                <a:hlinkClick r:id="rId6"/>
              </a:rPr>
              <a:t>Huynh T</a:t>
            </a:r>
            <a:r>
              <a:rPr lang="en-US" sz="1600" dirty="0"/>
              <a:t>, </a:t>
            </a:r>
            <a:r>
              <a:rPr lang="en-US" sz="1600" u="sng" dirty="0">
                <a:hlinkClick r:id="rId7"/>
              </a:rPr>
              <a:t>De Baerdemaeker R</a:t>
            </a:r>
            <a:r>
              <a:rPr lang="en-US" sz="1600" dirty="0"/>
              <a:t>, </a:t>
            </a:r>
            <a:r>
              <a:rPr lang="en-US" sz="1600" u="sng" dirty="0">
                <a:hlinkClick r:id="rId8"/>
              </a:rPr>
              <a:t>Grandel S</a:t>
            </a:r>
            <a:r>
              <a:rPr lang="en-US" sz="1600" dirty="0"/>
              <a:t>, </a:t>
            </a:r>
            <a:r>
              <a:rPr lang="en-US" sz="1600" u="sng" dirty="0">
                <a:hlinkClick r:id="rId9"/>
              </a:rPr>
              <a:t>Herold C</a:t>
            </a:r>
            <a:r>
              <a:rPr lang="en-US" sz="1600" dirty="0"/>
              <a:t>.</a:t>
            </a:r>
          </a:p>
          <a:p>
            <a:r>
              <a:rPr lang="en-US" sz="1600" b="1" u="sng" dirty="0">
                <a:hlinkClick r:id="rId3" tooltip="Open/close author information list"/>
              </a:rPr>
              <a:t>Author information</a:t>
            </a:r>
            <a:r>
              <a:rPr lang="en-US" sz="1600" b="1" dirty="0"/>
              <a:t> Abstract</a:t>
            </a:r>
          </a:p>
          <a:p>
            <a:r>
              <a:rPr lang="en-US" sz="1600" b="1" i="1" cap="all" dirty="0"/>
              <a:t>BACKGROUND:</a:t>
            </a:r>
            <a:endParaRPr lang="en-US" sz="1600" b="1" i="1" dirty="0"/>
          </a:p>
          <a:p>
            <a:r>
              <a:rPr lang="en-US" sz="1600" b="1" dirty="0"/>
              <a:t>The application of autologous </a:t>
            </a:r>
            <a:r>
              <a:rPr lang="en-US" sz="1600" b="1" dirty="0" err="1"/>
              <a:t>lipotransfer</a:t>
            </a:r>
            <a:r>
              <a:rPr lang="en-US" sz="1600" b="1" dirty="0"/>
              <a:t> (fat grafting, </a:t>
            </a:r>
            <a:r>
              <a:rPr lang="en-US" sz="1600" b="1" dirty="0" err="1"/>
              <a:t>lipofilling</a:t>
            </a:r>
            <a:r>
              <a:rPr lang="en-US" sz="1600" b="1" dirty="0"/>
              <a:t>) in reconstructive surgery is steadily becoming more popular as evidence of the regenerative and reparative effects of fat becomes better known. </a:t>
            </a:r>
            <a:r>
              <a:rPr lang="en-US" sz="1600" b="1" dirty="0">
                <a:solidFill>
                  <a:srgbClr val="0000FF"/>
                </a:solidFill>
              </a:rPr>
              <a:t>The authors investigated the use of autologous </a:t>
            </a:r>
            <a:r>
              <a:rPr lang="en-US" sz="1600" b="1" dirty="0" err="1">
                <a:solidFill>
                  <a:srgbClr val="0000FF"/>
                </a:solidFill>
              </a:rPr>
              <a:t>lipotransfer</a:t>
            </a:r>
            <a:r>
              <a:rPr lang="en-US" sz="1600" b="1" dirty="0">
                <a:solidFill>
                  <a:srgbClr val="0000FF"/>
                </a:solidFill>
              </a:rPr>
              <a:t> for treatment of chronic diabetic and other foot and lower limb ulcers.</a:t>
            </a:r>
          </a:p>
          <a:p>
            <a:r>
              <a:rPr lang="en-US" sz="1600" b="1" i="1" cap="all" dirty="0"/>
              <a:t>METHODS:</a:t>
            </a:r>
            <a:endParaRPr lang="en-US" sz="1600" b="1" i="1" dirty="0"/>
          </a:p>
          <a:p>
            <a:r>
              <a:rPr lang="en-US" sz="1600" b="1" dirty="0">
                <a:solidFill>
                  <a:srgbClr val="FF0000"/>
                </a:solidFill>
              </a:rPr>
              <a:t>Twenty-six patients </a:t>
            </a:r>
            <a:r>
              <a:rPr lang="en-US" sz="1600" b="1" dirty="0"/>
              <a:t>with </a:t>
            </a:r>
            <a:r>
              <a:rPr lang="en-US" sz="1600" b="1" dirty="0" err="1"/>
              <a:t>nonhealing</a:t>
            </a:r>
            <a:r>
              <a:rPr lang="en-US" sz="1600" b="1" dirty="0"/>
              <a:t> wounds were treated with surgical </a:t>
            </a:r>
            <a:r>
              <a:rPr lang="en-US" sz="1600" b="1" dirty="0" err="1"/>
              <a:t>débridement</a:t>
            </a:r>
            <a:r>
              <a:rPr lang="en-US" sz="1600" b="1" dirty="0"/>
              <a:t> and autologous </a:t>
            </a:r>
            <a:r>
              <a:rPr lang="en-US" sz="1600" b="1" dirty="0" err="1"/>
              <a:t>lipotransfer</a:t>
            </a:r>
            <a:r>
              <a:rPr lang="en-US" sz="1600" b="1" dirty="0"/>
              <a:t> (using the </a:t>
            </a:r>
            <a:r>
              <a:rPr lang="en-US" sz="1600" b="1" dirty="0" err="1"/>
              <a:t>débridement</a:t>
            </a:r>
            <a:r>
              <a:rPr lang="en-US" sz="1600" b="1" dirty="0"/>
              <a:t> and autologous </a:t>
            </a:r>
            <a:r>
              <a:rPr lang="en-US" sz="1600" b="1" dirty="0" err="1"/>
              <a:t>lipotransfer</a:t>
            </a:r>
            <a:r>
              <a:rPr lang="en-US" sz="1600" b="1" dirty="0"/>
              <a:t> method). The mean age of the wounds before intervention was </a:t>
            </a:r>
            <a:r>
              <a:rPr lang="en-US" sz="1600" b="1" dirty="0">
                <a:solidFill>
                  <a:srgbClr val="0000FF"/>
                </a:solidFill>
              </a:rPr>
              <a:t>16.7 months</a:t>
            </a:r>
            <a:r>
              <a:rPr lang="en-US" sz="1600" b="1" dirty="0"/>
              <a:t>. Wound size after </a:t>
            </a:r>
            <a:r>
              <a:rPr lang="en-US" sz="1600" b="1" dirty="0" err="1"/>
              <a:t>débridement</a:t>
            </a:r>
            <a:r>
              <a:rPr lang="en-US" sz="1600" b="1" dirty="0"/>
              <a:t> averaged </a:t>
            </a:r>
            <a:r>
              <a:rPr lang="en-US" sz="1600" b="1" dirty="0">
                <a:solidFill>
                  <a:srgbClr val="0000FF"/>
                </a:solidFill>
              </a:rPr>
              <a:t>5.1 ± 2.6 cm2. </a:t>
            </a:r>
            <a:r>
              <a:rPr lang="en-US" sz="1600" b="1" dirty="0"/>
              <a:t>On average, 7</a:t>
            </a:r>
            <a:r>
              <a:rPr lang="en-US" sz="1600" b="1" dirty="0">
                <a:solidFill>
                  <a:srgbClr val="0000FF"/>
                </a:solidFill>
              </a:rPr>
              <a:t>.1 ± 3.3 cc </a:t>
            </a:r>
            <a:r>
              <a:rPr lang="en-US" sz="1600" b="1" dirty="0"/>
              <a:t>of </a:t>
            </a:r>
            <a:r>
              <a:rPr lang="en-US" sz="1600" b="1" dirty="0" err="1"/>
              <a:t>lipoaspirate</a:t>
            </a:r>
            <a:r>
              <a:rPr lang="en-US" sz="1600" b="1" dirty="0"/>
              <a:t> was transferred into the wound area.</a:t>
            </a:r>
          </a:p>
          <a:p>
            <a:r>
              <a:rPr lang="en-US" sz="1600" b="1" i="1" cap="all" dirty="0"/>
              <a:t>RESULTS:</a:t>
            </a:r>
            <a:endParaRPr lang="en-US" sz="1600" b="1" i="1" dirty="0"/>
          </a:p>
          <a:p>
            <a:r>
              <a:rPr lang="en-US" sz="1600" b="1" dirty="0"/>
              <a:t>Twenty-two of 25 wounds (88 percent) healed completely within a mean of 68.0 ± 33.0 days. A reduction of wound size by 50 percent was achieved after an average of 4 weeks. In one patient with an ulcer within particularly scarred tissues on the lower limb, a repeated session of </a:t>
            </a:r>
            <a:r>
              <a:rPr lang="en-US" sz="1600" b="1" dirty="0" err="1"/>
              <a:t>lipotransfer</a:t>
            </a:r>
            <a:r>
              <a:rPr lang="en-US" sz="1600" b="1" dirty="0"/>
              <a:t> led to complete wound healing after another 4 weeks.</a:t>
            </a:r>
          </a:p>
          <a:p>
            <a:r>
              <a:rPr lang="en-US" sz="1600" b="1" i="1" cap="all" dirty="0"/>
              <a:t>CONCLUSION:</a:t>
            </a:r>
            <a:endParaRPr lang="en-US" sz="1600" b="1" i="1" dirty="0"/>
          </a:p>
          <a:p>
            <a:r>
              <a:rPr lang="en-US" sz="1600" b="1" dirty="0"/>
              <a:t>The authors describe a simple and useful technique to improve wound healing in diabetic feet and chronic lower limb ulcers with a background of peripheral vascular disease, where other interventional options to achieve wound healing have failed.</a:t>
            </a:r>
          </a:p>
        </p:txBody>
      </p:sp>
    </p:spTree>
    <p:extLst>
      <p:ext uri="{BB962C8B-B14F-4D97-AF65-F5344CB8AC3E}">
        <p14:creationId xmlns:p14="http://schemas.microsoft.com/office/powerpoint/2010/main" val="199997052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5419" y="393068"/>
            <a:ext cx="7979752" cy="575542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sz="1600" dirty="0">
                <a:hlinkClick r:id="rId2" tooltip="Journal of wound care."/>
              </a:rPr>
              <a:t>J Wound Care.</a:t>
            </a:r>
            <a:r>
              <a:rPr lang="en-US" sz="1600" dirty="0"/>
              <a:t> 2017 May 2;26(5):272-273. </a:t>
            </a:r>
            <a:r>
              <a:rPr lang="en-US" sz="1600" dirty="0" err="1"/>
              <a:t>doi</a:t>
            </a:r>
            <a:r>
              <a:rPr lang="en-US" sz="1600" dirty="0"/>
              <a:t>: 10.12968/jowc.2017.26.5.272.</a:t>
            </a:r>
          </a:p>
          <a:p>
            <a:r>
              <a:rPr lang="en-US" sz="1600" b="1" dirty="0"/>
              <a:t>Use of fat transfer to treat a chronic, non-healing, post-radiation ulcer: a case study.</a:t>
            </a:r>
            <a:endParaRPr lang="en-US" sz="1600" dirty="0"/>
          </a:p>
          <a:p>
            <a:r>
              <a:rPr lang="en-US" sz="1600" dirty="0">
                <a:hlinkClick r:id="rId3"/>
              </a:rPr>
              <a:t>Mohan A</a:t>
            </a:r>
            <a:r>
              <a:rPr lang="en-US" sz="1600" baseline="30000" dirty="0"/>
              <a:t>1</a:t>
            </a:r>
            <a:r>
              <a:rPr lang="en-US" sz="1600" dirty="0"/>
              <a:t>, </a:t>
            </a:r>
            <a:r>
              <a:rPr lang="en-US" sz="1600" dirty="0">
                <a:hlinkClick r:id="rId4"/>
              </a:rPr>
              <a:t>Singh S</a:t>
            </a:r>
            <a:r>
              <a:rPr lang="en-US" sz="1600" baseline="30000" dirty="0"/>
              <a:t>2</a:t>
            </a:r>
            <a:r>
              <a:rPr lang="en-US" sz="1600" dirty="0"/>
              <a:t>.</a:t>
            </a:r>
          </a:p>
          <a:p>
            <a:r>
              <a:rPr lang="en-US" sz="1600" b="1" dirty="0">
                <a:hlinkClick r:id="rId2" tooltip="Open/close author information list"/>
              </a:rPr>
              <a:t>Author information</a:t>
            </a:r>
            <a:endParaRPr lang="en-US" sz="1600" dirty="0"/>
          </a:p>
          <a:p>
            <a:r>
              <a:rPr lang="en-US" sz="1600" b="1" dirty="0"/>
              <a:t>Abstract</a:t>
            </a:r>
            <a:endParaRPr lang="en-US" sz="1600" dirty="0"/>
          </a:p>
          <a:p>
            <a:r>
              <a:rPr lang="en-US" sz="1600" b="1" i="1" cap="all" dirty="0"/>
              <a:t>OBJECTIVE:</a:t>
            </a:r>
            <a:endParaRPr lang="en-US" sz="1600" dirty="0"/>
          </a:p>
          <a:p>
            <a:r>
              <a:rPr lang="en-US" sz="1600" dirty="0"/>
              <a:t>Problematic wound healing and ulceration in radiation-damaged tissue is a surgical challenge. Clinical studies have shown that grafting fat tissue in an irradiated area can improve the quality of the skin and has regenerative effects. This case study describes how fat transfer led to the healing of a chronic ulcer resistant to other forms of treatment.</a:t>
            </a:r>
          </a:p>
          <a:p>
            <a:r>
              <a:rPr lang="en-US" sz="1600" b="1" i="1" cap="all" dirty="0"/>
              <a:t>CASE HISTORY:</a:t>
            </a:r>
            <a:endParaRPr lang="en-US" sz="1600" dirty="0"/>
          </a:p>
          <a:p>
            <a:r>
              <a:rPr lang="en-US" sz="1600" dirty="0"/>
              <a:t>A 67-year-old lady with a chronic, non-healing ulcer in her leg had a squamous cell carcinoma excised, followed by radiotherapy. Despite multiple excisions, the ulcer continued to cause symptoms. Following an initial procedure in which fat was infiltrated around and under the ulcer, the patient underwent a wide local excision and split-thickness skin grafting. Histology demonstrated a post-radiation dermatitis ulcer with no evidence of malignancy. After a period of management with dressings showing a reduction in ulcer size, more fat was infiltrated around the lesion. Two months later, the ulcer had fully healed and has not recurred.</a:t>
            </a:r>
          </a:p>
          <a:p>
            <a:r>
              <a:rPr lang="en-US" sz="1600" b="1" i="1" cap="all" dirty="0"/>
              <a:t>CONCLUSION:</a:t>
            </a:r>
            <a:endParaRPr lang="en-US" sz="1600" dirty="0"/>
          </a:p>
          <a:p>
            <a:r>
              <a:rPr lang="en-US" sz="1600" dirty="0"/>
              <a:t>The use of adipose-derived stem cells to heal wounds in irradiated tissue has been the focus of research for some time. This case highlights the potential of adipose tissue to improve damaged skin. Its use could negate the need for complex surgical procedures.</a:t>
            </a:r>
          </a:p>
        </p:txBody>
      </p:sp>
    </p:spTree>
    <p:extLst>
      <p:ext uri="{BB962C8B-B14F-4D97-AF65-F5344CB8AC3E}">
        <p14:creationId xmlns:p14="http://schemas.microsoft.com/office/powerpoint/2010/main" val="89521716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PRF AND PRFM</a:t>
            </a:r>
            <a:endParaRPr lang="en-US" dirty="0"/>
          </a:p>
        </p:txBody>
      </p:sp>
      <p:sp>
        <p:nvSpPr>
          <p:cNvPr id="3" name="Text Placeholder 2"/>
          <p:cNvSpPr>
            <a:spLocks noGrp="1"/>
          </p:cNvSpPr>
          <p:nvPr>
            <p:ph type="body" idx="1"/>
          </p:nvPr>
        </p:nvSpPr>
        <p:spPr/>
        <p:txBody>
          <a:bodyPr/>
          <a:lstStyle/>
          <a:p>
            <a:r>
              <a:rPr lang="en-US" dirty="0" smtClean="0"/>
              <a:t>[Platelet Rich Fibrin matrix]</a:t>
            </a:r>
            <a:endParaRPr lang="en-US" dirty="0"/>
          </a:p>
        </p:txBody>
      </p:sp>
    </p:spTree>
    <p:extLst>
      <p:ext uri="{BB962C8B-B14F-4D97-AF65-F5344CB8AC3E}">
        <p14:creationId xmlns:p14="http://schemas.microsoft.com/office/powerpoint/2010/main" val="396474249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dirty="0" smtClean="0"/>
              <a:t>PRFM</a:t>
            </a:r>
            <a:r>
              <a:rPr lang="en-US" dirty="0" smtClean="0"/>
              <a:t>?</a:t>
            </a:r>
            <a:endParaRPr lang="en-US" dirty="0"/>
          </a:p>
        </p:txBody>
      </p:sp>
      <p:sp>
        <p:nvSpPr>
          <p:cNvPr id="3" name="Content Placeholder 2"/>
          <p:cNvSpPr>
            <a:spLocks noGrp="1"/>
          </p:cNvSpPr>
          <p:nvPr>
            <p:ph idx="1"/>
          </p:nvPr>
        </p:nvSpPr>
        <p:spPr>
          <a:xfrm>
            <a:off x="3798704" y="1648678"/>
            <a:ext cx="5125935" cy="2899376"/>
          </a:xfrm>
        </p:spPr>
        <p:txBody>
          <a:bodyPr>
            <a:normAutofit fontScale="85000" lnSpcReduction="10000"/>
          </a:bodyPr>
          <a:lstStyle/>
          <a:p>
            <a:pPr marL="0" indent="0">
              <a:buNone/>
            </a:pPr>
            <a:r>
              <a:rPr lang="en-US" sz="2000" b="1" dirty="0">
                <a:hlinkClick r:id="rId2" tooltip="Journal of Periodontology homepage"/>
              </a:rPr>
              <a:t>Journal of </a:t>
            </a:r>
            <a:r>
              <a:rPr lang="en-US" sz="2000" b="1" dirty="0" smtClean="0">
                <a:hlinkClick r:id="rId2" tooltip="Journal of Periodontology homepage"/>
              </a:rPr>
              <a:t>Periodontology</a:t>
            </a:r>
            <a:r>
              <a:rPr lang="en-US" sz="2000" dirty="0" smtClean="0"/>
              <a:t>; </a:t>
            </a:r>
            <a:r>
              <a:rPr lang="en-US" sz="2000" dirty="0"/>
              <a:t> </a:t>
            </a:r>
            <a:r>
              <a:rPr lang="en-US" sz="2000" b="1" dirty="0">
                <a:hlinkClick r:id="rId3"/>
              </a:rPr>
              <a:t>Volume 81, Issue </a:t>
            </a:r>
            <a:r>
              <a:rPr lang="en-US" sz="2000" b="1" dirty="0" smtClean="0">
                <a:hlinkClick r:id="rId3"/>
              </a:rPr>
              <a:t>4</a:t>
            </a:r>
            <a:r>
              <a:rPr lang="en-US" sz="2000" dirty="0" smtClean="0"/>
              <a:t>, Translational Periodontology</a:t>
            </a:r>
          </a:p>
          <a:p>
            <a:pPr marL="0" indent="0">
              <a:buNone/>
            </a:pPr>
            <a:r>
              <a:rPr lang="en-US" sz="2000" b="1" dirty="0" smtClean="0"/>
              <a:t>Three</a:t>
            </a:r>
            <a:r>
              <a:rPr lang="en-US" sz="2000" b="1" dirty="0"/>
              <a:t>‐Dimensional Architecture and Cell Composition of a </a:t>
            </a:r>
            <a:r>
              <a:rPr lang="en-US" sz="2000" b="1" dirty="0" err="1"/>
              <a:t>Choukroun's</a:t>
            </a:r>
            <a:r>
              <a:rPr lang="en-US" sz="2000" b="1" dirty="0"/>
              <a:t> Platelet‐Rich Fibrin Clot and Membrane</a:t>
            </a:r>
            <a:endParaRPr lang="en-US" sz="2000" dirty="0"/>
          </a:p>
          <a:p>
            <a:pPr marL="0" indent="0">
              <a:buNone/>
            </a:pPr>
            <a:r>
              <a:rPr lang="en-US" sz="2000" dirty="0">
                <a:hlinkClick r:id="rId4"/>
              </a:rPr>
              <a:t>David M. Dohan </a:t>
            </a:r>
            <a:r>
              <a:rPr lang="en-US" sz="2000" dirty="0" smtClean="0">
                <a:hlinkClick r:id="rId4"/>
              </a:rPr>
              <a:t>Ehrenfest</a:t>
            </a:r>
            <a:r>
              <a:rPr lang="en-US" sz="2000" dirty="0" smtClean="0"/>
              <a:t>, </a:t>
            </a:r>
            <a:r>
              <a:rPr lang="en-US" sz="2000" dirty="0" smtClean="0">
                <a:hlinkClick r:id="rId5"/>
              </a:rPr>
              <a:t>Marco </a:t>
            </a:r>
            <a:r>
              <a:rPr lang="en-US" sz="2000" dirty="0">
                <a:hlinkClick r:id="rId5"/>
              </a:rPr>
              <a:t>Del </a:t>
            </a:r>
            <a:r>
              <a:rPr lang="en-US" sz="2000" dirty="0" smtClean="0">
                <a:hlinkClick r:id="rId5"/>
              </a:rPr>
              <a:t>Corso</a:t>
            </a:r>
            <a:r>
              <a:rPr lang="en-US" sz="2000" dirty="0" smtClean="0"/>
              <a:t>,</a:t>
            </a:r>
            <a:r>
              <a:rPr lang="en-US" sz="2000" dirty="0"/>
              <a:t> </a:t>
            </a:r>
            <a:r>
              <a:rPr lang="en-US" sz="2000" dirty="0" smtClean="0">
                <a:hlinkClick r:id="rId6"/>
              </a:rPr>
              <a:t>Antoine Diss</a:t>
            </a:r>
            <a:r>
              <a:rPr lang="en-US" sz="2000" dirty="0" smtClean="0"/>
              <a:t>,</a:t>
            </a:r>
            <a:r>
              <a:rPr lang="en-US" sz="2000" dirty="0"/>
              <a:t> </a:t>
            </a:r>
            <a:r>
              <a:rPr lang="en-US" sz="2000" dirty="0" smtClean="0">
                <a:hlinkClick r:id="rId7"/>
              </a:rPr>
              <a:t>Jaafar </a:t>
            </a:r>
            <a:r>
              <a:rPr lang="en-US" sz="2000" dirty="0">
                <a:hlinkClick r:id="rId7"/>
              </a:rPr>
              <a:t>Mouhyi</a:t>
            </a:r>
            <a:r>
              <a:rPr lang="en-US" sz="2000" dirty="0"/>
              <a:t> </a:t>
            </a:r>
            <a:r>
              <a:rPr lang="en-US" sz="2000" dirty="0" smtClean="0"/>
              <a:t>,</a:t>
            </a:r>
            <a:r>
              <a:rPr lang="en-US" sz="2000" dirty="0"/>
              <a:t> </a:t>
            </a:r>
            <a:r>
              <a:rPr lang="en-US" sz="2000" dirty="0" smtClean="0">
                <a:hlinkClick r:id="rId8"/>
              </a:rPr>
              <a:t>Jean</a:t>
            </a:r>
            <a:r>
              <a:rPr lang="en-US" sz="2000" dirty="0">
                <a:hlinkClick r:id="rId8"/>
              </a:rPr>
              <a:t>‐Baptiste Charrier</a:t>
            </a:r>
            <a:endParaRPr lang="en-US" sz="2000" dirty="0"/>
          </a:p>
          <a:p>
            <a:pPr marL="0" indent="0">
              <a:buNone/>
            </a:pPr>
            <a:r>
              <a:rPr lang="en-US" sz="2000" dirty="0"/>
              <a:t>First published: 01 April 2010</a:t>
            </a:r>
          </a:p>
          <a:p>
            <a:pPr marL="0" indent="0">
              <a:buNone/>
            </a:pPr>
            <a:endParaRPr lang="en-US" sz="2000" dirty="0"/>
          </a:p>
        </p:txBody>
      </p:sp>
      <p:pic>
        <p:nvPicPr>
          <p:cNvPr id="4" name="Picture 3" descr="PRF STRATA.jp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77986" y="1711051"/>
            <a:ext cx="3131055" cy="2397348"/>
          </a:xfrm>
          <a:prstGeom prst="rect">
            <a:avLst/>
          </a:prstGeom>
        </p:spPr>
      </p:pic>
      <p:pic>
        <p:nvPicPr>
          <p:cNvPr id="5" name="Picture 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19718" y="4646768"/>
            <a:ext cx="4556125" cy="1974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IMG_3559.JP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110763" y="4661028"/>
            <a:ext cx="2679882" cy="2001640"/>
          </a:xfrm>
          <a:prstGeom prst="rect">
            <a:avLst/>
          </a:prstGeom>
        </p:spPr>
      </p:pic>
    </p:spTree>
    <p:extLst>
      <p:ext uri="{BB962C8B-B14F-4D97-AF65-F5344CB8AC3E}">
        <p14:creationId xmlns:p14="http://schemas.microsoft.com/office/powerpoint/2010/main" val="25796448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8-12-07 at 6.22.11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52173" y="0"/>
            <a:ext cx="6741433" cy="6858000"/>
          </a:xfrm>
          <a:prstGeom prst="rect">
            <a:avLst/>
          </a:prstGeom>
        </p:spPr>
      </p:pic>
    </p:spTree>
    <p:extLst>
      <p:ext uri="{BB962C8B-B14F-4D97-AF65-F5344CB8AC3E}">
        <p14:creationId xmlns:p14="http://schemas.microsoft.com/office/powerpoint/2010/main" val="364169576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in Dentistry</a:t>
            </a:r>
            <a:endParaRPr lang="en-US" dirty="0"/>
          </a:p>
        </p:txBody>
      </p:sp>
      <p:sp>
        <p:nvSpPr>
          <p:cNvPr id="3" name="Content Placeholder 2"/>
          <p:cNvSpPr>
            <a:spLocks noGrp="1"/>
          </p:cNvSpPr>
          <p:nvPr>
            <p:ph idx="1"/>
          </p:nvPr>
        </p:nvSpPr>
        <p:spPr/>
        <p:txBody>
          <a:bodyPr>
            <a:normAutofit fontScale="55000" lnSpcReduction="20000"/>
          </a:bodyPr>
          <a:lstStyle/>
          <a:p>
            <a:r>
              <a:rPr lang="en-US" dirty="0" err="1"/>
              <a:t>Choukroun</a:t>
            </a:r>
            <a:r>
              <a:rPr lang="en-US" dirty="0"/>
              <a:t> et al.10 : PRF can be considered as healing biomaterial (Research).</a:t>
            </a:r>
          </a:p>
          <a:p>
            <a:r>
              <a:rPr lang="en-US" dirty="0" err="1"/>
              <a:t>Dohan</a:t>
            </a:r>
            <a:r>
              <a:rPr lang="en-US" dirty="0"/>
              <a:t> et al.3 : Slow polymerization during PRF preparation seems to generate a fibrin network very similar to the natural one (in vitro).</a:t>
            </a:r>
          </a:p>
          <a:p>
            <a:r>
              <a:rPr lang="en-US" dirty="0" err="1"/>
              <a:t>Dohan</a:t>
            </a:r>
            <a:r>
              <a:rPr lang="en-US" dirty="0"/>
              <a:t> et al.12 : PRF, unlike the other platelet concentrates, would be able to progressively release cytokines during fibrin matrix remodeling</a:t>
            </a:r>
          </a:p>
          <a:p>
            <a:r>
              <a:rPr lang="en-US" dirty="0"/>
              <a:t>(In vitro).</a:t>
            </a:r>
          </a:p>
          <a:p>
            <a:r>
              <a:rPr lang="en-US" dirty="0" err="1"/>
              <a:t>Dohan</a:t>
            </a:r>
            <a:r>
              <a:rPr lang="en-US" dirty="0"/>
              <a:t> et al.14 : PRF could be an immune regulation node with inflammation </a:t>
            </a:r>
            <a:r>
              <a:rPr lang="en-US" dirty="0" err="1"/>
              <a:t>retrocontrol</a:t>
            </a:r>
            <a:r>
              <a:rPr lang="en-US" dirty="0"/>
              <a:t> abilities (in vitro)</a:t>
            </a:r>
          </a:p>
          <a:p>
            <a:r>
              <a:rPr lang="en-US" dirty="0" err="1"/>
              <a:t>Choukroun</a:t>
            </a:r>
            <a:r>
              <a:rPr lang="en-US" dirty="0"/>
              <a:t> et al.33 : Sinus floor augmentation with FDBA and PRF leads to a reduction of healing time prior to implant placement.</a:t>
            </a:r>
          </a:p>
          <a:p>
            <a:r>
              <a:rPr lang="en-US" dirty="0"/>
              <a:t>(Comparative Study/ Controlled Clinical Trial)</a:t>
            </a:r>
          </a:p>
          <a:p>
            <a:endParaRPr lang="en-US" dirty="0"/>
          </a:p>
        </p:txBody>
      </p:sp>
    </p:spTree>
    <p:extLst>
      <p:ext uri="{BB962C8B-B14F-4D97-AF65-F5344CB8AC3E}">
        <p14:creationId xmlns:p14="http://schemas.microsoft.com/office/powerpoint/2010/main" val="255833354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8-12-07 at 6.21.11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5667" y="0"/>
            <a:ext cx="6847915" cy="6858000"/>
          </a:xfrm>
          <a:prstGeom prst="rect">
            <a:avLst/>
          </a:prstGeom>
        </p:spPr>
      </p:pic>
    </p:spTree>
    <p:extLst>
      <p:ext uri="{BB962C8B-B14F-4D97-AF65-F5344CB8AC3E}">
        <p14:creationId xmlns:p14="http://schemas.microsoft.com/office/powerpoint/2010/main" val="117290626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in Ortho-Sports</a:t>
            </a:r>
            <a:endParaRPr lang="en-US" dirty="0"/>
          </a:p>
        </p:txBody>
      </p:sp>
      <p:sp>
        <p:nvSpPr>
          <p:cNvPr id="3" name="Content Placeholder 2"/>
          <p:cNvSpPr>
            <a:spLocks noGrp="1"/>
          </p:cNvSpPr>
          <p:nvPr>
            <p:ph idx="1"/>
          </p:nvPr>
        </p:nvSpPr>
        <p:spPr>
          <a:xfrm>
            <a:off x="792162" y="1761565"/>
            <a:ext cx="7053615" cy="4673101"/>
          </a:xfrm>
        </p:spPr>
        <p:txBody>
          <a:bodyPr>
            <a:normAutofit/>
          </a:bodyPr>
          <a:lstStyle/>
          <a:p>
            <a:r>
              <a:rPr lang="en-US" sz="1800" b="1" u="sng" dirty="0">
                <a:hlinkClick r:id="rId2" tooltip="Journal of Biomedical Materials Research Part A homepage"/>
              </a:rPr>
              <a:t>Journal of Biomedical Materials Research Part A</a:t>
            </a:r>
            <a:endParaRPr lang="en-US" sz="1800" b="1" dirty="0"/>
          </a:p>
          <a:p>
            <a:r>
              <a:rPr lang="en-US" sz="1800" dirty="0"/>
              <a:t> </a:t>
            </a:r>
            <a:r>
              <a:rPr lang="en-US" sz="1800" b="1" u="sng" dirty="0">
                <a:hlinkClick r:id="rId3"/>
              </a:rPr>
              <a:t>Volume 95A, Issue 1</a:t>
            </a:r>
            <a:endParaRPr lang="en-US" sz="1800" dirty="0"/>
          </a:p>
          <a:p>
            <a:r>
              <a:rPr lang="en-US" sz="1800" b="1" dirty="0"/>
              <a:t>Platelet‐rich fibrin modulates the expression of extracellular signal‐regulated protein kinase and </a:t>
            </a:r>
            <a:r>
              <a:rPr lang="en-US" sz="1800" b="1" dirty="0" err="1"/>
              <a:t>osteoprotegerin</a:t>
            </a:r>
            <a:r>
              <a:rPr lang="en-US" sz="1800" b="1" dirty="0"/>
              <a:t> in human </a:t>
            </a:r>
            <a:r>
              <a:rPr lang="en-US" sz="1800" b="1" dirty="0" err="1" smtClean="0"/>
              <a:t>osteoblasts</a:t>
            </a:r>
            <a:r>
              <a:rPr lang="en-US" sz="1800" u="sng" dirty="0" err="1" smtClean="0">
                <a:hlinkClick r:id="rId4"/>
              </a:rPr>
              <a:t>I</a:t>
            </a:r>
            <a:r>
              <a:rPr lang="en-US" sz="1800" u="sng" dirty="0">
                <a:hlinkClick r:id="rId4"/>
              </a:rPr>
              <a:t>‐Chang </a:t>
            </a:r>
            <a:r>
              <a:rPr lang="en-US" sz="1800" u="sng" dirty="0" smtClean="0">
                <a:hlinkClick r:id="rId4"/>
              </a:rPr>
              <a:t>Chang</a:t>
            </a:r>
            <a:r>
              <a:rPr lang="en-US" sz="1800" u="sng" dirty="0" smtClean="0"/>
              <a:t>,</a:t>
            </a:r>
            <a:r>
              <a:rPr lang="en-US" sz="1800" dirty="0"/>
              <a:t>  </a:t>
            </a:r>
            <a:r>
              <a:rPr lang="en-US" sz="1800" u="sng" dirty="0" smtClean="0">
                <a:hlinkClick r:id="rId5"/>
              </a:rPr>
              <a:t>Chung</a:t>
            </a:r>
            <a:r>
              <a:rPr lang="en-US" sz="1800" u="sng" dirty="0">
                <a:hlinkClick r:id="rId5"/>
              </a:rPr>
              <a:t>‐Hung </a:t>
            </a:r>
            <a:r>
              <a:rPr lang="en-US" sz="1800" u="sng" dirty="0" smtClean="0">
                <a:hlinkClick r:id="rId5"/>
              </a:rPr>
              <a:t>Tsai</a:t>
            </a:r>
            <a:r>
              <a:rPr lang="en-US" sz="1800" u="sng" dirty="0" smtClean="0"/>
              <a:t>,</a:t>
            </a:r>
            <a:r>
              <a:rPr lang="en-US" sz="1800" dirty="0"/>
              <a:t>  </a:t>
            </a:r>
            <a:r>
              <a:rPr lang="en-US" sz="1800" u="sng" dirty="0" smtClean="0">
                <a:hlinkClick r:id="rId6"/>
              </a:rPr>
              <a:t>Yu</a:t>
            </a:r>
            <a:r>
              <a:rPr lang="en-US" sz="1800" u="sng" dirty="0">
                <a:hlinkClick r:id="rId6"/>
              </a:rPr>
              <a:t>‐Chao Chang</a:t>
            </a:r>
            <a:endParaRPr lang="en-US" sz="1800" dirty="0"/>
          </a:p>
          <a:p>
            <a:r>
              <a:rPr lang="en-US" sz="1800" dirty="0"/>
              <a:t>First published: 19 August </a:t>
            </a:r>
            <a:r>
              <a:rPr lang="en-US" sz="1800" dirty="0" smtClean="0"/>
              <a:t>2010</a:t>
            </a:r>
          </a:p>
          <a:p>
            <a:r>
              <a:rPr lang="en-US" sz="1800" dirty="0">
                <a:solidFill>
                  <a:srgbClr val="0000FF"/>
                </a:solidFill>
              </a:rPr>
              <a:t>Taken together, PRF can stimulate osteoblasts proliferation. The activation of p‐ERK and OPG expression by PRF suggests a potential role for new bone formation. The application of PRF may provide the benefit for the bone regeneration. </a:t>
            </a:r>
          </a:p>
          <a:p>
            <a:endParaRPr lang="en-US" sz="1800" dirty="0"/>
          </a:p>
        </p:txBody>
      </p:sp>
    </p:spTree>
    <p:extLst>
      <p:ext uri="{BB962C8B-B14F-4D97-AF65-F5344CB8AC3E}">
        <p14:creationId xmlns:p14="http://schemas.microsoft.com/office/powerpoint/2010/main" val="361571517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PRP/PRFM + FAT</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283040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3442" y="534565"/>
            <a:ext cx="8296145" cy="6063200"/>
          </a:xfrm>
          <a:prstGeom prst="rect">
            <a:avLst/>
          </a:prstGeom>
          <a:ln/>
        </p:spPr>
        <p:style>
          <a:lnRef idx="2">
            <a:schemeClr val="accent4"/>
          </a:lnRef>
          <a:fillRef idx="1">
            <a:schemeClr val="lt1"/>
          </a:fillRef>
          <a:effectRef idx="0">
            <a:schemeClr val="accent4"/>
          </a:effectRef>
          <a:fontRef idx="minor">
            <a:schemeClr val="dk1"/>
          </a:fontRef>
        </p:style>
        <p:txBody>
          <a:bodyPr wrap="square">
            <a:spAutoFit/>
          </a:bodyPr>
          <a:lstStyle/>
          <a:p>
            <a:r>
              <a:rPr lang="en-US" sz="1600" dirty="0">
                <a:hlinkClick r:id="rId2" tooltip="International wound journal."/>
              </a:rPr>
              <a:t>Int Wound J.</a:t>
            </a:r>
            <a:r>
              <a:rPr lang="en-US" sz="1600" dirty="0"/>
              <a:t> 2018 Aug;15(4):519-526. </a:t>
            </a:r>
            <a:r>
              <a:rPr lang="en-US" sz="1600" dirty="0" err="1"/>
              <a:t>doi</a:t>
            </a:r>
            <a:r>
              <a:rPr lang="en-US" sz="1600" dirty="0"/>
              <a:t>: 10.1111/iwj.12892. </a:t>
            </a:r>
            <a:r>
              <a:rPr lang="en-US" sz="1600" dirty="0" err="1"/>
              <a:t>Epub</a:t>
            </a:r>
            <a:r>
              <a:rPr lang="en-US" sz="1600" dirty="0"/>
              <a:t> 2018 May 9.</a:t>
            </a:r>
          </a:p>
          <a:p>
            <a:r>
              <a:rPr lang="en-US" sz="1600" b="1" dirty="0"/>
              <a:t>Systematic review of the efficacy of fat grafting and platelet-rich plasma for wound healing.</a:t>
            </a:r>
            <a:endParaRPr lang="en-US" sz="1600" dirty="0"/>
          </a:p>
          <a:p>
            <a:r>
              <a:rPr lang="en-US" sz="1600" dirty="0">
                <a:hlinkClick r:id="rId3"/>
              </a:rPr>
              <a:t>Smith OJ</a:t>
            </a:r>
            <a:r>
              <a:rPr lang="en-US" sz="1600" baseline="30000" dirty="0"/>
              <a:t>1</a:t>
            </a:r>
            <a:r>
              <a:rPr lang="en-US" sz="1600" dirty="0"/>
              <a:t>, </a:t>
            </a:r>
            <a:r>
              <a:rPr lang="en-US" sz="1600" dirty="0">
                <a:hlinkClick r:id="rId4"/>
              </a:rPr>
              <a:t>Kanapathy M</a:t>
            </a:r>
            <a:r>
              <a:rPr lang="en-US" sz="1600" baseline="30000" dirty="0"/>
              <a:t>1,2</a:t>
            </a:r>
            <a:r>
              <a:rPr lang="en-US" sz="1600" dirty="0"/>
              <a:t>, </a:t>
            </a:r>
            <a:r>
              <a:rPr lang="en-US" sz="1600" dirty="0">
                <a:hlinkClick r:id="rId5"/>
              </a:rPr>
              <a:t>Khajuria A</a:t>
            </a:r>
            <a:r>
              <a:rPr lang="en-US" sz="1600" baseline="30000" dirty="0"/>
              <a:t>3</a:t>
            </a:r>
            <a:r>
              <a:rPr lang="en-US" sz="1600" dirty="0"/>
              <a:t>, </a:t>
            </a:r>
            <a:r>
              <a:rPr lang="en-US" sz="1600" dirty="0">
                <a:hlinkClick r:id="rId6"/>
              </a:rPr>
              <a:t>Prokopenko M</a:t>
            </a:r>
            <a:r>
              <a:rPr lang="en-US" sz="1600" baseline="30000" dirty="0"/>
              <a:t>1</a:t>
            </a:r>
            <a:r>
              <a:rPr lang="en-US" sz="1600" dirty="0"/>
              <a:t>, </a:t>
            </a:r>
            <a:r>
              <a:rPr lang="en-US" sz="1600" dirty="0">
                <a:hlinkClick r:id="rId7"/>
              </a:rPr>
              <a:t>Hachach-Haram N</a:t>
            </a:r>
            <a:r>
              <a:rPr lang="en-US" sz="1600" baseline="30000" dirty="0"/>
              <a:t>1</a:t>
            </a:r>
            <a:r>
              <a:rPr lang="en-US" sz="1600" dirty="0"/>
              <a:t>, </a:t>
            </a:r>
            <a:r>
              <a:rPr lang="en-US" sz="1600" dirty="0">
                <a:hlinkClick r:id="rId8"/>
              </a:rPr>
              <a:t>Mann H</a:t>
            </a:r>
            <a:r>
              <a:rPr lang="en-US" sz="1600" baseline="30000" dirty="0"/>
              <a:t>4</a:t>
            </a:r>
            <a:r>
              <a:rPr lang="en-US" sz="1600" dirty="0"/>
              <a:t>, </a:t>
            </a:r>
            <a:r>
              <a:rPr lang="en-US" sz="1600" dirty="0">
                <a:hlinkClick r:id="rId9"/>
              </a:rPr>
              <a:t>Mosahebi A</a:t>
            </a:r>
            <a:r>
              <a:rPr lang="en-US" sz="1600" baseline="30000" dirty="0"/>
              <a:t>1,2</a:t>
            </a:r>
            <a:r>
              <a:rPr lang="en-US" sz="1600" dirty="0"/>
              <a:t>.</a:t>
            </a:r>
          </a:p>
          <a:p>
            <a:r>
              <a:rPr lang="en-US" sz="1600" b="1" dirty="0">
                <a:hlinkClick r:id="rId2" tooltip="Open/close author information list"/>
              </a:rPr>
              <a:t>Author information</a:t>
            </a:r>
            <a:endParaRPr lang="en-US" sz="1600" dirty="0"/>
          </a:p>
          <a:p>
            <a:r>
              <a:rPr lang="en-US" sz="1600" b="1" dirty="0"/>
              <a:t>Abstract</a:t>
            </a:r>
            <a:endParaRPr lang="en-US" sz="1600" dirty="0"/>
          </a:p>
          <a:p>
            <a:r>
              <a:rPr lang="en-US" sz="1600" dirty="0">
                <a:solidFill>
                  <a:schemeClr val="tx1">
                    <a:alpha val="37000"/>
                  </a:schemeClr>
                </a:solidFill>
              </a:rPr>
              <a:t>Adipose-derived stem cells found in fat grafts may have significant healing properties. When fat is combined with autologous platelet-rich plasma (PRP), there may be enhanced healing effects due to the pro-</a:t>
            </a:r>
            <a:r>
              <a:rPr lang="en-US" sz="1600" dirty="0" err="1">
                <a:solidFill>
                  <a:schemeClr val="tx1">
                    <a:alpha val="37000"/>
                  </a:schemeClr>
                </a:solidFill>
              </a:rPr>
              <a:t>angiogenic</a:t>
            </a:r>
            <a:r>
              <a:rPr lang="en-US" sz="1600" dirty="0">
                <a:solidFill>
                  <a:schemeClr val="tx1">
                    <a:alpha val="37000"/>
                  </a:schemeClr>
                </a:solidFill>
              </a:rPr>
              <a:t> and anti-inflammatory effects of PRP. This study aimed to evaluate the current evidence on fat grafting in combination with PRP for wound healing to establish the efficacy of this technique</a:t>
            </a:r>
            <a:r>
              <a:rPr lang="en-US" sz="1600" dirty="0"/>
              <a:t>. A comprehensive search in the </a:t>
            </a:r>
            <a:r>
              <a:rPr lang="en-US" sz="1600" dirty="0">
                <a:solidFill>
                  <a:srgbClr val="0000FF"/>
                </a:solidFill>
              </a:rPr>
              <a:t>MEDLINE, EMBASE, CENTRAL, Science Citation Index, and Google Scholar databases (to March 2017) </a:t>
            </a:r>
            <a:r>
              <a:rPr lang="en-US" sz="1600" dirty="0" smtClean="0"/>
              <a:t>was </a:t>
            </a:r>
            <a:r>
              <a:rPr lang="en-US" sz="1600" dirty="0"/>
              <a:t>conducted to identify studies on fat grafting and PRP for wound healing. </a:t>
            </a:r>
            <a:r>
              <a:rPr lang="en-US" sz="1600" dirty="0">
                <a:solidFill>
                  <a:schemeClr val="tx1">
                    <a:alpha val="33000"/>
                  </a:schemeClr>
                </a:solidFill>
              </a:rPr>
              <a:t>Case series of less than 3 cases and studies only describing harvest technique were excluded. The database identified 571 articles</a:t>
            </a:r>
            <a:r>
              <a:rPr lang="en-US" sz="1600" dirty="0"/>
              <a:t>, of which 3 articles that used a combination of fat and PRP for wound healing (1 RCT and 2 case series) were included in this review. A total of </a:t>
            </a:r>
            <a:r>
              <a:rPr lang="en-US" sz="1600" dirty="0">
                <a:solidFill>
                  <a:srgbClr val="0000FF"/>
                </a:solidFill>
              </a:rPr>
              <a:t>69 wounds in 64 patients were treated with an average wound size of 36.32cm</a:t>
            </a:r>
            <a:r>
              <a:rPr lang="en-US" sz="1600" baseline="30000" dirty="0">
                <a:solidFill>
                  <a:srgbClr val="0000FF"/>
                </a:solidFill>
              </a:rPr>
              <a:t>2</a:t>
            </a:r>
            <a:r>
              <a:rPr lang="en-US" sz="1600" dirty="0"/>
              <a:t> . Of these, </a:t>
            </a:r>
            <a:r>
              <a:rPr lang="en-US" sz="1600" dirty="0">
                <a:solidFill>
                  <a:srgbClr val="FF0000"/>
                </a:solidFill>
              </a:rPr>
              <a:t>67% of wounds achieved complete healing. When reported, the mean time to healing was 7.5 weeks </a:t>
            </a:r>
            <a:r>
              <a:rPr lang="en-US" sz="1600" dirty="0"/>
              <a:t>for those who underwent a single treatment. </a:t>
            </a:r>
            <a:r>
              <a:rPr lang="en-US" sz="1600" dirty="0">
                <a:solidFill>
                  <a:schemeClr val="tx1">
                    <a:alpha val="34000"/>
                  </a:schemeClr>
                </a:solidFill>
              </a:rPr>
              <a:t>There were no significant complications in any patients. The combination of fat grafting and PRP may achieve adequate wound healing with relatively quick wound healing time compared with standard wound management options</a:t>
            </a:r>
            <a:r>
              <a:rPr lang="en-US" sz="1600" dirty="0"/>
              <a:t>. </a:t>
            </a:r>
            <a:r>
              <a:rPr lang="en-US" sz="1600" dirty="0">
                <a:solidFill>
                  <a:srgbClr val="FF0000"/>
                </a:solidFill>
              </a:rPr>
              <a:t>However, evidence is extremely limited, and further studies are required to evaluate its efficacy for wound healing</a:t>
            </a:r>
          </a:p>
          <a:p>
            <a:r>
              <a:rPr lang="en-US" sz="1600" dirty="0"/>
              <a:t> </a:t>
            </a:r>
          </a:p>
        </p:txBody>
      </p:sp>
    </p:spTree>
    <p:extLst>
      <p:ext uri="{BB962C8B-B14F-4D97-AF65-F5344CB8AC3E}">
        <p14:creationId xmlns:p14="http://schemas.microsoft.com/office/powerpoint/2010/main" val="206213260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Collagen Matrix in wound healing</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7784810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Collagen matrix</a:t>
            </a:r>
            <a:endParaRPr lang="en-US" dirty="0"/>
          </a:p>
        </p:txBody>
      </p:sp>
      <p:sp>
        <p:nvSpPr>
          <p:cNvPr id="3" name="Content Placeholder 2"/>
          <p:cNvSpPr>
            <a:spLocks noGrp="1"/>
          </p:cNvSpPr>
          <p:nvPr>
            <p:ph idx="1"/>
          </p:nvPr>
        </p:nvSpPr>
        <p:spPr/>
        <p:txBody>
          <a:bodyPr/>
          <a:lstStyle/>
          <a:p>
            <a:r>
              <a:rPr lang="en-US" dirty="0"/>
              <a:t>There is an overall consensus that to heal wounds, the substitution of connective tissue </a:t>
            </a:r>
            <a:r>
              <a:rPr lang="en-US" dirty="0" smtClean="0"/>
              <a:t>matrix (the </a:t>
            </a:r>
            <a:r>
              <a:rPr lang="en-US" dirty="0"/>
              <a:t>main component of each </a:t>
            </a:r>
            <a:r>
              <a:rPr lang="en-US" dirty="0" smtClean="0"/>
              <a:t>wound), </a:t>
            </a:r>
            <a:r>
              <a:rPr lang="en-US" dirty="0"/>
              <a:t>is necessary.</a:t>
            </a:r>
          </a:p>
          <a:p>
            <a:r>
              <a:rPr lang="en-US" dirty="0" smtClean="0"/>
              <a:t>Collagen for dressing</a:t>
            </a:r>
          </a:p>
          <a:p>
            <a:r>
              <a:rPr lang="en-US" dirty="0" smtClean="0"/>
              <a:t>Collagen for dermis substitution [ADM]</a:t>
            </a:r>
          </a:p>
          <a:p>
            <a:pPr lvl="1"/>
            <a:r>
              <a:rPr lang="en-US" dirty="0" err="1" smtClean="0"/>
              <a:t>Matriderm</a:t>
            </a:r>
            <a:endParaRPr lang="en-US" dirty="0" smtClean="0"/>
          </a:p>
          <a:p>
            <a:pPr lvl="1"/>
            <a:r>
              <a:rPr lang="en-US" dirty="0" smtClean="0"/>
              <a:t>Integra</a:t>
            </a:r>
            <a:endParaRPr lang="en-US" dirty="0"/>
          </a:p>
        </p:txBody>
      </p:sp>
    </p:spTree>
    <p:extLst>
      <p:ext uri="{BB962C8B-B14F-4D97-AF65-F5344CB8AC3E}">
        <p14:creationId xmlns:p14="http://schemas.microsoft.com/office/powerpoint/2010/main" val="370937468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Hyaluronic Acid in wound healing</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3897662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 in wound healing</a:t>
            </a:r>
            <a:endParaRPr lang="en-US" dirty="0"/>
          </a:p>
        </p:txBody>
      </p:sp>
      <p:sp>
        <p:nvSpPr>
          <p:cNvPr id="3" name="Content Placeholder 2"/>
          <p:cNvSpPr>
            <a:spLocks noGrp="1"/>
          </p:cNvSpPr>
          <p:nvPr>
            <p:ph idx="1"/>
          </p:nvPr>
        </p:nvSpPr>
        <p:spPr/>
        <p:txBody>
          <a:bodyPr/>
          <a:lstStyle/>
          <a:p>
            <a:r>
              <a:rPr lang="en-US" dirty="0" smtClean="0"/>
              <a:t>Proven in animal studies and clinical use</a:t>
            </a:r>
          </a:p>
          <a:p>
            <a:r>
              <a:rPr lang="en-US" dirty="0" smtClean="0"/>
              <a:t>May work by </a:t>
            </a:r>
          </a:p>
          <a:p>
            <a:pPr lvl="1"/>
            <a:r>
              <a:rPr lang="en-US" dirty="0" smtClean="0"/>
              <a:t>Feedback loop promoting cell migration and proliferation in vascular/active tissues</a:t>
            </a:r>
          </a:p>
          <a:p>
            <a:pPr lvl="1"/>
            <a:r>
              <a:rPr lang="en-US" dirty="0" smtClean="0"/>
              <a:t>Facilitate hydration</a:t>
            </a:r>
          </a:p>
          <a:p>
            <a:pPr lvl="1"/>
            <a:r>
              <a:rPr lang="en-US" dirty="0" smtClean="0"/>
              <a:t>Tissue friendly Scaffold</a:t>
            </a:r>
          </a:p>
          <a:p>
            <a:r>
              <a:rPr lang="en-US" dirty="0" smtClean="0"/>
              <a:t>Available as bi-layer</a:t>
            </a:r>
          </a:p>
          <a:p>
            <a:endParaRPr lang="en-US" dirty="0" smtClean="0"/>
          </a:p>
          <a:p>
            <a:endParaRPr lang="en-US" dirty="0"/>
          </a:p>
        </p:txBody>
      </p:sp>
    </p:spTree>
    <p:extLst>
      <p:ext uri="{BB962C8B-B14F-4D97-AF65-F5344CB8AC3E}">
        <p14:creationId xmlns:p14="http://schemas.microsoft.com/office/powerpoint/2010/main" val="170542413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 Case</a:t>
            </a:r>
            <a:endParaRPr lang="en-US" dirty="0"/>
          </a:p>
        </p:txBody>
      </p:sp>
      <p:sp>
        <p:nvSpPr>
          <p:cNvPr id="3" name="Content Placeholder 2"/>
          <p:cNvSpPr>
            <a:spLocks noGrp="1"/>
          </p:cNvSpPr>
          <p:nvPr>
            <p:ph idx="1"/>
          </p:nvPr>
        </p:nvSpPr>
        <p:spPr>
          <a:xfrm>
            <a:off x="819186" y="1761565"/>
            <a:ext cx="7570787" cy="4289611"/>
          </a:xfrm>
        </p:spPr>
        <p:txBody>
          <a:bodyPr/>
          <a:lstStyle/>
          <a:p>
            <a:r>
              <a:rPr lang="en-US" dirty="0" smtClean="0"/>
              <a:t>The first case to use DEALT method to cover </a:t>
            </a:r>
            <a:r>
              <a:rPr lang="en-US" u="sng" dirty="0" smtClean="0">
                <a:solidFill>
                  <a:srgbClr val="FF0000"/>
                </a:solidFill>
              </a:rPr>
              <a:t>burnt bone </a:t>
            </a:r>
            <a:r>
              <a:rPr lang="en-US" dirty="0" smtClean="0"/>
              <a:t>with </a:t>
            </a:r>
            <a:r>
              <a:rPr lang="en-US" u="sng" dirty="0" smtClean="0">
                <a:solidFill>
                  <a:srgbClr val="0000FF"/>
                </a:solidFill>
              </a:rPr>
              <a:t>burnt marrow</a:t>
            </a:r>
          </a:p>
          <a:p>
            <a:r>
              <a:rPr lang="en-US" dirty="0" smtClean="0"/>
              <a:t>Modifications: PRFM, Collagen cover</a:t>
            </a:r>
          </a:p>
          <a:p>
            <a:r>
              <a:rPr lang="en-US" dirty="0" smtClean="0"/>
              <a:t>First pediatric case</a:t>
            </a:r>
          </a:p>
          <a:p>
            <a:r>
              <a:rPr lang="en-US" dirty="0" smtClean="0"/>
              <a:t>Bone regeneration demonstrated</a:t>
            </a:r>
            <a:endParaRPr lang="en-US" dirty="0"/>
          </a:p>
        </p:txBody>
      </p:sp>
    </p:spTree>
    <p:extLst>
      <p:ext uri="{BB962C8B-B14F-4D97-AF65-F5344CB8AC3E}">
        <p14:creationId xmlns:p14="http://schemas.microsoft.com/office/powerpoint/2010/main" val="2910146108"/>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Regenerative Matrix Bridge</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5446419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Regenerative Matrix Bridge</a:t>
            </a:r>
            <a:endParaRPr lang="en-US" dirty="0"/>
          </a:p>
        </p:txBody>
      </p:sp>
      <p:sp>
        <p:nvSpPr>
          <p:cNvPr id="3" name="Content Placeholder 2"/>
          <p:cNvSpPr>
            <a:spLocks noGrp="1"/>
          </p:cNvSpPr>
          <p:nvPr>
            <p:ph idx="1"/>
          </p:nvPr>
        </p:nvSpPr>
        <p:spPr/>
        <p:txBody>
          <a:bodyPr>
            <a:normAutofit lnSpcReduction="10000"/>
          </a:bodyPr>
          <a:lstStyle/>
          <a:p>
            <a:r>
              <a:rPr lang="en-US" dirty="0" smtClean="0"/>
              <a:t>A new concept in reconstruction</a:t>
            </a:r>
          </a:p>
          <a:p>
            <a:r>
              <a:rPr lang="en-US" dirty="0" smtClean="0"/>
              <a:t>Regenerative medicine</a:t>
            </a:r>
          </a:p>
          <a:p>
            <a:r>
              <a:rPr lang="en-US" dirty="0" smtClean="0"/>
              <a:t>“Guided</a:t>
            </a:r>
            <a:r>
              <a:rPr lang="en-US" dirty="0"/>
              <a:t>-Integrative-Regeneration-</a:t>
            </a:r>
            <a:r>
              <a:rPr lang="en-US" dirty="0" smtClean="0"/>
              <a:t>Process”</a:t>
            </a:r>
          </a:p>
          <a:p>
            <a:r>
              <a:rPr lang="en-US" dirty="0" smtClean="0">
                <a:solidFill>
                  <a:srgbClr val="FF0000"/>
                </a:solidFill>
              </a:rPr>
              <a:t>Hypothesis</a:t>
            </a:r>
            <a:r>
              <a:rPr lang="en-US" dirty="0" smtClean="0"/>
              <a:t>: Adipose cells and PRFM provide cells, ECM and GF + collagen acting as scaffold and space definer + Fat infiltration provides direct ADSC. Hypoxia induces release of GF+ Angiogenesis [PRFM, ADSC]</a:t>
            </a:r>
            <a:endParaRPr lang="en-US" dirty="0"/>
          </a:p>
        </p:txBody>
      </p:sp>
    </p:spTree>
    <p:extLst>
      <p:ext uri="{BB962C8B-B14F-4D97-AF65-F5344CB8AC3E}">
        <p14:creationId xmlns:p14="http://schemas.microsoft.com/office/powerpoint/2010/main" val="24781103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Simple</a:t>
            </a:r>
          </a:p>
          <a:p>
            <a:r>
              <a:rPr lang="en-US" dirty="0" smtClean="0"/>
              <a:t>Possible under LA in adults</a:t>
            </a:r>
          </a:p>
          <a:p>
            <a:r>
              <a:rPr lang="en-US" dirty="0" smtClean="0"/>
              <a:t>Low cost</a:t>
            </a:r>
          </a:p>
          <a:p>
            <a:r>
              <a:rPr lang="en-US" dirty="0" smtClean="0"/>
              <a:t>Low Tech [except for NPWT]</a:t>
            </a:r>
          </a:p>
          <a:p>
            <a:r>
              <a:rPr lang="en-US" dirty="0" smtClean="0"/>
              <a:t>Repeatable</a:t>
            </a:r>
          </a:p>
          <a:p>
            <a:r>
              <a:rPr lang="en-US" dirty="0" smtClean="0"/>
              <a:t>Universal</a:t>
            </a:r>
          </a:p>
          <a:p>
            <a:r>
              <a:rPr lang="en-US" dirty="0" smtClean="0"/>
              <a:t>All other options still available</a:t>
            </a:r>
            <a:endParaRPr lang="en-US" dirty="0"/>
          </a:p>
        </p:txBody>
      </p:sp>
    </p:spTree>
    <p:extLst>
      <p:ext uri="{BB962C8B-B14F-4D97-AF65-F5344CB8AC3E}">
        <p14:creationId xmlns:p14="http://schemas.microsoft.com/office/powerpoint/2010/main" val="17625422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idx="1"/>
          </p:nvPr>
        </p:nvSpPr>
        <p:spPr/>
        <p:txBody>
          <a:bodyPr/>
          <a:lstStyle/>
          <a:p>
            <a:r>
              <a:rPr lang="en-US" dirty="0" smtClean="0"/>
              <a:t>Maximum extent of defect unknown, probably 4 cm across</a:t>
            </a:r>
          </a:p>
          <a:p>
            <a:r>
              <a:rPr lang="en-US" dirty="0" smtClean="0"/>
              <a:t>Long term stability is to be studied</a:t>
            </a:r>
          </a:p>
          <a:p>
            <a:r>
              <a:rPr lang="en-US" dirty="0" smtClean="0"/>
              <a:t>longer time to heal than flap methods but faster than conventional dressings</a:t>
            </a:r>
            <a:endParaRPr lang="en-US" dirty="0"/>
          </a:p>
        </p:txBody>
      </p:sp>
    </p:spTree>
    <p:extLst>
      <p:ext uri="{BB962C8B-B14F-4D97-AF65-F5344CB8AC3E}">
        <p14:creationId xmlns:p14="http://schemas.microsoft.com/office/powerpoint/2010/main" val="239381940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Precautions</a:t>
            </a:r>
            <a:endParaRPr lang="en-US" dirty="0"/>
          </a:p>
        </p:txBody>
      </p:sp>
      <p:sp>
        <p:nvSpPr>
          <p:cNvPr id="3" name="Content Placeholder 2"/>
          <p:cNvSpPr>
            <a:spLocks noGrp="1"/>
          </p:cNvSpPr>
          <p:nvPr>
            <p:ph idx="1"/>
          </p:nvPr>
        </p:nvSpPr>
        <p:spPr/>
        <p:txBody>
          <a:bodyPr/>
          <a:lstStyle/>
          <a:p>
            <a:r>
              <a:rPr lang="en-US" dirty="0" smtClean="0"/>
              <a:t>Less than 10 cm</a:t>
            </a:r>
            <a:r>
              <a:rPr lang="en-US" baseline="30000" dirty="0" smtClean="0"/>
              <a:t>2</a:t>
            </a:r>
            <a:r>
              <a:rPr lang="en-US" dirty="0" smtClean="0"/>
              <a:t> area</a:t>
            </a:r>
          </a:p>
          <a:p>
            <a:r>
              <a:rPr lang="en-US" dirty="0" smtClean="0"/>
              <a:t>Distance to bridge less than 4 cm</a:t>
            </a:r>
          </a:p>
          <a:p>
            <a:r>
              <a:rPr lang="en-US" dirty="0" smtClean="0"/>
              <a:t>Edges should bleed</a:t>
            </a:r>
          </a:p>
          <a:p>
            <a:r>
              <a:rPr lang="en-US" dirty="0" smtClean="0"/>
              <a:t>No active infection</a:t>
            </a:r>
          </a:p>
          <a:p>
            <a:r>
              <a:rPr lang="en-US" dirty="0" smtClean="0"/>
              <a:t>Short immobilization</a:t>
            </a:r>
          </a:p>
          <a:p>
            <a:r>
              <a:rPr lang="en-US" dirty="0" smtClean="0"/>
              <a:t>Careful </a:t>
            </a:r>
            <a:r>
              <a:rPr lang="en-US" dirty="0" err="1" smtClean="0"/>
              <a:t>atrumatic</a:t>
            </a:r>
            <a:r>
              <a:rPr lang="en-US" dirty="0" smtClean="0"/>
              <a:t> dressing</a:t>
            </a:r>
            <a:endParaRPr lang="en-US" dirty="0"/>
          </a:p>
        </p:txBody>
      </p:sp>
    </p:spTree>
    <p:extLst>
      <p:ext uri="{BB962C8B-B14F-4D97-AF65-F5344CB8AC3E}">
        <p14:creationId xmlns:p14="http://schemas.microsoft.com/office/powerpoint/2010/main" val="367283755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rometheus Bound.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1526" y="1764277"/>
            <a:ext cx="3527717" cy="4684105"/>
          </a:xfrm>
          <a:prstGeom prst="rect">
            <a:avLst/>
          </a:prstGeom>
        </p:spPr>
      </p:pic>
      <p:sp>
        <p:nvSpPr>
          <p:cNvPr id="4" name="TextBox 3"/>
          <p:cNvSpPr txBox="1"/>
          <p:nvPr/>
        </p:nvSpPr>
        <p:spPr>
          <a:xfrm>
            <a:off x="338667" y="459339"/>
            <a:ext cx="8382000" cy="1077218"/>
          </a:xfrm>
          <a:prstGeom prst="rect">
            <a:avLst/>
          </a:prstGeom>
          <a:noFill/>
        </p:spPr>
        <p:txBody>
          <a:bodyPr wrap="square" rtlCol="0">
            <a:spAutoFit/>
          </a:bodyPr>
          <a:lstStyle/>
          <a:p>
            <a:r>
              <a:rPr lang="en-US" sz="3200" dirty="0" smtClean="0">
                <a:solidFill>
                  <a:srgbClr val="FF0000"/>
                </a:solidFill>
              </a:rPr>
              <a:t>Repair, Regenerate, Restore </a:t>
            </a:r>
            <a:r>
              <a:rPr lang="mr-IN" sz="3200" dirty="0" smtClean="0">
                <a:solidFill>
                  <a:srgbClr val="FF0000"/>
                </a:solidFill>
              </a:rPr>
              <a:t>–</a:t>
            </a:r>
            <a:r>
              <a:rPr lang="en-US" sz="3200" dirty="0" smtClean="0">
                <a:solidFill>
                  <a:srgbClr val="FF0000"/>
                </a:solidFill>
              </a:rPr>
              <a:t> moving towards the Prometheus story</a:t>
            </a:r>
          </a:p>
        </p:txBody>
      </p:sp>
      <p:pic>
        <p:nvPicPr>
          <p:cNvPr id="5" name="Picture 4" descr="seeds.jpe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41609" y="1399633"/>
            <a:ext cx="2061006" cy="2232757"/>
          </a:xfrm>
          <a:prstGeom prst="rect">
            <a:avLst/>
          </a:prstGeom>
        </p:spPr>
      </p:pic>
      <p:pic>
        <p:nvPicPr>
          <p:cNvPr id="6" name="Picture 5" descr="water-lily-blue-egyptian-nymphaea-caerulea-10-57jpg.jpe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55443" y="3880412"/>
            <a:ext cx="4164049" cy="2337035"/>
          </a:xfrm>
          <a:prstGeom prst="rect">
            <a:avLst/>
          </a:prstGeom>
        </p:spPr>
      </p:pic>
    </p:spTree>
    <p:extLst>
      <p:ext uri="{BB962C8B-B14F-4D97-AF65-F5344CB8AC3E}">
        <p14:creationId xmlns:p14="http://schemas.microsoft.com/office/powerpoint/2010/main" val="36631994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Literature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DE-A-LT method (Debridement and </a:t>
            </a:r>
            <a:r>
              <a:rPr lang="en-US" dirty="0" err="1" smtClean="0"/>
              <a:t>Lipotransfer</a:t>
            </a:r>
            <a:r>
              <a:rPr lang="en-US" dirty="0" smtClean="0"/>
              <a:t>)</a:t>
            </a:r>
          </a:p>
          <a:p>
            <a:pPr lvl="1"/>
            <a:r>
              <a:rPr lang="en-US" sz="1200" dirty="0" smtClean="0">
                <a:hlinkClick r:id="rId2"/>
              </a:rPr>
              <a:t>Stasch T</a:t>
            </a:r>
            <a:r>
              <a:rPr lang="en-US" sz="1200" baseline="30000" dirty="0" smtClean="0"/>
              <a:t>1</a:t>
            </a:r>
            <a:r>
              <a:rPr lang="en-US" sz="1200" dirty="0" smtClean="0"/>
              <a:t>, </a:t>
            </a:r>
            <a:r>
              <a:rPr lang="en-US" sz="1200" dirty="0" smtClean="0">
                <a:hlinkClick r:id="rId3"/>
              </a:rPr>
              <a:t>Hoehne J</a:t>
            </a:r>
            <a:r>
              <a:rPr lang="en-US" sz="1200" dirty="0" smtClean="0"/>
              <a:t>, </a:t>
            </a:r>
            <a:r>
              <a:rPr lang="en-US" sz="1200" dirty="0" smtClean="0">
                <a:hlinkClick r:id="rId4"/>
              </a:rPr>
              <a:t>Huynh T</a:t>
            </a:r>
            <a:r>
              <a:rPr lang="en-US" sz="1200" dirty="0" smtClean="0"/>
              <a:t>, </a:t>
            </a:r>
            <a:r>
              <a:rPr lang="en-US" sz="1200" dirty="0" smtClean="0">
                <a:hlinkClick r:id="rId5"/>
              </a:rPr>
              <a:t>De Baerdemaeker R</a:t>
            </a:r>
            <a:r>
              <a:rPr lang="en-US" sz="1200" dirty="0" smtClean="0"/>
              <a:t>, </a:t>
            </a:r>
            <a:r>
              <a:rPr lang="en-US" sz="1200" dirty="0" smtClean="0">
                <a:hlinkClick r:id="rId6"/>
              </a:rPr>
              <a:t>Grandel S</a:t>
            </a:r>
            <a:r>
              <a:rPr lang="en-US" sz="1200" dirty="0" smtClean="0"/>
              <a:t>, </a:t>
            </a:r>
            <a:r>
              <a:rPr lang="en-US" sz="1200" dirty="0" smtClean="0">
                <a:hlinkClick r:id="rId7"/>
              </a:rPr>
              <a:t>Herold C</a:t>
            </a:r>
            <a:r>
              <a:rPr lang="en-US" sz="1200" dirty="0" smtClean="0"/>
              <a:t>. </a:t>
            </a:r>
            <a:r>
              <a:rPr lang="en-US" sz="1200" b="1" dirty="0" err="1" smtClean="0"/>
              <a:t>Débridement</a:t>
            </a:r>
            <a:r>
              <a:rPr lang="en-US" sz="1200" b="1" dirty="0" smtClean="0"/>
              <a:t> and Autologous </a:t>
            </a:r>
            <a:r>
              <a:rPr lang="en-US" sz="1200" b="1" dirty="0" err="1" smtClean="0"/>
              <a:t>Lipotransfer</a:t>
            </a:r>
            <a:r>
              <a:rPr lang="en-US" sz="1200" b="1" dirty="0" smtClean="0"/>
              <a:t> for Chronic Ulceration of the Diabetic Foot and Lower Limb Improves Wound Healing. </a:t>
            </a:r>
            <a:r>
              <a:rPr lang="en-US" sz="1200" dirty="0" smtClean="0">
                <a:hlinkClick r:id="rId8" tooltip="Plastic and reconstructive surgery."/>
              </a:rPr>
              <a:t>Plast Reconstr Surg.</a:t>
            </a:r>
            <a:r>
              <a:rPr lang="en-US" sz="1200" dirty="0" smtClean="0"/>
              <a:t> 2015 Dec;136(6):1357-66.</a:t>
            </a:r>
          </a:p>
          <a:p>
            <a:r>
              <a:rPr lang="en-US" dirty="0" smtClean="0"/>
              <a:t>Fat + PRP</a:t>
            </a:r>
          </a:p>
          <a:p>
            <a:pPr lvl="1"/>
            <a:r>
              <a:rPr lang="en-US" sz="1200" u="sng" dirty="0" smtClean="0">
                <a:hlinkClick r:id="rId9"/>
              </a:rPr>
              <a:t>Smith </a:t>
            </a:r>
            <a:r>
              <a:rPr lang="en-US" sz="1200" u="sng" dirty="0">
                <a:hlinkClick r:id="rId9"/>
              </a:rPr>
              <a:t>OJ</a:t>
            </a:r>
            <a:r>
              <a:rPr lang="en-US" sz="1200" baseline="30000" dirty="0"/>
              <a:t>1</a:t>
            </a:r>
            <a:r>
              <a:rPr lang="en-US" sz="1200" dirty="0"/>
              <a:t>, </a:t>
            </a:r>
            <a:r>
              <a:rPr lang="en-US" sz="1200" u="sng" dirty="0">
                <a:hlinkClick r:id="rId10"/>
              </a:rPr>
              <a:t>Kanapathy M</a:t>
            </a:r>
            <a:r>
              <a:rPr lang="en-US" sz="1200" baseline="30000" dirty="0"/>
              <a:t>1,2</a:t>
            </a:r>
            <a:r>
              <a:rPr lang="en-US" sz="1200" dirty="0"/>
              <a:t>, </a:t>
            </a:r>
            <a:r>
              <a:rPr lang="en-US" sz="1200" u="sng" dirty="0">
                <a:hlinkClick r:id="rId11"/>
              </a:rPr>
              <a:t>Khajuria A</a:t>
            </a:r>
            <a:r>
              <a:rPr lang="en-US" sz="1200" baseline="30000" dirty="0"/>
              <a:t>3</a:t>
            </a:r>
            <a:r>
              <a:rPr lang="en-US" sz="1200" dirty="0"/>
              <a:t>, </a:t>
            </a:r>
            <a:r>
              <a:rPr lang="en-US" sz="1200" u="sng" dirty="0">
                <a:hlinkClick r:id="rId12"/>
              </a:rPr>
              <a:t>Prokopenko M</a:t>
            </a:r>
            <a:r>
              <a:rPr lang="en-US" sz="1200" baseline="30000" dirty="0"/>
              <a:t>1</a:t>
            </a:r>
            <a:r>
              <a:rPr lang="en-US" sz="1200" dirty="0"/>
              <a:t>, </a:t>
            </a:r>
            <a:r>
              <a:rPr lang="en-US" sz="1200" u="sng" dirty="0">
                <a:hlinkClick r:id="rId13"/>
              </a:rPr>
              <a:t>Hachach-Haram N</a:t>
            </a:r>
            <a:r>
              <a:rPr lang="en-US" sz="1200" baseline="30000" dirty="0"/>
              <a:t>1</a:t>
            </a:r>
            <a:r>
              <a:rPr lang="en-US" sz="1200" dirty="0"/>
              <a:t>, </a:t>
            </a:r>
            <a:r>
              <a:rPr lang="en-US" sz="1200" u="sng" dirty="0">
                <a:hlinkClick r:id="rId14"/>
              </a:rPr>
              <a:t>Mann H</a:t>
            </a:r>
            <a:r>
              <a:rPr lang="en-US" sz="1200" baseline="30000" dirty="0"/>
              <a:t>4</a:t>
            </a:r>
            <a:r>
              <a:rPr lang="en-US" sz="1200" dirty="0"/>
              <a:t>, </a:t>
            </a:r>
            <a:r>
              <a:rPr lang="en-US" sz="1200" u="sng" dirty="0">
                <a:hlinkClick r:id="rId15"/>
              </a:rPr>
              <a:t>Mosahebi A</a:t>
            </a:r>
            <a:r>
              <a:rPr lang="en-US" sz="1200" baseline="30000" dirty="0"/>
              <a:t>1,2</a:t>
            </a:r>
            <a:r>
              <a:rPr lang="en-US" sz="1200" dirty="0"/>
              <a:t>. Systematic review of the efficacy of fat grafting and platelet-rich plasma for wound healing. </a:t>
            </a:r>
            <a:r>
              <a:rPr lang="en-US" sz="1200" u="sng" dirty="0">
                <a:hlinkClick r:id="rId16" tooltip="International wound journal."/>
              </a:rPr>
              <a:t>Int </a:t>
            </a:r>
            <a:r>
              <a:rPr lang="en-US" sz="1200" dirty="0">
                <a:hlinkClick r:id="rId16" tooltip="International wound journal."/>
              </a:rPr>
              <a:t>Wound</a:t>
            </a:r>
            <a:r>
              <a:rPr lang="en-US" sz="1200" u="sng" dirty="0">
                <a:hlinkClick r:id="rId16" tooltip="International wound journal."/>
              </a:rPr>
              <a:t> J.</a:t>
            </a:r>
            <a:r>
              <a:rPr lang="en-US" sz="1200" dirty="0"/>
              <a:t> 2018 Aug;15(4):519-526. </a:t>
            </a:r>
          </a:p>
          <a:p>
            <a:r>
              <a:rPr lang="en-US" dirty="0" smtClean="0"/>
              <a:t>Radiation ulcer</a:t>
            </a:r>
          </a:p>
          <a:p>
            <a:pPr lvl="1"/>
            <a:r>
              <a:rPr lang="en-US" sz="1300" dirty="0" smtClean="0">
                <a:hlinkClick r:id="rId17"/>
              </a:rPr>
              <a:t>Mohan A</a:t>
            </a:r>
            <a:r>
              <a:rPr lang="en-US" sz="1300" baseline="30000" dirty="0" smtClean="0"/>
              <a:t>1</a:t>
            </a:r>
            <a:r>
              <a:rPr lang="en-US" sz="1300" dirty="0" smtClean="0"/>
              <a:t>, </a:t>
            </a:r>
            <a:r>
              <a:rPr lang="en-US" sz="1300" dirty="0" smtClean="0">
                <a:hlinkClick r:id="rId18"/>
              </a:rPr>
              <a:t>Singh S</a:t>
            </a:r>
            <a:r>
              <a:rPr lang="en-US" sz="1300" baseline="30000" dirty="0" smtClean="0"/>
              <a:t>2 </a:t>
            </a:r>
            <a:r>
              <a:rPr lang="en-US" sz="1300" b="1" dirty="0" smtClean="0"/>
              <a:t>Use of fat transfer to treat a chronic, non-healing, post-radiation ulcer: a case study.</a:t>
            </a:r>
            <a:r>
              <a:rPr lang="en-US" sz="1300" dirty="0" smtClean="0"/>
              <a:t> </a:t>
            </a:r>
            <a:r>
              <a:rPr lang="en-US" sz="1300" dirty="0" smtClean="0">
                <a:hlinkClick r:id="rId19" tooltip="Journal of wound care."/>
              </a:rPr>
              <a:t>J Wound Care.</a:t>
            </a:r>
            <a:r>
              <a:rPr lang="en-US" sz="1300" dirty="0" smtClean="0"/>
              <a:t> 2017 May 2;26(5):272-273. </a:t>
            </a:r>
            <a:endParaRPr lang="en-US" dirty="0" smtClean="0"/>
          </a:p>
          <a:p>
            <a:r>
              <a:rPr lang="en-US" dirty="0" smtClean="0"/>
              <a:t>Tissue engineered ADSC sheets</a:t>
            </a:r>
          </a:p>
          <a:p>
            <a:pPr lvl="1"/>
            <a:r>
              <a:rPr lang="en-US" sz="1300" u="sng" dirty="0" smtClean="0">
                <a:hlinkClick r:id="rId20"/>
              </a:rPr>
              <a:t>N</a:t>
            </a:r>
            <a:r>
              <a:rPr lang="en-US" sz="1400" u="sng" dirty="0" smtClean="0">
                <a:hlinkClick r:id="rId20"/>
              </a:rPr>
              <a:t>a J</a:t>
            </a:r>
            <a:r>
              <a:rPr lang="en-US" sz="1400" baseline="30000" dirty="0" smtClean="0"/>
              <a:t>1</a:t>
            </a:r>
            <a:r>
              <a:rPr lang="en-US" sz="1400" dirty="0" smtClean="0"/>
              <a:t>, </a:t>
            </a:r>
            <a:r>
              <a:rPr lang="en-US" sz="1400" u="sng" dirty="0" smtClean="0">
                <a:hlinkClick r:id="rId21"/>
              </a:rPr>
              <a:t>Song SY</a:t>
            </a:r>
            <a:r>
              <a:rPr lang="en-US" sz="1400" baseline="30000" dirty="0" smtClean="0"/>
              <a:t>2</a:t>
            </a:r>
            <a:r>
              <a:rPr lang="en-US" sz="1400" dirty="0" smtClean="0"/>
              <a:t>, </a:t>
            </a:r>
            <a:r>
              <a:rPr lang="en-US" sz="1400" u="sng" dirty="0" smtClean="0">
                <a:hlinkClick r:id="rId22"/>
              </a:rPr>
              <a:t>Kim JD</a:t>
            </a:r>
            <a:r>
              <a:rPr lang="en-US" sz="1400" baseline="30000" dirty="0" smtClean="0"/>
              <a:t>1</a:t>
            </a:r>
            <a:r>
              <a:rPr lang="en-US" sz="1400" dirty="0" smtClean="0"/>
              <a:t>, </a:t>
            </a:r>
            <a:r>
              <a:rPr lang="en-US" sz="1400" u="sng" dirty="0" smtClean="0">
                <a:hlinkClick r:id="rId23"/>
              </a:rPr>
              <a:t>Han M</a:t>
            </a:r>
            <a:r>
              <a:rPr lang="en-US" sz="1400" baseline="30000" dirty="0" smtClean="0"/>
              <a:t>1</a:t>
            </a:r>
            <a:r>
              <a:rPr lang="en-US" sz="1400" dirty="0" smtClean="0"/>
              <a:t>, </a:t>
            </a:r>
            <a:r>
              <a:rPr lang="en-US" sz="1400" u="sng" dirty="0" smtClean="0">
                <a:hlinkClick r:id="rId24"/>
              </a:rPr>
              <a:t>Heo JS</a:t>
            </a:r>
            <a:r>
              <a:rPr lang="en-US" sz="1400" baseline="30000" dirty="0" smtClean="0"/>
              <a:t>3</a:t>
            </a:r>
            <a:r>
              <a:rPr lang="en-US" sz="1400" dirty="0" smtClean="0"/>
              <a:t>, </a:t>
            </a:r>
            <a:r>
              <a:rPr lang="en-US" sz="1400" u="sng" dirty="0" smtClean="0">
                <a:hlinkClick r:id="rId25"/>
              </a:rPr>
              <a:t>Yang CE</a:t>
            </a:r>
            <a:r>
              <a:rPr lang="en-US" sz="1400" baseline="30000" dirty="0" smtClean="0"/>
              <a:t>2</a:t>
            </a:r>
            <a:r>
              <a:rPr lang="en-US" sz="1400" dirty="0" smtClean="0"/>
              <a:t>, </a:t>
            </a:r>
            <a:r>
              <a:rPr lang="en-US" sz="1400" u="sng" dirty="0" smtClean="0">
                <a:hlinkClick r:id="rId26"/>
              </a:rPr>
              <a:t>Kim HO</a:t>
            </a:r>
            <a:r>
              <a:rPr lang="en-US" sz="1400" baseline="30000" dirty="0" smtClean="0"/>
              <a:t>3</a:t>
            </a:r>
            <a:r>
              <a:rPr lang="en-US" sz="1400" dirty="0" smtClean="0"/>
              <a:t>, </a:t>
            </a:r>
            <a:r>
              <a:rPr lang="en-US" sz="1400" u="sng" dirty="0" smtClean="0">
                <a:hlinkClick r:id="rId27"/>
              </a:rPr>
              <a:t>Lew DH</a:t>
            </a:r>
            <a:r>
              <a:rPr lang="en-US" sz="1400" baseline="30000" dirty="0" smtClean="0"/>
              <a:t>4</a:t>
            </a:r>
            <a:r>
              <a:rPr lang="en-US" sz="1400" dirty="0" smtClean="0"/>
              <a:t>, </a:t>
            </a:r>
            <a:r>
              <a:rPr lang="en-US" sz="1400" u="sng" dirty="0" smtClean="0">
                <a:hlinkClick r:id="rId28"/>
              </a:rPr>
              <a:t>Kim E</a:t>
            </a:r>
            <a:r>
              <a:rPr lang="en-US" sz="1400" baseline="30000" dirty="0" smtClean="0"/>
              <a:t>5</a:t>
            </a:r>
            <a:r>
              <a:rPr lang="en-US" sz="1400" dirty="0" smtClean="0"/>
              <a:t>. Protein-Engineered Large Area Adipose-derived Stem Cell Sheets for Wound Healing. </a:t>
            </a:r>
            <a:r>
              <a:rPr lang="en-US" sz="1400" u="sng" dirty="0" smtClean="0">
                <a:hlinkClick r:id="rId29" tooltip="Scientific reports."/>
              </a:rPr>
              <a:t>Sci Rep.</a:t>
            </a:r>
            <a:r>
              <a:rPr lang="en-US" sz="1400" dirty="0" smtClean="0"/>
              <a:t> 2018 Oct 26;8(1):15869. </a:t>
            </a:r>
          </a:p>
          <a:p>
            <a:pPr lvl="1"/>
            <a:endParaRPr lang="en-US" dirty="0" smtClean="0"/>
          </a:p>
          <a:p>
            <a:pPr marL="0" indent="0">
              <a:buNone/>
            </a:pPr>
            <a:endParaRPr lang="en-US" sz="1600" dirty="0"/>
          </a:p>
        </p:txBody>
      </p:sp>
    </p:spTree>
    <p:extLst>
      <p:ext uri="{BB962C8B-B14F-4D97-AF65-F5344CB8AC3E}">
        <p14:creationId xmlns:p14="http://schemas.microsoft.com/office/powerpoint/2010/main" val="211781817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Literature</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Collagen sheet promoting healing</a:t>
            </a:r>
          </a:p>
          <a:p>
            <a:pPr lvl="1"/>
            <a:r>
              <a:rPr lang="en-US" sz="1500" dirty="0" smtClean="0">
                <a:hlinkClick r:id="rId2"/>
              </a:rPr>
              <a:t>Ghanaati S</a:t>
            </a:r>
            <a:r>
              <a:rPr lang="en-US" sz="1500" baseline="30000" dirty="0" smtClean="0"/>
              <a:t>1</a:t>
            </a:r>
            <a:r>
              <a:rPr lang="en-US" sz="1500" dirty="0" smtClean="0"/>
              <a:t>, </a:t>
            </a:r>
            <a:r>
              <a:rPr lang="en-US" sz="1500" dirty="0" smtClean="0">
                <a:hlinkClick r:id="rId3"/>
              </a:rPr>
              <a:t>Kovács A</a:t>
            </a:r>
            <a:r>
              <a:rPr lang="en-US" sz="1500" baseline="30000" dirty="0" smtClean="0"/>
              <a:t>2</a:t>
            </a:r>
            <a:r>
              <a:rPr lang="en-US" sz="1500" dirty="0" smtClean="0"/>
              <a:t>, </a:t>
            </a:r>
            <a:r>
              <a:rPr lang="en-US" sz="1500" dirty="0" smtClean="0">
                <a:hlinkClick r:id="rId4"/>
              </a:rPr>
              <a:t>Barbeck M</a:t>
            </a:r>
            <a:r>
              <a:rPr lang="en-US" sz="1500" baseline="30000" dirty="0" smtClean="0"/>
              <a:t>3</a:t>
            </a:r>
            <a:r>
              <a:rPr lang="en-US" sz="1500" dirty="0" smtClean="0"/>
              <a:t>, </a:t>
            </a:r>
            <a:r>
              <a:rPr lang="en-US" sz="1500" dirty="0" smtClean="0">
                <a:hlinkClick r:id="rId5"/>
              </a:rPr>
              <a:t>Lorenz J</a:t>
            </a:r>
            <a:r>
              <a:rPr lang="en-US" sz="1500" baseline="30000" dirty="0" smtClean="0"/>
              <a:t>3</a:t>
            </a:r>
            <a:r>
              <a:rPr lang="en-US" sz="1500" dirty="0" smtClean="0"/>
              <a:t>, </a:t>
            </a:r>
            <a:r>
              <a:rPr lang="en-US" sz="1500" dirty="0" smtClean="0">
                <a:hlinkClick r:id="rId6"/>
              </a:rPr>
              <a:t>Teiler A</a:t>
            </a:r>
            <a:r>
              <a:rPr lang="en-US" sz="1500" baseline="30000" dirty="0" smtClean="0"/>
              <a:t>3</a:t>
            </a:r>
            <a:r>
              <a:rPr lang="en-US" sz="1500" dirty="0" smtClean="0"/>
              <a:t>, </a:t>
            </a:r>
            <a:r>
              <a:rPr lang="en-US" sz="1500" dirty="0" smtClean="0">
                <a:hlinkClick r:id="rId7"/>
              </a:rPr>
              <a:t>Sadeghi N</a:t>
            </a:r>
            <a:r>
              <a:rPr lang="en-US" sz="1500" baseline="30000" dirty="0" smtClean="0"/>
              <a:t>4</a:t>
            </a:r>
            <a:r>
              <a:rPr lang="en-US" sz="1500" dirty="0" smtClean="0"/>
              <a:t>, </a:t>
            </a:r>
            <a:r>
              <a:rPr lang="en-US" sz="1500" dirty="0" smtClean="0">
                <a:hlinkClick r:id="rId8"/>
              </a:rPr>
              <a:t>Kirkpatrick CJ</a:t>
            </a:r>
            <a:r>
              <a:rPr lang="en-US" sz="1500" baseline="30000" dirty="0" smtClean="0"/>
              <a:t>3</a:t>
            </a:r>
            <a:r>
              <a:rPr lang="en-US" sz="1500" dirty="0" smtClean="0"/>
              <a:t>, </a:t>
            </a:r>
            <a:r>
              <a:rPr lang="en-US" sz="1500" dirty="0" smtClean="0">
                <a:hlinkClick r:id="rId9"/>
              </a:rPr>
              <a:t>Sader R</a:t>
            </a:r>
            <a:r>
              <a:rPr lang="en-US" sz="1500" baseline="30000" dirty="0" smtClean="0"/>
              <a:t>3</a:t>
            </a:r>
            <a:r>
              <a:rPr lang="en-US" sz="1500" dirty="0" smtClean="0"/>
              <a:t>. </a:t>
            </a:r>
            <a:r>
              <a:rPr lang="en-US" sz="1500" b="1" dirty="0" err="1" smtClean="0"/>
              <a:t>Bilayered</a:t>
            </a:r>
            <a:r>
              <a:rPr lang="en-US" sz="1500" b="1" dirty="0" smtClean="0"/>
              <a:t>, non-cross-linked collagen matrix for regeneration of facial defects after skin cancer removal: a new perspective for biomaterial-based tissue reconstruction. </a:t>
            </a:r>
            <a:r>
              <a:rPr lang="en-US" sz="1500" dirty="0" smtClean="0">
                <a:hlinkClick r:id="rId10" tooltip="Journal of cell communication and signaling."/>
              </a:rPr>
              <a:t>J Cell Commun Signal.</a:t>
            </a:r>
            <a:r>
              <a:rPr lang="en-US" sz="1500" dirty="0" smtClean="0"/>
              <a:t> 2016 Mar;10(1):3-15.</a:t>
            </a:r>
          </a:p>
          <a:p>
            <a:r>
              <a:rPr lang="en-US" dirty="0" err="1" smtClean="0"/>
              <a:t>Hyalomatrix</a:t>
            </a:r>
            <a:r>
              <a:rPr lang="en-US" dirty="0" smtClean="0"/>
              <a:t> Sheet</a:t>
            </a:r>
          </a:p>
          <a:p>
            <a:pPr lvl="1"/>
            <a:r>
              <a:rPr lang="en-US" sz="1800" dirty="0"/>
              <a:t>HYALOMATRIX is a non-woven pad comprised of a wound contact layer made of a derivative of </a:t>
            </a:r>
            <a:r>
              <a:rPr lang="en-US" sz="1800" b="1" u="sng" dirty="0">
                <a:hlinkClick r:id="rId11" tooltip="HA Platform"/>
              </a:rPr>
              <a:t>hyaluronic acid (HA)</a:t>
            </a:r>
            <a:r>
              <a:rPr lang="en-US" sz="1800" dirty="0"/>
              <a:t> in fibrous form with an outer layer comprised of a semipermeable silicone membrane. The wound contact layer is biodegradable, and it acts as a 3D scaffold for cellular invasion and capillary growth. The silicone layer controls water vapor loss and provides protective coverage of the wound</a:t>
            </a:r>
            <a:r>
              <a:rPr lang="en-US" dirty="0"/>
              <a:t>.</a:t>
            </a:r>
          </a:p>
          <a:p>
            <a:pPr lvl="1"/>
            <a:endParaRPr lang="en-US" dirty="0" smtClean="0"/>
          </a:p>
          <a:p>
            <a:r>
              <a:rPr lang="en-US" dirty="0" err="1" smtClean="0"/>
              <a:t>Matriderm</a:t>
            </a:r>
            <a:r>
              <a:rPr lang="en-US" dirty="0" smtClean="0"/>
              <a:t> (ADM)</a:t>
            </a:r>
          </a:p>
          <a:p>
            <a:pPr lvl="1"/>
            <a:r>
              <a:rPr lang="en-US" sz="2000" dirty="0">
                <a:hlinkClick r:id="rId12"/>
              </a:rPr>
              <a:t>Lamy J</a:t>
            </a:r>
            <a:r>
              <a:rPr lang="en-US" sz="2000" baseline="30000" dirty="0"/>
              <a:t>1</a:t>
            </a:r>
            <a:r>
              <a:rPr lang="en-US" sz="2000" dirty="0"/>
              <a:t>, </a:t>
            </a:r>
            <a:r>
              <a:rPr lang="en-US" sz="2000" dirty="0">
                <a:hlinkClick r:id="rId13"/>
              </a:rPr>
              <a:t>Gourari A</a:t>
            </a:r>
            <a:r>
              <a:rPr lang="en-US" sz="2000" dirty="0"/>
              <a:t>, </a:t>
            </a:r>
            <a:r>
              <a:rPr lang="en-US" sz="2000" dirty="0">
                <a:hlinkClick r:id="rId14"/>
              </a:rPr>
              <a:t>Atlan M</a:t>
            </a:r>
            <a:r>
              <a:rPr lang="en-US" sz="2000" dirty="0"/>
              <a:t>, </a:t>
            </a:r>
            <a:r>
              <a:rPr lang="en-US" sz="2000" dirty="0">
                <a:hlinkClick r:id="rId15"/>
              </a:rPr>
              <a:t>Zakine G</a:t>
            </a:r>
            <a:r>
              <a:rPr lang="en-US" sz="2000" dirty="0"/>
              <a:t>. </a:t>
            </a:r>
            <a:r>
              <a:rPr lang="en-US" sz="2000" b="1" dirty="0"/>
              <a:t>[Use of </a:t>
            </a:r>
            <a:r>
              <a:rPr lang="en-US" sz="2000" b="1" dirty="0" err="1"/>
              <a:t>Matriderm</a:t>
            </a:r>
            <a:r>
              <a:rPr lang="en-US" sz="2000" b="1" dirty="0"/>
              <a:t>® 1mm in reconstructive surgery. Series of 31 cases]. </a:t>
            </a:r>
            <a:r>
              <a:rPr lang="en-US" sz="2000" dirty="0">
                <a:hlinkClick r:id="rId16" tooltip="Annales de chirurgie plastique et esthetique."/>
              </a:rPr>
              <a:t>Ann Chir Plast Esthet.</a:t>
            </a:r>
            <a:r>
              <a:rPr lang="en-US" sz="2000" dirty="0"/>
              <a:t> 2013 Jun;58(3):235-42.  [Article in French]</a:t>
            </a:r>
          </a:p>
          <a:p>
            <a:pPr lvl="1"/>
            <a:endParaRPr lang="en-US" dirty="0" smtClean="0"/>
          </a:p>
          <a:p>
            <a:endParaRPr lang="en-US" sz="1600" dirty="0"/>
          </a:p>
          <a:p>
            <a:pPr marL="457200" lvl="1" indent="0">
              <a:buNone/>
            </a:pPr>
            <a:r>
              <a:rPr lang="en-US" dirty="0" smtClean="0"/>
              <a:t>		</a:t>
            </a:r>
            <a:endParaRPr lang="en-US" dirty="0"/>
          </a:p>
        </p:txBody>
      </p:sp>
    </p:spTree>
    <p:extLst>
      <p:ext uri="{BB962C8B-B14F-4D97-AF65-F5344CB8AC3E}">
        <p14:creationId xmlns:p14="http://schemas.microsoft.com/office/powerpoint/2010/main" val="292317393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fusion">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Infusion">
      <a:majorFont>
        <a:latin typeface="Mistral"/>
        <a:ea typeface=""/>
        <a:cs typeface=""/>
        <a:font script="Jpan" typeface="ＤＦＰ行書体"/>
        <a:font script="Hans" typeface="宋体"/>
        <a:font script="Hant" typeface="新細明體"/>
      </a:majorFont>
      <a:minorFont>
        <a:latin typeface="Candara"/>
        <a:ea typeface=""/>
        <a:cs typeface=""/>
        <a:font script="Jpan" typeface="メイリオ"/>
        <a:font script="Hans" typeface="宋体"/>
        <a:font script="Hant" typeface="新細明體"/>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6514</TotalTime>
  <Words>1470</Words>
  <Application>Microsoft Macintosh PowerPoint</Application>
  <PresentationFormat>On-screen Show (4:3)</PresentationFormat>
  <Paragraphs>282</Paragraphs>
  <Slides>57</Slides>
  <Notes>2</Notes>
  <HiddenSlides>0</HiddenSlides>
  <MMClips>2</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Infusion</vt:lpstr>
      <vt:lpstr>Successful cover of exposed Tibia by liquid regenerative matrix – A new concept in tissue bridging</vt:lpstr>
      <vt:lpstr>Summary</vt:lpstr>
      <vt:lpstr>The problem</vt:lpstr>
      <vt:lpstr>Background Details</vt:lpstr>
      <vt:lpstr>PowerPoint Presentation</vt:lpstr>
      <vt:lpstr>PowerPoint Presentation</vt:lpstr>
      <vt:lpstr>Second Debridement</vt:lpstr>
      <vt:lpstr>Progress 1 month post Debridement/NPWT/Abx</vt:lpstr>
      <vt:lpstr>PowerPoint Presentation</vt:lpstr>
      <vt:lpstr>What is the standard treatment in such case?</vt:lpstr>
      <vt:lpstr>The Dilemma</vt:lpstr>
      <vt:lpstr>Second Surgery – Oct 2017</vt:lpstr>
      <vt:lpstr>Second Surgery (contd.) Regenerative Matrix Applied</vt:lpstr>
      <vt:lpstr>PowerPoint Presentation</vt:lpstr>
      <vt:lpstr>PowerPoint Presentation</vt:lpstr>
      <vt:lpstr>Appearance next day</vt:lpstr>
      <vt:lpstr>After 2 weeks</vt:lpstr>
      <vt:lpstr>Preparation of PRFM (Choukroun method)</vt:lpstr>
      <vt:lpstr>PRFM application for healing </vt:lpstr>
      <vt:lpstr>Faster Progress after PRFM</vt:lpstr>
      <vt:lpstr>HA matrix dressing to speed up bridging</vt:lpstr>
      <vt:lpstr>Hyalomatirx Dressing</vt:lpstr>
      <vt:lpstr>He was basically healed in 40 days!</vt:lpstr>
      <vt:lpstr>Skin grafting done later</vt:lpstr>
      <vt:lpstr>ADM + Skin grafting</vt:lpstr>
      <vt:lpstr>PowerPoint Presentation</vt:lpstr>
      <vt:lpstr>Sequence</vt:lpstr>
      <vt:lpstr>Sequence</vt:lpstr>
      <vt:lpstr>X Rays</vt:lpstr>
      <vt:lpstr>Result still stable after 14 months</vt:lpstr>
      <vt:lpstr>Summary</vt:lpstr>
      <vt:lpstr>Discussion</vt:lpstr>
      <vt:lpstr>Regenerative Medicine</vt:lpstr>
      <vt:lpstr>PowerPoint Presentation</vt:lpstr>
      <vt:lpstr>PowerPoint Presentation</vt:lpstr>
      <vt:lpstr>PowerPoint Presentation</vt:lpstr>
      <vt:lpstr>PRF AND PRFM</vt:lpstr>
      <vt:lpstr>What is PRFM?</vt:lpstr>
      <vt:lpstr>PowerPoint Presentation</vt:lpstr>
      <vt:lpstr>Evidence in Dentistry</vt:lpstr>
      <vt:lpstr>PowerPoint Presentation</vt:lpstr>
      <vt:lpstr>Evidence in Ortho-Sports</vt:lpstr>
      <vt:lpstr>PRP/PRFM + FAT</vt:lpstr>
      <vt:lpstr>PowerPoint Presentation</vt:lpstr>
      <vt:lpstr>Collagen Matrix in wound healing</vt:lpstr>
      <vt:lpstr>Collagen matrix</vt:lpstr>
      <vt:lpstr>Hyaluronic Acid in wound healing</vt:lpstr>
      <vt:lpstr>HA in wound healing</vt:lpstr>
      <vt:lpstr>Present Case</vt:lpstr>
      <vt:lpstr>Regenerative Matrix Bridge</vt:lpstr>
      <vt:lpstr>Regenerative Matrix Bridge</vt:lpstr>
      <vt:lpstr>Advantages</vt:lpstr>
      <vt:lpstr>Limitations</vt:lpstr>
      <vt:lpstr>Precautions</vt:lpstr>
      <vt:lpstr>PowerPoint Presentation</vt:lpstr>
      <vt:lpstr>Review of Literature</vt:lpstr>
      <vt:lpstr>Review of Literature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Successful cover of exposed Tibia by liquid regenerative matrix – A new concept in tissue bridging</dc:title>
  <dc:creator>Mohan Rangaswamy</dc:creator>
  <cp:lastModifiedBy>Mohan Rangaswamy</cp:lastModifiedBy>
  <cp:revision>77</cp:revision>
  <dcterms:created xsi:type="dcterms:W3CDTF">2018-11-20T11:46:59Z</dcterms:created>
  <dcterms:modified xsi:type="dcterms:W3CDTF">2019-03-19T18:06:30Z</dcterms:modified>
</cp:coreProperties>
</file>