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3"/>
  </p:notesMasterIdLst>
  <p:sldIdLst>
    <p:sldId id="257" r:id="rId2"/>
  </p:sldIdLst>
  <p:sldSz cx="21602700" cy="32404050"/>
  <p:notesSz cx="6888163" cy="10021888"/>
  <p:defaultTextStyle>
    <a:defPPr>
      <a:defRPr lang="tr-TR"/>
    </a:defPPr>
    <a:lvl1pPr marL="0" algn="l" defTabSz="3084095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1pPr>
    <a:lvl2pPr marL="1542044" algn="l" defTabSz="3084095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2pPr>
    <a:lvl3pPr marL="3084095" algn="l" defTabSz="3084095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3pPr>
    <a:lvl4pPr marL="4626140" algn="l" defTabSz="3084095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4pPr>
    <a:lvl5pPr marL="6168191" algn="l" defTabSz="3084095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5pPr>
    <a:lvl6pPr marL="7710235" algn="l" defTabSz="3084095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6pPr>
    <a:lvl7pPr marL="9252282" algn="l" defTabSz="3084095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7pPr>
    <a:lvl8pPr marL="10794330" algn="l" defTabSz="3084095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8pPr>
    <a:lvl9pPr marL="12336378" algn="l" defTabSz="3084095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ema Uygulanmış Stil 1 - Vurgu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ema Uygulanmış Stil 1 - Vurgu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E171933-4619-4E11-9A3F-F7608DF75F80}" styleName="Orta Stil 1 - Vurgu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Orta Stil 1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Orta Stil 1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7853C-536D-4A76-A0AE-DD22124D55A5}" styleName="Tema Uygulanmış Stil 1 - Vurgu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75DCB02-9BB8-47FD-8907-85C794F793BA}" styleName="Tema Uygulanmış Stil 1 - Vurgu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33" d="100"/>
          <a:sy n="33" d="100"/>
        </p:scale>
        <p:origin x="-1128" y="3678"/>
      </p:cViewPr>
      <p:guideLst>
        <p:guide orient="horz" pos="10206"/>
        <p:guide pos="68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al__ma_Sayfas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title>
      <c:tx>
        <c:rich>
          <a:bodyPr/>
          <a:lstStyle/>
          <a:p>
            <a:pPr>
              <a:defRPr/>
            </a:pPr>
            <a:r>
              <a:rPr lang="tr-TR"/>
              <a:t>caffeine</a:t>
            </a:r>
            <a:endParaRPr lang="en-US"/>
          </a:p>
        </c:rich>
      </c:tx>
      <c:layout>
        <c:manualLayout>
          <c:xMode val="edge"/>
          <c:yMode val="edge"/>
          <c:x val="0.16349250232282497"/>
          <c:y val="2.8248555038600048E-2"/>
        </c:manualLayout>
      </c:layout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Y-Değerleri</c:v>
                </c:pt>
              </c:strCache>
            </c:strRef>
          </c:tx>
          <c:trendline>
            <c:trendlineType val="linear"/>
            <c:dispRSqr val="1"/>
            <c:dispEq val="1"/>
            <c:trendlineLbl>
              <c:layout>
                <c:manualLayout>
                  <c:x val="0.28365247414822653"/>
                  <c:y val="-0.23756151735327868"/>
                </c:manualLayout>
              </c:layout>
              <c:numFmt formatCode="General" sourceLinked="0"/>
            </c:trendlineLbl>
          </c:trendline>
          <c:xVal>
            <c:numRef>
              <c:f>Sayfa1!$A$2:$A$7</c:f>
              <c:numCache>
                <c:formatCode>General</c:formatCode>
                <c:ptCount val="6"/>
                <c:pt idx="0">
                  <c:v>20</c:v>
                </c:pt>
                <c:pt idx="1">
                  <c:v>10</c:v>
                </c:pt>
                <c:pt idx="2">
                  <c:v>5</c:v>
                </c:pt>
                <c:pt idx="3">
                  <c:v>2.5</c:v>
                </c:pt>
                <c:pt idx="4">
                  <c:v>1</c:v>
                </c:pt>
                <c:pt idx="5">
                  <c:v>0.5</c:v>
                </c:pt>
              </c:numCache>
            </c:numRef>
          </c:xVal>
          <c:yVal>
            <c:numRef>
              <c:f>Sayfa1!$B$2:$B$7</c:f>
              <c:numCache>
                <c:formatCode>General</c:formatCode>
                <c:ptCount val="6"/>
                <c:pt idx="0">
                  <c:v>856.63300000000004</c:v>
                </c:pt>
                <c:pt idx="1">
                  <c:v>445.63299999999964</c:v>
                </c:pt>
                <c:pt idx="2">
                  <c:v>223.6</c:v>
                </c:pt>
                <c:pt idx="3">
                  <c:v>114.133</c:v>
                </c:pt>
                <c:pt idx="4">
                  <c:v>48</c:v>
                </c:pt>
                <c:pt idx="5">
                  <c:v>35.133000000000003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518912"/>
        <c:axId val="80941440"/>
      </c:scatterChart>
      <c:valAx>
        <c:axId val="785189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tr-TR"/>
                  <a:t>cons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80941440"/>
        <c:crosses val="autoZero"/>
        <c:crossBetween val="midCat"/>
      </c:valAx>
      <c:valAx>
        <c:axId val="80941440"/>
        <c:scaling>
          <c:orientation val="minMax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tr-TR"/>
                  <a:t>area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851891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tr-T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tr-TR" sz="2000" dirty="0" smtClean="0"/>
              <a:t>Ket</a:t>
            </a:r>
          </a:p>
        </c:rich>
      </c:tx>
      <c:layout>
        <c:manualLayout>
          <c:xMode val="edge"/>
          <c:yMode val="edge"/>
          <c:x val="3.2753313466407911E-2"/>
          <c:y val="2.3809507276969226E-2"/>
        </c:manualLayout>
      </c:layout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Y-Değerleri</c:v>
                </c:pt>
              </c:strCache>
            </c:strRef>
          </c:tx>
          <c:trendline>
            <c:trendlineType val="linear"/>
            <c:dispRSqr val="1"/>
            <c:dispEq val="1"/>
            <c:trendlineLbl>
              <c:layout>
                <c:manualLayout>
                  <c:x val="0.31996930680741886"/>
                  <c:y val="-0.23597804073682638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sz="2000"/>
                  </a:pPr>
                  <a:endParaRPr lang="tr-TR"/>
                </a:p>
              </c:txPr>
            </c:trendlineLbl>
          </c:trendline>
          <c:xVal>
            <c:numRef>
              <c:f>Sayfa1!$A$2:$A$7</c:f>
              <c:numCache>
                <c:formatCode>General</c:formatCode>
                <c:ptCount val="6"/>
                <c:pt idx="0">
                  <c:v>20</c:v>
                </c:pt>
                <c:pt idx="1">
                  <c:v>10</c:v>
                </c:pt>
                <c:pt idx="2">
                  <c:v>5</c:v>
                </c:pt>
                <c:pt idx="3">
                  <c:v>2.5</c:v>
                </c:pt>
                <c:pt idx="4">
                  <c:v>1</c:v>
                </c:pt>
                <c:pt idx="5">
                  <c:v>0.5</c:v>
                </c:pt>
              </c:numCache>
            </c:numRef>
          </c:xVal>
          <c:yVal>
            <c:numRef>
              <c:f>Sayfa1!$B$2:$B$7</c:f>
              <c:numCache>
                <c:formatCode>General</c:formatCode>
                <c:ptCount val="6"/>
                <c:pt idx="0">
                  <c:v>62.1</c:v>
                </c:pt>
                <c:pt idx="1">
                  <c:v>30.3</c:v>
                </c:pt>
                <c:pt idx="2">
                  <c:v>15</c:v>
                </c:pt>
                <c:pt idx="3">
                  <c:v>7.4329999999999998</c:v>
                </c:pt>
                <c:pt idx="4">
                  <c:v>2.9</c:v>
                </c:pt>
                <c:pt idx="5">
                  <c:v>3.1665999999999999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0983168"/>
        <c:axId val="80985088"/>
      </c:scatterChart>
      <c:valAx>
        <c:axId val="809831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tr-TR" sz="2000"/>
                  <a:t>cons</a:t>
                </a:r>
              </a:p>
              <a:p>
                <a:pPr>
                  <a:defRPr sz="2000"/>
                </a:pPr>
                <a:endParaRPr lang="tr-TR" sz="2000"/>
              </a:p>
            </c:rich>
          </c:tx>
          <c:layout>
            <c:manualLayout>
              <c:xMode val="edge"/>
              <c:yMode val="edge"/>
              <c:x val="0.55293474247278029"/>
              <c:y val="0.811242937853107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tr-TR"/>
          </a:p>
        </c:txPr>
        <c:crossAx val="80985088"/>
        <c:crosses val="autoZero"/>
        <c:crossBetween val="midCat"/>
      </c:valAx>
      <c:valAx>
        <c:axId val="80985088"/>
        <c:scaling>
          <c:orientation val="minMax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 sz="2000"/>
                </a:pPr>
                <a:r>
                  <a:rPr lang="tr-TR" sz="2000"/>
                  <a:t>area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8098316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759C7F00-37D7-40F3-83C3-B85B9A386029}" type="datetimeFigureOut">
              <a:rPr lang="tr-TR" smtClean="0"/>
              <a:t>05.10.2018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750888"/>
            <a:ext cx="250348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5" tIns="48312" rIns="96625" bIns="48312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vert="horz" lIns="96625" tIns="48312" rIns="96625" bIns="48312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DF0CADBE-66DA-40A2-B2B7-762C65B1D8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5671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457053" algn="l" defTabSz="9141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914102" algn="l" defTabSz="9141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371155" algn="l" defTabSz="9141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828207" algn="l" defTabSz="9141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285256" algn="l" defTabSz="9141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742309" algn="l" defTabSz="9141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199358" algn="l" defTabSz="9141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3656411" algn="l" defTabSz="9141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tr-TR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1266"/>
              </a:spcBef>
            </a:pP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Ketoconazole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an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antifungal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agent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topical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oral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administration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Ketoconazole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weak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base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pKa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values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2.94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6.51.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practically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insoluable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soluable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solvents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Caffeine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topical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oral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administration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potent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antioxidant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activity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pKa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14.0 at 25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10.4 at 40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C.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soluable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solvents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1266"/>
              </a:spcBef>
            </a:pPr>
            <a:r>
              <a:rPr lang="tr-TR" sz="1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aim</a:t>
            </a:r>
            <a:r>
              <a:rPr lang="tr-TR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1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tr-TR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tr-TR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develop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validate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easy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fast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accurate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HPLC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quantitative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determination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CADBE-66DA-40A2-B2B7-762C65B1D893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1965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320540" y="15625981"/>
            <a:ext cx="1080135" cy="3494033"/>
          </a:xfrm>
          <a:prstGeom prst="rect">
            <a:avLst/>
          </a:prstGeom>
          <a:noFill/>
        </p:spPr>
        <p:txBody>
          <a:bodyPr wrap="square" lIns="0" tIns="30861" rIns="0" bIns="30861" rtlCol="0" anchor="ctr" anchorCtr="0">
            <a:spAutoFit/>
          </a:bodyPr>
          <a:lstStyle/>
          <a:p>
            <a:r>
              <a:rPr lang="en-US" sz="2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2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36229" y="5760720"/>
            <a:ext cx="17822228" cy="10171271"/>
          </a:xfrm>
        </p:spPr>
        <p:txBody>
          <a:bodyPr>
            <a:noAutofit/>
          </a:bodyPr>
          <a:lstStyle>
            <a:lvl1pPr>
              <a:defRPr sz="20300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40630" y="15949195"/>
            <a:ext cx="14581823" cy="3240405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86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29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72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15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58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4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5AA03-C137-451E-8825-936AD7B2FBE8}" type="datetimeFigureOut">
              <a:rPr lang="tr-TR" smtClean="0"/>
              <a:t>05.10.2018</a:t>
            </a:fld>
            <a:endParaRPr lang="tr-T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A52E72-9B81-4F8F-82CB-97C51AF8876B}" type="slidenum">
              <a:rPr lang="tr-TR" smtClean="0"/>
              <a:t>‹#›</a:t>
            </a:fld>
            <a:endParaRPr lang="tr-T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5AA03-C137-451E-8825-936AD7B2FBE8}" type="datetimeFigureOut">
              <a:rPr lang="tr-TR" smtClean="0"/>
              <a:t>05.10.2018</a:t>
            </a:fld>
            <a:endParaRPr lang="tr-TR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A52E72-9B81-4F8F-82CB-97C51AF8876B}" type="slidenum">
              <a:rPr lang="tr-TR" smtClean="0"/>
              <a:t>‹#›</a:t>
            </a:fld>
            <a:endParaRPr lang="tr-TR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081260" y="19252001"/>
            <a:ext cx="1080135" cy="343170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2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2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1350" y="20163314"/>
            <a:ext cx="8821103" cy="3456432"/>
          </a:xfrm>
        </p:spPr>
        <p:txBody>
          <a:bodyPr anchor="ctr">
            <a:normAutofit/>
          </a:bodyPr>
          <a:lstStyle>
            <a:lvl1pPr marL="0" indent="0">
              <a:buNone/>
              <a:defRPr sz="6100">
                <a:solidFill>
                  <a:schemeClr val="tx1"/>
                </a:solidFill>
              </a:defRPr>
            </a:lvl1pPr>
            <a:lvl2pPr marL="1543050" indent="0">
              <a:buNone/>
              <a:defRPr sz="6100">
                <a:solidFill>
                  <a:schemeClr val="tx1">
                    <a:tint val="75000"/>
                  </a:schemeClr>
                </a:solidFill>
              </a:defRPr>
            </a:lvl2pPr>
            <a:lvl3pPr marL="308610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3pPr>
            <a:lvl4pPr marL="4629150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4pPr>
            <a:lvl5pPr marL="6172200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5pPr>
            <a:lvl6pPr marL="7715250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6pPr>
            <a:lvl7pPr marL="9258300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7pPr>
            <a:lvl8pPr marL="10801350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8pPr>
            <a:lvl9pPr marL="12344400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5AA03-C137-451E-8825-936AD7B2FBE8}" type="datetimeFigureOut">
              <a:rPr lang="tr-TR" smtClean="0"/>
              <a:t>05.10.2018</a:t>
            </a:fld>
            <a:endParaRPr lang="tr-TR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A52E72-9B81-4F8F-82CB-97C51AF8876B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00675" y="9001125"/>
            <a:ext cx="14257782" cy="11103788"/>
          </a:xfrm>
        </p:spPr>
        <p:txBody>
          <a:bodyPr/>
          <a:lstStyle>
            <a:lvl1pPr marL="0" algn="l" defTabSz="3086100" rtl="0" eaLnBrk="1" latinLnBrk="0" hangingPunct="1">
              <a:spcBef>
                <a:spcPct val="0"/>
              </a:spcBef>
              <a:buNone/>
              <a:defRPr lang="en-US" sz="182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5AA03-C137-451E-8825-936AD7B2FBE8}" type="datetimeFigureOut">
              <a:rPr lang="tr-TR" smtClean="0"/>
              <a:t>05.10.2018</a:t>
            </a:fld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A52E72-9B81-4F8F-82CB-97C51AF8876B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3175597" y="3110789"/>
            <a:ext cx="7733767" cy="162020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11881485" y="3110791"/>
            <a:ext cx="7733767" cy="1621702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68396" y="3127837"/>
            <a:ext cx="7733767" cy="3022875"/>
          </a:xfrm>
        </p:spPr>
        <p:txBody>
          <a:bodyPr anchor="ctr">
            <a:noAutofit/>
          </a:bodyPr>
          <a:lstStyle>
            <a:lvl1pPr marL="0" indent="0">
              <a:buNone/>
              <a:defRPr sz="7400" b="0"/>
            </a:lvl1pPr>
            <a:lvl2pPr marL="1543050" indent="0">
              <a:buNone/>
              <a:defRPr sz="6800" b="1"/>
            </a:lvl2pPr>
            <a:lvl3pPr marL="3086100" indent="0">
              <a:buNone/>
              <a:defRPr sz="6100" b="1"/>
            </a:lvl3pPr>
            <a:lvl4pPr marL="4629150" indent="0">
              <a:buNone/>
              <a:defRPr sz="5400" b="1"/>
            </a:lvl4pPr>
            <a:lvl5pPr marL="6172200" indent="0">
              <a:buNone/>
              <a:defRPr sz="5400" b="1"/>
            </a:lvl5pPr>
            <a:lvl6pPr marL="7715250" indent="0">
              <a:buNone/>
              <a:defRPr sz="5400" b="1"/>
            </a:lvl6pPr>
            <a:lvl7pPr marL="9258300" indent="0">
              <a:buNone/>
              <a:defRPr sz="5400" b="1"/>
            </a:lvl7pPr>
            <a:lvl8pPr marL="10801350" indent="0">
              <a:buNone/>
              <a:defRPr sz="5400" b="1"/>
            </a:lvl8pPr>
            <a:lvl9pPr marL="12344400" indent="0">
              <a:buNone/>
              <a:defRPr sz="54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75597" y="6480810"/>
            <a:ext cx="7740968" cy="12961620"/>
          </a:xfrm>
        </p:spPr>
        <p:txBody>
          <a:bodyPr anchor="t"/>
          <a:lstStyle>
            <a:lvl1pPr>
              <a:defRPr sz="8100"/>
            </a:lvl1pPr>
            <a:lvl2pPr>
              <a:defRPr sz="6800"/>
            </a:lvl2pPr>
            <a:lvl3pPr>
              <a:defRPr sz="6100"/>
            </a:lvl3pPr>
            <a:lvl4pPr>
              <a:defRPr sz="5400"/>
            </a:lvl4pPr>
            <a:lvl5pPr>
              <a:defRPr sz="5400"/>
            </a:lvl5pPr>
            <a:lvl6pPr>
              <a:defRPr sz="5400"/>
            </a:lvl6pPr>
            <a:lvl7pPr>
              <a:defRPr sz="5400"/>
            </a:lvl7pPr>
            <a:lvl8pPr>
              <a:defRPr sz="5400"/>
            </a:lvl8pPr>
            <a:lvl9pPr>
              <a:defRPr sz="5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881485" y="3127837"/>
            <a:ext cx="7733767" cy="3022875"/>
          </a:xfrm>
        </p:spPr>
        <p:txBody>
          <a:bodyPr anchor="ctr">
            <a:noAutofit/>
          </a:bodyPr>
          <a:lstStyle>
            <a:lvl1pPr marL="0" indent="0">
              <a:buNone/>
              <a:defRPr sz="7400" b="0"/>
            </a:lvl1pPr>
            <a:lvl2pPr marL="1543050" indent="0">
              <a:buNone/>
              <a:defRPr sz="6800" b="1"/>
            </a:lvl2pPr>
            <a:lvl3pPr marL="3086100" indent="0">
              <a:buNone/>
              <a:defRPr sz="6100" b="1"/>
            </a:lvl3pPr>
            <a:lvl4pPr marL="4629150" indent="0">
              <a:buNone/>
              <a:defRPr sz="5400" b="1"/>
            </a:lvl4pPr>
            <a:lvl5pPr marL="6172200" indent="0">
              <a:buNone/>
              <a:defRPr sz="5400" b="1"/>
            </a:lvl5pPr>
            <a:lvl6pPr marL="7715250" indent="0">
              <a:buNone/>
              <a:defRPr sz="5400" b="1"/>
            </a:lvl6pPr>
            <a:lvl7pPr marL="9258300" indent="0">
              <a:buNone/>
              <a:defRPr sz="5400" b="1"/>
            </a:lvl7pPr>
            <a:lvl8pPr marL="10801350" indent="0">
              <a:buNone/>
              <a:defRPr sz="5400" b="1"/>
            </a:lvl8pPr>
            <a:lvl9pPr marL="12344400" indent="0">
              <a:buNone/>
              <a:defRPr sz="54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881485" y="6480810"/>
            <a:ext cx="7733767" cy="12961620"/>
          </a:xfrm>
        </p:spPr>
        <p:txBody>
          <a:bodyPr anchor="t"/>
          <a:lstStyle>
            <a:lvl1pPr>
              <a:defRPr sz="8100"/>
            </a:lvl1pPr>
            <a:lvl2pPr>
              <a:defRPr sz="6800"/>
            </a:lvl2pPr>
            <a:lvl3pPr>
              <a:defRPr sz="6100"/>
            </a:lvl3pPr>
            <a:lvl4pPr>
              <a:defRPr sz="5400"/>
            </a:lvl4pPr>
            <a:lvl5pPr>
              <a:defRPr sz="5400"/>
            </a:lvl5pPr>
            <a:lvl6pPr>
              <a:defRPr sz="5400"/>
            </a:lvl6pPr>
            <a:lvl7pPr>
              <a:defRPr sz="5400"/>
            </a:lvl7pPr>
            <a:lvl8pPr>
              <a:defRPr sz="5400"/>
            </a:lvl8pPr>
            <a:lvl9pPr>
              <a:defRPr sz="5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496312" y="2457907"/>
            <a:ext cx="1080135" cy="31239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20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20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293412" y="2457907"/>
            <a:ext cx="1080135" cy="31239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20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20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5AA03-C137-451E-8825-936AD7B2FBE8}" type="datetimeFigureOut">
              <a:rPr lang="tr-TR" smtClean="0"/>
              <a:t>05.10.2018</a:t>
            </a:fld>
            <a:endParaRPr lang="tr-TR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A52E72-9B81-4F8F-82CB-97C51AF8876B}" type="slidenum">
              <a:rPr lang="tr-TR" smtClean="0"/>
              <a:t>‹#›</a:t>
            </a:fld>
            <a:endParaRPr lang="tr-TR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5AA03-C137-451E-8825-936AD7B2FBE8}" type="datetimeFigureOut">
              <a:rPr lang="tr-TR" smtClean="0"/>
              <a:t>05.10.2018</a:t>
            </a:fld>
            <a:endParaRPr lang="tr-T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A52E72-9B81-4F8F-82CB-97C51AF8876B}" type="slidenum">
              <a:rPr lang="tr-TR" smtClean="0"/>
              <a:t>‹#›</a:t>
            </a:fld>
            <a:endParaRPr lang="tr-T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5AA03-C137-451E-8825-936AD7B2FBE8}" type="datetimeFigureOut">
              <a:rPr lang="tr-TR" smtClean="0"/>
              <a:t>05.10.2018</a:t>
            </a:fld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A52E72-9B81-4F8F-82CB-97C51AF8876B}" type="slidenum">
              <a:rPr lang="tr-TR" smtClean="0"/>
              <a:t>‹#›</a:t>
            </a:fld>
            <a:endParaRPr lang="tr-T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2589574" y="8384928"/>
            <a:ext cx="1080135" cy="415498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27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27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0247" y="3240410"/>
            <a:ext cx="10261283" cy="16202025"/>
          </a:xfrm>
        </p:spPr>
        <p:txBody>
          <a:bodyPr anchor="ctr"/>
          <a:lstStyle>
            <a:lvl1pPr>
              <a:defRPr sz="8100"/>
            </a:lvl1pPr>
            <a:lvl2pPr>
              <a:defRPr sz="7400"/>
            </a:lvl2pPr>
            <a:lvl3pPr>
              <a:defRPr sz="6800"/>
            </a:lvl3pPr>
            <a:lvl4pPr>
              <a:defRPr sz="6100"/>
            </a:lvl4pPr>
            <a:lvl5pPr>
              <a:defRPr sz="6100"/>
            </a:lvl5pPr>
            <a:lvl6pPr>
              <a:defRPr sz="6800"/>
            </a:lvl6pPr>
            <a:lvl7pPr>
              <a:defRPr sz="6800"/>
            </a:lvl7pPr>
            <a:lvl8pPr>
              <a:defRPr sz="6800"/>
            </a:lvl8pPr>
            <a:lvl9pPr>
              <a:defRPr sz="6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501688" y="3240410"/>
            <a:ext cx="6120765" cy="16202025"/>
          </a:xfrm>
        </p:spPr>
        <p:txBody>
          <a:bodyPr anchor="ctr">
            <a:normAutofit/>
          </a:bodyPr>
          <a:lstStyle>
            <a:lvl1pPr marL="0" indent="0">
              <a:buNone/>
              <a:defRPr sz="5400"/>
            </a:lvl1pPr>
            <a:lvl2pPr marL="1543050" indent="0">
              <a:buNone/>
              <a:defRPr sz="4100"/>
            </a:lvl2pPr>
            <a:lvl3pPr marL="3086100" indent="0">
              <a:buNone/>
              <a:defRPr sz="3400"/>
            </a:lvl3pPr>
            <a:lvl4pPr marL="4629150" indent="0">
              <a:buNone/>
              <a:defRPr sz="3000"/>
            </a:lvl4pPr>
            <a:lvl5pPr marL="6172200" indent="0">
              <a:buNone/>
              <a:defRPr sz="3000"/>
            </a:lvl5pPr>
            <a:lvl6pPr marL="7715250" indent="0">
              <a:buNone/>
              <a:defRPr sz="3000"/>
            </a:lvl6pPr>
            <a:lvl7pPr marL="9258300" indent="0">
              <a:buNone/>
              <a:defRPr sz="3000"/>
            </a:lvl7pPr>
            <a:lvl8pPr marL="10801350" indent="0">
              <a:buNone/>
              <a:defRPr sz="3000"/>
            </a:lvl8pPr>
            <a:lvl9pPr marL="12344400" indent="0">
              <a:buNone/>
              <a:defRPr sz="3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5AA03-C137-451E-8825-936AD7B2FBE8}" type="datetimeFigureOut">
              <a:rPr lang="tr-TR" smtClean="0"/>
              <a:t>05.10.2018</a:t>
            </a:fld>
            <a:endParaRPr lang="tr-T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A52E72-9B81-4F8F-82CB-97C51AF8876B}" type="slidenum">
              <a:rPr lang="tr-TR" smtClean="0"/>
              <a:t>‹#›</a:t>
            </a:fld>
            <a:endParaRPr lang="tr-T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80360" y="2895364"/>
            <a:ext cx="15841980" cy="12034504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10800"/>
            </a:lvl1pPr>
            <a:lvl2pPr marL="1543050" indent="0">
              <a:buNone/>
              <a:defRPr sz="9500"/>
            </a:lvl2pPr>
            <a:lvl3pPr marL="3086100" indent="0">
              <a:buNone/>
              <a:defRPr sz="8100"/>
            </a:lvl3pPr>
            <a:lvl4pPr marL="4629150" indent="0">
              <a:buNone/>
              <a:defRPr sz="6800"/>
            </a:lvl4pPr>
            <a:lvl5pPr marL="6172200" indent="0">
              <a:buNone/>
              <a:defRPr sz="6800"/>
            </a:lvl5pPr>
            <a:lvl6pPr marL="7715250" indent="0">
              <a:buNone/>
              <a:defRPr sz="6800"/>
            </a:lvl6pPr>
            <a:lvl7pPr marL="9258300" indent="0">
              <a:buNone/>
              <a:defRPr sz="6800"/>
            </a:lvl7pPr>
            <a:lvl8pPr marL="10801350" indent="0">
              <a:buNone/>
              <a:defRPr sz="6800"/>
            </a:lvl8pPr>
            <a:lvl9pPr marL="12344400" indent="0">
              <a:buNone/>
              <a:defRPr sz="6800"/>
            </a:lvl9pPr>
          </a:lstStyle>
          <a:p>
            <a:r>
              <a:rPr lang="tr-TR" smtClean="0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80810" y="16315647"/>
            <a:ext cx="11881485" cy="3405799"/>
          </a:xfrm>
        </p:spPr>
        <p:txBody>
          <a:bodyPr anchor="ctr">
            <a:normAutofit/>
          </a:bodyPr>
          <a:lstStyle>
            <a:lvl1pPr marL="0" indent="0">
              <a:buNone/>
              <a:defRPr sz="5400"/>
            </a:lvl1pPr>
            <a:lvl2pPr marL="1543050" indent="0">
              <a:buNone/>
              <a:defRPr sz="4100"/>
            </a:lvl2pPr>
            <a:lvl3pPr marL="3086100" indent="0">
              <a:buNone/>
              <a:defRPr sz="3400"/>
            </a:lvl3pPr>
            <a:lvl4pPr marL="4629150" indent="0">
              <a:buNone/>
              <a:defRPr sz="3000"/>
            </a:lvl4pPr>
            <a:lvl5pPr marL="6172200" indent="0">
              <a:buNone/>
              <a:defRPr sz="3000"/>
            </a:lvl5pPr>
            <a:lvl6pPr marL="7715250" indent="0">
              <a:buNone/>
              <a:defRPr sz="3000"/>
            </a:lvl6pPr>
            <a:lvl7pPr marL="9258300" indent="0">
              <a:buNone/>
              <a:defRPr sz="3000"/>
            </a:lvl7pPr>
            <a:lvl8pPr marL="10801350" indent="0">
              <a:buNone/>
              <a:defRPr sz="3000"/>
            </a:lvl8pPr>
            <a:lvl9pPr marL="12344400" indent="0">
              <a:buNone/>
              <a:defRPr sz="3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53519" y="15741168"/>
            <a:ext cx="1080135" cy="31239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20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20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5AA03-C137-451E-8825-936AD7B2FBE8}" type="datetimeFigureOut">
              <a:rPr lang="tr-TR" smtClean="0"/>
              <a:t>05.10.2018</a:t>
            </a:fld>
            <a:endParaRPr lang="tr-TR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A52E72-9B81-4F8F-82CB-97C51AF8876B}" type="slidenum">
              <a:rPr lang="tr-TR" smtClean="0"/>
              <a:t>‹#›</a:t>
            </a:fld>
            <a:endParaRPr lang="tr-TR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630" y="3240412"/>
            <a:ext cx="13681710" cy="16562065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5AA03-C137-451E-8825-936AD7B2FBE8}" type="datetimeFigureOut">
              <a:rPr lang="tr-TR" smtClean="0"/>
              <a:t>05.10.2018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52E72-9B81-4F8F-82CB-97C51AF8876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40180" y="2880365"/>
            <a:ext cx="5040630" cy="2448306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0855" y="3240410"/>
            <a:ext cx="11881485" cy="21602700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5AA03-C137-451E-8825-936AD7B2FBE8}" type="datetimeFigureOut">
              <a:rPr lang="tr-TR" smtClean="0"/>
              <a:t>05.10.2018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52E72-9B81-4F8F-82CB-97C51AF8876B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21602700" cy="3240405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8610" tIns="154305" rIns="308610" bIns="154305"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3244234" y="4906631"/>
            <a:ext cx="17105965" cy="26965514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8610" tIns="154305" rIns="308610" bIns="154305"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7190143" y="10801304"/>
            <a:ext cx="26169280" cy="10585084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8610" tIns="154305" rIns="308610" bIns="154305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7744169" y="552137"/>
            <a:ext cx="15307493" cy="2246622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8610" tIns="154305" rIns="308610" bIns="154305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6229" y="23042880"/>
            <a:ext cx="17822228" cy="4320540"/>
          </a:xfrm>
          <a:prstGeom prst="rect">
            <a:avLst/>
          </a:prstGeom>
        </p:spPr>
        <p:txBody>
          <a:bodyPr vert="horz" lIns="308610" tIns="154305" rIns="308610" bIns="154305" rtlCol="0" anchor="b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630" y="3240412"/>
            <a:ext cx="14401800" cy="17282155"/>
          </a:xfrm>
          <a:prstGeom prst="rect">
            <a:avLst/>
          </a:prstGeom>
        </p:spPr>
        <p:txBody>
          <a:bodyPr vert="horz" lIns="308610" tIns="154305" rIns="308610" bIns="154305" rtlCol="0"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581823" y="29081139"/>
            <a:ext cx="5040630" cy="1725216"/>
          </a:xfrm>
          <a:prstGeom prst="rect">
            <a:avLst/>
          </a:prstGeom>
        </p:spPr>
        <p:txBody>
          <a:bodyPr vert="horz" lIns="308610" tIns="154305" rIns="308610" bIns="154305" rtlCol="0" anchor="t"/>
          <a:lstStyle>
            <a:lvl1pPr algn="r">
              <a:defRPr sz="37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815AA03-C137-451E-8825-936AD7B2FBE8}" type="datetimeFigureOut">
              <a:rPr lang="tr-TR" smtClean="0"/>
              <a:t>05.10.2018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4243" y="29081139"/>
            <a:ext cx="10801350" cy="1725216"/>
          </a:xfrm>
          <a:prstGeom prst="rect">
            <a:avLst/>
          </a:prstGeom>
        </p:spPr>
        <p:txBody>
          <a:bodyPr vert="horz" lIns="308610" tIns="154305" rIns="308610" bIns="154305" rtlCol="0" anchor="t"/>
          <a:lstStyle>
            <a:lvl1pPr algn="l">
              <a:defRPr sz="37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44243" y="27603450"/>
            <a:ext cx="5040630" cy="1440180"/>
          </a:xfrm>
          <a:prstGeom prst="rect">
            <a:avLst/>
          </a:prstGeom>
        </p:spPr>
        <p:txBody>
          <a:bodyPr vert="horz" lIns="308610" tIns="154305" rIns="308610" bIns="30861" rtlCol="0" anchor="b"/>
          <a:lstStyle>
            <a:lvl1pPr algn="l">
              <a:defRPr sz="54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56A52E72-9B81-4F8F-82CB-97C51AF8876B}" type="slidenum">
              <a:rPr lang="tr-TR" smtClean="0"/>
              <a:t>‹#›</a:t>
            </a:fld>
            <a:endParaRPr 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3086100" rtl="0" eaLnBrk="1" latinLnBrk="0" hangingPunct="1">
        <a:spcBef>
          <a:spcPct val="0"/>
        </a:spcBef>
        <a:buNone/>
        <a:defRPr sz="16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925830" indent="-864108" algn="l" defTabSz="30861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7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2160270" indent="-864108" algn="l" defTabSz="30861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6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3394710" indent="-864108" algn="l" defTabSz="30861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5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4629150" indent="-864108" algn="l" defTabSz="30861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5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5554980" indent="-864108" algn="l" defTabSz="30861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5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6635115" indent="-864108" algn="l" defTabSz="30861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47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7560945" indent="-864108" algn="l" defTabSz="30861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47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8486775" indent="-864108" algn="l" defTabSz="30861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47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9566910" indent="-864108" algn="l" defTabSz="30861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47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8610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1pPr>
      <a:lvl2pPr marL="1543050" algn="l" defTabSz="308610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2pPr>
      <a:lvl3pPr marL="3086100" algn="l" defTabSz="308610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3pPr>
      <a:lvl4pPr marL="4629150" algn="l" defTabSz="308610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4pPr>
      <a:lvl5pPr marL="6172200" algn="l" defTabSz="308610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5pPr>
      <a:lvl6pPr marL="7715250" algn="l" defTabSz="308610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6pPr>
      <a:lvl7pPr marL="9258300" algn="l" defTabSz="308610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7pPr>
      <a:lvl8pPr marL="10801350" algn="l" defTabSz="308610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8pPr>
      <a:lvl9pPr marL="12344400" algn="l" defTabSz="3086100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aziünviversitesi-300x2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5797" y="500892"/>
            <a:ext cx="2232248" cy="3513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792241" y="432278"/>
            <a:ext cx="17785974" cy="352838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tr-TR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AND VALIDATION OF AN HPLC METHOD FOR DETERMINATION OF KETOCONAZOLE AND CAFFEINE IN COSMETIC PRODUCTS</a:t>
            </a:r>
            <a:br>
              <a:rPr lang="tr-TR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Hatice Ezgi Gülpınar </a:t>
            </a:r>
            <a:r>
              <a:rPr lang="it-IT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Ezgi Gülpınar Pharmacy, Ankara, Turkey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Eda Şatana </a:t>
            </a:r>
            <a:r>
              <a:rPr lang="it-IT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Gazi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it-I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niversity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Faculty of Pharmacy, Analytical Chemistry Dept.Ankara,Turkey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Figen Tırnaksız </a:t>
            </a:r>
            <a:r>
              <a:rPr lang="it-IT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Gazi University, Faculty of Pharmacy, Pharmaceutical Technology Dept. Ankara, Turkey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1152280" y="4896773"/>
            <a:ext cx="9289031" cy="26684196"/>
          </a:xfrm>
          <a:prstGeom prst="rect">
            <a:avLst/>
          </a:prstGeom>
          <a:noFill/>
        </p:spPr>
        <p:txBody>
          <a:bodyPr wrap="square" lIns="91412" tIns="45704" rIns="91412" bIns="45704" rtlCol="0">
            <a:spAutoFit/>
          </a:bodyPr>
          <a:lstStyle/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  <a:p>
            <a:endParaRPr lang="tr-TR" sz="2700" dirty="0"/>
          </a:p>
        </p:txBody>
      </p:sp>
      <p:sp>
        <p:nvSpPr>
          <p:cNvPr id="9" name="Metin kutusu 8"/>
          <p:cNvSpPr txBox="1"/>
          <p:nvPr/>
        </p:nvSpPr>
        <p:spPr>
          <a:xfrm>
            <a:off x="792239" y="4496662"/>
            <a:ext cx="10081121" cy="21821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12" tIns="45704" rIns="91412" bIns="45704" rtlCol="0">
            <a:spAutoFit/>
          </a:bodyPr>
          <a:lstStyle/>
          <a:p>
            <a:r>
              <a:rPr lang="tr-T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tr-T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1198"/>
              </a:spcBef>
            </a:pP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Ketoconazole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an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agent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can be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topical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oral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administration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Ketoconazole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a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weak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pKa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values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2.94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6.51.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practically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insoluable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soluable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solvents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Caffeine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topical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oral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administration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has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potent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antioxidant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activity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pKa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14.0 at 25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10.4 at 40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C.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soluable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solvents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1198"/>
              </a:spcBef>
            </a:pPr>
            <a:r>
              <a:rPr lang="tr-T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aim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validate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easy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fast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accurate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HPLC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quantitative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determination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ketoconazole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caffeine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contained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cosmetic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products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Franz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Diffusion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Tests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1198"/>
              </a:spcBef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198"/>
              </a:spcBef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198"/>
              </a:spcBef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198"/>
              </a:spcBef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198"/>
              </a:spcBef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198"/>
              </a:spcBef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fig1. ket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pubchem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  fig2.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caffeine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pubchem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spcBef>
                <a:spcPts val="1198"/>
              </a:spcBef>
            </a:pP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Materials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198"/>
              </a:spcBef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Ketoconazole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*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Caffeine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*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Distilled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198"/>
              </a:spcBef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Acetonitrile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*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Phosphoric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acid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198"/>
              </a:spcBef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Phosphate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buffer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5.2      *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Methanol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198"/>
              </a:spcBef>
            </a:pP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198"/>
              </a:spcBef>
            </a:pP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Preparation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Stock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Solutions 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198"/>
              </a:spcBef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Standart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ketoconazole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dissolved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acetonitrile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priorly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diluted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concentration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ketoconazole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obtained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phosphate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buffer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5.2.</a:t>
            </a:r>
          </a:p>
          <a:p>
            <a:pPr>
              <a:spcBef>
                <a:spcPts val="1198"/>
              </a:spcBef>
            </a:pP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Caffeine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dissolved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phosphate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buffer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5.2.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Diluted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concentrations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obtained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phosphate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buffer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5.2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too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spcBef>
                <a:spcPts val="1198"/>
              </a:spcBef>
            </a:pP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Reagents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Solutions: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mobile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phase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prepared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Acetonitrile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distilled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phosporic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acid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mobile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phase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purified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Millipore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®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1198"/>
              </a:spcBef>
            </a:pP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Chromatographic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KET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CAF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determined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HPLC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Agilent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1220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Infinity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following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parameters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1ml/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flow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UV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detector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operated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room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temperature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1198"/>
              </a:spcBef>
            </a:pP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of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seperation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parameters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198"/>
              </a:spcBef>
            </a:pP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ACN,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distilled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phosphoric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acid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appropriate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seperation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spcBef>
                <a:spcPts val="1198"/>
              </a:spcBef>
            </a:pP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Mobile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Phase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Flow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rate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evaluated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spcBef>
                <a:spcPts val="1198"/>
              </a:spcBef>
            </a:pP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Validation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198"/>
              </a:spcBef>
            </a:pP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Linearity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KET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stock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mg/ml)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prepared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a 25 ml amber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volumetric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flask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dissolving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KET in ACN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appropriate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amounts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stock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diluated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phosphate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buffer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5.2 in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order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obtain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KET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concentrations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0.5, 1, 2.5, 5, 10, 20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μg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spcBef>
                <a:spcPts val="1198"/>
              </a:spcBef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CAF standart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prepared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a 25 ml amber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volumetric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flask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dissolving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CAF in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phosphate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buffer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5.2 in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order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obtain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CAF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concentrations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0.5, 1, 2.5, 5, 10, 20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μg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1198"/>
              </a:spcBef>
            </a:pPr>
            <a:r>
              <a:rPr lang="tr-T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Accuracy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recovery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determined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adding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known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amounts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KET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CAF standart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sample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beginning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μg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obtained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concentrations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15,10,4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μg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respectively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198"/>
              </a:spcBef>
            </a:pP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studies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carried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paralell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084" y="8713193"/>
            <a:ext cx="2857500" cy="230425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932" y="8713193"/>
            <a:ext cx="2857500" cy="230425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Metin kutusu 4"/>
          <p:cNvSpPr txBox="1"/>
          <p:nvPr/>
        </p:nvSpPr>
        <p:spPr>
          <a:xfrm>
            <a:off x="11116752" y="4496662"/>
            <a:ext cx="9793089" cy="252069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known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mobile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phases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performed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seperation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Retention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time of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compounts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detected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intended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resolution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achieved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using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37:63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ACN:wat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(%0.05 H</a:t>
            </a:r>
            <a:r>
              <a:rPr lang="tr-TR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tr-TR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). </a:t>
            </a: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Table2.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mobile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phase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seperation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CAF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KET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weakly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ionization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required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optimum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retention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mobile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phase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determined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Varying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ratio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0.025%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0.1% of H</a:t>
            </a:r>
            <a:r>
              <a:rPr lang="tr-TR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tr-TR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resolution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optimum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resolution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retention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occured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0.5 % H</a:t>
            </a:r>
            <a:r>
              <a:rPr lang="tr-TR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tr-TR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Table3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Effects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flow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rate on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seperation</a:t>
            </a:r>
            <a:endParaRPr lang="tr-TR" sz="2400" dirty="0"/>
          </a:p>
          <a:p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/>
              <a:t>flow</a:t>
            </a:r>
            <a:r>
              <a:rPr lang="tr-TR" sz="2400" dirty="0"/>
              <a:t> rate </a:t>
            </a:r>
            <a:r>
              <a:rPr lang="tr-TR" sz="2400" dirty="0" err="1"/>
              <a:t>was</a:t>
            </a:r>
            <a:r>
              <a:rPr lang="tr-TR" sz="2400" dirty="0"/>
              <a:t> </a:t>
            </a:r>
            <a:r>
              <a:rPr lang="tr-TR" sz="2400" dirty="0" err="1"/>
              <a:t>decreased</a:t>
            </a:r>
            <a:r>
              <a:rPr lang="tr-TR" sz="2400" dirty="0"/>
              <a:t>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dirty="0" err="1"/>
              <a:t>increase</a:t>
            </a:r>
            <a:r>
              <a:rPr lang="tr-TR" sz="2400" dirty="0"/>
              <a:t>  </a:t>
            </a:r>
            <a:r>
              <a:rPr lang="tr-TR" sz="2400" dirty="0" err="1"/>
              <a:t>retention</a:t>
            </a:r>
            <a:r>
              <a:rPr lang="tr-TR" sz="2400" dirty="0"/>
              <a:t> time of </a:t>
            </a:r>
            <a:r>
              <a:rPr lang="tr-TR" sz="2400" dirty="0" err="1"/>
              <a:t>caffeine</a:t>
            </a:r>
            <a:r>
              <a:rPr lang="tr-TR" sz="2400" dirty="0"/>
              <a:t>.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 smtClean="0"/>
              <a:t>tailing</a:t>
            </a:r>
            <a:r>
              <a:rPr lang="tr-TR" sz="2400" dirty="0" smtClean="0"/>
              <a:t> </a:t>
            </a:r>
            <a:r>
              <a:rPr lang="tr-TR" sz="2400" dirty="0" err="1"/>
              <a:t>occured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width</a:t>
            </a:r>
            <a:r>
              <a:rPr lang="tr-TR" sz="2400" dirty="0"/>
              <a:t> of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peaks</a:t>
            </a:r>
            <a:r>
              <a:rPr lang="tr-TR" sz="2400" dirty="0"/>
              <a:t> </a:t>
            </a:r>
            <a:r>
              <a:rPr lang="tr-TR" sz="2400" dirty="0" err="1"/>
              <a:t>increased</a:t>
            </a:r>
            <a:r>
              <a:rPr lang="tr-TR" sz="2400" dirty="0"/>
              <a:t> at </a:t>
            </a:r>
            <a:r>
              <a:rPr lang="tr-TR" sz="2400" dirty="0" err="1"/>
              <a:t>low</a:t>
            </a:r>
            <a:r>
              <a:rPr lang="tr-TR" sz="2400" dirty="0"/>
              <a:t> </a:t>
            </a:r>
            <a:r>
              <a:rPr lang="tr-TR" sz="2400" dirty="0" err="1"/>
              <a:t>flow</a:t>
            </a:r>
            <a:r>
              <a:rPr lang="tr-TR" sz="2400" dirty="0"/>
              <a:t> rate. </a:t>
            </a:r>
            <a:r>
              <a:rPr lang="tr-TR" sz="2400" dirty="0" err="1"/>
              <a:t>The</a:t>
            </a:r>
            <a:r>
              <a:rPr lang="tr-TR" sz="2400" dirty="0"/>
              <a:t> optimum </a:t>
            </a:r>
            <a:r>
              <a:rPr lang="tr-TR" sz="2400" dirty="0" err="1"/>
              <a:t>flow</a:t>
            </a:r>
            <a:r>
              <a:rPr lang="tr-TR" sz="2400" dirty="0"/>
              <a:t> rate </a:t>
            </a:r>
            <a:r>
              <a:rPr lang="tr-TR" sz="2400" dirty="0" err="1"/>
              <a:t>was</a:t>
            </a:r>
            <a:r>
              <a:rPr lang="tr-TR" sz="2400" dirty="0"/>
              <a:t> </a:t>
            </a:r>
            <a:r>
              <a:rPr lang="tr-TR" sz="2400" dirty="0" err="1"/>
              <a:t>determined</a:t>
            </a:r>
            <a:r>
              <a:rPr lang="tr-TR" sz="2400" dirty="0"/>
              <a:t> as 1 ml/min.</a:t>
            </a:r>
          </a:p>
          <a:p>
            <a:r>
              <a:rPr lang="tr-T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Validation</a:t>
            </a:r>
            <a:r>
              <a:rPr lang="tr-T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Fig3.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caffeine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linearity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fig4. Ket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linearity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Fig5: Final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chromotagram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endParaRPr lang="tr-TR" sz="20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Metin kutusu 9"/>
          <p:cNvSpPr txBox="1"/>
          <p:nvPr/>
        </p:nvSpPr>
        <p:spPr>
          <a:xfrm>
            <a:off x="11121027" y="31580969"/>
            <a:ext cx="9793090" cy="7078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91412" tIns="45704" rIns="91412" bIns="45704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17</a:t>
            </a:r>
            <a:r>
              <a:rPr lang="en-US" sz="2000" baseline="30000" dirty="0">
                <a:solidFill>
                  <a:schemeClr val="bg1"/>
                </a:solidFill>
              </a:rPr>
              <a:t>th </a:t>
            </a:r>
            <a:r>
              <a:rPr lang="en-US" sz="2000" dirty="0">
                <a:solidFill>
                  <a:schemeClr val="bg1"/>
                </a:solidFill>
              </a:rPr>
              <a:t>Edition of</a:t>
            </a:r>
            <a:r>
              <a:rPr lang="tr-TR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International Conference and Exhibition on</a:t>
            </a:r>
            <a:r>
              <a:rPr lang="tr-TR" sz="2000" dirty="0">
                <a:solidFill>
                  <a:schemeClr val="bg1"/>
                </a:solidFill>
              </a:rPr>
              <a:t> </a:t>
            </a:r>
            <a:r>
              <a:rPr lang="en-US" sz="2000" b="1" dirty="0">
                <a:solidFill>
                  <a:schemeClr val="bg1"/>
                </a:solidFill>
              </a:rPr>
              <a:t>Pharmaceutics &amp; Novel Drug Delivery </a:t>
            </a:r>
            <a:r>
              <a:rPr lang="en-US" sz="2000" b="1" dirty="0" smtClean="0">
                <a:solidFill>
                  <a:schemeClr val="bg1"/>
                </a:solidFill>
              </a:rPr>
              <a:t>Systems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26" name="Tablo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9606454"/>
              </p:ext>
            </p:extLst>
          </p:nvPr>
        </p:nvGraphicFramePr>
        <p:xfrm>
          <a:off x="11336573" y="5829147"/>
          <a:ext cx="9191076" cy="3948553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760539"/>
                <a:gridCol w="757117"/>
                <a:gridCol w="947493"/>
                <a:gridCol w="1032076"/>
                <a:gridCol w="720080"/>
                <a:gridCol w="720080"/>
                <a:gridCol w="936104"/>
                <a:gridCol w="936104"/>
                <a:gridCol w="936104"/>
                <a:gridCol w="720080"/>
                <a:gridCol w="725299"/>
              </a:tblGrid>
              <a:tr h="1019804"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Mobile </a:t>
                      </a:r>
                      <a:r>
                        <a:rPr lang="tr-TR" sz="2000" dirty="0" err="1">
                          <a:effectLst/>
                        </a:rPr>
                        <a:t>Phase</a:t>
                      </a:r>
                      <a:endParaRPr lang="tr-TR" sz="20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 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Flow</a:t>
                      </a:r>
                      <a:r>
                        <a:rPr lang="tr-TR" sz="2000" dirty="0">
                          <a:effectLst/>
                        </a:rPr>
                        <a:t> Rate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 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Ret. Time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Peak</a:t>
                      </a:r>
                      <a:r>
                        <a:rPr lang="tr-TR" sz="2000" dirty="0">
                          <a:effectLst/>
                        </a:rPr>
                        <a:t> </a:t>
                      </a:r>
                      <a:r>
                        <a:rPr lang="tr-TR" sz="2000" dirty="0" err="1">
                          <a:effectLst/>
                        </a:rPr>
                        <a:t>Width</a:t>
                      </a:r>
                      <a:r>
                        <a:rPr lang="tr-TR" sz="2000" dirty="0">
                          <a:effectLst/>
                        </a:rPr>
                        <a:t> 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Wave</a:t>
                      </a:r>
                      <a:endParaRPr lang="tr-TR" sz="20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lenght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Tailing</a:t>
                      </a:r>
                      <a:r>
                        <a:rPr lang="tr-TR" sz="2000" dirty="0">
                          <a:effectLst/>
                        </a:rPr>
                        <a:t> 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79609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ACN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WAT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H</a:t>
                      </a:r>
                      <a:r>
                        <a:rPr lang="tr-TR" sz="2000" baseline="-25000" dirty="0">
                          <a:effectLst/>
                        </a:rPr>
                        <a:t>3</a:t>
                      </a:r>
                      <a:r>
                        <a:rPr lang="tr-TR" sz="2000" dirty="0">
                          <a:effectLst/>
                        </a:rPr>
                        <a:t>PO</a:t>
                      </a:r>
                      <a:r>
                        <a:rPr lang="tr-TR" sz="2000" baseline="-25000" dirty="0">
                          <a:effectLst/>
                        </a:rPr>
                        <a:t>4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ml/min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CAF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KET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CAF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KET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nm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CAF</a:t>
                      </a:r>
                    </a:p>
                    <a:p>
                      <a:pPr marL="2222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 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KET</a:t>
                      </a:r>
                    </a:p>
                  </a:txBody>
                  <a:tcPr marL="68580" marR="68580" marT="0" marB="0"/>
                </a:tc>
              </a:tr>
              <a:tr h="54471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 smtClean="0">
                          <a:effectLst/>
                        </a:rPr>
                        <a:t>37</a:t>
                      </a:r>
                      <a:endParaRPr lang="tr-TR" sz="2000" dirty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>
                          <a:effectLst/>
                        </a:rPr>
                        <a:t>63</a:t>
                      </a:r>
                      <a:endParaRPr lang="tr-TR" sz="2000" dirty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>
                          <a:effectLst/>
                        </a:rPr>
                        <a:t>%0.025</a:t>
                      </a:r>
                      <a:endParaRPr lang="tr-TR" sz="200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>
                          <a:effectLst/>
                        </a:rPr>
                        <a:t>1</a:t>
                      </a:r>
                      <a:endParaRPr lang="tr-TR" sz="2000" dirty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>
                          <a:effectLst/>
                        </a:rPr>
                        <a:t>3,083</a:t>
                      </a:r>
                      <a:endParaRPr lang="tr-TR" sz="2000" dirty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>
                          <a:effectLst/>
                        </a:rPr>
                        <a:t>6,639</a:t>
                      </a:r>
                      <a:endParaRPr lang="tr-TR" sz="2000" dirty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>
                          <a:effectLst/>
                        </a:rPr>
                        <a:t>0,0819</a:t>
                      </a:r>
                      <a:endParaRPr lang="tr-TR" sz="2000" dirty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>
                          <a:effectLst/>
                        </a:rPr>
                        <a:t>0,1737</a:t>
                      </a:r>
                      <a:endParaRPr lang="tr-TR" sz="200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>
                          <a:effectLst/>
                        </a:rPr>
                        <a:t>272</a:t>
                      </a:r>
                      <a:endParaRPr lang="tr-TR" sz="2000" dirty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>
                          <a:effectLst/>
                        </a:rPr>
                        <a:t>-</a:t>
                      </a:r>
                      <a:endParaRPr lang="tr-TR" sz="200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 </a:t>
                      </a:r>
                      <a:endParaRPr lang="tr-TR" sz="200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-</a:t>
                      </a:r>
                      <a:endParaRPr lang="tr-TR" sz="2000" dirty="0"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952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>
                          <a:effectLst/>
                        </a:rPr>
                        <a:t>37</a:t>
                      </a:r>
                      <a:endParaRPr lang="tr-TR" sz="200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>
                          <a:effectLst/>
                        </a:rPr>
                        <a:t>63</a:t>
                      </a:r>
                      <a:endParaRPr lang="tr-TR" sz="2000" dirty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>
                          <a:effectLst/>
                        </a:rPr>
                        <a:t>%0.05</a:t>
                      </a:r>
                      <a:endParaRPr lang="tr-TR" sz="200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>
                          <a:effectLst/>
                        </a:rPr>
                        <a:t>1</a:t>
                      </a:r>
                      <a:endParaRPr lang="tr-TR" sz="2000" dirty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>
                          <a:effectLst/>
                        </a:rPr>
                        <a:t>3,1</a:t>
                      </a:r>
                      <a:endParaRPr lang="tr-TR" sz="2000" dirty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 smtClean="0">
                          <a:effectLst/>
                        </a:rPr>
                        <a:t>5,8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>
                          <a:effectLst/>
                        </a:rPr>
                        <a:t>0,0806</a:t>
                      </a:r>
                      <a:endParaRPr lang="tr-TR" sz="2000" dirty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>
                          <a:effectLst/>
                        </a:rPr>
                        <a:t>0,1203</a:t>
                      </a:r>
                      <a:endParaRPr lang="tr-TR" sz="2000" dirty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>
                          <a:effectLst/>
                        </a:rPr>
                        <a:t>272</a:t>
                      </a:r>
                      <a:endParaRPr lang="tr-TR" sz="2000" dirty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 smtClean="0">
                          <a:effectLst/>
                        </a:rPr>
                        <a:t>-</a:t>
                      </a:r>
                      <a:endParaRPr lang="tr-TR" sz="20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-</a:t>
                      </a:r>
                      <a:endParaRPr lang="tr-TR" sz="2000" dirty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431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 smtClean="0">
                          <a:effectLst/>
                        </a:rPr>
                        <a:t>37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>
                          <a:effectLst/>
                        </a:rPr>
                        <a:t>63</a:t>
                      </a:r>
                      <a:endParaRPr lang="tr-TR" sz="2000" dirty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>
                          <a:effectLst/>
                        </a:rPr>
                        <a:t>%0.1</a:t>
                      </a:r>
                      <a:endParaRPr lang="tr-TR" sz="2000" dirty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 smtClean="0">
                          <a:effectLst/>
                        </a:rPr>
                        <a:t>1</a:t>
                      </a:r>
                      <a:endParaRPr lang="tr-TR" sz="2000" kern="1200" dirty="0" smtClean="0"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>
                          <a:effectLst/>
                        </a:rPr>
                        <a:t>2,968</a:t>
                      </a:r>
                      <a:endParaRPr lang="tr-TR" sz="2000" dirty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>
                          <a:effectLst/>
                        </a:rPr>
                        <a:t>6,160</a:t>
                      </a:r>
                      <a:endParaRPr lang="tr-TR" sz="2000" dirty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>
                          <a:effectLst/>
                        </a:rPr>
                        <a:t>0,1012</a:t>
                      </a:r>
                      <a:endParaRPr lang="tr-TR" sz="2000" dirty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>
                          <a:effectLst/>
                        </a:rPr>
                        <a:t>0,1593</a:t>
                      </a:r>
                      <a:endParaRPr lang="tr-TR" sz="2000" dirty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 smtClean="0">
                          <a:effectLst/>
                        </a:rPr>
                        <a:t>272</a:t>
                      </a:r>
                      <a:endParaRPr lang="tr-TR" sz="2000" kern="1200" dirty="0" smtClean="0"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kern="1200" dirty="0" smtClean="0">
                          <a:effectLst/>
                        </a:rPr>
                        <a:t>-</a:t>
                      </a:r>
                      <a:endParaRPr lang="tr-TR" sz="20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-</a:t>
                      </a:r>
                      <a:endParaRPr lang="tr-TR" sz="2000" dirty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7" name="AutoShape 17"/>
          <p:cNvSpPr>
            <a:spLocks noChangeShapeType="1"/>
          </p:cNvSpPr>
          <p:nvPr/>
        </p:nvSpPr>
        <p:spPr bwMode="auto">
          <a:xfrm>
            <a:off x="11552568" y="9243537"/>
            <a:ext cx="8613418" cy="45719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rgbClr val="622423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9" name="AutoShape 15"/>
          <p:cNvSpPr>
            <a:spLocks noChangeShapeType="1"/>
          </p:cNvSpPr>
          <p:nvPr/>
        </p:nvSpPr>
        <p:spPr bwMode="auto">
          <a:xfrm flipV="1">
            <a:off x="11552568" y="8713193"/>
            <a:ext cx="8773362" cy="45719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rgbClr val="622423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aphicFrame>
        <p:nvGraphicFramePr>
          <p:cNvPr id="1024" name="Tablo 10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813439"/>
              </p:ext>
            </p:extLst>
          </p:nvPr>
        </p:nvGraphicFramePr>
        <p:xfrm>
          <a:off x="11394602" y="11803032"/>
          <a:ext cx="9431509" cy="3901440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835149"/>
                <a:gridCol w="823144"/>
                <a:gridCol w="871341"/>
                <a:gridCol w="1000867"/>
                <a:gridCol w="864096"/>
                <a:gridCol w="792088"/>
                <a:gridCol w="871981"/>
                <a:gridCol w="963186"/>
                <a:gridCol w="1045153"/>
                <a:gridCol w="719363"/>
                <a:gridCol w="645141"/>
              </a:tblGrid>
              <a:tr h="276225"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Mobile </a:t>
                      </a:r>
                      <a:r>
                        <a:rPr lang="tr-TR" sz="2000" dirty="0" err="1">
                          <a:effectLst/>
                        </a:rPr>
                        <a:t>Phase</a:t>
                      </a:r>
                      <a:endParaRPr lang="tr-TR" sz="20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 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Flow</a:t>
                      </a:r>
                      <a:r>
                        <a:rPr lang="tr-TR" sz="2000" dirty="0">
                          <a:effectLst/>
                        </a:rPr>
                        <a:t> Rate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 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Ret. Time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Peak</a:t>
                      </a:r>
                      <a:r>
                        <a:rPr lang="tr-TR" sz="2000" dirty="0">
                          <a:effectLst/>
                        </a:rPr>
                        <a:t> </a:t>
                      </a:r>
                      <a:r>
                        <a:rPr lang="tr-TR" sz="2000" dirty="0" err="1">
                          <a:effectLst/>
                        </a:rPr>
                        <a:t>Width</a:t>
                      </a:r>
                      <a:r>
                        <a:rPr lang="tr-TR" sz="2000" dirty="0">
                          <a:effectLst/>
                        </a:rPr>
                        <a:t> 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Wave</a:t>
                      </a:r>
                      <a:endParaRPr lang="tr-TR" sz="20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lenght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Tailing</a:t>
                      </a:r>
                      <a:r>
                        <a:rPr lang="tr-TR" sz="2000" dirty="0">
                          <a:effectLst/>
                        </a:rPr>
                        <a:t> 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61884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ACN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WAT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H</a:t>
                      </a:r>
                      <a:r>
                        <a:rPr lang="tr-TR" sz="2000" baseline="-25000">
                          <a:effectLst/>
                        </a:rPr>
                        <a:t>3</a:t>
                      </a:r>
                      <a:r>
                        <a:rPr lang="tr-TR" sz="2000">
                          <a:effectLst/>
                        </a:rPr>
                        <a:t>PO</a:t>
                      </a:r>
                      <a:r>
                        <a:rPr lang="tr-TR" sz="2000" baseline="-25000">
                          <a:effectLst/>
                        </a:rPr>
                        <a:t>4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ml/min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CAF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KET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CAF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KET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nm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CAF</a:t>
                      </a:r>
                      <a:endParaRPr lang="tr-TR" sz="2000" dirty="0">
                        <a:effectLst/>
                      </a:endParaRPr>
                    </a:p>
                    <a:p>
                      <a:pPr marL="2222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 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KET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 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2286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37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63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%0.05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3,1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5,8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0,0806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0,1203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272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-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-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86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37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63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%0.05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0,9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3,404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6,441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0,093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0,1498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272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-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-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86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37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63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%0.05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0,85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3,643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6,942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0,0935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0,1520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272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+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-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834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37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63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%0.05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0,8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3,853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8,027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0,0886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0,1695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272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-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-</a:t>
                      </a:r>
                      <a:endParaRPr lang="tr-T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25" name="AutoShape 21"/>
          <p:cNvSpPr>
            <a:spLocks noChangeShapeType="1"/>
          </p:cNvSpPr>
          <p:nvPr/>
        </p:nvSpPr>
        <p:spPr bwMode="auto">
          <a:xfrm flipV="1">
            <a:off x="11356068" y="13753750"/>
            <a:ext cx="9166362" cy="45719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rgbClr val="622423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27" name="AutoShape 19"/>
          <p:cNvSpPr>
            <a:spLocks noChangeShapeType="1"/>
          </p:cNvSpPr>
          <p:nvPr/>
        </p:nvSpPr>
        <p:spPr bwMode="auto">
          <a:xfrm>
            <a:off x="11434391" y="14301429"/>
            <a:ext cx="9166362" cy="45719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rgbClr val="622423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aphicFrame>
        <p:nvGraphicFramePr>
          <p:cNvPr id="40" name="Grafik 39"/>
          <p:cNvGraphicFramePr/>
          <p:nvPr>
            <p:extLst>
              <p:ext uri="{D42A27DB-BD31-4B8C-83A1-F6EECF244321}">
                <p14:modId xmlns:p14="http://schemas.microsoft.com/office/powerpoint/2010/main" val="3390723955"/>
              </p:ext>
            </p:extLst>
          </p:nvPr>
        </p:nvGraphicFramePr>
        <p:xfrm>
          <a:off x="11172801" y="17748846"/>
          <a:ext cx="3619771" cy="2920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1" name="Grafik 40"/>
          <p:cNvGraphicFramePr/>
          <p:nvPr>
            <p:extLst>
              <p:ext uri="{D42A27DB-BD31-4B8C-83A1-F6EECF244321}">
                <p14:modId xmlns:p14="http://schemas.microsoft.com/office/powerpoint/2010/main" val="226639314"/>
              </p:ext>
            </p:extLst>
          </p:nvPr>
        </p:nvGraphicFramePr>
        <p:xfrm>
          <a:off x="14937605" y="17786201"/>
          <a:ext cx="3598192" cy="2891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30" name="Metin kutusu 1029"/>
          <p:cNvSpPr txBox="1"/>
          <p:nvPr/>
        </p:nvSpPr>
        <p:spPr>
          <a:xfrm>
            <a:off x="18596973" y="17786201"/>
            <a:ext cx="2137833" cy="270843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dirty="0" err="1">
                <a:solidFill>
                  <a:schemeClr val="bg1"/>
                </a:solidFill>
              </a:rPr>
              <a:t>The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curves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were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linear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with</a:t>
            </a:r>
            <a:r>
              <a:rPr lang="tr-TR" sz="2400" dirty="0">
                <a:solidFill>
                  <a:schemeClr val="bg1"/>
                </a:solidFill>
              </a:rPr>
              <a:t> a </a:t>
            </a:r>
            <a:r>
              <a:rPr lang="tr-TR" sz="2400" dirty="0" err="1">
                <a:solidFill>
                  <a:schemeClr val="bg1"/>
                </a:solidFill>
              </a:rPr>
              <a:t>linear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regression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coeffients</a:t>
            </a:r>
            <a:r>
              <a:rPr lang="tr-TR" sz="2400" dirty="0">
                <a:solidFill>
                  <a:schemeClr val="bg1"/>
                </a:solidFill>
              </a:rPr>
              <a:t> of 0,999;0,998 </a:t>
            </a:r>
            <a:r>
              <a:rPr lang="tr-TR" sz="2400" dirty="0" err="1" smtClean="0">
                <a:solidFill>
                  <a:schemeClr val="bg1"/>
                </a:solidFill>
              </a:rPr>
              <a:t>respectively</a:t>
            </a:r>
            <a:r>
              <a:rPr lang="tr-TR" sz="2600" dirty="0" smtClean="0">
                <a:solidFill>
                  <a:schemeClr val="bg1"/>
                </a:solidFill>
              </a:rPr>
              <a:t>.</a:t>
            </a:r>
          </a:p>
        </p:txBody>
      </p:sp>
      <p:graphicFrame>
        <p:nvGraphicFramePr>
          <p:cNvPr id="1031" name="Tablo 10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242770"/>
              </p:ext>
            </p:extLst>
          </p:nvPr>
        </p:nvGraphicFramePr>
        <p:xfrm>
          <a:off x="11356068" y="21386601"/>
          <a:ext cx="7010457" cy="3657600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1136671"/>
                <a:gridCol w="1244434"/>
                <a:gridCol w="1136671"/>
                <a:gridCol w="1136671"/>
                <a:gridCol w="1178005"/>
                <a:gridCol w="1178005"/>
              </a:tblGrid>
              <a:tr h="811919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Added</a:t>
                      </a:r>
                      <a:r>
                        <a:rPr lang="tr-TR" sz="2000" dirty="0">
                          <a:effectLst/>
                        </a:rPr>
                        <a:t> %</a:t>
                      </a:r>
                      <a:endParaRPr lang="tr-T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Added</a:t>
                      </a:r>
                      <a:r>
                        <a:rPr lang="tr-TR" sz="2000" dirty="0">
                          <a:effectLst/>
                        </a:rPr>
                        <a:t> </a:t>
                      </a:r>
                      <a:r>
                        <a:rPr lang="tr-TR" sz="2000" dirty="0" err="1">
                          <a:effectLst/>
                        </a:rPr>
                        <a:t>amount</a:t>
                      </a:r>
                      <a:r>
                        <a:rPr lang="tr-TR" sz="2000" dirty="0">
                          <a:effectLst/>
                        </a:rPr>
                        <a:t> µg/ml</a:t>
                      </a:r>
                      <a:endParaRPr lang="tr-T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Found</a:t>
                      </a:r>
                      <a:r>
                        <a:rPr lang="tr-TR" sz="2000" dirty="0">
                          <a:effectLst/>
                        </a:rPr>
                        <a:t> </a:t>
                      </a:r>
                      <a:r>
                        <a:rPr lang="tr-TR" sz="2000" dirty="0" err="1">
                          <a:effectLst/>
                        </a:rPr>
                        <a:t>amount</a:t>
                      </a:r>
                      <a:r>
                        <a:rPr lang="tr-TR" sz="2000" dirty="0">
                          <a:effectLst/>
                        </a:rPr>
                        <a:t> µg/ml</a:t>
                      </a:r>
                      <a:endParaRPr lang="tr-T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Recovery</a:t>
                      </a:r>
                      <a:r>
                        <a:rPr lang="tr-TR" sz="2000" dirty="0">
                          <a:effectLst/>
                        </a:rPr>
                        <a:t> %</a:t>
                      </a:r>
                      <a:endParaRPr lang="tr-T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428077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caf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ket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caf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ket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384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150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15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14,85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14,68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99,00</a:t>
                      </a:r>
                      <a:endParaRPr lang="tr-T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97,86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384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100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10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10,10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9,91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101,00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99,10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384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40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4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4,02</a:t>
                      </a:r>
                      <a:endParaRPr lang="tr-T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4,04</a:t>
                      </a:r>
                      <a:endParaRPr lang="tr-T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100,5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101,00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842">
                <a:tc rowSpan="2"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 </a:t>
                      </a:r>
                      <a:r>
                        <a:rPr lang="tr-TR" sz="2000" dirty="0" smtClean="0">
                          <a:effectLst/>
                        </a:rPr>
                        <a:t>table4:accuracy</a:t>
                      </a:r>
                      <a:r>
                        <a:rPr lang="tr-TR" sz="2000" baseline="0" dirty="0" smtClean="0">
                          <a:effectLst/>
                        </a:rPr>
                        <a:t> </a:t>
                      </a:r>
                      <a:r>
                        <a:rPr lang="tr-TR" sz="2000" baseline="0" dirty="0" err="1" smtClean="0">
                          <a:effectLst/>
                        </a:rPr>
                        <a:t>and</a:t>
                      </a:r>
                      <a:r>
                        <a:rPr lang="tr-TR" sz="2000" baseline="0" dirty="0" smtClean="0">
                          <a:effectLst/>
                        </a:rPr>
                        <a:t> </a:t>
                      </a:r>
                      <a:r>
                        <a:rPr lang="tr-TR" sz="2000" baseline="0" dirty="0" err="1" smtClean="0">
                          <a:effectLst/>
                        </a:rPr>
                        <a:t>recovery</a:t>
                      </a:r>
                      <a:r>
                        <a:rPr lang="tr-TR" sz="2000" baseline="0" dirty="0" smtClean="0">
                          <a:effectLst/>
                        </a:rPr>
                        <a:t> </a:t>
                      </a:r>
                      <a:r>
                        <a:rPr lang="tr-TR" sz="2000" baseline="0" dirty="0" err="1" smtClean="0">
                          <a:effectLst/>
                        </a:rPr>
                        <a:t>results</a:t>
                      </a:r>
                      <a:endParaRPr lang="tr-T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Mean 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100,166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99,32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28077">
                <a:tc gridSpan="3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%RSD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0,1657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0,684</a:t>
                      </a:r>
                      <a:endParaRPr lang="tr-T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32" name="Metin kutusu 1031"/>
          <p:cNvSpPr txBox="1"/>
          <p:nvPr/>
        </p:nvSpPr>
        <p:spPr>
          <a:xfrm>
            <a:off x="18535797" y="21386601"/>
            <a:ext cx="2199009" cy="34163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dirty="0" err="1" smtClean="0">
                <a:solidFill>
                  <a:schemeClr val="bg1"/>
                </a:solidFill>
              </a:rPr>
              <a:t>Recovery</a:t>
            </a:r>
            <a:r>
              <a:rPr lang="tr-TR" sz="2400" dirty="0" smtClean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was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calculated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and</a:t>
            </a:r>
            <a:r>
              <a:rPr lang="tr-TR" sz="2400" dirty="0">
                <a:solidFill>
                  <a:schemeClr val="bg1"/>
                </a:solidFill>
              </a:rPr>
              <a:t> %RSD </a:t>
            </a:r>
            <a:r>
              <a:rPr lang="tr-TR" sz="2400" dirty="0" err="1">
                <a:solidFill>
                  <a:schemeClr val="bg1"/>
                </a:solidFill>
              </a:rPr>
              <a:t>was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found</a:t>
            </a:r>
            <a:r>
              <a:rPr lang="tr-TR" sz="2400" dirty="0">
                <a:solidFill>
                  <a:schemeClr val="bg1"/>
                </a:solidFill>
              </a:rPr>
              <a:t> as %0.1657 </a:t>
            </a:r>
            <a:r>
              <a:rPr lang="tr-TR" sz="2400" dirty="0" err="1">
                <a:solidFill>
                  <a:schemeClr val="bg1"/>
                </a:solidFill>
              </a:rPr>
              <a:t>and</a:t>
            </a:r>
            <a:r>
              <a:rPr lang="tr-TR" sz="2400" dirty="0">
                <a:solidFill>
                  <a:schemeClr val="bg1"/>
                </a:solidFill>
              </a:rPr>
              <a:t> %0.684 </a:t>
            </a:r>
            <a:r>
              <a:rPr lang="tr-TR" sz="2400" dirty="0" err="1">
                <a:solidFill>
                  <a:schemeClr val="bg1"/>
                </a:solidFill>
              </a:rPr>
              <a:t>for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caffeine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and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ketoconazole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respectively</a:t>
            </a:r>
            <a:r>
              <a:rPr lang="tr-TR" sz="2400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033" name="Metin kutusu 1032"/>
          <p:cNvSpPr txBox="1"/>
          <p:nvPr/>
        </p:nvSpPr>
        <p:spPr>
          <a:xfrm>
            <a:off x="17471530" y="25166144"/>
            <a:ext cx="3442587" cy="63709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tr-TR" sz="2400" b="1" dirty="0" err="1" smtClean="0">
                <a:solidFill>
                  <a:schemeClr val="bg1"/>
                </a:solidFill>
              </a:rPr>
              <a:t>Conclusion</a:t>
            </a:r>
            <a:endParaRPr lang="tr-TR" sz="2400" b="1" dirty="0">
              <a:solidFill>
                <a:schemeClr val="bg1"/>
              </a:solidFill>
            </a:endParaRPr>
          </a:p>
          <a:p>
            <a:r>
              <a:rPr lang="tr-TR" sz="2400" b="1" dirty="0" smtClean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The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proposed</a:t>
            </a:r>
            <a:r>
              <a:rPr lang="tr-TR" sz="2400" dirty="0">
                <a:solidFill>
                  <a:schemeClr val="bg1"/>
                </a:solidFill>
              </a:rPr>
              <a:t> HPLC </a:t>
            </a:r>
            <a:r>
              <a:rPr lang="tr-TR" sz="2400" dirty="0" err="1">
                <a:solidFill>
                  <a:schemeClr val="bg1"/>
                </a:solidFill>
              </a:rPr>
              <a:t>method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for</a:t>
            </a:r>
            <a:r>
              <a:rPr lang="tr-TR" sz="2400" dirty="0">
                <a:solidFill>
                  <a:schemeClr val="bg1"/>
                </a:solidFill>
              </a:rPr>
              <a:t> KET </a:t>
            </a:r>
            <a:r>
              <a:rPr lang="tr-TR" sz="2400" dirty="0" err="1">
                <a:solidFill>
                  <a:schemeClr val="bg1"/>
                </a:solidFill>
              </a:rPr>
              <a:t>and</a:t>
            </a:r>
            <a:r>
              <a:rPr lang="tr-TR" sz="2400" dirty="0">
                <a:solidFill>
                  <a:schemeClr val="bg1"/>
                </a:solidFill>
              </a:rPr>
              <a:t> CAF </a:t>
            </a:r>
            <a:r>
              <a:rPr lang="tr-TR" sz="2400" dirty="0" err="1">
                <a:solidFill>
                  <a:schemeClr val="bg1"/>
                </a:solidFill>
              </a:rPr>
              <a:t>determination</a:t>
            </a:r>
            <a:r>
              <a:rPr lang="tr-TR" sz="2400" dirty="0">
                <a:solidFill>
                  <a:schemeClr val="bg1"/>
                </a:solidFill>
              </a:rPr>
              <a:t> in </a:t>
            </a:r>
            <a:r>
              <a:rPr lang="tr-TR" sz="2400" dirty="0" err="1">
                <a:solidFill>
                  <a:schemeClr val="bg1"/>
                </a:solidFill>
              </a:rPr>
              <a:t>cosmetic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products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smtClean="0">
                <a:solidFill>
                  <a:schemeClr val="bg1"/>
                </a:solidFill>
              </a:rPr>
              <a:t> </a:t>
            </a:r>
            <a:r>
              <a:rPr lang="tr-TR" sz="2400" dirty="0" err="1" smtClean="0">
                <a:solidFill>
                  <a:schemeClr val="bg1"/>
                </a:solidFill>
              </a:rPr>
              <a:t>for</a:t>
            </a:r>
            <a:r>
              <a:rPr lang="tr-TR" sz="2400" dirty="0" smtClean="0">
                <a:solidFill>
                  <a:schemeClr val="bg1"/>
                </a:solidFill>
              </a:rPr>
              <a:t> Franz </a:t>
            </a:r>
            <a:r>
              <a:rPr lang="tr-TR" sz="2400" dirty="0" err="1" smtClean="0">
                <a:solidFill>
                  <a:schemeClr val="bg1"/>
                </a:solidFill>
              </a:rPr>
              <a:t>Diffusion</a:t>
            </a:r>
            <a:r>
              <a:rPr lang="tr-TR" sz="2400" dirty="0" smtClean="0">
                <a:solidFill>
                  <a:schemeClr val="bg1"/>
                </a:solidFill>
              </a:rPr>
              <a:t> </a:t>
            </a:r>
            <a:r>
              <a:rPr lang="tr-TR" sz="2400" dirty="0" err="1" smtClean="0">
                <a:solidFill>
                  <a:schemeClr val="bg1"/>
                </a:solidFill>
              </a:rPr>
              <a:t>tests</a:t>
            </a:r>
            <a:r>
              <a:rPr lang="tr-TR" sz="2400" dirty="0" smtClean="0">
                <a:solidFill>
                  <a:schemeClr val="bg1"/>
                </a:solidFill>
              </a:rPr>
              <a:t> </a:t>
            </a:r>
            <a:r>
              <a:rPr lang="tr-TR" sz="2400" dirty="0" err="1" smtClean="0">
                <a:solidFill>
                  <a:schemeClr val="bg1"/>
                </a:solidFill>
              </a:rPr>
              <a:t>showed</a:t>
            </a:r>
            <a:r>
              <a:rPr lang="tr-TR" sz="2400" dirty="0" smtClean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linearity</a:t>
            </a:r>
            <a:r>
              <a:rPr lang="tr-TR" sz="2400" dirty="0">
                <a:solidFill>
                  <a:schemeClr val="bg1"/>
                </a:solidFill>
              </a:rPr>
              <a:t> in </a:t>
            </a:r>
            <a:r>
              <a:rPr lang="tr-TR" sz="2400" dirty="0" err="1">
                <a:solidFill>
                  <a:schemeClr val="bg1"/>
                </a:solidFill>
              </a:rPr>
              <a:t>the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studied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concentrations</a:t>
            </a:r>
            <a:r>
              <a:rPr lang="tr-TR" sz="2400" dirty="0">
                <a:solidFill>
                  <a:schemeClr val="bg1"/>
                </a:solidFill>
              </a:rPr>
              <a:t>. </a:t>
            </a:r>
            <a:r>
              <a:rPr lang="tr-TR" sz="2400" dirty="0" err="1">
                <a:solidFill>
                  <a:schemeClr val="bg1"/>
                </a:solidFill>
              </a:rPr>
              <a:t>The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developed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method</a:t>
            </a:r>
            <a:r>
              <a:rPr lang="tr-TR" sz="2400" dirty="0">
                <a:solidFill>
                  <a:schemeClr val="bg1"/>
                </a:solidFill>
              </a:rPr>
              <a:t> is </a:t>
            </a:r>
            <a:r>
              <a:rPr lang="tr-TR" sz="2400" dirty="0" err="1">
                <a:solidFill>
                  <a:schemeClr val="bg1"/>
                </a:solidFill>
              </a:rPr>
              <a:t>simple</a:t>
            </a:r>
            <a:r>
              <a:rPr lang="tr-TR" sz="2400" dirty="0">
                <a:solidFill>
                  <a:schemeClr val="bg1"/>
                </a:solidFill>
              </a:rPr>
              <a:t>, </a:t>
            </a:r>
            <a:r>
              <a:rPr lang="tr-TR" sz="2400" dirty="0" err="1">
                <a:solidFill>
                  <a:schemeClr val="bg1"/>
                </a:solidFill>
              </a:rPr>
              <a:t>fast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and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accurate</a:t>
            </a:r>
            <a:r>
              <a:rPr lang="tr-TR" sz="2400" dirty="0">
                <a:solidFill>
                  <a:schemeClr val="bg1"/>
                </a:solidFill>
              </a:rPr>
              <a:t>. </a:t>
            </a:r>
            <a:r>
              <a:rPr lang="tr-TR" sz="2400" dirty="0" err="1">
                <a:solidFill>
                  <a:schemeClr val="bg1"/>
                </a:solidFill>
              </a:rPr>
              <a:t>The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preparation</a:t>
            </a:r>
            <a:r>
              <a:rPr lang="tr-TR" sz="2400" dirty="0">
                <a:solidFill>
                  <a:schemeClr val="bg1"/>
                </a:solidFill>
              </a:rPr>
              <a:t> of </a:t>
            </a:r>
            <a:r>
              <a:rPr lang="tr-TR" sz="2400" dirty="0" err="1">
                <a:solidFill>
                  <a:schemeClr val="bg1"/>
                </a:solidFill>
              </a:rPr>
              <a:t>samples</a:t>
            </a:r>
            <a:r>
              <a:rPr lang="tr-TR" sz="2400" dirty="0">
                <a:solidFill>
                  <a:schemeClr val="bg1"/>
                </a:solidFill>
              </a:rPr>
              <a:t> is </a:t>
            </a:r>
            <a:r>
              <a:rPr lang="tr-TR" sz="2400" dirty="0" err="1">
                <a:solidFill>
                  <a:schemeClr val="bg1"/>
                </a:solidFill>
              </a:rPr>
              <a:t>also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easy</a:t>
            </a:r>
            <a:r>
              <a:rPr lang="tr-TR" sz="2400" dirty="0">
                <a:solidFill>
                  <a:schemeClr val="bg1"/>
                </a:solidFill>
              </a:rPr>
              <a:t>, </a:t>
            </a:r>
            <a:r>
              <a:rPr lang="tr-TR" sz="2400" dirty="0" err="1">
                <a:solidFill>
                  <a:schemeClr val="bg1"/>
                </a:solidFill>
              </a:rPr>
              <a:t>the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excipients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did</a:t>
            </a:r>
            <a:r>
              <a:rPr lang="tr-TR" sz="2400" dirty="0">
                <a:solidFill>
                  <a:schemeClr val="bg1"/>
                </a:solidFill>
              </a:rPr>
              <a:t> not </a:t>
            </a:r>
            <a:r>
              <a:rPr lang="tr-TR" sz="2400" dirty="0" err="1">
                <a:solidFill>
                  <a:schemeClr val="bg1"/>
                </a:solidFill>
              </a:rPr>
              <a:t>interfere</a:t>
            </a:r>
            <a:r>
              <a:rPr lang="tr-TR" sz="2400" dirty="0">
                <a:solidFill>
                  <a:schemeClr val="bg1"/>
                </a:solidFill>
              </a:rPr>
              <a:t> in </a:t>
            </a:r>
            <a:r>
              <a:rPr lang="tr-TR" sz="2400" dirty="0" err="1">
                <a:solidFill>
                  <a:schemeClr val="bg1"/>
                </a:solidFill>
              </a:rPr>
              <a:t>the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method</a:t>
            </a:r>
            <a:r>
              <a:rPr lang="tr-TR" sz="2400" dirty="0">
                <a:solidFill>
                  <a:schemeClr val="bg1"/>
                </a:solidFill>
              </a:rPr>
              <a:t> </a:t>
            </a:r>
            <a:r>
              <a:rPr lang="tr-TR" sz="2400" dirty="0" err="1">
                <a:solidFill>
                  <a:schemeClr val="bg1"/>
                </a:solidFill>
              </a:rPr>
              <a:t>and</a:t>
            </a:r>
            <a:r>
              <a:rPr lang="tr-TR" sz="2400" dirty="0">
                <a:solidFill>
                  <a:schemeClr val="bg1"/>
                </a:solidFill>
              </a:rPr>
              <a:t> it can be </a:t>
            </a:r>
            <a:r>
              <a:rPr lang="tr-TR" sz="2400" dirty="0" err="1">
                <a:solidFill>
                  <a:schemeClr val="bg1"/>
                </a:solidFill>
              </a:rPr>
              <a:t>used</a:t>
            </a:r>
            <a:r>
              <a:rPr lang="tr-TR" sz="2400" dirty="0">
                <a:solidFill>
                  <a:schemeClr val="bg1"/>
                </a:solidFill>
              </a:rPr>
              <a:t> in </a:t>
            </a:r>
            <a:r>
              <a:rPr lang="tr-TR" sz="2400" dirty="0" smtClean="0">
                <a:solidFill>
                  <a:schemeClr val="bg1"/>
                </a:solidFill>
              </a:rPr>
              <a:t>Franz </a:t>
            </a:r>
            <a:r>
              <a:rPr lang="tr-TR" sz="2400" dirty="0" err="1" smtClean="0">
                <a:solidFill>
                  <a:schemeClr val="bg1"/>
                </a:solidFill>
              </a:rPr>
              <a:t>Diffusion</a:t>
            </a:r>
            <a:r>
              <a:rPr lang="tr-TR" sz="2400" dirty="0" smtClean="0">
                <a:solidFill>
                  <a:schemeClr val="bg1"/>
                </a:solidFill>
              </a:rPr>
              <a:t> </a:t>
            </a:r>
            <a:r>
              <a:rPr lang="tr-TR" sz="2400" dirty="0" err="1" smtClean="0">
                <a:solidFill>
                  <a:schemeClr val="bg1"/>
                </a:solidFill>
              </a:rPr>
              <a:t>Tests</a:t>
            </a:r>
            <a:r>
              <a:rPr lang="tr-TR" sz="2400" dirty="0" smtClean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47" name="Picture 2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9042" y="25291865"/>
            <a:ext cx="5877771" cy="316236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/>
        </p:spPr>
      </p:pic>
      <p:sp>
        <p:nvSpPr>
          <p:cNvPr id="1034" name="Metin kutusu 1033"/>
          <p:cNvSpPr txBox="1"/>
          <p:nvPr/>
        </p:nvSpPr>
        <p:spPr>
          <a:xfrm>
            <a:off x="798019" y="26473040"/>
            <a:ext cx="10096634" cy="57554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  <a:endParaRPr lang="tr-T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Table1.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chromatic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Tablo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41621"/>
              </p:ext>
            </p:extLst>
          </p:nvPr>
        </p:nvGraphicFramePr>
        <p:xfrm>
          <a:off x="1152280" y="26942831"/>
          <a:ext cx="9505052" cy="4815840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777025"/>
                <a:gridCol w="770306"/>
                <a:gridCol w="957873"/>
                <a:gridCol w="1031556"/>
                <a:gridCol w="810508"/>
                <a:gridCol w="957873"/>
                <a:gridCol w="860793"/>
                <a:gridCol w="951325"/>
                <a:gridCol w="987820"/>
                <a:gridCol w="753493"/>
                <a:gridCol w="646480"/>
              </a:tblGrid>
              <a:tr h="886068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Mobile </a:t>
                      </a:r>
                      <a:r>
                        <a:rPr lang="tr-TR" sz="2000" dirty="0" err="1">
                          <a:effectLst/>
                        </a:rPr>
                        <a:t>Phase</a:t>
                      </a:r>
                      <a:endParaRPr lang="tr-TR" sz="20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 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Flow</a:t>
                      </a:r>
                      <a:r>
                        <a:rPr lang="tr-TR" sz="2000" dirty="0">
                          <a:effectLst/>
                        </a:rPr>
                        <a:t> Rate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 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Ret. Time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Peak</a:t>
                      </a:r>
                      <a:r>
                        <a:rPr lang="tr-TR" sz="2000" dirty="0">
                          <a:effectLst/>
                        </a:rPr>
                        <a:t> </a:t>
                      </a:r>
                      <a:r>
                        <a:rPr lang="tr-TR" sz="2000" dirty="0" err="1">
                          <a:effectLst/>
                        </a:rPr>
                        <a:t>Width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Wave</a:t>
                      </a:r>
                      <a:endParaRPr lang="tr-TR" sz="20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lenght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Tailing</a:t>
                      </a:r>
                      <a:r>
                        <a:rPr lang="tr-TR" sz="2000" dirty="0">
                          <a:effectLst/>
                        </a:rPr>
                        <a:t> 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66246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ACN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WAT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H</a:t>
                      </a:r>
                      <a:r>
                        <a:rPr lang="tr-TR" sz="2000" baseline="-25000" dirty="0" smtClean="0">
                          <a:effectLst/>
                        </a:rPr>
                        <a:t>3</a:t>
                      </a:r>
                      <a:r>
                        <a:rPr lang="tr-TR" sz="2000" dirty="0" smtClean="0">
                          <a:effectLst/>
                        </a:rPr>
                        <a:t>PO</a:t>
                      </a:r>
                      <a:r>
                        <a:rPr lang="tr-TR" sz="2000" baseline="-25000" dirty="0" smtClean="0">
                          <a:effectLst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ml/</a:t>
                      </a:r>
                      <a:r>
                        <a:rPr lang="tr-TR" sz="2000" dirty="0" err="1" smtClean="0">
                          <a:effectLst/>
                        </a:rPr>
                        <a:t>min</a:t>
                      </a:r>
                      <a:endParaRPr lang="tr-TR" sz="2000" dirty="0" smtClean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CAF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KET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CAF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KET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effectLst/>
                        </a:rPr>
                        <a:t>nm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CAF</a:t>
                      </a:r>
                    </a:p>
                    <a:p>
                      <a:pPr marL="2222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 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KET</a:t>
                      </a:r>
                      <a:endParaRPr lang="tr-TR" sz="20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 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3497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50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50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-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?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?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?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?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272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+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+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97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10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90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%0.05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&gt;10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&gt;10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?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?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296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?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?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97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21,8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68,2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%0.05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1.1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2,919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8,350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0,0853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0,1824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272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-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-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97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20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80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%0.05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1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4,408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&gt;10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0,0836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-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296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-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?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97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35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65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%0.1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3,331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6,445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0.1121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0.1437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272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+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-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3497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37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63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%0.05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1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3,1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5,8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0,0806</a:t>
                      </a:r>
                      <a:endParaRPr lang="tr-TR" sz="200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0,1203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272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-</a:t>
                      </a:r>
                      <a:endParaRPr lang="tr-TR" sz="20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-</a:t>
                      </a:r>
                      <a:endParaRPr lang="tr-T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3" name="AutoShape 8"/>
          <p:cNvSpPr>
            <a:spLocks noChangeShapeType="1"/>
          </p:cNvSpPr>
          <p:nvPr/>
        </p:nvSpPr>
        <p:spPr bwMode="auto">
          <a:xfrm flipV="1">
            <a:off x="1238668" y="31251697"/>
            <a:ext cx="9097959" cy="45719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rgbClr val="622423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0" name="AutoShape 10"/>
          <p:cNvSpPr>
            <a:spLocks noChangeShapeType="1"/>
          </p:cNvSpPr>
          <p:nvPr/>
        </p:nvSpPr>
        <p:spPr bwMode="auto">
          <a:xfrm flipV="1">
            <a:off x="1152279" y="31654622"/>
            <a:ext cx="9126767" cy="45719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rgbClr val="622423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35" name="Metin kutusu 1034"/>
          <p:cNvSpPr txBox="1"/>
          <p:nvPr/>
        </p:nvSpPr>
        <p:spPr>
          <a:xfrm>
            <a:off x="11106383" y="29831272"/>
            <a:ext cx="6264697" cy="18158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600" b="1" dirty="0" err="1"/>
              <a:t>References</a:t>
            </a:r>
            <a:r>
              <a:rPr lang="tr-TR" sz="1600" b="1" dirty="0"/>
              <a:t> ;</a:t>
            </a:r>
            <a:endParaRPr lang="tr-TR" sz="1600" dirty="0"/>
          </a:p>
          <a:p>
            <a:r>
              <a:rPr lang="tr-TR" sz="1600" b="1" dirty="0"/>
              <a:t>1. </a:t>
            </a:r>
            <a:r>
              <a:rPr lang="tr-TR" sz="1600" b="1" dirty="0" err="1"/>
              <a:t>determination</a:t>
            </a:r>
            <a:r>
              <a:rPr lang="tr-TR" sz="1600" b="1" dirty="0"/>
              <a:t> of </a:t>
            </a:r>
            <a:r>
              <a:rPr lang="tr-TR" sz="1600" b="1" dirty="0" err="1"/>
              <a:t>ketoconazole</a:t>
            </a:r>
            <a:r>
              <a:rPr lang="tr-TR" sz="1600" b="1" dirty="0"/>
              <a:t> in </a:t>
            </a:r>
            <a:r>
              <a:rPr lang="tr-TR" sz="1600" b="1" dirty="0" err="1"/>
              <a:t>shampoo</a:t>
            </a:r>
            <a:r>
              <a:rPr lang="tr-TR" sz="1600" b="1" dirty="0"/>
              <a:t> </a:t>
            </a:r>
            <a:r>
              <a:rPr lang="tr-TR" sz="1600" b="1" dirty="0" err="1"/>
              <a:t>by</a:t>
            </a:r>
            <a:r>
              <a:rPr lang="tr-TR" sz="1600" b="1" dirty="0"/>
              <a:t> </a:t>
            </a:r>
            <a:r>
              <a:rPr lang="tr-TR" sz="1600" b="1" dirty="0" err="1"/>
              <a:t>high</a:t>
            </a:r>
            <a:r>
              <a:rPr lang="tr-TR" sz="1600" b="1" dirty="0"/>
              <a:t> </a:t>
            </a:r>
            <a:r>
              <a:rPr lang="tr-TR" sz="1600" b="1" dirty="0" err="1"/>
              <a:t>performance</a:t>
            </a:r>
            <a:r>
              <a:rPr lang="tr-TR" sz="1600" b="1" dirty="0"/>
              <a:t> </a:t>
            </a:r>
            <a:r>
              <a:rPr lang="tr-TR" sz="1600" b="1" dirty="0" err="1"/>
              <a:t>liquid</a:t>
            </a:r>
            <a:r>
              <a:rPr lang="tr-TR" sz="1600" b="1" dirty="0"/>
              <a:t> </a:t>
            </a:r>
            <a:r>
              <a:rPr lang="tr-TR" sz="1600" b="1" dirty="0" smtClean="0"/>
              <a:t>chromatography.an </a:t>
            </a:r>
            <a:r>
              <a:rPr lang="tr-TR" sz="1600" b="1" dirty="0"/>
              <a:t>HPLC </a:t>
            </a:r>
            <a:r>
              <a:rPr lang="tr-TR" sz="1600" b="1" dirty="0" err="1"/>
              <a:t>assay</a:t>
            </a:r>
            <a:r>
              <a:rPr lang="tr-TR" sz="1600" b="1" dirty="0"/>
              <a:t> fort he </a:t>
            </a:r>
            <a:r>
              <a:rPr lang="tr-TR" sz="1600" b="1" dirty="0" err="1"/>
              <a:t>determination</a:t>
            </a:r>
            <a:r>
              <a:rPr lang="tr-TR" sz="1600" b="1" dirty="0"/>
              <a:t> of </a:t>
            </a:r>
            <a:r>
              <a:rPr lang="tr-TR" sz="1600" b="1" dirty="0" err="1"/>
              <a:t>ketoconazole</a:t>
            </a:r>
            <a:r>
              <a:rPr lang="tr-TR" sz="1600" b="1" dirty="0"/>
              <a:t> in </a:t>
            </a:r>
            <a:r>
              <a:rPr lang="tr-TR" sz="1600" b="1" dirty="0" err="1"/>
              <a:t>common</a:t>
            </a:r>
            <a:r>
              <a:rPr lang="tr-TR" sz="1600" b="1" dirty="0"/>
              <a:t> </a:t>
            </a:r>
            <a:r>
              <a:rPr lang="tr-TR" sz="1600" b="1" dirty="0" err="1"/>
              <a:t>pharmaceutical</a:t>
            </a:r>
            <a:r>
              <a:rPr lang="tr-TR" sz="1600" b="1" dirty="0"/>
              <a:t> </a:t>
            </a:r>
            <a:r>
              <a:rPr lang="tr-TR" sz="1600" b="1" dirty="0" err="1"/>
              <a:t>preparations</a:t>
            </a:r>
            <a:endParaRPr lang="tr-TR" sz="1600" dirty="0"/>
          </a:p>
          <a:p>
            <a:r>
              <a:rPr lang="tr-TR" sz="1600" dirty="0" err="1" smtClean="0"/>
              <a:t>Acknowledgement</a:t>
            </a:r>
            <a:endParaRPr lang="tr-TR" sz="1600" dirty="0" smtClean="0"/>
          </a:p>
          <a:p>
            <a:r>
              <a:rPr lang="tr-TR" sz="1600" dirty="0" err="1" smtClean="0"/>
              <a:t>The</a:t>
            </a:r>
            <a:r>
              <a:rPr lang="tr-TR" sz="1600" dirty="0" smtClean="0"/>
              <a:t> </a:t>
            </a:r>
            <a:r>
              <a:rPr lang="tr-TR" sz="1600" dirty="0" err="1" smtClean="0"/>
              <a:t>authors</a:t>
            </a:r>
            <a:r>
              <a:rPr lang="tr-TR" sz="1600" dirty="0" smtClean="0"/>
              <a:t> </a:t>
            </a:r>
            <a:r>
              <a:rPr lang="tr-TR" sz="1600" dirty="0" err="1" smtClean="0"/>
              <a:t>are</a:t>
            </a:r>
            <a:r>
              <a:rPr lang="tr-TR" sz="1600" dirty="0" smtClean="0"/>
              <a:t> </a:t>
            </a:r>
            <a:r>
              <a:rPr lang="tr-TR" sz="1600" dirty="0" err="1" smtClean="0"/>
              <a:t>thankful</a:t>
            </a:r>
            <a:r>
              <a:rPr lang="tr-TR" sz="1600" dirty="0" smtClean="0"/>
              <a:t> </a:t>
            </a:r>
            <a:r>
              <a:rPr lang="tr-TR" sz="1600" dirty="0" err="1" smtClean="0"/>
              <a:t>to</a:t>
            </a:r>
            <a:r>
              <a:rPr lang="tr-TR" sz="1600" dirty="0" smtClean="0"/>
              <a:t> Bilim </a:t>
            </a:r>
            <a:r>
              <a:rPr lang="tr-TR" sz="1600" dirty="0" err="1" smtClean="0"/>
              <a:t>Drug</a:t>
            </a:r>
            <a:r>
              <a:rPr lang="tr-TR" sz="1600" dirty="0" smtClean="0"/>
              <a:t> </a:t>
            </a:r>
            <a:r>
              <a:rPr lang="tr-TR" sz="1600" dirty="0" err="1" smtClean="0"/>
              <a:t>company</a:t>
            </a:r>
            <a:r>
              <a:rPr lang="tr-TR" sz="1600" dirty="0" smtClean="0"/>
              <a:t> </a:t>
            </a:r>
            <a:r>
              <a:rPr lang="tr-TR" sz="1600" dirty="0" err="1" smtClean="0"/>
              <a:t>for</a:t>
            </a:r>
            <a:r>
              <a:rPr lang="tr-TR" sz="1600" dirty="0" smtClean="0"/>
              <a:t> KET.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2771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oğal">
  <a:themeElements>
    <a:clrScheme name="Doğ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Doğ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Doğ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363</TotalTime>
  <Words>1131</Words>
  <Application>Microsoft Office PowerPoint</Application>
  <PresentationFormat>Özel</PresentationFormat>
  <Paragraphs>420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2" baseType="lpstr">
      <vt:lpstr>Doğal</vt:lpstr>
      <vt:lpstr>DEVELOPMENT AND VALIDATION OF AN HPLC METHOD FOR DETERMINATION OF KETOCONAZOLE AND CAFFEINE IN COSMETIC PRODUCTS   Hatice Ezgi Gülpınar 1 Ezgi Gülpınar Pharmacy, Ankara, Turkey Eda Şatana 2 Gazi University, Faculty of Pharmacy, Analytical Chemistry Dept.Ankara,Turkey Figen Tırnaksız 3 Gazi University, Faculty of Pharmacy, Pharmaceutical Technology Dept. Ankara, Turkey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AND VALIDATION OF AN HPLC METHOD FOR DETERMINATION OF KETOCONAZOLE AND CAFFEINE IN COSMETIC PRODUCTS   Hatice Ezgi Gülpınar 1 Ezgi Gülpınar Pharmacy, Ankara, Turkey Eda Şatana 2 Gazi Üniversity, Faculty of Pharmacy, Analytical Chemistry Dept.Ankara,Turkey Figen Tırnaksız 3 Gazi University, Faculty of Pharmacy, Pharmaceutical Technology Dept. Ankara, Turkey</dc:title>
  <dc:creator>Ezgi</dc:creator>
  <cp:lastModifiedBy>Ezgi</cp:lastModifiedBy>
  <cp:revision>28</cp:revision>
  <cp:lastPrinted>2018-10-04T14:20:29Z</cp:lastPrinted>
  <dcterms:created xsi:type="dcterms:W3CDTF">2018-10-02T12:55:05Z</dcterms:created>
  <dcterms:modified xsi:type="dcterms:W3CDTF">2018-10-05T10:27:13Z</dcterms:modified>
</cp:coreProperties>
</file>