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5" r:id="rId3"/>
    <p:sldId id="355" r:id="rId4"/>
    <p:sldId id="356" r:id="rId5"/>
    <p:sldId id="422" r:id="rId6"/>
    <p:sldId id="423" r:id="rId7"/>
    <p:sldId id="424" r:id="rId8"/>
    <p:sldId id="425" r:id="rId9"/>
    <p:sldId id="426" r:id="rId10"/>
    <p:sldId id="418" r:id="rId11"/>
    <p:sldId id="419" r:id="rId12"/>
    <p:sldId id="420" r:id="rId13"/>
    <p:sldId id="421" r:id="rId14"/>
    <p:sldId id="427" r:id="rId15"/>
    <p:sldId id="428" r:id="rId16"/>
    <p:sldId id="429" r:id="rId17"/>
    <p:sldId id="433" r:id="rId18"/>
    <p:sldId id="430" r:id="rId19"/>
    <p:sldId id="380" r:id="rId20"/>
    <p:sldId id="306" r:id="rId21"/>
    <p:sldId id="382" r:id="rId22"/>
    <p:sldId id="386" r:id="rId23"/>
    <p:sldId id="387" r:id="rId24"/>
    <p:sldId id="389" r:id="rId25"/>
    <p:sldId id="357" r:id="rId26"/>
    <p:sldId id="400" r:id="rId27"/>
    <p:sldId id="395" r:id="rId28"/>
    <p:sldId id="397" r:id="rId29"/>
    <p:sldId id="408" r:id="rId30"/>
    <p:sldId id="343" r:id="rId31"/>
    <p:sldId id="396" r:id="rId32"/>
    <p:sldId id="406" r:id="rId33"/>
    <p:sldId id="359" r:id="rId34"/>
    <p:sldId id="364" r:id="rId35"/>
    <p:sldId id="365" r:id="rId36"/>
    <p:sldId id="369" r:id="rId37"/>
    <p:sldId id="407" r:id="rId38"/>
    <p:sldId id="370" r:id="rId39"/>
    <p:sldId id="371" r:id="rId40"/>
    <p:sldId id="391" r:id="rId41"/>
    <p:sldId id="393" r:id="rId42"/>
    <p:sldId id="379" r:id="rId43"/>
    <p:sldId id="398" r:id="rId44"/>
    <p:sldId id="378" r:id="rId45"/>
    <p:sldId id="338" r:id="rId46"/>
    <p:sldId id="286" r:id="rId47"/>
    <p:sldId id="266" r:id="rId48"/>
    <p:sldId id="401" r:id="rId49"/>
    <p:sldId id="405" r:id="rId50"/>
    <p:sldId id="404" r:id="rId51"/>
    <p:sldId id="293" r:id="rId52"/>
    <p:sldId id="411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r.Ehaab\Desktop\backgounds\xpic8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71500" y="1857105"/>
            <a:ext cx="8001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Accelerated </a:t>
            </a:r>
            <a:r>
              <a:rPr lang="en-US" sz="3600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PACK-CXL , New Era  </a:t>
            </a:r>
            <a:r>
              <a:rPr lang="en-US" sz="3600" dirty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I</a:t>
            </a:r>
            <a:r>
              <a:rPr lang="en-US" sz="3600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n Microbial  Keratitis</a:t>
            </a:r>
            <a:r>
              <a:rPr lang="en-US" sz="3600" dirty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Therapy.</a:t>
            </a:r>
          </a:p>
          <a:p>
            <a:pPr algn="ctr"/>
            <a:endParaRPr lang="en-US" sz="3600" dirty="0">
              <a:solidFill>
                <a:srgbClr val="FFFF00"/>
              </a:solidFill>
              <a:latin typeface="Batang" pitchFamily="18" charset="-127"/>
              <a:ea typeface="Batang" pitchFamily="18" charset="-127"/>
            </a:endParaRPr>
          </a:p>
          <a:p>
            <a:pPr algn="ctr"/>
            <a:endParaRPr lang="en-US" sz="2400" dirty="0" smtClean="0">
              <a:solidFill>
                <a:srgbClr val="FFFF00"/>
              </a:solidFill>
              <a:latin typeface="Batang" pitchFamily="18" charset="-127"/>
              <a:ea typeface="Batang" pitchFamily="18" charset="-127"/>
            </a:endParaRPr>
          </a:p>
          <a:p>
            <a:pPr algn="ctr"/>
            <a:endParaRPr lang="en-US" sz="2400" dirty="0">
              <a:solidFill>
                <a:srgbClr val="FFFF00"/>
              </a:solidFill>
              <a:latin typeface="Batang" pitchFamily="18" charset="-127"/>
              <a:ea typeface="Batang" pitchFamily="18" charset="-127"/>
            </a:endParaRPr>
          </a:p>
          <a:p>
            <a:pPr algn="ctr"/>
            <a:r>
              <a:rPr lang="en-US" sz="2400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Dr. </a:t>
            </a:r>
            <a:r>
              <a:rPr lang="en-US" sz="2400" dirty="0" err="1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Ehabeldin</a:t>
            </a:r>
            <a:r>
              <a:rPr lang="en-US" sz="2400" dirty="0" smtClean="0">
                <a:solidFill>
                  <a:srgbClr val="FFFF00"/>
                </a:solidFill>
                <a:latin typeface="Batang" pitchFamily="18" charset="-127"/>
                <a:ea typeface="Batang" pitchFamily="18" charset="-127"/>
              </a:rPr>
              <a:t> Mohamed</a:t>
            </a:r>
            <a:endParaRPr lang="en-US" sz="2400" dirty="0">
              <a:solidFill>
                <a:srgbClr val="FFFF00"/>
              </a:solidFill>
              <a:latin typeface="Batang" pitchFamily="18" charset="-127"/>
              <a:ea typeface="Batang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855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Case Presentation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8533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 67 Y/O Male 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Chronic Open Angle Glaucoma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On </a:t>
            </a:r>
            <a:r>
              <a:rPr lang="en-US" sz="2000" dirty="0" err="1" smtClean="0">
                <a:solidFill>
                  <a:schemeClr val="bg1"/>
                </a:solidFill>
              </a:rPr>
              <a:t>Cosopt</a:t>
            </a:r>
            <a:r>
              <a:rPr lang="en-US" sz="2000" dirty="0" smtClean="0">
                <a:solidFill>
                  <a:schemeClr val="bg1"/>
                </a:solidFill>
              </a:rPr>
              <a:t> &amp; </a:t>
            </a:r>
            <a:r>
              <a:rPr lang="en-US" sz="2000" dirty="0" err="1" smtClean="0">
                <a:solidFill>
                  <a:schemeClr val="bg1"/>
                </a:solidFill>
              </a:rPr>
              <a:t>Xalatan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Underwent Cataract Surgery  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He Had Corneal edema  after one month  Post surgery </a:t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> 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www.clspectrum.com/archive/2010/May/images/CLS0510_A11_Fig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09800"/>
            <a:ext cx="64008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274093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DSAEK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050" name="Picture 2" descr="نتيجة بحث الصور عن ‪DSAEK‬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447800"/>
            <a:ext cx="63246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14001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Dr.Ehaab\Desktop\Dr.Ehab\drehab_said _keratitis_R_DC3_Image_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72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Dr.Ehaab\Desktop\Dr.Ehab\drehab_said _keratitis_R_DC3_Image_0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207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Dr.Ehaab\Desktop\Dr.Ehab\drehab_said _keratitis_R_DC3_Image_0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125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r.Ehaab\Downloads\IMG_2995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96768">
            <a:off x="164293" y="670379"/>
            <a:ext cx="2224146" cy="1143000"/>
          </a:xfrm>
          <a:ln>
            <a:solidFill>
              <a:srgbClr val="FFFF0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PACK CXL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108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89" y="2057400"/>
            <a:ext cx="4643940" cy="272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51040" y="1143000"/>
            <a:ext cx="15864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491917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Dr.Ehab\3rd day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275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Dr.Ehab\3rd day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3815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Dr.Ehab\DAY 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7505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Dr.Ehab\DAY 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60697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Dr.Ehab\final 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281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Dr.Ehab\final 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185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Dr.Ehab\final 113 stain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4945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9" y="568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87566" y="609600"/>
            <a:ext cx="3802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Does it affect endothelium..?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7800" y="4648200"/>
            <a:ext cx="1137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      Pre-op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145" y="2489010"/>
            <a:ext cx="1828800" cy="190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421340"/>
            <a:ext cx="190019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867519" y="4683457"/>
            <a:ext cx="914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Post-op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98" y="5513696"/>
            <a:ext cx="7344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Specular CD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     </a:t>
            </a:r>
            <a:r>
              <a:rPr lang="en-US" dirty="0" smtClean="0">
                <a:solidFill>
                  <a:srgbClr val="FFFF00"/>
                </a:solidFill>
              </a:rPr>
              <a:t>2758    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                              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2674 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179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ownloads\IMG_31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672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1"/>
            <a:ext cx="44958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021" y="762000"/>
            <a:ext cx="88392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aim of corneal crosslinking is to strengthen the cornea biomechanically by increasing the number of "anchors" </a:t>
            </a:r>
            <a:r>
              <a:rPr lang="en-US" dirty="0" smtClean="0">
                <a:solidFill>
                  <a:schemeClr val="bg1"/>
                </a:solidFill>
              </a:rPr>
              <a:t>that bond </a:t>
            </a:r>
            <a:r>
              <a:rPr lang="en-US" dirty="0">
                <a:solidFill>
                  <a:schemeClr val="bg1"/>
                </a:solidFill>
              </a:rPr>
              <a:t>collagen fibers together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dirty="0" smtClean="0">
                <a:solidFill>
                  <a:schemeClr val="bg1"/>
                </a:solidFill>
              </a:rPr>
              <a:t>ence </a:t>
            </a:r>
            <a:r>
              <a:rPr lang="en-US" dirty="0">
                <a:solidFill>
                  <a:schemeClr val="bg1"/>
                </a:solidFill>
              </a:rPr>
              <a:t>making it the </a:t>
            </a:r>
            <a:r>
              <a:rPr lang="en-US" sz="2000" dirty="0" smtClean="0">
                <a:solidFill>
                  <a:srgbClr val="FFFF00"/>
                </a:solidFill>
              </a:rPr>
              <a:t>only</a:t>
            </a:r>
            <a:r>
              <a:rPr lang="en-US" dirty="0" smtClean="0">
                <a:solidFill>
                  <a:schemeClr val="bg1"/>
                </a:solidFill>
              </a:rPr>
              <a:t> current </a:t>
            </a:r>
            <a:r>
              <a:rPr lang="en-US" dirty="0">
                <a:solidFill>
                  <a:schemeClr val="bg1"/>
                </a:solidFill>
              </a:rPr>
              <a:t>treatment option that can arrest </a:t>
            </a:r>
            <a:r>
              <a:rPr lang="en-US" dirty="0" err="1">
                <a:solidFill>
                  <a:schemeClr val="bg1"/>
                </a:solidFill>
              </a:rPr>
              <a:t>keratoconus</a:t>
            </a:r>
            <a:r>
              <a:rPr lang="en-US" dirty="0">
                <a:solidFill>
                  <a:schemeClr val="bg1"/>
                </a:solidFill>
              </a:rPr>
              <a:t> progression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886200" y="228600"/>
            <a:ext cx="137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CXL</a:t>
            </a:r>
          </a:p>
        </p:txBody>
      </p:sp>
      <p:sp>
        <p:nvSpPr>
          <p:cNvPr id="6" name="Rectangle 5"/>
          <p:cNvSpPr/>
          <p:nvPr/>
        </p:nvSpPr>
        <p:spPr>
          <a:xfrm>
            <a:off x="-2275" y="4943635"/>
            <a:ext cx="899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Corneal cross-linking (CXL) with riboflavin and UVA ,Originally introduced for the treatment of </a:t>
            </a:r>
            <a:r>
              <a:rPr lang="en-US" sz="2000" dirty="0" err="1">
                <a:solidFill>
                  <a:srgbClr val="FFFF00"/>
                </a:solidFill>
              </a:rPr>
              <a:t>keratoconus</a:t>
            </a:r>
            <a:r>
              <a:rPr lang="en-US" sz="2000" dirty="0">
                <a:solidFill>
                  <a:schemeClr val="bg1"/>
                </a:solidFill>
              </a:rPr>
              <a:t> by improving the biomechanical features of the </a:t>
            </a:r>
            <a:r>
              <a:rPr lang="en-US" sz="2000" dirty="0" smtClean="0">
                <a:solidFill>
                  <a:schemeClr val="bg1"/>
                </a:solidFill>
              </a:rPr>
              <a:t>cornea.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021" y="5885007"/>
            <a:ext cx="91189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Wollensak</a:t>
            </a:r>
            <a:r>
              <a:rPr lang="en-US" sz="1200" dirty="0">
                <a:solidFill>
                  <a:schemeClr val="bg1"/>
                </a:solidFill>
              </a:rPr>
              <a:t> G, </a:t>
            </a:r>
            <a:r>
              <a:rPr lang="en-US" sz="1200" dirty="0" err="1">
                <a:solidFill>
                  <a:schemeClr val="bg1"/>
                </a:solidFill>
              </a:rPr>
              <a:t>Spoerl</a:t>
            </a:r>
            <a:r>
              <a:rPr lang="en-US" sz="1200" dirty="0">
                <a:solidFill>
                  <a:schemeClr val="bg1"/>
                </a:solidFill>
              </a:rPr>
              <a:t> E, Seiler T. </a:t>
            </a:r>
            <a:r>
              <a:rPr lang="en-US" sz="1200" dirty="0" smtClean="0">
                <a:solidFill>
                  <a:schemeClr val="bg1"/>
                </a:solidFill>
              </a:rPr>
              <a:t>Riboflavin/ultraviolet-a-induced collagen </a:t>
            </a:r>
            <a:r>
              <a:rPr lang="en-US" sz="1200" dirty="0">
                <a:solidFill>
                  <a:schemeClr val="bg1"/>
                </a:solidFill>
              </a:rPr>
              <a:t>crosslinking for the treatment of </a:t>
            </a:r>
            <a:r>
              <a:rPr lang="en-US" sz="1200" dirty="0" err="1">
                <a:solidFill>
                  <a:schemeClr val="bg1"/>
                </a:solidFill>
              </a:rPr>
              <a:t>keratoconus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i="1" dirty="0">
                <a:solidFill>
                  <a:schemeClr val="bg1"/>
                </a:solidFill>
              </a:rPr>
              <a:t>Am </a:t>
            </a:r>
            <a:r>
              <a:rPr lang="en-US" sz="1200" i="1" dirty="0" smtClean="0">
                <a:solidFill>
                  <a:schemeClr val="bg1"/>
                </a:solidFill>
              </a:rPr>
              <a:t>J </a:t>
            </a:r>
            <a:r>
              <a:rPr lang="en-US" sz="1200" i="1" dirty="0" err="1" smtClean="0">
                <a:solidFill>
                  <a:schemeClr val="bg1"/>
                </a:solidFill>
              </a:rPr>
              <a:t>Ophthalmol</a:t>
            </a:r>
            <a:r>
              <a:rPr lang="en-US" sz="1200" dirty="0">
                <a:solidFill>
                  <a:schemeClr val="bg1"/>
                </a:solidFill>
              </a:rPr>
              <a:t>. 2003;135(5):620-627.</a:t>
            </a:r>
          </a:p>
        </p:txBody>
      </p:sp>
    </p:spTree>
    <p:extLst>
      <p:ext uri="{BB962C8B-B14F-4D97-AF65-F5344CB8AC3E}">
        <p14:creationId xmlns:p14="http://schemas.microsoft.com/office/powerpoint/2010/main" val="2261412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-76200" y="457200"/>
            <a:ext cx="9067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CXL</a:t>
            </a: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352"/>
            <a:ext cx="1828800" cy="2152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1" y="1447352"/>
            <a:ext cx="1981200" cy="2075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979583"/>
            <a:ext cx="1447800" cy="2090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own Arrow 3"/>
          <p:cNvSpPr/>
          <p:nvPr/>
        </p:nvSpPr>
        <p:spPr>
          <a:xfrm rot="5400000">
            <a:off x="3417558" y="3277794"/>
            <a:ext cx="484632" cy="918948"/>
          </a:xfrm>
          <a:prstGeom prst="downArrow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504003"/>
            <a:ext cx="819861" cy="522951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sp>
        <p:nvSpPr>
          <p:cNvPr id="7" name="Rectangle 6"/>
          <p:cNvSpPr/>
          <p:nvPr/>
        </p:nvSpPr>
        <p:spPr>
          <a:xfrm>
            <a:off x="7646301" y="2108021"/>
            <a:ext cx="126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365 nm,</a:t>
            </a:r>
          </a:p>
          <a:p>
            <a:r>
              <a:rPr lang="en-US" b="1" dirty="0">
                <a:solidFill>
                  <a:schemeClr val="bg1"/>
                </a:solidFill>
              </a:rPr>
              <a:t>3mW/cm2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0" y="4701901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Photosensitizer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30 </a:t>
            </a:r>
            <a:r>
              <a:rPr lang="en-US" b="1" dirty="0">
                <a:solidFill>
                  <a:schemeClr val="bg1"/>
                </a:solidFill>
              </a:rPr>
              <a:t>min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 descr="C:\Users\Dr.Ehaab\Desktop\Untitle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979583"/>
            <a:ext cx="1828800" cy="209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7937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968"/>
            <a:ext cx="9144000" cy="688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099" y="58847"/>
            <a:ext cx="8894359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 smtClean="0">
              <a:solidFill>
                <a:srgbClr val="FFFF00"/>
              </a:solidFill>
            </a:endParaRPr>
          </a:p>
          <a:p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                                    Riboflavin </a:t>
            </a:r>
            <a:r>
              <a:rPr lang="en-US" sz="2400" dirty="0">
                <a:solidFill>
                  <a:srgbClr val="FFFF00"/>
                </a:solidFill>
              </a:rPr>
              <a:t>(Vitamin B</a:t>
            </a:r>
            <a:r>
              <a:rPr lang="en-US" dirty="0">
                <a:solidFill>
                  <a:srgbClr val="FFFF00"/>
                </a:solidFill>
              </a:rPr>
              <a:t>2)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• </a:t>
            </a:r>
            <a:r>
              <a:rPr lang="en-US" sz="1600" b="1" dirty="0">
                <a:solidFill>
                  <a:schemeClr val="bg1"/>
                </a:solidFill>
              </a:rPr>
              <a:t>Ribo</a:t>
            </a:r>
            <a:r>
              <a:rPr lang="en-US" sz="1600" dirty="0">
                <a:solidFill>
                  <a:schemeClr val="bg1"/>
                </a:solidFill>
              </a:rPr>
              <a:t>se (sugar – </a:t>
            </a:r>
            <a:r>
              <a:rPr lang="en-US" sz="1600" dirty="0" err="1">
                <a:solidFill>
                  <a:schemeClr val="bg1"/>
                </a:solidFill>
              </a:rPr>
              <a:t>ribitol</a:t>
            </a:r>
            <a:r>
              <a:rPr lang="en-US" sz="1600" dirty="0">
                <a:solidFill>
                  <a:schemeClr val="bg1"/>
                </a:solidFill>
              </a:rPr>
              <a:t>) </a:t>
            </a:r>
            <a:r>
              <a:rPr lang="en-US" sz="1600" b="1" dirty="0" err="1">
                <a:solidFill>
                  <a:schemeClr val="bg1"/>
                </a:solidFill>
              </a:rPr>
              <a:t>Flavin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dirty="0">
                <a:solidFill>
                  <a:schemeClr val="bg1"/>
                </a:solidFill>
              </a:rPr>
              <a:t>(</a:t>
            </a:r>
            <a:r>
              <a:rPr lang="en-US" sz="1600" dirty="0" err="1">
                <a:solidFill>
                  <a:schemeClr val="bg1"/>
                </a:solidFill>
              </a:rPr>
              <a:t>flavus</a:t>
            </a:r>
            <a:r>
              <a:rPr lang="en-US" sz="1600" dirty="0">
                <a:solidFill>
                  <a:schemeClr val="bg1"/>
                </a:solidFill>
              </a:rPr>
              <a:t> = yellow)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1st isolated from whey (</a:t>
            </a:r>
            <a:r>
              <a:rPr lang="en-US" sz="1600" dirty="0" err="1">
                <a:solidFill>
                  <a:schemeClr val="bg1"/>
                </a:solidFill>
              </a:rPr>
              <a:t>Lactoflavin</a:t>
            </a:r>
            <a:r>
              <a:rPr lang="en-US" sz="1600" dirty="0">
                <a:solidFill>
                  <a:schemeClr val="bg1"/>
                </a:solidFill>
              </a:rPr>
              <a:t>) Blyth 1879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Yellow </a:t>
            </a:r>
            <a:r>
              <a:rPr lang="en-US" sz="1600" dirty="0" err="1">
                <a:solidFill>
                  <a:schemeClr val="bg1"/>
                </a:solidFill>
              </a:rPr>
              <a:t>colour</a:t>
            </a:r>
            <a:r>
              <a:rPr lang="en-US" sz="1600" dirty="0">
                <a:solidFill>
                  <a:schemeClr val="bg1"/>
                </a:solidFill>
              </a:rPr>
              <a:t>, slight </a:t>
            </a:r>
            <a:r>
              <a:rPr lang="en-US" sz="1600" dirty="0" err="1">
                <a:solidFill>
                  <a:schemeClr val="bg1"/>
                </a:solidFill>
              </a:rPr>
              <a:t>odour</a:t>
            </a:r>
            <a:r>
              <a:rPr lang="en-US" sz="1600" dirty="0">
                <a:solidFill>
                  <a:schemeClr val="bg1"/>
                </a:solidFill>
              </a:rPr>
              <a:t>, bitter taste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Slightly soluble in H20 and alcohol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Heat stable decomposition at 2800C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Destroyed by light, alkali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Fluorescent in aqueous solution (</a:t>
            </a:r>
            <a:r>
              <a:rPr lang="el-GR" sz="1600" dirty="0">
                <a:solidFill>
                  <a:schemeClr val="bg1"/>
                </a:solidFill>
              </a:rPr>
              <a:t>λ-</a:t>
            </a:r>
            <a:r>
              <a:rPr lang="en-US" sz="1600" dirty="0">
                <a:solidFill>
                  <a:schemeClr val="bg1"/>
                </a:solidFill>
              </a:rPr>
              <a:t>max 565nm)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Rich dietary sources: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Milk, cheese, oily fish, liver, kidney, eggs, green leafy vegetables,</a:t>
            </a:r>
          </a:p>
          <a:p>
            <a:r>
              <a:rPr lang="en-US" sz="1600" dirty="0">
                <a:solidFill>
                  <a:schemeClr val="bg1"/>
                </a:solidFill>
              </a:rPr>
              <a:t>whole grains, brewers yeast, almonds, sunflower seeds.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Two active coenzymes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</a:t>
            </a:r>
            <a:r>
              <a:rPr lang="en-US" sz="1600" dirty="0" err="1">
                <a:solidFill>
                  <a:schemeClr val="bg1"/>
                </a:solidFill>
              </a:rPr>
              <a:t>Flavin</a:t>
            </a:r>
            <a:r>
              <a:rPr lang="en-US" sz="1600" dirty="0">
                <a:solidFill>
                  <a:schemeClr val="bg1"/>
                </a:solidFill>
              </a:rPr>
              <a:t> mononucleotide (FMN)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</a:t>
            </a:r>
            <a:r>
              <a:rPr lang="en-US" sz="1600" dirty="0" err="1">
                <a:solidFill>
                  <a:schemeClr val="bg1"/>
                </a:solidFill>
              </a:rPr>
              <a:t>Flavin</a:t>
            </a:r>
            <a:r>
              <a:rPr lang="en-US" sz="1600" dirty="0">
                <a:solidFill>
                  <a:schemeClr val="bg1"/>
                </a:solidFill>
              </a:rPr>
              <a:t> adenine dinucleotide (FAD)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Multiple physiological functions: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150 Oxidation-reduction reactions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Electron transport chain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Citric Acid Cycle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Catabolism of fatty acids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Production of </a:t>
            </a:r>
            <a:r>
              <a:rPr lang="en-US" sz="1600" dirty="0" err="1">
                <a:solidFill>
                  <a:schemeClr val="bg1"/>
                </a:solidFill>
              </a:rPr>
              <a:t>pyridoxic</a:t>
            </a:r>
            <a:r>
              <a:rPr lang="en-US" sz="1600" dirty="0">
                <a:solidFill>
                  <a:schemeClr val="bg1"/>
                </a:solidFill>
              </a:rPr>
              <a:t> acid from </a:t>
            </a:r>
            <a:r>
              <a:rPr lang="en-US" sz="1600" dirty="0" err="1">
                <a:solidFill>
                  <a:schemeClr val="bg1"/>
                </a:solidFill>
              </a:rPr>
              <a:t>pyridoxal</a:t>
            </a:r>
            <a:r>
              <a:rPr lang="en-US" sz="1600" dirty="0">
                <a:solidFill>
                  <a:schemeClr val="bg1"/>
                </a:solidFill>
              </a:rPr>
              <a:t> (</a:t>
            </a:r>
            <a:r>
              <a:rPr lang="en-US" sz="1600" dirty="0" err="1">
                <a:solidFill>
                  <a:schemeClr val="bg1"/>
                </a:solidFill>
              </a:rPr>
              <a:t>vit</a:t>
            </a:r>
            <a:r>
              <a:rPr lang="en-US" sz="1600" dirty="0">
                <a:solidFill>
                  <a:schemeClr val="bg1"/>
                </a:solidFill>
              </a:rPr>
              <a:t> B6)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Oxidation of pyruvate, </a:t>
            </a:r>
            <a:r>
              <a:rPr lang="el-GR" sz="1600" dirty="0">
                <a:solidFill>
                  <a:schemeClr val="bg1"/>
                </a:solidFill>
              </a:rPr>
              <a:t>α-</a:t>
            </a:r>
            <a:r>
              <a:rPr lang="en-US" sz="1600" dirty="0" err="1">
                <a:solidFill>
                  <a:schemeClr val="bg1"/>
                </a:solidFill>
              </a:rPr>
              <a:t>ketoglutarate</a:t>
            </a:r>
            <a:r>
              <a:rPr lang="en-US" sz="1600" dirty="0">
                <a:solidFill>
                  <a:schemeClr val="bg1"/>
                </a:solidFill>
              </a:rPr>
              <a:t>, amino acids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Conversion of retinol (vitamin A) to retinoic acid</a:t>
            </a:r>
          </a:p>
          <a:p>
            <a:r>
              <a:rPr lang="en-US" sz="1600" dirty="0">
                <a:solidFill>
                  <a:schemeClr val="bg1"/>
                </a:solidFill>
              </a:rPr>
              <a:t>• Synthesis of an active form of </a:t>
            </a:r>
            <a:r>
              <a:rPr lang="en-US" sz="1600" dirty="0" err="1">
                <a:solidFill>
                  <a:schemeClr val="bg1"/>
                </a:solidFill>
              </a:rPr>
              <a:t>folate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• Conversion of tryptophan to niacin (vitamin B3)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388290" y="1714500"/>
            <a:ext cx="2743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190" y="3886200"/>
            <a:ext cx="1295400" cy="204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80480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12095" y="533400"/>
            <a:ext cx="35198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Riboflavin (Vitamin B2)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305341"/>
            <a:ext cx="68443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Cannot be synthesized in mammalian cells</a:t>
            </a:r>
          </a:p>
          <a:p>
            <a:r>
              <a:rPr lang="en-US" dirty="0">
                <a:solidFill>
                  <a:schemeClr val="bg1"/>
                </a:solidFill>
              </a:rPr>
              <a:t>• RDA 1.7mg males, 1.3mg females</a:t>
            </a:r>
          </a:p>
          <a:p>
            <a:r>
              <a:rPr lang="en-US" dirty="0">
                <a:solidFill>
                  <a:schemeClr val="bg1"/>
                </a:solidFill>
              </a:rPr>
              <a:t>• Increased in pregnancy/lactation</a:t>
            </a:r>
          </a:p>
          <a:p>
            <a:r>
              <a:rPr lang="en-US" dirty="0">
                <a:solidFill>
                  <a:schemeClr val="bg1"/>
                </a:solidFill>
              </a:rPr>
              <a:t>• Absorbed in the proximal intestine</a:t>
            </a:r>
          </a:p>
          <a:p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en-US" dirty="0" err="1">
                <a:solidFill>
                  <a:schemeClr val="bg1"/>
                </a:solidFill>
              </a:rPr>
              <a:t>Zempleni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AJClin</a:t>
            </a:r>
            <a:r>
              <a:rPr lang="en-US" i="1" dirty="0">
                <a:solidFill>
                  <a:schemeClr val="bg1"/>
                </a:solidFill>
              </a:rPr>
              <a:t> </a:t>
            </a:r>
            <a:r>
              <a:rPr lang="en-US" i="1" dirty="0" err="1">
                <a:solidFill>
                  <a:schemeClr val="bg1"/>
                </a:solidFill>
              </a:rPr>
              <a:t>Nutr</a:t>
            </a:r>
            <a:r>
              <a:rPr lang="en-US" i="1" dirty="0">
                <a:solidFill>
                  <a:schemeClr val="bg1"/>
                </a:solidFill>
              </a:rPr>
              <a:t> 1996;63:54</a:t>
            </a:r>
          </a:p>
          <a:p>
            <a:r>
              <a:rPr lang="en-US" dirty="0">
                <a:solidFill>
                  <a:schemeClr val="bg1"/>
                </a:solidFill>
              </a:rPr>
              <a:t>• Maximal absorbed from single dose 27mg</a:t>
            </a:r>
          </a:p>
          <a:p>
            <a:r>
              <a:rPr lang="en-US" dirty="0">
                <a:solidFill>
                  <a:schemeClr val="bg1"/>
                </a:solidFill>
              </a:rPr>
              <a:t>• Regulated, active carrier, Na2+ </a:t>
            </a:r>
            <a:r>
              <a:rPr lang="en-US" dirty="0" err="1">
                <a:solidFill>
                  <a:schemeClr val="bg1"/>
                </a:solidFill>
              </a:rPr>
              <a:t>dependant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• ?down regulation with excessive absorption</a:t>
            </a:r>
          </a:p>
          <a:p>
            <a:r>
              <a:rPr lang="en-US" dirty="0">
                <a:solidFill>
                  <a:schemeClr val="bg1"/>
                </a:solidFill>
              </a:rPr>
              <a:t>• Colonic absorption</a:t>
            </a:r>
          </a:p>
          <a:p>
            <a:r>
              <a:rPr lang="en-US" dirty="0">
                <a:solidFill>
                  <a:schemeClr val="bg1"/>
                </a:solidFill>
              </a:rPr>
              <a:t>• Bacterially synthesized riboflavin</a:t>
            </a:r>
          </a:p>
          <a:p>
            <a:r>
              <a:rPr lang="en-US" dirty="0">
                <a:solidFill>
                  <a:schemeClr val="bg1"/>
                </a:solidFill>
              </a:rPr>
              <a:t>• Conversion into FAD, FMN occurs mainly in the cells</a:t>
            </a:r>
          </a:p>
          <a:p>
            <a:r>
              <a:rPr lang="en-US" dirty="0">
                <a:solidFill>
                  <a:schemeClr val="bg1"/>
                </a:solidFill>
              </a:rPr>
              <a:t>of the small intestine, liver, heart, and kidney.</a:t>
            </a:r>
          </a:p>
          <a:p>
            <a:r>
              <a:rPr lang="en-US" dirty="0">
                <a:solidFill>
                  <a:schemeClr val="bg1"/>
                </a:solidFill>
              </a:rPr>
              <a:t>• Stored the liver, kidney and heart in the form of FAD</a:t>
            </a:r>
          </a:p>
          <a:p>
            <a:r>
              <a:rPr lang="en-US" dirty="0">
                <a:solidFill>
                  <a:schemeClr val="bg1"/>
                </a:solidFill>
              </a:rPr>
              <a:t>(70- 90%) or FMN or Riboflavin.</a:t>
            </a:r>
          </a:p>
          <a:p>
            <a:r>
              <a:rPr lang="en-US" dirty="0">
                <a:solidFill>
                  <a:schemeClr val="bg1"/>
                </a:solidFill>
              </a:rPr>
              <a:t>• Excreted in the kidneys (yellow </a:t>
            </a:r>
            <a:r>
              <a:rPr lang="en-US" dirty="0" err="1">
                <a:solidFill>
                  <a:schemeClr val="bg1"/>
                </a:solidFill>
              </a:rPr>
              <a:t>discolouration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216915"/>
            <a:ext cx="28956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365" y="3962400"/>
            <a:ext cx="1472252" cy="1590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035191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90600" y="381000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Riboflavin and the prophylaxis of Migraine Headache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219200"/>
            <a:ext cx="2255293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200" y="751344"/>
            <a:ext cx="6477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Used </a:t>
            </a:r>
            <a:r>
              <a:rPr lang="en-US" dirty="0">
                <a:solidFill>
                  <a:schemeClr val="bg1"/>
                </a:solidFill>
              </a:rPr>
              <a:t>for 3 decades in children and adults</a:t>
            </a:r>
          </a:p>
          <a:p>
            <a:r>
              <a:rPr lang="en-US" dirty="0">
                <a:solidFill>
                  <a:schemeClr val="bg1"/>
                </a:solidFill>
              </a:rPr>
              <a:t>• Oral dosage 100-400mg per day</a:t>
            </a:r>
          </a:p>
          <a:p>
            <a:r>
              <a:rPr lang="en-US" dirty="0">
                <a:solidFill>
                  <a:schemeClr val="bg1"/>
                </a:solidFill>
              </a:rPr>
              <a:t>• Systemic review Thompson </a:t>
            </a:r>
            <a:r>
              <a:rPr lang="en-US" i="1" dirty="0">
                <a:solidFill>
                  <a:schemeClr val="bg1"/>
                </a:solidFill>
              </a:rPr>
              <a:t>J </a:t>
            </a:r>
            <a:r>
              <a:rPr lang="en-US" i="1" dirty="0" err="1">
                <a:solidFill>
                  <a:schemeClr val="bg1"/>
                </a:solidFill>
              </a:rPr>
              <a:t>Clin</a:t>
            </a:r>
            <a:r>
              <a:rPr lang="en-US" i="1" dirty="0">
                <a:solidFill>
                  <a:schemeClr val="bg1"/>
                </a:solidFill>
              </a:rPr>
              <a:t> Pharm </a:t>
            </a:r>
            <a:r>
              <a:rPr lang="en-US" i="1" dirty="0" err="1">
                <a:solidFill>
                  <a:schemeClr val="bg1"/>
                </a:solidFill>
              </a:rPr>
              <a:t>Ther</a:t>
            </a:r>
            <a:r>
              <a:rPr lang="en-US" i="1" dirty="0">
                <a:solidFill>
                  <a:schemeClr val="bg1"/>
                </a:solidFill>
              </a:rPr>
              <a:t>. 2017;42:394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r>
              <a:rPr lang="en-US" dirty="0">
                <a:solidFill>
                  <a:schemeClr val="bg1"/>
                </a:solidFill>
              </a:rPr>
              <a:t>• 11 clinical trials reveal a mixed effect</a:t>
            </a:r>
          </a:p>
          <a:p>
            <a:r>
              <a:rPr lang="en-US" dirty="0">
                <a:solidFill>
                  <a:schemeClr val="bg1"/>
                </a:solidFill>
              </a:rPr>
              <a:t>• 5 showed consistent positive effect in adults</a:t>
            </a:r>
          </a:p>
          <a:p>
            <a:r>
              <a:rPr lang="en-US" dirty="0">
                <a:solidFill>
                  <a:schemeClr val="bg1"/>
                </a:solidFill>
              </a:rPr>
              <a:t>• 4 showed a mixed effect in </a:t>
            </a:r>
            <a:r>
              <a:rPr lang="en-US" dirty="0" err="1">
                <a:solidFill>
                  <a:schemeClr val="bg1"/>
                </a:solidFill>
              </a:rPr>
              <a:t>paediatric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&amp;adolescent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• 2 did not shown benefit</a:t>
            </a:r>
          </a:p>
          <a:p>
            <a:r>
              <a:rPr lang="en-US" dirty="0">
                <a:solidFill>
                  <a:schemeClr val="bg1"/>
                </a:solidFill>
              </a:rPr>
              <a:t>• Adverse reactions generally been mild.</a:t>
            </a:r>
          </a:p>
          <a:p>
            <a:r>
              <a:rPr lang="en-US" dirty="0">
                <a:solidFill>
                  <a:schemeClr val="bg1"/>
                </a:solidFill>
              </a:rPr>
              <a:t>• Concluded that Riboflavin is well </a:t>
            </a:r>
            <a:r>
              <a:rPr lang="en-US" dirty="0" smtClean="0">
                <a:solidFill>
                  <a:schemeClr val="bg1"/>
                </a:solidFill>
              </a:rPr>
              <a:t>tolerated, inexpensive </a:t>
            </a:r>
            <a:r>
              <a:rPr lang="en-US" dirty="0">
                <a:solidFill>
                  <a:schemeClr val="bg1"/>
                </a:solidFill>
              </a:rPr>
              <a:t>and demonstrated efficacy in </a:t>
            </a:r>
            <a:r>
              <a:rPr lang="en-US" dirty="0" smtClean="0">
                <a:solidFill>
                  <a:schemeClr val="bg1"/>
                </a:solidFill>
              </a:rPr>
              <a:t>the reduction </a:t>
            </a:r>
            <a:r>
              <a:rPr lang="en-US" dirty="0">
                <a:solidFill>
                  <a:schemeClr val="bg1"/>
                </a:solidFill>
              </a:rPr>
              <a:t>of adult </a:t>
            </a:r>
            <a:r>
              <a:rPr lang="en-US" dirty="0" smtClean="0">
                <a:solidFill>
                  <a:schemeClr val="bg1"/>
                </a:solidFill>
              </a:rPr>
              <a:t>patient's migraine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headache frequency.</a:t>
            </a:r>
          </a:p>
          <a:p>
            <a:r>
              <a:rPr lang="en-US" dirty="0">
                <a:solidFill>
                  <a:schemeClr val="bg1"/>
                </a:solidFill>
              </a:rPr>
              <a:t>• Additional trials required.</a:t>
            </a:r>
          </a:p>
          <a:p>
            <a:r>
              <a:rPr lang="en-US" dirty="0">
                <a:solidFill>
                  <a:schemeClr val="bg1"/>
                </a:solidFill>
              </a:rPr>
              <a:t>• Riboflavin Has </a:t>
            </a:r>
            <a:r>
              <a:rPr lang="en-US" dirty="0" err="1">
                <a:solidFill>
                  <a:schemeClr val="bg1"/>
                </a:solidFill>
              </a:rPr>
              <a:t>Neuroprotective</a:t>
            </a:r>
            <a:r>
              <a:rPr lang="en-US" dirty="0">
                <a:solidFill>
                  <a:schemeClr val="bg1"/>
                </a:solidFill>
              </a:rPr>
              <a:t> Potential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• </a:t>
            </a:r>
            <a:r>
              <a:rPr lang="en-US" sz="1400" dirty="0" err="1">
                <a:solidFill>
                  <a:schemeClr val="bg1"/>
                </a:solidFill>
              </a:rPr>
              <a:t>Marashly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Bohlega</a:t>
            </a:r>
            <a:r>
              <a:rPr lang="en-US" sz="1400" dirty="0">
                <a:solidFill>
                  <a:schemeClr val="bg1"/>
                </a:solidFill>
              </a:rPr>
              <a:t>. Focus on Parkinson's Disease and </a:t>
            </a:r>
            <a:r>
              <a:rPr lang="en-US" sz="1400" dirty="0" err="1" smtClean="0">
                <a:solidFill>
                  <a:schemeClr val="bg1"/>
                </a:solidFill>
              </a:rPr>
              <a:t>Migraine.</a:t>
            </a:r>
            <a:r>
              <a:rPr lang="en-US" sz="1400" i="1" dirty="0" err="1" smtClean="0">
                <a:solidFill>
                  <a:schemeClr val="bg1"/>
                </a:solidFill>
              </a:rPr>
              <a:t>Front</a:t>
            </a:r>
            <a:r>
              <a:rPr lang="en-US" sz="1400" i="1" dirty="0" smtClean="0">
                <a:solidFill>
                  <a:schemeClr val="bg1"/>
                </a:solidFill>
              </a:rPr>
              <a:t> </a:t>
            </a:r>
            <a:r>
              <a:rPr lang="en-US" sz="1400" i="1" dirty="0">
                <a:solidFill>
                  <a:schemeClr val="bg1"/>
                </a:solidFill>
              </a:rPr>
              <a:t>Neurol. 2017 </a:t>
            </a:r>
            <a:r>
              <a:rPr lang="en-US" sz="1400" i="1" dirty="0" smtClean="0">
                <a:solidFill>
                  <a:schemeClr val="bg1"/>
                </a:solidFill>
              </a:rPr>
              <a:t>Jul 20;8:33</a:t>
            </a:r>
            <a:r>
              <a:rPr lang="en-US" i="1" dirty="0" smtClean="0">
                <a:solidFill>
                  <a:schemeClr val="bg1"/>
                </a:solidFill>
              </a:rPr>
              <a:t>3</a:t>
            </a:r>
            <a:r>
              <a:rPr lang="en-US" i="1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719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56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349871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Photochemical Corneal Collagen </a:t>
            </a:r>
            <a:r>
              <a:rPr lang="en-US" sz="2000" dirty="0" smtClean="0">
                <a:solidFill>
                  <a:srgbClr val="FFFF00"/>
                </a:solidFill>
              </a:rPr>
              <a:t>Cross Linkage </a:t>
            </a:r>
            <a:r>
              <a:rPr lang="en-US" sz="2000" dirty="0">
                <a:solidFill>
                  <a:srgbClr val="FFFF00"/>
                </a:solidFill>
              </a:rPr>
              <a:t>with Riboflavin and UVA</a:t>
            </a:r>
          </a:p>
        </p:txBody>
      </p:sp>
      <p:sp>
        <p:nvSpPr>
          <p:cNvPr id="3" name="Rectangle 2"/>
          <p:cNvSpPr/>
          <p:nvPr/>
        </p:nvSpPr>
        <p:spPr>
          <a:xfrm>
            <a:off x="15922" y="1066800"/>
            <a:ext cx="6858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Riboflavin</a:t>
            </a:r>
          </a:p>
          <a:p>
            <a:r>
              <a:rPr lang="en-US" dirty="0">
                <a:solidFill>
                  <a:schemeClr val="bg1"/>
                </a:solidFill>
              </a:rPr>
              <a:t>• Vitamin B2</a:t>
            </a:r>
          </a:p>
          <a:p>
            <a:r>
              <a:rPr lang="en-US" dirty="0">
                <a:solidFill>
                  <a:schemeClr val="bg1"/>
                </a:solidFill>
              </a:rPr>
              <a:t>• Non-toxic</a:t>
            </a:r>
          </a:p>
          <a:p>
            <a:r>
              <a:rPr lang="en-US" dirty="0">
                <a:solidFill>
                  <a:schemeClr val="bg1"/>
                </a:solidFill>
              </a:rPr>
              <a:t>• Water soluble, Non-lipid soluble</a:t>
            </a:r>
          </a:p>
          <a:p>
            <a:r>
              <a:rPr lang="en-US" dirty="0">
                <a:solidFill>
                  <a:schemeClr val="bg1"/>
                </a:solidFill>
              </a:rPr>
              <a:t>• Good stromal penetration</a:t>
            </a:r>
          </a:p>
          <a:p>
            <a:r>
              <a:rPr lang="en-US" dirty="0">
                <a:solidFill>
                  <a:schemeClr val="bg1"/>
                </a:solidFill>
              </a:rPr>
              <a:t>• Absorbs UVA radiation</a:t>
            </a:r>
          </a:p>
          <a:p>
            <a:r>
              <a:rPr lang="en-US" dirty="0">
                <a:solidFill>
                  <a:schemeClr val="bg1"/>
                </a:solidFill>
              </a:rPr>
              <a:t>• Prevents UV damage to</a:t>
            </a:r>
          </a:p>
          <a:p>
            <a:r>
              <a:rPr lang="en-US" dirty="0">
                <a:solidFill>
                  <a:schemeClr val="bg1"/>
                </a:solidFill>
              </a:rPr>
              <a:t>deeper ocular structures</a:t>
            </a:r>
          </a:p>
          <a:p>
            <a:r>
              <a:rPr lang="en-US" dirty="0">
                <a:solidFill>
                  <a:schemeClr val="bg1"/>
                </a:solidFill>
              </a:rPr>
              <a:t>• Photosensitizer for production of</a:t>
            </a:r>
          </a:p>
          <a:p>
            <a:r>
              <a:rPr lang="en-US" dirty="0">
                <a:solidFill>
                  <a:schemeClr val="bg1"/>
                </a:solidFill>
              </a:rPr>
              <a:t>oxygen free radicals</a:t>
            </a:r>
          </a:p>
          <a:p>
            <a:r>
              <a:rPr lang="en-US" dirty="0">
                <a:solidFill>
                  <a:schemeClr val="bg1"/>
                </a:solidFill>
              </a:rPr>
              <a:t>• ?Responsible for Lysine cross links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1696" y="1066801"/>
            <a:ext cx="4937504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5486400"/>
            <a:ext cx="2886075" cy="1092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486400"/>
            <a:ext cx="609600" cy="1092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486400"/>
            <a:ext cx="666750" cy="1092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5486399"/>
            <a:ext cx="1666875" cy="1092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0340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4600" y="457200"/>
            <a:ext cx="47821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Epithelium off CXL: Dresden Protocol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582341"/>
            <a:ext cx="6858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Tetracaine</a:t>
            </a:r>
            <a:r>
              <a:rPr lang="en-US" dirty="0">
                <a:solidFill>
                  <a:schemeClr val="bg1"/>
                </a:solidFill>
              </a:rPr>
              <a:t> 1%</a:t>
            </a:r>
          </a:p>
          <a:p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en-US" dirty="0" err="1">
                <a:solidFill>
                  <a:schemeClr val="bg1"/>
                </a:solidFill>
              </a:rPr>
              <a:t>Pilocarpine</a:t>
            </a:r>
            <a:r>
              <a:rPr lang="en-US" dirty="0">
                <a:solidFill>
                  <a:schemeClr val="bg1"/>
                </a:solidFill>
              </a:rPr>
              <a:t> 2%</a:t>
            </a:r>
          </a:p>
          <a:p>
            <a:r>
              <a:rPr lang="en-US" dirty="0">
                <a:solidFill>
                  <a:schemeClr val="bg1"/>
                </a:solidFill>
              </a:rPr>
              <a:t>• Remove 9mm central epithelium</a:t>
            </a:r>
          </a:p>
          <a:p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en-US" b="1" dirty="0">
                <a:solidFill>
                  <a:schemeClr val="bg1"/>
                </a:solidFill>
              </a:rPr>
              <a:t>Riboflavin 0.1% every 2-3min for 30min</a:t>
            </a:r>
          </a:p>
          <a:p>
            <a:r>
              <a:rPr lang="en-US" dirty="0">
                <a:solidFill>
                  <a:schemeClr val="bg1"/>
                </a:solidFill>
              </a:rPr>
              <a:t>• Intra-operative </a:t>
            </a:r>
            <a:r>
              <a:rPr lang="en-US" dirty="0" err="1">
                <a:solidFill>
                  <a:schemeClr val="bg1"/>
                </a:solidFill>
              </a:rPr>
              <a:t>pachymetry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• UVA exposure 3mW/cm2 for 30 min</a:t>
            </a:r>
          </a:p>
          <a:p>
            <a:r>
              <a:rPr lang="en-US" dirty="0">
                <a:solidFill>
                  <a:schemeClr val="bg1"/>
                </a:solidFill>
              </a:rPr>
              <a:t>• </a:t>
            </a:r>
            <a:r>
              <a:rPr lang="en-US" b="1" dirty="0">
                <a:solidFill>
                  <a:schemeClr val="bg1"/>
                </a:solidFill>
              </a:rPr>
              <a:t>With Riboflavin 0.1% every 3-5 min</a:t>
            </a:r>
          </a:p>
          <a:p>
            <a:r>
              <a:rPr lang="en-US" dirty="0">
                <a:solidFill>
                  <a:schemeClr val="bg1"/>
                </a:solidFill>
              </a:rPr>
              <a:t>• Avoid </a:t>
            </a:r>
            <a:r>
              <a:rPr lang="en-US" dirty="0" err="1">
                <a:solidFill>
                  <a:schemeClr val="bg1"/>
                </a:solidFill>
              </a:rPr>
              <a:t>limbal</a:t>
            </a:r>
            <a:r>
              <a:rPr lang="en-US" dirty="0">
                <a:solidFill>
                  <a:schemeClr val="bg1"/>
                </a:solidFill>
              </a:rPr>
              <a:t> UV irradiation</a:t>
            </a:r>
          </a:p>
          <a:p>
            <a:r>
              <a:rPr lang="en-US" dirty="0">
                <a:solidFill>
                  <a:schemeClr val="bg1"/>
                </a:solidFill>
              </a:rPr>
              <a:t>• Antibiotics +/- BCL/pad</a:t>
            </a:r>
          </a:p>
          <a:p>
            <a:r>
              <a:rPr lang="en-US" dirty="0">
                <a:solidFill>
                  <a:schemeClr val="bg1"/>
                </a:solidFill>
              </a:rPr>
              <a:t>• Topical antibiotics and steroids</a:t>
            </a:r>
          </a:p>
          <a:p>
            <a:r>
              <a:rPr lang="en-US" dirty="0">
                <a:solidFill>
                  <a:schemeClr val="bg1"/>
                </a:solidFill>
              </a:rPr>
              <a:t>• Oral +/- topical </a:t>
            </a:r>
            <a:r>
              <a:rPr lang="en-US" dirty="0" err="1">
                <a:solidFill>
                  <a:schemeClr val="bg1"/>
                </a:solidFill>
              </a:rPr>
              <a:t>anaesthetics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• 90 minute procedure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• </a:t>
            </a:r>
            <a:r>
              <a:rPr lang="en-US" sz="1400" dirty="0">
                <a:solidFill>
                  <a:schemeClr val="bg1"/>
                </a:solidFill>
              </a:rPr>
              <a:t>NICE approved September </a:t>
            </a:r>
            <a:r>
              <a:rPr lang="en-US" sz="1400" dirty="0" smtClean="0">
                <a:solidFill>
                  <a:schemeClr val="bg1"/>
                </a:solidFill>
              </a:rPr>
              <a:t>2013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47799"/>
            <a:ext cx="2057400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402842"/>
            <a:ext cx="2133600" cy="1854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562600"/>
            <a:ext cx="2133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7674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6858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</a:rPr>
              <a:t>Treat </a:t>
            </a:r>
            <a:r>
              <a:rPr lang="en-US" sz="2800" b="1" dirty="0">
                <a:solidFill>
                  <a:srgbClr val="FFFF00"/>
                </a:solidFill>
              </a:rPr>
              <a:t>thin corneas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• </a:t>
            </a:r>
            <a:r>
              <a:rPr lang="en-US" dirty="0">
                <a:solidFill>
                  <a:schemeClr val="bg1"/>
                </a:solidFill>
              </a:rPr>
              <a:t>Initial decision: irradiation parameters for </a:t>
            </a:r>
            <a:r>
              <a:rPr lang="en-US" dirty="0" smtClean="0">
                <a:solidFill>
                  <a:schemeClr val="bg1"/>
                </a:solidFill>
              </a:rPr>
              <a:t>minimal thickness </a:t>
            </a:r>
            <a:r>
              <a:rPr lang="en-US" dirty="0">
                <a:solidFill>
                  <a:schemeClr val="bg1"/>
                </a:solidFill>
              </a:rPr>
              <a:t>= 400 </a:t>
            </a:r>
            <a:r>
              <a:rPr lang="el-GR" dirty="0">
                <a:solidFill>
                  <a:schemeClr val="bg1"/>
                </a:solidFill>
              </a:rPr>
              <a:t>μ</a:t>
            </a:r>
            <a:r>
              <a:rPr lang="en-US" dirty="0">
                <a:solidFill>
                  <a:schemeClr val="bg1"/>
                </a:solidFill>
              </a:rPr>
              <a:t>m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39624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97" y="1981200"/>
            <a:ext cx="4094328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40758" y="5715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Demarcation line</a:t>
            </a:r>
          </a:p>
          <a:p>
            <a:r>
              <a:rPr lang="en-US" dirty="0">
                <a:solidFill>
                  <a:schemeClr val="bg1"/>
                </a:solidFill>
              </a:rPr>
              <a:t>• visible in OCT at 1 month after treatment</a:t>
            </a:r>
          </a:p>
        </p:txBody>
      </p:sp>
    </p:spTree>
    <p:extLst>
      <p:ext uri="{BB962C8B-B14F-4D97-AF65-F5344CB8AC3E}">
        <p14:creationId xmlns:p14="http://schemas.microsoft.com/office/powerpoint/2010/main" val="3716484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1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228600"/>
            <a:ext cx="90678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Infectious keratitis </a:t>
            </a:r>
            <a:endParaRPr lang="en-US" sz="2800" dirty="0" smtClean="0">
              <a:solidFill>
                <a:srgbClr val="FFFF00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It is </a:t>
            </a:r>
            <a:r>
              <a:rPr lang="en-US" sz="2000" dirty="0">
                <a:solidFill>
                  <a:schemeClr val="bg1"/>
                </a:solidFill>
              </a:rPr>
              <a:t>a well-known </a:t>
            </a:r>
            <a:r>
              <a:rPr lang="en-US" sz="2000" dirty="0" smtClean="0">
                <a:solidFill>
                  <a:schemeClr val="bg1"/>
                </a:solidFill>
              </a:rPr>
              <a:t>sight-threatening condition </a:t>
            </a:r>
            <a:r>
              <a:rPr lang="en-US" sz="2000" dirty="0">
                <a:solidFill>
                  <a:schemeClr val="bg1"/>
                </a:solidFill>
              </a:rPr>
              <a:t>and leads to legal blindness in many cases, </a:t>
            </a:r>
            <a:r>
              <a:rPr lang="en-US" sz="2000" dirty="0" smtClean="0">
                <a:solidFill>
                  <a:schemeClr val="bg1"/>
                </a:solidFill>
              </a:rPr>
              <a:t>even when </a:t>
            </a:r>
            <a:r>
              <a:rPr lang="en-US" sz="2000" dirty="0">
                <a:solidFill>
                  <a:schemeClr val="bg1"/>
                </a:solidFill>
              </a:rPr>
              <a:t>maximal conventional systemic and topical </a:t>
            </a:r>
            <a:r>
              <a:rPr lang="en-US" sz="2000" dirty="0" smtClean="0">
                <a:solidFill>
                  <a:schemeClr val="bg1"/>
                </a:solidFill>
              </a:rPr>
              <a:t>antibiotic therapies </a:t>
            </a:r>
            <a:r>
              <a:rPr lang="en-US" sz="2000" dirty="0">
                <a:solidFill>
                  <a:schemeClr val="bg1"/>
                </a:solidFill>
              </a:rPr>
              <a:t>are available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The </a:t>
            </a:r>
            <a:r>
              <a:rPr lang="en-US" sz="2000" dirty="0">
                <a:solidFill>
                  <a:schemeClr val="bg1"/>
                </a:solidFill>
              </a:rPr>
              <a:t>disease may occur in all </a:t>
            </a:r>
            <a:r>
              <a:rPr lang="en-US" sz="2000" dirty="0" smtClean="0">
                <a:solidFill>
                  <a:schemeClr val="bg1"/>
                </a:solidFill>
              </a:rPr>
              <a:t>age groups</a:t>
            </a:r>
            <a:r>
              <a:rPr lang="en-US" sz="2000" dirty="0">
                <a:solidFill>
                  <a:schemeClr val="bg1"/>
                </a:solidFill>
              </a:rPr>
              <a:t>, and treatment of bacterial keratitis is a costly </a:t>
            </a:r>
            <a:r>
              <a:rPr lang="en-US" sz="2000" dirty="0" smtClean="0">
                <a:solidFill>
                  <a:schemeClr val="bg1"/>
                </a:solidFill>
              </a:rPr>
              <a:t>and socioeconomic </a:t>
            </a:r>
            <a:r>
              <a:rPr lang="en-US" sz="2000" dirty="0">
                <a:solidFill>
                  <a:schemeClr val="bg1"/>
                </a:solidFill>
              </a:rPr>
              <a:t>issue. 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In </a:t>
            </a:r>
            <a:r>
              <a:rPr lang="en-US" sz="2000" dirty="0">
                <a:solidFill>
                  <a:schemeClr val="bg1"/>
                </a:solidFill>
              </a:rPr>
              <a:t>the light of increasing AMR </a:t>
            </a:r>
            <a:r>
              <a:rPr lang="en-US" sz="2000" dirty="0" smtClean="0">
                <a:solidFill>
                  <a:schemeClr val="bg1"/>
                </a:solidFill>
              </a:rPr>
              <a:t>in ophthalmology</a:t>
            </a:r>
            <a:r>
              <a:rPr lang="en-US" sz="2000" dirty="0">
                <a:solidFill>
                  <a:schemeClr val="bg1"/>
                </a:solidFill>
              </a:rPr>
              <a:t>, new treatment modalities are needed for </a:t>
            </a:r>
            <a:r>
              <a:rPr lang="en-US" sz="2000" dirty="0" smtClean="0">
                <a:solidFill>
                  <a:schemeClr val="bg1"/>
                </a:solidFill>
              </a:rPr>
              <a:t>the treatment </a:t>
            </a:r>
            <a:r>
              <a:rPr lang="en-US" sz="2000" dirty="0">
                <a:solidFill>
                  <a:schemeClr val="bg1"/>
                </a:solidFill>
              </a:rPr>
              <a:t>of this commonly encountered </a:t>
            </a:r>
            <a:r>
              <a:rPr lang="en-US" sz="2000" dirty="0" smtClean="0">
                <a:solidFill>
                  <a:schemeClr val="bg1"/>
                </a:solidFill>
              </a:rPr>
              <a:t>disease.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The World Health </a:t>
            </a:r>
            <a:r>
              <a:rPr lang="en-US" sz="2000" dirty="0" smtClean="0">
                <a:solidFill>
                  <a:schemeClr val="bg1"/>
                </a:solidFill>
              </a:rPr>
              <a:t>Organization classifies </a:t>
            </a:r>
            <a:r>
              <a:rPr lang="en-US" sz="2000" dirty="0">
                <a:solidFill>
                  <a:schemeClr val="bg1"/>
                </a:solidFill>
              </a:rPr>
              <a:t>infectious keratitis as a </a:t>
            </a:r>
            <a:r>
              <a:rPr lang="en-US" sz="2000" dirty="0">
                <a:solidFill>
                  <a:srgbClr val="FFFF00"/>
                </a:solidFill>
              </a:rPr>
              <a:t>“silent </a:t>
            </a:r>
            <a:r>
              <a:rPr lang="en-US" sz="2000" dirty="0" smtClean="0">
                <a:solidFill>
                  <a:srgbClr val="FFFF00"/>
                </a:solidFill>
              </a:rPr>
              <a:t>epidemic Disease “</a:t>
            </a:r>
          </a:p>
          <a:p>
            <a:endParaRPr lang="en-US" sz="2000" dirty="0">
              <a:solidFill>
                <a:srgbClr val="FFFF00"/>
              </a:solidFill>
            </a:endParaRPr>
          </a:p>
          <a:p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23" y="5688449"/>
            <a:ext cx="89916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bg1"/>
                </a:solidFill>
              </a:rPr>
              <a:t>Whitcher</a:t>
            </a:r>
            <a:r>
              <a:rPr lang="en-US" sz="1400" dirty="0">
                <a:solidFill>
                  <a:schemeClr val="bg1"/>
                </a:solidFill>
              </a:rPr>
              <a:t> JP, </a:t>
            </a:r>
            <a:r>
              <a:rPr lang="en-US" sz="1400" dirty="0" err="1">
                <a:solidFill>
                  <a:schemeClr val="bg1"/>
                </a:solidFill>
              </a:rPr>
              <a:t>Srinivasan</a:t>
            </a:r>
            <a:r>
              <a:rPr lang="en-US" sz="1400" dirty="0">
                <a:solidFill>
                  <a:schemeClr val="bg1"/>
                </a:solidFill>
              </a:rPr>
              <a:t> M. Corneal ulceration in the developing world–</a:t>
            </a:r>
          </a:p>
          <a:p>
            <a:r>
              <a:rPr lang="en-US" sz="1400" dirty="0">
                <a:solidFill>
                  <a:schemeClr val="bg1"/>
                </a:solidFill>
              </a:rPr>
              <a:t>a silent epidemic. Br J </a:t>
            </a:r>
            <a:r>
              <a:rPr lang="en-US" sz="1400" dirty="0" err="1">
                <a:solidFill>
                  <a:schemeClr val="bg1"/>
                </a:solidFill>
              </a:rPr>
              <a:t>Ophthalmol</a:t>
            </a:r>
            <a:r>
              <a:rPr lang="en-US" sz="1400" dirty="0">
                <a:solidFill>
                  <a:schemeClr val="bg1"/>
                </a:solidFill>
              </a:rPr>
              <a:t>. 1997;81:622–623.</a:t>
            </a:r>
          </a:p>
          <a:p>
            <a:r>
              <a:rPr lang="en-US" sz="1400" dirty="0">
                <a:solidFill>
                  <a:schemeClr val="bg1"/>
                </a:solidFill>
              </a:rPr>
              <a:t>5. World Health Organization (WHO), Geneva, Switzerland. Available at:</a:t>
            </a:r>
          </a:p>
          <a:p>
            <a:r>
              <a:rPr lang="en-US" sz="1400" dirty="0">
                <a:solidFill>
                  <a:schemeClr val="bg1"/>
                </a:solidFill>
              </a:rPr>
              <a:t>http://www.who.int/drugresistance/documents/surveillancereport/en/.</a:t>
            </a:r>
          </a:p>
          <a:p>
            <a:r>
              <a:rPr lang="en-US" sz="1400" dirty="0">
                <a:solidFill>
                  <a:schemeClr val="bg1"/>
                </a:solidFill>
              </a:rPr>
              <a:t>Accessed November 7, 2016.</a:t>
            </a:r>
          </a:p>
        </p:txBody>
      </p:sp>
    </p:spTree>
    <p:extLst>
      <p:ext uri="{BB962C8B-B14F-4D97-AF65-F5344CB8AC3E}">
        <p14:creationId xmlns:p14="http://schemas.microsoft.com/office/powerpoint/2010/main" val="16525333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2551837"/>
            <a:ext cx="5486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AMR </a:t>
            </a:r>
            <a:r>
              <a:rPr lang="en-US" sz="2000" dirty="0">
                <a:solidFill>
                  <a:schemeClr val="bg1"/>
                </a:solidFill>
              </a:rPr>
              <a:t>is rising at </a:t>
            </a:r>
            <a:r>
              <a:rPr lang="en-US" sz="2000" dirty="0" smtClean="0">
                <a:solidFill>
                  <a:schemeClr val="bg1"/>
                </a:solidFill>
              </a:rPr>
              <a:t>an alarming </a:t>
            </a:r>
            <a:r>
              <a:rPr lang="en-US" sz="2000" dirty="0">
                <a:solidFill>
                  <a:schemeClr val="bg1"/>
                </a:solidFill>
              </a:rPr>
              <a:t>speed, and the World Health Organization </a:t>
            </a:r>
            <a:r>
              <a:rPr lang="en-US" sz="2000" dirty="0" smtClean="0">
                <a:solidFill>
                  <a:schemeClr val="bg1"/>
                </a:solidFill>
              </a:rPr>
              <a:t>has published </a:t>
            </a:r>
            <a:r>
              <a:rPr lang="en-US" sz="2000" dirty="0">
                <a:solidFill>
                  <a:schemeClr val="bg1"/>
                </a:solidFill>
              </a:rPr>
              <a:t>an </a:t>
            </a:r>
            <a:r>
              <a:rPr lang="en-US" sz="2000" dirty="0">
                <a:solidFill>
                  <a:srgbClr val="FFFF00"/>
                </a:solidFill>
              </a:rPr>
              <a:t>urgent call</a:t>
            </a:r>
            <a:r>
              <a:rPr lang="en-US" sz="2000" dirty="0">
                <a:solidFill>
                  <a:schemeClr val="bg1"/>
                </a:solidFill>
              </a:rPr>
              <a:t> to identify alternatives to </a:t>
            </a:r>
            <a:r>
              <a:rPr lang="en-US" sz="2000" dirty="0" smtClean="0">
                <a:solidFill>
                  <a:schemeClr val="bg1"/>
                </a:solidFill>
              </a:rPr>
              <a:t>antibiotics in </a:t>
            </a:r>
            <a:r>
              <a:rPr lang="en-US" sz="2000" dirty="0">
                <a:solidFill>
                  <a:schemeClr val="bg1"/>
                </a:solidFill>
              </a:rPr>
              <a:t>its global report on AMR</a:t>
            </a:r>
          </a:p>
        </p:txBody>
      </p:sp>
      <p:sp>
        <p:nvSpPr>
          <p:cNvPr id="5" name="Rectangle 4"/>
          <p:cNvSpPr/>
          <p:nvPr/>
        </p:nvSpPr>
        <p:spPr>
          <a:xfrm>
            <a:off x="4105308" y="914400"/>
            <a:ext cx="15334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Agency FB" pitchFamily="34" charset="0"/>
              </a:rPr>
              <a:t>AMR</a:t>
            </a:r>
            <a:endParaRPr lang="en-US" sz="6000" dirty="0">
              <a:solidFill>
                <a:srgbClr val="FFFF00"/>
              </a:solidFill>
              <a:latin typeface="Agency FB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5397789"/>
            <a:ext cx="533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World Health Organization (WHO), Geneva, Switzerland. Available at:</a:t>
            </a:r>
          </a:p>
          <a:p>
            <a:r>
              <a:rPr lang="en-US" sz="1400" dirty="0">
                <a:solidFill>
                  <a:schemeClr val="bg1"/>
                </a:solidFill>
              </a:rPr>
              <a:t>http://www.who.int/drugresistance/documents/surveillancereport/en/.</a:t>
            </a:r>
          </a:p>
          <a:p>
            <a:r>
              <a:rPr lang="en-US" sz="1400" dirty="0">
                <a:solidFill>
                  <a:schemeClr val="bg1"/>
                </a:solidFill>
              </a:rPr>
              <a:t>Accessed November 7, 2016.</a:t>
            </a:r>
          </a:p>
        </p:txBody>
      </p:sp>
      <p:pic>
        <p:nvPicPr>
          <p:cNvPr id="1026" name="Picture 2" descr="صورة ذات صل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828801"/>
            <a:ext cx="3048000" cy="404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715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M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97" y="457200"/>
            <a:ext cx="8040806" cy="41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4953000"/>
            <a:ext cx="899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dirty="0">
                <a:solidFill>
                  <a:schemeClr val="bg1"/>
                </a:solidFill>
              </a:rPr>
              <a:t>The graphic shows that by 2050, the WHO expects that more people will die due to antibiotic resistance than to cancer and diabetes combined.</a:t>
            </a:r>
          </a:p>
          <a:p>
            <a:pPr fontAlgn="base"/>
            <a:endParaRPr lang="en-US" dirty="0" smtClean="0">
              <a:solidFill>
                <a:schemeClr val="bg1"/>
              </a:solidFill>
            </a:endParaRPr>
          </a:p>
          <a:p>
            <a:pPr fontAlgn="base"/>
            <a:r>
              <a:rPr lang="en-US" dirty="0" smtClean="0">
                <a:solidFill>
                  <a:schemeClr val="bg1"/>
                </a:solidFill>
              </a:rPr>
              <a:t>For </a:t>
            </a:r>
            <a:r>
              <a:rPr lang="en-US" dirty="0">
                <a:solidFill>
                  <a:schemeClr val="bg1"/>
                </a:solidFill>
              </a:rPr>
              <a:t>ophthalmology this will mean a distinct increase in antibiotic-resistant corneal infections.</a:t>
            </a:r>
          </a:p>
        </p:txBody>
      </p:sp>
    </p:spTree>
    <p:extLst>
      <p:ext uri="{BB962C8B-B14F-4D97-AF65-F5344CB8AC3E}">
        <p14:creationId xmlns:p14="http://schemas.microsoft.com/office/powerpoint/2010/main" val="4160052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68143" y="533400"/>
            <a:ext cx="1728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PACK-CXL 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6394" y="1066941"/>
            <a:ext cx="89916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Photo activated  </a:t>
            </a:r>
            <a:r>
              <a:rPr lang="en-US" sz="2000" dirty="0" err="1" smtClean="0">
                <a:solidFill>
                  <a:schemeClr val="bg1"/>
                </a:solidFill>
              </a:rPr>
              <a:t>chromophore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for</a:t>
            </a:r>
          </a:p>
          <a:p>
            <a:r>
              <a:rPr lang="en-US" sz="2000" dirty="0">
                <a:solidFill>
                  <a:schemeClr val="bg1"/>
                </a:solidFill>
              </a:rPr>
              <a:t>keratitis-corneal collagen crosslinking</a:t>
            </a:r>
          </a:p>
          <a:p>
            <a:r>
              <a:rPr lang="en-US" sz="2000" dirty="0">
                <a:solidFill>
                  <a:schemeClr val="bg1"/>
                </a:solidFill>
              </a:rPr>
              <a:t>(PACK-CXL).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err="1" smtClean="0">
                <a:solidFill>
                  <a:srgbClr val="FFFF00"/>
                </a:solidFill>
              </a:rPr>
              <a:t>lseli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first reported CXL for infectious</a:t>
            </a:r>
          </a:p>
          <a:p>
            <a:r>
              <a:rPr lang="en-US" sz="2000" dirty="0">
                <a:solidFill>
                  <a:schemeClr val="bg1"/>
                </a:solidFill>
              </a:rPr>
              <a:t>keratitis in 2008, thereafter many</a:t>
            </a:r>
          </a:p>
          <a:p>
            <a:r>
              <a:rPr lang="en-US" sz="2000" dirty="0">
                <a:solidFill>
                  <a:schemeClr val="bg1"/>
                </a:solidFill>
              </a:rPr>
              <a:t>studies revealed its efficacy in</a:t>
            </a:r>
          </a:p>
          <a:p>
            <a:r>
              <a:rPr lang="en-US" sz="2000" dirty="0">
                <a:solidFill>
                  <a:schemeClr val="bg1"/>
                </a:solidFill>
              </a:rPr>
              <a:t>bacterial and fungal keratitis.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r>
              <a:rPr lang="en-US" sz="1400" dirty="0" err="1" smtClean="0">
                <a:solidFill>
                  <a:schemeClr val="bg1"/>
                </a:solidFill>
              </a:rPr>
              <a:t>Iseli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HP, et al. Ultraviolet A/riboflavin corneal cross-linking for</a:t>
            </a:r>
          </a:p>
          <a:p>
            <a:r>
              <a:rPr lang="en-US" sz="1400" dirty="0">
                <a:solidFill>
                  <a:schemeClr val="bg1"/>
                </a:solidFill>
              </a:rPr>
              <a:t>infectious keratitis associated with corneal melts. Cornea.</a:t>
            </a:r>
          </a:p>
          <a:p>
            <a:r>
              <a:rPr lang="en-US" sz="1400" dirty="0">
                <a:solidFill>
                  <a:schemeClr val="bg1"/>
                </a:solidFill>
              </a:rPr>
              <a:t>2008;27:590–4.</a:t>
            </a:r>
          </a:p>
          <a:p>
            <a:r>
              <a:rPr lang="en-US" sz="1400" dirty="0">
                <a:solidFill>
                  <a:schemeClr val="bg1"/>
                </a:solidFill>
              </a:rPr>
              <a:t>Sun B, Mu GY. Evaluation of the in vitro antimicrobial</a:t>
            </a:r>
          </a:p>
          <a:p>
            <a:r>
              <a:rPr lang="en-US" sz="1400" dirty="0">
                <a:solidFill>
                  <a:schemeClr val="bg1"/>
                </a:solidFill>
              </a:rPr>
              <a:t>properties of </a:t>
            </a:r>
            <a:r>
              <a:rPr lang="en-US" sz="1400" dirty="0" err="1">
                <a:solidFill>
                  <a:schemeClr val="bg1"/>
                </a:solidFill>
              </a:rPr>
              <a:t>ultraviand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fusarium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solani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  <a:r>
              <a:rPr lang="en-US" sz="1400" dirty="0" err="1">
                <a:solidFill>
                  <a:schemeClr val="bg1"/>
                </a:solidFill>
              </a:rPr>
              <a:t>Int</a:t>
            </a:r>
            <a:r>
              <a:rPr lang="en-US" sz="1400" dirty="0">
                <a:solidFill>
                  <a:schemeClr val="bg1"/>
                </a:solidFill>
              </a:rPr>
              <a:t> J </a:t>
            </a:r>
            <a:r>
              <a:rPr lang="en-US" sz="1400" dirty="0" err="1">
                <a:solidFill>
                  <a:schemeClr val="bg1"/>
                </a:solidFill>
              </a:rPr>
              <a:t>Ophthalmol</a:t>
            </a:r>
            <a:r>
              <a:rPr lang="en-US" sz="1400" dirty="0">
                <a:solidFill>
                  <a:schemeClr val="bg1"/>
                </a:solidFill>
              </a:rPr>
              <a:t> 2014;</a:t>
            </a:r>
          </a:p>
          <a:p>
            <a:r>
              <a:rPr lang="en-US" sz="1400" dirty="0">
                <a:solidFill>
                  <a:schemeClr val="bg1"/>
                </a:solidFill>
              </a:rPr>
              <a:t>7(2):205-210.</a:t>
            </a:r>
          </a:p>
          <a:p>
            <a:r>
              <a:rPr lang="en-US" sz="1400" dirty="0">
                <a:solidFill>
                  <a:schemeClr val="bg1"/>
                </a:solidFill>
              </a:rPr>
              <a:t>Li Z, Mu G. Riboflavin/ultraviolet </a:t>
            </a:r>
            <a:r>
              <a:rPr lang="en-US" sz="1400" dirty="0" err="1">
                <a:solidFill>
                  <a:schemeClr val="bg1"/>
                </a:solidFill>
              </a:rPr>
              <a:t>lightmediated</a:t>
            </a:r>
            <a:r>
              <a:rPr lang="en-US" sz="1400" dirty="0">
                <a:solidFill>
                  <a:schemeClr val="bg1"/>
                </a:solidFill>
              </a:rPr>
              <a:t> crosslinking</a:t>
            </a:r>
          </a:p>
          <a:p>
            <a:r>
              <a:rPr lang="en-US" sz="1400" dirty="0">
                <a:solidFill>
                  <a:schemeClr val="bg1"/>
                </a:solidFill>
              </a:rPr>
              <a:t>for fungal keratitis. Br J </a:t>
            </a:r>
            <a:r>
              <a:rPr lang="en-US" sz="1400" dirty="0" err="1">
                <a:solidFill>
                  <a:schemeClr val="bg1"/>
                </a:solidFill>
              </a:rPr>
              <a:t>Ophthalmol</a:t>
            </a:r>
            <a:r>
              <a:rPr lang="en-US" sz="1400" dirty="0">
                <a:solidFill>
                  <a:schemeClr val="bg1"/>
                </a:solidFill>
              </a:rPr>
              <a:t>. 2013 Jan 26.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00200"/>
            <a:ext cx="3581399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3789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457200"/>
            <a:ext cx="8686800" cy="547842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3200" dirty="0" smtClean="0">
                <a:solidFill>
                  <a:srgbClr val="FFFF00"/>
                </a:solidFill>
              </a:rPr>
              <a:t>Mechanism of action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photodynamic </a:t>
            </a:r>
            <a:r>
              <a:rPr lang="en-US" sz="2000" dirty="0">
                <a:solidFill>
                  <a:schemeClr val="bg1"/>
                </a:solidFill>
              </a:rPr>
              <a:t>inactivation of </a:t>
            </a:r>
            <a:r>
              <a:rPr lang="en-US" sz="2000" dirty="0" smtClean="0">
                <a:solidFill>
                  <a:schemeClr val="bg1"/>
                </a:solidFill>
              </a:rPr>
              <a:t>microorganisms arises </a:t>
            </a:r>
            <a:r>
              <a:rPr lang="en-US" sz="2000" dirty="0">
                <a:solidFill>
                  <a:schemeClr val="bg1"/>
                </a:solidFill>
              </a:rPr>
              <a:t>from the generation of free radicals .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Free </a:t>
            </a:r>
            <a:r>
              <a:rPr lang="en-US" sz="2000" dirty="0">
                <a:solidFill>
                  <a:schemeClr val="bg1"/>
                </a:solidFill>
              </a:rPr>
              <a:t>radicals rapidly </a:t>
            </a:r>
            <a:r>
              <a:rPr lang="en-US" sz="2000" dirty="0" smtClean="0">
                <a:solidFill>
                  <a:schemeClr val="bg1"/>
                </a:solidFill>
              </a:rPr>
              <a:t>oxidize biomolecules </a:t>
            </a:r>
            <a:r>
              <a:rPr lang="en-US" sz="2000" dirty="0">
                <a:solidFill>
                  <a:schemeClr val="bg1"/>
                </a:solidFill>
              </a:rPr>
              <a:t>and induce damage in major cell </a:t>
            </a:r>
            <a:r>
              <a:rPr lang="en-US" sz="2000" dirty="0" smtClean="0">
                <a:solidFill>
                  <a:schemeClr val="bg1"/>
                </a:solidFill>
              </a:rPr>
              <a:t>components, mainly </a:t>
            </a:r>
            <a:r>
              <a:rPr lang="en-US" sz="2000" dirty="0">
                <a:solidFill>
                  <a:schemeClr val="bg1"/>
                </a:solidFill>
              </a:rPr>
              <a:t>in the cell wall and DNA, which finally lead to </a:t>
            </a:r>
            <a:r>
              <a:rPr lang="en-US" sz="2000" dirty="0" smtClean="0">
                <a:solidFill>
                  <a:schemeClr val="bg1"/>
                </a:solidFill>
              </a:rPr>
              <a:t>killing of microorganisms.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1219200"/>
            <a:ext cx="8686800" cy="175432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Low"/>
            <a:r>
              <a:rPr lang="en-US" dirty="0" smtClean="0">
                <a:solidFill>
                  <a:schemeClr val="bg1"/>
                </a:solidFill>
              </a:rPr>
              <a:t>                             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Riboflavin   </a:t>
            </a:r>
            <a:r>
              <a:rPr lang="en-US" dirty="0" smtClean="0">
                <a:solidFill>
                  <a:schemeClr val="bg1"/>
                </a:solidFill>
              </a:rPr>
              <a:t>                                                </a:t>
            </a:r>
          </a:p>
          <a:p>
            <a:pPr algn="justLow"/>
            <a:r>
              <a:rPr lang="en-US" dirty="0" smtClean="0">
                <a:solidFill>
                  <a:schemeClr val="bg1"/>
                </a:solidFill>
              </a:rPr>
              <a:t>                                                          UV-light absorption</a:t>
            </a:r>
          </a:p>
          <a:p>
            <a:pPr algn="justLow"/>
            <a:r>
              <a:rPr lang="en-US" dirty="0" smtClean="0">
                <a:solidFill>
                  <a:schemeClr val="bg1"/>
                </a:solidFill>
              </a:rPr>
              <a:t>       </a:t>
            </a:r>
            <a:r>
              <a:rPr lang="en-US" dirty="0" smtClean="0">
                <a:solidFill>
                  <a:srgbClr val="FFFF00"/>
                </a:solidFill>
              </a:rPr>
              <a:t>UV-Light </a:t>
            </a:r>
            <a:r>
              <a:rPr lang="en-US" dirty="0" smtClean="0">
                <a:solidFill>
                  <a:schemeClr val="bg1"/>
                </a:solidFill>
              </a:rPr>
              <a:t>                                   Excitation </a:t>
            </a:r>
            <a:r>
              <a:rPr lang="en-US" dirty="0">
                <a:solidFill>
                  <a:schemeClr val="bg1"/>
                </a:solidFill>
              </a:rPr>
              <a:t>of </a:t>
            </a:r>
            <a:r>
              <a:rPr lang="en-US" dirty="0" smtClean="0">
                <a:solidFill>
                  <a:schemeClr val="bg1"/>
                </a:solidFill>
              </a:rPr>
              <a:t>oxygen</a:t>
            </a:r>
          </a:p>
          <a:p>
            <a:pPr algn="justLow"/>
            <a:r>
              <a:rPr lang="en-US" dirty="0" smtClean="0">
                <a:solidFill>
                  <a:schemeClr val="bg1"/>
                </a:solidFill>
              </a:rPr>
              <a:t>  Excitation of riboflavin                                                                                      </a:t>
            </a:r>
            <a:r>
              <a:rPr lang="en-US" dirty="0" smtClean="0">
                <a:solidFill>
                  <a:srgbClr val="FFFF00"/>
                </a:solidFill>
              </a:rPr>
              <a:t>Oxygen</a:t>
            </a:r>
          </a:p>
          <a:p>
            <a:pPr algn="justLow"/>
            <a:r>
              <a:rPr lang="en-US" dirty="0" smtClean="0">
                <a:solidFill>
                  <a:schemeClr val="bg1"/>
                </a:solidFill>
              </a:rPr>
              <a:t>                                                                                                                      oxidation of the</a:t>
            </a:r>
          </a:p>
          <a:p>
            <a:pPr algn="justLow"/>
            <a:r>
              <a:rPr lang="en-US" dirty="0" smtClean="0">
                <a:solidFill>
                  <a:schemeClr val="bg1"/>
                </a:solidFill>
              </a:rPr>
              <a:t>                                                                                                                          extracellular </a:t>
            </a:r>
            <a:r>
              <a:rPr lang="en-US" dirty="0">
                <a:solidFill>
                  <a:schemeClr val="bg1"/>
                </a:solidFill>
              </a:rPr>
              <a:t>matrix</a:t>
            </a:r>
          </a:p>
        </p:txBody>
      </p:sp>
    </p:spTree>
    <p:extLst>
      <p:ext uri="{BB962C8B-B14F-4D97-AF65-F5344CB8AC3E}">
        <p14:creationId xmlns:p14="http://schemas.microsoft.com/office/powerpoint/2010/main" val="193749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28800" y="1524000"/>
            <a:ext cx="4953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 smtClean="0">
                <a:solidFill>
                  <a:srgbClr val="FFFF00"/>
                </a:solidFill>
              </a:rPr>
              <a:t>Pack CXL  </a:t>
            </a:r>
          </a:p>
          <a:p>
            <a:endParaRPr lang="en-US" sz="5400" dirty="0"/>
          </a:p>
          <a:p>
            <a:r>
              <a:rPr lang="en-US" sz="5400" dirty="0" smtClean="0"/>
              <a:t> </a:t>
            </a:r>
            <a:r>
              <a:rPr lang="en-US" sz="5400" dirty="0" smtClean="0">
                <a:solidFill>
                  <a:srgbClr val="FFFF00"/>
                </a:solidFill>
              </a:rPr>
              <a:t>Cytotoxic </a:t>
            </a:r>
            <a:r>
              <a:rPr lang="en-US" sz="5400" dirty="0">
                <a:solidFill>
                  <a:srgbClr val="FFFF00"/>
                </a:solidFill>
              </a:rPr>
              <a:t>e</a:t>
            </a:r>
            <a:r>
              <a:rPr lang="en-US" sz="5400" dirty="0" smtClean="0">
                <a:solidFill>
                  <a:srgbClr val="FFFF00"/>
                </a:solidFill>
              </a:rPr>
              <a:t>ffect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1028" name="Picture 4" descr="Alcohol Based Hand Sanitiser Aqium G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38400"/>
            <a:ext cx="409575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23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5103674"/>
            <a:ext cx="9144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1.Makdoumi </a:t>
            </a:r>
            <a:r>
              <a:rPr lang="en-US" sz="1400" b="1" dirty="0">
                <a:solidFill>
                  <a:schemeClr val="bg1"/>
                </a:solidFill>
              </a:rPr>
              <a:t>K. UVA-</a:t>
            </a:r>
            <a:r>
              <a:rPr lang="en-US" sz="1400" b="1" dirty="0" err="1">
                <a:solidFill>
                  <a:schemeClr val="bg1"/>
                </a:solidFill>
              </a:rPr>
              <a:t>Riboflawin</a:t>
            </a:r>
            <a:r>
              <a:rPr lang="en-US" sz="1400" b="1" dirty="0">
                <a:solidFill>
                  <a:schemeClr val="bg1"/>
                </a:solidFill>
              </a:rPr>
              <a:t> photochemical therapy of bacterial </a:t>
            </a:r>
            <a:r>
              <a:rPr lang="en-US" sz="1400" b="1" dirty="0" err="1">
                <a:solidFill>
                  <a:schemeClr val="bg1"/>
                </a:solidFill>
              </a:rPr>
              <a:t>keratits</a:t>
            </a:r>
            <a:r>
              <a:rPr lang="en-US" sz="1400" b="1" dirty="0">
                <a:solidFill>
                  <a:schemeClr val="bg1"/>
                </a:solidFill>
              </a:rPr>
              <a:t>: a pilot study. </a:t>
            </a:r>
            <a:r>
              <a:rPr lang="en-US" sz="1400" b="1" dirty="0" err="1">
                <a:solidFill>
                  <a:schemeClr val="bg1"/>
                </a:solidFill>
              </a:rPr>
              <a:t>Graefs</a:t>
            </a:r>
            <a:r>
              <a:rPr lang="en-US" sz="1400" b="1" dirty="0">
                <a:solidFill>
                  <a:schemeClr val="bg1"/>
                </a:solidFill>
              </a:rPr>
              <a:t> Arch </a:t>
            </a:r>
            <a:r>
              <a:rPr lang="en-US" sz="1400" b="1" dirty="0" err="1">
                <a:solidFill>
                  <a:schemeClr val="bg1"/>
                </a:solidFill>
              </a:rPr>
              <a:t>Clin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Exp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</a:rPr>
              <a:t>Ophthalmol</a:t>
            </a:r>
            <a:r>
              <a:rPr lang="en-US" sz="1400" b="1" dirty="0">
                <a:solidFill>
                  <a:schemeClr val="bg1"/>
                </a:solidFill>
              </a:rPr>
              <a:t>. 2012;250:95-102.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2. </a:t>
            </a:r>
            <a:r>
              <a:rPr lang="en-US" sz="1400" b="1" dirty="0" err="1">
                <a:solidFill>
                  <a:schemeClr val="bg1"/>
                </a:solidFill>
              </a:rPr>
              <a:t>Tabibian</a:t>
            </a:r>
            <a:r>
              <a:rPr lang="en-US" sz="1400" b="1" dirty="0">
                <a:solidFill>
                  <a:schemeClr val="bg1"/>
                </a:solidFill>
              </a:rPr>
              <a:t> D. Accelerated PACK-CXL as a First-line and Sole Treatment in Early Fungal Keratitis. J Refract Surg. 2014; 30:855-857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3. Chan TC. PACK-CXL for Bacterial Keratitis After Small Incision </a:t>
            </a:r>
            <a:r>
              <a:rPr lang="en-US" sz="1400" b="1" dirty="0" err="1">
                <a:solidFill>
                  <a:schemeClr val="bg1"/>
                </a:solidFill>
              </a:rPr>
              <a:t>Lenticule</a:t>
            </a:r>
            <a:r>
              <a:rPr lang="en-US" sz="1400" b="1" dirty="0">
                <a:solidFill>
                  <a:schemeClr val="bg1"/>
                </a:solidFill>
              </a:rPr>
              <a:t> Extraction (SMILE). J Refract Surg. 2017</a:t>
            </a:r>
            <a:r>
              <a:rPr lang="en-US" b="1" dirty="0">
                <a:solidFill>
                  <a:schemeClr val="bg1"/>
                </a:solidFill>
              </a:rPr>
              <a:t>; </a:t>
            </a:r>
            <a:r>
              <a:rPr lang="en-US" sz="1600" b="1" dirty="0">
                <a:solidFill>
                  <a:schemeClr val="bg1"/>
                </a:solidFill>
              </a:rPr>
              <a:t>33:278-280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648" y="-81"/>
            <a:ext cx="9144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PACK-CXL: published data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     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188 cases Standard </a:t>
            </a:r>
            <a:r>
              <a:rPr lang="en-US" sz="2000" dirty="0">
                <a:solidFill>
                  <a:schemeClr val="bg1"/>
                </a:solidFill>
              </a:rPr>
              <a:t>“</a:t>
            </a:r>
            <a:r>
              <a:rPr lang="en-US" sz="2000" dirty="0" smtClean="0">
                <a:solidFill>
                  <a:schemeClr val="bg1"/>
                </a:solidFill>
              </a:rPr>
              <a:t>Dresden” protocol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                                                                       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Two  cases  </a:t>
            </a:r>
            <a:r>
              <a:rPr lang="en-US" sz="2000" dirty="0">
                <a:solidFill>
                  <a:schemeClr val="bg1"/>
                </a:solidFill>
              </a:rPr>
              <a:t>were </a:t>
            </a:r>
            <a:r>
              <a:rPr lang="en-US" sz="2000" dirty="0" smtClean="0">
                <a:solidFill>
                  <a:schemeClr val="bg1"/>
                </a:solidFill>
              </a:rPr>
              <a:t>treated with accelerated PACK-CXL </a:t>
            </a:r>
            <a:r>
              <a:rPr lang="en-US" sz="2000" dirty="0">
                <a:solidFill>
                  <a:schemeClr val="bg1"/>
                </a:solidFill>
              </a:rPr>
              <a:t>²·³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173 cases: </a:t>
            </a:r>
            <a:r>
              <a:rPr lang="en-US" sz="2000" i="1" dirty="0" smtClean="0">
                <a:solidFill>
                  <a:schemeClr val="bg1"/>
                </a:solidFill>
              </a:rPr>
              <a:t>additional </a:t>
            </a:r>
            <a:r>
              <a:rPr lang="en-US" sz="2000" i="1" dirty="0">
                <a:solidFill>
                  <a:schemeClr val="bg1"/>
                </a:solidFill>
              </a:rPr>
              <a:t>treatment</a:t>
            </a:r>
          </a:p>
          <a:p>
            <a:r>
              <a:rPr lang="en-US" sz="2000" dirty="0">
                <a:solidFill>
                  <a:schemeClr val="bg1"/>
                </a:solidFill>
              </a:rPr>
              <a:t>17 </a:t>
            </a:r>
            <a:r>
              <a:rPr lang="en-US" sz="2000" dirty="0" smtClean="0">
                <a:solidFill>
                  <a:schemeClr val="bg1"/>
                </a:solidFill>
              </a:rPr>
              <a:t>cases: </a:t>
            </a:r>
            <a:r>
              <a:rPr lang="en-US" sz="2000" i="1" dirty="0" smtClean="0">
                <a:solidFill>
                  <a:schemeClr val="bg1"/>
                </a:solidFill>
              </a:rPr>
              <a:t>solo-therapy¹·²</a:t>
            </a:r>
            <a:endParaRPr lang="en-US" sz="2000" i="1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648" y="844055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From 2008 until today, published studies cover a </a:t>
            </a:r>
            <a:r>
              <a:rPr lang="en-US" sz="2000" dirty="0" smtClean="0">
                <a:solidFill>
                  <a:schemeClr val="bg1"/>
                </a:solidFill>
              </a:rPr>
              <a:t>total of </a:t>
            </a:r>
            <a:r>
              <a:rPr lang="en-US" sz="2000" dirty="0">
                <a:solidFill>
                  <a:schemeClr val="bg1"/>
                </a:solidFill>
              </a:rPr>
              <a:t>190 eyes treated with CXL as an adjunct to </a:t>
            </a:r>
            <a:r>
              <a:rPr lang="en-US" sz="2000" dirty="0" smtClean="0">
                <a:solidFill>
                  <a:schemeClr val="bg1"/>
                </a:solidFill>
              </a:rPr>
              <a:t>antimicrobial treatment</a:t>
            </a:r>
            <a:r>
              <a:rPr lang="en-US" sz="20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076676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37531"/>
            <a:ext cx="9144000" cy="6858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196638" y="457200"/>
            <a:ext cx="4750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Can PACK-CXL be accelerated ?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1028" name="Picture 4" descr="Journal of Refractive Surge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1600"/>
            <a:ext cx="1647825" cy="7026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638" y="4038600"/>
            <a:ext cx="3975562" cy="2511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-76200" y="2383727"/>
            <a:ext cx="9372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Antibacterial Efficacy of Accelerated </a:t>
            </a:r>
            <a:r>
              <a:rPr lang="en-US" sz="2000" dirty="0" err="1">
                <a:solidFill>
                  <a:schemeClr val="bg1"/>
                </a:solidFill>
              </a:rPr>
              <a:t>Photoactivated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Chromophore</a:t>
            </a:r>
            <a:r>
              <a:rPr lang="en-US" sz="2000" dirty="0">
                <a:solidFill>
                  <a:schemeClr val="bg1"/>
                </a:solidFill>
              </a:rPr>
              <a:t> for Keratitis–Corneal Collagen Cross-linking (PACK-CXL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endParaRPr lang="en-US" sz="1400" dirty="0" smtClean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dirty="0" smtClean="0">
                <a:solidFill>
                  <a:schemeClr val="bg1"/>
                </a:solidFill>
              </a:rPr>
              <a:t>Olivier </a:t>
            </a:r>
            <a:r>
              <a:rPr lang="en-US" sz="1400" dirty="0" err="1">
                <a:solidFill>
                  <a:schemeClr val="bg1"/>
                </a:solidFill>
              </a:rPr>
              <a:t>Richoz</a:t>
            </a:r>
            <a:r>
              <a:rPr lang="en-US" sz="1400" dirty="0">
                <a:solidFill>
                  <a:schemeClr val="bg1"/>
                </a:solidFill>
              </a:rPr>
              <a:t>, MD; Sabine Kling, PhD; Florence </a:t>
            </a:r>
            <a:r>
              <a:rPr lang="en-US" sz="1400" dirty="0" err="1">
                <a:solidFill>
                  <a:schemeClr val="bg1"/>
                </a:solidFill>
              </a:rPr>
              <a:t>Hoogewoud</a:t>
            </a:r>
            <a:r>
              <a:rPr lang="en-US" sz="1400" dirty="0">
                <a:solidFill>
                  <a:schemeClr val="bg1"/>
                </a:solidFill>
              </a:rPr>
              <a:t>, MD; Arthur Hammer, MD; David </a:t>
            </a:r>
            <a:r>
              <a:rPr lang="en-US" sz="1400" dirty="0" err="1">
                <a:solidFill>
                  <a:schemeClr val="bg1"/>
                </a:solidFill>
              </a:rPr>
              <a:t>Tabibian</a:t>
            </a:r>
            <a:r>
              <a:rPr lang="en-US" sz="1400" dirty="0">
                <a:solidFill>
                  <a:schemeClr val="bg1"/>
                </a:solidFill>
              </a:rPr>
              <a:t>, MD; Patrice Francois, PhD; Jacques </a:t>
            </a:r>
            <a:r>
              <a:rPr lang="en-US" sz="1400" dirty="0" err="1">
                <a:solidFill>
                  <a:schemeClr val="bg1"/>
                </a:solidFill>
              </a:rPr>
              <a:t>Schrenzel</a:t>
            </a:r>
            <a:r>
              <a:rPr lang="en-US" sz="1400" dirty="0">
                <a:solidFill>
                  <a:schemeClr val="bg1"/>
                </a:solidFill>
              </a:rPr>
              <a:t>, MD; </a:t>
            </a:r>
            <a:r>
              <a:rPr lang="en-US" sz="1400" dirty="0" err="1">
                <a:solidFill>
                  <a:schemeClr val="bg1"/>
                </a:solidFill>
              </a:rPr>
              <a:t>Farhad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Hafezi</a:t>
            </a:r>
            <a:r>
              <a:rPr lang="en-US" sz="1400" dirty="0">
                <a:solidFill>
                  <a:schemeClr val="bg1"/>
                </a:solidFill>
              </a:rPr>
              <a:t>, MD, </a:t>
            </a:r>
            <a:r>
              <a:rPr lang="en-US" sz="1400" dirty="0" smtClean="0">
                <a:solidFill>
                  <a:schemeClr val="bg1"/>
                </a:solidFill>
              </a:rPr>
              <a:t>PhD   , 2014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60159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38508" y="457200"/>
            <a:ext cx="39012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Accelerated PACK-CXL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74" y="5634962"/>
            <a:ext cx="1140725" cy="744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4058" y="2365266"/>
            <a:ext cx="1567787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Abrasion </a:t>
            </a:r>
            <a:r>
              <a:rPr lang="en-US" b="1" dirty="0" smtClean="0">
                <a:solidFill>
                  <a:schemeClr val="bg1"/>
                </a:solidFill>
              </a:rPr>
              <a:t>of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epithelium.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(1mm around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the borders)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664389"/>
            <a:ext cx="10858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748351" y="3707527"/>
            <a:ext cx="0" cy="33871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14058" y="4078441"/>
            <a:ext cx="1455956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Corneal</a:t>
            </a:r>
          </a:p>
          <a:p>
            <a:r>
              <a:rPr lang="en-US" b="1" dirty="0">
                <a:solidFill>
                  <a:schemeClr val="bg1"/>
                </a:solidFill>
              </a:rPr>
              <a:t>scraping for</a:t>
            </a:r>
          </a:p>
          <a:p>
            <a:r>
              <a:rPr lang="en-US" b="1" dirty="0">
                <a:solidFill>
                  <a:schemeClr val="bg1"/>
                </a:solidFill>
              </a:rPr>
              <a:t>culture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981200" y="6007077"/>
            <a:ext cx="228600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5664389"/>
            <a:ext cx="1125837" cy="752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373737" y="4046239"/>
            <a:ext cx="1828800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</a:t>
            </a:r>
            <a:r>
              <a:rPr lang="en-US" b="1" dirty="0" smtClean="0">
                <a:solidFill>
                  <a:schemeClr val="bg1"/>
                </a:solidFill>
              </a:rPr>
              <a:t>ypo-</a:t>
            </a:r>
            <a:r>
              <a:rPr lang="en-US" b="1" dirty="0" err="1" smtClean="0">
                <a:solidFill>
                  <a:schemeClr val="bg1"/>
                </a:solidFill>
              </a:rPr>
              <a:t>osmolaric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0.1%, riboflavin</a:t>
            </a:r>
          </a:p>
          <a:p>
            <a:r>
              <a:rPr lang="en-US" b="1" dirty="0">
                <a:solidFill>
                  <a:schemeClr val="bg1"/>
                </a:solidFill>
              </a:rPr>
              <a:t>(each 2 min for </a:t>
            </a:r>
            <a:r>
              <a:rPr lang="en-US" b="1" dirty="0" smtClean="0">
                <a:solidFill>
                  <a:schemeClr val="bg1"/>
                </a:solidFill>
              </a:rPr>
              <a:t>20-30 </a:t>
            </a:r>
            <a:r>
              <a:rPr lang="en-US" b="1" dirty="0">
                <a:solidFill>
                  <a:schemeClr val="bg1"/>
                </a:solidFill>
              </a:rPr>
              <a:t>min)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260268" y="4568849"/>
            <a:ext cx="542925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678" y="5634962"/>
            <a:ext cx="1109662" cy="781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956378" y="4184738"/>
            <a:ext cx="1681305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UV-</a:t>
            </a:r>
            <a:r>
              <a:rPr lang="en-US" b="1" dirty="0" err="1" smtClean="0">
                <a:solidFill>
                  <a:schemeClr val="bg1"/>
                </a:solidFill>
              </a:rPr>
              <a:t>Aradiation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(30mW/cm2</a:t>
            </a:r>
          </a:p>
          <a:p>
            <a:r>
              <a:rPr lang="en-US" b="1" dirty="0">
                <a:solidFill>
                  <a:schemeClr val="bg1"/>
                </a:solidFill>
              </a:rPr>
              <a:t>For 3 </a:t>
            </a:r>
            <a:r>
              <a:rPr lang="en-US" b="1" dirty="0" smtClean="0">
                <a:solidFill>
                  <a:schemeClr val="bg1"/>
                </a:solidFill>
              </a:rPr>
              <a:t>min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562600" y="4510144"/>
            <a:ext cx="551306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7062717" y="2326710"/>
            <a:ext cx="1375160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Rinsing and</a:t>
            </a:r>
          </a:p>
          <a:p>
            <a:r>
              <a:rPr lang="en-US" dirty="0">
                <a:solidFill>
                  <a:schemeClr val="bg1"/>
                </a:solidFill>
              </a:rPr>
              <a:t>patching</a:t>
            </a:r>
          </a:p>
          <a:p>
            <a:r>
              <a:rPr lang="en-US" dirty="0">
                <a:solidFill>
                  <a:schemeClr val="bg1"/>
                </a:solidFill>
              </a:rPr>
              <a:t>with Ab.</a:t>
            </a:r>
          </a:p>
          <a:p>
            <a:r>
              <a:rPr lang="en-US" dirty="0">
                <a:solidFill>
                  <a:schemeClr val="bg1"/>
                </a:solidFill>
              </a:rPr>
              <a:t>ointment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7752078" y="3731583"/>
            <a:ext cx="0" cy="34685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6565853" y="6025771"/>
            <a:ext cx="228600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73837" y="6065648"/>
            <a:ext cx="228600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1445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616724" y="762000"/>
            <a:ext cx="15156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cap="all" dirty="0" smtClean="0">
                <a:solidFill>
                  <a:srgbClr val="FFFF00"/>
                </a:solidFill>
              </a:rPr>
              <a:t> Results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236" y="1597730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The killing rates for </a:t>
            </a:r>
            <a:r>
              <a:rPr lang="en-US" sz="2000" i="1" dirty="0">
                <a:solidFill>
                  <a:schemeClr val="bg1"/>
                </a:solidFill>
              </a:rPr>
              <a:t>Staphylococcus </a:t>
            </a:r>
            <a:r>
              <a:rPr lang="en-US" sz="2000" i="1" dirty="0" err="1">
                <a:solidFill>
                  <a:schemeClr val="bg1"/>
                </a:solidFill>
              </a:rPr>
              <a:t>aureus</a:t>
            </a:r>
            <a:r>
              <a:rPr lang="en-US" sz="2000" dirty="0">
                <a:solidFill>
                  <a:schemeClr val="bg1"/>
                </a:solidFill>
              </a:rPr>
              <a:t> were 92.5% ± 5.5% (5 minutes at 18 </a:t>
            </a:r>
            <a:r>
              <a:rPr lang="en-US" sz="2000" dirty="0" err="1">
                <a:solidFill>
                  <a:schemeClr val="bg1"/>
                </a:solidFill>
              </a:rPr>
              <a:t>mW</a:t>
            </a:r>
            <a:r>
              <a:rPr lang="en-US" sz="2000" dirty="0">
                <a:solidFill>
                  <a:schemeClr val="bg1"/>
                </a:solidFill>
              </a:rPr>
              <a:t>/cm</a:t>
            </a:r>
            <a:r>
              <a:rPr lang="en-US" sz="2000" baseline="30000" dirty="0">
                <a:solidFill>
                  <a:schemeClr val="bg1"/>
                </a:solidFill>
              </a:rPr>
              <a:t>2</a:t>
            </a:r>
            <a:r>
              <a:rPr lang="en-US" sz="2000" dirty="0">
                <a:solidFill>
                  <a:schemeClr val="bg1"/>
                </a:solidFill>
              </a:rPr>
              <a:t>) and 94.4% ± 2.9% (2.5 minutes at 36 </a:t>
            </a:r>
            <a:r>
              <a:rPr lang="en-US" sz="2000" dirty="0" err="1">
                <a:solidFill>
                  <a:schemeClr val="bg1"/>
                </a:solidFill>
              </a:rPr>
              <a:t>mW</a:t>
            </a:r>
            <a:r>
              <a:rPr lang="en-US" sz="2000" dirty="0">
                <a:solidFill>
                  <a:schemeClr val="bg1"/>
                </a:solidFill>
              </a:rPr>
              <a:t>/cm</a:t>
            </a:r>
            <a:r>
              <a:rPr lang="en-US" sz="2000" baseline="30000" dirty="0">
                <a:solidFill>
                  <a:schemeClr val="bg1"/>
                </a:solidFill>
              </a:rPr>
              <a:t>2</a:t>
            </a:r>
            <a:r>
              <a:rPr lang="en-US" sz="2000" dirty="0">
                <a:solidFill>
                  <a:schemeClr val="bg1"/>
                </a:solidFill>
              </a:rPr>
              <a:t>). 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For</a:t>
            </a:r>
            <a:r>
              <a:rPr lang="en-US" sz="2000" dirty="0">
                <a:solidFill>
                  <a:schemeClr val="bg1"/>
                </a:solidFill>
              </a:rPr>
              <a:t> </a:t>
            </a:r>
            <a:r>
              <a:rPr lang="en-US" sz="2000" i="1" dirty="0">
                <a:solidFill>
                  <a:schemeClr val="bg1"/>
                </a:solidFill>
              </a:rPr>
              <a:t>Pseudomonas </a:t>
            </a:r>
            <a:r>
              <a:rPr lang="en-US" sz="2000" i="1" dirty="0" err="1">
                <a:solidFill>
                  <a:schemeClr val="bg1"/>
                </a:solidFill>
              </a:rPr>
              <a:t>aeruginosa</a:t>
            </a:r>
            <a:r>
              <a:rPr lang="en-US" sz="2000" dirty="0">
                <a:solidFill>
                  <a:schemeClr val="bg1"/>
                </a:solidFill>
              </a:rPr>
              <a:t>, the killing rates were 93.2% ± 8.3% (5 minutes at 18 </a:t>
            </a:r>
            <a:r>
              <a:rPr lang="en-US" sz="2000" dirty="0" err="1">
                <a:solidFill>
                  <a:schemeClr val="bg1"/>
                </a:solidFill>
              </a:rPr>
              <a:t>mW</a:t>
            </a:r>
            <a:r>
              <a:rPr lang="en-US" sz="2000" dirty="0">
                <a:solidFill>
                  <a:schemeClr val="bg1"/>
                </a:solidFill>
              </a:rPr>
              <a:t>/cm</a:t>
            </a:r>
            <a:r>
              <a:rPr lang="en-US" sz="2000" baseline="30000" dirty="0">
                <a:solidFill>
                  <a:schemeClr val="bg1"/>
                </a:solidFill>
              </a:rPr>
              <a:t>2</a:t>
            </a:r>
            <a:r>
              <a:rPr lang="en-US" sz="2000" dirty="0">
                <a:solidFill>
                  <a:schemeClr val="bg1"/>
                </a:solidFill>
              </a:rPr>
              <a:t>) and 92.9% ± 5.0% (2.5 minutes at 36 </a:t>
            </a:r>
            <a:r>
              <a:rPr lang="en-US" sz="2000" dirty="0" err="1">
                <a:solidFill>
                  <a:schemeClr val="bg1"/>
                </a:solidFill>
              </a:rPr>
              <a:t>mW</a:t>
            </a:r>
            <a:r>
              <a:rPr lang="en-US" sz="2000" dirty="0">
                <a:solidFill>
                  <a:schemeClr val="bg1"/>
                </a:solidFill>
              </a:rPr>
              <a:t>/cm</a:t>
            </a:r>
            <a:r>
              <a:rPr lang="en-US" sz="2000" baseline="30000" dirty="0">
                <a:solidFill>
                  <a:schemeClr val="bg1"/>
                </a:solidFill>
              </a:rPr>
              <a:t>2</a:t>
            </a:r>
            <a:r>
              <a:rPr lang="en-US" sz="2000" dirty="0">
                <a:solidFill>
                  <a:schemeClr val="bg1"/>
                </a:solidFill>
              </a:rPr>
              <a:t>).</a:t>
            </a:r>
            <a:r>
              <a:rPr lang="en-US" sz="2000" dirty="0"/>
              <a:t> 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419100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The antibacterial efficacy of PACK-CXL follows the Bunsen–Roscoe law of reciprocity and can be maintained even when the irradiation intensity is considerably increased. </a:t>
            </a:r>
            <a:endParaRPr lang="en-US" sz="2000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These </a:t>
            </a:r>
            <a:r>
              <a:rPr lang="en-US" sz="2000" dirty="0">
                <a:solidFill>
                  <a:schemeClr val="bg1"/>
                </a:solidFill>
              </a:rPr>
              <a:t>optimized settings may allow a shortened treatment time in the future for PACK-CXL and thus help facilitate the transition from the operating room to the slit lamp for treatment.</a:t>
            </a:r>
          </a:p>
        </p:txBody>
      </p:sp>
    </p:spTree>
    <p:extLst>
      <p:ext uri="{BB962C8B-B14F-4D97-AF65-F5344CB8AC3E}">
        <p14:creationId xmlns:p14="http://schemas.microsoft.com/office/powerpoint/2010/main" val="2539567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2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08746" y="6096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/>
            <a:r>
              <a:rPr lang="en-US" sz="2800" b="1" dirty="0">
                <a:solidFill>
                  <a:schemeClr val="bg1"/>
                </a:solidFill>
              </a:rPr>
              <a:t>The C-Eye Device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Cross-Linking at the Slit Lamp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050" name="Picture 2" descr="نتيجة بحث الصور عن ‪emagin cross linking‬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996" y="1981200"/>
            <a:ext cx="28575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71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060610" y="609600"/>
            <a:ext cx="13000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Gram (+)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67540" y="1295400"/>
            <a:ext cx="2886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Staphylococcus </a:t>
            </a:r>
            <a:r>
              <a:rPr lang="en-US" b="1" dirty="0" err="1">
                <a:solidFill>
                  <a:schemeClr val="bg1"/>
                </a:solidFill>
              </a:rPr>
              <a:t>epidermidis</a:t>
            </a:r>
            <a:r>
              <a:rPr lang="en-US" b="1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2133600"/>
            <a:ext cx="1779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</a:t>
            </a:r>
            <a:r>
              <a:rPr lang="en-US" b="1" dirty="0" smtClean="0">
                <a:solidFill>
                  <a:schemeClr val="bg1"/>
                </a:solidFill>
              </a:rPr>
              <a:t>efore </a:t>
            </a:r>
            <a:r>
              <a:rPr lang="en-US" b="1" dirty="0">
                <a:solidFill>
                  <a:schemeClr val="bg1"/>
                </a:solidFill>
              </a:rPr>
              <a:t>PACK-CXL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" y="2590800"/>
            <a:ext cx="180594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60" y="4191000"/>
            <a:ext cx="181504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771310" y="2133600"/>
            <a:ext cx="1193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S/P 5 Days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590800"/>
            <a:ext cx="2133599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191000"/>
            <a:ext cx="2133599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9000" y="2157062"/>
            <a:ext cx="13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S/P 2 weeks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667000"/>
            <a:ext cx="1949519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191000"/>
            <a:ext cx="1949519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2514600" y="4165979"/>
            <a:ext cx="685800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736321" y="4165979"/>
            <a:ext cx="685800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3293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56894" y="533400"/>
            <a:ext cx="12407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00"/>
                </a:solidFill>
              </a:rPr>
              <a:t>Gram (-)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6700" y="1143000"/>
            <a:ext cx="861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Klebsiella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pneumoniae</a:t>
            </a:r>
            <a:r>
              <a:rPr lang="en-US" b="1" dirty="0">
                <a:solidFill>
                  <a:schemeClr val="bg1"/>
                </a:solidFill>
              </a:rPr>
              <a:t>, Pseudomonas </a:t>
            </a:r>
            <a:r>
              <a:rPr lang="en-US" b="1" dirty="0" err="1">
                <a:solidFill>
                  <a:schemeClr val="bg1"/>
                </a:solidFill>
              </a:rPr>
              <a:t>Aeruginosa</a:t>
            </a:r>
            <a:r>
              <a:rPr lang="en-US" b="1" dirty="0">
                <a:solidFill>
                  <a:schemeClr val="bg1"/>
                </a:solidFill>
              </a:rPr>
              <a:t> and </a:t>
            </a:r>
            <a:r>
              <a:rPr lang="en-US" b="1" dirty="0" err="1">
                <a:solidFill>
                  <a:schemeClr val="bg1"/>
                </a:solidFill>
              </a:rPr>
              <a:t>Serratia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Morganella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5133" y="2057400"/>
            <a:ext cx="1779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</a:t>
            </a:r>
            <a:r>
              <a:rPr lang="en-US" b="1" dirty="0" smtClean="0">
                <a:solidFill>
                  <a:schemeClr val="bg1"/>
                </a:solidFill>
              </a:rPr>
              <a:t>efore </a:t>
            </a:r>
            <a:r>
              <a:rPr lang="en-US" b="1" dirty="0">
                <a:solidFill>
                  <a:schemeClr val="bg1"/>
                </a:solidFill>
              </a:rPr>
              <a:t>PACK-CXL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67000"/>
            <a:ext cx="1828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33800" y="2057400"/>
            <a:ext cx="1193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S/P 3 Days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667000"/>
            <a:ext cx="180022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0" y="2057400"/>
            <a:ext cx="1339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S/P 2 weeks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667000"/>
            <a:ext cx="1905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061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1221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694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747107" y="6327577"/>
            <a:ext cx="36327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C O R N E A L </a:t>
            </a:r>
            <a:r>
              <a:rPr lang="pt-BR" sz="1400" dirty="0" smtClean="0">
                <a:solidFill>
                  <a:schemeClr val="bg1">
                    <a:lumMod val="75000"/>
                  </a:schemeClr>
                </a:solidFill>
              </a:rPr>
              <a:t>                                                 H </a:t>
            </a:r>
            <a:r>
              <a:rPr lang="pt-BR" sz="1400" dirty="0">
                <a:solidFill>
                  <a:schemeClr val="bg1">
                    <a:lumMod val="75000"/>
                  </a:schemeClr>
                </a:solidFill>
              </a:rPr>
              <a:t>A Z E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87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0" y="457199"/>
            <a:ext cx="49346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Results: complete re-epithelialization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1941823"/>
            <a:ext cx="1752601" cy="2096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3838942" y="3147372"/>
            <a:ext cx="914400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8084" y="1941823"/>
            <a:ext cx="1847116" cy="2096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033611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228600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Fungal Keratitis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Fungal </a:t>
            </a:r>
            <a:r>
              <a:rPr lang="en-US" dirty="0">
                <a:solidFill>
                  <a:schemeClr val="bg1"/>
                </a:solidFill>
              </a:rPr>
              <a:t>keratitis, first described by </a:t>
            </a:r>
            <a:r>
              <a:rPr lang="en-US" dirty="0" err="1">
                <a:solidFill>
                  <a:schemeClr val="bg1"/>
                </a:solidFill>
              </a:rPr>
              <a:t>Leber</a:t>
            </a:r>
            <a:r>
              <a:rPr lang="en-US" dirty="0">
                <a:solidFill>
                  <a:schemeClr val="bg1"/>
                </a:solidFill>
              </a:rPr>
              <a:t> in </a:t>
            </a:r>
            <a:r>
              <a:rPr lang="en-US" dirty="0" smtClean="0">
                <a:solidFill>
                  <a:schemeClr val="bg1"/>
                </a:solidFill>
              </a:rPr>
              <a:t>1879.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Common corneal </a:t>
            </a:r>
            <a:r>
              <a:rPr lang="en-US" dirty="0">
                <a:solidFill>
                  <a:schemeClr val="bg1"/>
                </a:solidFill>
              </a:rPr>
              <a:t>infection in developing countries, although not common </a:t>
            </a:r>
            <a:r>
              <a:rPr lang="en-US" dirty="0" smtClean="0">
                <a:solidFill>
                  <a:schemeClr val="bg1"/>
                </a:solidFill>
              </a:rPr>
              <a:t>in Western </a:t>
            </a:r>
            <a:r>
              <a:rPr lang="en-US" dirty="0">
                <a:solidFill>
                  <a:schemeClr val="bg1"/>
                </a:solidFill>
              </a:rPr>
              <a:t>countries. 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I</a:t>
            </a:r>
            <a:r>
              <a:rPr lang="en-US" dirty="0" smtClean="0">
                <a:solidFill>
                  <a:schemeClr val="bg1"/>
                </a:solidFill>
              </a:rPr>
              <a:t>f </a:t>
            </a:r>
            <a:r>
              <a:rPr lang="en-US" dirty="0">
                <a:solidFill>
                  <a:schemeClr val="bg1"/>
                </a:solidFill>
              </a:rPr>
              <a:t>not diagnosed and treated promptly </a:t>
            </a:r>
            <a:r>
              <a:rPr lang="en-US" dirty="0" smtClean="0">
                <a:solidFill>
                  <a:schemeClr val="bg1"/>
                </a:solidFill>
              </a:rPr>
              <a:t>and effectively</a:t>
            </a:r>
            <a:r>
              <a:rPr lang="en-US" dirty="0">
                <a:solidFill>
                  <a:schemeClr val="bg1"/>
                </a:solidFill>
              </a:rPr>
              <a:t>, significant damage can occur</a:t>
            </a:r>
            <a:r>
              <a:rPr lang="en-US" dirty="0"/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048000"/>
            <a:ext cx="26670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050276"/>
            <a:ext cx="2638425" cy="198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701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96" y="1066800"/>
            <a:ext cx="3630304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487680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Slit-lamp image of eye with culture-proven </a:t>
            </a:r>
            <a:r>
              <a:rPr lang="en-US" sz="1600" dirty="0" err="1" smtClean="0">
                <a:solidFill>
                  <a:schemeClr val="bg1"/>
                </a:solidFill>
              </a:rPr>
              <a:t>Acanthamoeba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smtClean="0">
                <a:solidFill>
                  <a:schemeClr val="bg1"/>
                </a:solidFill>
              </a:rPr>
              <a:t>keratitis </a:t>
            </a:r>
            <a:r>
              <a:rPr lang="en-US" sz="1600" dirty="0">
                <a:solidFill>
                  <a:schemeClr val="bg1"/>
                </a:solidFill>
              </a:rPr>
              <a:t>treated after 3 months of medical therapy. CXL was performed</a:t>
            </a:r>
          </a:p>
          <a:p>
            <a:r>
              <a:rPr lang="en-US" sz="1600" dirty="0">
                <a:solidFill>
                  <a:schemeClr val="bg1"/>
                </a:solidFill>
              </a:rPr>
              <a:t>on the same day this image was taken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066801"/>
            <a:ext cx="4114800" cy="3571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50391" y="487680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Slit-lamp image of the same eye 9 months after CXL. </a:t>
            </a:r>
            <a:r>
              <a:rPr lang="en-US" sz="1600" dirty="0" smtClean="0">
                <a:solidFill>
                  <a:schemeClr val="bg1"/>
                </a:solidFill>
              </a:rPr>
              <a:t>The infiltrate </a:t>
            </a:r>
            <a:r>
              <a:rPr lang="en-US" sz="1600" dirty="0">
                <a:solidFill>
                  <a:schemeClr val="bg1"/>
                </a:solidFill>
              </a:rPr>
              <a:t>has resolved, but visual acuity remains at “counting </a:t>
            </a:r>
            <a:r>
              <a:rPr lang="en-US" sz="1600" dirty="0" smtClean="0">
                <a:solidFill>
                  <a:schemeClr val="bg1"/>
                </a:solidFill>
              </a:rPr>
              <a:t>fingers” due </a:t>
            </a:r>
            <a:r>
              <a:rPr lang="en-US" sz="1600" dirty="0">
                <a:solidFill>
                  <a:schemeClr val="bg1"/>
                </a:solidFill>
              </a:rPr>
              <a:t>to corneal scarring with surface irregularity.</a:t>
            </a:r>
          </a:p>
        </p:txBody>
      </p:sp>
    </p:spTree>
    <p:extLst>
      <p:ext uri="{BB962C8B-B14F-4D97-AF65-F5344CB8AC3E}">
        <p14:creationId xmlns:p14="http://schemas.microsoft.com/office/powerpoint/2010/main" val="601372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533400"/>
            <a:ext cx="90678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Limitations of PACK-CXL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• </a:t>
            </a:r>
            <a:r>
              <a:rPr lang="en-US" sz="2400" dirty="0">
                <a:solidFill>
                  <a:schemeClr val="bg1"/>
                </a:solidFill>
              </a:rPr>
              <a:t>Better effect in bacterial </a:t>
            </a:r>
            <a:r>
              <a:rPr lang="en-US" sz="2400" dirty="0" err="1">
                <a:solidFill>
                  <a:schemeClr val="bg1"/>
                </a:solidFill>
              </a:rPr>
              <a:t>vs</a:t>
            </a:r>
            <a:r>
              <a:rPr lang="en-US" sz="2400" dirty="0">
                <a:solidFill>
                  <a:schemeClr val="bg1"/>
                </a:solidFill>
              </a:rPr>
              <a:t> fungal </a:t>
            </a:r>
            <a:r>
              <a:rPr lang="en-US" sz="2400" dirty="0" smtClean="0">
                <a:solidFill>
                  <a:schemeClr val="bg1"/>
                </a:solidFill>
              </a:rPr>
              <a:t>keratitis</a:t>
            </a:r>
            <a:endParaRPr lang="en-US" sz="2400" i="1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• Limited effect in deep infiltrates - UVA 250 </a:t>
            </a:r>
            <a:r>
              <a:rPr lang="en-US" sz="2400" dirty="0" err="1">
                <a:solidFill>
                  <a:schemeClr val="bg1"/>
                </a:solidFill>
              </a:rPr>
              <a:t>μm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95600"/>
            <a:ext cx="2886075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2895600"/>
            <a:ext cx="2701262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828966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r.Ehaab\Desktop\backgounds\98d61b8abe1d7acfe9367d31a8e47e0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07609" y="3198602"/>
            <a:ext cx="3852337" cy="707886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Century" pitchFamily="18" charset="0"/>
              </a:rPr>
              <a:t>CONCLUSION</a:t>
            </a:r>
            <a:endParaRPr lang="en-US" sz="4000" dirty="0">
              <a:solidFill>
                <a:schemeClr val="bg1"/>
              </a:solidFill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35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r.Ehaab\Desktop\backgounds\brown-soft-carpet-texture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382012"/>
            <a:ext cx="9144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</a:rPr>
              <a:t>Conclusion.</a:t>
            </a:r>
          </a:p>
          <a:p>
            <a:r>
              <a:rPr lang="en-US" sz="2800" dirty="0">
                <a:solidFill>
                  <a:schemeClr val="bg1"/>
                </a:solidFill>
              </a:rPr>
              <a:t>PACK-CXL kills bacteria irrespective of their antibiotic resistance.</a:t>
            </a:r>
            <a:endParaRPr lang="en-US" sz="2800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2800" i="1" dirty="0" smtClean="0">
                <a:solidFill>
                  <a:schemeClr val="bg1"/>
                </a:solidFill>
              </a:rPr>
              <a:t>Promising </a:t>
            </a:r>
            <a:r>
              <a:rPr lang="en-US" sz="2800" i="1" dirty="0">
                <a:solidFill>
                  <a:schemeClr val="bg1"/>
                </a:solidFill>
              </a:rPr>
              <a:t>first results using accelerated PACK-CXL.</a:t>
            </a:r>
          </a:p>
          <a:p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Accelerated </a:t>
            </a:r>
            <a:r>
              <a:rPr lang="en-US" sz="2800" dirty="0">
                <a:solidFill>
                  <a:schemeClr val="bg1"/>
                </a:solidFill>
              </a:rPr>
              <a:t>PACK-CXL beneficial as an </a:t>
            </a:r>
            <a:r>
              <a:rPr lang="en-US" sz="2800" dirty="0" smtClean="0">
                <a:solidFill>
                  <a:schemeClr val="bg1"/>
                </a:solidFill>
              </a:rPr>
              <a:t>additional treatment </a:t>
            </a:r>
            <a:r>
              <a:rPr lang="en-US" sz="2800" dirty="0">
                <a:solidFill>
                  <a:schemeClr val="bg1"/>
                </a:solidFill>
              </a:rPr>
              <a:t>I</a:t>
            </a:r>
            <a:r>
              <a:rPr lang="en-US" sz="2800" dirty="0" smtClean="0">
                <a:solidFill>
                  <a:schemeClr val="bg1"/>
                </a:solidFill>
              </a:rPr>
              <a:t>n </a:t>
            </a:r>
            <a:r>
              <a:rPr lang="en-US" sz="2800" dirty="0">
                <a:solidFill>
                  <a:schemeClr val="bg1"/>
                </a:solidFill>
              </a:rPr>
              <a:t>moderate-sized infectious keratitis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The killing rate of PACK-CXL was significantly reduced in </a:t>
            </a:r>
            <a:r>
              <a:rPr lang="en-US" sz="2800" dirty="0" smtClean="0">
                <a:solidFill>
                  <a:schemeClr val="bg1"/>
                </a:solidFill>
              </a:rPr>
              <a:t>larger irradiated </a:t>
            </a:r>
            <a:r>
              <a:rPr lang="en-US" sz="2800" dirty="0">
                <a:solidFill>
                  <a:schemeClr val="bg1"/>
                </a:solidFill>
              </a:rPr>
              <a:t>volumes (i.e. in deeper corneal ulcers).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Further </a:t>
            </a:r>
            <a:r>
              <a:rPr lang="en-US" sz="2800" dirty="0">
                <a:solidFill>
                  <a:schemeClr val="bg1"/>
                </a:solidFill>
              </a:rPr>
              <a:t>research is needed to show the </a:t>
            </a:r>
            <a:r>
              <a:rPr lang="en-US" sz="2800" dirty="0" smtClean="0">
                <a:solidFill>
                  <a:schemeClr val="bg1"/>
                </a:solidFill>
              </a:rPr>
              <a:t>beneficial effect </a:t>
            </a:r>
            <a:r>
              <a:rPr lang="en-US" sz="2800" dirty="0">
                <a:solidFill>
                  <a:schemeClr val="bg1"/>
                </a:solidFill>
              </a:rPr>
              <a:t>of </a:t>
            </a:r>
            <a:r>
              <a:rPr lang="en-US" sz="2800" dirty="0" smtClean="0">
                <a:solidFill>
                  <a:schemeClr val="bg1"/>
                </a:solidFill>
              </a:rPr>
              <a:t>This </a:t>
            </a:r>
            <a:r>
              <a:rPr lang="en-US" sz="2800" dirty="0">
                <a:solidFill>
                  <a:schemeClr val="bg1"/>
                </a:solidFill>
              </a:rPr>
              <a:t>accelerated treatment for </a:t>
            </a:r>
            <a:r>
              <a:rPr lang="en-US" sz="2800" dirty="0" smtClean="0">
                <a:solidFill>
                  <a:schemeClr val="bg1"/>
                </a:solidFill>
              </a:rPr>
              <a:t>infective keratitis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6928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990600" y="5398055"/>
            <a:ext cx="4140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We Still Do Not See The Complete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820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86812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r.Ehaab\Desktop\backgounds\gray_black_shadow_surface_line_11284_3840x21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19200"/>
            <a:ext cx="6248399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1977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r.Ehaab\Desktop\backgounds\watches_pocket_curved_surface_11239_1920x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9749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r.Ehaab\Desktop\backgounds\4673962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047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819400"/>
            <a:ext cx="4954453" cy="1452411"/>
          </a:xfrm>
        </p:spPr>
        <p:txBody>
          <a:bodyPr/>
          <a:lstStyle/>
          <a:p>
            <a:r>
              <a:rPr lang="en-US" b="1" dirty="0" smtClean="0">
                <a:solidFill>
                  <a:srgbClr val="00B050"/>
                </a:solidFill>
                <a:latin typeface="Brush Script MT" pitchFamily="66" charset="0"/>
              </a:rPr>
              <a:t>Thank you </a:t>
            </a:r>
            <a:endParaRPr lang="en-US" b="1" dirty="0">
              <a:solidFill>
                <a:srgbClr val="00B050"/>
              </a:solidFill>
              <a:latin typeface="Brush Script MT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3695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1657</Words>
  <Application>Microsoft Office PowerPoint</Application>
  <PresentationFormat>On-screen Show (4:3)</PresentationFormat>
  <Paragraphs>273</Paragraphs>
  <Slides>52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Office Theme</vt:lpstr>
      <vt:lpstr>PowerPoint Presentation</vt:lpstr>
      <vt:lpstr>Case Presentation</vt:lpstr>
      <vt:lpstr>A 67 Y/O Male  Chronic Open Angle Glaucoma On Cosopt &amp; Xalatan  Underwent Cataract Surgery   He Had Corneal edema  after one month  Post surgery    </vt:lpstr>
      <vt:lpstr>DSAEK</vt:lpstr>
      <vt:lpstr>PowerPoint Presentation</vt:lpstr>
      <vt:lpstr>PowerPoint Presentation</vt:lpstr>
      <vt:lpstr>PowerPoint Presentation</vt:lpstr>
      <vt:lpstr>PACK CXL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Dr.Ehaab</dc:creator>
  <cp:lastModifiedBy>Dr.Ehaab</cp:lastModifiedBy>
  <cp:revision>308</cp:revision>
  <dcterms:created xsi:type="dcterms:W3CDTF">2006-08-16T00:00:00Z</dcterms:created>
  <dcterms:modified xsi:type="dcterms:W3CDTF">2018-01-10T21:47:29Z</dcterms:modified>
</cp:coreProperties>
</file>