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comments/comment1.xml" ContentType="application/vnd.openxmlformats-officedocument.presentationml.comments+xml"/>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60" r:id="rId5"/>
    <p:sldId id="261" r:id="rId6"/>
    <p:sldId id="259"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3" d="100"/>
          <a:sy n="53" d="100"/>
        </p:scale>
        <p:origin x="-96" y="-330"/>
      </p:cViewPr>
      <p:guideLst>
        <p:guide orient="horz" pos="2160"/>
        <p:guide pos="2880"/>
      </p:guideLst>
    </p:cSldViewPr>
  </p:slideViewPr>
  <p:notesTextViewPr>
    <p:cViewPr>
      <p:scale>
        <a:sx n="100" d="100"/>
        <a:sy n="100" d="100"/>
      </p:scale>
      <p:origin x="0" y="414"/>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dmin\Documents\t3t4.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Chart%20in%20Microsoft%20Office%20PowerPoint"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admin\Documents\t3t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dirty="0" smtClean="0"/>
              <a:t>No of  patient</a:t>
            </a:r>
            <a:r>
              <a:rPr lang="en-US" baseline="0" dirty="0" smtClean="0"/>
              <a:t> </a:t>
            </a:r>
            <a:r>
              <a:rPr lang="en-US" dirty="0" smtClean="0"/>
              <a:t> </a:t>
            </a:r>
            <a:r>
              <a:rPr lang="en-US" dirty="0"/>
              <a:t>age correlation  hypothyroidism </a:t>
            </a:r>
          </a:p>
        </c:rich>
      </c:tx>
      <c:layout/>
    </c:title>
    <c:plotArea>
      <c:layout/>
      <c:barChart>
        <c:barDir val="col"/>
        <c:grouping val="clustered"/>
        <c:ser>
          <c:idx val="0"/>
          <c:order val="0"/>
          <c:tx>
            <c:strRef>
              <c:f>Sheet1!$I$24</c:f>
              <c:strCache>
                <c:ptCount val="1"/>
                <c:pt idx="0">
                  <c:v>No pateint hypothyroidism </c:v>
                </c:pt>
              </c:strCache>
            </c:strRef>
          </c:tx>
          <c:cat>
            <c:strRef>
              <c:f>Sheet1!$H$25:$H$28</c:f>
              <c:strCache>
                <c:ptCount val="4"/>
                <c:pt idx="0">
                  <c:v>21-30</c:v>
                </c:pt>
                <c:pt idx="1">
                  <c:v>31-40</c:v>
                </c:pt>
                <c:pt idx="2">
                  <c:v>41-51</c:v>
                </c:pt>
                <c:pt idx="3">
                  <c:v>52-61</c:v>
                </c:pt>
              </c:strCache>
            </c:strRef>
          </c:cat>
          <c:val>
            <c:numRef>
              <c:f>Sheet1!$I$25:$I$28</c:f>
              <c:numCache>
                <c:formatCode>General</c:formatCode>
                <c:ptCount val="4"/>
                <c:pt idx="0">
                  <c:v>35</c:v>
                </c:pt>
                <c:pt idx="1">
                  <c:v>35</c:v>
                </c:pt>
                <c:pt idx="2">
                  <c:v>18</c:v>
                </c:pt>
                <c:pt idx="3">
                  <c:v>11</c:v>
                </c:pt>
              </c:numCache>
            </c:numRef>
          </c:val>
        </c:ser>
        <c:axId val="55331072"/>
        <c:axId val="55492608"/>
      </c:barChart>
      <c:catAx>
        <c:axId val="55331072"/>
        <c:scaling>
          <c:orientation val="minMax"/>
        </c:scaling>
        <c:axPos val="b"/>
        <c:tickLblPos val="nextTo"/>
        <c:crossAx val="55492608"/>
        <c:crosses val="autoZero"/>
        <c:auto val="1"/>
        <c:lblAlgn val="ctr"/>
        <c:lblOffset val="100"/>
      </c:catAx>
      <c:valAx>
        <c:axId val="55492608"/>
        <c:scaling>
          <c:orientation val="minMax"/>
        </c:scaling>
        <c:axPos val="l"/>
        <c:majorGridlines/>
        <c:numFmt formatCode="General" sourceLinked="1"/>
        <c:tickLblPos val="nextTo"/>
        <c:crossAx val="55331072"/>
        <c:crosses val="autoZero"/>
        <c:crossBetween val="between"/>
      </c:valAx>
    </c:plotArea>
    <c:legend>
      <c:legendPos val="r"/>
      <c:layout/>
    </c:legend>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plotArea>
      <c:layout/>
      <c:pieChart>
        <c:varyColors val="1"/>
        <c:ser>
          <c:idx val="0"/>
          <c:order val="0"/>
          <c:explosion val="25"/>
          <c:dLbls>
            <c:dLbl>
              <c:idx val="0"/>
              <c:layout/>
              <c:showVal val="1"/>
              <c:showPercent val="1"/>
            </c:dLbl>
            <c:dLbl>
              <c:idx val="1"/>
              <c:layout/>
              <c:showVal val="1"/>
              <c:showPercent val="1"/>
            </c:dLbl>
            <c:showPercent val="1"/>
            <c:showLeaderLines val="1"/>
          </c:dLbls>
          <c:val>
            <c:numRef>
              <c:f>Sheet1!$C$9:$C$10</c:f>
              <c:numCache>
                <c:formatCode>General</c:formatCode>
                <c:ptCount val="2"/>
                <c:pt idx="0">
                  <c:v>22</c:v>
                </c:pt>
                <c:pt idx="1">
                  <c:v>78</c:v>
                </c:pt>
              </c:numCache>
            </c:numRef>
          </c:val>
        </c:ser>
        <c:firstSliceAng val="0"/>
      </c:pieChart>
    </c:plotArea>
    <c:legend>
      <c:legendPos val="r"/>
      <c:layout/>
      <c:txPr>
        <a:bodyPr/>
        <a:lstStyle/>
        <a:p>
          <a:pPr rtl="0">
            <a:defRPr/>
          </a:pPr>
          <a:endParaRPr lang="en-US"/>
        </a:p>
      </c:txPr>
    </c:legend>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a:t>The value of T3 T4 TSH</a:t>
            </a:r>
            <a:r>
              <a:rPr lang="en-US" baseline="0"/>
              <a:t> </a:t>
            </a:r>
            <a:r>
              <a:rPr lang="en-US"/>
              <a:t> and correlated with normal range</a:t>
            </a:r>
          </a:p>
        </c:rich>
      </c:tx>
      <c:layout/>
    </c:title>
    <c:plotArea>
      <c:layout>
        <c:manualLayout>
          <c:layoutTarget val="inner"/>
          <c:xMode val="edge"/>
          <c:yMode val="edge"/>
          <c:x val="0.13938538932633424"/>
          <c:y val="0.2045676719655326"/>
          <c:w val="0.82589238845144353"/>
          <c:h val="0.67275144852176505"/>
        </c:manualLayout>
      </c:layout>
      <c:barChart>
        <c:barDir val="col"/>
        <c:grouping val="clustered"/>
        <c:ser>
          <c:idx val="0"/>
          <c:order val="0"/>
          <c:tx>
            <c:strRef>
              <c:f>Sheet1!$E$8</c:f>
              <c:strCache>
                <c:ptCount val="1"/>
                <c:pt idx="0">
                  <c:v>Average</c:v>
                </c:pt>
              </c:strCache>
            </c:strRef>
          </c:tx>
          <c:cat>
            <c:strRef>
              <c:f>Sheet1!$D$9:$D$11</c:f>
              <c:strCache>
                <c:ptCount val="3"/>
                <c:pt idx="0">
                  <c:v>0.79 -1.58</c:v>
                </c:pt>
                <c:pt idx="1">
                  <c:v>4.0 - 12</c:v>
                </c:pt>
                <c:pt idx="2">
                  <c:v>0.30 - 5.5</c:v>
                </c:pt>
              </c:strCache>
            </c:strRef>
          </c:cat>
          <c:val>
            <c:numRef>
              <c:f>Sheet1!$E$9:$E$11</c:f>
              <c:numCache>
                <c:formatCode>General</c:formatCode>
                <c:ptCount val="3"/>
                <c:pt idx="0">
                  <c:v>1.56</c:v>
                </c:pt>
                <c:pt idx="1">
                  <c:v>6.3</c:v>
                </c:pt>
                <c:pt idx="2">
                  <c:v>25.2</c:v>
                </c:pt>
              </c:numCache>
            </c:numRef>
          </c:val>
        </c:ser>
        <c:axId val="33318016"/>
        <c:axId val="33319552"/>
      </c:barChart>
      <c:catAx>
        <c:axId val="33318016"/>
        <c:scaling>
          <c:orientation val="minMax"/>
        </c:scaling>
        <c:axPos val="b"/>
        <c:majorTickMark val="none"/>
        <c:tickLblPos val="nextTo"/>
        <c:crossAx val="33319552"/>
        <c:crosses val="autoZero"/>
        <c:auto val="1"/>
        <c:lblAlgn val="ctr"/>
        <c:lblOffset val="100"/>
      </c:catAx>
      <c:valAx>
        <c:axId val="33319552"/>
        <c:scaling>
          <c:orientation val="minMax"/>
        </c:scaling>
        <c:axPos val="l"/>
        <c:majorGridlines/>
        <c:title>
          <c:layout/>
        </c:title>
        <c:numFmt formatCode="General" sourceLinked="1"/>
        <c:majorTickMark val="none"/>
        <c:tickLblPos val="nextTo"/>
        <c:crossAx val="33318016"/>
        <c:crosses val="autoZero"/>
        <c:crossBetween val="between"/>
      </c:valAx>
      <c:dTable>
        <c:showHorzBorder val="1"/>
        <c:showVertBorder val="1"/>
        <c:showOutline val="1"/>
        <c:showKeys val="1"/>
      </c:dTable>
    </c:plotArea>
    <c:plotVisOnly val="1"/>
  </c:chart>
  <c:externalData r:id="rId1"/>
</c:chartSpace>
</file>

<file path=ppt/comments/comment1.xml><?xml version="1.0" encoding="utf-8"?>
<p:cmLst xmlns:a="http://schemas.openxmlformats.org/drawingml/2006/main" xmlns:r="http://schemas.openxmlformats.org/officeDocument/2006/relationships" xmlns:p="http://schemas.openxmlformats.org/presentationml/2006/main">
  <p:cm authorId="0" dt="2018-01-05T22:36:55.999" idx="1">
    <p:pos x="10" y="10"/>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8EE82C-3570-4D31-8A18-DF1B14F92FB7}" type="datetimeFigureOut">
              <a:rPr lang="en-US" smtClean="0"/>
              <a:pPr/>
              <a:t>06/01/2018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EDEE09-D19E-4AC6-AC68-9F1E208A7A9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6EDEE09-D19E-4AC6-AC68-9F1E208A7A98}" type="slidenum">
              <a:rPr lang="en-US" smtClean="0"/>
              <a:pPr/>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Male and female ratio in study</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A6EDEE09-D19E-4AC6-AC68-9F1E208A7A98}" type="slidenum">
              <a:rPr lang="en-US" smtClean="0"/>
              <a:pPr/>
              <a:t>9</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 Obesity can preventable in initial stage OF HSD  of hypothyroidism like syndrome development ( HSD)</a:t>
            </a:r>
          </a:p>
          <a:p>
            <a:r>
              <a:rPr lang="en-US" baseline="0" dirty="0" smtClean="0"/>
              <a:t>In my observation early HSD not effect obesity special younger age group </a:t>
            </a:r>
          </a:p>
          <a:p>
            <a:r>
              <a:rPr lang="en-US" baseline="0" dirty="0" smtClean="0"/>
              <a:t>In delay </a:t>
            </a:r>
            <a:r>
              <a:rPr lang="en-US" baseline="0" dirty="0" err="1" smtClean="0"/>
              <a:t>condetion</a:t>
            </a:r>
            <a:r>
              <a:rPr lang="en-US" baseline="0" dirty="0" smtClean="0"/>
              <a:t> HSD  obesity and its complication will </a:t>
            </a:r>
            <a:r>
              <a:rPr lang="en-US" baseline="0" dirty="0" err="1" smtClean="0"/>
              <a:t>rised</a:t>
            </a:r>
            <a:r>
              <a:rPr lang="en-US" baseline="0" dirty="0" smtClean="0"/>
              <a:t> </a:t>
            </a:r>
          </a:p>
          <a:p>
            <a:r>
              <a:rPr lang="en-US" baseline="0" dirty="0" smtClean="0"/>
              <a:t>Need further study </a:t>
            </a:r>
            <a:r>
              <a:rPr lang="en-US" baseline="0" smtClean="0"/>
              <a:t>on cellular </a:t>
            </a:r>
            <a:r>
              <a:rPr lang="en-US" baseline="0" dirty="0" smtClean="0"/>
              <a:t>level </a:t>
            </a:r>
            <a:endParaRPr lang="en-US" dirty="0"/>
          </a:p>
        </p:txBody>
      </p:sp>
      <p:sp>
        <p:nvSpPr>
          <p:cNvPr id="4" name="Slide Number Placeholder 3"/>
          <p:cNvSpPr>
            <a:spLocks noGrp="1"/>
          </p:cNvSpPr>
          <p:nvPr>
            <p:ph type="sldNum" sz="quarter" idx="10"/>
          </p:nvPr>
        </p:nvSpPr>
        <p:spPr/>
        <p:txBody>
          <a:bodyPr/>
          <a:lstStyle/>
          <a:p>
            <a:fld id="{A6EDEE09-D19E-4AC6-AC68-9F1E208A7A98}"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FB494CA-060D-4FA5-8862-545EED0A1CC9}" type="datetimeFigureOut">
              <a:rPr lang="en-US" smtClean="0"/>
              <a:pPr/>
              <a:t>06/01/2018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CC0778-96C5-4CCB-9005-F1FED5E0731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B494CA-060D-4FA5-8862-545EED0A1CC9}" type="datetimeFigureOut">
              <a:rPr lang="en-US" smtClean="0"/>
              <a:pPr/>
              <a:t>06/01/2018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CC0778-96C5-4CCB-9005-F1FED5E0731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B494CA-060D-4FA5-8862-545EED0A1CC9}" type="datetimeFigureOut">
              <a:rPr lang="en-US" smtClean="0"/>
              <a:pPr/>
              <a:t>06/01/2018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CC0778-96C5-4CCB-9005-F1FED5E0731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FB494CA-060D-4FA5-8862-545EED0A1CC9}" type="datetimeFigureOut">
              <a:rPr lang="en-US" smtClean="0"/>
              <a:pPr/>
              <a:t>06/01/2018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CC0778-96C5-4CCB-9005-F1FED5E0731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FB494CA-060D-4FA5-8862-545EED0A1CC9}" type="datetimeFigureOut">
              <a:rPr lang="en-US" smtClean="0"/>
              <a:pPr/>
              <a:t>06/01/2018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CC0778-96C5-4CCB-9005-F1FED5E0731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FB494CA-060D-4FA5-8862-545EED0A1CC9}" type="datetimeFigureOut">
              <a:rPr lang="en-US" smtClean="0"/>
              <a:pPr/>
              <a:t>06/01/2018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CC0778-96C5-4CCB-9005-F1FED5E0731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B494CA-060D-4FA5-8862-545EED0A1CC9}" type="datetimeFigureOut">
              <a:rPr lang="en-US" smtClean="0"/>
              <a:pPr/>
              <a:t>06/01/2018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CC0778-96C5-4CCB-9005-F1FED5E0731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B494CA-060D-4FA5-8862-545EED0A1CC9}" type="datetimeFigureOut">
              <a:rPr lang="en-US" smtClean="0"/>
              <a:pPr/>
              <a:t>06/01/2018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CC0778-96C5-4CCB-9005-F1FED5E0731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B494CA-060D-4FA5-8862-545EED0A1CC9}" type="datetimeFigureOut">
              <a:rPr lang="en-US" smtClean="0"/>
              <a:pPr/>
              <a:t>06/01/2018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CC0778-96C5-4CCB-9005-F1FED5E0731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B494CA-060D-4FA5-8862-545EED0A1CC9}" type="datetimeFigureOut">
              <a:rPr lang="en-US" smtClean="0"/>
              <a:pPr/>
              <a:t>06/01/2018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CC0778-96C5-4CCB-9005-F1FED5E0731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B494CA-060D-4FA5-8862-545EED0A1CC9}" type="datetimeFigureOut">
              <a:rPr lang="en-US" smtClean="0"/>
              <a:pPr/>
              <a:t>06/01/2018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CC0778-96C5-4CCB-9005-F1FED5E0731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B494CA-060D-4FA5-8862-545EED0A1CC9}" type="datetimeFigureOut">
              <a:rPr lang="en-US" smtClean="0"/>
              <a:pPr/>
              <a:t>06/01/2018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CC0778-96C5-4CCB-9005-F1FED5E0731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comments" Target="../comments/comment1.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Aim &amp; object</a:t>
            </a:r>
            <a:br>
              <a:rPr lang="en-US" dirty="0" smtClean="0"/>
            </a:br>
            <a:r>
              <a:rPr lang="en-US" dirty="0" smtClean="0"/>
              <a:t>obesity one of the causes for Hypothyroidism  </a:t>
            </a:r>
            <a:endParaRPr lang="en-US" dirty="0"/>
          </a:p>
        </p:txBody>
      </p:sp>
      <p:sp>
        <p:nvSpPr>
          <p:cNvPr id="3" name="Subtitle 2"/>
          <p:cNvSpPr>
            <a:spLocks noGrp="1"/>
          </p:cNvSpPr>
          <p:nvPr>
            <p:ph type="subTitle" idx="1"/>
          </p:nvPr>
        </p:nvSpPr>
        <p:spPr>
          <a:xfrm>
            <a:off x="2057400" y="4419600"/>
            <a:ext cx="6400800" cy="1752600"/>
          </a:xfrm>
        </p:spPr>
        <p:txBody>
          <a:bodyPr/>
          <a:lstStyle/>
          <a:p>
            <a:r>
              <a:rPr lang="en-US" dirty="0" smtClean="0"/>
              <a:t>In present study Development of hypothyroidism like syndrome by </a:t>
            </a:r>
            <a:r>
              <a:rPr lang="en-US" dirty="0" err="1" smtClean="0"/>
              <a:t>goiterogenic</a:t>
            </a:r>
            <a:r>
              <a:rPr lang="en-US" dirty="0" smtClean="0"/>
              <a:t> food intake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2667001"/>
            <a:ext cx="7772400" cy="1905000"/>
          </a:xfrm>
        </p:spPr>
        <p:txBody>
          <a:bodyPr>
            <a:normAutofit fontScale="90000"/>
          </a:bodyPr>
          <a:lstStyle/>
          <a:p>
            <a:r>
              <a:rPr lang="en-US" dirty="0" smtClean="0"/>
              <a:t>To determination of causative factor  for  Hypothyroidism like syndrome </a:t>
            </a:r>
            <a:br>
              <a:rPr lang="en-US" dirty="0" smtClean="0"/>
            </a:br>
            <a:endParaRPr lang="en-US" dirty="0"/>
          </a:p>
        </p:txBody>
      </p:sp>
      <p:sp>
        <p:nvSpPr>
          <p:cNvPr id="3" name="Text Placeholder 2"/>
          <p:cNvSpPr>
            <a:spLocks noGrp="1"/>
          </p:cNvSpPr>
          <p:nvPr>
            <p:ph type="body" idx="1"/>
          </p:nvPr>
        </p:nvSpPr>
        <p:spPr>
          <a:xfrm>
            <a:off x="722313" y="457201"/>
            <a:ext cx="7772400" cy="1142999"/>
          </a:xfrm>
        </p:spPr>
        <p:txBody>
          <a:bodyPr/>
          <a:lstStyle/>
          <a:p>
            <a:r>
              <a:rPr lang="en-US" dirty="0" smtClean="0"/>
              <a:t>                                                             object </a:t>
            </a:r>
          </a:p>
          <a:p>
            <a:r>
              <a:rPr lang="en-US" dirty="0" smtClean="0"/>
              <a:t>To Determination of causative factor Hypothyroidism like syndrome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 </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Collection of blood sample for T3 T4 TSH in hospitals clinic pathological lab</a:t>
            </a:r>
          </a:p>
          <a:p>
            <a:r>
              <a:rPr lang="en-US" dirty="0" smtClean="0"/>
              <a:t>Technical use </a:t>
            </a:r>
          </a:p>
          <a:p>
            <a:r>
              <a:rPr lang="en-US" dirty="0" smtClean="0"/>
              <a:t>Clinical nutritional history been taken in chronological order age group 31 to 61 male &amp; female </a:t>
            </a:r>
          </a:p>
          <a:p>
            <a:r>
              <a:rPr lang="en-US" dirty="0" smtClean="0"/>
              <a:t>Compression ratio  T3 T4 TSH normal and after induced or clinical nutritional history or dietary  history daily intake </a:t>
            </a:r>
            <a:r>
              <a:rPr lang="en-US" dirty="0" err="1" smtClean="0"/>
              <a:t>goetrogenic</a:t>
            </a:r>
            <a:r>
              <a:rPr lang="en-US" dirty="0" smtClean="0"/>
              <a:t> food in normal diet </a:t>
            </a:r>
          </a:p>
          <a:p>
            <a:r>
              <a:rPr lang="en-US" dirty="0" smtClean="0"/>
              <a:t>Hypothyroidism is already produced </a:t>
            </a:r>
          </a:p>
          <a:p>
            <a:r>
              <a:rPr lang="en-US" dirty="0" smtClean="0"/>
              <a:t>The subject selected the are of MS State India </a:t>
            </a:r>
          </a:p>
          <a:p>
            <a:r>
              <a:rPr lang="en-US" dirty="0" smtClean="0"/>
              <a:t>High source intake of </a:t>
            </a:r>
            <a:r>
              <a:rPr lang="en-US" dirty="0" err="1" smtClean="0"/>
              <a:t>goiterogenic</a:t>
            </a:r>
            <a:r>
              <a:rPr lang="en-US" dirty="0" smtClean="0"/>
              <a:t> food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Daily food intake  </a:t>
            </a:r>
            <a:endParaRPr lang="en-US" dirty="0"/>
          </a:p>
        </p:txBody>
      </p:sp>
      <p:sp>
        <p:nvSpPr>
          <p:cNvPr id="3" name="Content Placeholder 2"/>
          <p:cNvSpPr>
            <a:spLocks noGrp="1"/>
          </p:cNvSpPr>
          <p:nvPr>
            <p:ph idx="1"/>
          </p:nvPr>
        </p:nvSpPr>
        <p:spPr/>
        <p:txBody>
          <a:bodyPr/>
          <a:lstStyle/>
          <a:p>
            <a:pPr>
              <a:buNone/>
            </a:pPr>
            <a:r>
              <a:rPr lang="en-US" sz="2000" dirty="0" smtClean="0"/>
              <a:t>Table 1 </a:t>
            </a:r>
          </a:p>
          <a:p>
            <a:pPr>
              <a:buNone/>
            </a:pPr>
            <a:r>
              <a:rPr lang="en-US" dirty="0" smtClean="0"/>
              <a:t>Daily CHO/protein /</a:t>
            </a:r>
            <a:r>
              <a:rPr lang="en-US" dirty="0" err="1" smtClean="0"/>
              <a:t>fat&amp;oil</a:t>
            </a:r>
            <a:r>
              <a:rPr lang="en-US" dirty="0" smtClean="0"/>
              <a:t>/intake of food with gender  </a:t>
            </a:r>
            <a:endParaRPr lang="en-US" dirty="0"/>
          </a:p>
        </p:txBody>
      </p:sp>
      <p:graphicFrame>
        <p:nvGraphicFramePr>
          <p:cNvPr id="4" name="Table 3"/>
          <p:cNvGraphicFramePr>
            <a:graphicFrameLocks noGrp="1"/>
          </p:cNvGraphicFramePr>
          <p:nvPr/>
        </p:nvGraphicFramePr>
        <p:xfrm>
          <a:off x="609600" y="3200400"/>
          <a:ext cx="7772400" cy="3102428"/>
        </p:xfrm>
        <a:graphic>
          <a:graphicData uri="http://schemas.openxmlformats.org/drawingml/2006/table">
            <a:tbl>
              <a:tblPr firstRow="1" bandRow="1">
                <a:tableStyleId>{5C22544A-7EE6-4342-B048-85BDC9FD1C3A}</a:tableStyleId>
              </a:tblPr>
              <a:tblGrid>
                <a:gridCol w="2590800"/>
                <a:gridCol w="2590800"/>
                <a:gridCol w="2590800"/>
              </a:tblGrid>
              <a:tr h="566057">
                <a:tc>
                  <a:txBody>
                    <a:bodyPr/>
                    <a:lstStyle/>
                    <a:p>
                      <a:r>
                        <a:rPr lang="en-US" dirty="0" smtClean="0"/>
                        <a:t>Present intake </a:t>
                      </a:r>
                      <a:endParaRPr lang="en-US" dirty="0"/>
                    </a:p>
                  </a:txBody>
                  <a:tcPr/>
                </a:tc>
                <a:tc>
                  <a:txBody>
                    <a:bodyPr/>
                    <a:lstStyle/>
                    <a:p>
                      <a:r>
                        <a:rPr lang="en-US" dirty="0" smtClean="0"/>
                        <a:t>male</a:t>
                      </a:r>
                      <a:endParaRPr lang="en-US" dirty="0"/>
                    </a:p>
                  </a:txBody>
                  <a:tcPr/>
                </a:tc>
                <a:tc>
                  <a:txBody>
                    <a:bodyPr/>
                    <a:lstStyle/>
                    <a:p>
                      <a:r>
                        <a:rPr lang="en-US" dirty="0" smtClean="0"/>
                        <a:t>female</a:t>
                      </a:r>
                      <a:endParaRPr lang="en-US" dirty="0"/>
                    </a:p>
                  </a:txBody>
                  <a:tcPr/>
                </a:tc>
              </a:tr>
              <a:tr h="881743">
                <a:tc>
                  <a:txBody>
                    <a:bodyPr/>
                    <a:lstStyle/>
                    <a:p>
                      <a:r>
                        <a:rPr lang="en-US" dirty="0" smtClean="0"/>
                        <a:t>Carbohydrate </a:t>
                      </a:r>
                      <a:endParaRPr lang="en-US" dirty="0"/>
                    </a:p>
                  </a:txBody>
                  <a:tcPr/>
                </a:tc>
                <a:tc>
                  <a:txBody>
                    <a:bodyPr/>
                    <a:lstStyle/>
                    <a:p>
                      <a:r>
                        <a:rPr lang="en-US" dirty="0" smtClean="0"/>
                        <a:t>280</a:t>
                      </a:r>
                      <a:r>
                        <a:rPr lang="en-US" baseline="0" dirty="0" smtClean="0"/>
                        <a:t> </a:t>
                      </a:r>
                      <a:r>
                        <a:rPr lang="en-US" u="sng" baseline="0" dirty="0" smtClean="0"/>
                        <a:t>+ </a:t>
                      </a:r>
                      <a:r>
                        <a:rPr lang="en-US" u="none" baseline="0" dirty="0" smtClean="0"/>
                        <a:t> 20 </a:t>
                      </a:r>
                      <a:endParaRPr lang="en-US" u="sng" dirty="0"/>
                    </a:p>
                  </a:txBody>
                  <a:tcPr/>
                </a:tc>
                <a:tc>
                  <a:txBody>
                    <a:bodyPr/>
                    <a:lstStyle/>
                    <a:p>
                      <a:r>
                        <a:rPr lang="en-US" dirty="0" smtClean="0"/>
                        <a:t>200 </a:t>
                      </a:r>
                      <a:r>
                        <a:rPr lang="en-US" u="sng" baseline="0" dirty="0" smtClean="0"/>
                        <a:t>+ </a:t>
                      </a:r>
                      <a:r>
                        <a:rPr lang="en-US" u="none" baseline="0" dirty="0" smtClean="0"/>
                        <a:t>50</a:t>
                      </a:r>
                      <a:endParaRPr lang="en-US" dirty="0"/>
                    </a:p>
                  </a:txBody>
                  <a:tcPr/>
                </a:tc>
              </a:tr>
              <a:tr h="827314">
                <a:tc>
                  <a:txBody>
                    <a:bodyPr/>
                    <a:lstStyle/>
                    <a:p>
                      <a:r>
                        <a:rPr lang="en-US" dirty="0" smtClean="0"/>
                        <a:t>Protein</a:t>
                      </a:r>
                      <a:r>
                        <a:rPr lang="en-US" baseline="0" dirty="0" smtClean="0"/>
                        <a:t>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80 </a:t>
                      </a:r>
                      <a:r>
                        <a:rPr lang="en-US" baseline="0" dirty="0" smtClean="0"/>
                        <a:t> </a:t>
                      </a:r>
                      <a:r>
                        <a:rPr lang="en-US" u="sng" baseline="0" dirty="0" smtClean="0"/>
                        <a:t>+ </a:t>
                      </a:r>
                      <a:r>
                        <a:rPr lang="en-US" u="none" baseline="0" dirty="0" smtClean="0"/>
                        <a:t>20</a:t>
                      </a:r>
                      <a:endParaRPr lang="en-US" dirty="0" smtClean="0"/>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632</a:t>
                      </a:r>
                      <a:r>
                        <a:rPr lang="en-US" baseline="0" dirty="0" smtClean="0"/>
                        <a:t> </a:t>
                      </a:r>
                      <a:r>
                        <a:rPr lang="en-US" u="sng" baseline="0" dirty="0" smtClean="0"/>
                        <a:t>+ </a:t>
                      </a:r>
                      <a:r>
                        <a:rPr lang="en-US" u="none" baseline="0" dirty="0" smtClean="0"/>
                        <a:t>2</a:t>
                      </a:r>
                      <a:r>
                        <a:rPr lang="en-US" dirty="0" smtClean="0"/>
                        <a:t>0 </a:t>
                      </a:r>
                      <a:endParaRPr lang="en-US" dirty="0"/>
                    </a:p>
                  </a:txBody>
                  <a:tcPr/>
                </a:tc>
              </a:tr>
              <a:tr h="827314">
                <a:tc>
                  <a:txBody>
                    <a:bodyPr/>
                    <a:lstStyle/>
                    <a:p>
                      <a:r>
                        <a:rPr lang="en-US" dirty="0" smtClean="0"/>
                        <a:t>Fat/oil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32.7 </a:t>
                      </a:r>
                      <a:r>
                        <a:rPr lang="en-US" u="sng" baseline="0" dirty="0" smtClean="0"/>
                        <a:t>+ </a:t>
                      </a:r>
                      <a:r>
                        <a:rPr lang="en-US" u="none" baseline="0" dirty="0" smtClean="0"/>
                        <a:t>7.2 </a:t>
                      </a:r>
                      <a:endParaRPr lang="en-US" dirty="0" smtClean="0"/>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32</a:t>
                      </a:r>
                      <a:r>
                        <a:rPr lang="en-US" baseline="0" dirty="0" smtClean="0"/>
                        <a:t> </a:t>
                      </a:r>
                      <a:r>
                        <a:rPr lang="en-US" u="sng" baseline="0" dirty="0" smtClean="0"/>
                        <a:t>+ </a:t>
                      </a:r>
                      <a:r>
                        <a:rPr lang="en-US" u="none" baseline="0" dirty="0" smtClean="0"/>
                        <a:t>7.2</a:t>
                      </a:r>
                      <a:endParaRPr lang="en-US" dirty="0" smtClean="0"/>
                    </a:p>
                    <a:p>
                      <a:endParaRPr lang="en-US" dirty="0"/>
                    </a:p>
                  </a:txBody>
                  <a:tcPr/>
                </a:tc>
              </a:tr>
            </a:tbl>
          </a:graphicData>
        </a:graphic>
      </p:graphicFrame>
      <p:graphicFrame>
        <p:nvGraphicFramePr>
          <p:cNvPr id="5" name="Table 4"/>
          <p:cNvGraphicFramePr>
            <a:graphicFrameLocks noGrp="1"/>
          </p:cNvGraphicFramePr>
          <p:nvPr/>
        </p:nvGraphicFramePr>
        <p:xfrm>
          <a:off x="685800" y="6248400"/>
          <a:ext cx="7696200" cy="640080"/>
        </p:xfrm>
        <a:graphic>
          <a:graphicData uri="http://schemas.openxmlformats.org/drawingml/2006/table">
            <a:tbl>
              <a:tblPr firstRow="1" bandRow="1">
                <a:tableStyleId>{5C22544A-7EE6-4342-B048-85BDC9FD1C3A}</a:tableStyleId>
              </a:tblPr>
              <a:tblGrid>
                <a:gridCol w="2565400"/>
                <a:gridCol w="2565400"/>
                <a:gridCol w="2565400"/>
              </a:tblGrid>
              <a:tr h="370840">
                <a:tc>
                  <a:txBody>
                    <a:bodyPr/>
                    <a:lstStyle/>
                    <a:p>
                      <a:r>
                        <a:rPr lang="en-US" dirty="0" smtClean="0"/>
                        <a:t>Energy in KCAL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2800 32</a:t>
                      </a:r>
                      <a:r>
                        <a:rPr lang="en-US" baseline="0" dirty="0" smtClean="0"/>
                        <a:t> </a:t>
                      </a:r>
                      <a:r>
                        <a:rPr lang="en-US" u="sng" baseline="0" dirty="0" smtClean="0"/>
                        <a:t>+ </a:t>
                      </a:r>
                      <a:r>
                        <a:rPr lang="en-US" u="none" baseline="0" dirty="0" smtClean="0"/>
                        <a:t> 3</a:t>
                      </a:r>
                      <a:endParaRPr lang="en-US" dirty="0" smtClean="0"/>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2200 </a:t>
                      </a:r>
                      <a:r>
                        <a:rPr lang="en-US" u="sng" baseline="0" dirty="0" smtClean="0"/>
                        <a:t>+ </a:t>
                      </a:r>
                      <a:r>
                        <a:rPr lang="en-US" u="none" baseline="0" dirty="0" smtClean="0"/>
                        <a:t>400</a:t>
                      </a:r>
                      <a:endParaRPr lang="en-US" dirty="0" smtClean="0"/>
                    </a:p>
                    <a:p>
                      <a:endParaRPr lang="en-US" dirty="0"/>
                    </a:p>
                  </a:txBody>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Normal Physiological status  intake for Indian according to RDI for sedentary work</a:t>
            </a:r>
            <a:r>
              <a:rPr lang="en-US" dirty="0" smtClean="0"/>
              <a:t>  </a:t>
            </a:r>
            <a:endParaRPr lang="en-US" dirty="0"/>
          </a:p>
        </p:txBody>
      </p:sp>
      <p:sp>
        <p:nvSpPr>
          <p:cNvPr id="3" name="Content Placeholder 2"/>
          <p:cNvSpPr>
            <a:spLocks noGrp="1"/>
          </p:cNvSpPr>
          <p:nvPr>
            <p:ph idx="1"/>
          </p:nvPr>
        </p:nvSpPr>
        <p:spPr/>
        <p:txBody>
          <a:bodyPr/>
          <a:lstStyle/>
          <a:p>
            <a:pPr>
              <a:buNone/>
            </a:pPr>
            <a:endParaRPr lang="en-US" dirty="0" smtClean="0"/>
          </a:p>
          <a:p>
            <a:endParaRPr lang="en-US" dirty="0"/>
          </a:p>
        </p:txBody>
      </p:sp>
      <p:graphicFrame>
        <p:nvGraphicFramePr>
          <p:cNvPr id="4" name="Table 3"/>
          <p:cNvGraphicFramePr>
            <a:graphicFrameLocks noGrp="1"/>
          </p:cNvGraphicFramePr>
          <p:nvPr/>
        </p:nvGraphicFramePr>
        <p:xfrm>
          <a:off x="1524000" y="3124200"/>
          <a:ext cx="6096000" cy="2590800"/>
        </p:xfrm>
        <a:graphic>
          <a:graphicData uri="http://schemas.openxmlformats.org/drawingml/2006/table">
            <a:tbl>
              <a:tblPr firstRow="1" bandRow="1">
                <a:tableStyleId>{5C22544A-7EE6-4342-B048-85BDC9FD1C3A}</a:tableStyleId>
              </a:tblPr>
              <a:tblGrid>
                <a:gridCol w="1524000"/>
                <a:gridCol w="1524000"/>
                <a:gridCol w="1524000"/>
                <a:gridCol w="1524000"/>
              </a:tblGrid>
              <a:tr h="647700">
                <a:tc>
                  <a:txBody>
                    <a:bodyPr/>
                    <a:lstStyle/>
                    <a:p>
                      <a:r>
                        <a:rPr lang="en-US" dirty="0" smtClean="0"/>
                        <a:t>Sex</a:t>
                      </a:r>
                      <a:endParaRPr lang="en-US" dirty="0"/>
                    </a:p>
                  </a:txBody>
                  <a:tcPr/>
                </a:tc>
                <a:tc>
                  <a:txBody>
                    <a:bodyPr/>
                    <a:lstStyle/>
                    <a:p>
                      <a:r>
                        <a:rPr lang="en-US" dirty="0" smtClean="0"/>
                        <a:t>Total energy</a:t>
                      </a:r>
                      <a:endParaRPr lang="en-US" dirty="0"/>
                    </a:p>
                  </a:txBody>
                  <a:tcPr/>
                </a:tc>
                <a:tc>
                  <a:txBody>
                    <a:bodyPr/>
                    <a:lstStyle/>
                    <a:p>
                      <a:r>
                        <a:rPr lang="en-US" dirty="0" smtClean="0"/>
                        <a:t>protein</a:t>
                      </a:r>
                      <a:endParaRPr lang="en-US" dirty="0"/>
                    </a:p>
                  </a:txBody>
                  <a:tcPr/>
                </a:tc>
                <a:tc>
                  <a:txBody>
                    <a:bodyPr/>
                    <a:lstStyle/>
                    <a:p>
                      <a:r>
                        <a:rPr lang="en-US" dirty="0" smtClean="0"/>
                        <a:t>fat*&amp;oil</a:t>
                      </a:r>
                      <a:endParaRPr lang="en-US" dirty="0"/>
                    </a:p>
                  </a:txBody>
                  <a:tcPr/>
                </a:tc>
              </a:tr>
              <a:tr h="647700">
                <a:tc>
                  <a:txBody>
                    <a:bodyPr/>
                    <a:lstStyle/>
                    <a:p>
                      <a:r>
                        <a:rPr lang="en-US" dirty="0" smtClean="0"/>
                        <a:t>Male</a:t>
                      </a:r>
                      <a:endParaRPr lang="en-US" dirty="0"/>
                    </a:p>
                  </a:txBody>
                  <a:tcPr/>
                </a:tc>
                <a:tc>
                  <a:txBody>
                    <a:bodyPr/>
                    <a:lstStyle/>
                    <a:p>
                      <a:r>
                        <a:rPr lang="en-US" dirty="0" smtClean="0"/>
                        <a:t>2424 kcal </a:t>
                      </a:r>
                      <a:endParaRPr lang="en-US" dirty="0"/>
                    </a:p>
                  </a:txBody>
                  <a:tcPr/>
                </a:tc>
                <a:tc>
                  <a:txBody>
                    <a:bodyPr/>
                    <a:lstStyle/>
                    <a:p>
                      <a:r>
                        <a:rPr lang="en-US" dirty="0" smtClean="0"/>
                        <a:t>60 gm</a:t>
                      </a:r>
                      <a:endParaRPr lang="en-US" dirty="0"/>
                    </a:p>
                  </a:txBody>
                  <a:tcPr/>
                </a:tc>
                <a:tc>
                  <a:txBody>
                    <a:bodyPr/>
                    <a:lstStyle/>
                    <a:p>
                      <a:r>
                        <a:rPr lang="en-US" dirty="0" smtClean="0"/>
                        <a:t>40gm</a:t>
                      </a:r>
                      <a:endParaRPr lang="en-US" dirty="0"/>
                    </a:p>
                  </a:txBody>
                  <a:tcPr/>
                </a:tc>
              </a:tr>
              <a:tr h="647700">
                <a:tc>
                  <a:txBody>
                    <a:bodyPr/>
                    <a:lstStyle/>
                    <a:p>
                      <a:r>
                        <a:rPr lang="en-US" dirty="0" smtClean="0"/>
                        <a:t> Female </a:t>
                      </a:r>
                      <a:endParaRPr lang="en-US" dirty="0"/>
                    </a:p>
                  </a:txBody>
                  <a:tcPr/>
                </a:tc>
                <a:tc>
                  <a:txBody>
                    <a:bodyPr/>
                    <a:lstStyle/>
                    <a:p>
                      <a:r>
                        <a:rPr lang="en-US" dirty="0" smtClean="0"/>
                        <a:t>1815 kcal</a:t>
                      </a:r>
                      <a:endParaRPr lang="en-US" dirty="0"/>
                    </a:p>
                  </a:txBody>
                  <a:tcPr/>
                </a:tc>
                <a:tc>
                  <a:txBody>
                    <a:bodyPr/>
                    <a:lstStyle/>
                    <a:p>
                      <a:r>
                        <a:rPr lang="en-US" dirty="0" smtClean="0"/>
                        <a:t>58 gm</a:t>
                      </a:r>
                      <a:endParaRPr lang="en-US" dirty="0"/>
                    </a:p>
                  </a:txBody>
                  <a:tcPr/>
                </a:tc>
                <a:tc>
                  <a:txBody>
                    <a:bodyPr/>
                    <a:lstStyle/>
                    <a:p>
                      <a:r>
                        <a:rPr lang="en-US" dirty="0" smtClean="0"/>
                        <a:t>35gm </a:t>
                      </a:r>
                      <a:endParaRPr lang="en-US" dirty="0"/>
                    </a:p>
                  </a:txBody>
                  <a:tcPr/>
                </a:tc>
              </a:tr>
              <a:tr h="6477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Consumption of </a:t>
            </a:r>
            <a:r>
              <a:rPr lang="en-US" dirty="0" err="1" smtClean="0"/>
              <a:t>goiterogenic</a:t>
            </a:r>
            <a:r>
              <a:rPr lang="en-US" dirty="0" smtClean="0"/>
              <a:t> food in routine diet to Hypothyroidism diagnosis </a:t>
            </a:r>
            <a:endParaRPr lang="en-US" dirty="0"/>
          </a:p>
        </p:txBody>
      </p:sp>
      <p:sp>
        <p:nvSpPr>
          <p:cNvPr id="3" name="Content Placeholder 2"/>
          <p:cNvSpPr>
            <a:spLocks noGrp="1"/>
          </p:cNvSpPr>
          <p:nvPr>
            <p:ph idx="1"/>
          </p:nvPr>
        </p:nvSpPr>
        <p:spPr/>
        <p:txBody>
          <a:bodyPr/>
          <a:lstStyle/>
          <a:p>
            <a:r>
              <a:rPr lang="en-US" dirty="0" err="1" smtClean="0"/>
              <a:t>Goiterogenic</a:t>
            </a:r>
            <a:r>
              <a:rPr lang="en-US" dirty="0" smtClean="0"/>
              <a:t> food Daily consumption </a:t>
            </a:r>
            <a:endParaRPr lang="en-US" dirty="0"/>
          </a:p>
        </p:txBody>
      </p:sp>
      <p:sp>
        <p:nvSpPr>
          <p:cNvPr id="4" name="Text Placeholder 3"/>
          <p:cNvSpPr>
            <a:spLocks noGrp="1"/>
          </p:cNvSpPr>
          <p:nvPr>
            <p:ph type="body" sz="half" idx="2"/>
          </p:nvPr>
        </p:nvSpPr>
        <p:spPr>
          <a:xfrm>
            <a:off x="0" y="1676400"/>
            <a:ext cx="1504156" cy="4691063"/>
          </a:xfrm>
        </p:spPr>
        <p:txBody>
          <a:bodyPr/>
          <a:lstStyle/>
          <a:p>
            <a:r>
              <a:rPr lang="en-US" dirty="0" smtClean="0"/>
              <a:t>Food contain </a:t>
            </a:r>
            <a:r>
              <a:rPr lang="en-US" dirty="0" err="1" smtClean="0"/>
              <a:t>goitergenic</a:t>
            </a:r>
            <a:r>
              <a:rPr lang="en-US" dirty="0" smtClean="0"/>
              <a:t> compound </a:t>
            </a:r>
            <a:endParaRPr lang="en-US" dirty="0"/>
          </a:p>
        </p:txBody>
      </p:sp>
      <p:graphicFrame>
        <p:nvGraphicFramePr>
          <p:cNvPr id="5" name="Table 4"/>
          <p:cNvGraphicFramePr>
            <a:graphicFrameLocks noGrp="1"/>
          </p:cNvGraphicFramePr>
          <p:nvPr/>
        </p:nvGraphicFramePr>
        <p:xfrm>
          <a:off x="1524000" y="2971800"/>
          <a:ext cx="6096000" cy="6492240"/>
        </p:xfrm>
        <a:graphic>
          <a:graphicData uri="http://schemas.openxmlformats.org/drawingml/2006/table">
            <a:tbl>
              <a:tblPr firstRow="1" bandRow="1">
                <a:tableStyleId>{5C22544A-7EE6-4342-B048-85BDC9FD1C3A}</a:tableStyleId>
              </a:tblPr>
              <a:tblGrid>
                <a:gridCol w="2032000"/>
                <a:gridCol w="2032000"/>
                <a:gridCol w="2032000"/>
              </a:tblGrid>
              <a:tr h="400050">
                <a:tc>
                  <a:txBody>
                    <a:bodyPr/>
                    <a:lstStyle/>
                    <a:p>
                      <a:r>
                        <a:rPr lang="en-US" dirty="0" smtClean="0"/>
                        <a:t>Spinach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9.86 </a:t>
                      </a:r>
                      <a:r>
                        <a:rPr lang="en-US" u="sng" baseline="0" dirty="0" smtClean="0"/>
                        <a:t>+ </a:t>
                      </a:r>
                      <a:r>
                        <a:rPr lang="en-US" u="none" baseline="0" dirty="0" smtClean="0"/>
                        <a:t>0.8 gm alternate day </a:t>
                      </a:r>
                      <a:endParaRPr lang="en-US" dirty="0" smtClean="0"/>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u="sng" baseline="0" dirty="0" smtClean="0"/>
                        <a:t>9.86+ </a:t>
                      </a:r>
                      <a:r>
                        <a:rPr lang="en-US" u="none" baseline="0" dirty="0" smtClean="0"/>
                        <a:t>0.80 gm alternate day </a:t>
                      </a:r>
                      <a:endParaRPr lang="en-US" dirty="0" smtClean="0"/>
                    </a:p>
                    <a:p>
                      <a:endParaRPr lang="en-US" dirty="0"/>
                    </a:p>
                  </a:txBody>
                  <a:tcPr/>
                </a:tc>
              </a:tr>
              <a:tr h="400050">
                <a:tc>
                  <a:txBody>
                    <a:bodyPr/>
                    <a:lstStyle/>
                    <a:p>
                      <a:r>
                        <a:rPr lang="en-US" dirty="0" smtClean="0"/>
                        <a:t>Sweet potato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Occasionally 100 gm </a:t>
                      </a:r>
                      <a:r>
                        <a:rPr lang="en-US" baseline="0" dirty="0" smtClean="0"/>
                        <a:t> </a:t>
                      </a:r>
                      <a:endParaRPr lang="en-US" dirty="0" smtClean="0"/>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Occasionally 100 </a:t>
                      </a:r>
                      <a:r>
                        <a:rPr lang="en-US" u="sng" baseline="0" dirty="0" smtClean="0"/>
                        <a:t>+ </a:t>
                      </a:r>
                      <a:endParaRPr lang="en-US" dirty="0" smtClean="0"/>
                    </a:p>
                    <a:p>
                      <a:endParaRPr lang="en-US" dirty="0"/>
                    </a:p>
                  </a:txBody>
                  <a:tcPr/>
                </a:tc>
              </a:tr>
              <a:tr h="400050">
                <a:tc>
                  <a:txBody>
                    <a:bodyPr/>
                    <a:lstStyle/>
                    <a:p>
                      <a:r>
                        <a:rPr lang="en-US" dirty="0" smtClean="0"/>
                        <a:t>Cauliflower or cabbage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17.23 </a:t>
                      </a:r>
                      <a:r>
                        <a:rPr lang="en-US" u="sng" baseline="0" dirty="0" smtClean="0"/>
                        <a:t>+ </a:t>
                      </a:r>
                      <a:r>
                        <a:rPr lang="en-US" u="none" baseline="0" dirty="0" smtClean="0"/>
                        <a:t>7.2 gm </a:t>
                      </a:r>
                      <a:endParaRPr lang="en-US" dirty="0" smtClean="0"/>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17.23 </a:t>
                      </a:r>
                      <a:r>
                        <a:rPr lang="en-US" u="sng" baseline="0" dirty="0" smtClean="0"/>
                        <a:t>+ </a:t>
                      </a:r>
                      <a:r>
                        <a:rPr lang="en-US" u="none" baseline="0" dirty="0" smtClean="0"/>
                        <a:t>11.18 gm</a:t>
                      </a:r>
                      <a:endParaRPr lang="en-US" dirty="0" smtClean="0"/>
                    </a:p>
                    <a:p>
                      <a:endParaRPr lang="en-US" dirty="0"/>
                    </a:p>
                  </a:txBody>
                  <a:tcPr/>
                </a:tc>
              </a:tr>
              <a:tr h="400050">
                <a:tc>
                  <a:txBody>
                    <a:bodyPr/>
                    <a:lstStyle/>
                    <a:p>
                      <a:r>
                        <a:rPr lang="en-US" dirty="0" smtClean="0"/>
                        <a:t>Mustard green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9.86 </a:t>
                      </a:r>
                      <a:r>
                        <a:rPr lang="en-US" u="sng" baseline="0" dirty="0" smtClean="0"/>
                        <a:t>+ </a:t>
                      </a:r>
                      <a:r>
                        <a:rPr lang="en-US" u="none" baseline="0" dirty="0" smtClean="0"/>
                        <a:t>0.83 alternate day</a:t>
                      </a:r>
                      <a:endParaRPr lang="en-US" dirty="0" smtClean="0"/>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u="sng" baseline="0" dirty="0" smtClean="0"/>
                        <a:t>9.86+ </a:t>
                      </a:r>
                      <a:r>
                        <a:rPr lang="en-US" u="none" baseline="0" dirty="0" smtClean="0"/>
                        <a:t>0.83 alternate day</a:t>
                      </a:r>
                      <a:endParaRPr lang="en-US" dirty="0" smtClean="0"/>
                    </a:p>
                    <a:p>
                      <a:endParaRPr lang="en-US" dirty="0"/>
                    </a:p>
                  </a:txBody>
                  <a:tcPr/>
                </a:tc>
              </a:tr>
              <a:tr h="400050">
                <a:tc>
                  <a:txBody>
                    <a:bodyPr/>
                    <a:lstStyle/>
                    <a:p>
                      <a:r>
                        <a:rPr lang="en-US" dirty="0" smtClean="0"/>
                        <a:t>Radish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10</a:t>
                      </a:r>
                      <a:r>
                        <a:rPr lang="en-US" baseline="0" dirty="0" smtClean="0"/>
                        <a:t> gm / day</a:t>
                      </a:r>
                      <a:endParaRPr lang="en-US" dirty="0" smtClean="0"/>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10gm</a:t>
                      </a:r>
                      <a:r>
                        <a:rPr lang="en-US" baseline="0" dirty="0" smtClean="0"/>
                        <a:t> /day </a:t>
                      </a:r>
                      <a:endParaRPr lang="en-US" dirty="0" smtClean="0"/>
                    </a:p>
                    <a:p>
                      <a:endParaRPr lang="en-US" dirty="0"/>
                    </a:p>
                  </a:txBody>
                  <a:tcPr/>
                </a:tc>
              </a:tr>
              <a:tr h="400050">
                <a:tc>
                  <a:txBody>
                    <a:bodyPr/>
                    <a:lstStyle/>
                    <a:p>
                      <a:r>
                        <a:rPr lang="en-US" dirty="0" smtClean="0"/>
                        <a:t>Soya oil</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u="sng" baseline="0" dirty="0" smtClean="0"/>
                        <a:t>60+ </a:t>
                      </a:r>
                      <a:r>
                        <a:rPr lang="en-US" u="none" baseline="0" dirty="0" smtClean="0"/>
                        <a:t>7.2 gm /day </a:t>
                      </a:r>
                      <a:endParaRPr lang="en-US" dirty="0" smtClean="0"/>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u="sng" baseline="0" dirty="0" smtClean="0"/>
                        <a:t>60+ </a:t>
                      </a:r>
                      <a:r>
                        <a:rPr lang="en-US" u="none" baseline="0" dirty="0" smtClean="0"/>
                        <a:t>7.2 gm /day</a:t>
                      </a:r>
                      <a:endParaRPr lang="en-US" dirty="0" smtClean="0"/>
                    </a:p>
                    <a:p>
                      <a:endParaRPr lang="en-US" dirty="0"/>
                    </a:p>
                  </a:txBody>
                  <a:tcPr/>
                </a:tc>
              </a:tr>
              <a:tr h="400050">
                <a:tc>
                  <a:txBody>
                    <a:bodyPr/>
                    <a:lstStyle/>
                    <a:p>
                      <a:r>
                        <a:rPr lang="en-US" dirty="0" smtClean="0"/>
                        <a:t>Strawberries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Occasionally 60gm  </a:t>
                      </a:r>
                      <a:r>
                        <a:rPr lang="en-US" u="sng" baseline="0" dirty="0" smtClean="0"/>
                        <a:t>+ </a:t>
                      </a:r>
                      <a:endParaRPr lang="en-US" dirty="0" smtClean="0"/>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occasionally</a:t>
                      </a:r>
                    </a:p>
                    <a:p>
                      <a:endParaRPr lang="en-US" dirty="0"/>
                    </a:p>
                  </a:txBody>
                  <a:tcPr/>
                </a:tc>
              </a:tr>
              <a:tr h="400050">
                <a:tc>
                  <a:txBody>
                    <a:bodyPr/>
                    <a:lstStyle/>
                    <a:p>
                      <a:r>
                        <a:rPr lang="en-US" dirty="0" smtClean="0"/>
                        <a:t>Pear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Occasionally 60 </a:t>
                      </a:r>
                      <a:r>
                        <a:rPr lang="en-US" u="sng" baseline="0" dirty="0" smtClean="0"/>
                        <a:t>+ </a:t>
                      </a:r>
                      <a:endParaRPr lang="en-US" dirty="0" smtClean="0"/>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Occasionally 60</a:t>
                      </a:r>
                      <a:r>
                        <a:rPr lang="en-US" baseline="0" dirty="0" smtClean="0"/>
                        <a:t> </a:t>
                      </a:r>
                      <a:r>
                        <a:rPr lang="en-US" u="sng" baseline="0" dirty="0" smtClean="0"/>
                        <a:t>+ </a:t>
                      </a:r>
                      <a:r>
                        <a:rPr lang="en-US" u="none" baseline="0" dirty="0" smtClean="0"/>
                        <a:t>7.2</a:t>
                      </a:r>
                      <a:endParaRPr lang="en-US" dirty="0" smtClean="0"/>
                    </a:p>
                    <a:p>
                      <a:endParaRPr lang="en-US" dirty="0"/>
                    </a:p>
                  </a:txBody>
                  <a:tcPr/>
                </a:tc>
              </a:tr>
            </a:tbl>
          </a:graphicData>
        </a:graphic>
      </p:graphicFrame>
      <p:graphicFrame>
        <p:nvGraphicFramePr>
          <p:cNvPr id="6" name="Table 5"/>
          <p:cNvGraphicFramePr>
            <a:graphicFrameLocks noGrp="1"/>
          </p:cNvGraphicFramePr>
          <p:nvPr/>
        </p:nvGraphicFramePr>
        <p:xfrm>
          <a:off x="1524000" y="1447800"/>
          <a:ext cx="6096000" cy="1371600"/>
        </p:xfrm>
        <a:graphic>
          <a:graphicData uri="http://schemas.openxmlformats.org/drawingml/2006/table">
            <a:tbl>
              <a:tblPr firstRow="1" bandRow="1">
                <a:tableStyleId>{5C22544A-7EE6-4342-B048-85BDC9FD1C3A}</a:tableStyleId>
              </a:tblPr>
              <a:tblGrid>
                <a:gridCol w="2032000"/>
                <a:gridCol w="2032000"/>
                <a:gridCol w="2032000"/>
              </a:tblGrid>
              <a:tr h="685800">
                <a:tc>
                  <a:txBody>
                    <a:bodyPr/>
                    <a:lstStyle/>
                    <a:p>
                      <a:r>
                        <a:rPr lang="en-US" dirty="0" err="1" smtClean="0"/>
                        <a:t>Goiterogenic</a:t>
                      </a:r>
                      <a:r>
                        <a:rPr lang="en-US" dirty="0" smtClean="0"/>
                        <a:t> food in gram / day </a:t>
                      </a:r>
                      <a:endParaRPr lang="en-US" dirty="0"/>
                    </a:p>
                  </a:txBody>
                  <a:tcPr/>
                </a:tc>
                <a:tc>
                  <a:txBody>
                    <a:bodyPr/>
                    <a:lstStyle/>
                    <a:p>
                      <a:r>
                        <a:rPr lang="en-US" dirty="0" smtClean="0"/>
                        <a:t>Male</a:t>
                      </a:r>
                      <a:endParaRPr lang="en-US" dirty="0"/>
                    </a:p>
                  </a:txBody>
                  <a:tcPr/>
                </a:tc>
                <a:tc>
                  <a:txBody>
                    <a:bodyPr/>
                    <a:lstStyle/>
                    <a:p>
                      <a:r>
                        <a:rPr lang="en-US" dirty="0" smtClean="0"/>
                        <a:t>Female</a:t>
                      </a:r>
                      <a:endParaRPr lang="en-US" dirty="0"/>
                    </a:p>
                  </a:txBody>
                  <a:tcPr/>
                </a:tc>
              </a:tr>
              <a:tr h="685800">
                <a:tc>
                  <a:txBody>
                    <a:bodyPr/>
                    <a:lstStyle/>
                    <a:p>
                      <a:r>
                        <a:rPr lang="en-US" dirty="0" err="1" smtClean="0"/>
                        <a:t>Milet</a:t>
                      </a:r>
                      <a:r>
                        <a:rPr lang="en-US" baseline="0" dirty="0" smtClean="0"/>
                        <a:t> </a:t>
                      </a:r>
                      <a:r>
                        <a:rPr lang="en-US" baseline="0" dirty="0" err="1" smtClean="0"/>
                        <a:t>sorgum</a:t>
                      </a:r>
                      <a:r>
                        <a:rPr lang="en-US" baseline="0" dirty="0" smtClean="0"/>
                        <a:t> (</a:t>
                      </a:r>
                      <a:r>
                        <a:rPr lang="en-US" baseline="0" dirty="0" err="1" smtClean="0"/>
                        <a:t>jawar</a:t>
                      </a:r>
                      <a:r>
                        <a:rPr lang="en-US" baseline="0" dirty="0" smtClean="0"/>
                        <a:t>)</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220.79</a:t>
                      </a:r>
                      <a:r>
                        <a:rPr lang="en-US" baseline="0" dirty="0" smtClean="0"/>
                        <a:t> </a:t>
                      </a:r>
                      <a:r>
                        <a:rPr lang="en-US" u="sng" baseline="0" dirty="0" smtClean="0"/>
                        <a:t>+ </a:t>
                      </a:r>
                      <a:r>
                        <a:rPr lang="en-US" u="none" baseline="0" dirty="0" smtClean="0"/>
                        <a:t>53,3 /day</a:t>
                      </a:r>
                      <a:endParaRPr lang="en-US" dirty="0" smtClean="0"/>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210 </a:t>
                      </a:r>
                      <a:r>
                        <a:rPr lang="en-US" u="sng" baseline="0" dirty="0" smtClean="0"/>
                        <a:t>+ </a:t>
                      </a:r>
                      <a:r>
                        <a:rPr lang="en-US" u="none" baseline="0" dirty="0" smtClean="0"/>
                        <a:t>50 gm /day</a:t>
                      </a:r>
                      <a:endParaRPr lang="en-US" dirty="0" smtClean="0"/>
                    </a:p>
                    <a:p>
                      <a:endParaRPr lang="en-US" dirty="0"/>
                    </a:p>
                  </a:txBody>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Thyroid hormone ratio and compression </a:t>
            </a:r>
            <a:endParaRPr lang="en-US" dirty="0"/>
          </a:p>
        </p:txBody>
      </p:sp>
      <p:graphicFrame>
        <p:nvGraphicFramePr>
          <p:cNvPr id="11" name="Content Placeholder 10"/>
          <p:cNvGraphicFramePr>
            <a:graphicFrameLocks noGrp="1"/>
          </p:cNvGraphicFramePr>
          <p:nvPr>
            <p:ph idx="1"/>
          </p:nvPr>
        </p:nvGraphicFramePr>
        <p:xfrm>
          <a:off x="3200400" y="304800"/>
          <a:ext cx="5111752" cy="1285240"/>
        </p:xfrm>
        <a:graphic>
          <a:graphicData uri="http://schemas.openxmlformats.org/drawingml/2006/table">
            <a:tbl>
              <a:tblPr firstRow="1" bandRow="1">
                <a:tableStyleId>{5C22544A-7EE6-4342-B048-85BDC9FD1C3A}</a:tableStyleId>
              </a:tblPr>
              <a:tblGrid>
                <a:gridCol w="1277938"/>
                <a:gridCol w="1277938"/>
                <a:gridCol w="1277938"/>
                <a:gridCol w="1277938"/>
              </a:tblGrid>
              <a:tr h="370840">
                <a:tc>
                  <a:txBody>
                    <a:bodyPr/>
                    <a:lstStyle/>
                    <a:p>
                      <a:r>
                        <a:rPr lang="en-US" dirty="0" smtClean="0"/>
                        <a:t>subject</a:t>
                      </a:r>
                      <a:endParaRPr lang="en-US" dirty="0"/>
                    </a:p>
                  </a:txBody>
                  <a:tcPr/>
                </a:tc>
                <a:tc>
                  <a:txBody>
                    <a:bodyPr/>
                    <a:lstStyle/>
                    <a:p>
                      <a:r>
                        <a:rPr lang="en-US" dirty="0" smtClean="0"/>
                        <a:t>T3</a:t>
                      </a:r>
                      <a:endParaRPr lang="en-US" dirty="0"/>
                    </a:p>
                  </a:txBody>
                  <a:tcPr/>
                </a:tc>
                <a:tc>
                  <a:txBody>
                    <a:bodyPr/>
                    <a:lstStyle/>
                    <a:p>
                      <a:r>
                        <a:rPr lang="en-US" dirty="0" smtClean="0"/>
                        <a:t>T4</a:t>
                      </a:r>
                      <a:endParaRPr lang="en-US" dirty="0"/>
                    </a:p>
                  </a:txBody>
                  <a:tcPr/>
                </a:tc>
                <a:tc>
                  <a:txBody>
                    <a:bodyPr/>
                    <a:lstStyle/>
                    <a:p>
                      <a:r>
                        <a:rPr lang="en-US" dirty="0" smtClean="0"/>
                        <a:t>TSH </a:t>
                      </a:r>
                      <a:endParaRPr lang="en-US" dirty="0"/>
                    </a:p>
                  </a:txBody>
                  <a:tcPr/>
                </a:tc>
              </a:tr>
              <a:tr h="370840">
                <a:tc>
                  <a:txBody>
                    <a:bodyPr/>
                    <a:lstStyle/>
                    <a:p>
                      <a:r>
                        <a:rPr lang="en-US" dirty="0" smtClean="0"/>
                        <a:t>Study on 101</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15.9 </a:t>
                      </a:r>
                      <a:r>
                        <a:rPr lang="en-US" u="sng" baseline="0" dirty="0" smtClean="0"/>
                        <a:t>+ </a:t>
                      </a:r>
                      <a:r>
                        <a:rPr lang="en-US" u="none" baseline="0" dirty="0" smtClean="0"/>
                        <a:t>14.16 </a:t>
                      </a:r>
                      <a:r>
                        <a:rPr lang="en-US" u="none" baseline="0" dirty="0" err="1" smtClean="0"/>
                        <a:t>ng</a:t>
                      </a:r>
                      <a:r>
                        <a:rPr lang="en-US" u="none" baseline="0" dirty="0" smtClean="0"/>
                        <a:t>/dl</a:t>
                      </a:r>
                      <a:endParaRPr lang="en-US" dirty="0" smtClean="0"/>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u="none" baseline="0" dirty="0" smtClean="0"/>
                        <a:t>6.345</a:t>
                      </a:r>
                      <a:r>
                        <a:rPr lang="en-US" u="sng" baseline="0" dirty="0" smtClean="0"/>
                        <a:t> + </a:t>
                      </a:r>
                      <a:r>
                        <a:rPr lang="en-US" u="none" baseline="0" dirty="0" smtClean="0"/>
                        <a:t>2.68 µg/dl</a:t>
                      </a:r>
                      <a:endParaRPr lang="en-US" dirty="0" smtClean="0"/>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25.299 </a:t>
                      </a:r>
                      <a:r>
                        <a:rPr lang="en-US" u="sng" baseline="0" dirty="0" smtClean="0"/>
                        <a:t>+ </a:t>
                      </a:r>
                      <a:r>
                        <a:rPr lang="en-US" u="none" baseline="0" dirty="0" smtClean="0"/>
                        <a:t>30 </a:t>
                      </a:r>
                      <a:endParaRPr lang="en-US" dirty="0" smtClean="0"/>
                    </a:p>
                    <a:p>
                      <a:r>
                        <a:rPr lang="en-US" dirty="0" smtClean="0"/>
                        <a:t>µIU/dl</a:t>
                      </a:r>
                      <a:endParaRPr lang="en-US" dirty="0"/>
                    </a:p>
                  </a:txBody>
                  <a:tcPr/>
                </a:tc>
              </a:tr>
            </a:tbl>
          </a:graphicData>
        </a:graphic>
      </p:graphicFrame>
      <p:sp>
        <p:nvSpPr>
          <p:cNvPr id="10" name="Text Placeholder 9"/>
          <p:cNvSpPr>
            <a:spLocks noGrp="1"/>
          </p:cNvSpPr>
          <p:nvPr>
            <p:ph type="body" sz="half" idx="2"/>
          </p:nvPr>
        </p:nvSpPr>
        <p:spPr/>
        <p:txBody>
          <a:bodyPr/>
          <a:lstStyle/>
          <a:p>
            <a:r>
              <a:rPr lang="en-US" dirty="0" smtClean="0"/>
              <a:t>Normal range for </a:t>
            </a:r>
          </a:p>
          <a:p>
            <a:endParaRPr lang="en-US" dirty="0"/>
          </a:p>
          <a:p>
            <a:r>
              <a:rPr lang="en-US" dirty="0" smtClean="0"/>
              <a:t>T3  0.79-1,58         </a:t>
            </a:r>
            <a:r>
              <a:rPr lang="en-US" dirty="0" err="1" smtClean="0"/>
              <a:t>ng</a:t>
            </a:r>
            <a:r>
              <a:rPr lang="en-US" dirty="0" smtClean="0"/>
              <a:t>/dl</a:t>
            </a:r>
          </a:p>
          <a:p>
            <a:endParaRPr lang="en-US" dirty="0"/>
          </a:p>
          <a:p>
            <a:r>
              <a:rPr lang="en-US" dirty="0" smtClean="0"/>
              <a:t>T4   4.0-12   </a:t>
            </a:r>
            <a:r>
              <a:rPr lang="en-US" u="none" baseline="0" dirty="0" smtClean="0"/>
              <a:t> µg/dl</a:t>
            </a:r>
            <a:endParaRPr lang="en-US" dirty="0" smtClean="0"/>
          </a:p>
          <a:p>
            <a:endParaRPr lang="en-US" dirty="0"/>
          </a:p>
          <a:p>
            <a:r>
              <a:rPr lang="en-US" dirty="0" smtClean="0"/>
              <a:t>TSH 0.30- 5.5      </a:t>
            </a:r>
            <a:r>
              <a:rPr lang="en-US" u="none" baseline="0" dirty="0" smtClean="0"/>
              <a:t> µg/dl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 from 21 to 61 </a:t>
            </a:r>
            <a:endParaRPr lang="en-US" dirty="0"/>
          </a:p>
        </p:txBody>
      </p:sp>
      <p:sp>
        <p:nvSpPr>
          <p:cNvPr id="4" name="Text Placeholder 3"/>
          <p:cNvSpPr>
            <a:spLocks noGrp="1"/>
          </p:cNvSpPr>
          <p:nvPr>
            <p:ph type="body" sz="half" idx="2"/>
          </p:nvPr>
        </p:nvSpPr>
        <p:spPr/>
        <p:txBody>
          <a:bodyPr/>
          <a:lstStyle/>
          <a:p>
            <a:r>
              <a:rPr lang="en-US" dirty="0" smtClean="0"/>
              <a:t>Male and female for study </a:t>
            </a:r>
            <a:endParaRPr lang="en-US" dirty="0"/>
          </a:p>
        </p:txBody>
      </p:sp>
      <p:graphicFrame>
        <p:nvGraphicFramePr>
          <p:cNvPr id="9" name="Content Placeholder 8"/>
          <p:cNvGraphicFramePr>
            <a:graphicFrameLocks noGrp="1"/>
          </p:cNvGraphicFramePr>
          <p:nvPr>
            <p:ph idx="1"/>
          </p:nvPr>
        </p:nvGraphicFramePr>
        <p:xfrm>
          <a:off x="3575050" y="273050"/>
          <a:ext cx="5111750" cy="58531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1524000" y="1397000"/>
          <a:ext cx="6096000" cy="4064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nvGraphicFramePr>
        <p:xfrm>
          <a:off x="838200" y="381000"/>
          <a:ext cx="7467600" cy="59436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5" name="Picture Placeholder 4"/>
          <p:cNvGraphicFramePr>
            <a:graphicFrameLocks noGrp="1"/>
          </p:cNvGraphicFramePr>
          <p:nvPr>
            <p:ph type="pic" idx="1"/>
          </p:nvPr>
        </p:nvGraphicFramePr>
        <p:xfrm>
          <a:off x="0" y="457200"/>
          <a:ext cx="8839200" cy="4663440"/>
        </p:xfrm>
        <a:graphic>
          <a:graphicData uri="http://schemas.openxmlformats.org/drawingml/2006/table">
            <a:tbl>
              <a:tblPr firstRow="1" bandRow="1">
                <a:tableStyleId>{5C22544A-7EE6-4342-B048-85BDC9FD1C3A}</a:tableStyleId>
              </a:tblPr>
              <a:tblGrid>
                <a:gridCol w="1640264"/>
                <a:gridCol w="1640264"/>
                <a:gridCol w="1640264"/>
                <a:gridCol w="3918408"/>
              </a:tblGrid>
              <a:tr h="370840">
                <a:tc>
                  <a:txBody>
                    <a:bodyPr/>
                    <a:lstStyle/>
                    <a:p>
                      <a:r>
                        <a:rPr lang="en-US" dirty="0" smtClean="0"/>
                        <a:t>Source of pathology</a:t>
                      </a:r>
                      <a:endParaRPr lang="en-US" dirty="0"/>
                    </a:p>
                  </a:txBody>
                  <a:tcPr/>
                </a:tc>
                <a:tc>
                  <a:txBody>
                    <a:bodyPr/>
                    <a:lstStyle/>
                    <a:p>
                      <a:r>
                        <a:rPr lang="en-US" dirty="0" smtClean="0"/>
                        <a:t>TSH level</a:t>
                      </a:r>
                      <a:endParaRPr lang="en-US" dirty="0"/>
                    </a:p>
                  </a:txBody>
                  <a:tcPr/>
                </a:tc>
                <a:tc>
                  <a:txBody>
                    <a:bodyPr/>
                    <a:lstStyle/>
                    <a:p>
                      <a:r>
                        <a:rPr lang="en-US" dirty="0" smtClean="0"/>
                        <a:t>Thyroid hormone levelT3 T4</a:t>
                      </a:r>
                      <a:endParaRPr lang="en-US" dirty="0"/>
                    </a:p>
                  </a:txBody>
                  <a:tcPr/>
                </a:tc>
                <a:tc>
                  <a:txBody>
                    <a:bodyPr/>
                    <a:lstStyle/>
                    <a:p>
                      <a:r>
                        <a:rPr lang="en-US" dirty="0" smtClean="0"/>
                        <a:t>Disease</a:t>
                      </a:r>
                      <a:r>
                        <a:rPr lang="en-US" baseline="0" dirty="0" smtClean="0"/>
                        <a:t> causing condition </a:t>
                      </a:r>
                      <a:endParaRPr lang="en-US" dirty="0"/>
                    </a:p>
                  </a:txBody>
                  <a:tcPr/>
                </a:tc>
              </a:tr>
              <a:tr h="370840">
                <a:tc>
                  <a:txBody>
                    <a:bodyPr/>
                    <a:lstStyle/>
                    <a:p>
                      <a:r>
                        <a:rPr lang="en-US" dirty="0" smtClean="0"/>
                        <a:t>Hypothalamus</a:t>
                      </a:r>
                      <a:r>
                        <a:rPr lang="en-US" baseline="0" dirty="0" smtClean="0"/>
                        <a:t> /pituitary </a:t>
                      </a:r>
                      <a:endParaRPr lang="en-US" dirty="0"/>
                    </a:p>
                  </a:txBody>
                  <a:tcPr/>
                </a:tc>
                <a:tc>
                  <a:txBody>
                    <a:bodyPr/>
                    <a:lstStyle/>
                    <a:p>
                      <a:r>
                        <a:rPr lang="en-US" dirty="0" smtClean="0"/>
                        <a:t>High</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High</a:t>
                      </a:r>
                    </a:p>
                    <a:p>
                      <a:endParaRPr lang="en-US" dirty="0"/>
                    </a:p>
                  </a:txBody>
                  <a:tcPr/>
                </a:tc>
                <a:tc>
                  <a:txBody>
                    <a:bodyPr/>
                    <a:lstStyle/>
                    <a:p>
                      <a:r>
                        <a:rPr lang="en-US" dirty="0" smtClean="0"/>
                        <a:t>Adenoma or thyroid hormone resistance </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Hypothalamus</a:t>
                      </a:r>
                      <a:r>
                        <a:rPr lang="en-US" baseline="0" dirty="0" smtClean="0"/>
                        <a:t> /pituitary </a:t>
                      </a:r>
                      <a:endParaRPr lang="en-US" dirty="0" smtClean="0"/>
                    </a:p>
                    <a:p>
                      <a:endParaRPr lang="en-US" dirty="0"/>
                    </a:p>
                  </a:txBody>
                  <a:tcPr/>
                </a:tc>
                <a:tc>
                  <a:txBody>
                    <a:bodyPr/>
                    <a:lstStyle/>
                    <a:p>
                      <a:r>
                        <a:rPr lang="en-US" dirty="0" smtClean="0"/>
                        <a:t>low</a:t>
                      </a:r>
                      <a:endParaRPr lang="en-US" dirty="0"/>
                    </a:p>
                  </a:txBody>
                  <a:tcPr/>
                </a:tc>
                <a:tc>
                  <a:txBody>
                    <a:bodyPr/>
                    <a:lstStyle/>
                    <a:p>
                      <a:r>
                        <a:rPr lang="en-US" dirty="0" smtClean="0"/>
                        <a:t>low</a:t>
                      </a:r>
                      <a:endParaRPr lang="en-US" dirty="0"/>
                    </a:p>
                  </a:txBody>
                  <a:tcPr/>
                </a:tc>
                <a:tc>
                  <a:txBody>
                    <a:bodyPr/>
                    <a:lstStyle/>
                    <a:p>
                      <a:r>
                        <a:rPr lang="en-US" dirty="0" smtClean="0"/>
                        <a:t>Secondary hypothyroid</a:t>
                      </a:r>
                      <a:endParaRPr lang="en-US" dirty="0"/>
                    </a:p>
                  </a:txBody>
                  <a:tcPr/>
                </a:tc>
              </a:tr>
              <a:tr h="370840">
                <a:tc>
                  <a:txBody>
                    <a:bodyPr/>
                    <a:lstStyle/>
                    <a:p>
                      <a:r>
                        <a:rPr lang="en-US" dirty="0" smtClean="0"/>
                        <a:t>Thyroid</a:t>
                      </a:r>
                      <a:endParaRPr lang="en-US" dirty="0"/>
                    </a:p>
                  </a:txBody>
                  <a:tcPr/>
                </a:tc>
                <a:tc>
                  <a:txBody>
                    <a:bodyPr/>
                    <a:lstStyle/>
                    <a:p>
                      <a:r>
                        <a:rPr lang="en-US" dirty="0" smtClean="0"/>
                        <a:t>Low</a:t>
                      </a:r>
                      <a:endParaRPr lang="en-US" dirty="0"/>
                    </a:p>
                  </a:txBody>
                  <a:tcPr/>
                </a:tc>
                <a:tc>
                  <a:txBody>
                    <a:bodyPr/>
                    <a:lstStyle/>
                    <a:p>
                      <a:r>
                        <a:rPr lang="en-US" dirty="0" smtClean="0"/>
                        <a:t>High</a:t>
                      </a:r>
                      <a:endParaRPr lang="en-US" dirty="0"/>
                    </a:p>
                  </a:txBody>
                  <a:tcPr/>
                </a:tc>
                <a:tc>
                  <a:txBody>
                    <a:bodyPr/>
                    <a:lstStyle/>
                    <a:p>
                      <a:r>
                        <a:rPr lang="en-US" dirty="0" smtClean="0"/>
                        <a:t>Primary hypothyroidism  </a:t>
                      </a:r>
                      <a:r>
                        <a:rPr lang="en-US" dirty="0" err="1" smtClean="0"/>
                        <a:t>eg</a:t>
                      </a:r>
                      <a:r>
                        <a:rPr lang="en-US" dirty="0" smtClean="0"/>
                        <a:t> grave</a:t>
                      </a:r>
                      <a:r>
                        <a:rPr lang="en-US" baseline="0" dirty="0" smtClean="0"/>
                        <a:t>s disease </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Thyroid</a:t>
                      </a:r>
                    </a:p>
                    <a:p>
                      <a:endParaRPr lang="en-US" dirty="0"/>
                    </a:p>
                  </a:txBody>
                  <a:tcPr/>
                </a:tc>
                <a:tc>
                  <a:txBody>
                    <a:bodyPr/>
                    <a:lstStyle/>
                    <a:p>
                      <a:r>
                        <a:rPr lang="en-US" dirty="0" smtClean="0"/>
                        <a:t>High</a:t>
                      </a:r>
                      <a:r>
                        <a:rPr lang="en-US" baseline="0" dirty="0" smtClean="0"/>
                        <a:t> </a:t>
                      </a:r>
                      <a:endParaRPr lang="en-US" dirty="0"/>
                    </a:p>
                  </a:txBody>
                  <a:tcPr/>
                </a:tc>
                <a:tc>
                  <a:txBody>
                    <a:bodyPr/>
                    <a:lstStyle/>
                    <a:p>
                      <a:r>
                        <a:rPr lang="en-US" dirty="0" smtClean="0"/>
                        <a:t>low</a:t>
                      </a:r>
                      <a:endParaRPr lang="en-US" dirty="0"/>
                    </a:p>
                  </a:txBody>
                  <a:tcPr/>
                </a:tc>
                <a:tc>
                  <a:txBody>
                    <a:bodyPr/>
                    <a:lstStyle/>
                    <a:p>
                      <a:r>
                        <a:rPr lang="en-US" dirty="0" smtClean="0"/>
                        <a:t>Congenital hypothyroidism (cretinism) primary hypothyroidism  </a:t>
                      </a:r>
                      <a:r>
                        <a:rPr lang="en-US" dirty="0" err="1" smtClean="0"/>
                        <a:t>Histimoids</a:t>
                      </a:r>
                      <a:r>
                        <a:rPr lang="en-US" baseline="0" dirty="0" smtClean="0"/>
                        <a:t> </a:t>
                      </a:r>
                      <a:r>
                        <a:rPr lang="en-US" baseline="0" dirty="0" err="1" smtClean="0"/>
                        <a:t>thyroditis</a:t>
                      </a:r>
                      <a:r>
                        <a:rPr lang="en-US" baseline="0" dirty="0" smtClean="0"/>
                        <a:t> </a:t>
                      </a:r>
                      <a:endParaRPr lang="en-US" dirty="0"/>
                    </a:p>
                  </a:txBody>
                  <a:tcPr/>
                </a:tc>
              </a:tr>
              <a:tr h="370840">
                <a:tc>
                  <a:txBody>
                    <a:bodyPr/>
                    <a:lstStyle/>
                    <a:p>
                      <a:r>
                        <a:rPr lang="en-US" dirty="0" smtClean="0"/>
                        <a:t>TSH</a:t>
                      </a:r>
                      <a:r>
                        <a:rPr lang="en-US" baseline="0" dirty="0" smtClean="0"/>
                        <a:t> stimulator </a:t>
                      </a:r>
                      <a:endParaRPr lang="en-US" dirty="0"/>
                    </a:p>
                  </a:txBody>
                  <a:tcPr/>
                </a:tc>
                <a:tc>
                  <a:txBody>
                    <a:bodyPr/>
                    <a:lstStyle/>
                    <a:p>
                      <a:r>
                        <a:rPr lang="en-US" dirty="0" smtClean="0"/>
                        <a:t>High </a:t>
                      </a:r>
                      <a:endParaRPr lang="en-US" dirty="0"/>
                    </a:p>
                  </a:txBody>
                  <a:tcPr/>
                </a:tc>
                <a:tc>
                  <a:txBody>
                    <a:bodyPr/>
                    <a:lstStyle/>
                    <a:p>
                      <a:r>
                        <a:rPr lang="en-US" dirty="0" smtClean="0"/>
                        <a:t>normal</a:t>
                      </a:r>
                      <a:endParaRPr lang="en-US" dirty="0"/>
                    </a:p>
                  </a:txBody>
                  <a:tcPr/>
                </a:tc>
                <a:tc>
                  <a:txBody>
                    <a:bodyPr/>
                    <a:lstStyle/>
                    <a:p>
                      <a:r>
                        <a:rPr lang="en-US" dirty="0" smtClean="0"/>
                        <a:t>Hypothyroidism like syndrome due to </a:t>
                      </a:r>
                      <a:r>
                        <a:rPr lang="en-US" dirty="0" err="1" smtClean="0"/>
                        <a:t>goiterogenic</a:t>
                      </a:r>
                      <a:r>
                        <a:rPr lang="en-US" baseline="0" dirty="0" smtClean="0"/>
                        <a:t> diet </a:t>
                      </a:r>
                      <a:endParaRPr lang="en-US" dirty="0"/>
                    </a:p>
                  </a:txBody>
                  <a:tcPr/>
                </a:tc>
              </a:tr>
            </a:tbl>
          </a:graphicData>
        </a:graphic>
      </p:graphicFrame>
      <p:sp>
        <p:nvSpPr>
          <p:cNvPr id="4" name="Text Placeholder 3"/>
          <p:cNvSpPr>
            <a:spLocks noGrp="1"/>
          </p:cNvSpPr>
          <p:nvPr>
            <p:ph type="body" sz="half" idx="2"/>
          </p:nvPr>
        </p:nvSpPr>
        <p:spPr>
          <a:xfrm>
            <a:off x="2133600" y="7162800"/>
            <a:ext cx="5486400" cy="804862"/>
          </a:xfrm>
        </p:spPr>
        <p:txBody>
          <a:bodyPr/>
          <a:lstStyle/>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440362"/>
          </a:xfrm>
        </p:spPr>
        <p:txBody>
          <a:bodyPr>
            <a:normAutofit/>
          </a:bodyPr>
          <a:lstStyle/>
          <a:p>
            <a:pPr fontAlgn="t"/>
            <a:r>
              <a:rPr lang="en-US" sz="1800" dirty="0" smtClean="0"/>
              <a:t>Result </a:t>
            </a:r>
            <a:br>
              <a:rPr lang="en-US" sz="1800" dirty="0" smtClean="0"/>
            </a:br>
            <a:r>
              <a:rPr lang="en-US" sz="1800" dirty="0" smtClean="0"/>
              <a:t>After high intake of </a:t>
            </a:r>
            <a:r>
              <a:rPr lang="en-US" sz="1800" dirty="0" err="1" smtClean="0"/>
              <a:t>goiterogenic</a:t>
            </a:r>
            <a:r>
              <a:rPr lang="en-US" sz="1800" dirty="0" smtClean="0"/>
              <a:t> food  Thyroid hormone </a:t>
            </a:r>
            <a:br>
              <a:rPr lang="en-US" sz="1800" dirty="0" smtClean="0"/>
            </a:br>
            <a:r>
              <a:rPr lang="en-US" sz="1800" dirty="0" smtClean="0"/>
              <a:t>T31.59  </a:t>
            </a:r>
            <a:r>
              <a:rPr lang="en-US" sz="1800" u="sng" dirty="0" smtClean="0"/>
              <a:t>+</a:t>
            </a:r>
            <a:r>
              <a:rPr lang="en-US" sz="1800" dirty="0" smtClean="0"/>
              <a:t>  40.16   </a:t>
            </a:r>
            <a:r>
              <a:rPr lang="en-US" sz="1800" dirty="0" err="1" smtClean="0"/>
              <a:t>ng</a:t>
            </a:r>
            <a:r>
              <a:rPr lang="en-US" sz="1800" dirty="0" smtClean="0"/>
              <a:t>/dl ( normal  0.79-1,58  </a:t>
            </a:r>
            <a:r>
              <a:rPr lang="en-US" sz="1800" dirty="0" err="1" smtClean="0"/>
              <a:t>ng</a:t>
            </a:r>
            <a:r>
              <a:rPr lang="en-US" sz="1800" dirty="0" smtClean="0"/>
              <a:t>/dl )</a:t>
            </a:r>
            <a:br>
              <a:rPr lang="en-US" sz="1800" dirty="0" smtClean="0"/>
            </a:br>
            <a:r>
              <a:rPr lang="en-US" sz="1800" dirty="0" smtClean="0"/>
              <a:t>  T4 6.34 </a:t>
            </a:r>
            <a:r>
              <a:rPr lang="en-US" sz="1800" u="sng" dirty="0" smtClean="0"/>
              <a:t>+</a:t>
            </a:r>
            <a:r>
              <a:rPr lang="en-US" sz="1800" dirty="0" smtClean="0"/>
              <a:t>  2.68 µg/dl( 4.0-12    µg/dl)</a:t>
            </a:r>
            <a:br>
              <a:rPr lang="en-US" sz="1800" dirty="0" smtClean="0"/>
            </a:br>
            <a:r>
              <a:rPr lang="en-US" sz="1800" dirty="0" smtClean="0"/>
              <a:t>  TSH 25.2 </a:t>
            </a:r>
            <a:r>
              <a:rPr lang="en-US" sz="1800" u="sng" dirty="0" smtClean="0"/>
              <a:t>+</a:t>
            </a:r>
            <a:r>
              <a:rPr lang="en-US" sz="1800" dirty="0" smtClean="0"/>
              <a:t>  30.0 µIU/dl (0.30- 5.5  µg/dl) </a:t>
            </a:r>
            <a:br>
              <a:rPr lang="en-US" sz="1800" dirty="0" smtClean="0"/>
            </a:br>
            <a:r>
              <a:rPr lang="en-US" sz="1800" dirty="0" smtClean="0"/>
              <a:t>conclusion </a:t>
            </a:r>
            <a:br>
              <a:rPr lang="en-US" sz="1800" dirty="0" smtClean="0"/>
            </a:br>
            <a:r>
              <a:rPr lang="en-US" sz="1800" dirty="0" smtClean="0"/>
              <a:t>High intake of </a:t>
            </a:r>
            <a:r>
              <a:rPr lang="en-US" sz="1800" dirty="0" err="1" smtClean="0"/>
              <a:t>goiterogenic</a:t>
            </a:r>
            <a:r>
              <a:rPr lang="en-US" sz="1800" dirty="0" smtClean="0"/>
              <a:t> food will effect on TSH the thyroid hormone  remain normal </a:t>
            </a:r>
            <a:br>
              <a:rPr lang="en-US" sz="1800" dirty="0" smtClean="0"/>
            </a:br>
            <a:r>
              <a:rPr lang="en-US" sz="1800" dirty="0" smtClean="0"/>
              <a:t>Thyroid stimulating hormone (TSH) raise from normal range  is one of the causative factor for obesity </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4297362"/>
          </a:xfrm>
        </p:spPr>
        <p:txBody>
          <a:bodyPr>
            <a:normAutofit/>
          </a:bodyPr>
          <a:lstStyle/>
          <a:p>
            <a:r>
              <a:rPr lang="en-US" dirty="0" smtClean="0"/>
              <a:t>Thanks </a:t>
            </a:r>
            <a:r>
              <a:rPr lang="en-US" dirty="0" smtClean="0"/>
              <a:t/>
            </a:r>
            <a:br>
              <a:rPr lang="en-US" dirty="0" smtClean="0"/>
            </a:br>
            <a:r>
              <a:rPr lang="en-US" dirty="0" smtClean="0"/>
              <a:t>Dr Abdul </a:t>
            </a:r>
            <a:r>
              <a:rPr lang="en-US" dirty="0" err="1" smtClean="0"/>
              <a:t>Razzaque</a:t>
            </a:r>
            <a:r>
              <a:rPr lang="en-US" dirty="0" smtClean="0"/>
              <a:t> Abdul </a:t>
            </a:r>
            <a:r>
              <a:rPr lang="en-US" dirty="0" err="1" smtClean="0"/>
              <a:t>Hameed</a:t>
            </a:r>
            <a:r>
              <a:rPr lang="en-US" dirty="0" smtClean="0"/>
              <a:t> </a:t>
            </a:r>
            <a:r>
              <a:rPr lang="en-US" dirty="0" err="1" smtClean="0"/>
              <a:t>Qureshi</a:t>
            </a:r>
            <a:r>
              <a:rPr lang="en-US" dirty="0" smtClean="0"/>
              <a:t>  </a:t>
            </a:r>
            <a:br>
              <a:rPr lang="en-US" dirty="0" smtClean="0"/>
            </a:br>
            <a:r>
              <a:rPr lang="en-US" sz="3600" dirty="0" smtClean="0"/>
              <a:t>clinical nutritionists </a:t>
            </a:r>
            <a:br>
              <a:rPr lang="en-US" sz="3600" dirty="0" smtClean="0"/>
            </a:br>
            <a:r>
              <a:rPr lang="en-US" sz="3600" dirty="0" smtClean="0"/>
              <a:t>India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773362"/>
          </a:xfrm>
        </p:spPr>
        <p:txBody>
          <a:bodyPr>
            <a:normAutofit fontScale="90000"/>
          </a:bodyPr>
          <a:lstStyle/>
          <a:p>
            <a:r>
              <a:rPr lang="en-US" dirty="0" smtClean="0"/>
              <a:t>At </a:t>
            </a:r>
            <a:br>
              <a:rPr lang="en-US" dirty="0" smtClean="0"/>
            </a:br>
            <a:r>
              <a:rPr lang="en-US" dirty="0" smtClean="0"/>
              <a:t>Obesity congress on Obesity and eating disorder </a:t>
            </a:r>
            <a:br>
              <a:rPr lang="en-US" dirty="0" smtClean="0"/>
            </a:br>
            <a:r>
              <a:rPr lang="en-US" dirty="0" smtClean="0"/>
              <a:t>AMSTERDAM </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322</TotalTime>
  <Words>500</Words>
  <Application>Microsoft Office PowerPoint</Application>
  <PresentationFormat>On-screen Show (4:3)</PresentationFormat>
  <Paragraphs>136</Paragraphs>
  <Slides>14</Slides>
  <Notes>3</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Aim &amp; object obesity one of the causes for Hypothyroidism  </vt:lpstr>
      <vt:lpstr>To determination of causative factor  for  Hypothyroidism like syndrome  </vt:lpstr>
      <vt:lpstr>Methodology </vt:lpstr>
      <vt:lpstr>Daily food intake  </vt:lpstr>
      <vt:lpstr>Normal Physiological status  intake for Indian according to RDI for sedentary work  </vt:lpstr>
      <vt:lpstr>Consumption of goiterogenic food in routine diet to Hypothyroidism diagnosis </vt:lpstr>
      <vt:lpstr>Thyroid hormone ratio and compression </vt:lpstr>
      <vt:lpstr>Age from 21 to 61 </vt:lpstr>
      <vt:lpstr>Slide 9</vt:lpstr>
      <vt:lpstr>Slide 10</vt:lpstr>
      <vt:lpstr>Slide 11</vt:lpstr>
      <vt:lpstr>Result  After high intake of goiterogenic food  Thyroid hormone  T31.59  +  40.16   ng/dl ( normal  0.79-1,58  ng/dl )   T4 6.34 +  2.68 µg/dl( 4.0-12    µg/dl)   TSH 25.2 +  30.0 µIU/dl (0.30- 5.5  µg/dl)  conclusion  High intake of goiterogenic food will effect on TSH the thyroid hormone  remain normal  Thyroid stimulating hormone (TSH) raise from normal range  is one of the causative factor for obesity </vt:lpstr>
      <vt:lpstr>Thanks  Dr Abdul Razzaque Abdul Hameed Qureshi   clinical nutritionists  India </vt:lpstr>
      <vt:lpstr>At  Obesity congress on Obesity and eating disorder  AMSTERDAM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Aim &amp; object obesity one of the causes for Hypothyrodisum</dc:title>
  <dc:creator>admin</dc:creator>
  <cp:lastModifiedBy>admin</cp:lastModifiedBy>
  <cp:revision>38</cp:revision>
  <dcterms:created xsi:type="dcterms:W3CDTF">2018-01-04T15:33:18Z</dcterms:created>
  <dcterms:modified xsi:type="dcterms:W3CDTF">2018-01-06T10:07:49Z</dcterms:modified>
</cp:coreProperties>
</file>