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media/image46.jpg" ContentType="image/gif"/>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58" r:id="rId2"/>
    <p:sldId id="302" r:id="rId3"/>
    <p:sldId id="257" r:id="rId4"/>
    <p:sldId id="303" r:id="rId5"/>
    <p:sldId id="387" r:id="rId6"/>
    <p:sldId id="381" r:id="rId7"/>
    <p:sldId id="382" r:id="rId8"/>
    <p:sldId id="304" r:id="rId9"/>
    <p:sldId id="351" r:id="rId10"/>
    <p:sldId id="353" r:id="rId11"/>
    <p:sldId id="352" r:id="rId12"/>
    <p:sldId id="354" r:id="rId13"/>
    <p:sldId id="350" r:id="rId14"/>
    <p:sldId id="305" r:id="rId15"/>
    <p:sldId id="306" r:id="rId16"/>
    <p:sldId id="259" r:id="rId17"/>
    <p:sldId id="309" r:id="rId18"/>
    <p:sldId id="308" r:id="rId19"/>
    <p:sldId id="311" r:id="rId20"/>
    <p:sldId id="312" r:id="rId21"/>
    <p:sldId id="307" r:id="rId22"/>
    <p:sldId id="313" r:id="rId23"/>
    <p:sldId id="314" r:id="rId24"/>
    <p:sldId id="316" r:id="rId25"/>
    <p:sldId id="262" r:id="rId26"/>
    <p:sldId id="315" r:id="rId27"/>
    <p:sldId id="264" r:id="rId28"/>
    <p:sldId id="317" r:id="rId29"/>
    <p:sldId id="263" r:id="rId30"/>
    <p:sldId id="318" r:id="rId31"/>
    <p:sldId id="265" r:id="rId32"/>
    <p:sldId id="319" r:id="rId33"/>
    <p:sldId id="266" r:id="rId34"/>
    <p:sldId id="321" r:id="rId35"/>
    <p:sldId id="320" r:id="rId36"/>
    <p:sldId id="267" r:id="rId37"/>
    <p:sldId id="268" r:id="rId38"/>
    <p:sldId id="269" r:id="rId39"/>
    <p:sldId id="322" r:id="rId40"/>
    <p:sldId id="271" r:id="rId41"/>
    <p:sldId id="368" r:id="rId42"/>
    <p:sldId id="323" r:id="rId43"/>
    <p:sldId id="272" r:id="rId44"/>
    <p:sldId id="298" r:id="rId45"/>
    <p:sldId id="324" r:id="rId46"/>
    <p:sldId id="273" r:id="rId47"/>
    <p:sldId id="325" r:id="rId48"/>
    <p:sldId id="326" r:id="rId49"/>
    <p:sldId id="274" r:id="rId50"/>
    <p:sldId id="327" r:id="rId51"/>
    <p:sldId id="376" r:id="rId52"/>
    <p:sldId id="377" r:id="rId53"/>
    <p:sldId id="378" r:id="rId54"/>
    <p:sldId id="332" r:id="rId55"/>
    <p:sldId id="275" r:id="rId56"/>
    <p:sldId id="334" r:id="rId57"/>
    <p:sldId id="278" r:id="rId58"/>
    <p:sldId id="336" r:id="rId59"/>
    <p:sldId id="339" r:id="rId60"/>
    <p:sldId id="340" r:id="rId61"/>
    <p:sldId id="355" r:id="rId62"/>
    <p:sldId id="341" r:id="rId63"/>
    <p:sldId id="295" r:id="rId64"/>
    <p:sldId id="356" r:id="rId65"/>
    <p:sldId id="299" r:id="rId66"/>
    <p:sldId id="280" r:id="rId67"/>
    <p:sldId id="342" r:id="rId68"/>
    <p:sldId id="297" r:id="rId69"/>
    <p:sldId id="281" r:id="rId70"/>
    <p:sldId id="344" r:id="rId71"/>
    <p:sldId id="345" r:id="rId72"/>
    <p:sldId id="282" r:id="rId73"/>
    <p:sldId id="283" r:id="rId74"/>
    <p:sldId id="284" r:id="rId75"/>
    <p:sldId id="347" r:id="rId76"/>
    <p:sldId id="285" r:id="rId77"/>
    <p:sldId id="286" r:id="rId78"/>
    <p:sldId id="348" r:id="rId79"/>
    <p:sldId id="287" r:id="rId80"/>
    <p:sldId id="349" r:id="rId81"/>
    <p:sldId id="288" r:id="rId82"/>
    <p:sldId id="291" r:id="rId83"/>
    <p:sldId id="383" r:id="rId84"/>
    <p:sldId id="384" r:id="rId85"/>
    <p:sldId id="385" r:id="rId86"/>
    <p:sldId id="366" r:id="rId87"/>
    <p:sldId id="360" r:id="rId88"/>
    <p:sldId id="361" r:id="rId89"/>
    <p:sldId id="357" r:id="rId90"/>
    <p:sldId id="362" r:id="rId91"/>
    <p:sldId id="358" r:id="rId92"/>
    <p:sldId id="363" r:id="rId93"/>
    <p:sldId id="372" r:id="rId94"/>
    <p:sldId id="364" r:id="rId95"/>
    <p:sldId id="359" r:id="rId96"/>
    <p:sldId id="371" r:id="rId97"/>
    <p:sldId id="373" r:id="rId98"/>
    <p:sldId id="380" r:id="rId99"/>
    <p:sldId id="379" r:id="rId100"/>
    <p:sldId id="375" r:id="rId101"/>
    <p:sldId id="374" r:id="rId102"/>
    <p:sldId id="388" r:id="rId103"/>
    <p:sldId id="261" r:id="rId104"/>
    <p:sldId id="365" r:id="rId10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324" autoAdjust="0"/>
    <p:restoredTop sz="94660"/>
  </p:normalViewPr>
  <p:slideViewPr>
    <p:cSldViewPr snapToGrid="0">
      <p:cViewPr varScale="1">
        <p:scale>
          <a:sx n="72" d="100"/>
          <a:sy n="72" d="100"/>
        </p:scale>
        <p:origin x="726" y="66"/>
      </p:cViewPr>
      <p:guideLst/>
    </p:cSldViewPr>
  </p:slideViewPr>
  <p:notesTextViewPr>
    <p:cViewPr>
      <p:scale>
        <a:sx n="1" d="1"/>
        <a:sy n="1" d="1"/>
      </p:scale>
      <p:origin x="0" y="0"/>
    </p:cViewPr>
  </p:notesTextViewPr>
  <p:sorterViewPr>
    <p:cViewPr>
      <p:scale>
        <a:sx n="100" d="100"/>
        <a:sy n="100" d="100"/>
      </p:scale>
      <p:origin x="0" y="-3443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viewProps" Target="viewProp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theme" Target="theme/theme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ableStyles" Target="tableStyle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6EE658E0-F096-4D0D-9D4B-8879587A1B6A}" type="datetimeFigureOut">
              <a:rPr lang="en-US" smtClean="0"/>
              <a:t>10/12/2018</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CD569AE3-BE7C-4C24-BC85-CD6E5B813E16}"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4774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658E0-F096-4D0D-9D4B-8879587A1B6A}"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69AE3-BE7C-4C24-BC85-CD6E5B813E16}" type="slidenum">
              <a:rPr lang="en-US" smtClean="0"/>
              <a:t>‹#›</a:t>
            </a:fld>
            <a:endParaRPr lang="en-US"/>
          </a:p>
        </p:txBody>
      </p:sp>
    </p:spTree>
    <p:extLst>
      <p:ext uri="{BB962C8B-B14F-4D97-AF65-F5344CB8AC3E}">
        <p14:creationId xmlns:p14="http://schemas.microsoft.com/office/powerpoint/2010/main" val="11896458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658E0-F096-4D0D-9D4B-8879587A1B6A}"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69AE3-BE7C-4C24-BC85-CD6E5B813E16}"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679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E658E0-F096-4D0D-9D4B-8879587A1B6A}" type="datetimeFigureOut">
              <a:rPr lang="en-US" smtClean="0"/>
              <a:t>10/12/2018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69AE3-BE7C-4C24-BC85-CD6E5B813E16}" type="slidenum">
              <a:rPr lang="en-US" smtClean="0"/>
              <a:t>‹#›</a:t>
            </a:fld>
            <a:endParaRPr lang="en-US"/>
          </a:p>
        </p:txBody>
      </p:sp>
    </p:spTree>
    <p:extLst>
      <p:ext uri="{BB962C8B-B14F-4D97-AF65-F5344CB8AC3E}">
        <p14:creationId xmlns:p14="http://schemas.microsoft.com/office/powerpoint/2010/main" val="10160748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E658E0-F096-4D0D-9D4B-8879587A1B6A}" type="datetimeFigureOut">
              <a:rPr lang="en-US" smtClean="0"/>
              <a:t>10/12/2018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569AE3-BE7C-4C24-BC85-CD6E5B813E16}"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35256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E658E0-F096-4D0D-9D4B-8879587A1B6A}" type="datetimeFigureOut">
              <a:rPr lang="en-US" smtClean="0"/>
              <a:t>10/12/2018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569AE3-BE7C-4C24-BC85-CD6E5B813E1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35500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E658E0-F096-4D0D-9D4B-8879587A1B6A}" type="datetimeFigureOut">
              <a:rPr lang="en-US" smtClean="0"/>
              <a:t>10/12/2018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569AE3-BE7C-4C24-BC85-CD6E5B813E16}" type="slidenum">
              <a:rPr lang="en-US" smtClean="0"/>
              <a:t>‹#›</a:t>
            </a:fld>
            <a:endParaRPr lang="en-US"/>
          </a:p>
        </p:txBody>
      </p:sp>
    </p:spTree>
    <p:extLst>
      <p:ext uri="{BB962C8B-B14F-4D97-AF65-F5344CB8AC3E}">
        <p14:creationId xmlns:p14="http://schemas.microsoft.com/office/powerpoint/2010/main" val="1815781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658E0-F096-4D0D-9D4B-8879587A1B6A}" type="datetimeFigureOut">
              <a:rPr lang="en-US" smtClean="0"/>
              <a:t>10/12/2018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69AE3-BE7C-4C24-BC85-CD6E5B813E16}"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105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658E0-F096-4D0D-9D4B-8879587A1B6A}" type="datetimeFigureOut">
              <a:rPr lang="en-US" smtClean="0"/>
              <a:t>10/12/2018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69AE3-BE7C-4C24-BC85-CD6E5B813E16}" type="slidenum">
              <a:rPr lang="en-US" smtClean="0"/>
              <a:t>‹#›</a:t>
            </a:fld>
            <a:endParaRPr lang="en-US"/>
          </a:p>
        </p:txBody>
      </p:sp>
    </p:spTree>
    <p:extLst>
      <p:ext uri="{BB962C8B-B14F-4D97-AF65-F5344CB8AC3E}">
        <p14:creationId xmlns:p14="http://schemas.microsoft.com/office/powerpoint/2010/main" val="5002836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E658E0-F096-4D0D-9D4B-8879587A1B6A}" type="datetimeFigureOut">
              <a:rPr lang="en-US" smtClean="0"/>
              <a:t>10/12/2018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569AE3-BE7C-4C24-BC85-CD6E5B813E16}" type="slidenum">
              <a:rPr lang="en-US" smtClean="0"/>
              <a:t>‹#›</a:t>
            </a:fld>
            <a:endParaRPr lang="en-US"/>
          </a:p>
        </p:txBody>
      </p:sp>
    </p:spTree>
    <p:extLst>
      <p:ext uri="{BB962C8B-B14F-4D97-AF65-F5344CB8AC3E}">
        <p14:creationId xmlns:p14="http://schemas.microsoft.com/office/powerpoint/2010/main" val="1449115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658E0-F096-4D0D-9D4B-8879587A1B6A}"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69AE3-BE7C-4C24-BC85-CD6E5B813E16}"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5348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658E0-F096-4D0D-9D4B-8879587A1B6A}"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69AE3-BE7C-4C24-BC85-CD6E5B813E16}"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85214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658E0-F096-4D0D-9D4B-8879587A1B6A}"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69AE3-BE7C-4C24-BC85-CD6E5B813E16}" type="slidenum">
              <a:rPr lang="en-US" smtClean="0"/>
              <a:t>‹#›</a:t>
            </a:fld>
            <a:endParaRPr lang="en-US"/>
          </a:p>
        </p:txBody>
      </p:sp>
    </p:spTree>
    <p:extLst>
      <p:ext uri="{BB962C8B-B14F-4D97-AF65-F5344CB8AC3E}">
        <p14:creationId xmlns:p14="http://schemas.microsoft.com/office/powerpoint/2010/main" val="16073747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658E0-F096-4D0D-9D4B-8879587A1B6A}"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69AE3-BE7C-4C24-BC85-CD6E5B813E16}"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25389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E658E0-F096-4D0D-9D4B-8879587A1B6A}"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69AE3-BE7C-4C24-BC85-CD6E5B813E16}"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7804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658E0-F096-4D0D-9D4B-8879587A1B6A}"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69AE3-BE7C-4C24-BC85-CD6E5B813E16}"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89388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E658E0-F096-4D0D-9D4B-8879587A1B6A}" type="datetimeFigureOut">
              <a:rPr lang="en-US" smtClean="0"/>
              <a:t>10/12/2018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569AE3-BE7C-4C24-BC85-CD6E5B813E16}"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7461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EE658E0-F096-4D0D-9D4B-8879587A1B6A}" type="datetimeFigureOut">
              <a:rPr lang="en-US" smtClean="0"/>
              <a:t>10/12/2018</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D569AE3-BE7C-4C24-BC85-CD6E5B813E16}" type="slidenum">
              <a:rPr lang="en-US" smtClean="0"/>
              <a:t>‹#›</a:t>
            </a:fld>
            <a:endParaRPr lang="en-US"/>
          </a:p>
        </p:txBody>
      </p:sp>
    </p:spTree>
    <p:extLst>
      <p:ext uri="{BB962C8B-B14F-4D97-AF65-F5344CB8AC3E}">
        <p14:creationId xmlns:p14="http://schemas.microsoft.com/office/powerpoint/2010/main" val="3492897921"/>
      </p:ext>
    </p:extLst>
  </p:cSld>
  <p:clrMap bg1="lt1" tx1="dk1" bg2="lt2" tx2="dk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gi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gif"/><Relationship Id="rId1" Type="http://schemas.openxmlformats.org/officeDocument/2006/relationships/slideLayout" Target="../slideLayouts/slideLayout7.xml"/><Relationship Id="rId4" Type="http://schemas.openxmlformats.org/officeDocument/2006/relationships/image" Target="../media/image26.gif"/></Relationships>
</file>

<file path=ppt/slides/_rels/slide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gi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gi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2.gif"/><Relationship Id="rId2" Type="http://schemas.openxmlformats.org/officeDocument/2006/relationships/image" Target="../media/image41.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image" Target="../media/image43.gi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image" Target="../media/image48.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2.gi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59.gi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7.xml"/><Relationship Id="rId4" Type="http://schemas.openxmlformats.org/officeDocument/2006/relationships/image" Target="../media/image62.jpeg"/></Relationships>
</file>

<file path=ppt/slides/_rels/slide5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7.xml"/><Relationship Id="rId5" Type="http://schemas.openxmlformats.org/officeDocument/2006/relationships/image" Target="../media/image66.jpeg"/><Relationship Id="rId4" Type="http://schemas.openxmlformats.org/officeDocument/2006/relationships/image" Target="../media/image65.jpeg"/></Relationships>
</file>

<file path=ppt/slides/_rels/slide52.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image" Target="../media/image68.jpeg"/><Relationship Id="rId7" Type="http://schemas.openxmlformats.org/officeDocument/2006/relationships/image" Target="../media/image72.jpeg"/><Relationship Id="rId2" Type="http://schemas.openxmlformats.org/officeDocument/2006/relationships/image" Target="../media/image67.jpeg"/><Relationship Id="rId1" Type="http://schemas.openxmlformats.org/officeDocument/2006/relationships/slideLayout" Target="../slideLayouts/slideLayout7.xml"/><Relationship Id="rId6" Type="http://schemas.openxmlformats.org/officeDocument/2006/relationships/image" Target="../media/image71.jpeg"/><Relationship Id="rId5" Type="http://schemas.openxmlformats.org/officeDocument/2006/relationships/image" Target="../media/image70.jpeg"/><Relationship Id="rId4" Type="http://schemas.openxmlformats.org/officeDocument/2006/relationships/image" Target="../media/image69.jpeg"/></Relationships>
</file>

<file path=ppt/slides/_rels/slide53.xml.rels><?xml version="1.0" encoding="UTF-8" standalone="yes"?>
<Relationships xmlns="http://schemas.openxmlformats.org/package/2006/relationships"><Relationship Id="rId3" Type="http://schemas.openxmlformats.org/officeDocument/2006/relationships/image" Target="../media/image75.jpeg"/><Relationship Id="rId7" Type="http://schemas.openxmlformats.org/officeDocument/2006/relationships/image" Target="../media/image79.gif"/><Relationship Id="rId2" Type="http://schemas.openxmlformats.org/officeDocument/2006/relationships/image" Target="../media/image74.jpeg"/><Relationship Id="rId1" Type="http://schemas.openxmlformats.org/officeDocument/2006/relationships/slideLayout" Target="../slideLayouts/slideLayout7.xml"/><Relationship Id="rId6" Type="http://schemas.openxmlformats.org/officeDocument/2006/relationships/image" Target="../media/image78.jpeg"/><Relationship Id="rId5" Type="http://schemas.openxmlformats.org/officeDocument/2006/relationships/image" Target="../media/image77.png"/><Relationship Id="rId4" Type="http://schemas.openxmlformats.org/officeDocument/2006/relationships/image" Target="../media/image76.jpeg"/></Relationships>
</file>

<file path=ppt/slides/_rels/slide5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82.gi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85.gif"/><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6.gif"/><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88.jp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71.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2" Type="http://schemas.openxmlformats.org/officeDocument/2006/relationships/image" Target="../media/image105.gif"/><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hyperlink" Target="https://www.kidney.org/atoz/content/about-chronic-kidney-disease" TargetMode="Externa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hyperlink" Target="https://osms.it/more" TargetMode="External"/><Relationship Id="rId7" Type="http://schemas.openxmlformats.org/officeDocument/2006/relationships/hyperlink" Target="https://www.niddk.nih.gov/health-information/kidney-disease/chronic-kidney-disease-ckd/tests-diagnosis" TargetMode="External"/><Relationship Id="rId2" Type="http://schemas.openxmlformats.org/officeDocument/2006/relationships/hyperlink" Target="https://www.kidney.org/atoz/content/about-chronic-kidney-disease" TargetMode="External"/><Relationship Id="rId1" Type="http://schemas.openxmlformats.org/officeDocument/2006/relationships/slideLayout" Target="../slideLayouts/slideLayout7.xml"/><Relationship Id="rId6" Type="http://schemas.openxmlformats.org/officeDocument/2006/relationships/hyperlink" Target="http://www.who.int/mediacentre/factsheets/fs138/en/" TargetMode="External"/><Relationship Id="rId5" Type="http://schemas.openxmlformats.org/officeDocument/2006/relationships/hyperlink" Target="https://www.niddk.nih.gov/health-information/kidney-disease/chronic-kidney-disease-ckd/causes" TargetMode="External"/><Relationship Id="rId4" Type="http://schemas.openxmlformats.org/officeDocument/2006/relationships/hyperlink" Target="https://www.freseniuskidneycare.com/about-chronic-kidney-disease/stages/chronic-kidney-disease-ckd-stag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srcRect b="456"/>
          <a:stretch/>
        </p:blipFill>
        <p:spPr>
          <a:xfrm>
            <a:off x="0" y="1"/>
            <a:ext cx="12192000" cy="6858000"/>
          </a:xfrm>
          <a:prstGeom prst="rect">
            <a:avLst/>
          </a:prstGeom>
        </p:spPr>
      </p:pic>
      <p:sp>
        <p:nvSpPr>
          <p:cNvPr id="4" name="Subtitle 3"/>
          <p:cNvSpPr>
            <a:spLocks noGrp="1"/>
          </p:cNvSpPr>
          <p:nvPr>
            <p:ph type="subTitle" idx="1"/>
          </p:nvPr>
        </p:nvSpPr>
        <p:spPr>
          <a:xfrm>
            <a:off x="675861" y="5434469"/>
            <a:ext cx="6228522" cy="992835"/>
          </a:xfrm>
        </p:spPr>
        <p:txBody>
          <a:bodyPr>
            <a:normAutofit/>
          </a:bodyPr>
          <a:lstStyle/>
          <a:p>
            <a:pPr algn="ctr"/>
            <a:r>
              <a:rPr lang="en-US" b="1" dirty="0" smtClean="0"/>
              <a:t>JONATHAN JAMES IBANEZ QUIRAO, RN, CNN</a:t>
            </a:r>
          </a:p>
          <a:p>
            <a:pPr algn="ctr"/>
            <a:r>
              <a:rPr lang="en-US" dirty="0" smtClean="0"/>
              <a:t>Lecturer</a:t>
            </a:r>
          </a:p>
          <a:p>
            <a:pPr algn="ctr"/>
            <a:endParaRPr lang="en-US" sz="1200" dirty="0"/>
          </a:p>
        </p:txBody>
      </p:sp>
      <p:sp>
        <p:nvSpPr>
          <p:cNvPr id="8" name="TextBox 7"/>
          <p:cNvSpPr txBox="1"/>
          <p:nvPr/>
        </p:nvSpPr>
        <p:spPr>
          <a:xfrm>
            <a:off x="410817" y="2246248"/>
            <a:ext cx="5685183" cy="1446550"/>
          </a:xfrm>
          <a:prstGeom prst="rect">
            <a:avLst/>
          </a:prstGeom>
          <a:noFill/>
        </p:spPr>
        <p:txBody>
          <a:bodyPr wrap="square" rtlCol="0">
            <a:spAutoFit/>
          </a:bodyPr>
          <a:lstStyle/>
          <a:p>
            <a:pPr algn="ctr"/>
            <a:r>
              <a:rPr lang="en-US" sz="4400" b="1" dirty="0" smtClean="0">
                <a:ln w="0"/>
                <a:effectLst>
                  <a:outerShdw blurRad="38100" dist="19050" dir="2700000" algn="tl" rotWithShape="0">
                    <a:schemeClr val="dk1">
                      <a:alpha val="40000"/>
                    </a:schemeClr>
                  </a:outerShdw>
                </a:effectLst>
                <a:latin typeface="Arial Narrow" panose="020B0606020202030204" pitchFamily="34" charset="0"/>
              </a:rPr>
              <a:t>Chronic Kidney Disease and Hemodialysis</a:t>
            </a:r>
            <a:endParaRPr lang="en-US" sz="4400" b="1" dirty="0">
              <a:ln w="0"/>
              <a:effectLst>
                <a:outerShdw blurRad="38100" dist="19050" dir="2700000" algn="tl" rotWithShape="0">
                  <a:schemeClr val="dk1">
                    <a:alpha val="40000"/>
                  </a:schemeClr>
                </a:outerShdw>
              </a:effectLst>
              <a:latin typeface="Arial Narrow" panose="020B0606020202030204" pitchFamily="34" charset="0"/>
            </a:endParaRPr>
          </a:p>
        </p:txBody>
      </p:sp>
    </p:spTree>
    <p:extLst>
      <p:ext uri="{BB962C8B-B14F-4D97-AF65-F5344CB8AC3E}">
        <p14:creationId xmlns:p14="http://schemas.microsoft.com/office/powerpoint/2010/main" val="23046512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456"/>
          <a:stretch/>
        </p:blipFill>
        <p:spPr>
          <a:xfrm>
            <a:off x="0" y="1"/>
            <a:ext cx="12192000" cy="6858000"/>
          </a:xfrm>
          <a:prstGeom prst="rect">
            <a:avLst/>
          </a:prstGeom>
        </p:spPr>
      </p:pic>
      <p:sp>
        <p:nvSpPr>
          <p:cNvPr id="4" name="Title 3"/>
          <p:cNvSpPr>
            <a:spLocks noGrp="1"/>
          </p:cNvSpPr>
          <p:nvPr>
            <p:ph type="title"/>
          </p:nvPr>
        </p:nvSpPr>
        <p:spPr>
          <a:xfrm>
            <a:off x="1413679" y="824920"/>
            <a:ext cx="5727034" cy="5055575"/>
          </a:xfrm>
        </p:spPr>
        <p:txBody>
          <a:bodyPr>
            <a:normAutofit/>
          </a:bodyPr>
          <a:lstStyle/>
          <a:p>
            <a:r>
              <a:rPr lang="en-US" sz="10700" b="1" dirty="0" smtClean="0">
                <a:solidFill>
                  <a:srgbClr val="FF0000"/>
                </a:solidFill>
                <a:latin typeface="Arial Rounded MT Bold" panose="020F0704030504030204" pitchFamily="34" charset="0"/>
              </a:rPr>
              <a:t>C</a:t>
            </a:r>
            <a:r>
              <a:rPr lang="en-US" sz="6600" b="1" dirty="0" smtClean="0">
                <a:latin typeface="Arial Rounded MT Bold" panose="020F0704030504030204" pitchFamily="34" charset="0"/>
              </a:rPr>
              <a:t>HRONIC</a:t>
            </a:r>
            <a:r>
              <a:rPr lang="en-US" sz="4800" b="1" dirty="0" smtClean="0">
                <a:latin typeface="Arial Rounded MT Bold" panose="020F0704030504030204" pitchFamily="34" charset="0"/>
              </a:rPr>
              <a:t> </a:t>
            </a:r>
            <a:r>
              <a:rPr lang="en-US" sz="10700" b="1" dirty="0" smtClean="0">
                <a:solidFill>
                  <a:srgbClr val="FF0000"/>
                </a:solidFill>
                <a:latin typeface="Arial Rounded MT Bold" panose="020F0704030504030204" pitchFamily="34" charset="0"/>
              </a:rPr>
              <a:t>K</a:t>
            </a:r>
            <a:r>
              <a:rPr lang="en-US" sz="6600" b="1" dirty="0" smtClean="0">
                <a:latin typeface="Arial Rounded MT Bold" panose="020F0704030504030204" pitchFamily="34" charset="0"/>
              </a:rPr>
              <a:t>IDNEY </a:t>
            </a:r>
            <a:r>
              <a:rPr lang="en-US" sz="4800" b="1" dirty="0" smtClean="0">
                <a:latin typeface="Arial Rounded MT Bold" panose="020F0704030504030204" pitchFamily="34" charset="0"/>
              </a:rPr>
              <a:t/>
            </a:r>
            <a:br>
              <a:rPr lang="en-US" sz="4800" b="1" dirty="0" smtClean="0">
                <a:latin typeface="Arial Rounded MT Bold" panose="020F0704030504030204" pitchFamily="34" charset="0"/>
              </a:rPr>
            </a:br>
            <a:r>
              <a:rPr lang="en-US" sz="10700" b="1" dirty="0" smtClean="0">
                <a:solidFill>
                  <a:srgbClr val="FF0000"/>
                </a:solidFill>
                <a:latin typeface="Arial Rounded MT Bold" panose="020F0704030504030204" pitchFamily="34" charset="0"/>
              </a:rPr>
              <a:t>D</a:t>
            </a:r>
            <a:r>
              <a:rPr lang="en-US" sz="6600" b="1" dirty="0" smtClean="0">
                <a:latin typeface="Arial Rounded MT Bold" panose="020F0704030504030204" pitchFamily="34" charset="0"/>
              </a:rPr>
              <a:t>ISEASE?</a:t>
            </a:r>
            <a:endParaRPr lang="en-US" sz="7300" b="1" dirty="0">
              <a:latin typeface="Arial Rounded MT Bold" panose="020F0704030504030204" pitchFamily="34" charset="0"/>
            </a:endParaRPr>
          </a:p>
        </p:txBody>
      </p:sp>
      <p:sp>
        <p:nvSpPr>
          <p:cNvPr id="3" name="TextBox 2"/>
          <p:cNvSpPr txBox="1"/>
          <p:nvPr/>
        </p:nvSpPr>
        <p:spPr>
          <a:xfrm>
            <a:off x="501041" y="663879"/>
            <a:ext cx="1622560" cy="707886"/>
          </a:xfrm>
          <a:prstGeom prst="rect">
            <a:avLst/>
          </a:prstGeom>
          <a:noFill/>
        </p:spPr>
        <p:txBody>
          <a:bodyPr wrap="none" rtlCol="0">
            <a:spAutoFit/>
          </a:bodyPr>
          <a:lstStyle/>
          <a:p>
            <a:r>
              <a:rPr lang="en-US" sz="4000" dirty="0" smtClean="0">
                <a:latin typeface="Blackadder ITC" panose="04020505051007020D02" pitchFamily="82" charset="0"/>
              </a:rPr>
              <a:t>What is</a:t>
            </a:r>
            <a:endParaRPr lang="en-US" sz="4000" dirty="0">
              <a:latin typeface="Blackadder ITC" panose="04020505051007020D02" pitchFamily="82" charset="0"/>
            </a:endParaRPr>
          </a:p>
        </p:txBody>
      </p:sp>
    </p:spTree>
    <p:extLst>
      <p:ext uri="{BB962C8B-B14F-4D97-AF65-F5344CB8AC3E}">
        <p14:creationId xmlns:p14="http://schemas.microsoft.com/office/powerpoint/2010/main" val="17997041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295283"/>
            <a:ext cx="9601196" cy="1574800"/>
          </a:xfrm>
        </p:spPr>
        <p:txBody>
          <a:bodyPr>
            <a:noAutofit/>
          </a:bodyPr>
          <a:lstStyle/>
          <a:p>
            <a:r>
              <a:rPr lang="en-US" sz="5400" b="1" dirty="0" smtClean="0">
                <a:solidFill>
                  <a:schemeClr val="tx1"/>
                </a:solidFill>
                <a:latin typeface="Arial Rounded MT Bold" panose="020F0704030504030204" pitchFamily="34" charset="0"/>
              </a:rPr>
              <a:t>CHRONIC KIDNEY DISEASE</a:t>
            </a:r>
            <a:r>
              <a:rPr lang="en-US" sz="4400" b="1" dirty="0" smtClean="0">
                <a:solidFill>
                  <a:schemeClr val="tx1"/>
                </a:solidFill>
                <a:latin typeface="Arial Rounded MT Bold" panose="020F0704030504030204" pitchFamily="34" charset="0"/>
              </a:rPr>
              <a:t/>
            </a:r>
            <a:br>
              <a:rPr lang="en-US" sz="4400" b="1" dirty="0" smtClean="0">
                <a:solidFill>
                  <a:schemeClr val="tx1"/>
                </a:solidFill>
                <a:latin typeface="Arial Rounded MT Bold" panose="020F0704030504030204" pitchFamily="34" charset="0"/>
              </a:rPr>
            </a:br>
            <a:endParaRPr lang="en-US" sz="4400"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815007" y="2477418"/>
            <a:ext cx="10561983" cy="4380581"/>
          </a:xfrm>
        </p:spPr>
        <p:txBody>
          <a:bodyPr>
            <a:noAutofit/>
          </a:bodyPr>
          <a:lstStyle/>
          <a:p>
            <a:pPr marL="0" indent="0">
              <a:buNone/>
            </a:pPr>
            <a:r>
              <a:rPr lang="en-US" sz="4000" dirty="0" smtClean="0">
                <a:solidFill>
                  <a:schemeClr val="tx1"/>
                </a:solidFill>
                <a:latin typeface="Arial Narrow" panose="020B0606020202030204" pitchFamily="34" charset="0"/>
              </a:rPr>
              <a:t>	is defined as </a:t>
            </a:r>
            <a:r>
              <a:rPr lang="en-US" sz="4000" dirty="0">
                <a:solidFill>
                  <a:schemeClr val="tx1"/>
                </a:solidFill>
                <a:latin typeface="Arial Narrow" panose="020B0606020202030204" pitchFamily="34" charset="0"/>
              </a:rPr>
              <a:t>a </a:t>
            </a:r>
            <a:r>
              <a:rPr lang="en-US" sz="4000" b="1" dirty="0">
                <a:solidFill>
                  <a:schemeClr val="tx1"/>
                </a:solidFill>
                <a:latin typeface="Arial Narrow" panose="020B0606020202030204" pitchFamily="34" charset="0"/>
              </a:rPr>
              <a:t>slow, progressive, irreversible loss in kidney </a:t>
            </a:r>
            <a:r>
              <a:rPr lang="en-US" sz="4000" b="1" dirty="0" smtClean="0">
                <a:solidFill>
                  <a:schemeClr val="tx1"/>
                </a:solidFill>
                <a:latin typeface="Arial Narrow" panose="020B0606020202030204" pitchFamily="34" charset="0"/>
              </a:rPr>
              <a:t>function </a:t>
            </a:r>
            <a:r>
              <a:rPr lang="en-US" sz="4000" dirty="0" smtClean="0">
                <a:solidFill>
                  <a:schemeClr val="tx1"/>
                </a:solidFill>
                <a:latin typeface="Arial Narrow" panose="020B0606020202030204" pitchFamily="34" charset="0"/>
              </a:rPr>
              <a:t>or the presence of kidney damage, characterized by the accumulation of waste products, excess fluids and electrolyte imbalances in the bloodstream that have toxic effects in the body, that persist for more than 3 </a:t>
            </a:r>
            <a:r>
              <a:rPr lang="en-US" sz="4000" dirty="0" smtClean="0">
                <a:solidFill>
                  <a:schemeClr val="tx1"/>
                </a:solidFill>
                <a:latin typeface="Arial Narrow" panose="020B0606020202030204" pitchFamily="34" charset="0"/>
              </a:rPr>
              <a:t>months.  </a:t>
            </a:r>
            <a:endParaRPr lang="en-US" sz="4000" dirty="0" smtClean="0">
              <a:solidFill>
                <a:schemeClr val="tx1"/>
              </a:solidFill>
              <a:latin typeface="Arial Narrow" panose="020B0606020202030204" pitchFamily="34" charset="0"/>
            </a:endParaRPr>
          </a:p>
        </p:txBody>
      </p:sp>
    </p:spTree>
    <p:extLst>
      <p:ext uri="{BB962C8B-B14F-4D97-AF65-F5344CB8AC3E}">
        <p14:creationId xmlns:p14="http://schemas.microsoft.com/office/powerpoint/2010/main" val="10918530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02365" y="596347"/>
            <a:ext cx="10761754" cy="5400261"/>
          </a:xfrm>
        </p:spPr>
        <p:txBody>
          <a:bodyPr>
            <a:noAutofit/>
          </a:bodyPr>
          <a:lstStyle/>
          <a:p>
            <a:r>
              <a:rPr lang="en-US" sz="4000" dirty="0" smtClean="0">
                <a:solidFill>
                  <a:schemeClr val="tx1"/>
                </a:solidFill>
                <a:latin typeface="Arial Narrow" panose="020B0606020202030204" pitchFamily="34" charset="0"/>
              </a:rPr>
              <a:t>A </a:t>
            </a:r>
            <a:r>
              <a:rPr lang="en-US" sz="4000" dirty="0">
                <a:solidFill>
                  <a:schemeClr val="tx1"/>
                </a:solidFill>
                <a:latin typeface="Arial Narrow" panose="020B0606020202030204" pitchFamily="34" charset="0"/>
              </a:rPr>
              <a:t>silent killer </a:t>
            </a:r>
            <a:r>
              <a:rPr lang="en-US" sz="4000" dirty="0" smtClean="0">
                <a:solidFill>
                  <a:schemeClr val="tx1"/>
                </a:solidFill>
                <a:latin typeface="Arial Narrow" panose="020B0606020202030204" pitchFamily="34" charset="0"/>
              </a:rPr>
              <a:t>because often there is no </a:t>
            </a:r>
            <a:r>
              <a:rPr lang="en-US" sz="4000" dirty="0">
                <a:solidFill>
                  <a:schemeClr val="tx1"/>
                </a:solidFill>
                <a:latin typeface="Arial Narrow" panose="020B0606020202030204" pitchFamily="34" charset="0"/>
              </a:rPr>
              <a:t>warning </a:t>
            </a:r>
            <a:r>
              <a:rPr lang="en-US" sz="4000" dirty="0" smtClean="0">
                <a:solidFill>
                  <a:schemeClr val="tx1"/>
                </a:solidFill>
                <a:latin typeface="Arial Narrow" panose="020B0606020202030204" pitchFamily="34" charset="0"/>
              </a:rPr>
              <a:t>signs.</a:t>
            </a:r>
          </a:p>
          <a:p>
            <a:r>
              <a:rPr lang="en-US" sz="4000" dirty="0">
                <a:solidFill>
                  <a:schemeClr val="tx1"/>
                </a:solidFill>
                <a:latin typeface="Arial Narrow" panose="020B0606020202030204" pitchFamily="34" charset="0"/>
              </a:rPr>
              <a:t>Asymptomatic until 90% of the kidney is damaged</a:t>
            </a:r>
            <a:r>
              <a:rPr lang="en-US" sz="4000" dirty="0" smtClean="0">
                <a:solidFill>
                  <a:schemeClr val="tx1"/>
                </a:solidFill>
                <a:latin typeface="Arial Narrow" panose="020B0606020202030204" pitchFamily="34" charset="0"/>
              </a:rPr>
              <a:t>.</a:t>
            </a:r>
          </a:p>
          <a:p>
            <a:r>
              <a:rPr lang="en-US" sz="4000" dirty="0">
                <a:solidFill>
                  <a:schemeClr val="tx1"/>
                </a:solidFill>
                <a:latin typeface="Arial Narrow" panose="020B0606020202030204" pitchFamily="34" charset="0"/>
              </a:rPr>
              <a:t>CKD affects all major body systems and may require:</a:t>
            </a:r>
          </a:p>
          <a:p>
            <a:pPr marL="1604962" indent="-742950">
              <a:buFont typeface="+mj-lt"/>
              <a:buAutoNum type="arabicPeriod"/>
            </a:pPr>
            <a:r>
              <a:rPr lang="en-US" sz="4000" b="1" dirty="0" smtClean="0">
                <a:solidFill>
                  <a:schemeClr val="tx1"/>
                </a:solidFill>
                <a:latin typeface="Arial Narrow" panose="020B0606020202030204" pitchFamily="34" charset="0"/>
              </a:rPr>
              <a:t>Dialysis    </a:t>
            </a:r>
          </a:p>
          <a:p>
            <a:pPr marL="1604962" indent="-742950">
              <a:buFont typeface="+mj-lt"/>
              <a:buAutoNum type="arabicPeriod"/>
            </a:pPr>
            <a:r>
              <a:rPr lang="en-US" sz="4000" b="1" dirty="0" smtClean="0">
                <a:solidFill>
                  <a:schemeClr val="tx1"/>
                </a:solidFill>
                <a:latin typeface="Arial Narrow" panose="020B0606020202030204" pitchFamily="34" charset="0"/>
              </a:rPr>
              <a:t>Kidney </a:t>
            </a:r>
            <a:r>
              <a:rPr lang="en-US" sz="4000" b="1" dirty="0">
                <a:solidFill>
                  <a:schemeClr val="tx1"/>
                </a:solidFill>
                <a:latin typeface="Arial Narrow" panose="020B0606020202030204" pitchFamily="34" charset="0"/>
              </a:rPr>
              <a:t>Transplant</a:t>
            </a:r>
          </a:p>
          <a:p>
            <a:endParaRPr lang="en-US" sz="4000" dirty="0" smtClean="0">
              <a:solidFill>
                <a:schemeClr val="tx1"/>
              </a:solidFill>
              <a:latin typeface="Arial Narrow" panose="020B0606020202030204" pitchFamily="34" charset="0"/>
            </a:endParaRPr>
          </a:p>
          <a:p>
            <a:endParaRPr lang="en-US" sz="4000" dirty="0">
              <a:solidFill>
                <a:schemeClr val="tx1"/>
              </a:solidFill>
              <a:latin typeface="Arial Narrow" panose="020B0606020202030204" pitchFamily="34" charset="0"/>
            </a:endParaRPr>
          </a:p>
          <a:p>
            <a:endParaRPr lang="en-US" sz="4000" dirty="0" smtClean="0">
              <a:solidFill>
                <a:schemeClr val="tx1"/>
              </a:solidFill>
              <a:latin typeface="Arial Narrow" panose="020B060602020203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7791" y="2974025"/>
            <a:ext cx="4717774" cy="3227992"/>
          </a:xfrm>
          <a:prstGeom prst="rect">
            <a:avLst/>
          </a:prstGeom>
          <a:ln>
            <a:solidFill>
              <a:schemeClr val="tx1"/>
            </a:solidFill>
          </a:ln>
        </p:spPr>
      </p:pic>
    </p:spTree>
    <p:extLst>
      <p:ext uri="{BB962C8B-B14F-4D97-AF65-F5344CB8AC3E}">
        <p14:creationId xmlns:p14="http://schemas.microsoft.com/office/powerpoint/2010/main" val="34108181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715617" y="636103"/>
            <a:ext cx="8574158" cy="5989983"/>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sz="4000" smtClean="0">
                <a:solidFill>
                  <a:schemeClr val="tx1"/>
                </a:solidFill>
                <a:latin typeface="Arial Narrow" panose="020B0606020202030204" pitchFamily="34" charset="0"/>
              </a:rPr>
              <a:t>Overall prevalence of CKD in China is 0.8%. It is estimated that there are nearly 3.6 million Chinese suffering from ESRD. 90% of whom are treated with hemodialysis </a:t>
            </a:r>
          </a:p>
          <a:p>
            <a:r>
              <a:rPr lang="en-US" sz="4000" smtClean="0">
                <a:solidFill>
                  <a:schemeClr val="tx1"/>
                </a:solidFill>
                <a:latin typeface="Arial Narrow" panose="020B0606020202030204" pitchFamily="34" charset="0"/>
              </a:rPr>
              <a:t>The number of dialysis patients is growing by an estimated of 6% annually.</a:t>
            </a:r>
          </a:p>
          <a:p>
            <a:r>
              <a:rPr lang="en-US" sz="4000" smtClean="0">
                <a:solidFill>
                  <a:schemeClr val="tx1"/>
                </a:solidFill>
                <a:latin typeface="Arial Narrow" panose="020B0606020202030204" pitchFamily="34" charset="0"/>
              </a:rPr>
              <a:t>Yearly mortality rate in patients with ESRD is 5 - 27% in develop countries.</a:t>
            </a:r>
          </a:p>
          <a:p>
            <a:endParaRPr lang="en-US" sz="4000" b="1" smtClean="0">
              <a:solidFill>
                <a:schemeClr val="tx1"/>
              </a:solidFill>
              <a:latin typeface="Arial Narrow" panose="020B0606020202030204" pitchFamily="34" charset="0"/>
            </a:endParaRPr>
          </a:p>
          <a:p>
            <a:pPr marL="0" indent="0">
              <a:buFont typeface="Arial"/>
              <a:buNone/>
            </a:pPr>
            <a:endParaRPr lang="en-US" sz="4000" dirty="0" smtClean="0">
              <a:solidFill>
                <a:schemeClr val="tx1"/>
              </a:solidFill>
              <a:latin typeface="Arial Narrow" panose="020B0606020202030204"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89775" y="1722781"/>
            <a:ext cx="2199860" cy="3087758"/>
          </a:xfrm>
          <a:prstGeom prst="rect">
            <a:avLst/>
          </a:prstGeom>
        </p:spPr>
      </p:pic>
    </p:spTree>
    <p:extLst>
      <p:ext uri="{BB962C8B-B14F-4D97-AF65-F5344CB8AC3E}">
        <p14:creationId xmlns:p14="http://schemas.microsoft.com/office/powerpoint/2010/main" val="3095496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scontent.fmnl8-1.fna.fbcdn.net/v/t1.15752-9/43709480_273937609898621_4611415882164338688_n.jpg?_nc_cat=111&amp;_nc_eui2=AeHqbPoJHDQt0oL6kYJ2OKn7iZgr0P8INTk2dqbmjJZCw5ZpAQPTLMil3BM5iKlVuaRnC7fqwEPF_h6XB29Yrw0XPgMdbbv-6DuWMmg_ULkAzg&amp;oh=6584089b165921a5350cadb752500aba&amp;oe=5C14877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768626"/>
            <a:ext cx="11012557" cy="55924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53188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content.fmnl8-1.fna.fbcdn.net/v/t1.15752-9/43636088_2120425701620310_7361638975443828736_n.jpg?_nc_cat=100&amp;_nc_eui2=AeFt1FSx7Nfe0LdvarxVulUsKLtxgzK4K7R7p3nGs4GEEiU-HGKEcmQOFj0s9XbEktv-S5za8jYfEmCXUaTcCRHc9-1wQrU85YJQuDvx4nlhDg&amp;oh=04f67edaf71fbc11e185ac28def0b993&amp;oe=5C53837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906" y="658950"/>
            <a:ext cx="10923242" cy="56358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25581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456"/>
          <a:stretch/>
        </p:blipFill>
        <p:spPr>
          <a:xfrm>
            <a:off x="0" y="1"/>
            <a:ext cx="12192000" cy="6858000"/>
          </a:xfrm>
          <a:prstGeom prst="rect">
            <a:avLst/>
          </a:prstGeom>
        </p:spPr>
      </p:pic>
      <p:sp>
        <p:nvSpPr>
          <p:cNvPr id="4" name="Title 3"/>
          <p:cNvSpPr>
            <a:spLocks noGrp="1"/>
          </p:cNvSpPr>
          <p:nvPr>
            <p:ph type="title"/>
          </p:nvPr>
        </p:nvSpPr>
        <p:spPr>
          <a:xfrm>
            <a:off x="1241399" y="2372140"/>
            <a:ext cx="7120721" cy="3296321"/>
          </a:xfrm>
        </p:spPr>
        <p:txBody>
          <a:bodyPr>
            <a:normAutofit/>
          </a:bodyPr>
          <a:lstStyle/>
          <a:p>
            <a:r>
              <a:rPr lang="en-US" sz="7200" b="1" dirty="0" smtClean="0">
                <a:solidFill>
                  <a:schemeClr val="tx1"/>
                </a:solidFill>
                <a:latin typeface="Arial Rounded MT Bold" panose="020F0704030504030204" pitchFamily="34" charset="0"/>
              </a:rPr>
              <a:t>Diagnose</a:t>
            </a:r>
            <a:br>
              <a:rPr lang="en-US" sz="7200" b="1" dirty="0" smtClean="0">
                <a:solidFill>
                  <a:schemeClr val="tx1"/>
                </a:solidFill>
                <a:latin typeface="Arial Rounded MT Bold" panose="020F0704030504030204" pitchFamily="34" charset="0"/>
              </a:rPr>
            </a:br>
            <a:r>
              <a:rPr lang="en-US" sz="7200" b="1" dirty="0" smtClean="0">
                <a:solidFill>
                  <a:schemeClr val="tx1"/>
                </a:solidFill>
                <a:latin typeface="Arial Rounded MT Bold" panose="020F0704030504030204" pitchFamily="34" charset="0"/>
              </a:rPr>
              <a:t>CKD?</a:t>
            </a:r>
            <a:endParaRPr lang="en-US" sz="7200" b="1" dirty="0">
              <a:solidFill>
                <a:schemeClr val="tx1"/>
              </a:solidFill>
              <a:latin typeface="Arial Rounded MT Bold" panose="020F0704030504030204" pitchFamily="34" charset="0"/>
            </a:endParaRPr>
          </a:p>
        </p:txBody>
      </p:sp>
      <p:sp>
        <p:nvSpPr>
          <p:cNvPr id="3" name="TextBox 2"/>
          <p:cNvSpPr txBox="1"/>
          <p:nvPr/>
        </p:nvSpPr>
        <p:spPr>
          <a:xfrm>
            <a:off x="513475" y="2853636"/>
            <a:ext cx="1455848" cy="707886"/>
          </a:xfrm>
          <a:prstGeom prst="rect">
            <a:avLst/>
          </a:prstGeom>
          <a:noFill/>
        </p:spPr>
        <p:txBody>
          <a:bodyPr wrap="none" rtlCol="0">
            <a:spAutoFit/>
          </a:bodyPr>
          <a:lstStyle/>
          <a:p>
            <a:r>
              <a:rPr lang="en-US" sz="4000" dirty="0" smtClean="0">
                <a:latin typeface="Blackadder ITC" panose="04020505051007020D02" pitchFamily="82" charset="0"/>
              </a:rPr>
              <a:t>How to</a:t>
            </a:r>
            <a:endParaRPr lang="en-US" sz="4000" dirty="0">
              <a:latin typeface="Blackadder ITC" panose="04020505051007020D02" pitchFamily="82" charset="0"/>
            </a:endParaRPr>
          </a:p>
        </p:txBody>
      </p:sp>
    </p:spTree>
    <p:extLst>
      <p:ext uri="{BB962C8B-B14F-4D97-AF65-F5344CB8AC3E}">
        <p14:creationId xmlns:p14="http://schemas.microsoft.com/office/powerpoint/2010/main" val="2045401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02364" y="2409300"/>
            <a:ext cx="10694505" cy="1485022"/>
          </a:xfrm>
          <a:prstGeom prst="rect">
            <a:avLst/>
          </a:prstGeom>
          <a:noFill/>
        </p:spPr>
        <p:txBody>
          <a:bodyPr wrap="square" rtlCol="0">
            <a:spAutoFit/>
          </a:bodyPr>
          <a:lstStyle/>
          <a:p>
            <a:pPr marL="742950" indent="-742950">
              <a:buAutoNum type="arabicPeriod"/>
            </a:pPr>
            <a:r>
              <a:rPr lang="en-US" sz="4000" b="1" dirty="0" smtClean="0">
                <a:latin typeface="Arial Narrow" panose="020B0606020202030204" pitchFamily="34" charset="0"/>
              </a:rPr>
              <a:t>Blood Test</a:t>
            </a:r>
          </a:p>
          <a:p>
            <a:r>
              <a:rPr lang="en-US" sz="4000" b="1" dirty="0" smtClean="0">
                <a:latin typeface="Arial Narrow" panose="020B0606020202030204" pitchFamily="34" charset="0"/>
              </a:rPr>
              <a:t>	Serum BUN and CREATININE</a:t>
            </a:r>
          </a:p>
          <a:p>
            <a:endParaRPr lang="en-US" sz="1050" b="1" dirty="0" smtClean="0">
              <a:latin typeface="Arial Narrow" panose="020B0606020202030204" pitchFamily="34" charset="0"/>
            </a:endParaRPr>
          </a:p>
        </p:txBody>
      </p:sp>
      <p:sp>
        <p:nvSpPr>
          <p:cNvPr id="4" name="Title 3"/>
          <p:cNvSpPr>
            <a:spLocks noGrp="1"/>
          </p:cNvSpPr>
          <p:nvPr>
            <p:ph type="title"/>
          </p:nvPr>
        </p:nvSpPr>
        <p:spPr>
          <a:xfrm>
            <a:off x="1124779" y="1099930"/>
            <a:ext cx="10008702" cy="1303867"/>
          </a:xfrm>
        </p:spPr>
        <p:txBody>
          <a:bodyPr>
            <a:normAutofit fontScale="90000"/>
          </a:bodyPr>
          <a:lstStyle/>
          <a:p>
            <a:r>
              <a:rPr lang="en-US" sz="5400" b="1" dirty="0" smtClean="0">
                <a:solidFill>
                  <a:schemeClr val="tx1"/>
                </a:solidFill>
                <a:latin typeface="Arial Rounded MT Bold" panose="020F0704030504030204" pitchFamily="34" charset="0"/>
              </a:rPr>
              <a:t>Test for Chronic Kidney Disease</a:t>
            </a:r>
            <a:endParaRPr lang="en-US" sz="5400" b="1" dirty="0">
              <a:solidFill>
                <a:schemeClr val="tx1"/>
              </a:solidFill>
              <a:latin typeface="Arial Rounded MT Bold" panose="020F0704030504030204" pitchFamily="34" charset="0"/>
            </a:endParaRPr>
          </a:p>
        </p:txBody>
      </p:sp>
      <p:sp>
        <p:nvSpPr>
          <p:cNvPr id="5" name="Rectangle 4"/>
          <p:cNvSpPr/>
          <p:nvPr/>
        </p:nvSpPr>
        <p:spPr>
          <a:xfrm>
            <a:off x="914400" y="4084391"/>
            <a:ext cx="6268278" cy="1938992"/>
          </a:xfrm>
          <a:prstGeom prst="rect">
            <a:avLst/>
          </a:prstGeom>
        </p:spPr>
        <p:txBody>
          <a:bodyPr wrap="square">
            <a:spAutoFit/>
          </a:bodyPr>
          <a:lstStyle/>
          <a:p>
            <a:pPr marL="571500" indent="-571500">
              <a:buFont typeface="Arial" panose="020B0604020202020204" pitchFamily="34" charset="0"/>
              <a:buChar char="•"/>
            </a:pPr>
            <a:r>
              <a:rPr lang="en-US" sz="4000" dirty="0">
                <a:latin typeface="Arial Narrow" panose="020B0606020202030204" pitchFamily="34" charset="0"/>
              </a:rPr>
              <a:t>Measures the </a:t>
            </a:r>
            <a:r>
              <a:rPr lang="en-US" sz="4000" dirty="0" smtClean="0">
                <a:latin typeface="Arial Narrow" panose="020B0606020202030204" pitchFamily="34" charset="0"/>
              </a:rPr>
              <a:t>level </a:t>
            </a:r>
            <a:r>
              <a:rPr lang="en-US" sz="4000" dirty="0">
                <a:latin typeface="Arial Narrow" panose="020B0606020202030204" pitchFamily="34" charset="0"/>
              </a:rPr>
              <a:t>of waste </a:t>
            </a:r>
            <a:r>
              <a:rPr lang="en-US" sz="4000" dirty="0" smtClean="0">
                <a:latin typeface="Arial Narrow" panose="020B0606020202030204" pitchFamily="34" charset="0"/>
              </a:rPr>
              <a:t>products such as creatinine and urea </a:t>
            </a:r>
            <a:r>
              <a:rPr lang="en-US" sz="4000" dirty="0">
                <a:latin typeface="Arial Narrow" panose="020B0606020202030204" pitchFamily="34" charset="0"/>
              </a:rPr>
              <a:t>in the blood.</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34906" y="2709613"/>
            <a:ext cx="3629442" cy="3294162"/>
          </a:xfrm>
          <a:prstGeom prst="rect">
            <a:avLst/>
          </a:prstGeom>
          <a:ln w="12700">
            <a:solidFill>
              <a:schemeClr val="tx1"/>
            </a:solidFill>
          </a:ln>
        </p:spPr>
      </p:pic>
    </p:spTree>
    <p:extLst>
      <p:ext uri="{BB962C8B-B14F-4D97-AF65-F5344CB8AC3E}">
        <p14:creationId xmlns:p14="http://schemas.microsoft.com/office/powerpoint/2010/main" val="41118787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96348" y="864297"/>
            <a:ext cx="10084905" cy="4196020"/>
          </a:xfrm>
          <a:prstGeom prst="rect">
            <a:avLst/>
          </a:prstGeom>
          <a:noFill/>
        </p:spPr>
        <p:txBody>
          <a:bodyPr wrap="square" rtlCol="0">
            <a:spAutoFit/>
          </a:bodyPr>
          <a:lstStyle/>
          <a:p>
            <a:pPr marL="571500" indent="-571500">
              <a:buFont typeface="Arial" panose="020B0604020202020204" pitchFamily="34" charset="0"/>
              <a:buChar char="•"/>
            </a:pPr>
            <a:r>
              <a:rPr lang="en-US" sz="4000" dirty="0" smtClean="0">
                <a:latin typeface="Arial Narrow" panose="020B0606020202030204" pitchFamily="34" charset="0"/>
              </a:rPr>
              <a:t>Using the result, a calculation that takes into account the age, gender and ethnic group is done to work out how many milliliters of waste the kidneys are able to filter in a minute.</a:t>
            </a:r>
          </a:p>
          <a:p>
            <a:endParaRPr lang="en-US" sz="4000" dirty="0" smtClean="0">
              <a:latin typeface="Arial Narrow" panose="020B0606020202030204" pitchFamily="34" charset="0"/>
            </a:endParaRPr>
          </a:p>
          <a:p>
            <a:pPr marL="571500" indent="-571500">
              <a:buFont typeface="Arial" panose="020B0604020202020204" pitchFamily="34" charset="0"/>
              <a:buChar char="•"/>
            </a:pPr>
            <a:r>
              <a:rPr lang="en-US" sz="4000" dirty="0" smtClean="0">
                <a:latin typeface="Arial Narrow" panose="020B0606020202030204" pitchFamily="34" charset="0"/>
              </a:rPr>
              <a:t>Normal GFR: </a:t>
            </a:r>
            <a:r>
              <a:rPr lang="en-US" sz="4000" dirty="0">
                <a:latin typeface="Arial Narrow" panose="020B0606020202030204" pitchFamily="34" charset="0"/>
              </a:rPr>
              <a:t> 120 ml/min/1.73 </a:t>
            </a:r>
            <a:r>
              <a:rPr lang="en-US" sz="4000" dirty="0" smtClean="0">
                <a:latin typeface="Arial Narrow" panose="020B0606020202030204" pitchFamily="34" charset="0"/>
              </a:rPr>
              <a:t>m</a:t>
            </a:r>
            <a:r>
              <a:rPr lang="en-US" sz="4000" baseline="30000" dirty="0" smtClean="0">
                <a:latin typeface="Arial Narrow" panose="020B0606020202030204" pitchFamily="34" charset="0"/>
              </a:rPr>
              <a:t>2</a:t>
            </a:r>
          </a:p>
          <a:p>
            <a:endParaRPr lang="en-US" sz="4000" baseline="30000" dirty="0" smtClean="0">
              <a:latin typeface="Arial Narrow" panose="020B0606020202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46505" y="3511825"/>
            <a:ext cx="3670852" cy="2610679"/>
          </a:xfrm>
          <a:prstGeom prst="rect">
            <a:avLst/>
          </a:prstGeom>
          <a:ln w="3175">
            <a:solidFill>
              <a:schemeClr val="tx1"/>
            </a:solidFill>
          </a:ln>
        </p:spPr>
      </p:pic>
    </p:spTree>
    <p:extLst>
      <p:ext uri="{BB962C8B-B14F-4D97-AF65-F5344CB8AC3E}">
        <p14:creationId xmlns:p14="http://schemas.microsoft.com/office/powerpoint/2010/main" val="32495906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08382" y="914401"/>
            <a:ext cx="6476863" cy="4401205"/>
          </a:xfrm>
          <a:prstGeom prst="rect">
            <a:avLst/>
          </a:prstGeom>
          <a:noFill/>
        </p:spPr>
        <p:txBody>
          <a:bodyPr wrap="square" rtlCol="0">
            <a:spAutoFit/>
          </a:bodyPr>
          <a:lstStyle/>
          <a:p>
            <a:r>
              <a:rPr lang="en-US" sz="4000" b="1" dirty="0" smtClean="0">
                <a:latin typeface="Arial Narrow" panose="020B0606020202030204" pitchFamily="34" charset="0"/>
              </a:rPr>
              <a:t>2. Urine Test</a:t>
            </a:r>
          </a:p>
          <a:p>
            <a:pPr marL="1028700" lvl="1" indent="-571500">
              <a:buFont typeface="Arial" panose="020B0604020202020204" pitchFamily="34" charset="0"/>
              <a:buChar char="•"/>
            </a:pPr>
            <a:r>
              <a:rPr lang="en-US" sz="4000" b="1" dirty="0" smtClean="0">
                <a:latin typeface="Arial Narrow" panose="020B0606020202030204" pitchFamily="34" charset="0"/>
              </a:rPr>
              <a:t>Albumin : Creatinine Ratio   (ACR)</a:t>
            </a:r>
          </a:p>
          <a:p>
            <a:pPr lvl="1"/>
            <a:endParaRPr lang="en-US" sz="4000" b="1" dirty="0" smtClean="0">
              <a:latin typeface="Arial Narrow" panose="020B0606020202030204" pitchFamily="34" charset="0"/>
            </a:endParaRPr>
          </a:p>
          <a:p>
            <a:pPr lvl="1"/>
            <a:r>
              <a:rPr lang="en-US" sz="4000" dirty="0" smtClean="0">
                <a:latin typeface="Arial Narrow" panose="020B0606020202030204" pitchFamily="34" charset="0"/>
              </a:rPr>
              <a:t>Checks the level of substances called albumin and creatinine in the urine.</a:t>
            </a:r>
          </a:p>
        </p:txBody>
      </p:sp>
      <p:pic>
        <p:nvPicPr>
          <p:cNvPr id="1026" name="Picture 2" descr="A diagram showing a healthy kidney with albumin only found in blood, and a damaged kidney that has albumin in both blood and ur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5246" y="2146852"/>
            <a:ext cx="4138128" cy="2928731"/>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7052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5400" b="1" dirty="0" smtClean="0">
                <a:solidFill>
                  <a:schemeClr val="tx1"/>
                </a:solidFill>
                <a:latin typeface="Arial Rounded MT Bold" panose="020F0704030504030204" pitchFamily="34" charset="0"/>
              </a:rPr>
              <a:t>Other Diagnostic Procedure</a:t>
            </a:r>
            <a:endParaRPr lang="en-US" sz="5400" b="1" dirty="0">
              <a:solidFill>
                <a:schemeClr val="tx1"/>
              </a:solidFill>
              <a:latin typeface="Arial Rounded MT Bold" panose="020F0704030504030204" pitchFamily="34" charset="0"/>
            </a:endParaRPr>
          </a:p>
        </p:txBody>
      </p:sp>
      <p:sp>
        <p:nvSpPr>
          <p:cNvPr id="5" name="Content Placeholder 4"/>
          <p:cNvSpPr>
            <a:spLocks noGrp="1"/>
          </p:cNvSpPr>
          <p:nvPr>
            <p:ph idx="1"/>
          </p:nvPr>
        </p:nvSpPr>
        <p:spPr/>
        <p:txBody>
          <a:bodyPr>
            <a:normAutofit/>
          </a:bodyPr>
          <a:lstStyle/>
          <a:p>
            <a:r>
              <a:rPr lang="en-US" sz="4000" dirty="0" smtClean="0">
                <a:solidFill>
                  <a:schemeClr val="tx1"/>
                </a:solidFill>
                <a:latin typeface="Arial Narrow" panose="020B0606020202030204" pitchFamily="34" charset="0"/>
              </a:rPr>
              <a:t>Ultrasound Scan</a:t>
            </a:r>
          </a:p>
          <a:p>
            <a:r>
              <a:rPr lang="en-US" sz="4000" dirty="0" smtClean="0">
                <a:solidFill>
                  <a:schemeClr val="tx1"/>
                </a:solidFill>
                <a:latin typeface="Arial Narrow" panose="020B0606020202030204" pitchFamily="34" charset="0"/>
              </a:rPr>
              <a:t>Magnetic Resonance Imaging (MRI) Scan</a:t>
            </a:r>
          </a:p>
          <a:p>
            <a:r>
              <a:rPr lang="en-US" sz="4000" dirty="0" smtClean="0">
                <a:solidFill>
                  <a:schemeClr val="tx1"/>
                </a:solidFill>
                <a:latin typeface="Arial Narrow" panose="020B0606020202030204" pitchFamily="34" charset="0"/>
              </a:rPr>
              <a:t>Computerized Tomography (CT) Scan</a:t>
            </a:r>
          </a:p>
          <a:p>
            <a:r>
              <a:rPr lang="en-US" sz="4000" dirty="0" smtClean="0">
                <a:solidFill>
                  <a:schemeClr val="tx1"/>
                </a:solidFill>
                <a:latin typeface="Arial Narrow" panose="020B0606020202030204" pitchFamily="34" charset="0"/>
              </a:rPr>
              <a:t>Kidney Biopsy</a:t>
            </a:r>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0663750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456"/>
          <a:stretch/>
        </p:blipFill>
        <p:spPr>
          <a:xfrm>
            <a:off x="0" y="1"/>
            <a:ext cx="12192000" cy="6858000"/>
          </a:xfrm>
          <a:prstGeom prst="rect">
            <a:avLst/>
          </a:prstGeom>
        </p:spPr>
      </p:pic>
      <p:sp>
        <p:nvSpPr>
          <p:cNvPr id="4" name="Title 3"/>
          <p:cNvSpPr>
            <a:spLocks noGrp="1"/>
          </p:cNvSpPr>
          <p:nvPr>
            <p:ph type="title"/>
          </p:nvPr>
        </p:nvSpPr>
        <p:spPr>
          <a:xfrm>
            <a:off x="804079" y="2875723"/>
            <a:ext cx="5727034" cy="3296321"/>
          </a:xfrm>
        </p:spPr>
        <p:txBody>
          <a:bodyPr>
            <a:normAutofit/>
          </a:bodyPr>
          <a:lstStyle/>
          <a:p>
            <a:r>
              <a:rPr lang="en-US" sz="9600" b="1" dirty="0" smtClean="0">
                <a:solidFill>
                  <a:schemeClr val="tx1"/>
                </a:solidFill>
                <a:latin typeface="Arial Rounded MT Bold" panose="020F0704030504030204" pitchFamily="34" charset="0"/>
              </a:rPr>
              <a:t>Stages of CKD?</a:t>
            </a:r>
            <a:endParaRPr lang="en-US" sz="7200" b="1" dirty="0">
              <a:solidFill>
                <a:schemeClr val="tx1"/>
              </a:solidFill>
              <a:latin typeface="Arial Rounded MT Bold" panose="020F0704030504030204" pitchFamily="34" charset="0"/>
            </a:endParaRPr>
          </a:p>
        </p:txBody>
      </p:sp>
      <p:sp>
        <p:nvSpPr>
          <p:cNvPr id="3" name="TextBox 2"/>
          <p:cNvSpPr txBox="1"/>
          <p:nvPr/>
        </p:nvSpPr>
        <p:spPr>
          <a:xfrm>
            <a:off x="355267" y="2721115"/>
            <a:ext cx="2419252" cy="707886"/>
          </a:xfrm>
          <a:prstGeom prst="rect">
            <a:avLst/>
          </a:prstGeom>
          <a:noFill/>
        </p:spPr>
        <p:txBody>
          <a:bodyPr wrap="none" rtlCol="0">
            <a:spAutoFit/>
          </a:bodyPr>
          <a:lstStyle/>
          <a:p>
            <a:r>
              <a:rPr lang="en-US" sz="4000" dirty="0" smtClean="0">
                <a:latin typeface="Blackadder ITC" panose="04020505051007020D02" pitchFamily="82" charset="0"/>
              </a:rPr>
              <a:t>What are the</a:t>
            </a:r>
            <a:endParaRPr lang="en-US" sz="4000" dirty="0">
              <a:latin typeface="Blackadder ITC" panose="04020505051007020D02" pitchFamily="82" charset="0"/>
            </a:endParaRPr>
          </a:p>
        </p:txBody>
      </p:sp>
    </p:spTree>
    <p:extLst>
      <p:ext uri="{BB962C8B-B14F-4D97-AF65-F5344CB8AC3E}">
        <p14:creationId xmlns:p14="http://schemas.microsoft.com/office/powerpoint/2010/main" val="20749550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12124" y="677641"/>
            <a:ext cx="10376453" cy="523220"/>
          </a:xfrm>
          <a:prstGeom prst="rect">
            <a:avLst/>
          </a:prstGeom>
          <a:noFill/>
        </p:spPr>
        <p:txBody>
          <a:bodyPr wrap="square" rtlCol="0">
            <a:spAutoFit/>
          </a:bodyPr>
          <a:lstStyle/>
          <a:p>
            <a:pPr algn="ctr"/>
            <a:r>
              <a:rPr lang="en-US" sz="2800" dirty="0" smtClean="0">
                <a:latin typeface="Arial Narrow" panose="020B0606020202030204" pitchFamily="34" charset="0"/>
              </a:rPr>
              <a:t>Kidney function can be classified into stages depending on your </a:t>
            </a:r>
            <a:r>
              <a:rPr lang="en-US" sz="2800" dirty="0" err="1" smtClean="0">
                <a:latin typeface="Arial Narrow" panose="020B0606020202030204" pitchFamily="34" charset="0"/>
              </a:rPr>
              <a:t>eGFR</a:t>
            </a:r>
            <a:endParaRPr lang="en-US" sz="2800" dirty="0">
              <a:latin typeface="Arial Narrow" panose="020B0606020202030204" pitchFamily="34"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812050996"/>
              </p:ext>
            </p:extLst>
          </p:nvPr>
        </p:nvGraphicFramePr>
        <p:xfrm>
          <a:off x="892245" y="1303684"/>
          <a:ext cx="10416210" cy="4870176"/>
        </p:xfrm>
        <a:graphic>
          <a:graphicData uri="http://schemas.openxmlformats.org/drawingml/2006/table">
            <a:tbl>
              <a:tblPr firstRow="1" bandRow="1">
                <a:tableStyleId>{5C22544A-7EE6-4342-B048-85BDC9FD1C3A}</a:tableStyleId>
              </a:tblPr>
              <a:tblGrid>
                <a:gridCol w="1828801"/>
                <a:gridCol w="6612835"/>
                <a:gridCol w="1974574"/>
              </a:tblGrid>
              <a:tr h="755376">
                <a:tc>
                  <a:txBody>
                    <a:bodyPr/>
                    <a:lstStyle/>
                    <a:p>
                      <a:pPr algn="ctr"/>
                      <a:r>
                        <a:rPr lang="en-US" sz="4000" baseline="0" dirty="0" smtClean="0">
                          <a:latin typeface="Arial Narrow" panose="020B0606020202030204" pitchFamily="34" charset="0"/>
                        </a:rPr>
                        <a:t> Stages</a:t>
                      </a:r>
                      <a:endParaRPr lang="en-US" sz="4000" dirty="0">
                        <a:latin typeface="Arial Narrow" panose="020B0606020202030204" pitchFamily="34" charset="0"/>
                      </a:endParaRPr>
                    </a:p>
                  </a:txBody>
                  <a:tcPr/>
                </a:tc>
                <a:tc>
                  <a:txBody>
                    <a:bodyPr/>
                    <a:lstStyle/>
                    <a:p>
                      <a:pPr algn="ctr"/>
                      <a:r>
                        <a:rPr lang="en-US" sz="4000" dirty="0" smtClean="0">
                          <a:latin typeface="Arial Narrow" panose="020B0606020202030204" pitchFamily="34" charset="0"/>
                        </a:rPr>
                        <a:t>Description</a:t>
                      </a:r>
                      <a:endParaRPr lang="en-US" sz="4000" dirty="0">
                        <a:latin typeface="Arial Narrow" panose="020B0606020202030204" pitchFamily="34" charset="0"/>
                      </a:endParaRPr>
                    </a:p>
                  </a:txBody>
                  <a:tcPr/>
                </a:tc>
                <a:tc>
                  <a:txBody>
                    <a:bodyPr/>
                    <a:lstStyle/>
                    <a:p>
                      <a:pPr algn="ctr"/>
                      <a:r>
                        <a:rPr lang="en-US" sz="4000" dirty="0" err="1" smtClean="0">
                          <a:latin typeface="Arial Narrow" panose="020B0606020202030204" pitchFamily="34" charset="0"/>
                        </a:rPr>
                        <a:t>eGFR</a:t>
                      </a:r>
                      <a:endParaRPr lang="en-US" sz="4000" dirty="0">
                        <a:latin typeface="Arial Narrow" panose="020B0606020202030204" pitchFamily="34" charset="0"/>
                      </a:endParaRPr>
                    </a:p>
                  </a:txBody>
                  <a:tcPr/>
                </a:tc>
              </a:tr>
              <a:tr h="543340">
                <a:tc>
                  <a:txBody>
                    <a:bodyPr/>
                    <a:lstStyle/>
                    <a:p>
                      <a:pPr algn="ctr"/>
                      <a:r>
                        <a:rPr lang="en-US" sz="4000" dirty="0" smtClean="0">
                          <a:latin typeface="Arial Narrow" panose="020B0606020202030204" pitchFamily="34" charset="0"/>
                        </a:rPr>
                        <a:t>1</a:t>
                      </a:r>
                      <a:endParaRPr lang="en-US" sz="4000" dirty="0">
                        <a:latin typeface="Arial Narrow" panose="020B0606020202030204" pitchFamily="34" charset="0"/>
                      </a:endParaRPr>
                    </a:p>
                  </a:txBody>
                  <a:tcPr/>
                </a:tc>
                <a:tc>
                  <a:txBody>
                    <a:bodyPr/>
                    <a:lstStyle/>
                    <a:p>
                      <a:pPr algn="ctr"/>
                      <a:r>
                        <a:rPr lang="en-US" sz="4000" dirty="0" smtClean="0">
                          <a:latin typeface="Arial Narrow" panose="020B0606020202030204" pitchFamily="34" charset="0"/>
                        </a:rPr>
                        <a:t>Minimal loss of</a:t>
                      </a:r>
                      <a:r>
                        <a:rPr lang="en-US" sz="4000" baseline="0" dirty="0" smtClean="0">
                          <a:latin typeface="Arial Narrow" panose="020B0606020202030204" pitchFamily="34" charset="0"/>
                        </a:rPr>
                        <a:t> kidney function</a:t>
                      </a:r>
                      <a:endParaRPr lang="en-US" sz="4000" dirty="0">
                        <a:latin typeface="Arial Narrow" panose="020B0606020202030204" pitchFamily="34"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4000" dirty="0" smtClean="0">
                          <a:latin typeface="Arial Narrow" panose="020B0606020202030204" pitchFamily="34" charset="0"/>
                        </a:rPr>
                        <a:t>90-120</a:t>
                      </a:r>
                      <a:endParaRPr lang="en-US" sz="4000" dirty="0">
                        <a:latin typeface="Arial Narrow" panose="020B0606020202030204" pitchFamily="34" charset="0"/>
                      </a:endParaRPr>
                    </a:p>
                  </a:txBody>
                  <a:tcPr/>
                </a:tc>
              </a:tr>
              <a:tr h="503582">
                <a:tc>
                  <a:txBody>
                    <a:bodyPr/>
                    <a:lstStyle/>
                    <a:p>
                      <a:pPr algn="ctr"/>
                      <a:r>
                        <a:rPr lang="en-US" sz="4000" dirty="0" smtClean="0">
                          <a:latin typeface="Arial Narrow" panose="020B0606020202030204" pitchFamily="34" charset="0"/>
                        </a:rPr>
                        <a:t>2</a:t>
                      </a:r>
                      <a:endParaRPr lang="en-US" sz="4000" dirty="0">
                        <a:latin typeface="Arial Narrow" panose="020B0606020202030204" pitchFamily="34"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4000" dirty="0" smtClean="0">
                          <a:latin typeface="Arial Narrow" panose="020B0606020202030204" pitchFamily="34" charset="0"/>
                        </a:rPr>
                        <a:t>Mild to moderate</a:t>
                      </a:r>
                      <a:endParaRPr lang="en-US" sz="4000" dirty="0">
                        <a:latin typeface="Arial Narrow" panose="020B0606020202030204" pitchFamily="34" charset="0"/>
                      </a:endParaRPr>
                    </a:p>
                  </a:txBody>
                  <a:tcPr/>
                </a:tc>
                <a:tc>
                  <a:txBody>
                    <a:bodyPr/>
                    <a:lstStyle/>
                    <a:p>
                      <a:pPr algn="ctr"/>
                      <a:r>
                        <a:rPr lang="en-US" sz="4000" dirty="0" smtClean="0">
                          <a:latin typeface="Arial Narrow" panose="020B0606020202030204" pitchFamily="34" charset="0"/>
                        </a:rPr>
                        <a:t>60-89</a:t>
                      </a:r>
                      <a:endParaRPr lang="en-US" sz="4000" dirty="0">
                        <a:latin typeface="Arial Narrow" panose="020B0606020202030204" pitchFamily="34" charset="0"/>
                      </a:endParaRPr>
                    </a:p>
                  </a:txBody>
                  <a:tcPr/>
                </a:tc>
              </a:tr>
              <a:tr h="581770">
                <a:tc>
                  <a:txBody>
                    <a:bodyPr/>
                    <a:lstStyle/>
                    <a:p>
                      <a:pPr algn="ctr"/>
                      <a:r>
                        <a:rPr lang="en-US" sz="4000" dirty="0" smtClean="0">
                          <a:latin typeface="Arial Narrow" panose="020B0606020202030204" pitchFamily="34" charset="0"/>
                        </a:rPr>
                        <a:t>3</a:t>
                      </a:r>
                      <a:endParaRPr lang="en-US" sz="4000" dirty="0">
                        <a:latin typeface="Arial Narrow" panose="020B0606020202030204" pitchFamily="34" charset="0"/>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4000" dirty="0" smtClean="0">
                          <a:latin typeface="Arial Narrow" panose="020B0606020202030204" pitchFamily="34" charset="0"/>
                        </a:rPr>
                        <a:t>Moderate to severe</a:t>
                      </a:r>
                      <a:endParaRPr lang="en-US" sz="4000" dirty="0">
                        <a:latin typeface="Arial Narrow" panose="020B0606020202030204" pitchFamily="34" charset="0"/>
                      </a:endParaRPr>
                    </a:p>
                  </a:txBody>
                  <a:tcPr/>
                </a:tc>
                <a:tc>
                  <a:txBody>
                    <a:bodyPr/>
                    <a:lstStyle/>
                    <a:p>
                      <a:pPr algn="ctr"/>
                      <a:r>
                        <a:rPr lang="en-US" sz="4000" dirty="0" smtClean="0">
                          <a:latin typeface="Arial Narrow" panose="020B0606020202030204" pitchFamily="34" charset="0"/>
                        </a:rPr>
                        <a:t>30-59</a:t>
                      </a:r>
                      <a:endParaRPr lang="en-US" sz="4000" dirty="0">
                        <a:latin typeface="Arial Narrow" panose="020B0606020202030204" pitchFamily="34" charset="0"/>
                      </a:endParaRPr>
                    </a:p>
                  </a:txBody>
                  <a:tcPr/>
                </a:tc>
              </a:tr>
              <a:tr h="583096">
                <a:tc>
                  <a:txBody>
                    <a:bodyPr/>
                    <a:lstStyle/>
                    <a:p>
                      <a:pPr algn="ctr"/>
                      <a:r>
                        <a:rPr lang="en-US" sz="4000" dirty="0" smtClean="0">
                          <a:latin typeface="Arial Narrow" panose="020B0606020202030204" pitchFamily="34" charset="0"/>
                        </a:rPr>
                        <a:t>4</a:t>
                      </a:r>
                      <a:endParaRPr lang="en-US" sz="4000" dirty="0">
                        <a:latin typeface="Arial Narrow" panose="020B0606020202030204" pitchFamily="34" charset="0"/>
                      </a:endParaRPr>
                    </a:p>
                  </a:txBody>
                  <a:tcPr/>
                </a:tc>
                <a:tc>
                  <a:txBody>
                    <a:bodyPr/>
                    <a:lstStyle/>
                    <a:p>
                      <a:pPr algn="ctr"/>
                      <a:r>
                        <a:rPr lang="en-US" sz="4000" dirty="0" smtClean="0">
                          <a:latin typeface="Arial Narrow" panose="020B0606020202030204" pitchFamily="34" charset="0"/>
                        </a:rPr>
                        <a:t>Severe</a:t>
                      </a:r>
                      <a:endParaRPr lang="en-US" sz="4000" dirty="0">
                        <a:latin typeface="Arial Narrow" panose="020B0606020202030204" pitchFamily="34" charset="0"/>
                      </a:endParaRPr>
                    </a:p>
                  </a:txBody>
                  <a:tcPr/>
                </a:tc>
                <a:tc>
                  <a:txBody>
                    <a:bodyPr/>
                    <a:lstStyle/>
                    <a:p>
                      <a:pPr algn="ctr"/>
                      <a:r>
                        <a:rPr lang="en-US" sz="4000" dirty="0" smtClean="0">
                          <a:latin typeface="Arial Narrow" panose="020B0606020202030204" pitchFamily="34" charset="0"/>
                        </a:rPr>
                        <a:t>16-29</a:t>
                      </a:r>
                      <a:endParaRPr lang="en-US" sz="4000" dirty="0">
                        <a:latin typeface="Arial Narrow" panose="020B0606020202030204" pitchFamily="34" charset="0"/>
                      </a:endParaRPr>
                    </a:p>
                  </a:txBody>
                  <a:tcPr/>
                </a:tc>
              </a:tr>
              <a:tr h="756918">
                <a:tc>
                  <a:txBody>
                    <a:bodyPr/>
                    <a:lstStyle/>
                    <a:p>
                      <a:pPr algn="ctr"/>
                      <a:r>
                        <a:rPr lang="en-US" sz="4000" dirty="0" smtClean="0">
                          <a:latin typeface="Arial Narrow" panose="020B0606020202030204" pitchFamily="34" charset="0"/>
                        </a:rPr>
                        <a:t>5 (ESRD)</a:t>
                      </a:r>
                      <a:endParaRPr lang="en-US" sz="4000" dirty="0">
                        <a:latin typeface="Arial Narrow" panose="020B0606020202030204" pitchFamily="34" charset="0"/>
                      </a:endParaRPr>
                    </a:p>
                  </a:txBody>
                  <a:tcPr/>
                </a:tc>
                <a:tc>
                  <a:txBody>
                    <a:bodyPr/>
                    <a:lstStyle/>
                    <a:p>
                      <a:pPr algn="ctr"/>
                      <a:r>
                        <a:rPr lang="en-US" sz="4000" dirty="0" smtClean="0">
                          <a:latin typeface="Arial Narrow" panose="020B0606020202030204" pitchFamily="34" charset="0"/>
                        </a:rPr>
                        <a:t>Kidney</a:t>
                      </a:r>
                      <a:r>
                        <a:rPr lang="en-US" sz="4000" baseline="0" dirty="0" smtClean="0">
                          <a:latin typeface="Arial Narrow" panose="020B0606020202030204" pitchFamily="34" charset="0"/>
                        </a:rPr>
                        <a:t> failure and need for dialysis or transplantation </a:t>
                      </a:r>
                      <a:endParaRPr lang="en-US" sz="4000" dirty="0">
                        <a:latin typeface="Arial Narrow" panose="020B0606020202030204" pitchFamily="34" charset="0"/>
                      </a:endParaRPr>
                    </a:p>
                  </a:txBody>
                  <a:tcPr/>
                </a:tc>
                <a:tc>
                  <a:txBody>
                    <a:bodyPr/>
                    <a:lstStyle/>
                    <a:p>
                      <a:pPr algn="ctr"/>
                      <a:r>
                        <a:rPr lang="en-US" sz="4000" dirty="0" smtClean="0">
                          <a:latin typeface="Arial Narrow" panose="020B0606020202030204" pitchFamily="34" charset="0"/>
                        </a:rPr>
                        <a:t>15 or less</a:t>
                      </a:r>
                      <a:endParaRPr lang="en-US" sz="4000" dirty="0">
                        <a:latin typeface="Arial Narrow" panose="020B0606020202030204" pitchFamily="34" charset="0"/>
                      </a:endParaRPr>
                    </a:p>
                  </a:txBody>
                  <a:tcPr/>
                </a:tc>
              </a:tr>
            </a:tbl>
          </a:graphicData>
        </a:graphic>
      </p:graphicFrame>
    </p:spTree>
    <p:extLst>
      <p:ext uri="{BB962C8B-B14F-4D97-AF65-F5344CB8AC3E}">
        <p14:creationId xmlns:p14="http://schemas.microsoft.com/office/powerpoint/2010/main" val="17296430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456"/>
          <a:stretch/>
        </p:blipFill>
        <p:spPr>
          <a:xfrm>
            <a:off x="0" y="1"/>
            <a:ext cx="12192000" cy="6858000"/>
          </a:xfrm>
          <a:prstGeom prst="rect">
            <a:avLst/>
          </a:prstGeom>
        </p:spPr>
      </p:pic>
      <p:sp>
        <p:nvSpPr>
          <p:cNvPr id="4" name="Title 3"/>
          <p:cNvSpPr>
            <a:spLocks noGrp="1"/>
          </p:cNvSpPr>
          <p:nvPr>
            <p:ph type="title"/>
          </p:nvPr>
        </p:nvSpPr>
        <p:spPr>
          <a:xfrm>
            <a:off x="817331" y="1510749"/>
            <a:ext cx="5727034" cy="3296321"/>
          </a:xfrm>
        </p:spPr>
        <p:txBody>
          <a:bodyPr>
            <a:normAutofit/>
          </a:bodyPr>
          <a:lstStyle/>
          <a:p>
            <a:r>
              <a:rPr lang="en-US" sz="9600" b="1" dirty="0" smtClean="0">
                <a:solidFill>
                  <a:schemeClr val="tx1"/>
                </a:solidFill>
                <a:latin typeface="Arial Rounded MT Bold" panose="020F0704030504030204" pitchFamily="34" charset="0"/>
              </a:rPr>
              <a:t>Cause </a:t>
            </a:r>
            <a:br>
              <a:rPr lang="en-US" sz="9600" b="1" dirty="0" smtClean="0">
                <a:solidFill>
                  <a:schemeClr val="tx1"/>
                </a:solidFill>
                <a:latin typeface="Arial Rounded MT Bold" panose="020F0704030504030204" pitchFamily="34" charset="0"/>
              </a:rPr>
            </a:br>
            <a:r>
              <a:rPr lang="en-US" sz="9600" b="1" dirty="0" smtClean="0">
                <a:solidFill>
                  <a:schemeClr val="tx1"/>
                </a:solidFill>
                <a:latin typeface="Arial Rounded MT Bold" panose="020F0704030504030204" pitchFamily="34" charset="0"/>
              </a:rPr>
              <a:t>of CKD?</a:t>
            </a:r>
            <a:endParaRPr lang="en-US" sz="7200" b="1" dirty="0">
              <a:solidFill>
                <a:schemeClr val="tx1"/>
              </a:solidFill>
              <a:latin typeface="Arial Rounded MT Bold" panose="020F0704030504030204" pitchFamily="34" charset="0"/>
            </a:endParaRPr>
          </a:p>
        </p:txBody>
      </p:sp>
      <p:sp>
        <p:nvSpPr>
          <p:cNvPr id="3" name="TextBox 2"/>
          <p:cNvSpPr txBox="1"/>
          <p:nvPr/>
        </p:nvSpPr>
        <p:spPr>
          <a:xfrm>
            <a:off x="514293" y="1156806"/>
            <a:ext cx="2419252" cy="707886"/>
          </a:xfrm>
          <a:prstGeom prst="rect">
            <a:avLst/>
          </a:prstGeom>
          <a:noFill/>
        </p:spPr>
        <p:txBody>
          <a:bodyPr wrap="none" rtlCol="0">
            <a:spAutoFit/>
          </a:bodyPr>
          <a:lstStyle/>
          <a:p>
            <a:r>
              <a:rPr lang="en-US" sz="4000" dirty="0" smtClean="0">
                <a:latin typeface="Blackadder ITC" panose="04020505051007020D02" pitchFamily="82" charset="0"/>
              </a:rPr>
              <a:t>What are the</a:t>
            </a:r>
            <a:endParaRPr lang="en-US" sz="4000" dirty="0">
              <a:latin typeface="Blackadder ITC" panose="04020505051007020D02" pitchFamily="82" charset="0"/>
            </a:endParaRPr>
          </a:p>
        </p:txBody>
      </p:sp>
    </p:spTree>
    <p:extLst>
      <p:ext uri="{BB962C8B-B14F-4D97-AF65-F5344CB8AC3E}">
        <p14:creationId xmlns:p14="http://schemas.microsoft.com/office/powerpoint/2010/main" val="28387303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1114653"/>
            <a:ext cx="9601196" cy="1303867"/>
          </a:xfrm>
        </p:spPr>
        <p:txBody>
          <a:bodyPr>
            <a:normAutofit/>
          </a:bodyPr>
          <a:lstStyle/>
          <a:p>
            <a:pPr marL="0" indent="0"/>
            <a:r>
              <a:rPr lang="en-US" sz="5400" b="1" dirty="0" smtClean="0">
                <a:solidFill>
                  <a:schemeClr val="tx1"/>
                </a:solidFill>
                <a:latin typeface="Arial Rounded MT Bold" panose="020F0704030504030204" pitchFamily="34" charset="0"/>
              </a:rPr>
              <a:t>PRIMARY CAUSES OF CKD</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874642" y="2457539"/>
            <a:ext cx="6268279" cy="3989642"/>
          </a:xfrm>
        </p:spPr>
        <p:txBody>
          <a:bodyPr>
            <a:normAutofit fontScale="55000" lnSpcReduction="20000"/>
          </a:bodyPr>
          <a:lstStyle/>
          <a:p>
            <a:pPr marL="0" indent="0">
              <a:buNone/>
            </a:pPr>
            <a:r>
              <a:rPr lang="en-US" sz="8400" b="1" dirty="0" smtClean="0">
                <a:solidFill>
                  <a:schemeClr val="tx1"/>
                </a:solidFill>
                <a:latin typeface="Arial Narrow" panose="020B0606020202030204" pitchFamily="34" charset="0"/>
              </a:rPr>
              <a:t>1.Diabetes Mellitus (DM)</a:t>
            </a:r>
          </a:p>
          <a:p>
            <a:r>
              <a:rPr lang="en-US" sz="7300" dirty="0">
                <a:solidFill>
                  <a:schemeClr val="tx1"/>
                </a:solidFill>
                <a:latin typeface="Arial Narrow" panose="020B0606020202030204" pitchFamily="34" charset="0"/>
              </a:rPr>
              <a:t>is a </a:t>
            </a:r>
            <a:r>
              <a:rPr lang="en-US" sz="7300" dirty="0" smtClean="0">
                <a:solidFill>
                  <a:schemeClr val="tx1"/>
                </a:solidFill>
                <a:latin typeface="Arial Narrow" panose="020B0606020202030204" pitchFamily="34" charset="0"/>
              </a:rPr>
              <a:t>chronic disease wherein the pancreas does not produce insulin or there is increase resistance towards insulin receptor sites</a:t>
            </a:r>
          </a:p>
        </p:txBody>
      </p:sp>
      <p:pic>
        <p:nvPicPr>
          <p:cNvPr id="2050" name="Picture 2" descr="Image result for pancreas and insulin 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8697" y="2556932"/>
            <a:ext cx="4015408" cy="3541113"/>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12114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829487" y="411552"/>
            <a:ext cx="5469466" cy="6149007"/>
          </a:xfrm>
        </p:spPr>
        <p:txBody>
          <a:bodyPr>
            <a:noAutofit/>
          </a:bodyPr>
          <a:lstStyle/>
          <a:p>
            <a:r>
              <a:rPr lang="en-US" sz="4000" dirty="0" smtClean="0">
                <a:solidFill>
                  <a:schemeClr val="tx1"/>
                </a:solidFill>
                <a:latin typeface="Arial Narrow" panose="020B0606020202030204" pitchFamily="34" charset="0"/>
              </a:rPr>
              <a:t>Such deficiency </a:t>
            </a:r>
            <a:r>
              <a:rPr lang="en-US" sz="4000" dirty="0">
                <a:solidFill>
                  <a:schemeClr val="tx1"/>
                </a:solidFill>
                <a:latin typeface="Arial Narrow" panose="020B0606020202030204" pitchFamily="34" charset="0"/>
              </a:rPr>
              <a:t>results </a:t>
            </a:r>
            <a:r>
              <a:rPr lang="en-US" sz="4000" dirty="0" smtClean="0">
                <a:solidFill>
                  <a:schemeClr val="tx1"/>
                </a:solidFill>
                <a:latin typeface="Arial Narrow" panose="020B0606020202030204" pitchFamily="34" charset="0"/>
              </a:rPr>
              <a:t>in the increase concentrations </a:t>
            </a:r>
            <a:r>
              <a:rPr lang="en-US" sz="4000" dirty="0">
                <a:solidFill>
                  <a:schemeClr val="tx1"/>
                </a:solidFill>
                <a:latin typeface="Arial Narrow" panose="020B0606020202030204" pitchFamily="34" charset="0"/>
              </a:rPr>
              <a:t>of glucose </a:t>
            </a:r>
            <a:r>
              <a:rPr lang="en-US" sz="4000" dirty="0" smtClean="0">
                <a:solidFill>
                  <a:schemeClr val="tx1"/>
                </a:solidFill>
                <a:latin typeface="Arial Narrow" panose="020B0606020202030204" pitchFamily="34" charset="0"/>
              </a:rPr>
              <a:t>level in </a:t>
            </a:r>
            <a:r>
              <a:rPr lang="en-US" sz="4000" dirty="0">
                <a:solidFill>
                  <a:schemeClr val="tx1"/>
                </a:solidFill>
                <a:latin typeface="Arial Narrow" panose="020B0606020202030204" pitchFamily="34" charset="0"/>
              </a:rPr>
              <a:t>the blood, which </a:t>
            </a:r>
            <a:r>
              <a:rPr lang="en-US" sz="4000" dirty="0" smtClean="0">
                <a:solidFill>
                  <a:schemeClr val="tx1"/>
                </a:solidFill>
                <a:latin typeface="Arial Narrow" panose="020B0606020202030204" pitchFamily="34" charset="0"/>
              </a:rPr>
              <a:t>can </a:t>
            </a:r>
            <a:r>
              <a:rPr lang="en-US" sz="4000" dirty="0">
                <a:solidFill>
                  <a:schemeClr val="tx1"/>
                </a:solidFill>
                <a:latin typeface="Arial Narrow" panose="020B0606020202030204" pitchFamily="34" charset="0"/>
              </a:rPr>
              <a:t>damage </a:t>
            </a:r>
            <a:r>
              <a:rPr lang="en-US" sz="4000" dirty="0" smtClean="0">
                <a:solidFill>
                  <a:schemeClr val="tx1"/>
                </a:solidFill>
                <a:latin typeface="Arial Narrow" panose="020B0606020202030204" pitchFamily="34" charset="0"/>
              </a:rPr>
              <a:t>any </a:t>
            </a:r>
            <a:r>
              <a:rPr lang="en-US" sz="4000" dirty="0">
                <a:solidFill>
                  <a:schemeClr val="tx1"/>
                </a:solidFill>
                <a:latin typeface="Arial Narrow" panose="020B0606020202030204" pitchFamily="34" charset="0"/>
              </a:rPr>
              <a:t>of the </a:t>
            </a:r>
            <a:r>
              <a:rPr lang="en-US" sz="4000" dirty="0" smtClean="0">
                <a:solidFill>
                  <a:schemeClr val="tx1"/>
                </a:solidFill>
                <a:latin typeface="Arial Narrow" panose="020B0606020202030204" pitchFamily="34" charset="0"/>
              </a:rPr>
              <a:t>body‘s organs including the kidneys</a:t>
            </a:r>
            <a:endParaRPr lang="en-US" sz="4000" b="1" dirty="0" smtClean="0">
              <a:solidFill>
                <a:schemeClr val="tx1"/>
              </a:solidFill>
              <a:latin typeface="Arial Narrow" panose="020B0606020202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374" y="982130"/>
            <a:ext cx="4875330" cy="5007852"/>
          </a:xfrm>
          <a:prstGeom prst="rect">
            <a:avLst/>
          </a:prstGeom>
          <a:ln w="12700">
            <a:solidFill>
              <a:schemeClr val="tx1"/>
            </a:solidFill>
          </a:ln>
        </p:spPr>
      </p:pic>
    </p:spTree>
    <p:extLst>
      <p:ext uri="{BB962C8B-B14F-4D97-AF65-F5344CB8AC3E}">
        <p14:creationId xmlns:p14="http://schemas.microsoft.com/office/powerpoint/2010/main" val="24583967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28871" y="768420"/>
            <a:ext cx="622852" cy="1020623"/>
          </a:xfrm>
        </p:spPr>
        <p:txBody>
          <a:bodyPr>
            <a:normAutofit/>
          </a:bodyPr>
          <a:lstStyle/>
          <a:p>
            <a:pPr marL="0" indent="0">
              <a:buNone/>
            </a:pPr>
            <a:r>
              <a:rPr lang="en-US" sz="4800" dirty="0" smtClean="0">
                <a:solidFill>
                  <a:schemeClr val="tx1"/>
                </a:solidFill>
                <a:latin typeface="Arial Narrow" panose="020B0606020202030204" pitchFamily="34" charset="0"/>
              </a:rPr>
              <a:t>2. </a:t>
            </a:r>
            <a:endParaRPr lang="en-US" sz="4000" dirty="0" smtClean="0">
              <a:solidFill>
                <a:srgbClr val="FF0000"/>
              </a:solidFill>
              <a:latin typeface="Arial Narrow" panose="020B0606020202030204" pitchFamily="34" charset="0"/>
            </a:endParaRPr>
          </a:p>
          <a:p>
            <a:pPr marL="0" indent="0">
              <a:buNone/>
            </a:pPr>
            <a:endParaRPr lang="en-US" dirty="0">
              <a:latin typeface="Arial Narrow" panose="020B0606020202030204" pitchFamily="34" charset="0"/>
            </a:endParaRPr>
          </a:p>
        </p:txBody>
      </p:sp>
      <p:pic>
        <p:nvPicPr>
          <p:cNvPr id="4" name="Picture 4" descr="Image result for hypertens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1723" y="768420"/>
            <a:ext cx="9992138" cy="5382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7409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512904" y="1265478"/>
            <a:ext cx="5698436" cy="4206301"/>
          </a:xfrm>
        </p:spPr>
        <p:txBody>
          <a:bodyPr>
            <a:noAutofit/>
          </a:bodyPr>
          <a:lstStyle/>
          <a:p>
            <a:pPr marL="0" indent="0">
              <a:buNone/>
            </a:pPr>
            <a:r>
              <a:rPr lang="en-US" sz="4000" dirty="0" smtClean="0">
                <a:solidFill>
                  <a:schemeClr val="tx1"/>
                </a:solidFill>
                <a:latin typeface="Arial Narrow" panose="020B0606020202030204" pitchFamily="34" charset="0"/>
              </a:rPr>
              <a:t>High blood pressure damages the blood vessel of the kidneys. Once the blood vessels are damaged, the kidneys may not work well to remove waste and extra fluid in the body. </a:t>
            </a:r>
            <a:endParaRPr lang="en-US" sz="4000" dirty="0" smtClean="0">
              <a:solidFill>
                <a:srgbClr val="FF0000"/>
              </a:solidFill>
              <a:latin typeface="Arial Narrow" panose="020B0606020202030204" pitchFamily="34" charset="0"/>
            </a:endParaRPr>
          </a:p>
          <a:p>
            <a:pPr marL="0" indent="0">
              <a:buNone/>
            </a:pPr>
            <a:endParaRPr lang="en-US" sz="4000" dirty="0">
              <a:latin typeface="Arial Narrow" panose="020B0606020202030204"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2864" y="967409"/>
            <a:ext cx="4301987" cy="5014477"/>
          </a:xfrm>
          <a:prstGeom prst="rect">
            <a:avLst/>
          </a:prstGeom>
          <a:ln w="12700">
            <a:solidFill>
              <a:schemeClr val="tx1"/>
            </a:solidFill>
          </a:ln>
        </p:spPr>
      </p:pic>
    </p:spTree>
    <p:extLst>
      <p:ext uri="{BB962C8B-B14F-4D97-AF65-F5344CB8AC3E}">
        <p14:creationId xmlns:p14="http://schemas.microsoft.com/office/powerpoint/2010/main" val="40064148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33669" y="1444831"/>
            <a:ext cx="4890053" cy="3868945"/>
          </a:xfrm>
        </p:spPr>
        <p:txBody>
          <a:bodyPr>
            <a:normAutofit/>
          </a:bodyPr>
          <a:lstStyle/>
          <a:p>
            <a:pPr marL="0" indent="0">
              <a:buNone/>
            </a:pPr>
            <a:r>
              <a:rPr lang="en-US" sz="4000" dirty="0">
                <a:solidFill>
                  <a:schemeClr val="tx1"/>
                </a:solidFill>
                <a:latin typeface="Arial Narrow" panose="020B0606020202030204" pitchFamily="34" charset="0"/>
              </a:rPr>
              <a:t>Extra fluid in the blood vessels may then raise the blood pressure even more thus creating a dangerous cycle.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0070" y="795131"/>
            <a:ext cx="4757530" cy="5168347"/>
          </a:xfrm>
          <a:prstGeom prst="rect">
            <a:avLst/>
          </a:prstGeom>
          <a:ln w="12700">
            <a:solidFill>
              <a:schemeClr val="tx1"/>
            </a:solidFill>
          </a:ln>
        </p:spPr>
      </p:pic>
    </p:spTree>
    <p:extLst>
      <p:ext uri="{BB962C8B-B14F-4D97-AF65-F5344CB8AC3E}">
        <p14:creationId xmlns:p14="http://schemas.microsoft.com/office/powerpoint/2010/main" val="28071428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101400"/>
            <a:ext cx="9601196" cy="1303867"/>
          </a:xfrm>
        </p:spPr>
        <p:txBody>
          <a:bodyPr>
            <a:normAutofit/>
          </a:bodyPr>
          <a:lstStyle/>
          <a:p>
            <a:pPr marL="0" indent="0"/>
            <a:r>
              <a:rPr lang="en-US" sz="5400" b="1" dirty="0" smtClean="0">
                <a:solidFill>
                  <a:schemeClr val="tx1"/>
                </a:solidFill>
                <a:latin typeface="Arial Rounded MT Bold" panose="020F0704030504030204" pitchFamily="34" charset="0"/>
              </a:rPr>
              <a:t>OTHER CAUSES OF CKD</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3948757" y="3951368"/>
            <a:ext cx="5874023" cy="1445225"/>
          </a:xfrm>
        </p:spPr>
        <p:txBody>
          <a:bodyPr>
            <a:normAutofit fontScale="92500" lnSpcReduction="10000"/>
          </a:bodyPr>
          <a:lstStyle/>
          <a:p>
            <a:r>
              <a:rPr lang="en-US" sz="4000" dirty="0" smtClean="0">
                <a:solidFill>
                  <a:schemeClr val="tx1"/>
                </a:solidFill>
                <a:latin typeface="Arial Narrow" panose="020B0606020202030204" pitchFamily="34" charset="0"/>
              </a:rPr>
              <a:t>Chronic urinary obstruction</a:t>
            </a:r>
          </a:p>
          <a:p>
            <a:r>
              <a:rPr lang="en-US" sz="4000" dirty="0" smtClean="0">
                <a:solidFill>
                  <a:schemeClr val="tx1"/>
                </a:solidFill>
                <a:latin typeface="Arial Narrow" panose="020B0606020202030204" pitchFamily="34" charset="0"/>
              </a:rPr>
              <a:t>Renal artery occlusions</a:t>
            </a:r>
          </a:p>
          <a:p>
            <a:endParaRPr lang="en-US" sz="4000" dirty="0">
              <a:solidFill>
                <a:schemeClr val="tx1"/>
              </a:solidFill>
              <a:latin typeface="Arial Narrow" panose="020B0606020202030204"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8226" y="3131928"/>
            <a:ext cx="2305878" cy="3084104"/>
          </a:xfrm>
          <a:prstGeom prst="rect">
            <a:avLst/>
          </a:prstGeom>
          <a:ln w="12700">
            <a:solidFill>
              <a:schemeClr val="tx1"/>
            </a:solidFill>
          </a:ln>
        </p:spPr>
      </p:pic>
      <p:sp>
        <p:nvSpPr>
          <p:cNvPr id="5" name="Content Placeholder 2"/>
          <p:cNvSpPr txBox="1">
            <a:spLocks/>
          </p:cNvSpPr>
          <p:nvPr/>
        </p:nvSpPr>
        <p:spPr>
          <a:xfrm>
            <a:off x="915343" y="2441383"/>
            <a:ext cx="7346442" cy="1753687"/>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sz="4000" dirty="0" smtClean="0">
                <a:solidFill>
                  <a:schemeClr val="tx1"/>
                </a:solidFill>
                <a:latin typeface="Arial Narrow" panose="020B0606020202030204" pitchFamily="34" charset="0"/>
              </a:rPr>
              <a:t>Chronic Glomerulonephritis (CGN)</a:t>
            </a:r>
          </a:p>
          <a:p>
            <a:endParaRPr lang="en-US" sz="3200" dirty="0">
              <a:solidFill>
                <a:schemeClr val="tx1"/>
              </a:solidFill>
              <a:latin typeface="Arial Narrow" panose="020B0606020202030204" pitchFamily="34" charset="0"/>
            </a:endParaRPr>
          </a:p>
        </p:txBody>
      </p:sp>
      <p:pic>
        <p:nvPicPr>
          <p:cNvPr id="8194" name="Picture 2" descr="Image result for chronic glomerulonephritis"/>
          <p:cNvPicPr>
            <a:picLocks noChangeAspect="1" noChangeArrowheads="1"/>
          </p:cNvPicPr>
          <p:nvPr/>
        </p:nvPicPr>
        <p:blipFill rotWithShape="1">
          <a:blip r:embed="rId3">
            <a:extLst>
              <a:ext uri="{28A0092B-C50C-407E-A947-70E740481C1C}">
                <a14:useLocalDpi xmlns:a14="http://schemas.microsoft.com/office/drawing/2010/main" val="0"/>
              </a:ext>
            </a:extLst>
          </a:blip>
          <a:srcRect l="48687" t="29033" r="2902" b="14909"/>
          <a:stretch/>
        </p:blipFill>
        <p:spPr bwMode="auto">
          <a:xfrm>
            <a:off x="980661" y="3131928"/>
            <a:ext cx="2447750" cy="2711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448016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27044" y="4281729"/>
            <a:ext cx="4644885" cy="668337"/>
          </a:xfrm>
        </p:spPr>
        <p:txBody>
          <a:bodyPr>
            <a:noAutofit/>
          </a:bodyPr>
          <a:lstStyle/>
          <a:p>
            <a:r>
              <a:rPr lang="en-US" sz="4000" dirty="0" smtClean="0">
                <a:solidFill>
                  <a:schemeClr val="tx1"/>
                </a:solidFill>
                <a:latin typeface="Arial Narrow" panose="020B0606020202030204" pitchFamily="34" charset="0"/>
              </a:rPr>
              <a:t>Autoimmune disorders</a:t>
            </a:r>
          </a:p>
        </p:txBody>
      </p:sp>
      <p:pic>
        <p:nvPicPr>
          <p:cNvPr id="12292" name="Picture 4" descr="Image result for butterfly rash on f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7044" y="1068077"/>
            <a:ext cx="4644885" cy="321365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8" name="Content Placeholder 2"/>
          <p:cNvSpPr txBox="1">
            <a:spLocks/>
          </p:cNvSpPr>
          <p:nvPr/>
        </p:nvSpPr>
        <p:spPr>
          <a:xfrm>
            <a:off x="6628918" y="2005668"/>
            <a:ext cx="4644885" cy="669235"/>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sz="4000" dirty="0" smtClean="0">
                <a:solidFill>
                  <a:schemeClr val="tx1"/>
                </a:solidFill>
                <a:latin typeface="Arial Narrow" panose="020B0606020202030204" pitchFamily="34" charset="0"/>
              </a:rPr>
              <a:t>Nephrotoxic Drugs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6640" y="2674903"/>
            <a:ext cx="4644885" cy="3213652"/>
          </a:xfrm>
          <a:prstGeom prst="rect">
            <a:avLst/>
          </a:prstGeom>
          <a:ln w="12700">
            <a:solidFill>
              <a:schemeClr val="tx1"/>
            </a:solidFill>
          </a:ln>
        </p:spPr>
      </p:pic>
    </p:spTree>
    <p:extLst>
      <p:ext uri="{BB962C8B-B14F-4D97-AF65-F5344CB8AC3E}">
        <p14:creationId xmlns:p14="http://schemas.microsoft.com/office/powerpoint/2010/main" val="157819424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747709" y="2352752"/>
            <a:ext cx="3860800" cy="626165"/>
          </a:xfrm>
        </p:spPr>
        <p:txBody>
          <a:bodyPr>
            <a:noAutofit/>
          </a:bodyPr>
          <a:lstStyle/>
          <a:p>
            <a:r>
              <a:rPr lang="en-US" sz="4000" dirty="0" smtClean="0">
                <a:solidFill>
                  <a:schemeClr val="tx1"/>
                </a:solidFill>
                <a:latin typeface="Arial Narrow" panose="020B0606020202030204" pitchFamily="34" charset="0"/>
              </a:rPr>
              <a:t>Chronic smoking</a:t>
            </a:r>
          </a:p>
          <a:p>
            <a:pPr marL="0" indent="0">
              <a:buNone/>
            </a:pPr>
            <a:endParaRPr lang="en-US" sz="4000" dirty="0">
              <a:solidFill>
                <a:schemeClr val="tx1"/>
              </a:solidFill>
              <a:latin typeface="Arial Narrow" panose="020B0606020202030204"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894" y="955139"/>
            <a:ext cx="2637182" cy="2795226"/>
          </a:xfrm>
          <a:prstGeom prst="rect">
            <a:avLst/>
          </a:prstGeom>
        </p:spPr>
      </p:pic>
      <p:pic>
        <p:nvPicPr>
          <p:cNvPr id="12290" name="Picture 2" descr="Image result for smoking 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301964" y="2978917"/>
            <a:ext cx="4752291" cy="291449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49645" y="955139"/>
            <a:ext cx="2004667" cy="2795226"/>
          </a:xfrm>
          <a:prstGeom prst="rect">
            <a:avLst/>
          </a:prstGeom>
        </p:spPr>
      </p:pic>
      <p:sp>
        <p:nvSpPr>
          <p:cNvPr id="7" name="Content Placeholder 2"/>
          <p:cNvSpPr txBox="1">
            <a:spLocks/>
          </p:cNvSpPr>
          <p:nvPr/>
        </p:nvSpPr>
        <p:spPr>
          <a:xfrm>
            <a:off x="1212567" y="3882887"/>
            <a:ext cx="4341745" cy="1371600"/>
          </a:xfrm>
          <a:prstGeom prst="rect">
            <a:avLst/>
          </a:prstGeom>
        </p:spPr>
        <p:txBody>
          <a:bodyPr vert="horz" lIns="91440" tIns="45720" rIns="91440" bIns="45720" rtlCol="0" anchor="t">
            <a:norm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sz="4000" dirty="0" smtClean="0">
                <a:solidFill>
                  <a:schemeClr val="tx1"/>
                </a:solidFill>
                <a:latin typeface="Arial Narrow" panose="020B0606020202030204" pitchFamily="34" charset="0"/>
              </a:rPr>
              <a:t>Recurrent infections</a:t>
            </a:r>
          </a:p>
        </p:txBody>
      </p:sp>
    </p:spTree>
    <p:extLst>
      <p:ext uri="{BB962C8B-B14F-4D97-AF65-F5344CB8AC3E}">
        <p14:creationId xmlns:p14="http://schemas.microsoft.com/office/powerpoint/2010/main" val="26948835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456"/>
          <a:stretch/>
        </p:blipFill>
        <p:spPr>
          <a:xfrm>
            <a:off x="0" y="1"/>
            <a:ext cx="12192000" cy="6858000"/>
          </a:xfrm>
          <a:prstGeom prst="rect">
            <a:avLst/>
          </a:prstGeom>
        </p:spPr>
      </p:pic>
      <p:sp>
        <p:nvSpPr>
          <p:cNvPr id="4" name="Title 3"/>
          <p:cNvSpPr>
            <a:spLocks noGrp="1"/>
          </p:cNvSpPr>
          <p:nvPr>
            <p:ph type="title"/>
          </p:nvPr>
        </p:nvSpPr>
        <p:spPr>
          <a:xfrm>
            <a:off x="649356" y="2173358"/>
            <a:ext cx="6107043" cy="3296321"/>
          </a:xfrm>
        </p:spPr>
        <p:txBody>
          <a:bodyPr>
            <a:normAutofit/>
          </a:bodyPr>
          <a:lstStyle/>
          <a:p>
            <a:r>
              <a:rPr lang="en-US" sz="6000" b="1" dirty="0" smtClean="0">
                <a:solidFill>
                  <a:schemeClr val="tx1"/>
                </a:solidFill>
                <a:latin typeface="Arial Rounded MT Bold" panose="020F0704030504030204" pitchFamily="34" charset="0"/>
              </a:rPr>
              <a:t>Clinical Manifestations?</a:t>
            </a:r>
            <a:endParaRPr lang="en-US" sz="6000" b="1" dirty="0">
              <a:solidFill>
                <a:schemeClr val="tx1"/>
              </a:solidFill>
              <a:latin typeface="Arial Rounded MT Bold" panose="020F0704030504030204" pitchFamily="34" charset="0"/>
            </a:endParaRPr>
          </a:p>
        </p:txBody>
      </p:sp>
      <p:sp>
        <p:nvSpPr>
          <p:cNvPr id="3" name="TextBox 2"/>
          <p:cNvSpPr txBox="1"/>
          <p:nvPr/>
        </p:nvSpPr>
        <p:spPr>
          <a:xfrm>
            <a:off x="196241" y="2853084"/>
            <a:ext cx="2419252" cy="707886"/>
          </a:xfrm>
          <a:prstGeom prst="rect">
            <a:avLst/>
          </a:prstGeom>
          <a:noFill/>
        </p:spPr>
        <p:txBody>
          <a:bodyPr wrap="none" rtlCol="0">
            <a:spAutoFit/>
          </a:bodyPr>
          <a:lstStyle/>
          <a:p>
            <a:r>
              <a:rPr lang="en-US" sz="4000" dirty="0" smtClean="0">
                <a:latin typeface="Blackadder ITC" panose="04020505051007020D02" pitchFamily="82" charset="0"/>
              </a:rPr>
              <a:t>What are the</a:t>
            </a:r>
            <a:endParaRPr lang="en-US" sz="4000" dirty="0">
              <a:latin typeface="Blackadder ITC" panose="04020505051007020D02" pitchFamily="82" charset="0"/>
            </a:endParaRPr>
          </a:p>
        </p:txBody>
      </p:sp>
    </p:spTree>
    <p:extLst>
      <p:ext uri="{BB962C8B-B14F-4D97-AF65-F5344CB8AC3E}">
        <p14:creationId xmlns:p14="http://schemas.microsoft.com/office/powerpoint/2010/main" val="32215609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0659" y="1147048"/>
            <a:ext cx="9915938" cy="1303867"/>
          </a:xfrm>
        </p:spPr>
        <p:txBody>
          <a:bodyPr>
            <a:noAutofit/>
          </a:bodyPr>
          <a:lstStyle/>
          <a:p>
            <a:r>
              <a:rPr lang="en-US" sz="5400" b="1" dirty="0" smtClean="0">
                <a:latin typeface="Arial Rounded MT Bold" panose="020F0704030504030204" pitchFamily="34" charset="0"/>
              </a:rPr>
              <a:t>CLINICAL MANIFESTATIONS</a:t>
            </a:r>
            <a:endParaRPr lang="en-US" sz="5400" b="1" dirty="0">
              <a:latin typeface="Arial Rounded MT Bold" panose="020F0704030504030204" pitchFamily="34" charset="0"/>
            </a:endParaRPr>
          </a:p>
        </p:txBody>
      </p:sp>
      <p:sp>
        <p:nvSpPr>
          <p:cNvPr id="3" name="Content Placeholder 2"/>
          <p:cNvSpPr>
            <a:spLocks noGrp="1"/>
          </p:cNvSpPr>
          <p:nvPr>
            <p:ph idx="1"/>
          </p:nvPr>
        </p:nvSpPr>
        <p:spPr>
          <a:xfrm>
            <a:off x="612914" y="2370919"/>
            <a:ext cx="4436163" cy="3318936"/>
          </a:xfrm>
        </p:spPr>
        <p:txBody>
          <a:bodyPr numCol="1">
            <a:noAutofit/>
          </a:bodyPr>
          <a:lstStyle/>
          <a:p>
            <a:r>
              <a:rPr lang="en-US" sz="4000" b="1" dirty="0" smtClean="0">
                <a:latin typeface="Arial Narrow" panose="020B0606020202030204" pitchFamily="34" charset="0"/>
              </a:rPr>
              <a:t>CARDIOVASCULAR</a:t>
            </a:r>
          </a:p>
          <a:p>
            <a:pPr marL="457200" lvl="1" indent="0">
              <a:buNone/>
            </a:pPr>
            <a:endParaRPr lang="en-US" sz="4000" dirty="0" smtClean="0">
              <a:latin typeface="Arial Narrow" panose="020B0606020202030204" pitchFamily="34" charset="0"/>
            </a:endParaRPr>
          </a:p>
          <a:p>
            <a:pPr marL="457200" lvl="1" indent="0">
              <a:buNone/>
            </a:pPr>
            <a:endParaRPr lang="en-US" sz="4000" dirty="0" smtClean="0">
              <a:latin typeface="Arial Narrow" panose="020B0606020202030204" pitchFamily="34" charset="0"/>
            </a:endParaRPr>
          </a:p>
          <a:p>
            <a:pPr marL="457200" lvl="1" indent="0">
              <a:buNone/>
            </a:pPr>
            <a:endParaRPr lang="en-US" sz="4000" dirty="0" smtClean="0">
              <a:latin typeface="Arial Narrow" panose="020B0606020202030204" pitchFamily="34" charset="0"/>
            </a:endParaRPr>
          </a:p>
        </p:txBody>
      </p:sp>
      <p:pic>
        <p:nvPicPr>
          <p:cNvPr id="14340" name="Picture 4" descr="Image result for edem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131" y="3034748"/>
            <a:ext cx="4181060" cy="2392821"/>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l="7241" t="4423" r="6902"/>
          <a:stretch/>
        </p:blipFill>
        <p:spPr>
          <a:xfrm>
            <a:off x="6751983" y="3136117"/>
            <a:ext cx="3405808" cy="2029284"/>
          </a:xfrm>
          <a:prstGeom prst="rect">
            <a:avLst/>
          </a:prstGeom>
        </p:spPr>
      </p:pic>
      <p:sp>
        <p:nvSpPr>
          <p:cNvPr id="12" name="Content Placeholder 2"/>
          <p:cNvSpPr txBox="1">
            <a:spLocks/>
          </p:cNvSpPr>
          <p:nvPr/>
        </p:nvSpPr>
        <p:spPr>
          <a:xfrm>
            <a:off x="5559287" y="2370919"/>
            <a:ext cx="5337310" cy="845194"/>
          </a:xfrm>
          <a:prstGeom prst="rect">
            <a:avLst/>
          </a:prstGeom>
        </p:spPr>
        <p:txBody>
          <a:bodyPr vert="horz" lIns="91440" tIns="45720" rIns="91440" bIns="45720" numCol="1"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r>
              <a:rPr lang="en-US" sz="4000" dirty="0" smtClean="0">
                <a:latin typeface="Arial Narrow" panose="020B0606020202030204" pitchFamily="34" charset="0"/>
              </a:rPr>
              <a:t>Engorged Neck Veins</a:t>
            </a:r>
          </a:p>
          <a:p>
            <a:pPr lvl="1"/>
            <a:endParaRPr lang="en-US" sz="4000" dirty="0" smtClean="0">
              <a:latin typeface="Arial Narrow" panose="020B0606020202030204" pitchFamily="34" charset="0"/>
            </a:endParaRPr>
          </a:p>
          <a:p>
            <a:pPr marL="457200" lvl="1" indent="0">
              <a:buFont typeface="Arial"/>
              <a:buNone/>
            </a:pPr>
            <a:endParaRPr lang="en-US" sz="4000" dirty="0" smtClean="0">
              <a:latin typeface="Arial Narrow" panose="020B0606020202030204" pitchFamily="34" charset="0"/>
            </a:endParaRPr>
          </a:p>
          <a:p>
            <a:pPr marL="457200" lvl="1" indent="0">
              <a:buFont typeface="Arial"/>
              <a:buNone/>
            </a:pPr>
            <a:endParaRPr lang="en-US" sz="4000" dirty="0" smtClean="0">
              <a:latin typeface="Arial Narrow" panose="020B0606020202030204" pitchFamily="34" charset="0"/>
            </a:endParaRPr>
          </a:p>
        </p:txBody>
      </p:sp>
      <p:sp>
        <p:nvSpPr>
          <p:cNvPr id="13" name="Content Placeholder 2"/>
          <p:cNvSpPr txBox="1">
            <a:spLocks/>
          </p:cNvSpPr>
          <p:nvPr/>
        </p:nvSpPr>
        <p:spPr>
          <a:xfrm>
            <a:off x="1588604" y="5474207"/>
            <a:ext cx="4350024" cy="806911"/>
          </a:xfrm>
          <a:prstGeom prst="rect">
            <a:avLst/>
          </a:prstGeom>
        </p:spPr>
        <p:txBody>
          <a:bodyPr vert="horz" lIns="91440" tIns="45720" rIns="91440" bIns="45720" numCol="1"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r>
              <a:rPr lang="en-US" sz="4000" dirty="0" smtClean="0">
                <a:latin typeface="Arial Narrow" panose="020B0606020202030204" pitchFamily="34" charset="0"/>
              </a:rPr>
              <a:t>Pitting Edema</a:t>
            </a:r>
          </a:p>
          <a:p>
            <a:pPr lvl="1"/>
            <a:endParaRPr lang="en-US" sz="4000" dirty="0" smtClean="0">
              <a:latin typeface="Arial Narrow" panose="020B0606020202030204" pitchFamily="34" charset="0"/>
            </a:endParaRPr>
          </a:p>
          <a:p>
            <a:pPr marL="457200" lvl="1" indent="0">
              <a:buFont typeface="Arial"/>
              <a:buNone/>
            </a:pPr>
            <a:endParaRPr lang="en-US" sz="4000" dirty="0" smtClean="0">
              <a:latin typeface="Arial Narrow" panose="020B0606020202030204" pitchFamily="34" charset="0"/>
            </a:endParaRPr>
          </a:p>
          <a:p>
            <a:pPr marL="457200" lvl="1" indent="0">
              <a:buFont typeface="Arial"/>
              <a:buNone/>
            </a:pPr>
            <a:endParaRPr lang="en-US" sz="4000" dirty="0" smtClean="0">
              <a:latin typeface="Arial Narrow" panose="020B0606020202030204" pitchFamily="34" charset="0"/>
            </a:endParaRPr>
          </a:p>
        </p:txBody>
      </p:sp>
    </p:spTree>
    <p:extLst>
      <p:ext uri="{BB962C8B-B14F-4D97-AF65-F5344CB8AC3E}">
        <p14:creationId xmlns:p14="http://schemas.microsoft.com/office/powerpoint/2010/main" val="490582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13793" y="1788651"/>
            <a:ext cx="5254487" cy="3317875"/>
          </a:xfrm>
        </p:spPr>
        <p:txBody>
          <a:bodyPr numCol="1">
            <a:noAutofit/>
          </a:bodyPr>
          <a:lstStyle/>
          <a:p>
            <a:pPr lvl="1"/>
            <a:r>
              <a:rPr lang="en-US" sz="4000" dirty="0" smtClean="0">
                <a:solidFill>
                  <a:schemeClr val="tx1"/>
                </a:solidFill>
                <a:latin typeface="Arial Narrow" panose="020B0606020202030204" pitchFamily="34" charset="0"/>
              </a:rPr>
              <a:t>Hypertension</a:t>
            </a:r>
          </a:p>
          <a:p>
            <a:pPr lvl="1"/>
            <a:r>
              <a:rPr lang="en-US" sz="4000" dirty="0" smtClean="0">
                <a:solidFill>
                  <a:schemeClr val="tx1"/>
                </a:solidFill>
                <a:latin typeface="Arial Narrow" panose="020B0606020202030204" pitchFamily="34" charset="0"/>
              </a:rPr>
              <a:t>Pericardial Effusion</a:t>
            </a:r>
          </a:p>
          <a:p>
            <a:pPr lvl="1"/>
            <a:r>
              <a:rPr lang="en-US" sz="4000" dirty="0" err="1" smtClean="0">
                <a:solidFill>
                  <a:schemeClr val="tx1"/>
                </a:solidFill>
                <a:latin typeface="Arial Narrow" panose="020B0606020202030204" pitchFamily="34" charset="0"/>
              </a:rPr>
              <a:t>Hyponatremia</a:t>
            </a:r>
            <a:endParaRPr lang="en-US" sz="4000" dirty="0">
              <a:solidFill>
                <a:schemeClr val="tx1"/>
              </a:solidFill>
              <a:latin typeface="Arial Narrow" panose="020B0606020202030204" pitchFamily="34" charset="0"/>
            </a:endParaRPr>
          </a:p>
          <a:p>
            <a:pPr lvl="1"/>
            <a:r>
              <a:rPr lang="en-US" sz="4000" dirty="0" smtClean="0">
                <a:solidFill>
                  <a:schemeClr val="tx1"/>
                </a:solidFill>
                <a:latin typeface="Arial Narrow" panose="020B0606020202030204" pitchFamily="34" charset="0"/>
              </a:rPr>
              <a:t>Hyperkalemia</a:t>
            </a:r>
          </a:p>
          <a:p>
            <a:pPr marL="457200" lvl="1" indent="0">
              <a:buNone/>
            </a:pPr>
            <a:endParaRPr lang="en-US" sz="4000" dirty="0" smtClean="0">
              <a:solidFill>
                <a:schemeClr val="tx1"/>
              </a:solidFill>
              <a:latin typeface="Arial Narrow" panose="020B060602020203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9482" y="1011214"/>
            <a:ext cx="4992343" cy="4872751"/>
          </a:xfrm>
          <a:prstGeom prst="rect">
            <a:avLst/>
          </a:prstGeom>
          <a:ln w="12700">
            <a:solidFill>
              <a:schemeClr val="tx1"/>
            </a:solidFill>
          </a:ln>
        </p:spPr>
      </p:pic>
    </p:spTree>
    <p:extLst>
      <p:ext uri="{BB962C8B-B14F-4D97-AF65-F5344CB8AC3E}">
        <p14:creationId xmlns:p14="http://schemas.microsoft.com/office/powerpoint/2010/main" val="414242830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15008" y="1758175"/>
            <a:ext cx="5864088" cy="3317875"/>
          </a:xfrm>
        </p:spPr>
        <p:txBody>
          <a:bodyPr>
            <a:noAutofit/>
          </a:bodyPr>
          <a:lstStyle/>
          <a:p>
            <a:r>
              <a:rPr lang="en-US" sz="4000" b="1" dirty="0" smtClean="0">
                <a:solidFill>
                  <a:schemeClr val="tx1"/>
                </a:solidFill>
                <a:latin typeface="Arial Narrow" panose="020B0606020202030204" pitchFamily="34" charset="0"/>
              </a:rPr>
              <a:t>PULMONARY </a:t>
            </a:r>
          </a:p>
          <a:p>
            <a:pPr lvl="1"/>
            <a:r>
              <a:rPr lang="en-US" sz="4000" dirty="0" smtClean="0">
                <a:solidFill>
                  <a:schemeClr val="tx1"/>
                </a:solidFill>
                <a:latin typeface="Arial Narrow" panose="020B0606020202030204" pitchFamily="34" charset="0"/>
              </a:rPr>
              <a:t>Crackles</a:t>
            </a:r>
          </a:p>
          <a:p>
            <a:pPr lvl="1"/>
            <a:r>
              <a:rPr lang="en-US" sz="4000" dirty="0" smtClean="0">
                <a:solidFill>
                  <a:schemeClr val="tx1"/>
                </a:solidFill>
                <a:latin typeface="Arial Narrow" panose="020B0606020202030204" pitchFamily="34" charset="0"/>
              </a:rPr>
              <a:t>Thick, tenacious sputum</a:t>
            </a:r>
          </a:p>
          <a:p>
            <a:pPr lvl="1"/>
            <a:r>
              <a:rPr lang="en-US" sz="4000" dirty="0" smtClean="0">
                <a:solidFill>
                  <a:schemeClr val="tx1"/>
                </a:solidFill>
                <a:latin typeface="Arial Narrow" panose="020B0606020202030204" pitchFamily="34" charset="0"/>
              </a:rPr>
              <a:t>Shortness of breath</a:t>
            </a:r>
          </a:p>
        </p:txBody>
      </p:sp>
      <p:pic>
        <p:nvPicPr>
          <p:cNvPr id="18434" name="Picture 2" descr="Image result for difficulty breathing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877878" y="910505"/>
            <a:ext cx="4585251" cy="5013217"/>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66160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734740" y="2242686"/>
            <a:ext cx="5026025" cy="2482139"/>
          </a:xfrm>
        </p:spPr>
        <p:txBody>
          <a:bodyPr>
            <a:noAutofit/>
          </a:bodyPr>
          <a:lstStyle/>
          <a:p>
            <a:pPr lvl="1"/>
            <a:r>
              <a:rPr lang="en-US" sz="4000" dirty="0" smtClean="0">
                <a:latin typeface="Arial Narrow" panose="020B0606020202030204" pitchFamily="34" charset="0"/>
              </a:rPr>
              <a:t>Difficulty of breathing</a:t>
            </a:r>
            <a:endParaRPr lang="en-US" sz="4000" dirty="0">
              <a:latin typeface="Arial Narrow" panose="020B0606020202030204" pitchFamily="34" charset="0"/>
            </a:endParaRPr>
          </a:p>
          <a:p>
            <a:pPr lvl="1"/>
            <a:r>
              <a:rPr lang="en-US" sz="4000" dirty="0">
                <a:latin typeface="Arial Narrow" panose="020B0606020202030204" pitchFamily="34" charset="0"/>
              </a:rPr>
              <a:t>Tachypnea</a:t>
            </a:r>
          </a:p>
          <a:p>
            <a:pPr lvl="1"/>
            <a:r>
              <a:rPr lang="en-US" sz="4000" dirty="0" err="1">
                <a:latin typeface="Arial Narrow" panose="020B0606020202030204" pitchFamily="34" charset="0"/>
              </a:rPr>
              <a:t>Kussmaul’s</a:t>
            </a:r>
            <a:r>
              <a:rPr lang="en-US" sz="4000" dirty="0">
                <a:latin typeface="Arial Narrow" panose="020B0606020202030204" pitchFamily="34" charset="0"/>
              </a:rPr>
              <a:t> breathing</a:t>
            </a:r>
          </a:p>
        </p:txBody>
      </p:sp>
      <p:pic>
        <p:nvPicPr>
          <p:cNvPr id="17410" name="Picture 2" descr="Related imag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1113181" y="898017"/>
            <a:ext cx="4267202" cy="517147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55235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21635" y="1770845"/>
            <a:ext cx="5397500" cy="3317875"/>
          </a:xfrm>
        </p:spPr>
        <p:txBody>
          <a:bodyPr numCol="1">
            <a:noAutofit/>
          </a:bodyPr>
          <a:lstStyle/>
          <a:p>
            <a:r>
              <a:rPr lang="en-US" sz="4000" b="1" dirty="0" smtClean="0">
                <a:solidFill>
                  <a:schemeClr val="tx1"/>
                </a:solidFill>
                <a:latin typeface="Arial Narrow" panose="020B0606020202030204" pitchFamily="34" charset="0"/>
              </a:rPr>
              <a:t>INTEGUMENTARY </a:t>
            </a:r>
          </a:p>
          <a:p>
            <a:pPr lvl="1"/>
            <a:r>
              <a:rPr lang="en-US" sz="4000" dirty="0">
                <a:solidFill>
                  <a:schemeClr val="tx1"/>
                </a:solidFill>
                <a:latin typeface="Arial Narrow" panose="020B0606020202030204" pitchFamily="34" charset="0"/>
              </a:rPr>
              <a:t>U</a:t>
            </a:r>
            <a:r>
              <a:rPr lang="en-US" sz="4000" dirty="0" smtClean="0">
                <a:solidFill>
                  <a:schemeClr val="tx1"/>
                </a:solidFill>
                <a:latin typeface="Arial Narrow" panose="020B0606020202030204" pitchFamily="34" charset="0"/>
              </a:rPr>
              <a:t>remic Frost</a:t>
            </a:r>
          </a:p>
          <a:p>
            <a:pPr lvl="1"/>
            <a:r>
              <a:rPr lang="en-US" sz="4000" dirty="0" smtClean="0">
                <a:solidFill>
                  <a:schemeClr val="tx1"/>
                </a:solidFill>
                <a:latin typeface="Arial Narrow" panose="020B0606020202030204" pitchFamily="34" charset="0"/>
              </a:rPr>
              <a:t>Gray - bronze skin color</a:t>
            </a:r>
          </a:p>
          <a:p>
            <a:pPr lvl="1"/>
            <a:r>
              <a:rPr lang="en-US" sz="4000" dirty="0" smtClean="0">
                <a:solidFill>
                  <a:schemeClr val="tx1"/>
                </a:solidFill>
                <a:latin typeface="Arial Narrow" panose="020B0606020202030204" pitchFamily="34" charset="0"/>
              </a:rPr>
              <a:t>Dry flaky skin</a:t>
            </a:r>
          </a:p>
          <a:p>
            <a:pPr lvl="1"/>
            <a:endParaRPr lang="en-US" sz="4000" dirty="0">
              <a:solidFill>
                <a:schemeClr val="tx1"/>
              </a:solidFill>
              <a:latin typeface="Arial Narrow" panose="020B0606020202030204" pitchFamily="34" charset="0"/>
            </a:endParaRPr>
          </a:p>
          <a:p>
            <a:pPr lvl="1"/>
            <a:endParaRPr lang="en-US" sz="4000" dirty="0" smtClean="0">
              <a:solidFill>
                <a:schemeClr val="tx1"/>
              </a:solidFill>
              <a:latin typeface="Arial Narrow" panose="020B0606020202030204" pitchFamily="34" charset="0"/>
            </a:endParaRPr>
          </a:p>
          <a:p>
            <a:pPr lvl="1"/>
            <a:endParaRPr lang="en-US" sz="4000" dirty="0">
              <a:solidFill>
                <a:schemeClr val="tx1"/>
              </a:solidFill>
              <a:latin typeface="Arial Narrow" panose="020B0606020202030204" pitchFamily="34" charset="0"/>
            </a:endParaRPr>
          </a:p>
          <a:p>
            <a:pPr marL="457200" lvl="1" indent="0">
              <a:buNone/>
            </a:pPr>
            <a:endParaRPr lang="en-US" sz="4000" dirty="0" smtClean="0">
              <a:solidFill>
                <a:schemeClr val="tx1"/>
              </a:solidFill>
              <a:latin typeface="Arial Narrow" panose="020B0606020202030204" pitchFamily="34" charset="0"/>
            </a:endParaRPr>
          </a:p>
          <a:p>
            <a:pPr marL="457200" lvl="1" indent="0">
              <a:buNone/>
            </a:pPr>
            <a:endParaRPr lang="en-US" sz="4000" dirty="0" smtClean="0">
              <a:solidFill>
                <a:schemeClr val="tx1"/>
              </a:solidFill>
              <a:latin typeface="Arial Narrow" panose="020B0606020202030204" pitchFamily="34" charset="0"/>
            </a:endParaRPr>
          </a:p>
          <a:p>
            <a:pPr marL="457200" lvl="1" indent="0">
              <a:buNone/>
            </a:pPr>
            <a:endParaRPr lang="en-US" sz="4000" dirty="0" smtClean="0">
              <a:solidFill>
                <a:schemeClr val="tx1"/>
              </a:solidFill>
              <a:latin typeface="Arial Narrow" panose="020B0606020202030204" pitchFamily="34" charset="0"/>
            </a:endParaRPr>
          </a:p>
        </p:txBody>
      </p:sp>
      <p:pic>
        <p:nvPicPr>
          <p:cNvPr id="20482" name="Picture 2" descr="Image result for uremic fros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5153" y="829827"/>
            <a:ext cx="5098222" cy="519991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1863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643270" y="5056682"/>
            <a:ext cx="2319130" cy="715479"/>
          </a:xfrm>
        </p:spPr>
        <p:txBody>
          <a:bodyPr numCol="1">
            <a:noAutofit/>
          </a:bodyPr>
          <a:lstStyle/>
          <a:p>
            <a:r>
              <a:rPr lang="en-US" sz="4000" b="1" dirty="0" smtClean="0">
                <a:latin typeface="Arial Narrow" panose="020B0606020202030204" pitchFamily="34" charset="0"/>
              </a:rPr>
              <a:t>Pruritus</a:t>
            </a:r>
            <a:endParaRPr lang="en-US" sz="3600" b="1" dirty="0" smtClean="0">
              <a:latin typeface="Arial Narrow" panose="020B0606020202030204" pitchFamily="34" charset="0"/>
            </a:endParaRPr>
          </a:p>
          <a:p>
            <a:pPr lvl="1"/>
            <a:endParaRPr lang="en-US" sz="4000" dirty="0">
              <a:latin typeface="Arial Narrow" panose="020B0606020202030204" pitchFamily="34" charset="0"/>
            </a:endParaRPr>
          </a:p>
          <a:p>
            <a:pPr lvl="1"/>
            <a:endParaRPr lang="en-US" sz="4000" dirty="0" smtClean="0">
              <a:latin typeface="Arial Narrow" panose="020B0606020202030204" pitchFamily="34" charset="0"/>
            </a:endParaRPr>
          </a:p>
          <a:p>
            <a:pPr lvl="1"/>
            <a:endParaRPr lang="en-US" sz="4000" dirty="0">
              <a:latin typeface="Arial Narrow" panose="020B0606020202030204" pitchFamily="34" charset="0"/>
            </a:endParaRPr>
          </a:p>
          <a:p>
            <a:pPr marL="457200" lvl="1" indent="0">
              <a:buNone/>
            </a:pPr>
            <a:endParaRPr lang="en-US" sz="4000" dirty="0" smtClean="0">
              <a:latin typeface="Arial Narrow" panose="020B0606020202030204" pitchFamily="34" charset="0"/>
            </a:endParaRPr>
          </a:p>
          <a:p>
            <a:pPr marL="457200" lvl="1" indent="0">
              <a:buNone/>
            </a:pPr>
            <a:endParaRPr lang="en-US" sz="4000" dirty="0" smtClean="0">
              <a:latin typeface="Arial Narrow" panose="020B0606020202030204" pitchFamily="34" charset="0"/>
            </a:endParaRPr>
          </a:p>
          <a:p>
            <a:pPr marL="457200" lvl="1" indent="0">
              <a:buNone/>
            </a:pPr>
            <a:endParaRPr lang="en-US" sz="4000" dirty="0" smtClean="0">
              <a:latin typeface="Arial Narrow" panose="020B0606020202030204" pitchFamily="34" charset="0"/>
            </a:endParaRPr>
          </a:p>
        </p:txBody>
      </p:sp>
      <p:pic>
        <p:nvPicPr>
          <p:cNvPr id="19458" name="Picture 2" descr="Image result for ecchymo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1" y="1274097"/>
            <a:ext cx="6642648" cy="438465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19460" name="Picture 4" descr="Image result for pruritu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8869" y="1876162"/>
            <a:ext cx="3856383" cy="318052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02266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68625" y="702365"/>
            <a:ext cx="4757532" cy="2345635"/>
          </a:xfrm>
        </p:spPr>
        <p:txBody>
          <a:bodyPr>
            <a:noAutofit/>
          </a:bodyPr>
          <a:lstStyle/>
          <a:p>
            <a:r>
              <a:rPr lang="en-US" sz="4000" b="1" dirty="0" smtClean="0">
                <a:solidFill>
                  <a:schemeClr val="tx1"/>
                </a:solidFill>
                <a:latin typeface="Arial Narrow" panose="020B0606020202030204" pitchFamily="34" charset="0"/>
              </a:rPr>
              <a:t>GASTROINTESTINAL</a:t>
            </a:r>
          </a:p>
          <a:p>
            <a:pPr lvl="1"/>
            <a:r>
              <a:rPr lang="en-US" sz="4000" dirty="0">
                <a:solidFill>
                  <a:schemeClr val="tx1"/>
                </a:solidFill>
                <a:latin typeface="Arial Narrow" panose="020B0606020202030204" pitchFamily="34" charset="0"/>
              </a:rPr>
              <a:t>U</a:t>
            </a:r>
            <a:r>
              <a:rPr lang="en-US" sz="4000" dirty="0" smtClean="0">
                <a:solidFill>
                  <a:schemeClr val="tx1"/>
                </a:solidFill>
                <a:latin typeface="Arial Narrow" panose="020B0606020202030204" pitchFamily="34" charset="0"/>
              </a:rPr>
              <a:t>remic Fetor</a:t>
            </a:r>
          </a:p>
          <a:p>
            <a:pPr lvl="1"/>
            <a:r>
              <a:rPr lang="en-US" sz="4000" dirty="0" smtClean="0">
                <a:solidFill>
                  <a:schemeClr val="tx1"/>
                </a:solidFill>
                <a:latin typeface="Arial Narrow" panose="020B0606020202030204" pitchFamily="34" charset="0"/>
              </a:rPr>
              <a:t>Anorexia</a:t>
            </a:r>
          </a:p>
        </p:txBody>
      </p:sp>
      <p:pic>
        <p:nvPicPr>
          <p:cNvPr id="21508" name="Picture 4" descr="Image result for uremic fe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7633" y="834887"/>
            <a:ext cx="4518991" cy="520736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3088" y="3048000"/>
            <a:ext cx="3077956" cy="299425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0531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285843" y="981485"/>
            <a:ext cx="5238750" cy="3319462"/>
          </a:xfrm>
        </p:spPr>
        <p:txBody>
          <a:bodyPr>
            <a:noAutofit/>
          </a:bodyPr>
          <a:lstStyle/>
          <a:p>
            <a:pPr lvl="1"/>
            <a:r>
              <a:rPr lang="en-US" sz="4000" dirty="0" smtClean="0">
                <a:solidFill>
                  <a:schemeClr val="tx1"/>
                </a:solidFill>
                <a:latin typeface="Arial Narrow" panose="020B0606020202030204" pitchFamily="34" charset="0"/>
              </a:rPr>
              <a:t>Nausea and Vomiting</a:t>
            </a:r>
          </a:p>
          <a:p>
            <a:pPr lvl="1"/>
            <a:r>
              <a:rPr lang="en-US" sz="4000" dirty="0" smtClean="0">
                <a:solidFill>
                  <a:schemeClr val="tx1"/>
                </a:solidFill>
                <a:latin typeface="Arial Narrow" panose="020B0606020202030204" pitchFamily="34" charset="0"/>
              </a:rPr>
              <a:t>GI bleeding</a:t>
            </a:r>
          </a:p>
        </p:txBody>
      </p:sp>
      <p:pic>
        <p:nvPicPr>
          <p:cNvPr id="2253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0731" y="2641216"/>
            <a:ext cx="3935896" cy="3534297"/>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144" y="981485"/>
            <a:ext cx="3572699" cy="4862722"/>
          </a:xfrm>
          <a:prstGeom prst="rect">
            <a:avLst/>
          </a:prstGeom>
          <a:ln w="12700">
            <a:solidFill>
              <a:schemeClr val="tx1"/>
            </a:solidFill>
          </a:ln>
        </p:spPr>
      </p:pic>
    </p:spTree>
    <p:extLst>
      <p:ext uri="{BB962C8B-B14F-4D97-AF65-F5344CB8AC3E}">
        <p14:creationId xmlns:p14="http://schemas.microsoft.com/office/powerpoint/2010/main" val="24787376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062330" y="4599677"/>
            <a:ext cx="5022573" cy="1589088"/>
          </a:xfrm>
        </p:spPr>
        <p:txBody>
          <a:bodyPr numCol="1">
            <a:noAutofit/>
          </a:bodyPr>
          <a:lstStyle/>
          <a:p>
            <a:r>
              <a:rPr lang="en-US" sz="4000" dirty="0" smtClean="0">
                <a:solidFill>
                  <a:schemeClr val="tx1"/>
                </a:solidFill>
                <a:latin typeface="Arial Narrow" panose="020B0606020202030204" pitchFamily="34" charset="0"/>
              </a:rPr>
              <a:t>Weakness and Fatigue</a:t>
            </a:r>
          </a:p>
          <a:p>
            <a:r>
              <a:rPr lang="en-US" sz="4000" dirty="0" smtClean="0">
                <a:solidFill>
                  <a:schemeClr val="tx1"/>
                </a:solidFill>
                <a:latin typeface="Arial Narrow" panose="020B0606020202030204" pitchFamily="34" charset="0"/>
              </a:rPr>
              <a:t>Confusion</a:t>
            </a:r>
            <a:endParaRPr lang="en-US" sz="4000" dirty="0">
              <a:solidFill>
                <a:schemeClr val="tx1"/>
              </a:solidFill>
              <a:latin typeface="Arial Narrow" panose="020B0606020202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2120" y="2345635"/>
            <a:ext cx="4320210" cy="3843130"/>
          </a:xfrm>
          <a:prstGeom prst="rect">
            <a:avLst/>
          </a:prstGeom>
          <a:ln w="12700">
            <a:solidFill>
              <a:schemeClr val="tx1"/>
            </a:solidFill>
          </a:ln>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8522" y="728132"/>
            <a:ext cx="5216385" cy="3486059"/>
          </a:xfrm>
          <a:prstGeom prst="rect">
            <a:avLst/>
          </a:prstGeom>
        </p:spPr>
      </p:pic>
      <p:sp>
        <p:nvSpPr>
          <p:cNvPr id="9" name="Content Placeholder 2"/>
          <p:cNvSpPr txBox="1">
            <a:spLocks/>
          </p:cNvSpPr>
          <p:nvPr/>
        </p:nvSpPr>
        <p:spPr>
          <a:xfrm>
            <a:off x="573464" y="714142"/>
            <a:ext cx="5797205" cy="1631493"/>
          </a:xfrm>
          <a:prstGeom prst="rect">
            <a:avLst/>
          </a:prstGeom>
        </p:spPr>
        <p:txBody>
          <a:bodyPr vert="horz" lIns="91440" tIns="45720" rIns="91440" bIns="45720" numCol="1"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sz="4000" b="1" dirty="0" smtClean="0">
                <a:solidFill>
                  <a:schemeClr val="tx1"/>
                </a:solidFill>
                <a:latin typeface="Arial Narrow" panose="020B0606020202030204" pitchFamily="34" charset="0"/>
              </a:rPr>
              <a:t>NEUROLOGIC</a:t>
            </a:r>
          </a:p>
          <a:p>
            <a:pPr lvl="1"/>
            <a:r>
              <a:rPr lang="en-US" sz="4000" dirty="0" smtClean="0">
                <a:solidFill>
                  <a:schemeClr val="tx1"/>
                </a:solidFill>
                <a:latin typeface="Arial Narrow" panose="020B0606020202030204" pitchFamily="34" charset="0"/>
              </a:rPr>
              <a:t>Uremic Encephalopathy</a:t>
            </a:r>
          </a:p>
        </p:txBody>
      </p:sp>
    </p:spTree>
    <p:extLst>
      <p:ext uri="{BB962C8B-B14F-4D97-AF65-F5344CB8AC3E}">
        <p14:creationId xmlns:p14="http://schemas.microsoft.com/office/powerpoint/2010/main" val="419523106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989820" y="2000732"/>
            <a:ext cx="1898650" cy="755650"/>
          </a:xfrm>
        </p:spPr>
        <p:txBody>
          <a:bodyPr numCol="1">
            <a:noAutofit/>
          </a:bodyPr>
          <a:lstStyle/>
          <a:p>
            <a:r>
              <a:rPr lang="en-US" sz="4000" dirty="0" smtClean="0">
                <a:solidFill>
                  <a:schemeClr val="tx1"/>
                </a:solidFill>
                <a:latin typeface="Arial Narrow" panose="020B0606020202030204" pitchFamily="34" charset="0"/>
              </a:rPr>
              <a:t>Ataxia</a:t>
            </a:r>
            <a:endParaRPr lang="en-US" sz="4000" dirty="0">
              <a:solidFill>
                <a:schemeClr val="tx1"/>
              </a:solidFill>
              <a:latin typeface="Arial Narrow" panose="020B0606020202030204" pitchFamily="34" charset="0"/>
            </a:endParaRPr>
          </a:p>
          <a:p>
            <a:endParaRPr lang="en-US" sz="4000" dirty="0">
              <a:solidFill>
                <a:schemeClr val="tx1"/>
              </a:solidFill>
              <a:latin typeface="Arial Narrow" panose="020B060602020203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8708" y="2756382"/>
            <a:ext cx="4956317" cy="3233048"/>
          </a:xfrm>
          <a:prstGeom prst="rect">
            <a:avLst/>
          </a:prstGeom>
          <a:ln w="12700">
            <a:solidFill>
              <a:schemeClr val="tx1"/>
            </a:solidFill>
          </a:ln>
        </p:spPr>
      </p:pic>
      <p:sp>
        <p:nvSpPr>
          <p:cNvPr id="6" name="Content Placeholder 2"/>
          <p:cNvSpPr txBox="1">
            <a:spLocks/>
          </p:cNvSpPr>
          <p:nvPr/>
        </p:nvSpPr>
        <p:spPr>
          <a:xfrm>
            <a:off x="2243756" y="4161182"/>
            <a:ext cx="2271089" cy="710460"/>
          </a:xfrm>
          <a:prstGeom prst="rect">
            <a:avLst/>
          </a:prstGeom>
        </p:spPr>
        <p:txBody>
          <a:bodyPr vert="horz" lIns="91440" tIns="45720" rIns="91440" bIns="45720" numCol="1"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sz="4000" dirty="0" err="1" smtClean="0">
                <a:solidFill>
                  <a:schemeClr val="tx1"/>
                </a:solidFill>
                <a:latin typeface="Arial Narrow" panose="020B0606020202030204" pitchFamily="34" charset="0"/>
              </a:rPr>
              <a:t>Asterixis</a:t>
            </a:r>
            <a:endParaRPr lang="en-US" sz="4000" dirty="0" smtClean="0">
              <a:solidFill>
                <a:schemeClr val="tx1"/>
              </a:solidFill>
              <a:latin typeface="Arial Narrow" panose="020B0606020202030204" pitchFamily="34" charset="0"/>
            </a:endParaRPr>
          </a:p>
          <a:p>
            <a:endParaRPr lang="en-US" sz="4000" dirty="0">
              <a:solidFill>
                <a:schemeClr val="tx1"/>
              </a:solidFill>
              <a:latin typeface="Arial Narrow" panose="020B0606020202030204"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143" y="928134"/>
            <a:ext cx="4956317" cy="3233048"/>
          </a:xfrm>
          <a:prstGeom prst="rect">
            <a:avLst/>
          </a:prstGeom>
          <a:ln w="12700">
            <a:solidFill>
              <a:schemeClr val="tx1"/>
            </a:solidFill>
          </a:ln>
        </p:spPr>
      </p:pic>
    </p:spTree>
    <p:extLst>
      <p:ext uri="{BB962C8B-B14F-4D97-AF65-F5344CB8AC3E}">
        <p14:creationId xmlns:p14="http://schemas.microsoft.com/office/powerpoint/2010/main" val="271779056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873446" y="1977999"/>
            <a:ext cx="3246783" cy="750841"/>
          </a:xfrm>
        </p:spPr>
        <p:txBody>
          <a:bodyPr numCol="1">
            <a:noAutofit/>
          </a:bodyPr>
          <a:lstStyle/>
          <a:p>
            <a:r>
              <a:rPr lang="en-US" sz="4000" dirty="0" smtClean="0">
                <a:solidFill>
                  <a:schemeClr val="tx1"/>
                </a:solidFill>
                <a:latin typeface="Arial Narrow" panose="020B0606020202030204" pitchFamily="34" charset="0"/>
              </a:rPr>
              <a:t>Seizures</a:t>
            </a:r>
            <a:endParaRPr lang="en-US" sz="4000" dirty="0">
              <a:solidFill>
                <a:schemeClr val="tx1"/>
              </a:solidFill>
              <a:latin typeface="Arial Narrow" panose="020B060602020203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6045" y="755001"/>
            <a:ext cx="4218331" cy="2955608"/>
          </a:xfrm>
          <a:prstGeom prst="rect">
            <a:avLst/>
          </a:prstGeom>
          <a:ln w="12700">
            <a:solidFill>
              <a:schemeClr val="tx1"/>
            </a:solidFill>
          </a:ln>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53637" y="2728840"/>
            <a:ext cx="4484206" cy="3314151"/>
          </a:xfrm>
          <a:prstGeom prst="rect">
            <a:avLst/>
          </a:prstGeom>
          <a:ln w="12700">
            <a:solidFill>
              <a:schemeClr val="tx1"/>
            </a:solidFill>
          </a:ln>
        </p:spPr>
      </p:pic>
      <p:sp>
        <p:nvSpPr>
          <p:cNvPr id="6" name="Content Placeholder 2"/>
          <p:cNvSpPr txBox="1">
            <a:spLocks/>
          </p:cNvSpPr>
          <p:nvPr/>
        </p:nvSpPr>
        <p:spPr>
          <a:xfrm>
            <a:off x="5204376" y="1039307"/>
            <a:ext cx="3246783" cy="749483"/>
          </a:xfrm>
          <a:prstGeom prst="rect">
            <a:avLst/>
          </a:prstGeom>
        </p:spPr>
        <p:txBody>
          <a:bodyPr vert="horz" lIns="91440" tIns="45720" rIns="91440" bIns="45720" numCol="1"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sz="4000" dirty="0" smtClean="0">
                <a:solidFill>
                  <a:schemeClr val="tx1"/>
                </a:solidFill>
                <a:latin typeface="Arial Narrow" panose="020B0606020202030204" pitchFamily="34" charset="0"/>
              </a:rPr>
              <a:t>Tremors</a:t>
            </a:r>
          </a:p>
        </p:txBody>
      </p:sp>
      <p:sp>
        <p:nvSpPr>
          <p:cNvPr id="7" name="Content Placeholder 2"/>
          <p:cNvSpPr txBox="1">
            <a:spLocks/>
          </p:cNvSpPr>
          <p:nvPr/>
        </p:nvSpPr>
        <p:spPr>
          <a:xfrm>
            <a:off x="911913" y="3899818"/>
            <a:ext cx="5250347" cy="2519018"/>
          </a:xfrm>
          <a:prstGeom prst="rect">
            <a:avLst/>
          </a:prstGeom>
        </p:spPr>
        <p:txBody>
          <a:bodyPr vert="horz" lIns="91440" tIns="45720" rIns="91440" bIns="45720" numCol="1"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sz="4000" dirty="0" smtClean="0">
                <a:solidFill>
                  <a:schemeClr val="tx1"/>
                </a:solidFill>
                <a:latin typeface="Arial Narrow" panose="020B0606020202030204" pitchFamily="34" charset="0"/>
              </a:rPr>
              <a:t>Disorientation</a:t>
            </a:r>
          </a:p>
          <a:p>
            <a:r>
              <a:rPr lang="en-US" sz="4000" dirty="0" smtClean="0">
                <a:solidFill>
                  <a:schemeClr val="tx1"/>
                </a:solidFill>
                <a:latin typeface="Arial Narrow" panose="020B0606020202030204" pitchFamily="34" charset="0"/>
              </a:rPr>
              <a:t>Behavioral Changes</a:t>
            </a:r>
          </a:p>
          <a:p>
            <a:r>
              <a:rPr lang="en-US" sz="4000" dirty="0" smtClean="0">
                <a:solidFill>
                  <a:schemeClr val="tx1"/>
                </a:solidFill>
                <a:latin typeface="Arial Narrow" panose="020B0606020202030204" pitchFamily="34" charset="0"/>
              </a:rPr>
              <a:t>Inability to concentrate</a:t>
            </a:r>
          </a:p>
        </p:txBody>
      </p:sp>
    </p:spTree>
    <p:extLst>
      <p:ext uri="{BB962C8B-B14F-4D97-AF65-F5344CB8AC3E}">
        <p14:creationId xmlns:p14="http://schemas.microsoft.com/office/powerpoint/2010/main" val="19333808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14168" y="672258"/>
            <a:ext cx="4957761" cy="784447"/>
          </a:xfrm>
        </p:spPr>
        <p:txBody>
          <a:bodyPr numCol="1">
            <a:noAutofit/>
          </a:bodyPr>
          <a:lstStyle/>
          <a:p>
            <a:r>
              <a:rPr lang="en-US" sz="4000" b="1" dirty="0" smtClean="0">
                <a:solidFill>
                  <a:schemeClr val="tx1"/>
                </a:solidFill>
                <a:latin typeface="Arial Narrow" panose="020B0606020202030204" pitchFamily="34" charset="0"/>
              </a:rPr>
              <a:t>MUSCULOSKELETAL</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t="8112"/>
          <a:stretch/>
        </p:blipFill>
        <p:spPr>
          <a:xfrm>
            <a:off x="714169" y="2305878"/>
            <a:ext cx="3099352" cy="3909187"/>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1187" y="1456705"/>
            <a:ext cx="5443328" cy="3245732"/>
          </a:xfrm>
          <a:prstGeom prst="rect">
            <a:avLst/>
          </a:prstGeom>
        </p:spPr>
      </p:pic>
      <p:sp>
        <p:nvSpPr>
          <p:cNvPr id="8" name="Content Placeholder 2"/>
          <p:cNvSpPr txBox="1">
            <a:spLocks/>
          </p:cNvSpPr>
          <p:nvPr/>
        </p:nvSpPr>
        <p:spPr>
          <a:xfrm>
            <a:off x="3372678" y="4655495"/>
            <a:ext cx="5648325" cy="1559570"/>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r>
              <a:rPr lang="en-US" sz="4000" dirty="0" smtClean="0">
                <a:solidFill>
                  <a:schemeClr val="tx1"/>
                </a:solidFill>
                <a:latin typeface="Arial Narrow" panose="020B0606020202030204" pitchFamily="34" charset="0"/>
              </a:rPr>
              <a:t>Fractures</a:t>
            </a:r>
          </a:p>
          <a:p>
            <a:pPr lvl="1"/>
            <a:r>
              <a:rPr lang="en-US" sz="4000" dirty="0" smtClean="0">
                <a:solidFill>
                  <a:schemeClr val="tx1"/>
                </a:solidFill>
                <a:latin typeface="Arial Narrow" panose="020B0606020202030204" pitchFamily="34" charset="0"/>
              </a:rPr>
              <a:t>Loss of muscle strength</a:t>
            </a:r>
          </a:p>
          <a:p>
            <a:pPr lvl="1"/>
            <a:endParaRPr lang="en-US" sz="4000" dirty="0">
              <a:solidFill>
                <a:schemeClr val="tx1"/>
              </a:solidFill>
              <a:latin typeface="Arial Narrow" panose="020B0606020202030204" pitchFamily="34" charset="0"/>
            </a:endParaRPr>
          </a:p>
        </p:txBody>
      </p:sp>
      <p:sp>
        <p:nvSpPr>
          <p:cNvPr id="10" name="Content Placeholder 2"/>
          <p:cNvSpPr txBox="1">
            <a:spLocks/>
          </p:cNvSpPr>
          <p:nvPr/>
        </p:nvSpPr>
        <p:spPr>
          <a:xfrm>
            <a:off x="6652381" y="672258"/>
            <a:ext cx="4200939" cy="828838"/>
          </a:xfrm>
          <a:prstGeom prst="rect">
            <a:avLst/>
          </a:prstGeom>
        </p:spPr>
        <p:txBody>
          <a:bodyPr vert="horz" lIns="91440" tIns="45720" rIns="91440" bIns="45720" numCol="1"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r>
              <a:rPr lang="en-US" sz="4000" dirty="0" smtClean="0">
                <a:solidFill>
                  <a:schemeClr val="tx1"/>
                </a:solidFill>
                <a:latin typeface="Arial Narrow" panose="020B0606020202030204" pitchFamily="34" charset="0"/>
              </a:rPr>
              <a:t>Muscle cramps</a:t>
            </a:r>
          </a:p>
          <a:p>
            <a:pPr lvl="1"/>
            <a:endParaRPr lang="en-US" sz="4000" dirty="0">
              <a:solidFill>
                <a:schemeClr val="tx1"/>
              </a:solidFill>
              <a:latin typeface="Arial Narrow" panose="020B0606020202030204" pitchFamily="34" charset="0"/>
            </a:endParaRPr>
          </a:p>
        </p:txBody>
      </p:sp>
      <p:sp>
        <p:nvSpPr>
          <p:cNvPr id="11" name="Content Placeholder 2"/>
          <p:cNvSpPr txBox="1">
            <a:spLocks/>
          </p:cNvSpPr>
          <p:nvPr/>
        </p:nvSpPr>
        <p:spPr>
          <a:xfrm>
            <a:off x="496955" y="1557349"/>
            <a:ext cx="2875723" cy="807587"/>
          </a:xfrm>
          <a:prstGeom prst="rect">
            <a:avLst/>
          </a:prstGeom>
        </p:spPr>
        <p:txBody>
          <a:bodyPr vert="horz" lIns="91440" tIns="45720" rIns="91440" bIns="45720" numCol="1"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pPr lvl="1"/>
            <a:r>
              <a:rPr lang="en-US" sz="4000" dirty="0" smtClean="0">
                <a:solidFill>
                  <a:schemeClr val="tx1"/>
                </a:solidFill>
                <a:latin typeface="Arial Narrow" panose="020B0606020202030204" pitchFamily="34" charset="0"/>
              </a:rPr>
              <a:t>Bone pain</a:t>
            </a:r>
          </a:p>
          <a:p>
            <a:pPr lvl="1"/>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91240844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66192" y="1443038"/>
            <a:ext cx="9601200" cy="4043362"/>
          </a:xfrm>
        </p:spPr>
        <p:txBody>
          <a:bodyPr>
            <a:noAutofit/>
          </a:bodyPr>
          <a:lstStyle/>
          <a:p>
            <a:r>
              <a:rPr lang="en-US" sz="4000" b="1" dirty="0" smtClean="0">
                <a:solidFill>
                  <a:schemeClr val="tx1"/>
                </a:solidFill>
                <a:latin typeface="Arial Narrow" panose="020B0606020202030204" pitchFamily="34" charset="0"/>
              </a:rPr>
              <a:t>REPRODUCTIVE</a:t>
            </a:r>
          </a:p>
          <a:p>
            <a:pPr lvl="1"/>
            <a:r>
              <a:rPr lang="en-US" sz="4000" dirty="0" smtClean="0">
                <a:solidFill>
                  <a:schemeClr val="tx1"/>
                </a:solidFill>
                <a:latin typeface="Arial Narrow" panose="020B0606020202030204" pitchFamily="34" charset="0"/>
              </a:rPr>
              <a:t>Amenorrhea</a:t>
            </a:r>
          </a:p>
          <a:p>
            <a:pPr lvl="1"/>
            <a:r>
              <a:rPr lang="en-US" sz="4000" dirty="0" smtClean="0">
                <a:solidFill>
                  <a:schemeClr val="tx1"/>
                </a:solidFill>
                <a:latin typeface="Arial Narrow" panose="020B0606020202030204" pitchFamily="34" charset="0"/>
              </a:rPr>
              <a:t>Testicular atrophy</a:t>
            </a:r>
          </a:p>
          <a:p>
            <a:pPr lvl="1"/>
            <a:r>
              <a:rPr lang="en-US" sz="4000" dirty="0" smtClean="0">
                <a:solidFill>
                  <a:schemeClr val="tx1"/>
                </a:solidFill>
                <a:latin typeface="Arial Narrow" panose="020B0606020202030204" pitchFamily="34" charset="0"/>
              </a:rPr>
              <a:t>Infertility</a:t>
            </a:r>
          </a:p>
          <a:p>
            <a:pPr lvl="1"/>
            <a:r>
              <a:rPr lang="en-US" sz="4000" dirty="0" smtClean="0">
                <a:solidFill>
                  <a:schemeClr val="tx1"/>
                </a:solidFill>
                <a:latin typeface="Arial Narrow" panose="020B0606020202030204" pitchFamily="34" charset="0"/>
              </a:rPr>
              <a:t>Decreased libido</a:t>
            </a:r>
            <a:endParaRPr lang="en-US" sz="4000" dirty="0">
              <a:solidFill>
                <a:schemeClr val="tx1"/>
              </a:solidFill>
              <a:latin typeface="Arial Narrow" panose="020B0606020202030204" pitchFamily="34" charset="0"/>
            </a:endParaRPr>
          </a:p>
        </p:txBody>
      </p:sp>
      <p:pic>
        <p:nvPicPr>
          <p:cNvPr id="3074" name="Picture 2" descr="Image result for testicular atrophy"/>
          <p:cNvPicPr>
            <a:picLocks noChangeAspect="1" noChangeArrowheads="1"/>
          </p:cNvPicPr>
          <p:nvPr/>
        </p:nvPicPr>
        <p:blipFill rotWithShape="1">
          <a:blip r:embed="rId2">
            <a:extLst>
              <a:ext uri="{28A0092B-C50C-407E-A947-70E740481C1C}">
                <a14:useLocalDpi xmlns:a14="http://schemas.microsoft.com/office/drawing/2010/main" val="0"/>
              </a:ext>
            </a:extLst>
          </a:blip>
          <a:srcRect l="53645" t="34662" r="-201" b="-376"/>
          <a:stretch/>
        </p:blipFill>
        <p:spPr bwMode="auto">
          <a:xfrm>
            <a:off x="7089912" y="1272209"/>
            <a:ext cx="4379845" cy="4532243"/>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2374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49355" y="993914"/>
            <a:ext cx="3472071" cy="1842052"/>
          </a:xfrm>
        </p:spPr>
        <p:txBody>
          <a:bodyPr>
            <a:normAutofit fontScale="92500"/>
          </a:bodyPr>
          <a:lstStyle/>
          <a:p>
            <a:r>
              <a:rPr lang="en-US" sz="4000" b="1" dirty="0" smtClean="0">
                <a:solidFill>
                  <a:schemeClr val="tx1"/>
                </a:solidFill>
                <a:latin typeface="Arial Narrow" panose="020B0606020202030204" pitchFamily="34" charset="0"/>
              </a:rPr>
              <a:t>HEMATOLOGIC</a:t>
            </a:r>
          </a:p>
          <a:p>
            <a:pPr lvl="1"/>
            <a:r>
              <a:rPr lang="en-US" sz="4000" dirty="0" smtClean="0">
                <a:solidFill>
                  <a:schemeClr val="tx1"/>
                </a:solidFill>
                <a:latin typeface="Arial Narrow" panose="020B0606020202030204" pitchFamily="34" charset="0"/>
              </a:rPr>
              <a:t>Anemia</a:t>
            </a:r>
          </a:p>
        </p:txBody>
      </p:sp>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t="13744"/>
          <a:stretch/>
        </p:blipFill>
        <p:spPr>
          <a:xfrm>
            <a:off x="6427304" y="861393"/>
            <a:ext cx="5030856" cy="3366051"/>
          </a:xfrm>
          <a:prstGeom prst="rect">
            <a:avLst/>
          </a:prstGeom>
          <a:ln w="12700">
            <a:solidFill>
              <a:schemeClr val="tx1"/>
            </a:solidFill>
          </a:ln>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651" t="1609" r="50998" b="52847"/>
          <a:stretch/>
        </p:blipFill>
        <p:spPr>
          <a:xfrm>
            <a:off x="7063409" y="4489173"/>
            <a:ext cx="2782956" cy="1567070"/>
          </a:xfrm>
          <a:prstGeom prst="rect">
            <a:avLst/>
          </a:prstGeom>
          <a:ln w="12700">
            <a:solidFill>
              <a:schemeClr val="tx1"/>
            </a:solidFill>
          </a:ln>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50154" t="3589" r="22331" b="52104"/>
          <a:stretch/>
        </p:blipFill>
        <p:spPr>
          <a:xfrm rot="16200000">
            <a:off x="3563178" y="1807264"/>
            <a:ext cx="2680252" cy="2372139"/>
          </a:xfrm>
          <a:prstGeom prst="rect">
            <a:avLst/>
          </a:prstGeom>
          <a:ln w="12700">
            <a:solidFill>
              <a:schemeClr val="tx1"/>
            </a:solidFill>
          </a:ln>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50538" t="49381" r="23995" b="4084"/>
          <a:stretch/>
        </p:blipFill>
        <p:spPr>
          <a:xfrm>
            <a:off x="755373" y="2544418"/>
            <a:ext cx="2623930" cy="2491409"/>
          </a:xfrm>
          <a:prstGeom prst="rect">
            <a:avLst/>
          </a:prstGeom>
          <a:ln w="12700">
            <a:solidFill>
              <a:schemeClr val="tx1"/>
            </a:solidFill>
          </a:ln>
        </p:spPr>
      </p:pic>
    </p:spTree>
    <p:extLst>
      <p:ext uri="{BB962C8B-B14F-4D97-AF65-F5344CB8AC3E}">
        <p14:creationId xmlns:p14="http://schemas.microsoft.com/office/powerpoint/2010/main" val="5948924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456"/>
          <a:stretch/>
        </p:blipFill>
        <p:spPr>
          <a:xfrm>
            <a:off x="0" y="1"/>
            <a:ext cx="12192000" cy="6858000"/>
          </a:xfrm>
          <a:prstGeom prst="rect">
            <a:avLst/>
          </a:prstGeom>
        </p:spPr>
      </p:pic>
      <p:sp>
        <p:nvSpPr>
          <p:cNvPr id="4" name="Title 3"/>
          <p:cNvSpPr>
            <a:spLocks noGrp="1"/>
          </p:cNvSpPr>
          <p:nvPr>
            <p:ph type="title"/>
          </p:nvPr>
        </p:nvSpPr>
        <p:spPr>
          <a:xfrm>
            <a:off x="689112" y="2239619"/>
            <a:ext cx="6107043" cy="3296321"/>
          </a:xfrm>
        </p:spPr>
        <p:txBody>
          <a:bodyPr>
            <a:normAutofit/>
          </a:bodyPr>
          <a:lstStyle/>
          <a:p>
            <a:r>
              <a:rPr lang="en-US" sz="6600" b="1" dirty="0" smtClean="0">
                <a:solidFill>
                  <a:schemeClr val="tx1"/>
                </a:solidFill>
                <a:latin typeface="Arial Rounded MT Bold" panose="020F0704030504030204" pitchFamily="34" charset="0"/>
              </a:rPr>
              <a:t>Management?</a:t>
            </a:r>
            <a:endParaRPr lang="en-US" sz="6600" b="1" dirty="0">
              <a:solidFill>
                <a:schemeClr val="tx1"/>
              </a:solidFill>
              <a:latin typeface="Arial Rounded MT Bold" panose="020F0704030504030204" pitchFamily="34" charset="0"/>
            </a:endParaRPr>
          </a:p>
        </p:txBody>
      </p:sp>
      <p:sp>
        <p:nvSpPr>
          <p:cNvPr id="3" name="TextBox 2"/>
          <p:cNvSpPr txBox="1"/>
          <p:nvPr/>
        </p:nvSpPr>
        <p:spPr>
          <a:xfrm>
            <a:off x="249250" y="3887779"/>
            <a:ext cx="2419252" cy="707886"/>
          </a:xfrm>
          <a:prstGeom prst="rect">
            <a:avLst/>
          </a:prstGeom>
          <a:noFill/>
        </p:spPr>
        <p:txBody>
          <a:bodyPr wrap="none" rtlCol="0">
            <a:spAutoFit/>
          </a:bodyPr>
          <a:lstStyle/>
          <a:p>
            <a:r>
              <a:rPr lang="en-US" sz="4000" dirty="0" smtClean="0">
                <a:latin typeface="Blackadder ITC" panose="04020505051007020D02" pitchFamily="82" charset="0"/>
              </a:rPr>
              <a:t>What are the</a:t>
            </a:r>
            <a:endParaRPr lang="en-US" sz="4000" dirty="0">
              <a:latin typeface="Blackadder ITC" panose="04020505051007020D02" pitchFamily="82" charset="0"/>
            </a:endParaRPr>
          </a:p>
        </p:txBody>
      </p:sp>
    </p:spTree>
    <p:extLst>
      <p:ext uri="{BB962C8B-B14F-4D97-AF65-F5344CB8AC3E}">
        <p14:creationId xmlns:p14="http://schemas.microsoft.com/office/powerpoint/2010/main" val="87839049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8518" y="1061645"/>
            <a:ext cx="10286998" cy="1303867"/>
          </a:xfrm>
        </p:spPr>
        <p:txBody>
          <a:bodyPr>
            <a:noAutofit/>
          </a:bodyPr>
          <a:lstStyle/>
          <a:p>
            <a:r>
              <a:rPr lang="en-US" sz="5400" b="1" dirty="0" smtClean="0">
                <a:solidFill>
                  <a:schemeClr val="tx1"/>
                </a:solidFill>
                <a:latin typeface="Arial Rounded MT Bold" panose="020F0704030504030204" pitchFamily="34" charset="0"/>
              </a:rPr>
              <a:t>Pharmacological Management</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944217" y="2506662"/>
            <a:ext cx="10515600" cy="3801373"/>
          </a:xfrm>
        </p:spPr>
        <p:txBody>
          <a:bodyPr>
            <a:noAutofit/>
          </a:bodyPr>
          <a:lstStyle/>
          <a:p>
            <a:r>
              <a:rPr lang="en-US" sz="4000" b="1" dirty="0" err="1" smtClean="0">
                <a:solidFill>
                  <a:schemeClr val="tx1"/>
                </a:solidFill>
                <a:latin typeface="Arial Narrow" panose="020B0606020202030204" pitchFamily="34" charset="0"/>
              </a:rPr>
              <a:t>Hyperphosphatemia</a:t>
            </a:r>
            <a:r>
              <a:rPr lang="en-US" sz="4000" b="1" dirty="0" smtClean="0">
                <a:solidFill>
                  <a:schemeClr val="tx1"/>
                </a:solidFill>
                <a:latin typeface="Arial Narrow" panose="020B0606020202030204" pitchFamily="34" charset="0"/>
              </a:rPr>
              <a:t> and </a:t>
            </a:r>
            <a:r>
              <a:rPr lang="en-US" sz="4000" b="1" dirty="0" err="1" smtClean="0">
                <a:solidFill>
                  <a:schemeClr val="tx1"/>
                </a:solidFill>
                <a:latin typeface="Arial Narrow" panose="020B0606020202030204" pitchFamily="34" charset="0"/>
              </a:rPr>
              <a:t>hypocalcemia</a:t>
            </a:r>
            <a:endParaRPr lang="en-US" sz="4000" b="1" dirty="0" smtClean="0">
              <a:solidFill>
                <a:schemeClr val="tx1"/>
              </a:solidFill>
              <a:latin typeface="Arial Narrow" panose="020B0606020202030204" pitchFamily="34" charset="0"/>
            </a:endParaRPr>
          </a:p>
          <a:p>
            <a:pPr lvl="1"/>
            <a:r>
              <a:rPr lang="en-US" sz="4000" dirty="0" smtClean="0">
                <a:solidFill>
                  <a:schemeClr val="tx1"/>
                </a:solidFill>
                <a:latin typeface="Arial Narrow" panose="020B0606020202030204" pitchFamily="34" charset="0"/>
              </a:rPr>
              <a:t>Treated with medications that bind dietary phosphorus in the GI tract</a:t>
            </a:r>
          </a:p>
          <a:p>
            <a:pPr lvl="1"/>
            <a:r>
              <a:rPr lang="en-US" sz="4000" dirty="0" smtClean="0">
                <a:solidFill>
                  <a:schemeClr val="tx1"/>
                </a:solidFill>
                <a:latin typeface="Arial Narrow" panose="020B0606020202030204" pitchFamily="34" charset="0"/>
              </a:rPr>
              <a:t>Example; calcium base, aluminum base, </a:t>
            </a:r>
            <a:r>
              <a:rPr lang="en-US" sz="4000" dirty="0" err="1" smtClean="0">
                <a:solidFill>
                  <a:schemeClr val="tx1"/>
                </a:solidFill>
                <a:latin typeface="Arial Narrow" panose="020B0606020202030204" pitchFamily="34" charset="0"/>
              </a:rPr>
              <a:t>sevelamer</a:t>
            </a:r>
            <a:endParaRPr lang="en-US" sz="4000" dirty="0">
              <a:solidFill>
                <a:schemeClr val="tx1"/>
              </a:solidFill>
              <a:latin typeface="Arial Narrow" panose="020B0606020202030204" pitchFamily="34" charset="0"/>
            </a:endParaRPr>
          </a:p>
          <a:p>
            <a:pPr lvl="1"/>
            <a:r>
              <a:rPr lang="en-US" sz="4000" dirty="0" smtClean="0">
                <a:solidFill>
                  <a:schemeClr val="tx1"/>
                </a:solidFill>
                <a:latin typeface="Arial Narrow" panose="020B0606020202030204" pitchFamily="34" charset="0"/>
              </a:rPr>
              <a:t>All </a:t>
            </a:r>
            <a:r>
              <a:rPr lang="en-US" sz="4000" dirty="0">
                <a:solidFill>
                  <a:schemeClr val="tx1"/>
                </a:solidFill>
                <a:latin typeface="Arial Narrow" panose="020B0606020202030204" pitchFamily="34" charset="0"/>
              </a:rPr>
              <a:t>binding agents must be administered with </a:t>
            </a:r>
            <a:r>
              <a:rPr lang="en-US" sz="4000" dirty="0" smtClean="0">
                <a:solidFill>
                  <a:schemeClr val="tx1"/>
                </a:solidFill>
                <a:latin typeface="Arial Narrow" panose="020B0606020202030204" pitchFamily="34" charset="0"/>
              </a:rPr>
              <a:t>food</a:t>
            </a:r>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29480898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49357" y="675655"/>
            <a:ext cx="10548730" cy="4890258"/>
          </a:xfrm>
        </p:spPr>
        <p:txBody>
          <a:bodyPr>
            <a:normAutofit/>
          </a:bodyPr>
          <a:lstStyle/>
          <a:p>
            <a:r>
              <a:rPr lang="en-US" sz="4000" b="1" dirty="0" smtClean="0">
                <a:solidFill>
                  <a:schemeClr val="tx1"/>
                </a:solidFill>
                <a:latin typeface="Arial Narrow" panose="020B0606020202030204" pitchFamily="34" charset="0"/>
              </a:rPr>
              <a:t>Hyperkalemia</a:t>
            </a:r>
          </a:p>
          <a:p>
            <a:pPr lvl="1"/>
            <a:r>
              <a:rPr lang="en-US" sz="3600" dirty="0" smtClean="0">
                <a:solidFill>
                  <a:schemeClr val="tx1"/>
                </a:solidFill>
                <a:latin typeface="Arial Narrow" panose="020B0606020202030204" pitchFamily="34" charset="0"/>
              </a:rPr>
              <a:t>avoid potassium rich foods</a:t>
            </a:r>
          </a:p>
          <a:p>
            <a:pPr lvl="1"/>
            <a:r>
              <a:rPr lang="en-US" sz="4000" dirty="0" smtClean="0">
                <a:solidFill>
                  <a:schemeClr val="tx1"/>
                </a:solidFill>
                <a:latin typeface="Arial Narrow" panose="020B0606020202030204" pitchFamily="34" charset="0"/>
              </a:rPr>
              <a:t>give medications such as; </a:t>
            </a:r>
            <a:r>
              <a:rPr lang="en-US" sz="4000" dirty="0" err="1" smtClean="0">
                <a:solidFill>
                  <a:schemeClr val="tx1"/>
                </a:solidFill>
                <a:latin typeface="Arial Narrow" panose="020B0606020202030204" pitchFamily="34" charset="0"/>
              </a:rPr>
              <a:t>kayexalate</a:t>
            </a:r>
            <a:endParaRPr lang="en-US" sz="4000" dirty="0" smtClean="0">
              <a:solidFill>
                <a:schemeClr val="tx1"/>
              </a:solidFill>
              <a:latin typeface="Arial Narrow" panose="020B0606020202030204" pitchFamily="34" charset="0"/>
            </a:endParaRPr>
          </a:p>
          <a:p>
            <a:pPr marL="0" indent="0">
              <a:buNone/>
            </a:pPr>
            <a:r>
              <a:rPr lang="en-US" sz="4000" dirty="0">
                <a:solidFill>
                  <a:schemeClr val="tx1"/>
                </a:solidFill>
                <a:latin typeface="Arial Narrow" panose="020B0606020202030204" pitchFamily="34" charset="0"/>
              </a:rPr>
              <a:t>	</a:t>
            </a:r>
          </a:p>
        </p:txBody>
      </p:sp>
      <p:pic>
        <p:nvPicPr>
          <p:cNvPr id="3074" name="Picture 2" descr="Image result for kayexalate"/>
          <p:cNvPicPr>
            <a:picLocks noChangeAspect="1" noChangeArrowheads="1"/>
          </p:cNvPicPr>
          <p:nvPr/>
        </p:nvPicPr>
        <p:blipFill rotWithShape="1">
          <a:blip r:embed="rId2">
            <a:extLst>
              <a:ext uri="{28A0092B-C50C-407E-A947-70E740481C1C}">
                <a14:useLocalDpi xmlns:a14="http://schemas.microsoft.com/office/drawing/2010/main" val="0"/>
              </a:ext>
            </a:extLst>
          </a:blip>
          <a:srcRect t="15368" b="15826"/>
          <a:stretch/>
        </p:blipFill>
        <p:spPr bwMode="auto">
          <a:xfrm>
            <a:off x="7507356" y="3061252"/>
            <a:ext cx="2729947" cy="3008243"/>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3076" name="Picture 4" descr="Image result for potassium rich foods"/>
          <p:cNvPicPr>
            <a:picLocks noChangeAspect="1" noChangeArrowheads="1"/>
          </p:cNvPicPr>
          <p:nvPr/>
        </p:nvPicPr>
        <p:blipFill rotWithShape="1">
          <a:blip r:embed="rId3">
            <a:extLst>
              <a:ext uri="{28A0092B-C50C-407E-A947-70E740481C1C}">
                <a14:useLocalDpi xmlns:a14="http://schemas.microsoft.com/office/drawing/2010/main" val="0"/>
              </a:ext>
            </a:extLst>
          </a:blip>
          <a:srcRect r="34445"/>
          <a:stretch/>
        </p:blipFill>
        <p:spPr bwMode="auto">
          <a:xfrm>
            <a:off x="1600200" y="2915477"/>
            <a:ext cx="4956313" cy="329979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7814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01756" y="1185655"/>
            <a:ext cx="10515600" cy="4351338"/>
          </a:xfrm>
        </p:spPr>
        <p:txBody>
          <a:bodyPr>
            <a:noAutofit/>
          </a:bodyPr>
          <a:lstStyle/>
          <a:p>
            <a:pPr>
              <a:buFont typeface="Arial" panose="020B0604020202020204" pitchFamily="34" charset="0"/>
              <a:buChar char="•"/>
            </a:pPr>
            <a:r>
              <a:rPr lang="en-US" sz="4000" b="1" dirty="0" smtClean="0">
                <a:solidFill>
                  <a:schemeClr val="tx1"/>
                </a:solidFill>
                <a:latin typeface="Arial Narrow" panose="020B0606020202030204" pitchFamily="34" charset="0"/>
              </a:rPr>
              <a:t>Hypertension</a:t>
            </a:r>
          </a:p>
          <a:p>
            <a:pPr lvl="1"/>
            <a:r>
              <a:rPr lang="en-US" sz="4000" dirty="0" smtClean="0">
                <a:solidFill>
                  <a:schemeClr val="tx1"/>
                </a:solidFill>
                <a:latin typeface="Arial Narrow" panose="020B0606020202030204" pitchFamily="34" charset="0"/>
              </a:rPr>
              <a:t>Fluid restriction</a:t>
            </a:r>
          </a:p>
          <a:p>
            <a:pPr lvl="1"/>
            <a:r>
              <a:rPr lang="en-US" sz="4000" dirty="0" smtClean="0">
                <a:solidFill>
                  <a:schemeClr val="tx1"/>
                </a:solidFill>
                <a:latin typeface="Arial Narrow" panose="020B0606020202030204" pitchFamily="34" charset="0"/>
              </a:rPr>
              <a:t>Hypertensive medication</a:t>
            </a:r>
          </a:p>
          <a:p>
            <a:pPr lvl="1"/>
            <a:r>
              <a:rPr lang="en-US" sz="4000" dirty="0" smtClean="0">
                <a:solidFill>
                  <a:schemeClr val="tx1"/>
                </a:solidFill>
                <a:latin typeface="Arial Narrow" panose="020B0606020202030204" pitchFamily="34" charset="0"/>
              </a:rPr>
              <a:t>Diet</a:t>
            </a:r>
          </a:p>
          <a:p>
            <a:pPr lvl="1"/>
            <a:r>
              <a:rPr lang="en-US" sz="4000" dirty="0" smtClean="0">
                <a:solidFill>
                  <a:schemeClr val="tx1"/>
                </a:solidFill>
                <a:latin typeface="Arial Narrow" panose="020B0606020202030204" pitchFamily="34" charset="0"/>
              </a:rPr>
              <a:t>Blood pressure monitoring</a:t>
            </a:r>
            <a:endParaRPr lang="en-US" sz="4000" dirty="0">
              <a:solidFill>
                <a:schemeClr val="tx1"/>
              </a:solidFill>
              <a:latin typeface="Arial Narrow" panose="020B0606020202030204" pitchFamily="34" charset="0"/>
            </a:endParaRPr>
          </a:p>
        </p:txBody>
      </p:sp>
      <p:pic>
        <p:nvPicPr>
          <p:cNvPr id="4100" name="Picture 4"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5732" y="1026628"/>
            <a:ext cx="3581538" cy="4910346"/>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47790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08381" y="881131"/>
            <a:ext cx="10444369" cy="5347389"/>
          </a:xfrm>
        </p:spPr>
        <p:txBody>
          <a:bodyPr numCol="1">
            <a:noAutofit/>
          </a:bodyPr>
          <a:lstStyle/>
          <a:p>
            <a:r>
              <a:rPr lang="en-US" sz="4000" b="1" dirty="0" smtClean="0">
                <a:solidFill>
                  <a:schemeClr val="tx1"/>
                </a:solidFill>
                <a:latin typeface="Arial Narrow" panose="020B0606020202030204" pitchFamily="34" charset="0"/>
              </a:rPr>
              <a:t>Heart Failure and Pulmonary Edema</a:t>
            </a:r>
          </a:p>
          <a:p>
            <a:pPr lvl="1"/>
            <a:r>
              <a:rPr lang="en-US" sz="4000" dirty="0" smtClean="0">
                <a:solidFill>
                  <a:schemeClr val="tx1"/>
                </a:solidFill>
                <a:latin typeface="Arial Narrow" panose="020B0606020202030204" pitchFamily="34" charset="0"/>
              </a:rPr>
              <a:t>Fluid restriction</a:t>
            </a:r>
          </a:p>
          <a:p>
            <a:pPr lvl="1"/>
            <a:r>
              <a:rPr lang="en-US" sz="4000" dirty="0" smtClean="0">
                <a:solidFill>
                  <a:schemeClr val="tx1"/>
                </a:solidFill>
                <a:latin typeface="Arial Narrow" panose="020B0606020202030204" pitchFamily="34" charset="0"/>
              </a:rPr>
              <a:t>Low sodium diet</a:t>
            </a:r>
          </a:p>
          <a:p>
            <a:pPr lvl="1"/>
            <a:r>
              <a:rPr lang="en-US" sz="4000" dirty="0" smtClean="0">
                <a:solidFill>
                  <a:schemeClr val="tx1"/>
                </a:solidFill>
                <a:latin typeface="Arial Narrow" panose="020B0606020202030204" pitchFamily="34" charset="0"/>
              </a:rPr>
              <a:t>Dialysis</a:t>
            </a:r>
          </a:p>
          <a:p>
            <a:pPr lvl="1"/>
            <a:endParaRPr lang="en-US" sz="4000" dirty="0" smtClean="0">
              <a:solidFill>
                <a:schemeClr val="tx1"/>
              </a:solidFill>
              <a:latin typeface="Arial Narrow" panose="020B0606020202030204"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2300" y="1740002"/>
            <a:ext cx="5550450" cy="4276483"/>
          </a:xfrm>
          <a:prstGeom prst="rect">
            <a:avLst/>
          </a:prstGeom>
        </p:spPr>
      </p:pic>
    </p:spTree>
    <p:extLst>
      <p:ext uri="{BB962C8B-B14F-4D97-AF65-F5344CB8AC3E}">
        <p14:creationId xmlns:p14="http://schemas.microsoft.com/office/powerpoint/2010/main" val="26403758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45300" y="6964017"/>
            <a:ext cx="10228716" cy="2688576"/>
          </a:xfrm>
        </p:spPr>
        <p:txBody>
          <a:bodyPr numCol="1">
            <a:noAutofit/>
          </a:bodyPr>
          <a:lstStyle/>
          <a:p>
            <a:pPr marL="0" indent="0">
              <a:buNone/>
            </a:pPr>
            <a:r>
              <a:rPr lang="en-US" sz="4000" b="1" dirty="0">
                <a:latin typeface="Arial Narrow" panose="020B0606020202030204" pitchFamily="34" charset="0"/>
                <a:cs typeface="Arial" panose="020B0604020202020204" pitchFamily="34" charset="0"/>
              </a:rPr>
              <a:t>M</a:t>
            </a:r>
            <a:r>
              <a:rPr lang="en-US" sz="4000" dirty="0" smtClean="0">
                <a:latin typeface="Arial Narrow" panose="020B0606020202030204" pitchFamily="34" charset="0"/>
                <a:cs typeface="Arial" panose="020B0604020202020204" pitchFamily="34" charset="0"/>
              </a:rPr>
              <a:t> MORHINE</a:t>
            </a:r>
          </a:p>
          <a:p>
            <a:pPr marL="0" indent="0">
              <a:buNone/>
            </a:pPr>
            <a:r>
              <a:rPr lang="en-US" sz="4000" b="1" dirty="0" smtClean="0">
                <a:latin typeface="Arial Narrow" panose="020B0606020202030204" pitchFamily="34" charset="0"/>
                <a:cs typeface="Arial" panose="020B0604020202020204" pitchFamily="34" charset="0"/>
              </a:rPr>
              <a:t>A</a:t>
            </a:r>
            <a:r>
              <a:rPr lang="en-US" sz="4000" dirty="0" smtClean="0">
                <a:latin typeface="Arial Narrow" panose="020B0606020202030204" pitchFamily="34" charset="0"/>
                <a:cs typeface="Arial" panose="020B0604020202020204" pitchFamily="34" charset="0"/>
              </a:rPr>
              <a:t> AT04</a:t>
            </a:r>
          </a:p>
          <a:p>
            <a:pPr marL="0" indent="0">
              <a:buNone/>
            </a:pPr>
            <a:r>
              <a:rPr lang="en-US" sz="4000" b="1" dirty="0" smtClean="0">
                <a:latin typeface="Arial Narrow" panose="020B0606020202030204" pitchFamily="34" charset="0"/>
                <a:cs typeface="Arial" panose="020B0604020202020204" pitchFamily="34" charset="0"/>
              </a:rPr>
              <a:t>D </a:t>
            </a:r>
            <a:r>
              <a:rPr lang="en-US" sz="4000" dirty="0" smtClean="0">
                <a:latin typeface="Arial Narrow" panose="020B0606020202030204" pitchFamily="34" charset="0"/>
                <a:cs typeface="Arial" panose="020B0604020202020204" pitchFamily="34" charset="0"/>
              </a:rPr>
              <a:t>DIGOXIN</a:t>
            </a:r>
          </a:p>
          <a:p>
            <a:pPr marL="0" indent="0">
              <a:buNone/>
            </a:pPr>
            <a:r>
              <a:rPr lang="en-US" sz="4000" b="1" dirty="0">
                <a:latin typeface="Arial Narrow" panose="020B0606020202030204" pitchFamily="34" charset="0"/>
                <a:cs typeface="Arial" panose="020B0604020202020204" pitchFamily="34" charset="0"/>
              </a:rPr>
              <a:t>D</a:t>
            </a:r>
            <a:r>
              <a:rPr lang="en-US" sz="4000" dirty="0" smtClean="0">
                <a:latin typeface="Arial Narrow" panose="020B0606020202030204" pitchFamily="34" charset="0"/>
                <a:cs typeface="Arial" panose="020B0604020202020204" pitchFamily="34" charset="0"/>
              </a:rPr>
              <a:t> DIURETICS</a:t>
            </a:r>
          </a:p>
          <a:p>
            <a:pPr marL="0" indent="0">
              <a:buNone/>
            </a:pPr>
            <a:r>
              <a:rPr lang="en-US" sz="4000" b="1" dirty="0">
                <a:latin typeface="Arial Narrow" panose="020B0606020202030204" pitchFamily="34" charset="0"/>
                <a:cs typeface="Arial" panose="020B0604020202020204" pitchFamily="34" charset="0"/>
              </a:rPr>
              <a:t>O</a:t>
            </a:r>
            <a:r>
              <a:rPr lang="en-US" sz="4000" dirty="0" smtClean="0">
                <a:latin typeface="Arial Narrow" panose="020B0606020202030204" pitchFamily="34" charset="0"/>
                <a:cs typeface="Arial" panose="020B0604020202020204" pitchFamily="34" charset="0"/>
              </a:rPr>
              <a:t> OXYGEN</a:t>
            </a:r>
          </a:p>
          <a:p>
            <a:pPr marL="0" indent="0">
              <a:buNone/>
            </a:pPr>
            <a:r>
              <a:rPr lang="en-US" sz="4000" b="1" dirty="0">
                <a:latin typeface="Arial Narrow" panose="020B0606020202030204" pitchFamily="34" charset="0"/>
                <a:cs typeface="Arial" panose="020B0604020202020204" pitchFamily="34" charset="0"/>
              </a:rPr>
              <a:t>G</a:t>
            </a:r>
            <a:r>
              <a:rPr lang="en-US" sz="4000" dirty="0" smtClean="0">
                <a:latin typeface="Arial Narrow" panose="020B0606020202030204" pitchFamily="34" charset="0"/>
                <a:cs typeface="Arial" panose="020B0604020202020204" pitchFamily="34" charset="0"/>
              </a:rPr>
              <a:t> GASES(BLOOD GASES)</a:t>
            </a:r>
          </a:p>
        </p:txBody>
      </p:sp>
      <p:sp>
        <p:nvSpPr>
          <p:cNvPr id="6" name="TextBox 5"/>
          <p:cNvSpPr txBox="1"/>
          <p:nvPr/>
        </p:nvSpPr>
        <p:spPr>
          <a:xfrm>
            <a:off x="2534234" y="2015998"/>
            <a:ext cx="3199907" cy="1146468"/>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endParaRPr lang="en-US" sz="1050" dirty="0" smtClean="0">
              <a:latin typeface="Arial Narrow" panose="020B0606020202030204" pitchFamily="34" charset="0"/>
            </a:endParaRPr>
          </a:p>
          <a:p>
            <a:pPr marL="292100" indent="-292100">
              <a:buFont typeface="Arial" panose="020B0604020202020204" pitchFamily="34" charset="0"/>
              <a:buChar char="•"/>
            </a:pPr>
            <a:r>
              <a:rPr lang="en-US" sz="4000" dirty="0" smtClean="0">
                <a:latin typeface="Arial Narrow" panose="020B0606020202030204" pitchFamily="34" charset="0"/>
              </a:rPr>
              <a:t>Morphine</a:t>
            </a:r>
          </a:p>
          <a:p>
            <a:endParaRPr lang="en-US" dirty="0">
              <a:latin typeface="Arial Narrow" panose="020B0606020202030204" pitchFamily="34" charset="0"/>
            </a:endParaRPr>
          </a:p>
        </p:txBody>
      </p:sp>
      <p:sp>
        <p:nvSpPr>
          <p:cNvPr id="11" name="TextBox 10"/>
          <p:cNvSpPr txBox="1"/>
          <p:nvPr/>
        </p:nvSpPr>
        <p:spPr>
          <a:xfrm>
            <a:off x="2580063" y="3498208"/>
            <a:ext cx="3169354" cy="115416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endParaRPr lang="en-US" sz="1100" dirty="0" smtClean="0">
              <a:latin typeface="Arial Narrow" panose="020B0606020202030204" pitchFamily="34" charset="0"/>
            </a:endParaRPr>
          </a:p>
          <a:p>
            <a:pPr marL="292100" indent="-292100">
              <a:buFont typeface="Arial" panose="020B0604020202020204" pitchFamily="34" charset="0"/>
              <a:buChar char="•"/>
            </a:pPr>
            <a:r>
              <a:rPr lang="en-US" sz="4000" dirty="0" smtClean="0">
                <a:latin typeface="Arial Narrow" panose="020B0606020202030204" pitchFamily="34" charset="0"/>
              </a:rPr>
              <a:t>Aminophylline</a:t>
            </a:r>
          </a:p>
          <a:p>
            <a:endParaRPr lang="en-US" dirty="0">
              <a:latin typeface="Arial Narrow" panose="020B0606020202030204" pitchFamily="34" charset="0"/>
            </a:endParaRPr>
          </a:p>
        </p:txBody>
      </p:sp>
      <p:sp>
        <p:nvSpPr>
          <p:cNvPr id="12" name="TextBox 11"/>
          <p:cNvSpPr txBox="1"/>
          <p:nvPr/>
        </p:nvSpPr>
        <p:spPr>
          <a:xfrm>
            <a:off x="2564787" y="4943061"/>
            <a:ext cx="3199907" cy="114646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endParaRPr lang="en-US" sz="1050" dirty="0" smtClean="0">
              <a:latin typeface="Arial Narrow" panose="020B0606020202030204" pitchFamily="34" charset="0"/>
            </a:endParaRPr>
          </a:p>
          <a:p>
            <a:pPr marL="292100" indent="-292100">
              <a:buFont typeface="Arial" panose="020B0604020202020204" pitchFamily="34" charset="0"/>
              <a:buChar char="•"/>
            </a:pPr>
            <a:r>
              <a:rPr lang="en-US" sz="4000" dirty="0" smtClean="0">
                <a:latin typeface="Arial Narrow" panose="020B0606020202030204" pitchFamily="34" charset="0"/>
              </a:rPr>
              <a:t>Digoxin</a:t>
            </a:r>
          </a:p>
          <a:p>
            <a:endParaRPr lang="en-US" dirty="0">
              <a:latin typeface="Arial Narrow" panose="020B0606020202030204" pitchFamily="34" charset="0"/>
            </a:endParaRPr>
          </a:p>
        </p:txBody>
      </p:sp>
      <p:sp>
        <p:nvSpPr>
          <p:cNvPr id="13" name="TextBox 12"/>
          <p:cNvSpPr txBox="1"/>
          <p:nvPr/>
        </p:nvSpPr>
        <p:spPr>
          <a:xfrm>
            <a:off x="7415566" y="3489361"/>
            <a:ext cx="3358450" cy="114646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sz="1050" dirty="0" smtClean="0">
              <a:latin typeface="Arial Narrow" panose="020B0606020202030204" pitchFamily="34" charset="0"/>
            </a:endParaRPr>
          </a:p>
          <a:p>
            <a:pPr marL="292100" indent="-292100">
              <a:buFont typeface="Arial" panose="020B0604020202020204" pitchFamily="34" charset="0"/>
              <a:buChar char="•"/>
            </a:pPr>
            <a:r>
              <a:rPr lang="en-US" sz="4000" dirty="0" smtClean="0">
                <a:latin typeface="Arial Narrow" panose="020B0606020202030204" pitchFamily="34" charset="0"/>
              </a:rPr>
              <a:t>Oxygen</a:t>
            </a:r>
          </a:p>
          <a:p>
            <a:endParaRPr lang="en-US" dirty="0">
              <a:latin typeface="Arial Narrow" panose="020B0606020202030204" pitchFamily="34" charset="0"/>
            </a:endParaRPr>
          </a:p>
        </p:txBody>
      </p:sp>
      <p:sp>
        <p:nvSpPr>
          <p:cNvPr id="14" name="TextBox 13"/>
          <p:cNvSpPr txBox="1"/>
          <p:nvPr/>
        </p:nvSpPr>
        <p:spPr>
          <a:xfrm>
            <a:off x="7413117" y="4911786"/>
            <a:ext cx="3360899" cy="1146468"/>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endParaRPr lang="en-US" sz="1050" dirty="0" smtClean="0">
              <a:latin typeface="Arial Narrow" panose="020B0606020202030204" pitchFamily="34" charset="0"/>
            </a:endParaRPr>
          </a:p>
          <a:p>
            <a:pPr marL="292100" indent="-292100">
              <a:buFont typeface="Arial" panose="020B0604020202020204" pitchFamily="34" charset="0"/>
              <a:buChar char="•"/>
            </a:pPr>
            <a:r>
              <a:rPr lang="en-US" sz="4000" dirty="0" smtClean="0">
                <a:latin typeface="Arial Narrow" panose="020B0606020202030204" pitchFamily="34" charset="0"/>
              </a:rPr>
              <a:t>Gases in blood</a:t>
            </a:r>
          </a:p>
          <a:p>
            <a:endParaRPr lang="en-US" dirty="0">
              <a:latin typeface="Arial Narrow" panose="020B0606020202030204" pitchFamily="34" charset="0"/>
            </a:endParaRPr>
          </a:p>
        </p:txBody>
      </p:sp>
      <p:sp>
        <p:nvSpPr>
          <p:cNvPr id="15" name="TextBox 14"/>
          <p:cNvSpPr txBox="1"/>
          <p:nvPr/>
        </p:nvSpPr>
        <p:spPr>
          <a:xfrm>
            <a:off x="7413118" y="2041050"/>
            <a:ext cx="3360898" cy="1146468"/>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endParaRPr lang="en-US" sz="1050" dirty="0" smtClean="0">
              <a:latin typeface="Arial Narrow" panose="020B0606020202030204" pitchFamily="34" charset="0"/>
            </a:endParaRPr>
          </a:p>
          <a:p>
            <a:pPr marL="292100" indent="-292100">
              <a:buFont typeface="Arial" panose="020B0604020202020204" pitchFamily="34" charset="0"/>
              <a:buChar char="•"/>
            </a:pPr>
            <a:r>
              <a:rPr lang="en-US" sz="4000" dirty="0" smtClean="0">
                <a:latin typeface="Arial Narrow" panose="020B0606020202030204" pitchFamily="34" charset="0"/>
              </a:rPr>
              <a:t>Diuretics</a:t>
            </a:r>
          </a:p>
          <a:p>
            <a:endParaRPr lang="en-US" dirty="0">
              <a:latin typeface="Arial Narrow" panose="020B0606020202030204" pitchFamily="34" charset="0"/>
            </a:endParaRPr>
          </a:p>
        </p:txBody>
      </p:sp>
      <p:sp>
        <p:nvSpPr>
          <p:cNvPr id="19" name="Rectangle 18"/>
          <p:cNvSpPr/>
          <p:nvPr/>
        </p:nvSpPr>
        <p:spPr>
          <a:xfrm>
            <a:off x="1332336" y="4850418"/>
            <a:ext cx="1232452" cy="1311966"/>
          </a:xfrm>
          <a:prstGeom prst="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US" sz="8800" b="1"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Arial Narrow" panose="020B0606020202030204" pitchFamily="34" charset="0"/>
              </a:rPr>
              <a:t>D</a:t>
            </a:r>
            <a:endParaRPr lang="en-US" sz="8800" b="1" spc="50" dirty="0">
              <a:ln w="9525" cmpd="sng">
                <a:solidFill>
                  <a:schemeClr val="accent1"/>
                </a:solidFill>
                <a:prstDash val="solid"/>
              </a:ln>
              <a:solidFill>
                <a:srgbClr val="70AD47">
                  <a:tint val="1000"/>
                </a:srgbClr>
              </a:solidFill>
              <a:effectLst>
                <a:glow rad="38100">
                  <a:schemeClr val="accent1">
                    <a:alpha val="40000"/>
                  </a:schemeClr>
                </a:glow>
              </a:effectLst>
              <a:latin typeface="Arial Narrow" panose="020B0606020202030204" pitchFamily="34" charset="0"/>
            </a:endParaRPr>
          </a:p>
        </p:txBody>
      </p:sp>
      <p:sp>
        <p:nvSpPr>
          <p:cNvPr id="20" name="Rectangle 19"/>
          <p:cNvSpPr/>
          <p:nvPr/>
        </p:nvSpPr>
        <p:spPr>
          <a:xfrm>
            <a:off x="1332335" y="3419306"/>
            <a:ext cx="1232452" cy="1311966"/>
          </a:xfrm>
          <a:prstGeom prst="rect">
            <a:avLst/>
          </a:prstGeom>
        </p:spPr>
        <p:style>
          <a:lnRef idx="3">
            <a:schemeClr val="lt1"/>
          </a:lnRef>
          <a:fillRef idx="1">
            <a:schemeClr val="accent5"/>
          </a:fillRef>
          <a:effectRef idx="1">
            <a:schemeClr val="accent5"/>
          </a:effectRef>
          <a:fontRef idx="minor">
            <a:schemeClr val="lt1"/>
          </a:fontRef>
        </p:style>
        <p:txBody>
          <a:bodyPr rtlCol="0" anchor="ctr"/>
          <a:lstStyle/>
          <a:p>
            <a:pPr algn="ct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latin typeface="Arial Narrow" panose="020B0606020202030204" pitchFamily="34" charset="0"/>
              </a:rPr>
              <a:t>A</a:t>
            </a:r>
          </a:p>
        </p:txBody>
      </p:sp>
      <p:sp>
        <p:nvSpPr>
          <p:cNvPr id="21" name="Rectangle 20"/>
          <p:cNvSpPr/>
          <p:nvPr/>
        </p:nvSpPr>
        <p:spPr>
          <a:xfrm>
            <a:off x="1332335" y="1926687"/>
            <a:ext cx="1232452" cy="1311966"/>
          </a:xfrm>
          <a:prstGeom prst="rect">
            <a:avLst/>
          </a:prstGeom>
        </p:spPr>
        <p:style>
          <a:lnRef idx="3">
            <a:schemeClr val="lt1"/>
          </a:lnRef>
          <a:fillRef idx="1">
            <a:schemeClr val="accent4"/>
          </a:fillRef>
          <a:effectRef idx="1">
            <a:schemeClr val="accent4"/>
          </a:effectRef>
          <a:fontRef idx="minor">
            <a:schemeClr val="lt1"/>
          </a:fontRef>
        </p:style>
        <p:txBody>
          <a:bodyPr rtlCol="0" anchor="ctr"/>
          <a:lstStyle/>
          <a:p>
            <a:pPr algn="ctr"/>
            <a:r>
              <a:rPr lang="en-US" sz="8800" b="1" spc="50" dirty="0" smtClean="0">
                <a:ln w="9525" cmpd="sng">
                  <a:solidFill>
                    <a:schemeClr val="accent1"/>
                  </a:solidFill>
                  <a:prstDash val="solid"/>
                </a:ln>
                <a:solidFill>
                  <a:srgbClr val="70AD47">
                    <a:tint val="1000"/>
                  </a:srgbClr>
                </a:solidFill>
                <a:effectLst>
                  <a:glow rad="38100">
                    <a:schemeClr val="accent1">
                      <a:alpha val="40000"/>
                    </a:schemeClr>
                  </a:glow>
                </a:effectLst>
                <a:latin typeface="Arial Narrow" panose="020B0606020202030204" pitchFamily="34" charset="0"/>
              </a:rPr>
              <a:t>M</a:t>
            </a:r>
            <a:endParaRPr lang="en-US" sz="8800" b="1" spc="50" dirty="0">
              <a:ln w="9525" cmpd="sng">
                <a:solidFill>
                  <a:schemeClr val="accent1"/>
                </a:solidFill>
                <a:prstDash val="solid"/>
              </a:ln>
              <a:solidFill>
                <a:srgbClr val="70AD47">
                  <a:tint val="1000"/>
                </a:srgbClr>
              </a:solidFill>
              <a:effectLst>
                <a:glow rad="38100">
                  <a:schemeClr val="accent1">
                    <a:alpha val="40000"/>
                  </a:schemeClr>
                </a:glow>
              </a:effectLst>
              <a:latin typeface="Arial Narrow" panose="020B0606020202030204" pitchFamily="34" charset="0"/>
            </a:endParaRPr>
          </a:p>
        </p:txBody>
      </p:sp>
      <p:sp>
        <p:nvSpPr>
          <p:cNvPr id="22" name="Rectangle 21"/>
          <p:cNvSpPr/>
          <p:nvPr/>
        </p:nvSpPr>
        <p:spPr>
          <a:xfrm>
            <a:off x="6180666" y="1980923"/>
            <a:ext cx="1232452" cy="1311966"/>
          </a:xfrm>
          <a:prstGeom prst="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latin typeface="Arial Narrow" panose="020B0606020202030204" pitchFamily="34" charset="0"/>
              </a:rPr>
              <a:t>D</a:t>
            </a:r>
          </a:p>
        </p:txBody>
      </p:sp>
      <p:sp>
        <p:nvSpPr>
          <p:cNvPr id="23" name="Rectangle 22"/>
          <p:cNvSpPr/>
          <p:nvPr/>
        </p:nvSpPr>
        <p:spPr>
          <a:xfrm>
            <a:off x="6183115" y="4855541"/>
            <a:ext cx="1232452" cy="1311966"/>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latin typeface="Arial Narrow" panose="020B0606020202030204" pitchFamily="34" charset="0"/>
              </a:rPr>
              <a:t>G</a:t>
            </a:r>
          </a:p>
        </p:txBody>
      </p:sp>
      <p:sp>
        <p:nvSpPr>
          <p:cNvPr id="24" name="Rectangle 23"/>
          <p:cNvSpPr/>
          <p:nvPr/>
        </p:nvSpPr>
        <p:spPr>
          <a:xfrm>
            <a:off x="6183114" y="3433973"/>
            <a:ext cx="1232452" cy="1311966"/>
          </a:xfrm>
          <a:prstGeom prst="rect">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US" sz="8800" b="1" spc="50" dirty="0">
                <a:ln w="9525" cmpd="sng">
                  <a:solidFill>
                    <a:schemeClr val="accent1"/>
                  </a:solidFill>
                  <a:prstDash val="solid"/>
                </a:ln>
                <a:solidFill>
                  <a:srgbClr val="70AD47">
                    <a:tint val="1000"/>
                  </a:srgbClr>
                </a:solidFill>
                <a:effectLst>
                  <a:glow rad="38100">
                    <a:schemeClr val="accent1">
                      <a:alpha val="40000"/>
                    </a:schemeClr>
                  </a:glow>
                </a:effectLst>
                <a:latin typeface="Arial Narrow" panose="020B0606020202030204" pitchFamily="34" charset="0"/>
              </a:rPr>
              <a:t>O</a:t>
            </a:r>
          </a:p>
        </p:txBody>
      </p:sp>
      <p:sp>
        <p:nvSpPr>
          <p:cNvPr id="26" name="Rectangle 25"/>
          <p:cNvSpPr/>
          <p:nvPr/>
        </p:nvSpPr>
        <p:spPr>
          <a:xfrm>
            <a:off x="2190166" y="730493"/>
            <a:ext cx="8251298" cy="646331"/>
          </a:xfrm>
          <a:prstGeom prst="rect">
            <a:avLst/>
          </a:prstGeom>
        </p:spPr>
        <p:txBody>
          <a:bodyPr wrap="none">
            <a:spAutoFit/>
          </a:bodyPr>
          <a:lstStyle/>
          <a:p>
            <a:r>
              <a:rPr lang="en-US" sz="5400" b="1" baseline="-25000" dirty="0">
                <a:latin typeface="Arial Rounded MT Bold" panose="020F0704030504030204" pitchFamily="34" charset="0"/>
              </a:rPr>
              <a:t>Heart Failure and Pulmonary Edema</a:t>
            </a:r>
          </a:p>
        </p:txBody>
      </p:sp>
      <p:pic>
        <p:nvPicPr>
          <p:cNvPr id="5122" name="Picture 2" descr="Image result for mad dog mnemonics"/>
          <p:cNvPicPr>
            <a:picLocks noChangeAspect="1" noChangeArrowheads="1"/>
          </p:cNvPicPr>
          <p:nvPr/>
        </p:nvPicPr>
        <p:blipFill rotWithShape="1">
          <a:blip r:embed="rId2">
            <a:extLst>
              <a:ext uri="{28A0092B-C50C-407E-A947-70E740481C1C}">
                <a14:useLocalDpi xmlns:a14="http://schemas.microsoft.com/office/drawing/2010/main" val="0"/>
              </a:ext>
            </a:extLst>
          </a:blip>
          <a:srcRect t="29072" r="74997" b="36531"/>
          <a:stretch/>
        </p:blipFill>
        <p:spPr bwMode="auto">
          <a:xfrm>
            <a:off x="908564" y="724751"/>
            <a:ext cx="1143138" cy="923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12485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07165" y="867879"/>
            <a:ext cx="6238875" cy="5002834"/>
          </a:xfrm>
        </p:spPr>
        <p:txBody>
          <a:bodyPr>
            <a:noAutofit/>
          </a:bodyPr>
          <a:lstStyle/>
          <a:p>
            <a:r>
              <a:rPr lang="en-US" sz="4400" b="1" dirty="0" smtClean="0">
                <a:solidFill>
                  <a:schemeClr val="tx1"/>
                </a:solidFill>
                <a:latin typeface="Arial Narrow" panose="020B0606020202030204" pitchFamily="34" charset="0"/>
              </a:rPr>
              <a:t>Metabolic Acidosis</a:t>
            </a:r>
          </a:p>
          <a:p>
            <a:pPr lvl="1"/>
            <a:r>
              <a:rPr lang="en-US" sz="4000" dirty="0" smtClean="0">
                <a:solidFill>
                  <a:schemeClr val="tx1"/>
                </a:solidFill>
                <a:latin typeface="Arial Narrow" panose="020B0606020202030204" pitchFamily="34" charset="0"/>
              </a:rPr>
              <a:t>Sodium bicarbonate supplements</a:t>
            </a:r>
          </a:p>
          <a:p>
            <a:pPr lvl="1"/>
            <a:r>
              <a:rPr lang="en-US" sz="4000" dirty="0" smtClean="0">
                <a:solidFill>
                  <a:schemeClr val="tx1"/>
                </a:solidFill>
                <a:latin typeface="Arial Narrow" panose="020B0606020202030204" pitchFamily="34" charset="0"/>
              </a:rPr>
              <a:t>Avoid potassium rich foods</a:t>
            </a:r>
          </a:p>
          <a:p>
            <a:pPr lvl="1"/>
            <a:r>
              <a:rPr lang="en-US" sz="4000" dirty="0" smtClean="0">
                <a:solidFill>
                  <a:schemeClr val="tx1"/>
                </a:solidFill>
                <a:latin typeface="Arial Narrow" panose="020B0606020202030204" pitchFamily="34" charset="0"/>
              </a:rPr>
              <a:t>Dialysis</a:t>
            </a:r>
          </a:p>
          <a:p>
            <a:pPr lvl="1"/>
            <a:endParaRPr lang="en-US" sz="4000" dirty="0" smtClean="0">
              <a:solidFill>
                <a:schemeClr val="tx1"/>
              </a:solidFill>
              <a:latin typeface="Arial Narrow" panose="020B0606020202030204" pitchFamily="34" charset="0"/>
            </a:endParaRPr>
          </a:p>
        </p:txBody>
      </p:sp>
      <p:pic>
        <p:nvPicPr>
          <p:cNvPr id="6146" name="Picture 2" descr="Image result for frui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7723" y="3511688"/>
            <a:ext cx="3579191" cy="258431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7723" y="867879"/>
            <a:ext cx="3579191" cy="24185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987220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40905" y="880578"/>
            <a:ext cx="10283686" cy="4976881"/>
          </a:xfrm>
        </p:spPr>
        <p:txBody>
          <a:bodyPr>
            <a:noAutofit/>
          </a:bodyPr>
          <a:lstStyle/>
          <a:p>
            <a:r>
              <a:rPr lang="en-US" sz="4000" b="1" dirty="0" smtClean="0">
                <a:solidFill>
                  <a:schemeClr val="tx1"/>
                </a:solidFill>
                <a:latin typeface="Arial Narrow" panose="020B0606020202030204" pitchFamily="34" charset="0"/>
              </a:rPr>
              <a:t>Neurologic Abnormalities</a:t>
            </a:r>
          </a:p>
          <a:p>
            <a:pPr lvl="1"/>
            <a:r>
              <a:rPr lang="en-US" sz="4000" dirty="0" smtClean="0">
                <a:solidFill>
                  <a:schemeClr val="tx1"/>
                </a:solidFill>
                <a:latin typeface="Arial Narrow" panose="020B0606020202030204" pitchFamily="34" charset="0"/>
              </a:rPr>
              <a:t>Observe for early evidence of neurologic abnormalities</a:t>
            </a:r>
          </a:p>
          <a:p>
            <a:pPr marL="457200" lvl="1" indent="0">
              <a:buNone/>
            </a:pPr>
            <a:r>
              <a:rPr lang="en-US" sz="4000" dirty="0" smtClean="0">
                <a:solidFill>
                  <a:schemeClr val="tx1"/>
                </a:solidFill>
                <a:latin typeface="Arial Narrow" panose="020B0606020202030204" pitchFamily="34" charset="0"/>
              </a:rPr>
              <a:t>	Example</a:t>
            </a:r>
            <a:r>
              <a:rPr lang="en-US" sz="4000" dirty="0">
                <a:solidFill>
                  <a:schemeClr val="tx1"/>
                </a:solidFill>
                <a:latin typeface="Arial Narrow" panose="020B0606020202030204" pitchFamily="34" charset="0"/>
              </a:rPr>
              <a:t>:</a:t>
            </a:r>
            <a:r>
              <a:rPr lang="en-US" sz="4000" dirty="0" smtClean="0">
                <a:solidFill>
                  <a:schemeClr val="tx1"/>
                </a:solidFill>
                <a:latin typeface="Arial Narrow" panose="020B0606020202030204" pitchFamily="34" charset="0"/>
              </a:rPr>
              <a:t> slight twitching, headache, delirium, seizure</a:t>
            </a:r>
          </a:p>
          <a:p>
            <a:pPr lvl="1"/>
            <a:r>
              <a:rPr lang="en-US" sz="4000" dirty="0" smtClean="0">
                <a:solidFill>
                  <a:schemeClr val="tx1"/>
                </a:solidFill>
                <a:latin typeface="Arial Narrow" panose="020B0606020202030204" pitchFamily="34" charset="0"/>
              </a:rPr>
              <a:t>Seizure: IV diazepam (Valium) or phenytoin (Dilantin) </a:t>
            </a:r>
          </a:p>
          <a:p>
            <a:pPr marL="457200" lvl="1" indent="0">
              <a:buNone/>
            </a:pPr>
            <a:endParaRPr lang="en-US" sz="4000" dirty="0">
              <a:solidFill>
                <a:schemeClr val="tx1"/>
              </a:solidFill>
              <a:latin typeface="Arial Narrow" panose="020B0606020202030204" pitchFamily="34" charset="0"/>
            </a:endParaRPr>
          </a:p>
          <a:p>
            <a:pPr lvl="1"/>
            <a:endParaRPr lang="en-US" sz="4000" dirty="0" smtClean="0">
              <a:solidFill>
                <a:schemeClr val="tx1"/>
              </a:solidFill>
              <a:latin typeface="Arial Narrow" panose="020B0606020202030204" pitchFamily="34" charset="0"/>
            </a:endParaRPr>
          </a:p>
          <a:p>
            <a:pPr marL="457200" lvl="1" indent="0">
              <a:buNone/>
            </a:pPr>
            <a:endParaRPr lang="en-US" sz="4000" dirty="0" smtClean="0">
              <a:solidFill>
                <a:schemeClr val="tx1"/>
              </a:solidFill>
              <a:latin typeface="Arial Narrow" panose="020B0606020202030204" pitchFamily="34" charset="0"/>
            </a:endParaRPr>
          </a:p>
          <a:p>
            <a:pPr lvl="1"/>
            <a:endParaRPr lang="en-US" sz="4000" dirty="0">
              <a:solidFill>
                <a:schemeClr val="tx1"/>
              </a:solidFill>
              <a:latin typeface="Arial Narrow" panose="020B0606020202030204" pitchFamily="34" charset="0"/>
            </a:endParaRPr>
          </a:p>
        </p:txBody>
      </p:sp>
      <p:pic>
        <p:nvPicPr>
          <p:cNvPr id="7170"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5304" y="653981"/>
            <a:ext cx="1961322" cy="2089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333921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93913" y="1160049"/>
            <a:ext cx="7407965" cy="4351337"/>
          </a:xfrm>
        </p:spPr>
        <p:txBody>
          <a:bodyPr>
            <a:noAutofit/>
          </a:bodyPr>
          <a:lstStyle/>
          <a:p>
            <a:r>
              <a:rPr lang="en-US" sz="4000" b="1" dirty="0" smtClean="0">
                <a:solidFill>
                  <a:schemeClr val="tx1"/>
                </a:solidFill>
                <a:latin typeface="Arial Narrow" panose="020B0606020202030204" pitchFamily="34" charset="0"/>
              </a:rPr>
              <a:t>Anemia</a:t>
            </a:r>
          </a:p>
          <a:p>
            <a:pPr lvl="1"/>
            <a:r>
              <a:rPr lang="en-US" sz="4000" dirty="0" smtClean="0">
                <a:solidFill>
                  <a:schemeClr val="tx1"/>
                </a:solidFill>
                <a:latin typeface="Arial Narrow" panose="020B0606020202030204" pitchFamily="34" charset="0"/>
              </a:rPr>
              <a:t>Recombinant human erythropoietin</a:t>
            </a:r>
          </a:p>
          <a:p>
            <a:pPr lvl="1"/>
            <a:r>
              <a:rPr lang="en-US" sz="4000" dirty="0" smtClean="0">
                <a:solidFill>
                  <a:schemeClr val="tx1"/>
                </a:solidFill>
                <a:latin typeface="Arial Narrow" panose="020B0606020202030204" pitchFamily="34" charset="0"/>
              </a:rPr>
              <a:t>Blood transfusion</a:t>
            </a:r>
          </a:p>
          <a:p>
            <a:pPr lvl="1"/>
            <a:r>
              <a:rPr lang="en-US" sz="4000" dirty="0" smtClean="0">
                <a:solidFill>
                  <a:schemeClr val="tx1"/>
                </a:solidFill>
                <a:latin typeface="Arial Narrow" panose="020B0606020202030204" pitchFamily="34" charset="0"/>
              </a:rPr>
              <a:t>Hemoglobin and hematocrit are monitored frequently</a:t>
            </a:r>
          </a:p>
          <a:p>
            <a:pPr marL="0" indent="0">
              <a:buNone/>
            </a:pPr>
            <a:endParaRPr lang="en-US" sz="3600" b="1" dirty="0" smtClean="0">
              <a:solidFill>
                <a:schemeClr val="tx1"/>
              </a:solidFill>
              <a:latin typeface="Arial Narrow" panose="020B0606020202030204" pitchFamily="34" charset="0"/>
            </a:endParaRPr>
          </a:p>
          <a:p>
            <a:pPr marL="457200" lvl="1" indent="0">
              <a:buNone/>
            </a:pPr>
            <a:endParaRPr lang="en-US" sz="3200" dirty="0">
              <a:solidFill>
                <a:schemeClr val="tx1"/>
              </a:solidFill>
              <a:latin typeface="Arial Narrow" panose="020B0606020202030204" pitchFamily="34" charset="0"/>
            </a:endParaRPr>
          </a:p>
          <a:p>
            <a:pPr lvl="1"/>
            <a:endParaRPr lang="en-US" sz="3200" dirty="0" smtClean="0">
              <a:solidFill>
                <a:schemeClr val="tx1"/>
              </a:solidFill>
              <a:latin typeface="Arial Narrow" panose="020B0606020202030204" pitchFamily="34" charset="0"/>
            </a:endParaRPr>
          </a:p>
          <a:p>
            <a:pPr marL="457200" lvl="1" indent="0">
              <a:buNone/>
            </a:pPr>
            <a:endParaRPr lang="en-US" sz="3200" dirty="0" smtClean="0">
              <a:solidFill>
                <a:schemeClr val="tx1"/>
              </a:solidFill>
              <a:latin typeface="Arial Narrow" panose="020B0606020202030204" pitchFamily="34" charset="0"/>
            </a:endParaRPr>
          </a:p>
          <a:p>
            <a:pPr lvl="1"/>
            <a:endParaRPr lang="en-US" sz="3200" dirty="0">
              <a:solidFill>
                <a:schemeClr val="tx1"/>
              </a:solidFill>
              <a:latin typeface="Arial Narrow" panose="020B0606020202030204" pitchFamily="34" charset="0"/>
            </a:endParaRPr>
          </a:p>
        </p:txBody>
      </p:sp>
      <p:pic>
        <p:nvPicPr>
          <p:cNvPr id="4" name="Picture 2" descr="Image result for blood transfusion"/>
          <p:cNvPicPr>
            <a:picLocks noChangeAspect="1" noChangeArrowheads="1"/>
          </p:cNvPicPr>
          <p:nvPr/>
        </p:nvPicPr>
        <p:blipFill rotWithShape="1">
          <a:blip r:embed="rId2">
            <a:extLst>
              <a:ext uri="{28A0092B-C50C-407E-A947-70E740481C1C}">
                <a14:useLocalDpi xmlns:a14="http://schemas.microsoft.com/office/drawing/2010/main" val="0"/>
              </a:ext>
            </a:extLst>
          </a:blip>
          <a:srcRect b="7454"/>
          <a:stretch/>
        </p:blipFill>
        <p:spPr bwMode="auto">
          <a:xfrm>
            <a:off x="8401878" y="1311966"/>
            <a:ext cx="3057388" cy="4346714"/>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39261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456"/>
          <a:stretch/>
        </p:blipFill>
        <p:spPr>
          <a:xfrm>
            <a:off x="0" y="1"/>
            <a:ext cx="12192000" cy="6858000"/>
          </a:xfrm>
          <a:prstGeom prst="rect">
            <a:avLst/>
          </a:prstGeom>
        </p:spPr>
      </p:pic>
      <p:sp>
        <p:nvSpPr>
          <p:cNvPr id="4" name="Title 3"/>
          <p:cNvSpPr>
            <a:spLocks noGrp="1"/>
          </p:cNvSpPr>
          <p:nvPr>
            <p:ph type="title"/>
          </p:nvPr>
        </p:nvSpPr>
        <p:spPr>
          <a:xfrm>
            <a:off x="689112" y="2239619"/>
            <a:ext cx="6107043" cy="3296321"/>
          </a:xfrm>
        </p:spPr>
        <p:txBody>
          <a:bodyPr>
            <a:noAutofit/>
          </a:bodyPr>
          <a:lstStyle/>
          <a:p>
            <a:r>
              <a:rPr lang="en-US" sz="9600" b="1" dirty="0" smtClean="0">
                <a:solidFill>
                  <a:schemeClr val="tx1"/>
                </a:solidFill>
                <a:latin typeface="Arial Rounded MT Bold" panose="020F0704030504030204" pitchFamily="34" charset="0"/>
              </a:rPr>
              <a:t>Nutrition</a:t>
            </a:r>
            <a:endParaRPr lang="en-US" sz="9600" b="1"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6875319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latin typeface="Arial Rounded MT Bold" panose="020F0704030504030204" pitchFamily="34" charset="0"/>
              </a:rPr>
              <a:t>Nutrition</a:t>
            </a:r>
            <a:endParaRPr lang="en-US" sz="5400" b="1" dirty="0">
              <a:latin typeface="Arial Rounded MT Bold" panose="020F0704030504030204" pitchFamily="34" charset="0"/>
            </a:endParaRPr>
          </a:p>
        </p:txBody>
      </p:sp>
      <p:sp>
        <p:nvSpPr>
          <p:cNvPr id="3" name="Content Placeholder 2"/>
          <p:cNvSpPr>
            <a:spLocks noGrp="1"/>
          </p:cNvSpPr>
          <p:nvPr>
            <p:ph idx="1"/>
          </p:nvPr>
        </p:nvSpPr>
        <p:spPr>
          <a:xfrm>
            <a:off x="1013792" y="2755714"/>
            <a:ext cx="7600122" cy="3318936"/>
          </a:xfrm>
        </p:spPr>
        <p:txBody>
          <a:bodyPr>
            <a:noAutofit/>
          </a:bodyPr>
          <a:lstStyle/>
          <a:p>
            <a:r>
              <a:rPr lang="en-US" sz="4000" dirty="0" smtClean="0">
                <a:solidFill>
                  <a:schemeClr val="tx1"/>
                </a:solidFill>
                <a:latin typeface="Arial Narrow" panose="020B0606020202030204" pitchFamily="34" charset="0"/>
              </a:rPr>
              <a:t>Adequate intake of calories and vitamins is ensured</a:t>
            </a:r>
            <a:r>
              <a:rPr lang="en-US" sz="4000" dirty="0">
                <a:solidFill>
                  <a:schemeClr val="tx1"/>
                </a:solidFill>
                <a:latin typeface="Arial Narrow" panose="020B0606020202030204" pitchFamily="34" charset="0"/>
              </a:rPr>
              <a:t>,</a:t>
            </a:r>
            <a:r>
              <a:rPr lang="en-US" sz="4000" dirty="0" smtClean="0">
                <a:solidFill>
                  <a:schemeClr val="tx1"/>
                </a:solidFill>
                <a:latin typeface="Arial Narrow" panose="020B0606020202030204" pitchFamily="34" charset="0"/>
              </a:rPr>
              <a:t> to prevent muscle wasting.</a:t>
            </a:r>
          </a:p>
          <a:p>
            <a:r>
              <a:rPr lang="en-US" sz="4000" dirty="0" smtClean="0">
                <a:solidFill>
                  <a:schemeClr val="tx1"/>
                </a:solidFill>
                <a:latin typeface="Arial Narrow" panose="020B0606020202030204" pitchFamily="34" charset="0"/>
              </a:rPr>
              <a:t>Fluid allowance is 500 – 600 mL of fluid for 24 hours </a:t>
            </a:r>
          </a:p>
          <a:p>
            <a:pPr marL="0" indent="0">
              <a:buNone/>
            </a:pPr>
            <a:endParaRPr lang="en-US" sz="4000" dirty="0" smtClean="0">
              <a:solidFill>
                <a:schemeClr val="tx1"/>
              </a:solidFill>
              <a:latin typeface="Arial Narrow" panose="020B0606020202030204" pitchFamily="34" charset="0"/>
            </a:endParaRPr>
          </a:p>
        </p:txBody>
      </p:sp>
      <p:pic>
        <p:nvPicPr>
          <p:cNvPr id="1026" name="Picture 2" descr="Related image"/>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8991598" y="3295005"/>
            <a:ext cx="2458280" cy="22974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994823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74644" y="821428"/>
            <a:ext cx="10588486" cy="3317875"/>
          </a:xfrm>
        </p:spPr>
        <p:txBody>
          <a:bodyPr>
            <a:noAutofit/>
          </a:bodyPr>
          <a:lstStyle/>
          <a:p>
            <a:pPr marL="0" indent="0">
              <a:buNone/>
            </a:pPr>
            <a:r>
              <a:rPr lang="en-US" sz="4000" b="1" dirty="0" smtClean="0">
                <a:solidFill>
                  <a:schemeClr val="tx1"/>
                </a:solidFill>
                <a:latin typeface="Arial Narrow" panose="020B0606020202030204" pitchFamily="34" charset="0"/>
              </a:rPr>
              <a:t>Protein: Restricted</a:t>
            </a:r>
          </a:p>
          <a:p>
            <a:pPr marL="0" indent="0">
              <a:buNone/>
            </a:pPr>
            <a:r>
              <a:rPr lang="en-US" sz="4000" b="1" dirty="0">
                <a:solidFill>
                  <a:schemeClr val="tx1"/>
                </a:solidFill>
                <a:latin typeface="Arial Narrow" panose="020B0606020202030204" pitchFamily="34" charset="0"/>
              </a:rPr>
              <a:t>	</a:t>
            </a:r>
            <a:r>
              <a:rPr lang="en-US" sz="4000" b="1" dirty="0" smtClean="0">
                <a:solidFill>
                  <a:schemeClr val="tx1"/>
                </a:solidFill>
                <a:latin typeface="Arial Narrow" panose="020B0606020202030204" pitchFamily="34" charset="0"/>
              </a:rPr>
              <a:t>	</a:t>
            </a:r>
            <a:r>
              <a:rPr lang="en-US" sz="4000" dirty="0">
                <a:solidFill>
                  <a:schemeClr val="tx1"/>
                </a:solidFill>
                <a:latin typeface="Arial Narrow" panose="020B0606020202030204" pitchFamily="34" charset="0"/>
              </a:rPr>
              <a:t>A</a:t>
            </a:r>
            <a:r>
              <a:rPr lang="en-US" sz="4000" dirty="0" smtClean="0">
                <a:solidFill>
                  <a:schemeClr val="tx1"/>
                </a:solidFill>
                <a:latin typeface="Arial Narrow" panose="020B0606020202030204" pitchFamily="34" charset="0"/>
              </a:rPr>
              <a:t>llowed protein must be of high in biologic value</a:t>
            </a:r>
          </a:p>
          <a:p>
            <a:pPr marL="0" indent="0">
              <a:buNone/>
            </a:pPr>
            <a:endParaRPr lang="en-US" sz="4000" dirty="0" smtClean="0">
              <a:solidFill>
                <a:schemeClr val="tx1"/>
              </a:solidFill>
              <a:latin typeface="Arial Narrow" panose="020B0606020202030204" pitchFamily="34" charset="0"/>
            </a:endParaRPr>
          </a:p>
          <a:p>
            <a:pPr marL="0" indent="0">
              <a:buNone/>
            </a:pPr>
            <a:endParaRPr lang="en-US" sz="4000" dirty="0" smtClean="0">
              <a:solidFill>
                <a:schemeClr val="tx1"/>
              </a:solidFill>
              <a:latin typeface="Arial Narrow" panose="020B0606020202030204" pitchFamily="34" charset="0"/>
            </a:endParaRPr>
          </a:p>
          <a:p>
            <a:pPr marL="0" indent="0">
              <a:buNone/>
            </a:pPr>
            <a:endParaRPr lang="en-US" sz="4000" dirty="0">
              <a:solidFill>
                <a:schemeClr val="tx1"/>
              </a:solidFill>
              <a:latin typeface="Arial Narrow" panose="020B0606020202030204" pitchFamily="34" charset="0"/>
            </a:endParaRPr>
          </a:p>
          <a:p>
            <a:pPr marL="0" indent="0">
              <a:buNone/>
            </a:pPr>
            <a:endParaRPr lang="en-US" sz="4000" dirty="0" smtClean="0">
              <a:solidFill>
                <a:schemeClr val="tx1"/>
              </a:solidFill>
              <a:latin typeface="Arial Narrow" panose="020B0606020202030204" pitchFamily="34" charset="0"/>
            </a:endParaRPr>
          </a:p>
          <a:p>
            <a:pPr marL="0" indent="0">
              <a:buNone/>
            </a:pPr>
            <a:endParaRPr lang="en-US" sz="4000" dirty="0" smtClean="0">
              <a:solidFill>
                <a:schemeClr val="tx1"/>
              </a:solidFill>
              <a:latin typeface="Arial Narrow" panose="020B0606020202030204" pitchFamily="34" charset="0"/>
            </a:endParaRPr>
          </a:p>
        </p:txBody>
      </p:sp>
      <p:pic>
        <p:nvPicPr>
          <p:cNvPr id="10242" name="Picture 2" descr="Image result for protein rich foo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1479" y="2480365"/>
            <a:ext cx="4293704" cy="308333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46853" y="5563704"/>
            <a:ext cx="2782956" cy="707886"/>
          </a:xfrm>
          <a:prstGeom prst="rect">
            <a:avLst/>
          </a:prstGeom>
          <a:solidFill>
            <a:schemeClr val="tx1"/>
          </a:solidFill>
        </p:spPr>
        <p:txBody>
          <a:bodyPr wrap="square" rtlCol="0">
            <a:spAutoFit/>
          </a:bodyPr>
          <a:lstStyle/>
          <a:p>
            <a:r>
              <a:rPr lang="en-US" sz="4000" dirty="0" smtClean="0">
                <a:solidFill>
                  <a:schemeClr val="bg1"/>
                </a:solidFill>
                <a:latin typeface="Arial Narrow" panose="020B0606020202030204" pitchFamily="34" charset="0"/>
              </a:rPr>
              <a:t>Good Source</a:t>
            </a:r>
            <a:endParaRPr lang="en-US" sz="4000" dirty="0">
              <a:solidFill>
                <a:schemeClr val="bg1"/>
              </a:solidFill>
              <a:latin typeface="Arial Narrow" panose="020B0606020202030204" pitchFamily="34" charset="0"/>
            </a:endParaRPr>
          </a:p>
        </p:txBody>
      </p:sp>
      <p:sp>
        <p:nvSpPr>
          <p:cNvPr id="5" name="TextBox 4"/>
          <p:cNvSpPr txBox="1"/>
          <p:nvPr/>
        </p:nvSpPr>
        <p:spPr>
          <a:xfrm>
            <a:off x="7600123" y="5563704"/>
            <a:ext cx="2782956" cy="707886"/>
          </a:xfrm>
          <a:prstGeom prst="rect">
            <a:avLst/>
          </a:prstGeom>
          <a:solidFill>
            <a:schemeClr val="tx1"/>
          </a:solidFill>
        </p:spPr>
        <p:txBody>
          <a:bodyPr wrap="square" rtlCol="0">
            <a:spAutoFit/>
          </a:bodyPr>
          <a:lstStyle/>
          <a:p>
            <a:pPr algn="ctr"/>
            <a:r>
              <a:rPr lang="en-US" sz="4000" dirty="0" smtClean="0">
                <a:solidFill>
                  <a:schemeClr val="bg1"/>
                </a:solidFill>
                <a:latin typeface="Arial Narrow" panose="020B0606020202030204" pitchFamily="34" charset="0"/>
              </a:rPr>
              <a:t>Bad Source</a:t>
            </a:r>
            <a:endParaRPr lang="en-US" sz="4000" dirty="0">
              <a:solidFill>
                <a:schemeClr val="bg1"/>
              </a:solidFill>
              <a:latin typeface="Arial Narrow" panose="020B0606020202030204" pitchFamily="34" charset="0"/>
            </a:endParaRPr>
          </a:p>
        </p:txBody>
      </p:sp>
      <p:pic>
        <p:nvPicPr>
          <p:cNvPr id="6" name="Picture 5" descr="http://cdn.marksdailyapple.com/wordpress/wp-content/uploads/2014/08/processedmeat.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95198" y="2480365"/>
            <a:ext cx="1662733" cy="2024307"/>
          </a:xfrm>
          <a:prstGeom prst="rect">
            <a:avLst/>
          </a:prstGeom>
          <a:noFill/>
          <a:ln>
            <a:noFill/>
          </a:ln>
        </p:spPr>
      </p:pic>
      <p:sp>
        <p:nvSpPr>
          <p:cNvPr id="4" name="TextBox 3"/>
          <p:cNvSpPr txBox="1"/>
          <p:nvPr/>
        </p:nvSpPr>
        <p:spPr>
          <a:xfrm>
            <a:off x="7957931" y="2480365"/>
            <a:ext cx="3624468" cy="461665"/>
          </a:xfrm>
          <a:prstGeom prst="rect">
            <a:avLst/>
          </a:prstGeom>
          <a:noFill/>
        </p:spPr>
        <p:txBody>
          <a:bodyPr wrap="square" rtlCol="0">
            <a:spAutoFit/>
          </a:bodyPr>
          <a:lstStyle/>
          <a:p>
            <a:r>
              <a:rPr lang="en-US" sz="2400" dirty="0" smtClean="0">
                <a:latin typeface="Arial Narrow" panose="020B0606020202030204" pitchFamily="34" charset="0"/>
              </a:rPr>
              <a:t>Hotdog, Bologna, Organ Meat</a:t>
            </a:r>
            <a:endParaRPr lang="en-US" sz="2400" dirty="0">
              <a:latin typeface="Arial Narrow" panose="020B0606020202030204" pitchFamily="34" charset="0"/>
            </a:endParaRPr>
          </a:p>
        </p:txBody>
      </p:sp>
      <p:pic>
        <p:nvPicPr>
          <p:cNvPr id="8" name="Picture 7" descr="http://t1.gstatic.com/images?q=tbn:ANd9GcR4CgmS8fuPbL6qH_NLdkXZUdxD3NYXmpM0NGI0gaA0eBHXb7DG"/>
          <p:cNvPicPr/>
          <p:nvPr/>
        </p:nvPicPr>
        <p:blipFill>
          <a:blip r:embed="rId4">
            <a:extLst>
              <a:ext uri="{28A0092B-C50C-407E-A947-70E740481C1C}">
                <a14:useLocalDpi xmlns:a14="http://schemas.microsoft.com/office/drawing/2010/main" val="0"/>
              </a:ext>
            </a:extLst>
          </a:blip>
          <a:srcRect/>
          <a:stretch>
            <a:fillRect/>
          </a:stretch>
        </p:blipFill>
        <p:spPr bwMode="auto">
          <a:xfrm>
            <a:off x="9213574" y="3516913"/>
            <a:ext cx="2050773" cy="1975518"/>
          </a:xfrm>
          <a:prstGeom prst="rect">
            <a:avLst/>
          </a:prstGeom>
          <a:noFill/>
          <a:ln>
            <a:noFill/>
          </a:ln>
        </p:spPr>
      </p:pic>
      <p:sp>
        <p:nvSpPr>
          <p:cNvPr id="9" name="TextBox 8"/>
          <p:cNvSpPr txBox="1"/>
          <p:nvPr/>
        </p:nvSpPr>
        <p:spPr>
          <a:xfrm>
            <a:off x="6295198" y="4504672"/>
            <a:ext cx="3624468" cy="461665"/>
          </a:xfrm>
          <a:prstGeom prst="rect">
            <a:avLst/>
          </a:prstGeom>
          <a:noFill/>
        </p:spPr>
        <p:txBody>
          <a:bodyPr wrap="square" rtlCol="0">
            <a:spAutoFit/>
          </a:bodyPr>
          <a:lstStyle/>
          <a:p>
            <a:r>
              <a:rPr lang="en-US" sz="2400" dirty="0" smtClean="0">
                <a:latin typeface="Arial Narrow" panose="020B0606020202030204" pitchFamily="34" charset="0"/>
              </a:rPr>
              <a:t>Sausage, Bacon, Salami</a:t>
            </a:r>
            <a:endParaRPr lang="en-US" sz="2400" dirty="0">
              <a:latin typeface="Arial Narrow" panose="020B0606020202030204" pitchFamily="34" charset="0"/>
            </a:endParaRPr>
          </a:p>
        </p:txBody>
      </p:sp>
      <p:sp>
        <p:nvSpPr>
          <p:cNvPr id="7" name="TextBox 6"/>
          <p:cNvSpPr txBox="1"/>
          <p:nvPr/>
        </p:nvSpPr>
        <p:spPr>
          <a:xfrm>
            <a:off x="5923722" y="2480365"/>
            <a:ext cx="53008" cy="3642139"/>
          </a:xfrm>
          <a:prstGeom prst="rect">
            <a:avLst/>
          </a:prstGeom>
          <a:solidFill>
            <a:schemeClr val="tx1"/>
          </a:solidFill>
        </p:spPr>
        <p:txBody>
          <a:bodyPr wrap="square" rtlCol="0">
            <a:spAutoFit/>
          </a:bodyPr>
          <a:lstStyle/>
          <a:p>
            <a:endParaRPr lang="en-US" dirty="0"/>
          </a:p>
        </p:txBody>
      </p:sp>
    </p:spTree>
    <p:extLst>
      <p:ext uri="{BB962C8B-B14F-4D97-AF65-F5344CB8AC3E}">
        <p14:creationId xmlns:p14="http://schemas.microsoft.com/office/powerpoint/2010/main" val="80383785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74644" y="821428"/>
            <a:ext cx="10588486" cy="3317875"/>
          </a:xfrm>
        </p:spPr>
        <p:txBody>
          <a:bodyPr>
            <a:noAutofit/>
          </a:bodyPr>
          <a:lstStyle/>
          <a:p>
            <a:pPr marL="0" indent="0">
              <a:buNone/>
            </a:pPr>
            <a:r>
              <a:rPr lang="en-US" sz="4000" b="1" dirty="0" smtClean="0">
                <a:solidFill>
                  <a:schemeClr val="tx1"/>
                </a:solidFill>
                <a:latin typeface="Arial Narrow" panose="020B0606020202030204" pitchFamily="34" charset="0"/>
              </a:rPr>
              <a:t>Potassium: Low</a:t>
            </a:r>
          </a:p>
          <a:p>
            <a:pPr marL="0" indent="0">
              <a:buNone/>
            </a:pPr>
            <a:r>
              <a:rPr lang="en-US" sz="4000" dirty="0" smtClean="0">
                <a:solidFill>
                  <a:schemeClr val="tx1"/>
                </a:solidFill>
                <a:latin typeface="Arial Narrow" panose="020B0606020202030204" pitchFamily="34" charset="0"/>
              </a:rPr>
              <a:t>	Cooked vegetable to decrease the potassium content</a:t>
            </a:r>
          </a:p>
          <a:p>
            <a:pPr marL="0" indent="0">
              <a:buNone/>
            </a:pPr>
            <a:endParaRPr lang="en-US" sz="4000" dirty="0" smtClean="0">
              <a:solidFill>
                <a:schemeClr val="tx1"/>
              </a:solidFill>
              <a:latin typeface="Arial Narrow" panose="020B0606020202030204" pitchFamily="34" charset="0"/>
            </a:endParaRPr>
          </a:p>
          <a:p>
            <a:pPr marL="0" indent="0">
              <a:buNone/>
            </a:pPr>
            <a:endParaRPr lang="en-US" sz="4000" dirty="0">
              <a:solidFill>
                <a:schemeClr val="tx1"/>
              </a:solidFill>
              <a:latin typeface="Arial Narrow" panose="020B0606020202030204" pitchFamily="34" charset="0"/>
            </a:endParaRPr>
          </a:p>
          <a:p>
            <a:pPr marL="0" indent="0">
              <a:buNone/>
            </a:pPr>
            <a:endParaRPr lang="en-US" sz="4000" dirty="0" smtClean="0">
              <a:solidFill>
                <a:schemeClr val="tx1"/>
              </a:solidFill>
              <a:latin typeface="Arial Narrow" panose="020B0606020202030204" pitchFamily="34" charset="0"/>
            </a:endParaRPr>
          </a:p>
          <a:p>
            <a:pPr marL="0" indent="0">
              <a:buNone/>
            </a:pPr>
            <a:endParaRPr lang="en-US" sz="4000" dirty="0" smtClean="0">
              <a:solidFill>
                <a:schemeClr val="tx1"/>
              </a:solidFill>
              <a:latin typeface="Arial Narrow" panose="020B0606020202030204" pitchFamily="34" charset="0"/>
            </a:endParaRPr>
          </a:p>
        </p:txBody>
      </p:sp>
      <p:sp>
        <p:nvSpPr>
          <p:cNvPr id="2" name="TextBox 1"/>
          <p:cNvSpPr txBox="1"/>
          <p:nvPr/>
        </p:nvSpPr>
        <p:spPr>
          <a:xfrm>
            <a:off x="2146853" y="5563704"/>
            <a:ext cx="2782956" cy="707886"/>
          </a:xfrm>
          <a:prstGeom prst="rect">
            <a:avLst/>
          </a:prstGeom>
          <a:solidFill>
            <a:schemeClr val="tx1"/>
          </a:solidFill>
        </p:spPr>
        <p:txBody>
          <a:bodyPr wrap="square" rtlCol="0">
            <a:spAutoFit/>
          </a:bodyPr>
          <a:lstStyle/>
          <a:p>
            <a:r>
              <a:rPr lang="en-US" sz="4000" dirty="0" smtClean="0">
                <a:solidFill>
                  <a:schemeClr val="bg1"/>
                </a:solidFill>
                <a:latin typeface="Arial Narrow" panose="020B0606020202030204" pitchFamily="34" charset="0"/>
              </a:rPr>
              <a:t>Good Source</a:t>
            </a:r>
            <a:endParaRPr lang="en-US" sz="4000" dirty="0">
              <a:solidFill>
                <a:schemeClr val="bg1"/>
              </a:solidFill>
              <a:latin typeface="Arial Narrow" panose="020B0606020202030204" pitchFamily="34" charset="0"/>
            </a:endParaRPr>
          </a:p>
        </p:txBody>
      </p:sp>
      <p:sp>
        <p:nvSpPr>
          <p:cNvPr id="5" name="TextBox 4"/>
          <p:cNvSpPr txBox="1"/>
          <p:nvPr/>
        </p:nvSpPr>
        <p:spPr>
          <a:xfrm>
            <a:off x="7600123" y="5563704"/>
            <a:ext cx="2782956" cy="707886"/>
          </a:xfrm>
          <a:prstGeom prst="rect">
            <a:avLst/>
          </a:prstGeom>
          <a:solidFill>
            <a:schemeClr val="tx1"/>
          </a:solidFill>
        </p:spPr>
        <p:txBody>
          <a:bodyPr wrap="square" rtlCol="0">
            <a:spAutoFit/>
          </a:bodyPr>
          <a:lstStyle/>
          <a:p>
            <a:pPr algn="ctr"/>
            <a:r>
              <a:rPr lang="en-US" sz="4000" dirty="0" smtClean="0">
                <a:solidFill>
                  <a:schemeClr val="bg1"/>
                </a:solidFill>
                <a:latin typeface="Arial Narrow" panose="020B0606020202030204" pitchFamily="34" charset="0"/>
              </a:rPr>
              <a:t>Bad Source</a:t>
            </a:r>
            <a:endParaRPr lang="en-US" sz="4000" dirty="0">
              <a:solidFill>
                <a:schemeClr val="bg1"/>
              </a:solidFill>
              <a:latin typeface="Arial Narrow" panose="020B0606020202030204" pitchFamily="34" charset="0"/>
            </a:endParaRPr>
          </a:p>
        </p:txBody>
      </p:sp>
      <p:sp>
        <p:nvSpPr>
          <p:cNvPr id="4" name="TextBox 3"/>
          <p:cNvSpPr txBox="1"/>
          <p:nvPr/>
        </p:nvSpPr>
        <p:spPr>
          <a:xfrm>
            <a:off x="7957931" y="2480365"/>
            <a:ext cx="3624468" cy="830997"/>
          </a:xfrm>
          <a:prstGeom prst="rect">
            <a:avLst/>
          </a:prstGeom>
          <a:noFill/>
        </p:spPr>
        <p:txBody>
          <a:bodyPr wrap="square" rtlCol="0">
            <a:spAutoFit/>
          </a:bodyPr>
          <a:lstStyle/>
          <a:p>
            <a:r>
              <a:rPr lang="en-US" sz="2400" dirty="0" smtClean="0">
                <a:latin typeface="Arial Narrow" panose="020B0606020202030204" pitchFamily="34" charset="0"/>
              </a:rPr>
              <a:t>Bananas, Oranges, Avocado, Papaya, Kiwi, Mango</a:t>
            </a:r>
            <a:endParaRPr lang="en-US" sz="2400" dirty="0">
              <a:latin typeface="Arial Narrow" panose="020B0606020202030204" pitchFamily="34" charset="0"/>
            </a:endParaRPr>
          </a:p>
        </p:txBody>
      </p:sp>
      <p:sp>
        <p:nvSpPr>
          <p:cNvPr id="9" name="TextBox 8"/>
          <p:cNvSpPr txBox="1"/>
          <p:nvPr/>
        </p:nvSpPr>
        <p:spPr>
          <a:xfrm>
            <a:off x="6295198" y="4504672"/>
            <a:ext cx="2822300" cy="830997"/>
          </a:xfrm>
          <a:prstGeom prst="rect">
            <a:avLst/>
          </a:prstGeom>
          <a:noFill/>
        </p:spPr>
        <p:txBody>
          <a:bodyPr wrap="square" rtlCol="0">
            <a:spAutoFit/>
          </a:bodyPr>
          <a:lstStyle/>
          <a:p>
            <a:r>
              <a:rPr lang="en-US" sz="2400" dirty="0" smtClean="0">
                <a:latin typeface="Arial Narrow" panose="020B0606020202030204" pitchFamily="34" charset="0"/>
              </a:rPr>
              <a:t>Tomatoes, Spinach, Potatoes, Pumpkin</a:t>
            </a:r>
            <a:endParaRPr lang="en-US" sz="2400" dirty="0">
              <a:latin typeface="Arial Narrow" panose="020B0606020202030204" pitchFamily="34" charset="0"/>
            </a:endParaRPr>
          </a:p>
        </p:txBody>
      </p:sp>
      <p:sp>
        <p:nvSpPr>
          <p:cNvPr id="7" name="TextBox 6"/>
          <p:cNvSpPr txBox="1"/>
          <p:nvPr/>
        </p:nvSpPr>
        <p:spPr>
          <a:xfrm>
            <a:off x="5923722" y="2480365"/>
            <a:ext cx="53008" cy="3642139"/>
          </a:xfrm>
          <a:prstGeom prst="rect">
            <a:avLst/>
          </a:prstGeom>
          <a:solidFill>
            <a:schemeClr val="tx1"/>
          </a:solidFill>
        </p:spPr>
        <p:txBody>
          <a:bodyPr wrap="square" rtlCol="0">
            <a:spAutoFit/>
          </a:bodyPr>
          <a:lstStyle/>
          <a:p>
            <a:endParaRPr lang="en-US" dirty="0"/>
          </a:p>
        </p:txBody>
      </p:sp>
      <p:pic>
        <p:nvPicPr>
          <p:cNvPr id="12" name="Picture 11" descr="http://t3.gstatic.com/images?q=tbn:ANd9GcTRRZHsjsYvUTQdd0ksOi90B9hlTCs8U4YCegcHZhVpux8c9zjx8w"/>
          <p:cNvPicPr/>
          <p:nvPr/>
        </p:nvPicPr>
        <p:blipFill>
          <a:blip r:embed="rId2">
            <a:extLst>
              <a:ext uri="{28A0092B-C50C-407E-A947-70E740481C1C}">
                <a14:useLocalDpi xmlns:a14="http://schemas.microsoft.com/office/drawing/2010/main" val="0"/>
              </a:ext>
            </a:extLst>
          </a:blip>
          <a:srcRect/>
          <a:stretch>
            <a:fillRect/>
          </a:stretch>
        </p:blipFill>
        <p:spPr bwMode="auto">
          <a:xfrm>
            <a:off x="874644" y="2361005"/>
            <a:ext cx="2266121" cy="1778298"/>
          </a:xfrm>
          <a:prstGeom prst="rect">
            <a:avLst/>
          </a:prstGeom>
          <a:noFill/>
          <a:ln>
            <a:noFill/>
          </a:ln>
        </p:spPr>
      </p:pic>
      <p:sp>
        <p:nvSpPr>
          <p:cNvPr id="13" name="TextBox 12"/>
          <p:cNvSpPr txBox="1"/>
          <p:nvPr/>
        </p:nvSpPr>
        <p:spPr>
          <a:xfrm>
            <a:off x="3140765" y="2480365"/>
            <a:ext cx="2663688" cy="830997"/>
          </a:xfrm>
          <a:prstGeom prst="rect">
            <a:avLst/>
          </a:prstGeom>
          <a:noFill/>
        </p:spPr>
        <p:txBody>
          <a:bodyPr wrap="square" rtlCol="0">
            <a:spAutoFit/>
          </a:bodyPr>
          <a:lstStyle/>
          <a:p>
            <a:r>
              <a:rPr lang="en-US" sz="2400" dirty="0" smtClean="0">
                <a:latin typeface="Arial Narrow" panose="020B0606020202030204" pitchFamily="34" charset="0"/>
              </a:rPr>
              <a:t>Apples, Berries, Peaches, Pineapple</a:t>
            </a:r>
            <a:endParaRPr lang="en-US" sz="2400" dirty="0">
              <a:latin typeface="Arial Narrow" panose="020B0606020202030204" pitchFamily="34" charset="0"/>
            </a:endParaRPr>
          </a:p>
        </p:txBody>
      </p:sp>
      <p:pic>
        <p:nvPicPr>
          <p:cNvPr id="14" name="Picture 13" descr="http://static.bitlanders.com/users/galleries/313150/313150_gallery_544213b122585_jpg_fa_rszd.jpg"/>
          <p:cNvPicPr/>
          <p:nvPr/>
        </p:nvPicPr>
        <p:blipFill>
          <a:blip r:embed="rId3">
            <a:extLst>
              <a:ext uri="{28A0092B-C50C-407E-A947-70E740481C1C}">
                <a14:useLocalDpi xmlns:a14="http://schemas.microsoft.com/office/drawing/2010/main" val="0"/>
              </a:ext>
            </a:extLst>
          </a:blip>
          <a:srcRect/>
          <a:stretch>
            <a:fillRect/>
          </a:stretch>
        </p:blipFill>
        <p:spPr bwMode="auto">
          <a:xfrm>
            <a:off x="3366053" y="3430722"/>
            <a:ext cx="2239201" cy="1999913"/>
          </a:xfrm>
          <a:prstGeom prst="rect">
            <a:avLst/>
          </a:prstGeom>
          <a:noFill/>
          <a:ln>
            <a:noFill/>
          </a:ln>
        </p:spPr>
      </p:pic>
      <p:sp>
        <p:nvSpPr>
          <p:cNvPr id="15" name="TextBox 14"/>
          <p:cNvSpPr txBox="1"/>
          <p:nvPr/>
        </p:nvSpPr>
        <p:spPr>
          <a:xfrm>
            <a:off x="874644" y="4399234"/>
            <a:ext cx="2663688" cy="1200329"/>
          </a:xfrm>
          <a:prstGeom prst="rect">
            <a:avLst/>
          </a:prstGeom>
          <a:noFill/>
        </p:spPr>
        <p:txBody>
          <a:bodyPr wrap="square" rtlCol="0">
            <a:spAutoFit/>
          </a:bodyPr>
          <a:lstStyle/>
          <a:p>
            <a:r>
              <a:rPr lang="en-US" sz="2400" dirty="0" smtClean="0">
                <a:latin typeface="Arial Narrow" panose="020B0606020202030204" pitchFamily="34" charset="0"/>
              </a:rPr>
              <a:t>Carrots, Green beans, Cauliflower, Eggplant, Cucumber</a:t>
            </a:r>
            <a:endParaRPr lang="en-US" sz="2400" dirty="0">
              <a:latin typeface="Arial Narrow" panose="020B0606020202030204" pitchFamily="34" charset="0"/>
            </a:endParaRPr>
          </a:p>
        </p:txBody>
      </p:sp>
      <p:pic>
        <p:nvPicPr>
          <p:cNvPr id="16" name="Picture 15" descr="http://www.voicechronicle.com/wp-content/uploads/2014/10/post.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29741" y="2480364"/>
            <a:ext cx="1960903" cy="1918869"/>
          </a:xfrm>
          <a:prstGeom prst="rect">
            <a:avLst/>
          </a:prstGeom>
          <a:noFill/>
          <a:ln>
            <a:noFill/>
          </a:ln>
        </p:spPr>
      </p:pic>
      <p:pic>
        <p:nvPicPr>
          <p:cNvPr id="17" name="Picture 16" descr="http://www.bizzylizzysgoodthings.com/uploads/8/5/5/0/8550580/2710482_orig.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36766" y="3416801"/>
            <a:ext cx="2107096" cy="2013834"/>
          </a:xfrm>
          <a:prstGeom prst="rect">
            <a:avLst/>
          </a:prstGeom>
          <a:noFill/>
          <a:ln>
            <a:noFill/>
          </a:ln>
        </p:spPr>
      </p:pic>
    </p:spTree>
    <p:extLst>
      <p:ext uri="{BB962C8B-B14F-4D97-AF65-F5344CB8AC3E}">
        <p14:creationId xmlns:p14="http://schemas.microsoft.com/office/powerpoint/2010/main" val="17646875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74644" y="821428"/>
            <a:ext cx="10588486" cy="3317875"/>
          </a:xfrm>
        </p:spPr>
        <p:txBody>
          <a:bodyPr>
            <a:noAutofit/>
          </a:bodyPr>
          <a:lstStyle/>
          <a:p>
            <a:pPr marL="0" indent="0">
              <a:buNone/>
            </a:pPr>
            <a:r>
              <a:rPr lang="en-US" sz="4000" b="1" dirty="0" smtClean="0">
                <a:solidFill>
                  <a:schemeClr val="tx1"/>
                </a:solidFill>
                <a:latin typeface="Arial Narrow" panose="020B0606020202030204" pitchFamily="34" charset="0"/>
              </a:rPr>
              <a:t>Sodium: Low</a:t>
            </a:r>
          </a:p>
          <a:p>
            <a:pPr marL="0" indent="0">
              <a:buNone/>
            </a:pPr>
            <a:r>
              <a:rPr lang="en-US" sz="4000" dirty="0" smtClean="0">
                <a:solidFill>
                  <a:schemeClr val="tx1"/>
                </a:solidFill>
                <a:latin typeface="Arial Narrow" panose="020B0606020202030204" pitchFamily="34" charset="0"/>
              </a:rPr>
              <a:t>	Don’t add extra salt in meals</a:t>
            </a:r>
          </a:p>
          <a:p>
            <a:pPr marL="0" indent="0">
              <a:buNone/>
            </a:pPr>
            <a:endParaRPr lang="en-US" sz="4000" dirty="0" smtClean="0">
              <a:solidFill>
                <a:schemeClr val="tx1"/>
              </a:solidFill>
              <a:latin typeface="Arial Narrow" panose="020B0606020202030204" pitchFamily="34" charset="0"/>
            </a:endParaRPr>
          </a:p>
          <a:p>
            <a:pPr marL="0" indent="0">
              <a:buNone/>
            </a:pPr>
            <a:endParaRPr lang="en-US" sz="4000" dirty="0">
              <a:solidFill>
                <a:schemeClr val="tx1"/>
              </a:solidFill>
              <a:latin typeface="Arial Narrow" panose="020B0606020202030204" pitchFamily="34" charset="0"/>
            </a:endParaRPr>
          </a:p>
          <a:p>
            <a:pPr marL="0" indent="0">
              <a:buNone/>
            </a:pPr>
            <a:endParaRPr lang="en-US" sz="4000" dirty="0" smtClean="0">
              <a:solidFill>
                <a:schemeClr val="tx1"/>
              </a:solidFill>
              <a:latin typeface="Arial Narrow" panose="020B0606020202030204" pitchFamily="34" charset="0"/>
            </a:endParaRPr>
          </a:p>
          <a:p>
            <a:pPr marL="0" indent="0">
              <a:buNone/>
            </a:pPr>
            <a:endParaRPr lang="en-US" sz="4000" dirty="0" smtClean="0">
              <a:solidFill>
                <a:schemeClr val="tx1"/>
              </a:solidFill>
              <a:latin typeface="Arial Narrow" panose="020B0606020202030204" pitchFamily="34" charset="0"/>
            </a:endParaRPr>
          </a:p>
        </p:txBody>
      </p:sp>
      <p:sp>
        <p:nvSpPr>
          <p:cNvPr id="2" name="TextBox 1"/>
          <p:cNvSpPr txBox="1"/>
          <p:nvPr/>
        </p:nvSpPr>
        <p:spPr>
          <a:xfrm>
            <a:off x="2146853" y="5563704"/>
            <a:ext cx="2782956" cy="707886"/>
          </a:xfrm>
          <a:prstGeom prst="rect">
            <a:avLst/>
          </a:prstGeom>
          <a:solidFill>
            <a:schemeClr val="tx1"/>
          </a:solidFill>
        </p:spPr>
        <p:txBody>
          <a:bodyPr wrap="square" rtlCol="0">
            <a:spAutoFit/>
          </a:bodyPr>
          <a:lstStyle/>
          <a:p>
            <a:r>
              <a:rPr lang="en-US" sz="4000" dirty="0" smtClean="0">
                <a:solidFill>
                  <a:schemeClr val="bg1"/>
                </a:solidFill>
                <a:latin typeface="Arial Narrow" panose="020B0606020202030204" pitchFamily="34" charset="0"/>
              </a:rPr>
              <a:t>Good Source</a:t>
            </a:r>
            <a:endParaRPr lang="en-US" sz="4000" dirty="0">
              <a:solidFill>
                <a:schemeClr val="bg1"/>
              </a:solidFill>
              <a:latin typeface="Arial Narrow" panose="020B0606020202030204" pitchFamily="34" charset="0"/>
            </a:endParaRPr>
          </a:p>
        </p:txBody>
      </p:sp>
      <p:sp>
        <p:nvSpPr>
          <p:cNvPr id="5" name="TextBox 4"/>
          <p:cNvSpPr txBox="1"/>
          <p:nvPr/>
        </p:nvSpPr>
        <p:spPr>
          <a:xfrm>
            <a:off x="7600123" y="5563704"/>
            <a:ext cx="2782956" cy="707886"/>
          </a:xfrm>
          <a:prstGeom prst="rect">
            <a:avLst/>
          </a:prstGeom>
          <a:solidFill>
            <a:schemeClr val="tx1"/>
          </a:solidFill>
        </p:spPr>
        <p:txBody>
          <a:bodyPr wrap="square" rtlCol="0">
            <a:spAutoFit/>
          </a:bodyPr>
          <a:lstStyle/>
          <a:p>
            <a:pPr algn="ctr"/>
            <a:r>
              <a:rPr lang="en-US" sz="4000" dirty="0" smtClean="0">
                <a:solidFill>
                  <a:schemeClr val="bg1"/>
                </a:solidFill>
                <a:latin typeface="Arial Narrow" panose="020B0606020202030204" pitchFamily="34" charset="0"/>
              </a:rPr>
              <a:t>Bad Source</a:t>
            </a:r>
            <a:endParaRPr lang="en-US" sz="4000" dirty="0">
              <a:solidFill>
                <a:schemeClr val="bg1"/>
              </a:solidFill>
              <a:latin typeface="Arial Narrow" panose="020B0606020202030204" pitchFamily="34" charset="0"/>
            </a:endParaRPr>
          </a:p>
        </p:txBody>
      </p:sp>
      <p:sp>
        <p:nvSpPr>
          <p:cNvPr id="4" name="TextBox 3"/>
          <p:cNvSpPr txBox="1"/>
          <p:nvPr/>
        </p:nvSpPr>
        <p:spPr>
          <a:xfrm>
            <a:off x="8259164" y="2527276"/>
            <a:ext cx="2922104" cy="830997"/>
          </a:xfrm>
          <a:prstGeom prst="rect">
            <a:avLst/>
          </a:prstGeom>
          <a:noFill/>
        </p:spPr>
        <p:txBody>
          <a:bodyPr wrap="square" rtlCol="0">
            <a:spAutoFit/>
          </a:bodyPr>
          <a:lstStyle/>
          <a:p>
            <a:r>
              <a:rPr lang="en-US" sz="2400" dirty="0" smtClean="0">
                <a:latin typeface="Arial Narrow" panose="020B0606020202030204" pitchFamily="34" charset="0"/>
              </a:rPr>
              <a:t>Table salt, garlic salt, Steak sauce</a:t>
            </a:r>
            <a:endParaRPr lang="en-US" sz="2400" dirty="0">
              <a:latin typeface="Arial Narrow" panose="020B0606020202030204" pitchFamily="34" charset="0"/>
            </a:endParaRPr>
          </a:p>
        </p:txBody>
      </p:sp>
      <p:sp>
        <p:nvSpPr>
          <p:cNvPr id="9" name="TextBox 8"/>
          <p:cNvSpPr txBox="1"/>
          <p:nvPr/>
        </p:nvSpPr>
        <p:spPr>
          <a:xfrm>
            <a:off x="6295198" y="4504672"/>
            <a:ext cx="2596796" cy="830997"/>
          </a:xfrm>
          <a:prstGeom prst="rect">
            <a:avLst/>
          </a:prstGeom>
          <a:noFill/>
        </p:spPr>
        <p:txBody>
          <a:bodyPr wrap="square" rtlCol="0">
            <a:spAutoFit/>
          </a:bodyPr>
          <a:lstStyle/>
          <a:p>
            <a:r>
              <a:rPr lang="en-US" sz="2400" dirty="0" smtClean="0">
                <a:latin typeface="Arial Narrow" panose="020B0606020202030204" pitchFamily="34" charset="0"/>
              </a:rPr>
              <a:t>Fast food, frozen dinner</a:t>
            </a:r>
            <a:endParaRPr lang="en-US" sz="2400" dirty="0">
              <a:latin typeface="Arial Narrow" panose="020B0606020202030204" pitchFamily="34" charset="0"/>
            </a:endParaRPr>
          </a:p>
        </p:txBody>
      </p:sp>
      <p:sp>
        <p:nvSpPr>
          <p:cNvPr id="7" name="TextBox 6"/>
          <p:cNvSpPr txBox="1"/>
          <p:nvPr/>
        </p:nvSpPr>
        <p:spPr>
          <a:xfrm>
            <a:off x="5923722" y="2480365"/>
            <a:ext cx="53008" cy="3642139"/>
          </a:xfrm>
          <a:prstGeom prst="rect">
            <a:avLst/>
          </a:prstGeom>
          <a:solidFill>
            <a:schemeClr val="tx1"/>
          </a:solidFill>
        </p:spPr>
        <p:txBody>
          <a:bodyPr wrap="square" rtlCol="0">
            <a:spAutoFit/>
          </a:bodyPr>
          <a:lstStyle/>
          <a:p>
            <a:endParaRPr lang="en-US" dirty="0"/>
          </a:p>
        </p:txBody>
      </p:sp>
      <p:sp>
        <p:nvSpPr>
          <p:cNvPr id="13" name="TextBox 12"/>
          <p:cNvSpPr txBox="1"/>
          <p:nvPr/>
        </p:nvSpPr>
        <p:spPr>
          <a:xfrm>
            <a:off x="3140765" y="2480365"/>
            <a:ext cx="2663688" cy="830997"/>
          </a:xfrm>
          <a:prstGeom prst="rect">
            <a:avLst/>
          </a:prstGeom>
          <a:noFill/>
        </p:spPr>
        <p:txBody>
          <a:bodyPr wrap="square" rtlCol="0">
            <a:spAutoFit/>
          </a:bodyPr>
          <a:lstStyle/>
          <a:p>
            <a:r>
              <a:rPr lang="en-US" sz="2400" dirty="0" smtClean="0">
                <a:latin typeface="Arial Narrow" panose="020B0606020202030204" pitchFamily="34" charset="0"/>
              </a:rPr>
              <a:t>Unsalted cracker, popcorn, pretzel</a:t>
            </a:r>
            <a:endParaRPr lang="en-US" sz="2400" dirty="0">
              <a:latin typeface="Arial Narrow" panose="020B0606020202030204" pitchFamily="34" charset="0"/>
            </a:endParaRPr>
          </a:p>
        </p:txBody>
      </p:sp>
      <p:sp>
        <p:nvSpPr>
          <p:cNvPr id="15" name="TextBox 14"/>
          <p:cNvSpPr txBox="1"/>
          <p:nvPr/>
        </p:nvSpPr>
        <p:spPr>
          <a:xfrm>
            <a:off x="874644" y="4399234"/>
            <a:ext cx="2663688" cy="830997"/>
          </a:xfrm>
          <a:prstGeom prst="rect">
            <a:avLst/>
          </a:prstGeom>
          <a:noFill/>
        </p:spPr>
        <p:txBody>
          <a:bodyPr wrap="square" rtlCol="0">
            <a:spAutoFit/>
          </a:bodyPr>
          <a:lstStyle/>
          <a:p>
            <a:r>
              <a:rPr lang="en-US" sz="2400" dirty="0" smtClean="0">
                <a:latin typeface="Arial Narrow" panose="020B0606020202030204" pitchFamily="34" charset="0"/>
              </a:rPr>
              <a:t>Lean beef, fish, Low salt deli meats</a:t>
            </a:r>
            <a:endParaRPr lang="en-US" sz="2400" dirty="0">
              <a:latin typeface="Arial Narrow" panose="020B0606020202030204" pitchFamily="34" charset="0"/>
            </a:endParaRPr>
          </a:p>
        </p:txBody>
      </p:sp>
      <p:pic>
        <p:nvPicPr>
          <p:cNvPr id="18" name="Picture 17" descr="http://i.tfcdn.com/img2/rpDolUcAY2KUZ2JIy89PiU_MS4kvz8xLZcgoKSmw0tfPTsyprNBLzs_Vz8xNTE8t1k8rzcnR9wSz492D9N2D4k0NjYzMTPSyCtIB/fvUG-v8A.B"/>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4643" y="2350895"/>
            <a:ext cx="1048878" cy="808412"/>
          </a:xfrm>
          <a:prstGeom prst="rect">
            <a:avLst/>
          </a:prstGeom>
          <a:noFill/>
          <a:ln>
            <a:noFill/>
          </a:ln>
        </p:spPr>
      </p:pic>
      <p:pic>
        <p:nvPicPr>
          <p:cNvPr id="19" name="Picture 18" descr="http://www.womanaroundtown.com/wp-content/uploads/2010/01/popcorn-511x340.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76532" y="2602535"/>
            <a:ext cx="913904" cy="859157"/>
          </a:xfrm>
          <a:prstGeom prst="rect">
            <a:avLst/>
          </a:prstGeom>
          <a:noFill/>
          <a:ln>
            <a:noFill/>
          </a:ln>
        </p:spPr>
      </p:pic>
      <p:pic>
        <p:nvPicPr>
          <p:cNvPr id="20" name="Picture 19" descr="http://www.childbirthgraphics.com/media/catalog/product/cache/6/image/9df78eab33525d08d6e5fb8d27136e95/7/8/78430_1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1893" y="3289273"/>
            <a:ext cx="1117709" cy="979995"/>
          </a:xfrm>
          <a:prstGeom prst="rect">
            <a:avLst/>
          </a:prstGeom>
          <a:noFill/>
          <a:ln>
            <a:noFill/>
          </a:ln>
        </p:spPr>
      </p:pic>
      <p:pic>
        <p:nvPicPr>
          <p:cNvPr id="21" name="Picture 20" descr="http://img.breakingmuscle.com/sites/default/files/imagecache/full_width/images/bydate/aug_27_2012_-_138pm/shutterstock_89265397.jp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23955" y="3391767"/>
            <a:ext cx="1598995" cy="861013"/>
          </a:xfrm>
          <a:prstGeom prst="rect">
            <a:avLst/>
          </a:prstGeom>
          <a:noFill/>
          <a:ln>
            <a:noFill/>
          </a:ln>
        </p:spPr>
      </p:pic>
      <p:pic>
        <p:nvPicPr>
          <p:cNvPr id="22" name="Picture 21" descr="http://www.clker.com/cliparts/7/5/2/1/1345184406225996637jumping_cartoon_fish_vector_clip_art_picture_111017-220018-242001.jpg"/>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7644483">
            <a:off x="3685641" y="4152688"/>
            <a:ext cx="1122168" cy="1245281"/>
          </a:xfrm>
          <a:prstGeom prst="rect">
            <a:avLst/>
          </a:prstGeom>
          <a:noFill/>
          <a:ln>
            <a:noFill/>
          </a:ln>
        </p:spPr>
      </p:pic>
      <p:pic>
        <p:nvPicPr>
          <p:cNvPr id="23" name="Picture 22" descr="http://t2.gstatic.com/images?q=tbn:ANd9GcRhV38xZ5RfGoSj-TM_-0KEnFPpGwOT9EidPlBBSqpOM-81kXK_"/>
          <p:cNvPicPr/>
          <p:nvPr/>
        </p:nvPicPr>
        <p:blipFill>
          <a:blip r:embed="rId7">
            <a:extLst>
              <a:ext uri="{28A0092B-C50C-407E-A947-70E740481C1C}">
                <a14:useLocalDpi xmlns:a14="http://schemas.microsoft.com/office/drawing/2010/main" val="0"/>
              </a:ext>
            </a:extLst>
          </a:blip>
          <a:srcRect/>
          <a:stretch>
            <a:fillRect/>
          </a:stretch>
        </p:blipFill>
        <p:spPr bwMode="auto">
          <a:xfrm>
            <a:off x="6207724" y="2436149"/>
            <a:ext cx="2051440" cy="1865285"/>
          </a:xfrm>
          <a:prstGeom prst="rect">
            <a:avLst/>
          </a:prstGeom>
          <a:noFill/>
          <a:ln>
            <a:noFill/>
          </a:ln>
        </p:spPr>
      </p:pic>
      <p:pic>
        <p:nvPicPr>
          <p:cNvPr id="24" name="Picture 23" descr="http://t1.gstatic.com/images?q=tbn:ANd9GcQcC7fa63WPaAawTUzgel1LGbkKh8Lw7X5j8Rzew7eeslMh7xIgAA"/>
          <p:cNvPicPr/>
          <p:nvPr/>
        </p:nvPicPr>
        <p:blipFill>
          <a:blip r:embed="rId8">
            <a:extLst>
              <a:ext uri="{28A0092B-C50C-407E-A947-70E740481C1C}">
                <a14:useLocalDpi xmlns:a14="http://schemas.microsoft.com/office/drawing/2010/main" val="0"/>
              </a:ext>
            </a:extLst>
          </a:blip>
          <a:srcRect/>
          <a:stretch>
            <a:fillRect/>
          </a:stretch>
        </p:blipFill>
        <p:spPr bwMode="auto">
          <a:xfrm>
            <a:off x="8991601" y="3359862"/>
            <a:ext cx="2090060" cy="2014951"/>
          </a:xfrm>
          <a:prstGeom prst="rect">
            <a:avLst/>
          </a:prstGeom>
          <a:noFill/>
          <a:ln>
            <a:noFill/>
          </a:ln>
        </p:spPr>
      </p:pic>
    </p:spTree>
    <p:extLst>
      <p:ext uri="{BB962C8B-B14F-4D97-AF65-F5344CB8AC3E}">
        <p14:creationId xmlns:p14="http://schemas.microsoft.com/office/powerpoint/2010/main" val="321274300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74644" y="821428"/>
            <a:ext cx="10588486" cy="3317875"/>
          </a:xfrm>
        </p:spPr>
        <p:txBody>
          <a:bodyPr>
            <a:noAutofit/>
          </a:bodyPr>
          <a:lstStyle/>
          <a:p>
            <a:pPr marL="0" indent="0">
              <a:buNone/>
            </a:pPr>
            <a:r>
              <a:rPr lang="en-US" sz="4000" b="1" dirty="0" smtClean="0">
                <a:latin typeface="Arial Narrow" panose="020B0606020202030204" pitchFamily="34" charset="0"/>
              </a:rPr>
              <a:t>Phosphorus: Low</a:t>
            </a:r>
          </a:p>
          <a:p>
            <a:pPr marL="0" indent="0">
              <a:buNone/>
            </a:pPr>
            <a:r>
              <a:rPr lang="en-US" sz="4000" dirty="0" smtClean="0">
                <a:latin typeface="Arial Narrow" panose="020B0606020202030204" pitchFamily="34" charset="0"/>
              </a:rPr>
              <a:t>	</a:t>
            </a:r>
          </a:p>
          <a:p>
            <a:pPr marL="0" indent="0">
              <a:buNone/>
            </a:pPr>
            <a:endParaRPr lang="en-US" sz="4000" dirty="0">
              <a:latin typeface="Arial Narrow" panose="020B0606020202030204" pitchFamily="34" charset="0"/>
            </a:endParaRPr>
          </a:p>
          <a:p>
            <a:pPr marL="0" indent="0">
              <a:buNone/>
            </a:pPr>
            <a:endParaRPr lang="en-US" sz="4000" dirty="0" smtClean="0">
              <a:latin typeface="Arial Narrow" panose="020B0606020202030204" pitchFamily="34" charset="0"/>
            </a:endParaRPr>
          </a:p>
          <a:p>
            <a:pPr marL="0" indent="0">
              <a:buNone/>
            </a:pPr>
            <a:endParaRPr lang="en-US" sz="4000" dirty="0" smtClean="0">
              <a:latin typeface="Arial Narrow" panose="020B0606020202030204" pitchFamily="34" charset="0"/>
            </a:endParaRPr>
          </a:p>
        </p:txBody>
      </p:sp>
      <p:sp>
        <p:nvSpPr>
          <p:cNvPr id="2" name="TextBox 1"/>
          <p:cNvSpPr txBox="1"/>
          <p:nvPr/>
        </p:nvSpPr>
        <p:spPr>
          <a:xfrm>
            <a:off x="2146853" y="5563704"/>
            <a:ext cx="2782956" cy="707886"/>
          </a:xfrm>
          <a:prstGeom prst="rect">
            <a:avLst/>
          </a:prstGeom>
          <a:solidFill>
            <a:schemeClr val="tx1"/>
          </a:solidFill>
        </p:spPr>
        <p:txBody>
          <a:bodyPr wrap="square" rtlCol="0">
            <a:spAutoFit/>
          </a:bodyPr>
          <a:lstStyle/>
          <a:p>
            <a:r>
              <a:rPr lang="en-US" sz="4000" dirty="0" smtClean="0">
                <a:solidFill>
                  <a:schemeClr val="bg1"/>
                </a:solidFill>
                <a:latin typeface="Arial Narrow" panose="020B0606020202030204" pitchFamily="34" charset="0"/>
              </a:rPr>
              <a:t>Good Source</a:t>
            </a:r>
            <a:endParaRPr lang="en-US" sz="4000" dirty="0">
              <a:solidFill>
                <a:schemeClr val="bg1"/>
              </a:solidFill>
              <a:latin typeface="Arial Narrow" panose="020B0606020202030204" pitchFamily="34" charset="0"/>
            </a:endParaRPr>
          </a:p>
        </p:txBody>
      </p:sp>
      <p:sp>
        <p:nvSpPr>
          <p:cNvPr id="5" name="TextBox 4"/>
          <p:cNvSpPr txBox="1"/>
          <p:nvPr/>
        </p:nvSpPr>
        <p:spPr>
          <a:xfrm>
            <a:off x="7600123" y="5563704"/>
            <a:ext cx="2782956" cy="707886"/>
          </a:xfrm>
          <a:prstGeom prst="rect">
            <a:avLst/>
          </a:prstGeom>
          <a:solidFill>
            <a:schemeClr val="tx1"/>
          </a:solidFill>
        </p:spPr>
        <p:txBody>
          <a:bodyPr wrap="square" rtlCol="0">
            <a:spAutoFit/>
          </a:bodyPr>
          <a:lstStyle/>
          <a:p>
            <a:pPr algn="ctr"/>
            <a:r>
              <a:rPr lang="en-US" sz="4000" dirty="0" smtClean="0">
                <a:solidFill>
                  <a:schemeClr val="bg1"/>
                </a:solidFill>
                <a:latin typeface="Arial Narrow" panose="020B0606020202030204" pitchFamily="34" charset="0"/>
              </a:rPr>
              <a:t>Bad Source</a:t>
            </a:r>
            <a:endParaRPr lang="en-US" sz="4000" dirty="0">
              <a:solidFill>
                <a:schemeClr val="bg1"/>
              </a:solidFill>
              <a:latin typeface="Arial Narrow" panose="020B0606020202030204" pitchFamily="34" charset="0"/>
            </a:endParaRPr>
          </a:p>
        </p:txBody>
      </p:sp>
      <p:sp>
        <p:nvSpPr>
          <p:cNvPr id="4" name="TextBox 3"/>
          <p:cNvSpPr txBox="1"/>
          <p:nvPr/>
        </p:nvSpPr>
        <p:spPr>
          <a:xfrm>
            <a:off x="8614188" y="1736701"/>
            <a:ext cx="2303257" cy="461665"/>
          </a:xfrm>
          <a:prstGeom prst="rect">
            <a:avLst/>
          </a:prstGeom>
          <a:noFill/>
        </p:spPr>
        <p:txBody>
          <a:bodyPr wrap="square" rtlCol="0">
            <a:spAutoFit/>
          </a:bodyPr>
          <a:lstStyle/>
          <a:p>
            <a:r>
              <a:rPr lang="en-US" sz="2400" dirty="0" smtClean="0">
                <a:latin typeface="Arial Narrow" panose="020B0606020202030204" pitchFamily="34" charset="0"/>
              </a:rPr>
              <a:t>Process meats</a:t>
            </a:r>
            <a:endParaRPr lang="en-US" sz="2400" dirty="0">
              <a:latin typeface="Arial Narrow" panose="020B0606020202030204" pitchFamily="34" charset="0"/>
            </a:endParaRPr>
          </a:p>
        </p:txBody>
      </p:sp>
      <p:sp>
        <p:nvSpPr>
          <p:cNvPr id="9" name="TextBox 8"/>
          <p:cNvSpPr txBox="1"/>
          <p:nvPr/>
        </p:nvSpPr>
        <p:spPr>
          <a:xfrm>
            <a:off x="6139462" y="4383507"/>
            <a:ext cx="2596796" cy="461665"/>
          </a:xfrm>
          <a:prstGeom prst="rect">
            <a:avLst/>
          </a:prstGeom>
          <a:noFill/>
        </p:spPr>
        <p:txBody>
          <a:bodyPr wrap="square" rtlCol="0">
            <a:spAutoFit/>
          </a:bodyPr>
          <a:lstStyle/>
          <a:p>
            <a:r>
              <a:rPr lang="en-US" sz="2400" dirty="0" smtClean="0">
                <a:latin typeface="Arial Narrow" panose="020B0606020202030204" pitchFamily="34" charset="0"/>
              </a:rPr>
              <a:t>Dairy products, Milk</a:t>
            </a:r>
            <a:endParaRPr lang="en-US" sz="2400" dirty="0">
              <a:latin typeface="Arial Narrow" panose="020B0606020202030204" pitchFamily="34" charset="0"/>
            </a:endParaRPr>
          </a:p>
        </p:txBody>
      </p:sp>
      <p:sp>
        <p:nvSpPr>
          <p:cNvPr id="7" name="TextBox 6"/>
          <p:cNvSpPr txBox="1"/>
          <p:nvPr/>
        </p:nvSpPr>
        <p:spPr>
          <a:xfrm flipH="1">
            <a:off x="5868367" y="1404731"/>
            <a:ext cx="55355" cy="4717774"/>
          </a:xfrm>
          <a:prstGeom prst="rect">
            <a:avLst/>
          </a:prstGeom>
          <a:solidFill>
            <a:schemeClr val="tx1"/>
          </a:solidFill>
        </p:spPr>
        <p:txBody>
          <a:bodyPr wrap="square" rtlCol="0">
            <a:spAutoFit/>
          </a:bodyPr>
          <a:lstStyle/>
          <a:p>
            <a:endParaRPr lang="en-US" dirty="0"/>
          </a:p>
        </p:txBody>
      </p:sp>
      <p:sp>
        <p:nvSpPr>
          <p:cNvPr id="13" name="TextBox 12"/>
          <p:cNvSpPr txBox="1"/>
          <p:nvPr/>
        </p:nvSpPr>
        <p:spPr>
          <a:xfrm>
            <a:off x="2719756" y="1893353"/>
            <a:ext cx="2663688" cy="830997"/>
          </a:xfrm>
          <a:prstGeom prst="rect">
            <a:avLst/>
          </a:prstGeom>
          <a:noFill/>
        </p:spPr>
        <p:txBody>
          <a:bodyPr wrap="square" rtlCol="0">
            <a:spAutoFit/>
          </a:bodyPr>
          <a:lstStyle/>
          <a:p>
            <a:r>
              <a:rPr lang="en-US" sz="2400" dirty="0" smtClean="0">
                <a:latin typeface="Arial Narrow" panose="020B0606020202030204" pitchFamily="34" charset="0"/>
              </a:rPr>
              <a:t>Ginger ale, Lemon lime soda</a:t>
            </a:r>
            <a:endParaRPr lang="en-US" sz="2400" dirty="0">
              <a:latin typeface="Arial Narrow" panose="020B0606020202030204" pitchFamily="34" charset="0"/>
            </a:endParaRPr>
          </a:p>
        </p:txBody>
      </p:sp>
      <p:sp>
        <p:nvSpPr>
          <p:cNvPr id="15" name="TextBox 14"/>
          <p:cNvSpPr txBox="1"/>
          <p:nvPr/>
        </p:nvSpPr>
        <p:spPr>
          <a:xfrm>
            <a:off x="874644" y="4399234"/>
            <a:ext cx="2663688" cy="830997"/>
          </a:xfrm>
          <a:prstGeom prst="rect">
            <a:avLst/>
          </a:prstGeom>
          <a:noFill/>
        </p:spPr>
        <p:txBody>
          <a:bodyPr wrap="square" rtlCol="0">
            <a:spAutoFit/>
          </a:bodyPr>
          <a:lstStyle/>
          <a:p>
            <a:r>
              <a:rPr lang="en-US" sz="2400" dirty="0" smtClean="0">
                <a:latin typeface="Arial Narrow" panose="020B0606020202030204" pitchFamily="34" charset="0"/>
              </a:rPr>
              <a:t>White bread, pasta, corn or rice cereals</a:t>
            </a:r>
            <a:endParaRPr lang="en-US" sz="2400" dirty="0">
              <a:latin typeface="Arial Narrow" panose="020B0606020202030204" pitchFamily="34" charset="0"/>
            </a:endParaRPr>
          </a:p>
        </p:txBody>
      </p:sp>
      <p:pic>
        <p:nvPicPr>
          <p:cNvPr id="17" name="Picture 16" descr="http://t1.gstatic.com/images?q=tbn:ANd9GcQvP0YKt6RtAWfYKAcZ-1oJdwx0sI04ofonoRCazuxofPAHC98-"/>
          <p:cNvPicPr/>
          <p:nvPr/>
        </p:nvPicPr>
        <p:blipFill>
          <a:blip r:embed="rId2">
            <a:extLst>
              <a:ext uri="{28A0092B-C50C-407E-A947-70E740481C1C}">
                <a14:useLocalDpi xmlns:a14="http://schemas.microsoft.com/office/drawing/2010/main" val="0"/>
              </a:ext>
            </a:extLst>
          </a:blip>
          <a:srcRect/>
          <a:stretch>
            <a:fillRect/>
          </a:stretch>
        </p:blipFill>
        <p:spPr bwMode="auto">
          <a:xfrm>
            <a:off x="790232" y="1736701"/>
            <a:ext cx="1618095" cy="1284795"/>
          </a:xfrm>
          <a:prstGeom prst="rect">
            <a:avLst/>
          </a:prstGeom>
          <a:noFill/>
          <a:ln>
            <a:noFill/>
          </a:ln>
        </p:spPr>
      </p:pic>
      <p:pic>
        <p:nvPicPr>
          <p:cNvPr id="25" name="Picture 24" descr="http://clarapersis.com/wp-content/uploads/2012/08/Channeling-Contessa-Lemon-Lime-Soda-2.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35400" y="2901467"/>
            <a:ext cx="1521710" cy="1108414"/>
          </a:xfrm>
          <a:prstGeom prst="rect">
            <a:avLst/>
          </a:prstGeom>
          <a:noFill/>
          <a:ln>
            <a:noFill/>
          </a:ln>
        </p:spPr>
      </p:pic>
      <p:pic>
        <p:nvPicPr>
          <p:cNvPr id="27" name="Picture 26" descr="http://www.tenaadam.com/wp-content/uploads/2014/05/bread-white.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1534" y="3021496"/>
            <a:ext cx="1530351" cy="1638541"/>
          </a:xfrm>
          <a:prstGeom prst="rect">
            <a:avLst/>
          </a:prstGeom>
          <a:noFill/>
          <a:ln>
            <a:noFill/>
          </a:ln>
        </p:spPr>
      </p:pic>
      <p:pic>
        <p:nvPicPr>
          <p:cNvPr id="26" name="Picture 25" descr="http://i49.tinypic.com/ix8tnl.png"/>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9197665">
            <a:off x="4619154" y="3856009"/>
            <a:ext cx="1300088" cy="1297326"/>
          </a:xfrm>
          <a:prstGeom prst="rect">
            <a:avLst/>
          </a:prstGeom>
          <a:noFill/>
          <a:ln>
            <a:noFill/>
          </a:ln>
        </p:spPr>
      </p:pic>
      <p:pic>
        <p:nvPicPr>
          <p:cNvPr id="28" name="Picture 27" descr="http://d3ev8gv3qkgraz.cloudfront.net/wp-content/uploads/422914939_eb38e58efa.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008134" y="1518793"/>
            <a:ext cx="2386567" cy="1839479"/>
          </a:xfrm>
          <a:prstGeom prst="rect">
            <a:avLst/>
          </a:prstGeom>
          <a:noFill/>
          <a:ln>
            <a:noFill/>
          </a:ln>
        </p:spPr>
      </p:pic>
      <p:pic>
        <p:nvPicPr>
          <p:cNvPr id="29" name="Picture 28" descr="http://fruitandvegetable.info/wp-content/uploads/ktz/dairy-products-clipart-black-and-white-2y958ueth181t8f07cf8cq.gif"/>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854807" y="3004823"/>
            <a:ext cx="2184254" cy="2225407"/>
          </a:xfrm>
          <a:prstGeom prst="rect">
            <a:avLst/>
          </a:prstGeom>
          <a:noFill/>
          <a:ln>
            <a:noFill/>
          </a:ln>
        </p:spPr>
      </p:pic>
    </p:spTree>
    <p:extLst>
      <p:ext uri="{BB962C8B-B14F-4D97-AF65-F5344CB8AC3E}">
        <p14:creationId xmlns:p14="http://schemas.microsoft.com/office/powerpoint/2010/main" val="1505779040"/>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456"/>
          <a:stretch/>
        </p:blipFill>
        <p:spPr>
          <a:xfrm>
            <a:off x="0" y="1"/>
            <a:ext cx="12192000" cy="6858000"/>
          </a:xfrm>
          <a:prstGeom prst="rect">
            <a:avLst/>
          </a:prstGeom>
        </p:spPr>
      </p:pic>
      <p:sp>
        <p:nvSpPr>
          <p:cNvPr id="4" name="Title 3"/>
          <p:cNvSpPr>
            <a:spLocks noGrp="1"/>
          </p:cNvSpPr>
          <p:nvPr>
            <p:ph type="title"/>
          </p:nvPr>
        </p:nvSpPr>
        <p:spPr>
          <a:xfrm>
            <a:off x="596346" y="2239619"/>
            <a:ext cx="6107043" cy="3296321"/>
          </a:xfrm>
        </p:spPr>
        <p:txBody>
          <a:bodyPr>
            <a:noAutofit/>
          </a:bodyPr>
          <a:lstStyle/>
          <a:p>
            <a:r>
              <a:rPr lang="en-US" sz="9600" b="1" dirty="0" smtClean="0">
                <a:solidFill>
                  <a:schemeClr val="tx1"/>
                </a:solidFill>
                <a:latin typeface="Arial Rounded MT Bold" panose="020F0704030504030204" pitchFamily="34" charset="0"/>
              </a:rPr>
              <a:t>DIALYSIS</a:t>
            </a:r>
            <a:endParaRPr lang="en-US" sz="9600" b="1" dirty="0">
              <a:solidFill>
                <a:schemeClr val="tx1"/>
              </a:solidFill>
              <a:latin typeface="Arial Rounded MT Bold" panose="020F0704030504030204" pitchFamily="34" charset="0"/>
            </a:endParaRPr>
          </a:p>
        </p:txBody>
      </p:sp>
      <p:sp>
        <p:nvSpPr>
          <p:cNvPr id="5" name="TextBox 4"/>
          <p:cNvSpPr txBox="1"/>
          <p:nvPr/>
        </p:nvSpPr>
        <p:spPr>
          <a:xfrm>
            <a:off x="182989" y="3533836"/>
            <a:ext cx="1622560" cy="707886"/>
          </a:xfrm>
          <a:prstGeom prst="rect">
            <a:avLst/>
          </a:prstGeom>
          <a:noFill/>
        </p:spPr>
        <p:txBody>
          <a:bodyPr wrap="none" rtlCol="0">
            <a:spAutoFit/>
          </a:bodyPr>
          <a:lstStyle/>
          <a:p>
            <a:r>
              <a:rPr lang="en-US" sz="4000" dirty="0" smtClean="0">
                <a:latin typeface="Blackadder ITC" panose="04020505051007020D02" pitchFamily="82" charset="0"/>
              </a:rPr>
              <a:t>What is</a:t>
            </a:r>
            <a:endParaRPr lang="en-US" sz="4000" dirty="0">
              <a:latin typeface="Blackadder ITC" panose="04020505051007020D02" pitchFamily="82" charset="0"/>
            </a:endParaRPr>
          </a:p>
        </p:txBody>
      </p:sp>
    </p:spTree>
    <p:extLst>
      <p:ext uri="{BB962C8B-B14F-4D97-AF65-F5344CB8AC3E}">
        <p14:creationId xmlns:p14="http://schemas.microsoft.com/office/powerpoint/2010/main" val="637990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tx1"/>
                </a:solidFill>
                <a:latin typeface="Arial Rounded MT Bold" panose="020F0704030504030204" pitchFamily="34" charset="0"/>
              </a:rPr>
              <a:t>DIALYSIS</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p:txBody>
          <a:bodyPr>
            <a:normAutofit/>
          </a:bodyPr>
          <a:lstStyle/>
          <a:p>
            <a:r>
              <a:rPr lang="en-US" sz="4000" dirty="0" smtClean="0">
                <a:solidFill>
                  <a:schemeClr val="tx1"/>
                </a:solidFill>
                <a:latin typeface="Arial Narrow" panose="020B0606020202030204" pitchFamily="34" charset="0"/>
              </a:rPr>
              <a:t>is a process of removing accumulated waste and excess water from the blood.</a:t>
            </a:r>
          </a:p>
          <a:p>
            <a:r>
              <a:rPr lang="en-US" sz="4000" dirty="0" smtClean="0">
                <a:solidFill>
                  <a:schemeClr val="tx1"/>
                </a:solidFill>
                <a:latin typeface="Arial Narrow" panose="020B0606020202030204" pitchFamily="34" charset="0"/>
              </a:rPr>
              <a:t>is used primarily as an artificial replacement for lost kidney function in people with renal failure.</a:t>
            </a:r>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84463214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456"/>
          <a:stretch/>
        </p:blipFill>
        <p:spPr>
          <a:xfrm>
            <a:off x="0" y="-145773"/>
            <a:ext cx="12192000" cy="6858000"/>
          </a:xfrm>
          <a:prstGeom prst="rect">
            <a:avLst/>
          </a:prstGeom>
        </p:spPr>
      </p:pic>
      <p:sp>
        <p:nvSpPr>
          <p:cNvPr id="4" name="Title 3"/>
          <p:cNvSpPr>
            <a:spLocks noGrp="1"/>
          </p:cNvSpPr>
          <p:nvPr>
            <p:ph type="title"/>
          </p:nvPr>
        </p:nvSpPr>
        <p:spPr>
          <a:xfrm>
            <a:off x="596346" y="2239619"/>
            <a:ext cx="6414054" cy="3296321"/>
          </a:xfrm>
        </p:spPr>
        <p:txBody>
          <a:bodyPr>
            <a:noAutofit/>
          </a:bodyPr>
          <a:lstStyle/>
          <a:p>
            <a:r>
              <a:rPr lang="en-US" sz="7200" b="1" dirty="0" smtClean="0">
                <a:solidFill>
                  <a:schemeClr val="tx1"/>
                </a:solidFill>
                <a:latin typeface="Arial Rounded MT Bold" panose="020F0704030504030204" pitchFamily="34" charset="0"/>
              </a:rPr>
              <a:t>Hemodialysis</a:t>
            </a:r>
            <a:endParaRPr lang="en-US" sz="7200" b="1" dirty="0">
              <a:solidFill>
                <a:schemeClr val="tx1"/>
              </a:solidFill>
              <a:latin typeface="Arial Rounded MT Bold" panose="020F0704030504030204" pitchFamily="34" charset="0"/>
            </a:endParaRPr>
          </a:p>
        </p:txBody>
      </p:sp>
      <p:sp>
        <p:nvSpPr>
          <p:cNvPr id="5" name="TextBox 4"/>
          <p:cNvSpPr txBox="1"/>
          <p:nvPr/>
        </p:nvSpPr>
        <p:spPr>
          <a:xfrm>
            <a:off x="249250" y="3533836"/>
            <a:ext cx="1622560" cy="707886"/>
          </a:xfrm>
          <a:prstGeom prst="rect">
            <a:avLst/>
          </a:prstGeom>
          <a:noFill/>
        </p:spPr>
        <p:txBody>
          <a:bodyPr wrap="none" rtlCol="0">
            <a:spAutoFit/>
          </a:bodyPr>
          <a:lstStyle/>
          <a:p>
            <a:r>
              <a:rPr lang="en-US" sz="4000" dirty="0" smtClean="0">
                <a:latin typeface="Blackadder ITC" panose="04020505051007020D02" pitchFamily="82" charset="0"/>
              </a:rPr>
              <a:t>What is</a:t>
            </a:r>
            <a:endParaRPr lang="en-US" sz="4000" dirty="0">
              <a:latin typeface="Blackadder ITC" panose="04020505051007020D02" pitchFamily="82" charset="0"/>
            </a:endParaRPr>
          </a:p>
        </p:txBody>
      </p:sp>
    </p:spTree>
    <p:extLst>
      <p:ext uri="{BB962C8B-B14F-4D97-AF65-F5344CB8AC3E}">
        <p14:creationId xmlns:p14="http://schemas.microsoft.com/office/powerpoint/2010/main" val="15640782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tx1"/>
                </a:solidFill>
                <a:latin typeface="Arial Rounded MT Bold" panose="020F0704030504030204" pitchFamily="34" charset="0"/>
              </a:rPr>
              <a:t>HEMODIALYSIS</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990601" y="2470793"/>
            <a:ext cx="5463208" cy="3711346"/>
          </a:xfrm>
        </p:spPr>
        <p:txBody>
          <a:bodyPr>
            <a:noAutofit/>
          </a:bodyPr>
          <a:lstStyle/>
          <a:p>
            <a:r>
              <a:rPr lang="en-US" sz="4000" dirty="0" smtClean="0">
                <a:solidFill>
                  <a:schemeClr val="tx1"/>
                </a:solidFill>
                <a:latin typeface="Arial Narrow" panose="020B0606020202030204" pitchFamily="34" charset="0"/>
              </a:rPr>
              <a:t>Is an intermittent renal replacement therapy involving the process of cleansing the patient’s blood</a:t>
            </a:r>
            <a:r>
              <a:rPr lang="en-US" sz="4000" dirty="0">
                <a:solidFill>
                  <a:schemeClr val="tx1"/>
                </a:solidFill>
                <a:latin typeface="Arial Narrow" panose="020B0606020202030204" pitchFamily="34" charset="0"/>
              </a:rPr>
              <a:t> </a:t>
            </a:r>
            <a:r>
              <a:rPr lang="en-US" sz="4000" dirty="0" smtClean="0">
                <a:solidFill>
                  <a:schemeClr val="tx1"/>
                </a:solidFill>
                <a:latin typeface="Arial Narrow" panose="020B0606020202030204" pitchFamily="34" charset="0"/>
              </a:rPr>
              <a:t>and removing excess fluids</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2761" y="2543680"/>
            <a:ext cx="4858578" cy="3565572"/>
          </a:xfrm>
          <a:prstGeom prst="rect">
            <a:avLst/>
          </a:prstGeom>
        </p:spPr>
      </p:pic>
    </p:spTree>
    <p:extLst>
      <p:ext uri="{BB962C8B-B14F-4D97-AF65-F5344CB8AC3E}">
        <p14:creationId xmlns:p14="http://schemas.microsoft.com/office/powerpoint/2010/main" val="15280826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36104" y="958443"/>
            <a:ext cx="7726018" cy="5351196"/>
          </a:xfrm>
        </p:spPr>
        <p:txBody>
          <a:bodyPr>
            <a:noAutofit/>
          </a:bodyPr>
          <a:lstStyle/>
          <a:p>
            <a:r>
              <a:rPr lang="en-US" sz="4000" dirty="0" smtClean="0">
                <a:solidFill>
                  <a:schemeClr val="tx1"/>
                </a:solidFill>
                <a:latin typeface="Arial Narrow" panose="020B0606020202030204" pitchFamily="34" charset="0"/>
              </a:rPr>
              <a:t>utilizes counter current flow where the dialysate is flowing in the opposite direction to blood flow in the extracorporeal circuit. </a:t>
            </a:r>
          </a:p>
          <a:p>
            <a:r>
              <a:rPr lang="en-US" sz="4000" dirty="0">
                <a:solidFill>
                  <a:schemeClr val="tx1"/>
                </a:solidFill>
                <a:latin typeface="Arial Narrow" panose="020B0606020202030204" pitchFamily="34" charset="0"/>
              </a:rPr>
              <a:t>counter-current flow maintains the concentration gradient across the membrane at a maximum and increases the efficiency of the dialysis.</a:t>
            </a:r>
          </a:p>
          <a:p>
            <a:endParaRPr lang="en-US" sz="4000" dirty="0" smtClean="0">
              <a:solidFill>
                <a:schemeClr val="tx1"/>
              </a:solidFill>
              <a:latin typeface="Arial Narrow" panose="020B0606020202030204"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573" t="2624" r="5119" b="2230"/>
          <a:stretch/>
        </p:blipFill>
        <p:spPr>
          <a:xfrm>
            <a:off x="7871791" y="1781684"/>
            <a:ext cx="3501885" cy="3704715"/>
          </a:xfrm>
          <a:prstGeom prst="rect">
            <a:avLst/>
          </a:prstGeom>
        </p:spPr>
      </p:pic>
    </p:spTree>
    <p:extLst>
      <p:ext uri="{BB962C8B-B14F-4D97-AF65-F5344CB8AC3E}">
        <p14:creationId xmlns:p14="http://schemas.microsoft.com/office/powerpoint/2010/main" val="1257358845"/>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357" y="982132"/>
            <a:ext cx="10836965" cy="1303867"/>
          </a:xfrm>
        </p:spPr>
        <p:txBody>
          <a:bodyPr>
            <a:noAutofit/>
          </a:bodyPr>
          <a:lstStyle/>
          <a:p>
            <a:r>
              <a:rPr lang="en-US" sz="5400" b="1" dirty="0" smtClean="0">
                <a:solidFill>
                  <a:schemeClr val="tx1"/>
                </a:solidFill>
                <a:latin typeface="Arial Rounded MT Bold" panose="020F0704030504030204" pitchFamily="34" charset="0"/>
              </a:rPr>
              <a:t>PRINCIPLE OF HEMODIALYSIS</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5724939" y="2531166"/>
            <a:ext cx="5950226" cy="3922643"/>
          </a:xfrm>
        </p:spPr>
        <p:txBody>
          <a:bodyPr>
            <a:noAutofit/>
          </a:bodyPr>
          <a:lstStyle/>
          <a:p>
            <a:pPr marL="0" indent="0">
              <a:buNone/>
            </a:pPr>
            <a:r>
              <a:rPr lang="en-US" sz="4000" dirty="0" smtClean="0">
                <a:solidFill>
                  <a:schemeClr val="tx1"/>
                </a:solidFill>
                <a:latin typeface="Arial Narrow" panose="020B0606020202030204" pitchFamily="34" charset="0"/>
              </a:rPr>
              <a:t>The </a:t>
            </a:r>
            <a:r>
              <a:rPr lang="en-US" sz="4000" dirty="0">
                <a:solidFill>
                  <a:schemeClr val="tx1"/>
                </a:solidFill>
                <a:latin typeface="Arial Narrow" panose="020B0606020202030204" pitchFamily="34" charset="0"/>
              </a:rPr>
              <a:t>patient’s blood flows into the dialyzer; </a:t>
            </a:r>
            <a:r>
              <a:rPr lang="en-US" sz="4000" dirty="0" smtClean="0">
                <a:solidFill>
                  <a:schemeClr val="tx1"/>
                </a:solidFill>
                <a:latin typeface="Arial Narrow" panose="020B0606020202030204" pitchFamily="34" charset="0"/>
              </a:rPr>
              <a:t>there is </a:t>
            </a:r>
            <a:r>
              <a:rPr lang="en-US" sz="4000" dirty="0">
                <a:solidFill>
                  <a:schemeClr val="tx1"/>
                </a:solidFill>
                <a:latin typeface="Arial Narrow" panose="020B0606020202030204" pitchFamily="34" charset="0"/>
              </a:rPr>
              <a:t>movement of </a:t>
            </a:r>
            <a:r>
              <a:rPr lang="en-US" sz="4000" dirty="0" smtClean="0">
                <a:solidFill>
                  <a:schemeClr val="tx1"/>
                </a:solidFill>
                <a:latin typeface="Arial Narrow" panose="020B0606020202030204" pitchFamily="34" charset="0"/>
              </a:rPr>
              <a:t>substances </a:t>
            </a:r>
            <a:r>
              <a:rPr lang="en-US" sz="4000" dirty="0">
                <a:solidFill>
                  <a:schemeClr val="tx1"/>
                </a:solidFill>
                <a:latin typeface="Arial Narrow" panose="020B0606020202030204" pitchFamily="34" charset="0"/>
              </a:rPr>
              <a:t>from the blood to the dialysate by the principles of </a:t>
            </a:r>
            <a:r>
              <a:rPr lang="en-US" sz="4000" b="1" dirty="0">
                <a:solidFill>
                  <a:schemeClr val="tx1"/>
                </a:solidFill>
                <a:latin typeface="Arial Narrow" panose="020B0606020202030204" pitchFamily="34" charset="0"/>
              </a:rPr>
              <a:t>osmosis</a:t>
            </a:r>
            <a:r>
              <a:rPr lang="en-US" sz="4000" dirty="0">
                <a:solidFill>
                  <a:schemeClr val="tx1"/>
                </a:solidFill>
                <a:latin typeface="Arial Narrow" panose="020B0606020202030204" pitchFamily="34" charset="0"/>
              </a:rPr>
              <a:t>, </a:t>
            </a:r>
            <a:r>
              <a:rPr lang="en-US" sz="4000" b="1" dirty="0">
                <a:solidFill>
                  <a:schemeClr val="tx1"/>
                </a:solidFill>
                <a:latin typeface="Arial Narrow" panose="020B0606020202030204" pitchFamily="34" charset="0"/>
              </a:rPr>
              <a:t>diffusion</a:t>
            </a:r>
            <a:r>
              <a:rPr lang="en-US" sz="4000" dirty="0">
                <a:solidFill>
                  <a:schemeClr val="tx1"/>
                </a:solidFill>
                <a:latin typeface="Arial Narrow" panose="020B0606020202030204" pitchFamily="34" charset="0"/>
              </a:rPr>
              <a:t> and </a:t>
            </a:r>
            <a:r>
              <a:rPr lang="en-US" sz="4000" b="1" dirty="0">
                <a:solidFill>
                  <a:schemeClr val="tx1"/>
                </a:solidFill>
                <a:latin typeface="Arial Narrow" panose="020B0606020202030204" pitchFamily="34" charset="0"/>
              </a:rPr>
              <a:t>ultrafiltration.</a:t>
            </a:r>
          </a:p>
          <a:p>
            <a:pPr marL="0" indent="0">
              <a:buNone/>
            </a:pPr>
            <a:endParaRPr lang="en-US" sz="4000" dirty="0">
              <a:solidFill>
                <a:schemeClr val="tx1"/>
              </a:solidFill>
              <a:latin typeface="Arial Narrow" panose="020B0606020202030204" pitchFamily="34" charset="0"/>
            </a:endParaRPr>
          </a:p>
          <a:p>
            <a:pPr marL="0" indent="0">
              <a:buNone/>
            </a:pPr>
            <a:endParaRPr lang="en-US" sz="4000" dirty="0">
              <a:solidFill>
                <a:schemeClr val="tx1"/>
              </a:solidFill>
              <a:latin typeface="Arial Narrow" panose="020B0606020202030204" pitchFamily="34" charset="0"/>
            </a:endParaRPr>
          </a:p>
          <a:p>
            <a:pPr marL="0" indent="0">
              <a:buNone/>
            </a:pPr>
            <a:endParaRPr lang="en-US" sz="4000" dirty="0" smtClean="0">
              <a:solidFill>
                <a:schemeClr val="tx1"/>
              </a:solidFill>
              <a:latin typeface="Arial Narrow" panose="020B0606020202030204" pitchFamily="34" charset="0"/>
            </a:endParaRPr>
          </a:p>
        </p:txBody>
      </p:sp>
      <p:pic>
        <p:nvPicPr>
          <p:cNvPr id="2050" name="Picture 2" descr="Image result for dialyzer 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95130" y="2676939"/>
            <a:ext cx="4465983" cy="320702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541810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47528" y="619333"/>
            <a:ext cx="10621620" cy="4853815"/>
          </a:xfrm>
        </p:spPr>
        <p:txBody>
          <a:bodyPr>
            <a:noAutofit/>
          </a:bodyPr>
          <a:lstStyle/>
          <a:p>
            <a:pPr marL="0" indent="0">
              <a:buNone/>
            </a:pPr>
            <a:r>
              <a:rPr lang="en-US" sz="4000" dirty="0">
                <a:solidFill>
                  <a:schemeClr val="tx1"/>
                </a:solidFill>
                <a:latin typeface="Arial Narrow" panose="020B0606020202030204" pitchFamily="34" charset="0"/>
              </a:rPr>
              <a:t>1</a:t>
            </a:r>
            <a:r>
              <a:rPr lang="en-US" sz="4000" dirty="0" smtClean="0">
                <a:solidFill>
                  <a:schemeClr val="tx1"/>
                </a:solidFill>
                <a:latin typeface="Arial Narrow" panose="020B0606020202030204" pitchFamily="34" charset="0"/>
              </a:rPr>
              <a:t>. Osmosis is the movement of the solvent through a semipermeable membrane from an area of lower solute content to an area of higher solute content. </a:t>
            </a:r>
          </a:p>
        </p:txBody>
      </p:sp>
      <p:pic>
        <p:nvPicPr>
          <p:cNvPr id="12290" name="Picture 2" descr="Image result for osmosis in dialys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4087" y="2517913"/>
            <a:ext cx="8083826" cy="3670852"/>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876569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01148" y="768626"/>
            <a:ext cx="5546036" cy="4853815"/>
          </a:xfrm>
        </p:spPr>
        <p:txBody>
          <a:bodyPr>
            <a:noAutofit/>
          </a:bodyPr>
          <a:lstStyle/>
          <a:p>
            <a:pPr marL="0" indent="0">
              <a:buNone/>
            </a:pPr>
            <a:r>
              <a:rPr lang="en-US" sz="4000" dirty="0">
                <a:solidFill>
                  <a:schemeClr val="tx1"/>
                </a:solidFill>
                <a:latin typeface="Arial Narrow" panose="020B0606020202030204" pitchFamily="34" charset="0"/>
              </a:rPr>
              <a:t>2</a:t>
            </a:r>
            <a:r>
              <a:rPr lang="en-US" sz="4000" dirty="0" smtClean="0">
                <a:solidFill>
                  <a:schemeClr val="tx1"/>
                </a:solidFill>
                <a:latin typeface="Arial Narrow" panose="020B0606020202030204" pitchFamily="34" charset="0"/>
              </a:rPr>
              <a:t>. Diffusion is the process by which particles, atoms or molecule move from area of higher concentration to lower concentration across a semipermeable membrane. </a:t>
            </a:r>
          </a:p>
          <a:p>
            <a:pPr marL="0" indent="0">
              <a:buNone/>
            </a:pPr>
            <a:r>
              <a:rPr lang="en-US" sz="4000" dirty="0" smtClean="0">
                <a:solidFill>
                  <a:schemeClr val="tx1"/>
                </a:solidFill>
                <a:latin typeface="Arial Narrow" panose="020B0606020202030204" pitchFamily="34" charset="0"/>
              </a:rPr>
              <a:t>Only removes low molecular weight particles</a:t>
            </a: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4348" t="13756" r="16603" b="13962"/>
          <a:stretch/>
        </p:blipFill>
        <p:spPr>
          <a:xfrm>
            <a:off x="6702290" y="768626"/>
            <a:ext cx="4734336" cy="5261113"/>
          </a:xfrm>
          <a:prstGeom prst="rect">
            <a:avLst/>
          </a:prstGeom>
          <a:ln w="12700">
            <a:solidFill>
              <a:schemeClr val="tx1"/>
            </a:solidFill>
          </a:ln>
        </p:spPr>
      </p:pic>
    </p:spTree>
    <p:extLst>
      <p:ext uri="{BB962C8B-B14F-4D97-AF65-F5344CB8AC3E}">
        <p14:creationId xmlns:p14="http://schemas.microsoft.com/office/powerpoint/2010/main" val="182097391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804452" y="1341885"/>
            <a:ext cx="5155096" cy="4538662"/>
          </a:xfrm>
        </p:spPr>
        <p:txBody>
          <a:bodyPr>
            <a:noAutofit/>
          </a:bodyPr>
          <a:lstStyle/>
          <a:p>
            <a:pPr marL="0" indent="0">
              <a:buNone/>
            </a:pPr>
            <a:r>
              <a:rPr lang="en-US" sz="4000" dirty="0">
                <a:solidFill>
                  <a:schemeClr val="tx1"/>
                </a:solidFill>
                <a:latin typeface="Arial Narrow" panose="020B0606020202030204" pitchFamily="34" charset="0"/>
              </a:rPr>
              <a:t>3</a:t>
            </a:r>
            <a:r>
              <a:rPr lang="en-US" sz="4000" dirty="0" smtClean="0">
                <a:solidFill>
                  <a:schemeClr val="tx1"/>
                </a:solidFill>
                <a:latin typeface="Arial Narrow" panose="020B0606020202030204" pitchFamily="34" charset="0"/>
              </a:rPr>
              <a:t>. Ultrafiltration is the movement of fluid across a semipermeable membrane as a result of an artificially created pressure gradient.</a:t>
            </a:r>
          </a:p>
          <a:p>
            <a:pPr marL="0" indent="0">
              <a:buNone/>
            </a:pPr>
            <a:endParaRPr lang="en-US" sz="4000" dirty="0" smtClean="0">
              <a:solidFill>
                <a:schemeClr val="tx1"/>
              </a:solidFill>
              <a:latin typeface="Arial Narrow" panose="020B0606020202030204" pitchFamily="34" charset="0"/>
            </a:endParaRPr>
          </a:p>
        </p:txBody>
      </p:sp>
      <p:pic>
        <p:nvPicPr>
          <p:cNvPr id="13314" name="Picture 2" descr="Image result for ultrafiltration in dialysis gif"/>
          <p:cNvPicPr>
            <a:picLocks noChangeAspect="1" noChangeArrowheads="1"/>
          </p:cNvPicPr>
          <p:nvPr/>
        </p:nvPicPr>
        <p:blipFill rotWithShape="1">
          <a:blip r:embed="rId2">
            <a:extLst>
              <a:ext uri="{28A0092B-C50C-407E-A947-70E740481C1C}">
                <a14:useLocalDpi xmlns:a14="http://schemas.microsoft.com/office/drawing/2010/main" val="0"/>
              </a:ext>
            </a:extLst>
          </a:blip>
          <a:srcRect t="7635" r="15233" b="9844"/>
          <a:stretch/>
        </p:blipFill>
        <p:spPr bwMode="auto">
          <a:xfrm>
            <a:off x="751922" y="901149"/>
            <a:ext cx="4522443" cy="5128590"/>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879041"/>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tx1"/>
                </a:solidFill>
                <a:latin typeface="Arial Rounded MT Bold" panose="020F0704030504030204" pitchFamily="34" charset="0"/>
              </a:rPr>
              <a:t>DIALYZER</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927652" y="2411895"/>
            <a:ext cx="10416210" cy="3805552"/>
          </a:xfrm>
        </p:spPr>
        <p:txBody>
          <a:bodyPr>
            <a:noAutofit/>
          </a:bodyPr>
          <a:lstStyle/>
          <a:p>
            <a:pPr marL="0" indent="0">
              <a:buNone/>
            </a:pPr>
            <a:r>
              <a:rPr lang="en-US" sz="4000" dirty="0">
                <a:solidFill>
                  <a:schemeClr val="tx1"/>
                </a:solidFill>
                <a:latin typeface="Arial Narrow" panose="020B0606020202030204" pitchFamily="34" charset="0"/>
              </a:rPr>
              <a:t>To treat approximately 3.2 million ESRD patients, approximately 320 million dialyzers are required worldwide last </a:t>
            </a:r>
            <a:r>
              <a:rPr lang="en-US" sz="4000" dirty="0" smtClean="0">
                <a:solidFill>
                  <a:schemeClr val="tx1"/>
                </a:solidFill>
                <a:latin typeface="Arial Narrow" panose="020B0606020202030204" pitchFamily="34" charset="0"/>
              </a:rPr>
              <a:t>2017</a:t>
            </a:r>
          </a:p>
          <a:p>
            <a:pPr marL="514350" indent="-514350">
              <a:buFont typeface="+mj-lt"/>
              <a:buAutoNum type="arabicPeriod"/>
            </a:pPr>
            <a:r>
              <a:rPr lang="en-US" sz="4000" dirty="0" smtClean="0">
                <a:solidFill>
                  <a:schemeClr val="tx1"/>
                </a:solidFill>
                <a:latin typeface="Arial Narrow" panose="020B0606020202030204" pitchFamily="34" charset="0"/>
              </a:rPr>
              <a:t>Serves as the artificial kidneys and replaces some of the function of the kidneys.</a:t>
            </a:r>
          </a:p>
          <a:p>
            <a:pPr marL="514350" indent="-514350">
              <a:buFont typeface="+mj-lt"/>
              <a:buAutoNum type="arabicPeriod"/>
            </a:pPr>
            <a:endParaRPr lang="en-US" sz="4000" dirty="0" smtClean="0">
              <a:solidFill>
                <a:schemeClr val="tx1"/>
              </a:solidFill>
              <a:latin typeface="Arial Narrow" panose="020B0606020202030204" pitchFamily="34" charset="0"/>
            </a:endParaRPr>
          </a:p>
          <a:p>
            <a:pPr marL="514350" indent="-514350">
              <a:buFont typeface="+mj-lt"/>
              <a:buAutoNum type="arabicPeriod"/>
            </a:pPr>
            <a:endParaRPr lang="en-US" sz="4000" dirty="0" smtClean="0">
              <a:solidFill>
                <a:schemeClr val="tx1"/>
              </a:solidFill>
              <a:latin typeface="Arial Narrow" panose="020B0606020202030204" pitchFamily="34" charset="0"/>
            </a:endParaRPr>
          </a:p>
          <a:p>
            <a:pPr marL="514350" indent="-514350">
              <a:buFont typeface="+mj-lt"/>
              <a:buAutoNum type="arabicPeriod"/>
            </a:pPr>
            <a:endParaRPr lang="en-US" sz="4000" dirty="0" smtClean="0">
              <a:solidFill>
                <a:schemeClr val="tx1"/>
              </a:solidFill>
              <a:latin typeface="Arial Narrow" panose="020B0606020202030204" pitchFamily="34" charset="0"/>
            </a:endParaRPr>
          </a:p>
        </p:txBody>
      </p:sp>
      <p:sp>
        <p:nvSpPr>
          <p:cNvPr id="4" name="TextBox 3"/>
          <p:cNvSpPr txBox="1"/>
          <p:nvPr/>
        </p:nvSpPr>
        <p:spPr>
          <a:xfrm>
            <a:off x="1484243" y="2994991"/>
            <a:ext cx="184731" cy="707886"/>
          </a:xfrm>
          <a:prstGeom prst="rect">
            <a:avLst/>
          </a:prstGeom>
          <a:noFill/>
        </p:spPr>
        <p:txBody>
          <a:bodyPr wrap="none" rtlCol="0">
            <a:spAutoFit/>
          </a:bodyPr>
          <a:lstStyle/>
          <a:p>
            <a:endParaRPr lang="en-US" sz="4000" dirty="0">
              <a:latin typeface="Arial Narrow" panose="020B0606020202030204" pitchFamily="34" charset="0"/>
            </a:endParaRPr>
          </a:p>
        </p:txBody>
      </p:sp>
    </p:spTree>
    <p:extLst>
      <p:ext uri="{BB962C8B-B14F-4D97-AF65-F5344CB8AC3E}">
        <p14:creationId xmlns:p14="http://schemas.microsoft.com/office/powerpoint/2010/main" val="374084452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61391" y="817907"/>
            <a:ext cx="6414052" cy="5132319"/>
          </a:xfrm>
        </p:spPr>
        <p:txBody>
          <a:bodyPr>
            <a:noAutofit/>
          </a:bodyPr>
          <a:lstStyle/>
          <a:p>
            <a:pPr marL="0" indent="0">
              <a:buNone/>
            </a:pPr>
            <a:r>
              <a:rPr lang="en-US" sz="3600" dirty="0" smtClean="0">
                <a:solidFill>
                  <a:schemeClr val="tx1"/>
                </a:solidFill>
                <a:latin typeface="Arial Narrow" panose="020B0606020202030204" pitchFamily="34" charset="0"/>
              </a:rPr>
              <a:t>3. </a:t>
            </a:r>
            <a:r>
              <a:rPr lang="en-US" sz="3600" dirty="0">
                <a:solidFill>
                  <a:schemeClr val="tx1"/>
                </a:solidFill>
                <a:latin typeface="Arial Narrow" panose="020B0606020202030204" pitchFamily="34" charset="0"/>
              </a:rPr>
              <a:t>The semipermeable membrane is made of a thin, porous </a:t>
            </a:r>
            <a:r>
              <a:rPr lang="en-US" sz="3600" dirty="0" smtClean="0">
                <a:solidFill>
                  <a:schemeClr val="tx1"/>
                </a:solidFill>
                <a:latin typeface="Arial Narrow" panose="020B0606020202030204" pitchFamily="34" charset="0"/>
              </a:rPr>
              <a:t>cellophane. The </a:t>
            </a:r>
            <a:r>
              <a:rPr lang="en-US" sz="3600" dirty="0">
                <a:solidFill>
                  <a:schemeClr val="tx1"/>
                </a:solidFill>
                <a:latin typeface="Arial Narrow" panose="020B0606020202030204" pitchFamily="34" charset="0"/>
              </a:rPr>
              <a:t>pore size of the membrane allows small particles to pass through, such as urea, creatinine, uric acid, and water </a:t>
            </a:r>
            <a:r>
              <a:rPr lang="en-US" sz="3600" dirty="0" smtClean="0">
                <a:solidFill>
                  <a:schemeClr val="tx1"/>
                </a:solidFill>
                <a:latin typeface="Arial Narrow" panose="020B0606020202030204" pitchFamily="34" charset="0"/>
              </a:rPr>
              <a:t>molecules.</a:t>
            </a:r>
          </a:p>
          <a:p>
            <a:pPr marL="0" indent="0">
              <a:buNone/>
            </a:pPr>
            <a:r>
              <a:rPr lang="en-US" sz="3600" dirty="0" smtClean="0">
                <a:solidFill>
                  <a:schemeClr val="tx1"/>
                </a:solidFill>
                <a:latin typeface="Arial Narrow" panose="020B0606020202030204" pitchFamily="34" charset="0"/>
              </a:rPr>
              <a:t>4. Proteins</a:t>
            </a:r>
            <a:r>
              <a:rPr lang="en-US" sz="3600" dirty="0">
                <a:solidFill>
                  <a:schemeClr val="tx1"/>
                </a:solidFill>
                <a:latin typeface="Arial Narrow" panose="020B0606020202030204" pitchFamily="34" charset="0"/>
              </a:rPr>
              <a:t>, bacteria and some blood cells are too large to pass through the membrane.</a:t>
            </a:r>
          </a:p>
          <a:p>
            <a:pPr marL="0" indent="0">
              <a:buNone/>
            </a:pPr>
            <a:endParaRPr lang="en-US" sz="3600" dirty="0">
              <a:solidFill>
                <a:schemeClr val="tx1"/>
              </a:solidFill>
              <a:latin typeface="Arial Narrow" panose="020B0606020202030204" pitchFamily="34" charset="0"/>
            </a:endParaRPr>
          </a:p>
          <a:p>
            <a:pPr marL="514350" indent="-514350">
              <a:buFont typeface="+mj-lt"/>
              <a:buAutoNum type="arabicPeriod"/>
            </a:pPr>
            <a:endParaRPr lang="en-US" sz="3600" dirty="0" smtClean="0">
              <a:solidFill>
                <a:schemeClr val="tx1"/>
              </a:solidFill>
              <a:latin typeface="Arial Narrow" panose="020B0606020202030204" pitchFamily="34" charset="0"/>
            </a:endParaRPr>
          </a:p>
          <a:p>
            <a:pPr marL="514350" indent="-514350">
              <a:buFont typeface="+mj-lt"/>
              <a:buAutoNum type="arabicPeriod"/>
            </a:pPr>
            <a:endParaRPr lang="en-US" sz="3600" dirty="0" smtClean="0">
              <a:solidFill>
                <a:schemeClr val="tx1"/>
              </a:solidFill>
              <a:latin typeface="Arial Narrow" panose="020B0606020202030204" pitchFamily="34" charset="0"/>
            </a:endParaRPr>
          </a:p>
          <a:p>
            <a:pPr marL="514350" indent="-514350">
              <a:buFont typeface="+mj-lt"/>
              <a:buAutoNum type="arabicPeriod"/>
            </a:pPr>
            <a:endParaRPr lang="en-US" sz="3600" dirty="0" smtClean="0">
              <a:solidFill>
                <a:schemeClr val="tx1"/>
              </a:solidFill>
              <a:latin typeface="Arial Narrow" panose="020B0606020202030204" pitchFamily="34" charset="0"/>
            </a:endParaRPr>
          </a:p>
        </p:txBody>
      </p:sp>
      <p:pic>
        <p:nvPicPr>
          <p:cNvPr id="3074" name="Picture 2" descr="Image result for dialyzer 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75443" y="834887"/>
            <a:ext cx="4041914" cy="5115339"/>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2579712"/>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4000" b="1" dirty="0" smtClean="0">
                <a:solidFill>
                  <a:schemeClr val="tx1"/>
                </a:solidFill>
                <a:latin typeface="Arial Narrow" panose="020B0606020202030204" pitchFamily="34" charset="0"/>
              </a:rPr>
              <a:t>VASCULAR ACCESS</a:t>
            </a:r>
          </a:p>
          <a:p>
            <a:pPr marL="0" indent="0">
              <a:buNone/>
            </a:pPr>
            <a:r>
              <a:rPr lang="en-US" sz="4000" dirty="0">
                <a:solidFill>
                  <a:schemeClr val="tx1"/>
                </a:solidFill>
                <a:latin typeface="Arial Narrow" panose="020B0606020202030204" pitchFamily="34" charset="0"/>
              </a:rPr>
              <a:t>	</a:t>
            </a:r>
            <a:r>
              <a:rPr lang="en-US" sz="4000" dirty="0" smtClean="0">
                <a:solidFill>
                  <a:schemeClr val="tx1"/>
                </a:solidFill>
                <a:latin typeface="Arial Narrow" panose="020B0606020202030204" pitchFamily="34" charset="0"/>
              </a:rPr>
              <a:t>site/ access where blood can flow in and out of the patients body during hemodialysis treatment</a:t>
            </a:r>
            <a:endParaRPr lang="en-US" sz="4000" dirty="0">
              <a:solidFill>
                <a:schemeClr val="tx1"/>
              </a:solidFill>
              <a:latin typeface="Arial Narrow" panose="020B0606020202030204" pitchFamily="34" charset="0"/>
            </a:endParaRPr>
          </a:p>
        </p:txBody>
      </p:sp>
      <p:sp>
        <p:nvSpPr>
          <p:cNvPr id="4" name="Title 1"/>
          <p:cNvSpPr>
            <a:spLocks noGrp="1"/>
          </p:cNvSpPr>
          <p:nvPr>
            <p:ph type="title"/>
          </p:nvPr>
        </p:nvSpPr>
        <p:spPr>
          <a:xfrm>
            <a:off x="887894" y="1114654"/>
            <a:ext cx="10416209" cy="1303867"/>
          </a:xfrm>
        </p:spPr>
        <p:txBody>
          <a:bodyPr>
            <a:noAutofit/>
          </a:bodyPr>
          <a:lstStyle/>
          <a:p>
            <a:r>
              <a:rPr lang="en-US" sz="5400" b="1" dirty="0" smtClean="0">
                <a:solidFill>
                  <a:schemeClr val="tx1"/>
                </a:solidFill>
                <a:latin typeface="Arial Rounded MT Bold" panose="020F0704030504030204" pitchFamily="34" charset="0"/>
              </a:rPr>
              <a:t>ACCESS FOR HEMODIALYSIS</a:t>
            </a:r>
            <a:endParaRPr lang="en-US" sz="5400" b="1"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228501492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75859" y="2418521"/>
            <a:ext cx="6082749" cy="3358390"/>
          </a:xfrm>
        </p:spPr>
        <p:txBody>
          <a:bodyPr>
            <a:noAutofit/>
          </a:bodyPr>
          <a:lstStyle/>
          <a:p>
            <a:pPr marL="742950" indent="-742950">
              <a:buAutoNum type="arabicPeriod"/>
            </a:pPr>
            <a:r>
              <a:rPr lang="en-US" sz="4000" b="1" dirty="0" smtClean="0">
                <a:solidFill>
                  <a:schemeClr val="tx1"/>
                </a:solidFill>
                <a:latin typeface="Arial Narrow" panose="020B0606020202030204" pitchFamily="34" charset="0"/>
              </a:rPr>
              <a:t>Catheter</a:t>
            </a:r>
          </a:p>
          <a:p>
            <a:r>
              <a:rPr lang="en-US" sz="4000" dirty="0" err="1" smtClean="0">
                <a:solidFill>
                  <a:schemeClr val="tx1"/>
                </a:solidFill>
                <a:latin typeface="Arial Narrow" panose="020B0606020202030204" pitchFamily="34" charset="0"/>
              </a:rPr>
              <a:t>Intrajugular</a:t>
            </a:r>
            <a:r>
              <a:rPr lang="en-US" sz="4000" dirty="0" smtClean="0">
                <a:solidFill>
                  <a:schemeClr val="tx1"/>
                </a:solidFill>
                <a:latin typeface="Arial Narrow" panose="020B0606020202030204" pitchFamily="34" charset="0"/>
              </a:rPr>
              <a:t> vein (IJ Catheter)</a:t>
            </a:r>
          </a:p>
          <a:p>
            <a:r>
              <a:rPr lang="en-US" sz="4000" dirty="0" err="1" smtClean="0">
                <a:solidFill>
                  <a:schemeClr val="tx1"/>
                </a:solidFill>
                <a:latin typeface="Arial Narrow" panose="020B0606020202030204" pitchFamily="34" charset="0"/>
              </a:rPr>
              <a:t>Subclavian</a:t>
            </a:r>
            <a:r>
              <a:rPr lang="en-US" sz="4000" dirty="0" smtClean="0">
                <a:solidFill>
                  <a:schemeClr val="tx1"/>
                </a:solidFill>
                <a:latin typeface="Arial Narrow" panose="020B0606020202030204" pitchFamily="34" charset="0"/>
              </a:rPr>
              <a:t> vein (SC Catheter)</a:t>
            </a:r>
          </a:p>
          <a:p>
            <a:r>
              <a:rPr lang="en-US" sz="4000" dirty="0" smtClean="0">
                <a:solidFill>
                  <a:schemeClr val="tx1"/>
                </a:solidFill>
                <a:latin typeface="Arial Narrow" panose="020B0606020202030204" pitchFamily="34" charset="0"/>
              </a:rPr>
              <a:t>Femoral vein (Femoral Catheter)</a:t>
            </a:r>
          </a:p>
        </p:txBody>
      </p:sp>
      <p:sp>
        <p:nvSpPr>
          <p:cNvPr id="5" name="Title 1"/>
          <p:cNvSpPr>
            <a:spLocks noGrp="1"/>
          </p:cNvSpPr>
          <p:nvPr>
            <p:ph type="title"/>
          </p:nvPr>
        </p:nvSpPr>
        <p:spPr>
          <a:xfrm>
            <a:off x="887894" y="1114654"/>
            <a:ext cx="10416209" cy="1303867"/>
          </a:xfrm>
        </p:spPr>
        <p:txBody>
          <a:bodyPr>
            <a:noAutofit/>
          </a:bodyPr>
          <a:lstStyle/>
          <a:p>
            <a:r>
              <a:rPr lang="en-US" sz="5400" b="1" dirty="0" smtClean="0">
                <a:solidFill>
                  <a:schemeClr val="tx1"/>
                </a:solidFill>
                <a:latin typeface="Arial Rounded MT Bold" panose="020F0704030504030204" pitchFamily="34" charset="0"/>
              </a:rPr>
              <a:t>ACCESS FOR HEMODIALYSIS</a:t>
            </a:r>
            <a:endParaRPr lang="en-US" sz="5400" b="1" dirty="0">
              <a:solidFill>
                <a:schemeClr val="tx1"/>
              </a:solidFill>
              <a:latin typeface="Arial Rounded MT Bold" panose="020F0704030504030204" pitchFamily="34" charset="0"/>
            </a:endParaRPr>
          </a:p>
        </p:txBody>
      </p:sp>
      <p:pic>
        <p:nvPicPr>
          <p:cNvPr id="15362" name="Picture 2" descr="Image result for femoral catheter"/>
          <p:cNvPicPr>
            <a:picLocks noChangeAspect="1" noChangeArrowheads="1"/>
          </p:cNvPicPr>
          <p:nvPr/>
        </p:nvPicPr>
        <p:blipFill rotWithShape="1">
          <a:blip r:embed="rId2">
            <a:extLst>
              <a:ext uri="{28A0092B-C50C-407E-A947-70E740481C1C}">
                <a14:useLocalDpi xmlns:a14="http://schemas.microsoft.com/office/drawing/2010/main" val="0"/>
              </a:ext>
            </a:extLst>
          </a:blip>
          <a:srcRect l="5509" t="27290" r="4209" b="18976"/>
          <a:stretch/>
        </p:blipFill>
        <p:spPr bwMode="auto">
          <a:xfrm>
            <a:off x="6758608" y="2663687"/>
            <a:ext cx="4691270" cy="3379303"/>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246973"/>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78402" y="2671349"/>
            <a:ext cx="10515600" cy="4351338"/>
          </a:xfrm>
        </p:spPr>
        <p:txBody>
          <a:bodyPr>
            <a:noAutofit/>
          </a:bodyPr>
          <a:lstStyle/>
          <a:p>
            <a:pPr marL="0" indent="0">
              <a:buNone/>
            </a:pPr>
            <a:r>
              <a:rPr lang="en-US" sz="4000" dirty="0" smtClean="0">
                <a:solidFill>
                  <a:schemeClr val="tx1"/>
                </a:solidFill>
                <a:latin typeface="Arial Narrow" panose="020B0606020202030204" pitchFamily="34" charset="0"/>
              </a:rPr>
              <a:t>2. </a:t>
            </a:r>
            <a:r>
              <a:rPr lang="en-US" sz="4000" b="1" dirty="0" err="1" smtClean="0">
                <a:solidFill>
                  <a:schemeClr val="tx1"/>
                </a:solidFill>
                <a:latin typeface="Arial Narrow" panose="020B0606020202030204" pitchFamily="34" charset="0"/>
              </a:rPr>
              <a:t>Arterio</a:t>
            </a:r>
            <a:r>
              <a:rPr lang="en-US" sz="4000" b="1" dirty="0" smtClean="0">
                <a:solidFill>
                  <a:schemeClr val="tx1"/>
                </a:solidFill>
                <a:latin typeface="Arial Narrow" panose="020B0606020202030204" pitchFamily="34" charset="0"/>
              </a:rPr>
              <a:t>-venous shunt </a:t>
            </a:r>
            <a:r>
              <a:rPr lang="en-US" sz="4000" dirty="0" smtClean="0">
                <a:solidFill>
                  <a:schemeClr val="tx1"/>
                </a:solidFill>
                <a:latin typeface="Arial Narrow" panose="020B0606020202030204" pitchFamily="34" charset="0"/>
              </a:rPr>
              <a:t>(AV-Shunt) </a:t>
            </a:r>
          </a:p>
          <a:p>
            <a:pPr marL="0" indent="0">
              <a:buNone/>
            </a:pPr>
            <a:endParaRPr lang="en-US" sz="800" b="1" dirty="0" smtClean="0">
              <a:solidFill>
                <a:schemeClr val="tx1"/>
              </a:solidFill>
              <a:latin typeface="Arial Narrow" panose="020B0606020202030204" pitchFamily="34" charset="0"/>
            </a:endParaRPr>
          </a:p>
          <a:p>
            <a:pPr marL="0" indent="0">
              <a:buNone/>
            </a:pPr>
            <a:r>
              <a:rPr lang="en-US" sz="4000" dirty="0" smtClean="0">
                <a:solidFill>
                  <a:schemeClr val="tx1"/>
                </a:solidFill>
                <a:latin typeface="Arial Narrow" panose="020B0606020202030204" pitchFamily="34" charset="0"/>
              </a:rPr>
              <a:t>3. </a:t>
            </a:r>
            <a:r>
              <a:rPr lang="en-US" sz="4000" b="1" dirty="0" err="1" smtClean="0">
                <a:solidFill>
                  <a:schemeClr val="tx1"/>
                </a:solidFill>
                <a:latin typeface="Arial Narrow" panose="020B0606020202030204" pitchFamily="34" charset="0"/>
              </a:rPr>
              <a:t>Arterio</a:t>
            </a:r>
            <a:r>
              <a:rPr lang="en-US" sz="4000" b="1" dirty="0" smtClean="0">
                <a:solidFill>
                  <a:schemeClr val="tx1"/>
                </a:solidFill>
                <a:latin typeface="Arial Narrow" panose="020B0606020202030204" pitchFamily="34" charset="0"/>
              </a:rPr>
              <a:t>-venous graft </a:t>
            </a:r>
            <a:r>
              <a:rPr lang="en-US" sz="4000" dirty="0" smtClean="0">
                <a:solidFill>
                  <a:schemeClr val="tx1"/>
                </a:solidFill>
                <a:latin typeface="Arial Narrow" panose="020B0606020202030204" pitchFamily="34" charset="0"/>
              </a:rPr>
              <a:t>(AV-Graft)</a:t>
            </a:r>
          </a:p>
          <a:p>
            <a:pPr marL="0" indent="0">
              <a:buNone/>
            </a:pPr>
            <a:endParaRPr lang="en-US" sz="800" dirty="0" smtClean="0">
              <a:solidFill>
                <a:schemeClr val="tx1"/>
              </a:solidFill>
              <a:latin typeface="Arial Narrow" panose="020B0606020202030204" pitchFamily="34" charset="0"/>
            </a:endParaRPr>
          </a:p>
          <a:p>
            <a:pPr marL="0" indent="0">
              <a:buNone/>
            </a:pPr>
            <a:r>
              <a:rPr lang="en-US" sz="4000" dirty="0" smtClean="0">
                <a:solidFill>
                  <a:schemeClr val="tx1"/>
                </a:solidFill>
                <a:latin typeface="Arial Narrow" panose="020B0606020202030204" pitchFamily="34" charset="0"/>
              </a:rPr>
              <a:t>4. </a:t>
            </a:r>
            <a:r>
              <a:rPr lang="en-US" sz="4000" b="1" dirty="0" err="1" smtClean="0">
                <a:solidFill>
                  <a:schemeClr val="tx1"/>
                </a:solidFill>
                <a:latin typeface="Arial Narrow" panose="020B0606020202030204" pitchFamily="34" charset="0"/>
              </a:rPr>
              <a:t>Arterio</a:t>
            </a:r>
            <a:r>
              <a:rPr lang="en-US" sz="4000" b="1" dirty="0" smtClean="0">
                <a:solidFill>
                  <a:schemeClr val="tx1"/>
                </a:solidFill>
                <a:latin typeface="Arial Narrow" panose="020B0606020202030204" pitchFamily="34" charset="0"/>
              </a:rPr>
              <a:t>-venous fistula </a:t>
            </a:r>
            <a:r>
              <a:rPr lang="en-US" sz="4000" dirty="0" smtClean="0">
                <a:solidFill>
                  <a:schemeClr val="tx1"/>
                </a:solidFill>
                <a:latin typeface="Arial Narrow" panose="020B0606020202030204" pitchFamily="34" charset="0"/>
              </a:rPr>
              <a:t>(AV-Fistula)</a:t>
            </a:r>
          </a:p>
        </p:txBody>
      </p:sp>
      <p:sp>
        <p:nvSpPr>
          <p:cNvPr id="5" name="Title 1"/>
          <p:cNvSpPr>
            <a:spLocks noGrp="1"/>
          </p:cNvSpPr>
          <p:nvPr>
            <p:ph type="title"/>
          </p:nvPr>
        </p:nvSpPr>
        <p:spPr>
          <a:xfrm>
            <a:off x="887894" y="1114654"/>
            <a:ext cx="10416209" cy="1303867"/>
          </a:xfrm>
        </p:spPr>
        <p:txBody>
          <a:bodyPr>
            <a:noAutofit/>
          </a:bodyPr>
          <a:lstStyle/>
          <a:p>
            <a:r>
              <a:rPr lang="en-US" sz="5400" b="1" dirty="0" smtClean="0">
                <a:latin typeface="Arial Rounded MT Bold" panose="020F0704030504030204" pitchFamily="34" charset="0"/>
              </a:rPr>
              <a:t>ACCESS FOR HEMODIALYSIS</a:t>
            </a:r>
            <a:endParaRPr lang="en-US" sz="5400" b="1" dirty="0">
              <a:latin typeface="Arial Rounded MT Bold" panose="020F0704030504030204" pitchFamily="34" charset="0"/>
            </a:endParaRPr>
          </a:p>
        </p:txBody>
      </p:sp>
    </p:spTree>
    <p:extLst>
      <p:ext uri="{BB962C8B-B14F-4D97-AF65-F5344CB8AC3E}">
        <p14:creationId xmlns:p14="http://schemas.microsoft.com/office/powerpoint/2010/main" val="4021417729"/>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2122" y="695738"/>
            <a:ext cx="6452765" cy="3286539"/>
          </a:xfrm>
        </p:spPr>
        <p:txBody>
          <a:bodyPr>
            <a:noAutofit/>
          </a:bodyPr>
          <a:lstStyle/>
          <a:p>
            <a:pPr marL="0" indent="0">
              <a:buNone/>
            </a:pPr>
            <a:r>
              <a:rPr lang="en-US" sz="4000" b="1" dirty="0" smtClean="0">
                <a:solidFill>
                  <a:schemeClr val="tx1"/>
                </a:solidFill>
                <a:latin typeface="Arial Narrow" panose="020B0606020202030204" pitchFamily="34" charset="0"/>
              </a:rPr>
              <a:t>A. Catheters</a:t>
            </a:r>
          </a:p>
          <a:p>
            <a:pPr marL="0" indent="0">
              <a:buNone/>
            </a:pPr>
            <a:r>
              <a:rPr lang="en-US" sz="4000" dirty="0">
                <a:solidFill>
                  <a:schemeClr val="tx1"/>
                </a:solidFill>
                <a:latin typeface="Arial Narrow" panose="020B0606020202030204" pitchFamily="34" charset="0"/>
              </a:rPr>
              <a:t>	</a:t>
            </a:r>
            <a:r>
              <a:rPr lang="en-US" sz="4000" dirty="0" smtClean="0">
                <a:solidFill>
                  <a:schemeClr val="tx1"/>
                </a:solidFill>
                <a:latin typeface="Arial Narrow" panose="020B0606020202030204" pitchFamily="34" charset="0"/>
              </a:rPr>
              <a:t>An </a:t>
            </a:r>
            <a:r>
              <a:rPr lang="en-US" sz="4000" dirty="0" err="1" smtClean="0">
                <a:solidFill>
                  <a:schemeClr val="tx1"/>
                </a:solidFill>
                <a:latin typeface="Arial Narrow" panose="020B0606020202030204" pitchFamily="34" charset="0"/>
              </a:rPr>
              <a:t>Intrajugular</a:t>
            </a:r>
            <a:r>
              <a:rPr lang="en-US" sz="4000" dirty="0" smtClean="0">
                <a:solidFill>
                  <a:schemeClr val="tx1"/>
                </a:solidFill>
                <a:latin typeface="Arial Narrow" panose="020B0606020202030204" pitchFamily="34" charset="0"/>
              </a:rPr>
              <a:t> , </a:t>
            </a:r>
            <a:r>
              <a:rPr lang="en-US" sz="4000" dirty="0" err="1" smtClean="0">
                <a:solidFill>
                  <a:schemeClr val="tx1"/>
                </a:solidFill>
                <a:latin typeface="Arial Narrow" panose="020B0606020202030204" pitchFamily="34" charset="0"/>
              </a:rPr>
              <a:t>Subclavian</a:t>
            </a:r>
            <a:r>
              <a:rPr lang="en-US" sz="4000" dirty="0">
                <a:solidFill>
                  <a:schemeClr val="tx1"/>
                </a:solidFill>
                <a:latin typeface="Arial Narrow" panose="020B0606020202030204" pitchFamily="34" charset="0"/>
              </a:rPr>
              <a:t>,</a:t>
            </a:r>
            <a:r>
              <a:rPr lang="en-US" sz="4000" dirty="0" smtClean="0">
                <a:solidFill>
                  <a:schemeClr val="tx1"/>
                </a:solidFill>
                <a:latin typeface="Arial Narrow" panose="020B0606020202030204" pitchFamily="34" charset="0"/>
              </a:rPr>
              <a:t> or Femoral catheter may be inserted for short term or temporary.</a:t>
            </a:r>
          </a:p>
          <a:p>
            <a:pPr lvl="1"/>
            <a:endParaRPr lang="en-US" sz="4000" dirty="0" smtClean="0">
              <a:solidFill>
                <a:schemeClr val="tx1"/>
              </a:solidFill>
              <a:latin typeface="Arial Narrow" panose="020B0606020202030204"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0310" t="14636" r="5295" b="13329"/>
          <a:stretch/>
        </p:blipFill>
        <p:spPr>
          <a:xfrm>
            <a:off x="7194887" y="695738"/>
            <a:ext cx="4188730" cy="3028121"/>
          </a:xfrm>
          <a:prstGeom prst="rect">
            <a:avLst/>
          </a:prstGeom>
        </p:spPr>
      </p:pic>
      <p:sp>
        <p:nvSpPr>
          <p:cNvPr id="5" name="Content Placeholder 2"/>
          <p:cNvSpPr txBox="1">
            <a:spLocks/>
          </p:cNvSpPr>
          <p:nvPr/>
        </p:nvSpPr>
        <p:spPr>
          <a:xfrm>
            <a:off x="742122" y="3558209"/>
            <a:ext cx="10800521" cy="4351338"/>
          </a:xfrm>
          <a:prstGeom prst="rect">
            <a:avLst/>
          </a:prstGeom>
        </p:spPr>
        <p:txBody>
          <a:bodyPr>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sz="4000" dirty="0" smtClean="0">
                <a:solidFill>
                  <a:schemeClr val="tx1"/>
                </a:solidFill>
                <a:latin typeface="Arial Narrow" panose="020B0606020202030204" pitchFamily="34" charset="0"/>
              </a:rPr>
              <a:t>the catheter is used until a fistula matures or develops, which is typically 4 - 6 weeks.</a:t>
            </a:r>
          </a:p>
          <a:p>
            <a:r>
              <a:rPr lang="en-US" sz="4000" dirty="0" smtClean="0">
                <a:solidFill>
                  <a:schemeClr val="tx1"/>
                </a:solidFill>
                <a:latin typeface="Arial Narrow" panose="020B0606020202030204" pitchFamily="34" charset="0"/>
              </a:rPr>
              <a:t>may be required when the patient’s fistula or graft has failed because of infection or clotting.</a:t>
            </a:r>
          </a:p>
        </p:txBody>
      </p:sp>
    </p:spTree>
    <p:extLst>
      <p:ext uri="{BB962C8B-B14F-4D97-AF65-F5344CB8AC3E}">
        <p14:creationId xmlns:p14="http://schemas.microsoft.com/office/powerpoint/2010/main" val="3666931178"/>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74643" y="821635"/>
            <a:ext cx="10495722" cy="5433391"/>
          </a:xfrm>
        </p:spPr>
        <p:txBody>
          <a:bodyPr>
            <a:noAutofit/>
          </a:bodyPr>
          <a:lstStyle/>
          <a:p>
            <a:pPr marL="344488" lvl="2" indent="-344488"/>
            <a:r>
              <a:rPr lang="en-US" sz="4000" dirty="0" smtClean="0">
                <a:solidFill>
                  <a:schemeClr val="tx1"/>
                </a:solidFill>
                <a:latin typeface="Arial Narrow" panose="020B0606020202030204" pitchFamily="34" charset="0"/>
              </a:rPr>
              <a:t>Assess insertion site for hematoma, bleeding, and infection.</a:t>
            </a:r>
          </a:p>
          <a:p>
            <a:pPr marL="344488" lvl="2" indent="-344488"/>
            <a:r>
              <a:rPr lang="en-US" sz="4000" dirty="0">
                <a:solidFill>
                  <a:schemeClr val="tx1"/>
                </a:solidFill>
                <a:latin typeface="Arial Narrow" panose="020B0606020202030204" pitchFamily="34" charset="0"/>
              </a:rPr>
              <a:t>C</a:t>
            </a:r>
            <a:r>
              <a:rPr lang="en-US" sz="4000" dirty="0" smtClean="0">
                <a:solidFill>
                  <a:schemeClr val="tx1"/>
                </a:solidFill>
                <a:latin typeface="Arial Narrow" panose="020B0606020202030204" pitchFamily="34" charset="0"/>
              </a:rPr>
              <a:t>atheters should only be used for dialysis treatments and accessed by dialysis personnel. Maintain an occlusive dressing </a:t>
            </a:r>
            <a:r>
              <a:rPr lang="en-US" sz="4000" dirty="0">
                <a:solidFill>
                  <a:schemeClr val="tx1"/>
                </a:solidFill>
                <a:latin typeface="Arial Narrow" panose="020B0606020202030204" pitchFamily="34" charset="0"/>
              </a:rPr>
              <a:t>o</a:t>
            </a:r>
            <a:r>
              <a:rPr lang="en-US" sz="4000" dirty="0" smtClean="0">
                <a:solidFill>
                  <a:schemeClr val="tx1"/>
                </a:solidFill>
                <a:latin typeface="Arial Narrow" panose="020B0606020202030204" pitchFamily="34" charset="0"/>
              </a:rPr>
              <a:t>ver the catheter insertion site.</a:t>
            </a:r>
          </a:p>
          <a:p>
            <a:pPr marL="344488" lvl="2" indent="-344488"/>
            <a:r>
              <a:rPr lang="en-US" sz="4000" dirty="0">
                <a:solidFill>
                  <a:schemeClr val="tx1"/>
                </a:solidFill>
                <a:latin typeface="Arial Narrow" panose="020B0606020202030204" pitchFamily="34" charset="0"/>
              </a:rPr>
              <a:t>The catheter is usually filled with heparin to prevent blood clot and maintain </a:t>
            </a:r>
            <a:r>
              <a:rPr lang="en-US" sz="4000" dirty="0" smtClean="0">
                <a:solidFill>
                  <a:schemeClr val="tx1"/>
                </a:solidFill>
                <a:latin typeface="Arial Narrow" panose="020B0606020202030204" pitchFamily="34" charset="0"/>
              </a:rPr>
              <a:t>patency every after hemodialysis </a:t>
            </a:r>
            <a:r>
              <a:rPr lang="en-US" sz="4000" dirty="0" smtClean="0">
                <a:solidFill>
                  <a:schemeClr val="tx1"/>
                </a:solidFill>
                <a:latin typeface="Arial Narrow" panose="020B0606020202030204" pitchFamily="34" charset="0"/>
              </a:rPr>
              <a:t>treatment.</a:t>
            </a:r>
            <a:endParaRPr lang="en-US" sz="4000" dirty="0">
              <a:solidFill>
                <a:schemeClr val="tx1"/>
              </a:solidFill>
              <a:latin typeface="Arial Narrow" panose="020B0606020202030204" pitchFamily="34" charset="0"/>
            </a:endParaRPr>
          </a:p>
          <a:p>
            <a:pPr marL="571500" lvl="2" indent="-571500"/>
            <a:endParaRPr lang="en-US" sz="4000" dirty="0" smtClean="0">
              <a:solidFill>
                <a:schemeClr val="tx1"/>
              </a:solidFill>
              <a:latin typeface="Arial Narrow" panose="020B0606020202030204" pitchFamily="34" charset="0"/>
            </a:endParaRPr>
          </a:p>
        </p:txBody>
      </p:sp>
    </p:spTree>
    <p:extLst>
      <p:ext uri="{BB962C8B-B14F-4D97-AF65-F5344CB8AC3E}">
        <p14:creationId xmlns:p14="http://schemas.microsoft.com/office/powerpoint/2010/main" val="408618881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01148" y="888242"/>
            <a:ext cx="10270435" cy="4887912"/>
          </a:xfrm>
        </p:spPr>
        <p:txBody>
          <a:bodyPr>
            <a:noAutofit/>
          </a:bodyPr>
          <a:lstStyle/>
          <a:p>
            <a:pPr marL="571500" lvl="2" indent="-571500"/>
            <a:r>
              <a:rPr lang="en-US" sz="4000" dirty="0" smtClean="0">
                <a:solidFill>
                  <a:schemeClr val="tx1"/>
                </a:solidFill>
                <a:latin typeface="Arial Narrow" panose="020B0606020202030204" pitchFamily="34" charset="0"/>
              </a:rPr>
              <a:t>Capped to prevent infection.</a:t>
            </a:r>
          </a:p>
          <a:p>
            <a:pPr marL="571500" lvl="2" indent="-571500"/>
            <a:r>
              <a:rPr lang="en-US" sz="4000" dirty="0" smtClean="0">
                <a:solidFill>
                  <a:schemeClr val="tx1"/>
                </a:solidFill>
                <a:latin typeface="Arial Narrow" panose="020B0606020202030204" pitchFamily="34" charset="0"/>
              </a:rPr>
              <a:t>Heparin is aspirated from the line before the start of every dialysis treatment.</a:t>
            </a:r>
          </a:p>
        </p:txBody>
      </p:sp>
      <p:pic>
        <p:nvPicPr>
          <p:cNvPr id="4100" name="Picture 4" descr="Image result for ij cathe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26218" y="2665827"/>
            <a:ext cx="3369504" cy="3110327"/>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Image result for ij cathet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8750" y="3332198"/>
            <a:ext cx="2481607" cy="228151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Image result for heparin 1000 units/ml BRUHEP"/>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01148" y="3332198"/>
            <a:ext cx="2766384" cy="2051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909831"/>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21634" y="720727"/>
            <a:ext cx="10349948" cy="4338291"/>
          </a:xfrm>
        </p:spPr>
        <p:txBody>
          <a:bodyPr>
            <a:noAutofit/>
          </a:bodyPr>
          <a:lstStyle/>
          <a:p>
            <a:pPr marL="0" indent="0">
              <a:buNone/>
            </a:pPr>
            <a:r>
              <a:rPr lang="en-US" sz="4000" b="1" dirty="0" smtClean="0">
                <a:solidFill>
                  <a:schemeClr val="tx1"/>
                </a:solidFill>
                <a:latin typeface="Arial Narrow" panose="020B0606020202030204" pitchFamily="34" charset="0"/>
              </a:rPr>
              <a:t>B. External </a:t>
            </a:r>
            <a:r>
              <a:rPr lang="en-US" sz="4000" b="1" dirty="0" err="1" smtClean="0">
                <a:solidFill>
                  <a:schemeClr val="tx1"/>
                </a:solidFill>
                <a:latin typeface="Arial Narrow" panose="020B0606020202030204" pitchFamily="34" charset="0"/>
              </a:rPr>
              <a:t>Arteriovenous</a:t>
            </a:r>
            <a:r>
              <a:rPr lang="en-US" sz="4000" b="1" dirty="0" smtClean="0">
                <a:solidFill>
                  <a:schemeClr val="tx1"/>
                </a:solidFill>
                <a:latin typeface="Arial Narrow" panose="020B0606020202030204" pitchFamily="34" charset="0"/>
              </a:rPr>
              <a:t> Shunt</a:t>
            </a:r>
          </a:p>
          <a:p>
            <a:pPr lvl="1"/>
            <a:r>
              <a:rPr lang="en-US" sz="4000" dirty="0" smtClean="0">
                <a:solidFill>
                  <a:schemeClr val="tx1"/>
                </a:solidFill>
                <a:latin typeface="Arial Narrow" panose="020B0606020202030204" pitchFamily="34" charset="0"/>
              </a:rPr>
              <a:t>Two </a:t>
            </a:r>
            <a:r>
              <a:rPr lang="en-US" sz="4000" dirty="0" err="1" smtClean="0">
                <a:solidFill>
                  <a:schemeClr val="tx1"/>
                </a:solidFill>
                <a:latin typeface="Arial Narrow" panose="020B0606020202030204" pitchFamily="34" charset="0"/>
              </a:rPr>
              <a:t>Silastic</a:t>
            </a:r>
            <a:r>
              <a:rPr lang="en-US" sz="4000" dirty="0" smtClean="0">
                <a:solidFill>
                  <a:schemeClr val="tx1"/>
                </a:solidFill>
                <a:latin typeface="Arial Narrow" panose="020B0606020202030204" pitchFamily="34" charset="0"/>
              </a:rPr>
              <a:t> cannulas are surgically inserted into an artery and vein in the forearm or leg to form an external blood path.</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8957" y="3485322"/>
            <a:ext cx="9912625" cy="2724425"/>
          </a:xfrm>
          <a:prstGeom prst="rect">
            <a:avLst/>
          </a:prstGeom>
        </p:spPr>
      </p:pic>
    </p:spTree>
    <p:extLst>
      <p:ext uri="{BB962C8B-B14F-4D97-AF65-F5344CB8AC3E}">
        <p14:creationId xmlns:p14="http://schemas.microsoft.com/office/powerpoint/2010/main" val="4250767704"/>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53604" y="1351515"/>
            <a:ext cx="10350500" cy="3317875"/>
          </a:xfrm>
        </p:spPr>
        <p:txBody>
          <a:bodyPr>
            <a:noAutofit/>
          </a:bodyPr>
          <a:lstStyle/>
          <a:p>
            <a:pPr lvl="1"/>
            <a:r>
              <a:rPr lang="en-US" sz="4000" dirty="0" smtClean="0">
                <a:solidFill>
                  <a:schemeClr val="tx1"/>
                </a:solidFill>
                <a:latin typeface="Arial Narrow" panose="020B0606020202030204" pitchFamily="34" charset="0"/>
              </a:rPr>
              <a:t>The cannulas are connected to form a U shape; blood flows from the patient’s artery through the shunt into the vein.</a:t>
            </a:r>
          </a:p>
          <a:p>
            <a:pPr lvl="1"/>
            <a:r>
              <a:rPr lang="en-US" sz="4000" dirty="0" smtClean="0">
                <a:solidFill>
                  <a:schemeClr val="tx1"/>
                </a:solidFill>
                <a:latin typeface="Arial Narrow" panose="020B0606020202030204" pitchFamily="34" charset="0"/>
              </a:rPr>
              <a:t>When dialysis is completed, the cannulas are clamped and reattached, reforming the U shape.</a:t>
            </a:r>
          </a:p>
          <a:p>
            <a:endParaRPr lang="en-US" sz="4000" b="1" dirty="0" smtClean="0">
              <a:solidFill>
                <a:schemeClr val="tx1"/>
              </a:solidFill>
              <a:latin typeface="Arial Narrow" panose="020B0606020202030204" pitchFamily="34" charset="0"/>
            </a:endParaRPr>
          </a:p>
        </p:txBody>
      </p:sp>
    </p:spTree>
    <p:extLst>
      <p:ext uri="{BB962C8B-B14F-4D97-AF65-F5344CB8AC3E}">
        <p14:creationId xmlns:p14="http://schemas.microsoft.com/office/powerpoint/2010/main" val="579339886"/>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4294967295"/>
          </p:nvPr>
        </p:nvSpPr>
        <p:spPr>
          <a:xfrm>
            <a:off x="1384850" y="602590"/>
            <a:ext cx="3856661" cy="688045"/>
          </a:xfrm>
        </p:spPr>
        <p:style>
          <a:lnRef idx="2">
            <a:schemeClr val="dk1">
              <a:shade val="50000"/>
            </a:schemeClr>
          </a:lnRef>
          <a:fillRef idx="1">
            <a:schemeClr val="dk1"/>
          </a:fillRef>
          <a:effectRef idx="0">
            <a:schemeClr val="dk1"/>
          </a:effectRef>
          <a:fontRef idx="minor">
            <a:schemeClr val="lt1"/>
          </a:fontRef>
        </p:style>
        <p:txBody>
          <a:bodyPr>
            <a:noAutofit/>
          </a:bodyPr>
          <a:lstStyle/>
          <a:p>
            <a:pPr marL="0" indent="0" algn="ctr">
              <a:buNone/>
            </a:pPr>
            <a:r>
              <a:rPr lang="en-US" sz="4000" b="1" dirty="0" smtClean="0">
                <a:latin typeface="Arial Narrow" panose="020B0606020202030204" pitchFamily="34" charset="0"/>
              </a:rPr>
              <a:t>Advantages</a:t>
            </a:r>
            <a:endParaRPr lang="en-US" sz="4000" b="1" dirty="0">
              <a:latin typeface="Arial Narrow" panose="020B0606020202030204" pitchFamily="34" charset="0"/>
            </a:endParaRPr>
          </a:p>
        </p:txBody>
      </p:sp>
      <p:sp>
        <p:nvSpPr>
          <p:cNvPr id="6" name="Text Placeholder 5"/>
          <p:cNvSpPr>
            <a:spLocks noGrp="1"/>
          </p:cNvSpPr>
          <p:nvPr>
            <p:ph type="body" sz="quarter" idx="4294967295"/>
          </p:nvPr>
        </p:nvSpPr>
        <p:spPr>
          <a:xfrm>
            <a:off x="6910730" y="589338"/>
            <a:ext cx="3856661" cy="688045"/>
          </a:xfrm>
        </p:spPr>
        <p:style>
          <a:lnRef idx="2">
            <a:schemeClr val="dk1">
              <a:shade val="50000"/>
            </a:schemeClr>
          </a:lnRef>
          <a:fillRef idx="1">
            <a:schemeClr val="dk1"/>
          </a:fillRef>
          <a:effectRef idx="0">
            <a:schemeClr val="dk1"/>
          </a:effectRef>
          <a:fontRef idx="minor">
            <a:schemeClr val="lt1"/>
          </a:fontRef>
        </p:style>
        <p:txBody>
          <a:bodyPr>
            <a:noAutofit/>
          </a:bodyPr>
          <a:lstStyle/>
          <a:p>
            <a:pPr marL="0" indent="0" algn="ctr">
              <a:buNone/>
            </a:pPr>
            <a:r>
              <a:rPr lang="en-US" sz="4000" dirty="0" smtClean="0">
                <a:latin typeface="Arial Rounded MT Bold" panose="020F0704030504030204" pitchFamily="34" charset="0"/>
              </a:rPr>
              <a:t>Disadvantages</a:t>
            </a:r>
            <a:endParaRPr lang="en-US" sz="4000" dirty="0">
              <a:latin typeface="Arial Rounded MT Bold" panose="020F0704030504030204" pitchFamily="34" charset="0"/>
            </a:endParaRPr>
          </a:p>
        </p:txBody>
      </p:sp>
      <p:sp>
        <p:nvSpPr>
          <p:cNvPr id="3" name="Content Placeholder 2"/>
          <p:cNvSpPr>
            <a:spLocks noGrp="1"/>
          </p:cNvSpPr>
          <p:nvPr>
            <p:ph sz="half" idx="4294967295"/>
          </p:nvPr>
        </p:nvSpPr>
        <p:spPr>
          <a:xfrm>
            <a:off x="702365" y="1393169"/>
            <a:ext cx="5221633" cy="4355204"/>
          </a:xfrm>
        </p:spPr>
        <p:style>
          <a:lnRef idx="2">
            <a:schemeClr val="dk1"/>
          </a:lnRef>
          <a:fillRef idx="1">
            <a:schemeClr val="lt1"/>
          </a:fillRef>
          <a:effectRef idx="0">
            <a:schemeClr val="dk1"/>
          </a:effectRef>
          <a:fontRef idx="minor">
            <a:schemeClr val="dk1"/>
          </a:fontRef>
        </p:style>
        <p:txBody>
          <a:bodyPr>
            <a:noAutofit/>
          </a:bodyPr>
          <a:lstStyle/>
          <a:p>
            <a:r>
              <a:rPr lang="en-US" sz="4000" dirty="0" smtClean="0">
                <a:latin typeface="Arial Narrow" panose="020B0606020202030204" pitchFamily="34" charset="0"/>
              </a:rPr>
              <a:t>The external </a:t>
            </a:r>
            <a:r>
              <a:rPr lang="en-US" sz="4000" dirty="0" err="1" smtClean="0">
                <a:latin typeface="Arial Narrow" panose="020B0606020202030204" pitchFamily="34" charset="0"/>
              </a:rPr>
              <a:t>arterio</a:t>
            </a:r>
            <a:r>
              <a:rPr lang="en-US" sz="4000" dirty="0" smtClean="0">
                <a:latin typeface="Arial Narrow" panose="020B0606020202030204" pitchFamily="34" charset="0"/>
              </a:rPr>
              <a:t>-venous shunt can be used immediately following its creation.</a:t>
            </a:r>
          </a:p>
          <a:p>
            <a:r>
              <a:rPr lang="en-US" sz="4000" dirty="0" smtClean="0">
                <a:latin typeface="Arial Narrow" panose="020B0606020202030204" pitchFamily="34" charset="0"/>
              </a:rPr>
              <a:t>No venipuncture is necessary for dialysis.</a:t>
            </a:r>
          </a:p>
        </p:txBody>
      </p:sp>
      <p:sp>
        <p:nvSpPr>
          <p:cNvPr id="7" name="Content Placeholder 6"/>
          <p:cNvSpPr>
            <a:spLocks noGrp="1"/>
          </p:cNvSpPr>
          <p:nvPr>
            <p:ph sz="half" idx="4294967295"/>
          </p:nvPr>
        </p:nvSpPr>
        <p:spPr>
          <a:xfrm>
            <a:off x="6228245" y="1389166"/>
            <a:ext cx="5221633" cy="4775407"/>
          </a:xfrm>
        </p:spPr>
        <p:style>
          <a:lnRef idx="2">
            <a:schemeClr val="dk1"/>
          </a:lnRef>
          <a:fillRef idx="1">
            <a:schemeClr val="lt1"/>
          </a:fillRef>
          <a:effectRef idx="0">
            <a:schemeClr val="dk1"/>
          </a:effectRef>
          <a:fontRef idx="minor">
            <a:schemeClr val="dk1"/>
          </a:fontRef>
        </p:style>
        <p:txBody>
          <a:bodyPr>
            <a:noAutofit/>
          </a:bodyPr>
          <a:lstStyle/>
          <a:p>
            <a:r>
              <a:rPr lang="en-US" sz="4000" dirty="0" smtClean="0">
                <a:latin typeface="Arial Narrow" panose="020B0606020202030204" pitchFamily="34" charset="0"/>
              </a:rPr>
              <a:t>Disconnection or dislodgement of the external shunt.</a:t>
            </a:r>
          </a:p>
          <a:p>
            <a:r>
              <a:rPr lang="en-US" sz="4000" dirty="0" smtClean="0">
                <a:latin typeface="Arial Narrow" panose="020B0606020202030204" pitchFamily="34" charset="0"/>
              </a:rPr>
              <a:t>Risk of hemorrhage, infection, or clotting.</a:t>
            </a:r>
          </a:p>
          <a:p>
            <a:r>
              <a:rPr lang="en-US" sz="4000" dirty="0" smtClean="0">
                <a:latin typeface="Arial Narrow" panose="020B0606020202030204" pitchFamily="34" charset="0"/>
              </a:rPr>
              <a:t>Potential for skin erosion around catheter site.</a:t>
            </a:r>
          </a:p>
        </p:txBody>
      </p:sp>
    </p:spTree>
    <p:extLst>
      <p:ext uri="{BB962C8B-B14F-4D97-AF65-F5344CB8AC3E}">
        <p14:creationId xmlns:p14="http://schemas.microsoft.com/office/powerpoint/2010/main" val="2062198813"/>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89114" y="899491"/>
            <a:ext cx="6838121" cy="5026025"/>
          </a:xfrm>
        </p:spPr>
        <p:txBody>
          <a:bodyPr>
            <a:noAutofit/>
          </a:bodyPr>
          <a:lstStyle/>
          <a:p>
            <a:pPr marL="0" indent="0">
              <a:buNone/>
            </a:pPr>
            <a:r>
              <a:rPr lang="en-US" sz="4000" b="1" dirty="0">
                <a:solidFill>
                  <a:schemeClr val="tx1"/>
                </a:solidFill>
                <a:latin typeface="Arial Narrow" panose="020B0606020202030204" pitchFamily="34" charset="0"/>
              </a:rPr>
              <a:t>C</a:t>
            </a:r>
            <a:r>
              <a:rPr lang="en-US" sz="4000" b="1" dirty="0" smtClean="0">
                <a:solidFill>
                  <a:schemeClr val="tx1"/>
                </a:solidFill>
                <a:latin typeface="Arial Narrow" panose="020B0606020202030204" pitchFamily="34" charset="0"/>
              </a:rPr>
              <a:t>. Internal </a:t>
            </a:r>
            <a:r>
              <a:rPr lang="en-US" sz="4000" b="1" dirty="0" err="1" smtClean="0">
                <a:solidFill>
                  <a:schemeClr val="tx1"/>
                </a:solidFill>
                <a:latin typeface="Arial Narrow" panose="020B0606020202030204" pitchFamily="34" charset="0"/>
              </a:rPr>
              <a:t>Arteriovenous</a:t>
            </a:r>
            <a:r>
              <a:rPr lang="en-US" sz="4000" b="1" dirty="0" smtClean="0">
                <a:solidFill>
                  <a:schemeClr val="tx1"/>
                </a:solidFill>
                <a:latin typeface="Arial Narrow" panose="020B0606020202030204" pitchFamily="34" charset="0"/>
              </a:rPr>
              <a:t> Fistula</a:t>
            </a:r>
          </a:p>
          <a:p>
            <a:r>
              <a:rPr lang="en-US" sz="4000" dirty="0" smtClean="0">
                <a:solidFill>
                  <a:schemeClr val="tx1"/>
                </a:solidFill>
                <a:latin typeface="Arial Narrow" panose="020B0606020202030204" pitchFamily="34" charset="0"/>
              </a:rPr>
              <a:t>A permanent access of choice for the patient with CKD requiring hemodialysis.</a:t>
            </a:r>
          </a:p>
          <a:p>
            <a:r>
              <a:rPr lang="en-US" sz="4000" dirty="0" smtClean="0">
                <a:solidFill>
                  <a:schemeClr val="tx1"/>
                </a:solidFill>
                <a:latin typeface="Arial Narrow" panose="020B0606020202030204" pitchFamily="34" charset="0"/>
              </a:rPr>
              <a:t>The fistula is created surgically by anastomosis of a large artery and large vein in the arm.</a:t>
            </a:r>
          </a:p>
          <a:p>
            <a:endParaRPr lang="en-US" sz="4000" b="1" dirty="0" smtClean="0">
              <a:solidFill>
                <a:schemeClr val="tx1"/>
              </a:solidFill>
              <a:latin typeface="Arial Narrow" panose="020B0606020202030204"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61994" t="19865" r="5513" b="9263"/>
          <a:stretch/>
        </p:blipFill>
        <p:spPr>
          <a:xfrm>
            <a:off x="7421218" y="728870"/>
            <a:ext cx="3949148" cy="5353877"/>
          </a:xfrm>
          <a:prstGeom prst="rect">
            <a:avLst/>
          </a:prstGeom>
          <a:ln w="12700">
            <a:solidFill>
              <a:schemeClr val="tx1"/>
            </a:solidFill>
          </a:ln>
        </p:spPr>
      </p:pic>
    </p:spTree>
    <p:extLst>
      <p:ext uri="{BB962C8B-B14F-4D97-AF65-F5344CB8AC3E}">
        <p14:creationId xmlns:p14="http://schemas.microsoft.com/office/powerpoint/2010/main" val="313860433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49359" y="833229"/>
            <a:ext cx="8269354" cy="3911049"/>
          </a:xfrm>
        </p:spPr>
        <p:txBody>
          <a:bodyPr>
            <a:noAutofit/>
          </a:bodyPr>
          <a:lstStyle/>
          <a:p>
            <a:r>
              <a:rPr lang="en-US" sz="4000" dirty="0" smtClean="0">
                <a:solidFill>
                  <a:schemeClr val="tx1"/>
                </a:solidFill>
                <a:latin typeface="Arial Narrow" panose="020B0606020202030204" pitchFamily="34" charset="0"/>
              </a:rPr>
              <a:t>The flows of arterial blood into the venous system causes the vein to become engorged (matured or develop)</a:t>
            </a:r>
          </a:p>
          <a:p>
            <a:r>
              <a:rPr lang="en-US" sz="4000" dirty="0" smtClean="0">
                <a:solidFill>
                  <a:schemeClr val="tx1"/>
                </a:solidFill>
                <a:latin typeface="Arial Narrow" panose="020B0606020202030204" pitchFamily="34" charset="0"/>
              </a:rPr>
              <a:t>Maturity takes about 4-6 weeks, depending on the patient’s ability to do hand flexing exercises </a:t>
            </a:r>
          </a:p>
          <a:p>
            <a:endParaRPr lang="en-US" sz="4000" b="1" dirty="0" smtClean="0">
              <a:solidFill>
                <a:schemeClr val="tx1"/>
              </a:solidFill>
              <a:latin typeface="Arial Narrow" panose="020B0606020202030204" pitchFamily="34" charset="0"/>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8361"/>
          <a:stretch/>
        </p:blipFill>
        <p:spPr>
          <a:xfrm>
            <a:off x="8295860" y="1444486"/>
            <a:ext cx="3154017" cy="3299792"/>
          </a:xfrm>
          <a:prstGeom prst="rect">
            <a:avLst/>
          </a:prstGeom>
        </p:spPr>
      </p:pic>
      <p:sp>
        <p:nvSpPr>
          <p:cNvPr id="4" name="Content Placeholder 2"/>
          <p:cNvSpPr txBox="1">
            <a:spLocks/>
          </p:cNvSpPr>
          <p:nvPr/>
        </p:nvSpPr>
        <p:spPr>
          <a:xfrm>
            <a:off x="649359" y="4744278"/>
            <a:ext cx="10800518" cy="1320248"/>
          </a:xfrm>
          <a:prstGeom prst="rect">
            <a:avLst/>
          </a:prstGeom>
        </p:spPr>
        <p:txBody>
          <a:bodyPr vert="horz" lIns="91440" tIns="45720" rIns="91440" bIns="45720" rtlCol="0" anchor="t">
            <a:noAutofit/>
          </a:bodyPr>
          <a:lst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a:lstStyle>
          <a:p>
            <a:r>
              <a:rPr lang="en-US" sz="4000" dirty="0" smtClean="0">
                <a:solidFill>
                  <a:schemeClr val="tx1"/>
                </a:solidFill>
                <a:latin typeface="Arial Narrow" panose="020B0606020202030204" pitchFamily="34" charset="0"/>
              </a:rPr>
              <a:t>The fistula is required to be mature before it can be used for the dialysis procedure.</a:t>
            </a:r>
          </a:p>
          <a:p>
            <a:pPr lvl="1"/>
            <a:endParaRPr lang="en-US" sz="4000" dirty="0" smtClean="0">
              <a:solidFill>
                <a:schemeClr val="tx1"/>
              </a:solidFill>
              <a:latin typeface="Arial Narrow" panose="020B0606020202030204" pitchFamily="34" charset="0"/>
            </a:endParaRPr>
          </a:p>
          <a:p>
            <a:endParaRPr lang="en-US" sz="4000" b="1" dirty="0" smtClean="0">
              <a:solidFill>
                <a:schemeClr val="tx1"/>
              </a:solidFill>
              <a:latin typeface="Arial Narrow" panose="020B0606020202030204" pitchFamily="34" charset="0"/>
            </a:endParaRPr>
          </a:p>
        </p:txBody>
      </p:sp>
    </p:spTree>
    <p:extLst>
      <p:ext uri="{BB962C8B-B14F-4D97-AF65-F5344CB8AC3E}">
        <p14:creationId xmlns:p14="http://schemas.microsoft.com/office/powerpoint/2010/main" val="256432811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4294967295"/>
          </p:nvPr>
        </p:nvSpPr>
        <p:spPr>
          <a:xfrm>
            <a:off x="980660" y="618228"/>
            <a:ext cx="4108173" cy="697214"/>
          </a:xfrm>
        </p:spPr>
        <p:style>
          <a:lnRef idx="2">
            <a:schemeClr val="dk1">
              <a:shade val="50000"/>
            </a:schemeClr>
          </a:lnRef>
          <a:fillRef idx="1">
            <a:schemeClr val="dk1"/>
          </a:fillRef>
          <a:effectRef idx="0">
            <a:schemeClr val="dk1"/>
          </a:effectRef>
          <a:fontRef idx="minor">
            <a:schemeClr val="lt1"/>
          </a:fontRef>
        </p:style>
        <p:txBody>
          <a:bodyPr>
            <a:noAutofit/>
          </a:bodyPr>
          <a:lstStyle/>
          <a:p>
            <a:pPr marL="0" indent="0" algn="ctr">
              <a:buNone/>
            </a:pPr>
            <a:r>
              <a:rPr lang="en-US" sz="4000" b="1" dirty="0" smtClean="0">
                <a:latin typeface="Arial Narrow" panose="020B0606020202030204" pitchFamily="34" charset="0"/>
              </a:rPr>
              <a:t>Advantages</a:t>
            </a:r>
            <a:endParaRPr lang="en-US" sz="4000" b="1" dirty="0">
              <a:latin typeface="Arial Narrow" panose="020B0606020202030204" pitchFamily="34" charset="0"/>
            </a:endParaRPr>
          </a:p>
        </p:txBody>
      </p:sp>
      <p:sp>
        <p:nvSpPr>
          <p:cNvPr id="3" name="Content Placeholder 2"/>
          <p:cNvSpPr>
            <a:spLocks noGrp="1"/>
          </p:cNvSpPr>
          <p:nvPr>
            <p:ph sz="half" idx="4294967295"/>
          </p:nvPr>
        </p:nvSpPr>
        <p:spPr>
          <a:xfrm>
            <a:off x="742121" y="1631156"/>
            <a:ext cx="4810539" cy="4345574"/>
          </a:xfrm>
        </p:spPr>
        <p:style>
          <a:lnRef idx="2">
            <a:schemeClr val="dk1"/>
          </a:lnRef>
          <a:fillRef idx="1">
            <a:schemeClr val="lt1"/>
          </a:fillRef>
          <a:effectRef idx="0">
            <a:schemeClr val="dk1"/>
          </a:effectRef>
          <a:fontRef idx="minor">
            <a:schemeClr val="dk1"/>
          </a:fontRef>
        </p:style>
        <p:txBody>
          <a:bodyPr>
            <a:noAutofit/>
          </a:bodyPr>
          <a:lstStyle/>
          <a:p>
            <a:r>
              <a:rPr lang="en-US" sz="4000" dirty="0" smtClean="0">
                <a:latin typeface="Arial Narrow" panose="020B0606020202030204" pitchFamily="34" charset="0"/>
              </a:rPr>
              <a:t>Low Risk of clotting and bleeding</a:t>
            </a:r>
          </a:p>
          <a:p>
            <a:r>
              <a:rPr lang="en-US" sz="4000" dirty="0" smtClean="0">
                <a:latin typeface="Arial Narrow" panose="020B0606020202030204" pitchFamily="34" charset="0"/>
              </a:rPr>
              <a:t>Decrease incidence of infections.</a:t>
            </a:r>
          </a:p>
          <a:p>
            <a:r>
              <a:rPr lang="en-US" sz="4000" dirty="0" smtClean="0">
                <a:latin typeface="Arial Narrow" panose="020B0606020202030204" pitchFamily="34" charset="0"/>
              </a:rPr>
              <a:t>Allows freedom of movement</a:t>
            </a:r>
          </a:p>
        </p:txBody>
      </p:sp>
      <p:sp>
        <p:nvSpPr>
          <p:cNvPr id="6" name="Text Placeholder 5"/>
          <p:cNvSpPr>
            <a:spLocks noGrp="1"/>
          </p:cNvSpPr>
          <p:nvPr>
            <p:ph type="body" sz="quarter" idx="4294967295"/>
          </p:nvPr>
        </p:nvSpPr>
        <p:spPr>
          <a:xfrm>
            <a:off x="6513581" y="618228"/>
            <a:ext cx="4108173" cy="759998"/>
          </a:xfrm>
        </p:spPr>
        <p:style>
          <a:lnRef idx="2">
            <a:schemeClr val="dk1">
              <a:shade val="50000"/>
            </a:schemeClr>
          </a:lnRef>
          <a:fillRef idx="1">
            <a:schemeClr val="dk1"/>
          </a:fillRef>
          <a:effectRef idx="0">
            <a:schemeClr val="dk1"/>
          </a:effectRef>
          <a:fontRef idx="minor">
            <a:schemeClr val="lt1"/>
          </a:fontRef>
        </p:style>
        <p:txBody>
          <a:bodyPr>
            <a:noAutofit/>
          </a:bodyPr>
          <a:lstStyle/>
          <a:p>
            <a:pPr marL="0" indent="0" algn="ctr">
              <a:buNone/>
            </a:pPr>
            <a:r>
              <a:rPr lang="en-US" sz="4000" dirty="0" smtClean="0">
                <a:latin typeface="Arial Rounded MT Bold" panose="020F0704030504030204" pitchFamily="34" charset="0"/>
              </a:rPr>
              <a:t>Disadvantages</a:t>
            </a:r>
            <a:endParaRPr lang="en-US" sz="4000" dirty="0">
              <a:latin typeface="Arial Rounded MT Bold" panose="020F0704030504030204" pitchFamily="34" charset="0"/>
            </a:endParaRPr>
          </a:p>
        </p:txBody>
      </p:sp>
      <p:sp>
        <p:nvSpPr>
          <p:cNvPr id="7" name="Content Placeholder 6"/>
          <p:cNvSpPr>
            <a:spLocks noGrp="1"/>
          </p:cNvSpPr>
          <p:nvPr>
            <p:ph sz="quarter" idx="4294967295"/>
          </p:nvPr>
        </p:nvSpPr>
        <p:spPr>
          <a:xfrm>
            <a:off x="5685182" y="1631156"/>
            <a:ext cx="5777947" cy="4345574"/>
          </a:xfrm>
        </p:spPr>
        <p:style>
          <a:lnRef idx="2">
            <a:schemeClr val="dk1"/>
          </a:lnRef>
          <a:fillRef idx="1">
            <a:schemeClr val="lt1"/>
          </a:fillRef>
          <a:effectRef idx="0">
            <a:schemeClr val="dk1"/>
          </a:effectRef>
          <a:fontRef idx="minor">
            <a:schemeClr val="dk1"/>
          </a:fontRef>
        </p:style>
        <p:txBody>
          <a:bodyPr>
            <a:noAutofit/>
          </a:bodyPr>
          <a:lstStyle/>
          <a:p>
            <a:r>
              <a:rPr lang="en-US" sz="4000" dirty="0" smtClean="0">
                <a:latin typeface="Arial Narrow" panose="020B0606020202030204" pitchFamily="34" charset="0"/>
              </a:rPr>
              <a:t>Cannot be used immediately</a:t>
            </a:r>
          </a:p>
          <a:p>
            <a:r>
              <a:rPr lang="en-US" sz="4000" dirty="0" smtClean="0">
                <a:latin typeface="Arial Narrow" panose="020B0606020202030204" pitchFamily="34" charset="0"/>
              </a:rPr>
              <a:t>Required needle insertions </a:t>
            </a:r>
          </a:p>
          <a:p>
            <a:r>
              <a:rPr lang="en-US" sz="4000" dirty="0" smtClean="0">
                <a:latin typeface="Arial Narrow" panose="020B0606020202030204" pitchFamily="34" charset="0"/>
              </a:rPr>
              <a:t>Infiltration of the needles during dialysis (hematoma)</a:t>
            </a:r>
          </a:p>
          <a:p>
            <a:r>
              <a:rPr lang="en-US" sz="4000" dirty="0" smtClean="0">
                <a:latin typeface="Arial Narrow" panose="020B0606020202030204" pitchFamily="34" charset="0"/>
              </a:rPr>
              <a:t>Aneurysm can be form in the fistula</a:t>
            </a:r>
          </a:p>
        </p:txBody>
      </p:sp>
    </p:spTree>
    <p:extLst>
      <p:ext uri="{BB962C8B-B14F-4D97-AF65-F5344CB8AC3E}">
        <p14:creationId xmlns:p14="http://schemas.microsoft.com/office/powerpoint/2010/main" val="367174310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55374" y="648667"/>
            <a:ext cx="6626087" cy="5606359"/>
          </a:xfrm>
        </p:spPr>
        <p:txBody>
          <a:bodyPr>
            <a:noAutofit/>
          </a:bodyPr>
          <a:lstStyle/>
          <a:p>
            <a:pPr marL="0" indent="0">
              <a:buNone/>
            </a:pPr>
            <a:r>
              <a:rPr lang="en-US" sz="4000" b="1" dirty="0">
                <a:solidFill>
                  <a:schemeClr val="tx1"/>
                </a:solidFill>
                <a:latin typeface="Arial Narrow" panose="020B0606020202030204" pitchFamily="34" charset="0"/>
              </a:rPr>
              <a:t>C</a:t>
            </a:r>
            <a:r>
              <a:rPr lang="en-US" sz="4000" b="1" dirty="0" smtClean="0">
                <a:solidFill>
                  <a:schemeClr val="tx1"/>
                </a:solidFill>
                <a:latin typeface="Arial Narrow" panose="020B0606020202030204" pitchFamily="34" charset="0"/>
              </a:rPr>
              <a:t>. Internal </a:t>
            </a:r>
            <a:r>
              <a:rPr lang="en-US" sz="4000" b="1" dirty="0" err="1" smtClean="0">
                <a:solidFill>
                  <a:schemeClr val="tx1"/>
                </a:solidFill>
                <a:latin typeface="Arial Narrow" panose="020B0606020202030204" pitchFamily="34" charset="0"/>
              </a:rPr>
              <a:t>Arteriovenous</a:t>
            </a:r>
            <a:r>
              <a:rPr lang="en-US" sz="4000" b="1" dirty="0" smtClean="0">
                <a:solidFill>
                  <a:schemeClr val="tx1"/>
                </a:solidFill>
                <a:latin typeface="Arial Narrow" panose="020B0606020202030204" pitchFamily="34" charset="0"/>
              </a:rPr>
              <a:t> Graft</a:t>
            </a:r>
          </a:p>
          <a:p>
            <a:pPr lvl="1"/>
            <a:r>
              <a:rPr lang="en-US" sz="4000" dirty="0" smtClean="0">
                <a:solidFill>
                  <a:schemeClr val="tx1"/>
                </a:solidFill>
                <a:latin typeface="Arial Narrow" panose="020B0606020202030204" pitchFamily="34" charset="0"/>
              </a:rPr>
              <a:t>Used for patient who do not have adequate blood vessels for creation of fistula.</a:t>
            </a:r>
          </a:p>
          <a:p>
            <a:pPr lvl="1"/>
            <a:r>
              <a:rPr lang="en-US" sz="4000" dirty="0" smtClean="0">
                <a:solidFill>
                  <a:schemeClr val="tx1"/>
                </a:solidFill>
                <a:latin typeface="Arial Narrow" panose="020B0606020202030204" pitchFamily="34" charset="0"/>
              </a:rPr>
              <a:t>An artificial graft made of Gore-Tex or bovine (cow) carotid artery is used to create an artificial vein for blood flow.</a:t>
            </a:r>
          </a:p>
          <a:p>
            <a:pPr lvl="1"/>
            <a:endParaRPr lang="en-US" sz="4000" dirty="0" smtClean="0">
              <a:solidFill>
                <a:schemeClr val="tx1"/>
              </a:solidFill>
              <a:latin typeface="Arial Narrow" panose="020B0606020202030204" pitchFamily="34" charset="0"/>
            </a:endParaRPr>
          </a:p>
          <a:p>
            <a:endParaRPr lang="en-US" sz="4000" b="1" dirty="0" smtClean="0">
              <a:solidFill>
                <a:schemeClr val="tx1"/>
              </a:solidFill>
              <a:latin typeface="Arial Narrow" panose="020B0606020202030204" pitchFamily="34" charset="0"/>
            </a:endParaRPr>
          </a:p>
        </p:txBody>
      </p:sp>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56542" t="20446" r="8348" b="8682"/>
          <a:stretch/>
        </p:blipFill>
        <p:spPr>
          <a:xfrm>
            <a:off x="7381460" y="755373"/>
            <a:ext cx="4055165" cy="5380383"/>
          </a:xfrm>
          <a:prstGeom prst="rect">
            <a:avLst/>
          </a:prstGeom>
          <a:ln w="12700">
            <a:solidFill>
              <a:schemeClr val="tx1"/>
            </a:solidFill>
          </a:ln>
        </p:spPr>
      </p:pic>
    </p:spTree>
    <p:extLst>
      <p:ext uri="{BB962C8B-B14F-4D97-AF65-F5344CB8AC3E}">
        <p14:creationId xmlns:p14="http://schemas.microsoft.com/office/powerpoint/2010/main" val="3040759739"/>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55374" y="1251641"/>
            <a:ext cx="10681252" cy="4672081"/>
          </a:xfrm>
        </p:spPr>
        <p:txBody>
          <a:bodyPr>
            <a:noAutofit/>
          </a:bodyPr>
          <a:lstStyle/>
          <a:p>
            <a:pPr lvl="1"/>
            <a:r>
              <a:rPr lang="en-US" sz="4000" dirty="0" smtClean="0">
                <a:solidFill>
                  <a:schemeClr val="tx1"/>
                </a:solidFill>
                <a:latin typeface="Arial Narrow" panose="020B0606020202030204" pitchFamily="34" charset="0"/>
              </a:rPr>
              <a:t>The procedure involves anastomosis of an artery to a vein, using artificial graft.</a:t>
            </a:r>
          </a:p>
          <a:p>
            <a:pPr lvl="1"/>
            <a:r>
              <a:rPr lang="en-US" sz="4000" dirty="0" smtClean="0">
                <a:solidFill>
                  <a:schemeClr val="tx1"/>
                </a:solidFill>
                <a:latin typeface="Arial Narrow" panose="020B0606020202030204" pitchFamily="34" charset="0"/>
              </a:rPr>
              <a:t>The graft can be used 2 weeks after insertion.</a:t>
            </a:r>
          </a:p>
          <a:p>
            <a:pPr lvl="1"/>
            <a:r>
              <a:rPr lang="en-US" sz="4000" dirty="0" smtClean="0">
                <a:solidFill>
                  <a:schemeClr val="tx1"/>
                </a:solidFill>
                <a:latin typeface="Arial Narrow" panose="020B0606020202030204" pitchFamily="34" charset="0"/>
              </a:rPr>
              <a:t>Complications of the graft includes clotting, aneurysm, infection.</a:t>
            </a:r>
          </a:p>
          <a:p>
            <a:pPr lvl="1"/>
            <a:r>
              <a:rPr lang="en-US" sz="4000" dirty="0" smtClean="0">
                <a:solidFill>
                  <a:schemeClr val="tx1"/>
                </a:solidFill>
                <a:latin typeface="Arial Narrow" panose="020B0606020202030204" pitchFamily="34" charset="0"/>
              </a:rPr>
              <a:t>Advantages and Disadvantages: same as AVF.</a:t>
            </a:r>
          </a:p>
          <a:p>
            <a:pPr lvl="1"/>
            <a:endParaRPr lang="en-US" sz="4000" dirty="0" smtClean="0">
              <a:solidFill>
                <a:schemeClr val="tx1"/>
              </a:solidFill>
              <a:latin typeface="Arial Narrow" panose="020B0606020202030204" pitchFamily="34" charset="0"/>
            </a:endParaRPr>
          </a:p>
          <a:p>
            <a:endParaRPr lang="en-US" sz="4000" b="1" dirty="0" smtClean="0">
              <a:solidFill>
                <a:schemeClr val="tx1"/>
              </a:solidFill>
              <a:latin typeface="Arial Narrow" panose="020B0606020202030204" pitchFamily="34" charset="0"/>
            </a:endParaRPr>
          </a:p>
        </p:txBody>
      </p:sp>
    </p:spTree>
    <p:extLst>
      <p:ext uri="{BB962C8B-B14F-4D97-AF65-F5344CB8AC3E}">
        <p14:creationId xmlns:p14="http://schemas.microsoft.com/office/powerpoint/2010/main" val="294755306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tx1"/>
                </a:solidFill>
                <a:latin typeface="Arial Rounded MT Bold" panose="020F0704030504030204" pitchFamily="34" charset="0"/>
              </a:rPr>
              <a:t>INTERVENTIONS</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801757" y="2590798"/>
            <a:ext cx="10833652" cy="3783497"/>
          </a:xfrm>
        </p:spPr>
        <p:txBody>
          <a:bodyPr>
            <a:noAutofit/>
          </a:bodyPr>
          <a:lstStyle/>
          <a:p>
            <a:pPr marL="0" indent="0">
              <a:buNone/>
            </a:pPr>
            <a:r>
              <a:rPr lang="en-US" sz="4000" b="1" dirty="0" smtClean="0">
                <a:solidFill>
                  <a:schemeClr val="tx1"/>
                </a:solidFill>
                <a:latin typeface="Arial Narrow" panose="020B0606020202030204" pitchFamily="34" charset="0"/>
              </a:rPr>
              <a:t>AVF and AVG</a:t>
            </a:r>
          </a:p>
          <a:p>
            <a:r>
              <a:rPr lang="en-US" sz="4000" dirty="0" smtClean="0">
                <a:solidFill>
                  <a:schemeClr val="tx1"/>
                </a:solidFill>
                <a:latin typeface="Arial Narrow" panose="020B0606020202030204" pitchFamily="34" charset="0"/>
              </a:rPr>
              <a:t>Extremity should not be used for BP monitoring, drawing of blood, placing IV lines or administering injections.</a:t>
            </a:r>
          </a:p>
          <a:p>
            <a:r>
              <a:rPr lang="en-US" sz="4000" dirty="0" smtClean="0">
                <a:solidFill>
                  <a:schemeClr val="tx1"/>
                </a:solidFill>
                <a:latin typeface="Arial Narrow" panose="020B0606020202030204" pitchFamily="34" charset="0"/>
              </a:rPr>
              <a:t>Note the temperature and capillary refill of the extremity.</a:t>
            </a:r>
          </a:p>
        </p:txBody>
      </p:sp>
    </p:spTree>
    <p:extLst>
      <p:ext uri="{BB962C8B-B14F-4D97-AF65-F5344CB8AC3E}">
        <p14:creationId xmlns:p14="http://schemas.microsoft.com/office/powerpoint/2010/main" val="222332137"/>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596347" y="761999"/>
            <a:ext cx="10641495" cy="3319463"/>
          </a:xfrm>
        </p:spPr>
        <p:txBody>
          <a:bodyPr>
            <a:noAutofit/>
          </a:bodyPr>
          <a:lstStyle/>
          <a:p>
            <a:pPr lvl="1"/>
            <a:r>
              <a:rPr lang="en-US" sz="4000" dirty="0" smtClean="0">
                <a:solidFill>
                  <a:schemeClr val="tx1"/>
                </a:solidFill>
                <a:latin typeface="Arial Narrow" panose="020B0606020202030204" pitchFamily="34" charset="0"/>
              </a:rPr>
              <a:t>Palpate pulses below the fistula or graft, and monitor for hand swelling as an indication of ischemia.</a:t>
            </a:r>
          </a:p>
          <a:p>
            <a:pPr lvl="1"/>
            <a:r>
              <a:rPr lang="en-US" sz="4000" dirty="0" smtClean="0">
                <a:solidFill>
                  <a:schemeClr val="tx1"/>
                </a:solidFill>
                <a:latin typeface="Arial Narrow" panose="020B0606020202030204" pitchFamily="34" charset="0"/>
              </a:rPr>
              <a:t>Monitor for clotting.</a:t>
            </a:r>
          </a:p>
          <a:p>
            <a:pPr lvl="2"/>
            <a:r>
              <a:rPr lang="en-US" sz="4000" dirty="0">
                <a:solidFill>
                  <a:schemeClr val="tx1"/>
                </a:solidFill>
                <a:latin typeface="Arial Narrow" panose="020B0606020202030204" pitchFamily="34" charset="0"/>
              </a:rPr>
              <a:t>Complaints if tingling or discomfort in the extremity.</a:t>
            </a:r>
          </a:p>
          <a:p>
            <a:pPr lvl="2"/>
            <a:r>
              <a:rPr lang="en-US" sz="4000" dirty="0">
                <a:solidFill>
                  <a:schemeClr val="tx1"/>
                </a:solidFill>
                <a:latin typeface="Arial Narrow" panose="020B0606020202030204" pitchFamily="34" charset="0"/>
              </a:rPr>
              <a:t>Inability to palpate a thrill or auscultate a bruit over the fistula or graft</a:t>
            </a:r>
            <a:r>
              <a:rPr lang="en-US" sz="4000" dirty="0" smtClean="0">
                <a:solidFill>
                  <a:schemeClr val="tx1"/>
                </a:solidFill>
                <a:latin typeface="Arial Narrow" panose="020B0606020202030204" pitchFamily="34" charset="0"/>
              </a:rPr>
              <a:t>.</a:t>
            </a:r>
          </a:p>
        </p:txBody>
      </p:sp>
    </p:spTree>
    <p:extLst>
      <p:ext uri="{BB962C8B-B14F-4D97-AF65-F5344CB8AC3E}">
        <p14:creationId xmlns:p14="http://schemas.microsoft.com/office/powerpoint/2010/main" val="391114279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81878" y="927445"/>
            <a:ext cx="10654747" cy="4996276"/>
          </a:xfrm>
        </p:spPr>
        <p:txBody>
          <a:bodyPr>
            <a:noAutofit/>
          </a:bodyPr>
          <a:lstStyle/>
          <a:p>
            <a:pPr lvl="1"/>
            <a:r>
              <a:rPr lang="en-US" sz="4000" dirty="0" smtClean="0">
                <a:solidFill>
                  <a:schemeClr val="tx1"/>
                </a:solidFill>
                <a:latin typeface="Arial Narrow" panose="020B0606020202030204" pitchFamily="34" charset="0"/>
              </a:rPr>
              <a:t>Monitor </a:t>
            </a:r>
            <a:r>
              <a:rPr lang="en-US" sz="4000" dirty="0">
                <a:solidFill>
                  <a:schemeClr val="tx1"/>
                </a:solidFill>
                <a:latin typeface="Arial Narrow" panose="020B0606020202030204" pitchFamily="34" charset="0"/>
              </a:rPr>
              <a:t>for arterial steal syndrome</a:t>
            </a:r>
            <a:r>
              <a:rPr lang="en-US" sz="4000" dirty="0" smtClean="0">
                <a:solidFill>
                  <a:schemeClr val="tx1"/>
                </a:solidFill>
                <a:latin typeface="Arial Narrow" panose="020B0606020202030204" pitchFamily="34" charset="0"/>
              </a:rPr>
              <a:t>.</a:t>
            </a:r>
          </a:p>
          <a:p>
            <a:pPr lvl="1"/>
            <a:r>
              <a:rPr lang="en-US" sz="4000" dirty="0" smtClean="0">
                <a:solidFill>
                  <a:schemeClr val="tx1"/>
                </a:solidFill>
                <a:latin typeface="Arial Narrow" panose="020B0606020202030204" pitchFamily="34" charset="0"/>
              </a:rPr>
              <a:t>Monitor for infection.</a:t>
            </a:r>
          </a:p>
          <a:p>
            <a:pPr lvl="1"/>
            <a:r>
              <a:rPr lang="en-US" sz="4000" dirty="0" smtClean="0">
                <a:solidFill>
                  <a:schemeClr val="tx1"/>
                </a:solidFill>
                <a:latin typeface="Arial Narrow" panose="020B0606020202030204" pitchFamily="34" charset="0"/>
              </a:rPr>
              <a:t>Notify the attending nephrologist if signs of clotting, infection or arterial steal syndrome occur.</a:t>
            </a:r>
          </a:p>
          <a:p>
            <a:pPr lvl="1"/>
            <a:r>
              <a:rPr lang="en-US" sz="4000" dirty="0" smtClean="0">
                <a:solidFill>
                  <a:schemeClr val="tx1"/>
                </a:solidFill>
                <a:latin typeface="Arial Narrow" panose="020B0606020202030204" pitchFamily="34" charset="0"/>
              </a:rPr>
              <a:t>To ensure patency, palpate for a thrill or auscultate for a bruit over the fistula or graft. Notify the attending nephrologist if a thrill or bruit is absent.</a:t>
            </a:r>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01596947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28870"/>
            <a:ext cx="10946296" cy="1557129"/>
          </a:xfrm>
        </p:spPr>
        <p:txBody>
          <a:bodyPr>
            <a:noAutofit/>
          </a:bodyPr>
          <a:lstStyle/>
          <a:p>
            <a:r>
              <a:rPr lang="en-US" sz="5400" b="1" dirty="0" smtClean="0">
                <a:solidFill>
                  <a:schemeClr val="tx1"/>
                </a:solidFill>
                <a:latin typeface="Arial Rounded MT Bold" panose="020F0704030504030204" pitchFamily="34" charset="0"/>
              </a:rPr>
              <a:t>COMPLICATIONS OF HEMODIALYSIS</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735496" y="2676201"/>
            <a:ext cx="10694504" cy="3318936"/>
          </a:xfrm>
        </p:spPr>
        <p:txBody>
          <a:bodyPr numCol="2">
            <a:noAutofit/>
          </a:bodyPr>
          <a:lstStyle/>
          <a:p>
            <a:pPr marL="463550" lvl="1" indent="-463550"/>
            <a:r>
              <a:rPr lang="en-US" sz="4000" dirty="0">
                <a:solidFill>
                  <a:schemeClr val="tx1"/>
                </a:solidFill>
                <a:latin typeface="Arial Narrow" panose="020B0606020202030204" pitchFamily="34" charset="0"/>
              </a:rPr>
              <a:t>Disequilibrium </a:t>
            </a:r>
            <a:r>
              <a:rPr lang="en-US" sz="4000" dirty="0" smtClean="0">
                <a:solidFill>
                  <a:schemeClr val="tx1"/>
                </a:solidFill>
                <a:latin typeface="Arial Narrow" panose="020B0606020202030204" pitchFamily="34" charset="0"/>
              </a:rPr>
              <a:t>syndrome</a:t>
            </a:r>
          </a:p>
          <a:p>
            <a:pPr marL="463550" lvl="1" indent="-463550"/>
            <a:r>
              <a:rPr lang="en-US" sz="4000" dirty="0" smtClean="0">
                <a:solidFill>
                  <a:schemeClr val="tx1"/>
                </a:solidFill>
                <a:latin typeface="Arial Narrow" panose="020B0606020202030204" pitchFamily="34" charset="0"/>
              </a:rPr>
              <a:t>Air Embolism</a:t>
            </a:r>
          </a:p>
          <a:p>
            <a:pPr marL="463550" lvl="1" indent="-463550"/>
            <a:r>
              <a:rPr lang="en-US" sz="4000" dirty="0" smtClean="0">
                <a:solidFill>
                  <a:schemeClr val="tx1"/>
                </a:solidFill>
                <a:latin typeface="Arial Narrow" panose="020B0606020202030204" pitchFamily="34" charset="0"/>
              </a:rPr>
              <a:t>Muscle cramps</a:t>
            </a:r>
          </a:p>
          <a:p>
            <a:pPr marL="463550" lvl="1" indent="-463550"/>
            <a:r>
              <a:rPr lang="en-US" sz="4000" dirty="0" smtClean="0">
                <a:solidFill>
                  <a:schemeClr val="tx1"/>
                </a:solidFill>
                <a:latin typeface="Arial Narrow" panose="020B0606020202030204" pitchFamily="34" charset="0"/>
              </a:rPr>
              <a:t>Chest pain</a:t>
            </a:r>
          </a:p>
          <a:p>
            <a:r>
              <a:rPr lang="en-US" sz="4000" dirty="0" smtClean="0">
                <a:solidFill>
                  <a:schemeClr val="tx1"/>
                </a:solidFill>
                <a:latin typeface="Arial Narrow" panose="020B0606020202030204" pitchFamily="34" charset="0"/>
              </a:rPr>
              <a:t>Hepatitis</a:t>
            </a:r>
          </a:p>
          <a:p>
            <a:r>
              <a:rPr lang="en-US" sz="4000" dirty="0" smtClean="0">
                <a:solidFill>
                  <a:schemeClr val="tx1"/>
                </a:solidFill>
                <a:latin typeface="Arial Narrow" panose="020B0606020202030204" pitchFamily="34" charset="0"/>
              </a:rPr>
              <a:t>Hypotension</a:t>
            </a:r>
          </a:p>
          <a:p>
            <a:r>
              <a:rPr lang="en-US" sz="4000" dirty="0" smtClean="0">
                <a:solidFill>
                  <a:schemeClr val="tx1"/>
                </a:solidFill>
                <a:latin typeface="Arial Narrow" panose="020B0606020202030204" pitchFamily="34" charset="0"/>
              </a:rPr>
              <a:t>Sepsis</a:t>
            </a:r>
          </a:p>
          <a:p>
            <a:r>
              <a:rPr lang="en-US" sz="4000" dirty="0" smtClean="0">
                <a:solidFill>
                  <a:schemeClr val="tx1"/>
                </a:solidFill>
                <a:latin typeface="Arial Narrow" panose="020B0606020202030204" pitchFamily="34" charset="0"/>
              </a:rPr>
              <a:t>Shock </a:t>
            </a:r>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340549617"/>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1088148"/>
            <a:ext cx="9601196" cy="1303867"/>
          </a:xfrm>
        </p:spPr>
        <p:txBody>
          <a:bodyPr>
            <a:normAutofit/>
          </a:bodyPr>
          <a:lstStyle/>
          <a:p>
            <a:r>
              <a:rPr lang="en-US" sz="5400" b="1" dirty="0" smtClean="0">
                <a:solidFill>
                  <a:schemeClr val="tx1"/>
                </a:solidFill>
                <a:latin typeface="Arial Rounded MT Bold" panose="020F0704030504030204" pitchFamily="34" charset="0"/>
              </a:rPr>
              <a:t>NOTES</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p:txBody>
          <a:bodyPr>
            <a:normAutofit lnSpcReduction="10000"/>
          </a:bodyPr>
          <a:lstStyle/>
          <a:p>
            <a:r>
              <a:rPr lang="en-US" sz="4000" dirty="0" smtClean="0">
                <a:solidFill>
                  <a:schemeClr val="tx1"/>
                </a:solidFill>
                <a:latin typeface="Arial Narrow" panose="020B0606020202030204" pitchFamily="34" charset="0"/>
              </a:rPr>
              <a:t>Monitor vital signs before, during, and after dialysis.</a:t>
            </a:r>
          </a:p>
          <a:p>
            <a:r>
              <a:rPr lang="en-US" sz="4000" dirty="0" smtClean="0">
                <a:solidFill>
                  <a:schemeClr val="tx1"/>
                </a:solidFill>
                <a:latin typeface="Arial Narrow" panose="020B0606020202030204" pitchFamily="34" charset="0"/>
              </a:rPr>
              <a:t>Monitor laboratory values.</a:t>
            </a:r>
          </a:p>
          <a:p>
            <a:r>
              <a:rPr lang="en-US" sz="4000" dirty="0" smtClean="0">
                <a:solidFill>
                  <a:schemeClr val="tx1"/>
                </a:solidFill>
                <a:latin typeface="Arial Narrow" panose="020B0606020202030204" pitchFamily="34" charset="0"/>
              </a:rPr>
              <a:t>Assess patient for fluid overload before dialysis and fluid volume deficit following dialysis </a:t>
            </a:r>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5085716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14399" y="1006958"/>
            <a:ext cx="10442713" cy="5248068"/>
          </a:xfrm>
        </p:spPr>
        <p:txBody>
          <a:bodyPr>
            <a:noAutofit/>
          </a:bodyPr>
          <a:lstStyle/>
          <a:p>
            <a:r>
              <a:rPr lang="en-US" sz="4000" dirty="0" smtClean="0">
                <a:solidFill>
                  <a:schemeClr val="tx1"/>
                </a:solidFill>
                <a:latin typeface="Arial Narrow" panose="020B0606020202030204" pitchFamily="34" charset="0"/>
              </a:rPr>
              <a:t>Weight patient before and after dialysis to determine fluid loss.</a:t>
            </a:r>
          </a:p>
          <a:p>
            <a:r>
              <a:rPr lang="en-US" sz="4000" dirty="0" smtClean="0">
                <a:solidFill>
                  <a:schemeClr val="tx1"/>
                </a:solidFill>
                <a:latin typeface="Arial Narrow" panose="020B0606020202030204" pitchFamily="34" charset="0"/>
              </a:rPr>
              <a:t>Assess the patency of the blood access device before, during and after dialysis.</a:t>
            </a:r>
          </a:p>
          <a:p>
            <a:r>
              <a:rPr lang="en-US" sz="4000" dirty="0" smtClean="0">
                <a:solidFill>
                  <a:schemeClr val="tx1"/>
                </a:solidFill>
                <a:latin typeface="Arial Narrow" panose="020B0606020202030204" pitchFamily="34" charset="0"/>
              </a:rPr>
              <a:t>Monitor for bleeding since heparin is added to the dialysis bath to prevent blood clots to form in dialyzer and blood tubing.</a:t>
            </a:r>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79098853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49356" y="854558"/>
            <a:ext cx="10933043" cy="6003442"/>
          </a:xfrm>
        </p:spPr>
        <p:txBody>
          <a:bodyPr>
            <a:noAutofit/>
          </a:bodyPr>
          <a:lstStyle/>
          <a:p>
            <a:r>
              <a:rPr lang="en-US" sz="4000" dirty="0" smtClean="0">
                <a:solidFill>
                  <a:schemeClr val="tx1"/>
                </a:solidFill>
                <a:latin typeface="Arial Narrow" panose="020B0606020202030204" pitchFamily="34" charset="0"/>
              </a:rPr>
              <a:t>Monitor for hypovolemia during dialysis, which can occur from blood loss or excess fluid and electrolyte removal.</a:t>
            </a:r>
          </a:p>
          <a:p>
            <a:r>
              <a:rPr lang="en-US" sz="4000" dirty="0" smtClean="0">
                <a:solidFill>
                  <a:schemeClr val="tx1"/>
                </a:solidFill>
                <a:latin typeface="Arial Narrow" panose="020B0606020202030204" pitchFamily="34" charset="0"/>
              </a:rPr>
              <a:t>Withhold  antihypertensive medications and other medications that can affect BP or result in hypotension until dialysis treatment.</a:t>
            </a:r>
          </a:p>
          <a:p>
            <a:r>
              <a:rPr lang="en-US" sz="4000" dirty="0" smtClean="0">
                <a:solidFill>
                  <a:schemeClr val="tx1"/>
                </a:solidFill>
                <a:latin typeface="Arial Narrow" panose="020B0606020202030204" pitchFamily="34" charset="0"/>
              </a:rPr>
              <a:t>Also withhold medications that can be removed by dialysis such as water soluble vitamins, certain antibiotics and digoxin.</a:t>
            </a:r>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23380739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456"/>
          <a:stretch/>
        </p:blipFill>
        <p:spPr>
          <a:xfrm>
            <a:off x="0" y="1"/>
            <a:ext cx="12192000" cy="6858000"/>
          </a:xfrm>
          <a:prstGeom prst="rect">
            <a:avLst/>
          </a:prstGeom>
        </p:spPr>
      </p:pic>
      <p:sp>
        <p:nvSpPr>
          <p:cNvPr id="4" name="Title 3"/>
          <p:cNvSpPr>
            <a:spLocks noGrp="1"/>
          </p:cNvSpPr>
          <p:nvPr>
            <p:ph type="title"/>
          </p:nvPr>
        </p:nvSpPr>
        <p:spPr>
          <a:xfrm>
            <a:off x="689112" y="2239619"/>
            <a:ext cx="6107043" cy="3296321"/>
          </a:xfrm>
        </p:spPr>
        <p:txBody>
          <a:bodyPr>
            <a:noAutofit/>
          </a:bodyPr>
          <a:lstStyle/>
          <a:p>
            <a:r>
              <a:rPr lang="en-US" sz="4400" b="1" dirty="0" err="1" smtClean="0">
                <a:solidFill>
                  <a:schemeClr val="tx1"/>
                </a:solidFill>
                <a:latin typeface="Arial Rounded MT Bold" panose="020F0704030504030204" pitchFamily="34" charset="0"/>
              </a:rPr>
              <a:t>Hemodiafiltaration</a:t>
            </a:r>
            <a:r>
              <a:rPr lang="en-US" sz="4400" b="1" dirty="0" smtClean="0">
                <a:solidFill>
                  <a:schemeClr val="tx1"/>
                </a:solidFill>
                <a:latin typeface="Arial Rounded MT Bold" panose="020F0704030504030204" pitchFamily="34" charset="0"/>
              </a:rPr>
              <a:t>, Expanded hemodialysis and </a:t>
            </a:r>
            <a:r>
              <a:rPr lang="en-US" sz="4400" b="1" dirty="0" err="1">
                <a:solidFill>
                  <a:schemeClr val="tx1"/>
                </a:solidFill>
                <a:latin typeface="Arial Rounded MT Bold" panose="020F0704030504030204" pitchFamily="34" charset="0"/>
              </a:rPr>
              <a:t>H</a:t>
            </a:r>
            <a:r>
              <a:rPr lang="en-US" sz="4400" b="1" dirty="0" err="1" smtClean="0">
                <a:solidFill>
                  <a:schemeClr val="tx1"/>
                </a:solidFill>
                <a:latin typeface="Arial Rounded MT Bold" panose="020F0704030504030204" pitchFamily="34" charset="0"/>
              </a:rPr>
              <a:t>emoperfusion</a:t>
            </a:r>
            <a:endParaRPr lang="en-US" sz="4400" b="1" dirty="0">
              <a:solidFill>
                <a:schemeClr val="tx1"/>
              </a:solidFill>
              <a:latin typeface="Arial Rounded MT Bold" panose="020F0704030504030204" pitchFamily="34" charset="0"/>
            </a:endParaRPr>
          </a:p>
        </p:txBody>
      </p:sp>
      <p:sp>
        <p:nvSpPr>
          <p:cNvPr id="5" name="TextBox 4"/>
          <p:cNvSpPr txBox="1"/>
          <p:nvPr/>
        </p:nvSpPr>
        <p:spPr>
          <a:xfrm>
            <a:off x="689111" y="2120348"/>
            <a:ext cx="1789045" cy="707886"/>
          </a:xfrm>
          <a:prstGeom prst="rect">
            <a:avLst/>
          </a:prstGeom>
          <a:noFill/>
        </p:spPr>
        <p:txBody>
          <a:bodyPr wrap="square" rtlCol="0">
            <a:spAutoFit/>
          </a:bodyPr>
          <a:lstStyle/>
          <a:p>
            <a:r>
              <a:rPr lang="en-US" sz="4000" dirty="0" smtClean="0">
                <a:latin typeface="Blackadder ITC" panose="04020505051007020D02" pitchFamily="82" charset="0"/>
              </a:rPr>
              <a:t>What is</a:t>
            </a:r>
            <a:endParaRPr lang="en-US" sz="4000" dirty="0">
              <a:latin typeface="Blackadder ITC" panose="04020505051007020D02" pitchFamily="82" charset="0"/>
            </a:endParaRPr>
          </a:p>
        </p:txBody>
      </p:sp>
    </p:spTree>
    <p:extLst>
      <p:ext uri="{BB962C8B-B14F-4D97-AF65-F5344CB8AC3E}">
        <p14:creationId xmlns:p14="http://schemas.microsoft.com/office/powerpoint/2010/main" val="2745347553"/>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5159" y="1207419"/>
            <a:ext cx="9601196" cy="1303867"/>
          </a:xfrm>
        </p:spPr>
        <p:txBody>
          <a:bodyPr>
            <a:normAutofit/>
          </a:bodyPr>
          <a:lstStyle/>
          <a:p>
            <a:r>
              <a:rPr lang="en-US" sz="5400" b="1" dirty="0" err="1" smtClean="0">
                <a:solidFill>
                  <a:schemeClr val="tx1"/>
                </a:solidFill>
                <a:latin typeface="Arial Rounded MT Bold" panose="020F0704030504030204" pitchFamily="34" charset="0"/>
              </a:rPr>
              <a:t>Hemodiafiltration</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803411" y="2511286"/>
            <a:ext cx="11123545" cy="3916018"/>
          </a:xfrm>
        </p:spPr>
        <p:txBody>
          <a:bodyPr>
            <a:noAutofit/>
          </a:bodyPr>
          <a:lstStyle/>
          <a:p>
            <a:r>
              <a:rPr lang="en-US" sz="4000" dirty="0" smtClean="0">
                <a:solidFill>
                  <a:schemeClr val="tx1"/>
                </a:solidFill>
                <a:latin typeface="Arial Narrow" panose="020B0606020202030204" pitchFamily="34" charset="0"/>
              </a:rPr>
              <a:t>Is a hybrid dialysis technology that uses convection , diffusion and high flux membranes to remove waste products and excess fluids.</a:t>
            </a:r>
          </a:p>
          <a:p>
            <a:r>
              <a:rPr lang="en-US" sz="4000" dirty="0" smtClean="0">
                <a:solidFill>
                  <a:schemeClr val="tx1"/>
                </a:solidFill>
                <a:latin typeface="Arial Narrow" panose="020B0606020202030204" pitchFamily="34" charset="0"/>
              </a:rPr>
              <a:t>In convection positive pressure pushes water and waste products to the dialysis membrane (solvent drag).</a:t>
            </a:r>
          </a:p>
        </p:txBody>
      </p:sp>
    </p:spTree>
    <p:extLst>
      <p:ext uri="{BB962C8B-B14F-4D97-AF65-F5344CB8AC3E}">
        <p14:creationId xmlns:p14="http://schemas.microsoft.com/office/powerpoint/2010/main" val="2049751148"/>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675860" y="1225827"/>
            <a:ext cx="4797287" cy="5771321"/>
          </a:xfrm>
        </p:spPr>
        <p:txBody>
          <a:bodyPr>
            <a:noAutofit/>
          </a:bodyPr>
          <a:lstStyle/>
          <a:p>
            <a:r>
              <a:rPr lang="en-US" sz="4000" dirty="0" err="1">
                <a:solidFill>
                  <a:schemeClr val="tx1"/>
                </a:solidFill>
                <a:latin typeface="Arial Narrow" panose="020B0606020202030204" pitchFamily="34" charset="0"/>
              </a:rPr>
              <a:t>H</a:t>
            </a:r>
            <a:r>
              <a:rPr lang="en-US" sz="4000" dirty="0" err="1" smtClean="0">
                <a:solidFill>
                  <a:schemeClr val="tx1"/>
                </a:solidFill>
                <a:latin typeface="Arial Narrow" panose="020B0606020202030204" pitchFamily="34" charset="0"/>
              </a:rPr>
              <a:t>emodiafiltration</a:t>
            </a:r>
            <a:r>
              <a:rPr lang="en-US" sz="4000" dirty="0" smtClean="0">
                <a:solidFill>
                  <a:schemeClr val="tx1"/>
                </a:solidFill>
                <a:latin typeface="Arial Narrow" panose="020B0606020202030204" pitchFamily="34" charset="0"/>
              </a:rPr>
              <a:t> is more effective than hemodialysis in removing small and middle to large uremic toxins  associated with improved survival rate </a:t>
            </a:r>
          </a:p>
        </p:txBody>
      </p:sp>
      <p:pic>
        <p:nvPicPr>
          <p:cNvPr id="4" name="Picture 3" descr="Image result for convection vs diffusion dialysis"/>
          <p:cNvPicPr/>
          <p:nvPr/>
        </p:nvPicPr>
        <p:blipFill>
          <a:blip r:embed="rId2">
            <a:extLst>
              <a:ext uri="{28A0092B-C50C-407E-A947-70E740481C1C}">
                <a14:useLocalDpi xmlns:a14="http://schemas.microsoft.com/office/drawing/2010/main" val="0"/>
              </a:ext>
            </a:extLst>
          </a:blip>
          <a:srcRect/>
          <a:stretch>
            <a:fillRect/>
          </a:stretch>
        </p:blipFill>
        <p:spPr bwMode="auto">
          <a:xfrm>
            <a:off x="5791200" y="954156"/>
            <a:ext cx="5658677" cy="4810539"/>
          </a:xfrm>
          <a:prstGeom prst="rect">
            <a:avLst/>
          </a:prstGeom>
          <a:noFill/>
          <a:ln>
            <a:noFill/>
          </a:ln>
        </p:spPr>
      </p:pic>
    </p:spTree>
    <p:extLst>
      <p:ext uri="{BB962C8B-B14F-4D97-AF65-F5344CB8AC3E}">
        <p14:creationId xmlns:p14="http://schemas.microsoft.com/office/powerpoint/2010/main" val="368997719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27653" y="1219200"/>
            <a:ext cx="10084904" cy="4214191"/>
          </a:xfrm>
        </p:spPr>
        <p:txBody>
          <a:bodyPr>
            <a:noAutofit/>
          </a:bodyPr>
          <a:lstStyle/>
          <a:p>
            <a:r>
              <a:rPr lang="en-US" sz="4000" dirty="0" smtClean="0">
                <a:solidFill>
                  <a:schemeClr val="tx1"/>
                </a:solidFill>
                <a:latin typeface="Arial Narrow" panose="020B0606020202030204" pitchFamily="34" charset="0"/>
              </a:rPr>
              <a:t>But inadequate in removing specific large molecule uremic toxins, toxins whose molecular weight exceeds the pore size of the HIGH FLUX membrane including; B-2 </a:t>
            </a:r>
            <a:r>
              <a:rPr lang="en-US" sz="4000" dirty="0" err="1" smtClean="0">
                <a:solidFill>
                  <a:schemeClr val="tx1"/>
                </a:solidFill>
                <a:latin typeface="Arial Narrow" panose="020B0606020202030204" pitchFamily="34" charset="0"/>
              </a:rPr>
              <a:t>microglobulin</a:t>
            </a:r>
            <a:r>
              <a:rPr lang="en-US" sz="4000" dirty="0" smtClean="0">
                <a:solidFill>
                  <a:schemeClr val="tx1"/>
                </a:solidFill>
                <a:latin typeface="Arial Narrow" panose="020B0606020202030204" pitchFamily="34" charset="0"/>
              </a:rPr>
              <a:t> (B2M), tumor necrosis factor (</a:t>
            </a:r>
            <a:r>
              <a:rPr lang="en-US" sz="4000" dirty="0" err="1" smtClean="0">
                <a:solidFill>
                  <a:schemeClr val="tx1"/>
                </a:solidFill>
                <a:latin typeface="Arial Narrow" panose="020B0606020202030204" pitchFamily="34" charset="0"/>
              </a:rPr>
              <a:t>tnf</a:t>
            </a:r>
            <a:r>
              <a:rPr lang="en-US" sz="4000" dirty="0" smtClean="0">
                <a:solidFill>
                  <a:schemeClr val="tx1"/>
                </a:solidFill>
                <a:latin typeface="Arial Narrow" panose="020B0606020202030204" pitchFamily="34" charset="0"/>
              </a:rPr>
              <a:t>)-a, </a:t>
            </a:r>
            <a:r>
              <a:rPr lang="en-US" sz="4000" dirty="0" err="1" smtClean="0">
                <a:solidFill>
                  <a:schemeClr val="tx1"/>
                </a:solidFill>
                <a:latin typeface="Arial Narrow" panose="020B0606020202030204" pitchFamily="34" charset="0"/>
              </a:rPr>
              <a:t>interlukens</a:t>
            </a:r>
            <a:r>
              <a:rPr lang="en-US" sz="4000" dirty="0" smtClean="0">
                <a:solidFill>
                  <a:schemeClr val="tx1"/>
                </a:solidFill>
                <a:latin typeface="Arial Narrow" panose="020B0606020202030204" pitchFamily="34" charset="0"/>
              </a:rPr>
              <a:t>, complement factor D, and other pro-inflammatory factors</a:t>
            </a:r>
          </a:p>
          <a:p>
            <a:pPr marL="0" indent="0">
              <a:buNone/>
            </a:pPr>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318745406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solidFill>
                  <a:schemeClr val="tx1"/>
                </a:solidFill>
                <a:latin typeface="Arial Rounded MT Bold" panose="020F0704030504030204" pitchFamily="34" charset="0"/>
              </a:rPr>
              <a:t>Expanded Hemodialysis</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781878" y="2556932"/>
            <a:ext cx="10628244" cy="3318936"/>
          </a:xfrm>
        </p:spPr>
        <p:txBody>
          <a:bodyPr>
            <a:noAutofit/>
          </a:bodyPr>
          <a:lstStyle/>
          <a:p>
            <a:r>
              <a:rPr lang="en-US" sz="4000" dirty="0">
                <a:solidFill>
                  <a:schemeClr val="tx1"/>
                </a:solidFill>
                <a:latin typeface="Arial Narrow" panose="020B0606020202030204" pitchFamily="34" charset="0"/>
              </a:rPr>
              <a:t>T</a:t>
            </a:r>
            <a:r>
              <a:rPr lang="en-US" sz="4000" dirty="0" smtClean="0">
                <a:solidFill>
                  <a:schemeClr val="tx1"/>
                </a:solidFill>
                <a:latin typeface="Arial Narrow" panose="020B0606020202030204" pitchFamily="34" charset="0"/>
              </a:rPr>
              <a:t>he use of high retention onset (</a:t>
            </a:r>
            <a:r>
              <a:rPr lang="en-US" sz="4000" dirty="0" err="1" smtClean="0">
                <a:solidFill>
                  <a:schemeClr val="tx1"/>
                </a:solidFill>
                <a:latin typeface="Arial Narrow" panose="020B0606020202030204" pitchFamily="34" charset="0"/>
              </a:rPr>
              <a:t>hro</a:t>
            </a:r>
            <a:r>
              <a:rPr lang="en-US" sz="4000" dirty="0" smtClean="0">
                <a:solidFill>
                  <a:schemeClr val="tx1"/>
                </a:solidFill>
                <a:latin typeface="Arial Narrow" panose="020B0606020202030204" pitchFamily="34" charset="0"/>
              </a:rPr>
              <a:t>) /medium cut off (</a:t>
            </a:r>
            <a:r>
              <a:rPr lang="en-US" sz="4000" dirty="0" err="1" smtClean="0">
                <a:solidFill>
                  <a:schemeClr val="tx1"/>
                </a:solidFill>
                <a:latin typeface="Arial Narrow" panose="020B0606020202030204" pitchFamily="34" charset="0"/>
              </a:rPr>
              <a:t>cmo</a:t>
            </a:r>
            <a:r>
              <a:rPr lang="en-US" sz="4000" dirty="0" smtClean="0">
                <a:solidFill>
                  <a:schemeClr val="tx1"/>
                </a:solidFill>
                <a:latin typeface="Arial Narrow" panose="020B0606020202030204" pitchFamily="34" charset="0"/>
              </a:rPr>
              <a:t>) membrane.</a:t>
            </a:r>
          </a:p>
          <a:p>
            <a:r>
              <a:rPr lang="en-US" sz="4000" dirty="0" smtClean="0">
                <a:solidFill>
                  <a:schemeClr val="tx1"/>
                </a:solidFill>
                <a:latin typeface="Arial Narrow" panose="020B0606020202030204" pitchFamily="34" charset="0"/>
              </a:rPr>
              <a:t>Promotes removal of more toxin solutes retained in the blood of ESRD patients and improve the outcome of dialysis.</a:t>
            </a:r>
          </a:p>
          <a:p>
            <a:endParaRPr lang="en-US" sz="4000" dirty="0" smtClean="0">
              <a:solidFill>
                <a:schemeClr val="tx1"/>
              </a:solidFill>
              <a:latin typeface="Arial Narrow" panose="020B0606020202030204" pitchFamily="34" charset="0"/>
            </a:endParaRPr>
          </a:p>
          <a:p>
            <a:endParaRPr lang="en-US" sz="4000" dirty="0" smtClean="0">
              <a:solidFill>
                <a:schemeClr val="tx1"/>
              </a:solidFill>
              <a:latin typeface="Arial Narrow" panose="020B0606020202030204" pitchFamily="34" charset="0"/>
            </a:endParaRPr>
          </a:p>
          <a:p>
            <a:endParaRPr lang="en-US" sz="4000" dirty="0" smtClean="0">
              <a:solidFill>
                <a:schemeClr val="tx1"/>
              </a:solidFill>
              <a:latin typeface="Arial Narrow" panose="020B0606020202030204" pitchFamily="34" charset="0"/>
            </a:endParaRPr>
          </a:p>
          <a:p>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603924038"/>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81880" y="934071"/>
            <a:ext cx="3829878" cy="4983024"/>
          </a:xfrm>
        </p:spPr>
        <p:txBody>
          <a:bodyPr>
            <a:noAutofit/>
          </a:bodyPr>
          <a:lstStyle/>
          <a:p>
            <a:r>
              <a:rPr lang="en-US" sz="4000" dirty="0" smtClean="0">
                <a:solidFill>
                  <a:schemeClr val="tx1"/>
                </a:solidFill>
                <a:latin typeface="Arial Narrow" panose="020B0606020202030204" pitchFamily="34" charset="0"/>
              </a:rPr>
              <a:t>In that sense, expanded hemodialysis would bring much more benefits for ESRD patients.</a:t>
            </a:r>
          </a:p>
          <a:p>
            <a:endParaRPr lang="en-US" sz="4000" dirty="0" smtClean="0">
              <a:solidFill>
                <a:schemeClr val="tx1"/>
              </a:solidFill>
              <a:latin typeface="Arial Narrow" panose="020B0606020202030204" pitchFamily="34" charset="0"/>
            </a:endParaRPr>
          </a:p>
          <a:p>
            <a:endParaRPr lang="en-US" sz="4000" dirty="0" smtClean="0">
              <a:solidFill>
                <a:schemeClr val="tx1"/>
              </a:solidFill>
              <a:latin typeface="Arial Narrow" panose="020B0606020202030204" pitchFamily="34" charset="0"/>
            </a:endParaRPr>
          </a:p>
          <a:p>
            <a:endParaRPr lang="en-US" sz="4000" dirty="0" smtClean="0">
              <a:solidFill>
                <a:schemeClr val="tx1"/>
              </a:solidFill>
              <a:latin typeface="Arial Narrow" panose="020B0606020202030204" pitchFamily="34" charset="0"/>
            </a:endParaRPr>
          </a:p>
          <a:p>
            <a:endParaRPr lang="en-US" sz="4000" dirty="0">
              <a:solidFill>
                <a:schemeClr val="tx1"/>
              </a:solidFill>
              <a:latin typeface="Arial Narrow" panose="020B0606020202030204" pitchFamily="34" charset="0"/>
            </a:endParaRPr>
          </a:p>
        </p:txBody>
      </p:sp>
      <p:pic>
        <p:nvPicPr>
          <p:cNvPr id="4" name="Picture 3" descr="Image result for hemodiafiltration vs hemodialysi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44278" y="808176"/>
            <a:ext cx="6626087" cy="5234815"/>
          </a:xfrm>
          <a:prstGeom prst="rect">
            <a:avLst/>
          </a:prstGeom>
          <a:noFill/>
          <a:ln>
            <a:noFill/>
          </a:ln>
        </p:spPr>
      </p:pic>
    </p:spTree>
    <p:extLst>
      <p:ext uri="{BB962C8B-B14F-4D97-AF65-F5344CB8AC3E}">
        <p14:creationId xmlns:p14="http://schemas.microsoft.com/office/powerpoint/2010/main" val="3648230685"/>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81879" y="808176"/>
            <a:ext cx="10626725" cy="5287824"/>
          </a:xfrm>
        </p:spPr>
        <p:txBody>
          <a:bodyPr>
            <a:noAutofit/>
          </a:bodyPr>
          <a:lstStyle/>
          <a:p>
            <a:r>
              <a:rPr lang="en-US" sz="4000" dirty="0" smtClean="0">
                <a:solidFill>
                  <a:schemeClr val="tx1"/>
                </a:solidFill>
                <a:latin typeface="Arial Narrow" panose="020B0606020202030204" pitchFamily="34" charset="0"/>
              </a:rPr>
              <a:t>Permits the removal of large molecular weight toxins </a:t>
            </a:r>
            <a:r>
              <a:rPr lang="en-US" sz="4000" dirty="0">
                <a:solidFill>
                  <a:schemeClr val="tx1"/>
                </a:solidFill>
                <a:latin typeface="Arial Narrow" panose="020B0606020202030204" pitchFamily="34" charset="0"/>
              </a:rPr>
              <a:t>including; B-2 </a:t>
            </a:r>
            <a:r>
              <a:rPr lang="en-US" sz="4000" dirty="0" err="1">
                <a:solidFill>
                  <a:schemeClr val="tx1"/>
                </a:solidFill>
                <a:latin typeface="Arial Narrow" panose="020B0606020202030204" pitchFamily="34" charset="0"/>
              </a:rPr>
              <a:t>microglobulin</a:t>
            </a:r>
            <a:r>
              <a:rPr lang="en-US" sz="4000" dirty="0">
                <a:solidFill>
                  <a:schemeClr val="tx1"/>
                </a:solidFill>
                <a:latin typeface="Arial Narrow" panose="020B0606020202030204" pitchFamily="34" charset="0"/>
              </a:rPr>
              <a:t> (B2M), tumor necrosis factor (TNF)-a, </a:t>
            </a:r>
            <a:r>
              <a:rPr lang="en-US" sz="4000" dirty="0" err="1">
                <a:solidFill>
                  <a:schemeClr val="tx1"/>
                </a:solidFill>
                <a:latin typeface="Arial Narrow" panose="020B0606020202030204" pitchFamily="34" charset="0"/>
              </a:rPr>
              <a:t>interlukens</a:t>
            </a:r>
            <a:r>
              <a:rPr lang="en-US" sz="4000" dirty="0">
                <a:solidFill>
                  <a:schemeClr val="tx1"/>
                </a:solidFill>
                <a:latin typeface="Arial Narrow" panose="020B0606020202030204" pitchFamily="34" charset="0"/>
              </a:rPr>
              <a:t>, complement factor D, and other pro-inflammatory factors</a:t>
            </a:r>
          </a:p>
          <a:p>
            <a:r>
              <a:rPr lang="en-US" sz="4000" dirty="0">
                <a:solidFill>
                  <a:schemeClr val="tx1"/>
                </a:solidFill>
                <a:latin typeface="Arial Narrow" panose="020B0606020202030204" pitchFamily="34" charset="0"/>
              </a:rPr>
              <a:t> </a:t>
            </a:r>
            <a:r>
              <a:rPr lang="en-US" sz="4000" dirty="0" smtClean="0">
                <a:solidFill>
                  <a:schemeClr val="tx1"/>
                </a:solidFill>
                <a:latin typeface="Arial Narrow" panose="020B0606020202030204" pitchFamily="34" charset="0"/>
              </a:rPr>
              <a:t>In prolonged therapy period the plasma levels of immune-modulatory proteins such as; TNF-receptor 1,lambda and kappa free light chain also tend to decrease.</a:t>
            </a:r>
          </a:p>
          <a:p>
            <a:endParaRPr lang="en-US" sz="4000" dirty="0" smtClean="0">
              <a:solidFill>
                <a:schemeClr val="tx1"/>
              </a:solidFill>
              <a:latin typeface="Arial Narrow" panose="020B0606020202030204" pitchFamily="34" charset="0"/>
            </a:endParaRPr>
          </a:p>
          <a:p>
            <a:endParaRPr lang="en-US" sz="4000" dirty="0" smtClean="0">
              <a:solidFill>
                <a:schemeClr val="tx1"/>
              </a:solidFill>
              <a:latin typeface="Arial Narrow" panose="020B0606020202030204" pitchFamily="34" charset="0"/>
            </a:endParaRPr>
          </a:p>
          <a:p>
            <a:endParaRPr lang="en-US" sz="4000" dirty="0" smtClean="0">
              <a:solidFill>
                <a:schemeClr val="tx1"/>
              </a:solidFill>
              <a:latin typeface="Arial Narrow" panose="020B0606020202030204" pitchFamily="34" charset="0"/>
            </a:endParaRPr>
          </a:p>
          <a:p>
            <a:endParaRPr lang="en-US" sz="4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2342123071"/>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expanded hemodialysis"/>
          <p:cNvPicPr/>
          <p:nvPr/>
        </p:nvPicPr>
        <p:blipFill>
          <a:blip r:embed="rId2">
            <a:extLst>
              <a:ext uri="{28A0092B-C50C-407E-A947-70E740481C1C}">
                <a14:useLocalDpi xmlns:a14="http://schemas.microsoft.com/office/drawing/2010/main" val="0"/>
              </a:ext>
            </a:extLst>
          </a:blip>
          <a:srcRect/>
          <a:stretch>
            <a:fillRect/>
          </a:stretch>
        </p:blipFill>
        <p:spPr bwMode="auto">
          <a:xfrm>
            <a:off x="874643" y="662609"/>
            <a:ext cx="10522227" cy="5512904"/>
          </a:xfrm>
          <a:prstGeom prst="rect">
            <a:avLst/>
          </a:prstGeom>
          <a:noFill/>
          <a:ln>
            <a:noFill/>
          </a:ln>
        </p:spPr>
      </p:pic>
    </p:spTree>
    <p:extLst>
      <p:ext uri="{BB962C8B-B14F-4D97-AF65-F5344CB8AC3E}">
        <p14:creationId xmlns:p14="http://schemas.microsoft.com/office/powerpoint/2010/main" val="781057820"/>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latin typeface="Arial Rounded MT Bold" panose="020F0704030504030204" pitchFamily="34" charset="0"/>
              </a:rPr>
              <a:t>HRO / MCO DIALYZER</a:t>
            </a:r>
            <a:endParaRPr lang="en-US"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1018761" y="2617680"/>
            <a:ext cx="10154477" cy="3318936"/>
          </a:xfrm>
        </p:spPr>
        <p:txBody>
          <a:bodyPr>
            <a:noAutofit/>
          </a:bodyPr>
          <a:lstStyle/>
          <a:p>
            <a:r>
              <a:rPr lang="en-US" sz="4000" dirty="0" smtClean="0">
                <a:solidFill>
                  <a:schemeClr val="tx1"/>
                </a:solidFill>
                <a:latin typeface="Arial Narrow" panose="020B0606020202030204" pitchFamily="34" charset="0"/>
              </a:rPr>
              <a:t>Diffusion and convection are conveniently combined inside a hollow fiber dialyzer equipped with an HRO membrane </a:t>
            </a:r>
          </a:p>
          <a:p>
            <a:r>
              <a:rPr lang="en-US" sz="4000" dirty="0" smtClean="0">
                <a:solidFill>
                  <a:schemeClr val="tx1"/>
                </a:solidFill>
                <a:latin typeface="Arial Narrow" panose="020B0606020202030204" pitchFamily="34" charset="0"/>
              </a:rPr>
              <a:t>Such membrane can clear medium to large molecular weight toxins up to </a:t>
            </a:r>
            <a:r>
              <a:rPr lang="en-US" sz="4000" dirty="0" smtClean="0">
                <a:solidFill>
                  <a:schemeClr val="tx1"/>
                </a:solidFill>
                <a:latin typeface="Arial Narrow" panose="020B0606020202030204" pitchFamily="34" charset="0"/>
              </a:rPr>
              <a:t>45kDa </a:t>
            </a:r>
            <a:endParaRPr lang="en-US" sz="4000" dirty="0" smtClean="0">
              <a:solidFill>
                <a:schemeClr val="tx1"/>
              </a:solidFill>
              <a:latin typeface="Arial Narrow" panose="020B0606020202030204" pitchFamily="34" charset="0"/>
            </a:endParaRPr>
          </a:p>
        </p:txBody>
      </p:sp>
    </p:spTree>
    <p:extLst>
      <p:ext uri="{BB962C8B-B14F-4D97-AF65-F5344CB8AC3E}">
        <p14:creationId xmlns:p14="http://schemas.microsoft.com/office/powerpoint/2010/main" val="2773002460"/>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55373" y="914400"/>
            <a:ext cx="10787269" cy="3317875"/>
          </a:xfrm>
        </p:spPr>
        <p:txBody>
          <a:bodyPr>
            <a:noAutofit/>
          </a:bodyPr>
          <a:lstStyle/>
          <a:p>
            <a:r>
              <a:rPr lang="en-US" sz="4000" dirty="0" smtClean="0">
                <a:solidFill>
                  <a:schemeClr val="tx1"/>
                </a:solidFill>
                <a:latin typeface="Arial Narrow" panose="020B0606020202030204" pitchFamily="34" charset="0"/>
              </a:rPr>
              <a:t>The </a:t>
            </a:r>
            <a:r>
              <a:rPr lang="en-US" sz="4000" dirty="0">
                <a:solidFill>
                  <a:schemeClr val="tx1"/>
                </a:solidFill>
                <a:latin typeface="Arial Narrow" panose="020B0606020202030204" pitchFamily="34" charset="0"/>
              </a:rPr>
              <a:t>permeability of (HRO) membrane is considered close to that of </a:t>
            </a:r>
            <a:r>
              <a:rPr lang="en-US" sz="4000" dirty="0" smtClean="0">
                <a:solidFill>
                  <a:schemeClr val="tx1"/>
                </a:solidFill>
                <a:latin typeface="Arial Narrow" panose="020B0606020202030204" pitchFamily="34" charset="0"/>
              </a:rPr>
              <a:t>a normal functioning kidney.</a:t>
            </a:r>
          </a:p>
          <a:p>
            <a:endParaRPr lang="en-US" sz="4000" dirty="0">
              <a:solidFill>
                <a:schemeClr val="tx1"/>
              </a:solidFill>
              <a:latin typeface="Arial Narrow" panose="020B0606020202030204" pitchFamily="34" charset="0"/>
            </a:endParaRPr>
          </a:p>
        </p:txBody>
      </p:sp>
      <p:pic>
        <p:nvPicPr>
          <p:cNvPr id="4" name="Picture 3" descr="Image result for expanded hemodialysis"/>
          <p:cNvPicPr/>
          <p:nvPr/>
        </p:nvPicPr>
        <p:blipFill rotWithShape="1">
          <a:blip r:embed="rId2" cstate="print">
            <a:extLst>
              <a:ext uri="{28A0092B-C50C-407E-A947-70E740481C1C}">
                <a14:useLocalDpi xmlns:a14="http://schemas.microsoft.com/office/drawing/2010/main" val="0"/>
              </a:ext>
            </a:extLst>
          </a:blip>
          <a:srcRect t="14103"/>
          <a:stretch/>
        </p:blipFill>
        <p:spPr bwMode="auto">
          <a:xfrm>
            <a:off x="6440556" y="2467320"/>
            <a:ext cx="4969565" cy="329979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34740838"/>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1088150"/>
            <a:ext cx="9601196" cy="1303867"/>
          </a:xfrm>
        </p:spPr>
        <p:txBody>
          <a:bodyPr>
            <a:normAutofit/>
          </a:bodyPr>
          <a:lstStyle/>
          <a:p>
            <a:r>
              <a:rPr lang="en-US" sz="5400" b="1" dirty="0" err="1" smtClean="0">
                <a:solidFill>
                  <a:schemeClr val="tx1"/>
                </a:solidFill>
                <a:latin typeface="Arial Rounded MT Bold" panose="020F0704030504030204" pitchFamily="34" charset="0"/>
              </a:rPr>
              <a:t>Hemoperfusion</a:t>
            </a:r>
            <a:endParaRPr lang="en-US" sz="5400" b="1" dirty="0">
              <a:solidFill>
                <a:schemeClr val="tx1"/>
              </a:solidFill>
              <a:latin typeface="Arial Rounded MT Bold" panose="020F0704030504030204" pitchFamily="34" charset="0"/>
            </a:endParaRPr>
          </a:p>
        </p:txBody>
      </p:sp>
      <p:sp>
        <p:nvSpPr>
          <p:cNvPr id="3" name="Content Placeholder 2"/>
          <p:cNvSpPr>
            <a:spLocks noGrp="1"/>
          </p:cNvSpPr>
          <p:nvPr>
            <p:ph idx="1"/>
          </p:nvPr>
        </p:nvSpPr>
        <p:spPr>
          <a:xfrm>
            <a:off x="940904" y="2392017"/>
            <a:ext cx="6639340" cy="3730488"/>
          </a:xfrm>
        </p:spPr>
        <p:txBody>
          <a:bodyPr>
            <a:noAutofit/>
          </a:bodyPr>
          <a:lstStyle/>
          <a:p>
            <a:r>
              <a:rPr lang="en-US" sz="4000" dirty="0">
                <a:solidFill>
                  <a:schemeClr val="tx1"/>
                </a:solidFill>
                <a:latin typeface="Arial Narrow" panose="020B0606020202030204" pitchFamily="34" charset="0"/>
              </a:rPr>
              <a:t>i</a:t>
            </a:r>
            <a:r>
              <a:rPr lang="en-US" sz="4000" dirty="0" smtClean="0">
                <a:solidFill>
                  <a:schemeClr val="tx1"/>
                </a:solidFill>
                <a:latin typeface="Arial Narrow" panose="020B0606020202030204" pitchFamily="34" charset="0"/>
              </a:rPr>
              <a:t>s a treatment technique in which patients blood passes through a container with an adsorbent particles(charcoal or resin) in order to remove toxic substances from the blood</a:t>
            </a:r>
          </a:p>
        </p:txBody>
      </p:sp>
      <p:pic>
        <p:nvPicPr>
          <p:cNvPr id="5" name="Picture 4" descr="http://www.jafron.com/uploadfile/2016/1204/20161204055356910.jpg"/>
          <p:cNvPicPr/>
          <p:nvPr/>
        </p:nvPicPr>
        <p:blipFill rotWithShape="1">
          <a:blip r:embed="rId2">
            <a:extLst>
              <a:ext uri="{28A0092B-C50C-407E-A947-70E740481C1C}">
                <a14:useLocalDpi xmlns:a14="http://schemas.microsoft.com/office/drawing/2010/main" val="0"/>
              </a:ext>
            </a:extLst>
          </a:blip>
          <a:srcRect r="39085"/>
          <a:stretch/>
        </p:blipFill>
        <p:spPr bwMode="auto">
          <a:xfrm>
            <a:off x="7673009" y="2706756"/>
            <a:ext cx="3660909" cy="3346175"/>
          </a:xfrm>
          <a:prstGeom prst="rect">
            <a:avLst/>
          </a:prstGeom>
          <a:noFill/>
          <a:ln w="12700">
            <a:solidFill>
              <a:schemeClr val="tx1"/>
            </a:solidFill>
          </a:ln>
        </p:spPr>
      </p:pic>
    </p:spTree>
    <p:extLst>
      <p:ext uri="{BB962C8B-B14F-4D97-AF65-F5344CB8AC3E}">
        <p14:creationId xmlns:p14="http://schemas.microsoft.com/office/powerpoint/2010/main" val="1190527533"/>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15617" y="887895"/>
            <a:ext cx="5751444" cy="5473149"/>
          </a:xfrm>
        </p:spPr>
        <p:txBody>
          <a:bodyPr>
            <a:noAutofit/>
          </a:bodyPr>
          <a:lstStyle/>
          <a:p>
            <a:pPr>
              <a:buFont typeface="Arial" panose="020B0604020202020204" pitchFamily="34" charset="0"/>
              <a:buChar char="•"/>
            </a:pPr>
            <a:r>
              <a:rPr lang="en-US" sz="4000" dirty="0" smtClean="0">
                <a:solidFill>
                  <a:schemeClr val="tx1"/>
                </a:solidFill>
                <a:latin typeface="Arial Narrow" panose="020B0606020202030204" pitchFamily="34" charset="0"/>
              </a:rPr>
              <a:t>Adsorption is a process in which molecules or particles are being attracted</a:t>
            </a:r>
          </a:p>
          <a:p>
            <a:r>
              <a:rPr lang="en-US" sz="4000" dirty="0" smtClean="0">
                <a:solidFill>
                  <a:schemeClr val="tx1"/>
                </a:solidFill>
                <a:latin typeface="Arial Narrow" panose="020B0606020202030204" pitchFamily="34" charset="0"/>
              </a:rPr>
              <a:t>This is different from the diffusive properties of hemodialysis and convection from </a:t>
            </a:r>
            <a:r>
              <a:rPr lang="en-US" sz="4000" dirty="0" err="1" smtClean="0">
                <a:solidFill>
                  <a:schemeClr val="tx1"/>
                </a:solidFill>
                <a:latin typeface="Arial Narrow" panose="020B0606020202030204" pitchFamily="34" charset="0"/>
              </a:rPr>
              <a:t>hemodiafiltration</a:t>
            </a:r>
            <a:endParaRPr lang="en-US" sz="4000" dirty="0" smtClean="0">
              <a:solidFill>
                <a:schemeClr val="tx1"/>
              </a:solidFill>
              <a:latin typeface="Arial Narrow" panose="020B0606020202030204" pitchFamily="34" charset="0"/>
            </a:endParaRPr>
          </a:p>
          <a:p>
            <a:pPr marL="0" indent="0">
              <a:buNone/>
            </a:pPr>
            <a:endParaRPr lang="en-US" sz="8000" dirty="0">
              <a:solidFill>
                <a:schemeClr val="tx1"/>
              </a:solidFill>
              <a:latin typeface="Arial Narrow" panose="020B0606020202030204" pitchFamily="34" charset="0"/>
            </a:endParaRPr>
          </a:p>
        </p:txBody>
      </p:sp>
      <p:pic>
        <p:nvPicPr>
          <p:cNvPr id="4" name="Picture 3" descr="Image result for hemoperfusion cartridge"/>
          <p:cNvPicPr/>
          <p:nvPr/>
        </p:nvPicPr>
        <p:blipFill rotWithShape="1">
          <a:blip r:embed="rId2" cstate="print">
            <a:extLst>
              <a:ext uri="{28A0092B-C50C-407E-A947-70E740481C1C}">
                <a14:useLocalDpi xmlns:a14="http://schemas.microsoft.com/office/drawing/2010/main" val="0"/>
              </a:ext>
            </a:extLst>
          </a:blip>
          <a:srcRect l="20723" t="10764" r="15988" b="9881"/>
          <a:stretch/>
        </p:blipFill>
        <p:spPr bwMode="auto">
          <a:xfrm>
            <a:off x="6467061" y="1020417"/>
            <a:ext cx="4943061" cy="4837044"/>
          </a:xfrm>
          <a:prstGeom prst="rect">
            <a:avLst/>
          </a:prstGeom>
          <a:noFill/>
          <a:ln w="12700">
            <a:solidFill>
              <a:schemeClr val="tx1"/>
            </a:solid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033597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93913" y="1152939"/>
            <a:ext cx="10469217" cy="4863548"/>
          </a:xfrm>
        </p:spPr>
        <p:txBody>
          <a:bodyPr>
            <a:noAutofit/>
          </a:bodyPr>
          <a:lstStyle/>
          <a:p>
            <a:r>
              <a:rPr lang="en-US" sz="4000" dirty="0" err="1" smtClean="0">
                <a:solidFill>
                  <a:schemeClr val="tx1"/>
                </a:solidFill>
                <a:latin typeface="Arial Narrow" panose="020B0606020202030204" pitchFamily="34" charset="0"/>
              </a:rPr>
              <a:t>Hemoperfusion</a:t>
            </a:r>
            <a:r>
              <a:rPr lang="en-US" sz="4000" dirty="0" smtClean="0">
                <a:solidFill>
                  <a:schemeClr val="tx1"/>
                </a:solidFill>
                <a:latin typeface="Arial Narrow" panose="020B0606020202030204" pitchFamily="34" charset="0"/>
              </a:rPr>
              <a:t> is most effective in removing poisonous substances such as; barbiturates and theophylline toxicity</a:t>
            </a:r>
          </a:p>
          <a:p>
            <a:pPr>
              <a:buFont typeface="Arial" panose="020B0604020202020204" pitchFamily="34" charset="0"/>
              <a:buChar char="•"/>
            </a:pPr>
            <a:r>
              <a:rPr lang="en-US" sz="4000" dirty="0" smtClean="0">
                <a:solidFill>
                  <a:schemeClr val="tx1"/>
                </a:solidFill>
                <a:latin typeface="Arial Narrow" panose="020B0606020202030204" pitchFamily="34" charset="0"/>
              </a:rPr>
              <a:t>Thus the combination of </a:t>
            </a:r>
            <a:r>
              <a:rPr lang="en-US" sz="4000" dirty="0" err="1" smtClean="0">
                <a:solidFill>
                  <a:schemeClr val="tx1"/>
                </a:solidFill>
                <a:latin typeface="Arial Narrow" panose="020B0606020202030204" pitchFamily="34" charset="0"/>
              </a:rPr>
              <a:t>hemoperfusion</a:t>
            </a:r>
            <a:r>
              <a:rPr lang="en-US" sz="4000" dirty="0" smtClean="0">
                <a:solidFill>
                  <a:schemeClr val="tx1"/>
                </a:solidFill>
                <a:latin typeface="Arial Narrow" panose="020B0606020202030204" pitchFamily="34" charset="0"/>
              </a:rPr>
              <a:t> and hemodialysis can prevent or lessen complications such as; severe pruritus, cardiovascular disorders, </a:t>
            </a:r>
            <a:r>
              <a:rPr lang="en-US" sz="4000" dirty="0" err="1" smtClean="0">
                <a:solidFill>
                  <a:schemeClr val="tx1"/>
                </a:solidFill>
                <a:latin typeface="Arial Narrow" panose="020B0606020202030204" pitchFamily="34" charset="0"/>
              </a:rPr>
              <a:t>nephro</a:t>
            </a:r>
            <a:r>
              <a:rPr lang="en-US" sz="4000" dirty="0" smtClean="0">
                <a:solidFill>
                  <a:schemeClr val="tx1"/>
                </a:solidFill>
                <a:latin typeface="Arial Narrow" panose="020B0606020202030204" pitchFamily="34" charset="0"/>
              </a:rPr>
              <a:t>-encephalopathy and renal osteopathy</a:t>
            </a:r>
          </a:p>
          <a:p>
            <a:pPr marL="0" indent="0">
              <a:buNone/>
            </a:pPr>
            <a:endParaRPr lang="en-US" sz="8000"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84678951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Related ima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878" y="742121"/>
            <a:ext cx="10654748" cy="5433391"/>
          </a:xfrm>
          <a:prstGeom prst="rect">
            <a:avLst/>
          </a:prstGeom>
          <a:noFill/>
          <a:ln>
            <a:noFill/>
          </a:ln>
        </p:spPr>
      </p:pic>
    </p:spTree>
    <p:extLst>
      <p:ext uri="{BB962C8B-B14F-4D97-AF65-F5344CB8AC3E}">
        <p14:creationId xmlns:p14="http://schemas.microsoft.com/office/powerpoint/2010/main" val="8956832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 result for hemoperfusion cartridge"/>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5374" y="810550"/>
            <a:ext cx="10668000" cy="5258946"/>
          </a:xfrm>
          <a:prstGeom prst="rect">
            <a:avLst/>
          </a:prstGeom>
          <a:noFill/>
          <a:ln>
            <a:noFill/>
          </a:ln>
        </p:spPr>
      </p:pic>
    </p:spTree>
    <p:extLst>
      <p:ext uri="{BB962C8B-B14F-4D97-AF65-F5344CB8AC3E}">
        <p14:creationId xmlns:p14="http://schemas.microsoft.com/office/powerpoint/2010/main" val="3350807363"/>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hemoperfusion cartridge"/>
          <p:cNvPicPr/>
          <p:nvPr/>
        </p:nvPicPr>
        <p:blipFill>
          <a:blip r:embed="rId2">
            <a:extLst>
              <a:ext uri="{28A0092B-C50C-407E-A947-70E740481C1C}">
                <a14:useLocalDpi xmlns:a14="http://schemas.microsoft.com/office/drawing/2010/main" val="0"/>
              </a:ext>
            </a:extLst>
          </a:blip>
          <a:srcRect/>
          <a:stretch>
            <a:fillRect/>
          </a:stretch>
        </p:blipFill>
        <p:spPr bwMode="auto">
          <a:xfrm>
            <a:off x="781879" y="808382"/>
            <a:ext cx="10654748" cy="5420139"/>
          </a:xfrm>
          <a:prstGeom prst="rect">
            <a:avLst/>
          </a:prstGeom>
          <a:noFill/>
          <a:ln>
            <a:noFill/>
          </a:ln>
        </p:spPr>
      </p:pic>
    </p:spTree>
    <p:extLst>
      <p:ext uri="{BB962C8B-B14F-4D97-AF65-F5344CB8AC3E}">
        <p14:creationId xmlns:p14="http://schemas.microsoft.com/office/powerpoint/2010/main" val="2053054770"/>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57737" y="2201227"/>
            <a:ext cx="8547652" cy="3631763"/>
          </a:xfrm>
          <a:prstGeom prst="rect">
            <a:avLst/>
          </a:prstGeom>
          <a:noFill/>
        </p:spPr>
        <p:txBody>
          <a:bodyPr wrap="square" lIns="91440" tIns="45720" rIns="91440" bIns="45720">
            <a:spAutoFit/>
          </a:bodyPr>
          <a:lstStyle/>
          <a:p>
            <a:pPr algn="ctr"/>
            <a:r>
              <a:rPr lang="en-US" sz="115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The END.</a:t>
            </a:r>
          </a:p>
          <a:p>
            <a:pPr algn="ctr"/>
            <a:endParaRPr lang="en-US" sz="115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3" name="Rectangle 2"/>
          <p:cNvSpPr/>
          <p:nvPr/>
        </p:nvSpPr>
        <p:spPr>
          <a:xfrm>
            <a:off x="2061327" y="2917841"/>
            <a:ext cx="7340471" cy="1754326"/>
          </a:xfrm>
          <a:prstGeom prst="rect">
            <a:avLst/>
          </a:prstGeom>
          <a:noFill/>
        </p:spPr>
        <p:txBody>
          <a:bodyPr wrap="none" lIns="91440" tIns="45720" rIns="91440" bIns="45720">
            <a:spAutoFit/>
          </a:bodyPr>
          <a:lstStyle/>
          <a:p>
            <a:pPr algn="ctr"/>
            <a:endParaRPr lang="en-US" sz="5400" b="0" cap="none" spc="0" dirty="0" smtClean="0">
              <a:ln w="0"/>
              <a:solidFill>
                <a:schemeClr val="tx1"/>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algn="ctr"/>
            <a:r>
              <a:rPr lang="en-US" sz="5400" b="0" cap="none" spc="0" dirty="0" smtClean="0">
                <a:ln w="0"/>
                <a:solidFill>
                  <a:schemeClr val="tx1"/>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rPr>
              <a:t>Thank you for listening!</a:t>
            </a:r>
            <a:endParaRPr lang="en-US" sz="5400" b="0" cap="none" spc="0" dirty="0">
              <a:ln w="0"/>
              <a:solidFill>
                <a:schemeClr val="tx1"/>
              </a:solidFill>
              <a:effectLst>
                <a:outerShdw blurRad="38100" dist="19050" dir="2700000" algn="tl" rotWithShape="0">
                  <a:schemeClr val="dk1">
                    <a:alpha val="40000"/>
                  </a:schemeClr>
                </a:outerShdw>
              </a:effectLst>
              <a:latin typeface="Arial Unicode MS" panose="020B0604020202020204" pitchFamily="34" charset="-128"/>
              <a:ea typeface="Arial Unicode MS" panose="020B0604020202020204" pitchFamily="34" charset="-128"/>
              <a:cs typeface="Arial Unicode MS" panose="020B0604020202020204" pitchFamily="34" charset="-128"/>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0503" y="1512819"/>
            <a:ext cx="4133850" cy="3752850"/>
          </a:xfrm>
          <a:prstGeom prst="rect">
            <a:avLst/>
          </a:prstGeom>
        </p:spPr>
      </p:pic>
    </p:spTree>
    <p:extLst>
      <p:ext uri="{BB962C8B-B14F-4D97-AF65-F5344CB8AC3E}">
        <p14:creationId xmlns:p14="http://schemas.microsoft.com/office/powerpoint/2010/main" val="64638033"/>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smtClean="0">
                <a:latin typeface="Arial Rounded MT Bold" panose="020F0704030504030204" pitchFamily="34" charset="0"/>
              </a:rPr>
              <a:t>REFERENCE</a:t>
            </a:r>
            <a:endParaRPr lang="en-US" sz="5400" dirty="0">
              <a:latin typeface="Arial Rounded MT Bold" panose="020F0704030504030204" pitchFamily="34" charset="0"/>
            </a:endParaRPr>
          </a:p>
        </p:txBody>
      </p:sp>
      <p:sp>
        <p:nvSpPr>
          <p:cNvPr id="3" name="Content Placeholder 2"/>
          <p:cNvSpPr>
            <a:spLocks noGrp="1"/>
          </p:cNvSpPr>
          <p:nvPr>
            <p:ph idx="1"/>
          </p:nvPr>
        </p:nvSpPr>
        <p:spPr/>
        <p:txBody>
          <a:bodyPr>
            <a:noAutofit/>
          </a:bodyPr>
          <a:lstStyle/>
          <a:p>
            <a:pPr marL="0" indent="0">
              <a:buNone/>
            </a:pPr>
            <a:r>
              <a:rPr lang="en-US" sz="2800" b="1" dirty="0" smtClean="0">
                <a:solidFill>
                  <a:schemeClr val="tx1"/>
                </a:solidFill>
              </a:rPr>
              <a:t>Book</a:t>
            </a:r>
            <a:endParaRPr lang="en-US" sz="2800" dirty="0">
              <a:solidFill>
                <a:schemeClr val="tx1"/>
              </a:solidFill>
            </a:endParaRPr>
          </a:p>
          <a:p>
            <a:r>
              <a:rPr lang="en-US" sz="2800" dirty="0">
                <a:solidFill>
                  <a:schemeClr val="tx1"/>
                </a:solidFill>
              </a:rPr>
              <a:t>Brunner and </a:t>
            </a:r>
            <a:r>
              <a:rPr lang="en-US" sz="2800" dirty="0" err="1">
                <a:solidFill>
                  <a:schemeClr val="tx1"/>
                </a:solidFill>
              </a:rPr>
              <a:t>Suddarth’s</a:t>
            </a:r>
            <a:r>
              <a:rPr lang="en-US" sz="2800" dirty="0">
                <a:solidFill>
                  <a:schemeClr val="tx1"/>
                </a:solidFill>
              </a:rPr>
              <a:t> Textbook of Medical – Surgical Nursing </a:t>
            </a:r>
            <a:r>
              <a:rPr lang="en-US" sz="2800" dirty="0" smtClean="0">
                <a:solidFill>
                  <a:schemeClr val="tx1"/>
                </a:solidFill>
              </a:rPr>
              <a:t>12</a:t>
            </a:r>
            <a:r>
              <a:rPr lang="en-US" sz="2800" baseline="30000" dirty="0" smtClean="0">
                <a:solidFill>
                  <a:schemeClr val="tx1"/>
                </a:solidFill>
              </a:rPr>
              <a:t>th</a:t>
            </a:r>
            <a:r>
              <a:rPr lang="en-US" sz="2800" dirty="0" smtClean="0">
                <a:solidFill>
                  <a:schemeClr val="tx1"/>
                </a:solidFill>
              </a:rPr>
              <a:t>  </a:t>
            </a:r>
            <a:r>
              <a:rPr lang="en-US" sz="2800" dirty="0">
                <a:solidFill>
                  <a:schemeClr val="tx1"/>
                </a:solidFill>
              </a:rPr>
              <a:t>Edition </a:t>
            </a:r>
          </a:p>
          <a:p>
            <a:r>
              <a:rPr lang="en-US" sz="2800" b="1" u="sng" dirty="0" smtClean="0">
                <a:solidFill>
                  <a:schemeClr val="tx1"/>
                </a:solidFill>
                <a:hlinkClick r:id="rId2"/>
              </a:rPr>
              <a:t> Expanded Hemodialysis: Innovative Clinical Approach in Dialysis</a:t>
            </a:r>
          </a:p>
          <a:p>
            <a:r>
              <a:rPr lang="en-US" sz="2800" b="1" u="sng" dirty="0" smtClean="0">
                <a:solidFill>
                  <a:schemeClr val="tx1"/>
                </a:solidFill>
                <a:hlinkClick r:id="rId2"/>
              </a:rPr>
              <a:t>Saunders Comprehensive Review for the NCLEX-RN Examination, 7</a:t>
            </a:r>
            <a:r>
              <a:rPr lang="en-US" sz="2800" b="1" u="sng" baseline="30000" dirty="0" smtClean="0">
                <a:solidFill>
                  <a:schemeClr val="tx1"/>
                </a:solidFill>
                <a:hlinkClick r:id="rId2"/>
              </a:rPr>
              <a:t>th</a:t>
            </a:r>
            <a:r>
              <a:rPr lang="en-US" sz="2800" b="1" u="sng" dirty="0" smtClean="0">
                <a:solidFill>
                  <a:schemeClr val="tx1"/>
                </a:solidFill>
                <a:hlinkClick r:id="rId2"/>
              </a:rPr>
              <a:t> Edition</a:t>
            </a:r>
          </a:p>
        </p:txBody>
      </p:sp>
    </p:spTree>
    <p:extLst>
      <p:ext uri="{BB962C8B-B14F-4D97-AF65-F5344CB8AC3E}">
        <p14:creationId xmlns:p14="http://schemas.microsoft.com/office/powerpoint/2010/main" val="2009295223"/>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808383" y="662403"/>
            <a:ext cx="9601200" cy="3317875"/>
          </a:xfrm>
        </p:spPr>
        <p:txBody>
          <a:bodyPr>
            <a:noAutofit/>
          </a:bodyPr>
          <a:lstStyle/>
          <a:p>
            <a:pPr marL="0" indent="0">
              <a:buNone/>
            </a:pPr>
            <a:r>
              <a:rPr lang="en-US" b="1" u="sng" dirty="0" smtClean="0">
                <a:solidFill>
                  <a:schemeClr val="tx1"/>
                </a:solidFill>
                <a:hlinkClick r:id="rId2"/>
              </a:rPr>
              <a:t>Website:</a:t>
            </a:r>
          </a:p>
          <a:p>
            <a:r>
              <a:rPr lang="en-US" u="sng" dirty="0" smtClean="0">
                <a:solidFill>
                  <a:schemeClr val="tx1"/>
                </a:solidFill>
                <a:hlinkClick r:id="rId2"/>
              </a:rPr>
              <a:t>https</a:t>
            </a:r>
            <a:r>
              <a:rPr lang="en-US" u="sng" dirty="0">
                <a:solidFill>
                  <a:schemeClr val="tx1"/>
                </a:solidFill>
                <a:hlinkClick r:id="rId2"/>
              </a:rPr>
              <a:t>://www.kidney.org/atoz/content/about-chronic-kidney-disease</a:t>
            </a:r>
          </a:p>
          <a:p>
            <a:r>
              <a:rPr lang="en-US" dirty="0" smtClean="0">
                <a:solidFill>
                  <a:schemeClr val="tx1"/>
                </a:solidFill>
                <a:hlinkClick r:id="rId3"/>
              </a:rPr>
              <a:t>https://osms.it/more</a:t>
            </a:r>
            <a:endParaRPr lang="en-US" dirty="0" smtClean="0">
              <a:solidFill>
                <a:schemeClr val="tx1"/>
              </a:solidFill>
            </a:endParaRPr>
          </a:p>
          <a:p>
            <a:r>
              <a:rPr lang="en-US" dirty="0">
                <a:solidFill>
                  <a:schemeClr val="tx1"/>
                </a:solidFill>
                <a:hlinkClick r:id="rId4"/>
              </a:rPr>
              <a:t>https://</a:t>
            </a:r>
            <a:r>
              <a:rPr lang="en-US" dirty="0" smtClean="0">
                <a:solidFill>
                  <a:schemeClr val="tx1"/>
                </a:solidFill>
                <a:hlinkClick r:id="rId4"/>
              </a:rPr>
              <a:t>www.freseniuskidneycare.com/about-chronic-kidney-disease/stages/chronic-kidney-disease-ckd-stages</a:t>
            </a:r>
            <a:endParaRPr lang="en-US" dirty="0" smtClean="0">
              <a:solidFill>
                <a:schemeClr val="tx1"/>
              </a:solidFill>
            </a:endParaRPr>
          </a:p>
          <a:p>
            <a:r>
              <a:rPr lang="en-US" dirty="0">
                <a:solidFill>
                  <a:schemeClr val="tx1"/>
                </a:solidFill>
                <a:hlinkClick r:id="rId5"/>
              </a:rPr>
              <a:t>https://</a:t>
            </a:r>
            <a:r>
              <a:rPr lang="en-US" dirty="0" smtClean="0">
                <a:solidFill>
                  <a:schemeClr val="tx1"/>
                </a:solidFill>
                <a:hlinkClick r:id="rId5"/>
              </a:rPr>
              <a:t>www.niddk.nih.gov/health-information/kidney-disease/chronic-kidney-disease-ckd/causes</a:t>
            </a:r>
            <a:endParaRPr lang="en-US" dirty="0" smtClean="0">
              <a:solidFill>
                <a:schemeClr val="tx1"/>
              </a:solidFill>
            </a:endParaRPr>
          </a:p>
          <a:p>
            <a:r>
              <a:rPr lang="en-US" u="sng" dirty="0">
                <a:solidFill>
                  <a:schemeClr val="tx1"/>
                </a:solidFill>
                <a:hlinkClick r:id="rId6"/>
              </a:rPr>
              <a:t>http://www.who.int/mediacentre/factsheets/fs138/en/</a:t>
            </a:r>
            <a:endParaRPr lang="en-US" dirty="0">
              <a:solidFill>
                <a:schemeClr val="tx1"/>
              </a:solidFill>
            </a:endParaRPr>
          </a:p>
          <a:p>
            <a:r>
              <a:rPr lang="en-US" dirty="0">
                <a:solidFill>
                  <a:schemeClr val="tx1"/>
                </a:solidFill>
                <a:hlinkClick r:id="rId5"/>
              </a:rPr>
              <a:t>https://</a:t>
            </a:r>
            <a:r>
              <a:rPr lang="en-US" dirty="0" smtClean="0">
                <a:solidFill>
                  <a:schemeClr val="tx1"/>
                </a:solidFill>
                <a:hlinkClick r:id="rId5"/>
              </a:rPr>
              <a:t>www.niddk.nih.gov/health-information/kidney-disease/chronic-kidney-disease-ckd/causes</a:t>
            </a:r>
            <a:endParaRPr lang="en-US" dirty="0" smtClean="0">
              <a:solidFill>
                <a:schemeClr val="tx1"/>
              </a:solidFill>
            </a:endParaRPr>
          </a:p>
          <a:p>
            <a:r>
              <a:rPr lang="en-US" dirty="0">
                <a:solidFill>
                  <a:schemeClr val="tx1"/>
                </a:solidFill>
                <a:hlinkClick r:id="rId7"/>
              </a:rPr>
              <a:t>https://</a:t>
            </a:r>
            <a:r>
              <a:rPr lang="en-US" dirty="0" smtClean="0">
                <a:solidFill>
                  <a:schemeClr val="tx1"/>
                </a:solidFill>
                <a:hlinkClick r:id="rId7"/>
              </a:rPr>
              <a:t>www.niddk.nih.gov/health-information/kidney-disease/chronic-kidney-disease-ckd/tests-diagnosis</a:t>
            </a:r>
            <a:endParaRPr lang="en-US" dirty="0" smtClean="0">
              <a:solidFill>
                <a:schemeClr val="tx1"/>
              </a:solidFill>
            </a:endParaRPr>
          </a:p>
          <a:p>
            <a:pPr marL="0" indent="0">
              <a:buNone/>
            </a:pPr>
            <a:endParaRPr lang="en-US" dirty="0">
              <a:solidFill>
                <a:schemeClr val="tx1"/>
              </a:solidFill>
            </a:endParaRPr>
          </a:p>
          <a:p>
            <a:endParaRPr lang="en-US" dirty="0" smtClean="0">
              <a:solidFill>
                <a:schemeClr val="tx1"/>
              </a:solidFill>
            </a:endParaRPr>
          </a:p>
        </p:txBody>
      </p:sp>
    </p:spTree>
    <p:extLst>
      <p:ext uri="{BB962C8B-B14F-4D97-AF65-F5344CB8AC3E}">
        <p14:creationId xmlns:p14="http://schemas.microsoft.com/office/powerpoint/2010/main" val="37420658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2345</TotalTime>
  <Words>2320</Words>
  <Application>Microsoft Office PowerPoint</Application>
  <PresentationFormat>Widescreen</PresentationFormat>
  <Paragraphs>395</Paragraphs>
  <Slides>104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104</vt:i4>
      </vt:variant>
    </vt:vector>
  </HeadingPairs>
  <TitlesOfParts>
    <vt:vector size="111" baseType="lpstr">
      <vt:lpstr>Arial Unicode MS</vt:lpstr>
      <vt:lpstr>Arial</vt:lpstr>
      <vt:lpstr>Arial Narrow</vt:lpstr>
      <vt:lpstr>Arial Rounded MT Bold</vt:lpstr>
      <vt:lpstr>Blackadder ITC</vt:lpstr>
      <vt:lpstr>Garamond</vt:lpstr>
      <vt:lpstr>Organic</vt:lpstr>
      <vt:lpstr>PowerPoint Presentation</vt:lpstr>
      <vt:lpstr>CHRONIC KIDNEY  DISEASE?</vt:lpstr>
      <vt:lpstr>CHRONIC KIDNEY DISEASE </vt:lpstr>
      <vt:lpstr>PowerPoint Presentation</vt:lpstr>
      <vt:lpstr>PowerPoint Presentation</vt:lpstr>
      <vt:lpstr>PowerPoint Presentation</vt:lpstr>
      <vt:lpstr>PowerPoint Presentation</vt:lpstr>
      <vt:lpstr>Diagnose CKD?</vt:lpstr>
      <vt:lpstr>Test for Chronic Kidney Disease</vt:lpstr>
      <vt:lpstr>PowerPoint Presentation</vt:lpstr>
      <vt:lpstr>PowerPoint Presentation</vt:lpstr>
      <vt:lpstr>Other Diagnostic Procedure</vt:lpstr>
      <vt:lpstr>Stages of CKD?</vt:lpstr>
      <vt:lpstr>PowerPoint Presentation</vt:lpstr>
      <vt:lpstr>Cause  of CKD?</vt:lpstr>
      <vt:lpstr>PRIMARY CAUSES OF CKD</vt:lpstr>
      <vt:lpstr>PowerPoint Presentation</vt:lpstr>
      <vt:lpstr>PowerPoint Presentation</vt:lpstr>
      <vt:lpstr>PowerPoint Presentation</vt:lpstr>
      <vt:lpstr>PowerPoint Presentation</vt:lpstr>
      <vt:lpstr>OTHER CAUSES OF CKD</vt:lpstr>
      <vt:lpstr>PowerPoint Presentation</vt:lpstr>
      <vt:lpstr>PowerPoint Presentation</vt:lpstr>
      <vt:lpstr>Clinical Manifestations?</vt:lpstr>
      <vt:lpstr>CLINICAL MANIFESTATIONS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Management?</vt:lpstr>
      <vt:lpstr>Pharmacological Management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Nutrition</vt:lpstr>
      <vt:lpstr>Nutrition</vt:lpstr>
      <vt:lpstr>PowerPoint Presentation</vt:lpstr>
      <vt:lpstr>PowerPoint Presentation</vt:lpstr>
      <vt:lpstr>PowerPoint Presentation</vt:lpstr>
      <vt:lpstr>PowerPoint Presentation</vt:lpstr>
      <vt:lpstr>DIALYSIS</vt:lpstr>
      <vt:lpstr>DIALYSIS</vt:lpstr>
      <vt:lpstr>Hemodialysis</vt:lpstr>
      <vt:lpstr>HEMODIALYSIS</vt:lpstr>
      <vt:lpstr>PowerPoint Presentation</vt:lpstr>
      <vt:lpstr>PRINCIPLE OF HEMODIALYSIS</vt:lpstr>
      <vt:lpstr>PowerPoint Presentation</vt:lpstr>
      <vt:lpstr>PowerPoint Presentation</vt:lpstr>
      <vt:lpstr>PowerPoint Presentation</vt:lpstr>
      <vt:lpstr>DIALYZER</vt:lpstr>
      <vt:lpstr>PowerPoint Presentation</vt:lpstr>
      <vt:lpstr>ACCESS FOR HEMODIALYSIS</vt:lpstr>
      <vt:lpstr>ACCESS FOR HEMODIALYSIS</vt:lpstr>
      <vt:lpstr>ACCESS FOR HEMODIALYSIS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INTERVENTIONS</vt:lpstr>
      <vt:lpstr>PowerPoint Presentation</vt:lpstr>
      <vt:lpstr>PowerPoint Presentation</vt:lpstr>
      <vt:lpstr>COMPLICATIONS OF HEMODIALYSIS</vt:lpstr>
      <vt:lpstr>NOTES</vt:lpstr>
      <vt:lpstr>PowerPoint Presentation</vt:lpstr>
      <vt:lpstr>PowerPoint Presentation</vt:lpstr>
      <vt:lpstr>Hemodiafiltaration, Expanded hemodialysis and Hemoperfusion</vt:lpstr>
      <vt:lpstr>Hemodiafiltration</vt:lpstr>
      <vt:lpstr>PowerPoint Presentation</vt:lpstr>
      <vt:lpstr>PowerPoint Presentation</vt:lpstr>
      <vt:lpstr>Expanded Hemodialysis</vt:lpstr>
      <vt:lpstr>PowerPoint Presentation</vt:lpstr>
      <vt:lpstr>PowerPoint Presentation</vt:lpstr>
      <vt:lpstr>PowerPoint Presentation</vt:lpstr>
      <vt:lpstr>HRO / MCO DIALYZER</vt:lpstr>
      <vt:lpstr>PowerPoint Presentation</vt:lpstr>
      <vt:lpstr>Hemoperfusion</vt:lpstr>
      <vt:lpstr>PowerPoint Presentation</vt:lpstr>
      <vt:lpstr>PowerPoint Presentation</vt:lpstr>
      <vt:lpstr>PowerPoint Presentation</vt:lpstr>
      <vt:lpstr>PowerPoint Presentation</vt:lpstr>
      <vt:lpstr>PowerPoint Presentation</vt:lpstr>
      <vt:lpstr>PowerPoint Presentation</vt:lpstr>
      <vt:lpstr>REFERENCE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Acer</dc:creator>
  <cp:lastModifiedBy>Acer</cp:lastModifiedBy>
  <cp:revision>206</cp:revision>
  <dcterms:created xsi:type="dcterms:W3CDTF">2018-10-07T05:33:28Z</dcterms:created>
  <dcterms:modified xsi:type="dcterms:W3CDTF">2018-10-12T11:52:52Z</dcterms:modified>
</cp:coreProperties>
</file>