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60" r:id="rId4"/>
    <p:sldId id="264" r:id="rId5"/>
    <p:sldId id="265" r:id="rId6"/>
    <p:sldId id="266" r:id="rId7"/>
    <p:sldId id="267" r:id="rId8"/>
    <p:sldId id="290" r:id="rId9"/>
    <p:sldId id="259" r:id="rId10"/>
    <p:sldId id="262" r:id="rId11"/>
    <p:sldId id="263" r:id="rId12"/>
    <p:sldId id="281" r:id="rId13"/>
    <p:sldId id="288" r:id="rId14"/>
    <p:sldId id="275" r:id="rId15"/>
    <p:sldId id="274" r:id="rId16"/>
    <p:sldId id="268" r:id="rId17"/>
    <p:sldId id="283" r:id="rId18"/>
    <p:sldId id="270" r:id="rId19"/>
    <p:sldId id="277" r:id="rId20"/>
    <p:sldId id="271" r:id="rId21"/>
    <p:sldId id="284" r:id="rId22"/>
    <p:sldId id="291" r:id="rId23"/>
    <p:sldId id="285" r:id="rId24"/>
    <p:sldId id="272" r:id="rId25"/>
    <p:sldId id="278" r:id="rId26"/>
    <p:sldId id="280" r:id="rId27"/>
    <p:sldId id="289" r:id="rId28"/>
    <p:sldId id="29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28919" y="6211078"/>
            <a:ext cx="11223811" cy="537884"/>
            <a:chOff x="528919" y="6211078"/>
            <a:chExt cx="11223811" cy="537884"/>
          </a:xfrm>
        </p:grpSpPr>
        <p:grpSp>
          <p:nvGrpSpPr>
            <p:cNvPr id="8" name="Group 7"/>
            <p:cNvGrpSpPr/>
            <p:nvPr/>
          </p:nvGrpSpPr>
          <p:grpSpPr>
            <a:xfrm>
              <a:off x="4722160" y="6211078"/>
              <a:ext cx="2837329" cy="537884"/>
              <a:chOff x="-300665" y="2212041"/>
              <a:chExt cx="7925146" cy="1976718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32" t="22678" r="9436" b="11578"/>
              <a:stretch/>
            </p:blipFill>
            <p:spPr>
              <a:xfrm>
                <a:off x="4760258" y="2212041"/>
                <a:ext cx="2864223" cy="1976718"/>
              </a:xfrm>
              <a:prstGeom prst="rect">
                <a:avLst/>
              </a:prstGeom>
              <a:ln>
                <a:noFill/>
              </a:ln>
              <a:effectLst/>
            </p:spPr>
          </p:pic>
          <p:grpSp>
            <p:nvGrpSpPr>
              <p:cNvPr id="12" name="Group 11"/>
              <p:cNvGrpSpPr/>
              <p:nvPr/>
            </p:nvGrpSpPr>
            <p:grpSpPr>
              <a:xfrm>
                <a:off x="-300665" y="2480982"/>
                <a:ext cx="5060923" cy="1438836"/>
                <a:chOff x="7447255" y="2366682"/>
                <a:chExt cx="5060923" cy="1438836"/>
              </a:xfrm>
            </p:grpSpPr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857" r="6852" b="75086"/>
                <a:stretch/>
              </p:blipFill>
              <p:spPr>
                <a:xfrm>
                  <a:off x="7543800" y="2595282"/>
                  <a:ext cx="4867835" cy="1210236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86114" b="3394"/>
                <a:stretch/>
              </p:blipFill>
              <p:spPr>
                <a:xfrm>
                  <a:off x="7447255" y="2366682"/>
                  <a:ext cx="5060923" cy="457200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</p:grpSp>
        </p:grpSp>
        <p:cxnSp>
          <p:nvCxnSpPr>
            <p:cNvPr id="9" name="Straight Connector 8"/>
            <p:cNvCxnSpPr/>
            <p:nvPr/>
          </p:nvCxnSpPr>
          <p:spPr>
            <a:xfrm>
              <a:off x="7812742" y="6480020"/>
              <a:ext cx="3939988" cy="0"/>
            </a:xfrm>
            <a:prstGeom prst="line">
              <a:avLst/>
            </a:prstGeom>
            <a:ln w="28575">
              <a:solidFill>
                <a:srgbClr val="56A8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28919" y="6480020"/>
              <a:ext cx="3939988" cy="0"/>
            </a:xfrm>
            <a:prstGeom prst="line">
              <a:avLst/>
            </a:prstGeom>
            <a:ln w="28575">
              <a:solidFill>
                <a:srgbClr val="D73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1082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919" y="187254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28919" y="6211078"/>
            <a:ext cx="11223811" cy="537884"/>
            <a:chOff x="528919" y="6211078"/>
            <a:chExt cx="11223811" cy="537884"/>
          </a:xfrm>
        </p:grpSpPr>
        <p:grpSp>
          <p:nvGrpSpPr>
            <p:cNvPr id="8" name="Group 7"/>
            <p:cNvGrpSpPr/>
            <p:nvPr/>
          </p:nvGrpSpPr>
          <p:grpSpPr>
            <a:xfrm>
              <a:off x="4722160" y="6211078"/>
              <a:ext cx="2837329" cy="537884"/>
              <a:chOff x="-300665" y="2212041"/>
              <a:chExt cx="7925146" cy="1976718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32" t="22678" r="9436" b="11578"/>
              <a:stretch/>
            </p:blipFill>
            <p:spPr>
              <a:xfrm>
                <a:off x="4760258" y="2212041"/>
                <a:ext cx="2864223" cy="1976718"/>
              </a:xfrm>
              <a:prstGeom prst="rect">
                <a:avLst/>
              </a:prstGeom>
              <a:ln>
                <a:noFill/>
              </a:ln>
              <a:effectLst/>
            </p:spPr>
          </p:pic>
          <p:grpSp>
            <p:nvGrpSpPr>
              <p:cNvPr id="12" name="Group 11"/>
              <p:cNvGrpSpPr/>
              <p:nvPr/>
            </p:nvGrpSpPr>
            <p:grpSpPr>
              <a:xfrm>
                <a:off x="-300665" y="2480982"/>
                <a:ext cx="5060923" cy="1438836"/>
                <a:chOff x="7447255" y="2366682"/>
                <a:chExt cx="5060923" cy="1438836"/>
              </a:xfrm>
            </p:grpSpPr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857" r="6852" b="75086"/>
                <a:stretch/>
              </p:blipFill>
              <p:spPr>
                <a:xfrm>
                  <a:off x="7543800" y="2595282"/>
                  <a:ext cx="4867835" cy="1210236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86114" b="3394"/>
                <a:stretch/>
              </p:blipFill>
              <p:spPr>
                <a:xfrm>
                  <a:off x="7447255" y="2366682"/>
                  <a:ext cx="5060923" cy="457200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</p:grpSp>
        </p:grpSp>
        <p:cxnSp>
          <p:nvCxnSpPr>
            <p:cNvPr id="9" name="Straight Connector 8"/>
            <p:cNvCxnSpPr/>
            <p:nvPr/>
          </p:nvCxnSpPr>
          <p:spPr>
            <a:xfrm>
              <a:off x="7812742" y="6480020"/>
              <a:ext cx="3939988" cy="0"/>
            </a:xfrm>
            <a:prstGeom prst="line">
              <a:avLst/>
            </a:prstGeom>
            <a:ln w="28575">
              <a:solidFill>
                <a:srgbClr val="56A8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28919" y="6480020"/>
              <a:ext cx="3939988" cy="0"/>
            </a:xfrm>
            <a:prstGeom prst="line">
              <a:avLst/>
            </a:prstGeom>
            <a:ln w="28575">
              <a:solidFill>
                <a:srgbClr val="D73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0817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4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765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5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Medications errors and Patient safety</a:t>
            </a:r>
            <a:endParaRPr lang="ar-EG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70501" y="4816698"/>
            <a:ext cx="4692204" cy="1355501"/>
          </a:xfrm>
        </p:spPr>
        <p:txBody>
          <a:bodyPr/>
          <a:lstStyle/>
          <a:p>
            <a:pPr algn="l" rtl="0"/>
            <a:r>
              <a:rPr lang="en-US" dirty="0" smtClean="0">
                <a:latin typeface="Lucida Calligraphy" panose="03010101010101010101" pitchFamily="66" charset="0"/>
              </a:rPr>
              <a:t>BY/ Hesham Almekawy</a:t>
            </a:r>
            <a:endParaRPr lang="en-US" dirty="0">
              <a:latin typeface="Lucida Calligraphy" panose="03010101010101010101" pitchFamily="66" charset="0"/>
            </a:endParaRPr>
          </a:p>
          <a:p>
            <a:pPr algn="l" rtl="0"/>
            <a:r>
              <a:rPr lang="en-US" dirty="0" smtClean="0">
                <a:latin typeface="Lucida Calligraphy" panose="03010101010101010101" pitchFamily="66" charset="0"/>
              </a:rPr>
              <a:t>PCICU Nurse</a:t>
            </a:r>
            <a:endParaRPr lang="ar-EG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19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Out lines</a:t>
            </a:r>
            <a:endParaRPr lang="ar-EG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Definition</a:t>
            </a:r>
          </a:p>
          <a:p>
            <a:pPr algn="l" rtl="0"/>
            <a:r>
              <a:rPr lang="en-US" dirty="0"/>
              <a:t>Factors That May Influence Medication Errors</a:t>
            </a:r>
          </a:p>
          <a:p>
            <a:pPr algn="l" rtl="0"/>
            <a:r>
              <a:rPr lang="en-US" dirty="0"/>
              <a:t>Safety Principles </a:t>
            </a:r>
            <a:endParaRPr lang="en-US" dirty="0" smtClean="0"/>
          </a:p>
          <a:p>
            <a:pPr algn="l" rtl="0"/>
            <a:r>
              <a:rPr lang="en-US" dirty="0"/>
              <a:t>Causes of Medication Errors </a:t>
            </a:r>
            <a:endParaRPr lang="en-US" dirty="0" smtClean="0"/>
          </a:p>
          <a:p>
            <a:pPr algn="l" rtl="0"/>
            <a:r>
              <a:rPr lang="en-US" dirty="0" smtClean="0"/>
              <a:t>Prevention Strategies</a:t>
            </a:r>
          </a:p>
          <a:p>
            <a:pPr algn="l" rtl="0"/>
            <a:r>
              <a:rPr lang="en-US" dirty="0" smtClean="0"/>
              <a:t>Conclusions</a:t>
            </a:r>
          </a:p>
          <a:p>
            <a:pPr algn="l" rtl="0"/>
            <a:r>
              <a:rPr lang="en-US" dirty="0" smtClean="0"/>
              <a:t>references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82242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37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Medication Error</a:t>
            </a:r>
            <a:endParaRPr lang="ar-EG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A Medication Error</a:t>
            </a:r>
            <a:r>
              <a:rPr lang="en-US" dirty="0" smtClean="0">
                <a:cs typeface="+mj-cs"/>
              </a:rPr>
              <a:t> </a:t>
            </a:r>
            <a:r>
              <a:rPr lang="en-US" dirty="0">
                <a:cs typeface="+mj-cs"/>
              </a:rPr>
              <a:t>is defined by </a:t>
            </a:r>
            <a:r>
              <a:rPr lang="en-US" dirty="0" smtClean="0">
                <a:solidFill>
                  <a:srgbClr val="C00000"/>
                </a:solidFill>
                <a:cs typeface="+mj-cs"/>
              </a:rPr>
              <a:t>The</a:t>
            </a:r>
            <a:r>
              <a:rPr lang="en-US" dirty="0" smtClean="0">
                <a:cs typeface="+mj-cs"/>
              </a:rPr>
              <a:t> </a:t>
            </a:r>
            <a:r>
              <a:rPr lang="en-US" dirty="0" smtClean="0">
                <a:solidFill>
                  <a:srgbClr val="C00000"/>
                </a:solidFill>
                <a:cs typeface="+mj-cs"/>
              </a:rPr>
              <a:t>National Coordinating Council For Medication Error Reporting And Prevention </a:t>
            </a:r>
            <a:r>
              <a:rPr lang="en-US" dirty="0">
                <a:solidFill>
                  <a:srgbClr val="C00000"/>
                </a:solidFill>
                <a:cs typeface="+mj-cs"/>
              </a:rPr>
              <a:t>(NCC MERP) </a:t>
            </a:r>
            <a:r>
              <a:rPr lang="en-US" dirty="0">
                <a:cs typeface="+mj-cs"/>
              </a:rPr>
              <a:t>as “any preventable event that may cause or lead to inappropriate medication use or </a:t>
            </a:r>
            <a:r>
              <a:rPr lang="en-US" dirty="0" err="1">
                <a:cs typeface="+mj-cs"/>
              </a:rPr>
              <a:t>pt</a:t>
            </a:r>
            <a:r>
              <a:rPr lang="en-US" dirty="0">
                <a:cs typeface="+mj-cs"/>
              </a:rPr>
              <a:t> harm while the medication is in the control of the health care professional, </a:t>
            </a:r>
            <a:r>
              <a:rPr lang="en-US" dirty="0" err="1">
                <a:cs typeface="+mj-cs"/>
              </a:rPr>
              <a:t>pt</a:t>
            </a:r>
            <a:r>
              <a:rPr lang="en-US" dirty="0">
                <a:cs typeface="+mj-cs"/>
              </a:rPr>
              <a:t>, or consumer</a:t>
            </a:r>
            <a:r>
              <a:rPr lang="en-US" dirty="0" smtClean="0">
                <a:cs typeface="+mj-cs"/>
              </a:rPr>
              <a:t>.”</a:t>
            </a:r>
          </a:p>
        </p:txBody>
      </p:sp>
      <p:sp>
        <p:nvSpPr>
          <p:cNvPr id="4" name="AutoShape 2" descr="Drug Interaction - Medication Erro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83394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03606" cy="1319634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0070C0"/>
                </a:solidFill>
              </a:rPr>
              <a:t>Factors That May Influence Medication Errors</a:t>
            </a:r>
            <a:endParaRPr lang="ar-EG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>
                <a:solidFill>
                  <a:srgbClr val="C00000"/>
                </a:solidFill>
              </a:rPr>
              <a:t>Human related</a:t>
            </a:r>
          </a:p>
          <a:p>
            <a:pPr algn="l" rtl="0"/>
            <a:r>
              <a:rPr lang="en-US" dirty="0" smtClean="0">
                <a:solidFill>
                  <a:srgbClr val="C00000"/>
                </a:solidFill>
              </a:rPr>
              <a:t>System related</a:t>
            </a:r>
          </a:p>
          <a:p>
            <a:pPr algn="l" rtl="0"/>
            <a:r>
              <a:rPr lang="en-US" dirty="0" smtClean="0">
                <a:solidFill>
                  <a:srgbClr val="C00000"/>
                </a:solidFill>
              </a:rPr>
              <a:t>Medication related </a:t>
            </a:r>
            <a:endParaRPr lang="ar-E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11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364451" cy="1596177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Human Related Factors </a:t>
            </a:r>
            <a:endParaRPr lang="ar-EG" sz="3600" b="1" dirty="0">
              <a:solidFill>
                <a:srgbClr val="0070C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952410" y="1826180"/>
            <a:ext cx="5106026" cy="5031820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>
                <a:solidFill>
                  <a:srgbClr val="C00000"/>
                </a:solidFill>
              </a:rPr>
              <a:t>Health Care providers </a:t>
            </a:r>
          </a:p>
          <a:p>
            <a:pPr lvl="1" algn="l" rtl="0"/>
            <a:r>
              <a:rPr lang="en-US" dirty="0" smtClean="0"/>
              <a:t>Over worked</a:t>
            </a:r>
          </a:p>
          <a:p>
            <a:pPr lvl="1" algn="l" rtl="0"/>
            <a:r>
              <a:rPr lang="en-US" dirty="0" smtClean="0"/>
              <a:t>Under trained </a:t>
            </a:r>
          </a:p>
          <a:p>
            <a:pPr lvl="1" algn="l" rtl="0"/>
            <a:r>
              <a:rPr lang="en-US" dirty="0"/>
              <a:t>Inadequate drug </a:t>
            </a:r>
            <a:r>
              <a:rPr lang="en-US" dirty="0" smtClean="0"/>
              <a:t>knowledge</a:t>
            </a:r>
          </a:p>
          <a:p>
            <a:pPr lvl="1" algn="l" rtl="0"/>
            <a:r>
              <a:rPr lang="en-US" dirty="0" smtClean="0"/>
              <a:t>Competence </a:t>
            </a:r>
          </a:p>
          <a:p>
            <a:pPr lvl="1" algn="l" rtl="0"/>
            <a:r>
              <a:rPr lang="en-US" dirty="0" smtClean="0"/>
              <a:t>Distracted </a:t>
            </a:r>
          </a:p>
          <a:p>
            <a:pPr lvl="1" algn="l" rtl="0"/>
            <a:r>
              <a:rPr lang="en-US" dirty="0" smtClean="0"/>
              <a:t>Illness </a:t>
            </a:r>
          </a:p>
          <a:p>
            <a:pPr lvl="1" algn="l" rtl="0"/>
            <a:r>
              <a:rPr lang="en-US" dirty="0" smtClean="0"/>
              <a:t>stressed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6058436" y="1826180"/>
            <a:ext cx="5105400" cy="5031820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>
                <a:solidFill>
                  <a:srgbClr val="C00000"/>
                </a:solidFill>
              </a:rPr>
              <a:t>Patients </a:t>
            </a:r>
          </a:p>
          <a:p>
            <a:pPr lvl="1" algn="l" rtl="0"/>
            <a:r>
              <a:rPr lang="en-US" dirty="0" smtClean="0"/>
              <a:t>Educational and health literacy level</a:t>
            </a:r>
          </a:p>
          <a:p>
            <a:pPr lvl="1" algn="l" rtl="0"/>
            <a:r>
              <a:rPr lang="en-US" dirty="0"/>
              <a:t>language barriers</a:t>
            </a:r>
            <a:r>
              <a:rPr lang="en-US" dirty="0" smtClean="0"/>
              <a:t> </a:t>
            </a:r>
          </a:p>
          <a:p>
            <a:pPr lvl="1" algn="l" rtl="0"/>
            <a:r>
              <a:rPr lang="en-US" dirty="0"/>
              <a:t>poor quality of life and patient </a:t>
            </a:r>
            <a:r>
              <a:rPr lang="en-US" dirty="0" smtClean="0"/>
              <a:t>experience</a:t>
            </a:r>
          </a:p>
          <a:p>
            <a:pPr lvl="1" algn="l" rtl="0"/>
            <a:r>
              <a:rPr lang="en-US" dirty="0"/>
              <a:t>Complexity of clinical case, including multiple health conditions, </a:t>
            </a:r>
            <a:r>
              <a:rPr lang="en-US" dirty="0" err="1"/>
              <a:t>polypharmacy</a:t>
            </a:r>
            <a:r>
              <a:rPr lang="en-US" dirty="0"/>
              <a:t> and high-risk medications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11234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pPr algn="l" rtl="0"/>
            <a:r>
              <a:rPr lang="en-US" dirty="0" smtClean="0">
                <a:solidFill>
                  <a:srgbClr val="0070C0"/>
                </a:solidFill>
              </a:rPr>
              <a:t>The system Related Factors </a:t>
            </a:r>
            <a:endParaRPr lang="ar-EG" dirty="0">
              <a:solidFill>
                <a:srgbClr val="0070C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Lack of communication </a:t>
            </a:r>
          </a:p>
          <a:p>
            <a:pPr algn="l" rtl="0"/>
            <a:r>
              <a:rPr lang="en-US" dirty="0" smtClean="0"/>
              <a:t>Poor work flow </a:t>
            </a:r>
          </a:p>
          <a:p>
            <a:pPr algn="l" rtl="0"/>
            <a:r>
              <a:rPr lang="en-US" dirty="0" smtClean="0"/>
              <a:t>Disorganized work place </a:t>
            </a:r>
          </a:p>
          <a:p>
            <a:pPr algn="l" rtl="0"/>
            <a:r>
              <a:rPr lang="en-US" dirty="0"/>
              <a:t>Insufficient </a:t>
            </a:r>
            <a:r>
              <a:rPr lang="en-US" dirty="0" smtClean="0"/>
              <a:t>resources</a:t>
            </a:r>
          </a:p>
          <a:p>
            <a:pPr algn="l" rtl="0"/>
            <a:r>
              <a:rPr lang="en-US" dirty="0" smtClean="0"/>
              <a:t>Lack of supervision 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4392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pPr algn="l" rtl="0"/>
            <a:r>
              <a:rPr lang="en-US" dirty="0" smtClean="0">
                <a:solidFill>
                  <a:srgbClr val="0070C0"/>
                </a:solidFill>
              </a:rPr>
              <a:t>Medication Related Factors </a:t>
            </a:r>
            <a:endParaRPr lang="ar-EG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Look alike/ sound alike medication </a:t>
            </a:r>
          </a:p>
          <a:p>
            <a:pPr algn="l" rtl="0"/>
            <a:r>
              <a:rPr lang="en-US" dirty="0" smtClean="0"/>
              <a:t>Multiple dosage forms and strengths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07562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Safety Principles </a:t>
            </a:r>
            <a:endParaRPr lang="ar-EG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/>
              <a:t>Cognitive </a:t>
            </a:r>
            <a:r>
              <a:rPr lang="en-US" dirty="0"/>
              <a:t>psychologists report that </a:t>
            </a:r>
            <a:r>
              <a:rPr lang="en-US" u="sng" dirty="0">
                <a:solidFill>
                  <a:srgbClr val="C00000"/>
                </a:solidFill>
              </a:rPr>
              <a:t>the human brain is creative and is wired to make errors</a:t>
            </a:r>
          </a:p>
          <a:p>
            <a:pPr algn="l" rtl="0"/>
            <a:r>
              <a:rPr lang="en-US" u="sng" dirty="0" smtClean="0">
                <a:solidFill>
                  <a:srgbClr val="C00000"/>
                </a:solidFill>
              </a:rPr>
              <a:t>patient </a:t>
            </a:r>
            <a:r>
              <a:rPr lang="en-US" u="sng" dirty="0">
                <a:solidFill>
                  <a:srgbClr val="C00000"/>
                </a:solidFill>
              </a:rPr>
              <a:t>safety </a:t>
            </a:r>
            <a:r>
              <a:rPr lang="en-US" dirty="0"/>
              <a:t>as a primary precept of the </a:t>
            </a:r>
            <a:r>
              <a:rPr lang="en-US" dirty="0" smtClean="0"/>
              <a:t>profession</a:t>
            </a:r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way to approach </a:t>
            </a:r>
            <a:r>
              <a:rPr lang="en-US" u="sng" dirty="0">
                <a:solidFill>
                  <a:srgbClr val="C00000"/>
                </a:solidFill>
              </a:rPr>
              <a:t>error prevention </a:t>
            </a:r>
            <a:r>
              <a:rPr lang="en-US" dirty="0"/>
              <a:t>is </a:t>
            </a:r>
            <a:r>
              <a:rPr lang="en-US" u="sng" dirty="0">
                <a:solidFill>
                  <a:srgbClr val="C00000"/>
                </a:solidFill>
              </a:rPr>
              <a:t>a systems approach</a:t>
            </a:r>
            <a:r>
              <a:rPr lang="en-US" dirty="0"/>
              <a:t>. This method would avoid the "blame game" </a:t>
            </a:r>
            <a:r>
              <a:rPr lang="en-US" b="1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90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Safety Principles 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64262"/>
            <a:ext cx="10515600" cy="4351338"/>
          </a:xfrm>
        </p:spPr>
        <p:txBody>
          <a:bodyPr>
            <a:normAutofit/>
          </a:bodyPr>
          <a:lstStyle/>
          <a:p>
            <a:pPr algn="l" rtl="0"/>
            <a:r>
              <a:rPr lang="en-US" u="sng" dirty="0"/>
              <a:t>The </a:t>
            </a:r>
            <a:r>
              <a:rPr lang="en-US" u="sng" dirty="0" smtClean="0">
                <a:solidFill>
                  <a:srgbClr val="C00000"/>
                </a:solidFill>
              </a:rPr>
              <a:t>10</a:t>
            </a:r>
            <a:r>
              <a:rPr lang="en-US" u="sng" dirty="0" smtClean="0"/>
              <a:t> </a:t>
            </a:r>
            <a:r>
              <a:rPr lang="en-US" u="sng" dirty="0"/>
              <a:t>rights are goals, not </a:t>
            </a:r>
            <a:r>
              <a:rPr lang="en-US" u="sng" dirty="0" smtClean="0"/>
              <a:t>procedures.</a:t>
            </a:r>
            <a:r>
              <a:rPr lang="en-US" u="sng" baseline="30000" dirty="0" smtClean="0"/>
              <a:t>[</a:t>
            </a:r>
            <a:r>
              <a:rPr lang="en-US" u="sng" baseline="30000" dirty="0"/>
              <a:t>3</a:t>
            </a:r>
            <a:r>
              <a:rPr lang="en-US" u="sng" baseline="30000" dirty="0" smtClean="0"/>
              <a:t>]</a:t>
            </a:r>
          </a:p>
          <a:p>
            <a:pPr lvl="1" algn="l" rtl="0"/>
            <a:r>
              <a:rPr lang="en-US" b="1" dirty="0"/>
              <a:t>Right </a:t>
            </a:r>
            <a:r>
              <a:rPr lang="en-US" b="1" dirty="0" smtClean="0"/>
              <a:t>Patient		Right Route</a:t>
            </a:r>
          </a:p>
          <a:p>
            <a:pPr lvl="1" algn="l" rtl="0"/>
            <a:r>
              <a:rPr lang="en-US" b="1" dirty="0" smtClean="0"/>
              <a:t>Right Medication	Right Time</a:t>
            </a:r>
          </a:p>
          <a:p>
            <a:pPr lvl="1" algn="l" rtl="0"/>
            <a:r>
              <a:rPr lang="en-US" b="1" dirty="0" smtClean="0"/>
              <a:t>Right Dose		Right Documentation</a:t>
            </a:r>
          </a:p>
          <a:p>
            <a:pPr lvl="1" algn="l" rtl="0"/>
            <a:r>
              <a:rPr lang="en-US" b="1" dirty="0" smtClean="0"/>
              <a:t>Right evaluation	Right </a:t>
            </a:r>
            <a:r>
              <a:rPr lang="en-US" b="1" dirty="0"/>
              <a:t>to refuse medication </a:t>
            </a:r>
            <a:endParaRPr lang="en-US" b="1" dirty="0" smtClean="0"/>
          </a:p>
          <a:p>
            <a:pPr lvl="1" algn="l" rtl="0"/>
            <a:r>
              <a:rPr lang="en-US" b="1" dirty="0" smtClean="0"/>
              <a:t>Right </a:t>
            </a:r>
            <a:r>
              <a:rPr lang="en-US" b="1" dirty="0"/>
              <a:t>assessment	Right education</a:t>
            </a:r>
            <a:endParaRPr lang="en-US" b="1" dirty="0" smtClean="0"/>
          </a:p>
          <a:p>
            <a:pPr marL="0" indent="0" algn="l" rtl="0">
              <a:buNone/>
            </a:pP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94796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0070C0"/>
                </a:solidFill>
              </a:rPr>
              <a:t>Causes Of Medication Errors AND Prevention Strategies</a:t>
            </a:r>
            <a:endParaRPr lang="ar-EG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l" rtl="0"/>
            <a:r>
              <a:rPr lang="en-US" sz="2800" u="sng" dirty="0" smtClean="0"/>
              <a:t>Failed communication.</a:t>
            </a:r>
          </a:p>
          <a:p>
            <a:pPr lvl="1" algn="l" rtl="0"/>
            <a:r>
              <a:rPr lang="en-US" sz="2800" u="sng" dirty="0" smtClean="0"/>
              <a:t>Dose miscalculations.</a:t>
            </a:r>
          </a:p>
          <a:p>
            <a:pPr lvl="1" algn="l" rtl="0"/>
            <a:r>
              <a:rPr lang="en-US" sz="2800" u="sng" dirty="0" smtClean="0"/>
              <a:t>Incorrect drug administration.</a:t>
            </a:r>
          </a:p>
          <a:p>
            <a:pPr lvl="1" algn="l" rtl="0"/>
            <a:r>
              <a:rPr lang="en-US" sz="2800" u="sng" dirty="0" smtClean="0"/>
              <a:t>Poor drug distribution practices.</a:t>
            </a:r>
          </a:p>
          <a:p>
            <a:pPr lvl="1" algn="l" rtl="0"/>
            <a:r>
              <a:rPr lang="en-US" sz="2800" u="sng" dirty="0" smtClean="0"/>
              <a:t>Lack of patient education.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419456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Causes of Medication Errors AND Prevention Strategies</a:t>
            </a:r>
            <a:endParaRPr lang="ar-EG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u="sng" dirty="0"/>
              <a:t>Failed Communication</a:t>
            </a:r>
            <a:r>
              <a:rPr lang="en-US" u="sng" dirty="0" smtClean="0"/>
              <a:t>:</a:t>
            </a:r>
          </a:p>
          <a:p>
            <a:pPr lvl="1" algn="l" rtl="0"/>
            <a:r>
              <a:rPr lang="en-US" u="sng" dirty="0" smtClean="0"/>
              <a:t>Poorly </a:t>
            </a:r>
            <a:r>
              <a:rPr lang="en-US" u="sng" dirty="0"/>
              <a:t>handwritten or verbal </a:t>
            </a:r>
            <a:r>
              <a:rPr lang="en-US" u="sng" dirty="0" smtClean="0"/>
              <a:t>orders</a:t>
            </a:r>
          </a:p>
          <a:p>
            <a:pPr lvl="2" algn="l" rtl="0"/>
            <a:r>
              <a:rPr lang="en-US" dirty="0" smtClean="0"/>
              <a:t> </a:t>
            </a:r>
            <a:r>
              <a:rPr lang="en-US" b="1" u="sng" dirty="0">
                <a:solidFill>
                  <a:srgbClr val="C00000"/>
                </a:solidFill>
              </a:rPr>
              <a:t>Handwriting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is a major source of error </a:t>
            </a:r>
            <a:endParaRPr lang="en-US" dirty="0" smtClean="0"/>
          </a:p>
          <a:p>
            <a:pPr lvl="3" algn="l" rtl="0"/>
            <a:r>
              <a:rPr lang="en-US" b="1" dirty="0" smtClean="0"/>
              <a:t>write </a:t>
            </a:r>
            <a:r>
              <a:rPr lang="en-US" b="1" dirty="0"/>
              <a:t>legibly. </a:t>
            </a:r>
            <a:endParaRPr lang="en-US" b="1" dirty="0" smtClean="0"/>
          </a:p>
          <a:p>
            <a:pPr lvl="3" algn="l" rtl="0"/>
            <a:r>
              <a:rPr lang="en-US" dirty="0"/>
              <a:t>Always </a:t>
            </a:r>
            <a:r>
              <a:rPr lang="en-US" b="1" dirty="0"/>
              <a:t>specify the drug strength</a:t>
            </a:r>
            <a:r>
              <a:rPr lang="en-US" dirty="0"/>
              <a:t>, even if only one strength exists</a:t>
            </a:r>
            <a:r>
              <a:rPr lang="en-US" dirty="0" smtClean="0"/>
              <a:t>.</a:t>
            </a:r>
          </a:p>
          <a:p>
            <a:pPr lvl="3" algn="l" rtl="0"/>
            <a:r>
              <a:rPr lang="en-US" dirty="0"/>
              <a:t>Express </a:t>
            </a:r>
            <a:r>
              <a:rPr lang="en-US" dirty="0" smtClean="0"/>
              <a:t>dosages </a:t>
            </a:r>
            <a:r>
              <a:rPr lang="en-US" dirty="0"/>
              <a:t>in </a:t>
            </a:r>
            <a:r>
              <a:rPr lang="en-US" b="1" dirty="0" smtClean="0"/>
              <a:t>metric weights or volumes </a:t>
            </a:r>
            <a:r>
              <a:rPr lang="en-US" dirty="0" smtClean="0"/>
              <a:t>(</a:t>
            </a:r>
            <a:r>
              <a:rPr lang="en-US" dirty="0"/>
              <a:t>e.g., mg or ml</a:t>
            </a:r>
            <a:r>
              <a:rPr lang="en-US" dirty="0" smtClean="0"/>
              <a:t>)</a:t>
            </a:r>
          </a:p>
          <a:p>
            <a:pPr lvl="3" algn="l" rtl="0"/>
            <a:r>
              <a:rPr lang="en-US" dirty="0" smtClean="0"/>
              <a:t>differentiates </a:t>
            </a:r>
            <a:r>
              <a:rPr lang="en-US" dirty="0"/>
              <a:t>the drug names by </a:t>
            </a:r>
            <a:r>
              <a:rPr lang="en-US" b="1" dirty="0"/>
              <a:t>using (</a:t>
            </a:r>
            <a:r>
              <a:rPr lang="en-US" b="1" dirty="0" smtClean="0"/>
              <a:t>capitals) letters</a:t>
            </a:r>
          </a:p>
          <a:p>
            <a:pPr lvl="2" algn="l" rtl="0"/>
            <a:r>
              <a:rPr lang="en-US" b="1" u="sng" dirty="0" smtClean="0">
                <a:solidFill>
                  <a:srgbClr val="C00000"/>
                </a:solidFill>
              </a:rPr>
              <a:t>Telephone </a:t>
            </a:r>
            <a:r>
              <a:rPr lang="en-US" b="1" u="sng" dirty="0">
                <a:solidFill>
                  <a:srgbClr val="C00000"/>
                </a:solidFill>
              </a:rPr>
              <a:t>and verbal orders </a:t>
            </a:r>
            <a:r>
              <a:rPr lang="en-US" dirty="0"/>
              <a:t>are likewise prone to misinterpretation</a:t>
            </a:r>
            <a:r>
              <a:rPr lang="en-US" dirty="0" smtClean="0"/>
              <a:t>.</a:t>
            </a:r>
          </a:p>
          <a:p>
            <a:pPr lvl="3" algn="l" rtl="0"/>
            <a:r>
              <a:rPr lang="en-US" dirty="0"/>
              <a:t>Keep phone or verbal orders to a </a:t>
            </a:r>
            <a:r>
              <a:rPr lang="en-US" b="1" u="sng" dirty="0"/>
              <a:t>minimum </a:t>
            </a:r>
            <a:endParaRPr lang="en-US" b="1" u="sng" dirty="0" smtClean="0"/>
          </a:p>
          <a:p>
            <a:pPr lvl="3" algn="l" rtl="0"/>
            <a:r>
              <a:rPr lang="en-US" b="1" u="sng" dirty="0"/>
              <a:t>Repeat back </a:t>
            </a:r>
            <a:r>
              <a:rPr lang="en-US" dirty="0"/>
              <a:t>orders taken over the </a:t>
            </a:r>
            <a:r>
              <a:rPr lang="en-US" dirty="0" smtClean="0"/>
              <a:t>telephone</a:t>
            </a:r>
          </a:p>
        </p:txBody>
      </p:sp>
    </p:spTree>
    <p:extLst>
      <p:ext uri="{BB962C8B-B14F-4D97-AF65-F5344CB8AC3E}">
        <p14:creationId xmlns:p14="http://schemas.microsoft.com/office/powerpoint/2010/main" val="340767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919" y="14861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Causes of Medication Errors AND Prevention Strategies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l" rtl="0"/>
            <a:r>
              <a:rPr lang="en-US" sz="2800" u="sng" dirty="0"/>
              <a:t>Drugs with similar-sounding or similar-looking names</a:t>
            </a:r>
          </a:p>
          <a:p>
            <a:pPr lvl="2" algn="l" rtl="0"/>
            <a:r>
              <a:rPr lang="en-US" b="1" dirty="0" smtClean="0"/>
              <a:t>Highlight distinguishing </a:t>
            </a:r>
            <a:r>
              <a:rPr lang="en-US" b="1" dirty="0"/>
              <a:t>syllables </a:t>
            </a:r>
            <a:r>
              <a:rPr lang="en-US" dirty="0"/>
              <a:t>(ex.: acetoHEXAMIDE versus acetaZOLAMIDE or buPROPrion versus </a:t>
            </a:r>
            <a:r>
              <a:rPr lang="en-US" dirty="0" smtClean="0"/>
              <a:t>busPIRone).</a:t>
            </a:r>
          </a:p>
          <a:p>
            <a:pPr lvl="2" algn="l" rtl="0"/>
            <a:r>
              <a:rPr lang="en-US" dirty="0"/>
              <a:t>The ISMP has developed an extensive list of confused drug names (see www.jointcommission. org). See individual monographs for DO NOT CONFUSE information. </a:t>
            </a:r>
          </a:p>
          <a:p>
            <a:pPr lvl="2" algn="l" rtl="0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201333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0070C0"/>
                </a:solidFill>
              </a:rPr>
              <a:t>Avoid abbreviations :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7583"/>
            <a:ext cx="12191999" cy="575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06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5603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Avoid abbreviations :</a:t>
            </a:r>
            <a:endParaRPr lang="ar-EG" sz="3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33342"/>
            <a:ext cx="12183414" cy="576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7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pPr rtl="0"/>
            <a:r>
              <a:rPr lang="en-US" dirty="0">
                <a:solidFill>
                  <a:srgbClr val="0070C0"/>
                </a:solidFill>
              </a:rPr>
              <a:t>High Alert Medications</a:t>
            </a:r>
            <a:endParaRPr lang="ar-EG" dirty="0">
              <a:solidFill>
                <a:srgbClr val="0070C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46220"/>
            <a:ext cx="12192000" cy="51515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97769"/>
            <a:ext cx="12192000" cy="56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2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Causes of Medication Errors AND Prevention Strategies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919" y="1742436"/>
            <a:ext cx="10699376" cy="4701987"/>
          </a:xfrm>
        </p:spPr>
        <p:txBody>
          <a:bodyPr>
            <a:normAutofit/>
          </a:bodyPr>
          <a:lstStyle/>
          <a:p>
            <a:pPr lvl="1" algn="l" rtl="0"/>
            <a:r>
              <a:rPr lang="en-US" sz="2800" u="sng" dirty="0" smtClean="0"/>
              <a:t>Misuse of zeroes in decimal numbers.</a:t>
            </a:r>
          </a:p>
          <a:p>
            <a:pPr lvl="2" algn="l" rtl="0"/>
            <a:r>
              <a:rPr lang="en-US" dirty="0" smtClean="0"/>
              <a:t>Over dosage or Under-dosing also may occur so prevent a desired, perhaps life-saving effect.</a:t>
            </a:r>
          </a:p>
          <a:p>
            <a:pPr lvl="2" algn="l" rtl="0"/>
            <a:r>
              <a:rPr lang="en-US" dirty="0" smtClean="0"/>
              <a:t>Using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a leading zero </a:t>
            </a:r>
            <a:r>
              <a:rPr lang="en-US" dirty="0" smtClean="0"/>
              <a:t>(.2 mg instead of 0.2 mg)</a:t>
            </a:r>
          </a:p>
          <a:p>
            <a:pPr lvl="2" algn="l" rtl="0"/>
            <a:r>
              <a:rPr lang="en-US" dirty="0" smtClean="0"/>
              <a:t>Not adding </a:t>
            </a:r>
            <a:r>
              <a:rPr lang="en-US" b="1" dirty="0" smtClean="0">
                <a:solidFill>
                  <a:srgbClr val="C00000"/>
                </a:solidFill>
              </a:rPr>
              <a:t>an unnecessary trailing zero </a:t>
            </a:r>
            <a:r>
              <a:rPr lang="en-US" dirty="0" smtClean="0"/>
              <a:t>(2.0 mg instead of 2 mg)</a:t>
            </a:r>
          </a:p>
          <a:p>
            <a:pPr lvl="1" algn="l" rtl="0"/>
            <a:r>
              <a:rPr lang="en-US" u="sng" dirty="0" smtClean="0"/>
              <a:t>Use of package </a:t>
            </a:r>
            <a:r>
              <a:rPr lang="en-US" u="sng" dirty="0"/>
              <a:t>units (amps, vials, tablets) instead of metric measures (grams, milligrams, </a:t>
            </a:r>
            <a:r>
              <a:rPr lang="en-US" u="sng" dirty="0" smtClean="0"/>
              <a:t>mill equivalents)</a:t>
            </a:r>
          </a:p>
          <a:p>
            <a:pPr lvl="2" algn="l" rtl="0"/>
            <a:r>
              <a:rPr lang="en-US" dirty="0" smtClean="0"/>
              <a:t>can result in </a:t>
            </a:r>
            <a:r>
              <a:rPr lang="en-US" dirty="0" smtClean="0">
                <a:solidFill>
                  <a:srgbClr val="C00000"/>
                </a:solidFill>
              </a:rPr>
              <a:t>overdose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C00000"/>
                </a:solidFill>
              </a:rPr>
              <a:t>under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dose</a:t>
            </a:r>
            <a:r>
              <a:rPr lang="en-US" dirty="0" smtClean="0"/>
              <a:t> when the medications ordered come in </a:t>
            </a:r>
            <a:r>
              <a:rPr lang="en-US" dirty="0" smtClean="0">
                <a:solidFill>
                  <a:srgbClr val="C00000"/>
                </a:solidFill>
              </a:rPr>
              <a:t>various strengths</a:t>
            </a:r>
            <a:r>
              <a:rPr lang="en-US" dirty="0" smtClean="0"/>
              <a:t>. (e.g., calcium chloride, 1 ampule or epinephrine, 1 Bristojet).</a:t>
            </a:r>
            <a:endParaRPr lang="ar-EG" dirty="0" smtClean="0"/>
          </a:p>
          <a:p>
            <a:pPr lvl="2" algn="l" rtl="0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3125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Causes of Medication Errors AND Prevention Strategies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u="sng" dirty="0"/>
              <a:t>Ambiguous or incomplete orders</a:t>
            </a:r>
            <a:r>
              <a:rPr lang="en-US" u="sng" dirty="0" smtClean="0"/>
              <a:t>:</a:t>
            </a:r>
          </a:p>
          <a:p>
            <a:pPr lvl="1" algn="l" rtl="0"/>
            <a:r>
              <a:rPr lang="en-US" dirty="0" smtClean="0"/>
              <a:t>Examples </a:t>
            </a:r>
            <a:r>
              <a:rPr lang="en-US" dirty="0"/>
              <a:t>include situations when </a:t>
            </a:r>
            <a:r>
              <a:rPr lang="en-US" dirty="0">
                <a:solidFill>
                  <a:srgbClr val="C00000"/>
                </a:solidFill>
              </a:rPr>
              <a:t>the route of administration, dose, or dosage form has not been specified</a:t>
            </a:r>
            <a:r>
              <a:rPr lang="en-US" dirty="0" smtClean="0"/>
              <a:t>.</a:t>
            </a:r>
          </a:p>
          <a:p>
            <a:pPr lvl="1" algn="l" rtl="0"/>
            <a:r>
              <a:rPr lang="en-US" dirty="0" smtClean="0"/>
              <a:t>Do not use" </a:t>
            </a:r>
            <a:r>
              <a:rPr lang="en-US" dirty="0" smtClean="0">
                <a:solidFill>
                  <a:srgbClr val="C00000"/>
                </a:solidFill>
              </a:rPr>
              <a:t>/</a:t>
            </a:r>
            <a:r>
              <a:rPr lang="en-US" dirty="0" smtClean="0"/>
              <a:t> “may </a:t>
            </a:r>
            <a:r>
              <a:rPr lang="en-US" dirty="0"/>
              <a:t>be read as the number one (1</a:t>
            </a:r>
            <a:r>
              <a:rPr lang="en-US" dirty="0" smtClean="0"/>
              <a:t>).</a:t>
            </a:r>
          </a:p>
          <a:p>
            <a:pPr lvl="1" algn="l" rtl="0"/>
            <a:r>
              <a:rPr lang="en-US" dirty="0" smtClean="0"/>
              <a:t> </a:t>
            </a:r>
            <a:r>
              <a:rPr lang="en-US" dirty="0"/>
              <a:t>When reviewing an unusual order, </a:t>
            </a:r>
            <a:r>
              <a:rPr lang="en-US" dirty="0">
                <a:solidFill>
                  <a:srgbClr val="C00000"/>
                </a:solidFill>
              </a:rPr>
              <a:t>verify the order </a:t>
            </a:r>
            <a:r>
              <a:rPr lang="en-US" dirty="0"/>
              <a:t>with the person writing </a:t>
            </a:r>
            <a:r>
              <a:rPr lang="en-US" dirty="0" smtClean="0"/>
              <a:t>the order .</a:t>
            </a:r>
          </a:p>
          <a:p>
            <a:pPr lvl="1" algn="l" rtl="0"/>
            <a:r>
              <a:rPr lang="en-US" dirty="0" smtClean="0"/>
              <a:t>Encourage that the </a:t>
            </a:r>
            <a:r>
              <a:rPr lang="en-US" dirty="0" smtClean="0">
                <a:solidFill>
                  <a:srgbClr val="C00000"/>
                </a:solidFill>
              </a:rPr>
              <a:t>drug’s indication for use be provided </a:t>
            </a:r>
            <a:r>
              <a:rPr lang="en-US" dirty="0" smtClean="0"/>
              <a:t>on medication orders.</a:t>
            </a:r>
          </a:p>
          <a:p>
            <a:pPr lvl="1" algn="l" rtl="0"/>
            <a:r>
              <a:rPr lang="en-US" dirty="0" smtClean="0"/>
              <a:t>Provide </a:t>
            </a:r>
            <a:r>
              <a:rPr lang="en-US" dirty="0"/>
              <a:t>complete medication </a:t>
            </a:r>
            <a:r>
              <a:rPr lang="en-US" dirty="0" smtClean="0"/>
              <a:t>orders: do </a:t>
            </a:r>
            <a:r>
              <a:rPr lang="en-US" dirty="0"/>
              <a:t>not use “resume </a:t>
            </a:r>
            <a:r>
              <a:rPr lang="en-US" dirty="0" err="1"/>
              <a:t>preop</a:t>
            </a:r>
            <a:r>
              <a:rPr lang="en-US" dirty="0"/>
              <a:t>” or “continue previous meds.” </a:t>
            </a:r>
            <a:r>
              <a:rPr lang="en-US" dirty="0" smtClean="0"/>
              <a:t>.</a:t>
            </a:r>
          </a:p>
          <a:p>
            <a:pPr lvl="1" algn="l" rtl="0"/>
            <a:r>
              <a:rPr lang="en-US" dirty="0" smtClean="0"/>
              <a:t>Provide </a:t>
            </a:r>
            <a:r>
              <a:rPr lang="en-US" dirty="0"/>
              <a:t>the </a:t>
            </a:r>
            <a:r>
              <a:rPr lang="en-US" dirty="0">
                <a:solidFill>
                  <a:srgbClr val="C00000"/>
                </a:solidFill>
              </a:rPr>
              <a:t>age</a:t>
            </a:r>
            <a:r>
              <a:rPr lang="en-US" dirty="0"/>
              <a:t> </a:t>
            </a:r>
            <a:r>
              <a:rPr lang="en-US" dirty="0" smtClean="0"/>
              <a:t>, the </a:t>
            </a:r>
            <a:r>
              <a:rPr lang="en-US" dirty="0" smtClean="0">
                <a:solidFill>
                  <a:srgbClr val="C00000"/>
                </a:solidFill>
              </a:rPr>
              <a:t>height</a:t>
            </a:r>
            <a:r>
              <a:rPr lang="en-US" dirty="0" smtClean="0"/>
              <a:t> and the </a:t>
            </a:r>
            <a:r>
              <a:rPr lang="en-US" dirty="0">
                <a:solidFill>
                  <a:srgbClr val="C00000"/>
                </a:solidFill>
              </a:rPr>
              <a:t>weight</a:t>
            </a:r>
            <a:r>
              <a:rPr lang="en-US" dirty="0"/>
              <a:t> of the pt.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41748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Causes of Medication Errors AND Prevention Strategies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u="sng" dirty="0"/>
              <a:t>Dose Miscalculations</a:t>
            </a:r>
            <a:r>
              <a:rPr lang="en-US" u="sng" dirty="0" smtClean="0"/>
              <a:t>:</a:t>
            </a:r>
          </a:p>
          <a:p>
            <a:pPr lvl="1" algn="l" rtl="0"/>
            <a:r>
              <a:rPr lang="en-US" dirty="0"/>
              <a:t>a prime source of medication error</a:t>
            </a:r>
            <a:r>
              <a:rPr lang="en-US" dirty="0" smtClean="0"/>
              <a:t>.</a:t>
            </a:r>
          </a:p>
          <a:p>
            <a:pPr lvl="1" algn="l" rtl="0"/>
            <a:r>
              <a:rPr lang="en-US" dirty="0">
                <a:solidFill>
                  <a:srgbClr val="C00000"/>
                </a:solidFill>
              </a:rPr>
              <a:t>dosing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formulas</a:t>
            </a:r>
            <a:r>
              <a:rPr lang="en-US" dirty="0"/>
              <a:t> provide many opportunities </a:t>
            </a:r>
            <a:r>
              <a:rPr lang="en-US" dirty="0" smtClean="0"/>
              <a:t>to introduce </a:t>
            </a:r>
            <a:r>
              <a:rPr lang="en-US" dirty="0"/>
              <a:t>error.</a:t>
            </a:r>
            <a:endParaRPr lang="en-US" dirty="0" smtClean="0"/>
          </a:p>
          <a:p>
            <a:pPr lvl="1" algn="l" rtl="0"/>
            <a:r>
              <a:rPr lang="en-US" dirty="0">
                <a:solidFill>
                  <a:srgbClr val="C00000"/>
                </a:solidFill>
              </a:rPr>
              <a:t>vulnerable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populations</a:t>
            </a:r>
            <a:r>
              <a:rPr lang="en-US" dirty="0"/>
              <a:t>, such as premature infants, children, the elderly, and </a:t>
            </a:r>
            <a:r>
              <a:rPr lang="en-US" dirty="0" smtClean="0"/>
              <a:t>those with </a:t>
            </a:r>
            <a:r>
              <a:rPr lang="en-US" dirty="0"/>
              <a:t>serious underlying </a:t>
            </a:r>
            <a:r>
              <a:rPr lang="en-US" dirty="0" smtClean="0"/>
              <a:t>illnesses are </a:t>
            </a:r>
            <a:r>
              <a:rPr lang="en-US" dirty="0"/>
              <a:t>at greatest </a:t>
            </a:r>
            <a:r>
              <a:rPr lang="en-US" dirty="0" smtClean="0"/>
              <a:t>risk</a:t>
            </a:r>
            <a:r>
              <a:rPr lang="en-US" dirty="0"/>
              <a:t> </a:t>
            </a:r>
            <a:r>
              <a:rPr lang="en-US" dirty="0" smtClean="0"/>
              <a:t>SO Many </a:t>
            </a:r>
            <a:r>
              <a:rPr lang="en-US" dirty="0"/>
              <a:t>medications need to be </a:t>
            </a:r>
            <a:r>
              <a:rPr lang="en-US" b="1" dirty="0"/>
              <a:t>dose-adjusted </a:t>
            </a:r>
            <a:r>
              <a:rPr lang="en-US" b="1" dirty="0" smtClean="0"/>
              <a:t>related to </a:t>
            </a:r>
            <a:r>
              <a:rPr lang="en-US" b="1" dirty="0"/>
              <a:t>age, height and weight, and body composition.</a:t>
            </a:r>
            <a:endParaRPr lang="ar-EG" b="1" dirty="0"/>
          </a:p>
        </p:txBody>
      </p:sp>
    </p:spTree>
    <p:extLst>
      <p:ext uri="{BB962C8B-B14F-4D97-AF65-F5344CB8AC3E}">
        <p14:creationId xmlns:p14="http://schemas.microsoft.com/office/powerpoint/2010/main" val="390709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Causes of Medication Errors AND Prevention Strategies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u="sng" dirty="0" smtClean="0"/>
              <a:t>Medication </a:t>
            </a:r>
            <a:r>
              <a:rPr lang="en-US" u="sng" dirty="0"/>
              <a:t>reconciliation: </a:t>
            </a:r>
            <a:endParaRPr lang="en-US" u="sng" dirty="0" smtClean="0"/>
          </a:p>
          <a:p>
            <a:pPr lvl="1" algn="l" rtl="0"/>
            <a:r>
              <a:rPr lang="en-US" dirty="0" smtClean="0"/>
              <a:t>Medication </a:t>
            </a:r>
            <a:r>
              <a:rPr lang="en-US" dirty="0"/>
              <a:t>reconciliation </a:t>
            </a:r>
            <a:r>
              <a:rPr lang="en-US" dirty="0" smtClean="0"/>
              <a:t>programs are </a:t>
            </a:r>
            <a:r>
              <a:rPr lang="en-US" dirty="0"/>
              <a:t>a process of identifying the most accurate list of all medications a </a:t>
            </a:r>
            <a:r>
              <a:rPr lang="en-US" dirty="0" err="1"/>
              <a:t>pt</a:t>
            </a:r>
            <a:r>
              <a:rPr lang="en-US" dirty="0"/>
              <a:t> is taking and using this list to </a:t>
            </a:r>
            <a:r>
              <a:rPr lang="en-US" dirty="0">
                <a:solidFill>
                  <a:srgbClr val="C00000"/>
                </a:solidFill>
              </a:rPr>
              <a:t>provide correct medications anywhere within the health care system</a:t>
            </a:r>
            <a:endParaRPr lang="ar-EG" dirty="0">
              <a:solidFill>
                <a:srgbClr val="C00000"/>
              </a:solidFill>
            </a:endParaRPr>
          </a:p>
          <a:p>
            <a:pPr lvl="1" algn="l" rtl="0"/>
            <a:endParaRPr lang="en-US" dirty="0" smtClean="0"/>
          </a:p>
          <a:p>
            <a:pPr lvl="1" algn="l" rtl="0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9552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Causes of Medication Errors AND Prevention Strategies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u="sng" dirty="0" smtClean="0"/>
              <a:t>Incorrect </a:t>
            </a:r>
            <a:r>
              <a:rPr lang="en-US" u="sng" dirty="0"/>
              <a:t>Drug Administration</a:t>
            </a:r>
            <a:r>
              <a:rPr lang="en-US" u="sng" dirty="0" smtClean="0"/>
              <a:t>:</a:t>
            </a:r>
          </a:p>
          <a:p>
            <a:pPr lvl="1" algn="l" rtl="0"/>
            <a:r>
              <a:rPr lang="en-US" dirty="0">
                <a:solidFill>
                  <a:srgbClr val="C00000"/>
                </a:solidFill>
              </a:rPr>
              <a:t>Misidentification</a:t>
            </a:r>
            <a:r>
              <a:rPr lang="en-US" dirty="0"/>
              <a:t> of a patient, incorrect route of administration, missed doses, or improper </a:t>
            </a:r>
            <a:r>
              <a:rPr lang="en-US" dirty="0" smtClean="0"/>
              <a:t>drug preparation </a:t>
            </a:r>
            <a:r>
              <a:rPr lang="en-US" dirty="0"/>
              <a:t>are types of errors that occur </a:t>
            </a:r>
            <a:r>
              <a:rPr lang="en-US" dirty="0">
                <a:solidFill>
                  <a:srgbClr val="C00000"/>
                </a:solidFill>
              </a:rPr>
              <a:t>during the administration phase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pPr algn="l" rtl="0"/>
            <a:r>
              <a:rPr lang="en-US" u="sng" dirty="0"/>
              <a:t>Poor Distribution Practices:</a:t>
            </a:r>
          </a:p>
          <a:p>
            <a:pPr lvl="1" algn="l" rtl="0"/>
            <a:r>
              <a:rPr lang="en-US" dirty="0"/>
              <a:t>error-prone storing practices such as </a:t>
            </a:r>
            <a:r>
              <a:rPr lang="en-US" dirty="0">
                <a:solidFill>
                  <a:srgbClr val="C00000"/>
                </a:solidFill>
              </a:rPr>
              <a:t>keeping similar-looking products next to each other.</a:t>
            </a:r>
          </a:p>
          <a:p>
            <a:pPr lvl="1" algn="l" rtl="0"/>
            <a:endParaRPr lang="ar-EG" dirty="0"/>
          </a:p>
          <a:p>
            <a:pPr algn="l" rtl="0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27554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Causes of Medication Errors AND Prevention Strategies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en-US" u="sng" dirty="0"/>
              <a:t>Technology </a:t>
            </a:r>
            <a:endParaRPr lang="en-US" u="sng" dirty="0" smtClean="0"/>
          </a:p>
          <a:p>
            <a:pPr lvl="1" algn="l" rtl="0"/>
            <a:r>
              <a:rPr lang="en-US" dirty="0">
                <a:solidFill>
                  <a:srgbClr val="C00000"/>
                </a:solidFill>
              </a:rPr>
              <a:t>Electronic prescribing </a:t>
            </a:r>
            <a:r>
              <a:rPr lang="en-US" dirty="0" smtClean="0">
                <a:solidFill>
                  <a:srgbClr val="C00000"/>
                </a:solidFill>
              </a:rPr>
              <a:t>systems</a:t>
            </a:r>
          </a:p>
          <a:p>
            <a:pPr lvl="2" algn="l" rtl="0"/>
            <a:r>
              <a:rPr lang="en-US" dirty="0"/>
              <a:t>incorporate </a:t>
            </a:r>
            <a:r>
              <a:rPr lang="en-US" b="1" dirty="0"/>
              <a:t>medication safety alerts </a:t>
            </a:r>
            <a:r>
              <a:rPr lang="en-US" dirty="0"/>
              <a:t>(e.g., maximum dose alerts, allergy screening</a:t>
            </a:r>
            <a:r>
              <a:rPr lang="en-US" dirty="0" smtClean="0"/>
              <a:t>)</a:t>
            </a:r>
          </a:p>
          <a:p>
            <a:pPr lvl="2" algn="l" rtl="0"/>
            <a:r>
              <a:rPr lang="en-US" dirty="0"/>
              <a:t>should be </a:t>
            </a:r>
            <a:r>
              <a:rPr lang="en-US" b="1" dirty="0"/>
              <a:t>integrated or interfaced with pharmacy and laboratory systems to provide drug–drug and drug–disease interactions alerts </a:t>
            </a:r>
            <a:r>
              <a:rPr lang="en-US" dirty="0"/>
              <a:t>and include clinical order screening capability</a:t>
            </a:r>
            <a:r>
              <a:rPr lang="en-US" dirty="0" smtClean="0"/>
              <a:t>.</a:t>
            </a:r>
          </a:p>
          <a:p>
            <a:pPr lvl="2" algn="l" rtl="0"/>
            <a:r>
              <a:rPr lang="en-US" dirty="0" smtClean="0"/>
              <a:t>Ex </a:t>
            </a:r>
          </a:p>
          <a:p>
            <a:pPr lvl="3" algn="l" rtl="0"/>
            <a:r>
              <a:rPr lang="en-US" dirty="0" smtClean="0">
                <a:solidFill>
                  <a:srgbClr val="C00000"/>
                </a:solidFill>
              </a:rPr>
              <a:t>Pharmacy </a:t>
            </a:r>
            <a:r>
              <a:rPr lang="en-US" dirty="0">
                <a:solidFill>
                  <a:srgbClr val="C00000"/>
                </a:solidFill>
              </a:rPr>
              <a:t>order entry </a:t>
            </a:r>
            <a:r>
              <a:rPr lang="en-US" dirty="0" smtClean="0">
                <a:solidFill>
                  <a:srgbClr val="C00000"/>
                </a:solidFill>
              </a:rPr>
              <a:t>system</a:t>
            </a:r>
          </a:p>
          <a:p>
            <a:pPr lvl="3" algn="l" rtl="0"/>
            <a:r>
              <a:rPr lang="en-US" dirty="0">
                <a:solidFill>
                  <a:srgbClr val="C00000"/>
                </a:solidFill>
              </a:rPr>
              <a:t>computer physician order </a:t>
            </a:r>
            <a:r>
              <a:rPr lang="en-US" dirty="0" smtClean="0">
                <a:solidFill>
                  <a:srgbClr val="C00000"/>
                </a:solidFill>
              </a:rPr>
              <a:t>entry</a:t>
            </a:r>
            <a:r>
              <a:rPr lang="en-US" dirty="0">
                <a:solidFill>
                  <a:srgbClr val="C00000"/>
                </a:solidFill>
              </a:rPr>
              <a:t> (CPOE</a:t>
            </a:r>
            <a:r>
              <a:rPr lang="en-US" dirty="0" smtClean="0">
                <a:solidFill>
                  <a:srgbClr val="C00000"/>
                </a:solidFill>
              </a:rPr>
              <a:t>)</a:t>
            </a:r>
            <a:endParaRPr lang="en-US" dirty="0">
              <a:solidFill>
                <a:srgbClr val="C00000"/>
              </a:solidFill>
            </a:endParaRPr>
          </a:p>
          <a:p>
            <a:pPr lvl="2" algn="l" rtl="0"/>
            <a:endParaRPr lang="en-US" dirty="0" smtClean="0"/>
          </a:p>
          <a:p>
            <a:pPr lvl="1" algn="l" rtl="0"/>
            <a:r>
              <a:rPr lang="en-US" dirty="0" smtClean="0">
                <a:solidFill>
                  <a:srgbClr val="C00000"/>
                </a:solidFill>
              </a:rPr>
              <a:t>Bar codes</a:t>
            </a:r>
          </a:p>
          <a:p>
            <a:pPr lvl="2" algn="l" rtl="0"/>
            <a:r>
              <a:rPr lang="en-US" dirty="0" smtClean="0"/>
              <a:t>These </a:t>
            </a:r>
            <a:r>
              <a:rPr lang="en-US" dirty="0"/>
              <a:t>systems are designed to use </a:t>
            </a:r>
            <a:r>
              <a:rPr lang="en-US" dirty="0" smtClean="0"/>
              <a:t>bar-code </a:t>
            </a:r>
            <a:r>
              <a:rPr lang="en-US" dirty="0"/>
              <a:t>scanning devices </a:t>
            </a:r>
            <a:r>
              <a:rPr lang="en-US" b="1" dirty="0"/>
              <a:t>to validate identity of </a:t>
            </a:r>
            <a:r>
              <a:rPr lang="en-US" b="1" dirty="0" err="1" smtClean="0"/>
              <a:t>pts</a:t>
            </a:r>
            <a:r>
              <a:rPr lang="en-US" b="1" dirty="0" smtClean="0"/>
              <a:t> , verify medications administered, </a:t>
            </a:r>
            <a:r>
              <a:rPr lang="en-US" b="1" dirty="0"/>
              <a:t>document administration, and provide safety alerts.</a:t>
            </a:r>
            <a:endParaRPr lang="ar-EG" b="1" dirty="0"/>
          </a:p>
        </p:txBody>
      </p:sp>
    </p:spTree>
    <p:extLst>
      <p:ext uri="{BB962C8B-B14F-4D97-AF65-F5344CB8AC3E}">
        <p14:creationId xmlns:p14="http://schemas.microsoft.com/office/powerpoint/2010/main" val="236454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 prescription &amp; Computerized physician order</a:t>
            </a:r>
            <a:endParaRPr lang="ar-E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9741" y="1674254"/>
            <a:ext cx="3561566" cy="4351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161" y="1674254"/>
            <a:ext cx="5863710" cy="397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95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Causes of Medication Errors AND Prevention Strategies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u="sng" dirty="0"/>
              <a:t>“Smart” infusion </a:t>
            </a:r>
            <a:r>
              <a:rPr lang="en-US" u="sng" dirty="0" smtClean="0"/>
              <a:t>pumps</a:t>
            </a:r>
          </a:p>
          <a:p>
            <a:pPr lvl="1" algn="l" rtl="0"/>
            <a:r>
              <a:rPr lang="en-US" dirty="0" smtClean="0"/>
              <a:t>Allow users </a:t>
            </a:r>
            <a:r>
              <a:rPr lang="en-US" dirty="0"/>
              <a:t>to </a:t>
            </a:r>
            <a:r>
              <a:rPr lang="en-US" dirty="0">
                <a:solidFill>
                  <a:srgbClr val="C00000"/>
                </a:solidFill>
              </a:rPr>
              <a:t>enter drug infusion protocols into a drug library </a:t>
            </a:r>
            <a:r>
              <a:rPr lang="en-US" dirty="0"/>
              <a:t>along with predefined dosage limits. If a dosage is outside the limits established, an alarm is sounded and drug delivery is halted, informing the clinician that the dose is outside the recommended range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224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Causes of Medication Errors AND Prevention Strategies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u="sng" dirty="0"/>
              <a:t>Lack of Patient </a:t>
            </a:r>
            <a:r>
              <a:rPr lang="en-US" u="sng" dirty="0" smtClean="0"/>
              <a:t>Education:</a:t>
            </a:r>
          </a:p>
          <a:p>
            <a:pPr lvl="1" algn="l" rtl="0"/>
            <a:r>
              <a:rPr lang="en-US" dirty="0"/>
              <a:t>The knowledgeable </a:t>
            </a:r>
            <a:r>
              <a:rPr lang="en-US" dirty="0" smtClean="0"/>
              <a:t>patient can </a:t>
            </a:r>
            <a:r>
              <a:rPr lang="en-US" dirty="0"/>
              <a:t>recognize when something </a:t>
            </a:r>
            <a:r>
              <a:rPr lang="en-US" dirty="0">
                <a:solidFill>
                  <a:srgbClr val="C00000"/>
                </a:solidFill>
              </a:rPr>
              <a:t>has changed in his </a:t>
            </a:r>
            <a:r>
              <a:rPr lang="en-US" dirty="0" smtClean="0">
                <a:solidFill>
                  <a:srgbClr val="C00000"/>
                </a:solidFill>
              </a:rPr>
              <a:t>or her </a:t>
            </a:r>
            <a:r>
              <a:rPr lang="en-US" dirty="0">
                <a:solidFill>
                  <a:srgbClr val="C00000"/>
                </a:solidFill>
              </a:rPr>
              <a:t>medication regimen and can question the health care provider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pPr lvl="1" algn="l" rtl="0"/>
            <a:r>
              <a:rPr lang="en-US" dirty="0" smtClean="0"/>
              <a:t>Patient education </a:t>
            </a:r>
            <a:r>
              <a:rPr lang="en-US" dirty="0"/>
              <a:t>also </a:t>
            </a:r>
            <a:r>
              <a:rPr lang="en-US" dirty="0">
                <a:solidFill>
                  <a:srgbClr val="C00000"/>
                </a:solidFill>
              </a:rPr>
              <a:t>enhances </a:t>
            </a:r>
            <a:r>
              <a:rPr lang="en-US" dirty="0" smtClean="0">
                <a:solidFill>
                  <a:srgbClr val="C00000"/>
                </a:solidFill>
              </a:rPr>
              <a:t>adherence</a:t>
            </a:r>
            <a:r>
              <a:rPr lang="en-US" dirty="0"/>
              <a:t>.</a:t>
            </a:r>
            <a:endParaRPr lang="en-US" dirty="0" smtClean="0"/>
          </a:p>
          <a:p>
            <a:pPr lvl="1" algn="l" rtl="0"/>
            <a:r>
              <a:rPr lang="en-US" dirty="0"/>
              <a:t>Educate patients about the medications they take. </a:t>
            </a:r>
            <a:r>
              <a:rPr lang="en-US" dirty="0">
                <a:solidFill>
                  <a:srgbClr val="C00000"/>
                </a:solidFill>
              </a:rPr>
              <a:t>Provide verbal and written instructions and ask the patient to restate important points</a:t>
            </a:r>
          </a:p>
          <a:p>
            <a:pPr lvl="1" algn="l" rtl="0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94693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conclusion</a:t>
            </a:r>
            <a:endParaRPr lang="ar-EG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l" rtl="0"/>
            <a:r>
              <a:rPr lang="en-US" dirty="0" smtClean="0"/>
              <a:t>Check to see that other healthcare providers have not made any errors in any part of the medication order chain.</a:t>
            </a:r>
          </a:p>
          <a:p>
            <a:pPr lvl="1" algn="l" rtl="0"/>
            <a:r>
              <a:rPr lang="en-US" dirty="0" smtClean="0"/>
              <a:t>They must ensure that they themselves do not make an error.</a:t>
            </a:r>
            <a:r>
              <a:rPr lang="en-US" u="sng" baseline="30000" dirty="0" smtClean="0"/>
              <a:t>[3]</a:t>
            </a:r>
            <a:endParaRPr lang="en-US" dirty="0" smtClean="0"/>
          </a:p>
          <a:p>
            <a:pPr lvl="1" algn="l" rtl="0"/>
            <a:r>
              <a:rPr lang="en-US" dirty="0" smtClean="0"/>
              <a:t>Provide sufficient identification before administering medications have another health care provider </a:t>
            </a:r>
          </a:p>
          <a:p>
            <a:pPr lvl="1" algn="l" rtl="0"/>
            <a:r>
              <a:rPr lang="en-US" dirty="0" smtClean="0"/>
              <a:t>Look for duplicate therapies and interactions:</a:t>
            </a:r>
          </a:p>
          <a:p>
            <a:pPr lvl="1" algn="l" rtl="0"/>
            <a:r>
              <a:rPr lang="en-US" dirty="0" smtClean="0"/>
              <a:t>Provide standard concentrations and infusion rate tables.</a:t>
            </a:r>
          </a:p>
          <a:p>
            <a:pPr lvl="1" algn="l" rtl="0"/>
            <a:r>
              <a:rPr lang="en-US" dirty="0" smtClean="0"/>
              <a:t>Be sure to fully understand any drug administration device before using it. This includes infusion pumps, inhalers, and transdermal patches.</a:t>
            </a:r>
          </a:p>
          <a:p>
            <a:pPr lvl="1" algn="l" rtl="0"/>
            <a:endParaRPr lang="en-US" dirty="0" smtClean="0"/>
          </a:p>
          <a:p>
            <a:pPr algn="l" rtl="0"/>
            <a:endParaRPr lang="ar-EG" dirty="0" smtClean="0"/>
          </a:p>
          <a:p>
            <a:pPr algn="l" rt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1998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conclusion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/>
              <a:t>Supply </a:t>
            </a:r>
            <a:r>
              <a:rPr lang="en-US" dirty="0"/>
              <a:t>pharmacy and patient care areas with current reference </a:t>
            </a:r>
            <a:r>
              <a:rPr lang="en-US" dirty="0" smtClean="0"/>
              <a:t>material</a:t>
            </a:r>
          </a:p>
          <a:p>
            <a:pPr algn="l" rtl="0"/>
            <a:r>
              <a:rPr lang="en-US" dirty="0" smtClean="0"/>
              <a:t>Cultivate </a:t>
            </a:r>
            <a:r>
              <a:rPr lang="en-US" dirty="0"/>
              <a:t>a culture that does not assign blame when medication errors occur but looks for root causes instead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Encourage </a:t>
            </a:r>
            <a:r>
              <a:rPr lang="en-US" dirty="0"/>
              <a:t>staff to participate in the </a:t>
            </a:r>
            <a:r>
              <a:rPr lang="en-US" dirty="0" smtClean="0"/>
              <a:t>error reporting program TO Promote </a:t>
            </a:r>
            <a:r>
              <a:rPr lang="en-US" dirty="0"/>
              <a:t>a </a:t>
            </a:r>
            <a:r>
              <a:rPr lang="en-US" dirty="0" smtClean="0"/>
              <a:t>non punitive </a:t>
            </a:r>
            <a:r>
              <a:rPr lang="en-US" dirty="0"/>
              <a:t>approach to reducing medication errors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517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rgbClr val="0070C0"/>
                </a:solidFill>
              </a:rPr>
              <a:t>REFERENCE</a:t>
            </a:r>
            <a:endParaRPr lang="ar-EG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 rtl="0"/>
            <a:r>
              <a:rPr lang="en-US" dirty="0"/>
              <a:t>Davis’s drug guide for nurses / April Hazard Vallerand, Cynthia A. Sanoski, Judith Hopfer Deglin. — Fourteenth edition. p. ; cm ISBN 978-0-8036-3976-8 (US) ISBN 978-0-8036-3977-5 (Canadian). </a:t>
            </a:r>
            <a:r>
              <a:rPr lang="en-US" dirty="0" smtClean="0"/>
              <a:t>Copyright</a:t>
            </a:r>
            <a:r>
              <a:rPr lang="en-US" dirty="0"/>
              <a:t> ©</a:t>
            </a:r>
            <a:r>
              <a:rPr lang="en-US" dirty="0" smtClean="0"/>
              <a:t> </a:t>
            </a:r>
            <a:r>
              <a:rPr lang="en-US" dirty="0"/>
              <a:t>2015 by F. A. Davis </a:t>
            </a:r>
            <a:r>
              <a:rPr lang="en-US" dirty="0" smtClean="0"/>
              <a:t>Company.</a:t>
            </a:r>
          </a:p>
          <a:p>
            <a:pPr algn="l" rtl="0"/>
            <a:r>
              <a:rPr lang="en-US" dirty="0"/>
              <a:t>SAUNDERS NURSING DRUG HANDBOOK 2016 ISBN: 978-0-323-35379-3 ISSN: 1098-8661 Copyright © </a:t>
            </a:r>
            <a:r>
              <a:rPr lang="en-US" dirty="0" smtClean="0"/>
              <a:t>2016</a:t>
            </a:r>
          </a:p>
          <a:p>
            <a:pPr algn="l" rtl="0"/>
            <a:r>
              <a:rPr lang="en-US" dirty="0"/>
              <a:t>Patient safety research: introductory course (on-line). Geneva: World Health Organization; 2016 (http://www.who.int/patientsafety/research/online_course/ en/, accessed 19 September 2016</a:t>
            </a:r>
            <a:r>
              <a:rPr lang="en-US" dirty="0" smtClean="0"/>
              <a:t>).</a:t>
            </a:r>
          </a:p>
          <a:p>
            <a:pPr algn="l" rtl="0"/>
            <a:r>
              <a:rPr lang="en-US" dirty="0"/>
              <a:t>Patient safety toolkit. London: Royal College of General Practitioners; (http:// www.rcgp.org.uk/clinical-and-research/toolkits/patient-safety.aspx, accessed 19 September 2016).</a:t>
            </a:r>
          </a:p>
          <a:p>
            <a:pPr algn="l" rtl="0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80199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thank yo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9245"/>
            <a:ext cx="12191999" cy="610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68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HC ppt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AHC ppt template</Template>
  <TotalTime>2334</TotalTime>
  <Words>1267</Words>
  <Application>Microsoft Office PowerPoint</Application>
  <PresentationFormat>Widescreen</PresentationFormat>
  <Paragraphs>140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Lucida Calligraphy</vt:lpstr>
      <vt:lpstr>Times New Roman</vt:lpstr>
      <vt:lpstr>AHC ppt template</vt:lpstr>
      <vt:lpstr>Medications errors and Patient safety</vt:lpstr>
      <vt:lpstr>Out lines</vt:lpstr>
      <vt:lpstr>Medication Error</vt:lpstr>
      <vt:lpstr>Factors That May Influence Medication Errors</vt:lpstr>
      <vt:lpstr>Human Related Factors </vt:lpstr>
      <vt:lpstr>The system Related Factors </vt:lpstr>
      <vt:lpstr>Medication Related Factors </vt:lpstr>
      <vt:lpstr>Safety Principles </vt:lpstr>
      <vt:lpstr>Safety Principles </vt:lpstr>
      <vt:lpstr>Causes Of Medication Errors AND Prevention Strategies</vt:lpstr>
      <vt:lpstr>Causes of Medication Errors AND Prevention Strategies</vt:lpstr>
      <vt:lpstr>Causes of Medication Errors AND Prevention Strategies</vt:lpstr>
      <vt:lpstr>Avoid abbreviations :</vt:lpstr>
      <vt:lpstr>Avoid abbreviations :</vt:lpstr>
      <vt:lpstr>High Alert Medications</vt:lpstr>
      <vt:lpstr>Causes of Medication Errors AND Prevention Strategies</vt:lpstr>
      <vt:lpstr>Causes of Medication Errors AND Prevention Strategies</vt:lpstr>
      <vt:lpstr>Causes of Medication Errors AND Prevention Strategies</vt:lpstr>
      <vt:lpstr>Causes of Medication Errors AND Prevention Strategies</vt:lpstr>
      <vt:lpstr>Causes of Medication Errors AND Prevention Strategies</vt:lpstr>
      <vt:lpstr>Causes of Medication Errors AND Prevention Strategies</vt:lpstr>
      <vt:lpstr>Electronic prescription &amp; Computerized physician order</vt:lpstr>
      <vt:lpstr>Causes of Medication Errors AND Prevention Strategies</vt:lpstr>
      <vt:lpstr>Causes of Medication Errors AND Prevention Strategies</vt:lpstr>
      <vt:lpstr>conclusion</vt:lpstr>
      <vt:lpstr>conclusion</vt:lpstr>
      <vt:lpstr>REFERENCE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Medications errors and patient safety</dc:title>
  <dc:creator>Hesham Elmekawy</dc:creator>
  <cp:lastModifiedBy>Hesham Elmekawy</cp:lastModifiedBy>
  <cp:revision>86</cp:revision>
  <dcterms:created xsi:type="dcterms:W3CDTF">2018-08-02T13:23:45Z</dcterms:created>
  <dcterms:modified xsi:type="dcterms:W3CDTF">2018-08-05T05:26:22Z</dcterms:modified>
</cp:coreProperties>
</file>