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50" d="100"/>
          <a:sy n="150" d="100"/>
        </p:scale>
        <p:origin x="-540" y="15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F65E3C-9F41-4FDD-8952-C19D1FC27885}"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B92FA2E4-65AE-4389-A18C-23F577563ECA}" type="pres">
      <dgm:prSet presAssocID="{BAF65E3C-9F41-4FDD-8952-C19D1FC27885}" presName="linear" presStyleCnt="0">
        <dgm:presLayoutVars>
          <dgm:animLvl val="lvl"/>
          <dgm:resizeHandles val="exact"/>
        </dgm:presLayoutVars>
      </dgm:prSet>
      <dgm:spPr/>
      <dgm:t>
        <a:bodyPr/>
        <a:lstStyle/>
        <a:p>
          <a:endParaRPr lang="en-US"/>
        </a:p>
      </dgm:t>
    </dgm:pt>
  </dgm:ptLst>
  <dgm:cxnLst>
    <dgm:cxn modelId="{B9082030-6120-45AD-A506-993D6A546427}" type="presOf" srcId="{BAF65E3C-9F41-4FDD-8952-C19D1FC27885}" destId="{B92FA2E4-65AE-4389-A18C-23F577563EC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7A345B-38D2-4EA7-825A-0C11BEC05B5E}"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2CEB50B-5A34-46BB-AFF7-3F32E7C5E165}">
      <dgm:prSet custT="1"/>
      <dgm:spPr/>
      <dgm:t>
        <a:bodyPr/>
        <a:lstStyle/>
        <a:p>
          <a:pPr algn="ctr" rtl="0"/>
          <a:r>
            <a:rPr lang="en-US" sz="1600" b="1" dirty="0" smtClean="0"/>
            <a:t>Influence of mechanical variables and pH on flotation of ultrafine fluorspar particles</a:t>
          </a:r>
          <a:endParaRPr lang="en-US" sz="1600" dirty="0"/>
        </a:p>
      </dgm:t>
    </dgm:pt>
    <dgm:pt modelId="{46FB2A15-A481-4E91-89EE-C9C3E0E88B67}" type="parTrans" cxnId="{17AABD02-EF81-4835-961C-DB410B8EBD33}">
      <dgm:prSet/>
      <dgm:spPr/>
      <dgm:t>
        <a:bodyPr/>
        <a:lstStyle/>
        <a:p>
          <a:endParaRPr lang="en-US"/>
        </a:p>
      </dgm:t>
    </dgm:pt>
    <dgm:pt modelId="{C0A3731E-A9C4-4E6C-A4A7-DE1F1606082F}" type="sibTrans" cxnId="{17AABD02-EF81-4835-961C-DB410B8EBD33}">
      <dgm:prSet/>
      <dgm:spPr/>
      <dgm:t>
        <a:bodyPr/>
        <a:lstStyle/>
        <a:p>
          <a:endParaRPr lang="en-US"/>
        </a:p>
      </dgm:t>
    </dgm:pt>
    <dgm:pt modelId="{D3C86D58-AC1F-4984-8CD3-5BE56C891C78}" type="pres">
      <dgm:prSet presAssocID="{C07A345B-38D2-4EA7-825A-0C11BEC05B5E}" presName="linear" presStyleCnt="0">
        <dgm:presLayoutVars>
          <dgm:animLvl val="lvl"/>
          <dgm:resizeHandles val="exact"/>
        </dgm:presLayoutVars>
      </dgm:prSet>
      <dgm:spPr/>
      <dgm:t>
        <a:bodyPr/>
        <a:lstStyle/>
        <a:p>
          <a:endParaRPr lang="en-US"/>
        </a:p>
      </dgm:t>
    </dgm:pt>
    <dgm:pt modelId="{946FF8ED-4BE6-4421-AEF2-AFB4191096C5}" type="pres">
      <dgm:prSet presAssocID="{42CEB50B-5A34-46BB-AFF7-3F32E7C5E165}" presName="parentText" presStyleLbl="node1" presStyleIdx="0" presStyleCnt="1" custScaleY="445102" custLinFactNeighborX="-33" custLinFactNeighborY="44337">
        <dgm:presLayoutVars>
          <dgm:chMax val="0"/>
          <dgm:bulletEnabled val="1"/>
        </dgm:presLayoutVars>
      </dgm:prSet>
      <dgm:spPr/>
      <dgm:t>
        <a:bodyPr/>
        <a:lstStyle/>
        <a:p>
          <a:endParaRPr lang="en-US"/>
        </a:p>
      </dgm:t>
    </dgm:pt>
  </dgm:ptLst>
  <dgm:cxnLst>
    <dgm:cxn modelId="{17AABD02-EF81-4835-961C-DB410B8EBD33}" srcId="{C07A345B-38D2-4EA7-825A-0C11BEC05B5E}" destId="{42CEB50B-5A34-46BB-AFF7-3F32E7C5E165}" srcOrd="0" destOrd="0" parTransId="{46FB2A15-A481-4E91-89EE-C9C3E0E88B67}" sibTransId="{C0A3731E-A9C4-4E6C-A4A7-DE1F1606082F}"/>
    <dgm:cxn modelId="{86D82373-2472-492F-A93F-01F2C2CFF6F5}" type="presOf" srcId="{C07A345B-38D2-4EA7-825A-0C11BEC05B5E}" destId="{D3C86D58-AC1F-4984-8CD3-5BE56C891C78}" srcOrd="0" destOrd="0" presId="urn:microsoft.com/office/officeart/2005/8/layout/vList2"/>
    <dgm:cxn modelId="{AFBD8462-88A7-43C7-B644-AAC9CB96D64D}" type="presOf" srcId="{42CEB50B-5A34-46BB-AFF7-3F32E7C5E165}" destId="{946FF8ED-4BE6-4421-AEF2-AFB4191096C5}" srcOrd="0" destOrd="0" presId="urn:microsoft.com/office/officeart/2005/8/layout/vList2"/>
    <dgm:cxn modelId="{0783B9CE-2248-4EF7-908C-841A4924C048}" type="presParOf" srcId="{D3C86D58-AC1F-4984-8CD3-5BE56C891C78}" destId="{946FF8ED-4BE6-4421-AEF2-AFB4191096C5}"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0329B2-E981-463A-B3F7-082DA4687266}"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9209D1C2-777F-45B0-B11C-6CEA4D128490}">
      <dgm:prSet custT="1"/>
      <dgm:spPr/>
      <dgm:t>
        <a:bodyPr/>
        <a:lstStyle/>
        <a:p>
          <a:pPr rtl="0"/>
          <a:r>
            <a:rPr lang="en-US" sz="1100" dirty="0" smtClean="0"/>
            <a:t> </a:t>
          </a:r>
          <a:r>
            <a:rPr lang="es-ES" sz="1100" dirty="0" smtClean="0"/>
            <a:t>J. R. Corpas-Martínez </a:t>
          </a:r>
          <a:r>
            <a:rPr lang="es-ES" sz="1100" baseline="30000" dirty="0" smtClean="0"/>
            <a:t>a, b</a:t>
          </a:r>
          <a:r>
            <a:rPr lang="es-ES" sz="1100" dirty="0" smtClean="0"/>
            <a:t>, A. Pérez-Muñoz </a:t>
          </a:r>
          <a:r>
            <a:rPr lang="es-ES" sz="1100" baseline="30000" dirty="0" smtClean="0"/>
            <a:t>a</a:t>
          </a:r>
          <a:r>
            <a:rPr lang="es-ES" sz="1100" dirty="0" smtClean="0"/>
            <a:t>, R. Navarro-Domínguez</a:t>
          </a:r>
          <a:r>
            <a:rPr lang="es-ES" sz="1100" baseline="30000" dirty="0" smtClean="0"/>
            <a:t> b</a:t>
          </a:r>
          <a:r>
            <a:rPr lang="es-ES" sz="1100" dirty="0" smtClean="0"/>
            <a:t>, C. Amor-Castillo</a:t>
          </a:r>
          <a:r>
            <a:rPr lang="es-ES" sz="1100" baseline="30000" dirty="0" smtClean="0"/>
            <a:t> b</a:t>
          </a:r>
          <a:r>
            <a:rPr lang="es-ES" sz="1100" dirty="0" smtClean="0"/>
            <a:t>,  M.A. Martín-Lara </a:t>
          </a:r>
          <a:r>
            <a:rPr lang="es-ES" sz="1100" baseline="30000" dirty="0" smtClean="0"/>
            <a:t>a</a:t>
          </a:r>
          <a:r>
            <a:rPr lang="es-ES" sz="1100" dirty="0" smtClean="0"/>
            <a:t>, M. Calero</a:t>
          </a:r>
          <a:r>
            <a:rPr lang="es-ES" sz="1100" baseline="30000" dirty="0" smtClean="0"/>
            <a:t>a</a:t>
          </a:r>
          <a:endParaRPr lang="en-US" sz="1100" dirty="0"/>
        </a:p>
      </dgm:t>
    </dgm:pt>
    <dgm:pt modelId="{0FBBE73B-1D6B-451F-9CFF-65F491F00E6D}" type="parTrans" cxnId="{01C222FA-E361-4AAF-AB62-1BD365601658}">
      <dgm:prSet/>
      <dgm:spPr/>
      <dgm:t>
        <a:bodyPr/>
        <a:lstStyle/>
        <a:p>
          <a:endParaRPr lang="en-US"/>
        </a:p>
      </dgm:t>
    </dgm:pt>
    <dgm:pt modelId="{90791B87-0691-4E35-9C9D-E6D19FAC6E58}" type="sibTrans" cxnId="{01C222FA-E361-4AAF-AB62-1BD365601658}">
      <dgm:prSet/>
      <dgm:spPr/>
      <dgm:t>
        <a:bodyPr/>
        <a:lstStyle/>
        <a:p>
          <a:endParaRPr lang="en-US"/>
        </a:p>
      </dgm:t>
    </dgm:pt>
    <dgm:pt modelId="{421480AB-1644-49BD-B3AC-B1A73DAC4749}" type="pres">
      <dgm:prSet presAssocID="{440329B2-E981-463A-B3F7-082DA4687266}" presName="linear" presStyleCnt="0">
        <dgm:presLayoutVars>
          <dgm:animLvl val="lvl"/>
          <dgm:resizeHandles val="exact"/>
        </dgm:presLayoutVars>
      </dgm:prSet>
      <dgm:spPr/>
      <dgm:t>
        <a:bodyPr/>
        <a:lstStyle/>
        <a:p>
          <a:endParaRPr lang="en-US"/>
        </a:p>
      </dgm:t>
    </dgm:pt>
    <dgm:pt modelId="{157EC830-63AD-45D5-983A-1D5B6D42AD81}" type="pres">
      <dgm:prSet presAssocID="{9209D1C2-777F-45B0-B11C-6CEA4D128490}" presName="parentText" presStyleLbl="node1" presStyleIdx="0" presStyleCnt="1" custScaleX="95238" custScaleY="197691" custLinFactNeighborX="-1190" custLinFactNeighborY="23986">
        <dgm:presLayoutVars>
          <dgm:chMax val="0"/>
          <dgm:bulletEnabled val="1"/>
        </dgm:presLayoutVars>
      </dgm:prSet>
      <dgm:spPr/>
      <dgm:t>
        <a:bodyPr/>
        <a:lstStyle/>
        <a:p>
          <a:endParaRPr lang="en-US"/>
        </a:p>
      </dgm:t>
    </dgm:pt>
  </dgm:ptLst>
  <dgm:cxnLst>
    <dgm:cxn modelId="{01C222FA-E361-4AAF-AB62-1BD365601658}" srcId="{440329B2-E981-463A-B3F7-082DA4687266}" destId="{9209D1C2-777F-45B0-B11C-6CEA4D128490}" srcOrd="0" destOrd="0" parTransId="{0FBBE73B-1D6B-451F-9CFF-65F491F00E6D}" sibTransId="{90791B87-0691-4E35-9C9D-E6D19FAC6E58}"/>
    <dgm:cxn modelId="{1B8DF81B-EF28-4FCB-9719-D0057BD702F9}" type="presOf" srcId="{440329B2-E981-463A-B3F7-082DA4687266}" destId="{421480AB-1644-49BD-B3AC-B1A73DAC4749}" srcOrd="0" destOrd="0" presId="urn:microsoft.com/office/officeart/2005/8/layout/vList2"/>
    <dgm:cxn modelId="{981076FD-042B-4A9F-A5B2-4A8C769CAAC2}" type="presOf" srcId="{9209D1C2-777F-45B0-B11C-6CEA4D128490}" destId="{157EC830-63AD-45D5-983A-1D5B6D42AD81}" srcOrd="0" destOrd="0" presId="urn:microsoft.com/office/officeart/2005/8/layout/vList2"/>
    <dgm:cxn modelId="{5644F7A5-7BF4-4951-AA2D-E99F789B658B}" type="presParOf" srcId="{421480AB-1644-49BD-B3AC-B1A73DAC4749}" destId="{157EC830-63AD-45D5-983A-1D5B6D42AD81}" srcOrd="0" destOrd="0" presId="urn:microsoft.com/office/officeart/2005/8/layout/vList2"/>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5E4F585-7246-42FE-B70C-B126C8BE3AB0}"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D6A69AF-A56E-4C8F-8AD8-5E2C540F1280}">
      <dgm:prSet custT="1"/>
      <dgm:spPr/>
      <dgm:t>
        <a:bodyPr/>
        <a:lstStyle/>
        <a:p>
          <a:pPr rtl="0"/>
          <a:r>
            <a:rPr lang="en-US" sz="1100" i="1" baseline="30000" dirty="0" smtClean="0"/>
            <a:t>a </a:t>
          </a:r>
          <a:r>
            <a:rPr lang="en-US" sz="1100" i="1" dirty="0" smtClean="0"/>
            <a:t> Department of Chemical engineering, University of Granada, 18071 Granada, Spain</a:t>
          </a:r>
          <a:endParaRPr lang="es-ES" sz="1100" dirty="0" smtClean="0"/>
        </a:p>
        <a:p>
          <a:r>
            <a:rPr lang="es-ES" sz="1100" i="1" baseline="30000" dirty="0" smtClean="0"/>
            <a:t>b</a:t>
          </a:r>
          <a:r>
            <a:rPr lang="es-ES" sz="1100" i="1" dirty="0" smtClean="0"/>
            <a:t> Minera de Órgiva S.L., Mina Carriles, Órgiva, 18400 Granada, Spain</a:t>
          </a:r>
          <a:endParaRPr lang="en-US" sz="1100" dirty="0"/>
        </a:p>
      </dgm:t>
    </dgm:pt>
    <dgm:pt modelId="{282BB1D2-5584-4507-B09B-807C456D0FBB}" type="parTrans" cxnId="{1732CF97-1436-4249-8C6A-F65D515FAA8A}">
      <dgm:prSet/>
      <dgm:spPr/>
      <dgm:t>
        <a:bodyPr/>
        <a:lstStyle/>
        <a:p>
          <a:endParaRPr lang="en-US"/>
        </a:p>
      </dgm:t>
    </dgm:pt>
    <dgm:pt modelId="{78F00615-67A9-4028-9F73-A2D27C4FD986}" type="sibTrans" cxnId="{1732CF97-1436-4249-8C6A-F65D515FAA8A}">
      <dgm:prSet/>
      <dgm:spPr/>
      <dgm:t>
        <a:bodyPr/>
        <a:lstStyle/>
        <a:p>
          <a:endParaRPr lang="en-US"/>
        </a:p>
      </dgm:t>
    </dgm:pt>
    <dgm:pt modelId="{F7C375DC-6B10-4013-B4F9-172BA1B40CA2}" type="pres">
      <dgm:prSet presAssocID="{55E4F585-7246-42FE-B70C-B126C8BE3AB0}" presName="linear" presStyleCnt="0">
        <dgm:presLayoutVars>
          <dgm:animLvl val="lvl"/>
          <dgm:resizeHandles val="exact"/>
        </dgm:presLayoutVars>
      </dgm:prSet>
      <dgm:spPr/>
      <dgm:t>
        <a:bodyPr/>
        <a:lstStyle/>
        <a:p>
          <a:endParaRPr lang="en-US"/>
        </a:p>
      </dgm:t>
    </dgm:pt>
    <dgm:pt modelId="{B4CD5D1E-CE80-4300-83CE-2E5840C4905A}" type="pres">
      <dgm:prSet presAssocID="{2D6A69AF-A56E-4C8F-8AD8-5E2C540F1280}" presName="parentText" presStyleLbl="node1" presStyleIdx="0" presStyleCnt="1" custScaleX="77041" custLinFactNeighborX="2201" custLinFactNeighborY="23483">
        <dgm:presLayoutVars>
          <dgm:chMax val="0"/>
          <dgm:bulletEnabled val="1"/>
        </dgm:presLayoutVars>
      </dgm:prSet>
      <dgm:spPr/>
      <dgm:t>
        <a:bodyPr/>
        <a:lstStyle/>
        <a:p>
          <a:endParaRPr lang="en-US"/>
        </a:p>
      </dgm:t>
    </dgm:pt>
  </dgm:ptLst>
  <dgm:cxnLst>
    <dgm:cxn modelId="{961394CF-57A7-4856-9A20-8882D62FC52F}" type="presOf" srcId="{2D6A69AF-A56E-4C8F-8AD8-5E2C540F1280}" destId="{B4CD5D1E-CE80-4300-83CE-2E5840C4905A}" srcOrd="0" destOrd="0" presId="urn:microsoft.com/office/officeart/2005/8/layout/vList2"/>
    <dgm:cxn modelId="{1732CF97-1436-4249-8C6A-F65D515FAA8A}" srcId="{55E4F585-7246-42FE-B70C-B126C8BE3AB0}" destId="{2D6A69AF-A56E-4C8F-8AD8-5E2C540F1280}" srcOrd="0" destOrd="0" parTransId="{282BB1D2-5584-4507-B09B-807C456D0FBB}" sibTransId="{78F00615-67A9-4028-9F73-A2D27C4FD986}"/>
    <dgm:cxn modelId="{78168772-2F92-4588-AA2F-5B6FF22A357B}" type="presOf" srcId="{55E4F585-7246-42FE-B70C-B126C8BE3AB0}" destId="{F7C375DC-6B10-4013-B4F9-172BA1B40CA2}" srcOrd="0" destOrd="0" presId="urn:microsoft.com/office/officeart/2005/8/layout/vList2"/>
    <dgm:cxn modelId="{031BCE22-3226-4021-B83F-3A1B08553E21}" type="presParOf" srcId="{F7C375DC-6B10-4013-B4F9-172BA1B40CA2}" destId="{B4CD5D1E-CE80-4300-83CE-2E5840C4905A}" srcOrd="0" destOrd="0" presId="urn:microsoft.com/office/officeart/2005/8/layout/vList2"/>
  </dgm:cxnLst>
  <dgm:bg/>
  <dgm:whole/>
  <dgm:extLst>
    <a:ext uri="http://schemas.microsoft.com/office/drawing/2008/diagram">
      <dsp:dataModelExt xmlns:dsp="http://schemas.microsoft.com/office/drawing/2008/diagram" relId="rId2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327807-DE45-4F3F-B105-3636E0301E10}"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4DACBAF-AD56-4979-890F-F448DD492A63}">
      <dgm:prSet custT="1"/>
      <dgm:spPr/>
      <dgm:t>
        <a:bodyPr/>
        <a:lstStyle/>
        <a:p>
          <a:pPr algn="just" rtl="0"/>
          <a:r>
            <a:rPr lang="en-IN" sz="900" u="sng" dirty="0" smtClean="0">
              <a:effectLst/>
            </a:rPr>
            <a:t>Introduction</a:t>
          </a:r>
          <a:endParaRPr lang="en-IN" sz="1000" u="sng" dirty="0" smtClean="0">
            <a:effectLst/>
          </a:endParaRPr>
        </a:p>
        <a:p>
          <a:pPr algn="just" rtl="0"/>
          <a:r>
            <a:rPr lang="en-IN" sz="800" dirty="0" smtClean="0"/>
            <a:t>The formation of slime particles in the processes of crushing and grinding of minerals is a factor that limits froth flotation. Minera de </a:t>
          </a:r>
          <a:r>
            <a:rPr lang="en-IN" sz="800" dirty="0" smtClean="0"/>
            <a:t>Órgiva </a:t>
          </a:r>
          <a:r>
            <a:rPr lang="en-IN" sz="800" dirty="0" smtClean="0"/>
            <a:t>S.L. (Spain) produces slime sludge containing 41.05 CaF</a:t>
          </a:r>
          <a:r>
            <a:rPr lang="en-IN" sz="800" baseline="-25000" dirty="0" smtClean="0"/>
            <a:t>2</a:t>
          </a:r>
          <a:r>
            <a:rPr lang="en-IN" sz="800" dirty="0" smtClean="0"/>
            <a:t> from the benefice of a fluorite ore (table 1)</a:t>
          </a:r>
          <a:r>
            <a:rPr lang="es-ES" sz="800" dirty="0" smtClean="0"/>
            <a:t>. The particle size distribution of the material is </a:t>
          </a:r>
          <a:r>
            <a:rPr lang="es-ES" sz="800" dirty="0" smtClean="0"/>
            <a:t>shown </a:t>
          </a:r>
          <a:r>
            <a:rPr lang="es-ES" sz="800" dirty="0" smtClean="0"/>
            <a:t>in table 2.</a:t>
          </a:r>
          <a:endParaRPr lang="en-US" sz="800" dirty="0"/>
        </a:p>
      </dgm:t>
    </dgm:pt>
    <dgm:pt modelId="{211B21FF-9203-4A43-9911-BAB411C57B01}" type="parTrans" cxnId="{B6814D85-8C43-429A-B254-C7E30743AF95}">
      <dgm:prSet/>
      <dgm:spPr/>
      <dgm:t>
        <a:bodyPr/>
        <a:lstStyle/>
        <a:p>
          <a:endParaRPr lang="en-US"/>
        </a:p>
      </dgm:t>
    </dgm:pt>
    <dgm:pt modelId="{20F80504-AC1A-4A8B-A3AA-2C15692BD81E}" type="sibTrans" cxnId="{B6814D85-8C43-429A-B254-C7E30743AF95}">
      <dgm:prSet/>
      <dgm:spPr/>
      <dgm:t>
        <a:bodyPr/>
        <a:lstStyle/>
        <a:p>
          <a:endParaRPr lang="en-US"/>
        </a:p>
      </dgm:t>
    </dgm:pt>
    <dgm:pt modelId="{212A2C74-3AA2-4153-A96F-5CF9BA7F2EF0}" type="pres">
      <dgm:prSet presAssocID="{7A327807-DE45-4F3F-B105-3636E0301E10}" presName="linear" presStyleCnt="0">
        <dgm:presLayoutVars>
          <dgm:animLvl val="lvl"/>
          <dgm:resizeHandles val="exact"/>
        </dgm:presLayoutVars>
      </dgm:prSet>
      <dgm:spPr/>
      <dgm:t>
        <a:bodyPr/>
        <a:lstStyle/>
        <a:p>
          <a:endParaRPr lang="en-US"/>
        </a:p>
      </dgm:t>
    </dgm:pt>
    <dgm:pt modelId="{7AF126DE-7171-438F-AF16-0C132F020319}" type="pres">
      <dgm:prSet presAssocID="{74DACBAF-AD56-4979-890F-F448DD492A63}" presName="parentText" presStyleLbl="node1" presStyleIdx="0" presStyleCnt="1" custScaleY="227208" custLinFactNeighborY="38">
        <dgm:presLayoutVars>
          <dgm:chMax val="0"/>
          <dgm:bulletEnabled val="1"/>
        </dgm:presLayoutVars>
      </dgm:prSet>
      <dgm:spPr/>
      <dgm:t>
        <a:bodyPr/>
        <a:lstStyle/>
        <a:p>
          <a:endParaRPr lang="en-US"/>
        </a:p>
      </dgm:t>
    </dgm:pt>
  </dgm:ptLst>
  <dgm:cxnLst>
    <dgm:cxn modelId="{1199087B-4BE1-457E-804C-EA732AFE3E9E}" type="presOf" srcId="{7A327807-DE45-4F3F-B105-3636E0301E10}" destId="{212A2C74-3AA2-4153-A96F-5CF9BA7F2EF0}" srcOrd="0" destOrd="0" presId="urn:microsoft.com/office/officeart/2005/8/layout/vList2"/>
    <dgm:cxn modelId="{78336C17-7195-419F-A0CA-D527F0872BD4}" type="presOf" srcId="{74DACBAF-AD56-4979-890F-F448DD492A63}" destId="{7AF126DE-7171-438F-AF16-0C132F020319}" srcOrd="0" destOrd="0" presId="urn:microsoft.com/office/officeart/2005/8/layout/vList2"/>
    <dgm:cxn modelId="{B6814D85-8C43-429A-B254-C7E30743AF95}" srcId="{7A327807-DE45-4F3F-B105-3636E0301E10}" destId="{74DACBAF-AD56-4979-890F-F448DD492A63}" srcOrd="0" destOrd="0" parTransId="{211B21FF-9203-4A43-9911-BAB411C57B01}" sibTransId="{20F80504-AC1A-4A8B-A3AA-2C15692BD81E}"/>
    <dgm:cxn modelId="{4DC7D9AA-C767-4CC3-9F25-0239ECB58735}" type="presParOf" srcId="{212A2C74-3AA2-4153-A96F-5CF9BA7F2EF0}" destId="{7AF126DE-7171-438F-AF16-0C132F020319}" srcOrd="0" destOrd="0" presId="urn:microsoft.com/office/officeart/2005/8/layout/vList2"/>
  </dgm:cxnLst>
  <dgm:bg/>
  <dgm:whole/>
  <dgm:extLst>
    <a:ext uri="http://schemas.microsoft.com/office/drawing/2008/diagram">
      <dsp:dataModelExt xmlns:dsp="http://schemas.microsoft.com/office/drawing/2008/diagram" relId="rId2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7055BA9-162E-4467-BE11-AF2B362CDBFA}"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FC4FC0C-909D-472B-94CA-AB4464CE507A}">
      <dgm:prSet custT="1"/>
      <dgm:spPr/>
      <dgm:t>
        <a:bodyPr/>
        <a:lstStyle/>
        <a:p>
          <a:pPr algn="l" rtl="0"/>
          <a:r>
            <a:rPr lang="en-IN" sz="900" u="sng" dirty="0" smtClean="0">
              <a:effectLst/>
            </a:rPr>
            <a:t>Aim of this research</a:t>
          </a:r>
        </a:p>
        <a:p>
          <a:pPr algn="just" rtl="0"/>
          <a:r>
            <a:rPr lang="es-ES" sz="800" dirty="0" smtClean="0"/>
            <a:t>To make this byproduct markeable, this research studies the influence of physical variables and pH on fluorspar metallurgical recovery.</a:t>
          </a:r>
          <a:endParaRPr lang="en-US" sz="800" dirty="0"/>
        </a:p>
      </dgm:t>
    </dgm:pt>
    <dgm:pt modelId="{2723AA06-1122-4C81-B7D0-78155321287C}" type="parTrans" cxnId="{8F57C828-3167-4CA9-9002-4AFF8275B59E}">
      <dgm:prSet/>
      <dgm:spPr/>
      <dgm:t>
        <a:bodyPr/>
        <a:lstStyle/>
        <a:p>
          <a:endParaRPr lang="es-ES"/>
        </a:p>
      </dgm:t>
    </dgm:pt>
    <dgm:pt modelId="{0D0BFCC8-2E69-4364-A9CF-5A6BB883C1B6}" type="sibTrans" cxnId="{8F57C828-3167-4CA9-9002-4AFF8275B59E}">
      <dgm:prSet/>
      <dgm:spPr/>
      <dgm:t>
        <a:bodyPr/>
        <a:lstStyle/>
        <a:p>
          <a:endParaRPr lang="es-ES"/>
        </a:p>
      </dgm:t>
    </dgm:pt>
    <dgm:pt modelId="{55CCDF76-B6B9-4086-A44D-D10C5540B671}" type="pres">
      <dgm:prSet presAssocID="{37055BA9-162E-4467-BE11-AF2B362CDBFA}" presName="linear" presStyleCnt="0">
        <dgm:presLayoutVars>
          <dgm:animLvl val="lvl"/>
          <dgm:resizeHandles val="exact"/>
        </dgm:presLayoutVars>
      </dgm:prSet>
      <dgm:spPr/>
      <dgm:t>
        <a:bodyPr/>
        <a:lstStyle/>
        <a:p>
          <a:endParaRPr lang="en-US"/>
        </a:p>
      </dgm:t>
    </dgm:pt>
    <dgm:pt modelId="{3FD81D28-0523-45CB-B6F0-AFCFD0B3027D}" type="pres">
      <dgm:prSet presAssocID="{2FC4FC0C-909D-472B-94CA-AB4464CE507A}" presName="parentText" presStyleLbl="node1" presStyleIdx="0" presStyleCnt="1" custScaleX="93917" custScaleY="200081" custLinFactNeighborX="1330" custLinFactNeighborY="-1722">
        <dgm:presLayoutVars>
          <dgm:chMax val="0"/>
          <dgm:bulletEnabled val="1"/>
        </dgm:presLayoutVars>
      </dgm:prSet>
      <dgm:spPr/>
      <dgm:t>
        <a:bodyPr/>
        <a:lstStyle/>
        <a:p>
          <a:endParaRPr lang="es-ES"/>
        </a:p>
      </dgm:t>
    </dgm:pt>
  </dgm:ptLst>
  <dgm:cxnLst>
    <dgm:cxn modelId="{8F57C828-3167-4CA9-9002-4AFF8275B59E}" srcId="{37055BA9-162E-4467-BE11-AF2B362CDBFA}" destId="{2FC4FC0C-909D-472B-94CA-AB4464CE507A}" srcOrd="0" destOrd="0" parTransId="{2723AA06-1122-4C81-B7D0-78155321287C}" sibTransId="{0D0BFCC8-2E69-4364-A9CF-5A6BB883C1B6}"/>
    <dgm:cxn modelId="{6DE559F9-8029-472A-B028-2F78F7F4467E}" type="presOf" srcId="{2FC4FC0C-909D-472B-94CA-AB4464CE507A}" destId="{3FD81D28-0523-45CB-B6F0-AFCFD0B3027D}" srcOrd="0" destOrd="0" presId="urn:microsoft.com/office/officeart/2005/8/layout/vList2"/>
    <dgm:cxn modelId="{C77D17EB-0E88-4576-899A-F2DD67309596}" type="presOf" srcId="{37055BA9-162E-4467-BE11-AF2B362CDBFA}" destId="{55CCDF76-B6B9-4086-A44D-D10C5540B671}" srcOrd="0" destOrd="0" presId="urn:microsoft.com/office/officeart/2005/8/layout/vList2"/>
    <dgm:cxn modelId="{AEACA34F-09AF-4030-A977-BAEAB863105D}" type="presParOf" srcId="{55CCDF76-B6B9-4086-A44D-D10C5540B671}" destId="{3FD81D28-0523-45CB-B6F0-AFCFD0B3027D}" srcOrd="0" destOrd="0" presId="urn:microsoft.com/office/officeart/2005/8/layout/vList2"/>
  </dgm:cxnLst>
  <dgm:bg/>
  <dgm:whole/>
  <dgm:extLst>
    <a:ext uri="http://schemas.microsoft.com/office/drawing/2008/diagram">
      <dsp:dataModelExt xmlns:dsp="http://schemas.microsoft.com/office/drawing/2008/diagram" relId="rId3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D4F530C-D6A4-4A40-BE79-DBDBD8FC2F62}"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279330B-F311-497F-ABF9-C2BEA15FFD6C}">
      <dgm:prSet custT="1"/>
      <dgm:spPr/>
      <dgm:t>
        <a:bodyPr/>
        <a:lstStyle/>
        <a:p>
          <a:pPr algn="l" rtl="0"/>
          <a:endParaRPr lang="en-US" sz="1000" u="sng" dirty="0" smtClean="0"/>
        </a:p>
        <a:p>
          <a:pPr algn="l" rtl="0"/>
          <a:endParaRPr lang="en-US" sz="1000" u="sng" dirty="0" smtClean="0"/>
        </a:p>
        <a:p>
          <a:pPr algn="l" rtl="0"/>
          <a:endParaRPr lang="en-US" sz="1000" u="sng" dirty="0" smtClean="0"/>
        </a:p>
        <a:p>
          <a:pPr algn="l" rtl="0"/>
          <a:r>
            <a:rPr lang="en-US" sz="900" u="sng" dirty="0" smtClean="0"/>
            <a:t>Materials &amp; Methods</a:t>
          </a:r>
        </a:p>
        <a:p>
          <a:pPr algn="just" rtl="0"/>
          <a:r>
            <a:rPr lang="es-ES" sz="800" dirty="0" smtClean="0"/>
            <a:t>Four mechanical variables were studied: </a:t>
          </a:r>
          <a:r>
            <a:rPr lang="es-ES" sz="800" dirty="0" smtClean="0"/>
            <a:t>Aeration </a:t>
          </a:r>
          <a:r>
            <a:rPr lang="es-ES" sz="800" dirty="0" smtClean="0"/>
            <a:t>flow (from 0,3 to 0,8 m</a:t>
          </a:r>
          <a:r>
            <a:rPr lang="es-ES" sz="800" baseline="30000" dirty="0" smtClean="0"/>
            <a:t>3</a:t>
          </a:r>
          <a:r>
            <a:rPr lang="es-ES" sz="800" baseline="0" dirty="0" smtClean="0"/>
            <a:t>/h)</a:t>
          </a:r>
          <a:r>
            <a:rPr lang="es-ES" sz="800" dirty="0" smtClean="0"/>
            <a:t>, flotation time (from 1 to 7 minutes), </a:t>
          </a:r>
          <a:r>
            <a:rPr lang="es-ES" sz="800" dirty="0" smtClean="0"/>
            <a:t>agitator </a:t>
          </a:r>
          <a:r>
            <a:rPr lang="es-ES" sz="800" dirty="0" smtClean="0"/>
            <a:t>speed (from 800 to 1600 rpm) and pH (from 8 to 11). Results were adjusted to a polynomial mathematical model based in the relation between the variables and the metallurgical recovery.</a:t>
          </a:r>
        </a:p>
        <a:p>
          <a:pPr algn="just" rtl="0"/>
          <a:endParaRPr lang="es-ES" sz="800" dirty="0" smtClean="0"/>
        </a:p>
        <a:p>
          <a:pPr algn="just" rtl="0"/>
          <a:endParaRPr lang="es-ES" sz="800" dirty="0" smtClean="0"/>
        </a:p>
        <a:p>
          <a:pPr algn="just" rtl="0"/>
          <a:endParaRPr lang="es-ES" sz="800" dirty="0" smtClean="0"/>
        </a:p>
        <a:p>
          <a:pPr algn="just" rtl="0"/>
          <a:r>
            <a:rPr lang="en-US" sz="800" dirty="0" smtClean="0"/>
            <a:t>Where X</a:t>
          </a:r>
          <a:r>
            <a:rPr lang="en-US" sz="800" baseline="-25000" dirty="0" smtClean="0"/>
            <a:t>i</a:t>
          </a:r>
          <a:r>
            <a:rPr lang="en-US" sz="800" dirty="0" smtClean="0"/>
            <a:t> represents operational variables; Y</a:t>
          </a:r>
          <a:r>
            <a:rPr lang="en-US" sz="800" baseline="-25000" dirty="0" smtClean="0"/>
            <a:t>i</a:t>
          </a:r>
          <a:r>
            <a:rPr lang="en-US" sz="800" dirty="0" smtClean="0"/>
            <a:t> output response </a:t>
          </a:r>
          <a:r>
            <a:rPr lang="en-US" sz="800" dirty="0" smtClean="0"/>
            <a:t>(metallurgical recovery) and </a:t>
          </a:r>
          <a:r>
            <a:rPr lang="en-US" sz="800" dirty="0" smtClean="0"/>
            <a:t>a</a:t>
          </a:r>
          <a:r>
            <a:rPr lang="en-US" sz="800" baseline="-25000" dirty="0" smtClean="0"/>
            <a:t>i</a:t>
          </a:r>
          <a:r>
            <a:rPr lang="en-US" sz="800" dirty="0" smtClean="0"/>
            <a:t> are constants.</a:t>
          </a:r>
          <a:endParaRPr lang="es-ES" sz="800" dirty="0" smtClean="0"/>
        </a:p>
        <a:p>
          <a:pPr algn="just" rtl="0"/>
          <a:endParaRPr lang="es-ES" sz="800" dirty="0" smtClean="0"/>
        </a:p>
        <a:p>
          <a:pPr algn="just" rtl="0"/>
          <a:endParaRPr lang="es-ES" sz="800" dirty="0" smtClean="0"/>
        </a:p>
        <a:p>
          <a:pPr algn="just" rtl="0"/>
          <a:endParaRPr lang="es-ES" sz="800" dirty="0" smtClean="0"/>
        </a:p>
        <a:p>
          <a:pPr algn="just" rtl="0"/>
          <a:r>
            <a:rPr lang="es-ES" sz="800" dirty="0" smtClean="0"/>
            <a:t> </a:t>
          </a:r>
          <a:endParaRPr lang="en-US" sz="800" u="sng" dirty="0"/>
        </a:p>
      </dgm:t>
    </dgm:pt>
    <dgm:pt modelId="{563D19CC-909C-4DDB-BD41-9F10BCFEE2AA}" type="parTrans" cxnId="{6B302810-8305-4225-883F-A7AC32164741}">
      <dgm:prSet/>
      <dgm:spPr/>
      <dgm:t>
        <a:bodyPr/>
        <a:lstStyle/>
        <a:p>
          <a:endParaRPr lang="en-US"/>
        </a:p>
      </dgm:t>
    </dgm:pt>
    <dgm:pt modelId="{E14EC943-E642-44CA-AC85-7ECEB49B87EA}" type="sibTrans" cxnId="{6B302810-8305-4225-883F-A7AC32164741}">
      <dgm:prSet/>
      <dgm:spPr/>
      <dgm:t>
        <a:bodyPr/>
        <a:lstStyle/>
        <a:p>
          <a:endParaRPr lang="en-US"/>
        </a:p>
      </dgm:t>
    </dgm:pt>
    <dgm:pt modelId="{5316CDAE-6DD3-47E6-9407-5AC6B38266B2}" type="pres">
      <dgm:prSet presAssocID="{1D4F530C-D6A4-4A40-BE79-DBDBD8FC2F62}" presName="linear" presStyleCnt="0">
        <dgm:presLayoutVars>
          <dgm:animLvl val="lvl"/>
          <dgm:resizeHandles val="exact"/>
        </dgm:presLayoutVars>
      </dgm:prSet>
      <dgm:spPr/>
      <dgm:t>
        <a:bodyPr/>
        <a:lstStyle/>
        <a:p>
          <a:endParaRPr lang="en-US"/>
        </a:p>
      </dgm:t>
    </dgm:pt>
    <dgm:pt modelId="{9FC0151E-83FB-4EB2-A9B9-EB7691671812}" type="pres">
      <dgm:prSet presAssocID="{7279330B-F311-497F-ABF9-C2BEA15FFD6C}" presName="parentText" presStyleLbl="node1" presStyleIdx="0" presStyleCnt="1" custScaleX="100000" custScaleY="145575" custLinFactNeighborX="1157" custLinFactNeighborY="771">
        <dgm:presLayoutVars>
          <dgm:chMax val="0"/>
          <dgm:bulletEnabled val="1"/>
        </dgm:presLayoutVars>
      </dgm:prSet>
      <dgm:spPr/>
      <dgm:t>
        <a:bodyPr/>
        <a:lstStyle/>
        <a:p>
          <a:endParaRPr lang="en-US"/>
        </a:p>
      </dgm:t>
    </dgm:pt>
  </dgm:ptLst>
  <dgm:cxnLst>
    <dgm:cxn modelId="{6B302810-8305-4225-883F-A7AC32164741}" srcId="{1D4F530C-D6A4-4A40-BE79-DBDBD8FC2F62}" destId="{7279330B-F311-497F-ABF9-C2BEA15FFD6C}" srcOrd="0" destOrd="0" parTransId="{563D19CC-909C-4DDB-BD41-9F10BCFEE2AA}" sibTransId="{E14EC943-E642-44CA-AC85-7ECEB49B87EA}"/>
    <dgm:cxn modelId="{BEDBCAEE-9ADC-4297-97F0-0814BF8E6F0C}" type="presOf" srcId="{7279330B-F311-497F-ABF9-C2BEA15FFD6C}" destId="{9FC0151E-83FB-4EB2-A9B9-EB7691671812}" srcOrd="0" destOrd="0" presId="urn:microsoft.com/office/officeart/2005/8/layout/vList2"/>
    <dgm:cxn modelId="{A5C6A923-CE94-4F85-BDA0-EC326E5EBFCC}" type="presOf" srcId="{1D4F530C-D6A4-4A40-BE79-DBDBD8FC2F62}" destId="{5316CDAE-6DD3-47E6-9407-5AC6B38266B2}" srcOrd="0" destOrd="0" presId="urn:microsoft.com/office/officeart/2005/8/layout/vList2"/>
    <dgm:cxn modelId="{4E4A39E2-838E-4351-A664-56EC90ACC6CF}" type="presParOf" srcId="{5316CDAE-6DD3-47E6-9407-5AC6B38266B2}" destId="{9FC0151E-83FB-4EB2-A9B9-EB7691671812}" srcOrd="0" destOrd="0" presId="urn:microsoft.com/office/officeart/2005/8/layout/vList2"/>
  </dgm:cxnLst>
  <dgm:bg/>
  <dgm:whole/>
  <dgm:extLst>
    <a:ext uri="http://schemas.microsoft.com/office/drawing/2008/diagram">
      <dsp:dataModelExt xmlns:dsp="http://schemas.microsoft.com/office/drawing/2008/diagram" relId="rId3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5CB7BC3-2712-4AAC-9E7E-4019B4939C28}"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75E71EC1-D44C-4D27-9F98-0D801357C564}">
      <dgm:prSet custT="1"/>
      <dgm:spPr/>
      <dgm:t>
        <a:bodyPr/>
        <a:lstStyle/>
        <a:p>
          <a:pPr algn="l" rtl="0"/>
          <a:endParaRPr lang="en-US" sz="1000" u="sng" dirty="0" smtClean="0"/>
        </a:p>
        <a:p>
          <a:pPr algn="l" rtl="0"/>
          <a:endParaRPr lang="en-US" sz="1000" u="sng" dirty="0" smtClean="0"/>
        </a:p>
        <a:p>
          <a:pPr algn="l" rtl="0"/>
          <a:endParaRPr lang="en-US" sz="900" u="sng" dirty="0" smtClean="0"/>
        </a:p>
        <a:p>
          <a:pPr algn="l" rtl="0"/>
          <a:endParaRPr lang="en-US" sz="900" u="sng" dirty="0" smtClean="0"/>
        </a:p>
        <a:p>
          <a:pPr algn="l" rtl="0"/>
          <a:endParaRPr lang="en-US" sz="900" u="sng" dirty="0" smtClean="0"/>
        </a:p>
        <a:p>
          <a:pPr algn="l" rtl="0"/>
          <a:r>
            <a:rPr lang="en-US" sz="900" u="sng" dirty="0" smtClean="0"/>
            <a:t>Results &amp; Discussion</a:t>
          </a:r>
        </a:p>
        <a:p>
          <a:pPr algn="just" rtl="0"/>
          <a:r>
            <a:rPr lang="en-US" sz="800" dirty="0" smtClean="0"/>
            <a:t>Figure 1 shows how each of the variables studied influenced metallurgical recovery </a:t>
          </a:r>
          <a:r>
            <a:rPr lang="en-US" sz="800" dirty="0" smtClean="0"/>
            <a:t>under </a:t>
          </a:r>
          <a:r>
            <a:rPr lang="en-US" sz="800" dirty="0" smtClean="0"/>
            <a:t>the tested range. As can be seen, the variable that most influenced the metallurgical recovery was the agitator speed, achieving the maximum fluorite recovery at the top level. Accordingly, as the objective is to carry out a roughing of the starting mineral, the flotation with the upper value of agitator speed must be carried out in order to leave the resulting sterile with the minimum fluorite content possible. Otherwise time of flotation reaches a maximum near the central point because an excess of time leads to a calcite flotation </a:t>
          </a:r>
          <a:r>
            <a:rPr lang="es-ES_tradnl" sz="800" dirty="0" smtClean="0"/>
            <a:t>due to their similar surface </a:t>
          </a:r>
          <a:r>
            <a:rPr lang="es-ES_tradnl" sz="800" dirty="0" smtClean="0"/>
            <a:t>properties with fluorite</a:t>
          </a:r>
          <a:r>
            <a:rPr lang="es-ES_tradnl" sz="800" dirty="0" smtClean="0">
              <a:solidFill>
                <a:schemeClr val="bg1"/>
              </a:solidFill>
            </a:rPr>
            <a:t>,</a:t>
          </a:r>
          <a:r>
            <a:rPr lang="en-US" sz="800" dirty="0" smtClean="0">
              <a:solidFill>
                <a:schemeClr val="bg1"/>
              </a:solidFill>
            </a:rPr>
            <a:t> </a:t>
          </a:r>
          <a:r>
            <a:rPr lang="en-US" sz="800" dirty="0" smtClean="0"/>
            <a:t>and therefore similar interactions with oleic acid. On the other hand, aeration flow and pH do not show any significant effect on metallurgical </a:t>
          </a:r>
          <a:r>
            <a:rPr lang="en-US" sz="800" dirty="0" smtClean="0"/>
            <a:t>recovery under the tested range</a:t>
          </a:r>
          <a:r>
            <a:rPr lang="en-US" sz="1000" dirty="0" smtClean="0"/>
            <a:t>.</a:t>
          </a:r>
          <a:endParaRPr lang="en-US" sz="1000" dirty="0" smtClean="0"/>
        </a:p>
        <a:p>
          <a:pPr algn="just" rtl="0"/>
          <a:endParaRPr lang="en-US" sz="800" dirty="0" smtClean="0"/>
        </a:p>
        <a:p>
          <a:pPr algn="just" rtl="0"/>
          <a:r>
            <a:rPr lang="en-US" sz="1000" dirty="0" smtClean="0"/>
            <a:t> </a:t>
          </a:r>
        </a:p>
        <a:p>
          <a:pPr algn="just" rtl="0"/>
          <a:endParaRPr lang="en-US" sz="1000" u="sng" dirty="0" smtClean="0"/>
        </a:p>
        <a:p>
          <a:pPr algn="just" rtl="0"/>
          <a:endParaRPr lang="en-US" sz="1000" u="none" dirty="0" smtClean="0"/>
        </a:p>
        <a:p>
          <a:pPr algn="l" rtl="0"/>
          <a:endParaRPr lang="en-US" sz="1000" u="sng" dirty="0" smtClean="0"/>
        </a:p>
      </dgm:t>
    </dgm:pt>
    <dgm:pt modelId="{C0C45D9E-8658-462C-AAB9-12FFE1322E96}" type="parTrans" cxnId="{56B19F99-6E3C-4428-B8FA-A529110B2142}">
      <dgm:prSet/>
      <dgm:spPr/>
      <dgm:t>
        <a:bodyPr/>
        <a:lstStyle/>
        <a:p>
          <a:endParaRPr lang="en-US"/>
        </a:p>
      </dgm:t>
    </dgm:pt>
    <dgm:pt modelId="{038DA4A0-2A0D-43AB-9BF3-07142A5229F7}" type="sibTrans" cxnId="{56B19F99-6E3C-4428-B8FA-A529110B2142}">
      <dgm:prSet/>
      <dgm:spPr/>
      <dgm:t>
        <a:bodyPr/>
        <a:lstStyle/>
        <a:p>
          <a:endParaRPr lang="en-US"/>
        </a:p>
      </dgm:t>
    </dgm:pt>
    <dgm:pt modelId="{DB2BE052-DAB2-4241-B26A-0AB830A21B86}" type="pres">
      <dgm:prSet presAssocID="{75CB7BC3-2712-4AAC-9E7E-4019B4939C28}" presName="linear" presStyleCnt="0">
        <dgm:presLayoutVars>
          <dgm:animLvl val="lvl"/>
          <dgm:resizeHandles val="exact"/>
        </dgm:presLayoutVars>
      </dgm:prSet>
      <dgm:spPr/>
      <dgm:t>
        <a:bodyPr/>
        <a:lstStyle/>
        <a:p>
          <a:endParaRPr lang="en-US"/>
        </a:p>
      </dgm:t>
    </dgm:pt>
    <dgm:pt modelId="{359D1AE7-864D-411F-8A0A-AF64FE24C9F4}" type="pres">
      <dgm:prSet presAssocID="{75E71EC1-D44C-4D27-9F98-0D801357C564}" presName="parentText" presStyleLbl="node1" presStyleIdx="0" presStyleCnt="1" custScaleX="105128" custScaleY="2000000" custLinFactNeighborX="5395" custLinFactNeighborY="20140">
        <dgm:presLayoutVars>
          <dgm:chMax val="0"/>
          <dgm:bulletEnabled val="1"/>
        </dgm:presLayoutVars>
      </dgm:prSet>
      <dgm:spPr/>
      <dgm:t>
        <a:bodyPr/>
        <a:lstStyle/>
        <a:p>
          <a:endParaRPr lang="en-US"/>
        </a:p>
      </dgm:t>
    </dgm:pt>
  </dgm:ptLst>
  <dgm:cxnLst>
    <dgm:cxn modelId="{BDD7EB0B-DCFC-4ECE-963D-A01E3C527C1D}" type="presOf" srcId="{75E71EC1-D44C-4D27-9F98-0D801357C564}" destId="{359D1AE7-864D-411F-8A0A-AF64FE24C9F4}" srcOrd="0" destOrd="0" presId="urn:microsoft.com/office/officeart/2005/8/layout/vList2"/>
    <dgm:cxn modelId="{C57EA1A3-423D-4594-9463-84C5648D532C}" type="presOf" srcId="{75CB7BC3-2712-4AAC-9E7E-4019B4939C28}" destId="{DB2BE052-DAB2-4241-B26A-0AB830A21B86}" srcOrd="0" destOrd="0" presId="urn:microsoft.com/office/officeart/2005/8/layout/vList2"/>
    <dgm:cxn modelId="{56B19F99-6E3C-4428-B8FA-A529110B2142}" srcId="{75CB7BC3-2712-4AAC-9E7E-4019B4939C28}" destId="{75E71EC1-D44C-4D27-9F98-0D801357C564}" srcOrd="0" destOrd="0" parTransId="{C0C45D9E-8658-462C-AAB9-12FFE1322E96}" sibTransId="{038DA4A0-2A0D-43AB-9BF3-07142A5229F7}"/>
    <dgm:cxn modelId="{0E645C9C-6212-438F-9BD3-5F61683F3F4B}" type="presParOf" srcId="{DB2BE052-DAB2-4241-B26A-0AB830A21B86}" destId="{359D1AE7-864D-411F-8A0A-AF64FE24C9F4}" srcOrd="0" destOrd="0" presId="urn:microsoft.com/office/officeart/2005/8/layout/vList2"/>
  </dgm:cxnLst>
  <dgm:bg/>
  <dgm:whole/>
  <dgm:extLst>
    <a:ext uri="http://schemas.microsoft.com/office/drawing/2008/diagram">
      <dsp:dataModelExt xmlns:dsp="http://schemas.microsoft.com/office/drawing/2008/diagram" relId="rId41"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67F3C37-AE95-441B-B764-5F16B8866DBD}"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4DED9C2C-5312-4A4E-B349-E5BAF55D7DC2}">
      <dgm:prSet custT="1"/>
      <dgm:spPr/>
      <dgm:t>
        <a:bodyPr/>
        <a:lstStyle/>
        <a:p>
          <a:pPr algn="l" rtl="0"/>
          <a:endParaRPr lang="en-US" sz="1000" u="sng" dirty="0" smtClean="0"/>
        </a:p>
        <a:p>
          <a:pPr algn="l" rtl="0"/>
          <a:endParaRPr lang="en-US" sz="900" u="sng" dirty="0" smtClean="0"/>
        </a:p>
        <a:p>
          <a:pPr algn="l" rtl="0"/>
          <a:r>
            <a:rPr lang="en-US" sz="900" u="sng" dirty="0" smtClean="0"/>
            <a:t>Conclusion</a:t>
          </a:r>
          <a:endParaRPr lang="en-US" sz="1000" u="sng" dirty="0" smtClean="0"/>
        </a:p>
        <a:p>
          <a:pPr algn="just" rtl="0"/>
          <a:r>
            <a:rPr lang="en-US" sz="800" u="none" dirty="0" smtClean="0"/>
            <a:t>The mathematical model fits the obtained data satisfactorily with a R</a:t>
          </a:r>
          <a:r>
            <a:rPr lang="en-US" sz="800" u="none" baseline="30000" dirty="0" smtClean="0"/>
            <a:t>2</a:t>
          </a:r>
          <a:r>
            <a:rPr lang="en-US" sz="800" u="none" baseline="0" dirty="0" smtClean="0"/>
            <a:t> of 96%</a:t>
          </a:r>
          <a:r>
            <a:rPr lang="en-US" sz="800" u="none" dirty="0" smtClean="0"/>
            <a:t>. The mathematical model optimization led to obtain a marketable product, in a single flotation stage, with 76% of fluorite. It can be made without sacrificing the recovery with a value of 70</a:t>
          </a:r>
          <a:r>
            <a:rPr lang="es-ES" sz="800" u="none" dirty="0" smtClean="0"/>
            <a:t>%.</a:t>
          </a:r>
          <a:endParaRPr lang="en-US" sz="800" u="none" dirty="0" smtClean="0"/>
        </a:p>
        <a:p>
          <a:pPr algn="l" rtl="0"/>
          <a:endParaRPr lang="en-US" sz="800" u="none" dirty="0" smtClean="0"/>
        </a:p>
        <a:p>
          <a:pPr algn="l" rtl="0"/>
          <a:endParaRPr lang="en-US" sz="1000" u="sng" dirty="0" smtClean="0"/>
        </a:p>
        <a:p>
          <a:pPr algn="l" rtl="0"/>
          <a:endParaRPr lang="en-US" sz="1000" u="sng" dirty="0"/>
        </a:p>
      </dgm:t>
    </dgm:pt>
    <dgm:pt modelId="{5859E355-D811-4F6D-9E63-274955D6401A}" type="parTrans" cxnId="{6F8B70C5-857B-444B-8979-253264962D00}">
      <dgm:prSet/>
      <dgm:spPr/>
      <dgm:t>
        <a:bodyPr/>
        <a:lstStyle/>
        <a:p>
          <a:endParaRPr lang="en-US"/>
        </a:p>
      </dgm:t>
    </dgm:pt>
    <dgm:pt modelId="{21F2C1EA-061B-4AB9-86CC-FCD21AEA45F1}" type="sibTrans" cxnId="{6F8B70C5-857B-444B-8979-253264962D00}">
      <dgm:prSet/>
      <dgm:spPr/>
      <dgm:t>
        <a:bodyPr/>
        <a:lstStyle/>
        <a:p>
          <a:endParaRPr lang="en-US"/>
        </a:p>
      </dgm:t>
    </dgm:pt>
    <dgm:pt modelId="{D180CBF9-771E-4F09-9A5D-2DFE4F8FE3D4}" type="pres">
      <dgm:prSet presAssocID="{567F3C37-AE95-441B-B764-5F16B8866DBD}" presName="linear" presStyleCnt="0">
        <dgm:presLayoutVars>
          <dgm:animLvl val="lvl"/>
          <dgm:resizeHandles val="exact"/>
        </dgm:presLayoutVars>
      </dgm:prSet>
      <dgm:spPr/>
      <dgm:t>
        <a:bodyPr/>
        <a:lstStyle/>
        <a:p>
          <a:endParaRPr lang="en-US"/>
        </a:p>
      </dgm:t>
    </dgm:pt>
    <dgm:pt modelId="{3357A764-24C4-4830-845B-4746BBB37E4C}" type="pres">
      <dgm:prSet presAssocID="{4DED9C2C-5312-4A4E-B349-E5BAF55D7DC2}" presName="parentText" presStyleLbl="node1" presStyleIdx="0" presStyleCnt="1" custScaleY="158977" custLinFactNeighborY="19189">
        <dgm:presLayoutVars>
          <dgm:chMax val="0"/>
          <dgm:bulletEnabled val="1"/>
        </dgm:presLayoutVars>
      </dgm:prSet>
      <dgm:spPr/>
      <dgm:t>
        <a:bodyPr/>
        <a:lstStyle/>
        <a:p>
          <a:endParaRPr lang="en-US"/>
        </a:p>
      </dgm:t>
    </dgm:pt>
  </dgm:ptLst>
  <dgm:cxnLst>
    <dgm:cxn modelId="{6983B933-410B-4773-A525-F30E9897B6E6}" type="presOf" srcId="{567F3C37-AE95-441B-B764-5F16B8866DBD}" destId="{D180CBF9-771E-4F09-9A5D-2DFE4F8FE3D4}" srcOrd="0" destOrd="0" presId="urn:microsoft.com/office/officeart/2005/8/layout/vList2"/>
    <dgm:cxn modelId="{6F8B70C5-857B-444B-8979-253264962D00}" srcId="{567F3C37-AE95-441B-B764-5F16B8866DBD}" destId="{4DED9C2C-5312-4A4E-B349-E5BAF55D7DC2}" srcOrd="0" destOrd="0" parTransId="{5859E355-D811-4F6D-9E63-274955D6401A}" sibTransId="{21F2C1EA-061B-4AB9-86CC-FCD21AEA45F1}"/>
    <dgm:cxn modelId="{3EA2D35C-2D1F-418E-A3B7-5911C28EF106}" type="presOf" srcId="{4DED9C2C-5312-4A4E-B349-E5BAF55D7DC2}" destId="{3357A764-24C4-4830-845B-4746BBB37E4C}" srcOrd="0" destOrd="0" presId="urn:microsoft.com/office/officeart/2005/8/layout/vList2"/>
    <dgm:cxn modelId="{6B70E64C-D0C1-420F-8E07-FE9568716FCD}" type="presParOf" srcId="{D180CBF9-771E-4F09-9A5D-2DFE4F8FE3D4}" destId="{3357A764-24C4-4830-845B-4746BBB37E4C}" srcOrd="0" destOrd="0" presId="urn:microsoft.com/office/officeart/2005/8/layout/vList2"/>
  </dgm:cxnLst>
  <dgm:bg/>
  <dgm:whole/>
  <dgm:extLst>
    <a:ext uri="http://schemas.microsoft.com/office/drawing/2008/diagram">
      <dsp:dataModelExt xmlns:dsp="http://schemas.microsoft.com/office/drawing/2008/diagram" relId="rId4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DF4019-6A42-4E5D-B528-B8E30662144C}" type="doc">
      <dgm:prSet loTypeId="urn:microsoft.com/office/officeart/2005/8/layout/vList2" loCatId="list" qsTypeId="urn:microsoft.com/office/officeart/2005/8/quickstyle/3d1" qsCatId="3D" csTypeId="urn:microsoft.com/office/officeart/2005/8/colors/accent1_2" csCatId="accent1" phldr="1"/>
      <dgm:spPr/>
      <dgm:t>
        <a:bodyPr/>
        <a:lstStyle/>
        <a:p>
          <a:endParaRPr lang="en-US"/>
        </a:p>
      </dgm:t>
    </dgm:pt>
    <dgm:pt modelId="{2378AAA1-1387-4EFB-8367-4A0935DB8ADA}">
      <dgm:prSet custT="1"/>
      <dgm:spPr/>
      <dgm:t>
        <a:bodyPr/>
        <a:lstStyle/>
        <a:p>
          <a:pPr rtl="0"/>
          <a:r>
            <a:rPr lang="en-US" sz="900" u="sng" dirty="0" smtClean="0"/>
            <a:t>Graphs</a:t>
          </a:r>
        </a:p>
        <a:p>
          <a:pPr rtl="0"/>
          <a:endParaRPr lang="en-US" sz="1000" u="sng" dirty="0" smtClean="0"/>
        </a:p>
        <a:p>
          <a:pPr rtl="0"/>
          <a:endParaRPr lang="en-US" sz="1200" u="sng" dirty="0" smtClean="0"/>
        </a:p>
        <a:p>
          <a:pPr rtl="0"/>
          <a:endParaRPr lang="en-US" sz="1200" u="sng" dirty="0" smtClean="0"/>
        </a:p>
        <a:p>
          <a:pPr rtl="0"/>
          <a:endParaRPr lang="en-US" sz="1200" u="sng" dirty="0" smtClean="0"/>
        </a:p>
        <a:p>
          <a:pPr rtl="0"/>
          <a:endParaRPr lang="en-US" sz="4000" u="sng" dirty="0"/>
        </a:p>
      </dgm:t>
    </dgm:pt>
    <dgm:pt modelId="{222CE1F2-6300-4D80-B642-9F2DCA3041E0}" type="parTrans" cxnId="{D37D55C1-6666-46F3-8803-6F04045A068D}">
      <dgm:prSet/>
      <dgm:spPr/>
      <dgm:t>
        <a:bodyPr/>
        <a:lstStyle/>
        <a:p>
          <a:endParaRPr lang="en-US"/>
        </a:p>
      </dgm:t>
    </dgm:pt>
    <dgm:pt modelId="{5A63DD74-09A3-4CA6-B0D5-44B64909D325}" type="sibTrans" cxnId="{D37D55C1-6666-46F3-8803-6F04045A068D}">
      <dgm:prSet/>
      <dgm:spPr/>
      <dgm:t>
        <a:bodyPr/>
        <a:lstStyle/>
        <a:p>
          <a:endParaRPr lang="en-US"/>
        </a:p>
      </dgm:t>
    </dgm:pt>
    <dgm:pt modelId="{7C9B0EEC-7D37-47C2-BDF3-58D6213BF922}" type="pres">
      <dgm:prSet presAssocID="{18DF4019-6A42-4E5D-B528-B8E30662144C}" presName="linear" presStyleCnt="0">
        <dgm:presLayoutVars>
          <dgm:animLvl val="lvl"/>
          <dgm:resizeHandles val="exact"/>
        </dgm:presLayoutVars>
      </dgm:prSet>
      <dgm:spPr/>
      <dgm:t>
        <a:bodyPr/>
        <a:lstStyle/>
        <a:p>
          <a:endParaRPr lang="en-US"/>
        </a:p>
      </dgm:t>
    </dgm:pt>
    <dgm:pt modelId="{08119CBB-D0A7-4D0D-B893-0564A9AF330B}" type="pres">
      <dgm:prSet presAssocID="{2378AAA1-1387-4EFB-8367-4A0935DB8ADA}" presName="parentText" presStyleLbl="node1" presStyleIdx="0" presStyleCnt="1" custScaleX="107160" custScaleY="287397" custLinFactNeighborX="0" custLinFactNeighborY="12202">
        <dgm:presLayoutVars>
          <dgm:chMax val="0"/>
          <dgm:bulletEnabled val="1"/>
        </dgm:presLayoutVars>
      </dgm:prSet>
      <dgm:spPr/>
      <dgm:t>
        <a:bodyPr/>
        <a:lstStyle/>
        <a:p>
          <a:endParaRPr lang="en-US"/>
        </a:p>
      </dgm:t>
    </dgm:pt>
  </dgm:ptLst>
  <dgm:cxnLst>
    <dgm:cxn modelId="{D37D55C1-6666-46F3-8803-6F04045A068D}" srcId="{18DF4019-6A42-4E5D-B528-B8E30662144C}" destId="{2378AAA1-1387-4EFB-8367-4A0935DB8ADA}" srcOrd="0" destOrd="0" parTransId="{222CE1F2-6300-4D80-B642-9F2DCA3041E0}" sibTransId="{5A63DD74-09A3-4CA6-B0D5-44B64909D325}"/>
    <dgm:cxn modelId="{F208AA10-B3A5-4E7F-AB5F-4B938D293415}" type="presOf" srcId="{18DF4019-6A42-4E5D-B528-B8E30662144C}" destId="{7C9B0EEC-7D37-47C2-BDF3-58D6213BF922}" srcOrd="0" destOrd="0" presId="urn:microsoft.com/office/officeart/2005/8/layout/vList2"/>
    <dgm:cxn modelId="{EAB0E649-38E6-4529-9A57-C9154D207D65}" type="presOf" srcId="{2378AAA1-1387-4EFB-8367-4A0935DB8ADA}" destId="{08119CBB-D0A7-4D0D-B893-0564A9AF330B}" srcOrd="0" destOrd="0" presId="urn:microsoft.com/office/officeart/2005/8/layout/vList2"/>
    <dgm:cxn modelId="{A4AC0EE8-2D67-4F4F-A15F-BC828141875E}" type="presParOf" srcId="{7C9B0EEC-7D37-47C2-BDF3-58D6213BF922}" destId="{08119CBB-D0A7-4D0D-B893-0564A9AF330B}" srcOrd="0" destOrd="0" presId="urn:microsoft.com/office/officeart/2005/8/layout/vList2"/>
  </dgm:cxnLst>
  <dgm:bg/>
  <dgm:whole/>
  <dgm:extLst>
    <a:ext uri="http://schemas.microsoft.com/office/drawing/2008/diagram">
      <dsp:dataModelExt xmlns:dsp="http://schemas.microsoft.com/office/drawing/2008/diagram" relId="rId5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6FF8ED-4BE6-4421-AEF2-AFB4191096C5}">
      <dsp:nvSpPr>
        <dsp:cNvPr id="0" name=""/>
        <dsp:cNvSpPr/>
      </dsp:nvSpPr>
      <dsp:spPr>
        <a:xfrm>
          <a:off x="0" y="669"/>
          <a:ext cx="4795836" cy="68513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n-US" sz="1600" b="1" kern="1200" dirty="0" smtClean="0"/>
            <a:t>Influence of mechanical variables and pH on flotation of ultrafine fluorspar particles</a:t>
          </a:r>
          <a:endParaRPr lang="en-US" sz="1600" kern="1200" dirty="0"/>
        </a:p>
      </dsp:txBody>
      <dsp:txXfrm>
        <a:off x="33445" y="34114"/>
        <a:ext cx="4728946" cy="618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7EC830-63AD-45D5-983A-1D5B6D42AD81}">
      <dsp:nvSpPr>
        <dsp:cNvPr id="0" name=""/>
        <dsp:cNvSpPr/>
      </dsp:nvSpPr>
      <dsp:spPr>
        <a:xfrm>
          <a:off x="76233" y="13106"/>
          <a:ext cx="6095993" cy="444093"/>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kern="1200" dirty="0" smtClean="0"/>
            <a:t> </a:t>
          </a:r>
          <a:r>
            <a:rPr lang="es-ES" sz="1100" kern="1200" dirty="0" smtClean="0"/>
            <a:t>J. R. Corpas-Martínez </a:t>
          </a:r>
          <a:r>
            <a:rPr lang="es-ES" sz="1100" kern="1200" baseline="30000" dirty="0" smtClean="0"/>
            <a:t>a, b</a:t>
          </a:r>
          <a:r>
            <a:rPr lang="es-ES" sz="1100" kern="1200" dirty="0" smtClean="0"/>
            <a:t>, A. Pérez-Muñoz </a:t>
          </a:r>
          <a:r>
            <a:rPr lang="es-ES" sz="1100" kern="1200" baseline="30000" dirty="0" smtClean="0"/>
            <a:t>a</a:t>
          </a:r>
          <a:r>
            <a:rPr lang="es-ES" sz="1100" kern="1200" dirty="0" smtClean="0"/>
            <a:t>, R. Navarro-Domínguez</a:t>
          </a:r>
          <a:r>
            <a:rPr lang="es-ES" sz="1100" kern="1200" baseline="30000" dirty="0" smtClean="0"/>
            <a:t> b</a:t>
          </a:r>
          <a:r>
            <a:rPr lang="es-ES" sz="1100" kern="1200" dirty="0" smtClean="0"/>
            <a:t>, C. Amor-Castillo</a:t>
          </a:r>
          <a:r>
            <a:rPr lang="es-ES" sz="1100" kern="1200" baseline="30000" dirty="0" smtClean="0"/>
            <a:t> b</a:t>
          </a:r>
          <a:r>
            <a:rPr lang="es-ES" sz="1100" kern="1200" dirty="0" smtClean="0"/>
            <a:t>,  M.A. Martín-Lara </a:t>
          </a:r>
          <a:r>
            <a:rPr lang="es-ES" sz="1100" kern="1200" baseline="30000" dirty="0" smtClean="0"/>
            <a:t>a</a:t>
          </a:r>
          <a:r>
            <a:rPr lang="es-ES" sz="1100" kern="1200" dirty="0" smtClean="0"/>
            <a:t>, M. Calero</a:t>
          </a:r>
          <a:r>
            <a:rPr lang="es-ES" sz="1100" kern="1200" baseline="30000" dirty="0" smtClean="0"/>
            <a:t>a</a:t>
          </a:r>
          <a:endParaRPr lang="en-US" sz="1100" kern="1200" dirty="0"/>
        </a:p>
      </dsp:txBody>
      <dsp:txXfrm>
        <a:off x="97912" y="34785"/>
        <a:ext cx="6052635" cy="40073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CD5D1E-CE80-4300-83CE-2E5840C4905A}">
      <dsp:nvSpPr>
        <dsp:cNvPr id="0" name=""/>
        <dsp:cNvSpPr/>
      </dsp:nvSpPr>
      <dsp:spPr>
        <a:xfrm>
          <a:off x="1011180" y="120739"/>
          <a:ext cx="5694408" cy="402480"/>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1910" tIns="41910" rIns="41910" bIns="41910" numCol="1" spcCol="1270" anchor="ctr" anchorCtr="0">
          <a:noAutofit/>
        </a:bodyPr>
        <a:lstStyle/>
        <a:p>
          <a:pPr lvl="0" algn="l" defTabSz="488950" rtl="0">
            <a:lnSpc>
              <a:spcPct val="90000"/>
            </a:lnSpc>
            <a:spcBef>
              <a:spcPct val="0"/>
            </a:spcBef>
            <a:spcAft>
              <a:spcPct val="35000"/>
            </a:spcAft>
          </a:pPr>
          <a:r>
            <a:rPr lang="en-US" sz="1100" i="1" kern="1200" baseline="30000" dirty="0" smtClean="0"/>
            <a:t>a </a:t>
          </a:r>
          <a:r>
            <a:rPr lang="en-US" sz="1100" i="1" kern="1200" dirty="0" smtClean="0"/>
            <a:t> Department of Chemical engineering, University of Granada, 18071 Granada, Spain</a:t>
          </a:r>
          <a:endParaRPr lang="es-ES" sz="1100" kern="1200" dirty="0" smtClean="0"/>
        </a:p>
        <a:p>
          <a:pPr lvl="0" algn="l" defTabSz="488950">
            <a:lnSpc>
              <a:spcPct val="90000"/>
            </a:lnSpc>
            <a:spcBef>
              <a:spcPct val="0"/>
            </a:spcBef>
            <a:spcAft>
              <a:spcPct val="35000"/>
            </a:spcAft>
          </a:pPr>
          <a:r>
            <a:rPr lang="es-ES" sz="1100" i="1" kern="1200" baseline="30000" dirty="0" smtClean="0"/>
            <a:t>b</a:t>
          </a:r>
          <a:r>
            <a:rPr lang="es-ES" sz="1100" i="1" kern="1200" dirty="0" smtClean="0"/>
            <a:t> Minera de Órgiva S.L., Mina Carriles, Órgiva, 18400 Granada, Spain</a:t>
          </a:r>
          <a:endParaRPr lang="en-US" sz="1100" kern="1200" dirty="0"/>
        </a:p>
      </dsp:txBody>
      <dsp:txXfrm>
        <a:off x="1030827" y="140386"/>
        <a:ext cx="5655114" cy="36318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F126DE-7171-438F-AF16-0C132F020319}">
      <dsp:nvSpPr>
        <dsp:cNvPr id="0" name=""/>
        <dsp:cNvSpPr/>
      </dsp:nvSpPr>
      <dsp:spPr>
        <a:xfrm>
          <a:off x="0" y="86031"/>
          <a:ext cx="2743200" cy="1062295"/>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just" defTabSz="400050" rtl="0">
            <a:lnSpc>
              <a:spcPct val="90000"/>
            </a:lnSpc>
            <a:spcBef>
              <a:spcPct val="0"/>
            </a:spcBef>
            <a:spcAft>
              <a:spcPct val="35000"/>
            </a:spcAft>
          </a:pPr>
          <a:r>
            <a:rPr lang="en-IN" sz="900" u="sng" kern="1200" dirty="0" smtClean="0">
              <a:effectLst/>
            </a:rPr>
            <a:t>Introduction</a:t>
          </a:r>
          <a:endParaRPr lang="en-IN" sz="1000" u="sng" kern="1200" dirty="0" smtClean="0">
            <a:effectLst/>
          </a:endParaRPr>
        </a:p>
        <a:p>
          <a:pPr lvl="0" algn="just" defTabSz="400050" rtl="0">
            <a:lnSpc>
              <a:spcPct val="90000"/>
            </a:lnSpc>
            <a:spcBef>
              <a:spcPct val="0"/>
            </a:spcBef>
            <a:spcAft>
              <a:spcPct val="35000"/>
            </a:spcAft>
          </a:pPr>
          <a:r>
            <a:rPr lang="en-IN" sz="800" kern="1200" dirty="0" smtClean="0"/>
            <a:t>The formation of slime particles in the processes of crushing and grinding of minerals is a factor that limits froth flotation. Minera de </a:t>
          </a:r>
          <a:r>
            <a:rPr lang="en-IN" sz="800" kern="1200" dirty="0" smtClean="0"/>
            <a:t>Órgiva </a:t>
          </a:r>
          <a:r>
            <a:rPr lang="en-IN" sz="800" kern="1200" dirty="0" smtClean="0"/>
            <a:t>S.L. (Spain) produces slime sludge containing 41.05 CaF</a:t>
          </a:r>
          <a:r>
            <a:rPr lang="en-IN" sz="800" kern="1200" baseline="-25000" dirty="0" smtClean="0"/>
            <a:t>2</a:t>
          </a:r>
          <a:r>
            <a:rPr lang="en-IN" sz="800" kern="1200" dirty="0" smtClean="0"/>
            <a:t> from the benefice of a fluorite ore (table 1)</a:t>
          </a:r>
          <a:r>
            <a:rPr lang="es-ES" sz="800" kern="1200" dirty="0" smtClean="0"/>
            <a:t>. The particle size distribution of the material is </a:t>
          </a:r>
          <a:r>
            <a:rPr lang="es-ES" sz="800" kern="1200" dirty="0" smtClean="0"/>
            <a:t>shown </a:t>
          </a:r>
          <a:r>
            <a:rPr lang="es-ES" sz="800" kern="1200" dirty="0" smtClean="0"/>
            <a:t>in table 2.</a:t>
          </a:r>
          <a:endParaRPr lang="en-US" sz="800" kern="1200" dirty="0"/>
        </a:p>
      </dsp:txBody>
      <dsp:txXfrm>
        <a:off x="51857" y="137888"/>
        <a:ext cx="2639486" cy="95858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81D28-0523-45CB-B6F0-AFCFD0B3027D}">
      <dsp:nvSpPr>
        <dsp:cNvPr id="0" name=""/>
        <dsp:cNvSpPr/>
      </dsp:nvSpPr>
      <dsp:spPr>
        <a:xfrm>
          <a:off x="114309" y="76201"/>
          <a:ext cx="2455813" cy="749103"/>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rtl="0">
            <a:lnSpc>
              <a:spcPct val="90000"/>
            </a:lnSpc>
            <a:spcBef>
              <a:spcPct val="0"/>
            </a:spcBef>
            <a:spcAft>
              <a:spcPct val="35000"/>
            </a:spcAft>
          </a:pPr>
          <a:r>
            <a:rPr lang="en-IN" sz="900" u="sng" kern="1200" dirty="0" smtClean="0">
              <a:effectLst/>
            </a:rPr>
            <a:t>Aim of this research</a:t>
          </a:r>
        </a:p>
        <a:p>
          <a:pPr lvl="0" algn="just" defTabSz="400050" rtl="0">
            <a:lnSpc>
              <a:spcPct val="90000"/>
            </a:lnSpc>
            <a:spcBef>
              <a:spcPct val="0"/>
            </a:spcBef>
            <a:spcAft>
              <a:spcPct val="35000"/>
            </a:spcAft>
          </a:pPr>
          <a:r>
            <a:rPr lang="es-ES" sz="800" kern="1200" dirty="0" smtClean="0"/>
            <a:t>To make this byproduct markeable, this research studies the influence of physical variables and pH on fluorspar metallurgical recovery.</a:t>
          </a:r>
          <a:endParaRPr lang="en-US" sz="800" kern="1200" dirty="0"/>
        </a:p>
      </dsp:txBody>
      <dsp:txXfrm>
        <a:off x="150877" y="112769"/>
        <a:ext cx="2382677" cy="6759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C0151E-83FB-4EB2-A9B9-EB7691671812}">
      <dsp:nvSpPr>
        <dsp:cNvPr id="0" name=""/>
        <dsp:cNvSpPr/>
      </dsp:nvSpPr>
      <dsp:spPr>
        <a:xfrm>
          <a:off x="0" y="1723"/>
          <a:ext cx="2743199" cy="1763399"/>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r>
            <a:rPr lang="en-US" sz="900" u="sng" kern="1200" dirty="0" smtClean="0"/>
            <a:t>Materials &amp; Methods</a:t>
          </a:r>
        </a:p>
        <a:p>
          <a:pPr lvl="0" algn="just" defTabSz="444500" rtl="0">
            <a:lnSpc>
              <a:spcPct val="90000"/>
            </a:lnSpc>
            <a:spcBef>
              <a:spcPct val="0"/>
            </a:spcBef>
            <a:spcAft>
              <a:spcPct val="35000"/>
            </a:spcAft>
          </a:pPr>
          <a:r>
            <a:rPr lang="es-ES" sz="800" kern="1200" dirty="0" smtClean="0"/>
            <a:t>Four mechanical variables were studied: </a:t>
          </a:r>
          <a:r>
            <a:rPr lang="es-ES" sz="800" kern="1200" dirty="0" smtClean="0"/>
            <a:t>Aeration </a:t>
          </a:r>
          <a:r>
            <a:rPr lang="es-ES" sz="800" kern="1200" dirty="0" smtClean="0"/>
            <a:t>flow (from 0,3 to 0,8 m</a:t>
          </a:r>
          <a:r>
            <a:rPr lang="es-ES" sz="800" kern="1200" baseline="30000" dirty="0" smtClean="0"/>
            <a:t>3</a:t>
          </a:r>
          <a:r>
            <a:rPr lang="es-ES" sz="800" kern="1200" baseline="0" dirty="0" smtClean="0"/>
            <a:t>/h)</a:t>
          </a:r>
          <a:r>
            <a:rPr lang="es-ES" sz="800" kern="1200" dirty="0" smtClean="0"/>
            <a:t>, flotation time (from 1 to 7 minutes), </a:t>
          </a:r>
          <a:r>
            <a:rPr lang="es-ES" sz="800" kern="1200" dirty="0" smtClean="0"/>
            <a:t>agitator </a:t>
          </a:r>
          <a:r>
            <a:rPr lang="es-ES" sz="800" kern="1200" dirty="0" smtClean="0"/>
            <a:t>speed (from 800 to 1600 rpm) and pH (from 8 to 11). Results were adjusted to a polynomial mathematical model based in the relation between the variables and the metallurgical recovery.</a:t>
          </a:r>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r>
            <a:rPr lang="en-US" sz="800" kern="1200" dirty="0" smtClean="0"/>
            <a:t>Where X</a:t>
          </a:r>
          <a:r>
            <a:rPr lang="en-US" sz="800" kern="1200" baseline="-25000" dirty="0" smtClean="0"/>
            <a:t>i</a:t>
          </a:r>
          <a:r>
            <a:rPr lang="en-US" sz="800" kern="1200" dirty="0" smtClean="0"/>
            <a:t> represents operational variables; Y</a:t>
          </a:r>
          <a:r>
            <a:rPr lang="en-US" sz="800" kern="1200" baseline="-25000" dirty="0" smtClean="0"/>
            <a:t>i</a:t>
          </a:r>
          <a:r>
            <a:rPr lang="en-US" sz="800" kern="1200" dirty="0" smtClean="0"/>
            <a:t> output response </a:t>
          </a:r>
          <a:r>
            <a:rPr lang="en-US" sz="800" kern="1200" dirty="0" smtClean="0"/>
            <a:t>(metallurgical recovery) and </a:t>
          </a:r>
          <a:r>
            <a:rPr lang="en-US" sz="800" kern="1200" dirty="0" smtClean="0"/>
            <a:t>a</a:t>
          </a:r>
          <a:r>
            <a:rPr lang="en-US" sz="800" kern="1200" baseline="-25000" dirty="0" smtClean="0"/>
            <a:t>i</a:t>
          </a:r>
          <a:r>
            <a:rPr lang="en-US" sz="800" kern="1200" dirty="0" smtClean="0"/>
            <a:t> are constants.</a:t>
          </a:r>
          <a:endParaRPr lang="es-ES" sz="800" kern="1200" dirty="0" smtClean="0"/>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endParaRPr lang="es-ES" sz="800" kern="1200" dirty="0" smtClean="0"/>
        </a:p>
        <a:p>
          <a:pPr lvl="0" algn="just" defTabSz="444500" rtl="0">
            <a:lnSpc>
              <a:spcPct val="90000"/>
            </a:lnSpc>
            <a:spcBef>
              <a:spcPct val="0"/>
            </a:spcBef>
            <a:spcAft>
              <a:spcPct val="35000"/>
            </a:spcAft>
          </a:pPr>
          <a:r>
            <a:rPr lang="es-ES" sz="800" kern="1200" dirty="0" smtClean="0"/>
            <a:t> </a:t>
          </a:r>
          <a:endParaRPr lang="en-US" sz="800" u="sng" kern="1200" dirty="0"/>
        </a:p>
      </dsp:txBody>
      <dsp:txXfrm>
        <a:off x="86082" y="87805"/>
        <a:ext cx="2571035" cy="159123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59D1AE7-864D-411F-8A0A-AF64FE24C9F4}">
      <dsp:nvSpPr>
        <dsp:cNvPr id="0" name=""/>
        <dsp:cNvSpPr/>
      </dsp:nvSpPr>
      <dsp:spPr>
        <a:xfrm>
          <a:off x="0" y="4319"/>
          <a:ext cx="2971800" cy="2208506"/>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900" u="sng" kern="1200" dirty="0" smtClean="0"/>
        </a:p>
        <a:p>
          <a:pPr lvl="0" algn="l" defTabSz="444500" rtl="0">
            <a:lnSpc>
              <a:spcPct val="90000"/>
            </a:lnSpc>
            <a:spcBef>
              <a:spcPct val="0"/>
            </a:spcBef>
            <a:spcAft>
              <a:spcPct val="35000"/>
            </a:spcAft>
          </a:pPr>
          <a:endParaRPr lang="en-US" sz="900" u="sng" kern="1200" dirty="0" smtClean="0"/>
        </a:p>
        <a:p>
          <a:pPr lvl="0" algn="l" defTabSz="444500" rtl="0">
            <a:lnSpc>
              <a:spcPct val="90000"/>
            </a:lnSpc>
            <a:spcBef>
              <a:spcPct val="0"/>
            </a:spcBef>
            <a:spcAft>
              <a:spcPct val="35000"/>
            </a:spcAft>
          </a:pPr>
          <a:endParaRPr lang="en-US" sz="900" u="sng" kern="1200" dirty="0" smtClean="0"/>
        </a:p>
        <a:p>
          <a:pPr lvl="0" algn="l" defTabSz="444500" rtl="0">
            <a:lnSpc>
              <a:spcPct val="90000"/>
            </a:lnSpc>
            <a:spcBef>
              <a:spcPct val="0"/>
            </a:spcBef>
            <a:spcAft>
              <a:spcPct val="35000"/>
            </a:spcAft>
          </a:pPr>
          <a:r>
            <a:rPr lang="en-US" sz="900" u="sng" kern="1200" dirty="0" smtClean="0"/>
            <a:t>Results &amp; Discussion</a:t>
          </a:r>
        </a:p>
        <a:p>
          <a:pPr lvl="0" algn="just" defTabSz="444500" rtl="0">
            <a:lnSpc>
              <a:spcPct val="90000"/>
            </a:lnSpc>
            <a:spcBef>
              <a:spcPct val="0"/>
            </a:spcBef>
            <a:spcAft>
              <a:spcPct val="35000"/>
            </a:spcAft>
          </a:pPr>
          <a:r>
            <a:rPr lang="en-US" sz="800" kern="1200" dirty="0" smtClean="0"/>
            <a:t>Figure 1 shows how each of the variables studied influenced metallurgical recovery </a:t>
          </a:r>
          <a:r>
            <a:rPr lang="en-US" sz="800" kern="1200" dirty="0" smtClean="0"/>
            <a:t>under </a:t>
          </a:r>
          <a:r>
            <a:rPr lang="en-US" sz="800" kern="1200" dirty="0" smtClean="0"/>
            <a:t>the tested range. As can be seen, the variable that most influenced the metallurgical recovery was the agitator speed, achieving the maximum fluorite recovery at the top level. Accordingly, as the objective is to carry out a roughing of the starting mineral, the flotation with the upper value of agitator speed must be carried out in order to leave the resulting sterile with the minimum fluorite content possible. Otherwise time of flotation reaches a maximum near the central point because an excess of time leads to a calcite flotation </a:t>
          </a:r>
          <a:r>
            <a:rPr lang="es-ES_tradnl" sz="800" kern="1200" dirty="0" smtClean="0"/>
            <a:t>due to their similar surface </a:t>
          </a:r>
          <a:r>
            <a:rPr lang="es-ES_tradnl" sz="800" kern="1200" dirty="0" smtClean="0"/>
            <a:t>properties with fluorite</a:t>
          </a:r>
          <a:r>
            <a:rPr lang="es-ES_tradnl" sz="800" kern="1200" dirty="0" smtClean="0">
              <a:solidFill>
                <a:schemeClr val="bg1"/>
              </a:solidFill>
            </a:rPr>
            <a:t>,</a:t>
          </a:r>
          <a:r>
            <a:rPr lang="en-US" sz="800" kern="1200" dirty="0" smtClean="0">
              <a:solidFill>
                <a:schemeClr val="bg1"/>
              </a:solidFill>
            </a:rPr>
            <a:t> </a:t>
          </a:r>
          <a:r>
            <a:rPr lang="en-US" sz="800" kern="1200" dirty="0" smtClean="0"/>
            <a:t>and therefore similar interactions with oleic acid. On the other hand, aeration flow and pH do not show any significant effect on metallurgical </a:t>
          </a:r>
          <a:r>
            <a:rPr lang="en-US" sz="800" kern="1200" dirty="0" smtClean="0"/>
            <a:t>recovery under the tested range</a:t>
          </a:r>
          <a:r>
            <a:rPr lang="en-US" sz="1000" kern="1200" dirty="0" smtClean="0"/>
            <a:t>.</a:t>
          </a:r>
          <a:endParaRPr lang="en-US" sz="1000" kern="1200" dirty="0" smtClean="0"/>
        </a:p>
        <a:p>
          <a:pPr lvl="0" algn="just" defTabSz="444500" rtl="0">
            <a:lnSpc>
              <a:spcPct val="90000"/>
            </a:lnSpc>
            <a:spcBef>
              <a:spcPct val="0"/>
            </a:spcBef>
            <a:spcAft>
              <a:spcPct val="35000"/>
            </a:spcAft>
          </a:pPr>
          <a:endParaRPr lang="en-US" sz="800" kern="1200" dirty="0" smtClean="0"/>
        </a:p>
        <a:p>
          <a:pPr lvl="0" algn="just" defTabSz="444500" rtl="0">
            <a:lnSpc>
              <a:spcPct val="90000"/>
            </a:lnSpc>
            <a:spcBef>
              <a:spcPct val="0"/>
            </a:spcBef>
            <a:spcAft>
              <a:spcPct val="35000"/>
            </a:spcAft>
          </a:pPr>
          <a:r>
            <a:rPr lang="en-US" sz="1000" kern="1200" dirty="0" smtClean="0"/>
            <a:t> </a:t>
          </a:r>
        </a:p>
        <a:p>
          <a:pPr lvl="0" algn="just" defTabSz="444500" rtl="0">
            <a:lnSpc>
              <a:spcPct val="90000"/>
            </a:lnSpc>
            <a:spcBef>
              <a:spcPct val="0"/>
            </a:spcBef>
            <a:spcAft>
              <a:spcPct val="35000"/>
            </a:spcAft>
          </a:pPr>
          <a:endParaRPr lang="en-US" sz="1000" u="sng" kern="1200" dirty="0" smtClean="0"/>
        </a:p>
        <a:p>
          <a:pPr lvl="0" algn="just" defTabSz="444500" rtl="0">
            <a:lnSpc>
              <a:spcPct val="90000"/>
            </a:lnSpc>
            <a:spcBef>
              <a:spcPct val="0"/>
            </a:spcBef>
            <a:spcAft>
              <a:spcPct val="35000"/>
            </a:spcAft>
          </a:pPr>
          <a:endParaRPr lang="en-US" sz="1000" u="none" kern="1200" dirty="0" smtClean="0"/>
        </a:p>
        <a:p>
          <a:pPr lvl="0" algn="l" defTabSz="444500" rtl="0">
            <a:lnSpc>
              <a:spcPct val="90000"/>
            </a:lnSpc>
            <a:spcBef>
              <a:spcPct val="0"/>
            </a:spcBef>
            <a:spcAft>
              <a:spcPct val="35000"/>
            </a:spcAft>
          </a:pPr>
          <a:endParaRPr lang="en-US" sz="1000" u="sng" kern="1200" dirty="0" smtClean="0"/>
        </a:p>
      </dsp:txBody>
      <dsp:txXfrm>
        <a:off x="107810" y="112129"/>
        <a:ext cx="2756180" cy="199288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57A764-24C4-4830-845B-4746BBB37E4C}">
      <dsp:nvSpPr>
        <dsp:cNvPr id="0" name=""/>
        <dsp:cNvSpPr/>
      </dsp:nvSpPr>
      <dsp:spPr>
        <a:xfrm>
          <a:off x="0" y="1041"/>
          <a:ext cx="2819400" cy="1065758"/>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8100" tIns="38100" rIns="38100" bIns="38100" numCol="1" spcCol="1270" anchor="ctr" anchorCtr="0">
          <a:noAutofit/>
        </a:bodyPr>
        <a:lstStyle/>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900" u="sng" kern="1200" dirty="0" smtClean="0"/>
        </a:p>
        <a:p>
          <a:pPr lvl="0" algn="l" defTabSz="444500" rtl="0">
            <a:lnSpc>
              <a:spcPct val="90000"/>
            </a:lnSpc>
            <a:spcBef>
              <a:spcPct val="0"/>
            </a:spcBef>
            <a:spcAft>
              <a:spcPct val="35000"/>
            </a:spcAft>
          </a:pPr>
          <a:r>
            <a:rPr lang="en-US" sz="900" u="sng" kern="1200" dirty="0" smtClean="0"/>
            <a:t>Conclusion</a:t>
          </a:r>
          <a:endParaRPr lang="en-US" sz="1000" u="sng" kern="1200" dirty="0" smtClean="0"/>
        </a:p>
        <a:p>
          <a:pPr lvl="0" algn="just" defTabSz="444500" rtl="0">
            <a:lnSpc>
              <a:spcPct val="90000"/>
            </a:lnSpc>
            <a:spcBef>
              <a:spcPct val="0"/>
            </a:spcBef>
            <a:spcAft>
              <a:spcPct val="35000"/>
            </a:spcAft>
          </a:pPr>
          <a:r>
            <a:rPr lang="en-US" sz="800" u="none" kern="1200" dirty="0" smtClean="0"/>
            <a:t>The mathematical model fits the obtained data satisfactorily with a R</a:t>
          </a:r>
          <a:r>
            <a:rPr lang="en-US" sz="800" u="none" kern="1200" baseline="30000" dirty="0" smtClean="0"/>
            <a:t>2</a:t>
          </a:r>
          <a:r>
            <a:rPr lang="en-US" sz="800" u="none" kern="1200" baseline="0" dirty="0" smtClean="0"/>
            <a:t> of 96%</a:t>
          </a:r>
          <a:r>
            <a:rPr lang="en-US" sz="800" u="none" kern="1200" dirty="0" smtClean="0"/>
            <a:t>. The mathematical model optimization led to obtain a marketable product, in a single flotation stage, with 76% of fluorite. It can be made without sacrificing the recovery with a value of 70</a:t>
          </a:r>
          <a:r>
            <a:rPr lang="es-ES" sz="800" u="none" kern="1200" dirty="0" smtClean="0"/>
            <a:t>%.</a:t>
          </a:r>
          <a:endParaRPr lang="en-US" sz="800" u="none" kern="1200" dirty="0" smtClean="0"/>
        </a:p>
        <a:p>
          <a:pPr lvl="0" algn="l" defTabSz="444500" rtl="0">
            <a:lnSpc>
              <a:spcPct val="90000"/>
            </a:lnSpc>
            <a:spcBef>
              <a:spcPct val="0"/>
            </a:spcBef>
            <a:spcAft>
              <a:spcPct val="35000"/>
            </a:spcAft>
          </a:pPr>
          <a:endParaRPr lang="en-US" sz="800" u="none" kern="1200" dirty="0" smtClean="0"/>
        </a:p>
        <a:p>
          <a:pPr lvl="0" algn="l" defTabSz="444500" rtl="0">
            <a:lnSpc>
              <a:spcPct val="90000"/>
            </a:lnSpc>
            <a:spcBef>
              <a:spcPct val="0"/>
            </a:spcBef>
            <a:spcAft>
              <a:spcPct val="35000"/>
            </a:spcAft>
          </a:pPr>
          <a:endParaRPr lang="en-US" sz="1000" u="sng" kern="1200" dirty="0" smtClean="0"/>
        </a:p>
        <a:p>
          <a:pPr lvl="0" algn="l" defTabSz="444500" rtl="0">
            <a:lnSpc>
              <a:spcPct val="90000"/>
            </a:lnSpc>
            <a:spcBef>
              <a:spcPct val="0"/>
            </a:spcBef>
            <a:spcAft>
              <a:spcPct val="35000"/>
            </a:spcAft>
          </a:pPr>
          <a:endParaRPr lang="en-US" sz="1000" u="sng" kern="1200" dirty="0"/>
        </a:p>
      </dsp:txBody>
      <dsp:txXfrm>
        <a:off x="52026" y="53067"/>
        <a:ext cx="2715348" cy="961706"/>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19CBB-D0A7-4D0D-B893-0564A9AF330B}">
      <dsp:nvSpPr>
        <dsp:cNvPr id="0" name=""/>
        <dsp:cNvSpPr/>
      </dsp:nvSpPr>
      <dsp:spPr>
        <a:xfrm>
          <a:off x="0" y="3206"/>
          <a:ext cx="2686049" cy="1639499"/>
        </a:xfrm>
        <a:prstGeom prst="roundRect">
          <a:avLst/>
        </a:prstGeom>
        <a:solidFill>
          <a:schemeClr val="accent1">
            <a:hueOff val="0"/>
            <a:satOff val="0"/>
            <a:lumOff val="0"/>
            <a:alphaOff val="0"/>
          </a:schemeClr>
        </a:solidFill>
        <a:ln>
          <a:noFill/>
        </a:ln>
        <a:effectLst>
          <a:outerShdw blurRad="508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4290" tIns="34290" rIns="34290" bIns="34290" numCol="1" spcCol="1270" anchor="ctr" anchorCtr="0">
          <a:noAutofit/>
        </a:bodyPr>
        <a:lstStyle/>
        <a:p>
          <a:pPr lvl="0" algn="l" defTabSz="400050" rtl="0">
            <a:lnSpc>
              <a:spcPct val="90000"/>
            </a:lnSpc>
            <a:spcBef>
              <a:spcPct val="0"/>
            </a:spcBef>
            <a:spcAft>
              <a:spcPct val="35000"/>
            </a:spcAft>
          </a:pPr>
          <a:r>
            <a:rPr lang="en-US" sz="900" u="sng" kern="1200" dirty="0" smtClean="0"/>
            <a:t>Graphs</a:t>
          </a:r>
        </a:p>
        <a:p>
          <a:pPr lvl="0" algn="l" defTabSz="400050" rtl="0">
            <a:lnSpc>
              <a:spcPct val="90000"/>
            </a:lnSpc>
            <a:spcBef>
              <a:spcPct val="0"/>
            </a:spcBef>
            <a:spcAft>
              <a:spcPct val="35000"/>
            </a:spcAft>
          </a:pPr>
          <a:endParaRPr lang="en-US" sz="1000" u="sng" kern="1200" dirty="0" smtClean="0"/>
        </a:p>
        <a:p>
          <a:pPr lvl="0" algn="l" defTabSz="400050" rtl="0">
            <a:lnSpc>
              <a:spcPct val="90000"/>
            </a:lnSpc>
            <a:spcBef>
              <a:spcPct val="0"/>
            </a:spcBef>
            <a:spcAft>
              <a:spcPct val="35000"/>
            </a:spcAft>
          </a:pPr>
          <a:endParaRPr lang="en-US" sz="1200" u="sng" kern="1200" dirty="0" smtClean="0"/>
        </a:p>
        <a:p>
          <a:pPr lvl="0" algn="l" defTabSz="400050" rtl="0">
            <a:lnSpc>
              <a:spcPct val="90000"/>
            </a:lnSpc>
            <a:spcBef>
              <a:spcPct val="0"/>
            </a:spcBef>
            <a:spcAft>
              <a:spcPct val="35000"/>
            </a:spcAft>
          </a:pPr>
          <a:endParaRPr lang="en-US" sz="1200" u="sng" kern="1200" dirty="0" smtClean="0"/>
        </a:p>
        <a:p>
          <a:pPr lvl="0" algn="l" defTabSz="400050" rtl="0">
            <a:lnSpc>
              <a:spcPct val="90000"/>
            </a:lnSpc>
            <a:spcBef>
              <a:spcPct val="0"/>
            </a:spcBef>
            <a:spcAft>
              <a:spcPct val="35000"/>
            </a:spcAft>
          </a:pPr>
          <a:endParaRPr lang="en-US" sz="1200" u="sng" kern="1200" dirty="0" smtClean="0"/>
        </a:p>
        <a:p>
          <a:pPr lvl="0" algn="l" defTabSz="400050" rtl="0">
            <a:lnSpc>
              <a:spcPct val="90000"/>
            </a:lnSpc>
            <a:spcBef>
              <a:spcPct val="0"/>
            </a:spcBef>
            <a:spcAft>
              <a:spcPct val="35000"/>
            </a:spcAft>
          </a:pPr>
          <a:endParaRPr lang="en-US" sz="4000" u="sng" kern="1200" dirty="0"/>
        </a:p>
      </dsp:txBody>
      <dsp:txXfrm>
        <a:off x="80034" y="83240"/>
        <a:ext cx="2525981" cy="147943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‹Nº›</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9181A8B7-821A-4831-86FE-98FAB354E23D}" type="slidenum">
              <a:rPr lang="en-US" smtClean="0"/>
              <a:pPr/>
              <a:t>‹Nº›</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9181A8B7-821A-4831-86FE-98FAB354E23D}" type="slidenum">
              <a:rPr lang="en-US" smtClean="0"/>
              <a:pPr/>
              <a:t>‹Nº›</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F151D78-FB7E-43F3-B224-86DAABF45E4B}" type="datetimeFigureOut">
              <a:rPr lang="en-US" smtClean="0"/>
              <a:pPr/>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181A8B7-821A-4831-86FE-98FAB354E23D}" type="slidenum">
              <a:rPr lang="en-US" smtClean="0"/>
              <a:pPr/>
              <a:t>‹Nº›</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9181A8B7-821A-4831-86FE-98FAB354E23D}" type="slidenum">
              <a:rPr lang="en-US" smtClean="0"/>
              <a:pPr/>
              <a:t>‹Nº›</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9181A8B7-821A-4831-86FE-98FAB354E23D}"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9181A8B7-821A-4831-86FE-98FAB354E23D}"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9181A8B7-821A-4831-86FE-98FAB354E23D}" type="slidenum">
              <a:rPr lang="en-US" smtClean="0"/>
              <a:pPr/>
              <a:t>‹Nº›</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9181A8B7-821A-4831-86FE-98FAB354E23D}" type="slidenum">
              <a:rPr lang="en-US" smtClean="0"/>
              <a:pPr/>
              <a:t>‹Nº›</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F151D78-FB7E-43F3-B224-86DAABF45E4B}" type="datetimeFigureOut">
              <a:rPr lang="en-US" smtClean="0"/>
              <a:pPr/>
              <a:t>10/16/2018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181A8B7-821A-4831-86FE-98FAB354E23D}" type="slidenum">
              <a:rPr lang="en-US" smtClean="0"/>
              <a:pPr/>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9181A8B7-821A-4831-86FE-98FAB354E23D}" type="slidenum">
              <a:rPr lang="en-US" smtClean="0"/>
              <a:pPr/>
              <a:t>‹Nº›</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151D78-FB7E-43F3-B224-86DAABF45E4B}"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60000"/>
            <a:lumOff val="40000"/>
            <a:alpha val="43000"/>
          </a:schemeClr>
        </a:solidFill>
        <a:effectLst/>
      </p:bgPr>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F151D78-FB7E-43F3-B224-86DAABF45E4B}" type="datetimeFigureOut">
              <a:rPr lang="en-US" smtClean="0"/>
              <a:pPr/>
              <a:t>10/16/2018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9181A8B7-821A-4831-86FE-98FAB354E23D}" type="slidenum">
              <a:rPr lang="en-US" smtClean="0"/>
              <a:pPr/>
              <a:t>‹Nº›</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3" Type="http://schemas.openxmlformats.org/officeDocument/2006/relationships/diagramLayout" Target="../diagrams/layout3.xml"/><Relationship Id="rId18" Type="http://schemas.openxmlformats.org/officeDocument/2006/relationships/diagramLayout" Target="../diagrams/layout4.xml"/><Relationship Id="rId26" Type="http://schemas.microsoft.com/office/2007/relationships/diagramDrawing" Target="../diagrams/drawing5.xml"/><Relationship Id="rId39" Type="http://schemas.openxmlformats.org/officeDocument/2006/relationships/diagramQuickStyle" Target="../diagrams/quickStyle8.xml"/><Relationship Id="rId21" Type="http://schemas.microsoft.com/office/2007/relationships/diagramDrawing" Target="../diagrams/drawing4.xml"/><Relationship Id="rId34" Type="http://schemas.openxmlformats.org/officeDocument/2006/relationships/diagramQuickStyle" Target="../diagrams/quickStyle7.xml"/><Relationship Id="rId42" Type="http://schemas.openxmlformats.org/officeDocument/2006/relationships/diagramData" Target="../diagrams/data9.xml"/><Relationship Id="rId47" Type="http://schemas.openxmlformats.org/officeDocument/2006/relationships/diagramData" Target="../diagrams/data10.xml"/><Relationship Id="rId50" Type="http://schemas.openxmlformats.org/officeDocument/2006/relationships/diagramColors" Target="../diagrams/colors10.xml"/><Relationship Id="rId55" Type="http://schemas.openxmlformats.org/officeDocument/2006/relationships/image" Target="../media/image6.png"/><Relationship Id="rId7" Type="http://schemas.openxmlformats.org/officeDocument/2006/relationships/diagramData" Target="../diagrams/data2.xml"/><Relationship Id="rId2" Type="http://schemas.openxmlformats.org/officeDocument/2006/relationships/diagramData" Target="../diagrams/data1.xml"/><Relationship Id="rId16" Type="http://schemas.microsoft.com/office/2007/relationships/diagramDrawing" Target="../diagrams/drawing3.xml"/><Relationship Id="rId29" Type="http://schemas.openxmlformats.org/officeDocument/2006/relationships/diagramQuickStyle" Target="../diagrams/quickStyle6.xml"/><Relationship Id="rId11" Type="http://schemas.microsoft.com/office/2007/relationships/diagramDrawing" Target="../diagrams/drawing2.xml"/><Relationship Id="rId24" Type="http://schemas.openxmlformats.org/officeDocument/2006/relationships/diagramQuickStyle" Target="../diagrams/quickStyle5.xml"/><Relationship Id="rId32" Type="http://schemas.openxmlformats.org/officeDocument/2006/relationships/diagramData" Target="../diagrams/data7.xml"/><Relationship Id="rId37" Type="http://schemas.openxmlformats.org/officeDocument/2006/relationships/diagramData" Target="../diagrams/data8.xml"/><Relationship Id="rId40" Type="http://schemas.openxmlformats.org/officeDocument/2006/relationships/diagramColors" Target="../diagrams/colors8.xml"/><Relationship Id="rId45" Type="http://schemas.openxmlformats.org/officeDocument/2006/relationships/diagramColors" Target="../diagrams/colors9.xml"/><Relationship Id="rId53" Type="http://schemas.openxmlformats.org/officeDocument/2006/relationships/image" Target="../media/image4.png"/><Relationship Id="rId58" Type="http://schemas.openxmlformats.org/officeDocument/2006/relationships/image" Target="../media/image9.png"/><Relationship Id="rId5" Type="http://schemas.openxmlformats.org/officeDocument/2006/relationships/diagramColors" Target="../diagrams/colors1.xml"/><Relationship Id="rId19" Type="http://schemas.openxmlformats.org/officeDocument/2006/relationships/diagramQuickStyle" Target="../diagrams/quickStyle4.xml"/><Relationship Id="rId4" Type="http://schemas.openxmlformats.org/officeDocument/2006/relationships/diagramQuickStyle" Target="../diagrams/quickStyle1.xml"/><Relationship Id="rId9" Type="http://schemas.openxmlformats.org/officeDocument/2006/relationships/diagramQuickStyle" Target="../diagrams/quickStyle2.xml"/><Relationship Id="rId14" Type="http://schemas.openxmlformats.org/officeDocument/2006/relationships/diagramQuickStyle" Target="../diagrams/quickStyle3.xml"/><Relationship Id="rId22" Type="http://schemas.openxmlformats.org/officeDocument/2006/relationships/diagramData" Target="../diagrams/data5.xml"/><Relationship Id="rId27" Type="http://schemas.openxmlformats.org/officeDocument/2006/relationships/diagramData" Target="../diagrams/data6.xml"/><Relationship Id="rId30" Type="http://schemas.openxmlformats.org/officeDocument/2006/relationships/diagramColors" Target="../diagrams/colors6.xml"/><Relationship Id="rId35" Type="http://schemas.openxmlformats.org/officeDocument/2006/relationships/diagramColors" Target="../diagrams/colors7.xml"/><Relationship Id="rId43" Type="http://schemas.openxmlformats.org/officeDocument/2006/relationships/diagramLayout" Target="../diagrams/layout9.xml"/><Relationship Id="rId48" Type="http://schemas.openxmlformats.org/officeDocument/2006/relationships/diagramLayout" Target="../diagrams/layout10.xml"/><Relationship Id="rId56" Type="http://schemas.openxmlformats.org/officeDocument/2006/relationships/image" Target="../media/image7.png"/><Relationship Id="rId8" Type="http://schemas.openxmlformats.org/officeDocument/2006/relationships/diagramLayout" Target="../diagrams/layout2.xml"/><Relationship Id="rId51" Type="http://schemas.microsoft.com/office/2007/relationships/diagramDrawing" Target="../diagrams/drawing10.xml"/><Relationship Id="rId3" Type="http://schemas.openxmlformats.org/officeDocument/2006/relationships/diagramLayout" Target="../diagrams/layout1.xml"/><Relationship Id="rId12" Type="http://schemas.openxmlformats.org/officeDocument/2006/relationships/diagramData" Target="../diagrams/data3.xml"/><Relationship Id="rId17" Type="http://schemas.openxmlformats.org/officeDocument/2006/relationships/diagramData" Target="../diagrams/data4.xml"/><Relationship Id="rId25" Type="http://schemas.openxmlformats.org/officeDocument/2006/relationships/diagramColors" Target="../diagrams/colors5.xml"/><Relationship Id="rId33" Type="http://schemas.openxmlformats.org/officeDocument/2006/relationships/diagramLayout" Target="../diagrams/layout7.xml"/><Relationship Id="rId38" Type="http://schemas.openxmlformats.org/officeDocument/2006/relationships/diagramLayout" Target="../diagrams/layout8.xml"/><Relationship Id="rId46" Type="http://schemas.microsoft.com/office/2007/relationships/diagramDrawing" Target="../diagrams/drawing9.xml"/><Relationship Id="rId20" Type="http://schemas.openxmlformats.org/officeDocument/2006/relationships/diagramColors" Target="../diagrams/colors4.xml"/><Relationship Id="rId41" Type="http://schemas.microsoft.com/office/2007/relationships/diagramDrawing" Target="../diagrams/drawing8.xml"/><Relationship Id="rId54" Type="http://schemas.openxmlformats.org/officeDocument/2006/relationships/image" Target="../media/image5.png"/><Relationship Id="rId1" Type="http://schemas.openxmlformats.org/officeDocument/2006/relationships/slideLayout" Target="../slideLayouts/slideLayout1.xml"/><Relationship Id="rId6" Type="http://schemas.microsoft.com/office/2007/relationships/diagramDrawing" Target="../diagrams/drawing1.xml"/><Relationship Id="rId15" Type="http://schemas.openxmlformats.org/officeDocument/2006/relationships/diagramColors" Target="../diagrams/colors3.xml"/><Relationship Id="rId23" Type="http://schemas.openxmlformats.org/officeDocument/2006/relationships/diagramLayout" Target="../diagrams/layout5.xml"/><Relationship Id="rId28" Type="http://schemas.openxmlformats.org/officeDocument/2006/relationships/diagramLayout" Target="../diagrams/layout6.xml"/><Relationship Id="rId36" Type="http://schemas.microsoft.com/office/2007/relationships/diagramDrawing" Target="../diagrams/drawing7.xml"/><Relationship Id="rId49" Type="http://schemas.openxmlformats.org/officeDocument/2006/relationships/diagramQuickStyle" Target="../diagrams/quickStyle10.xml"/><Relationship Id="rId57" Type="http://schemas.openxmlformats.org/officeDocument/2006/relationships/image" Target="../media/image8.png"/><Relationship Id="rId10" Type="http://schemas.openxmlformats.org/officeDocument/2006/relationships/diagramColors" Target="../diagrams/colors2.xml"/><Relationship Id="rId31" Type="http://schemas.microsoft.com/office/2007/relationships/diagramDrawing" Target="../diagrams/drawing6.xml"/><Relationship Id="rId44" Type="http://schemas.openxmlformats.org/officeDocument/2006/relationships/diagramQuickStyle" Target="../diagrams/quickStyle9.xml"/><Relationship Id="rId5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04800"/>
            <a:ext cx="8382000" cy="1752600"/>
          </a:xfrm>
        </p:spPr>
        <p:txBody>
          <a:bodyPr>
            <a:normAutofit/>
          </a:bodyPr>
          <a:lstStyle/>
          <a:p>
            <a:r>
              <a:rPr lang="en-US" sz="2800" dirty="0" smtClean="0"/>
              <a:t>          </a:t>
            </a:r>
          </a:p>
          <a:p>
            <a:endParaRPr lang="en-US" sz="2800" dirty="0" smtClean="0"/>
          </a:p>
          <a:p>
            <a:endParaRPr lang="en-US" sz="2800" dirty="0"/>
          </a:p>
        </p:txBody>
      </p:sp>
      <p:graphicFrame>
        <p:nvGraphicFramePr>
          <p:cNvPr id="31" name="Diagram 30"/>
          <p:cNvGraphicFramePr/>
          <p:nvPr>
            <p:extLst>
              <p:ext uri="{D42A27DB-BD31-4B8C-83A1-F6EECF244321}">
                <p14:modId xmlns:p14="http://schemas.microsoft.com/office/powerpoint/2010/main" val="2848918269"/>
              </p:ext>
            </p:extLst>
          </p:nvPr>
        </p:nvGraphicFramePr>
        <p:xfrm>
          <a:off x="152400" y="152400"/>
          <a:ext cx="1905000" cy="727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2" name="Diagram 31"/>
          <p:cNvGraphicFramePr/>
          <p:nvPr>
            <p:extLst>
              <p:ext uri="{D42A27DB-BD31-4B8C-83A1-F6EECF244321}">
                <p14:modId xmlns:p14="http://schemas.microsoft.com/office/powerpoint/2010/main" val="2871606874"/>
              </p:ext>
            </p:extLst>
          </p:nvPr>
        </p:nvGraphicFramePr>
        <p:xfrm>
          <a:off x="2286001" y="228600"/>
          <a:ext cx="4795836" cy="685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4" name="Diagram 33"/>
          <p:cNvGraphicFramePr/>
          <p:nvPr>
            <p:extLst>
              <p:ext uri="{D42A27DB-BD31-4B8C-83A1-F6EECF244321}">
                <p14:modId xmlns:p14="http://schemas.microsoft.com/office/powerpoint/2010/main" val="4168587428"/>
              </p:ext>
            </p:extLst>
          </p:nvPr>
        </p:nvGraphicFramePr>
        <p:xfrm>
          <a:off x="1600200" y="990600"/>
          <a:ext cx="6400800" cy="45720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graphicFrame>
        <p:nvGraphicFramePr>
          <p:cNvPr id="35" name="Diagram 34"/>
          <p:cNvGraphicFramePr/>
          <p:nvPr>
            <p:extLst>
              <p:ext uri="{D42A27DB-BD31-4B8C-83A1-F6EECF244321}">
                <p14:modId xmlns:p14="http://schemas.microsoft.com/office/powerpoint/2010/main" val="3029546475"/>
              </p:ext>
            </p:extLst>
          </p:nvPr>
        </p:nvGraphicFramePr>
        <p:xfrm>
          <a:off x="990600" y="1447800"/>
          <a:ext cx="7391400" cy="523220"/>
        </p:xfrm>
        <a:graphic>
          <a:graphicData uri="http://schemas.openxmlformats.org/drawingml/2006/diagram">
            <dgm:relIds xmlns:dgm="http://schemas.openxmlformats.org/drawingml/2006/diagram" xmlns:r="http://schemas.openxmlformats.org/officeDocument/2006/relationships" r:dm="rId17" r:lo="rId18" r:qs="rId19" r:cs="rId20"/>
          </a:graphicData>
        </a:graphic>
      </p:graphicFrame>
      <p:cxnSp>
        <p:nvCxnSpPr>
          <p:cNvPr id="13" name="Straight Connector 12"/>
          <p:cNvCxnSpPr/>
          <p:nvPr/>
        </p:nvCxnSpPr>
        <p:spPr>
          <a:xfrm>
            <a:off x="0" y="2133600"/>
            <a:ext cx="9144000" cy="1588"/>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1" name="Diagram 40"/>
          <p:cNvGraphicFramePr/>
          <p:nvPr>
            <p:extLst>
              <p:ext uri="{D42A27DB-BD31-4B8C-83A1-F6EECF244321}">
                <p14:modId xmlns:p14="http://schemas.microsoft.com/office/powerpoint/2010/main" val="3585462246"/>
              </p:ext>
            </p:extLst>
          </p:nvPr>
        </p:nvGraphicFramePr>
        <p:xfrm>
          <a:off x="228600" y="2514600"/>
          <a:ext cx="2743200" cy="1234002"/>
        </p:xfrm>
        <a:graphic>
          <a:graphicData uri="http://schemas.openxmlformats.org/drawingml/2006/diagram">
            <dgm:relIds xmlns:dgm="http://schemas.openxmlformats.org/drawingml/2006/diagram" xmlns:r="http://schemas.openxmlformats.org/officeDocument/2006/relationships" r:dm="rId22" r:lo="rId23" r:qs="rId24" r:cs="rId25"/>
          </a:graphicData>
        </a:graphic>
      </p:graphicFrame>
      <p:graphicFrame>
        <p:nvGraphicFramePr>
          <p:cNvPr id="40" name="Diagram 39"/>
          <p:cNvGraphicFramePr/>
          <p:nvPr>
            <p:extLst>
              <p:ext uri="{D42A27DB-BD31-4B8C-83A1-F6EECF244321}">
                <p14:modId xmlns:p14="http://schemas.microsoft.com/office/powerpoint/2010/main" val="4065978351"/>
              </p:ext>
            </p:extLst>
          </p:nvPr>
        </p:nvGraphicFramePr>
        <p:xfrm>
          <a:off x="266699" y="3657600"/>
          <a:ext cx="2614876" cy="914400"/>
        </p:xfrm>
        <a:graphic>
          <a:graphicData uri="http://schemas.openxmlformats.org/drawingml/2006/diagram">
            <dgm:relIds xmlns:dgm="http://schemas.openxmlformats.org/drawingml/2006/diagram" xmlns:r="http://schemas.openxmlformats.org/officeDocument/2006/relationships" r:dm="rId27" r:lo="rId28" r:qs="rId29" r:cs="rId30"/>
          </a:graphicData>
        </a:graphic>
      </p:graphicFrame>
      <p:graphicFrame>
        <p:nvGraphicFramePr>
          <p:cNvPr id="39" name="Diagram 38"/>
          <p:cNvGraphicFramePr/>
          <p:nvPr>
            <p:extLst>
              <p:ext uri="{D42A27DB-BD31-4B8C-83A1-F6EECF244321}">
                <p14:modId xmlns:p14="http://schemas.microsoft.com/office/powerpoint/2010/main" val="195077408"/>
              </p:ext>
            </p:extLst>
          </p:nvPr>
        </p:nvGraphicFramePr>
        <p:xfrm>
          <a:off x="228600" y="4559477"/>
          <a:ext cx="2743199" cy="1765123"/>
        </p:xfrm>
        <a:graphic>
          <a:graphicData uri="http://schemas.openxmlformats.org/drawingml/2006/diagram">
            <dgm:relIds xmlns:dgm="http://schemas.openxmlformats.org/drawingml/2006/diagram" xmlns:r="http://schemas.openxmlformats.org/officeDocument/2006/relationships" r:dm="rId32" r:lo="rId33" r:qs="rId34" r:cs="rId35"/>
          </a:graphicData>
        </a:graphic>
      </p:graphicFrame>
      <p:graphicFrame>
        <p:nvGraphicFramePr>
          <p:cNvPr id="36" name="Diagram 35"/>
          <p:cNvGraphicFramePr/>
          <p:nvPr>
            <p:extLst>
              <p:ext uri="{D42A27DB-BD31-4B8C-83A1-F6EECF244321}">
                <p14:modId xmlns:p14="http://schemas.microsoft.com/office/powerpoint/2010/main" val="2430636704"/>
              </p:ext>
            </p:extLst>
          </p:nvPr>
        </p:nvGraphicFramePr>
        <p:xfrm>
          <a:off x="3124200" y="2816374"/>
          <a:ext cx="2971800" cy="2212826"/>
        </p:xfrm>
        <a:graphic>
          <a:graphicData uri="http://schemas.openxmlformats.org/drawingml/2006/diagram">
            <dgm:relIds xmlns:dgm="http://schemas.openxmlformats.org/drawingml/2006/diagram" xmlns:r="http://schemas.openxmlformats.org/officeDocument/2006/relationships" r:dm="rId37" r:lo="rId38" r:qs="rId39" r:cs="rId40"/>
          </a:graphicData>
        </a:graphic>
      </p:graphicFrame>
      <p:graphicFrame>
        <p:nvGraphicFramePr>
          <p:cNvPr id="37" name="Diagram 36"/>
          <p:cNvGraphicFramePr/>
          <p:nvPr>
            <p:extLst>
              <p:ext uri="{D42A27DB-BD31-4B8C-83A1-F6EECF244321}">
                <p14:modId xmlns:p14="http://schemas.microsoft.com/office/powerpoint/2010/main" val="164091636"/>
              </p:ext>
            </p:extLst>
          </p:nvPr>
        </p:nvGraphicFramePr>
        <p:xfrm>
          <a:off x="3200400" y="5117417"/>
          <a:ext cx="2819400" cy="1066800"/>
        </p:xfrm>
        <a:graphic>
          <a:graphicData uri="http://schemas.openxmlformats.org/drawingml/2006/diagram">
            <dgm:relIds xmlns:dgm="http://schemas.openxmlformats.org/drawingml/2006/diagram" xmlns:r="http://schemas.openxmlformats.org/officeDocument/2006/relationships" r:dm="rId42" r:lo="rId43" r:qs="rId44" r:cs="rId45"/>
          </a:graphicData>
        </a:graphic>
      </p:graphicFrame>
      <p:cxnSp>
        <p:nvCxnSpPr>
          <p:cNvPr id="21" name="Straight Connector 20"/>
          <p:cNvCxnSpPr/>
          <p:nvPr/>
        </p:nvCxnSpPr>
        <p:spPr>
          <a:xfrm rot="5400000">
            <a:off x="799306" y="4609306"/>
            <a:ext cx="4495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6172200" y="2362200"/>
            <a:ext cx="1588" cy="4495800"/>
          </a:xfrm>
          <a:prstGeom prst="line">
            <a:avLst/>
          </a:prstGeom>
        </p:spPr>
        <p:style>
          <a:lnRef idx="1">
            <a:schemeClr val="accent1"/>
          </a:lnRef>
          <a:fillRef idx="0">
            <a:schemeClr val="accent1"/>
          </a:fillRef>
          <a:effectRef idx="0">
            <a:schemeClr val="accent1"/>
          </a:effectRef>
          <a:fontRef idx="minor">
            <a:schemeClr val="tx1"/>
          </a:fontRef>
        </p:style>
      </p:cxnSp>
      <p:grpSp>
        <p:nvGrpSpPr>
          <p:cNvPr id="44" name="Group 43"/>
          <p:cNvGrpSpPr/>
          <p:nvPr/>
        </p:nvGrpSpPr>
        <p:grpSpPr>
          <a:xfrm>
            <a:off x="6317260" y="2590800"/>
            <a:ext cx="2578530" cy="2019300"/>
            <a:chOff x="-845793" y="531211"/>
            <a:chExt cx="3567289" cy="740297"/>
          </a:xfrm>
          <a:scene3d>
            <a:camera prst="orthographicFront"/>
            <a:lightRig rig="flat" dir="t"/>
          </a:scene3d>
        </p:grpSpPr>
        <p:sp>
          <p:nvSpPr>
            <p:cNvPr id="45" name="Rounded Rectangle 44"/>
            <p:cNvSpPr/>
            <p:nvPr/>
          </p:nvSpPr>
          <p:spPr>
            <a:xfrm>
              <a:off x="-845793" y="531211"/>
              <a:ext cx="3567288" cy="740297"/>
            </a:xfrm>
            <a:prstGeom prst="roundRect">
              <a:avLst/>
            </a:prstGeom>
            <a:solidFill>
              <a:srgbClr val="7030A0"/>
            </a:solidFill>
            <a:sp3d prstMaterial="plastic">
              <a:bevelT w="120900" h="88900"/>
              <a:bevelB w="88900" h="31750" prst="angle"/>
            </a:sp3d>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txBody>
            <a:bodyPr/>
            <a:lstStyle/>
            <a:p>
              <a:r>
                <a:rPr lang="en-US" sz="900" u="sng" dirty="0" smtClean="0"/>
                <a:t>Tables</a:t>
              </a:r>
              <a:endParaRPr lang="en-US" sz="1200" u="sng" dirty="0"/>
            </a:p>
          </p:txBody>
        </p:sp>
        <p:sp>
          <p:nvSpPr>
            <p:cNvPr id="46" name="Rounded Rectangle 4"/>
            <p:cNvSpPr/>
            <p:nvPr/>
          </p:nvSpPr>
          <p:spPr>
            <a:xfrm>
              <a:off x="21704" y="531211"/>
              <a:ext cx="2699792" cy="40119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72390" tIns="72390" rIns="72390" bIns="72390" numCol="1" spcCol="1270" anchor="ctr" anchorCtr="0">
              <a:noAutofit/>
            </a:bodyPr>
            <a:lstStyle/>
            <a:p>
              <a:pPr lvl="0" algn="l" defTabSz="844550" rtl="0">
                <a:lnSpc>
                  <a:spcPct val="90000"/>
                </a:lnSpc>
                <a:spcBef>
                  <a:spcPct val="0"/>
                </a:spcBef>
                <a:spcAft>
                  <a:spcPct val="35000"/>
                </a:spcAft>
              </a:pPr>
              <a:endParaRPr lang="en-US" sz="1900" kern="1200" dirty="0"/>
            </a:p>
          </p:txBody>
        </p:sp>
      </p:grpSp>
      <p:graphicFrame>
        <p:nvGraphicFramePr>
          <p:cNvPr id="50" name="Diagram 49"/>
          <p:cNvGraphicFramePr/>
          <p:nvPr>
            <p:extLst>
              <p:ext uri="{D42A27DB-BD31-4B8C-83A1-F6EECF244321}">
                <p14:modId xmlns:p14="http://schemas.microsoft.com/office/powerpoint/2010/main" val="1401727262"/>
              </p:ext>
            </p:extLst>
          </p:nvPr>
        </p:nvGraphicFramePr>
        <p:xfrm>
          <a:off x="6248401" y="4681895"/>
          <a:ext cx="2686049" cy="1642706"/>
        </p:xfrm>
        <a:graphic>
          <a:graphicData uri="http://schemas.openxmlformats.org/drawingml/2006/diagram">
            <dgm:relIds xmlns:dgm="http://schemas.openxmlformats.org/drawingml/2006/diagram" xmlns:r="http://schemas.openxmlformats.org/officeDocument/2006/relationships" r:dm="rId47" r:lo="rId48" r:qs="rId49" r:cs="rId50"/>
          </a:graphicData>
        </a:graphic>
      </p:graphicFrame>
      <p:pic>
        <p:nvPicPr>
          <p:cNvPr id="23" name="Picture 22" descr="download.jpg"/>
          <p:cNvPicPr>
            <a:picLocks noChangeAspect="1"/>
          </p:cNvPicPr>
          <p:nvPr/>
        </p:nvPicPr>
        <p:blipFill>
          <a:blip r:embed="rId52"/>
          <a:stretch>
            <a:fillRect/>
          </a:stretch>
        </p:blipFill>
        <p:spPr>
          <a:xfrm>
            <a:off x="7100887" y="228600"/>
            <a:ext cx="1833563" cy="651436"/>
          </a:xfrm>
          <a:prstGeom prst="rect">
            <a:avLst/>
          </a:prstGeom>
        </p:spPr>
      </p:pic>
      <p:pic>
        <p:nvPicPr>
          <p:cNvPr id="1026" name="Picture 2"/>
          <p:cNvPicPr>
            <a:picLocks noChangeAspect="1" noChangeArrowheads="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436988" y="228600"/>
            <a:ext cx="838200" cy="8242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6856838" y="2892574"/>
            <a:ext cx="1499374" cy="490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7" name="Picture 13"/>
          <p:cNvPicPr>
            <a:picLocks noChangeAspect="1" noChangeArrowheads="1"/>
          </p:cNvPicPr>
          <p:nvPr/>
        </p:nvPicPr>
        <p:blipFill>
          <a:blip r:embed="rId55" cstate="print">
            <a:extLst>
              <a:ext uri="{28A0092B-C50C-407E-A947-70E740481C1C}">
                <a14:useLocalDpi xmlns:a14="http://schemas.microsoft.com/office/drawing/2010/main" val="0"/>
              </a:ext>
            </a:extLst>
          </a:blip>
          <a:srcRect/>
          <a:stretch>
            <a:fillRect/>
          </a:stretch>
        </p:blipFill>
        <p:spPr bwMode="auto">
          <a:xfrm>
            <a:off x="6432160" y="4924058"/>
            <a:ext cx="2348727" cy="1248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8" name="Picture 14"/>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266699" y="1143000"/>
            <a:ext cx="1178777" cy="493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57" cstate="print">
            <a:extLst>
              <a:ext uri="{28A0092B-C50C-407E-A947-70E740481C1C}">
                <a14:useLocalDpi xmlns:a14="http://schemas.microsoft.com/office/drawing/2010/main" val="0"/>
              </a:ext>
            </a:extLst>
          </a:blip>
          <a:srcRect/>
          <a:stretch>
            <a:fillRect/>
          </a:stretch>
        </p:blipFill>
        <p:spPr bwMode="auto">
          <a:xfrm>
            <a:off x="755650" y="5539667"/>
            <a:ext cx="1752600" cy="332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7080269" y="3429000"/>
            <a:ext cx="1052513" cy="11304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ustom 4">
      <a:dk1>
        <a:sysClr val="windowText" lastClr="000000"/>
      </a:dk1>
      <a:lt1>
        <a:sysClr val="window" lastClr="FFFFFF"/>
      </a:lt1>
      <a:dk2>
        <a:srgbClr val="646B86"/>
      </a:dk2>
      <a:lt2>
        <a:srgbClr val="C5D1D7"/>
      </a:lt2>
      <a:accent1>
        <a:srgbClr val="7030A0"/>
      </a:accent1>
      <a:accent2>
        <a:srgbClr val="CCB400"/>
      </a:accent2>
      <a:accent3>
        <a:srgbClr val="8CADAE"/>
      </a:accent3>
      <a:accent4>
        <a:srgbClr val="8C7B70"/>
      </a:accent4>
      <a:accent5>
        <a:srgbClr val="7030A0"/>
      </a:accent5>
      <a:accent6>
        <a:srgbClr val="7030A0"/>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2780</TotalTime>
  <Words>415</Words>
  <Application>Microsoft Office PowerPoint</Application>
  <PresentationFormat>Presentación en pantalla (4:3)</PresentationFormat>
  <Paragraphs>42</Paragraphs>
  <Slides>1</Slides>
  <Notes>0</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Civic</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sujana-p</dc:creator>
  <cp:lastModifiedBy>Raúl</cp:lastModifiedBy>
  <cp:revision>49</cp:revision>
  <dcterms:created xsi:type="dcterms:W3CDTF">2015-01-29T11:50:19Z</dcterms:created>
  <dcterms:modified xsi:type="dcterms:W3CDTF">2018-10-16T10:33:19Z</dcterms:modified>
</cp:coreProperties>
</file>