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9" r:id="rId3"/>
    <p:sldId id="260" r:id="rId4"/>
    <p:sldId id="258" r:id="rId5"/>
    <p:sldId id="261" r:id="rId6"/>
    <p:sldId id="263" r:id="rId7"/>
    <p:sldId id="262" r:id="rId8"/>
    <p:sldId id="264" r:id="rId9"/>
    <p:sldId id="265" r:id="rId10"/>
    <p:sldId id="266" r:id="rId11"/>
    <p:sldId id="267" r:id="rId12"/>
    <p:sldId id="268" r:id="rId1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6" autoAdjust="0"/>
    <p:restoredTop sz="94590" autoAdjust="0"/>
  </p:normalViewPr>
  <p:slideViewPr>
    <p:cSldViewPr>
      <p:cViewPr varScale="1">
        <p:scale>
          <a:sx n="80" d="100"/>
          <a:sy n="80" d="100"/>
        </p:scale>
        <p:origin x="-1037" y="-82"/>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2815780A-FD55-495E-9388-0389C5D7F124}" type="datetimeFigureOut">
              <a:rPr lang="ru-RU" smtClean="0"/>
              <a:pPr/>
              <a:t>20.05.2019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FDF591E-1B9A-45FD-AB0D-0023C8A90704}" type="slidenum">
              <a:rPr lang="ru-RU" smtClean="0"/>
              <a:pPr/>
              <a:t>‹#›</a:t>
            </a:fld>
            <a:endParaRPr lang="ru-RU"/>
          </a:p>
        </p:txBody>
      </p:sp>
    </p:spTree>
    <p:extLst>
      <p:ext uri="{BB962C8B-B14F-4D97-AF65-F5344CB8AC3E}">
        <p14:creationId xmlns="" xmlns:p14="http://schemas.microsoft.com/office/powerpoint/2010/main" val="13134124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815780A-FD55-495E-9388-0389C5D7F124}" type="datetimeFigureOut">
              <a:rPr lang="ru-RU" smtClean="0"/>
              <a:pPr/>
              <a:t>20.05.2019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FDF591E-1B9A-45FD-AB0D-0023C8A90704}" type="slidenum">
              <a:rPr lang="ru-RU" smtClean="0"/>
              <a:pPr/>
              <a:t>‹#›</a:t>
            </a:fld>
            <a:endParaRPr lang="ru-RU"/>
          </a:p>
        </p:txBody>
      </p:sp>
    </p:spTree>
    <p:extLst>
      <p:ext uri="{BB962C8B-B14F-4D97-AF65-F5344CB8AC3E}">
        <p14:creationId xmlns="" xmlns:p14="http://schemas.microsoft.com/office/powerpoint/2010/main" val="22699675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2815780A-FD55-495E-9388-0389C5D7F124}" type="datetimeFigureOut">
              <a:rPr lang="ru-RU" smtClean="0"/>
              <a:pPr/>
              <a:t>20.05.2019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FDF591E-1B9A-45FD-AB0D-0023C8A90704}" type="slidenum">
              <a:rPr lang="ru-RU" smtClean="0"/>
              <a:pPr/>
              <a:t>‹#›</a:t>
            </a:fld>
            <a:endParaRPr lang="ru-RU"/>
          </a:p>
        </p:txBody>
      </p:sp>
    </p:spTree>
    <p:extLst>
      <p:ext uri="{BB962C8B-B14F-4D97-AF65-F5344CB8AC3E}">
        <p14:creationId xmlns="" xmlns:p14="http://schemas.microsoft.com/office/powerpoint/2010/main" val="17781743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2815780A-FD55-495E-9388-0389C5D7F124}" type="datetimeFigureOut">
              <a:rPr lang="ru-RU" smtClean="0"/>
              <a:pPr/>
              <a:t>20.05.2019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FDF591E-1B9A-45FD-AB0D-0023C8A90704}" type="slidenum">
              <a:rPr lang="ru-RU" smtClean="0"/>
              <a:pPr/>
              <a:t>‹#›</a:t>
            </a:fld>
            <a:endParaRPr lang="ru-RU"/>
          </a:p>
        </p:txBody>
      </p:sp>
    </p:spTree>
    <p:extLst>
      <p:ext uri="{BB962C8B-B14F-4D97-AF65-F5344CB8AC3E}">
        <p14:creationId xmlns="" xmlns:p14="http://schemas.microsoft.com/office/powerpoint/2010/main" val="35483310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2815780A-FD55-495E-9388-0389C5D7F124}" type="datetimeFigureOut">
              <a:rPr lang="ru-RU" smtClean="0"/>
              <a:pPr/>
              <a:t>20.05.2019</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2FDF591E-1B9A-45FD-AB0D-0023C8A90704}" type="slidenum">
              <a:rPr lang="ru-RU" smtClean="0"/>
              <a:pPr/>
              <a:t>‹#›</a:t>
            </a:fld>
            <a:endParaRPr lang="ru-RU"/>
          </a:p>
        </p:txBody>
      </p:sp>
    </p:spTree>
    <p:extLst>
      <p:ext uri="{BB962C8B-B14F-4D97-AF65-F5344CB8AC3E}">
        <p14:creationId xmlns="" xmlns:p14="http://schemas.microsoft.com/office/powerpoint/2010/main" val="8081877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2815780A-FD55-495E-9388-0389C5D7F124}" type="datetimeFigureOut">
              <a:rPr lang="ru-RU" smtClean="0"/>
              <a:pPr/>
              <a:t>20.05.2019</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2FDF591E-1B9A-45FD-AB0D-0023C8A90704}" type="slidenum">
              <a:rPr lang="ru-RU" smtClean="0"/>
              <a:pPr/>
              <a:t>‹#›</a:t>
            </a:fld>
            <a:endParaRPr lang="ru-RU"/>
          </a:p>
        </p:txBody>
      </p:sp>
    </p:spTree>
    <p:extLst>
      <p:ext uri="{BB962C8B-B14F-4D97-AF65-F5344CB8AC3E}">
        <p14:creationId xmlns="" xmlns:p14="http://schemas.microsoft.com/office/powerpoint/2010/main" val="2176122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2815780A-FD55-495E-9388-0389C5D7F124}" type="datetimeFigureOut">
              <a:rPr lang="ru-RU" smtClean="0"/>
              <a:pPr/>
              <a:t>20.05.2019</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2FDF591E-1B9A-45FD-AB0D-0023C8A90704}" type="slidenum">
              <a:rPr lang="ru-RU" smtClean="0"/>
              <a:pPr/>
              <a:t>‹#›</a:t>
            </a:fld>
            <a:endParaRPr lang="ru-RU"/>
          </a:p>
        </p:txBody>
      </p:sp>
    </p:spTree>
    <p:extLst>
      <p:ext uri="{BB962C8B-B14F-4D97-AF65-F5344CB8AC3E}">
        <p14:creationId xmlns="" xmlns:p14="http://schemas.microsoft.com/office/powerpoint/2010/main" val="25879385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2815780A-FD55-495E-9388-0389C5D7F124}" type="datetimeFigureOut">
              <a:rPr lang="ru-RU" smtClean="0"/>
              <a:pPr/>
              <a:t>20.05.2019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FDF591E-1B9A-45FD-AB0D-0023C8A90704}" type="slidenum">
              <a:rPr lang="ru-RU" smtClean="0"/>
              <a:pPr/>
              <a:t>‹#›</a:t>
            </a:fld>
            <a:endParaRPr lang="ru-RU"/>
          </a:p>
        </p:txBody>
      </p:sp>
    </p:spTree>
    <p:extLst>
      <p:ext uri="{BB962C8B-B14F-4D97-AF65-F5344CB8AC3E}">
        <p14:creationId xmlns="" xmlns:p14="http://schemas.microsoft.com/office/powerpoint/2010/main" val="10956833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2815780A-FD55-495E-9388-0389C5D7F124}" type="datetimeFigureOut">
              <a:rPr lang="ru-RU" smtClean="0"/>
              <a:pPr/>
              <a:t>20.05.2019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FDF591E-1B9A-45FD-AB0D-0023C8A90704}" type="slidenum">
              <a:rPr lang="ru-RU" smtClean="0"/>
              <a:pPr/>
              <a:t>‹#›</a:t>
            </a:fld>
            <a:endParaRPr lang="ru-RU"/>
          </a:p>
        </p:txBody>
      </p:sp>
    </p:spTree>
    <p:extLst>
      <p:ext uri="{BB962C8B-B14F-4D97-AF65-F5344CB8AC3E}">
        <p14:creationId xmlns="" xmlns:p14="http://schemas.microsoft.com/office/powerpoint/2010/main" val="3027761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815780A-FD55-495E-9388-0389C5D7F124}" type="datetimeFigureOut">
              <a:rPr lang="ru-RU" smtClean="0"/>
              <a:pPr/>
              <a:t>20.05.2019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FDF591E-1B9A-45FD-AB0D-0023C8A90704}" type="slidenum">
              <a:rPr lang="ru-RU" smtClean="0"/>
              <a:pPr/>
              <a:t>‹#›</a:t>
            </a:fld>
            <a:endParaRPr lang="ru-RU"/>
          </a:p>
        </p:txBody>
      </p:sp>
    </p:spTree>
    <p:extLst>
      <p:ext uri="{BB962C8B-B14F-4D97-AF65-F5344CB8AC3E}">
        <p14:creationId xmlns="" xmlns:p14="http://schemas.microsoft.com/office/powerpoint/2010/main" val="6667911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815780A-FD55-495E-9388-0389C5D7F124}" type="datetimeFigureOut">
              <a:rPr lang="ru-RU" smtClean="0"/>
              <a:pPr/>
              <a:t>20.05.2019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FDF591E-1B9A-45FD-AB0D-0023C8A90704}" type="slidenum">
              <a:rPr lang="ru-RU" smtClean="0"/>
              <a:pPr/>
              <a:t>‹#›</a:t>
            </a:fld>
            <a:endParaRPr lang="ru-RU"/>
          </a:p>
        </p:txBody>
      </p:sp>
    </p:spTree>
    <p:extLst>
      <p:ext uri="{BB962C8B-B14F-4D97-AF65-F5344CB8AC3E}">
        <p14:creationId xmlns="" xmlns:p14="http://schemas.microsoft.com/office/powerpoint/2010/main" val="25850407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15780A-FD55-495E-9388-0389C5D7F124}" type="datetimeFigureOut">
              <a:rPr lang="ru-RU" smtClean="0"/>
              <a:pPr/>
              <a:t>20.05.2019</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DF591E-1B9A-45FD-AB0D-0023C8A90704}" type="slidenum">
              <a:rPr lang="ru-RU" smtClean="0"/>
              <a:pPr/>
              <a:t>‹#›</a:t>
            </a:fld>
            <a:endParaRPr lang="ru-RU"/>
          </a:p>
        </p:txBody>
      </p:sp>
    </p:spTree>
    <p:extLst>
      <p:ext uri="{BB962C8B-B14F-4D97-AF65-F5344CB8AC3E}">
        <p14:creationId xmlns="" xmlns:p14="http://schemas.microsoft.com/office/powerpoint/2010/main" val="17014042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2398444"/>
            <a:ext cx="9144000" cy="9971961"/>
          </a:xfrm>
          <a:prstGeom prst="rect">
            <a:avLst/>
          </a:prstGeom>
        </p:spPr>
        <p:txBody>
          <a:bodyPr wrap="square">
            <a:spAutoFit/>
          </a:bodyPr>
          <a:lstStyle/>
          <a:p>
            <a:pPr lvl="0" algn="ctr"/>
            <a:endParaRPr lang="en-US" sz="4000" b="1" i="1" dirty="0" smtClean="0">
              <a:solidFill>
                <a:prstClr val="black"/>
              </a:solidFill>
              <a:latin typeface="Times New Roman" panose="02020603050405020304" pitchFamily="18" charset="0"/>
              <a:cs typeface="Times New Roman" panose="02020603050405020304" pitchFamily="18" charset="0"/>
            </a:endParaRPr>
          </a:p>
          <a:p>
            <a:pPr lvl="0" algn="ctr"/>
            <a:endParaRPr lang="en-US" sz="4000" b="1" i="1" dirty="0">
              <a:solidFill>
                <a:prstClr val="black"/>
              </a:solidFill>
              <a:latin typeface="Times New Roman" panose="02020603050405020304" pitchFamily="18" charset="0"/>
              <a:cs typeface="Times New Roman" panose="02020603050405020304" pitchFamily="18" charset="0"/>
            </a:endParaRPr>
          </a:p>
          <a:p>
            <a:pPr lvl="0" algn="ctr"/>
            <a:endParaRPr lang="en-US" sz="4000" b="1" i="1" dirty="0" smtClean="0">
              <a:solidFill>
                <a:prstClr val="black"/>
              </a:solidFill>
              <a:latin typeface="Times New Roman" panose="02020603050405020304" pitchFamily="18" charset="0"/>
              <a:cs typeface="Times New Roman" panose="02020603050405020304" pitchFamily="18" charset="0"/>
            </a:endParaRPr>
          </a:p>
          <a:p>
            <a:pPr lvl="0" algn="ctr"/>
            <a:endParaRPr lang="en-US" sz="4000" b="1" i="1" dirty="0">
              <a:solidFill>
                <a:prstClr val="black"/>
              </a:solidFill>
              <a:latin typeface="Times New Roman" panose="02020603050405020304" pitchFamily="18" charset="0"/>
              <a:cs typeface="Times New Roman" panose="02020603050405020304" pitchFamily="18" charset="0"/>
            </a:endParaRPr>
          </a:p>
          <a:p>
            <a:pPr lvl="0" algn="ctr"/>
            <a:r>
              <a:rPr lang="en-US" sz="3200" b="1" i="1" dirty="0" smtClean="0">
                <a:solidFill>
                  <a:srgbClr val="C00000"/>
                </a:solidFill>
                <a:latin typeface="Times New Roman" panose="02020603050405020304" pitchFamily="18" charset="0"/>
                <a:cs typeface="Times New Roman" panose="02020603050405020304" pitchFamily="18" charset="0"/>
              </a:rPr>
              <a:t>Consequences </a:t>
            </a:r>
            <a:r>
              <a:rPr lang="en-US" sz="3200" b="1" i="1" dirty="0">
                <a:solidFill>
                  <a:srgbClr val="C00000"/>
                </a:solidFill>
                <a:latin typeface="Times New Roman" panose="02020603050405020304" pitchFamily="18" charset="0"/>
                <a:cs typeface="Times New Roman" panose="02020603050405020304" pitchFamily="18" charset="0"/>
              </a:rPr>
              <a:t>of external influences </a:t>
            </a:r>
            <a:br>
              <a:rPr lang="en-US" sz="3200" b="1" i="1" dirty="0">
                <a:solidFill>
                  <a:srgbClr val="C00000"/>
                </a:solidFill>
                <a:latin typeface="Times New Roman" panose="02020603050405020304" pitchFamily="18" charset="0"/>
                <a:cs typeface="Times New Roman" panose="02020603050405020304" pitchFamily="18" charset="0"/>
              </a:rPr>
            </a:br>
            <a:r>
              <a:rPr lang="en-US" sz="3200" b="1" i="1" dirty="0">
                <a:solidFill>
                  <a:srgbClr val="C00000"/>
                </a:solidFill>
                <a:latin typeface="Times New Roman" panose="02020603050405020304" pitchFamily="18" charset="0"/>
                <a:cs typeface="Times New Roman" panose="02020603050405020304" pitchFamily="18" charset="0"/>
              </a:rPr>
              <a:t>on the Solar system and the </a:t>
            </a:r>
            <a:r>
              <a:rPr lang="en-US" sz="3200" b="1" i="1" dirty="0" smtClean="0">
                <a:solidFill>
                  <a:srgbClr val="C00000"/>
                </a:solidFill>
                <a:latin typeface="Times New Roman" panose="02020603050405020304" pitchFamily="18" charset="0"/>
                <a:cs typeface="Times New Roman" panose="02020603050405020304" pitchFamily="18" charset="0"/>
              </a:rPr>
              <a:t>Earth</a:t>
            </a:r>
          </a:p>
          <a:p>
            <a:pPr algn="ctr"/>
            <a:r>
              <a:rPr lang="en-US" sz="2400" b="1" i="1" dirty="0" smtClean="0">
                <a:latin typeface="Times New Roman" panose="02020603050405020304" pitchFamily="18" charset="0"/>
                <a:cs typeface="Times New Roman" panose="02020603050405020304" pitchFamily="18" charset="0"/>
              </a:rPr>
              <a:t>Smolkov </a:t>
            </a:r>
            <a:r>
              <a:rPr lang="en-US" sz="2400" b="1" i="1" dirty="0" err="1" smtClean="0">
                <a:latin typeface="Times New Roman" panose="02020603050405020304" pitchFamily="18" charset="0"/>
                <a:cs typeface="Times New Roman" panose="02020603050405020304" pitchFamily="18" charset="0"/>
              </a:rPr>
              <a:t>G.Ya</a:t>
            </a:r>
            <a:r>
              <a:rPr lang="en-US" sz="2400" b="1" i="1" dirty="0" smtClean="0">
                <a:latin typeface="Times New Roman" panose="02020603050405020304" pitchFamily="18" charset="0"/>
                <a:cs typeface="Times New Roman" panose="02020603050405020304" pitchFamily="18" charset="0"/>
              </a:rPr>
              <a:t>.</a:t>
            </a:r>
          </a:p>
          <a:p>
            <a:pPr algn="ctr"/>
            <a:r>
              <a:rPr lang="en-US" sz="2400" b="1" i="1" dirty="0" smtClean="0">
                <a:latin typeface="Times New Roman" panose="02020603050405020304" pitchFamily="18" charset="0"/>
                <a:cs typeface="Times New Roman" panose="02020603050405020304" pitchFamily="18" charset="0"/>
              </a:rPr>
              <a:t>Institute of solar-terrestrial physics of RAS SD, Irkutsk, RF</a:t>
            </a:r>
          </a:p>
          <a:p>
            <a:pPr algn="ctr"/>
            <a:r>
              <a:rPr lang="en-US" sz="2400" b="1" i="1" dirty="0" smtClean="0">
                <a:latin typeface="Times New Roman" panose="02020603050405020304" pitchFamily="18" charset="0"/>
                <a:cs typeface="Times New Roman" panose="02020603050405020304" pitchFamily="18" charset="0"/>
              </a:rPr>
              <a:t>smolkov@iszf.irk.ru </a:t>
            </a:r>
          </a:p>
          <a:p>
            <a:r>
              <a:rPr lang="en-US" sz="2400" b="1" i="1" dirty="0" smtClean="0">
                <a:latin typeface="Times New Roman" panose="02020603050405020304" pitchFamily="18" charset="0"/>
                <a:cs typeface="Times New Roman" panose="02020603050405020304" pitchFamily="18" charset="0"/>
              </a:rPr>
              <a:t>         In 2010, more than 300 well-known scientists from 85 countries addressed the UN Secretary General and the Heads of their states with great concern, enclosing the GEOCHANGE Report of the International Committee on Global Environmental Change on the registration of “abrupt” changes in energy in all layers of our planet, beginning with the end 1990s (</a:t>
            </a:r>
            <a:r>
              <a:rPr lang="en-US" sz="2400" b="1" i="1" dirty="0" err="1" smtClean="0">
                <a:latin typeface="Times New Roman" panose="02020603050405020304" pitchFamily="18" charset="0"/>
                <a:cs typeface="Times New Roman" panose="02020603050405020304" pitchFamily="18" charset="0"/>
              </a:rPr>
              <a:t>Khalilov</a:t>
            </a:r>
            <a:r>
              <a:rPr lang="en-US" sz="2400" b="1" i="1" dirty="0" smtClean="0">
                <a:latin typeface="Times New Roman" panose="02020603050405020304" pitchFamily="18" charset="0"/>
                <a:cs typeface="Times New Roman" panose="02020603050405020304" pitchFamily="18" charset="0"/>
              </a:rPr>
              <a:t>, 2010).</a:t>
            </a:r>
          </a:p>
          <a:p>
            <a:r>
              <a:rPr lang="en-US" sz="2400" b="1" i="1" dirty="0" smtClean="0">
                <a:latin typeface="Times New Roman" panose="02020603050405020304" pitchFamily="18" charset="0"/>
                <a:cs typeface="Times New Roman" panose="02020603050405020304" pitchFamily="18" charset="0"/>
              </a:rPr>
              <a:t>        The Report presents for the first time synchronous global natural changes in all the Earth’s envelopes. Moreover, it turned out that they are synchronized with events simultaneously recorded on the Sun, which indicates an external impact on the Solar system as a whole. The earth turned out to be a very informative detector of external influences, very useful for understanding the essence of STR.</a:t>
            </a:r>
            <a:endParaRPr lang="ru-RU" sz="2400" b="1" i="1" dirty="0" smtClean="0">
              <a:latin typeface="Times New Roman" panose="02020603050405020304" pitchFamily="18" charset="0"/>
              <a:cs typeface="Times New Roman" panose="02020603050405020304" pitchFamily="18" charset="0"/>
            </a:endParaRPr>
          </a:p>
          <a:p>
            <a:endParaRPr lang="en-US" sz="2000" b="1" i="1" dirty="0" smtClean="0">
              <a:latin typeface="Times New Roman" panose="02020603050405020304" pitchFamily="18" charset="0"/>
              <a:cs typeface="Times New Roman" panose="02020603050405020304" pitchFamily="18" charset="0"/>
            </a:endParaRPr>
          </a:p>
          <a:p>
            <a:pPr lvl="0" algn="ctr"/>
            <a:endParaRPr lang="en-US" sz="2000" b="1" i="1" dirty="0">
              <a:solidFill>
                <a:prstClr val="black"/>
              </a:solidFill>
              <a:latin typeface="Times New Roman" panose="02020603050405020304" pitchFamily="18" charset="0"/>
              <a:cs typeface="Times New Roman" panose="02020603050405020304" pitchFamily="18" charset="0"/>
            </a:endParaRPr>
          </a:p>
          <a:p>
            <a:pPr lvl="0" algn="ctr"/>
            <a:endParaRPr lang="ru-RU" dirty="0">
              <a:solidFill>
                <a:prstClr val="black"/>
              </a:solidFill>
            </a:endParaRPr>
          </a:p>
        </p:txBody>
      </p:sp>
    </p:spTree>
    <p:extLst>
      <p:ext uri="{BB962C8B-B14F-4D97-AF65-F5344CB8AC3E}">
        <p14:creationId xmlns="" xmlns:p14="http://schemas.microsoft.com/office/powerpoint/2010/main" val="29442475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464647"/>
            <a:ext cx="9144000" cy="8617744"/>
          </a:xfrm>
          <a:prstGeom prst="rect">
            <a:avLst/>
          </a:prstGeom>
        </p:spPr>
        <p:txBody>
          <a:bodyPr wrap="square">
            <a:spAutoFit/>
          </a:bodyPr>
          <a:lstStyle/>
          <a:p>
            <a:endParaRPr lang="en-US" sz="2000" dirty="0" smtClean="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a:p>
            <a:endParaRPr lang="en-US" sz="2000" dirty="0" smtClean="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a:p>
            <a:endParaRPr lang="en-US" sz="2000" dirty="0" smtClean="0">
              <a:latin typeface="Times New Roman" panose="02020603050405020304" pitchFamily="18" charset="0"/>
              <a:cs typeface="Times New Roman" panose="02020603050405020304" pitchFamily="18" charset="0"/>
            </a:endParaRPr>
          </a:p>
          <a:p>
            <a:r>
              <a:rPr lang="en-US" sz="2000" b="1" i="1" dirty="0" smtClean="0">
                <a:latin typeface="Times New Roman" panose="02020603050405020304" pitchFamily="18" charset="0"/>
                <a:cs typeface="Times New Roman" panose="02020603050405020304" pitchFamily="18" charset="0"/>
              </a:rPr>
              <a:t>The GEOCHANGE International Committee on Global Geological Changes (scientific organizations and scientists from more than thirty countries) (</a:t>
            </a:r>
            <a:r>
              <a:rPr lang="en-US" sz="2000" b="1" i="1" dirty="0" err="1" smtClean="0">
                <a:latin typeface="Times New Roman" panose="02020603050405020304" pitchFamily="18" charset="0"/>
                <a:cs typeface="Times New Roman" panose="02020603050405020304" pitchFamily="18" charset="0"/>
              </a:rPr>
              <a:t>Khalilov</a:t>
            </a:r>
            <a:r>
              <a:rPr lang="en-US" sz="2000" b="1" i="1" dirty="0" smtClean="0">
                <a:latin typeface="Times New Roman" panose="02020603050405020304" pitchFamily="18" charset="0"/>
                <a:cs typeface="Times New Roman" panose="02020603050405020304" pitchFamily="18" charset="0"/>
              </a:rPr>
              <a:t>, 2010) and the Global Flood Detection System (Global Flood Detection System, Experimental system) reported on intermittent changes natural processes that occurred simultaneously in 1997-1998:</a:t>
            </a:r>
          </a:p>
          <a:p>
            <a:r>
              <a:rPr lang="en-US" sz="2000" b="1" i="1" dirty="0" smtClean="0">
                <a:latin typeface="Times New Roman" panose="02020603050405020304" pitchFamily="18" charset="0"/>
                <a:cs typeface="Times New Roman" panose="02020603050405020304" pitchFamily="18" charset="0"/>
              </a:rPr>
              <a:t> 1) a more than fivefold increase in the drift velocity of the north magnetic pole from 1980 to 2010, signifying the beginning of an increase in geodynamic activity inside the Earth (Olsen and M. </a:t>
            </a:r>
            <a:r>
              <a:rPr lang="en-US" sz="2000" b="1" i="1" dirty="0" err="1" smtClean="0">
                <a:latin typeface="Times New Roman" panose="02020603050405020304" pitchFamily="18" charset="0"/>
                <a:cs typeface="Times New Roman" panose="02020603050405020304" pitchFamily="18" charset="0"/>
              </a:rPr>
              <a:t>Mandea</a:t>
            </a:r>
            <a:r>
              <a:rPr lang="en-US" sz="2000" b="1" i="1" dirty="0" smtClean="0">
                <a:latin typeface="Times New Roman" panose="02020603050405020304" pitchFamily="18" charset="0"/>
                <a:cs typeface="Times New Roman" panose="02020603050405020304" pitchFamily="18" charset="0"/>
              </a:rPr>
              <a:t>, 2007; http://www.flighttoinfini.com/forum/316-2277 -one);</a:t>
            </a:r>
          </a:p>
          <a:p>
            <a:r>
              <a:rPr lang="en-US" sz="2000" b="1" i="1" dirty="0" smtClean="0">
                <a:latin typeface="Times New Roman" panose="02020603050405020304" pitchFamily="18" charset="0"/>
                <a:cs typeface="Times New Roman" panose="02020603050405020304" pitchFamily="18" charset="0"/>
              </a:rPr>
              <a:t>2) the beginning of anomalous changes in some geophysical parameters of the Earth recorded using the satellite laser ranging system (LDS) of the USA, including the 1998 jump in the values ​​of the J2 (Re / </a:t>
            </a:r>
            <a:r>
              <a:rPr lang="en-US" sz="2000" b="1" i="1" dirty="0" err="1" smtClean="0">
                <a:latin typeface="Times New Roman" panose="02020603050405020304" pitchFamily="18" charset="0"/>
                <a:cs typeface="Times New Roman" panose="02020603050405020304" pitchFamily="18" charset="0"/>
              </a:rPr>
              <a:t>Rp</a:t>
            </a:r>
            <a:r>
              <a:rPr lang="en-US" sz="2000" b="1" i="1" dirty="0" smtClean="0">
                <a:latin typeface="Times New Roman" panose="02020603050405020304" pitchFamily="18" charset="0"/>
                <a:cs typeface="Times New Roman" panose="02020603050405020304" pitchFamily="18" charset="0"/>
              </a:rPr>
              <a:t>) coefficient reflecting the change in the shape of the Earth (Cox, Chao, 2002, 2003);</a:t>
            </a:r>
          </a:p>
          <a:p>
            <a:r>
              <a:rPr lang="en-US" sz="2000" b="1" i="1" dirty="0" smtClean="0">
                <a:latin typeface="Times New Roman" panose="02020603050405020304" pitchFamily="18" charset="0"/>
                <a:cs typeface="Times New Roman" panose="02020603050405020304" pitchFamily="18" charset="0"/>
              </a:rPr>
              <a:t>3) an increase in seismic activity and a decrease in volcanic activity: a sharp increase in the number of strong earthquakes</a:t>
            </a:r>
            <a:r>
              <a:rPr lang="en-US" sz="2000" dirty="0" smtClean="0">
                <a:latin typeface="Times New Roman" panose="02020603050405020304" pitchFamily="18" charset="0"/>
                <a:cs typeface="Times New Roman" panose="02020603050405020304" pitchFamily="18" charset="0"/>
              </a:rPr>
              <a:t> </a:t>
            </a:r>
            <a:r>
              <a:rPr lang="en-US" sz="2000" b="1" i="1" dirty="0" smtClean="0">
                <a:latin typeface="Times New Roman" panose="02020603050405020304" pitchFamily="18" charset="0"/>
                <a:cs typeface="Times New Roman" panose="02020603050405020304" pitchFamily="18" charset="0"/>
              </a:rPr>
              <a:t>and the number of people killed during strong earthquakes according to an exponential law, in 1997-1998. registered a deep minimum of volcanic activity and its subsequent sharp increase (http://www.novisio.com/htmlearthgt.htm);</a:t>
            </a:r>
          </a:p>
          <a:p>
            <a:r>
              <a:rPr lang="en-US" sz="2000" b="1" i="1" dirty="0" smtClean="0">
                <a:latin typeface="Times New Roman" panose="02020603050405020304" pitchFamily="18" charset="0"/>
                <a:cs typeface="Times New Roman" panose="02020603050405020304" pitchFamily="18" charset="0"/>
              </a:rPr>
              <a:t> 4) a discontinuous change in solar radiation in 1998, resulting in global climate change</a:t>
            </a:r>
            <a:r>
              <a:rPr lang="en-US" sz="2000" dirty="0" smtClean="0">
                <a:latin typeface="Times New Roman" panose="02020603050405020304" pitchFamily="18" charset="0"/>
                <a:cs typeface="Times New Roman" panose="02020603050405020304" pitchFamily="18" charset="0"/>
              </a:rPr>
              <a:t> </a:t>
            </a:r>
            <a:r>
              <a:rPr lang="en-US" sz="2000" b="1" i="1" dirty="0" smtClean="0">
                <a:latin typeface="Times New Roman" panose="02020603050405020304" pitchFamily="18" charset="0"/>
                <a:cs typeface="Times New Roman" panose="02020603050405020304" pitchFamily="18" charset="0"/>
              </a:rPr>
              <a:t>(Barkin, 2013); </a:t>
            </a:r>
          </a:p>
          <a:p>
            <a:endParaRPr lang="en-US" sz="2000" b="1" i="1" dirty="0" smtClean="0">
              <a:latin typeface="Times New Roman" panose="02020603050405020304" pitchFamily="18" charset="0"/>
              <a:cs typeface="Times New Roman" panose="02020603050405020304" pitchFamily="18" charset="0"/>
            </a:endParaRPr>
          </a:p>
          <a:p>
            <a:r>
              <a:rPr lang="en-US" sz="1200" b="1" i="1" dirty="0" smtClean="0">
                <a:solidFill>
                  <a:srgbClr val="C00000"/>
                </a:solidFill>
                <a:latin typeface="Times New Roman" panose="02020603050405020304" pitchFamily="18" charset="0"/>
                <a:cs typeface="Times New Roman" panose="02020603050405020304" pitchFamily="18" charset="0"/>
              </a:rPr>
              <a:t>Mechanical and Aerospace 2019/Revolutionary Innovation in Mechanical and Aerospace Technologies (24-25.06.2019, Tokyo, Japan)</a:t>
            </a:r>
          </a:p>
          <a:p>
            <a:endParaRPr lang="ru-RU" sz="1200" b="1" i="1"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9752263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187648"/>
            <a:ext cx="9144000" cy="8094524"/>
          </a:xfrm>
          <a:prstGeom prst="rect">
            <a:avLst/>
          </a:prstGeom>
        </p:spPr>
        <p:txBody>
          <a:bodyPr wrap="square">
            <a:spAutoFit/>
          </a:bodyPr>
          <a:lstStyle/>
          <a:p>
            <a:endParaRPr lang="en-US" sz="2000" b="1" i="1" dirty="0" smtClean="0">
              <a:latin typeface="Times New Roman" panose="02020603050405020304" pitchFamily="18" charset="0"/>
              <a:cs typeface="Times New Roman" panose="02020603050405020304" pitchFamily="18" charset="0"/>
            </a:endParaRPr>
          </a:p>
          <a:p>
            <a:endParaRPr lang="en-US" sz="2000" b="1" i="1" dirty="0">
              <a:latin typeface="Times New Roman" panose="02020603050405020304" pitchFamily="18" charset="0"/>
              <a:cs typeface="Times New Roman" panose="02020603050405020304" pitchFamily="18" charset="0"/>
            </a:endParaRPr>
          </a:p>
          <a:p>
            <a:endParaRPr lang="en-US" sz="2000" b="1" i="1" dirty="0" smtClean="0">
              <a:latin typeface="Times New Roman" panose="02020603050405020304" pitchFamily="18" charset="0"/>
              <a:cs typeface="Times New Roman" panose="02020603050405020304" pitchFamily="18" charset="0"/>
            </a:endParaRPr>
          </a:p>
          <a:p>
            <a:endParaRPr lang="en-US" sz="2000" b="1" i="1" dirty="0">
              <a:latin typeface="Times New Roman" panose="02020603050405020304" pitchFamily="18" charset="0"/>
              <a:cs typeface="Times New Roman" panose="02020603050405020304" pitchFamily="18" charset="0"/>
            </a:endParaRPr>
          </a:p>
          <a:p>
            <a:r>
              <a:rPr lang="en-US" sz="2000" b="1" i="1" dirty="0" smtClean="0">
                <a:latin typeface="Times New Roman" panose="02020603050405020304" pitchFamily="18" charset="0"/>
                <a:cs typeface="Times New Roman" panose="02020603050405020304" pitchFamily="18" charset="0"/>
              </a:rPr>
              <a:t>        5) the change in the level of the world ocean, which coincided in time with the change in the shape of the Earth (an anomalous change in the magnitude of the coefficient J2 in jump), is actually 3 times greater than the effect of the redistribution of water masses in the world ocean (Cox, Chao, 2002, 2003) </a:t>
            </a:r>
            <a:r>
              <a:rPr lang="ru-RU" sz="2000" b="1" i="1" dirty="0" smtClean="0">
                <a:latin typeface="Times New Roman" panose="02020603050405020304" pitchFamily="18" charset="0"/>
                <a:cs typeface="Times New Roman" panose="02020603050405020304" pitchFamily="18" charset="0"/>
              </a:rPr>
              <a:t>(</a:t>
            </a:r>
            <a:r>
              <a:rPr lang="en-US" sz="2000" b="1" i="1" dirty="0" smtClean="0">
                <a:latin typeface="Times New Roman" panose="02020603050405020304" pitchFamily="18" charset="0"/>
                <a:cs typeface="Times New Roman" panose="02020603050405020304" pitchFamily="18" charset="0"/>
              </a:rPr>
              <a:t>Barkin, 2011; Barkin, 2009);</a:t>
            </a:r>
          </a:p>
          <a:p>
            <a:r>
              <a:rPr lang="en-US" sz="2000" b="1" i="1" dirty="0" smtClean="0">
                <a:latin typeface="Times New Roman" panose="02020603050405020304" pitchFamily="18" charset="0"/>
                <a:cs typeface="Times New Roman" panose="02020603050405020304" pitchFamily="18" charset="0"/>
              </a:rPr>
              <a:t>         6) intermittent anomalous increase in the global temperature of the troposphere in 1998 (Barkin, 2002, 2009);</a:t>
            </a:r>
          </a:p>
          <a:p>
            <a:r>
              <a:rPr lang="en-US" sz="2000" b="1" i="1" dirty="0" smtClean="0">
                <a:latin typeface="Times New Roman" panose="02020603050405020304" pitchFamily="18" charset="0"/>
                <a:cs typeface="Times New Roman" panose="02020603050405020304" pitchFamily="18" charset="0"/>
              </a:rPr>
              <a:t>       7) tsunami: a sharp change in the trend of annual numbers, both for catastrophic tsunamis, and for medium and weak tsunamis, “races” of annual numbers of tsunamis since 1998 — exponential trends (</a:t>
            </a:r>
            <a:r>
              <a:rPr lang="en-US" sz="2000" b="1" i="1" dirty="0" err="1" smtClean="0">
                <a:latin typeface="Times New Roman" panose="02020603050405020304" pitchFamily="18" charset="0"/>
                <a:cs typeface="Times New Roman" panose="02020603050405020304" pitchFamily="18" charset="0"/>
              </a:rPr>
              <a:t>Khalilov</a:t>
            </a:r>
            <a:r>
              <a:rPr lang="en-US" sz="2000" b="1" i="1" dirty="0" smtClean="0">
                <a:latin typeface="Times New Roman" panose="02020603050405020304" pitchFamily="18" charset="0"/>
                <a:cs typeface="Times New Roman" panose="02020603050405020304" pitchFamily="18" charset="0"/>
              </a:rPr>
              <a:t>, 2010);</a:t>
            </a:r>
          </a:p>
          <a:p>
            <a:r>
              <a:rPr lang="en-US" sz="2000" b="1" i="1" dirty="0" smtClean="0">
                <a:latin typeface="Times New Roman" panose="02020603050405020304" pitchFamily="18" charset="0"/>
                <a:cs typeface="Times New Roman" panose="02020603050405020304" pitchFamily="18" charset="0"/>
              </a:rPr>
              <a:t>         8) a sharp increase in the number of tornadoes, North Atlantic tropical storms, the total number of hurricanes in the Atlantic basin, a steady increase in the number of floods; significant and unusual events from December 1997 to February 1998 (</a:t>
            </a:r>
            <a:r>
              <a:rPr lang="en-US" sz="2000" b="1" i="1" dirty="0" err="1" smtClean="0">
                <a:latin typeface="Times New Roman" panose="02020603050405020304" pitchFamily="18" charset="0"/>
                <a:cs typeface="Times New Roman" panose="02020603050405020304" pitchFamily="18" charset="0"/>
              </a:rPr>
              <a:t>Khalilov</a:t>
            </a:r>
            <a:r>
              <a:rPr lang="en-US" sz="2000" b="1" i="1" dirty="0" smtClean="0">
                <a:latin typeface="Times New Roman" panose="02020603050405020304" pitchFamily="18" charset="0"/>
                <a:cs typeface="Times New Roman" panose="02020603050405020304" pitchFamily="18" charset="0"/>
              </a:rPr>
              <a:t>, 2010);</a:t>
            </a:r>
          </a:p>
          <a:p>
            <a:r>
              <a:rPr lang="en-US" sz="2000" b="1" i="1" dirty="0" smtClean="0">
                <a:latin typeface="Times New Roman" panose="02020603050405020304" pitchFamily="18" charset="0"/>
                <a:cs typeface="Times New Roman" panose="02020603050405020304" pitchFamily="18" charset="0"/>
              </a:rPr>
              <a:t>         9) a “leap” in the increase in the number of forest fires in 1998 (</a:t>
            </a:r>
            <a:r>
              <a:rPr lang="en-US" sz="2000" b="1" i="1" dirty="0" err="1" smtClean="0">
                <a:latin typeface="Times New Roman" panose="02020603050405020304" pitchFamily="18" charset="0"/>
                <a:cs typeface="Times New Roman" panose="02020603050405020304" pitchFamily="18" charset="0"/>
              </a:rPr>
              <a:t>Khalilov</a:t>
            </a:r>
            <a:r>
              <a:rPr lang="en-US" sz="2000" b="1" i="1" dirty="0" smtClean="0">
                <a:latin typeface="Times New Roman" panose="02020603050405020304" pitchFamily="18" charset="0"/>
                <a:cs typeface="Times New Roman" panose="02020603050405020304" pitchFamily="18" charset="0"/>
              </a:rPr>
              <a:t>, 2010).</a:t>
            </a:r>
          </a:p>
          <a:p>
            <a:endParaRPr lang="en-US" sz="2000" b="1" i="1" dirty="0" smtClean="0">
              <a:latin typeface="Times New Roman" panose="02020603050405020304" pitchFamily="18" charset="0"/>
              <a:cs typeface="Times New Roman" panose="02020603050405020304" pitchFamily="18" charset="0"/>
            </a:endParaRPr>
          </a:p>
          <a:p>
            <a:r>
              <a:rPr lang="en-US" sz="2000" b="1" i="1" dirty="0" smtClean="0">
                <a:latin typeface="Times New Roman" panose="02020603050405020304" pitchFamily="18" charset="0"/>
                <a:cs typeface="Times New Roman" panose="02020603050405020304" pitchFamily="18" charset="0"/>
              </a:rPr>
              <a:t>This rare unique complex of synchronous responses of all the shells of the Earth in 1997-1998 for a powerful change in the energy and balance of their gravitational field, the dynamics of mass distribution can serve as a test for systematic study and interdisciplinary explanation of the effects in many areas of interest of interested researchers.</a:t>
            </a:r>
            <a:endParaRPr lang="ru-RU" sz="2000" b="1" i="1"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8164798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2572643"/>
            <a:ext cx="9144000" cy="8894743"/>
          </a:xfrm>
          <a:prstGeom prst="rect">
            <a:avLst/>
          </a:prstGeom>
        </p:spPr>
        <p:txBody>
          <a:bodyPr wrap="square">
            <a:spAutoFit/>
          </a:bodyPr>
          <a:lstStyle/>
          <a:p>
            <a:endParaRPr lang="en-US" sz="1600" b="1" i="1" dirty="0" smtClean="0">
              <a:latin typeface="Times New Roman" panose="02020603050405020304" pitchFamily="18" charset="0"/>
              <a:cs typeface="Times New Roman" panose="02020603050405020304" pitchFamily="18" charset="0"/>
            </a:endParaRPr>
          </a:p>
          <a:p>
            <a:endParaRPr lang="en-US" sz="1600" b="1" i="1" dirty="0">
              <a:latin typeface="Times New Roman" panose="02020603050405020304" pitchFamily="18" charset="0"/>
              <a:cs typeface="Times New Roman" panose="02020603050405020304" pitchFamily="18" charset="0"/>
            </a:endParaRPr>
          </a:p>
          <a:p>
            <a:endParaRPr lang="en-US" sz="1600" b="1" i="1" dirty="0" smtClean="0">
              <a:latin typeface="Times New Roman" panose="02020603050405020304" pitchFamily="18" charset="0"/>
              <a:cs typeface="Times New Roman" panose="02020603050405020304" pitchFamily="18" charset="0"/>
            </a:endParaRPr>
          </a:p>
          <a:p>
            <a:endParaRPr lang="en-US" sz="1600" b="1" i="1" dirty="0">
              <a:latin typeface="Times New Roman" panose="02020603050405020304" pitchFamily="18" charset="0"/>
              <a:cs typeface="Times New Roman" panose="02020603050405020304" pitchFamily="18" charset="0"/>
            </a:endParaRPr>
          </a:p>
          <a:p>
            <a:endParaRPr lang="en-US" sz="1600" b="1" i="1" dirty="0" smtClean="0">
              <a:latin typeface="Times New Roman" panose="02020603050405020304" pitchFamily="18" charset="0"/>
              <a:cs typeface="Times New Roman" panose="02020603050405020304" pitchFamily="18" charset="0"/>
            </a:endParaRPr>
          </a:p>
          <a:p>
            <a:endParaRPr lang="en-US" sz="1600" b="1" i="1" dirty="0">
              <a:latin typeface="Times New Roman" panose="02020603050405020304" pitchFamily="18" charset="0"/>
              <a:cs typeface="Times New Roman" panose="02020603050405020304" pitchFamily="18" charset="0"/>
            </a:endParaRPr>
          </a:p>
          <a:p>
            <a:endParaRPr lang="en-US" sz="1600" b="1" i="1" dirty="0" smtClean="0">
              <a:latin typeface="Times New Roman" panose="02020603050405020304" pitchFamily="18" charset="0"/>
              <a:cs typeface="Times New Roman" panose="02020603050405020304" pitchFamily="18" charset="0"/>
            </a:endParaRPr>
          </a:p>
          <a:p>
            <a:endParaRPr lang="en-US" sz="1600" b="1" i="1" dirty="0">
              <a:latin typeface="Times New Roman" panose="02020603050405020304" pitchFamily="18" charset="0"/>
              <a:cs typeface="Times New Roman" panose="02020603050405020304" pitchFamily="18" charset="0"/>
            </a:endParaRPr>
          </a:p>
          <a:p>
            <a:endParaRPr lang="en-US" sz="1600" b="1" i="1" dirty="0" smtClean="0">
              <a:latin typeface="Times New Roman" panose="02020603050405020304" pitchFamily="18" charset="0"/>
              <a:cs typeface="Times New Roman" panose="02020603050405020304" pitchFamily="18" charset="0"/>
            </a:endParaRPr>
          </a:p>
          <a:p>
            <a:endParaRPr lang="en-US" sz="1600" b="1" i="1" dirty="0">
              <a:latin typeface="Times New Roman" panose="02020603050405020304" pitchFamily="18" charset="0"/>
              <a:cs typeface="Times New Roman" panose="02020603050405020304" pitchFamily="18" charset="0"/>
            </a:endParaRPr>
          </a:p>
          <a:p>
            <a:endParaRPr lang="en-US" sz="1600" b="1" i="1" dirty="0" smtClean="0">
              <a:latin typeface="Times New Roman" panose="02020603050405020304" pitchFamily="18" charset="0"/>
              <a:cs typeface="Times New Roman" panose="02020603050405020304" pitchFamily="18" charset="0"/>
            </a:endParaRPr>
          </a:p>
          <a:p>
            <a:r>
              <a:rPr lang="en-US" b="1" i="1" dirty="0" smtClean="0">
                <a:latin typeface="Times New Roman" panose="02020603050405020304" pitchFamily="18" charset="0"/>
                <a:cs typeface="Times New Roman" panose="02020603050405020304" pitchFamily="18" charset="0"/>
              </a:rPr>
              <a:t>         The GEOCHANGE Report reported on the nature and number of powerful natural events: various atmospheric cataclysms, global changes in the drift velocity of geomagnetic poles, solar activity, changes in the 2nd harmonic coefficient of Earth’s geopotential J2 (Re/</a:t>
            </a:r>
            <a:r>
              <a:rPr lang="en-US" b="1" i="1" dirty="0" err="1" smtClean="0">
                <a:latin typeface="Times New Roman" panose="02020603050405020304" pitchFamily="18" charset="0"/>
                <a:cs typeface="Times New Roman" panose="02020603050405020304" pitchFamily="18" charset="0"/>
              </a:rPr>
              <a:t>Rp</a:t>
            </a:r>
            <a:r>
              <a:rPr lang="en-US" b="1" i="1" dirty="0" smtClean="0">
                <a:latin typeface="Times New Roman" panose="02020603050405020304" pitchFamily="18" charset="0"/>
                <a:cs typeface="Times New Roman" panose="02020603050405020304" pitchFamily="18" charset="0"/>
              </a:rPr>
              <a:t>). Their parameters start to grow synchronously and exponentially since 1998! Since the late 1990s, the growth of the statistical and energy characteristics of many signs of cataclysms on Earth has accelerated sharply. Over the past 20 years, the drift velocity of the N-geomagnetic pole has increased more than 5 times, for the first time in the entire 100-year observation period, and this velocity remains almost unchanged (</a:t>
            </a:r>
            <a:r>
              <a:rPr lang="en-US" b="1" i="1" dirty="0" err="1" smtClean="0">
                <a:latin typeface="Times New Roman" panose="02020603050405020304" pitchFamily="18" charset="0"/>
                <a:cs typeface="Times New Roman" panose="02020603050405020304" pitchFamily="18" charset="0"/>
              </a:rPr>
              <a:t>Khalilov</a:t>
            </a:r>
            <a:r>
              <a:rPr lang="en-US" b="1" i="1" dirty="0" smtClean="0">
                <a:latin typeface="Times New Roman" panose="02020603050405020304" pitchFamily="18" charset="0"/>
                <a:cs typeface="Times New Roman" panose="02020603050405020304" pitchFamily="18" charset="0"/>
              </a:rPr>
              <a:t>, 2010).</a:t>
            </a:r>
          </a:p>
          <a:p>
            <a:r>
              <a:rPr lang="en-US" b="1" i="1" dirty="0" smtClean="0">
                <a:latin typeface="Times New Roman" panose="02020603050405020304" pitchFamily="18" charset="0"/>
                <a:cs typeface="Times New Roman" panose="02020603050405020304" pitchFamily="18" charset="0"/>
              </a:rPr>
              <a:t>        The geomagnetic field of the Earth is formed as a result of complex energy processes in the liquid core. Consequently, if on the surface the geomagnetic pole moved 5 times faster, then at the level of the core, the power engineering changed abruptly, this disturbance was also discovered in the late 1990s. Its first signs appeared in the form of an increase in seismic activity and a decrease in the volcanic activity of the Earth. In 1998, a sharp synchronous increase in the number of many natural disasters began.</a:t>
            </a:r>
          </a:p>
          <a:p>
            <a:r>
              <a:rPr lang="en-US" b="1" i="1" dirty="0" smtClean="0">
                <a:latin typeface="Times New Roman" panose="02020603050405020304" pitchFamily="18" charset="0"/>
                <a:cs typeface="Times New Roman" panose="02020603050405020304" pitchFamily="18" charset="0"/>
              </a:rPr>
              <a:t>        The list of facts is extensive, so they are presented selectively. The need for a systematic approach to STR research and an interdisciplinary explanation of their results has intensified (Smolkov, Barkin, 2014). The registered picture of natural events and processes is clearly not consistent with the Kyoto Protocol of 1997 under the GW.</a:t>
            </a:r>
          </a:p>
          <a:p>
            <a:r>
              <a:rPr lang="en-US" b="1" i="1" dirty="0" smtClean="0">
                <a:latin typeface="Times New Roman" panose="02020603050405020304" pitchFamily="18" charset="0"/>
                <a:cs typeface="Times New Roman" panose="02020603050405020304" pitchFamily="18" charset="0"/>
              </a:rPr>
              <a:t>        The UN recognized its prediction of the GW as erroneous, but still imposes the main (http://lb.ua/news/2010/01/20/21015_klimatologi_oon_priznali_svoi_pr.html) anthropogenic factor, not confirmed by orbital means.</a:t>
            </a:r>
            <a:endParaRPr lang="ru-RU" b="1" i="1"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3740228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58847"/>
            <a:ext cx="9144000" cy="6370975"/>
          </a:xfrm>
          <a:prstGeom prst="rect">
            <a:avLst/>
          </a:prstGeom>
        </p:spPr>
        <p:txBody>
          <a:bodyPr wrap="square">
            <a:spAutoFit/>
          </a:bodyPr>
          <a:lstStyle/>
          <a:p>
            <a:r>
              <a:rPr lang="en-US" sz="2400" b="1" i="1" dirty="0" smtClean="0">
                <a:latin typeface="Times New Roman" panose="02020603050405020304" pitchFamily="18" charset="0"/>
                <a:cs typeface="Times New Roman" panose="02020603050405020304" pitchFamily="18" charset="0"/>
              </a:rPr>
              <a:t>       These synchronous events are collectively called the global “energy jump” of processes in all the Earth’s envelopes — the lithosphere, hydrosphere, atmosphere and magnetosphere in 1998. Geophysical activity after all this remained high.</a:t>
            </a:r>
          </a:p>
          <a:p>
            <a:r>
              <a:rPr lang="en-US" sz="2400" b="1" i="1" dirty="0" smtClean="0">
                <a:latin typeface="Times New Roman" panose="02020603050405020304" pitchFamily="18" charset="0"/>
                <a:cs typeface="Times New Roman" panose="02020603050405020304" pitchFamily="18" charset="0"/>
              </a:rPr>
              <a:t>       The original cause of all of the above could only be an external impact on the Solar system as a whole, with its transmission, including Earth, additional energy that caused the specified perturbations recorded on Earth synchronously with the events that occurred on the Sun (Smolkov, Barkin, 2016).</a:t>
            </a:r>
          </a:p>
          <a:p>
            <a:r>
              <a:rPr lang="en-US" sz="2400" b="1" i="1" dirty="0" smtClean="0">
                <a:latin typeface="Times New Roman" panose="02020603050405020304" pitchFamily="18" charset="0"/>
                <a:cs typeface="Times New Roman" panose="02020603050405020304" pitchFamily="18" charset="0"/>
              </a:rPr>
              <a:t>        This allows us to study the effects of external influences on the Solar system as a whole, taking into account the synchronous responses of the Earth.</a:t>
            </a:r>
          </a:p>
          <a:p>
            <a:r>
              <a:rPr lang="en-US" sz="2400" b="1" i="1" dirty="0" smtClean="0">
                <a:latin typeface="Times New Roman" panose="02020603050405020304" pitchFamily="18" charset="0"/>
                <a:cs typeface="Times New Roman" panose="02020603050405020304" pitchFamily="18" charset="0"/>
              </a:rPr>
              <a:t>         Without taking into account all external factors affecting the Earth, natural causes, arguments about the impact of SA alone, sometimes with the addition of a geomagnetic field or volcanism, are still published, with events being classified as “anomalies” with an unsuccessful explanation, often only statement.</a:t>
            </a:r>
            <a:endParaRPr lang="ru-RU" sz="2400" b="1" i="1"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16949599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3542140"/>
            <a:ext cx="9144000" cy="10433625"/>
          </a:xfrm>
          <a:prstGeom prst="rect">
            <a:avLst/>
          </a:prstGeom>
        </p:spPr>
        <p:txBody>
          <a:bodyPr wrap="square">
            <a:spAutoFit/>
          </a:bodyPr>
          <a:lstStyle/>
          <a:p>
            <a:endParaRPr lang="en-US" b="1" i="1" dirty="0" smtClean="0">
              <a:latin typeface="Times New Roman" panose="02020603050405020304" pitchFamily="18" charset="0"/>
              <a:cs typeface="Times New Roman" panose="02020603050405020304" pitchFamily="18" charset="0"/>
            </a:endParaRPr>
          </a:p>
          <a:p>
            <a:endParaRPr lang="en-US" b="1" i="1" dirty="0">
              <a:latin typeface="Times New Roman" panose="02020603050405020304" pitchFamily="18" charset="0"/>
              <a:cs typeface="Times New Roman" panose="02020603050405020304" pitchFamily="18" charset="0"/>
            </a:endParaRPr>
          </a:p>
          <a:p>
            <a:endParaRPr lang="en-US" b="1" i="1" dirty="0" smtClean="0">
              <a:latin typeface="Times New Roman" panose="02020603050405020304" pitchFamily="18" charset="0"/>
              <a:cs typeface="Times New Roman" panose="02020603050405020304" pitchFamily="18" charset="0"/>
            </a:endParaRPr>
          </a:p>
          <a:p>
            <a:endParaRPr lang="en-US" b="1" i="1" dirty="0">
              <a:latin typeface="Times New Roman" panose="02020603050405020304" pitchFamily="18" charset="0"/>
              <a:cs typeface="Times New Roman" panose="02020603050405020304" pitchFamily="18" charset="0"/>
            </a:endParaRPr>
          </a:p>
          <a:p>
            <a:endParaRPr lang="en-US" b="1" i="1" dirty="0" smtClean="0">
              <a:latin typeface="Times New Roman" panose="02020603050405020304" pitchFamily="18" charset="0"/>
              <a:cs typeface="Times New Roman" panose="02020603050405020304" pitchFamily="18" charset="0"/>
            </a:endParaRPr>
          </a:p>
          <a:p>
            <a:endParaRPr lang="en-US" b="1" i="1" dirty="0">
              <a:latin typeface="Times New Roman" panose="02020603050405020304" pitchFamily="18" charset="0"/>
              <a:cs typeface="Times New Roman" panose="02020603050405020304" pitchFamily="18" charset="0"/>
            </a:endParaRPr>
          </a:p>
          <a:p>
            <a:endParaRPr lang="en-US" b="1" i="1" dirty="0" smtClean="0">
              <a:latin typeface="Times New Roman" panose="02020603050405020304" pitchFamily="18" charset="0"/>
              <a:cs typeface="Times New Roman" panose="02020603050405020304" pitchFamily="18" charset="0"/>
            </a:endParaRPr>
          </a:p>
          <a:p>
            <a:endParaRPr lang="en-US" b="1" i="1" dirty="0">
              <a:latin typeface="Times New Roman" panose="02020603050405020304" pitchFamily="18" charset="0"/>
              <a:cs typeface="Times New Roman" panose="02020603050405020304" pitchFamily="18" charset="0"/>
            </a:endParaRPr>
          </a:p>
          <a:p>
            <a:endParaRPr lang="en-US" b="1" i="1" dirty="0" smtClean="0">
              <a:latin typeface="Times New Roman" panose="02020603050405020304" pitchFamily="18" charset="0"/>
              <a:cs typeface="Times New Roman" panose="02020603050405020304" pitchFamily="18" charset="0"/>
            </a:endParaRPr>
          </a:p>
          <a:p>
            <a:endParaRPr lang="en-US" b="1" i="1" dirty="0">
              <a:latin typeface="Times New Roman" panose="02020603050405020304" pitchFamily="18" charset="0"/>
              <a:cs typeface="Times New Roman" panose="02020603050405020304" pitchFamily="18" charset="0"/>
            </a:endParaRPr>
          </a:p>
          <a:p>
            <a:endParaRPr lang="en-US" b="1" i="1" dirty="0" smtClean="0">
              <a:latin typeface="Times New Roman" panose="02020603050405020304" pitchFamily="18" charset="0"/>
              <a:cs typeface="Times New Roman" panose="02020603050405020304" pitchFamily="18" charset="0"/>
            </a:endParaRPr>
          </a:p>
          <a:p>
            <a:endParaRPr lang="en-US" b="1" i="1" dirty="0">
              <a:latin typeface="Times New Roman" panose="02020603050405020304" pitchFamily="18" charset="0"/>
              <a:cs typeface="Times New Roman" panose="02020603050405020304" pitchFamily="18" charset="0"/>
            </a:endParaRPr>
          </a:p>
          <a:p>
            <a:endParaRPr lang="en-US" b="1" i="1" dirty="0" smtClean="0">
              <a:latin typeface="Times New Roman" panose="02020603050405020304" pitchFamily="18" charset="0"/>
              <a:cs typeface="Times New Roman" panose="02020603050405020304" pitchFamily="18" charset="0"/>
            </a:endParaRPr>
          </a:p>
          <a:p>
            <a:r>
              <a:rPr lang="en-US" b="1" i="1" dirty="0" smtClean="0">
                <a:latin typeface="Times New Roman" panose="02020603050405020304" pitchFamily="18" charset="0"/>
                <a:cs typeface="Times New Roman" panose="02020603050405020304" pitchFamily="18" charset="0"/>
              </a:rPr>
              <a:t>         </a:t>
            </a:r>
            <a:r>
              <a:rPr lang="en-US" sz="2000" b="1" i="1" dirty="0" smtClean="0">
                <a:latin typeface="Times New Roman" panose="02020603050405020304" pitchFamily="18" charset="0"/>
                <a:cs typeface="Times New Roman" panose="02020603050405020304" pitchFamily="18" charset="0"/>
              </a:rPr>
              <a:t>The essence of the concept of endogenous activity of the Earth and its geodynamic the model consists in the gravitational influence of all the others on the Earth of the celestial bodies of the Solar system with their joint barycentric motion in the gravitational field of the Galaxy. When this appears the possibility of explaining the characteristic properties of STR: mechanisms, cyclicity, energy, polar asymmetry, synchronicity, variations forms of the Earth, levels of the oceans, gravity, instability of the diurnal rotation of the planet, seismic and volcanism (Smolkov, Barkin, 2014, 2016).</a:t>
            </a:r>
          </a:p>
          <a:p>
            <a:r>
              <a:rPr lang="en-US" b="1" i="1" dirty="0" smtClean="0">
                <a:latin typeface="Times New Roman" panose="02020603050405020304" pitchFamily="18" charset="0"/>
                <a:cs typeface="Times New Roman" panose="02020603050405020304" pitchFamily="18" charset="0"/>
              </a:rPr>
              <a:t>        </a:t>
            </a:r>
            <a:r>
              <a:rPr lang="en-US" sz="2000" b="1" i="1" dirty="0" smtClean="0">
                <a:latin typeface="Times New Roman" panose="02020603050405020304" pitchFamily="18" charset="0"/>
                <a:cs typeface="Times New Roman" panose="02020603050405020304" pitchFamily="18" charset="0"/>
              </a:rPr>
              <a:t>The geodynamic model of relative displacement of the nucleus has already received impressive these applications are used to study and solve complex geophysical problems. A number of geodynamical and geophysical phenomena have received a theoretical explanation in good agreement with observational data. </a:t>
            </a:r>
          </a:p>
          <a:p>
            <a:r>
              <a:rPr lang="en-US" b="1" i="1" dirty="0" smtClean="0">
                <a:latin typeface="Times New Roman" panose="02020603050405020304" pitchFamily="18" charset="0"/>
                <a:cs typeface="Times New Roman" panose="02020603050405020304" pitchFamily="18" charset="0"/>
              </a:rPr>
              <a:t>In</a:t>
            </a:r>
            <a:r>
              <a:rPr lang="en-US" sz="2000" b="1" i="1" dirty="0" smtClean="0">
                <a:latin typeface="Times New Roman" panose="02020603050405020304" pitchFamily="18" charset="0"/>
                <a:cs typeface="Times New Roman" panose="02020603050405020304" pitchFamily="18" charset="0"/>
              </a:rPr>
              <a:t> </a:t>
            </a:r>
            <a:r>
              <a:rPr lang="en-US" b="1" i="1" u="sng" dirty="0" smtClean="0">
                <a:latin typeface="Times New Roman" panose="02020603050405020304" pitchFamily="18" charset="0"/>
                <a:cs typeface="Times New Roman" panose="02020603050405020304" pitchFamily="18" charset="0"/>
              </a:rPr>
              <a:t>geodynamics</a:t>
            </a:r>
            <a:r>
              <a:rPr lang="en-US" b="1" i="1" dirty="0" smtClean="0">
                <a:latin typeface="Times New Roman" panose="02020603050405020304" pitchFamily="18" charset="0"/>
                <a:cs typeface="Times New Roman" panose="02020603050405020304" pitchFamily="18" charset="0"/>
              </a:rPr>
              <a:t>, in explaining secular drift poles of the axis of rotation and non-tidal acceleration in the axial rotation of the Earth (Barkin, 1996, 2010; </a:t>
            </a:r>
            <a:r>
              <a:rPr lang="en-US" b="1" i="1" dirty="0" err="1" smtClean="0">
                <a:latin typeface="Times New Roman" panose="02020603050405020304" pitchFamily="18" charset="0"/>
                <a:cs typeface="Times New Roman" panose="02020603050405020304" pitchFamily="18" charset="0"/>
              </a:rPr>
              <a:t>Goncharov</a:t>
            </a:r>
            <a:r>
              <a:rPr lang="en-US" b="1" i="1" dirty="0" smtClean="0">
                <a:latin typeface="Times New Roman" panose="02020603050405020304" pitchFamily="18" charset="0"/>
                <a:cs typeface="Times New Roman" panose="02020603050405020304" pitchFamily="18" charset="0"/>
              </a:rPr>
              <a:t> et al., 2012; Barkin, 2013). In </a:t>
            </a:r>
            <a:r>
              <a:rPr lang="en-US" b="1" i="1" u="sng" dirty="0" err="1" smtClean="0">
                <a:latin typeface="Times New Roman" panose="02020603050405020304" pitchFamily="18" charset="0"/>
                <a:cs typeface="Times New Roman" panose="02020603050405020304" pitchFamily="18" charset="0"/>
              </a:rPr>
              <a:t>gravimetry</a:t>
            </a:r>
            <a:r>
              <a:rPr lang="en-US" b="1" i="1" dirty="0" smtClean="0">
                <a:latin typeface="Times New Roman" panose="02020603050405020304" pitchFamily="18" charset="0"/>
                <a:cs typeface="Times New Roman" panose="02020603050405020304" pitchFamily="18" charset="0"/>
              </a:rPr>
              <a:t>, in explaining observables secular gravity changes at the world's leading gravity stations. In </a:t>
            </a:r>
            <a:r>
              <a:rPr lang="en-US" b="1" i="1" u="sng" dirty="0" smtClean="0">
                <a:latin typeface="Times New Roman" panose="02020603050405020304" pitchFamily="18" charset="0"/>
                <a:cs typeface="Times New Roman" panose="02020603050405020304" pitchFamily="18" charset="0"/>
              </a:rPr>
              <a:t>oceanology</a:t>
            </a:r>
            <a:r>
              <a:rPr lang="en-US" b="1" i="1" dirty="0" smtClean="0">
                <a:latin typeface="Times New Roman" panose="02020603050405020304" pitchFamily="18" charset="0"/>
                <a:cs typeface="Times New Roman" panose="02020603050405020304" pitchFamily="18" charset="0"/>
              </a:rPr>
              <a:t>, in explaining secular changes in ocean level, both global and average ocean levels in the Northern and Southern Hemispheres (Barkin, 2009, 2011). In </a:t>
            </a:r>
            <a:r>
              <a:rPr lang="en-US" b="1" i="1" u="sng" dirty="0" smtClean="0">
                <a:latin typeface="Times New Roman" panose="02020603050405020304" pitchFamily="18" charset="0"/>
                <a:cs typeface="Times New Roman" panose="02020603050405020304" pitchFamily="18" charset="0"/>
              </a:rPr>
              <a:t>geodesy</a:t>
            </a:r>
            <a:r>
              <a:rPr lang="en-US" b="1" i="1" dirty="0" smtClean="0">
                <a:latin typeface="Times New Roman" panose="02020603050405020304" pitchFamily="18" charset="0"/>
                <a:cs typeface="Times New Roman" panose="02020603050405020304" pitchFamily="18" charset="0"/>
              </a:rPr>
              <a:t>, when interpreting observable phenomena of secular length shortening latitudinal circles in the N-hemisphere and their elongation in the South due to the variability Earth forms (Barkin, </a:t>
            </a:r>
            <a:r>
              <a:rPr lang="en-US" b="1" i="1" dirty="0" err="1" smtClean="0">
                <a:latin typeface="Times New Roman" panose="02020603050405020304" pitchFamily="18" charset="0"/>
                <a:cs typeface="Times New Roman" panose="02020603050405020304" pitchFamily="18" charset="0"/>
              </a:rPr>
              <a:t>Clege</a:t>
            </a:r>
            <a:r>
              <a:rPr lang="en-US" b="1" i="1" dirty="0" smtClean="0">
                <a:latin typeface="Times New Roman" panose="02020603050405020304" pitchFamily="18" charset="0"/>
                <a:cs typeface="Times New Roman" panose="02020603050405020304" pitchFamily="18" charset="0"/>
              </a:rPr>
              <a:t>, 2012; Barkin, 2013). And also in solving problems in </a:t>
            </a:r>
            <a:r>
              <a:rPr lang="en-US" b="1" i="1" u="sng" dirty="0" smtClean="0">
                <a:latin typeface="Times New Roman" panose="02020603050405020304" pitchFamily="18" charset="0"/>
                <a:cs typeface="Times New Roman" panose="02020603050405020304" pitchFamily="18" charset="0"/>
              </a:rPr>
              <a:t>seismology</a:t>
            </a:r>
            <a:r>
              <a:rPr lang="en-US" b="1" i="1" dirty="0" smtClean="0">
                <a:latin typeface="Times New Roman" panose="02020603050405020304" pitchFamily="18" charset="0"/>
                <a:cs typeface="Times New Roman" panose="02020603050405020304" pitchFamily="18" charset="0"/>
              </a:rPr>
              <a:t> and </a:t>
            </a:r>
            <a:r>
              <a:rPr lang="en-US" b="1" i="1" u="sng" dirty="0" smtClean="0">
                <a:latin typeface="Times New Roman" panose="02020603050405020304" pitchFamily="18" charset="0"/>
                <a:cs typeface="Times New Roman" panose="02020603050405020304" pitchFamily="18" charset="0"/>
              </a:rPr>
              <a:t>climatology</a:t>
            </a:r>
            <a:r>
              <a:rPr lang="en-US" b="1" i="1" dirty="0" smtClean="0">
                <a:latin typeface="Times New Roman" panose="02020603050405020304" pitchFamily="18" charset="0"/>
                <a:cs typeface="Times New Roman" panose="02020603050405020304" pitchFamily="18" charset="0"/>
              </a:rPr>
              <a:t> and a wide range of other </a:t>
            </a:r>
            <a:r>
              <a:rPr lang="en-US" b="1" i="1" u="sng" dirty="0" smtClean="0">
                <a:latin typeface="Times New Roman" panose="02020603050405020304" pitchFamily="18" charset="0"/>
                <a:cs typeface="Times New Roman" panose="02020603050405020304" pitchFamily="18" charset="0"/>
              </a:rPr>
              <a:t>geophysical,</a:t>
            </a:r>
            <a:r>
              <a:rPr lang="en-US" b="1" i="1" dirty="0" smtClean="0">
                <a:latin typeface="Times New Roman" panose="02020603050405020304" pitchFamily="18" charset="0"/>
                <a:cs typeface="Times New Roman" panose="02020603050405020304" pitchFamily="18" charset="0"/>
              </a:rPr>
              <a:t> geodynamic, </a:t>
            </a:r>
            <a:r>
              <a:rPr lang="en-US" b="1" i="1" u="sng" dirty="0" smtClean="0">
                <a:latin typeface="Times New Roman" panose="02020603050405020304" pitchFamily="18" charset="0"/>
                <a:cs typeface="Times New Roman" panose="02020603050405020304" pitchFamily="18" charset="0"/>
              </a:rPr>
              <a:t>geodesic</a:t>
            </a:r>
            <a:r>
              <a:rPr lang="en-US" b="1" i="1" dirty="0" smtClean="0">
                <a:latin typeface="Times New Roman" panose="02020603050405020304" pitchFamily="18" charset="0"/>
                <a:cs typeface="Times New Roman" panose="02020603050405020304" pitchFamily="18" charset="0"/>
              </a:rPr>
              <a:t> phenomena on Earth and similarly on other planets (Barkin, 2009, 2012, 2013). Finally, an assessment of the energy of events.</a:t>
            </a:r>
            <a:endParaRPr lang="ru-RU" b="1" i="1"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2676207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2157144"/>
            <a:ext cx="9144000" cy="8771632"/>
          </a:xfrm>
          <a:prstGeom prst="rect">
            <a:avLst/>
          </a:prstGeom>
        </p:spPr>
        <p:txBody>
          <a:bodyPr wrap="square">
            <a:spAutoFit/>
          </a:bodyPr>
          <a:lstStyle/>
          <a:p>
            <a:endParaRPr lang="en-US" b="1" i="1" dirty="0" smtClean="0">
              <a:latin typeface="Times New Roman" pitchFamily="18" charset="0"/>
              <a:cs typeface="Times New Roman" pitchFamily="18" charset="0"/>
            </a:endParaRPr>
          </a:p>
          <a:p>
            <a:endParaRPr lang="en-US" b="1" i="1" dirty="0" smtClean="0">
              <a:latin typeface="Times New Roman" pitchFamily="18" charset="0"/>
              <a:cs typeface="Times New Roman" pitchFamily="18" charset="0"/>
            </a:endParaRPr>
          </a:p>
          <a:p>
            <a:endParaRPr lang="en-US" b="1" i="1" dirty="0" smtClean="0">
              <a:latin typeface="Times New Roman" pitchFamily="18" charset="0"/>
              <a:cs typeface="Times New Roman" pitchFamily="18" charset="0"/>
            </a:endParaRPr>
          </a:p>
          <a:p>
            <a:endParaRPr lang="en-US" b="1" i="1" dirty="0" smtClean="0">
              <a:latin typeface="Times New Roman" pitchFamily="18" charset="0"/>
              <a:cs typeface="Times New Roman" pitchFamily="18" charset="0"/>
            </a:endParaRPr>
          </a:p>
          <a:p>
            <a:endParaRPr lang="en-US" b="1" i="1" dirty="0" smtClean="0">
              <a:latin typeface="Times New Roman" pitchFamily="18" charset="0"/>
              <a:cs typeface="Times New Roman" pitchFamily="18" charset="0"/>
            </a:endParaRPr>
          </a:p>
          <a:p>
            <a:endParaRPr lang="en-US" b="1" i="1" dirty="0" smtClean="0">
              <a:latin typeface="Times New Roman" pitchFamily="18" charset="0"/>
              <a:cs typeface="Times New Roman" pitchFamily="18" charset="0"/>
            </a:endParaRPr>
          </a:p>
          <a:p>
            <a:endParaRPr lang="en-US" b="1" i="1" dirty="0" smtClean="0">
              <a:latin typeface="Times New Roman" pitchFamily="18" charset="0"/>
              <a:cs typeface="Times New Roman" pitchFamily="18" charset="0"/>
            </a:endParaRPr>
          </a:p>
          <a:p>
            <a:endParaRPr lang="en-US" b="1" i="1" dirty="0" smtClean="0">
              <a:latin typeface="Times New Roman" pitchFamily="18" charset="0"/>
              <a:cs typeface="Times New Roman" pitchFamily="18" charset="0"/>
            </a:endParaRPr>
          </a:p>
          <a:p>
            <a:r>
              <a:rPr lang="en-US" sz="2000" b="1" i="1" dirty="0" smtClean="0">
                <a:latin typeface="Times New Roman" pitchFamily="18" charset="0"/>
                <a:cs typeface="Times New Roman" pitchFamily="18" charset="0"/>
              </a:rPr>
              <a:t>         The astronomical nature of the variations in global surface temperatures tested by spectra derived from the orbits of the planets represents very similar power spectra. On the two </a:t>
            </a:r>
            <a:r>
              <a:rPr lang="en-US" sz="2000" b="1" i="1" dirty="0" err="1" smtClean="0">
                <a:latin typeface="Times New Roman" pitchFamily="18" charset="0"/>
                <a:cs typeface="Times New Roman" pitchFamily="18" charset="0"/>
              </a:rPr>
              <a:t>registragrams</a:t>
            </a:r>
            <a:r>
              <a:rPr lang="en-US" sz="2000" b="1" i="1" dirty="0" smtClean="0">
                <a:latin typeface="Times New Roman" pitchFamily="18" charset="0"/>
                <a:cs typeface="Times New Roman" pitchFamily="18" charset="0"/>
              </a:rPr>
              <a:t>, 11 frequencies correspond closely with a period between 5 to 100 years. Among them, large climatic fluctuations of the “peak-trench” type with an amplitude of about 0.1 ° and 0.25 ° C, and periods of about 20 and 60 land years, respectively, are synchronized with the orbital periods of Jupiter and Saturn. The temperature register also shows 11- and 22-year solar cycles. The 9.1 year cycle is synchronized with the lunar orbital cycles. A phenomenological model based on these astronomical cycles can be used for a good reconstruction (character restoration) of temperature fluctuations since 1850 and to make partial predictions for the 21st century. It has been established that at least 60% of global warming observed since 1970 was caused by the combined effect of the above-mentioned natural climate fluctuations. A partial forecast indicates that the climate may be stabilized or cool until 2030-2040. Possible physical mechanisms with a focus on the phenomenon of collective synchronization of coupled oscillators (Scafetta, 2010) are qualitatively discussed. Synchronization of STR manifestations on the galactic time scale was also detected (Berry, 1991; 2006, </a:t>
            </a:r>
            <a:r>
              <a:rPr lang="en-US" sz="2000" b="1" i="1" dirty="0" err="1" smtClean="0">
                <a:latin typeface="Times New Roman" pitchFamily="18" charset="0"/>
                <a:cs typeface="Times New Roman" pitchFamily="18" charset="0"/>
              </a:rPr>
              <a:t>Barenbaum</a:t>
            </a:r>
            <a:r>
              <a:rPr lang="en-US" sz="2000" b="1" i="1" dirty="0" smtClean="0">
                <a:latin typeface="Times New Roman" pitchFamily="18" charset="0"/>
                <a:cs typeface="Times New Roman" pitchFamily="18" charset="0"/>
              </a:rPr>
              <a:t>, 2010).</a:t>
            </a:r>
          </a:p>
          <a:p>
            <a:r>
              <a:rPr lang="en-US" sz="2000" b="1" i="1" dirty="0" smtClean="0">
                <a:latin typeface="Times New Roman" pitchFamily="18" charset="0"/>
                <a:cs typeface="Times New Roman" pitchFamily="18" charset="0"/>
              </a:rPr>
              <a:t>         Variations of the energy and gravitational-plasma state of the solar system m. due to its passage, </a:t>
            </a:r>
            <a:r>
              <a:rPr lang="en-US" sz="2000" b="1" i="1" dirty="0" err="1" smtClean="0">
                <a:latin typeface="Times New Roman" pitchFamily="18" charset="0"/>
                <a:cs typeface="Times New Roman" pitchFamily="18" charset="0"/>
              </a:rPr>
              <a:t>inhomogeneities</a:t>
            </a:r>
            <a:r>
              <a:rPr lang="en-US" sz="2000" b="1" i="1" dirty="0" smtClean="0">
                <a:latin typeface="Times New Roman" pitchFamily="18" charset="0"/>
                <a:cs typeface="Times New Roman" pitchFamily="18" charset="0"/>
              </a:rPr>
              <a:t> of the ISV and asteroid streams, flows of high-energy radiations and gravitational waves after supernova explosions (recorded up to 340 </a:t>
            </a:r>
            <a:r>
              <a:rPr lang="en-US" sz="2000" b="1" i="1" dirty="0" err="1" smtClean="0">
                <a:latin typeface="Times New Roman" pitchFamily="18" charset="0"/>
                <a:cs typeface="Times New Roman" pitchFamily="18" charset="0"/>
              </a:rPr>
              <a:t>catnos</a:t>
            </a:r>
            <a:r>
              <a:rPr lang="en-US" sz="2000" b="1" i="1" dirty="0" smtClean="0">
                <a:latin typeface="Times New Roman" pitchFamily="18" charset="0"/>
                <a:cs typeface="Times New Roman" pitchFamily="18" charset="0"/>
              </a:rPr>
              <a:t> / year), in shock or trigger (Smolkov, Barkin, 2016).</a:t>
            </a:r>
            <a:endParaRPr lang="ru-RU" sz="2000" b="1" i="1" dirty="0">
              <a:latin typeface="Times New Roman" pitchFamily="18" charset="0"/>
              <a:cs typeface="Times New Roman" pitchFamily="18" charset="0"/>
            </a:endParaRPr>
          </a:p>
        </p:txBody>
      </p:sp>
    </p:spTree>
    <p:extLst>
      <p:ext uri="{BB962C8B-B14F-4D97-AF65-F5344CB8AC3E}">
        <p14:creationId xmlns="" xmlns:p14="http://schemas.microsoft.com/office/powerpoint/2010/main" val="39839738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8217634"/>
          </a:xfrm>
          <a:prstGeom prst="rect">
            <a:avLst/>
          </a:prstGeom>
        </p:spPr>
        <p:txBody>
          <a:bodyPr wrap="square">
            <a:spAutoFit/>
          </a:bodyPr>
          <a:lstStyle/>
          <a:p>
            <a:r>
              <a:rPr lang="en-US" sz="2400" b="1" i="1" dirty="0" smtClean="0">
                <a:latin typeface="Times New Roman" pitchFamily="18" charset="0"/>
                <a:cs typeface="Times New Roman" pitchFamily="18" charset="0"/>
              </a:rPr>
              <a:t>         </a:t>
            </a:r>
          </a:p>
          <a:p>
            <a:r>
              <a:rPr lang="en-US" sz="2400" b="1" i="1" dirty="0" smtClean="0">
                <a:latin typeface="Times New Roman" pitchFamily="18" charset="0"/>
                <a:cs typeface="Times New Roman" pitchFamily="18" charset="0"/>
              </a:rPr>
              <a:t>          Astronomical facts (Smolkov, Barkin, 2016), susceptibility of the Solar system to inhomogeneous interstellar wind (</a:t>
            </a:r>
            <a:r>
              <a:rPr lang="en-US" sz="2400" b="1" i="1" dirty="0" err="1" smtClean="0">
                <a:latin typeface="Times New Roman" pitchFamily="18" charset="0"/>
                <a:cs typeface="Times New Roman" pitchFamily="18" charset="0"/>
              </a:rPr>
              <a:t>McComas</a:t>
            </a:r>
            <a:r>
              <a:rPr lang="en-US" sz="2400" b="1" i="1" dirty="0" smtClean="0">
                <a:latin typeface="Times New Roman" pitchFamily="18" charset="0"/>
                <a:cs typeface="Times New Roman" pitchFamily="18" charset="0"/>
              </a:rPr>
              <a:t> DJ et al., 2013), the influence on the evolution of the Solar system of gravitational-plasma processes in the Galaxy (</a:t>
            </a:r>
            <a:r>
              <a:rPr lang="en-US" sz="2400" b="1" i="1" dirty="0" err="1" smtClean="0">
                <a:latin typeface="Times New Roman" pitchFamily="18" charset="0"/>
                <a:cs typeface="Times New Roman" pitchFamily="18" charset="0"/>
              </a:rPr>
              <a:t>Barenbaum</a:t>
            </a:r>
            <a:r>
              <a:rPr lang="en-US" sz="2400" b="1" i="1" dirty="0" smtClean="0">
                <a:latin typeface="Times New Roman" pitchFamily="18" charset="0"/>
                <a:cs typeface="Times New Roman" pitchFamily="18" charset="0"/>
              </a:rPr>
              <a:t>, 2010). All global natural processes that are cyclically repeated on Earth have cosmic roots (Berry, 2008, 2011).</a:t>
            </a:r>
          </a:p>
          <a:p>
            <a:endParaRPr lang="en-US" sz="2400" b="1" i="1" dirty="0" smtClean="0">
              <a:latin typeface="Times New Roman" pitchFamily="18" charset="0"/>
              <a:cs typeface="Times New Roman" pitchFamily="18" charset="0"/>
            </a:endParaRPr>
          </a:p>
          <a:p>
            <a:r>
              <a:rPr lang="en-US" sz="2400" b="1" i="1" dirty="0" smtClean="0">
                <a:latin typeface="Times New Roman" pitchFamily="18" charset="0"/>
                <a:cs typeface="Times New Roman" pitchFamily="18" charset="0"/>
              </a:rPr>
              <a:t>          Events and processes that occurred simultaneously in 1997-1998. in the solid, liquid and atmospheric shells of the Earth and the observed layers of the Solar atmosphere, caused a "pause or temporary slowdown in global warming" in 1998-2013.</a:t>
            </a:r>
          </a:p>
          <a:p>
            <a:endParaRPr lang="en-US" sz="2400" b="1" i="1" dirty="0" smtClean="0">
              <a:latin typeface="Times New Roman" pitchFamily="18" charset="0"/>
              <a:cs typeface="Times New Roman" pitchFamily="18" charset="0"/>
            </a:endParaRPr>
          </a:p>
          <a:p>
            <a:r>
              <a:rPr lang="en-US" sz="2400" b="1" i="1" dirty="0" smtClean="0">
                <a:latin typeface="Times New Roman" pitchFamily="18" charset="0"/>
                <a:cs typeface="Times New Roman" pitchFamily="18" charset="0"/>
              </a:rPr>
              <a:t>          Keywords: solar-terrestrial relations (STR) , solar activity (SA), endogenous activity of the Earth (EAE), drift of the center of mass of the Earth (ECM), global warming (GW), interstellar medium (ISM),</a:t>
            </a:r>
          </a:p>
          <a:p>
            <a:r>
              <a:rPr lang="en-US" sz="2400" b="1" i="1" dirty="0" smtClean="0">
                <a:latin typeface="Times New Roman" pitchFamily="18" charset="0"/>
                <a:cs typeface="Times New Roman" pitchFamily="18" charset="0"/>
              </a:rPr>
              <a:t>coronal mass ejection (CME).</a:t>
            </a:r>
          </a:p>
          <a:p>
            <a:endParaRPr lang="en-US" sz="2400" b="1" i="1" dirty="0" smtClean="0">
              <a:latin typeface="Times New Roman" pitchFamily="18" charset="0"/>
              <a:cs typeface="Times New Roman" pitchFamily="18" charset="0"/>
            </a:endParaRPr>
          </a:p>
          <a:p>
            <a:r>
              <a:rPr lang="en-US" sz="2400" b="1" i="1" dirty="0" smtClean="0">
                <a:latin typeface="Times New Roman" pitchFamily="18" charset="0"/>
                <a:cs typeface="Times New Roman" pitchFamily="18" charset="0"/>
              </a:rPr>
              <a:t>          </a:t>
            </a:r>
          </a:p>
          <a:p>
            <a:endParaRPr lang="en-US" sz="2400" b="1" i="1" dirty="0" smtClean="0">
              <a:latin typeface="Times New Roman" pitchFamily="18" charset="0"/>
              <a:cs typeface="Times New Roman" pitchFamily="18" charset="0"/>
            </a:endParaRPr>
          </a:p>
          <a:p>
            <a:endParaRPr lang="en-US" sz="2400" b="1" i="1" dirty="0" smtClean="0">
              <a:latin typeface="Times New Roman" pitchFamily="18" charset="0"/>
              <a:cs typeface="Times New Roman" pitchFamily="18" charset="0"/>
            </a:endParaRPr>
          </a:p>
          <a:p>
            <a:endParaRPr lang="ru-RU" sz="2400" b="1" i="1"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8648521"/>
          </a:xfrm>
          <a:prstGeom prst="rect">
            <a:avLst/>
          </a:prstGeom>
        </p:spPr>
        <p:txBody>
          <a:bodyPr wrap="square">
            <a:spAutoFit/>
          </a:bodyPr>
          <a:lstStyle/>
          <a:p>
            <a:r>
              <a:rPr lang="en-US" sz="2000" b="1" i="1" dirty="0" smtClean="0">
                <a:latin typeface="Times New Roman" pitchFamily="18" charset="0"/>
                <a:cs typeface="Times New Roman" pitchFamily="18" charset="0"/>
              </a:rPr>
              <a:t>          </a:t>
            </a:r>
            <a:r>
              <a:rPr lang="en-US" sz="2800" b="1" i="1" dirty="0" smtClean="0">
                <a:latin typeface="Times New Roman" pitchFamily="18" charset="0"/>
                <a:cs typeface="Times New Roman" pitchFamily="18" charset="0"/>
              </a:rPr>
              <a:t>In the observed atmospheric layers of the Sun, the following events were simultaneously recorded in 1997-1998:</a:t>
            </a:r>
          </a:p>
          <a:p>
            <a:r>
              <a:rPr lang="en-US" sz="2800" b="1" i="1" dirty="0" smtClean="0">
                <a:latin typeface="Times New Roman"/>
                <a:ea typeface="Calibri"/>
              </a:rPr>
              <a:t>          Intermittent change in trends in the radius of the Sun in 1997-1998. (Chapman et al., 2008).</a:t>
            </a:r>
          </a:p>
          <a:p>
            <a:endParaRPr lang="en-US" sz="2400" b="1" i="1" dirty="0" smtClean="0">
              <a:latin typeface="Times New Roman"/>
              <a:ea typeface="Calibri"/>
            </a:endParaRPr>
          </a:p>
          <a:p>
            <a:r>
              <a:rPr lang="en-US" sz="2400" b="1" i="1" dirty="0" smtClean="0">
                <a:latin typeface="Times New Roman"/>
                <a:ea typeface="Calibri"/>
              </a:rPr>
              <a:t>          </a:t>
            </a:r>
            <a:r>
              <a:rPr lang="en-US" sz="2800" b="1" i="1" dirty="0" smtClean="0">
                <a:latin typeface="Times New Roman"/>
                <a:ea typeface="Calibri"/>
              </a:rPr>
              <a:t>Abrupt change in average annual levels of solar radiation in 1998. Incident of solar radiation in Monterrey, MX. July 1983 - December 2005. (1 unit = 1000 kcal / m², blue - average annual </a:t>
            </a:r>
            <a:r>
              <a:rPr lang="en-US" sz="2400" b="1" i="1" dirty="0" smtClean="0">
                <a:latin typeface="Times New Roman"/>
                <a:ea typeface="Calibri"/>
              </a:rPr>
              <a:t>and brown - cubic approximation in kcal / m²) (Berry B. L., 2006).</a:t>
            </a:r>
          </a:p>
          <a:p>
            <a:endParaRPr lang="en-US" sz="2400" b="1" i="1" dirty="0" smtClean="0">
              <a:latin typeface="Times New Roman"/>
              <a:ea typeface="Calibri"/>
            </a:endParaRPr>
          </a:p>
          <a:p>
            <a:r>
              <a:rPr lang="en-US" sz="2400" b="1" i="1" dirty="0" smtClean="0">
                <a:latin typeface="Times New Roman"/>
                <a:ea typeface="Calibri"/>
              </a:rPr>
              <a:t>          </a:t>
            </a:r>
            <a:r>
              <a:rPr lang="en-US" sz="2800" b="1" i="1" dirty="0" smtClean="0">
                <a:latin typeface="Times New Roman"/>
                <a:ea typeface="Calibri"/>
              </a:rPr>
              <a:t>Intermittent increase in CME speed in 1998 (black) &amp; sunspot numbers (dotted line).  Below - years, above - the average periods of revolutions of the Sun (</a:t>
            </a:r>
            <a:r>
              <a:rPr lang="en-US" sz="2800" b="1" i="1" dirty="0" err="1" smtClean="0">
                <a:latin typeface="Times New Roman"/>
                <a:ea typeface="Calibri"/>
              </a:rPr>
              <a:t>Gopalswami</a:t>
            </a:r>
            <a:r>
              <a:rPr lang="en-US" sz="2800" b="1" i="1" dirty="0" smtClean="0">
                <a:latin typeface="Times New Roman"/>
                <a:ea typeface="Calibri"/>
              </a:rPr>
              <a:t>, 2003).</a:t>
            </a:r>
          </a:p>
          <a:p>
            <a:endParaRPr lang="en-US" sz="2400" b="1" i="1" dirty="0" smtClean="0">
              <a:latin typeface="Times New Roman"/>
              <a:ea typeface="Calibri"/>
            </a:endParaRPr>
          </a:p>
          <a:p>
            <a:endParaRPr lang="en-US" sz="2400" b="1" i="1" dirty="0" smtClean="0">
              <a:latin typeface="Times New Roman"/>
              <a:ea typeface="Calibri"/>
            </a:endParaRPr>
          </a:p>
          <a:p>
            <a:r>
              <a:rPr lang="en-US" sz="2400" b="1" i="1" dirty="0" smtClean="0">
                <a:latin typeface="Times New Roman"/>
                <a:ea typeface="Calibri"/>
              </a:rPr>
              <a:t>         </a:t>
            </a:r>
          </a:p>
          <a:p>
            <a:endParaRPr lang="en-US" sz="2400" b="1" i="1" dirty="0" smtClean="0">
              <a:latin typeface="Times New Roman"/>
              <a:ea typeface="Calibri"/>
            </a:endParaRPr>
          </a:p>
          <a:p>
            <a:endParaRPr lang="en-US" sz="2400" b="1" i="1" dirty="0" smtClean="0">
              <a:latin typeface="Times New Roman"/>
              <a:ea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6924973"/>
          </a:xfrm>
          <a:prstGeom prst="rect">
            <a:avLst/>
          </a:prstGeom>
        </p:spPr>
        <p:txBody>
          <a:bodyPr wrap="square">
            <a:spAutoFit/>
          </a:bodyPr>
          <a:lstStyle/>
          <a:p>
            <a:pPr algn="ctr"/>
            <a:r>
              <a:rPr lang="en-US" sz="2800" b="1" i="1" dirty="0" smtClean="0">
                <a:latin typeface="Times New Roman" pitchFamily="18" charset="0"/>
                <a:cs typeface="Times New Roman" pitchFamily="18" charset="0"/>
              </a:rPr>
              <a:t>          External impacts on the solar system</a:t>
            </a:r>
          </a:p>
          <a:p>
            <a:r>
              <a:rPr lang="en-US" sz="2800" b="1" i="1" dirty="0" smtClean="0">
                <a:latin typeface="Times New Roman" pitchFamily="18" charset="0"/>
                <a:cs typeface="Times New Roman" pitchFamily="18" charset="0"/>
              </a:rPr>
              <a:t>          </a:t>
            </a:r>
            <a:r>
              <a:rPr lang="en-US" sz="2400" b="1" i="1" dirty="0" smtClean="0">
                <a:latin typeface="Times New Roman" pitchFamily="18" charset="0"/>
                <a:cs typeface="Times New Roman" pitchFamily="18" charset="0"/>
              </a:rPr>
              <a:t>The synchronism of events that occurred in all the studied shells of the Earth and the atmosphere of the Sun in 1997-1998, testifies to an external powerful influence on the solar system as a whole. </a:t>
            </a:r>
          </a:p>
          <a:p>
            <a:r>
              <a:rPr lang="en-US" sz="2400" b="1" i="1" dirty="0" smtClean="0">
                <a:latin typeface="Times New Roman" pitchFamily="18" charset="0"/>
                <a:cs typeface="Times New Roman" pitchFamily="18" charset="0"/>
              </a:rPr>
              <a:t>          The causes of such effects can be:</a:t>
            </a:r>
          </a:p>
          <a:p>
            <a:r>
              <a:rPr lang="en-US" sz="2400" b="1" i="1" dirty="0" smtClean="0">
                <a:latin typeface="Times New Roman" pitchFamily="18" charset="0"/>
                <a:cs typeface="Times New Roman" pitchFamily="18" charset="0"/>
              </a:rPr>
              <a:t>a) the imbalance of energy and gravity in the heliosphere by triggering effect when the intense solar system passes the </a:t>
            </a:r>
            <a:r>
              <a:rPr lang="en-US" sz="2400" b="1" i="1" dirty="0" err="1" smtClean="0">
                <a:latin typeface="Times New Roman" pitchFamily="18" charset="0"/>
                <a:cs typeface="Times New Roman" pitchFamily="18" charset="0"/>
              </a:rPr>
              <a:t>inhomogeneity</a:t>
            </a:r>
            <a:r>
              <a:rPr lang="en-US" sz="2400" b="1" i="1" dirty="0" smtClean="0">
                <a:latin typeface="Times New Roman" pitchFamily="18" charset="0"/>
                <a:cs typeface="Times New Roman" pitchFamily="18" charset="0"/>
              </a:rPr>
              <a:t> (cloud) of the interstellar medium between the </a:t>
            </a:r>
            <a:r>
              <a:rPr lang="en-US" sz="2400" b="1" i="1" dirty="0" err="1" smtClean="0">
                <a:latin typeface="Times New Roman" pitchFamily="18" charset="0"/>
                <a:cs typeface="Times New Roman" pitchFamily="18" charset="0"/>
              </a:rPr>
              <a:t>Galakiki</a:t>
            </a:r>
            <a:r>
              <a:rPr lang="en-US" sz="2400" b="1" i="1" dirty="0" smtClean="0">
                <a:latin typeface="Times New Roman" pitchFamily="18" charset="0"/>
                <a:cs typeface="Times New Roman" pitchFamily="18" charset="0"/>
              </a:rPr>
              <a:t> arms, meteor showers, near asteroids;</a:t>
            </a:r>
          </a:p>
          <a:p>
            <a:r>
              <a:rPr lang="en-US" sz="2400" b="1" i="1" dirty="0" smtClean="0">
                <a:latin typeface="Times New Roman" pitchFamily="18" charset="0"/>
                <a:cs typeface="Times New Roman" pitchFamily="18" charset="0"/>
              </a:rPr>
              <a:t>b) a gravitational shock wave oriented toward the Solar system in the supernova explosion; bringing radiation into the Solar system of significant energy.</a:t>
            </a:r>
          </a:p>
          <a:p>
            <a:endParaRPr lang="en-US" sz="2400" b="1" i="1" dirty="0" smtClean="0">
              <a:latin typeface="Times New Roman" pitchFamily="18" charset="0"/>
              <a:cs typeface="Times New Roman" pitchFamily="18" charset="0"/>
            </a:endParaRPr>
          </a:p>
          <a:p>
            <a:r>
              <a:rPr lang="en-US" sz="2400" b="1" i="1" dirty="0" smtClean="0">
                <a:latin typeface="Times New Roman" pitchFamily="18" charset="0"/>
                <a:cs typeface="Times New Roman" pitchFamily="18" charset="0"/>
              </a:rPr>
              <a:t>Such circumstances certainly need to be considered when studying near-Earth and deep space. They will accordingly affect many modern and future technologies.</a:t>
            </a:r>
          </a:p>
          <a:p>
            <a:endParaRPr lang="ru-RU" sz="2800" b="1" i="1" dirty="0">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79653"/>
            <a:ext cx="9144000" cy="6678751"/>
          </a:xfrm>
          <a:prstGeom prst="rect">
            <a:avLst/>
          </a:prstGeom>
        </p:spPr>
        <p:txBody>
          <a:bodyPr wrap="square">
            <a:spAutoFit/>
          </a:bodyPr>
          <a:lstStyle/>
          <a:p>
            <a:pPr algn="ctr"/>
            <a:r>
              <a:rPr lang="en-US" sz="2800" b="1" i="1" dirty="0" smtClean="0">
                <a:latin typeface="Times New Roman" pitchFamily="18" charset="0"/>
                <a:cs typeface="Times New Roman" pitchFamily="18" charset="0"/>
              </a:rPr>
              <a:t>Conclusion</a:t>
            </a:r>
          </a:p>
          <a:p>
            <a:r>
              <a:rPr lang="en-US" sz="2800" b="1" i="1" dirty="0" smtClean="0">
                <a:latin typeface="Times New Roman" pitchFamily="18" charset="0"/>
                <a:cs typeface="Times New Roman" pitchFamily="18" charset="0"/>
              </a:rPr>
              <a:t>       The synchronism of events that occurred in all observable layers of the solar atmosphere and the Earth’s envelopes in 1997–1998 testifies to an external effect on the Solar system as a whole.</a:t>
            </a:r>
          </a:p>
          <a:p>
            <a:r>
              <a:rPr lang="en-US" sz="2400" b="1" i="1" dirty="0" smtClean="0">
                <a:latin typeface="Times New Roman" pitchFamily="18" charset="0"/>
                <a:cs typeface="Times New Roman" pitchFamily="18" charset="0"/>
              </a:rPr>
              <a:t>        External causes of perturbations of the Sun and the Earth can be:</a:t>
            </a:r>
          </a:p>
          <a:p>
            <a:r>
              <a:rPr lang="en-US" sz="2400" b="1" i="1" dirty="0" smtClean="0">
                <a:latin typeface="Times New Roman" pitchFamily="18" charset="0"/>
                <a:cs typeface="Times New Roman" pitchFamily="18" charset="0"/>
              </a:rPr>
              <a:t>- imbalance of energy and gravity in the heliosphere by triggering effects when the intense Solar system passes the </a:t>
            </a:r>
            <a:r>
              <a:rPr lang="en-US" sz="2400" b="1" i="1" dirty="0" err="1" smtClean="0">
                <a:latin typeface="Times New Roman" pitchFamily="18" charset="0"/>
                <a:cs typeface="Times New Roman" pitchFamily="18" charset="0"/>
              </a:rPr>
              <a:t>inhomogeneities</a:t>
            </a:r>
            <a:r>
              <a:rPr lang="en-US" sz="2400" b="1" i="1" dirty="0" smtClean="0">
                <a:latin typeface="Times New Roman" pitchFamily="18" charset="0"/>
                <a:cs typeface="Times New Roman" pitchFamily="18" charset="0"/>
              </a:rPr>
              <a:t> (clouds) of the interstellar medium in the Galaxy, as well as when the heliosphere crosses through meteoritic currents and asteroids; shock waves from the Supernova explosion, </a:t>
            </a:r>
          </a:p>
          <a:p>
            <a:r>
              <a:rPr lang="en-US" sz="2400" b="1" i="1" dirty="0" smtClean="0">
                <a:latin typeface="Times New Roman" pitchFamily="18" charset="0"/>
                <a:cs typeface="Times New Roman" pitchFamily="18" charset="0"/>
              </a:rPr>
              <a:t>- STR can be studied and explained only taking into account all natural causes and their variability: solar activity, GCR fluxes and Earth’s endogenous activity due to the gravitational effect on it during the barycentric movement of all the celestial bodies of the Solar System in the gravitational field of the Galaxy external influences on it (Smolkov, Barkin, 2014, 2016).</a:t>
            </a:r>
            <a:endParaRPr lang="ru-RU" sz="2400" b="1" i="1" dirty="0">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547664" y="188640"/>
            <a:ext cx="5717756" cy="4680000"/>
          </a:xfrm>
          <a:prstGeom prst="rect">
            <a:avLst/>
          </a:prstGeom>
          <a:noFill/>
          <a:extLst>
            <a:ext uri="{909E8E84-426E-40DD-AFC4-6F175D3DCCD1}">
              <a14:hiddenFill xmlns="" xmlns:a14="http://schemas.microsoft.com/office/drawing/2010/main">
                <a:solidFill>
                  <a:srgbClr val="FFFFFF"/>
                </a:solidFill>
              </a14:hiddenFill>
            </a:ext>
          </a:extLst>
        </p:spPr>
      </p:pic>
      <p:sp>
        <p:nvSpPr>
          <p:cNvPr id="3" name="Прямоугольник 2"/>
          <p:cNvSpPr/>
          <p:nvPr/>
        </p:nvSpPr>
        <p:spPr>
          <a:xfrm>
            <a:off x="0" y="4797151"/>
            <a:ext cx="9144000" cy="1938992"/>
          </a:xfrm>
          <a:prstGeom prst="rect">
            <a:avLst/>
          </a:prstGeom>
        </p:spPr>
        <p:txBody>
          <a:bodyPr wrap="square">
            <a:spAutoFit/>
          </a:bodyPr>
          <a:lstStyle/>
          <a:p>
            <a:endParaRPr lang="en-US" sz="2400" b="1" i="1" dirty="0" smtClean="0">
              <a:latin typeface="Times New Roman" pitchFamily="18" charset="0"/>
              <a:cs typeface="Times New Roman" pitchFamily="18" charset="0"/>
            </a:endParaRPr>
          </a:p>
          <a:p>
            <a:r>
              <a:rPr lang="en-US" sz="2400" b="1" i="1" dirty="0" smtClean="0">
                <a:latin typeface="Times New Roman" pitchFamily="18" charset="0"/>
                <a:cs typeface="Times New Roman" pitchFamily="18" charset="0"/>
              </a:rPr>
              <a:t>Figurative scheme STRs in the process barycentric movement Solar system in gravitational Galaxy field: the core attracts rigorous mantle, the Sun is trying manage, the moon and all others are involved planets, outraged atmosphere, ocean and biosphere.</a:t>
            </a:r>
            <a:endParaRPr lang="ru-RU" sz="2400" b="1" i="1" dirty="0">
              <a:latin typeface="Times New Roman" pitchFamily="18" charset="0"/>
              <a:cs typeface="Times New Roman" pitchFamily="18" charset="0"/>
            </a:endParaRPr>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220</TotalTime>
  <Words>1445</Words>
  <Application>Microsoft Office PowerPoint</Application>
  <PresentationFormat>Экран (4:3)</PresentationFormat>
  <Paragraphs>112</Paragraphs>
  <Slides>12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12</vt:i4>
      </vt:variant>
    </vt:vector>
  </HeadingPairs>
  <TitlesOfParts>
    <vt:vector size="13"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Consequences of external influences on the Solar system and the Earth</dc:title>
  <dc:creator>Sony</dc:creator>
  <cp:lastModifiedBy>Smolkov</cp:lastModifiedBy>
  <cp:revision>45</cp:revision>
  <dcterms:created xsi:type="dcterms:W3CDTF">2019-04-17T13:34:45Z</dcterms:created>
  <dcterms:modified xsi:type="dcterms:W3CDTF">2019-05-20T06:41:07Z</dcterms:modified>
</cp:coreProperties>
</file>