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en-US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0AC0"/>
    <a:srgbClr val="0000FF"/>
    <a:srgbClr val="C7636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632" autoAdjust="0"/>
    <p:restoredTop sz="86380" autoAdjust="0"/>
  </p:normalViewPr>
  <p:slideViewPr>
    <p:cSldViewPr>
      <p:cViewPr>
        <p:scale>
          <a:sx n="30" d="100"/>
          <a:sy n="30" d="100"/>
        </p:scale>
        <p:origin x="-864" y="3390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4A3AD-F664-404F-BA86-50ED019D8BA4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EE3BF-56BC-4766-AF50-69CCF8DCAFB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EE3BF-56BC-4766-AF50-69CCF8DCAFBB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4" y="13421687"/>
            <a:ext cx="27543443" cy="926115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696" y="18312301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0202" y="10081269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72059" y="10081269"/>
            <a:ext cx="14311789" cy="28513567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06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6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0813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0813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08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085" y="1720224"/>
            <a:ext cx="18114768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208" y="9041139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421" y="30243787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421" y="33814236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92936" y="1730229"/>
            <a:ext cx="7290911" cy="3686460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0203" y="1730229"/>
            <a:ext cx="21332666" cy="368646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03" y="10081269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03" y="40045014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A42AC-EF1D-40E6-BAC3-73A19AD95FE8}" type="datetimeFigureOut">
              <a:rPr lang="en-US" smtClean="0"/>
              <a:pPr/>
              <a:t>7/28/2018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384" y="40045014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2903" y="40045014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D5B9D-F478-4A7F-A709-B596011C555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0"/>
          <a:ext cx="32404050" cy="552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4050"/>
              </a:tblGrid>
              <a:tr h="5529150">
                <a:tc>
                  <a:txBody>
                    <a:bodyPr/>
                    <a:lstStyle/>
                    <a:p>
                      <a:pPr marL="0" marR="0" lvl="0" indent="0" algn="l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500" dirty="0" smtClean="0"/>
                        <a:t>       </a:t>
                      </a:r>
                      <a:r>
                        <a:rPr lang="en-IN" sz="9500" b="1" dirty="0" smtClean="0"/>
                        <a:t>Efficacy of </a:t>
                      </a:r>
                      <a:r>
                        <a:rPr lang="en-IN" sz="9500" b="1" dirty="0" err="1" smtClean="0"/>
                        <a:t>Saroglitazar</a:t>
                      </a:r>
                      <a:r>
                        <a:rPr lang="en-IN" sz="9500" b="1" dirty="0" smtClean="0"/>
                        <a:t> in Non Alcoholic </a:t>
                      </a:r>
                      <a:r>
                        <a:rPr lang="en-IN" sz="9500" b="1" dirty="0" err="1" smtClean="0"/>
                        <a:t>Steato</a:t>
                      </a:r>
                      <a:r>
                        <a:rPr lang="en-IN" sz="9500" b="1" dirty="0" smtClean="0"/>
                        <a:t>-hepatitis </a:t>
                      </a:r>
                    </a:p>
                    <a:p>
                      <a:pPr marL="0" marR="0" lvl="0" indent="0" algn="l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500" b="1" dirty="0" smtClean="0"/>
                        <a:t>                                                                </a:t>
                      </a:r>
                      <a:r>
                        <a:rPr lang="en-IN" sz="7600" b="1" dirty="0" smtClean="0"/>
                        <a:t>– </a:t>
                      </a:r>
                      <a:r>
                        <a:rPr lang="en-IN" sz="7600" dirty="0" smtClean="0"/>
                        <a:t>a preliminary study</a:t>
                      </a:r>
                    </a:p>
                    <a:p>
                      <a:r>
                        <a:rPr lang="en-IN" sz="8500" smtClean="0"/>
                        <a:t>                    </a:t>
                      </a:r>
                      <a:r>
                        <a:rPr lang="en-IN" sz="8500" smtClean="0"/>
                        <a:t> </a:t>
                      </a:r>
                      <a:r>
                        <a:rPr lang="en-IN" sz="5400" b="1" dirty="0" err="1" smtClean="0"/>
                        <a:t>Preeti</a:t>
                      </a:r>
                      <a:r>
                        <a:rPr lang="en-IN" sz="5400" b="1" dirty="0" smtClean="0"/>
                        <a:t> </a:t>
                      </a:r>
                      <a:r>
                        <a:rPr lang="en-IN" sz="5400" b="1" dirty="0" err="1" smtClean="0"/>
                        <a:t>Dalal,Atul</a:t>
                      </a:r>
                      <a:r>
                        <a:rPr lang="en-IN" sz="5400" b="1" dirty="0" smtClean="0"/>
                        <a:t> </a:t>
                      </a:r>
                      <a:r>
                        <a:rPr lang="en-IN" sz="5400" b="1" dirty="0" err="1" smtClean="0"/>
                        <a:t>Sachdev</a:t>
                      </a:r>
                      <a:r>
                        <a:rPr lang="en-IN" sz="5400" b="1" dirty="0" smtClean="0"/>
                        <a:t> ,Deepak </a:t>
                      </a:r>
                      <a:r>
                        <a:rPr lang="en-IN" sz="5400" b="1" dirty="0" err="1" smtClean="0"/>
                        <a:t>Bansal</a:t>
                      </a:r>
                      <a:r>
                        <a:rPr lang="en-IN" sz="5400" b="1" dirty="0" smtClean="0"/>
                        <a:t> ,</a:t>
                      </a:r>
                      <a:r>
                        <a:rPr lang="en-IN" sz="5400" b="1" dirty="0" err="1" smtClean="0"/>
                        <a:t>Mandeep</a:t>
                      </a:r>
                      <a:r>
                        <a:rPr lang="en-IN" sz="5400" b="1" dirty="0" smtClean="0"/>
                        <a:t> </a:t>
                      </a:r>
                      <a:r>
                        <a:rPr lang="en-IN" sz="5400" b="1" dirty="0" err="1" smtClean="0"/>
                        <a:t>Singla,Poornima</a:t>
                      </a:r>
                      <a:r>
                        <a:rPr lang="en-IN" sz="5400" b="1" dirty="0" smtClean="0"/>
                        <a:t> </a:t>
                      </a:r>
                      <a:r>
                        <a:rPr lang="en-IN" sz="5400" b="1" dirty="0" err="1" smtClean="0"/>
                        <a:t>Aggarwal</a:t>
                      </a:r>
                      <a:r>
                        <a:rPr lang="en-IN" sz="5400" b="1" dirty="0" smtClean="0"/>
                        <a:t> </a:t>
                      </a:r>
                      <a:endParaRPr lang="en-IN" sz="54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6600" b="1" dirty="0" smtClean="0"/>
                        <a:t>                                             </a:t>
                      </a:r>
                      <a:r>
                        <a:rPr lang="en-IN" sz="4700" b="1" dirty="0" smtClean="0">
                          <a:solidFill>
                            <a:schemeClr val="bg1"/>
                          </a:solidFill>
                        </a:rPr>
                        <a:t>Department of General Medicine, GMCH Chandigarh</a:t>
                      </a:r>
                      <a:r>
                        <a:rPr lang="en-IN" sz="6600" b="1" dirty="0" smtClean="0"/>
                        <a:t>  </a:t>
                      </a:r>
                    </a:p>
                  </a:txBody>
                  <a:tcPr marL="432054" marR="432054" marT="216027" marB="216027"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40030" y="5886340"/>
          <a:ext cx="31826589" cy="28289448"/>
        </p:xfrm>
        <a:graphic>
          <a:graphicData uri="http://schemas.openxmlformats.org/drawingml/2006/table">
            <a:tbl>
              <a:tblPr/>
              <a:tblGrid>
                <a:gridCol w="31826589"/>
              </a:tblGrid>
              <a:tr h="28289448">
                <a:tc>
                  <a:txBody>
                    <a:bodyPr/>
                    <a:lstStyle/>
                    <a:p>
                      <a:endParaRPr lang="en-IN" sz="8500" dirty="0"/>
                    </a:p>
                  </a:txBody>
                  <a:tcPr marL="432054" marR="432054" marT="216027" marB="216027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4227" y="5886340"/>
          <a:ext cx="20859896" cy="28932190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0429948"/>
                <a:gridCol w="10429948"/>
              </a:tblGrid>
              <a:tr h="28932190">
                <a:tc>
                  <a:txBody>
                    <a:bodyPr/>
                    <a:lstStyle/>
                    <a:p>
                      <a:pPr algn="just"/>
                      <a:r>
                        <a:rPr lang="en-IN" sz="7200" b="1" u="sng" kern="1200" dirty="0" smtClean="0"/>
                        <a:t>BACKGROUND:</a:t>
                      </a:r>
                    </a:p>
                    <a:p>
                      <a:pPr algn="just"/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Non-alcoholic fatty liver disease (NAFLD)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is</a:t>
                      </a:r>
                      <a:r>
                        <a:rPr lang="en-IN" sz="4000" kern="1200" baseline="0" dirty="0" smtClean="0"/>
                        <a:t>  a</a:t>
                      </a:r>
                      <a:r>
                        <a:rPr lang="en-IN" sz="4000" kern="1200" dirty="0" smtClean="0"/>
                        <a:t> common condition that affect millions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of patients worldwide. It progresses  to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non alcoholic </a:t>
                      </a:r>
                      <a:r>
                        <a:rPr lang="en-IN" sz="4000" kern="1200" dirty="0" err="1" smtClean="0"/>
                        <a:t>steato</a:t>
                      </a:r>
                      <a:r>
                        <a:rPr lang="en-IN" sz="4000" kern="1200" dirty="0" smtClean="0"/>
                        <a:t>-hepatitis (NASH)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and liver cirrhosis.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 NASH</a:t>
                      </a:r>
                      <a:r>
                        <a:rPr lang="en-IN" sz="4000" kern="1200" baseline="0" dirty="0" smtClean="0"/>
                        <a:t>  </a:t>
                      </a:r>
                      <a:r>
                        <a:rPr lang="en-IN" sz="4000" kern="1200" dirty="0" smtClean="0"/>
                        <a:t>is commonly associated with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Increased</a:t>
                      </a:r>
                      <a:r>
                        <a:rPr lang="en-IN" sz="4000" kern="1200" baseline="0" dirty="0" smtClean="0"/>
                        <a:t>  </a:t>
                      </a:r>
                      <a:r>
                        <a:rPr lang="en-IN" sz="4000" kern="1200" dirty="0" smtClean="0"/>
                        <a:t>liver related and all cause mortality.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 The pharmacological treatment of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patients with NAFLD is still evolving.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No single therapy for NAFLD has been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 clearly proven to be effective.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In this study, the efficacy of </a:t>
                      </a:r>
                      <a:r>
                        <a:rPr lang="en-IN" sz="4000" kern="1200" dirty="0" err="1" smtClean="0"/>
                        <a:t>saroglitazar</a:t>
                      </a:r>
                      <a:r>
                        <a:rPr lang="en-IN" sz="4000" kern="1200" dirty="0" smtClean="0"/>
                        <a:t>,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a</a:t>
                      </a:r>
                      <a:r>
                        <a:rPr lang="en-IN" sz="4000" kern="1200" baseline="0" dirty="0" smtClean="0"/>
                        <a:t> dual</a:t>
                      </a:r>
                      <a:r>
                        <a:rPr lang="en-IN" sz="4000" kern="1200" dirty="0" smtClean="0"/>
                        <a:t> </a:t>
                      </a:r>
                      <a:r>
                        <a:rPr lang="en-IN" sz="4000" kern="1200" dirty="0" err="1" smtClean="0"/>
                        <a:t>PPARα</a:t>
                      </a:r>
                      <a:r>
                        <a:rPr lang="en-IN" sz="4000" kern="1200" dirty="0" smtClean="0"/>
                        <a:t>/γ agonist, was assessed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r>
                        <a:rPr lang="en-IN" sz="4000" kern="1200" dirty="0" smtClean="0"/>
                        <a:t> in the patients of NASH.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r>
                        <a:rPr lang="en-IN" sz="7200" b="1" u="sng" kern="1200" dirty="0" smtClean="0"/>
                        <a:t>AIMS</a:t>
                      </a:r>
                      <a:r>
                        <a:rPr lang="en-IN" sz="7200" b="1" u="sng" kern="1200" baseline="0" dirty="0" smtClean="0"/>
                        <a:t> AND OBJECTIVES</a:t>
                      </a:r>
                      <a:r>
                        <a:rPr lang="en-IN" sz="7200" b="1" u="sng" kern="1200" dirty="0" smtClean="0"/>
                        <a:t>:</a:t>
                      </a:r>
                    </a:p>
                    <a:p>
                      <a:r>
                        <a:rPr lang="en-IN" sz="8500" kern="1200" dirty="0" smtClean="0"/>
                        <a:t> </a:t>
                      </a:r>
                      <a:endParaRPr lang="en-IN" sz="4000" kern="1200" dirty="0" smtClean="0"/>
                    </a:p>
                    <a:p>
                      <a:r>
                        <a:rPr lang="en-IN" sz="4000" kern="1200" dirty="0" smtClean="0"/>
                        <a:t> To study efficacy 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dirty="0" smtClean="0"/>
                        <a:t>of </a:t>
                      </a:r>
                      <a:r>
                        <a:rPr lang="en-IN" sz="4000" kern="1200" dirty="0" err="1" smtClean="0"/>
                        <a:t>saroglitazar</a:t>
                      </a:r>
                      <a:r>
                        <a:rPr lang="en-IN" sz="4000" kern="1200" dirty="0" smtClean="0"/>
                        <a:t> in the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dirty="0" smtClean="0"/>
                        <a:t>patients</a:t>
                      </a:r>
                    </a:p>
                    <a:p>
                      <a:r>
                        <a:rPr lang="en-IN" sz="4000" kern="1200" dirty="0" smtClean="0"/>
                        <a:t> of non alcoholic </a:t>
                      </a:r>
                      <a:r>
                        <a:rPr lang="en-IN" sz="4000" kern="1200" dirty="0" err="1" smtClean="0"/>
                        <a:t>steatohepatitis</a:t>
                      </a:r>
                      <a:r>
                        <a:rPr lang="en-IN" sz="4000" kern="1200" dirty="0" smtClean="0"/>
                        <a:t>.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kern="1200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en-IN" sz="4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7200" b="1" u="sng" kern="1200" cap="all" dirty="0" smtClean="0"/>
                        <a:t>METHODS :</a:t>
                      </a:r>
                    </a:p>
                    <a:p>
                      <a:pPr algn="ctr"/>
                      <a:endParaRPr lang="en-IN" sz="5400" u="sng" kern="1200" cap="all" dirty="0" smtClean="0"/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cap="all" dirty="0" smtClean="0"/>
                        <a:t> </a:t>
                      </a:r>
                      <a:r>
                        <a:rPr lang="en-IN" sz="4000" kern="1200" dirty="0" smtClean="0"/>
                        <a:t>An interventional study conducted at the department of medicine at Government Medical College and Hospital Chandigarh. 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All patients to receive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baseline="0" dirty="0" err="1" smtClean="0"/>
                        <a:t>Saroglitazar</a:t>
                      </a:r>
                      <a:r>
                        <a:rPr lang="en-IN" sz="4000" kern="1200" baseline="0" dirty="0" smtClean="0"/>
                        <a:t> for 6 months.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dirty="0" err="1" smtClean="0"/>
                        <a:t>Saroglitazar</a:t>
                      </a:r>
                      <a:r>
                        <a:rPr lang="en-IN" sz="4000" kern="1200" baseline="0" dirty="0" smtClean="0"/>
                        <a:t> to be given as an add on therapy to the drugs that were previously being given for other medical conditions and patients were advised to continue all the previous medications </a:t>
                      </a:r>
                      <a:r>
                        <a:rPr lang="en-IN" sz="4000" kern="1200" baseline="0" dirty="0" err="1" smtClean="0"/>
                        <a:t>alongwith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baseline="0" dirty="0" err="1" smtClean="0"/>
                        <a:t>Saroglitazar</a:t>
                      </a:r>
                      <a:r>
                        <a:rPr lang="en-IN" sz="4000" kern="1200" baseline="0" dirty="0" smtClean="0"/>
                        <a:t>.</a:t>
                      </a:r>
                      <a:endParaRPr lang="en-IN" sz="4000" kern="1200" dirty="0" smtClean="0"/>
                    </a:p>
                    <a:p>
                      <a:pPr algn="ctr">
                        <a:buFont typeface="Arial" pitchFamily="34" charset="0"/>
                        <a:buNone/>
                      </a:pPr>
                      <a:endParaRPr lang="en-IN" sz="4000" kern="1200" dirty="0" smtClean="0"/>
                    </a:p>
                    <a:p>
                      <a:r>
                        <a:rPr lang="en-IN" sz="6000" b="1" kern="1200" dirty="0" smtClean="0"/>
                        <a:t>   Inclusion criteria: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 Males or females who are 18    to    75 years of age, who</a:t>
                      </a:r>
                      <a:r>
                        <a:rPr lang="en-IN" sz="4000" kern="1200" baseline="0" dirty="0" smtClean="0"/>
                        <a:t> gave the consent and</a:t>
                      </a:r>
                      <a:r>
                        <a:rPr lang="en-IN" sz="4000" kern="1200" dirty="0" smtClean="0"/>
                        <a:t> fulfilled the following criteria were enrolled :</a:t>
                      </a:r>
                    </a:p>
                    <a:p>
                      <a:pPr marL="742950" lvl="0" indent="-742950">
                        <a:buFont typeface="+mj-lt"/>
                        <a:buAutoNum type="arabicPeriod"/>
                      </a:pPr>
                      <a:r>
                        <a:rPr lang="en-IN" sz="4000" kern="1200" dirty="0" smtClean="0"/>
                        <a:t>Had documented diagnosis of non alcoholic fatty liver disease established either by imaging (ultrasound, CT scan or MRI) or liver biopsy showing NASH or simple </a:t>
                      </a:r>
                      <a:r>
                        <a:rPr lang="en-IN" sz="4000" kern="1200" dirty="0" err="1" smtClean="0"/>
                        <a:t>steatosis</a:t>
                      </a:r>
                      <a:r>
                        <a:rPr lang="en-IN" sz="4000" kern="1200" dirty="0" smtClean="0"/>
                        <a:t>, </a:t>
                      </a:r>
                    </a:p>
                    <a:p>
                      <a:pPr marL="742950" lvl="0" indent="-742950">
                        <a:buFont typeface="+mj-lt"/>
                        <a:buAutoNum type="arabicPeriod"/>
                      </a:pPr>
                      <a:r>
                        <a:rPr lang="en-IN" sz="4000" kern="1200" dirty="0" smtClean="0"/>
                        <a:t>ALT level of ≥ 1.5 × Upper limit of normal.</a:t>
                      </a:r>
                    </a:p>
                    <a:p>
                      <a:pPr marL="742950" marR="0" lvl="0" indent="-742950" algn="l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IN" sz="4000" kern="1200" dirty="0" smtClean="0"/>
                        <a:t>No improvement</a:t>
                      </a:r>
                      <a:r>
                        <a:rPr lang="en-IN" sz="4000" kern="1200" baseline="0" dirty="0" smtClean="0"/>
                        <a:t> in ALT levels  after following dietary and weight loss recommendations for 3 months .</a:t>
                      </a:r>
                      <a:r>
                        <a:rPr lang="en-IN" sz="4000" kern="1200" dirty="0" smtClean="0"/>
                        <a:t> </a:t>
                      </a:r>
                    </a:p>
                    <a:p>
                      <a:pPr marL="742950" marR="0" lvl="0" indent="-742950" algn="l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4000" kern="1200" baseline="0" dirty="0" smtClean="0"/>
                        <a:t>  </a:t>
                      </a:r>
                      <a:endParaRPr lang="en-IN" sz="4000" kern="1200" dirty="0" smtClean="0"/>
                    </a:p>
                    <a:p>
                      <a:r>
                        <a:rPr lang="en-IN" sz="4000" kern="1200" baseline="0" dirty="0" smtClean="0"/>
                        <a:t>    </a:t>
                      </a:r>
                      <a:r>
                        <a:rPr lang="en-IN" sz="4000" kern="1200" dirty="0" smtClean="0"/>
                        <a:t> </a:t>
                      </a:r>
                      <a:r>
                        <a:rPr lang="en-IN" sz="6000" b="1" kern="1200" dirty="0" smtClean="0"/>
                        <a:t>Exclusion criteria: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  Consumption of &gt; 3 units of alcohol per day if male and &gt; 2 units of alcohol per day if female.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  Presence of alternative causes of fatty liver, including:</a:t>
                      </a:r>
                    </a:p>
                    <a:p>
                      <a:pPr marL="742950" lvl="0" indent="-742950">
                        <a:buFont typeface="+mj-lt"/>
                        <a:buAutoNum type="arabicPeriod"/>
                      </a:pPr>
                      <a:r>
                        <a:rPr lang="en-IN" sz="4000" kern="1200" dirty="0" smtClean="0"/>
                        <a:t>History of other chronic liver disease (chronic HCV infection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dirty="0" smtClean="0"/>
                        <a:t>or active HBV infection, or autoimmune hepatitis, </a:t>
                      </a:r>
                      <a:r>
                        <a:rPr lang="en-IN" sz="4000" kern="1200" dirty="0" err="1" smtClean="0"/>
                        <a:t>cholestatic</a:t>
                      </a:r>
                      <a:r>
                        <a:rPr lang="en-IN" sz="4000" kern="1200" dirty="0" smtClean="0"/>
                        <a:t> and metabolic liver diseases) or </a:t>
                      </a:r>
                      <a:r>
                        <a:rPr lang="en-IN" sz="4000" kern="1200" dirty="0" err="1" smtClean="0"/>
                        <a:t>hemochromatosis</a:t>
                      </a:r>
                      <a:endParaRPr lang="en-IN" sz="4000" kern="1200" dirty="0" smtClean="0"/>
                    </a:p>
                    <a:p>
                      <a:pPr marL="742950" lvl="0" indent="-742950">
                        <a:buFont typeface="+mj-lt"/>
                        <a:buAutoNum type="arabicPeriod"/>
                      </a:pPr>
                      <a:r>
                        <a:rPr lang="en-IN" sz="4000" kern="1200" dirty="0" smtClean="0"/>
                        <a:t>Patient has known cirrhosis.</a:t>
                      </a:r>
                    </a:p>
                    <a:p>
                      <a:pPr lvl="0"/>
                      <a:r>
                        <a:rPr lang="en-IN" sz="4000" kern="1200" dirty="0" smtClean="0"/>
                        <a:t>       Score on </a:t>
                      </a:r>
                      <a:r>
                        <a:rPr lang="en-IN" sz="4000" kern="1200" dirty="0" err="1" smtClean="0"/>
                        <a:t>Fibroscan</a:t>
                      </a:r>
                      <a:r>
                        <a:rPr lang="en-IN" sz="4000" kern="1200" dirty="0" smtClean="0"/>
                        <a:t> more than 7kPa.</a:t>
                      </a:r>
                    </a:p>
                    <a:p>
                      <a:pPr marL="742950" lvl="0" indent="-742950">
                        <a:buFont typeface="+mj-lt"/>
                        <a:buNone/>
                      </a:pPr>
                      <a:r>
                        <a:rPr lang="en-IN" sz="4000" kern="1200" dirty="0" smtClean="0"/>
                        <a:t>3.   TPN, starvation or protein-calorie malnutrition within the 90 days preceding Visit 1.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IN" sz="4000" kern="1200" dirty="0" smtClean="0"/>
                        <a:t>Use of drugs associated with NAFLD for more than 12 consecutive weeks in the 1 year before 1</a:t>
                      </a:r>
                      <a:r>
                        <a:rPr lang="en-IN" sz="4000" kern="1200" baseline="30000" dirty="0" smtClean="0"/>
                        <a:t>st</a:t>
                      </a:r>
                      <a:r>
                        <a:rPr lang="en-IN" sz="4000" kern="1200" baseline="0" dirty="0" smtClean="0"/>
                        <a:t> visit.</a:t>
                      </a:r>
                      <a:endParaRPr lang="en-IN" sz="4000" kern="1200" dirty="0" smtClean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endParaRPr lang="en-IN" sz="4000" dirty="0"/>
                    </a:p>
                  </a:txBody>
                  <a:tcPr>
                    <a:lnL w="12700" cmpd="sng">
                      <a:noFill/>
                    </a:lnL>
                    <a:solidFill>
                      <a:schemeClr val="accent6">
                        <a:lumMod val="75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1488437" y="5743464"/>
          <a:ext cx="10501386" cy="292895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0501386"/>
              </a:tblGrid>
              <a:tr h="29289580">
                <a:tc>
                  <a:txBody>
                    <a:bodyPr/>
                    <a:lstStyle/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7200" u="sng" kern="1200" dirty="0" smtClean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</a:rPr>
                        <a:t>OUTCOMES</a:t>
                      </a:r>
                      <a:r>
                        <a:rPr lang="en-IN" sz="7200" u="sng" kern="1200" baseline="0" dirty="0" smtClean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</a:rPr>
                        <a:t> &amp; RESULTS</a:t>
                      </a:r>
                      <a:r>
                        <a:rPr lang="en-IN" sz="7200" u="sng" kern="1200" dirty="0" smtClean="0">
                          <a:ln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</a:ln>
                        </a:rPr>
                        <a:t>:</a:t>
                      </a:r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dirty="0" smtClean="0"/>
                        <a:t>The primary outcome of the main study was percentage change in baseline serum ALT levels after 1,3</a:t>
                      </a:r>
                      <a:r>
                        <a:rPr lang="en-IN" sz="4000" kern="1200" baseline="0" dirty="0" smtClean="0"/>
                        <a:t> and 6</a:t>
                      </a:r>
                      <a:r>
                        <a:rPr lang="en-IN" sz="4000" kern="1200" dirty="0" smtClean="0"/>
                        <a:t> months of receiving </a:t>
                      </a:r>
                      <a:r>
                        <a:rPr lang="en-IN" sz="4000" kern="1200" dirty="0" err="1" smtClean="0"/>
                        <a:t>Saroglitazar</a:t>
                      </a:r>
                      <a:r>
                        <a:rPr lang="en-IN" sz="4000" kern="1200" dirty="0" smtClean="0"/>
                        <a:t> 4 mg once daily after breakfast. The study</a:t>
                      </a:r>
                      <a:r>
                        <a:rPr lang="en-IN" sz="4000" kern="1200" baseline="0" dirty="0" smtClean="0"/>
                        <a:t> is still going on and  this is a preliminary data where we studied the outcomes at the end of 1 and 3 months.</a:t>
                      </a: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dirty="0" smtClean="0"/>
                        <a:t>A</a:t>
                      </a:r>
                      <a:r>
                        <a:rPr lang="en-IN" sz="4000" kern="1200" baseline="0" dirty="0" smtClean="0"/>
                        <a:t> total of 20 patients received the drug,5 out of them were diabetics. 10 patients have received the drug for 3 months and rest 10 patients for </a:t>
                      </a:r>
                      <a:r>
                        <a:rPr lang="en-IN" sz="4000" kern="1200" dirty="0" smtClean="0"/>
                        <a:t> 1 month so far. </a:t>
                      </a:r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baseline="0" dirty="0" smtClean="0"/>
                        <a:t>It was seen that despite of non-significant weight reduction, the ALT levels reduced tremendously.</a:t>
                      </a: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dirty="0" smtClean="0"/>
                        <a:t> 95%(19 out of 20) patients showed reduction in ALT levels at the end of 1 month. One patient was non compliant to the medication because of the cost of drug. </a:t>
                      </a:r>
                      <a:r>
                        <a:rPr lang="en-IN" sz="4000" kern="1200" dirty="0" smtClean="0"/>
                        <a:t>The</a:t>
                      </a:r>
                      <a:r>
                        <a:rPr lang="en-IN" sz="4000" kern="1200" baseline="0" dirty="0" smtClean="0"/>
                        <a:t> mean reduction was 41%</a:t>
                      </a:r>
                      <a:r>
                        <a:rPr lang="en-IN" sz="4000" kern="1200" dirty="0" smtClean="0"/>
                        <a:t>. </a:t>
                      </a:r>
                      <a:r>
                        <a:rPr lang="en-IN" sz="4000" kern="1200" dirty="0" smtClean="0"/>
                        <a:t>In 5 patients(25%) </a:t>
                      </a:r>
                      <a:r>
                        <a:rPr lang="en-IN" sz="4000" kern="1200" dirty="0" smtClean="0"/>
                        <a:t>there</a:t>
                      </a:r>
                      <a:r>
                        <a:rPr lang="en-IN" sz="4000" kern="1200" baseline="0" dirty="0" smtClean="0"/>
                        <a:t> was absolute reduction  </a:t>
                      </a:r>
                      <a:r>
                        <a:rPr lang="en-IN" sz="4000" kern="1200" baseline="0" dirty="0" err="1" smtClean="0"/>
                        <a:t>i.e</a:t>
                      </a:r>
                      <a:r>
                        <a:rPr lang="en-IN" sz="4000" kern="1200" baseline="0" dirty="0" smtClean="0"/>
                        <a:t> normalisation of ALT levels </a:t>
                      </a:r>
                      <a:r>
                        <a:rPr lang="en-IN" sz="4000" kern="1200" dirty="0" smtClean="0"/>
                        <a:t>at </a:t>
                      </a:r>
                      <a:r>
                        <a:rPr lang="en-IN" sz="4000" kern="1200" dirty="0" smtClean="0"/>
                        <a:t>the end of 1 month. There was no reported incidence of </a:t>
                      </a:r>
                      <a:r>
                        <a:rPr lang="en-IN" sz="4000" kern="1200" dirty="0" smtClean="0"/>
                        <a:t>any</a:t>
                      </a:r>
                      <a:r>
                        <a:rPr lang="en-IN" sz="4000" kern="1200" baseline="0" dirty="0" smtClean="0"/>
                        <a:t> </a:t>
                      </a:r>
                      <a:r>
                        <a:rPr lang="en-IN" sz="4000" kern="1200" dirty="0" smtClean="0"/>
                        <a:t>adverse </a:t>
                      </a:r>
                      <a:r>
                        <a:rPr lang="en-IN" sz="4000" kern="1200" dirty="0" smtClean="0"/>
                        <a:t>effect.</a:t>
                      </a:r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dirty="0" smtClean="0"/>
                        <a:t>  10</a:t>
                      </a:r>
                      <a:r>
                        <a:rPr lang="en-IN" sz="4000" kern="1200" baseline="0" dirty="0" smtClean="0"/>
                        <a:t> patients who have received the drug for 3 months till now </a:t>
                      </a:r>
                      <a:r>
                        <a:rPr lang="en-IN" sz="4000" kern="1200" dirty="0" smtClean="0"/>
                        <a:t>showed normalization of ALT levels along with  either </a:t>
                      </a:r>
                      <a:r>
                        <a:rPr lang="en-IN" sz="4000" kern="1200" dirty="0" err="1" smtClean="0"/>
                        <a:t>ultrasonographic</a:t>
                      </a:r>
                      <a:r>
                        <a:rPr lang="en-IN" sz="4000" kern="1200" dirty="0" smtClean="0"/>
                        <a:t> regression</a:t>
                      </a:r>
                      <a:r>
                        <a:rPr lang="en-IN" sz="4000" kern="1200" baseline="0" dirty="0" smtClean="0"/>
                        <a:t> (</a:t>
                      </a:r>
                      <a:r>
                        <a:rPr lang="en-IN" sz="4000" kern="1200" dirty="0" smtClean="0"/>
                        <a:t>from grade 2 to 1)or complete resolution of their </a:t>
                      </a:r>
                      <a:r>
                        <a:rPr lang="en-IN" sz="4000" kern="1200" dirty="0" err="1" smtClean="0"/>
                        <a:t>fattly</a:t>
                      </a:r>
                      <a:r>
                        <a:rPr lang="en-IN" sz="4000" kern="1200" dirty="0" smtClean="0"/>
                        <a:t> liver findings.</a:t>
                      </a:r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dirty="0" smtClean="0"/>
                        <a:t> </a:t>
                      </a:r>
                      <a:r>
                        <a:rPr lang="en-IN" sz="4000" kern="1200" baseline="0" dirty="0" smtClean="0"/>
                        <a:t>The lipid profile improved in 5 patients at the end of 3 months.(10 out of 20 had deranged lipid profile in the beginning.)</a:t>
                      </a:r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IN" sz="4000" kern="1200" baseline="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IN" sz="4000" kern="1200" baseline="0" dirty="0" smtClean="0"/>
                        <a:t> There was not much change seen on </a:t>
                      </a:r>
                      <a:r>
                        <a:rPr lang="en-IN" sz="4000" kern="1200" baseline="0" dirty="0" err="1" smtClean="0"/>
                        <a:t>fibroscan</a:t>
                      </a:r>
                      <a:r>
                        <a:rPr lang="en-IN" sz="4000" kern="1200" baseline="0" dirty="0" smtClean="0"/>
                        <a:t> and in HbA1c levels(diabetics).</a:t>
                      </a:r>
                      <a:endParaRPr lang="en-IN" sz="4000" kern="1200" dirty="0" smtClean="0"/>
                    </a:p>
                    <a:p>
                      <a:pPr marL="0" marR="0" indent="0" algn="just" defTabSz="43205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IN" sz="4000" kern="12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1915745" y="34350960"/>
          <a:ext cx="20488305" cy="885444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0488305"/>
              </a:tblGrid>
              <a:tr h="4457580">
                <a:tc>
                  <a:txBody>
                    <a:bodyPr/>
                    <a:lstStyle/>
                    <a:p>
                      <a:r>
                        <a:rPr lang="en-IN" sz="6600" u="sng" kern="1200" cap="all" dirty="0" smtClean="0"/>
                        <a:t>     CONCLUSIONS: </a:t>
                      </a:r>
                      <a:endParaRPr lang="en-IN" sz="6600" u="sng" kern="1200" dirty="0" smtClean="0"/>
                    </a:p>
                    <a:p>
                      <a:pPr algn="just"/>
                      <a:r>
                        <a:rPr lang="en-IN" sz="8500" kern="1200" cap="all" dirty="0" smtClean="0"/>
                        <a:t> </a:t>
                      </a:r>
                      <a:r>
                        <a:rPr lang="en-IN" sz="4000" kern="1200" dirty="0" smtClean="0">
                          <a:solidFill>
                            <a:srgbClr val="FFFF00"/>
                          </a:solidFill>
                        </a:rPr>
                        <a:t>Based on the findings of the study it seems possible that </a:t>
                      </a:r>
                      <a:r>
                        <a:rPr lang="en-IN" sz="4000" kern="1200" dirty="0" err="1" smtClean="0">
                          <a:solidFill>
                            <a:srgbClr val="FFFF00"/>
                          </a:solidFill>
                        </a:rPr>
                        <a:t>Saroglitazar</a:t>
                      </a:r>
                      <a:r>
                        <a:rPr lang="en-IN" sz="4000" kern="1200" dirty="0" smtClean="0">
                          <a:solidFill>
                            <a:srgbClr val="FFFF00"/>
                          </a:solidFill>
                        </a:rPr>
                        <a:t>, a dual </a:t>
                      </a:r>
                      <a:r>
                        <a:rPr lang="en-IN" sz="4000" kern="1200" dirty="0" err="1" smtClean="0">
                          <a:solidFill>
                            <a:srgbClr val="FFFF00"/>
                          </a:solidFill>
                        </a:rPr>
                        <a:t>PPARα</a:t>
                      </a:r>
                      <a:r>
                        <a:rPr lang="en-IN" sz="4000" kern="1200" dirty="0" smtClean="0">
                          <a:solidFill>
                            <a:srgbClr val="FFFF00"/>
                          </a:solidFill>
                        </a:rPr>
                        <a:t>/γ agonist may improve serum ALT levels and can prevent adverse outcomes of other conditions associated with non alcoholic </a:t>
                      </a:r>
                      <a:r>
                        <a:rPr lang="en-IN" sz="4000" kern="1200" dirty="0" err="1" smtClean="0">
                          <a:solidFill>
                            <a:srgbClr val="FFFF00"/>
                          </a:solidFill>
                        </a:rPr>
                        <a:t>steato</a:t>
                      </a:r>
                      <a:r>
                        <a:rPr lang="en-IN" sz="4000" kern="1200" dirty="0" smtClean="0">
                          <a:solidFill>
                            <a:srgbClr val="FFFF00"/>
                          </a:solidFill>
                        </a:rPr>
                        <a:t>-hepatitis.</a:t>
                      </a:r>
                    </a:p>
                    <a:p>
                      <a:pPr algn="just"/>
                      <a:endParaRPr lang="en-IN" sz="4000" kern="1200" dirty="0" smtClean="0"/>
                    </a:p>
                    <a:p>
                      <a:pPr algn="just"/>
                      <a:endParaRPr lang="en-IN" sz="4000" kern="1200" dirty="0" smtClean="0"/>
                    </a:p>
                    <a:p>
                      <a:pPr lvl="0"/>
                      <a:r>
                        <a:rPr lang="en-IN" sz="4000" kern="1200" dirty="0" smtClean="0"/>
                        <a:t>References: </a:t>
                      </a:r>
                    </a:p>
                    <a:p>
                      <a:pPr marL="514350" lvl="0" indent="-514350">
                        <a:buFont typeface="+mj-lt"/>
                        <a:buAutoNum type="arabicPeriod"/>
                      </a:pPr>
                      <a:r>
                        <a:rPr lang="en-IN" sz="3200" kern="1200" dirty="0" err="1" smtClean="0"/>
                        <a:t>Pai</a:t>
                      </a:r>
                      <a:r>
                        <a:rPr lang="en-IN" sz="3200" kern="1200" dirty="0" smtClean="0"/>
                        <a:t> V, </a:t>
                      </a:r>
                      <a:r>
                        <a:rPr lang="en-IN" sz="3200" kern="1200" dirty="0" err="1" smtClean="0"/>
                        <a:t>Paneerselvam</a:t>
                      </a:r>
                      <a:r>
                        <a:rPr lang="en-IN" sz="3200" kern="1200" dirty="0" smtClean="0"/>
                        <a:t> A, </a:t>
                      </a:r>
                      <a:r>
                        <a:rPr lang="en-IN" sz="3200" kern="1200" dirty="0" err="1" smtClean="0"/>
                        <a:t>Mukhopadhyay</a:t>
                      </a:r>
                      <a:r>
                        <a:rPr lang="en-IN" sz="3200" kern="1200" dirty="0" smtClean="0"/>
                        <a:t> S, </a:t>
                      </a:r>
                      <a:r>
                        <a:rPr lang="en-IN" sz="3200" kern="1200" dirty="0" err="1" smtClean="0"/>
                        <a:t>Bhansali</a:t>
                      </a:r>
                      <a:r>
                        <a:rPr lang="en-IN" sz="3200" kern="1200" dirty="0" smtClean="0"/>
                        <a:t> A, </a:t>
                      </a:r>
                      <a:r>
                        <a:rPr lang="en-IN" sz="3200" kern="1200" dirty="0" err="1" smtClean="0"/>
                        <a:t>Kamath</a:t>
                      </a:r>
                      <a:r>
                        <a:rPr lang="en-IN" sz="3200" kern="1200" dirty="0" smtClean="0"/>
                        <a:t> D, </a:t>
                      </a:r>
                      <a:r>
                        <a:rPr lang="en-IN" sz="3200" kern="1200" dirty="0" err="1" smtClean="0"/>
                        <a:t>Gambhire</a:t>
                      </a:r>
                      <a:r>
                        <a:rPr lang="en-IN" sz="3200" kern="1200" dirty="0" smtClean="0"/>
                        <a:t> D et al. A multicenter, prospective, randomized, double-blind study to evaluate the safety and </a:t>
                      </a:r>
                      <a:r>
                        <a:rPr lang="en-IN" sz="3200" kern="1200" dirty="0" err="1" smtClean="0"/>
                        <a:t>efﬁcacy</a:t>
                      </a:r>
                      <a:r>
                        <a:rPr lang="en-IN" sz="3200" kern="1200" dirty="0" smtClean="0"/>
                        <a:t> of </a:t>
                      </a:r>
                      <a:r>
                        <a:rPr lang="en-IN" sz="3200" kern="1200" dirty="0" err="1" smtClean="0"/>
                        <a:t>Saroglitazar</a:t>
                      </a:r>
                      <a:r>
                        <a:rPr lang="en-IN" sz="3200" kern="1200" dirty="0" smtClean="0"/>
                        <a:t> 2 and 4 mg compared to </a:t>
                      </a:r>
                      <a:r>
                        <a:rPr lang="en-IN" sz="3200" kern="1200" dirty="0" err="1" smtClean="0"/>
                        <a:t>Pioglitazone</a:t>
                      </a:r>
                      <a:r>
                        <a:rPr lang="en-IN" sz="3200" kern="1200" dirty="0" smtClean="0"/>
                        <a:t> 45 mg in diabetic </a:t>
                      </a:r>
                      <a:r>
                        <a:rPr lang="en-IN" sz="3200" kern="1200" dirty="0" err="1" smtClean="0"/>
                        <a:t>dyslipidemia</a:t>
                      </a:r>
                      <a:r>
                        <a:rPr lang="en-IN" sz="3200" kern="1200" dirty="0" smtClean="0"/>
                        <a:t>. J Diabetes </a:t>
                      </a:r>
                      <a:r>
                        <a:rPr lang="en-IN" sz="3200" kern="1200" dirty="0" err="1" smtClean="0"/>
                        <a:t>Sci</a:t>
                      </a:r>
                      <a:r>
                        <a:rPr lang="en-IN" sz="3200" kern="1200" dirty="0" smtClean="0"/>
                        <a:t> </a:t>
                      </a:r>
                      <a:r>
                        <a:rPr lang="en-IN" sz="3200" kern="1200" dirty="0" err="1" smtClean="0"/>
                        <a:t>Technol</a:t>
                      </a:r>
                      <a:r>
                        <a:rPr lang="en-IN" sz="3200" kern="1200" dirty="0" smtClean="0"/>
                        <a:t> 2014;8:132–41.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IN" sz="3200" kern="1200" dirty="0" err="1" smtClean="0"/>
                        <a:t>Jani</a:t>
                      </a:r>
                      <a:r>
                        <a:rPr lang="en-IN" sz="3200" kern="1200" dirty="0" smtClean="0"/>
                        <a:t> RH, </a:t>
                      </a:r>
                      <a:r>
                        <a:rPr lang="en-IN" sz="3200" kern="1200" dirty="0" err="1" smtClean="0"/>
                        <a:t>Pai</a:t>
                      </a:r>
                      <a:r>
                        <a:rPr lang="en-IN" sz="3200" kern="1200" dirty="0" smtClean="0"/>
                        <a:t> V, </a:t>
                      </a:r>
                      <a:r>
                        <a:rPr lang="en-IN" sz="3200" kern="1200" dirty="0" err="1" smtClean="0"/>
                        <a:t>Jha</a:t>
                      </a:r>
                      <a:r>
                        <a:rPr lang="en-IN" sz="3200" kern="1200" dirty="0" smtClean="0"/>
                        <a:t> P</a:t>
                      </a:r>
                      <a:r>
                        <a:rPr lang="en-IN" sz="3200" u="none" kern="1200" dirty="0" smtClean="0"/>
                        <a:t>,  </a:t>
                      </a:r>
                      <a:r>
                        <a:rPr lang="en-IN" sz="3200" u="none" kern="1200" dirty="0" err="1" smtClean="0"/>
                        <a:t>Jariwala</a:t>
                      </a:r>
                      <a:r>
                        <a:rPr lang="en-IN" sz="3200" u="none" kern="1200" baseline="0" dirty="0" smtClean="0"/>
                        <a:t> G</a:t>
                      </a:r>
                      <a:r>
                        <a:rPr lang="en-IN" sz="3200" u="none" kern="1200" dirty="0" smtClean="0"/>
                        <a:t>, </a:t>
                      </a:r>
                      <a:r>
                        <a:rPr lang="en-IN" sz="3200" u="none" kern="1200" dirty="0" err="1" smtClean="0"/>
                        <a:t>Mukhopadhyay</a:t>
                      </a:r>
                      <a:r>
                        <a:rPr lang="en-IN" sz="3200" u="none" kern="1200" dirty="0" smtClean="0"/>
                        <a:t> S, </a:t>
                      </a:r>
                      <a:r>
                        <a:rPr lang="en-IN" sz="3200" u="none" kern="1200" dirty="0" err="1" smtClean="0"/>
                        <a:t>Bhansali</a:t>
                      </a:r>
                      <a:r>
                        <a:rPr lang="en-IN" sz="3200" u="none" kern="1200" dirty="0" smtClean="0"/>
                        <a:t> A et </a:t>
                      </a:r>
                      <a:r>
                        <a:rPr lang="en-IN" sz="3200" kern="1200" dirty="0" smtClean="0"/>
                        <a:t>al. A multicenter, prospective, randomized, double-blind study to evaluate the safety and </a:t>
                      </a:r>
                      <a:r>
                        <a:rPr lang="en-IN" sz="3200" kern="1200" dirty="0" err="1" smtClean="0"/>
                        <a:t>efﬁcacy</a:t>
                      </a:r>
                      <a:r>
                        <a:rPr lang="en-IN" sz="3200" kern="1200" dirty="0" smtClean="0"/>
                        <a:t> of </a:t>
                      </a:r>
                      <a:r>
                        <a:rPr lang="en-IN" sz="3200" kern="1200" dirty="0" err="1" smtClean="0"/>
                        <a:t>Saroglitazar</a:t>
                      </a:r>
                      <a:r>
                        <a:rPr lang="en-IN" sz="3200" kern="1200" dirty="0" smtClean="0"/>
                        <a:t> 2 and 4 mg compared with placebo in type 2 diabetes mellitus patients having </a:t>
                      </a:r>
                      <a:r>
                        <a:rPr lang="en-IN" sz="3200" kern="1200" dirty="0" err="1" smtClean="0"/>
                        <a:t>hypertriglyceridemia</a:t>
                      </a:r>
                      <a:r>
                        <a:rPr lang="en-IN" sz="3200" kern="1200" dirty="0" smtClean="0"/>
                        <a:t> not controlled with </a:t>
                      </a:r>
                      <a:r>
                        <a:rPr lang="en-IN" sz="3200" kern="1200" dirty="0" err="1" smtClean="0"/>
                        <a:t>atorvastatin</a:t>
                      </a:r>
                      <a:r>
                        <a:rPr lang="en-IN" sz="3200" kern="1200" dirty="0" smtClean="0"/>
                        <a:t> therapy (PRESS VI). Diabetes </a:t>
                      </a:r>
                      <a:r>
                        <a:rPr lang="en-IN" sz="3200" kern="1200" dirty="0" err="1" smtClean="0"/>
                        <a:t>Technol</a:t>
                      </a:r>
                      <a:r>
                        <a:rPr lang="en-IN" sz="3200" kern="1200" dirty="0" smtClean="0"/>
                        <a:t> </a:t>
                      </a:r>
                      <a:r>
                        <a:rPr lang="en-IN" sz="3200" kern="1200" dirty="0" err="1" smtClean="0"/>
                        <a:t>Ther</a:t>
                      </a:r>
                      <a:r>
                        <a:rPr lang="en-IN" sz="3200" kern="1200" dirty="0" smtClean="0"/>
                        <a:t> 2014;16:63–71</a:t>
                      </a:r>
                      <a:endParaRPr lang="en-IN" sz="3200" b="0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2">
                            <a:lumMod val="5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5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5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2" name="Picture 11" descr="222222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313" y="22960022"/>
            <a:ext cx="10215635" cy="4037886"/>
          </a:xfrm>
          <a:prstGeom prst="rect">
            <a:avLst/>
          </a:prstGeom>
        </p:spPr>
      </p:pic>
      <p:pic>
        <p:nvPicPr>
          <p:cNvPr id="14" name="Picture 13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V="1">
            <a:off x="914293" y="1671498"/>
            <a:ext cx="3286148" cy="3286148"/>
          </a:xfrm>
          <a:prstGeom prst="rect">
            <a:avLst/>
          </a:prstGeom>
        </p:spPr>
      </p:pic>
      <p:pic>
        <p:nvPicPr>
          <p:cNvPr id="15" name="Picture 14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V="1">
            <a:off x="28203609" y="1814374"/>
            <a:ext cx="3286148" cy="3286148"/>
          </a:xfrm>
          <a:prstGeom prst="rect">
            <a:avLst/>
          </a:prstGeom>
        </p:spPr>
      </p:pic>
      <p:pic>
        <p:nvPicPr>
          <p:cNvPr id="16" name="Picture 15" descr="saro.PNG"/>
          <p:cNvPicPr>
            <a:picLocks noChangeAspect="1"/>
          </p:cNvPicPr>
          <p:nvPr/>
        </p:nvPicPr>
        <p:blipFill>
          <a:blip r:embed="rId5"/>
          <a:srcRect l="1488" t="3846" r="3287" b="5782"/>
          <a:stretch>
            <a:fillRect/>
          </a:stretch>
        </p:blipFill>
        <p:spPr>
          <a:xfrm>
            <a:off x="0" y="34318664"/>
            <a:ext cx="12130059" cy="8886736"/>
          </a:xfrm>
          <a:prstGeom prst="rect">
            <a:avLst/>
          </a:prstGeom>
        </p:spPr>
      </p:pic>
      <p:pic>
        <p:nvPicPr>
          <p:cNvPr id="18" name="Picture 17" descr="Screenshot (181).png"/>
          <p:cNvPicPr>
            <a:picLocks noChangeAspect="1"/>
          </p:cNvPicPr>
          <p:nvPr/>
        </p:nvPicPr>
        <p:blipFill>
          <a:blip r:embed="rId6"/>
          <a:srcRect l="32650" t="10937" r="34711" b="24423"/>
          <a:stretch>
            <a:fillRect/>
          </a:stretch>
        </p:blipFill>
        <p:spPr>
          <a:xfrm>
            <a:off x="1414359" y="18459427"/>
            <a:ext cx="6715172" cy="10644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660</Words>
  <Application>Microsoft Office PowerPoint</Application>
  <PresentationFormat>Custom</PresentationFormat>
  <Paragraphs>95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Dell-pc</dc:creator>
  <cp:lastModifiedBy>Dell-pc</cp:lastModifiedBy>
  <cp:revision>33</cp:revision>
  <dcterms:created xsi:type="dcterms:W3CDTF">2018-07-22T18:29:31Z</dcterms:created>
  <dcterms:modified xsi:type="dcterms:W3CDTF">2018-07-28T11:44:10Z</dcterms:modified>
</cp:coreProperties>
</file>