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65" r:id="rId6"/>
    <p:sldId id="266" r:id="rId7"/>
    <p:sldId id="267" r:id="rId8"/>
    <p:sldId id="259" r:id="rId9"/>
    <p:sldId id="270" r:id="rId10"/>
    <p:sldId id="271" r:id="rId11"/>
    <p:sldId id="272" r:id="rId12"/>
    <p:sldId id="273" r:id="rId13"/>
    <p:sldId id="274" r:id="rId14"/>
    <p:sldId id="268" r:id="rId15"/>
    <p:sldId id="269" r:id="rId16"/>
    <p:sldId id="260" r:id="rId17"/>
    <p:sldId id="261" r:id="rId18"/>
    <p:sldId id="262" r:id="rId19"/>
    <p:sldId id="263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857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54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4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92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52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483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78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44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391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890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79981-A62C-6F49-8E83-320EA055A885}" type="datetimeFigureOut">
              <a:rPr lang="en-US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CCA26-A4D0-6D4F-9B08-DDA61C44C2F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3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675805"/>
          </a:xfrm>
        </p:spPr>
        <p:txBody>
          <a:bodyPr/>
          <a:lstStyle/>
          <a:p>
            <a:r>
              <a:rPr lang="en-US"/>
              <a:t>LIVER CIRRHOSIS </a:t>
            </a:r>
          </a:p>
        </p:txBody>
      </p:sp>
    </p:spTree>
    <p:extLst>
      <p:ext uri="{BB962C8B-B14F-4D97-AF65-F5344CB8AC3E}">
        <p14:creationId xmlns:p14="http://schemas.microsoft.com/office/powerpoint/2010/main" val="4008693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DESCRIPTION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LIVER is the largest glandular organ of the body.</a:t>
            </a:r>
          </a:p>
          <a:p>
            <a:r>
              <a:rPr lang="en-US"/>
              <a:t>It’s weight about 3lb(1.36kg).</a:t>
            </a:r>
          </a:p>
          <a:p>
            <a:r>
              <a:rPr lang="en-US"/>
              <a:t>It is reddish brown in colour and is divided into four lobes of unequal size and shape.</a:t>
            </a:r>
          </a:p>
          <a:p>
            <a:r>
              <a:rPr lang="en-US"/>
              <a:t>The LIVER lies on the right side of the abdominal cavity beneath the diaphragm.</a:t>
            </a:r>
          </a:p>
          <a:p>
            <a:r>
              <a:rPr lang="en-US"/>
              <a:t>Blood is carried to the LIVER via two large vessels called the HEPATIC ARTERY and the PORTAL VEIN.</a:t>
            </a:r>
          </a:p>
        </p:txBody>
      </p:sp>
    </p:spTree>
    <p:extLst>
      <p:ext uri="{BB962C8B-B14F-4D97-AF65-F5344CB8AC3E}">
        <p14:creationId xmlns:p14="http://schemas.microsoft.com/office/powerpoint/2010/main" val="2627032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1" y="118323"/>
            <a:ext cx="11441832" cy="643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449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CIRRHOSIS?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CIRRHOSIS is a condition in which the LIVER slowly deteriorates and malfunction due to CHRONIC INJURY.</a:t>
            </a:r>
          </a:p>
          <a:p>
            <a:r>
              <a:rPr lang="en-US"/>
              <a:t>SCAR TISSUE replaces HEALTHY LIVER TISSUE,partially blocking the flow of blood through the LIVER.</a:t>
            </a:r>
          </a:p>
          <a:p>
            <a:r>
              <a:rPr lang="en-US"/>
              <a:t>SCARRING also impairs the LIVER‘s ability to:-</a:t>
            </a:r>
          </a:p>
          <a:p>
            <a:r>
              <a:rPr lang="en-US"/>
              <a:t>Control infections</a:t>
            </a:r>
          </a:p>
          <a:p>
            <a:r>
              <a:rPr lang="en-US"/>
              <a:t>Removes bacteria and toxins from the blood.</a:t>
            </a:r>
          </a:p>
          <a:p>
            <a:r>
              <a:rPr lang="en-US"/>
              <a:t>Process nutrients,hormone, and drugs</a:t>
            </a:r>
          </a:p>
          <a:p>
            <a:r>
              <a:rPr lang="en-US"/>
              <a:t>Make proteins that regulate blood clotting</a:t>
            </a:r>
          </a:p>
          <a:p>
            <a:r>
              <a:rPr lang="en-US"/>
              <a:t>Produce bile to help absorb fats-including cholesterol and fat-soluble vitamins</a:t>
            </a:r>
          </a:p>
        </p:txBody>
      </p:sp>
    </p:spTree>
    <p:extLst>
      <p:ext uri="{BB962C8B-B14F-4D97-AF65-F5344CB8AC3E}">
        <p14:creationId xmlns:p14="http://schemas.microsoft.com/office/powerpoint/2010/main" val="236827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94" y="106491"/>
            <a:ext cx="11477328" cy="636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59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3" y="215643"/>
            <a:ext cx="11382670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733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33447" cy="6827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0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cause CIRRHOSIS?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CIRRHOSIS has various causes:-</a:t>
            </a:r>
          </a:p>
          <a:p>
            <a:r>
              <a:rPr lang="en-US"/>
              <a:t>Heavy alcohol consumption</a:t>
            </a:r>
          </a:p>
          <a:p>
            <a:r>
              <a:rPr lang="en-US"/>
              <a:t>Chronic hepatitis C </a:t>
            </a:r>
          </a:p>
          <a:p>
            <a:r>
              <a:rPr lang="en-US"/>
              <a:t>Obesity</a:t>
            </a:r>
          </a:p>
          <a:p>
            <a:r>
              <a:rPr lang="en-US"/>
              <a:t>CIRRHOSIS is not caused by trauma to the LIVER or other acute , or short term, cause of damage.</a:t>
            </a:r>
          </a:p>
          <a:p>
            <a:r>
              <a:rPr lang="en-US"/>
              <a:t>Usually years of chronic injury are required to cause CIRRHOSIS</a:t>
            </a:r>
          </a:p>
        </p:txBody>
      </p:sp>
    </p:spTree>
    <p:extLst>
      <p:ext uri="{BB962C8B-B14F-4D97-AF65-F5344CB8AC3E}">
        <p14:creationId xmlns:p14="http://schemas.microsoft.com/office/powerpoint/2010/main" val="398766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/>
              <a:t>ALCOHOLIC CIRRHOSIS (LAENNEC’S CIRRHOSIS)</a:t>
            </a:r>
          </a:p>
          <a:p>
            <a:r>
              <a:rPr lang="en-US"/>
              <a:t>Most common types of liver cirrhosis</a:t>
            </a:r>
          </a:p>
          <a:p>
            <a:r>
              <a:rPr lang="en-US"/>
              <a:t>Caused by chronic alcoholism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b="1"/>
              <a:t>B.</a:t>
            </a:r>
            <a:r>
              <a:rPr lang="en-US"/>
              <a:t> POSTNECROTIC CIRRHOSIS</a:t>
            </a:r>
          </a:p>
          <a:p>
            <a:r>
              <a:rPr lang="en-US"/>
              <a:t>Late result of a previous bout of acute viral hepatitis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C. BILIARY CIRRHOSIS</a:t>
            </a:r>
          </a:p>
          <a:p>
            <a:r>
              <a:rPr lang="en-US"/>
              <a:t>Resulted from chronic BILIARY obstruction and infection</a:t>
            </a:r>
          </a:p>
          <a:p>
            <a:r>
              <a:rPr lang="en-US"/>
              <a:t>Least common type </a:t>
            </a:r>
          </a:p>
        </p:txBody>
      </p:sp>
    </p:spTree>
    <p:extLst>
      <p:ext uri="{BB962C8B-B14F-4D97-AF65-F5344CB8AC3E}">
        <p14:creationId xmlns:p14="http://schemas.microsoft.com/office/powerpoint/2010/main" val="39908842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95" y="402298"/>
            <a:ext cx="11169689" cy="599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7" y="290684"/>
            <a:ext cx="10992204" cy="6082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97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01" y="378633"/>
            <a:ext cx="11607485" cy="616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47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Pathophysiology: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Liver cell damage result in inflammation and hepatomegaly</a:t>
            </a:r>
          </a:p>
          <a:p>
            <a:r>
              <a:rPr lang="en-US"/>
              <a:t>Attempts at regeneration eventually result to fibrosis and a small nodular liver</a:t>
            </a:r>
          </a:p>
          <a:p>
            <a:r>
              <a:rPr lang="en-US"/>
              <a:t>Hepatic function is slowly impaired</a:t>
            </a:r>
          </a:p>
          <a:p>
            <a:r>
              <a:rPr lang="en-US"/>
              <a:t>Obstruction of venous channels block flow and cause portal hypertension</a:t>
            </a:r>
          </a:p>
        </p:txBody>
      </p:sp>
    </p:spTree>
    <p:extLst>
      <p:ext uri="{BB962C8B-B14F-4D97-AF65-F5344CB8AC3E}">
        <p14:creationId xmlns:p14="http://schemas.microsoft.com/office/powerpoint/2010/main" val="3686432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Pathogenesis: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Hepatocytes injury leading to necrosis.</a:t>
            </a:r>
          </a:p>
          <a:p>
            <a:r>
              <a:rPr lang="en-US"/>
              <a:t>Alcohol, virus, drugs, toxins, genetic etc..</a:t>
            </a:r>
          </a:p>
          <a:p>
            <a:r>
              <a:rPr lang="en-US"/>
              <a:t>Chronic inflammation-(hepatitis).</a:t>
            </a:r>
          </a:p>
          <a:p>
            <a:r>
              <a:rPr lang="en-US"/>
              <a:t>Bridging fibrosis</a:t>
            </a:r>
          </a:p>
          <a:p>
            <a:r>
              <a:rPr lang="en-US"/>
              <a:t>Regeneration of remaining hepatocytes proliferates as round nodules.</a:t>
            </a:r>
          </a:p>
          <a:p>
            <a:r>
              <a:rPr lang="en-US"/>
              <a:t>Loss of vascular arrangement results in regeneration hepatocytes ineffective.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81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 symptoms?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529" y="2212639"/>
            <a:ext cx="10515600" cy="4206885"/>
          </a:xfrm>
        </p:spPr>
        <p:txBody>
          <a:bodyPr/>
          <a:lstStyle/>
          <a:p>
            <a:r>
              <a:rPr lang="en-US"/>
              <a:t>Many people with CIRRHOSIS have no symptoms in the early stages of the disease. Howe,as the disease progresses ,a Pearson may experience the following symptoms:-</a:t>
            </a:r>
          </a:p>
          <a:p>
            <a:r>
              <a:rPr lang="en-US"/>
              <a:t>Weaknesses.</a:t>
            </a:r>
          </a:p>
          <a:p>
            <a:r>
              <a:rPr lang="en-US"/>
              <a:t>Fatigue</a:t>
            </a:r>
          </a:p>
          <a:p>
            <a:r>
              <a:rPr lang="en-US"/>
              <a:t>Loss of appetite</a:t>
            </a:r>
          </a:p>
          <a:p>
            <a:r>
              <a:rPr lang="en-US"/>
              <a:t>Nausea</a:t>
            </a:r>
          </a:p>
          <a:p>
            <a:r>
              <a:rPr lang="en-US"/>
              <a:t>Vomiting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18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Abdominal pain</a:t>
            </a:r>
          </a:p>
          <a:p>
            <a:r>
              <a:rPr lang="en-US"/>
              <a:t>Itching</a:t>
            </a:r>
          </a:p>
          <a:p>
            <a:r>
              <a:rPr lang="en-US"/>
              <a:t>Spider like blood vessels on the skin</a:t>
            </a:r>
          </a:p>
        </p:txBody>
      </p:sp>
    </p:spTree>
    <p:extLst>
      <p:ext uri="{BB962C8B-B14F-4D97-AF65-F5344CB8AC3E}">
        <p14:creationId xmlns:p14="http://schemas.microsoft.com/office/powerpoint/2010/main" val="42471611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the risks and complication?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As liver functions deteriorates,on or more complications may develop.In some people,complications may be the first signs of the disease.</a:t>
            </a:r>
          </a:p>
          <a:p>
            <a:r>
              <a:rPr lang="en-US"/>
              <a:t>EDEMA and ASCITES.</a:t>
            </a:r>
          </a:p>
          <a:p>
            <a:r>
              <a:rPr lang="en-US"/>
              <a:t>When liver damage progresses to advanced stage,fluid collects in the legs,called EDEMA and in the abdomen,called ASCITES.</a:t>
            </a:r>
          </a:p>
          <a:p>
            <a:r>
              <a:rPr lang="en-US"/>
              <a:t>ASCITES can lead to bacterial peritonitis,a serious infection.</a:t>
            </a:r>
          </a:p>
        </p:txBody>
      </p:sp>
    </p:spTree>
    <p:extLst>
      <p:ext uri="{BB962C8B-B14F-4D97-AF65-F5344CB8AC3E}">
        <p14:creationId xmlns:p14="http://schemas.microsoft.com/office/powerpoint/2010/main" val="1799314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738520" cy="4351338"/>
          </a:xfrm>
        </p:spPr>
        <p:txBody>
          <a:bodyPr>
            <a:normAutofit/>
          </a:bodyPr>
          <a:lstStyle/>
          <a:p>
            <a:r>
              <a:rPr lang="en-US" b="1"/>
              <a:t>BLOOD</a:t>
            </a:r>
            <a:r>
              <a:rPr lang="en-US"/>
              <a:t> </a:t>
            </a:r>
            <a:r>
              <a:rPr lang="en-US" b="1"/>
              <a:t>TEST</a:t>
            </a:r>
            <a:r>
              <a:rPr lang="en-US"/>
              <a:t> :-Can measure LIVER function and the amount of liver damage</a:t>
            </a:r>
          </a:p>
          <a:p>
            <a:r>
              <a:rPr lang="en-US"/>
              <a:t>A Blood test may be used to measure the levels of the LIVER enzymes- alanine transaminase (ALT) and aspartate transferase (AST) </a:t>
            </a:r>
          </a:p>
          <a:p>
            <a:endParaRPr lang="en-US"/>
          </a:p>
          <a:p>
            <a:r>
              <a:rPr lang="en-US" b="1"/>
              <a:t>SCANS</a:t>
            </a:r>
          </a:p>
          <a:p>
            <a:r>
              <a:rPr lang="en-US" b="1"/>
              <a:t>Ultrasound scan, computerized topography scan or a magnetic resonance imaging (MRI)</a:t>
            </a:r>
          </a:p>
          <a:p>
            <a:pPr marL="0" indent="0">
              <a:buNone/>
            </a:pP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448537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4286"/>
            <a:ext cx="10515600" cy="5632677"/>
          </a:xfrm>
        </p:spPr>
        <p:txBody>
          <a:bodyPr>
            <a:normAutofit lnSpcReduction="10000"/>
          </a:bodyPr>
          <a:lstStyle/>
          <a:p>
            <a:r>
              <a:rPr lang="en-US" b="1"/>
              <a:t>LIVER</a:t>
            </a:r>
            <a:r>
              <a:rPr lang="en-US"/>
              <a:t> </a:t>
            </a:r>
            <a:r>
              <a:rPr lang="en-US" b="1"/>
              <a:t>BIOPSY:</a:t>
            </a:r>
          </a:p>
          <a:p>
            <a:r>
              <a:rPr lang="en-US" b="1"/>
              <a:t>A </a:t>
            </a:r>
            <a:r>
              <a:rPr lang="en-US"/>
              <a:t>liver biopsy is where a fine needle is inserted into the body,usually between ribs,to remove a small sample of liver cells.</a:t>
            </a:r>
          </a:p>
          <a:p>
            <a:r>
              <a:rPr lang="en-US"/>
              <a:t>The sample is sent to a laboratory so it can be examined under a microscope</a:t>
            </a:r>
          </a:p>
          <a:p>
            <a:endParaRPr lang="en-US"/>
          </a:p>
          <a:p>
            <a:r>
              <a:rPr lang="en-US" b="1"/>
              <a:t>ENDOSCOPY</a:t>
            </a:r>
          </a:p>
          <a:p>
            <a:r>
              <a:rPr lang="en-US" b="1"/>
              <a:t>An </a:t>
            </a:r>
            <a:r>
              <a:rPr lang="en-US"/>
              <a:t>endoscopy is where a thin ,long , flexible tube with a light and video camera at the end called an endoscopy is passed down throat and into the stomach.</a:t>
            </a:r>
            <a:endParaRPr lang="en-US" b="1"/>
          </a:p>
          <a:p>
            <a:r>
              <a:rPr lang="en-US"/>
              <a:t>Images of oesophagus,the tube from throat to stomach and stomach transmitted to an external screen,where any swollen vessels,which are a sign of CIRRHOSIS,can be seen.</a:t>
            </a:r>
          </a:p>
        </p:txBody>
      </p:sp>
    </p:spTree>
    <p:extLst>
      <p:ext uri="{BB962C8B-B14F-4D97-AF65-F5344CB8AC3E}">
        <p14:creationId xmlns:p14="http://schemas.microsoft.com/office/powerpoint/2010/main" val="4179324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LIVER CIRRHOSIS </vt:lpstr>
      <vt:lpstr>DESCRIPTION</vt:lpstr>
      <vt:lpstr>PowerPoint Presentation</vt:lpstr>
      <vt:lpstr>WHAT is CIRRHOSIS?</vt:lpstr>
      <vt:lpstr>PowerPoint Presentation</vt:lpstr>
      <vt:lpstr>PowerPoint Presentation</vt:lpstr>
      <vt:lpstr>PowerPoint Presentation</vt:lpstr>
      <vt:lpstr>What cause CIRRHOSIS?</vt:lpstr>
      <vt:lpstr>Types:</vt:lpstr>
      <vt:lpstr>PowerPoint Presentation</vt:lpstr>
      <vt:lpstr>PowerPoint Presentation</vt:lpstr>
      <vt:lpstr>PowerPoint Presentation</vt:lpstr>
      <vt:lpstr>PowerPoint Presentation</vt:lpstr>
      <vt:lpstr>Pathophysiology:</vt:lpstr>
      <vt:lpstr>Pathogenesis:</vt:lpstr>
      <vt:lpstr>What are the symptoms?</vt:lpstr>
      <vt:lpstr>PowerPoint Presentation</vt:lpstr>
      <vt:lpstr>WHAT are the risks and complication?</vt:lpstr>
      <vt:lpstr>Diagnosis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LIVER CIRRHOSIS </dc:title>
  <cp:revision>1</cp:revision>
  <dcterms:modified xsi:type="dcterms:W3CDTF">2017-02-07T16:47:36Z</dcterms:modified>
</cp:coreProperties>
</file>