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59" r:id="rId4"/>
    <p:sldId id="326" r:id="rId5"/>
    <p:sldId id="283" r:id="rId6"/>
    <p:sldId id="285" r:id="rId7"/>
    <p:sldId id="286" r:id="rId8"/>
    <p:sldId id="288" r:id="rId9"/>
    <p:sldId id="290" r:id="rId10"/>
    <p:sldId id="325" r:id="rId11"/>
    <p:sldId id="293" r:id="rId12"/>
    <p:sldId id="323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  <p:sldId id="317" r:id="rId23"/>
    <p:sldId id="324" r:id="rId24"/>
    <p:sldId id="318" r:id="rId25"/>
    <p:sldId id="319" r:id="rId26"/>
    <p:sldId id="320" r:id="rId27"/>
    <p:sldId id="32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519" autoAdjust="0"/>
    <p:restoredTop sz="94660"/>
  </p:normalViewPr>
  <p:slideViewPr>
    <p:cSldViewPr>
      <p:cViewPr varScale="1">
        <p:scale>
          <a:sx n="68" d="100"/>
          <a:sy n="68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0DF744-1CEA-4DE1-94D7-6A9367CC9A0D}" type="datetimeFigureOut">
              <a:rPr lang="en-US" smtClean="0"/>
              <a:pPr/>
              <a:t>3/13/2019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30011-2AD6-4DE6-A01A-35B202E6D236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134BE-D2E2-47A4-9CCA-4F6A36F5ECCB}" type="slidenum">
              <a:rPr lang="en-IN" smtClean="0"/>
              <a:pPr/>
              <a:t>24</a:t>
            </a:fld>
            <a:endParaRPr lang="en-I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77A9-345D-4A33-8C63-5A7C3460E35C}" type="datetimeFigureOut">
              <a:rPr lang="en-US" smtClean="0"/>
              <a:pPr/>
              <a:t>3/13/2019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517A-E853-4772-8A4F-F76A6745629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77A9-345D-4A33-8C63-5A7C3460E35C}" type="datetimeFigureOut">
              <a:rPr lang="en-US" smtClean="0"/>
              <a:pPr/>
              <a:t>3/13/2019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517A-E853-4772-8A4F-F76A6745629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77A9-345D-4A33-8C63-5A7C3460E35C}" type="datetimeFigureOut">
              <a:rPr lang="en-US" smtClean="0"/>
              <a:pPr/>
              <a:t>3/13/2019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517A-E853-4772-8A4F-F76A6745629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77A9-345D-4A33-8C63-5A7C3460E35C}" type="datetimeFigureOut">
              <a:rPr lang="en-US" smtClean="0"/>
              <a:pPr/>
              <a:t>3/13/2019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517A-E853-4772-8A4F-F76A6745629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77A9-345D-4A33-8C63-5A7C3460E35C}" type="datetimeFigureOut">
              <a:rPr lang="en-US" smtClean="0"/>
              <a:pPr/>
              <a:t>3/13/2019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517A-E853-4772-8A4F-F76A6745629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77A9-345D-4A33-8C63-5A7C3460E35C}" type="datetimeFigureOut">
              <a:rPr lang="en-US" smtClean="0"/>
              <a:pPr/>
              <a:t>3/13/2019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517A-E853-4772-8A4F-F76A6745629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77A9-345D-4A33-8C63-5A7C3460E35C}" type="datetimeFigureOut">
              <a:rPr lang="en-US" smtClean="0"/>
              <a:pPr/>
              <a:t>3/13/2019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517A-E853-4772-8A4F-F76A6745629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77A9-345D-4A33-8C63-5A7C3460E35C}" type="datetimeFigureOut">
              <a:rPr lang="en-US" smtClean="0"/>
              <a:pPr/>
              <a:t>3/13/2019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517A-E853-4772-8A4F-F76A6745629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77A9-345D-4A33-8C63-5A7C3460E35C}" type="datetimeFigureOut">
              <a:rPr lang="en-US" smtClean="0"/>
              <a:pPr/>
              <a:t>3/13/2019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517A-E853-4772-8A4F-F76A6745629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77A9-345D-4A33-8C63-5A7C3460E35C}" type="datetimeFigureOut">
              <a:rPr lang="en-US" smtClean="0"/>
              <a:pPr/>
              <a:t>3/13/2019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517A-E853-4772-8A4F-F76A6745629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277A9-345D-4A33-8C63-5A7C3460E35C}" type="datetimeFigureOut">
              <a:rPr lang="en-US" smtClean="0"/>
              <a:pPr/>
              <a:t>3/13/2019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4517A-E853-4772-8A4F-F76A6745629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277A9-345D-4A33-8C63-5A7C3460E35C}" type="datetimeFigureOut">
              <a:rPr lang="en-US" smtClean="0"/>
              <a:pPr/>
              <a:t>3/13/2019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4517A-E853-4772-8A4F-F76A67456295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liver images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1214414" y="4643446"/>
            <a:ext cx="678661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PRESENTED   BY :-</a:t>
            </a:r>
          </a:p>
          <a:p>
            <a:r>
              <a:rPr lang="en-IN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PARGAT MANGAT</a:t>
            </a:r>
            <a:endParaRPr lang="en-IN" sz="6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71604" y="785794"/>
            <a:ext cx="578647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Pharmacotherapeutics</a:t>
            </a:r>
            <a:r>
              <a:rPr lang="en-IN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-III    </a:t>
            </a:r>
          </a:p>
          <a:p>
            <a:pPr algn="ctr"/>
            <a:r>
              <a:rPr lang="en-IN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Presentation</a:t>
            </a:r>
          </a:p>
          <a:p>
            <a:pPr algn="ctr"/>
            <a:r>
              <a:rPr lang="en-IN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On </a:t>
            </a:r>
          </a:p>
          <a:p>
            <a:pPr algn="ctr"/>
            <a:r>
              <a:rPr lang="en-IN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Liver disorder  </a:t>
            </a:r>
            <a:endParaRPr lang="en-IN" sz="4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143116"/>
            <a:ext cx="464343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 smtClean="0"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/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largest solid organ in the body, situated in the upper part of the abdomen on the right side. 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human liver normally weighs </a:t>
            </a:r>
            <a:r>
              <a:rPr lang="en-IN" b="1" dirty="0">
                <a:latin typeface="Times New Roman" pitchFamily="18" charset="0"/>
                <a:cs typeface="Times New Roman" pitchFamily="18" charset="0"/>
              </a:rPr>
              <a:t>approximately 1.5 kg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 (3.3 lb), and has a width of about 15 cm (6 in). 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It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is both the heaviest internal organ and the largest gland in the human body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 L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iver is divided into two lobes : left lobe and right lobe.</a:t>
            </a:r>
          </a:p>
          <a:p>
            <a:pPr algn="just">
              <a:buFont typeface="Arial" pitchFamily="34" charset="0"/>
              <a:buChar char="•"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 R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ight lobe is largest lobe and left lobe  is smallest lobe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File:Diagram showing the two lobes of the liver and its blood supply CRUK 376.sv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714876" y="2143092"/>
            <a:ext cx="4429124" cy="4714908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714612" y="571480"/>
            <a:ext cx="369043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8000" b="1" dirty="0" smtClean="0">
                <a:latin typeface="Times New Roman" pitchFamily="18" charset="0"/>
                <a:cs typeface="Times New Roman" pitchFamily="18" charset="0"/>
              </a:rPr>
              <a:t>LIVER</a:t>
            </a:r>
            <a:r>
              <a:rPr lang="en-IN" sz="8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71472" y="142852"/>
            <a:ext cx="7500990" cy="6677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         F U N C T I O N S        O F      L I V E R  : -</a:t>
            </a:r>
          </a:p>
          <a:p>
            <a:endParaRPr lang="en-IN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Storage-</a:t>
            </a:r>
          </a:p>
          <a:p>
            <a:pPr marL="342900" indent="-342900"/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1.1 Glucose.</a:t>
            </a:r>
          </a:p>
          <a:p>
            <a:pPr marL="342900" indent="-342900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1.2 Vitamins like B12, D and K.</a:t>
            </a:r>
          </a:p>
          <a:p>
            <a:pPr marL="342900" indent="-342900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1.3 Copper.</a:t>
            </a:r>
          </a:p>
          <a:p>
            <a:pPr marL="342900" indent="-342900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1.4 Iron.</a:t>
            </a:r>
          </a:p>
          <a:p>
            <a:pPr marL="342900" indent="-342900">
              <a:buAutoNum type="arabicPeriod" startAt="2"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Degradation-</a:t>
            </a:r>
          </a:p>
          <a:p>
            <a:pPr marL="342900" indent="-342900"/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2.1 Insulin.</a:t>
            </a:r>
          </a:p>
          <a:p>
            <a:pPr marL="342900" indent="-342900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2.2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Bilirubin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2.3 Ammonia.</a:t>
            </a:r>
          </a:p>
          <a:p>
            <a:pPr marL="342900" indent="-342900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2.4 Drugs.</a:t>
            </a:r>
          </a:p>
          <a:p>
            <a:pPr marL="342900" indent="-342900">
              <a:buAutoNum type="arabicPeriod" startAt="3"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Metabolism-</a:t>
            </a:r>
          </a:p>
          <a:p>
            <a:pPr marL="342900" indent="-342900"/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3.1 Carbohydrates: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Glucogenesis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Gluconeogenesis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Glycogenolysis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3.2 Lipid: Cholesterol synthesis,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Lipogenesis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marL="342900" indent="-342900">
              <a:buAutoNum type="arabicPeriod" startAt="4"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Synthesis-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4.1 Serum albumin.</a:t>
            </a:r>
          </a:p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4.2 Coagulation factors.</a:t>
            </a:r>
          </a:p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4.3 C-reactive proteins.</a:t>
            </a:r>
          </a:p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4.4 Carrier proteins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ceruloplasmin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albumin,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haptoglobin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4.5 Hormones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thrombopoietin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IGF-1).</a:t>
            </a:r>
          </a:p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4.6 Pro-hormones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angiotensin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).             4.7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Apolipoproteins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    </a:t>
            </a:r>
          </a:p>
          <a:p>
            <a:pPr marL="342900" indent="-34290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4.8 Complement proteins.                       4.9 Non-essential amino acids.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00166" y="1428736"/>
            <a:ext cx="61436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4400" b="1" dirty="0" smtClean="0">
                <a:latin typeface="Times New Roman" pitchFamily="18" charset="0"/>
                <a:cs typeface="Times New Roman" pitchFamily="18" charset="0"/>
              </a:rPr>
              <a:t>DISEASES  OF  LIVER</a:t>
            </a:r>
          </a:p>
          <a:p>
            <a:r>
              <a:rPr lang="en-IN" sz="44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IN" sz="4400" dirty="0" smtClean="0">
                <a:latin typeface="Times New Roman" pitchFamily="18" charset="0"/>
                <a:cs typeface="Times New Roman" pitchFamily="18" charset="0"/>
              </a:rPr>
              <a:t>(Discussed here</a:t>
            </a:r>
            <a:r>
              <a:rPr lang="en-IN" sz="4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  J A U N D I C E </a:t>
            </a:r>
          </a:p>
          <a:p>
            <a:endParaRPr lang="en-IN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  H E P  A T I T I S</a:t>
            </a:r>
          </a:p>
          <a:p>
            <a:endParaRPr lang="en-IN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  A L C O H O L I C    L I V E R    D I S E A S 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71604" y="1000108"/>
            <a:ext cx="642942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b="1" dirty="0" smtClean="0">
                <a:latin typeface="Times New Roman" pitchFamily="18" charset="0"/>
                <a:cs typeface="Times New Roman" pitchFamily="18" charset="0"/>
              </a:rPr>
              <a:t>              J A U N D I C E </a:t>
            </a:r>
          </a:p>
          <a:p>
            <a:endParaRPr lang="en-IN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It is the yellowish discoloration of the tissue due to deposition of 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bilirubin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, which occurs in presence of hyperbilirubinemia.</a:t>
            </a:r>
          </a:p>
          <a:p>
            <a:pPr algn="just">
              <a:buFont typeface="Arial" pitchFamily="34" charset="0"/>
              <a:buChar char="•"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Normal bilirubin level – 0.3 to 1.0 mg/dl.</a:t>
            </a:r>
          </a:p>
          <a:p>
            <a:pPr algn="just">
              <a:buFont typeface="Arial" pitchFamily="34" charset="0"/>
              <a:buChar char="•"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Sites to examine  jaundice are - base of tongue ,  palm and soles , general skin surface, mucous membrane of palate  (specially soft palate) , upper bulbar conjuctiva.</a:t>
            </a:r>
          </a:p>
          <a:p>
            <a:pPr algn="just">
              <a:buFont typeface="Arial" pitchFamily="34" charset="0"/>
              <a:buChar char="•"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Types of jaundice -</a:t>
            </a: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                             1.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Prehepatic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/hemolytic jaundice.</a:t>
            </a: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                             2. Hepatic jaundice.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                             3. Post hepatic / obstructive / surgical jaundice.</a:t>
            </a:r>
          </a:p>
        </p:txBody>
      </p:sp>
      <p:pic>
        <p:nvPicPr>
          <p:cNvPr id="1026" name="Picture 2" descr="C:\Users\a\Desktop\jaundic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86322"/>
            <a:ext cx="3476602" cy="20716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714356"/>
            <a:ext cx="735811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1.  P R E – H E P A T I C   J A U N D I C E :</a:t>
            </a: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          Excess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bilirubin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production due excess breakdown of heamoglobulin and indirect bilirubin.</a:t>
            </a:r>
          </a:p>
          <a:p>
            <a:pPr algn="just"/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2.  H E P A T I C   J A U N D I C E :</a:t>
            </a: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          Liver ability to conjugate or excrete bilirubin is affected and increase in the  levels of conjugated  and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unconjugated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bilirubin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3.  P O S T   J A U N D I C E :</a:t>
            </a: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Bilirubin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forms at normal rate and conjugation is normal i.e., equal to direct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bilirubin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. Any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intrahepatic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extrahepatic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condition leads to the obstruction in bile flow.</a:t>
            </a: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4414" y="1142984"/>
            <a:ext cx="678661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400" b="1" dirty="0" smtClean="0">
                <a:latin typeface="Times New Roman" pitchFamily="18" charset="0"/>
                <a:cs typeface="Times New Roman" pitchFamily="18" charset="0"/>
              </a:rPr>
              <a:t>SIGN AND SYMPTOMS :-</a:t>
            </a:r>
          </a:p>
          <a:p>
            <a:endParaRPr lang="en-IN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Early features-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Yellowish discolouration of skin, sclera, etc.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Pale/clay coloured stool.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Dark urine.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Pruritis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endParaRPr lang="en-IN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Late features-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Xanthelasma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(yellowish plaque) and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Xanthomas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Malabsorption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:- weight loss,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steatorrhoea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(oily stool), increased bleeding tendency.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Fever, Rigor, Pain.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2976" y="714356"/>
            <a:ext cx="678661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4400" b="1" dirty="0" smtClean="0">
                <a:latin typeface="Times New Roman" pitchFamily="18" charset="0"/>
                <a:cs typeface="Times New Roman" pitchFamily="18" charset="0"/>
              </a:rPr>
              <a:t>D I A G N O S I S : </a:t>
            </a:r>
            <a:r>
              <a:rPr lang="en-IN" sz="4400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endParaRPr lang="en-IN" sz="4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Liver function tests.</a:t>
            </a:r>
          </a:p>
          <a:p>
            <a:pPr>
              <a:buFont typeface="Arial" pitchFamily="34" charset="0"/>
              <a:buChar char="•"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Bilirubin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levels.</a:t>
            </a:r>
          </a:p>
          <a:p>
            <a:pPr>
              <a:buFont typeface="Arial" pitchFamily="34" charset="0"/>
              <a:buChar char="•"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Detoxification function test: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Urine : bilirubin and urobilinogen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Stool.</a:t>
            </a: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Enzymatic test: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ALP , ASP , AST , prothrombin time and alpha glutamyl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transpeptidase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Radiography investigation :</a:t>
            </a:r>
          </a:p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CT – scan ,  MRI , Biopsy and ultrasound.</a:t>
            </a: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\Downloads\IMG_200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472" y="285728"/>
            <a:ext cx="785818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600" b="1" dirty="0" smtClean="0">
                <a:latin typeface="Times New Roman" pitchFamily="18" charset="0"/>
                <a:cs typeface="Times New Roman" pitchFamily="18" charset="0"/>
              </a:rPr>
              <a:t>                    H E P A T I T I S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                                  ( 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Inflammation of the LIVER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Arial" pitchFamily="34" charset="0"/>
              <a:buChar char="•"/>
            </a:pP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The term viral hepatitis is used to describe the infection of liver caused by hepatotropic viruses such as hepatitis A , B , C , D and E.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Hepatitis A virus.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Hepatitis B virus.</a:t>
            </a:r>
          </a:p>
          <a:p>
            <a:pPr marL="457200" indent="-457200" algn="just">
              <a:buAutoNum type="arabicPeriod" startAt="3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Hepatitis C virus.</a:t>
            </a:r>
          </a:p>
          <a:p>
            <a:pPr marL="457200" indent="-457200" algn="just">
              <a:buAutoNum type="arabicPeriod" startAt="3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Hepatitis delta virus.</a:t>
            </a:r>
          </a:p>
          <a:p>
            <a:pPr marL="457200" indent="-457200" algn="just">
              <a:buAutoNum type="arabicPeriod" startAt="3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Hepatitis E virus. </a:t>
            </a:r>
          </a:p>
          <a:p>
            <a:pPr marL="457200" indent="-457200" algn="just">
              <a:buAutoNum type="arabicPeriod" startAt="3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Hepatitis G virus.</a:t>
            </a:r>
          </a:p>
          <a:p>
            <a:pPr marL="457200" indent="-457200" algn="just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             All these human hepatitis viruses are RNA viruses except HBV which is DNA virus.</a:t>
            </a:r>
          </a:p>
          <a:p>
            <a:pPr marL="457200" indent="-457200" algn="just">
              <a:buAutoNum type="arabicPeriod" startAt="3"/>
            </a:pP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The development of jaundice is characteristic feature of liver disease.</a:t>
            </a:r>
          </a:p>
          <a:p>
            <a:pPr algn="just"/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A correct diagnosis can only be made by patient’s sera for the presence of specific anti -  viral antibodies.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000108"/>
            <a:ext cx="7062788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 l="12500" t="3548" b="23125"/>
          <a:stretch>
            <a:fillRect/>
          </a:stretch>
        </p:blipFill>
        <p:spPr bwMode="auto">
          <a:xfrm>
            <a:off x="1285852" y="1357298"/>
            <a:ext cx="6500810" cy="4429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714480" y="500042"/>
            <a:ext cx="56870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latin typeface="Times New Roman" pitchFamily="18" charset="0"/>
                <a:cs typeface="Times New Roman" pitchFamily="18" charset="0"/>
              </a:rPr>
              <a:t>P A T H O P H Y S I O L O G Y</a:t>
            </a:r>
            <a:endParaRPr lang="en-IN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285728"/>
            <a:ext cx="821537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                H E P A T I T I S     A    V I R U S </a:t>
            </a:r>
            <a:endParaRPr lang="en-IN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2000" b="1" u="sng" dirty="0" smtClean="0">
                <a:latin typeface="Times New Roman" pitchFamily="18" charset="0"/>
                <a:cs typeface="Times New Roman" pitchFamily="18" charset="0"/>
              </a:rPr>
              <a:t>Causative organism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: Hepatitis A an enveloped positive stranded RNA virus .</a:t>
            </a:r>
          </a:p>
          <a:p>
            <a:pPr algn="just">
              <a:buFont typeface="Arial" pitchFamily="34" charset="0"/>
              <a:buChar char="•"/>
            </a:pP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2000" b="1" u="sng" dirty="0" smtClean="0">
                <a:latin typeface="Times New Roman" pitchFamily="18" charset="0"/>
                <a:cs typeface="Times New Roman" pitchFamily="18" charset="0"/>
              </a:rPr>
              <a:t>Transmission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algn="just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Via faecal oral route and acquired by ingestion of faeces contaminated water.</a:t>
            </a:r>
          </a:p>
          <a:p>
            <a:pPr algn="just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High concentration of virus are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sheded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off during 3-10 days prior to onset of illness,   1-2  weeks after the onset of jaundice.</a:t>
            </a:r>
          </a:p>
          <a:p>
            <a:pPr algn="just"/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IN" sz="2000" b="1" u="sng" dirty="0" smtClean="0">
                <a:latin typeface="Times New Roman" pitchFamily="18" charset="0"/>
                <a:cs typeface="Times New Roman" pitchFamily="18" charset="0"/>
              </a:rPr>
              <a:t>Pathogenesis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marL="342900" indent="-342900" algn="just">
              <a:buAutoNum type="arabicPeriod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Incubation or perclinical period: it is ranging is 10- 15 days during which the patient remains asymptomatic despite replication of the virus.</a:t>
            </a:r>
          </a:p>
          <a:p>
            <a:pPr marL="342900" indent="-342900" algn="just">
              <a:buAutoNum type="arabicPeriod"/>
            </a:pP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Prodromal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or preicteric phase: it last for several days to weeks. During this phase symptoms  like: nausea, vomiting , loss of appetite , dark urine may appear.</a:t>
            </a:r>
          </a:p>
          <a:p>
            <a:pPr marL="342900" indent="-342900" algn="just">
              <a:buAutoNum type="arabicPeriod"/>
            </a:pP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Icteric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phase : total bilirubin level exceeds 20-40mg/dl and jaundice develop in patient. This phase begins within 10 days of initial symptoms.</a:t>
            </a:r>
          </a:p>
          <a:p>
            <a:pPr marL="342900" indent="-342900" algn="just">
              <a:buAutoNum type="arabicPeriod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Convalescent period: In this phase resolution of disease is slow but patient`s recovery is uneventful and complete.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214290"/>
            <a:ext cx="7501021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/>
            <a:r>
              <a:rPr lang="en-IN" sz="3200" b="1" u="sng" dirty="0" smtClean="0">
                <a:latin typeface="Times New Roman" pitchFamily="18" charset="0"/>
                <a:cs typeface="Times New Roman" pitchFamily="18" charset="0"/>
              </a:rPr>
              <a:t>D </a:t>
            </a:r>
            <a:r>
              <a:rPr lang="en-IN" sz="3200" b="1" u="sng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z="3200" b="1" u="sng" dirty="0" smtClean="0">
                <a:latin typeface="Times New Roman" pitchFamily="18" charset="0"/>
                <a:cs typeface="Times New Roman" pitchFamily="18" charset="0"/>
              </a:rPr>
              <a:t> a g n o s </a:t>
            </a:r>
            <a:r>
              <a:rPr lang="en-IN" sz="3200" b="1" u="sng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z="3200" b="1" u="sng" dirty="0" smtClean="0"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en-IN" sz="3200" dirty="0" smtClean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marL="342900" indent="-342900" algn="just"/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/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Serologic tests , ELISA , RIA.</a:t>
            </a:r>
          </a:p>
          <a:p>
            <a:endParaRPr lang="en-IN" sz="2800" b="1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800" b="1" u="sng" dirty="0" smtClean="0">
                <a:latin typeface="Times New Roman" pitchFamily="18" charset="0"/>
                <a:cs typeface="Times New Roman" pitchFamily="18" charset="0"/>
              </a:rPr>
              <a:t>P R E V E N T I O N</a:t>
            </a: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  :-</a:t>
            </a:r>
          </a:p>
          <a:p>
            <a:endParaRPr lang="en-IN" sz="20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Recommendations for  Hepatitis A Vaccination </a:t>
            </a:r>
            <a:r>
              <a:rPr lang="en-IN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All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childrens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at the age of 1 year.</a:t>
            </a:r>
          </a:p>
          <a:p>
            <a:pPr>
              <a:buFont typeface="Arial" pitchFamily="34" charset="0"/>
              <a:buChar char="•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Person travelling to or working in countries that have high or intermediate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endemicity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of infection.</a:t>
            </a:r>
          </a:p>
          <a:p>
            <a:pPr>
              <a:buFont typeface="Arial" pitchFamily="34" charset="0"/>
              <a:buChar char="•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Man who had sex with men.</a:t>
            </a:r>
          </a:p>
          <a:p>
            <a:pPr algn="just">
              <a:buFont typeface="Arial" pitchFamily="34" charset="0"/>
              <a:buChar char="•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Illegal-drug users.</a:t>
            </a:r>
          </a:p>
          <a:p>
            <a:pPr algn="just">
              <a:buFont typeface="Arial" pitchFamily="34" charset="0"/>
              <a:buChar char="•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Persons who have occupational risks of infection.</a:t>
            </a:r>
          </a:p>
          <a:p>
            <a:pPr algn="just">
              <a:buFont typeface="Arial" pitchFamily="34" charset="0"/>
              <a:buChar char="•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Persons having clotting-factor disorders.</a:t>
            </a:r>
          </a:p>
          <a:p>
            <a:pPr algn="just">
              <a:buFont typeface="Arial" pitchFamily="34" charset="0"/>
              <a:buChar char="•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Persons having Chronic Liver Disease.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14290"/>
            <a:ext cx="8429684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             H E P A T I T I S    B    V I R U S </a:t>
            </a:r>
          </a:p>
          <a:p>
            <a:pPr algn="just"/>
            <a:endParaRPr lang="en-IN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="1" u="sng" dirty="0" err="1" smtClean="0">
                <a:latin typeface="Times New Roman" pitchFamily="18" charset="0"/>
                <a:cs typeface="Times New Roman" pitchFamily="18" charset="0"/>
              </a:rPr>
              <a:t>Caustive</a:t>
            </a:r>
            <a:r>
              <a:rPr lang="en-IN" sz="2000" b="1" u="sng" dirty="0" smtClean="0">
                <a:latin typeface="Times New Roman" pitchFamily="18" charset="0"/>
                <a:cs typeface="Times New Roman" pitchFamily="18" charset="0"/>
              </a:rPr>
              <a:t> organism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Hepatitis  B virus is 42 nm an enveloped virus containing a partially double stranded circular DNA genome and classified within the family of hepadnavirus.</a:t>
            </a:r>
          </a:p>
          <a:p>
            <a:pPr algn="just"/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="1" u="sng" dirty="0" smtClean="0">
                <a:latin typeface="Times New Roman" pitchFamily="18" charset="0"/>
                <a:cs typeface="Times New Roman" pitchFamily="18" charset="0"/>
              </a:rPr>
              <a:t>Pathogenesis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algn="just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During the incubation period of the disease ( 6- 24 weeks) patient feel unwell with possible nausea , vomiting, anorexia  and  headache. Patient may become jaundiced, although a low grade fever and loss of appetite may improve. </a:t>
            </a:r>
          </a:p>
          <a:p>
            <a:pPr algn="just"/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="1" u="sng" dirty="0" smtClean="0">
                <a:latin typeface="Times New Roman" pitchFamily="18" charset="0"/>
                <a:cs typeface="Times New Roman" pitchFamily="18" charset="0"/>
              </a:rPr>
              <a:t>Sign and symptoms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: </a:t>
            </a:r>
          </a:p>
          <a:p>
            <a:pPr algn="just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                                  Vomiting and seizures.</a:t>
            </a:r>
          </a:p>
          <a:p>
            <a:pPr algn="just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                                  Hepatic encephalopathy.</a:t>
            </a:r>
          </a:p>
          <a:p>
            <a:pPr algn="just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Asterixis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(flapping hand tremor).</a:t>
            </a:r>
          </a:p>
          <a:p>
            <a:pPr algn="just"/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="1" u="sng" dirty="0" smtClean="0">
                <a:latin typeface="Times New Roman" pitchFamily="18" charset="0"/>
                <a:cs typeface="Times New Roman" pitchFamily="18" charset="0"/>
              </a:rPr>
              <a:t>Diagnosis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algn="just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Presence of hepatitis B surface antigen for at least 6 months.</a:t>
            </a:r>
          </a:p>
          <a:p>
            <a:pPr algn="just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Liver biopsies.</a:t>
            </a:r>
          </a:p>
          <a:p>
            <a:pPr algn="just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Hepatitis B virus DNA greater than 105 copies/mol.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42976" y="500042"/>
            <a:ext cx="542928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3200" b="1" u="sng" dirty="0" smtClean="0"/>
              <a:t>PREVENTION</a:t>
            </a:r>
            <a:r>
              <a:rPr lang="en-IN" sz="3200" b="1" dirty="0" smtClean="0"/>
              <a:t> :-</a:t>
            </a:r>
          </a:p>
          <a:p>
            <a:pPr algn="just"/>
            <a:endParaRPr lang="en-IN" sz="2000" b="1" dirty="0" smtClean="0"/>
          </a:p>
          <a:p>
            <a:pPr algn="just"/>
            <a:r>
              <a:rPr lang="en-IN" sz="2000" b="1" dirty="0" smtClean="0"/>
              <a:t>Recommendations for Hepatitis B Virus Vaccination :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/>
              <a:t> Infants.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/>
              <a:t> Adolescents.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/>
              <a:t> All unvaccinated adults.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/>
              <a:t> Men and women with history of other STD and person with history of multiple sex partners.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/>
              <a:t> Man who had sex with men.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/>
              <a:t> Injection-drug users.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/>
              <a:t> Sex partner having HBV.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/>
              <a:t> International travellers.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/>
              <a:t> Recipients of clotting-factor concentrates.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/>
              <a:t> STD clinic patients.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/>
              <a:t> HIV patient/HIV testing patient.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/>
              <a:t> Drug abuse treatment.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dirty="0" smtClean="0"/>
              <a:t> Chronic dialysis/ESRD patients.</a:t>
            </a:r>
            <a:endParaRPr lang="en-IN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071546"/>
            <a:ext cx="7143800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1571604" y="357166"/>
            <a:ext cx="6929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A L O G R I T H M    O F      H B V  : </a:t>
            </a:r>
            <a:endParaRPr lang="en-IN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500042"/>
            <a:ext cx="735811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         H E P A T I T I S    C    V I R U S </a:t>
            </a:r>
          </a:p>
          <a:p>
            <a:endParaRPr lang="en-IN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000" b="1" u="sng" dirty="0" smtClean="0">
                <a:latin typeface="Times New Roman" pitchFamily="18" charset="0"/>
                <a:cs typeface="Times New Roman" pitchFamily="18" charset="0"/>
              </a:rPr>
              <a:t>Causative organism 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Hepatitis C Virus. </a:t>
            </a:r>
          </a:p>
          <a:p>
            <a:pPr algn="just">
              <a:buFont typeface="Arial" pitchFamily="34" charset="0"/>
              <a:buChar char="•"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000" b="1" u="sng" dirty="0" smtClean="0">
                <a:latin typeface="Times New Roman" pitchFamily="18" charset="0"/>
                <a:cs typeface="Times New Roman" pitchFamily="18" charset="0"/>
              </a:rPr>
              <a:t>Transmission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It spreads by having sex within an infected person. </a:t>
            </a:r>
          </a:p>
          <a:p>
            <a:pPr algn="just">
              <a:buFont typeface="Arial" pitchFamily="34" charset="0"/>
              <a:buChar char="•"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000" b="1" u="sng" dirty="0" smtClean="0">
                <a:latin typeface="Times New Roman" pitchFamily="18" charset="0"/>
                <a:cs typeface="Times New Roman" pitchFamily="18" charset="0"/>
              </a:rPr>
              <a:t>Two types </a:t>
            </a: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en-IN" sz="2000" u="sng" dirty="0" smtClean="0">
                <a:latin typeface="Times New Roman" pitchFamily="18" charset="0"/>
                <a:cs typeface="Times New Roman" pitchFamily="18" charset="0"/>
              </a:rPr>
              <a:t>Acute hepatitis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it last for  6 months and patient is asymptomatic .incubation period is 50 days.</a:t>
            </a:r>
          </a:p>
          <a:p>
            <a:pPr algn="just"/>
            <a:r>
              <a:rPr lang="en-IN" sz="2000" u="sng" dirty="0" smtClean="0">
                <a:latin typeface="Times New Roman" pitchFamily="18" charset="0"/>
                <a:cs typeface="Times New Roman" pitchFamily="18" charset="0"/>
              </a:rPr>
              <a:t>Chronic hepatitis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: it takes 10-14 years to evidence chronic hepatitis.</a:t>
            </a:r>
          </a:p>
          <a:p>
            <a:pPr algn="just"/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000" b="1" u="sng" dirty="0" smtClean="0">
                <a:latin typeface="Times New Roman" pitchFamily="18" charset="0"/>
                <a:cs typeface="Times New Roman" pitchFamily="18" charset="0"/>
              </a:rPr>
              <a:t>Symptoms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Fatigue , malaise , diarrheal  and joint pain. • No HCV vaccine is currently available</a:t>
            </a:r>
            <a:r>
              <a:rPr lang="en-IN" dirty="0" smtClean="0"/>
              <a:t>.</a:t>
            </a:r>
          </a:p>
          <a:p>
            <a:pPr algn="just"/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000" b="1" u="sng" dirty="0" smtClean="0">
                <a:latin typeface="Times New Roman" pitchFamily="18" charset="0"/>
                <a:cs typeface="Times New Roman" pitchFamily="18" charset="0"/>
              </a:rPr>
              <a:t>Prevention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 :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No HCV vaccine is currently available.</a:t>
            </a:r>
            <a:endParaRPr lang="en-IN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IN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62092"/>
            <a:ext cx="9144000" cy="692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357166"/>
            <a:ext cx="692948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H E P A T I T I S     D    V I R U S  : </a:t>
            </a:r>
          </a:p>
          <a:p>
            <a:pPr algn="just"/>
            <a:endParaRPr lang="en-IN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It is defective single stranded RNA virus. </a:t>
            </a:r>
          </a:p>
          <a:p>
            <a:pPr algn="just">
              <a:buFont typeface="Arial" pitchFamily="34" charset="0"/>
              <a:buChar char="•"/>
            </a:pPr>
            <a:r>
              <a:rPr lang="en-IN" sz="2000" b="1" u="sng" dirty="0" smtClean="0">
                <a:latin typeface="Times New Roman" pitchFamily="18" charset="0"/>
                <a:cs typeface="Times New Roman" pitchFamily="18" charset="0"/>
              </a:rPr>
              <a:t>Transmission  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Blood borne disease and vertical transmission ( mother to infant ) is rare.</a:t>
            </a:r>
          </a:p>
          <a:p>
            <a:pPr algn="just"/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000" b="1" u="sng" dirty="0" smtClean="0">
                <a:latin typeface="Times New Roman" pitchFamily="18" charset="0"/>
                <a:cs typeface="Times New Roman" pitchFamily="18" charset="0"/>
              </a:rPr>
              <a:t>Pathogenesis:</a:t>
            </a:r>
          </a:p>
          <a:p>
            <a:pPr algn="just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HDV can either infect the person simultaneously with HBV ( co –infection ) or super infect a person already infected with HBV       (</a:t>
            </a:r>
            <a:r>
              <a:rPr lang="en-IN" sz="2000" dirty="0" err="1" smtClean="0">
                <a:latin typeface="Times New Roman" pitchFamily="18" charset="0"/>
                <a:cs typeface="Times New Roman" pitchFamily="18" charset="0"/>
              </a:rPr>
              <a:t>superinfection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H E P A T I T I S   E   and  G   V I R U S  </a:t>
            </a:r>
            <a:r>
              <a:rPr lang="en-IN" sz="20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="1" u="sng" dirty="0" smtClean="0">
                <a:latin typeface="Times New Roman" pitchFamily="18" charset="0"/>
                <a:cs typeface="Times New Roman" pitchFamily="18" charset="0"/>
              </a:rPr>
              <a:t>Hepatitis E:</a:t>
            </a:r>
          </a:p>
          <a:p>
            <a:pPr algn="just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                   It is single stranded positive sense RNA genome.</a:t>
            </a:r>
          </a:p>
          <a:p>
            <a:pPr algn="just"/>
            <a:r>
              <a:rPr lang="en-IN" sz="2000" b="1" u="sng" dirty="0" smtClean="0">
                <a:latin typeface="Times New Roman" pitchFamily="18" charset="0"/>
                <a:cs typeface="Times New Roman" pitchFamily="18" charset="0"/>
              </a:rPr>
              <a:t>Hepatitis G: </a:t>
            </a:r>
          </a:p>
          <a:p>
            <a:pPr algn="just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                   Single stranded RNA virus.it is identified with PCR amplification technique.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14290"/>
            <a:ext cx="8429684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b="1" dirty="0" smtClean="0">
                <a:latin typeface="Times New Roman" pitchFamily="18" charset="0"/>
                <a:cs typeface="Times New Roman" pitchFamily="18" charset="0"/>
              </a:rPr>
              <a:t> A L C O H O L I C   L I V E R  DISEASE</a:t>
            </a:r>
          </a:p>
          <a:p>
            <a:pPr algn="just"/>
            <a:endParaRPr lang="en-IN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200" b="1" dirty="0" smtClean="0">
                <a:latin typeface="Times New Roman" pitchFamily="18" charset="0"/>
                <a:cs typeface="Times New Roman" pitchFamily="18" charset="0"/>
              </a:rPr>
              <a:t>Alcoholic </a:t>
            </a:r>
            <a:r>
              <a:rPr lang="en-IN" sz="2200" b="1" dirty="0">
                <a:latin typeface="Times New Roman" pitchFamily="18" charset="0"/>
                <a:cs typeface="Times New Roman" pitchFamily="18" charset="0"/>
              </a:rPr>
              <a:t>liver disease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 is a term that encompasses the liver manifestations of alcohol 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overconsumption including : fatty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 liver, alcoholic hepatitis, and 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chronic hepatitis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 with liver fibrosis or cirrhosis. </a:t>
            </a:r>
            <a:endParaRPr lang="en-IN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200" b="1" u="sng" dirty="0" smtClean="0">
                <a:latin typeface="Times New Roman" pitchFamily="18" charset="0"/>
                <a:cs typeface="Times New Roman" pitchFamily="18" charset="0"/>
              </a:rPr>
              <a:t>Sign and symptoms </a:t>
            </a:r>
            <a:r>
              <a:rPr lang="en-IN" sz="22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en-IN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200" dirty="0" smtClean="0"/>
              <a:t> 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most common sign of alcoholic hepatitis is yellowing of the skin and whites of the eyes (jaundice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 Loss 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appetite , Nausea 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vomiting ,Abdominal tenderness, Fever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, often low 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grade , Fatigue 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weakness , Malnutrition 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is common in people with alcoholic hepatitis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 Additional 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signs and symptoms that occur with severe 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alcoholic</a:t>
            </a:r>
          </a:p>
          <a:p>
            <a:pPr algn="just"/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hepatitis include: Fluid 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accumulation in 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abdomen 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IN" sz="2200" dirty="0" err="1">
                <a:latin typeface="Times New Roman" pitchFamily="18" charset="0"/>
                <a:cs typeface="Times New Roman" pitchFamily="18" charset="0"/>
              </a:rPr>
              <a:t>ascites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 Confusion 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and behavior changes due to a buildup of toxins normally broken down and eliminated by the 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liver Kidney 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and liver </a:t>
            </a:r>
            <a:r>
              <a:rPr lang="en-IN" sz="2200" dirty="0" smtClean="0">
                <a:latin typeface="Times New Roman" pitchFamily="18" charset="0"/>
                <a:cs typeface="Times New Roman" pitchFamily="18" charset="0"/>
              </a:rPr>
              <a:t>failure.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mritpal\Desktop\disorder liver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766" y="642918"/>
            <a:ext cx="8344638" cy="535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71480"/>
            <a:ext cx="9144000" cy="62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0" y="0"/>
            <a:ext cx="8786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b="1" u="sng" dirty="0" smtClean="0">
                <a:latin typeface="Times New Roman" pitchFamily="18" charset="0"/>
                <a:cs typeface="Times New Roman" pitchFamily="18" charset="0"/>
              </a:rPr>
              <a:t>             P A T H O G E N E S I S</a:t>
            </a:r>
            <a:endParaRPr lang="en-IN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52" y="857232"/>
            <a:ext cx="6786609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u="sng" dirty="0" smtClean="0">
                <a:latin typeface="Times New Roman" pitchFamily="18" charset="0"/>
                <a:cs typeface="Times New Roman" pitchFamily="18" charset="0"/>
              </a:rPr>
              <a:t>D I A G N O S I S</a:t>
            </a:r>
            <a:r>
              <a:rPr lang="en-IN" sz="2800" b="1" dirty="0" smtClean="0">
                <a:latin typeface="Times New Roman" pitchFamily="18" charset="0"/>
                <a:cs typeface="Times New Roman" pitchFamily="18" charset="0"/>
              </a:rPr>
              <a:t>  :</a:t>
            </a:r>
          </a:p>
          <a:p>
            <a:endParaRPr lang="en-IN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Imaging studies : used to assess hepatic parenchymal  changes.</a:t>
            </a:r>
          </a:p>
          <a:p>
            <a:pPr marL="457200" indent="-457200"/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     CT – scan ,  MRI and ultrasound.</a:t>
            </a:r>
          </a:p>
          <a:p>
            <a:pPr marL="457200" indent="-457200"/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 startAt="2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Hepatic phosphorus 31 magnetic resonance spectroscopy  :</a:t>
            </a:r>
          </a:p>
          <a:p>
            <a:pPr marL="457200" indent="-457200"/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     it is used to calculated hepatic energy metabolism and phospholipid membrane metabolism.</a:t>
            </a:r>
          </a:p>
          <a:p>
            <a:pPr marL="457200" indent="-457200"/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 startAt="3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Liver Biopsy.</a:t>
            </a:r>
          </a:p>
          <a:p>
            <a:pPr marL="457200" indent="-457200">
              <a:buAutoNum type="arabicPeriod" startAt="3"/>
            </a:pP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 startAt="3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Screening for  Alcohol abuse:</a:t>
            </a:r>
          </a:p>
          <a:p>
            <a:pPr marL="457200" indent="-457200"/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     AUDIT ( alcohol use disorder identification test).</a:t>
            </a:r>
          </a:p>
          <a:p>
            <a:pPr marL="457200" indent="-457200"/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      MAST  ( Michigan alcoholism screening test).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428604"/>
            <a:ext cx="7715304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3200" b="1" u="sng" dirty="0" smtClean="0">
                <a:latin typeface="Times New Roman" pitchFamily="18" charset="0"/>
                <a:cs typeface="Times New Roman" pitchFamily="18" charset="0"/>
              </a:rPr>
              <a:t>T R E A T M E N T</a:t>
            </a:r>
            <a:r>
              <a:rPr lang="en-IN" sz="3200" b="1" dirty="0" smtClean="0">
                <a:latin typeface="Times New Roman" pitchFamily="18" charset="0"/>
                <a:cs typeface="Times New Roman" pitchFamily="18" charset="0"/>
              </a:rPr>
              <a:t>  :</a:t>
            </a:r>
          </a:p>
          <a:p>
            <a:pPr algn="just"/>
            <a:endParaRPr lang="en-IN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1. Abstinence (alcohol prevention).</a:t>
            </a:r>
          </a:p>
          <a:p>
            <a:pPr algn="just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2. Nutrition .</a:t>
            </a:r>
          </a:p>
          <a:p>
            <a:pPr algn="just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3. Medication therapy:</a:t>
            </a:r>
          </a:p>
          <a:p>
            <a:pPr algn="just"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Corticosteroids  -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Prednisolone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, given at dose of 40mg daily for 4 weeks followed by rapid 4 weeks taper.</a:t>
            </a:r>
          </a:p>
          <a:p>
            <a:pPr algn="just"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Pentoxifylline : TNF synthesis inhibitor. ( 400mg thrice a day).</a:t>
            </a:r>
          </a:p>
          <a:p>
            <a:pPr algn="just"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Propylthiouracil : used to reverse hypermetabolism response.</a:t>
            </a:r>
          </a:p>
          <a:p>
            <a:pPr algn="just">
              <a:buFont typeface="Arial" pitchFamily="34" charset="0"/>
              <a:buChar char="•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Colchicine : inhibition of collagen production.</a:t>
            </a:r>
          </a:p>
          <a:p>
            <a:pPr algn="just">
              <a:buFont typeface="Arial" pitchFamily="34" charset="0"/>
              <a:buChar char="•"/>
            </a:pP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Silmyrin : used to enhance liver regeneration and protect hepatocytes from toxicity.</a:t>
            </a:r>
          </a:p>
          <a:p>
            <a:pPr algn="just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4. Liver transplantation.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7224" y="2285992"/>
            <a:ext cx="7143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9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THANK</a:t>
            </a:r>
            <a:r>
              <a:rPr lang="en-IN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8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IN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IN" sz="6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U</a:t>
            </a:r>
            <a:endParaRPr lang="en-US" sz="6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1626</Words>
  <Application>Microsoft Office PowerPoint</Application>
  <PresentationFormat>On-screen Show (4:3)</PresentationFormat>
  <Paragraphs>243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Amritpal</dc:creator>
  <cp:lastModifiedBy>a</cp:lastModifiedBy>
  <cp:revision>21</cp:revision>
  <dcterms:created xsi:type="dcterms:W3CDTF">2019-03-11T03:21:00Z</dcterms:created>
  <dcterms:modified xsi:type="dcterms:W3CDTF">2019-03-13T16:49:39Z</dcterms:modified>
</cp:coreProperties>
</file>