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1" r:id="rId2"/>
    <p:sldId id="256" r:id="rId3"/>
    <p:sldId id="257" r:id="rId4"/>
    <p:sldId id="258"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83" r:id="rId22"/>
    <p:sldId id="277" r:id="rId23"/>
    <p:sldId id="278" r:id="rId24"/>
    <p:sldId id="279" r:id="rId25"/>
    <p:sldId id="280" r:id="rId26"/>
    <p:sldId id="287" r:id="rId27"/>
    <p:sldId id="289" r:id="rId28"/>
    <p:sldId id="284" r:id="rId29"/>
    <p:sldId id="282" r:id="rId30"/>
    <p:sldId id="285" r:id="rId31"/>
    <p:sldId id="290" r:id="rId32"/>
    <p:sldId id="288" r:id="rId33"/>
    <p:sldId id="286" r:id="rId3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24B1"/>
    <a:srgbClr val="FF4343"/>
    <a:srgbClr val="E569CD"/>
    <a:srgbClr val="FF33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7" d="100"/>
          <a:sy n="87" d="100"/>
        </p:scale>
        <p:origin x="102" y="6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r-B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r-BE"/>
          </a:p>
        </p:txBody>
      </p:sp>
      <p:sp>
        <p:nvSpPr>
          <p:cNvPr id="4" name="Date Placeholder 3"/>
          <p:cNvSpPr>
            <a:spLocks noGrp="1"/>
          </p:cNvSpPr>
          <p:nvPr>
            <p:ph type="dt" sz="half" idx="10"/>
          </p:nvPr>
        </p:nvSpPr>
        <p:spPr/>
        <p:txBody>
          <a:bodyPr/>
          <a:lstStyle/>
          <a:p>
            <a:fld id="{DC1BEF9B-FE9A-4256-A811-43B49537ED7E}" type="datetimeFigureOut">
              <a:rPr lang="fr-BE" smtClean="0"/>
              <a:t>04-01-17</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3834852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p:txBody>
          <a:bodyPr/>
          <a:lstStyle/>
          <a:p>
            <a:fld id="{DC1BEF9B-FE9A-4256-A811-43B49537ED7E}" type="datetimeFigureOut">
              <a:rPr lang="fr-BE" smtClean="0"/>
              <a:t>04-01-17</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1690099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r-B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C1BEF9B-FE9A-4256-A811-43B49537ED7E}" type="datetimeFigureOut">
              <a:rPr lang="fr-BE" smtClean="0"/>
              <a:t>04-01-17</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577545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p:txBody>
          <a:bodyPr/>
          <a:lstStyle/>
          <a:p>
            <a:fld id="{DC1BEF9B-FE9A-4256-A811-43B49537ED7E}" type="datetimeFigureOut">
              <a:rPr lang="fr-BE" smtClean="0"/>
              <a:t>04-01-17</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459015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r-B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p:txBody>
          <a:bodyPr/>
          <a:lstStyle/>
          <a:p>
            <a:fld id="{DC1BEF9B-FE9A-4256-A811-43B49537ED7E}" type="datetimeFigureOut">
              <a:rPr lang="fr-BE" smtClean="0"/>
              <a:t>04-01-17</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37831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p:txBody>
          <a:bodyPr/>
          <a:lstStyle/>
          <a:p>
            <a:fld id="{DC1BEF9B-FE9A-4256-A811-43B49537ED7E}" type="datetimeFigureOut">
              <a:rPr lang="fr-BE" smtClean="0"/>
              <a:t>04-01-17</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2027184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1BEF9B-FE9A-4256-A811-43B49537ED7E}" type="datetimeFigureOut">
              <a:rPr lang="fr-BE" smtClean="0"/>
              <a:t>04-01-17</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2008295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r-B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1BEF9B-FE9A-4256-A811-43B49537ED7E}" type="datetimeFigureOut">
              <a:rPr lang="fr-BE" smtClean="0"/>
              <a:t>04-01-17</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3191965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r-B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1BEF9B-FE9A-4256-A811-43B49537ED7E}" type="datetimeFigureOut">
              <a:rPr lang="fr-BE" smtClean="0"/>
              <a:t>04-01-17</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934890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p:txBody>
          <a:bodyPr/>
          <a:lstStyle/>
          <a:p>
            <a:fld id="{DC1BEF9B-FE9A-4256-A811-43B49537ED7E}" type="datetimeFigureOut">
              <a:rPr lang="fr-BE" smtClean="0"/>
              <a:t>04-01-17</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4191302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r-B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p:txBody>
          <a:bodyPr/>
          <a:lstStyle/>
          <a:p>
            <a:fld id="{DC1BEF9B-FE9A-4256-A811-43B49537ED7E}" type="datetimeFigureOut">
              <a:rPr lang="fr-BE" smtClean="0"/>
              <a:t>04-01-17</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17EC24CF-4FAE-48A7-BECB-BA57E56B0B41}" type="slidenum">
              <a:rPr lang="fr-BE" smtClean="0"/>
              <a:t>‹#›</a:t>
            </a:fld>
            <a:endParaRPr lang="fr-BE"/>
          </a:p>
        </p:txBody>
      </p:sp>
    </p:spTree>
    <p:extLst>
      <p:ext uri="{BB962C8B-B14F-4D97-AF65-F5344CB8AC3E}">
        <p14:creationId xmlns:p14="http://schemas.microsoft.com/office/powerpoint/2010/main" val="4287125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40">
          <a:fgClr>
            <a:schemeClr val="bg1">
              <a:lumMod val="65000"/>
            </a:schemeClr>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1BEF9B-FE9A-4256-A811-43B49537ED7E}" type="datetimeFigureOut">
              <a:rPr lang="fr-BE" smtClean="0"/>
              <a:t>04-01-17</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EC24CF-4FAE-48A7-BECB-BA57E56B0B41}" type="slidenum">
              <a:rPr lang="fr-BE" smtClean="0"/>
              <a:t>‹#›</a:t>
            </a:fld>
            <a:endParaRPr lang="fr-BE"/>
          </a:p>
        </p:txBody>
      </p:sp>
    </p:spTree>
    <p:extLst>
      <p:ext uri="{BB962C8B-B14F-4D97-AF65-F5344CB8AC3E}">
        <p14:creationId xmlns:p14="http://schemas.microsoft.com/office/powerpoint/2010/main" val="485558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www.businessdictionary.com/definition/person.html" TargetMode="External"/><Relationship Id="rId2" Type="http://schemas.openxmlformats.org/officeDocument/2006/relationships/hyperlink" Target="http://www.businessdictionary.com/definition/problem.html" TargetMode="External"/><Relationship Id="rId1" Type="http://schemas.openxmlformats.org/officeDocument/2006/relationships/slideLayout" Target="../slideLayouts/slideLayout1.xml"/><Relationship Id="rId5" Type="http://schemas.openxmlformats.org/officeDocument/2006/relationships/hyperlink" Target="http://www.businessdictionary.com/definition/right.html" TargetMode="External"/><Relationship Id="rId4" Type="http://schemas.openxmlformats.org/officeDocument/2006/relationships/hyperlink" Target="http://www.businessdictionary.com/definition/organization.html"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In_vitro_fertilisation" TargetMode="External"/><Relationship Id="rId2" Type="http://schemas.openxmlformats.org/officeDocument/2006/relationships/hyperlink" Target="https://en.wikipedia.org/wiki/Homo_sapiens" TargetMode="Externa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7721" y="1239424"/>
            <a:ext cx="7545655" cy="1446550"/>
          </a:xfrm>
          <a:prstGeom prst="rect">
            <a:avLst/>
          </a:prstGeom>
          <a:effectLst>
            <a:glow rad="228600">
              <a:schemeClr val="accent5">
                <a:satMod val="175000"/>
                <a:alpha val="40000"/>
              </a:schemeClr>
            </a:glow>
          </a:effectLst>
        </p:spPr>
        <p:style>
          <a:lnRef idx="2">
            <a:schemeClr val="accent1"/>
          </a:lnRef>
          <a:fillRef idx="1">
            <a:schemeClr val="lt1"/>
          </a:fillRef>
          <a:effectRef idx="0">
            <a:schemeClr val="accent1"/>
          </a:effectRef>
          <a:fontRef idx="minor">
            <a:schemeClr val="dk1"/>
          </a:fontRef>
        </p:style>
        <p:txBody>
          <a:bodyPr wrap="none" lIns="91440" tIns="45720" rIns="91440" bIns="45720">
            <a:spAutoFit/>
          </a:bodyPr>
          <a:lstStyle/>
          <a:p>
            <a:pPr algn="ctr"/>
            <a:r>
              <a:rPr lang="ar-SA" sz="8800" b="1" dirty="0" smtClean="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Andalus" panose="02020603050405020304" pitchFamily="18" charset="-78"/>
                <a:cs typeface="Andalus" panose="02020603050405020304" pitchFamily="18" charset="-78"/>
              </a:rPr>
              <a:t>بسم الله الرحمن الرحيم </a:t>
            </a:r>
            <a:endParaRPr lang="en-US" sz="8800" b="1"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Andalus" panose="02020603050405020304" pitchFamily="18" charset="-78"/>
              <a:cs typeface="Andalus" panose="02020603050405020304" pitchFamily="18" charset="-78"/>
            </a:endParaRPr>
          </a:p>
        </p:txBody>
      </p:sp>
      <p:pic>
        <p:nvPicPr>
          <p:cNvPr id="1028" name="Picture 4" descr="http://media1.picsearch.com/is?BwxueNv8qVfoaVp-asStI7ZGmPynI_RwleXuZJ3wo5o&amp;height=2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330" y="3448010"/>
            <a:ext cx="2686774" cy="26765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media4.picsearch.com/is?z400qXYlpQi0fGsy24KiTxmCzV4DqbauphPAo__gIDA&amp;height=1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4034" y="3448011"/>
            <a:ext cx="2633031" cy="26765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media1.picsearch.com/is?C5BWBfjdYuNbNhN29jfvLNoXiQje9NsjKVyASuWHIYo&amp;height=1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8925" y="3448011"/>
            <a:ext cx="2566931"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7671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51672" y="583893"/>
            <a:ext cx="5023691" cy="1355075"/>
          </a:xfrm>
          <a:effectLst>
            <a:glow rad="228600">
              <a:schemeClr val="accent6">
                <a:satMod val="175000"/>
                <a:alpha val="40000"/>
              </a:schemeClr>
            </a:glo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a:normAutofit fontScale="90000"/>
          </a:bodyPr>
          <a:lstStyle/>
          <a:p>
            <a:r>
              <a:rPr lang="fr-BE" sz="4000" b="1" dirty="0" smtClean="0"/>
              <a:t/>
            </a:r>
            <a:br>
              <a:rPr lang="fr-BE" sz="4000" b="1" dirty="0" smtClean="0"/>
            </a:br>
            <a:r>
              <a:rPr lang="fr-BE" sz="4000" b="1" dirty="0"/>
              <a:t/>
            </a:r>
            <a:br>
              <a:rPr lang="fr-BE" sz="4000" b="1" dirty="0"/>
            </a:br>
            <a:r>
              <a:rPr lang="fr-BE" sz="4000" b="1" dirty="0" smtClean="0"/>
              <a:t/>
            </a:r>
            <a:br>
              <a:rPr lang="fr-BE" sz="4000" b="1" dirty="0" smtClean="0"/>
            </a:br>
            <a:r>
              <a:rPr lang="fr-BE" sz="4000" b="1" dirty="0" err="1" smtClean="0">
                <a:solidFill>
                  <a:srgbClr val="C00000"/>
                </a:solidFill>
                <a:latin typeface="Tahoma" panose="020B0604030504040204" pitchFamily="34" charset="0"/>
                <a:ea typeface="Tahoma" panose="020B0604030504040204" pitchFamily="34" charset="0"/>
                <a:cs typeface="Tahoma" panose="020B0604030504040204" pitchFamily="34" charset="0"/>
              </a:rPr>
              <a:t>Ethical</a:t>
            </a:r>
            <a:r>
              <a:rPr lang="fr-BE" sz="40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 </a:t>
            </a:r>
            <a:r>
              <a:rPr lang="fr-BE" sz="4000" b="1" dirty="0">
                <a:solidFill>
                  <a:srgbClr val="C00000"/>
                </a:solidFill>
                <a:latin typeface="Tahoma" panose="020B0604030504040204" pitchFamily="34" charset="0"/>
                <a:ea typeface="Tahoma" panose="020B0604030504040204" pitchFamily="34" charset="0"/>
                <a:cs typeface="Tahoma" panose="020B0604030504040204" pitchFamily="34" charset="0"/>
              </a:rPr>
              <a:t>issue</a:t>
            </a:r>
            <a:r>
              <a:rPr lang="fr-BE" sz="4000" dirty="0"/>
              <a:t/>
            </a:r>
            <a:br>
              <a:rPr lang="fr-BE" sz="4000" dirty="0"/>
            </a:br>
            <a:endParaRPr lang="fr-BE" sz="4000" dirty="0"/>
          </a:p>
        </p:txBody>
      </p:sp>
      <p:sp>
        <p:nvSpPr>
          <p:cNvPr id="3" name="Subtitle 2"/>
          <p:cNvSpPr>
            <a:spLocks noGrp="1"/>
          </p:cNvSpPr>
          <p:nvPr>
            <p:ph type="subTitle" idx="1"/>
          </p:nvPr>
        </p:nvSpPr>
        <p:spPr>
          <a:xfrm>
            <a:off x="870333" y="2118222"/>
            <a:ext cx="10212636" cy="3819869"/>
          </a:xfrm>
          <a:effectLst>
            <a:glow rad="139700">
              <a:schemeClr val="accent5">
                <a:satMod val="175000"/>
                <a:alpha val="40000"/>
              </a:schemeClr>
            </a:glo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a:normAutofit fontScale="62500" lnSpcReduction="20000"/>
          </a:bodyPr>
          <a:lstStyle/>
          <a:p>
            <a:pPr algn="l"/>
            <a:endParaRPr lang="fr-BE" sz="1800" b="1" dirty="0" smtClean="0">
              <a:latin typeface="Tahoma" panose="020B0604030504040204" pitchFamily="34" charset="0"/>
              <a:ea typeface="Tahoma" panose="020B0604030504040204" pitchFamily="34" charset="0"/>
              <a:cs typeface="Tahoma" panose="020B0604030504040204" pitchFamily="34" charset="0"/>
            </a:endParaRPr>
          </a:p>
          <a:p>
            <a:pPr algn="l"/>
            <a:endPar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endParaRPr>
          </a:p>
          <a:p>
            <a:pPr algn="l"/>
            <a:r>
              <a:rPr lang="fr-BE" sz="32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A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hlinkClick r:id="rId2"/>
              </a:rPr>
              <a:t>problem</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or situation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that</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requires</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a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hlinkClick r:id="rId3"/>
              </a:rPr>
              <a:t>person</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or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hlinkClick r:id="rId4"/>
              </a:rPr>
              <a:t>organization</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to </a:t>
            </a:r>
            <a:endParaRPr lang="fr-BE" sz="3200" b="1" dirty="0" smtClean="0">
              <a:solidFill>
                <a:srgbClr val="C00000"/>
              </a:solidFill>
              <a:latin typeface="Tahoma" panose="020B0604030504040204" pitchFamily="34" charset="0"/>
              <a:ea typeface="Tahoma" panose="020B0604030504040204" pitchFamily="34" charset="0"/>
              <a:cs typeface="Tahoma" panose="020B0604030504040204" pitchFamily="34" charset="0"/>
            </a:endParaRPr>
          </a:p>
          <a:p>
            <a:pPr algn="l"/>
            <a:r>
              <a:rPr lang="fr-BE" sz="3200" b="1" dirty="0" err="1" smtClean="0">
                <a:solidFill>
                  <a:srgbClr val="C00000"/>
                </a:solidFill>
                <a:latin typeface="Tahoma" panose="020B0604030504040204" pitchFamily="34" charset="0"/>
                <a:ea typeface="Tahoma" panose="020B0604030504040204" pitchFamily="34" charset="0"/>
                <a:cs typeface="Tahoma" panose="020B0604030504040204" pitchFamily="34" charset="0"/>
              </a:rPr>
              <a:t>choose</a:t>
            </a:r>
            <a:r>
              <a:rPr lang="fr-BE" sz="32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between</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alternatives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that</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must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be</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evaluated</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as </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hlinkClick r:id="rId5"/>
              </a:rPr>
              <a:t>right</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ethical</a:t>
            </a:r>
            <a:r>
              <a:rPr lang="fr-BE" sz="32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a:t>
            </a:r>
          </a:p>
          <a:p>
            <a:pPr algn="l"/>
            <a:r>
              <a:rPr lang="fr-BE" sz="32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 </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or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wrong</a:t>
            </a:r>
            <a:r>
              <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fr-BE" sz="3200" b="1" dirty="0" err="1">
                <a:solidFill>
                  <a:srgbClr val="C00000"/>
                </a:solidFill>
                <a:latin typeface="Tahoma" panose="020B0604030504040204" pitchFamily="34" charset="0"/>
                <a:ea typeface="Tahoma" panose="020B0604030504040204" pitchFamily="34" charset="0"/>
                <a:cs typeface="Tahoma" panose="020B0604030504040204" pitchFamily="34" charset="0"/>
              </a:rPr>
              <a:t>unethical</a:t>
            </a:r>
            <a:r>
              <a:rPr lang="fr-BE" sz="3200" b="1" dirty="0" smtClean="0">
                <a:solidFill>
                  <a:srgbClr val="C00000"/>
                </a:solidFill>
                <a:latin typeface="Tahoma" panose="020B0604030504040204" pitchFamily="34" charset="0"/>
                <a:ea typeface="Tahoma" panose="020B0604030504040204" pitchFamily="34" charset="0"/>
                <a:cs typeface="Tahoma" panose="020B0604030504040204" pitchFamily="34" charset="0"/>
              </a:rPr>
              <a:t>).</a:t>
            </a:r>
          </a:p>
          <a:p>
            <a:pPr algn="l"/>
            <a:endParaRPr lang="fr-BE" sz="3200" b="1" dirty="0">
              <a:solidFill>
                <a:srgbClr val="C00000"/>
              </a:solidFill>
              <a:latin typeface="Tahoma" panose="020B0604030504040204" pitchFamily="34" charset="0"/>
              <a:ea typeface="Tahoma" panose="020B0604030504040204" pitchFamily="34" charset="0"/>
              <a:cs typeface="Tahoma" panose="020B0604030504040204" pitchFamily="34" charset="0"/>
            </a:endParaRPr>
          </a:p>
          <a:p>
            <a:pPr algn="l"/>
            <a:r>
              <a:rPr lang="en-US" sz="3200" b="1" dirty="0">
                <a:solidFill>
                  <a:srgbClr val="002060"/>
                </a:solidFill>
                <a:latin typeface="Tahoma" panose="020B0604030504040204" pitchFamily="34" charset="0"/>
                <a:ea typeface="Tahoma" panose="020B0604030504040204" pitchFamily="34" charset="0"/>
                <a:cs typeface="Tahoma" panose="020B0604030504040204" pitchFamily="34" charset="0"/>
              </a:rPr>
              <a:t>The importance of ethics in the practice of medicine was manifested at least </a:t>
            </a:r>
            <a:endParaRPr lang="en-US" sz="3200" b="1" dirty="0" smtClean="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l"/>
            <a:r>
              <a:rPr lang="en-US" sz="320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2,500 </a:t>
            </a:r>
            <a:r>
              <a:rPr lang="en-US" sz="3200" b="1" dirty="0">
                <a:solidFill>
                  <a:srgbClr val="002060"/>
                </a:solidFill>
                <a:latin typeface="Tahoma" panose="020B0604030504040204" pitchFamily="34" charset="0"/>
                <a:ea typeface="Tahoma" panose="020B0604030504040204" pitchFamily="34" charset="0"/>
                <a:cs typeface="Tahoma" panose="020B0604030504040204" pitchFamily="34" charset="0"/>
              </a:rPr>
              <a:t>years ago in the Hippocratic tradition, which emphasized the </a:t>
            </a:r>
            <a:r>
              <a:rPr lang="en-US" sz="320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virtues</a:t>
            </a:r>
          </a:p>
          <a:p>
            <a:pPr algn="l"/>
            <a:r>
              <a:rPr lang="en-US" sz="3200" b="1" dirty="0" smtClean="0">
                <a:solidFill>
                  <a:srgbClr val="002060"/>
                </a:solidFill>
                <a:latin typeface="Tahoma" panose="020B0604030504040204" pitchFamily="34" charset="0"/>
                <a:ea typeface="Tahoma" panose="020B0604030504040204" pitchFamily="34" charset="0"/>
                <a:cs typeface="Tahoma" panose="020B0604030504040204" pitchFamily="34" charset="0"/>
              </a:rPr>
              <a:t> </a:t>
            </a:r>
            <a:r>
              <a:rPr lang="en-US" sz="3200" b="1" dirty="0">
                <a:solidFill>
                  <a:srgbClr val="002060"/>
                </a:solidFill>
                <a:latin typeface="Tahoma" panose="020B0604030504040204" pitchFamily="34" charset="0"/>
                <a:ea typeface="Tahoma" panose="020B0604030504040204" pitchFamily="34" charset="0"/>
                <a:cs typeface="Tahoma" panose="020B0604030504040204" pitchFamily="34" charset="0"/>
              </a:rPr>
              <a:t>that were expected to characterize and guide the behavior of physicians.</a:t>
            </a:r>
            <a:endParaRPr lang="fr-BE" sz="32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853454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00685" y="2368649"/>
            <a:ext cx="7772400" cy="3648691"/>
          </a:xfrm>
          <a:prstGeom prst="rect">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r="100000" b="100000"/>
            </a:path>
            <a:tileRect l="-100000" t="-100000"/>
          </a:gradFill>
          <a:ln>
            <a:solidFill>
              <a:srgbClr val="FF0000"/>
            </a:solidFill>
          </a:ln>
          <a:effectLst>
            <a:glow rad="228600">
              <a:schemeClr val="accent3">
                <a:satMod val="175000"/>
                <a:alpha val="40000"/>
              </a:schemeClr>
            </a:glow>
          </a:effectLst>
          <a:scene3d>
            <a:camera prst="orthographicFront"/>
            <a:lightRig rig="threePt" dir="t"/>
          </a:scene3d>
          <a:sp3d>
            <a:bevelT/>
          </a:sp3d>
        </p:spPr>
        <p:txBody>
          <a:bodyPr wrap="square">
            <a:spAutoFit/>
          </a:bodyPr>
          <a:lstStyle/>
          <a:p>
            <a:pPr algn="just">
              <a:lnSpc>
                <a:spcPct val="107000"/>
              </a:lnSpc>
            </a:pPr>
            <a:endParaRPr lang="en-US" dirty="0" smtClean="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Bioethics" has been used in the last twenty years to describe the investigation and a study of ways in which decisions in medicine and science touch upon our health and lives and upon our society and environment.</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endParaRPr lang="en-US" dirty="0" smtClean="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Bioethics is concerned with questions about basic human values such as the rights to life and health, and the rightness or wrongness of certain developments in healthcare institutions, life technology, medicine, the health professions and about society's responsibility for the life and health of its members.</a:t>
            </a:r>
          </a:p>
          <a:p>
            <a:pPr algn="just">
              <a:lnSpc>
                <a:spcPct val="107000"/>
              </a:lnSpc>
            </a:pPr>
            <a:endParaRPr lang="fr-BE" dirty="0">
              <a:effectLst/>
              <a:latin typeface="Tahoma" panose="020B0604030504040204" pitchFamily="34" charset="0"/>
              <a:ea typeface="Tahoma" panose="020B0604030504040204" pitchFamily="34" charset="0"/>
              <a:cs typeface="Tahoma" panose="020B0604030504040204" pitchFamily="34" charset="0"/>
            </a:endParaRPr>
          </a:p>
        </p:txBody>
      </p:sp>
      <p:pic>
        <p:nvPicPr>
          <p:cNvPr id="3" name="Picture 2" descr="bioethics"/>
          <p:cNvPicPr/>
          <p:nvPr/>
        </p:nvPicPr>
        <p:blipFill>
          <a:blip r:embed="rId2">
            <a:extLst>
              <a:ext uri="{28A0092B-C50C-407E-A947-70E740481C1C}">
                <a14:useLocalDpi xmlns:a14="http://schemas.microsoft.com/office/drawing/2010/main" val="0"/>
              </a:ext>
            </a:extLst>
          </a:blip>
          <a:srcRect/>
          <a:stretch>
            <a:fillRect/>
          </a:stretch>
        </p:blipFill>
        <p:spPr bwMode="auto">
          <a:xfrm>
            <a:off x="110170" y="1220174"/>
            <a:ext cx="3570178" cy="3836568"/>
          </a:xfrm>
          <a:prstGeom prst="ellipse">
            <a:avLst/>
          </a:prstGeom>
          <a:ln>
            <a:noFill/>
          </a:ln>
          <a:effectLst>
            <a:glow rad="139700">
              <a:schemeClr val="accent5">
                <a:satMod val="175000"/>
                <a:alpha val="40000"/>
              </a:schemeClr>
            </a:glow>
            <a:softEdge rad="112500"/>
          </a:effectLst>
          <a:scene3d>
            <a:camera prst="orthographicFront"/>
            <a:lightRig rig="threePt" dir="t"/>
          </a:scene3d>
          <a:sp3d>
            <a:bevelT/>
          </a:sp3d>
        </p:spPr>
      </p:pic>
    </p:spTree>
    <p:extLst>
      <p:ext uri="{BB962C8B-B14F-4D97-AF65-F5344CB8AC3E}">
        <p14:creationId xmlns:p14="http://schemas.microsoft.com/office/powerpoint/2010/main" val="312359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75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38311" y="1249099"/>
            <a:ext cx="7648575" cy="2660857"/>
          </a:xfrm>
          <a:prstGeom prst="rect">
            <a:avLst/>
          </a:prstGeom>
          <a:effectLst>
            <a:glow rad="101600">
              <a:schemeClr val="accent6">
                <a:satMod val="175000"/>
                <a:alpha val="40000"/>
              </a:schemeClr>
            </a:glow>
            <a:softEdge rad="12700"/>
          </a:effectLst>
          <a:scene3d>
            <a:camera prst="orthographicFront"/>
            <a:lightRig rig="threePt" dir="t"/>
          </a:scene3d>
          <a:sp3d>
            <a:bevelT w="165100" prst="coolSlant"/>
          </a:sp3d>
        </p:spPr>
        <p:style>
          <a:lnRef idx="2">
            <a:schemeClr val="accent1"/>
          </a:lnRef>
          <a:fillRef idx="1">
            <a:schemeClr val="lt1"/>
          </a:fillRef>
          <a:effectRef idx="0">
            <a:schemeClr val="accent1"/>
          </a:effectRef>
          <a:fontRef idx="minor">
            <a:schemeClr val="dk1"/>
          </a:fontRef>
        </p:style>
        <p:txBody>
          <a:bodyPr wrap="square">
            <a:spAutoFit/>
            <a:sp3d extrusionH="57150">
              <a:bevelT w="38100" h="38100"/>
            </a:sp3d>
          </a:bodyPr>
          <a:lstStyle/>
          <a:p>
            <a:pPr algn="just">
              <a:lnSpc>
                <a:spcPct val="107000"/>
              </a:lnSpc>
            </a:pPr>
            <a:endParaRPr lang="en-US"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Bioethics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involves issues relating to the beginning and end of human life, all the way from issues relating to in-vitro </a:t>
            </a:r>
            <a:r>
              <a:rPr lang="en-US" b="1" dirty="0" err="1"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fertilisation</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and abortion to euthanasia and palliative care.</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Bioethics has an impact on every level of human community from the local nursing home to the huge international conferences on issues like the Human Genome</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a:t>
            </a:r>
          </a:p>
          <a:p>
            <a:pPr algn="just">
              <a:lnSpc>
                <a:spcPct val="107000"/>
              </a:lnSpc>
            </a:pPr>
            <a:endParaRPr lang="fr-BE" sz="1200" b="1"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1457323" y="4276007"/>
            <a:ext cx="8210550" cy="1475404"/>
          </a:xfrm>
          <a:prstGeom prst="rect">
            <a:avLst/>
          </a:prstGeom>
          <a:ln/>
          <a:effectLst>
            <a:glow rad="139700">
              <a:schemeClr val="accent5">
                <a:satMod val="175000"/>
                <a:alpha val="40000"/>
              </a:schemeClr>
            </a:glo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sp3d extrusionH="57150">
              <a:bevelT w="38100" h="38100"/>
            </a:sp3d>
          </a:bodyPr>
          <a:lstStyle/>
          <a:p>
            <a:pPr algn="just">
              <a:lnSpc>
                <a:spcPct val="107000"/>
              </a:lnSpc>
            </a:pP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Bioethics </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is a branch of "applied ethics" and requires the expertise of people working in a wide range disciplines including: law, philosophy, theology, medicine, the life sciences, nursing and social science</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a:t>
            </a:r>
          </a:p>
          <a:p>
            <a:pPr algn="just">
              <a:lnSpc>
                <a:spcPct val="107000"/>
              </a:lnSpc>
            </a:pPr>
            <a:endParaRPr lang="fr-BE" sz="1200" b="1"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4629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p:cTn id="12" dur="750" fill="hold"/>
                                        <p:tgtEl>
                                          <p:spTgt spid="2">
                                            <p:txEl>
                                              <p:pRg st="2" end="2"/>
                                            </p:txEl>
                                          </p:spTgt>
                                        </p:tgtEl>
                                        <p:attrNameLst>
                                          <p:attrName>ppt_w</p:attrName>
                                        </p:attrNameLst>
                                      </p:cBhvr>
                                      <p:tavLst>
                                        <p:tav tm="0">
                                          <p:val>
                                            <p:fltVal val="0"/>
                                          </p:val>
                                        </p:tav>
                                        <p:tav tm="100000">
                                          <p:val>
                                            <p:strVal val="#ppt_w"/>
                                          </p:val>
                                        </p:tav>
                                      </p:tavLst>
                                    </p:anim>
                                    <p:anim calcmode="lin" valueType="num">
                                      <p:cBhvr>
                                        <p:cTn id="13" dur="7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4" dur="750"/>
                                        <p:tgtEl>
                                          <p:spTgt spid="2">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p:cTn id="17"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8"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9" dur="750"/>
                                        <p:tgtEl>
                                          <p:spTgt spid="2">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7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1022676"/>
            <a:ext cx="7296149" cy="2364493"/>
          </a:xfrm>
          <a:prstGeom prst="rect">
            <a:avLst/>
          </a:prstGeom>
          <a:ln>
            <a:solidFill>
              <a:srgbClr val="C00000"/>
            </a:solidFill>
          </a:ln>
          <a:effectLst>
            <a:glow rad="139700">
              <a:schemeClr val="accent5">
                <a:satMod val="175000"/>
                <a:alpha val="40000"/>
              </a:schemeClr>
            </a:glow>
          </a:effectLst>
        </p:spPr>
        <p:style>
          <a:lnRef idx="2">
            <a:schemeClr val="accent4"/>
          </a:lnRef>
          <a:fillRef idx="1">
            <a:schemeClr val="lt1"/>
          </a:fillRef>
          <a:effectRef idx="0">
            <a:schemeClr val="accent4"/>
          </a:effectRef>
          <a:fontRef idx="minor">
            <a:schemeClr val="dk1"/>
          </a:fontRef>
        </p:style>
        <p:txBody>
          <a:bodyPr wrap="square">
            <a:spAutoFit/>
          </a:bodyPr>
          <a:lstStyle/>
          <a:p>
            <a:pPr algn="just">
              <a:lnSpc>
                <a:spcPct val="107000"/>
              </a:lnSpc>
            </a:pPr>
            <a:endParaRPr lang="en-US" dirty="0" smtClean="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07000"/>
              </a:lnSpc>
            </a:pPr>
            <a:r>
              <a:rPr lang="en-US"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Bioethics is full of difficult ethical questions for everybody: families, hospitals, governments and   </a:t>
            </a:r>
            <a:r>
              <a:rPr lang="en-US" b="1" dirty="0" err="1"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civilisation</a:t>
            </a:r>
            <a:r>
              <a:rPr lang="en-US"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a:t>
            </a:r>
            <a:endParaRPr lang="fr-BE" sz="1200" b="1" dirty="0" smtClean="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endParaRPr lang="en-US"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07000"/>
              </a:lnSpc>
            </a:pPr>
            <a:r>
              <a:rPr lang="en-US"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Fundamental values are at stake: human life, the dignity of the frail and elderly, just healthcare, bodily integrity and the ability to make reasonable decisions.</a:t>
            </a:r>
          </a:p>
          <a:p>
            <a:pPr algn="just">
              <a:lnSpc>
                <a:spcPct val="107000"/>
              </a:lnSpc>
            </a:pPr>
            <a:endParaRPr lang="fr-BE"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1219201" y="3814286"/>
            <a:ext cx="8791574" cy="1477328"/>
          </a:xfrm>
          <a:prstGeom prst="rect">
            <a:avLst/>
          </a:prstGeom>
          <a:solidFill>
            <a:srgbClr val="FF4343"/>
          </a:solidFill>
          <a:ln>
            <a:solidFill>
              <a:srgbClr val="FF3399">
                <a:alpha val="89804"/>
              </a:srgbClr>
            </a:solidFill>
          </a:ln>
          <a:effectLst>
            <a:glow rad="101600">
              <a:schemeClr val="accent5">
                <a:satMod val="175000"/>
                <a:alpha val="40000"/>
              </a:schemeClr>
            </a:glow>
          </a:effectLst>
        </p:spPr>
        <p:style>
          <a:lnRef idx="2">
            <a:schemeClr val="dk1"/>
          </a:lnRef>
          <a:fillRef idx="1">
            <a:schemeClr val="lt1"/>
          </a:fillRef>
          <a:effectRef idx="0">
            <a:schemeClr val="dk1"/>
          </a:effectRef>
          <a:fontRef idx="minor">
            <a:schemeClr val="dk1"/>
          </a:fontRef>
        </p:style>
        <p:txBody>
          <a:bodyPr wrap="square">
            <a:spAutoFit/>
          </a:bodyPr>
          <a:lstStyle/>
          <a:p>
            <a:endParaRPr lang="en-US" dirty="0">
              <a:latin typeface="Tahoma" panose="020B0604030504040204" pitchFamily="34" charset="0"/>
              <a:ea typeface="Tahoma" panose="020B0604030504040204" pitchFamily="34" charset="0"/>
              <a:cs typeface="Tahoma" panose="020B0604030504040204" pitchFamily="34" charset="0"/>
            </a:endParaRPr>
          </a:p>
          <a:p>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Developments in reproductive biology have enabled infertility treatment by means of assisted reproductive techniques (ART) and/or introduction of up-to-date methods for reproductive function restoration. </a:t>
            </a:r>
            <a:endParaRPr lang="en-US"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US"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83643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p:cTn id="12"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3"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4" dur="75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7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8875" y="1260813"/>
            <a:ext cx="7143750" cy="1754326"/>
          </a:xfrm>
          <a:prstGeom prst="rect">
            <a:avLst/>
          </a:prstGeom>
          <a:effectLst>
            <a:glow rad="139700">
              <a:schemeClr val="accent5">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bodyPr>
          <a:lstStyle/>
          <a:p>
            <a:endParaRPr lang="en-US" b="1" dirty="0">
              <a:solidFill>
                <a:srgbClr val="C00000"/>
              </a:solidFill>
              <a:latin typeface="Tahoma" panose="020B0604030504040204" pitchFamily="34" charset="0"/>
              <a:ea typeface="Tahoma" panose="020B0604030504040204" pitchFamily="34" charset="0"/>
              <a:cs typeface="Tahoma" panose="020B0604030504040204" pitchFamily="34" charset="0"/>
            </a:endParaRPr>
          </a:p>
          <a:p>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term “assisted reproduction" is associated with certain treatments which give hope to many — patients, clinical personnel, researchers — but which also open numerous ethical, legal, religious and social   questions .</a:t>
            </a:r>
          </a:p>
          <a:p>
            <a:endParaRPr lang="fr-BE" dirty="0"/>
          </a:p>
        </p:txBody>
      </p:sp>
      <p:sp>
        <p:nvSpPr>
          <p:cNvPr id="3" name="Rectangle 2"/>
          <p:cNvSpPr/>
          <p:nvPr/>
        </p:nvSpPr>
        <p:spPr>
          <a:xfrm>
            <a:off x="876300" y="3358039"/>
            <a:ext cx="10591799" cy="2075696"/>
          </a:xfrm>
          <a:prstGeom prst="rect">
            <a:avLst/>
          </a:prstGeom>
          <a:solidFill>
            <a:srgbClr val="FF4343"/>
          </a:solidFill>
          <a:effectLst>
            <a:glow rad="139700">
              <a:schemeClr val="accent6">
                <a:satMod val="175000"/>
                <a:alpha val="40000"/>
              </a:schemeClr>
            </a:glow>
          </a:effectLst>
        </p:spPr>
        <p:txBody>
          <a:bodyPr wrap="square">
            <a:spAutoFit/>
          </a:bodyPr>
          <a:lstStyle/>
          <a:p>
            <a:pPr>
              <a:lnSpc>
                <a:spcPct val="107000"/>
              </a:lnSpc>
              <a:spcAft>
                <a:spcPts val="800"/>
              </a:spcAft>
            </a:pPr>
            <a:endParaRPr lang="en-US"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Reproductive ethics is concerned with the ethics surrounding human reproduction and beginning-of-life issues such as contraception, assisted reproductive technologies (e.g., in vitro fertilization, zygote </a:t>
            </a:r>
            <a:r>
              <a:rPr lang="en-US" b="1" dirty="0" err="1">
                <a:solidFill>
                  <a:schemeClr val="bg1"/>
                </a:solidFill>
                <a:latin typeface="Tahoma" panose="020B0604030504040204" pitchFamily="34" charset="0"/>
                <a:ea typeface="Tahoma" panose="020B0604030504040204" pitchFamily="34" charset="0"/>
                <a:cs typeface="Tahoma" panose="020B0604030504040204" pitchFamily="34" charset="0"/>
              </a:rPr>
              <a:t>intrafallopian</a:t>
            </a:r>
            <a:r>
              <a:rPr lang="en-US" b="1" dirty="0">
                <a:solidFill>
                  <a:schemeClr val="bg1"/>
                </a:solidFill>
                <a:latin typeface="Tahoma" panose="020B0604030504040204" pitchFamily="34" charset="0"/>
                <a:ea typeface="Tahoma" panose="020B0604030504040204" pitchFamily="34" charset="0"/>
                <a:cs typeface="Tahoma" panose="020B0604030504040204" pitchFamily="34" charset="0"/>
              </a:rPr>
              <a:t> transfer (ZIFT), intracytoplasmic sperm injection (ISCI), etc.), surrogacy, and preimplantation genetic diagnosis</a:t>
            </a:r>
            <a:r>
              <a:rPr lang="en-US" b="1" dirty="0" smtClean="0">
                <a:solidFill>
                  <a:schemeClr val="bg1"/>
                </a:solidFill>
                <a:latin typeface="Tahoma" panose="020B0604030504040204" pitchFamily="34" charset="0"/>
                <a:ea typeface="Tahoma" panose="020B0604030504040204" pitchFamily="34" charset="0"/>
                <a:cs typeface="Tahoma" panose="020B0604030504040204" pitchFamily="34" charset="0"/>
              </a:rPr>
              <a:t>.</a:t>
            </a:r>
          </a:p>
          <a:p>
            <a:pPr>
              <a:lnSpc>
                <a:spcPct val="107000"/>
              </a:lnSpc>
              <a:spcAft>
                <a:spcPts val="800"/>
              </a:spcAft>
            </a:pPr>
            <a:endParaRPr lang="en-US" dirty="0">
              <a:latin typeface="Verdana" panose="020B060403050404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1523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61851" y="1168777"/>
            <a:ext cx="7029450" cy="4647426"/>
          </a:xfrm>
          <a:prstGeom prst="rect">
            <a:avLst/>
          </a:prstGeom>
          <a:effectLst>
            <a:glow rad="139700">
              <a:schemeClr val="accent5">
                <a:satMod val="175000"/>
                <a:alpha val="40000"/>
              </a:schemeClr>
            </a:glo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bodyPr>
          <a:lstStyle/>
          <a:p>
            <a:endParaRPr lang="en-US"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r>
              <a:rPr lang="en-US" sz="2000"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Ethical issues specific to this field include among other concerns the introduction of technology into the reproductive process, distinctions between reproduction and procreation</a:t>
            </a:r>
            <a:r>
              <a:rPr lang="en-US" sz="2000"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a:t>
            </a:r>
          </a:p>
          <a:p>
            <a:endParaRPr lang="en-US" sz="2000" dirty="0">
              <a:solidFill>
                <a:srgbClr val="C00000"/>
              </a:solidFill>
              <a:latin typeface="Tahoma" panose="020B0604030504040204" pitchFamily="34" charset="0"/>
              <a:ea typeface="Tahoma" panose="020B0604030504040204" pitchFamily="34" charset="0"/>
              <a:cs typeface="Tahoma" panose="020B0604030504040204" pitchFamily="34" charset="0"/>
            </a:endParaRPr>
          </a:p>
          <a:p>
            <a:r>
              <a:rPr lang="en-US" sz="2000"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r>
              <a:rPr lang="en-US" sz="2000"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potential for abortifacient effects through the use of certain contraceptives, embryo &amp; oocyte cryopreservation, embryo adoption &amp; donation, uterus transplants, </a:t>
            </a:r>
            <a:endParaRPr lang="en-US" sz="2000"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endParaRPr lang="en-US" sz="2000" dirty="0">
              <a:solidFill>
                <a:srgbClr val="002060"/>
              </a:solidFill>
              <a:latin typeface="Tahoma" panose="020B0604030504040204" pitchFamily="34" charset="0"/>
              <a:ea typeface="Tahoma" panose="020B0604030504040204" pitchFamily="34" charset="0"/>
              <a:cs typeface="Tahoma" panose="020B0604030504040204" pitchFamily="34" charset="0"/>
            </a:endParaRPr>
          </a:p>
          <a:p>
            <a:r>
              <a:rPr lang="en-US" sz="20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mitochondrial </a:t>
            </a:r>
            <a:r>
              <a:rPr lang="en-US" sz="2000"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replacement/donation interventions; synthetic gametes, the exploitation and commodification of women for reproductive services (i.e., egg donation and surrogacy), and sex selection of embryos or fetuses. </a:t>
            </a:r>
          </a:p>
          <a:p>
            <a:endParaRPr lang="fr-BE" dirty="0"/>
          </a:p>
        </p:txBody>
      </p:sp>
      <p:pic>
        <p:nvPicPr>
          <p:cNvPr id="8194" name="Picture 2" descr="http://media1.picsearch.com/is?tB9qt9fdi-gmxem3bX888F0UqXR5ZQve4NS_zPIFusA&amp;height=25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175" y="1168777"/>
            <a:ext cx="3526813" cy="403187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622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p:cTn id="12"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3"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4" dur="75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p:cTn id="19" dur="750" fill="hold"/>
                                        <p:tgtEl>
                                          <p:spTgt spid="2">
                                            <p:txEl>
                                              <p:pRg st="5" end="5"/>
                                            </p:txEl>
                                          </p:spTgt>
                                        </p:tgtEl>
                                        <p:attrNameLst>
                                          <p:attrName>ppt_w</p:attrName>
                                        </p:attrNameLst>
                                      </p:cBhvr>
                                      <p:tavLst>
                                        <p:tav tm="0">
                                          <p:val>
                                            <p:fltVal val="0"/>
                                          </p:val>
                                        </p:tav>
                                        <p:tav tm="100000">
                                          <p:val>
                                            <p:strVal val="#ppt_w"/>
                                          </p:val>
                                        </p:tav>
                                      </p:tavLst>
                                    </p:anim>
                                    <p:anim calcmode="lin" valueType="num">
                                      <p:cBhvr>
                                        <p:cTn id="20" dur="75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1" dur="75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9175" y="1029484"/>
            <a:ext cx="10287000" cy="4429033"/>
          </a:xfrm>
          <a:prstGeom prst="rect">
            <a:avLst/>
          </a:prstGeom>
          <a:effectLst>
            <a:glow rad="63500">
              <a:schemeClr val="accent5">
                <a:satMod val="175000"/>
                <a:alpha val="40000"/>
              </a:schemeClr>
            </a:glow>
          </a:effectLst>
          <a:scene3d>
            <a:camera prst="orthographicFront"/>
            <a:lightRig rig="threePt" dir="t"/>
          </a:scene3d>
          <a:sp3d>
            <a:bevelT w="165100" prst="coolSlant"/>
          </a:sp3d>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07000"/>
              </a:lnSpc>
              <a:spcAft>
                <a:spcPts val="800"/>
              </a:spcAft>
            </a:pPr>
            <a:r>
              <a:rPr lang="en-US" dirty="0" smtClean="0">
                <a:effectLst/>
                <a:latin typeface="Tahoma" panose="020B0604030504040204" pitchFamily="34" charset="0"/>
                <a:ea typeface="Calibri" panose="020F0502020204030204" pitchFamily="34" charset="0"/>
                <a:cs typeface="Arial" panose="020B0604020202020204" pitchFamily="34" charset="0"/>
              </a:rPr>
              <a:t> </a:t>
            </a:r>
            <a:endParaRPr lang="fr-BE" sz="2000"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Reproductive medicine is a new important field in all the countries. </a:t>
            </a:r>
          </a:p>
          <a:p>
            <a:pPr>
              <a:lnSpc>
                <a:spcPct val="107000"/>
              </a:lnSpc>
              <a:spcAft>
                <a:spcPts val="800"/>
              </a:spcAft>
            </a:pPr>
            <a:r>
              <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a:t>
            </a:r>
            <a:r>
              <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possibilities are tremendous, therefore we have to decide if limits are necessary or should we consider that everything that have been initiated (as clone, gene transfer….) can be apply in humans</a:t>
            </a:r>
            <a:r>
              <a:rPr lang="en-US" sz="2000"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endParaRPr lang="en-US" sz="2000"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endParaRPr lang="en-US" sz="20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That will be the challenge of a global ethical approach in each country with their culture, morality, guidelines or laws.</a:t>
            </a: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Our modern society is changing quickly, so we, physicians, religious, and politics have to adjust our care for our patients.  All  this knowledge has to be controlled by the moral, the ethics and the laws to avoid any drift.</a:t>
            </a:r>
          </a:p>
          <a:p>
            <a:pPr>
              <a:lnSpc>
                <a:spcPct val="107000"/>
              </a:lnSpc>
              <a:spcAft>
                <a:spcPts val="800"/>
              </a:spcAft>
            </a:pPr>
            <a:endParaRPr lang="fr-BE" dirty="0">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6456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75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750"/>
                                        <p:tgtEl>
                                          <p:spTgt spid="2">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p:cTn id="17" dur="750" fill="hold"/>
                                        <p:tgtEl>
                                          <p:spTgt spid="2">
                                            <p:txEl>
                                              <p:pRg st="2" end="2"/>
                                            </p:txEl>
                                          </p:spTgt>
                                        </p:tgtEl>
                                        <p:attrNameLst>
                                          <p:attrName>ppt_w</p:attrName>
                                        </p:attrNameLst>
                                      </p:cBhvr>
                                      <p:tavLst>
                                        <p:tav tm="0">
                                          <p:val>
                                            <p:fltVal val="0"/>
                                          </p:val>
                                        </p:tav>
                                        <p:tav tm="100000">
                                          <p:val>
                                            <p:strVal val="#ppt_w"/>
                                          </p:val>
                                        </p:tav>
                                      </p:tavLst>
                                    </p:anim>
                                    <p:anim calcmode="lin" valueType="num">
                                      <p:cBhvr>
                                        <p:cTn id="18" dur="7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9" dur="750"/>
                                        <p:tgtEl>
                                          <p:spTgt spid="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 calcmode="lin" valueType="num">
                                      <p:cBhvr>
                                        <p:cTn id="24" dur="750" fill="hold"/>
                                        <p:tgtEl>
                                          <p:spTgt spid="2">
                                            <p:txEl>
                                              <p:pRg st="4" end="4"/>
                                            </p:txEl>
                                          </p:spTgt>
                                        </p:tgtEl>
                                        <p:attrNameLst>
                                          <p:attrName>ppt_w</p:attrName>
                                        </p:attrNameLst>
                                      </p:cBhvr>
                                      <p:tavLst>
                                        <p:tav tm="0">
                                          <p:val>
                                            <p:fltVal val="0"/>
                                          </p:val>
                                        </p:tav>
                                        <p:tav tm="100000">
                                          <p:val>
                                            <p:strVal val="#ppt_w"/>
                                          </p:val>
                                        </p:tav>
                                      </p:tavLst>
                                    </p:anim>
                                    <p:anim calcmode="lin" valueType="num">
                                      <p:cBhvr>
                                        <p:cTn id="25" dur="75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6" dur="750"/>
                                        <p:tgtEl>
                                          <p:spTgt spid="2">
                                            <p:txEl>
                                              <p:pRg st="4" end="4"/>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p:cTn id="29" dur="750" fill="hold"/>
                                        <p:tgtEl>
                                          <p:spTgt spid="2">
                                            <p:txEl>
                                              <p:pRg st="5" end="5"/>
                                            </p:txEl>
                                          </p:spTgt>
                                        </p:tgtEl>
                                        <p:attrNameLst>
                                          <p:attrName>ppt_w</p:attrName>
                                        </p:attrNameLst>
                                      </p:cBhvr>
                                      <p:tavLst>
                                        <p:tav tm="0">
                                          <p:val>
                                            <p:fltVal val="0"/>
                                          </p:val>
                                        </p:tav>
                                        <p:tav tm="100000">
                                          <p:val>
                                            <p:strVal val="#ppt_w"/>
                                          </p:val>
                                        </p:tav>
                                      </p:tavLst>
                                    </p:anim>
                                    <p:anim calcmode="lin" valueType="num">
                                      <p:cBhvr>
                                        <p:cTn id="30" dur="75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1" dur="75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7793" y="966416"/>
            <a:ext cx="10642293" cy="2774862"/>
          </a:xfrm>
          <a:prstGeom prst="rect">
            <a:avLst/>
          </a:prstGeom>
          <a:effectLst>
            <a:glow rad="101600">
              <a:schemeClr val="accent5">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medical progress in the field of reproduction has only been possible because of parallel scientific discoveries.</a:t>
            </a:r>
            <a:endParaRPr lang="fr-BE" sz="12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Development in genetics, medical imagery, hormonology, and animal reproduction applied to reproductive medicine allowed this progress</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a:t>
            </a: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In addition, this is a new trend in our modern society which encourages infertile couples to obtain children.</a:t>
            </a:r>
          </a:p>
          <a:p>
            <a:pPr>
              <a:lnSpc>
                <a:spcPct val="107000"/>
              </a:lnSpc>
              <a:spcAft>
                <a:spcPts val="800"/>
              </a:spcAft>
            </a:pPr>
            <a:endParaRPr lang="fr-BE"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517792" y="3959268"/>
            <a:ext cx="10642293" cy="2070823"/>
          </a:xfrm>
          <a:prstGeom prst="rect">
            <a:avLst/>
          </a:prstGeom>
          <a:effectLst>
            <a:glow rad="228600">
              <a:schemeClr val="accent3">
                <a:satMod val="175000"/>
                <a:alpha val="40000"/>
              </a:schemeClr>
            </a:glow>
          </a:effectLst>
          <a:scene3d>
            <a:camera prst="orthographicFront"/>
            <a:lightRig rig="threePt" dir="t"/>
          </a:scene3d>
          <a:sp3d>
            <a:bevelT w="139700" h="139700" prst="divot"/>
          </a:sp3d>
        </p:spPr>
        <p:style>
          <a:lnRef idx="2">
            <a:schemeClr val="accent3"/>
          </a:lnRef>
          <a:fillRef idx="1">
            <a:schemeClr val="lt1"/>
          </a:fillRef>
          <a:effectRef idx="0">
            <a:schemeClr val="accent3"/>
          </a:effectRef>
          <a:fontRef idx="minor">
            <a:schemeClr val="dk1"/>
          </a:fontRef>
        </p:style>
        <p:txBody>
          <a:bodyPr wrap="square">
            <a:spAutoFit/>
          </a:bodyPr>
          <a:lstStyle/>
          <a:p>
            <a:pPr>
              <a:lnSpc>
                <a:spcPct val="107000"/>
              </a:lnSpc>
              <a:spcAft>
                <a:spcPts val="800"/>
              </a:spcAft>
            </a:pPr>
            <a:endParaRPr lang="en-US" b="1" dirty="0" smtClean="0">
              <a:solidFill>
                <a:srgbClr val="002060"/>
              </a:solidFill>
              <a:effectLst/>
              <a:latin typeface="Tahoma" panose="020B0604030504040204" pitchFamily="34" charset="0"/>
              <a:ea typeface="Calibri" panose="020F0502020204030204" pitchFamily="34" charset="0"/>
              <a:cs typeface="Arial" panose="020B060402020202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Calibri" panose="020F0502020204030204" pitchFamily="34" charset="0"/>
                <a:cs typeface="Arial" panose="020B0604020202020204" pitchFamily="34" charset="0"/>
              </a:rPr>
              <a:t>Ineluctable is no more. Everything should be possible or almost. The wish to have children is now realizable </a:t>
            </a:r>
            <a:r>
              <a:rPr lang="en-US" b="1" dirty="0" smtClean="0">
                <a:solidFill>
                  <a:srgbClr val="002060"/>
                </a:solidFill>
                <a:effectLst/>
                <a:latin typeface="Tahoma" panose="020B0604030504040204" pitchFamily="34" charset="0"/>
                <a:ea typeface="Calibri" panose="020F0502020204030204" pitchFamily="34" charset="0"/>
                <a:cs typeface="Arial" panose="020B0604020202020204" pitchFamily="34" charset="0"/>
              </a:rPr>
              <a:t>for </a:t>
            </a:r>
            <a:r>
              <a:rPr lang="en-US" b="1" dirty="0" smtClean="0">
                <a:solidFill>
                  <a:srgbClr val="002060"/>
                </a:solidFill>
                <a:effectLst/>
                <a:latin typeface="Tahoma" panose="020B0604030504040204" pitchFamily="34" charset="0"/>
                <a:ea typeface="Calibri" panose="020F0502020204030204" pitchFamily="34" charset="0"/>
                <a:cs typeface="Arial" panose="020B0604020202020204" pitchFamily="34" charset="0"/>
              </a:rPr>
              <a:t>couple who were until now with no hope.</a:t>
            </a:r>
          </a:p>
          <a:p>
            <a:pPr>
              <a:lnSpc>
                <a:spcPct val="107000"/>
              </a:lnSpc>
              <a:spcAft>
                <a:spcPts val="800"/>
              </a:spcAft>
            </a:pPr>
            <a:r>
              <a:rPr lang="en-US" b="1" dirty="0" smtClean="0">
                <a:solidFill>
                  <a:srgbClr val="002060"/>
                </a:solidFill>
                <a:effectLst/>
                <a:latin typeface="Tahoma" panose="020B0604030504040204" pitchFamily="34" charset="0"/>
                <a:ea typeface="Calibri" panose="020F0502020204030204" pitchFamily="34" charset="0"/>
                <a:cs typeface="Arial" panose="020B0604020202020204" pitchFamily="34" charset="0"/>
              </a:rPr>
              <a:t> Better understanding of ovulation, spermatogenesis, news  drugs </a:t>
            </a:r>
            <a:r>
              <a:rPr lang="en-US" b="1" dirty="0" smtClean="0">
                <a:solidFill>
                  <a:srgbClr val="002060"/>
                </a:solidFill>
                <a:effectLst/>
                <a:latin typeface="Tahoma" panose="020B0604030504040204" pitchFamily="34" charset="0"/>
                <a:ea typeface="Calibri" panose="020F0502020204030204" pitchFamily="34" charset="0"/>
                <a:cs typeface="Arial" panose="020B0604020202020204" pitchFamily="34" charset="0"/>
              </a:rPr>
              <a:t>contribute </a:t>
            </a:r>
            <a:r>
              <a:rPr lang="en-US" b="1" dirty="0" smtClean="0">
                <a:solidFill>
                  <a:srgbClr val="002060"/>
                </a:solidFill>
                <a:effectLst/>
                <a:latin typeface="Tahoma" panose="020B0604030504040204" pitchFamily="34" charset="0"/>
                <a:ea typeface="Calibri" panose="020F0502020204030204" pitchFamily="34" charset="0"/>
                <a:cs typeface="Arial" panose="020B0604020202020204" pitchFamily="34" charset="0"/>
              </a:rPr>
              <a:t>to ameliorate ovulation induction, and so IVF procedures. </a:t>
            </a:r>
          </a:p>
          <a:p>
            <a:pPr>
              <a:lnSpc>
                <a:spcPct val="107000"/>
              </a:lnSpc>
              <a:spcAft>
                <a:spcPts val="800"/>
              </a:spcAft>
            </a:pPr>
            <a:endParaRPr lang="fr-BE"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893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p:cTn id="12" dur="750" fill="hold"/>
                                        <p:tgtEl>
                                          <p:spTgt spid="2">
                                            <p:txEl>
                                              <p:pRg st="2" end="2"/>
                                            </p:txEl>
                                          </p:spTgt>
                                        </p:tgtEl>
                                        <p:attrNameLst>
                                          <p:attrName>ppt_w</p:attrName>
                                        </p:attrNameLst>
                                      </p:cBhvr>
                                      <p:tavLst>
                                        <p:tav tm="0">
                                          <p:val>
                                            <p:fltVal val="0"/>
                                          </p:val>
                                        </p:tav>
                                        <p:tav tm="100000">
                                          <p:val>
                                            <p:strVal val="#ppt_w"/>
                                          </p:val>
                                        </p:tav>
                                      </p:tavLst>
                                    </p:anim>
                                    <p:anim calcmode="lin" valueType="num">
                                      <p:cBhvr>
                                        <p:cTn id="13" dur="7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4" dur="750"/>
                                        <p:tgtEl>
                                          <p:spTgt spid="2">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p:cTn id="17"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8"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9" dur="750"/>
                                        <p:tgtEl>
                                          <p:spTgt spid="2">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75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3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3" dur="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78787" y="1812710"/>
            <a:ext cx="7700790" cy="3367589"/>
          </a:xfrm>
          <a:prstGeom prst="rect">
            <a:avLst/>
          </a:prstGeom>
          <a:effectLst>
            <a:glow rad="139700">
              <a:schemeClr val="accent1">
                <a:satMod val="175000"/>
                <a:alpha val="40000"/>
              </a:schemeClr>
            </a:glo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first researches about animal reproduction started almost one century. But, we had to wait until the biologist Robert Edwards, after thirteen years of persistence and intractability, to obtain the birth of Louise Brown ( first </a:t>
            </a:r>
            <a:r>
              <a:rPr lang="en-US" b="1" u="none" strike="noStrike"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hlinkClick r:id="rId2" tooltip="Homo sapiens"/>
              </a:rPr>
              <a:t>human</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to have been born after conception by </a:t>
            </a:r>
            <a:r>
              <a:rPr lang="en-US" b="1" i="1" u="sng"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hlinkClick r:id="rId3" tooltip="In vitro fertilisation"/>
              </a:rPr>
              <a:t>in vitro</a:t>
            </a:r>
            <a:r>
              <a:rPr lang="en-US" b="1" u="sng"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hlinkClick r:id="rId3" tooltip="In vitro fertilisation"/>
              </a:rPr>
              <a:t>  </a:t>
            </a:r>
            <a:r>
              <a:rPr lang="en-US" b="1" u="sng" dirty="0" err="1" smtClean="0">
                <a:solidFill>
                  <a:srgbClr val="C00000"/>
                </a:solidFill>
                <a:effectLst/>
                <a:latin typeface="Tahoma" panose="020B0604030504040204" pitchFamily="34" charset="0"/>
                <a:ea typeface="Tahoma" panose="020B0604030504040204" pitchFamily="34" charset="0"/>
                <a:cs typeface="Tahoma" panose="020B0604030504040204" pitchFamily="34" charset="0"/>
                <a:hlinkClick r:id="rId3" tooltip="In vitro fertilisation"/>
              </a:rPr>
              <a:t>fertilisation</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or IVF)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a:t>
            </a:r>
          </a:p>
          <a:p>
            <a:pPr>
              <a:lnSpc>
                <a:spcPct val="107000"/>
              </a:lnSpc>
              <a:spcAft>
                <a:spcPts val="800"/>
              </a:spcAft>
            </a:pP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This event introduced in the all world news therapeutic possibilities in infertility treatment.</a:t>
            </a:r>
          </a:p>
          <a:p>
            <a:pPr>
              <a:lnSpc>
                <a:spcPct val="107000"/>
              </a:lnSpc>
              <a:spcAft>
                <a:spcPts val="800"/>
              </a:spcAft>
            </a:pPr>
            <a:endParaRPr lang="fr-BE"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625" y="2110166"/>
            <a:ext cx="3162300" cy="2968633"/>
          </a:xfrm>
          <a:prstGeom prst="rect">
            <a:avLst/>
          </a:prstGeom>
          <a:solidFill>
            <a:srgbClr val="FFFFFF">
              <a:shade val="85000"/>
            </a:srgbClr>
          </a:solidFill>
          <a:ln w="88900" cap="sq">
            <a:solidFill>
              <a:srgbClr val="FFFFFF"/>
            </a:solidFill>
            <a:miter lim="800000"/>
          </a:ln>
          <a:effectLst>
            <a:glow rad="101600">
              <a:schemeClr val="accent6">
                <a:satMod val="175000"/>
                <a:alpha val="40000"/>
              </a:schemeClr>
            </a:glow>
            <a:outerShdw blurRad="55000" dist="18000" dir="5400000" algn="tl" rotWithShape="0">
              <a:srgbClr val="000000">
                <a:alpha val="40000"/>
              </a:srgbClr>
            </a:outerShdw>
          </a:effectLst>
          <a:scene3d>
            <a:camera prst="orthographicFront"/>
            <a:lightRig rig="twoPt" dir="t">
              <a:rot lat="0" lon="0" rev="7200000"/>
            </a:lightRig>
          </a:scene3d>
          <a:sp3d>
            <a:bevelT w="25400" h="19050" prst="coolSlant"/>
            <a:contourClr>
              <a:srgbClr val="FFFFFF"/>
            </a:contourClr>
          </a:sp3d>
        </p:spPr>
      </p:pic>
    </p:spTree>
    <p:extLst>
      <p:ext uri="{BB962C8B-B14F-4D97-AF65-F5344CB8AC3E}">
        <p14:creationId xmlns:p14="http://schemas.microsoft.com/office/powerpoint/2010/main" val="4625756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47432" y="1287862"/>
            <a:ext cx="8130447" cy="4231415"/>
          </a:xfrm>
          <a:prstGeom prst="rect">
            <a:avLst/>
          </a:prstGeom>
          <a:effectLst>
            <a:glow rad="101600">
              <a:schemeClr val="accent5">
                <a:satMod val="175000"/>
                <a:alpha val="40000"/>
              </a:schemeClr>
            </a:glow>
          </a:effectLst>
          <a:scene3d>
            <a:camera prst="orthographicFront"/>
            <a:lightRig rig="threePt" dir="t"/>
          </a:scene3d>
          <a:sp3d>
            <a:bevelT/>
          </a:sp3d>
        </p:spPr>
        <p:style>
          <a:lnRef idx="2">
            <a:schemeClr val="accent5"/>
          </a:lnRef>
          <a:fillRef idx="1">
            <a:schemeClr val="lt1"/>
          </a:fillRef>
          <a:effectRef idx="0">
            <a:schemeClr val="accent5"/>
          </a:effectRef>
          <a:fontRef idx="minor">
            <a:schemeClr val="dk1"/>
          </a:fontRef>
        </p:style>
        <p:txBody>
          <a:bodyPr wrap="square">
            <a:spAutoFit/>
          </a:bodyPr>
          <a:lstStyle/>
          <a:p>
            <a:pPr>
              <a:lnSpc>
                <a:spcPct val="107000"/>
              </a:lnSpc>
              <a:spcAft>
                <a:spcPts val="800"/>
              </a:spcAft>
            </a:pP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In 1990, for the first time a spermatozoa has been deposed under the zona </a:t>
            </a:r>
            <a:r>
              <a:rPr lang="en-US" b="1" dirty="0" err="1"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pellucida</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followed later by the first </a:t>
            </a:r>
            <a:r>
              <a:rPr lang="en-US" b="1" dirty="0" err="1"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intracytoplamsic</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sperm injection opened the treatment to the male infertility</a:t>
            </a:r>
            <a:r>
              <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endPar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endPar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Next step was preimplantation genetic diagnosis (PGD), allowing to select an embryo without any genetic disease</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a:t>
            </a:r>
          </a:p>
          <a:p>
            <a:pPr>
              <a:lnSpc>
                <a:spcPct val="107000"/>
              </a:lnSpc>
              <a:spcAft>
                <a:spcPts val="800"/>
              </a:spcAft>
            </a:pPr>
            <a:endParaRPr lang="fr-BE"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Last progress has been in vitro maturation (IVM) consisting to collect oocytes without ovarian </a:t>
            </a:r>
            <a:r>
              <a:rPr lang="en-US" b="1" dirty="0" err="1"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hyperstimulation</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and to make them finish their maturation</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a:t>
            </a:r>
          </a:p>
          <a:p>
            <a:pPr>
              <a:lnSpc>
                <a:spcPct val="107000"/>
              </a:lnSpc>
              <a:spcAft>
                <a:spcPts val="800"/>
              </a:spcAft>
            </a:pPr>
            <a:endParaRPr lang="fr-BE"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054" y="3428999"/>
            <a:ext cx="2857500" cy="2887531"/>
          </a:xfrm>
          <a:prstGeom prst="rect">
            <a:avLst/>
          </a:prstGeom>
          <a:solidFill>
            <a:srgbClr val="FFFFFF">
              <a:shade val="85000"/>
            </a:srgbClr>
          </a:solidFill>
          <a:ln w="88900" cap="sq">
            <a:solidFill>
              <a:srgbClr val="FFFFFF"/>
            </a:solidFill>
            <a:miter lim="800000"/>
          </a:ln>
          <a:effectLst>
            <a:glow rad="63500">
              <a:schemeClr val="accent1">
                <a:satMod val="175000"/>
                <a:alpha val="40000"/>
              </a:schemeClr>
            </a:glow>
            <a:outerShdw blurRad="55000" dist="18000" dir="5400000" algn="tl" rotWithShape="0">
              <a:srgbClr val="000000">
                <a:alpha val="40000"/>
              </a:srgbClr>
            </a:outerShdw>
          </a:effectLst>
          <a:scene3d>
            <a:camera prst="perspectiveRigh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054" y="760164"/>
            <a:ext cx="2857500" cy="2335576"/>
          </a:xfrm>
          <a:prstGeom prst="rect">
            <a:avLst/>
          </a:prstGeom>
          <a:solidFill>
            <a:srgbClr val="FFFFFF">
              <a:shade val="85000"/>
            </a:srgbClr>
          </a:solidFill>
          <a:ln w="88900" cap="sq">
            <a:solidFill>
              <a:srgbClr val="FFFFFF"/>
            </a:solidFill>
            <a:miter lim="800000"/>
          </a:ln>
          <a:effectLst>
            <a:glow rad="101600">
              <a:schemeClr val="accent3">
                <a:satMod val="175000"/>
                <a:alpha val="40000"/>
              </a:schemeClr>
            </a:glow>
            <a:outerShdw blurRad="55000" dist="18000" dir="5400000" algn="tl" rotWithShape="0">
              <a:srgbClr val="000000">
                <a:alpha val="40000"/>
              </a:srgbClr>
            </a:outerShdw>
          </a:effectLst>
          <a:scene3d>
            <a:camera prst="obliqueTopLef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538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75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p:cTn id="21" dur="750" fill="hold"/>
                                        <p:tgtEl>
                                          <p:spTgt spid="2">
                                            <p:txEl>
                                              <p:pRg st="5" end="5"/>
                                            </p:txEl>
                                          </p:spTgt>
                                        </p:tgtEl>
                                        <p:attrNameLst>
                                          <p:attrName>ppt_w</p:attrName>
                                        </p:attrNameLst>
                                      </p:cBhvr>
                                      <p:tavLst>
                                        <p:tav tm="0">
                                          <p:val>
                                            <p:fltVal val="0"/>
                                          </p:val>
                                        </p:tav>
                                        <p:tav tm="100000">
                                          <p:val>
                                            <p:strVal val="#ppt_w"/>
                                          </p:val>
                                        </p:tav>
                                      </p:tavLst>
                                    </p:anim>
                                    <p:anim calcmode="lin" valueType="num">
                                      <p:cBhvr>
                                        <p:cTn id="22" dur="75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3" dur="75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8965" y="741664"/>
            <a:ext cx="8826345" cy="2672270"/>
          </a:xfrm>
          <a:prstGeom prst="rect">
            <a:avLst/>
          </a:prstGeom>
          <a:effectLst>
            <a:glow rad="101600">
              <a:schemeClr val="accent5">
                <a:satMod val="175000"/>
                <a:alpha val="40000"/>
              </a:schemeClr>
            </a:glo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endParaRPr lang="en-US"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We </a:t>
            </a:r>
            <a:r>
              <a:rPr lang="en-US"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are only at the beginning of new discoveries about human embryo development and its anomaly. </a:t>
            </a:r>
            <a:endParaRPr lang="fr-BE" sz="1200" dirty="0" smtClean="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Over the past 50 years, medical technology expanded exponentially, so that obstetrician–gynecologists have had to face complex ethical questions regarding assisted reproductive technologies, prenatal diagnosis and selective abortion, medical care at the beginning and end of life, the use of genetic information, and the like</a:t>
            </a:r>
            <a:r>
              <a:rPr lang="en-US"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a:t>
            </a:r>
          </a:p>
          <a:p>
            <a:pPr>
              <a:lnSpc>
                <a:spcPct val="107000"/>
              </a:lnSpc>
              <a:spcAft>
                <a:spcPts val="800"/>
              </a:spcAft>
            </a:pPr>
            <a:endParaRPr lang="fr-BE" sz="12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1154936" y="3760428"/>
            <a:ext cx="9210674" cy="2771015"/>
          </a:xfrm>
          <a:prstGeom prst="rect">
            <a:avLst/>
          </a:prstGeom>
          <a:solidFill>
            <a:schemeClr val="bg1"/>
          </a:solidFill>
          <a:effectLst>
            <a:glow rad="139700">
              <a:schemeClr val="accent5">
                <a:satMod val="175000"/>
                <a:alpha val="40000"/>
              </a:schemeClr>
            </a:glow>
          </a:effectLst>
          <a:scene3d>
            <a:camera prst="orthographicFront"/>
            <a:lightRig rig="threePt" dir="t"/>
          </a:scene3d>
          <a:sp3d>
            <a:bevelT/>
          </a:sp3d>
        </p:spPr>
        <p:txBody>
          <a:bodyPr wrap="square">
            <a:spAutoFit/>
          </a:bodyPr>
          <a:lstStyle/>
          <a:p>
            <a:pPr>
              <a:lnSpc>
                <a:spcPct val="107000"/>
              </a:lnSpc>
              <a:spcAft>
                <a:spcPts val="800"/>
              </a:spcAft>
            </a:pPr>
            <a:r>
              <a:rPr lang="en-US" dirty="0" smtClean="0">
                <a:effectLst/>
                <a:latin typeface="Tahoma" panose="020B0604030504040204" pitchFamily="34" charset="0"/>
                <a:ea typeface="Calibri" panose="020F0502020204030204" pitchFamily="34" charset="0"/>
                <a:cs typeface="Arial" panose="020B0604020202020204" pitchFamily="34" charset="0"/>
              </a:rPr>
              <a:t> </a:t>
            </a:r>
            <a:endParaRPr lang="en-US" dirty="0" smtClean="0">
              <a:effectLst/>
              <a:latin typeface="Tahoma" panose="020B0604030504040204" pitchFamily="34" charset="0"/>
              <a:ea typeface="Calibri" panose="020F0502020204030204" pitchFamily="34" charset="0"/>
              <a:cs typeface="Arial" panose="020B060402020202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Medical </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knowledge alone is not sufficient to solve these problems. Instead, responsible decisions in these areas depend on a thoughtful consideration of the values, interests, goals, rights, and obligations of those involved. </a:t>
            </a:r>
            <a:endParaRPr lang="fr-BE"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All of these are the concern of medical ethics. The formal discipline of biomedical ethics and structured ethical analysis can help physicians resolve ethical dilemmas. </a:t>
            </a: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fr-BE" b="1"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1509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p:cTn id="12" dur="750" fill="hold"/>
                                        <p:tgtEl>
                                          <p:spTgt spid="2">
                                            <p:txEl>
                                              <p:pRg st="2" end="2"/>
                                            </p:txEl>
                                          </p:spTgt>
                                        </p:tgtEl>
                                        <p:attrNameLst>
                                          <p:attrName>ppt_w</p:attrName>
                                        </p:attrNameLst>
                                      </p:cBhvr>
                                      <p:tavLst>
                                        <p:tav tm="0">
                                          <p:val>
                                            <p:fltVal val="0"/>
                                          </p:val>
                                        </p:tav>
                                        <p:tav tm="100000">
                                          <p:val>
                                            <p:strVal val="#ppt_w"/>
                                          </p:val>
                                        </p:tav>
                                      </p:tavLst>
                                    </p:anim>
                                    <p:anim calcmode="lin" valueType="num">
                                      <p:cBhvr>
                                        <p:cTn id="13" dur="7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4" dur="750"/>
                                        <p:tgtEl>
                                          <p:spTgt spid="2">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20"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1" dur="75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calcmode="lin" valueType="num">
                                      <p:cBhvr>
                                        <p:cTn id="26"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27"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8" dur="75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 calcmode="lin" valueType="num">
                                      <p:cBhvr>
                                        <p:cTn id="33"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34"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5" dur="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8468" y="1123780"/>
            <a:ext cx="9243152" cy="1680588"/>
          </a:xfrm>
          <a:prstGeom prst="rect">
            <a:avLst/>
          </a:prstGeom>
          <a:effectLst>
            <a:glow rad="101600">
              <a:schemeClr val="accent5">
                <a:satMod val="175000"/>
                <a:alpha val="40000"/>
              </a:schemeClr>
            </a:glo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r>
              <a:rPr lang="en-US" dirty="0" smtClean="0">
                <a:effectLst/>
                <a:latin typeface="Tahoma" panose="020B0604030504040204" pitchFamily="34" charset="0"/>
                <a:ea typeface="Calibri" panose="020F0502020204030204" pitchFamily="34" charset="0"/>
                <a:cs typeface="Arial" panose="020B0604020202020204" pitchFamily="34" charset="0"/>
              </a:rPr>
              <a:t> </a:t>
            </a:r>
            <a:endParaRPr lang="fr-BE" sz="1200" dirty="0" smtClean="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Very few medical   </a:t>
            </a:r>
            <a:r>
              <a:rPr lang="en-US" b="1" dirty="0" err="1"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specialities</a:t>
            </a:r>
            <a:r>
              <a:rPr lang="en-US" b="1"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   have such a large a wealth and interferences between its medical practice and ethical or philosophical questions. These questions had to be posed because of the evolution of our modern society.</a:t>
            </a:r>
          </a:p>
          <a:p>
            <a:pPr>
              <a:lnSpc>
                <a:spcPct val="107000"/>
              </a:lnSpc>
              <a:spcAft>
                <a:spcPts val="800"/>
              </a:spcAft>
            </a:pPr>
            <a:endParaRPr lang="fr-BE" sz="12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958468" y="3240393"/>
            <a:ext cx="9357106" cy="2827569"/>
          </a:xfrm>
          <a:prstGeom prst="rect">
            <a:avLst/>
          </a:prstGeom>
          <a:effectLst>
            <a:glow rad="101600">
              <a:schemeClr val="accent6">
                <a:satMod val="175000"/>
                <a:alpha val="40000"/>
              </a:schemeClr>
            </a:glo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a:spAutoFit/>
          </a:bodyPr>
          <a:lstStyle/>
          <a:p>
            <a:pPr>
              <a:lnSpc>
                <a:spcPts val="1650"/>
              </a:lnSpc>
              <a:spcBef>
                <a:spcPts val="1800"/>
              </a:spcBef>
              <a:spcAft>
                <a:spcPts val="900"/>
              </a:spcAft>
            </a:pPr>
            <a:endParaRPr lang="en-US" dirty="0" smtClean="0">
              <a:effectLst/>
              <a:latin typeface="Tahoma" panose="020B0604030504040204" pitchFamily="34" charset="0"/>
              <a:ea typeface="Tahoma" panose="020B0604030504040204" pitchFamily="34" charset="0"/>
              <a:cs typeface="Tahoma" panose="020B0604030504040204" pitchFamily="34" charset="0"/>
            </a:endParaRPr>
          </a:p>
          <a:p>
            <a:pPr>
              <a:lnSpc>
                <a:spcPts val="1650"/>
              </a:lnSpc>
              <a:spcBef>
                <a:spcPts val="1800"/>
              </a:spcBef>
              <a:spcAft>
                <a:spcPts val="9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There are many ethical concerns surrounding the subject of reproductive research and infertility treatment (Multiple Gestation </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a:t>
            </a:r>
          </a:p>
          <a:p>
            <a:pPr>
              <a:lnSpc>
                <a:spcPts val="1650"/>
              </a:lnSpc>
              <a:spcBef>
                <a:spcPts val="1800"/>
              </a:spcBef>
              <a:spcAft>
                <a:spcPts val="9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Financial Aspect for IVF Treatment , Preimplantation Genetic Testing , fertility preservation, gamete donation , Embryo donation , surrogacy and gestational carriers </a:t>
            </a:r>
            <a:r>
              <a:rPr lang="en-US" b="1" dirty="0" err="1"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etc</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fr-BE"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i="1" u="sng"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Some of these issues are described below:</a:t>
            </a:r>
          </a:p>
          <a:p>
            <a:pPr>
              <a:lnSpc>
                <a:spcPct val="107000"/>
              </a:lnSpc>
              <a:spcAft>
                <a:spcPts val="800"/>
              </a:spcAft>
            </a:pP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67084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75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75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75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75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wipe(down)">
                                      <p:cBhvr>
                                        <p:cTn id="33" dur="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935421" y="799238"/>
            <a:ext cx="9763125" cy="466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BE"/>
          </a:p>
        </p:txBody>
      </p:sp>
      <p:pic>
        <p:nvPicPr>
          <p:cNvPr id="1025" name="Picture 6" descr="repro te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331740" y="1573428"/>
            <a:ext cx="2189975" cy="2285959"/>
          </a:xfrm>
          <a:prstGeom prst="roundRect">
            <a:avLst>
              <a:gd name="adj" fmla="val 8594"/>
            </a:avLst>
          </a:prstGeom>
          <a:solidFill>
            <a:srgbClr val="FFFFFF">
              <a:shade val="85000"/>
            </a:srgbClr>
          </a:solidFill>
          <a:ln>
            <a:noFill/>
          </a:ln>
          <a:effectLst>
            <a:glow rad="101600">
              <a:schemeClr val="accent5">
                <a:satMod val="175000"/>
                <a:alpha val="40000"/>
              </a:schemeClr>
            </a:glow>
            <a:reflection blurRad="12700" stA="38000" endPos="28000" dist="5000" dir="5400000" sy="-100000" algn="bl" rotWithShape="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2775103" y="1615842"/>
            <a:ext cx="7600951" cy="1723549"/>
          </a:xfrm>
          <a:prstGeom prst="rect">
            <a:avLst/>
          </a:prstGeom>
          <a:ln/>
          <a:effectLst>
            <a:glow rad="139700">
              <a:schemeClr val="accent6">
                <a:satMod val="175000"/>
                <a:alpha val="40000"/>
              </a:schemeClr>
            </a:glow>
          </a:effectLst>
          <a:scene3d>
            <a:camera prst="orthographicFront"/>
            <a:lightRig rig="threePt" dir="t"/>
          </a:scene3d>
          <a:sp3d>
            <a:bevelT/>
          </a:sp3d>
          <a:extLst/>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endParaRPr kumimoji="0" lang="en-US" altLang="fr-FR" b="0" i="0" u="none" strike="noStrike" cap="none" normalizeH="0" baseline="0" dirty="0" smtClean="0">
              <a:ln>
                <a:noFill/>
              </a:ln>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altLang="fr-FR" b="0" i="0" u="none" strike="noStrike" cap="none" normalizeH="0" baseline="0" dirty="0" smtClean="0">
                <a:ln>
                  <a:noFill/>
                </a:ln>
                <a:solidFill>
                  <a:srgbClr val="C00000"/>
                </a:solidFill>
                <a:effectLst/>
                <a:latin typeface="Tahoma" panose="020B0604030504040204" pitchFamily="34" charset="0"/>
                <a:ea typeface="Tahoma" panose="020B0604030504040204" pitchFamily="34" charset="0"/>
                <a:cs typeface="Tahoma" panose="020B0604030504040204" pitchFamily="34" charset="0"/>
              </a:rPr>
              <a:t>Assisted </a:t>
            </a:r>
            <a:r>
              <a:rPr kumimoji="0" lang="en-US" altLang="fr-FR" b="0" i="0" u="none" strike="noStrike" cap="none" normalizeH="0" baseline="0" dirty="0" smtClean="0">
                <a:ln>
                  <a:noFill/>
                </a:ln>
                <a:solidFill>
                  <a:srgbClr val="C00000"/>
                </a:solidFill>
                <a:effectLst/>
                <a:latin typeface="Tahoma" panose="020B0604030504040204" pitchFamily="34" charset="0"/>
                <a:ea typeface="Tahoma" panose="020B0604030504040204" pitchFamily="34" charset="0"/>
                <a:cs typeface="Tahoma" panose="020B0604030504040204" pitchFamily="34" charset="0"/>
              </a:rPr>
              <a:t>reproductive technology (ART) is a medical intervention developed to improve an ‘infertile’ couple’s chance of pregnancy</a:t>
            </a:r>
            <a:endParaRPr kumimoji="0" lang="fr-BE" altLang="fr-FR" b="0" i="0" u="none" strike="noStrike" cap="none" normalizeH="0" baseline="0" dirty="0" smtClean="0">
              <a:ln>
                <a:noFill/>
              </a:ln>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altLang="fr-FR" b="0" i="0" u="none" strike="noStrike" cap="none" normalizeH="0" baseline="0" dirty="0" smtClean="0">
                <a:ln>
                  <a:noFill/>
                </a:ln>
                <a:solidFill>
                  <a:srgbClr val="C00000"/>
                </a:solidFill>
                <a:effectLst/>
                <a:latin typeface="Tahoma" panose="020B0604030504040204" pitchFamily="34" charset="0"/>
                <a:ea typeface="Tahoma" panose="020B0604030504040204" pitchFamily="34" charset="0"/>
                <a:cs typeface="Tahoma" panose="020B0604030504040204" pitchFamily="34" charset="0"/>
              </a:rPr>
              <a:t>The means of ART involves separating procreation from sexual intercourse - the importance of this association is addressed in bioethics. </a:t>
            </a:r>
            <a:endParaRPr kumimoji="0" lang="fr-BE" altLang="fr-FR" b="0" i="0" u="none" strike="noStrike" cap="none" normalizeH="0" baseline="0" dirty="0" smtClean="0">
              <a:ln>
                <a:noFill/>
              </a:ln>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altLang="fr-FR" sz="1600" b="0" i="0" u="none" strike="noStrike" cap="none" normalizeH="0" baseline="0" dirty="0" smtClean="0">
                <a:ln>
                  <a:noFill/>
                </a:ln>
                <a:solidFill>
                  <a:srgbClr val="333333"/>
                </a:solidFill>
                <a:effectLst/>
                <a:latin typeface="Tahoma" panose="020B0604030504040204" pitchFamily="34" charset="0"/>
                <a:ea typeface="Tahoma" panose="020B0604030504040204" pitchFamily="34" charset="0"/>
                <a:cs typeface="Tahoma" panose="020B0604030504040204" pitchFamily="34" charset="0"/>
              </a:rPr>
              <a:t>  </a:t>
            </a:r>
            <a:endParaRPr kumimoji="0" lang="en-US" altLang="fr-FR" sz="1600" b="0" i="0" u="none" strike="noStrike" cap="none" normalizeH="0" baseline="0" dirty="0" smtClean="0">
              <a:ln>
                <a:noFill/>
              </a:ln>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Rectangle 3"/>
          <p:cNvSpPr/>
          <p:nvPr/>
        </p:nvSpPr>
        <p:spPr>
          <a:xfrm>
            <a:off x="2275041" y="3585246"/>
            <a:ext cx="8601076" cy="2990114"/>
          </a:xfrm>
          <a:prstGeom prst="rect">
            <a:avLst/>
          </a:prstGeom>
          <a:effectLst>
            <a:glow rad="139700">
              <a:schemeClr val="accent6">
                <a:satMod val="175000"/>
                <a:alpha val="40000"/>
              </a:schemeClr>
            </a:glow>
          </a:effectLst>
          <a:scene3d>
            <a:camera prst="orthographicFront"/>
            <a:lightRig rig="threePt" dir="t"/>
          </a:scene3d>
          <a:sp3d>
            <a:bevelT/>
          </a:sp3d>
        </p:spPr>
        <p:style>
          <a:lnRef idx="2">
            <a:schemeClr val="accent5"/>
          </a:lnRef>
          <a:fillRef idx="1">
            <a:schemeClr val="lt1"/>
          </a:fillRef>
          <a:effectRef idx="0">
            <a:schemeClr val="accent5"/>
          </a:effectRef>
          <a:fontRef idx="minor">
            <a:schemeClr val="dk1"/>
          </a:fontRef>
        </p:style>
        <p:txBody>
          <a:bodyPr wrap="square">
            <a:spAutoFit/>
          </a:bodyPr>
          <a:lstStyle/>
          <a:p>
            <a:pPr algn="just">
              <a:lnSpc>
                <a:spcPct val="107000"/>
              </a:lnSpc>
            </a:pPr>
            <a:endParaRPr lang="en-US" dirty="0" smtClean="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Issues addressed in bioethics are the appropriate use of these technologies and the techniques employed to carry out procedures for quality and ethical reviews.  </a:t>
            </a:r>
            <a:endParaRPr lang="fr-BE"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Assisted reproductive technology and its use directly impact the foundational unit of society – the family. </a:t>
            </a:r>
            <a:endParaRPr lang="fr-BE"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fr-BE"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ART enables children to be conceived who have no genetic or social relationship to one or both of their parents. </a:t>
            </a:r>
          </a:p>
          <a:p>
            <a:pPr algn="just">
              <a:lnSpc>
                <a:spcPct val="107000"/>
              </a:lnSpc>
            </a:pP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p:cNvSpPr/>
          <p:nvPr/>
        </p:nvSpPr>
        <p:spPr>
          <a:xfrm>
            <a:off x="3835007" y="829003"/>
            <a:ext cx="5182829" cy="592726"/>
          </a:xfrm>
          <a:prstGeom prst="rect">
            <a:avLst/>
          </a:prstGeom>
        </p:spPr>
        <p:txBody>
          <a:bodyPr wrap="none">
            <a:spAutoFit/>
          </a:bodyPr>
          <a:lstStyle/>
          <a:p>
            <a:pPr>
              <a:lnSpc>
                <a:spcPct val="107000"/>
              </a:lnSpc>
              <a:spcBef>
                <a:spcPts val="1125"/>
              </a:spcBef>
            </a:pPr>
            <a:r>
              <a:rPr lang="en-US" sz="3200" b="1" i="1" u="sng" dirty="0">
                <a:solidFill>
                  <a:srgbClr val="003366"/>
                </a:solidFill>
                <a:latin typeface="Arial" panose="020B0604020202020204" pitchFamily="34" charset="0"/>
                <a:ea typeface="Times New Roman" panose="02020603050405020304" pitchFamily="18" charset="0"/>
                <a:cs typeface="Arial" panose="020B0604020202020204" pitchFamily="34" charset="0"/>
              </a:rPr>
              <a:t>Reproductive Technology</a:t>
            </a:r>
            <a:endParaRPr lang="fr-BE" sz="3200" i="1" u="sng"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29455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9141" y="748493"/>
            <a:ext cx="8416887" cy="1804661"/>
          </a:xfrm>
          <a:prstGeom prst="rect">
            <a:avLst/>
          </a:prstGeom>
          <a:effectLst>
            <a:glow rad="101600">
              <a:schemeClr val="accent6">
                <a:satMod val="175000"/>
                <a:alpha val="40000"/>
              </a:schemeClr>
            </a:glow>
          </a:effectLst>
          <a:scene3d>
            <a:camera prst="orthographicFront"/>
            <a:lightRig rig="threePt" dir="t"/>
          </a:scene3d>
          <a:sp3d>
            <a:bevelT/>
          </a:sp3d>
        </p:spPr>
        <p:style>
          <a:lnRef idx="2">
            <a:schemeClr val="accent5"/>
          </a:lnRef>
          <a:fillRef idx="1">
            <a:schemeClr val="lt1"/>
          </a:fillRef>
          <a:effectRef idx="0">
            <a:schemeClr val="accent5"/>
          </a:effectRef>
          <a:fontRef idx="minor">
            <a:schemeClr val="dk1"/>
          </a:fontRef>
        </p:style>
        <p:txBody>
          <a:bodyPr wrap="square">
            <a:spAutoFit/>
          </a:bodyPr>
          <a:lstStyle/>
          <a:p>
            <a:pPr algn="just">
              <a:lnSpc>
                <a:spcPct val="107000"/>
              </a:lnSpc>
            </a:pPr>
            <a:r>
              <a:rPr lang="en-US" dirty="0" smtClean="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endParaRPr lang="fr-BE" sz="1400" dirty="0" smtClean="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en-US"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One important bioethical issues include the appropriate use of pre-implantation genetic diagnostic screening, use, storage and destruction of excess IVF embryos, and research involving embryos. ART research requires human participants, donors and donated embryos, oocytes and sperm.</a:t>
            </a:r>
            <a:endParaRPr lang="fr-BE" dirty="0">
              <a:solidFill>
                <a:srgbClr val="C00000"/>
              </a:solidFill>
              <a:latin typeface="Arial" panose="020B0604020202020204" pitchFamily="34" charset="0"/>
              <a:ea typeface="Times New Roman" panose="02020603050405020304" pitchFamily="18" charset="0"/>
              <a:cs typeface="Arial" panose="020B0604020202020204" pitchFamily="34" charset="0"/>
            </a:endParaRPr>
          </a:p>
          <a:p>
            <a:pPr algn="just">
              <a:lnSpc>
                <a:spcPct val="107000"/>
              </a:lnSpc>
            </a:pP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981075" y="2872568"/>
            <a:ext cx="9341729" cy="2693751"/>
          </a:xfrm>
          <a:prstGeom prst="rect">
            <a:avLst/>
          </a:prstGeom>
          <a:effectLst>
            <a:glow rad="139700">
              <a:schemeClr val="accent5">
                <a:satMod val="175000"/>
                <a:alpha val="40000"/>
              </a:schemeClr>
            </a:glo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fr-BE"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Ethical issues that arise in ART research surround the creation and destruction of embryos. One approach in bioethics involves preserving justice, beneficence, non-maleficence and the autonomous interests of all involved. </a:t>
            </a: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endParaRPr lang="en-US"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Bioethicists </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contribute to ethical guidelines and moral evaluations of new technologies and techniques in ART as well as to public discourse that leads to development of national regulations and restrictions of unacceptable practices.</a:t>
            </a:r>
          </a:p>
          <a:p>
            <a:pPr algn="just">
              <a:lnSpc>
                <a:spcPct val="107000"/>
              </a:lnSpc>
            </a:pP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330285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89901" y="1497526"/>
            <a:ext cx="7187129" cy="3286477"/>
          </a:xfrm>
          <a:prstGeom prst="rect">
            <a:avLst/>
          </a:prstGeom>
          <a:effectLst>
            <a:glow rad="139700">
              <a:schemeClr val="accent6">
                <a:satMod val="175000"/>
                <a:alpha val="40000"/>
              </a:schemeClr>
            </a:glow>
          </a:effectLst>
        </p:spPr>
        <p:style>
          <a:lnRef idx="2">
            <a:schemeClr val="accent1"/>
          </a:lnRef>
          <a:fillRef idx="1">
            <a:schemeClr val="lt1"/>
          </a:fillRef>
          <a:effectRef idx="0">
            <a:schemeClr val="accent1"/>
          </a:effectRef>
          <a:fontRef idx="minor">
            <a:schemeClr val="dk1"/>
          </a:fontRef>
        </p:style>
        <p:txBody>
          <a:bodyPr wrap="square">
            <a:spAutoFit/>
            <a:scene3d>
              <a:camera prst="orthographicFront"/>
              <a:lightRig rig="threePt" dir="t"/>
            </a:scene3d>
            <a:sp3d extrusionH="57150">
              <a:bevelT w="38100" h="38100"/>
            </a:sp3d>
          </a:bodyPr>
          <a:lstStyle/>
          <a:p>
            <a:pPr algn="just">
              <a:lnSpc>
                <a:spcPct val="107000"/>
              </a:lnSpc>
            </a:pPr>
            <a:endParaRPr lang="en-US"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Human </a:t>
            </a:r>
            <a:r>
              <a:rPr lang="en-US"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gametes have a unique status compared to other human body cells.  This is because it is only the gametes that have the reproductive capacity to form a new human life, and in doing so carry an individual’s heritage to the next generation. </a:t>
            </a:r>
            <a:endParaRPr lang="fr-BE"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dirty="0" smtClean="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endParaRPr lang="fr-BE"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r>
              <a:rPr lang="en-US" dirty="0" smtClean="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Gametes therefore need to be treated in accord with this status and so there are particular ethical considerations that pertain to their use in reproductive technology </a:t>
            </a:r>
            <a:r>
              <a:rPr lang="en-US" b="1" dirty="0" err="1"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programmes</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as well as in research applications</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a:t>
            </a:r>
          </a:p>
          <a:p>
            <a:pPr algn="just">
              <a:lnSpc>
                <a:spcPct val="107000"/>
              </a:lnSpc>
            </a:pPr>
            <a:endParaRPr lang="fr-BE" sz="1400" b="1"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p:txBody>
      </p:sp>
      <p:pic>
        <p:nvPicPr>
          <p:cNvPr id="8" name="Picture 7" descr="human embryos gametes"/>
          <p:cNvPicPr/>
          <p:nvPr/>
        </p:nvPicPr>
        <p:blipFill>
          <a:blip r:embed="rId2">
            <a:extLst>
              <a:ext uri="{28A0092B-C50C-407E-A947-70E740481C1C}">
                <a14:useLocalDpi xmlns:a14="http://schemas.microsoft.com/office/drawing/2010/main" val="0"/>
              </a:ext>
            </a:extLst>
          </a:blip>
          <a:srcRect/>
          <a:stretch>
            <a:fillRect/>
          </a:stretch>
        </p:blipFill>
        <p:spPr bwMode="auto">
          <a:xfrm>
            <a:off x="347719" y="1497526"/>
            <a:ext cx="3933825" cy="3286477"/>
          </a:xfrm>
          <a:prstGeom prst="rect">
            <a:avLst/>
          </a:prstGeom>
          <a:ln>
            <a:noFill/>
          </a:ln>
          <a:effectLst>
            <a:glow rad="139700">
              <a:schemeClr val="accent5">
                <a:satMod val="175000"/>
                <a:alpha val="40000"/>
              </a:schemeClr>
            </a:glow>
            <a:outerShdw blurRad="292100" dist="139700" dir="2700000" algn="tl" rotWithShape="0">
              <a:srgbClr val="333333">
                <a:alpha val="65000"/>
              </a:srgbClr>
            </a:outerShdw>
          </a:effectLst>
          <a:scene3d>
            <a:camera prst="orthographicFront"/>
            <a:lightRig rig="threePt" dir="t"/>
          </a:scene3d>
          <a:sp3d>
            <a:bevelT/>
          </a:sp3d>
        </p:spPr>
      </p:pic>
      <p:sp>
        <p:nvSpPr>
          <p:cNvPr id="2" name="Rectangle 1"/>
          <p:cNvSpPr/>
          <p:nvPr/>
        </p:nvSpPr>
        <p:spPr>
          <a:xfrm>
            <a:off x="4281544" y="711790"/>
            <a:ext cx="6130204" cy="592726"/>
          </a:xfrm>
          <a:prstGeom prst="rect">
            <a:avLst/>
          </a:prstGeom>
        </p:spPr>
        <p:txBody>
          <a:bodyPr wrap="none">
            <a:spAutoFit/>
          </a:bodyPr>
          <a:lstStyle/>
          <a:p>
            <a:pPr>
              <a:lnSpc>
                <a:spcPct val="107000"/>
              </a:lnSpc>
              <a:spcBef>
                <a:spcPts val="1125"/>
              </a:spcBef>
            </a:pPr>
            <a:r>
              <a:rPr lang="en-US" sz="3200" b="1" i="1" u="sng" dirty="0">
                <a:solidFill>
                  <a:srgbClr val="003366"/>
                </a:solidFill>
                <a:latin typeface="Arial" panose="020B0604020202020204" pitchFamily="34" charset="0"/>
                <a:ea typeface="Times New Roman" panose="02020603050405020304" pitchFamily="18" charset="0"/>
                <a:cs typeface="Arial" panose="020B0604020202020204" pitchFamily="34" charset="0"/>
              </a:rPr>
              <a:t>Human Embryos and Gametes</a:t>
            </a:r>
            <a:endParaRPr lang="fr-BE" sz="3200" i="1" u="sng"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699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75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6">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 calcmode="lin" valueType="num">
                                      <p:cBhvr>
                                        <p:cTn id="14" dur="750" fill="hold"/>
                                        <p:tgtEl>
                                          <p:spTgt spid="6">
                                            <p:txEl>
                                              <p:pRg st="2" end="2"/>
                                            </p:txEl>
                                          </p:spTgt>
                                        </p:tgtEl>
                                        <p:attrNameLst>
                                          <p:attrName>ppt_w</p:attrName>
                                        </p:attrNameLst>
                                      </p:cBhvr>
                                      <p:tavLst>
                                        <p:tav tm="0">
                                          <p:val>
                                            <p:fltVal val="0"/>
                                          </p:val>
                                        </p:tav>
                                        <p:tav tm="100000">
                                          <p:val>
                                            <p:strVal val="#ppt_w"/>
                                          </p:val>
                                        </p:tav>
                                      </p:tavLst>
                                    </p:anim>
                                    <p:anim calcmode="lin" valueType="num">
                                      <p:cBhvr>
                                        <p:cTn id="15" dur="75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16" dur="750"/>
                                        <p:tgtEl>
                                          <p:spTgt spid="6">
                                            <p:txEl>
                                              <p:pRg st="2" end="2"/>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p:cTn id="19" dur="750" fill="hold"/>
                                        <p:tgtEl>
                                          <p:spTgt spid="6">
                                            <p:txEl>
                                              <p:pRg st="3" end="3"/>
                                            </p:txEl>
                                          </p:spTgt>
                                        </p:tgtEl>
                                        <p:attrNameLst>
                                          <p:attrName>ppt_w</p:attrName>
                                        </p:attrNameLst>
                                      </p:cBhvr>
                                      <p:tavLst>
                                        <p:tav tm="0">
                                          <p:val>
                                            <p:fltVal val="0"/>
                                          </p:val>
                                        </p:tav>
                                        <p:tav tm="100000">
                                          <p:val>
                                            <p:strVal val="#ppt_w"/>
                                          </p:val>
                                        </p:tav>
                                      </p:tavLst>
                                    </p:anim>
                                    <p:anim calcmode="lin" valueType="num">
                                      <p:cBhvr>
                                        <p:cTn id="20" dur="75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21" dur="75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3975" y="1604655"/>
            <a:ext cx="9782175" cy="3286477"/>
          </a:xfrm>
          <a:prstGeom prst="rect">
            <a:avLst/>
          </a:prstGeom>
          <a:effectLst>
            <a:glow rad="139700">
              <a:schemeClr val="accent1">
                <a:satMod val="175000"/>
                <a:alpha val="40000"/>
              </a:schemeClr>
            </a:glo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07000"/>
              </a:lnSpc>
            </a:pPr>
            <a:endParaRPr lang="en-US" dirty="0" smtClean="0">
              <a:solidFill>
                <a:srgbClr val="333333"/>
              </a:solidFill>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Once conception and early embryonic development became possible outside of the human body, embryos could be screened for genetic conditions, discarded, frozen and stored, used for training purposes, or research with or without their destruction. </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moral status of human embryos is the central question in determining what should or should not be done to them, and it is a question that has been considered by philosophers for millennia.</a:t>
            </a:r>
          </a:p>
          <a:p>
            <a:pPr algn="just">
              <a:lnSpc>
                <a:spcPct val="107000"/>
              </a:lnSpc>
            </a:pPr>
            <a:r>
              <a:rPr lang="en-US" dirty="0" smtClean="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endParaRPr lang="fr-BE" sz="14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pP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834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p:cTn id="12" dur="750" fill="hold"/>
                                        <p:tgtEl>
                                          <p:spTgt spid="2">
                                            <p:txEl>
                                              <p:pRg st="2" end="2"/>
                                            </p:txEl>
                                          </p:spTgt>
                                        </p:tgtEl>
                                        <p:attrNameLst>
                                          <p:attrName>ppt_w</p:attrName>
                                        </p:attrNameLst>
                                      </p:cBhvr>
                                      <p:tavLst>
                                        <p:tav tm="0">
                                          <p:val>
                                            <p:fltVal val="0"/>
                                          </p:val>
                                        </p:tav>
                                        <p:tav tm="100000">
                                          <p:val>
                                            <p:strVal val="#ppt_w"/>
                                          </p:val>
                                        </p:tav>
                                      </p:tavLst>
                                    </p:anim>
                                    <p:anim calcmode="lin" valueType="num">
                                      <p:cBhvr>
                                        <p:cTn id="13" dur="7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4" dur="750"/>
                                        <p:tgtEl>
                                          <p:spTgt spid="2">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p:cTn id="17"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8"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9" dur="75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70319" y="3660949"/>
            <a:ext cx="9744075" cy="2609945"/>
          </a:xfrm>
          <a:prstGeom prst="rect">
            <a:avLst/>
          </a:prstGeom>
          <a:effectLst>
            <a:glow rad="101600">
              <a:schemeClr val="accent5">
                <a:satMod val="175000"/>
                <a:alpha val="40000"/>
              </a:schemeClr>
            </a:glow>
          </a:effectLst>
          <a:scene3d>
            <a:camera prst="orthographicFront"/>
            <a:lightRig rig="threePt" dir="t"/>
          </a:scene3d>
          <a:sp3d>
            <a:bevelT/>
          </a:sp3d>
        </p:spPr>
        <p:style>
          <a:lnRef idx="2">
            <a:schemeClr val="accent5"/>
          </a:lnRef>
          <a:fillRef idx="1">
            <a:schemeClr val="lt1"/>
          </a:fillRef>
          <a:effectRef idx="0">
            <a:schemeClr val="accent5"/>
          </a:effectRef>
          <a:fontRef idx="minor">
            <a:schemeClr val="dk1"/>
          </a:fontRef>
        </p:style>
        <p:txBody>
          <a:bodyPr wrap="square">
            <a:spAutoFit/>
          </a:bodyPr>
          <a:lstStyle/>
          <a:p>
            <a:pPr algn="just">
              <a:lnSpc>
                <a:spcPct val="107000"/>
              </a:lnSpc>
            </a:pPr>
            <a:endPar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a:t>
            </a:r>
            <a:r>
              <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deliberate interference with the natural process of fertility in order to prevent conception is widespread across the global community.</a:t>
            </a:r>
          </a:p>
          <a:p>
            <a:pPr algn="just">
              <a:lnSpc>
                <a:spcPct val="107000"/>
              </a:lnSpc>
            </a:pPr>
            <a:r>
              <a:rPr lang="en-US" sz="20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endParaRPr lang="fr-BE" sz="20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r>
              <a:rPr lang="en-US" sz="20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However, the effects of widespread contraceptive usage are perhaps not as clear as they first seem. Hormonal contraceptives come with their own health risks – some of which will remain unknown. </a:t>
            </a:r>
            <a:endParaRPr lang="en-US" sz="20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endParaRPr lang="fr-BE" dirty="0">
              <a:solidFill>
                <a:srgbClr val="C00000"/>
              </a:solidFill>
            </a:endParaRPr>
          </a:p>
        </p:txBody>
      </p:sp>
      <p:pic>
        <p:nvPicPr>
          <p:cNvPr id="3" name="Picture 2" descr="contraception"/>
          <p:cNvPicPr/>
          <p:nvPr/>
        </p:nvPicPr>
        <p:blipFill>
          <a:blip r:embed="rId2">
            <a:extLst>
              <a:ext uri="{28A0092B-C50C-407E-A947-70E740481C1C}">
                <a14:useLocalDpi xmlns:a14="http://schemas.microsoft.com/office/drawing/2010/main" val="0"/>
              </a:ext>
            </a:extLst>
          </a:blip>
          <a:srcRect/>
          <a:stretch>
            <a:fillRect/>
          </a:stretch>
        </p:blipFill>
        <p:spPr bwMode="auto">
          <a:xfrm>
            <a:off x="525367" y="948483"/>
            <a:ext cx="3771900" cy="2403993"/>
          </a:xfrm>
          <a:prstGeom prst="roundRect">
            <a:avLst>
              <a:gd name="adj" fmla="val 8594"/>
            </a:avLst>
          </a:prstGeom>
          <a:solidFill>
            <a:srgbClr val="FFFFFF">
              <a:shade val="85000"/>
            </a:srgbClr>
          </a:solidFill>
          <a:ln>
            <a:noFill/>
          </a:ln>
          <a:effectLst>
            <a:glow rad="63500">
              <a:schemeClr val="accent5">
                <a:satMod val="175000"/>
                <a:alpha val="40000"/>
              </a:schemeClr>
            </a:glow>
            <a:reflection blurRad="12700" stA="38000" endPos="28000" dist="5000" dir="5400000" sy="-100000" algn="bl" rotWithShape="0"/>
          </a:effectLst>
          <a:scene3d>
            <a:camera prst="orthographicFront"/>
            <a:lightRig rig="threePt" dir="t"/>
          </a:scene3d>
          <a:sp3d>
            <a:bevelT/>
          </a:sp3d>
        </p:spPr>
      </p:pic>
      <p:sp>
        <p:nvSpPr>
          <p:cNvPr id="4" name="Rectangle 3"/>
          <p:cNvSpPr/>
          <p:nvPr/>
        </p:nvSpPr>
        <p:spPr>
          <a:xfrm>
            <a:off x="4516915" y="1788041"/>
            <a:ext cx="3822853" cy="1384995"/>
          </a:xfrm>
          <a:prstGeom prst="rect">
            <a:avLst/>
          </a:prstGeom>
          <a:effectLst>
            <a:glow rad="101600">
              <a:schemeClr val="accent5">
                <a:satMod val="175000"/>
                <a:alpha val="40000"/>
              </a:schemeClr>
            </a:glo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a:spAutoFit/>
          </a:bodyPr>
          <a:lstStyle/>
          <a:p>
            <a:endParaRPr lang="en-US" sz="28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r>
              <a:rPr lang="en-US" sz="28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contraceptives</a:t>
            </a:r>
          </a:p>
          <a:p>
            <a:endParaRPr lang="fr-BE" sz="2800" b="1"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8492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75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75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7283" y="1305342"/>
            <a:ext cx="10543142" cy="3693319"/>
          </a:xfrm>
          <a:prstGeom prst="rect">
            <a:avLst/>
          </a:prstGeom>
          <a:effectLst>
            <a:glow rad="101600">
              <a:schemeClr val="accent6">
                <a:satMod val="175000"/>
                <a:alpha val="40000"/>
              </a:schemeClr>
            </a:glow>
          </a:effectLst>
          <a:scene3d>
            <a:camera prst="orthographicFront"/>
            <a:lightRig rig="threePt" dir="t"/>
          </a:scene3d>
          <a:sp3d>
            <a:bevelT prst="angle"/>
          </a:sp3d>
        </p:spPr>
        <p:style>
          <a:lnRef idx="2">
            <a:schemeClr val="accent1"/>
          </a:lnRef>
          <a:fillRef idx="1">
            <a:schemeClr val="lt1"/>
          </a:fillRef>
          <a:effectRef idx="0">
            <a:schemeClr val="accent1"/>
          </a:effectRef>
          <a:fontRef idx="minor">
            <a:schemeClr val="dk1"/>
          </a:fontRef>
        </p:style>
        <p:txBody>
          <a:bodyPr wrap="square">
            <a:spAutoFit/>
          </a:bodyPr>
          <a:lstStyle/>
          <a:p>
            <a:endParaRPr lang="en-US" dirty="0" smtClean="0">
              <a:solidFill>
                <a:srgbClr val="333333"/>
              </a:solidFill>
              <a:effectLst/>
              <a:latin typeface="Arial" panose="020B0604020202020204" pitchFamily="34" charset="0"/>
              <a:ea typeface="Times New Roman" panose="02020603050405020304" pitchFamily="18" charset="0"/>
            </a:endParaRPr>
          </a:p>
          <a:p>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They also raise a host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questions whether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or not contraceptives have an abortifacient effect (a drug which allows conception to occur yet renders the woman’s womb hostile to implantation – effectively, working as an early abortion). </a:t>
            </a:r>
          </a:p>
          <a:p>
            <a:endParaRPr lang="en-US" b="1" dirty="0">
              <a:solidFill>
                <a:srgbClr val="C00000"/>
              </a:solidFill>
              <a:latin typeface="Tahoma" panose="020B0604030504040204" pitchFamily="34" charset="0"/>
              <a:ea typeface="Tahoma" panose="020B0604030504040204" pitchFamily="34" charset="0"/>
              <a:cs typeface="Tahoma" panose="020B0604030504040204" pitchFamily="34" charset="0"/>
            </a:endParaRPr>
          </a:p>
          <a:p>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This is particularly problematic for Judeo-Christian or Islamic tradition where life begins at conception. Yet, the ethical questions arising from contraception are by no means confined to questions of health. </a:t>
            </a:r>
          </a:p>
          <a:p>
            <a:endParaRPr lang="en-US"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The increased usage of contraception has contributed to a new understanding of the role of sexual intercourse, the family and the notion of responsible parenthood – all of which bear intimately on the functioning of society as a whole.</a:t>
            </a:r>
          </a:p>
          <a:p>
            <a:endParaRPr lang="fr-BE" dirty="0"/>
          </a:p>
        </p:txBody>
      </p:sp>
    </p:spTree>
    <p:extLst>
      <p:ext uri="{BB962C8B-B14F-4D97-AF65-F5344CB8AC3E}">
        <p14:creationId xmlns:p14="http://schemas.microsoft.com/office/powerpoint/2010/main" val="3745622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75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p:cTn id="21" dur="750" fill="hold"/>
                                        <p:tgtEl>
                                          <p:spTgt spid="2">
                                            <p:txEl>
                                              <p:pRg st="5" end="5"/>
                                            </p:txEl>
                                          </p:spTgt>
                                        </p:tgtEl>
                                        <p:attrNameLst>
                                          <p:attrName>ppt_w</p:attrName>
                                        </p:attrNameLst>
                                      </p:cBhvr>
                                      <p:tavLst>
                                        <p:tav tm="0">
                                          <p:val>
                                            <p:fltVal val="0"/>
                                          </p:val>
                                        </p:tav>
                                        <p:tav tm="100000">
                                          <p:val>
                                            <p:strVal val="#ppt_w"/>
                                          </p:val>
                                        </p:tav>
                                      </p:tavLst>
                                    </p:anim>
                                    <p:anim calcmode="lin" valueType="num">
                                      <p:cBhvr>
                                        <p:cTn id="22" dur="75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3" dur="75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63483" y="2013284"/>
            <a:ext cx="7534734" cy="3582840"/>
          </a:xfrm>
          <a:prstGeom prst="rect">
            <a:avLst/>
          </a:prstGeom>
          <a:effectLst>
            <a:glow rad="139700">
              <a:schemeClr val="accent5">
                <a:satMod val="175000"/>
                <a:alpha val="40000"/>
              </a:schemeClr>
            </a:glo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matter of abortion, the essential  bioethics topic, raises intensely personal issues for many people.  It is a </a:t>
            </a:r>
            <a:r>
              <a:rPr lang="en-US" b="1" dirty="0" err="1"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polarising</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and divisive issue that raises discussions about morals, science, medicine, sexuality, autonomy, religion, and politics. </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What is the  moral status of the  unborn children – how much do they matter, and what are our obligations towards them? </a:t>
            </a:r>
          </a:p>
          <a:p>
            <a:pPr algn="just">
              <a:lnSpc>
                <a:spcPct val="107000"/>
              </a:lnSpc>
            </a:pPr>
            <a:endParaRPr lang="en-US"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The matter of 'personhood' arises, as a philosophical and legal discussion about what rights to grant them. </a:t>
            </a:r>
          </a:p>
          <a:p>
            <a:pPr algn="just">
              <a:lnSpc>
                <a:spcPct val="107000"/>
              </a:lnSpc>
            </a:pP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descr="aboriton"/>
          <p:cNvPicPr/>
          <p:nvPr/>
        </p:nvPicPr>
        <p:blipFill>
          <a:blip r:embed="rId2">
            <a:extLst>
              <a:ext uri="{28A0092B-C50C-407E-A947-70E740481C1C}">
                <a14:useLocalDpi xmlns:a14="http://schemas.microsoft.com/office/drawing/2010/main" val="0"/>
              </a:ext>
            </a:extLst>
          </a:blip>
          <a:srcRect/>
          <a:stretch>
            <a:fillRect/>
          </a:stretch>
        </p:blipFill>
        <p:spPr bwMode="auto">
          <a:xfrm>
            <a:off x="476251" y="1735931"/>
            <a:ext cx="3724274" cy="3309938"/>
          </a:xfrm>
          <a:prstGeom prst="roundRect">
            <a:avLst>
              <a:gd name="adj" fmla="val 8594"/>
            </a:avLst>
          </a:prstGeom>
          <a:solidFill>
            <a:srgbClr val="FFFFFF">
              <a:shade val="85000"/>
            </a:srgbClr>
          </a:solidFill>
          <a:ln>
            <a:solidFill>
              <a:srgbClr val="D224B1"/>
            </a:solidFill>
          </a:ln>
          <a:effectLst>
            <a:glow rad="139700">
              <a:schemeClr val="accent1">
                <a:satMod val="175000"/>
                <a:alpha val="40000"/>
              </a:schemeClr>
            </a:glow>
            <a:reflection blurRad="12700" stA="38000" endPos="28000" dist="5000" dir="5400000" sy="-100000" algn="bl" rotWithShape="0"/>
          </a:effectLst>
        </p:spPr>
      </p:pic>
      <p:sp>
        <p:nvSpPr>
          <p:cNvPr id="4" name="Rectangle 3"/>
          <p:cNvSpPr/>
          <p:nvPr/>
        </p:nvSpPr>
        <p:spPr>
          <a:xfrm>
            <a:off x="5039527" y="653793"/>
            <a:ext cx="2950231" cy="830997"/>
          </a:xfrm>
          <a:prstGeom prst="rect">
            <a:avLst/>
          </a:prstGeom>
          <a:effectLst>
            <a:glow rad="139700">
              <a:schemeClr val="accent5">
                <a:satMod val="175000"/>
                <a:alpha val="40000"/>
              </a:schemeClr>
            </a:glo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none" lIns="91440" tIns="45720" rIns="91440" bIns="45720">
            <a:spAutoFit/>
            <a:sp3d extrusionH="57150">
              <a:bevelT w="69850" h="38100" prst="cross"/>
            </a:sp3d>
          </a:bodyPr>
          <a:lstStyle/>
          <a:p>
            <a:pPr algn="ctr"/>
            <a:r>
              <a:rPr lang="en-US" sz="4800" b="1" cap="none" spc="0" dirty="0" smtClean="0">
                <a:ln w="13462">
                  <a:solidFill>
                    <a:schemeClr val="bg1"/>
                  </a:solidFill>
                  <a:prstDash val="solid"/>
                </a:ln>
                <a:solidFill>
                  <a:srgbClr val="002060"/>
                </a:solidFill>
                <a:effectLst>
                  <a:outerShdw dist="38100" dir="2700000" algn="bl" rotWithShape="0">
                    <a:schemeClr val="accent5"/>
                  </a:outerShdw>
                </a:effectLst>
              </a:rPr>
              <a:t>ABORTION</a:t>
            </a:r>
            <a:endParaRPr lang="en-US" sz="4800" b="1" cap="none" spc="0" dirty="0">
              <a:ln w="13462">
                <a:solidFill>
                  <a:schemeClr val="bg1"/>
                </a:solidFill>
                <a:prstDash val="solid"/>
              </a:ln>
              <a:solidFill>
                <a:srgbClr val="002060"/>
              </a:solidFill>
              <a:effectLst>
                <a:outerShdw dist="38100" dir="2700000" algn="bl" rotWithShape="0">
                  <a:schemeClr val="accent5"/>
                </a:outerShdw>
              </a:effectLst>
            </a:endParaRPr>
          </a:p>
        </p:txBody>
      </p:sp>
    </p:spTree>
    <p:extLst>
      <p:ext uri="{BB962C8B-B14F-4D97-AF65-F5344CB8AC3E}">
        <p14:creationId xmlns:p14="http://schemas.microsoft.com/office/powerpoint/2010/main" val="130641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75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7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75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75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 calcmode="lin" valueType="num">
                                      <p:cBhvr>
                                        <p:cTn id="28" dur="750" fill="hold"/>
                                        <p:tgtEl>
                                          <p:spTgt spid="2">
                                            <p:txEl>
                                              <p:pRg st="5" end="5"/>
                                            </p:txEl>
                                          </p:spTgt>
                                        </p:tgtEl>
                                        <p:attrNameLst>
                                          <p:attrName>ppt_w</p:attrName>
                                        </p:attrNameLst>
                                      </p:cBhvr>
                                      <p:tavLst>
                                        <p:tav tm="0">
                                          <p:val>
                                            <p:fltVal val="0"/>
                                          </p:val>
                                        </p:tav>
                                        <p:tav tm="100000">
                                          <p:val>
                                            <p:strVal val="#ppt_w"/>
                                          </p:val>
                                        </p:tav>
                                      </p:tavLst>
                                    </p:anim>
                                    <p:anim calcmode="lin" valueType="num">
                                      <p:cBhvr>
                                        <p:cTn id="29" dur="75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0" dur="75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8637" y="2200657"/>
            <a:ext cx="9309253" cy="2627899"/>
          </a:xfrm>
          <a:prstGeom prst="rect">
            <a:avLst/>
          </a:prstGeom>
          <a:effectLst>
            <a:glow rad="101600">
              <a:srgbClr val="C00000">
                <a:alpha val="60000"/>
              </a:srgbClr>
            </a:glow>
            <a:outerShdw blurRad="152400" dist="317500" dir="5400000" sx="90000" sy="-19000" rotWithShape="0">
              <a:prstClr val="black">
                <a:alpha val="15000"/>
              </a:prstClr>
            </a:outerShd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fr-BE"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The ethical aspect of abortion is related but distinct from the legal.  </a:t>
            </a: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endParaRPr lang="en-US"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Whether </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or not it is moral, should abortion be legal? Generally prohibited but with some exceptions? Should it be regulated? Publicly funded?  </a:t>
            </a:r>
          </a:p>
          <a:p>
            <a:pPr algn="just">
              <a:lnSpc>
                <a:spcPct val="107000"/>
              </a:lnSpc>
            </a:pPr>
            <a:endParaRPr lang="en-US"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Should doctors and nurses be able to object according to their conscience? </a:t>
            </a:r>
          </a:p>
          <a:p>
            <a:pPr algn="just">
              <a:lnSpc>
                <a:spcPct val="107000"/>
              </a:lnSpc>
            </a:pPr>
            <a:endParaRPr lang="en-US" sz="1400" dirty="0">
              <a:solidFill>
                <a:srgbClr val="333333"/>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34893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53688" y="1395883"/>
            <a:ext cx="9191625" cy="5130507"/>
          </a:xfrm>
          <a:prstGeom prst="rect">
            <a:avLst/>
          </a:prstGeom>
          <a:effectLst>
            <a:glow rad="139700">
              <a:schemeClr val="accent5">
                <a:satMod val="175000"/>
                <a:alpha val="40000"/>
              </a:schemeClr>
            </a:glow>
          </a:effectLst>
          <a:scene3d>
            <a:camera prst="orthographicFront"/>
            <a:lightRig rig="threePt" dir="t"/>
          </a:scene3d>
          <a:sp3d>
            <a:bevelT w="165100" prst="coolSlant"/>
          </a:sp3d>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07000"/>
              </a:lnSpc>
            </a:pP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It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is often a devastating and life changing experience for a woman to discover that for one reason or another she cannot become pregnant and have children of her own.</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In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some women, with repeated unsuccessful attempts of (ART) or having a non-functional uterus, the remaining option (besides that of adoption) is surrogacy. </a:t>
            </a:r>
          </a:p>
          <a:p>
            <a:pPr algn="just">
              <a:lnSpc>
                <a:spcPct val="107000"/>
              </a:lnSpc>
            </a:pPr>
            <a:endParaRPr lang="en-US" b="1" dirty="0">
              <a:solidFill>
                <a:srgbClr val="C00000"/>
              </a:solidFill>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However, a major concern with surrogacy is the potential harm that may be inflicted upon the surrogate mother and the child.</a:t>
            </a:r>
          </a:p>
          <a:p>
            <a:pPr algn="just">
              <a:lnSpc>
                <a:spcPct val="107000"/>
              </a:lnSpc>
            </a:pPr>
            <a:r>
              <a:rPr lang="en-US" b="1" dirty="0" smtClean="0">
                <a:solidFill>
                  <a:srgbClr val="333333"/>
                </a:solidFill>
                <a:effectLst/>
                <a:latin typeface="Tahoma" panose="020B0604030504040204" pitchFamily="34" charset="0"/>
                <a:ea typeface="Tahoma" panose="020B0604030504040204" pitchFamily="34" charset="0"/>
                <a:cs typeface="Tahoma" panose="020B0604030504040204" pitchFamily="34" charset="0"/>
              </a:rPr>
              <a:t> </a:t>
            </a:r>
            <a:endParaRPr lang="fr-BE" b="1" dirty="0" smtClean="0">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333333"/>
                </a:solidFill>
                <a:effectLst/>
                <a:latin typeface="Tahoma" panose="020B0604030504040204" pitchFamily="34" charset="0"/>
                <a:ea typeface="Tahoma" panose="020B0604030504040204" pitchFamily="34" charset="0"/>
                <a:cs typeface="Tahoma" panose="020B0604030504040204" pitchFamily="34" charset="0"/>
              </a:rPr>
              <a:t>There </a:t>
            </a:r>
            <a:r>
              <a:rPr lang="en-US" b="1" dirty="0" smtClean="0">
                <a:solidFill>
                  <a:srgbClr val="333333"/>
                </a:solidFill>
                <a:effectLst/>
                <a:latin typeface="Tahoma" panose="020B0604030504040204" pitchFamily="34" charset="0"/>
                <a:ea typeface="Tahoma" panose="020B0604030504040204" pitchFamily="34" charset="0"/>
                <a:cs typeface="Tahoma" panose="020B0604030504040204" pitchFamily="34" charset="0"/>
              </a:rPr>
              <a:t>are numbers </a:t>
            </a:r>
            <a:r>
              <a:rPr lang="en-US" b="1" dirty="0" smtClean="0">
                <a:solidFill>
                  <a:srgbClr val="333333"/>
                </a:solidFill>
                <a:effectLst/>
                <a:latin typeface="Tahoma" panose="020B0604030504040204" pitchFamily="34" charset="0"/>
                <a:ea typeface="Tahoma" panose="020B0604030504040204" pitchFamily="34" charset="0"/>
                <a:cs typeface="Tahoma" panose="020B0604030504040204" pitchFamily="34" charset="0"/>
              </a:rPr>
              <a:t>of ethical issues relevant to this topic. The ideals and values we hold concerning liberty and autonomy, have to be weighed against other values such as informed consent, welfare and exploitation.</a:t>
            </a:r>
          </a:p>
          <a:p>
            <a:pPr algn="just">
              <a:lnSpc>
                <a:spcPct val="107000"/>
              </a:lnSpc>
            </a:pPr>
            <a:endParaRPr lang="en-US" b="1" dirty="0" smtClean="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333333"/>
                </a:solidFill>
                <a:effectLst/>
                <a:latin typeface="Tahoma" panose="020B0604030504040204" pitchFamily="34" charset="0"/>
                <a:ea typeface="Tahoma" panose="020B0604030504040204" pitchFamily="34" charset="0"/>
                <a:cs typeface="Tahoma" panose="020B0604030504040204" pitchFamily="34" charset="0"/>
              </a:rPr>
              <a:t> </a:t>
            </a: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122" name="Picture 2" descr="http://media5.picsearch.com/is?rJN6XeZdXw0Y1IBoZTIuFb2PLHw78j3MQ1d-lvFW2cs&amp;height=2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94" y="4205479"/>
            <a:ext cx="2400300" cy="251618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media3.picsearch.com/is?q8bTFc72O6mpSpmlbQ7bJnZWahDbZ7iKlhcK9VUvT5g&amp;height=1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82" y="1599054"/>
            <a:ext cx="2400300" cy="2476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86346" y="396247"/>
            <a:ext cx="2467342" cy="655244"/>
          </a:xfrm>
          <a:prstGeom prst="rect">
            <a:avLst/>
          </a:prstGeom>
        </p:spPr>
        <p:txBody>
          <a:bodyPr wrap="none">
            <a:spAutoFit/>
          </a:bodyPr>
          <a:lstStyle/>
          <a:p>
            <a:pPr>
              <a:lnSpc>
                <a:spcPct val="107000"/>
              </a:lnSpc>
              <a:spcBef>
                <a:spcPts val="1125"/>
              </a:spcBef>
            </a:pPr>
            <a:r>
              <a:rPr lang="en-US" sz="3600" b="1" i="1" u="sng" dirty="0">
                <a:solidFill>
                  <a:srgbClr val="003366"/>
                </a:solidFill>
                <a:latin typeface="Arial" panose="020B0604020202020204" pitchFamily="34" charset="0"/>
                <a:ea typeface="Times New Roman" panose="02020603050405020304" pitchFamily="18" charset="0"/>
                <a:cs typeface="Arial" panose="020B0604020202020204" pitchFamily="34" charset="0"/>
              </a:rPr>
              <a:t>Surrogacy</a:t>
            </a:r>
            <a:endParaRPr lang="fr-BE" sz="3600" i="1" u="sng"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0434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750"/>
                                        <p:tgtEl>
                                          <p:spTgt spid="3">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9" dur="750"/>
                                        <p:tgtEl>
                                          <p:spTgt spid="3">
                                            <p:txEl>
                                              <p:pRg st="3" end="3"/>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 calcmode="lin" valueType="num">
                                      <p:cBhvr>
                                        <p:cTn id="22" dur="750" fill="hold"/>
                                        <p:tgtEl>
                                          <p:spTgt spid="3">
                                            <p:txEl>
                                              <p:pRg st="5" end="5"/>
                                            </p:txEl>
                                          </p:spTgt>
                                        </p:tgtEl>
                                        <p:attrNameLst>
                                          <p:attrName>ppt_w</p:attrName>
                                        </p:attrNameLst>
                                      </p:cBhvr>
                                      <p:tavLst>
                                        <p:tav tm="0">
                                          <p:val>
                                            <p:fltVal val="0"/>
                                          </p:val>
                                        </p:tav>
                                        <p:tav tm="100000">
                                          <p:val>
                                            <p:strVal val="#ppt_w"/>
                                          </p:val>
                                        </p:tav>
                                      </p:tavLst>
                                    </p:anim>
                                    <p:anim calcmode="lin" valueType="num">
                                      <p:cBhvr>
                                        <p:cTn id="23" dur="75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4" dur="75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p:cTn id="29" dur="750" fill="hold"/>
                                        <p:tgtEl>
                                          <p:spTgt spid="3">
                                            <p:txEl>
                                              <p:pRg st="7" end="7"/>
                                            </p:txEl>
                                          </p:spTgt>
                                        </p:tgtEl>
                                        <p:attrNameLst>
                                          <p:attrName>ppt_w</p:attrName>
                                        </p:attrNameLst>
                                      </p:cBhvr>
                                      <p:tavLst>
                                        <p:tav tm="0">
                                          <p:val>
                                            <p:fltVal val="0"/>
                                          </p:val>
                                        </p:tav>
                                        <p:tav tm="100000">
                                          <p:val>
                                            <p:strVal val="#ppt_w"/>
                                          </p:val>
                                        </p:tav>
                                      </p:tavLst>
                                    </p:anim>
                                    <p:anim calcmode="lin" valueType="num">
                                      <p:cBhvr>
                                        <p:cTn id="30" dur="75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31" dur="750"/>
                                        <p:tgtEl>
                                          <p:spTgt spid="3">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 calcmode="lin" valueType="num">
                                      <p:cBhvr>
                                        <p:cTn id="36" dur="750" fill="hold"/>
                                        <p:tgtEl>
                                          <p:spTgt spid="3">
                                            <p:txEl>
                                              <p:pRg st="9" end="9"/>
                                            </p:txEl>
                                          </p:spTgt>
                                        </p:tgtEl>
                                        <p:attrNameLst>
                                          <p:attrName>ppt_w</p:attrName>
                                        </p:attrNameLst>
                                      </p:cBhvr>
                                      <p:tavLst>
                                        <p:tav tm="0">
                                          <p:val>
                                            <p:fltVal val="0"/>
                                          </p:val>
                                        </p:tav>
                                        <p:tav tm="100000">
                                          <p:val>
                                            <p:strVal val="#ppt_w"/>
                                          </p:val>
                                        </p:tav>
                                      </p:tavLst>
                                    </p:anim>
                                    <p:anim calcmode="lin" valueType="num">
                                      <p:cBhvr>
                                        <p:cTn id="37" dur="75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38" dur="75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70912" y="720052"/>
            <a:ext cx="2021707" cy="530145"/>
          </a:xfrm>
          <a:prstGeom prst="rect">
            <a:avLst/>
          </a:prstGeom>
          <a:effectLst>
            <a:glow rad="139700">
              <a:schemeClr val="accent6">
                <a:satMod val="175000"/>
                <a:alpha val="40000"/>
              </a:schemeClr>
            </a:glow>
          </a:effectLst>
          <a:scene3d>
            <a:camera prst="orthographicFront"/>
            <a:lightRig rig="threePt" dir="t"/>
          </a:scene3d>
          <a:sp3d>
            <a:bevelT/>
          </a:sp3d>
        </p:spPr>
        <p:style>
          <a:lnRef idx="2">
            <a:schemeClr val="dk1"/>
          </a:lnRef>
          <a:fillRef idx="1">
            <a:schemeClr val="lt1"/>
          </a:fillRef>
          <a:effectRef idx="0">
            <a:schemeClr val="dk1"/>
          </a:effectRef>
          <a:fontRef idx="minor">
            <a:schemeClr val="dk1"/>
          </a:fontRef>
        </p:style>
        <p:txBody>
          <a:bodyPr wrap="none">
            <a:spAutoFit/>
          </a:bodyPr>
          <a:lstStyle/>
          <a:p>
            <a:pPr>
              <a:lnSpc>
                <a:spcPct val="107000"/>
              </a:lnSpc>
              <a:spcBef>
                <a:spcPts val="1125"/>
              </a:spcBef>
            </a:pPr>
            <a:r>
              <a:rPr lang="en-US" sz="2800" b="1" dirty="0" smtClean="0">
                <a:solidFill>
                  <a:srgbClr val="003366"/>
                </a:solidFill>
                <a:effectLst/>
                <a:latin typeface="Arial" panose="020B0604020202020204" pitchFamily="34" charset="0"/>
                <a:ea typeface="Times New Roman" panose="02020603050405020304" pitchFamily="18" charset="0"/>
                <a:cs typeface="Arial" panose="020B0604020202020204" pitchFamily="34" charset="0"/>
              </a:rPr>
              <a:t>Stem Cells</a:t>
            </a:r>
            <a:endParaRPr lang="fr-BE"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4010025" y="1413066"/>
            <a:ext cx="7143750" cy="3869008"/>
          </a:xfrm>
          <a:prstGeom prst="rect">
            <a:avLst/>
          </a:prstGeom>
          <a:effectLst>
            <a:glow rad="101600">
              <a:schemeClr val="accent5">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algn="just">
              <a:lnSpc>
                <a:spcPct val="107000"/>
              </a:lnSpc>
            </a:pP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promise of new therapeutic avenues for the treatment of a range of conditions has led researchers to consider the use of stem cells.  It has even been suggested that one day stem cells may be able to form whole organs and hence contribute to organ transplantation therapies.</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Embryonic stem cells are located in the human embryo at the blastocyst stage (5 to 6 days of age).  Embryos at this age are often unwanted in reproductive technology treatment, and some parents have donated them for research.</a:t>
            </a:r>
          </a:p>
          <a:p>
            <a:pPr algn="just">
              <a:lnSpc>
                <a:spcPct val="107000"/>
              </a:lnSpc>
            </a:pP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098" name="Picture 2" descr="http://media4.picsearch.com/is?WwLTm6_I31_HU9-W5oPfz4wlhNKLy82vpIUSP4RIN3w&amp;height=25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981" y="1712236"/>
            <a:ext cx="3400425" cy="2984500"/>
          </a:xfrm>
          <a:prstGeom prst="rect">
            <a:avLst/>
          </a:prstGeom>
          <a:solidFill>
            <a:srgbClr val="FFFFFF">
              <a:shade val="85000"/>
            </a:srgbClr>
          </a:solidFill>
          <a:ln w="190500" cap="rnd">
            <a:solidFill>
              <a:srgbClr val="FFFFFF"/>
            </a:solidFill>
          </a:ln>
          <a:effectLst>
            <a:glow rad="139700">
              <a:schemeClr val="accent5">
                <a:satMod val="175000"/>
                <a:alpha val="40000"/>
              </a:schemeClr>
            </a:glow>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957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540" y="1604655"/>
            <a:ext cx="10719411" cy="4109715"/>
          </a:xfrm>
          <a:prstGeom prst="rect">
            <a:avLst/>
          </a:prstGeom>
          <a:effectLst>
            <a:glow rad="139700">
              <a:schemeClr val="accent5">
                <a:satMod val="175000"/>
                <a:alpha val="40000"/>
              </a:schemeClr>
            </a:glow>
          </a:effectLst>
          <a:scene3d>
            <a:camera prst="orthographicFront"/>
            <a:lightRig rig="threePt" dir="t"/>
          </a:scene3d>
          <a:sp3d>
            <a:bevelT/>
          </a:sp3d>
        </p:spPr>
        <p:style>
          <a:lnRef idx="2">
            <a:schemeClr val="accent5"/>
          </a:lnRef>
          <a:fillRef idx="1">
            <a:schemeClr val="lt1"/>
          </a:fillRef>
          <a:effectRef idx="0">
            <a:schemeClr val="accent5"/>
          </a:effectRef>
          <a:fontRef idx="minor">
            <a:schemeClr val="dk1"/>
          </a:fontRef>
        </p:style>
        <p:txBody>
          <a:bodyPr wrap="square">
            <a:spAutoFit/>
          </a:bodyPr>
          <a:lstStyle/>
          <a:p>
            <a:pPr algn="just">
              <a:lnSpc>
                <a:spcPct val="107000"/>
              </a:lnSpc>
            </a:pP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Cord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blood stem cells are derived from the umbilical cord which is often still routinely discarded at birth.</a:t>
            </a:r>
          </a:p>
          <a:p>
            <a:pPr algn="just">
              <a:lnSpc>
                <a:spcPct val="107000"/>
              </a:lnSpc>
            </a:pPr>
            <a:endParaRPr lang="fr-BE" sz="14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key ethical issues concern the destruction of human embryos for stem cell derivation.  On the grounds that the human embryo is a human life with moral value justifying its protection, the extraction of embryonic stem cells is unethical. </a:t>
            </a: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fr-BE" sz="14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One limitation to the possible use of embryonic stem cells in therapy is that they will likely be rejected by the recipient.  In an attempt to overcome this, researchers are attempting to produce cloned human embryos to derive genetically near-identical stem cells for possible treatment</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a:t>
            </a:r>
          </a:p>
          <a:p>
            <a:pPr algn="just">
              <a:lnSpc>
                <a:spcPct val="107000"/>
              </a:lnSpc>
            </a:pP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1362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p:cTn id="12"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3"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4" dur="75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p:cTn id="19" dur="750" fill="hold"/>
                                        <p:tgtEl>
                                          <p:spTgt spid="2">
                                            <p:txEl>
                                              <p:pRg st="4" end="4"/>
                                            </p:txEl>
                                          </p:spTgt>
                                        </p:tgtEl>
                                        <p:attrNameLst>
                                          <p:attrName>ppt_w</p:attrName>
                                        </p:attrNameLst>
                                      </p:cBhvr>
                                      <p:tavLst>
                                        <p:tav tm="0">
                                          <p:val>
                                            <p:fltVal val="0"/>
                                          </p:val>
                                        </p:tav>
                                        <p:tav tm="100000">
                                          <p:val>
                                            <p:strVal val="#ppt_w"/>
                                          </p:val>
                                        </p:tav>
                                      </p:tavLst>
                                    </p:anim>
                                    <p:anim calcmode="lin" valueType="num">
                                      <p:cBhvr>
                                        <p:cTn id="20" dur="75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1" dur="75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 calcmode="lin" valueType="num">
                                      <p:cBhvr>
                                        <p:cTn id="26" dur="750" fill="hold"/>
                                        <p:tgtEl>
                                          <p:spTgt spid="2">
                                            <p:txEl>
                                              <p:pRg st="5" end="5"/>
                                            </p:txEl>
                                          </p:spTgt>
                                        </p:tgtEl>
                                        <p:attrNameLst>
                                          <p:attrName>ppt_w</p:attrName>
                                        </p:attrNameLst>
                                      </p:cBhvr>
                                      <p:tavLst>
                                        <p:tav tm="0">
                                          <p:val>
                                            <p:fltVal val="0"/>
                                          </p:val>
                                        </p:tav>
                                        <p:tav tm="100000">
                                          <p:val>
                                            <p:strVal val="#ppt_w"/>
                                          </p:val>
                                        </p:tav>
                                      </p:tavLst>
                                    </p:anim>
                                    <p:anim calcmode="lin" valueType="num">
                                      <p:cBhvr>
                                        <p:cTn id="27" dur="75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28" dur="75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10131" y="907109"/>
            <a:ext cx="2356705" cy="511871"/>
          </a:xfrm>
          <a:prstGeom prst="rect">
            <a:avLst/>
          </a:prstGeom>
          <a:effectLst>
            <a:glow rad="139700">
              <a:schemeClr val="accent6">
                <a:satMod val="175000"/>
                <a:alpha val="40000"/>
              </a:schemeClr>
            </a:glow>
          </a:effectLst>
          <a:scene3d>
            <a:camera prst="orthographicFront"/>
            <a:lightRig rig="threePt" dir="t"/>
          </a:scene3d>
          <a:sp3d>
            <a:bevelT/>
          </a:sp3d>
        </p:spPr>
        <p:style>
          <a:lnRef idx="2">
            <a:schemeClr val="accent5"/>
          </a:lnRef>
          <a:fillRef idx="1">
            <a:schemeClr val="lt1"/>
          </a:fillRef>
          <a:effectRef idx="0">
            <a:schemeClr val="accent5"/>
          </a:effectRef>
          <a:fontRef idx="minor">
            <a:schemeClr val="dk1"/>
          </a:fontRef>
        </p:style>
        <p:txBody>
          <a:bodyPr wrap="square">
            <a:spAutoFit/>
          </a:bodyPr>
          <a:lstStyle/>
          <a:p>
            <a:pPr>
              <a:lnSpc>
                <a:spcPct val="107000"/>
              </a:lnSpc>
              <a:spcBef>
                <a:spcPts val="1125"/>
              </a:spcBef>
            </a:pPr>
            <a:r>
              <a:rPr lang="en-US" sz="2800"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Cloning</a:t>
            </a:r>
            <a:endParaRPr lang="fr-BE" sz="2800" dirty="0">
              <a:solidFill>
                <a:srgbClr val="C00000"/>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3690651" y="1696185"/>
            <a:ext cx="7707633" cy="4537781"/>
          </a:xfrm>
          <a:prstGeom prst="rect">
            <a:avLst/>
          </a:prstGeom>
          <a:effectLst>
            <a:glow rad="139700">
              <a:schemeClr val="accent6">
                <a:satMod val="175000"/>
                <a:alpha val="40000"/>
              </a:schemeClr>
            </a:glow>
          </a:effectLst>
        </p:spPr>
        <p:style>
          <a:lnRef idx="2">
            <a:schemeClr val="accent5"/>
          </a:lnRef>
          <a:fillRef idx="1">
            <a:schemeClr val="lt1"/>
          </a:fillRef>
          <a:effectRef idx="0">
            <a:schemeClr val="accent5"/>
          </a:effectRef>
          <a:fontRef idx="minor">
            <a:schemeClr val="dk1"/>
          </a:fontRef>
        </p:style>
        <p:txBody>
          <a:bodyPr wrap="square">
            <a:spAutoFit/>
          </a:bodyPr>
          <a:lstStyle/>
          <a:p>
            <a:pPr algn="just">
              <a:lnSpc>
                <a:spcPct val="107000"/>
              </a:lnSpc>
            </a:pP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Any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discussion about cloning needs to begin with careful definitions.  Cloning can occur at the level of DNA, at the level of the single cell, or at the level of the whole organism.  Typically, ethical attention is focused upon cloning in the context of the genetic copying of a whole organism. </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fr-BE"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Cloned human embryos have been produced, but there are no reliable reports that any have been implanted in a woman’s uterus, let alone developed to birth. </a:t>
            </a: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endParaRPr lang="en-US" b="1" dirty="0">
              <a:solidFill>
                <a:srgbClr val="002060"/>
              </a:solidFill>
              <a:latin typeface="Tahoma" panose="020B0604030504040204" pitchFamily="34" charset="0"/>
              <a:ea typeface="Tahoma" panose="020B0604030504040204" pitchFamily="34" charset="0"/>
              <a:cs typeface="Tahoma" panose="020B0604030504040204" pitchFamily="34" charset="0"/>
            </a:endParaRPr>
          </a:p>
          <a:p>
            <a:pPr algn="just">
              <a:lnSpc>
                <a:spcPct val="107000"/>
              </a:lnSpc>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Cloning to birth has come to be called ‘reproductive cloning’, whereas cloning embryos so that their stem cells may be extracted for possible research or therapeutic use has come to be called ‘therapeutic cloning’.</a:t>
            </a:r>
            <a:r>
              <a:rPr lang="en-US" dirty="0" smtClean="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endParaRPr lang="fr-BE"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074" name="Picture 2" descr="http://media1.picsearch.com/is?1VC2l6UN_lASx6M7Baf5UzVmq_9vOBi7IBqbmILEQ3g&amp;height=2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514" y="3621450"/>
            <a:ext cx="3181350" cy="2112005"/>
          </a:xfrm>
          <a:prstGeom prst="rect">
            <a:avLst/>
          </a:prstGeom>
          <a:ln>
            <a:noFill/>
          </a:ln>
          <a:effectLst>
            <a:glow rad="101600">
              <a:schemeClr val="accent5">
                <a:satMod val="175000"/>
                <a:alpha val="40000"/>
              </a:schemeClr>
            </a:glow>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076" name="Picture 4" descr="http://media5.picsearch.com/is?sAkbungPRjfqTAnR-wOSjaScZvcl8CeMVwIXg7nTG5Q&amp;height=2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864" y="1163044"/>
            <a:ext cx="3048000" cy="2276475"/>
          </a:xfrm>
          <a:prstGeom prst="rect">
            <a:avLst/>
          </a:prstGeom>
          <a:solidFill>
            <a:srgbClr val="FFFFFF">
              <a:shade val="85000"/>
            </a:srgbClr>
          </a:solidFill>
          <a:ln w="101600" cap="sq">
            <a:solidFill>
              <a:srgbClr val="FDFDFD"/>
            </a:solidFill>
            <a:miter lim="800000"/>
          </a:ln>
          <a:effectLst>
            <a:glow rad="139700">
              <a:schemeClr val="accent5">
                <a:satMod val="175000"/>
                <a:alpha val="40000"/>
              </a:schemeClr>
            </a:glow>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7827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75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1" dur="75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calcmode="lin" valueType="num">
                                      <p:cBhvr>
                                        <p:cTn id="26" dur="750" fill="hold"/>
                                        <p:tgtEl>
                                          <p:spTgt spid="3">
                                            <p:txEl>
                                              <p:pRg st="5" end="5"/>
                                            </p:txEl>
                                          </p:spTgt>
                                        </p:tgtEl>
                                        <p:attrNameLst>
                                          <p:attrName>ppt_w</p:attrName>
                                        </p:attrNameLst>
                                      </p:cBhvr>
                                      <p:tavLst>
                                        <p:tav tm="0">
                                          <p:val>
                                            <p:fltVal val="0"/>
                                          </p:val>
                                        </p:tav>
                                        <p:tav tm="100000">
                                          <p:val>
                                            <p:strVal val="#ppt_w"/>
                                          </p:val>
                                        </p:tav>
                                      </p:tavLst>
                                    </p:anim>
                                    <p:anim calcmode="lin" valueType="num">
                                      <p:cBhvr>
                                        <p:cTn id="27" dur="75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8" dur="7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4059" y="1613826"/>
            <a:ext cx="8769426" cy="2862322"/>
          </a:xfrm>
          <a:prstGeom prst="rect">
            <a:avLst/>
          </a:prstGeom>
          <a:effectLst>
            <a:glow rad="139700">
              <a:schemeClr val="accent5">
                <a:satMod val="175000"/>
                <a:alpha val="40000"/>
              </a:schemeClr>
            </a:glow>
            <a:outerShdw blurRad="152400" dist="317500" dir="5400000" sx="90000" sy="-19000" rotWithShape="0">
              <a:prstClr val="black">
                <a:alpha val="15000"/>
              </a:prstClr>
            </a:outerShd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a:spAutoFit/>
          </a:bodyPr>
          <a:lstStyle/>
          <a:p>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key ethical issue with therapeutic cloning is the moral status of the cloned embryo, which is created solely for destruction.  </a:t>
            </a:r>
          </a:p>
          <a:p>
            <a:endParaRPr lang="en-US" b="1" dirty="0">
              <a:solidFill>
                <a:srgbClr val="C00000"/>
              </a:solidFill>
              <a:latin typeface="Tahoma" panose="020B0604030504040204" pitchFamily="34" charset="0"/>
              <a:ea typeface="Tahoma" panose="020B0604030504040204" pitchFamily="34" charset="0"/>
              <a:cs typeface="Tahoma" panose="020B0604030504040204" pitchFamily="34" charset="0"/>
            </a:endParaRPr>
          </a:p>
          <a:p>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The ethical issues with reproductive cloning include genetic damage to the clone, health risks to the mother, very low success rate meaning loss of large numbers of embryos and fetuses, psychological harm to the clone, complex altered familial relationships, and commodification of human life.</a:t>
            </a:r>
          </a:p>
          <a:p>
            <a:endParaRPr lang="en-US" b="1" dirty="0">
              <a:solidFill>
                <a:srgbClr val="C00000"/>
              </a:solidFill>
              <a:latin typeface="Tahoma" panose="020B0604030504040204" pitchFamily="34" charset="0"/>
              <a:ea typeface="Tahoma" panose="020B0604030504040204" pitchFamily="34" charset="0"/>
              <a:cs typeface="Tahoma" panose="020B0604030504040204" pitchFamily="34" charset="0"/>
            </a:endParaRPr>
          </a:p>
          <a:p>
            <a:endParaRPr lang="fr-BE" b="1"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2913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 calcmode="lin" valueType="num">
                                      <p:cBhvr>
                                        <p:cTn id="14"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15"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6" dur="75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24962" y="3234652"/>
            <a:ext cx="7342075" cy="1215910"/>
          </a:xfrm>
          <a:prstGeom prst="rect">
            <a:avLst/>
          </a:prstGeom>
        </p:spPr>
        <p:txBody>
          <a:bodyPr wrap="none">
            <a:spAutoFit/>
          </a:bodyPr>
          <a:lstStyle/>
          <a:p>
            <a:pPr algn="ctr">
              <a:lnSpc>
                <a:spcPct val="107000"/>
              </a:lnSpc>
              <a:spcAft>
                <a:spcPts val="800"/>
              </a:spcAft>
            </a:pPr>
            <a:r>
              <a:rPr lang="en-US" sz="7200" u="sng" dirty="0">
                <a:solidFill>
                  <a:srgbClr val="C00000"/>
                </a:solidFill>
                <a:latin typeface="Ravie" panose="04040805050809020602" pitchFamily="82" charset="0"/>
                <a:ea typeface="Calibri" panose="020F0502020204030204" pitchFamily="34" charset="0"/>
                <a:cs typeface="Arial" panose="020B0604020202020204" pitchFamily="34" charset="0"/>
              </a:rPr>
              <a:t>CONCLUSION</a:t>
            </a:r>
            <a:endParaRPr lang="fr-BE" sz="7200" dirty="0">
              <a:solidFill>
                <a:srgbClr val="C00000"/>
              </a:solidFill>
              <a:latin typeface="Ravie" panose="04040805050809020602" pitchFamily="82"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52215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750"/>
                                        <p:tgtEl>
                                          <p:spTgt spid="2">
                                            <p:txEl>
                                              <p:pRg st="0" end="0"/>
                                            </p:txEl>
                                          </p:spTgt>
                                        </p:tgtEl>
                                      </p:cBhvr>
                                    </p:animEffect>
                                    <p:anim calcmode="lin" valueType="num">
                                      <p:cBhvr>
                                        <p:cTn id="8" dur="175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9" dur="175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48074" y="1814920"/>
            <a:ext cx="8426413" cy="4659481"/>
          </a:xfrm>
          <a:prstGeom prst="rect">
            <a:avLst/>
          </a:prstGeom>
          <a:effectLst>
            <a:glow rad="139700">
              <a:schemeClr val="accent5">
                <a:satMod val="175000"/>
                <a:alpha val="40000"/>
              </a:schemeClr>
            </a:glow>
          </a:effectLst>
          <a:scene3d>
            <a:camera prst="orthographicFront"/>
            <a:lightRig rig="threePt" dir="t"/>
          </a:scene3d>
          <a:sp3d>
            <a:bevelT prst="angle"/>
          </a:sp3d>
        </p:spPr>
        <p:style>
          <a:lnRef idx="2">
            <a:schemeClr val="accent5"/>
          </a:lnRef>
          <a:fillRef idx="1">
            <a:schemeClr val="lt1"/>
          </a:fillRef>
          <a:effectRef idx="0">
            <a:schemeClr val="accent5"/>
          </a:effectRef>
          <a:fontRef idx="minor">
            <a:schemeClr val="dk1"/>
          </a:fontRef>
        </p:style>
        <p:txBody>
          <a:bodyPr wrap="square">
            <a:spAutoFit/>
          </a:bodyPr>
          <a:lstStyle/>
          <a:p>
            <a:pPr>
              <a:lnSpc>
                <a:spcPct val="107000"/>
              </a:lnSpc>
              <a:spcAft>
                <a:spcPts val="800"/>
              </a:spcAft>
            </a:pPr>
            <a:r>
              <a:rPr lang="en-US" sz="1200" dirty="0" smtClean="0">
                <a:effectLst/>
                <a:latin typeface="Calibri" panose="020F0502020204030204" pitchFamily="34" charset="0"/>
                <a:ea typeface="Calibri" panose="020F0502020204030204" pitchFamily="34" charset="0"/>
                <a:cs typeface="Arial" panose="020B0604020202020204" pitchFamily="34" charset="0"/>
              </a:rPr>
              <a:t> </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Physicians vary widely in their familiarity with ethical theories and methods and their sensitivity toward ethical issues</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a:t>
            </a:r>
          </a:p>
          <a:p>
            <a:pPr>
              <a:lnSpc>
                <a:spcPct val="107000"/>
              </a:lnSpc>
              <a:spcAft>
                <a:spcPts val="800"/>
              </a:spcAft>
            </a:pP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It is important for physicians to improve their skills in addressing ethical questions through formal undergraduate and graduate medical education, organized continuing education, or personal experience and reading as well as discussion with others. </a:t>
            </a:r>
            <a:endPar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In addition to their ethical responsibilities in direct patient care, obstetrician–gynecologists have ethical responsibilities related to their involvement in the organization, administration, and evaluation of health care. </a:t>
            </a:r>
          </a:p>
          <a:p>
            <a:pPr>
              <a:lnSpc>
                <a:spcPct val="107000"/>
              </a:lnSpc>
              <a:spcAft>
                <a:spcPts val="800"/>
              </a:spcAft>
            </a:pPr>
            <a:endParaRPr lang="fr-BE"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6146" name="Picture 2" descr="http://media2.picsearch.com/is?QQqspg1X8ftmUsJop24lCnxtjOeZNFlWDyKzzm6Rz4E&amp;height=2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814920"/>
            <a:ext cx="3248025" cy="3946902"/>
          </a:xfrm>
          <a:prstGeom prst="roundRect">
            <a:avLst>
              <a:gd name="adj" fmla="val 4167"/>
            </a:avLst>
          </a:prstGeom>
          <a:solidFill>
            <a:srgbClr val="FFFFFF"/>
          </a:solidFill>
          <a:ln w="76200" cap="sq">
            <a:solidFill>
              <a:srgbClr val="EAEAEA"/>
            </a:solidFill>
            <a:miter lim="800000"/>
          </a:ln>
          <a:effectLst>
            <a:glow rad="228600">
              <a:schemeClr val="accent3">
                <a:satMod val="175000"/>
                <a:alpha val="40000"/>
              </a:schemeClr>
            </a:glow>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3032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75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750"/>
                                        <p:tgtEl>
                                          <p:spTgt spid="2">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75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2025" y="544403"/>
            <a:ext cx="9172575" cy="2744406"/>
          </a:xfrm>
          <a:prstGeom prst="rect">
            <a:avLst/>
          </a:prstGeom>
          <a:effectLst>
            <a:glow rad="139700">
              <a:schemeClr val="accent5">
                <a:satMod val="175000"/>
                <a:alpha val="40000"/>
              </a:schemeClr>
            </a:glow>
          </a:effectLst>
          <a:scene3d>
            <a:camera prst="orthographicFront"/>
            <a:lightRig rig="threePt" dir="t"/>
          </a:scene3d>
          <a:sp3d>
            <a:bevelT/>
          </a:sp3d>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07000"/>
              </a:lnSpc>
              <a:spcAft>
                <a:spcPts val="800"/>
              </a:spcAft>
            </a:pPr>
            <a:r>
              <a:rPr lang="en-US" dirty="0" smtClean="0">
                <a:effectLst/>
                <a:latin typeface="Tahoma" panose="020B0604030504040204" pitchFamily="34" charset="0"/>
                <a:ea typeface="Calibri" panose="020F0502020204030204" pitchFamily="34" charset="0"/>
                <a:cs typeface="Arial" panose="020B0604020202020204" pitchFamily="34" charset="0"/>
              </a:rPr>
              <a:t> </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 </a:t>
            </a:r>
            <a:r>
              <a:rPr lang="en-US" b="1" i="1" u="sng"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Obstetricians and gynecologists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should offer their support for institutions, policies, and practices that ensure quality of and more equitable access to health care, particularly, but not exclusively, for women and children. </a:t>
            </a:r>
            <a:endParaRPr lang="fr-BE"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endParaRPr lang="fr-BE" b="1" i="1" u="sng"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i="1" u="sng"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Obstetrician–gynecologists </a:t>
            </a:r>
            <a:r>
              <a:rPr lang="en-US" b="1"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who are familiar with the concepts of medical ethics will be better able to approach complex ethical situations in a clear and structured way. </a:t>
            </a:r>
            <a:endParaRPr lang="fr-BE" b="1" dirty="0">
              <a:solidFill>
                <a:srgbClr val="C00000"/>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962025" y="3771530"/>
            <a:ext cx="10420350" cy="2375907"/>
          </a:xfrm>
          <a:prstGeom prst="rect">
            <a:avLst/>
          </a:prstGeom>
          <a:effectLst>
            <a:glow rad="228600">
              <a:schemeClr val="accent6">
                <a:satMod val="175000"/>
                <a:alpha val="40000"/>
              </a:schemeClr>
            </a:glow>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wrap="square">
            <a:spAutoFit/>
          </a:bodyPr>
          <a:lstStyle/>
          <a:p>
            <a:pPr>
              <a:lnSpc>
                <a:spcPct val="107000"/>
              </a:lnSpc>
              <a:spcAft>
                <a:spcPts val="800"/>
              </a:spcAft>
            </a:pP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By </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considering the ethical frameworks involving principles, virtues, care and feminist perspectives, concern for community, and case precedents, they can enhance their ability to make ethically justifiable clinical decisions.</a:t>
            </a:r>
            <a:endParaRPr lang="fr-BE" sz="12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They also need to attend to the kinds of ethical issues and problems that arise particularly or with special features in </a:t>
            </a:r>
            <a:r>
              <a:rPr lang="en-US" b="1" u="sng" dirty="0" smtClean="0">
                <a:solidFill>
                  <a:srgbClr val="C00000"/>
                </a:solidFill>
                <a:effectLst/>
                <a:latin typeface="Tahoma" panose="020B0604030504040204" pitchFamily="34" charset="0"/>
                <a:ea typeface="Tahoma" panose="020B0604030504040204" pitchFamily="34" charset="0"/>
                <a:cs typeface="Tahoma" panose="020B0604030504040204" pitchFamily="34" charset="0"/>
              </a:rPr>
              <a:t>obstetrics and gynecology</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endParaRPr lang="fr-BE" sz="1200" b="1"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637570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27275" y="3497029"/>
            <a:ext cx="8220075" cy="3071225"/>
          </a:xfrm>
          <a:prstGeom prst="rect">
            <a:avLst/>
          </a:prstGeom>
          <a:effectLst>
            <a:glow rad="139700">
              <a:srgbClr val="C00000">
                <a:alpha val="40000"/>
              </a:srgbClr>
            </a:glow>
          </a:effectLst>
          <a:scene3d>
            <a:camera prst="orthographicFront"/>
            <a:lightRig rig="threePt" dir="t"/>
          </a:scene3d>
          <a:sp3d>
            <a:bevelT/>
          </a:sp3d>
        </p:spPr>
        <p:style>
          <a:lnRef idx="2">
            <a:schemeClr val="accent5"/>
          </a:lnRef>
          <a:fillRef idx="1">
            <a:schemeClr val="lt1"/>
          </a:fillRef>
          <a:effectRef idx="0">
            <a:schemeClr val="accent5"/>
          </a:effectRef>
          <a:fontRef idx="minor">
            <a:schemeClr val="dk1"/>
          </a:fontRef>
        </p:style>
        <p:txBody>
          <a:bodyPr wrap="square">
            <a:spAutoFit/>
          </a:bodyPr>
          <a:lstStyle/>
          <a:p>
            <a:pPr>
              <a:lnSpc>
                <a:spcPct val="107000"/>
              </a:lnSpc>
              <a:spcAft>
                <a:spcPts val="800"/>
              </a:spcAft>
            </a:pPr>
            <a:endPar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Guidelines</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consisting of several logical steps, are offered to aid the practitioners in analyzing and resolving ethical problems.</a:t>
            </a:r>
            <a:endParaRPr lang="fr-BE" sz="12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 </a:t>
            </a:r>
            <a:endParaRPr lang="fr-BE" sz="1200"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endParaRPr>
          </a:p>
          <a:p>
            <a:pPr>
              <a:lnSpc>
                <a:spcPct val="107000"/>
              </a:lnSpc>
              <a:spcAft>
                <a:spcPts val="800"/>
              </a:spcAft>
            </a:pP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The virtues of truthfulness, fidelity, trustworthiness, and integrity must guide physicians in their roles as expert witnesses, as consultants to public officials, as educators of the lay public, and as health advocates</a:t>
            </a:r>
            <a:r>
              <a:rPr lang="en-US" b="1" dirty="0" smtClean="0">
                <a:solidFill>
                  <a:srgbClr val="002060"/>
                </a:solidFill>
                <a:effectLst/>
                <a:latin typeface="Tahoma" panose="020B0604030504040204" pitchFamily="34" charset="0"/>
                <a:ea typeface="Tahoma" panose="020B0604030504040204" pitchFamily="34" charset="0"/>
                <a:cs typeface="Tahoma" panose="020B0604030504040204" pitchFamily="34" charset="0"/>
              </a:rPr>
              <a:t>.</a:t>
            </a:r>
          </a:p>
          <a:p>
            <a:pPr>
              <a:lnSpc>
                <a:spcPct val="107000"/>
              </a:lnSpc>
              <a:spcAft>
                <a:spcPts val="800"/>
              </a:spcAft>
            </a:pPr>
            <a:endParaRPr lang="fr-BE" sz="1200" b="1" dirty="0">
              <a:solidFill>
                <a:srgbClr val="002060"/>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4194329" y="609332"/>
            <a:ext cx="6743700" cy="2560957"/>
          </a:xfrm>
          <a:prstGeom prst="rect">
            <a:avLst/>
          </a:prstGeom>
          <a:effectLst>
            <a:glow rad="228600">
              <a:schemeClr val="accent6">
                <a:satMod val="175000"/>
                <a:alpha val="40000"/>
              </a:schemeClr>
            </a:glow>
          </a:effectLst>
          <a:scene3d>
            <a:camera prst="orthographicFront"/>
            <a:lightRig rig="threePt" dir="t"/>
          </a:scene3d>
          <a:sp3d>
            <a:bevelT/>
          </a:sp3d>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endParaRPr lang="en-US" b="1"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endParaRPr>
          </a:p>
          <a:p>
            <a:pPr>
              <a:lnSpc>
                <a:spcPct val="107000"/>
              </a:lnSpc>
              <a:spcAft>
                <a:spcPts val="800"/>
              </a:spcAft>
            </a:pPr>
            <a:r>
              <a:rPr lang="en-US" b="1"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Finally</a:t>
            </a:r>
            <a:r>
              <a:rPr lang="en-US" b="1"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 </a:t>
            </a:r>
            <a:r>
              <a:rPr lang="en-US" b="1" i="1" u="sng" dirty="0" smtClean="0">
                <a:solidFill>
                  <a:srgbClr val="002060"/>
                </a:solidFill>
                <a:effectLst/>
                <a:latin typeface="Tahoma" panose="020B0604030504040204" pitchFamily="34" charset="0"/>
                <a:ea typeface="Calibri" panose="020F0502020204030204" pitchFamily="34" charset="0"/>
                <a:cs typeface="Arial" panose="020B0604020202020204" pitchFamily="34" charset="0"/>
              </a:rPr>
              <a:t>obstetricians and gynecologists </a:t>
            </a:r>
            <a:r>
              <a:rPr lang="en-US" b="1"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rPr>
              <a:t>can enhance their decision-making process by considering when it would be useful to seek a formal or informal ethics consult as well as which guidelines would be most helpful to them as they move from case to case and decision to decision. </a:t>
            </a:r>
            <a:endParaRPr lang="en-US" b="1" dirty="0" smtClean="0">
              <a:solidFill>
                <a:srgbClr val="C00000"/>
              </a:solidFill>
              <a:effectLst/>
              <a:latin typeface="Tahoma" panose="020B0604030504040204" pitchFamily="34" charset="0"/>
              <a:ea typeface="Calibri" panose="020F0502020204030204" pitchFamily="34" charset="0"/>
              <a:cs typeface="Arial" panose="020B0604020202020204" pitchFamily="34" charset="0"/>
            </a:endParaRPr>
          </a:p>
          <a:p>
            <a:pPr>
              <a:lnSpc>
                <a:spcPct val="107000"/>
              </a:lnSpc>
              <a:spcAft>
                <a:spcPts val="800"/>
              </a:spcAft>
            </a:pPr>
            <a:endParaRPr lang="fr-BE" sz="1200" dirty="0">
              <a:solidFill>
                <a:srgbClr val="C00000"/>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7170" name="Picture 2" descr="http://media2.picsearch.com/is?GW2wFMZqUrpcsuFdij0madrXWmbyRnQZk4o7uxHticQ&amp;height=3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050" y="384174"/>
            <a:ext cx="3248025" cy="3248026"/>
          </a:xfrm>
          <a:prstGeom prst="rect">
            <a:avLst/>
          </a:prstGeom>
          <a:ln>
            <a:noFill/>
          </a:ln>
          <a:effectLst>
            <a:glow rad="101600">
              <a:schemeClr val="accent6">
                <a:satMod val="175000"/>
                <a:alpha val="40000"/>
              </a:schemeClr>
            </a:glow>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80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75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75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75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75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75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75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6429" y="793215"/>
            <a:ext cx="8372819" cy="5420298"/>
          </a:xfrm>
          <a:prstGeom prst="rect">
            <a:avLst/>
          </a:prstGeom>
          <a:ln w="127000" cap="rnd">
            <a:solidFill>
              <a:srgbClr val="FFFFFF"/>
            </a:solidFill>
          </a:ln>
          <a:effectLst>
            <a:glow rad="101600">
              <a:srgbClr val="002060">
                <a:alpha val="60000"/>
              </a:srgbClr>
            </a:glow>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prst="artDeco"/>
            <a:contourClr>
              <a:srgbClr val="C0C0C0"/>
            </a:contourClr>
          </a:sp3d>
        </p:spPr>
      </p:pic>
    </p:spTree>
    <p:extLst>
      <p:ext uri="{BB962C8B-B14F-4D97-AF65-F5344CB8AC3E}">
        <p14:creationId xmlns:p14="http://schemas.microsoft.com/office/powerpoint/2010/main" val="26248459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media2.picsearch.com/is?BGP8ZPuNA9gAiBjo3r8c-PwRNexz7uNVKJTURXEcLtw&amp;height=2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2193" y="661013"/>
            <a:ext cx="8923662" cy="5277080"/>
          </a:xfrm>
          <a:prstGeom prst="rect">
            <a:avLst/>
          </a:prstGeom>
          <a:ln w="127000" cap="rnd">
            <a:solidFill>
              <a:srgbClr val="FFFFFF"/>
            </a:solidFill>
          </a:ln>
          <a:effectLst>
            <a:glow rad="228600">
              <a:schemeClr val="accent2">
                <a:satMod val="175000"/>
                <a:alpha val="40000"/>
              </a:schemeClr>
            </a:glow>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589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57101" y="2284289"/>
            <a:ext cx="7103228" cy="1200329"/>
          </a:xfrm>
          <a:prstGeom prst="rect">
            <a:avLst/>
          </a:prstGeom>
          <a:effectLst>
            <a:glow rad="228600">
              <a:schemeClr val="accent3">
                <a:satMod val="175000"/>
                <a:alpha val="40000"/>
              </a:schemeClr>
            </a:glow>
            <a:reflection blurRad="6350" stA="50000" endA="295" endPos="92000" dist="101600" dir="5400000" sy="-100000" algn="bl" rotWithShape="0"/>
          </a:effectLst>
          <a:scene3d>
            <a:camera prst="orthographicFront"/>
            <a:lightRig rig="threePt" dir="t"/>
          </a:scene3d>
          <a:sp3d>
            <a:bevelT prst="angle"/>
          </a:sp3d>
        </p:spPr>
        <p:style>
          <a:lnRef idx="2">
            <a:schemeClr val="accent2"/>
          </a:lnRef>
          <a:fillRef idx="1">
            <a:schemeClr val="lt1"/>
          </a:fillRef>
          <a:effectRef idx="0">
            <a:schemeClr val="accent2"/>
          </a:effectRef>
          <a:fontRef idx="minor">
            <a:schemeClr val="dk1"/>
          </a:fontRef>
        </p:style>
        <p:txBody>
          <a:bodyPr wrap="none" lIns="91440" tIns="45720" rIns="91440" bIns="45720">
            <a:spAutoFit/>
          </a:bodyPr>
          <a:lstStyle/>
          <a:p>
            <a:pPr algn="ctr"/>
            <a:r>
              <a:rPr lang="en-US" sz="7200" b="1" i="1" u="sng" cap="none" spc="0" dirty="0" smtClean="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Ravie" panose="04040805050809020602" pitchFamily="82" charset="0"/>
              </a:rPr>
              <a:t>THANK YOU</a:t>
            </a:r>
            <a:endParaRPr lang="en-US" sz="7200" b="1" i="1" u="sng" cap="none" spc="0"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Ravie" panose="04040805050809020602" pitchFamily="82" charset="0"/>
            </a:endParaRPr>
          </a:p>
        </p:txBody>
      </p:sp>
    </p:spTree>
    <p:extLst>
      <p:ext uri="{BB962C8B-B14F-4D97-AF65-F5344CB8AC3E}">
        <p14:creationId xmlns:p14="http://schemas.microsoft.com/office/powerpoint/2010/main" val="229874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587</TotalTime>
  <Words>1393</Words>
  <Application>Microsoft Office PowerPoint</Application>
  <PresentationFormat>Widescreen</PresentationFormat>
  <Paragraphs>178</Paragraphs>
  <Slides>33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Andalus</vt:lpstr>
      <vt:lpstr>Arial</vt:lpstr>
      <vt:lpstr>Calibri</vt:lpstr>
      <vt:lpstr>Calibri Light</vt:lpstr>
      <vt:lpstr>Ravie</vt:lpstr>
      <vt:lpstr>Tahoma</vt:lpstr>
      <vt:lpstr>Times New Roman</vt:lpstr>
      <vt:lpstr>Verdana</vt:lpstr>
      <vt:lpstr>Office Theme</vt:lpstr>
      <vt:lpstr>PowerPoint Presentation</vt:lpstr>
      <vt:lpstr>   Ethical issue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problem or situation that requires a person or organization to choose between alternatives that must be evaluated as right (ethical) or wrong (unethical). The importance of ethics in the practice of medicine was manifested at least 2,500 years ago in the Hippocratic tradition, which emphasized the virtues that were expected to characterize and guide the behavior of physicians.</dc:title>
  <dc:creator>sara nassir</dc:creator>
  <cp:lastModifiedBy>sara nassir</cp:lastModifiedBy>
  <cp:revision>52</cp:revision>
  <dcterms:created xsi:type="dcterms:W3CDTF">2017-01-03T16:33:12Z</dcterms:created>
  <dcterms:modified xsi:type="dcterms:W3CDTF">2017-01-04T21:53:58Z</dcterms:modified>
</cp:coreProperties>
</file>