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emf" ContentType="image/x-emf"/>
  <Default Extension="xls" ContentType="application/vnd.ms-excel"/>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3"/>
  </p:notesMasterIdLst>
  <p:sldIdLst>
    <p:sldId id="256" r:id="rId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386"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oleObject" Target="file:///C:\Users\sami-3478\Desktop\Working%20Data%20123.xls"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sami-3478\Desktop\Working%20Data%20123.xls"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sami-3478\Desktop\Working%20Data%20123.xls"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depthPercent val="100"/>
      <c:rAngAx val="1"/>
    </c:view3D>
    <c:floor>
      <c:thickness val="0"/>
    </c:floor>
    <c:sideWall>
      <c:thickness val="0"/>
    </c:sideWall>
    <c:backWall>
      <c:thickness val="0"/>
    </c:backWall>
    <c:plotArea>
      <c:layout/>
      <c:bar3DChart>
        <c:barDir val="col"/>
        <c:grouping val="clustered"/>
        <c:varyColors val="0"/>
        <c:ser>
          <c:idx val="0"/>
          <c:order val="0"/>
          <c:tx>
            <c:v>2013</c:v>
          </c:tx>
          <c:invertIfNegative val="0"/>
          <c:cat>
            <c:strRef>
              <c:f>Sheet1!$B$76:$B$84</c:f>
              <c:strCache>
                <c:ptCount val="9"/>
                <c:pt idx="0">
                  <c:v>HCV</c:v>
                </c:pt>
                <c:pt idx="1">
                  <c:v>HBV</c:v>
                </c:pt>
                <c:pt idx="2">
                  <c:v>HDV</c:v>
                </c:pt>
                <c:pt idx="3">
                  <c:v>HEP A</c:v>
                </c:pt>
                <c:pt idx="4">
                  <c:v>HEP E</c:v>
                </c:pt>
                <c:pt idx="5">
                  <c:v>NBNC</c:v>
                </c:pt>
                <c:pt idx="6">
                  <c:v>NASH</c:v>
                </c:pt>
                <c:pt idx="7">
                  <c:v>HEPA</c:v>
                </c:pt>
                <c:pt idx="8">
                  <c:v>OTHER</c:v>
                </c:pt>
              </c:strCache>
            </c:strRef>
          </c:cat>
          <c:val>
            <c:numRef>
              <c:f>Sheet1!$C$76:$C$84</c:f>
              <c:numCache>
                <c:formatCode>_(* #,##0_);_(* \(#,##0\);_(* "-"??_);_(@_)</c:formatCode>
                <c:ptCount val="9"/>
                <c:pt idx="0">
                  <c:v>1518</c:v>
                </c:pt>
                <c:pt idx="1">
                  <c:v>550</c:v>
                </c:pt>
                <c:pt idx="2">
                  <c:v>264</c:v>
                </c:pt>
                <c:pt idx="3">
                  <c:v>23</c:v>
                </c:pt>
                <c:pt idx="4">
                  <c:v>16</c:v>
                </c:pt>
                <c:pt idx="5">
                  <c:v>116</c:v>
                </c:pt>
                <c:pt idx="6">
                  <c:v>130</c:v>
                </c:pt>
                <c:pt idx="7">
                  <c:v>25</c:v>
                </c:pt>
                <c:pt idx="8">
                  <c:v>228</c:v>
                </c:pt>
              </c:numCache>
            </c:numRef>
          </c:val>
        </c:ser>
        <c:ser>
          <c:idx val="1"/>
          <c:order val="1"/>
          <c:tx>
            <c:v>2014</c:v>
          </c:tx>
          <c:invertIfNegative val="0"/>
          <c:cat>
            <c:strRef>
              <c:f>Sheet1!$B$76:$B$84</c:f>
              <c:strCache>
                <c:ptCount val="9"/>
                <c:pt idx="0">
                  <c:v>HCV</c:v>
                </c:pt>
                <c:pt idx="1">
                  <c:v>HBV</c:v>
                </c:pt>
                <c:pt idx="2">
                  <c:v>HDV</c:v>
                </c:pt>
                <c:pt idx="3">
                  <c:v>HEP A</c:v>
                </c:pt>
                <c:pt idx="4">
                  <c:v>HEP E</c:v>
                </c:pt>
                <c:pt idx="5">
                  <c:v>NBNC</c:v>
                </c:pt>
                <c:pt idx="6">
                  <c:v>NASH</c:v>
                </c:pt>
                <c:pt idx="7">
                  <c:v>HEPA</c:v>
                </c:pt>
                <c:pt idx="8">
                  <c:v>OTHER</c:v>
                </c:pt>
              </c:strCache>
            </c:strRef>
          </c:cat>
          <c:val>
            <c:numRef>
              <c:f>Sheet1!$D$76:$D$84</c:f>
              <c:numCache>
                <c:formatCode>_(* #,##0_);_(* \(#,##0\);_(* "-"??_);_(@_)</c:formatCode>
                <c:ptCount val="9"/>
                <c:pt idx="0">
                  <c:v>1701</c:v>
                </c:pt>
                <c:pt idx="1">
                  <c:v>589</c:v>
                </c:pt>
                <c:pt idx="2">
                  <c:v>301</c:v>
                </c:pt>
                <c:pt idx="3">
                  <c:v>36</c:v>
                </c:pt>
                <c:pt idx="4">
                  <c:v>28</c:v>
                </c:pt>
                <c:pt idx="5">
                  <c:v>138</c:v>
                </c:pt>
                <c:pt idx="6">
                  <c:v>144</c:v>
                </c:pt>
                <c:pt idx="7">
                  <c:v>45</c:v>
                </c:pt>
                <c:pt idx="8">
                  <c:v>223</c:v>
                </c:pt>
              </c:numCache>
            </c:numRef>
          </c:val>
        </c:ser>
        <c:ser>
          <c:idx val="2"/>
          <c:order val="2"/>
          <c:tx>
            <c:v>2015</c:v>
          </c:tx>
          <c:invertIfNegative val="0"/>
          <c:cat>
            <c:strRef>
              <c:f>Sheet1!$B$76:$B$84</c:f>
              <c:strCache>
                <c:ptCount val="9"/>
                <c:pt idx="0">
                  <c:v>HCV</c:v>
                </c:pt>
                <c:pt idx="1">
                  <c:v>HBV</c:v>
                </c:pt>
                <c:pt idx="2">
                  <c:v>HDV</c:v>
                </c:pt>
                <c:pt idx="3">
                  <c:v>HEP A</c:v>
                </c:pt>
                <c:pt idx="4">
                  <c:v>HEP E</c:v>
                </c:pt>
                <c:pt idx="5">
                  <c:v>NBNC</c:v>
                </c:pt>
                <c:pt idx="6">
                  <c:v>NASH</c:v>
                </c:pt>
                <c:pt idx="7">
                  <c:v>HEPA</c:v>
                </c:pt>
                <c:pt idx="8">
                  <c:v>OTHER</c:v>
                </c:pt>
              </c:strCache>
            </c:strRef>
          </c:cat>
          <c:val>
            <c:numRef>
              <c:f>Sheet1!$E$76:$E$84</c:f>
              <c:numCache>
                <c:formatCode>_(* #,##0_);_(* \(#,##0\);_(* "-"??_);_(@_)</c:formatCode>
                <c:ptCount val="9"/>
                <c:pt idx="0">
                  <c:v>1554</c:v>
                </c:pt>
                <c:pt idx="1">
                  <c:v>464</c:v>
                </c:pt>
                <c:pt idx="2">
                  <c:v>267</c:v>
                </c:pt>
                <c:pt idx="3">
                  <c:v>19</c:v>
                </c:pt>
                <c:pt idx="4">
                  <c:v>16</c:v>
                </c:pt>
                <c:pt idx="5">
                  <c:v>129</c:v>
                </c:pt>
                <c:pt idx="6">
                  <c:v>159</c:v>
                </c:pt>
                <c:pt idx="7">
                  <c:v>42</c:v>
                </c:pt>
                <c:pt idx="8">
                  <c:v>230</c:v>
                </c:pt>
              </c:numCache>
            </c:numRef>
          </c:val>
        </c:ser>
        <c:ser>
          <c:idx val="3"/>
          <c:order val="3"/>
          <c:tx>
            <c:v>2016</c:v>
          </c:tx>
          <c:invertIfNegative val="0"/>
          <c:cat>
            <c:strRef>
              <c:f>Sheet1!$B$76:$B$84</c:f>
              <c:strCache>
                <c:ptCount val="9"/>
                <c:pt idx="0">
                  <c:v>HCV</c:v>
                </c:pt>
                <c:pt idx="1">
                  <c:v>HBV</c:v>
                </c:pt>
                <c:pt idx="2">
                  <c:v>HDV</c:v>
                </c:pt>
                <c:pt idx="3">
                  <c:v>HEP A</c:v>
                </c:pt>
                <c:pt idx="4">
                  <c:v>HEP E</c:v>
                </c:pt>
                <c:pt idx="5">
                  <c:v>NBNC</c:v>
                </c:pt>
                <c:pt idx="6">
                  <c:v>NASH</c:v>
                </c:pt>
                <c:pt idx="7">
                  <c:v>HEPA</c:v>
                </c:pt>
                <c:pt idx="8">
                  <c:v>OTHER</c:v>
                </c:pt>
              </c:strCache>
            </c:strRef>
          </c:cat>
          <c:val>
            <c:numRef>
              <c:f>Sheet1!$F$76:$F$84</c:f>
              <c:numCache>
                <c:formatCode>_(* #,##0_);_(* \(#,##0\);_(* "-"??_);_(@_)</c:formatCode>
                <c:ptCount val="9"/>
                <c:pt idx="0">
                  <c:v>1535</c:v>
                </c:pt>
                <c:pt idx="1">
                  <c:v>959</c:v>
                </c:pt>
                <c:pt idx="2">
                  <c:v>54</c:v>
                </c:pt>
                <c:pt idx="3">
                  <c:v>20</c:v>
                </c:pt>
                <c:pt idx="4">
                  <c:v>13</c:v>
                </c:pt>
                <c:pt idx="5">
                  <c:v>148</c:v>
                </c:pt>
                <c:pt idx="6">
                  <c:v>185</c:v>
                </c:pt>
                <c:pt idx="7">
                  <c:v>104</c:v>
                </c:pt>
                <c:pt idx="8">
                  <c:v>562</c:v>
                </c:pt>
              </c:numCache>
            </c:numRef>
          </c:val>
        </c:ser>
        <c:dLbls>
          <c:showLegendKey val="0"/>
          <c:showVal val="0"/>
          <c:showCatName val="0"/>
          <c:showSerName val="0"/>
          <c:showPercent val="0"/>
          <c:showBubbleSize val="0"/>
        </c:dLbls>
        <c:gapWidth val="150"/>
        <c:shape val="box"/>
        <c:axId val="156701832"/>
        <c:axId val="156710408"/>
        <c:axId val="0"/>
      </c:bar3DChart>
      <c:catAx>
        <c:axId val="156701832"/>
        <c:scaling>
          <c:orientation val="minMax"/>
        </c:scaling>
        <c:delete val="0"/>
        <c:axPos val="b"/>
        <c:numFmt formatCode="General" sourceLinked="1"/>
        <c:majorTickMark val="out"/>
        <c:minorTickMark val="none"/>
        <c:tickLblPos val="nextTo"/>
        <c:crossAx val="156710408"/>
        <c:crosses val="autoZero"/>
        <c:auto val="1"/>
        <c:lblAlgn val="ctr"/>
        <c:lblOffset val="100"/>
        <c:noMultiLvlLbl val="0"/>
      </c:catAx>
      <c:valAx>
        <c:axId val="156710408"/>
        <c:scaling>
          <c:orientation val="minMax"/>
        </c:scaling>
        <c:delete val="1"/>
        <c:axPos val="l"/>
        <c:majorGridlines/>
        <c:numFmt formatCode="_(* #,##0_);_(* \(#,##0\);_(* &quot;-&quot;??_);_(@_)" sourceLinked="1"/>
        <c:majorTickMark val="out"/>
        <c:minorTickMark val="none"/>
        <c:tickLblPos val="nextTo"/>
        <c:crossAx val="156701832"/>
        <c:crosses val="autoZero"/>
        <c:crossBetween val="between"/>
      </c:valAx>
      <c:spPr>
        <a:noFill/>
        <a:ln w="25400">
          <a:noFill/>
        </a:ln>
      </c:spPr>
    </c:plotArea>
    <c:legend>
      <c:legendPos val="r"/>
      <c:layout/>
      <c:overlay val="0"/>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sz="800" dirty="0"/>
              <a:t>TOTAL</a:t>
            </a:r>
            <a:r>
              <a:rPr lang="en-US" sz="800" baseline="0" dirty="0"/>
              <a:t> NUMBER OF PATIENTS (GENDER)</a:t>
            </a:r>
            <a:endParaRPr lang="en-US" sz="800" dirty="0"/>
          </a:p>
        </c:rich>
      </c:tx>
      <c:layout/>
      <c:overlay val="0"/>
    </c:title>
    <c:autoTitleDeleted val="0"/>
    <c:plotArea>
      <c:layout/>
      <c:barChart>
        <c:barDir val="col"/>
        <c:grouping val="clustered"/>
        <c:varyColors val="0"/>
        <c:ser>
          <c:idx val="0"/>
          <c:order val="0"/>
          <c:tx>
            <c:strRef>
              <c:f>Sheet1!$A$5</c:f>
              <c:strCache>
                <c:ptCount val="1"/>
                <c:pt idx="0">
                  <c:v>FEMALE</c:v>
                </c:pt>
              </c:strCache>
            </c:strRef>
          </c:tx>
          <c:invertIfNegative val="0"/>
          <c:cat>
            <c:numLit>
              <c:formatCode>General</c:formatCode>
              <c:ptCount val="4"/>
              <c:pt idx="0">
                <c:v>2013</c:v>
              </c:pt>
              <c:pt idx="1">
                <c:v>2014</c:v>
              </c:pt>
              <c:pt idx="2">
                <c:v>2015</c:v>
              </c:pt>
              <c:pt idx="3">
                <c:v>2016</c:v>
              </c:pt>
            </c:numLit>
          </c:cat>
          <c:val>
            <c:numRef>
              <c:f>Sheet1!$B$5:$E$5</c:f>
              <c:numCache>
                <c:formatCode>General</c:formatCode>
                <c:ptCount val="4"/>
                <c:pt idx="0">
                  <c:v>2795</c:v>
                </c:pt>
                <c:pt idx="1">
                  <c:v>3355</c:v>
                </c:pt>
                <c:pt idx="2">
                  <c:v>2750</c:v>
                </c:pt>
                <c:pt idx="3">
                  <c:v>3398</c:v>
                </c:pt>
              </c:numCache>
            </c:numRef>
          </c:val>
        </c:ser>
        <c:ser>
          <c:idx val="1"/>
          <c:order val="1"/>
          <c:tx>
            <c:strRef>
              <c:f>Sheet1!$A$6</c:f>
              <c:strCache>
                <c:ptCount val="1"/>
                <c:pt idx="0">
                  <c:v>MALE</c:v>
                </c:pt>
              </c:strCache>
            </c:strRef>
          </c:tx>
          <c:invertIfNegative val="0"/>
          <c:cat>
            <c:numLit>
              <c:formatCode>General</c:formatCode>
              <c:ptCount val="4"/>
              <c:pt idx="0">
                <c:v>2013</c:v>
              </c:pt>
              <c:pt idx="1">
                <c:v>2014</c:v>
              </c:pt>
              <c:pt idx="2">
                <c:v>2015</c:v>
              </c:pt>
              <c:pt idx="3">
                <c:v>2016</c:v>
              </c:pt>
            </c:numLit>
          </c:cat>
          <c:val>
            <c:numRef>
              <c:f>Sheet1!$B$6:$E$6</c:f>
              <c:numCache>
                <c:formatCode>General</c:formatCode>
                <c:ptCount val="4"/>
                <c:pt idx="0">
                  <c:v>3615</c:v>
                </c:pt>
                <c:pt idx="1">
                  <c:v>4307</c:v>
                </c:pt>
                <c:pt idx="2">
                  <c:v>3534</c:v>
                </c:pt>
                <c:pt idx="3">
                  <c:v>4739</c:v>
                </c:pt>
              </c:numCache>
            </c:numRef>
          </c:val>
        </c:ser>
        <c:dLbls>
          <c:showLegendKey val="0"/>
          <c:showVal val="0"/>
          <c:showCatName val="0"/>
          <c:showSerName val="0"/>
          <c:showPercent val="0"/>
          <c:showBubbleSize val="0"/>
        </c:dLbls>
        <c:gapWidth val="150"/>
        <c:axId val="156780576"/>
        <c:axId val="156789152"/>
      </c:barChart>
      <c:catAx>
        <c:axId val="156780576"/>
        <c:scaling>
          <c:orientation val="minMax"/>
        </c:scaling>
        <c:delete val="0"/>
        <c:axPos val="b"/>
        <c:numFmt formatCode="General" sourceLinked="1"/>
        <c:majorTickMark val="none"/>
        <c:minorTickMark val="none"/>
        <c:tickLblPos val="nextTo"/>
        <c:crossAx val="156789152"/>
        <c:crosses val="autoZero"/>
        <c:auto val="1"/>
        <c:lblAlgn val="ctr"/>
        <c:lblOffset val="100"/>
        <c:noMultiLvlLbl val="0"/>
      </c:catAx>
      <c:valAx>
        <c:axId val="156789152"/>
        <c:scaling>
          <c:orientation val="minMax"/>
        </c:scaling>
        <c:delete val="1"/>
        <c:axPos val="l"/>
        <c:majorGridlines/>
        <c:numFmt formatCode="General" sourceLinked="1"/>
        <c:majorTickMark val="out"/>
        <c:minorTickMark val="none"/>
        <c:tickLblPos val="nextTo"/>
        <c:crossAx val="156780576"/>
        <c:crosses val="autoZero"/>
        <c:crossBetween val="between"/>
      </c:valAx>
    </c:plotArea>
    <c:legend>
      <c:legendPos val="r"/>
      <c:layout>
        <c:manualLayout>
          <c:xMode val="edge"/>
          <c:yMode val="edge"/>
          <c:x val="0.79087179258400064"/>
          <c:y val="0.26825814997424385"/>
          <c:w val="0.19246354828875853"/>
          <c:h val="0.40539480462138494"/>
        </c:manualLayout>
      </c:layout>
      <c:overlay val="0"/>
      <c:txPr>
        <a:bodyPr/>
        <a:lstStyle/>
        <a:p>
          <a:pPr>
            <a:defRPr sz="700"/>
          </a:pPr>
          <a:endParaRPr lang="en-US"/>
        </a:p>
      </c:txPr>
    </c:legend>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b="1">
                <a:latin typeface="Aharoni" pitchFamily="2" charset="-79"/>
                <a:cs typeface="Aharoni" pitchFamily="2" charset="-79"/>
              </a:defRPr>
            </a:pPr>
            <a:r>
              <a:rPr lang="en-US" sz="1000" b="1" dirty="0">
                <a:latin typeface="Aharoni" pitchFamily="2" charset="-79"/>
                <a:cs typeface="Aharoni" pitchFamily="2" charset="-79"/>
              </a:rPr>
              <a:t>Total</a:t>
            </a:r>
            <a:r>
              <a:rPr lang="en-US" sz="1000" b="1" baseline="0" dirty="0">
                <a:latin typeface="Aharoni" pitchFamily="2" charset="-79"/>
                <a:cs typeface="Aharoni" pitchFamily="2" charset="-79"/>
              </a:rPr>
              <a:t> Number of Patients (G.I)</a:t>
            </a:r>
            <a:endParaRPr lang="en-US" sz="1000" b="1" dirty="0">
              <a:latin typeface="Aharoni" pitchFamily="2" charset="-79"/>
              <a:cs typeface="Aharoni" pitchFamily="2" charset="-79"/>
            </a:endParaRPr>
          </a:p>
        </c:rich>
      </c:tx>
      <c:layout>
        <c:manualLayout>
          <c:xMode val="edge"/>
          <c:yMode val="edge"/>
          <c:x val="0.17679966036634442"/>
          <c:y val="6.7556740014934294E-2"/>
        </c:manualLayout>
      </c:layout>
      <c:overlay val="0"/>
    </c:title>
    <c:autoTitleDeleted val="0"/>
    <c:view3D>
      <c:rotX val="15"/>
      <c:rotY val="20"/>
      <c:depthPercent val="100"/>
      <c:rAngAx val="1"/>
    </c:view3D>
    <c:floor>
      <c:thickness val="0"/>
    </c:floor>
    <c:sideWall>
      <c:thickness val="0"/>
    </c:sideWall>
    <c:backWall>
      <c:thickness val="0"/>
    </c:backWall>
    <c:plotArea>
      <c:layout>
        <c:manualLayout>
          <c:layoutTarget val="inner"/>
          <c:xMode val="edge"/>
          <c:yMode val="edge"/>
          <c:x val="4.4128368381218565E-2"/>
          <c:y val="0.20833333333333334"/>
          <c:w val="0.78692189310384475"/>
          <c:h val="0.38710629921259843"/>
        </c:manualLayout>
      </c:layout>
      <c:bar3DChart>
        <c:barDir val="col"/>
        <c:grouping val="clustered"/>
        <c:varyColors val="0"/>
        <c:ser>
          <c:idx val="0"/>
          <c:order val="0"/>
          <c:tx>
            <c:v>2013</c:v>
          </c:tx>
          <c:invertIfNegative val="0"/>
          <c:cat>
            <c:strRef>
              <c:f>Sheet1!$C$48:$F$48</c:f>
              <c:strCache>
                <c:ptCount val="4"/>
                <c:pt idx="0">
                  <c:v>APD</c:v>
                </c:pt>
                <c:pt idx="1">
                  <c:v>FGID</c:v>
                </c:pt>
                <c:pt idx="2">
                  <c:v>OTHER G.I DIS</c:v>
                </c:pt>
                <c:pt idx="3">
                  <c:v>TOTAL </c:v>
                </c:pt>
              </c:strCache>
            </c:strRef>
          </c:cat>
          <c:val>
            <c:numRef>
              <c:f>Sheet1!$C$49:$F$49</c:f>
              <c:numCache>
                <c:formatCode>_(* #,##0_);_(* \(#,##0\);_(* "-"??_);_(@_)</c:formatCode>
                <c:ptCount val="4"/>
                <c:pt idx="0">
                  <c:v>2924</c:v>
                </c:pt>
                <c:pt idx="1">
                  <c:v>405</c:v>
                </c:pt>
                <c:pt idx="2">
                  <c:v>211</c:v>
                </c:pt>
                <c:pt idx="3">
                  <c:v>3540</c:v>
                </c:pt>
              </c:numCache>
            </c:numRef>
          </c:val>
        </c:ser>
        <c:ser>
          <c:idx val="1"/>
          <c:order val="1"/>
          <c:tx>
            <c:v>2014</c:v>
          </c:tx>
          <c:invertIfNegative val="0"/>
          <c:cat>
            <c:strRef>
              <c:f>Sheet1!$C$48:$F$48</c:f>
              <c:strCache>
                <c:ptCount val="4"/>
                <c:pt idx="0">
                  <c:v>APD</c:v>
                </c:pt>
                <c:pt idx="1">
                  <c:v>FGID</c:v>
                </c:pt>
                <c:pt idx="2">
                  <c:v>OTHER G.I DIS</c:v>
                </c:pt>
                <c:pt idx="3">
                  <c:v>TOTAL </c:v>
                </c:pt>
              </c:strCache>
            </c:strRef>
          </c:cat>
          <c:val>
            <c:numRef>
              <c:f>Sheet1!$C$50:$F$50</c:f>
              <c:numCache>
                <c:formatCode>_(* #,##0_);_(* \(#,##0\);_(* "-"??_);_(@_)</c:formatCode>
                <c:ptCount val="4"/>
                <c:pt idx="0">
                  <c:v>3631</c:v>
                </c:pt>
                <c:pt idx="1">
                  <c:v>519</c:v>
                </c:pt>
                <c:pt idx="2">
                  <c:v>306</c:v>
                </c:pt>
                <c:pt idx="3">
                  <c:v>4456</c:v>
                </c:pt>
              </c:numCache>
            </c:numRef>
          </c:val>
        </c:ser>
        <c:ser>
          <c:idx val="2"/>
          <c:order val="2"/>
          <c:tx>
            <c:v>2015</c:v>
          </c:tx>
          <c:invertIfNegative val="0"/>
          <c:cat>
            <c:strRef>
              <c:f>Sheet1!$C$48:$F$48</c:f>
              <c:strCache>
                <c:ptCount val="4"/>
                <c:pt idx="0">
                  <c:v>APD</c:v>
                </c:pt>
                <c:pt idx="1">
                  <c:v>FGID</c:v>
                </c:pt>
                <c:pt idx="2">
                  <c:v>OTHER G.I DIS</c:v>
                </c:pt>
                <c:pt idx="3">
                  <c:v>TOTAL </c:v>
                </c:pt>
              </c:strCache>
            </c:strRef>
          </c:cat>
          <c:val>
            <c:numRef>
              <c:f>Sheet1!$C$51:$F$51</c:f>
              <c:numCache>
                <c:formatCode>_(* #,##0_);_(* \(#,##0\);_(* "-"??_);_(@_)</c:formatCode>
                <c:ptCount val="4"/>
                <c:pt idx="0">
                  <c:v>2614</c:v>
                </c:pt>
                <c:pt idx="1">
                  <c:v>651</c:v>
                </c:pt>
                <c:pt idx="2">
                  <c:v>139</c:v>
                </c:pt>
                <c:pt idx="3">
                  <c:v>3404</c:v>
                </c:pt>
              </c:numCache>
            </c:numRef>
          </c:val>
        </c:ser>
        <c:ser>
          <c:idx val="3"/>
          <c:order val="3"/>
          <c:tx>
            <c:v>2016</c:v>
          </c:tx>
          <c:invertIfNegative val="0"/>
          <c:cat>
            <c:strRef>
              <c:f>Sheet1!$C$48:$F$48</c:f>
              <c:strCache>
                <c:ptCount val="4"/>
                <c:pt idx="0">
                  <c:v>APD</c:v>
                </c:pt>
                <c:pt idx="1">
                  <c:v>FGID</c:v>
                </c:pt>
                <c:pt idx="2">
                  <c:v>OTHER G.I DIS</c:v>
                </c:pt>
                <c:pt idx="3">
                  <c:v>TOTAL </c:v>
                </c:pt>
              </c:strCache>
            </c:strRef>
          </c:cat>
          <c:val>
            <c:numRef>
              <c:f>Sheet1!$C$52:$F$52</c:f>
              <c:numCache>
                <c:formatCode>_(* #,##0_);_(* \(#,##0\);_(* "-"??_);_(@_)</c:formatCode>
                <c:ptCount val="4"/>
                <c:pt idx="0">
                  <c:v>3341</c:v>
                </c:pt>
                <c:pt idx="1">
                  <c:v>816</c:v>
                </c:pt>
                <c:pt idx="2">
                  <c:v>401</c:v>
                </c:pt>
                <c:pt idx="3">
                  <c:v>4533</c:v>
                </c:pt>
              </c:numCache>
            </c:numRef>
          </c:val>
        </c:ser>
        <c:dLbls>
          <c:showLegendKey val="0"/>
          <c:showVal val="0"/>
          <c:showCatName val="0"/>
          <c:showSerName val="0"/>
          <c:showPercent val="0"/>
          <c:showBubbleSize val="0"/>
        </c:dLbls>
        <c:gapWidth val="150"/>
        <c:shape val="cylinder"/>
        <c:axId val="157643504"/>
        <c:axId val="157124824"/>
        <c:axId val="0"/>
      </c:bar3DChart>
      <c:catAx>
        <c:axId val="157643504"/>
        <c:scaling>
          <c:orientation val="minMax"/>
        </c:scaling>
        <c:delete val="0"/>
        <c:axPos val="b"/>
        <c:numFmt formatCode="General" sourceLinked="1"/>
        <c:majorTickMark val="out"/>
        <c:minorTickMark val="none"/>
        <c:tickLblPos val="nextTo"/>
        <c:crossAx val="157124824"/>
        <c:crosses val="autoZero"/>
        <c:auto val="1"/>
        <c:lblAlgn val="ctr"/>
        <c:lblOffset val="100"/>
        <c:noMultiLvlLbl val="0"/>
      </c:catAx>
      <c:valAx>
        <c:axId val="157124824"/>
        <c:scaling>
          <c:orientation val="minMax"/>
        </c:scaling>
        <c:delete val="1"/>
        <c:axPos val="l"/>
        <c:majorGridlines/>
        <c:numFmt formatCode="_(* #,##0_);_(* \(#,##0\);_(* &quot;-&quot;??_);_(@_)" sourceLinked="1"/>
        <c:majorTickMark val="out"/>
        <c:minorTickMark val="none"/>
        <c:tickLblPos val="nextTo"/>
        <c:crossAx val="157643504"/>
        <c:crosses val="autoZero"/>
        <c:crossBetween val="between"/>
      </c:valAx>
      <c:spPr>
        <a:noFill/>
        <a:ln w="25400">
          <a:noFill/>
        </a:ln>
      </c:spPr>
    </c:plotArea>
    <c:legend>
      <c:legendPos val="r"/>
      <c:layout/>
      <c:overlay val="0"/>
      <c:txPr>
        <a:bodyPr/>
        <a:lstStyle/>
        <a:p>
          <a:pPr>
            <a:defRPr sz="900"/>
          </a:pPr>
          <a:endParaRPr lang="en-US"/>
        </a:p>
      </c:txPr>
    </c:legend>
    <c:plotVisOnly val="1"/>
    <c:dispBlanksAs val="gap"/>
    <c:showDLblsOverMax val="0"/>
  </c:chart>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B68BF0A-EA4A-43BD-B054-1988AAFAB548}" type="datetimeFigureOut">
              <a:rPr lang="en-US" smtClean="0"/>
              <a:t>2/15/2018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3F23821-7042-4810-A731-15AB5E2A2477}" type="slidenum">
              <a:rPr lang="en-US" smtClean="0"/>
              <a:t>‹#›</a:t>
            </a:fld>
            <a:endParaRPr lang="en-US"/>
          </a:p>
        </p:txBody>
      </p:sp>
    </p:spTree>
    <p:extLst>
      <p:ext uri="{BB962C8B-B14F-4D97-AF65-F5344CB8AC3E}">
        <p14:creationId xmlns:p14="http://schemas.microsoft.com/office/powerpoint/2010/main" val="25880457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A3F23821-7042-4810-A731-15AB5E2A2477}" type="slidenum">
              <a:rPr lang="en-US" smtClean="0"/>
              <a:t>1</a:t>
            </a:fld>
            <a:endParaRPr lang="en-US"/>
          </a:p>
        </p:txBody>
      </p:sp>
    </p:spTree>
    <p:extLst>
      <p:ext uri="{BB962C8B-B14F-4D97-AF65-F5344CB8AC3E}">
        <p14:creationId xmlns:p14="http://schemas.microsoft.com/office/powerpoint/2010/main" val="36896898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4FD4D5E-1207-4640-93A4-AF4ED433548E}" type="datetimeFigureOut">
              <a:rPr lang="en-US" smtClean="0"/>
              <a:t>2/15/2018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D29C4E-94F8-41DF-A67F-B510A073629F}"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4FD4D5E-1207-4640-93A4-AF4ED433548E}" type="datetimeFigureOut">
              <a:rPr lang="en-US" smtClean="0"/>
              <a:t>2/15/2018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D29C4E-94F8-41DF-A67F-B510A073629F}" type="slidenum">
              <a:rPr lang="en-US" smtClean="0"/>
              <a:t>‹#›</a:t>
            </a:fld>
            <a:endParaRPr lang="en-US"/>
          </a:p>
        </p:txBody>
      </p:sp>
      <p:sp>
        <p:nvSpPr>
          <p:cNvPr id="7" name="Title 6"/>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4FD4D5E-1207-4640-93A4-AF4ED433548E}" type="datetimeFigureOut">
              <a:rPr lang="en-US" smtClean="0"/>
              <a:t>2/15/2018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D29C4E-94F8-41DF-A67F-B510A073629F}"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14FD4D5E-1207-4640-93A4-AF4ED433548E}" type="datetimeFigureOut">
              <a:rPr lang="en-US" smtClean="0"/>
              <a:t>2/15/2018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4D29C4E-94F8-41DF-A67F-B510A073629F}" type="slidenum">
              <a:rPr lang="en-US" smtClean="0"/>
              <a:t>‹#›</a:t>
            </a:fld>
            <a:endParaRPr lang="en-US"/>
          </a:p>
        </p:txBody>
      </p:sp>
      <p:sp>
        <p:nvSpPr>
          <p:cNvPr id="9" name="Content Placeholder 8"/>
          <p:cNvSpPr>
            <a:spLocks noGrp="1"/>
          </p:cNvSpPr>
          <p:nvPr>
            <p:ph sz="quarter" idx="13"/>
          </p:nvPr>
        </p:nvSpPr>
        <p:spPr>
          <a:xfrm>
            <a:off x="676655"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4FD4D5E-1207-4640-93A4-AF4ED433548E}" type="datetimeFigureOut">
              <a:rPr lang="en-US" smtClean="0"/>
              <a:t>2/15/2018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4D29C4E-94F8-41DF-A67F-B510A073629F}"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4FD4D5E-1207-4640-93A4-AF4ED433548E}" type="datetimeFigureOut">
              <a:rPr lang="en-US" smtClean="0"/>
              <a:t>2/15/2018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4D29C4E-94F8-41DF-A67F-B510A073629F}"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14FD4D5E-1207-4640-93A4-AF4ED433548E}" type="datetimeFigureOut">
              <a:rPr lang="en-US" smtClean="0"/>
              <a:t>2/15/2018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4D29C4E-94F8-41DF-A67F-B510A073629F}"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14FD4D5E-1207-4640-93A4-AF4ED433548E}" type="datetimeFigureOut">
              <a:rPr lang="en-US" smtClean="0"/>
              <a:t>2/15/2018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4D29C4E-94F8-41DF-A67F-B510A073629F}" type="slidenum">
              <a:rPr lang="en-US" smtClean="0"/>
              <a:t>‹#›</a:t>
            </a:fld>
            <a:endParaRPr lang="en-US"/>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4FD4D5E-1207-4640-93A4-AF4ED433548E}" type="datetimeFigureOut">
              <a:rPr lang="en-US" smtClean="0"/>
              <a:t>2/15/2018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4D29C4E-94F8-41DF-A67F-B510A073629F}" type="slidenum">
              <a:rPr lang="en-US" smtClean="0"/>
              <a:t>‹#›</a:t>
            </a:fld>
            <a:endParaRPr lang="en-US"/>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4FD4D5E-1207-4640-93A4-AF4ED433548E}" type="datetimeFigureOut">
              <a:rPr lang="en-US" smtClean="0"/>
              <a:t>2/15/2018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D29C4E-94F8-41DF-A67F-B510A073629F}"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14FD4D5E-1207-4640-93A4-AF4ED433548E}" type="datetimeFigureOut">
              <a:rPr lang="en-US" smtClean="0"/>
              <a:t>2/15/2018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D29C4E-94F8-41DF-A67F-B510A073629F}" type="slidenum">
              <a:rPr lang="en-US" smtClean="0"/>
              <a:t>‹#›</a:t>
            </a:fld>
            <a:endParaRPr lang="en-US"/>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14FD4D5E-1207-4640-93A4-AF4ED433548E}" type="datetimeFigureOut">
              <a:rPr lang="en-US" smtClean="0"/>
              <a:t>2/15/2018</a:t>
            </a:fld>
            <a:endParaRPr lang="en-US"/>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en-US"/>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04D29C4E-94F8-41DF-A67F-B510A073629F}" type="slidenum">
              <a:rPr lang="en-US" smtClean="0"/>
              <a:t>‹#›</a:t>
            </a:fld>
            <a:endParaRPr lang="en-US"/>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emf"/><Relationship Id="rId3" Type="http://schemas.openxmlformats.org/officeDocument/2006/relationships/notesSlide" Target="../notesSlides/notesSlide1.xml"/><Relationship Id="rId7" Type="http://schemas.openxmlformats.org/officeDocument/2006/relationships/oleObject" Target="../embeddings/Microsoft_Excel_97-2003_Worksheet1.xls"/><Relationship Id="rId2" Type="http://schemas.openxmlformats.org/officeDocument/2006/relationships/slideLayout" Target="../slideLayouts/slideLayout6.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chart" Target="../charts/chart2.xml"/><Relationship Id="rId10" Type="http://schemas.openxmlformats.org/officeDocument/2006/relationships/image" Target="../media/image3.png"/><Relationship Id="rId4" Type="http://schemas.openxmlformats.org/officeDocument/2006/relationships/chart" Target="../charts/chart1.xml"/><Relationship Id="rId9" Type="http://schemas.openxmlformats.org/officeDocument/2006/relationships/chart" Target="../charts/char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Chart 15" descr="Total Number of Patients (Liver Disease)"/>
          <p:cNvGraphicFramePr>
            <a:graphicFrameLocks/>
          </p:cNvGraphicFramePr>
          <p:nvPr>
            <p:extLst>
              <p:ext uri="{D42A27DB-BD31-4B8C-83A1-F6EECF244321}">
                <p14:modId xmlns:p14="http://schemas.microsoft.com/office/powerpoint/2010/main" val="2585221455"/>
              </p:ext>
            </p:extLst>
          </p:nvPr>
        </p:nvGraphicFramePr>
        <p:xfrm>
          <a:off x="62344" y="2483935"/>
          <a:ext cx="3290456" cy="1859465"/>
        </p:xfrm>
        <a:graphic>
          <a:graphicData uri="http://schemas.openxmlformats.org/drawingml/2006/chart">
            <c:chart xmlns:c="http://schemas.openxmlformats.org/drawingml/2006/chart" xmlns:r="http://schemas.openxmlformats.org/officeDocument/2006/relationships" r:id="rId4"/>
          </a:graphicData>
        </a:graphic>
      </p:graphicFrame>
      <p:sp>
        <p:nvSpPr>
          <p:cNvPr id="2" name="Title 1"/>
          <p:cNvSpPr>
            <a:spLocks noGrp="1"/>
          </p:cNvSpPr>
          <p:nvPr>
            <p:ph type="title"/>
          </p:nvPr>
        </p:nvSpPr>
        <p:spPr>
          <a:xfrm>
            <a:off x="457200" y="152400"/>
            <a:ext cx="8229600" cy="1252728"/>
          </a:xfrm>
        </p:spPr>
        <p:txBody>
          <a:bodyPr>
            <a:normAutofit fontScale="90000"/>
          </a:bodyPr>
          <a:lstStyle/>
          <a:p>
            <a:pPr algn="ctr"/>
            <a:r>
              <a:rPr lang="en-US" sz="1600" dirty="0"/>
              <a:t> </a:t>
            </a:r>
            <a:r>
              <a:rPr lang="en-US" sz="1800" b="1" dirty="0" smtClean="0">
                <a:latin typeface="Aharoni" pitchFamily="2" charset="-79"/>
                <a:cs typeface="Aharoni" pitchFamily="2" charset="-79"/>
              </a:rPr>
              <a:t>SPECTRUM </a:t>
            </a:r>
            <a:r>
              <a:rPr lang="en-US" sz="1800" b="1" dirty="0">
                <a:latin typeface="Aharoni" pitchFamily="2" charset="-79"/>
                <a:cs typeface="Aharoni" pitchFamily="2" charset="-79"/>
              </a:rPr>
              <a:t>OF GASTEROENTEROLOGY AND LIVER </a:t>
            </a:r>
            <a:r>
              <a:rPr lang="en-US" sz="1800" b="1" dirty="0" smtClean="0">
                <a:latin typeface="Aharoni" pitchFamily="2" charset="-79"/>
                <a:cs typeface="Aharoni" pitchFamily="2" charset="-79"/>
              </a:rPr>
              <a:t>DISEASE AT THE AGA KHAN UNIVERSITY HOSPITAL; RESULTS FROM THE GODD REGISTRY</a:t>
            </a:r>
            <a:r>
              <a:rPr lang="en-US" sz="1600" dirty="0" smtClean="0"/>
              <a:t/>
            </a:r>
            <a:br>
              <a:rPr lang="en-US" sz="1600" dirty="0" smtClean="0"/>
            </a:br>
            <a:r>
              <a:rPr lang="en-US" sz="1050" b="1" dirty="0" smtClean="0"/>
              <a:t>Farheen Lubna, </a:t>
            </a:r>
            <a:r>
              <a:rPr lang="en-US" sz="1050" b="1" dirty="0"/>
              <a:t>Shahab Abid, Saeed Hamid, Wasim </a:t>
            </a:r>
            <a:r>
              <a:rPr lang="en-US" sz="1050" b="1" dirty="0" err="1" smtClean="0"/>
              <a:t>Jaffri</a:t>
            </a:r>
            <a:r>
              <a:rPr lang="en-US" sz="1050" b="1" dirty="0" smtClean="0"/>
              <a:t>, </a:t>
            </a:r>
            <a:r>
              <a:rPr lang="en-US" sz="1050" b="1" dirty="0"/>
              <a:t>Faisal </a:t>
            </a:r>
            <a:r>
              <a:rPr lang="en-US" sz="1050" b="1" dirty="0" smtClean="0"/>
              <a:t>Wasim</a:t>
            </a:r>
            <a:r>
              <a:rPr lang="en-US" sz="1050" b="1" dirty="0"/>
              <a:t>, Amna Subhan, Om Parkash, Rustam Khan, Faraz </a:t>
            </a:r>
            <a:r>
              <a:rPr lang="en-US" sz="1050" b="1" dirty="0" smtClean="0"/>
              <a:t>Siddiqui</a:t>
            </a:r>
            <a:r>
              <a:rPr lang="en-US" sz="1600" b="1" dirty="0"/>
              <a:t/>
            </a:r>
            <a:br>
              <a:rPr lang="en-US" sz="1600" b="1" dirty="0"/>
            </a:br>
            <a:r>
              <a:rPr lang="en-US" sz="900" b="1" dirty="0"/>
              <a:t>Section of Gastroenterology , Department  of  Medicine, Aga Khan University, </a:t>
            </a:r>
            <a:r>
              <a:rPr lang="en-US" sz="900" b="1" dirty="0" smtClean="0"/>
              <a:t>Karachi</a:t>
            </a:r>
            <a:r>
              <a:rPr lang="en-US" sz="1600" b="1" dirty="0" smtClean="0"/>
              <a:t/>
            </a:r>
            <a:br>
              <a:rPr lang="en-US" sz="1600" b="1" dirty="0" smtClean="0"/>
            </a:br>
            <a:endParaRPr lang="en-US" sz="1600" b="1" dirty="0"/>
          </a:p>
        </p:txBody>
      </p:sp>
      <p:sp>
        <p:nvSpPr>
          <p:cNvPr id="4" name="Content Placeholder 3"/>
          <p:cNvSpPr>
            <a:spLocks noGrp="1"/>
          </p:cNvSpPr>
          <p:nvPr>
            <p:ph sz="quarter" idx="4294967295"/>
          </p:nvPr>
        </p:nvSpPr>
        <p:spPr>
          <a:xfrm>
            <a:off x="152400" y="995507"/>
            <a:ext cx="2514600" cy="1488428"/>
          </a:xfrm>
        </p:spPr>
        <p:txBody>
          <a:bodyPr>
            <a:normAutofit fontScale="47500" lnSpcReduction="20000"/>
          </a:bodyPr>
          <a:lstStyle/>
          <a:p>
            <a:pPr marL="0" indent="0" algn="just">
              <a:buNone/>
            </a:pPr>
            <a:r>
              <a:rPr lang="en-US" sz="2300" b="1" dirty="0"/>
              <a:t>Background</a:t>
            </a:r>
            <a:r>
              <a:rPr lang="en-US" sz="2200" b="1" dirty="0"/>
              <a:t>:</a:t>
            </a:r>
          </a:p>
          <a:p>
            <a:pPr marL="0" indent="0">
              <a:buNone/>
            </a:pPr>
            <a:r>
              <a:rPr lang="en-US" sz="2300" dirty="0"/>
              <a:t>The prevalence of GI and liver disease in the Pakistani population has increased remarkably over the recent years, reflecting an elevated burden on healthcare systems. Optimized health management and effective resource utilization in Health care facilities is based on timely documentation and reporting of disease patterns. </a:t>
            </a:r>
          </a:p>
          <a:p>
            <a:pPr marL="0" indent="0">
              <a:buNone/>
            </a:pPr>
            <a:endParaRPr lang="en-US" dirty="0"/>
          </a:p>
        </p:txBody>
      </p:sp>
      <p:graphicFrame>
        <p:nvGraphicFramePr>
          <p:cNvPr id="13" name="Content Placeholder 12"/>
          <p:cNvGraphicFramePr>
            <a:graphicFrameLocks noGrp="1"/>
          </p:cNvGraphicFramePr>
          <p:nvPr>
            <p:ph sz="quarter" idx="4294967295"/>
            <p:extLst>
              <p:ext uri="{D42A27DB-BD31-4B8C-83A1-F6EECF244321}">
                <p14:modId xmlns:p14="http://schemas.microsoft.com/office/powerpoint/2010/main" val="1113985666"/>
              </p:ext>
            </p:extLst>
          </p:nvPr>
        </p:nvGraphicFramePr>
        <p:xfrm>
          <a:off x="5781675" y="2483935"/>
          <a:ext cx="3286125" cy="1858962"/>
        </p:xfrm>
        <a:graphic>
          <a:graphicData uri="http://schemas.openxmlformats.org/drawingml/2006/chart">
            <c:chart xmlns:c="http://schemas.openxmlformats.org/drawingml/2006/chart" xmlns:r="http://schemas.openxmlformats.org/officeDocument/2006/relationships" r:id="rId5"/>
          </a:graphicData>
        </a:graphic>
      </p:graphicFrame>
      <p:sp>
        <p:nvSpPr>
          <p:cNvPr id="6" name="Rectangle 5"/>
          <p:cNvSpPr/>
          <p:nvPr/>
        </p:nvSpPr>
        <p:spPr>
          <a:xfrm>
            <a:off x="2667000" y="1173187"/>
            <a:ext cx="2286000" cy="1212961"/>
          </a:xfrm>
          <a:prstGeom prst="rect">
            <a:avLst/>
          </a:prstGeom>
        </p:spPr>
        <p:txBody>
          <a:bodyPr wrap="square">
            <a:spAutoFit/>
          </a:bodyPr>
          <a:lstStyle/>
          <a:p>
            <a:pPr algn="just">
              <a:lnSpc>
                <a:spcPct val="80000"/>
              </a:lnSpc>
              <a:spcBef>
                <a:spcPct val="20000"/>
              </a:spcBef>
              <a:buClr>
                <a:schemeClr val="accent1"/>
              </a:buClr>
              <a:buSzPct val="100000"/>
            </a:pPr>
            <a:r>
              <a:rPr lang="en-US" sz="1100" b="1" dirty="0">
                <a:solidFill>
                  <a:schemeClr val="tx2"/>
                </a:solidFill>
              </a:rPr>
              <a:t>Aims :</a:t>
            </a:r>
          </a:p>
          <a:p>
            <a:pPr algn="just">
              <a:lnSpc>
                <a:spcPct val="80000"/>
              </a:lnSpc>
              <a:spcBef>
                <a:spcPct val="20000"/>
              </a:spcBef>
              <a:buClr>
                <a:schemeClr val="accent1"/>
              </a:buClr>
              <a:buSzPct val="100000"/>
            </a:pPr>
            <a:r>
              <a:rPr lang="en-US" sz="1100" dirty="0">
                <a:solidFill>
                  <a:schemeClr val="tx2"/>
                </a:solidFill>
              </a:rPr>
              <a:t>To present data from the GODD (gastroenterology outpatient discharge diagnosis) registry, comparing annual trends of GI &amp; liver disease incidence among patients presenting to the Aga Khan University Hospital</a:t>
            </a:r>
            <a:r>
              <a:rPr lang="en-US" sz="1100" b="1" dirty="0">
                <a:solidFill>
                  <a:schemeClr val="tx2"/>
                </a:solidFill>
              </a:rPr>
              <a:t>.</a:t>
            </a:r>
          </a:p>
        </p:txBody>
      </p:sp>
      <p:sp>
        <p:nvSpPr>
          <p:cNvPr id="7" name="Rectangle 6"/>
          <p:cNvSpPr/>
          <p:nvPr/>
        </p:nvSpPr>
        <p:spPr>
          <a:xfrm>
            <a:off x="4953000" y="1138951"/>
            <a:ext cx="3962400" cy="1344984"/>
          </a:xfrm>
          <a:prstGeom prst="rect">
            <a:avLst/>
          </a:prstGeom>
        </p:spPr>
        <p:txBody>
          <a:bodyPr wrap="square">
            <a:spAutoFit/>
          </a:bodyPr>
          <a:lstStyle/>
          <a:p>
            <a:pPr algn="just">
              <a:lnSpc>
                <a:spcPct val="80000"/>
              </a:lnSpc>
              <a:spcBef>
                <a:spcPct val="20000"/>
              </a:spcBef>
              <a:buClr>
                <a:schemeClr val="accent1"/>
              </a:buClr>
              <a:buSzPct val="100000"/>
            </a:pPr>
            <a:r>
              <a:rPr lang="en-US" sz="1100" b="1" dirty="0">
                <a:solidFill>
                  <a:schemeClr val="tx2"/>
                </a:solidFill>
              </a:rPr>
              <a:t>Methods:</a:t>
            </a:r>
          </a:p>
          <a:p>
            <a:pPr algn="just">
              <a:lnSpc>
                <a:spcPct val="80000"/>
              </a:lnSpc>
              <a:spcBef>
                <a:spcPct val="20000"/>
              </a:spcBef>
              <a:buClr>
                <a:schemeClr val="accent1"/>
              </a:buClr>
              <a:buSzPct val="100000"/>
            </a:pPr>
            <a:r>
              <a:rPr lang="en-US" sz="1100" dirty="0">
                <a:solidFill>
                  <a:schemeClr val="tx2"/>
                </a:solidFill>
              </a:rPr>
              <a:t>A review of electronic records was performed for all patients presenting to the Gastroenterology clinic, AKUH between 2013 and 2016. Collected information included patient characteristics and outpatient discharge diagnosis (primary and associated), based on a list of 72 approved diagnosis categories related to gastrointestinal and Liver diseases. Annual variation in this data is presented in this paper. A single visit is counted for specific year for each patient. </a:t>
            </a:r>
          </a:p>
        </p:txBody>
      </p:sp>
      <p:sp>
        <p:nvSpPr>
          <p:cNvPr id="8"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9" name="Object 8"/>
          <p:cNvGraphicFramePr>
            <a:graphicFrameLocks/>
          </p:cNvGraphicFramePr>
          <p:nvPr>
            <p:extLst>
              <p:ext uri="{D42A27DB-BD31-4B8C-83A1-F6EECF244321}">
                <p14:modId xmlns:p14="http://schemas.microsoft.com/office/powerpoint/2010/main" val="2113587798"/>
              </p:ext>
            </p:extLst>
          </p:nvPr>
        </p:nvGraphicFramePr>
        <p:xfrm>
          <a:off x="3390900" y="2484438"/>
          <a:ext cx="2346325" cy="1868487"/>
        </p:xfrm>
        <a:graphic>
          <a:graphicData uri="http://schemas.openxmlformats.org/presentationml/2006/ole">
            <mc:AlternateContent xmlns:mc="http://schemas.openxmlformats.org/markup-compatibility/2006">
              <mc:Choice xmlns:v="urn:schemas-microsoft-com:vml" Requires="v">
                <p:oleObj spid="_x0000_s1054" name="Worksheet" r:id="rId7" imgW="5189220" imgH="3467080" progId="Excel.Sheet.8">
                  <p:embed/>
                </p:oleObj>
              </mc:Choice>
              <mc:Fallback>
                <p:oleObj name="Worksheet" r:id="rId7" imgW="5189220" imgH="3467080" progId="Excel.Sheet.8">
                  <p:embed/>
                  <p:pic>
                    <p:nvPicPr>
                      <p:cNvPr id="0" name="Chart 1"/>
                      <p:cNvPicPr>
                        <a:picLocks noChangeArrowheads="1"/>
                      </p:cNvPicPr>
                      <p:nvPr/>
                    </p:nvPicPr>
                    <p:blipFill>
                      <a:blip r:embed="rId8"/>
                      <a:srcRect/>
                      <a:stretch>
                        <a:fillRect/>
                      </a:stretch>
                    </p:blipFill>
                    <p:spPr bwMode="auto">
                      <a:xfrm>
                        <a:off x="3390900" y="2484438"/>
                        <a:ext cx="2346325" cy="1868487"/>
                      </a:xfrm>
                      <a:prstGeom prst="rect">
                        <a:avLst/>
                      </a:prstGeom>
                      <a:noFill/>
                      <a:ln>
                        <a:solidFill>
                          <a:schemeClr val="accent1">
                            <a:lumMod val="60000"/>
                            <a:lumOff val="40000"/>
                          </a:schemeClr>
                        </a:solidFill>
                      </a:ln>
                    </p:spPr>
                  </p:pic>
                </p:oleObj>
              </mc:Fallback>
            </mc:AlternateContent>
          </a:graphicData>
        </a:graphic>
      </p:graphicFrame>
      <p:sp>
        <p:nvSpPr>
          <p:cNvPr id="10" name="TextBox 9"/>
          <p:cNvSpPr txBox="1"/>
          <p:nvPr/>
        </p:nvSpPr>
        <p:spPr>
          <a:xfrm>
            <a:off x="207818" y="2433334"/>
            <a:ext cx="2840182" cy="246221"/>
          </a:xfrm>
          <a:prstGeom prst="rect">
            <a:avLst/>
          </a:prstGeom>
          <a:noFill/>
        </p:spPr>
        <p:txBody>
          <a:bodyPr wrap="square" rtlCol="0">
            <a:spAutoFit/>
          </a:bodyPr>
          <a:lstStyle/>
          <a:p>
            <a:r>
              <a:rPr lang="en-US" sz="1000" b="1" dirty="0" smtClean="0">
                <a:latin typeface="Aharoni" pitchFamily="2" charset="-79"/>
                <a:cs typeface="Aharoni" pitchFamily="2" charset="-79"/>
              </a:rPr>
              <a:t>  Total Number of Patients (Liver Disease)</a:t>
            </a:r>
            <a:endParaRPr lang="en-US" b="1" dirty="0">
              <a:latin typeface="Aharoni" pitchFamily="2" charset="-79"/>
              <a:cs typeface="Aharoni" pitchFamily="2" charset="-79"/>
            </a:endParaRPr>
          </a:p>
        </p:txBody>
      </p:sp>
      <p:sp>
        <p:nvSpPr>
          <p:cNvPr id="17" name="Rectangle 16"/>
          <p:cNvSpPr/>
          <p:nvPr/>
        </p:nvSpPr>
        <p:spPr>
          <a:xfrm>
            <a:off x="3390900" y="4445976"/>
            <a:ext cx="5562600" cy="1209562"/>
          </a:xfrm>
          <a:prstGeom prst="rect">
            <a:avLst/>
          </a:prstGeom>
        </p:spPr>
        <p:txBody>
          <a:bodyPr wrap="square">
            <a:spAutoFit/>
          </a:bodyPr>
          <a:lstStyle/>
          <a:p>
            <a:pPr algn="just">
              <a:lnSpc>
                <a:spcPct val="80000"/>
              </a:lnSpc>
              <a:spcBef>
                <a:spcPct val="20000"/>
              </a:spcBef>
              <a:buClr>
                <a:schemeClr val="accent1"/>
              </a:buClr>
              <a:buSzPct val="100000"/>
            </a:pPr>
            <a:r>
              <a:rPr lang="en-US" sz="1100" b="1" dirty="0" smtClean="0">
                <a:solidFill>
                  <a:schemeClr val="tx2"/>
                </a:solidFill>
                <a:latin typeface="Aharoni" pitchFamily="2" charset="-79"/>
                <a:cs typeface="Aharoni" pitchFamily="2" charset="-79"/>
              </a:rPr>
              <a:t>Result:</a:t>
            </a:r>
          </a:p>
          <a:p>
            <a:pPr algn="just">
              <a:lnSpc>
                <a:spcPct val="80000"/>
              </a:lnSpc>
              <a:spcBef>
                <a:spcPct val="20000"/>
              </a:spcBef>
              <a:buClr>
                <a:schemeClr val="accent1"/>
              </a:buClr>
              <a:buSzPct val="100000"/>
            </a:pPr>
            <a:r>
              <a:rPr lang="en-US" sz="1100" dirty="0" smtClean="0">
                <a:solidFill>
                  <a:schemeClr val="tx2"/>
                </a:solidFill>
              </a:rPr>
              <a:t>A </a:t>
            </a:r>
            <a:r>
              <a:rPr lang="en-US" sz="1100" dirty="0">
                <a:solidFill>
                  <a:schemeClr val="tx2"/>
                </a:solidFill>
              </a:rPr>
              <a:t>total of 28,493 new patients were seen in gastroenterology clinic (table 1). The mean age of the patients was 44.6+15.8 years with an overall higher representation of males (58%). The number of patients was seen to gradually increase during study period from 6410 in 2013 to 8138 in 2016. Overall, 15,956 (56%)  patients presented with GI disease which comprised APD(78.4%), FGID (14.98%) and others(6.62%), while patients with liver diseases were 12,535 (44%) and included HCV(50.3%), HBV(20.3%),HDV(7%),Hepatitis A(0.79%), Hepatitis E(0.59), NBNC(4.22%), NASH(5%), </a:t>
            </a:r>
            <a:r>
              <a:rPr lang="en-US" sz="1100" dirty="0" smtClean="0">
                <a:solidFill>
                  <a:schemeClr val="tx2"/>
                </a:solidFill>
              </a:rPr>
              <a:t>Hepatoma (</a:t>
            </a:r>
            <a:r>
              <a:rPr lang="en-US" sz="1100" dirty="0">
                <a:solidFill>
                  <a:schemeClr val="tx2"/>
                </a:solidFill>
              </a:rPr>
              <a:t>1.80%), Others(10%).</a:t>
            </a:r>
          </a:p>
        </p:txBody>
      </p:sp>
      <p:sp>
        <p:nvSpPr>
          <p:cNvPr id="18" name="Rectangle 17"/>
          <p:cNvSpPr/>
          <p:nvPr/>
        </p:nvSpPr>
        <p:spPr>
          <a:xfrm>
            <a:off x="3355398" y="5748589"/>
            <a:ext cx="5569527" cy="938719"/>
          </a:xfrm>
          <a:prstGeom prst="rect">
            <a:avLst/>
          </a:prstGeom>
        </p:spPr>
        <p:txBody>
          <a:bodyPr wrap="square">
            <a:spAutoFit/>
          </a:bodyPr>
          <a:lstStyle/>
          <a:p>
            <a:pPr algn="just">
              <a:lnSpc>
                <a:spcPct val="80000"/>
              </a:lnSpc>
              <a:spcBef>
                <a:spcPct val="20000"/>
              </a:spcBef>
              <a:buClr>
                <a:schemeClr val="accent1"/>
              </a:buClr>
              <a:buSzPct val="100000"/>
            </a:pPr>
            <a:r>
              <a:rPr lang="en-US" sz="1100" b="1" dirty="0">
                <a:solidFill>
                  <a:schemeClr val="tx2"/>
                </a:solidFill>
                <a:latin typeface="Aharoni" pitchFamily="2" charset="-79"/>
                <a:cs typeface="Aharoni" pitchFamily="2" charset="-79"/>
              </a:rPr>
              <a:t>Conclusion</a:t>
            </a:r>
            <a:r>
              <a:rPr lang="en-US" sz="1100" b="1" dirty="0">
                <a:solidFill>
                  <a:schemeClr val="tx2"/>
                </a:solidFill>
              </a:rPr>
              <a:t>:</a:t>
            </a:r>
          </a:p>
          <a:p>
            <a:pPr algn="just">
              <a:lnSpc>
                <a:spcPct val="80000"/>
              </a:lnSpc>
              <a:spcBef>
                <a:spcPct val="20000"/>
              </a:spcBef>
              <a:buClr>
                <a:schemeClr val="accent1"/>
              </a:buClr>
              <a:buSzPct val="100000"/>
            </a:pPr>
            <a:r>
              <a:rPr lang="en-US" sz="1100" dirty="0">
                <a:solidFill>
                  <a:schemeClr val="tx2"/>
                </a:solidFill>
              </a:rPr>
              <a:t>This report highlights annual trends in outpatient data from a major tertiary care center in Karachi, Pakistan. The analysis suggests a higher frequency of GI disorders, majority of which are comprise of APD, GERD, gastritis. Among liver disorder, HCV, HBV were highest in our setting. Further efforts should focus on prioritization and effective management of these most commonly observed ailments.</a:t>
            </a:r>
          </a:p>
        </p:txBody>
      </p:sp>
      <p:graphicFrame>
        <p:nvGraphicFramePr>
          <p:cNvPr id="20" name="Chart 19"/>
          <p:cNvGraphicFramePr>
            <a:graphicFrameLocks/>
          </p:cNvGraphicFramePr>
          <p:nvPr>
            <p:extLst>
              <p:ext uri="{D42A27DB-BD31-4B8C-83A1-F6EECF244321}">
                <p14:modId xmlns:p14="http://schemas.microsoft.com/office/powerpoint/2010/main" val="6243863"/>
              </p:ext>
            </p:extLst>
          </p:nvPr>
        </p:nvGraphicFramePr>
        <p:xfrm>
          <a:off x="152400" y="4244668"/>
          <a:ext cx="3165764" cy="1503921"/>
        </p:xfrm>
        <a:graphic>
          <a:graphicData uri="http://schemas.openxmlformats.org/drawingml/2006/chart">
            <c:chart xmlns:c="http://schemas.openxmlformats.org/drawingml/2006/chart" xmlns:r="http://schemas.openxmlformats.org/officeDocument/2006/relationships" r:id="rId9"/>
          </a:graphicData>
        </a:graphic>
      </p:graphicFrame>
      <p:pic>
        <p:nvPicPr>
          <p:cNvPr id="1043" name="Picture 19"/>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07818" y="5552962"/>
            <a:ext cx="3068782" cy="1134346"/>
          </a:xfrm>
          <a:prstGeom prst="rect">
            <a:avLst/>
          </a:prstGeom>
          <a:solidFill>
            <a:schemeClr val="accent1">
              <a:lumMod val="60000"/>
              <a:lumOff val="40000"/>
            </a:schemeClr>
          </a:solidFill>
          <a:ln>
            <a:solidFill>
              <a:schemeClr val="accent1">
                <a:lumMod val="60000"/>
                <a:lumOff val="40000"/>
              </a:schemeClr>
            </a:solidFill>
          </a:ln>
          <a:effectLst>
            <a:softEdge rad="112500"/>
          </a:effectLst>
        </p:spPr>
      </p:pic>
    </p:spTree>
    <p:extLst>
      <p:ext uri="{BB962C8B-B14F-4D97-AF65-F5344CB8AC3E}">
        <p14:creationId xmlns:p14="http://schemas.microsoft.com/office/powerpoint/2010/main" val="370339433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aveform">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183</TotalTime>
  <Words>391</Words>
  <Application>Microsoft Office PowerPoint</Application>
  <PresentationFormat>On-screen Show (4:3)</PresentationFormat>
  <Paragraphs>15</Paragraphs>
  <Slides>1</Slides>
  <Notes>1</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1</vt:i4>
      </vt:variant>
    </vt:vector>
  </HeadingPairs>
  <TitlesOfParts>
    <vt:vector size="7" baseType="lpstr">
      <vt:lpstr>Aharoni</vt:lpstr>
      <vt:lpstr>Calibri</vt:lpstr>
      <vt:lpstr>Candara</vt:lpstr>
      <vt:lpstr>Symbol</vt:lpstr>
      <vt:lpstr>Waveform</vt:lpstr>
      <vt:lpstr>Worksheet</vt:lpstr>
      <vt:lpstr> SPECTRUM OF GASTEROENTEROLOGY AND LIVER DISEASE AT THE AGA KHAN UNIVERSITY HOSPITAL; RESULTS FROM THE GODD REGISTRY Farheen Lubna, Shahab Abid, Saeed Hamid, Wasim Jaffri, Faisal Wasim, Amna Subhan, Om Parkash, Rustam Khan, Faraz Siddiqui Section of Gastroenterology , Department  of  Medicine, Aga Khan University, Karachi </vt:lpstr>
    </vt:vector>
  </TitlesOfParts>
  <Company>Hewlett-Packard Company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SPECTRUM OF GASTEROENTEROLOGY AND LIVER DISEASE A CHANGING TRENDS (Farheen Lubna Hashmi, Shahab Abid, Saeed Hamid, Wasim Jaffery, Faisal Waseem, Amna Subhan, Om Parkash, Rustam Khan, Faraz Siddiqui) Section of Gastroenterology , Department  of  Medicine, Aga Khan University, Karachi</dc:title>
  <dc:creator>Administrator</dc:creator>
  <cp:lastModifiedBy>Farheen Lubna</cp:lastModifiedBy>
  <cp:revision>17</cp:revision>
  <dcterms:created xsi:type="dcterms:W3CDTF">2017-05-09T13:06:56Z</dcterms:created>
  <dcterms:modified xsi:type="dcterms:W3CDTF">2018-02-15T09:50:53Z</dcterms:modified>
</cp:coreProperties>
</file>