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75" r:id="rId4"/>
    <p:sldId id="257" r:id="rId5"/>
    <p:sldId id="26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6" r:id="rId16"/>
    <p:sldId id="28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zonula occludens (ZO)-1</a:t>
            </a:r>
            <a:r>
              <a:rPr lang="en-US" altLang="zh-CN"/>
              <a:t>;The corneal endothelium, similar to</a:t>
            </a:r>
            <a:endParaRPr lang="en-US" altLang="zh-CN"/>
          </a:p>
          <a:p>
            <a:r>
              <a:rPr lang="en-US" altLang="zh-CN"/>
              <a:t>the epithelium, exhibits a thick band of actin cytoskeleton at the</a:t>
            </a:r>
            <a:endParaRPr lang="en-US" altLang="zh-CN"/>
          </a:p>
          <a:p>
            <a:r>
              <a:rPr lang="en-US" altLang="zh-CN"/>
              <a:t>apical junctional complex (AJC), which has been referred to as the</a:t>
            </a:r>
            <a:endParaRPr lang="en-US" altLang="zh-CN"/>
          </a:p>
          <a:p>
            <a:r>
              <a:rPr lang="en-US" altLang="zh-CN"/>
              <a:t>peri-junctional actomyosin ring (PAMR).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blipFill rotWithShape="0">
          <a:blip r:embed="rId2"/>
          <a:stretch>
            <a:fillRect b="-69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49" descr="1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标题 2050"/>
          <p:cNvSpPr>
            <a:spLocks noGrp="1"/>
          </p:cNvSpPr>
          <p:nvPr>
            <p:ph type="ctrTitle"/>
          </p:nvPr>
        </p:nvSpPr>
        <p:spPr>
          <a:xfrm>
            <a:off x="3024717" y="3286125"/>
            <a:ext cx="8636000" cy="10382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2" name="副标题 2051"/>
          <p:cNvSpPr>
            <a:spLocks noGrp="1"/>
          </p:cNvSpPr>
          <p:nvPr>
            <p:ph type="subTitle" idx="1"/>
          </p:nvPr>
        </p:nvSpPr>
        <p:spPr>
          <a:xfrm>
            <a:off x="3024717" y="4365625"/>
            <a:ext cx="8534400" cy="7667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3" name="日期占位符 2052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400"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40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jpe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 b="-69"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025" descr="1-1副本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标题 1026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文本占位符 1027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9" name="日期占位符 1028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30" name="页脚占位符 1029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1" name="灯片编号占位符 1030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sldNum="0" hdr="0" ftr="0" dt="0"/>
  <p:txStyles>
    <p:titleStyle>
      <a:lvl1pPr marL="0" lvl="0" indent="0" algn="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6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10747" y="1985010"/>
            <a:ext cx="8636000" cy="1038225"/>
          </a:xfrm>
        </p:spPr>
        <p:txBody>
          <a:bodyPr>
            <a:normAutofit fontScale="90000"/>
          </a:bodyPr>
          <a:p>
            <a:pPr algn="ctr"/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Corneal Alternations Induced by Topical Application of</a:t>
            </a:r>
            <a:b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Benzalkonium Chloride in Rabbi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20000"/>
          </a:bodyPr>
          <a:p>
            <a:r>
              <a:rPr lang="en-US" altLang="zh-CN">
                <a:latin typeface="Tahoma" panose="020B0604030504040204" charset="0"/>
                <a:cs typeface="Tahoma" panose="020B0604030504040204" charset="0"/>
              </a:rPr>
              <a:t>Wensheng Chen MD.PhD</a:t>
            </a:r>
            <a:endParaRPr lang="en-US" altLang="zh-CN">
              <a:latin typeface="Tahoma" panose="020B0604030504040204" charset="0"/>
              <a:cs typeface="Tahoma" panose="020B0604030504040204" charset="0"/>
            </a:endParaRPr>
          </a:p>
          <a:p>
            <a:r>
              <a:rPr lang="en-US" altLang="zh-CN">
                <a:latin typeface="Tahoma" panose="020B0604030504040204" charset="0"/>
                <a:cs typeface="Tahoma" panose="020B0604030504040204" charset="0"/>
              </a:rPr>
              <a:t> Zhiyuan Li MD.PhD</a:t>
            </a:r>
            <a:endParaRPr lang="en-US" altLang="zh-CN">
              <a:latin typeface="Tahoma" panose="020B0604030504040204" charset="0"/>
              <a:cs typeface="Tahoma" panose="020B0604030504040204" charset="0"/>
            </a:endParaRPr>
          </a:p>
          <a:p>
            <a:r>
              <a:rPr lang="en-US" altLang="zh-CN" sz="2000">
                <a:latin typeface="Tahoma" panose="020B0604030504040204" charset="0"/>
                <a:cs typeface="Tahoma" panose="020B0604030504040204" charset="0"/>
              </a:rPr>
              <a:t>the Eye Institute of Xiamen University.China</a:t>
            </a:r>
            <a:endParaRPr lang="en-US" altLang="zh-CN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en-US" altLang="zh-CN" sz="2000">
                <a:latin typeface="Tahoma" panose="020B0604030504040204" charset="0"/>
                <a:cs typeface="Tahoma" panose="020B0604030504040204" charset="0"/>
              </a:rPr>
              <a:t>The Affliated Hospital of Southern Medical University at Chenzhou.China</a:t>
            </a:r>
            <a:endParaRPr lang="en-US" altLang="zh-CN" sz="2000">
              <a:latin typeface="Tahoma" panose="020B0604030504040204" charset="0"/>
              <a:cs typeface="Tahoma" panose="020B060403050404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06255" y="-8890"/>
            <a:ext cx="2764409" cy="8640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85" y="-15875"/>
            <a:ext cx="3923665" cy="73342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Statements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We have no financial interests with any corporations.</a:t>
            </a:r>
            <a:endParaRPr lang="en-US" altLang="zh-CN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zh-CN" altLang="en-US"/>
              <a:t>Benzalkonium chloride (BAC) is the most common preservati</a:t>
            </a:r>
            <a:r>
              <a:rPr lang="en-US" altLang="zh-CN"/>
              <a:t>ve</a:t>
            </a:r>
            <a:r>
              <a:rPr lang="zh-CN" altLang="en-US"/>
              <a:t> in ophthalmic preparations</a:t>
            </a:r>
            <a:r>
              <a:rPr lang="en-US" altLang="zh-CN"/>
              <a:t>;</a:t>
            </a:r>
            <a:endParaRPr lang="en-US" altLang="zh-CN"/>
          </a:p>
          <a:p>
            <a:r>
              <a:rPr lang="en-US" altLang="zh-CN"/>
              <a:t> in vivo toxic effect of BAC on the barrier function of corneal endothelium remains unclear;</a:t>
            </a:r>
            <a:endParaRPr lang="en-US" altLang="zh-CN"/>
          </a:p>
          <a:p>
            <a:r>
              <a:rPr lang="en-US" altLang="zh-CN"/>
              <a:t> the long-time using of eye drop with BAC do harmful to the ocular surface but there is less evidence about the short-time exposure.</a:t>
            </a:r>
            <a:endParaRPr lang="en-US" altLang="zh-CN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62" name="标题 14336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algn="l"/>
            <a:r>
              <a:rPr lang="en-US" altLang="zh-CN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US" altLang="zh-CN" b="1" dirty="0"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143363" name="组合 143362"/>
          <p:cNvGrpSpPr/>
          <p:nvPr/>
        </p:nvGrpSpPr>
        <p:grpSpPr>
          <a:xfrm>
            <a:off x="2119630" y="1814513"/>
            <a:ext cx="6934200" cy="3595688"/>
            <a:chOff x="144" y="1095"/>
            <a:chExt cx="4368" cy="2265"/>
          </a:xfrm>
        </p:grpSpPr>
        <p:grpSp>
          <p:nvGrpSpPr>
            <p:cNvPr id="143364" name="组合 143363"/>
            <p:cNvGrpSpPr/>
            <p:nvPr/>
          </p:nvGrpSpPr>
          <p:grpSpPr>
            <a:xfrm>
              <a:off x="240" y="1095"/>
              <a:ext cx="4272" cy="2025"/>
              <a:chOff x="240" y="1095"/>
              <a:chExt cx="4272" cy="2025"/>
            </a:xfrm>
          </p:grpSpPr>
          <p:grpSp>
            <p:nvGrpSpPr>
              <p:cNvPr id="143365" name="组合 143364"/>
              <p:cNvGrpSpPr/>
              <p:nvPr/>
            </p:nvGrpSpPr>
            <p:grpSpPr>
              <a:xfrm>
                <a:off x="240" y="1095"/>
                <a:ext cx="4272" cy="1785"/>
                <a:chOff x="240" y="1095"/>
                <a:chExt cx="4272" cy="1785"/>
              </a:xfrm>
            </p:grpSpPr>
            <p:grpSp>
              <p:nvGrpSpPr>
                <p:cNvPr id="143366" name="组合 143365"/>
                <p:cNvGrpSpPr/>
                <p:nvPr/>
              </p:nvGrpSpPr>
              <p:grpSpPr>
                <a:xfrm>
                  <a:off x="384" y="1095"/>
                  <a:ext cx="4128" cy="1545"/>
                  <a:chOff x="384" y="1095"/>
                  <a:chExt cx="4128" cy="1545"/>
                </a:xfrm>
              </p:grpSpPr>
              <p:grpSp>
                <p:nvGrpSpPr>
                  <p:cNvPr id="143367" name="组合 143366"/>
                  <p:cNvGrpSpPr/>
                  <p:nvPr/>
                </p:nvGrpSpPr>
                <p:grpSpPr>
                  <a:xfrm>
                    <a:off x="384" y="1095"/>
                    <a:ext cx="4128" cy="1320"/>
                    <a:chOff x="384" y="1095"/>
                    <a:chExt cx="4128" cy="1320"/>
                  </a:xfrm>
                </p:grpSpPr>
                <p:grpSp>
                  <p:nvGrpSpPr>
                    <p:cNvPr id="143368" name="组合 143367"/>
                    <p:cNvGrpSpPr/>
                    <p:nvPr/>
                  </p:nvGrpSpPr>
                  <p:grpSpPr>
                    <a:xfrm>
                      <a:off x="384" y="1095"/>
                      <a:ext cx="4128" cy="1017"/>
                      <a:chOff x="384" y="1095"/>
                      <a:chExt cx="4128" cy="1017"/>
                    </a:xfrm>
                  </p:grpSpPr>
                  <p:grpSp>
                    <p:nvGrpSpPr>
                      <p:cNvPr id="143369" name="组合 143368"/>
                      <p:cNvGrpSpPr/>
                      <p:nvPr/>
                    </p:nvGrpSpPr>
                    <p:grpSpPr>
                      <a:xfrm>
                        <a:off x="384" y="1095"/>
                        <a:ext cx="4128" cy="921"/>
                        <a:chOff x="384" y="1095"/>
                        <a:chExt cx="4128" cy="921"/>
                      </a:xfrm>
                    </p:grpSpPr>
                    <p:grpSp>
                      <p:nvGrpSpPr>
                        <p:cNvPr id="143370" name="组合 143369"/>
                        <p:cNvGrpSpPr/>
                        <p:nvPr/>
                      </p:nvGrpSpPr>
                      <p:grpSpPr>
                        <a:xfrm>
                          <a:off x="384" y="1095"/>
                          <a:ext cx="4128" cy="921"/>
                          <a:chOff x="384" y="1095"/>
                          <a:chExt cx="4128" cy="921"/>
                        </a:xfrm>
                      </p:grpSpPr>
                      <p:grpSp>
                        <p:nvGrpSpPr>
                          <p:cNvPr id="143371" name="组合 143370"/>
                          <p:cNvGrpSpPr/>
                          <p:nvPr/>
                        </p:nvGrpSpPr>
                        <p:grpSpPr>
                          <a:xfrm>
                            <a:off x="384" y="1095"/>
                            <a:ext cx="4128" cy="249"/>
                            <a:chOff x="384" y="1095"/>
                            <a:chExt cx="4128" cy="249"/>
                          </a:xfrm>
                        </p:grpSpPr>
                        <p:sp>
                          <p:nvSpPr>
                            <p:cNvPr id="143372" name="矩形 143371"/>
                            <p:cNvSpPr/>
                            <p:nvPr/>
                          </p:nvSpPr>
                          <p:spPr>
                            <a:xfrm>
                              <a:off x="384" y="1095"/>
                              <a:ext cx="960" cy="24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 w="9525" cap="flat" cmpd="sng">
                              <a:solidFill>
                                <a:schemeClr val="tx1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  <p:txBody>
                            <a:bodyPr wrap="none" anchor="ctr"/>
                            <a:p>
                              <a:pPr algn="ctr" eaLnBrk="1" hangingPunct="1"/>
                              <a:r>
                                <a:rPr lang="en-US" altLang="zh-CN" sz="2000" b="1" dirty="0">
                                  <a:latin typeface="Times New Roman" panose="02020603050405020304" pitchFamily="18" charset="0"/>
                                </a:rPr>
                                <a:t>PBS</a:t>
                              </a:r>
                              <a:endParaRPr lang="en-US" altLang="zh-CN" sz="2000" b="1" dirty="0">
                                <a:latin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43373" name="矩形 143372"/>
                            <p:cNvSpPr/>
                            <p:nvPr/>
                          </p:nvSpPr>
                          <p:spPr>
                            <a:xfrm>
                              <a:off x="1440" y="1104"/>
                              <a:ext cx="960" cy="24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 w="9525" cap="flat" cmpd="sng">
                              <a:solidFill>
                                <a:schemeClr val="tx1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  <p:txBody>
                            <a:bodyPr wrap="none" anchor="ctr"/>
                            <a:p>
                              <a:pPr algn="ctr" eaLnBrk="1" hangingPunct="1"/>
                              <a:r>
                                <a:rPr lang="en-US" altLang="zh-CN" sz="2400" b="1" dirty="0">
                                  <a:latin typeface="Times New Roman" panose="02020603050405020304" pitchFamily="18" charset="0"/>
                                </a:rPr>
                                <a:t>0.01%BAC</a:t>
                              </a:r>
                              <a:endParaRPr lang="en-US" altLang="zh-CN" sz="2400" b="1" dirty="0">
                                <a:latin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43374" name="矩形 143373"/>
                            <p:cNvSpPr/>
                            <p:nvPr/>
                          </p:nvSpPr>
                          <p:spPr>
                            <a:xfrm>
                              <a:off x="2496" y="1104"/>
                              <a:ext cx="960" cy="24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 w="9525" cap="flat" cmpd="sng">
                              <a:solidFill>
                                <a:schemeClr val="tx1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  <p:txBody>
                            <a:bodyPr wrap="none" anchor="ctr"/>
                            <a:p>
                              <a:pPr algn="ctr" eaLnBrk="1" hangingPunct="1"/>
                              <a:r>
                                <a:rPr lang="en-US" altLang="zh-CN" sz="2400" b="1" dirty="0">
                                  <a:latin typeface="Times New Roman" panose="02020603050405020304" pitchFamily="18" charset="0"/>
                                </a:rPr>
                                <a:t>0.05%BAC</a:t>
                              </a:r>
                              <a:endParaRPr lang="en-US" altLang="zh-CN" sz="2400" b="1" dirty="0">
                                <a:latin typeface="Times New Roman" panose="02020603050405020304" pitchFamily="18" charset="0"/>
                              </a:endParaRPr>
                            </a:p>
                          </p:txBody>
                        </p:sp>
                        <p:sp>
                          <p:nvSpPr>
                            <p:cNvPr id="143375" name="矩形 143374"/>
                            <p:cNvSpPr/>
                            <p:nvPr/>
                          </p:nvSpPr>
                          <p:spPr>
                            <a:xfrm>
                              <a:off x="3552" y="1104"/>
                              <a:ext cx="960" cy="24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 w="9525" cap="flat" cmpd="sng">
                              <a:solidFill>
                                <a:schemeClr val="tx1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  <p:txBody>
                            <a:bodyPr wrap="none" anchor="ctr"/>
                            <a:p>
                              <a:pPr algn="ctr" eaLnBrk="1" hangingPunct="1"/>
                              <a:r>
                                <a:rPr lang="en-US" altLang="zh-CN" sz="2400" b="1" dirty="0">
                                  <a:latin typeface="Times New Roman" panose="02020603050405020304" pitchFamily="18" charset="0"/>
                                </a:rPr>
                                <a:t>0.10%BAC</a:t>
                              </a:r>
                              <a:endParaRPr lang="en-US" altLang="zh-CN" sz="2400" b="1" dirty="0">
                                <a:latin typeface="Times New Roman" panose="02020603050405020304" pitchFamily="18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43376" name="组合 143375"/>
                          <p:cNvGrpSpPr/>
                          <p:nvPr/>
                        </p:nvGrpSpPr>
                        <p:grpSpPr>
                          <a:xfrm>
                            <a:off x="816" y="1344"/>
                            <a:ext cx="3264" cy="672"/>
                            <a:chOff x="816" y="1344"/>
                            <a:chExt cx="3264" cy="672"/>
                          </a:xfrm>
                        </p:grpSpPr>
                        <p:sp>
                          <p:nvSpPr>
                            <p:cNvPr id="143377" name="直接连接符 143376"/>
                            <p:cNvSpPr/>
                            <p:nvPr/>
                          </p:nvSpPr>
                          <p:spPr>
                            <a:xfrm>
                              <a:off x="816" y="1488"/>
                              <a:ext cx="3264" cy="0"/>
                            </a:xfrm>
                            <a:prstGeom prst="line">
                              <a:avLst/>
                            </a:prstGeom>
                            <a:ln w="9525" cap="flat" cmpd="sng">
                              <a:solidFill>
                                <a:schemeClr val="tx1"/>
                              </a:solidFill>
                              <a:prstDash val="solid"/>
                              <a:headEnd type="none" w="med" len="med"/>
                              <a:tailEnd type="none" w="med" len="med"/>
                            </a:ln>
                          </p:spPr>
                        </p:sp>
                        <p:grpSp>
                          <p:nvGrpSpPr>
                            <p:cNvPr id="143378" name="组合 143377"/>
                            <p:cNvGrpSpPr/>
                            <p:nvPr/>
                          </p:nvGrpSpPr>
                          <p:grpSpPr>
                            <a:xfrm>
                              <a:off x="816" y="1344"/>
                              <a:ext cx="3264" cy="672"/>
                              <a:chOff x="816" y="1344"/>
                              <a:chExt cx="3264" cy="672"/>
                            </a:xfrm>
                          </p:grpSpPr>
                          <p:sp>
                            <p:nvSpPr>
                              <p:cNvPr id="143379" name="直接连接符 143378"/>
                              <p:cNvSpPr/>
                              <p:nvPr/>
                            </p:nvSpPr>
                            <p:spPr>
                              <a:xfrm>
                                <a:off x="816" y="1344"/>
                                <a:ext cx="0" cy="144"/>
                              </a:xfrm>
                              <a:prstGeom prst="line">
                                <a:avLst/>
                              </a:prstGeom>
                              <a:ln w="9525" cap="flat" cmpd="sng">
                                <a:solidFill>
                                  <a:schemeClr val="tx1"/>
                                </a:solidFill>
                                <a:prstDash val="solid"/>
                                <a:headEnd type="none" w="med" len="med"/>
                                <a:tailEnd type="none" w="med" len="med"/>
                              </a:ln>
                            </p:spPr>
                          </p:sp>
                          <p:sp>
                            <p:nvSpPr>
                              <p:cNvPr id="143380" name="直接连接符 143379"/>
                              <p:cNvSpPr/>
                              <p:nvPr/>
                            </p:nvSpPr>
                            <p:spPr>
                              <a:xfrm>
                                <a:off x="1872" y="1344"/>
                                <a:ext cx="0" cy="144"/>
                              </a:xfrm>
                              <a:prstGeom prst="line">
                                <a:avLst/>
                              </a:prstGeom>
                              <a:ln w="9525" cap="flat" cmpd="sng">
                                <a:solidFill>
                                  <a:schemeClr val="tx1"/>
                                </a:solidFill>
                                <a:prstDash val="solid"/>
                                <a:headEnd type="none" w="med" len="med"/>
                                <a:tailEnd type="none" w="med" len="med"/>
                              </a:ln>
                            </p:spPr>
                          </p:sp>
                          <p:sp>
                            <p:nvSpPr>
                              <p:cNvPr id="143381" name="直接连接符 143380"/>
                              <p:cNvSpPr/>
                              <p:nvPr/>
                            </p:nvSpPr>
                            <p:spPr>
                              <a:xfrm>
                                <a:off x="2976" y="1344"/>
                                <a:ext cx="0" cy="144"/>
                              </a:xfrm>
                              <a:prstGeom prst="line">
                                <a:avLst/>
                              </a:prstGeom>
                              <a:ln w="9525" cap="flat" cmpd="sng">
                                <a:solidFill>
                                  <a:schemeClr val="tx1"/>
                                </a:solidFill>
                                <a:prstDash val="solid"/>
                                <a:headEnd type="none" w="med" len="med"/>
                                <a:tailEnd type="none" w="med" len="med"/>
                              </a:ln>
                            </p:spPr>
                          </p:sp>
                          <p:sp>
                            <p:nvSpPr>
                              <p:cNvPr id="143382" name="直接连接符 143381"/>
                              <p:cNvSpPr/>
                              <p:nvPr/>
                            </p:nvSpPr>
                            <p:spPr>
                              <a:xfrm>
                                <a:off x="4080" y="1344"/>
                                <a:ext cx="0" cy="144"/>
                              </a:xfrm>
                              <a:prstGeom prst="line">
                                <a:avLst/>
                              </a:prstGeom>
                              <a:ln w="9525" cap="flat" cmpd="sng">
                                <a:solidFill>
                                  <a:schemeClr val="tx1"/>
                                </a:solidFill>
                                <a:prstDash val="solid"/>
                                <a:headEnd type="none" w="med" len="med"/>
                                <a:tailEnd type="none" w="med" len="med"/>
                              </a:ln>
                            </p:spPr>
                          </p:sp>
                          <p:sp>
                            <p:nvSpPr>
                              <p:cNvPr id="143383" name="直接连接符 143382"/>
                              <p:cNvSpPr/>
                              <p:nvPr/>
                            </p:nvSpPr>
                            <p:spPr>
                              <a:xfrm>
                                <a:off x="2256" y="1488"/>
                                <a:ext cx="0" cy="528"/>
                              </a:xfrm>
                              <a:prstGeom prst="line">
                                <a:avLst/>
                              </a:prstGeom>
                              <a:ln w="9525" cap="flat" cmpd="sng">
                                <a:solidFill>
                                  <a:schemeClr val="tx1"/>
                                </a:solidFill>
                                <a:prstDash val="solid"/>
                                <a:headEnd type="none" w="med" len="med"/>
                                <a:tailEnd type="none" w="med" len="med"/>
                              </a:ln>
                            </p:spPr>
                          </p:sp>
                        </p:grpSp>
                      </p:grpSp>
                    </p:grpSp>
                    <p:grpSp>
                      <p:nvGrpSpPr>
                        <p:cNvPr id="143384" name="组合 143383"/>
                        <p:cNvGrpSpPr/>
                        <p:nvPr/>
                      </p:nvGrpSpPr>
                      <p:grpSpPr>
                        <a:xfrm>
                          <a:off x="1045" y="1632"/>
                          <a:ext cx="2363" cy="240"/>
                          <a:chOff x="1045" y="1632"/>
                          <a:chExt cx="2363" cy="240"/>
                        </a:xfrm>
                      </p:grpSpPr>
                      <p:sp>
                        <p:nvSpPr>
                          <p:cNvPr id="143385" name="矩形 143384"/>
                          <p:cNvSpPr/>
                          <p:nvPr/>
                        </p:nvSpPr>
                        <p:spPr>
                          <a:xfrm>
                            <a:off x="1045" y="1632"/>
                            <a:ext cx="1028" cy="240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 w="9525" cap="flat" cmpd="sng">
                            <a:solidFill>
                              <a:schemeClr val="tx1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wrap="none" anchor="ctr"/>
                          <a:p>
                            <a:pPr algn="ctr" eaLnBrk="1" hangingPunct="1"/>
                            <a:r>
                              <a:rPr lang="en-US" altLang="zh-CN" sz="2400" b="1" dirty="0">
                                <a:latin typeface="Times New Roman" panose="02020603050405020304" pitchFamily="18" charset="0"/>
                              </a:rPr>
                              <a:t>SLIT LAMP</a:t>
                            </a:r>
                            <a:endParaRPr lang="en-US" altLang="zh-CN" sz="2400" b="1" dirty="0">
                              <a:latin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43386" name="矩形 143385"/>
                          <p:cNvSpPr/>
                          <p:nvPr/>
                        </p:nvSpPr>
                        <p:spPr>
                          <a:xfrm>
                            <a:off x="2448" y="1632"/>
                            <a:ext cx="960" cy="240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 w="9525" cap="flat" cmpd="sng">
                            <a:solidFill>
                              <a:schemeClr val="tx1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wrap="none" anchor="ctr"/>
                          <a:p>
                            <a:pPr algn="ctr" eaLnBrk="1" hangingPunct="1"/>
                            <a:r>
                              <a:rPr lang="en-US" altLang="zh-CN" sz="2400" b="1" dirty="0">
                                <a:latin typeface="Times New Roman" panose="02020603050405020304" pitchFamily="18" charset="0"/>
                              </a:rPr>
                              <a:t>Sherimer’s</a:t>
                            </a:r>
                            <a:endParaRPr lang="en-US" altLang="zh-CN" sz="2400" b="1" dirty="0">
                              <a:latin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43387" name="组合 143386"/>
                      <p:cNvGrpSpPr/>
                      <p:nvPr/>
                    </p:nvGrpSpPr>
                    <p:grpSpPr>
                      <a:xfrm>
                        <a:off x="1008" y="2016"/>
                        <a:ext cx="2160" cy="96"/>
                        <a:chOff x="1008" y="2016"/>
                        <a:chExt cx="2160" cy="96"/>
                      </a:xfrm>
                    </p:grpSpPr>
                    <p:sp>
                      <p:nvSpPr>
                        <p:cNvPr id="143388" name="直接连接符 143387"/>
                        <p:cNvSpPr/>
                        <p:nvPr/>
                      </p:nvSpPr>
                      <p:spPr>
                        <a:xfrm>
                          <a:off x="1008" y="2016"/>
                          <a:ext cx="2160" cy="0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chemeClr val="tx1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</p:sp>
                    <p:sp>
                      <p:nvSpPr>
                        <p:cNvPr id="143389" name="直接连接符 143388"/>
                        <p:cNvSpPr/>
                        <p:nvPr/>
                      </p:nvSpPr>
                      <p:spPr>
                        <a:xfrm>
                          <a:off x="1008" y="2016"/>
                          <a:ext cx="0" cy="96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chemeClr val="tx1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</p:sp>
                    <p:sp>
                      <p:nvSpPr>
                        <p:cNvPr id="143390" name="直接连接符 143389"/>
                        <p:cNvSpPr/>
                        <p:nvPr/>
                      </p:nvSpPr>
                      <p:spPr>
                        <a:xfrm>
                          <a:off x="3168" y="2016"/>
                          <a:ext cx="0" cy="96"/>
                        </a:xfrm>
                        <a:prstGeom prst="line">
                          <a:avLst/>
                        </a:prstGeom>
                        <a:ln w="9525" cap="flat" cmpd="sng">
                          <a:solidFill>
                            <a:schemeClr val="tx1"/>
                          </a:solidFill>
                          <a:prstDash val="solid"/>
                          <a:headEnd type="none" w="med" len="med"/>
                          <a:tailEnd type="none" w="med" len="med"/>
                        </a:ln>
                      </p:spPr>
                    </p:sp>
                  </p:grpSp>
                </p:grpSp>
                <p:grpSp>
                  <p:nvGrpSpPr>
                    <p:cNvPr id="143391" name="组合 143390"/>
                    <p:cNvGrpSpPr/>
                    <p:nvPr/>
                  </p:nvGrpSpPr>
                  <p:grpSpPr>
                    <a:xfrm>
                      <a:off x="487" y="2087"/>
                      <a:ext cx="3921" cy="328"/>
                      <a:chOff x="535" y="2087"/>
                      <a:chExt cx="3921" cy="328"/>
                    </a:xfrm>
                  </p:grpSpPr>
                  <p:sp>
                    <p:nvSpPr>
                      <p:cNvPr id="143392" name="矩形 143391"/>
                      <p:cNvSpPr/>
                      <p:nvPr/>
                    </p:nvSpPr>
                    <p:spPr>
                      <a:xfrm>
                        <a:off x="535" y="2087"/>
                        <a:ext cx="960" cy="24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 cap="flat" cmpd="sng">
                        <a:solidFill>
                          <a:schemeClr val="tx1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 wrap="none" anchor="ctr"/>
                      <a:p>
                        <a:pPr algn="ctr" eaLnBrk="1" hangingPunct="1"/>
                        <a:r>
                          <a:rPr lang="en-US" altLang="zh-CN" sz="2000" b="1" dirty="0">
                            <a:latin typeface="Times New Roman" panose="02020603050405020304" pitchFamily="18" charset="0"/>
                          </a:rPr>
                          <a:t>IVCM</a:t>
                        </a:r>
                        <a:endParaRPr lang="en-US" altLang="zh-CN" sz="2000" b="1" dirty="0">
                          <a:latin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3393" name="矩形 143392"/>
                      <p:cNvSpPr/>
                      <p:nvPr/>
                    </p:nvSpPr>
                    <p:spPr>
                      <a:xfrm>
                        <a:off x="2012" y="2166"/>
                        <a:ext cx="2444" cy="249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 cap="flat" cmpd="sng">
                        <a:solidFill>
                          <a:schemeClr val="tx1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 wrap="none" anchor="ctr"/>
                      <a:p>
                        <a:pPr algn="ctr" eaLnBrk="1" hangingPunct="1"/>
                        <a:r>
                          <a:rPr lang="zh-CN" altLang="en-US" sz="2000" b="1" dirty="0">
                            <a:latin typeface="Times New Roman" panose="02020603050405020304" pitchFamily="18" charset="0"/>
                          </a:rPr>
                          <a:t>Fluorescent penetration experiment</a:t>
                        </a:r>
                        <a:endParaRPr lang="zh-CN" altLang="en-US" sz="2000" b="1" dirty="0">
                          <a:latin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43394" name="组合 143393"/>
                  <p:cNvGrpSpPr/>
                  <p:nvPr/>
                </p:nvGrpSpPr>
                <p:grpSpPr>
                  <a:xfrm>
                    <a:off x="672" y="2352"/>
                    <a:ext cx="1584" cy="288"/>
                    <a:chOff x="624" y="2352"/>
                    <a:chExt cx="1680" cy="288"/>
                  </a:xfrm>
                </p:grpSpPr>
                <p:sp>
                  <p:nvSpPr>
                    <p:cNvPr id="143395" name="直接连接符 143394"/>
                    <p:cNvSpPr/>
                    <p:nvPr/>
                  </p:nvSpPr>
                  <p:spPr>
                    <a:xfrm>
                      <a:off x="1008" y="2352"/>
                      <a:ext cx="0" cy="96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43396" name="直接连接符 143395"/>
                    <p:cNvSpPr/>
                    <p:nvPr/>
                  </p:nvSpPr>
                  <p:spPr>
                    <a:xfrm>
                      <a:off x="624" y="2448"/>
                      <a:ext cx="1680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43397" name="直接连接符 143396"/>
                    <p:cNvSpPr/>
                    <p:nvPr/>
                  </p:nvSpPr>
                  <p:spPr>
                    <a:xfrm>
                      <a:off x="624" y="2448"/>
                      <a:ext cx="0" cy="192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43398" name="直接连接符 143397"/>
                    <p:cNvSpPr/>
                    <p:nvPr/>
                  </p:nvSpPr>
                  <p:spPr>
                    <a:xfrm>
                      <a:off x="2304" y="2448"/>
                      <a:ext cx="0" cy="192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</p:grpSp>
            <p:grpSp>
              <p:nvGrpSpPr>
                <p:cNvPr id="143399" name="组合 143398"/>
                <p:cNvGrpSpPr/>
                <p:nvPr/>
              </p:nvGrpSpPr>
              <p:grpSpPr>
                <a:xfrm>
                  <a:off x="240" y="2640"/>
                  <a:ext cx="2640" cy="240"/>
                  <a:chOff x="144" y="2640"/>
                  <a:chExt cx="2640" cy="240"/>
                </a:xfrm>
              </p:grpSpPr>
              <p:sp>
                <p:nvSpPr>
                  <p:cNvPr id="143400" name="矩形 143399"/>
                  <p:cNvSpPr/>
                  <p:nvPr/>
                </p:nvSpPr>
                <p:spPr>
                  <a:xfrm>
                    <a:off x="144" y="2640"/>
                    <a:ext cx="960" cy="24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p>
                    <a:pPr algn="ctr" eaLnBrk="1" hangingPunct="1"/>
                    <a:r>
                      <a:rPr lang="en-US" altLang="zh-CN" sz="2000" b="1" dirty="0">
                        <a:latin typeface="Times New Roman" panose="02020603050405020304" pitchFamily="18" charset="0"/>
                      </a:rPr>
                      <a:t>whole mount</a:t>
                    </a:r>
                    <a:endParaRPr lang="en-US" altLang="zh-CN" sz="2000" b="1" dirty="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401" name="矩形 143400"/>
                  <p:cNvSpPr/>
                  <p:nvPr/>
                </p:nvSpPr>
                <p:spPr>
                  <a:xfrm>
                    <a:off x="1824" y="2640"/>
                    <a:ext cx="960" cy="24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p>
                    <a:pPr algn="ctr" eaLnBrk="1" hangingPunct="1"/>
                    <a:r>
                      <a:rPr lang="en-US" altLang="zh-CN" sz="2400" b="1" dirty="0">
                        <a:latin typeface="Times New Roman" panose="02020603050405020304" pitchFamily="18" charset="0"/>
                      </a:rPr>
                      <a:t>slice</a:t>
                    </a:r>
                    <a:endParaRPr lang="en-US" altLang="zh-CN" sz="2400" b="1" dirty="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143402" name="组合 143401"/>
              <p:cNvGrpSpPr/>
              <p:nvPr/>
            </p:nvGrpSpPr>
            <p:grpSpPr>
              <a:xfrm>
                <a:off x="576" y="2880"/>
                <a:ext cx="2352" cy="240"/>
                <a:chOff x="624" y="2880"/>
                <a:chExt cx="2256" cy="240"/>
              </a:xfrm>
            </p:grpSpPr>
            <p:sp>
              <p:nvSpPr>
                <p:cNvPr id="143403" name="直接连接符 143402"/>
                <p:cNvSpPr/>
                <p:nvPr/>
              </p:nvSpPr>
              <p:spPr>
                <a:xfrm>
                  <a:off x="624" y="2880"/>
                  <a:ext cx="0" cy="24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43404" name="直接连接符 143403"/>
                <p:cNvSpPr/>
                <p:nvPr/>
              </p:nvSpPr>
              <p:spPr>
                <a:xfrm>
                  <a:off x="1728" y="2928"/>
                  <a:ext cx="1152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43405" name="直接连接符 143404"/>
                <p:cNvSpPr/>
                <p:nvPr/>
              </p:nvSpPr>
              <p:spPr>
                <a:xfrm>
                  <a:off x="1728" y="2928"/>
                  <a:ext cx="0" cy="192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43406" name="直接连接符 143405"/>
                <p:cNvSpPr/>
                <p:nvPr/>
              </p:nvSpPr>
              <p:spPr>
                <a:xfrm>
                  <a:off x="2880" y="2928"/>
                  <a:ext cx="0" cy="192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43407" name="直接连接符 143406"/>
              <p:cNvSpPr/>
              <p:nvPr/>
            </p:nvSpPr>
            <p:spPr>
              <a:xfrm>
                <a:off x="2400" y="2880"/>
                <a:ext cx="0" cy="4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43408" name="组合 143407"/>
            <p:cNvGrpSpPr/>
            <p:nvPr/>
          </p:nvGrpSpPr>
          <p:grpSpPr>
            <a:xfrm>
              <a:off x="144" y="3120"/>
              <a:ext cx="3168" cy="240"/>
              <a:chOff x="144" y="3120"/>
              <a:chExt cx="3168" cy="240"/>
            </a:xfrm>
          </p:grpSpPr>
          <p:sp>
            <p:nvSpPr>
              <p:cNvPr id="143409" name="矩形 143408"/>
              <p:cNvSpPr/>
              <p:nvPr/>
            </p:nvSpPr>
            <p:spPr>
              <a:xfrm>
                <a:off x="144" y="3120"/>
                <a:ext cx="960" cy="24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algn="ctr" eaLnBrk="1" hangingPunct="1"/>
                <a:r>
                  <a:rPr lang="en-US" altLang="zh-CN" sz="2000" b="1" dirty="0">
                    <a:latin typeface="Times New Roman" panose="02020603050405020304" pitchFamily="18" charset="0"/>
                  </a:rPr>
                  <a:t>IF:</a:t>
                </a:r>
                <a:r>
                  <a:rPr lang="en-US" altLang="zh-CN" sz="1600" b="1" dirty="0">
                    <a:latin typeface="Times New Roman" panose="02020603050405020304" pitchFamily="18" charset="0"/>
                  </a:rPr>
                  <a:t>ZO-1,PARM</a:t>
                </a:r>
                <a:endParaRPr lang="en-US" altLang="zh-CN" sz="16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410" name="矩形 143409"/>
              <p:cNvSpPr/>
              <p:nvPr/>
            </p:nvSpPr>
            <p:spPr>
              <a:xfrm>
                <a:off x="1248" y="3120"/>
                <a:ext cx="960" cy="24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algn="ctr" eaLnBrk="1" hangingPunct="1"/>
                <a:r>
                  <a:rPr lang="en-US" altLang="zh-CN" sz="2400" b="1" dirty="0">
                    <a:latin typeface="Times New Roman" panose="02020603050405020304" pitchFamily="18" charset="0"/>
                  </a:rPr>
                  <a:t>HE</a:t>
                </a:r>
                <a:endParaRPr lang="en-US" altLang="zh-CN" sz="24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411" name="矩形 143410"/>
              <p:cNvSpPr/>
              <p:nvPr/>
            </p:nvSpPr>
            <p:spPr>
              <a:xfrm>
                <a:off x="2352" y="3120"/>
                <a:ext cx="960" cy="24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algn="ctr" eaLnBrk="1" hangingPunct="1"/>
                <a:r>
                  <a:rPr lang="en-US" altLang="zh-CN" sz="2000" b="1" dirty="0">
                    <a:latin typeface="Times New Roman" panose="02020603050405020304" pitchFamily="18" charset="0"/>
                  </a:rPr>
                  <a:t>IF:MUC5AC</a:t>
                </a:r>
                <a:endParaRPr lang="en-US" altLang="zh-CN" sz="2000" b="1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页脚占位符 1"/>
          <p:cNvSpPr/>
          <p:nvPr>
            <p:ph type="ftr" sz="quarter" idx="11"/>
          </p:nvPr>
        </p:nvSpPr>
        <p:spPr/>
        <p:txBody>
          <a:bodyPr/>
          <a:p>
            <a:pPr lvl="0"/>
            <a:r>
              <a:rPr lang="zh-CN" altLang="en-US" dirty="0"/>
              <a:t>tolizhiyuan01@163.com</a:t>
            </a:r>
            <a:endParaRPr lang="zh-CN" altLang="en-US" dirty="0"/>
          </a:p>
        </p:txBody>
      </p:sp>
      <p:sp>
        <p:nvSpPr>
          <p:cNvPr id="3" name="灯片编号占位符 2"/>
          <p:cNvSpPr/>
          <p:nvPr>
            <p:ph type="sldNum" sz="quarter" idx="12"/>
          </p:nvPr>
        </p:nvSpPr>
        <p:spPr/>
        <p:txBody>
          <a:bodyPr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4" name="日期占位符 3"/>
          <p:cNvSpPr/>
          <p:nvPr>
            <p:ph type="dt" sz="half" idx="10"/>
          </p:nvPr>
        </p:nvSpPr>
        <p:spPr/>
        <p:txBody>
          <a:bodyPr/>
          <a:p>
            <a:pPr lvl="0"/>
            <a:fld id="{BB962C8B-B14F-4D97-AF65-F5344CB8AC3E}" type="datetime1">
              <a:rPr lang="zh-CN" altLang="en-US" dirty="0"/>
            </a:fld>
            <a:endParaRPr lang="zh-CN" altLang="en-US" dirty="0"/>
          </a:p>
        </p:txBody>
      </p:sp>
      <p:sp>
        <p:nvSpPr>
          <p:cNvPr id="5" name="七角星 4"/>
          <p:cNvSpPr/>
          <p:nvPr/>
        </p:nvSpPr>
        <p:spPr>
          <a:xfrm>
            <a:off x="9309100" y="180975"/>
            <a:ext cx="2590800" cy="230568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charset="0"/>
                <a:cs typeface="Blackadder ITC" panose="04020505051007020D02" charset="0"/>
              </a:rPr>
              <a:t>twice daily for four days to rabbits eye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anose="04020505051007020D02" charset="0"/>
              <a:cs typeface="Blackadder ITC" panose="04020505051007020D02" charset="0"/>
            </a:endParaRPr>
          </a:p>
        </p:txBody>
      </p:sp>
    </p:spTree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Ocular Surface remains “healthy”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009390" y="1600200"/>
            <a:ext cx="4172585" cy="45262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Superfical cells Morphology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85315" y="2100580"/>
            <a:ext cx="8420100" cy="35242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Basal Layer  of Epithelial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60320" y="1600200"/>
            <a:ext cx="7070090" cy="45262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the Inner Community 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23720" y="2043430"/>
            <a:ext cx="8543925" cy="36385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Endothelial Surface Accumulation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71345" y="2096135"/>
            <a:ext cx="8448675" cy="353377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Corneal Fluorescence Absorption &amp; Function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2430780"/>
            <a:ext cx="10972800" cy="28644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Cell-cell Tight Connect--Zone Occlusion-1</a:t>
            </a:r>
            <a:endParaRPr lang="en-US" altLang="zh-CN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74390" y="1600200"/>
            <a:ext cx="5442585" cy="45262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PAMR and </a:t>
            </a:r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ZO-1 in the </a:t>
            </a:r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orneal </a:t>
            </a:r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ndothelium</a:t>
            </a:r>
            <a:r>
              <a:rPr lang="zh-CN" altLang="en-US"/>
              <a:t>.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09595" y="1600200"/>
            <a:ext cx="5971540" cy="452628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altLang="zh-CN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ur study demonstrated that topical application of BAC can quickly impair the whole cornea without occurrence of dry eye.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BAC at high concentration induces disruption of the barrier integrity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the corneal endothelium. 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DSC03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8115" y="800100"/>
            <a:ext cx="9126077" cy="608404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 sz="8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charset="0"/>
                <a:cs typeface="Blackadder ITC" panose="04020505051007020D02" charset="0"/>
              </a:rPr>
              <a:t>   Thanks  for attending!!!</a:t>
            </a:r>
            <a:endParaRPr lang="en-US" altLang="zh-CN" sz="8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anose="04020505051007020D02" charset="0"/>
              <a:cs typeface="Blackadder ITC" panose="04020505051007020D02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蓝调晶格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7B7E5"/>
      </a:accent6>
      <a:hlink>
        <a:srgbClr val="3333CC"/>
      </a:hlink>
      <a:folHlink>
        <a:srgbClr val="AF67FF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1352</Words>
  <Application>WPS 演示</Application>
  <PresentationFormat>宽屏</PresentationFormat>
  <Paragraphs>76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Times New Roman</vt:lpstr>
      <vt:lpstr>Tahoma</vt:lpstr>
      <vt:lpstr>Blackadder ITC</vt:lpstr>
      <vt:lpstr>微软雅黑</vt:lpstr>
      <vt:lpstr>Arial Unicode MS</vt:lpstr>
      <vt:lpstr>黑体</vt:lpstr>
      <vt:lpstr>Calibri</vt:lpstr>
      <vt:lpstr>蓝调晶格</vt:lpstr>
      <vt:lpstr>Corneal Alternations Induced by Topical Application of Benzalkonium Chloride in Rabbit</vt:lpstr>
      <vt:lpstr>Statements</vt:lpstr>
      <vt:lpstr>Background</vt:lpstr>
      <vt:lpstr>Method</vt:lpstr>
      <vt:lpstr>the Ocular Surface remains “healthy”</vt:lpstr>
      <vt:lpstr>the Superfical cells Morphology</vt:lpstr>
      <vt:lpstr>the Basal Layer  of Epithelial</vt:lpstr>
      <vt:lpstr> the Inner Community </vt:lpstr>
      <vt:lpstr>the Endothelial Surface Accumulation</vt:lpstr>
      <vt:lpstr>Corneal Fluorescence Absorption &amp; Function</vt:lpstr>
      <vt:lpstr>Cell-cell Tight Connect--Zone Occlusion-1</vt:lpstr>
      <vt:lpstr>  PAMR and  ZO-1 in the Corneal Endothelium.</vt:lpstr>
      <vt:lpstr>Conclusion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19</cp:revision>
  <dcterms:created xsi:type="dcterms:W3CDTF">2018-05-23T15:04:00Z</dcterms:created>
  <dcterms:modified xsi:type="dcterms:W3CDTF">2018-06-07T14:38:02Z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