
<file path=[Content_Types].xml><?xml version="1.0" encoding="utf-8"?>
<Types xmlns="http://schemas.openxmlformats.org/package/2006/content-types">
  <Default Extension="png" ContentType="image/png"/>
  <Default Extension="bin" ContentType="application/vnd.openxmlformats-officedocument.oleObject"/>
  <Override PartName="/ppt/slideMasters/slideMaster1.xml" ContentType="application/vnd.openxmlformats-officedocument.presentationml.slideMaster+xml"/>
  <Override PartName="/ppt/presProps.xml" ContentType="application/vnd.openxmlformats-officedocument.presentationml.presProps+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Default Extension="vml" ContentType="application/vnd.openxmlformats-officedocument.vmlDrawing"/>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43891200" cy="32918400"/>
  <p:notesSz cx="7004050" cy="9290050"/>
  <p:defaultTextStyle>
    <a:defPPr>
      <a:defRPr lang="en-US"/>
    </a:defPPr>
    <a:lvl1pPr marL="0" algn="l" defTabSz="3291279" rtl="0" eaLnBrk="1" latinLnBrk="0" hangingPunct="1">
      <a:defRPr sz="6400" kern="1200">
        <a:solidFill>
          <a:schemeClr val="tx1"/>
        </a:solidFill>
        <a:latin typeface="+mn-lt"/>
        <a:ea typeface="+mn-ea"/>
        <a:cs typeface="+mn-cs"/>
      </a:defRPr>
    </a:lvl1pPr>
    <a:lvl2pPr marL="1645640" algn="l" defTabSz="3291279" rtl="0" eaLnBrk="1" latinLnBrk="0" hangingPunct="1">
      <a:defRPr sz="6400" kern="1200">
        <a:solidFill>
          <a:schemeClr val="tx1"/>
        </a:solidFill>
        <a:latin typeface="+mn-lt"/>
        <a:ea typeface="+mn-ea"/>
        <a:cs typeface="+mn-cs"/>
      </a:defRPr>
    </a:lvl2pPr>
    <a:lvl3pPr marL="3291279" algn="l" defTabSz="3291279" rtl="0" eaLnBrk="1" latinLnBrk="0" hangingPunct="1">
      <a:defRPr sz="6400" kern="1200">
        <a:solidFill>
          <a:schemeClr val="tx1"/>
        </a:solidFill>
        <a:latin typeface="+mn-lt"/>
        <a:ea typeface="+mn-ea"/>
        <a:cs typeface="+mn-cs"/>
      </a:defRPr>
    </a:lvl3pPr>
    <a:lvl4pPr marL="4936919" algn="l" defTabSz="3291279" rtl="0" eaLnBrk="1" latinLnBrk="0" hangingPunct="1">
      <a:defRPr sz="6400" kern="1200">
        <a:solidFill>
          <a:schemeClr val="tx1"/>
        </a:solidFill>
        <a:latin typeface="+mn-lt"/>
        <a:ea typeface="+mn-ea"/>
        <a:cs typeface="+mn-cs"/>
      </a:defRPr>
    </a:lvl4pPr>
    <a:lvl5pPr marL="6582559" algn="l" defTabSz="3291279" rtl="0" eaLnBrk="1" latinLnBrk="0" hangingPunct="1">
      <a:defRPr sz="6400" kern="1200">
        <a:solidFill>
          <a:schemeClr val="tx1"/>
        </a:solidFill>
        <a:latin typeface="+mn-lt"/>
        <a:ea typeface="+mn-ea"/>
        <a:cs typeface="+mn-cs"/>
      </a:defRPr>
    </a:lvl5pPr>
    <a:lvl6pPr marL="8228198" algn="l" defTabSz="3291279" rtl="0" eaLnBrk="1" latinLnBrk="0" hangingPunct="1">
      <a:defRPr sz="6400" kern="1200">
        <a:solidFill>
          <a:schemeClr val="tx1"/>
        </a:solidFill>
        <a:latin typeface="+mn-lt"/>
        <a:ea typeface="+mn-ea"/>
        <a:cs typeface="+mn-cs"/>
      </a:defRPr>
    </a:lvl6pPr>
    <a:lvl7pPr marL="9873837" algn="l" defTabSz="3291279" rtl="0" eaLnBrk="1" latinLnBrk="0" hangingPunct="1">
      <a:defRPr sz="6400" kern="1200">
        <a:solidFill>
          <a:schemeClr val="tx1"/>
        </a:solidFill>
        <a:latin typeface="+mn-lt"/>
        <a:ea typeface="+mn-ea"/>
        <a:cs typeface="+mn-cs"/>
      </a:defRPr>
    </a:lvl7pPr>
    <a:lvl8pPr marL="11519478" algn="l" defTabSz="3291279" rtl="0" eaLnBrk="1" latinLnBrk="0" hangingPunct="1">
      <a:defRPr sz="6400" kern="1200">
        <a:solidFill>
          <a:schemeClr val="tx1"/>
        </a:solidFill>
        <a:latin typeface="+mn-lt"/>
        <a:ea typeface="+mn-ea"/>
        <a:cs typeface="+mn-cs"/>
      </a:defRPr>
    </a:lvl8pPr>
    <a:lvl9pPr marL="13165118" algn="l" defTabSz="3291279" rtl="0" eaLnBrk="1" latinLnBrk="0" hangingPunct="1">
      <a:defRPr sz="64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0368">
          <p15:clr>
            <a:srgbClr val="A4A3A4"/>
          </p15:clr>
        </p15:guide>
        <p15:guide id="2" pos="138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7F7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60" autoAdjust="0"/>
    <p:restoredTop sz="97949" autoAdjust="0"/>
  </p:normalViewPr>
  <p:slideViewPr>
    <p:cSldViewPr>
      <p:cViewPr>
        <p:scale>
          <a:sx n="30" d="100"/>
          <a:sy n="30" d="100"/>
        </p:scale>
        <p:origin x="4398" y="-348"/>
      </p:cViewPr>
      <p:guideLst>
        <p:guide orient="horz" pos="10368"/>
        <p:guide pos="13824"/>
      </p:guideLst>
    </p:cSldViewPr>
  </p:slid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43159680" y="0"/>
            <a:ext cx="731520" cy="329184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en-US" dirty="0"/>
          </a:p>
        </p:txBody>
      </p:sp>
      <p:sp>
        <p:nvSpPr>
          <p:cNvPr id="16" name="Rectangle 15"/>
          <p:cNvSpPr/>
          <p:nvPr userDrawn="1"/>
        </p:nvSpPr>
        <p:spPr>
          <a:xfrm>
            <a:off x="0" y="0"/>
            <a:ext cx="731520" cy="329184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en-US" dirty="0"/>
          </a:p>
        </p:txBody>
      </p:sp>
      <p:sp>
        <p:nvSpPr>
          <p:cNvPr id="17" name="Rectangle 16"/>
          <p:cNvSpPr/>
          <p:nvPr userDrawn="1"/>
        </p:nvSpPr>
        <p:spPr>
          <a:xfrm>
            <a:off x="0" y="0"/>
            <a:ext cx="43891200" cy="4114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en-US" dirty="0"/>
          </a:p>
        </p:txBody>
      </p:sp>
      <p:sp>
        <p:nvSpPr>
          <p:cNvPr id="18" name="Rectangle 17"/>
          <p:cNvSpPr/>
          <p:nvPr userDrawn="1"/>
        </p:nvSpPr>
        <p:spPr>
          <a:xfrm>
            <a:off x="0" y="28803600"/>
            <a:ext cx="43891200" cy="41148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en-US" dirty="0"/>
          </a:p>
        </p:txBody>
      </p:sp>
      <p:sp>
        <p:nvSpPr>
          <p:cNvPr id="11" name="Instructions"/>
          <p:cNvSpPr/>
          <p:nvPr userDrawn="1"/>
        </p:nvSpPr>
        <p:spPr>
          <a:xfrm>
            <a:off x="-10515600" y="0"/>
            <a:ext cx="9601200" cy="329184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71421" tIns="171421" rIns="171421" bIns="171421"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800"/>
              </a:spcAft>
            </a:pPr>
            <a:r>
              <a:rPr lang="en-US" sz="7200" dirty="0">
                <a:solidFill>
                  <a:srgbClr val="7F7F7F"/>
                </a:solidFill>
                <a:latin typeface="Calibri" pitchFamily="34" charset="0"/>
                <a:cs typeface="Calibri" panose="020F0502020204030204" pitchFamily="34" charset="0"/>
              </a:rPr>
              <a:t>Poster Print Size:</a:t>
            </a:r>
            <a:endParaRPr sz="7200" dirty="0">
              <a:solidFill>
                <a:srgbClr val="7F7F7F"/>
              </a:solidFill>
              <a:latin typeface="Calibri" pitchFamily="34" charset="0"/>
              <a:cs typeface="Calibri" panose="020F0502020204030204" pitchFamily="34" charset="0"/>
            </a:endParaRPr>
          </a:p>
          <a:p>
            <a:pPr lvl="0">
              <a:spcBef>
                <a:spcPts val="0"/>
              </a:spcBef>
              <a:spcAft>
                <a:spcPts val="1800"/>
              </a:spcAft>
            </a:pPr>
            <a:r>
              <a:rPr lang="en-US" sz="4900" dirty="0">
                <a:solidFill>
                  <a:srgbClr val="7F7F7F"/>
                </a:solidFill>
                <a:latin typeface="Calibri" pitchFamily="34" charset="0"/>
                <a:cs typeface="Calibri" panose="020F0502020204030204" pitchFamily="34" charset="0"/>
              </a:rPr>
              <a:t>This poster template is 36” high by 48” wide. It can be used to print a Tri-Fold poster with 12” wings.</a:t>
            </a:r>
          </a:p>
          <a:p>
            <a:pPr lvl="0">
              <a:spcBef>
                <a:spcPts val="0"/>
              </a:spcBef>
              <a:spcAft>
                <a:spcPts val="1800"/>
              </a:spcAft>
            </a:pPr>
            <a:r>
              <a:rPr lang="en-US" sz="7200" dirty="0">
                <a:solidFill>
                  <a:srgbClr val="7F7F7F"/>
                </a:solidFill>
                <a:latin typeface="Calibri" pitchFamily="34" charset="0"/>
                <a:cs typeface="Calibri" panose="020F0502020204030204" pitchFamily="34" charset="0"/>
              </a:rPr>
              <a:t>Placeholders</a:t>
            </a:r>
            <a:r>
              <a:rPr sz="7200" dirty="0">
                <a:solidFill>
                  <a:srgbClr val="7F7F7F"/>
                </a:solidFill>
                <a:latin typeface="Calibri" pitchFamily="34" charset="0"/>
                <a:cs typeface="Calibri" panose="020F0502020204030204" pitchFamily="34" charset="0"/>
              </a:rPr>
              <a:t>:</a:t>
            </a:r>
          </a:p>
          <a:p>
            <a:pPr lvl="0">
              <a:spcBef>
                <a:spcPts val="0"/>
              </a:spcBef>
              <a:spcAft>
                <a:spcPts val="1800"/>
              </a:spcAft>
            </a:pPr>
            <a:r>
              <a:rPr sz="4900" dirty="0">
                <a:solidFill>
                  <a:srgbClr val="7F7F7F"/>
                </a:solidFill>
                <a:latin typeface="Calibri" pitchFamily="34" charset="0"/>
                <a:cs typeface="Calibri" panose="020F0502020204030204" pitchFamily="34" charset="0"/>
              </a:rPr>
              <a:t>The </a:t>
            </a:r>
            <a:r>
              <a:rPr lang="en-US" sz="4900" dirty="0">
                <a:solidFill>
                  <a:srgbClr val="7F7F7F"/>
                </a:solidFill>
                <a:latin typeface="Calibri" pitchFamily="34" charset="0"/>
                <a:cs typeface="Calibri" panose="020F0502020204030204" pitchFamily="34" charset="0"/>
              </a:rPr>
              <a:t>various elements included</a:t>
            </a:r>
            <a:r>
              <a:rPr sz="4900" dirty="0">
                <a:solidFill>
                  <a:srgbClr val="7F7F7F"/>
                </a:solidFill>
                <a:latin typeface="Calibri" pitchFamily="34" charset="0"/>
                <a:cs typeface="Calibri" panose="020F0502020204030204" pitchFamily="34" charset="0"/>
              </a:rPr>
              <a:t> in this </a:t>
            </a:r>
            <a:r>
              <a:rPr lang="en-US" sz="4900" dirty="0">
                <a:solidFill>
                  <a:srgbClr val="7F7F7F"/>
                </a:solidFill>
                <a:latin typeface="Calibri" pitchFamily="34" charset="0"/>
                <a:cs typeface="Calibri" panose="020F0502020204030204" pitchFamily="34" charset="0"/>
              </a:rPr>
              <a:t>poster are ones</a:t>
            </a:r>
            <a:r>
              <a:rPr lang="en-US" sz="4900" baseline="0" dirty="0">
                <a:solidFill>
                  <a:srgbClr val="7F7F7F"/>
                </a:solidFill>
                <a:latin typeface="Calibri" pitchFamily="34" charset="0"/>
                <a:cs typeface="Calibri" panose="020F0502020204030204" pitchFamily="34" charset="0"/>
              </a:rPr>
              <a:t> we often see in medical, research, and scientific posters.</a:t>
            </a:r>
            <a:r>
              <a:rPr sz="4900" dirty="0">
                <a:solidFill>
                  <a:srgbClr val="7F7F7F"/>
                </a:solidFill>
                <a:latin typeface="Calibri" pitchFamily="34" charset="0"/>
                <a:cs typeface="Calibri" panose="020F0502020204030204" pitchFamily="34" charset="0"/>
              </a:rPr>
              <a:t> </a:t>
            </a:r>
            <a:r>
              <a:rPr lang="en-US" sz="4900" dirty="0">
                <a:solidFill>
                  <a:srgbClr val="7F7F7F"/>
                </a:solidFill>
                <a:latin typeface="Calibri" pitchFamily="34" charset="0"/>
                <a:cs typeface="Calibri" panose="020F0502020204030204" pitchFamily="34" charset="0"/>
              </a:rPr>
              <a:t>Feel</a:t>
            </a:r>
            <a:r>
              <a:rPr lang="en-US" sz="4900" baseline="0" dirty="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800"/>
              </a:spcAft>
            </a:pPr>
            <a:r>
              <a:rPr lang="en-US" sz="7200" dirty="0">
                <a:solidFill>
                  <a:srgbClr val="7F7F7F"/>
                </a:solidFill>
                <a:latin typeface="Calibri" pitchFamily="34" charset="0"/>
                <a:cs typeface="Calibri" panose="020F0502020204030204" pitchFamily="34" charset="0"/>
              </a:rPr>
              <a:t>Image</a:t>
            </a:r>
            <a:r>
              <a:rPr lang="en-US" sz="7200" baseline="0" dirty="0">
                <a:solidFill>
                  <a:srgbClr val="7F7F7F"/>
                </a:solidFill>
                <a:latin typeface="Calibri" pitchFamily="34" charset="0"/>
                <a:cs typeface="Calibri" panose="020F0502020204030204" pitchFamily="34" charset="0"/>
              </a:rPr>
              <a:t> Quality</a:t>
            </a:r>
            <a:r>
              <a:rPr lang="en-US" sz="7200" dirty="0">
                <a:solidFill>
                  <a:srgbClr val="7F7F7F"/>
                </a:solidFill>
                <a:latin typeface="Calibri" pitchFamily="34" charset="0"/>
                <a:cs typeface="Calibri" panose="020F0502020204030204" pitchFamily="34" charset="0"/>
              </a:rPr>
              <a:t>:</a:t>
            </a:r>
          </a:p>
          <a:p>
            <a:pPr lvl="0">
              <a:spcBef>
                <a:spcPts val="0"/>
              </a:spcBef>
              <a:spcAft>
                <a:spcPts val="1800"/>
              </a:spcAft>
            </a:pPr>
            <a:r>
              <a:rPr lang="en-US" sz="4900" dirty="0">
                <a:solidFill>
                  <a:srgbClr val="7F7F7F"/>
                </a:solidFill>
                <a:latin typeface="Calibri" pitchFamily="34" charset="0"/>
                <a:cs typeface="Calibri" panose="020F0502020204030204" pitchFamily="34" charset="0"/>
              </a:rPr>
              <a:t>You can place digital photos or logo art in your poster file by selecting the </a:t>
            </a:r>
            <a:r>
              <a:rPr lang="en-US" sz="4900" b="1" dirty="0">
                <a:solidFill>
                  <a:srgbClr val="7F7F7F"/>
                </a:solidFill>
                <a:latin typeface="Calibri" pitchFamily="34" charset="0"/>
                <a:cs typeface="Calibri" panose="020F0502020204030204" pitchFamily="34" charset="0"/>
              </a:rPr>
              <a:t>Insert, Picture</a:t>
            </a:r>
            <a:r>
              <a:rPr lang="en-US" sz="4900" dirty="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4900" b="1" dirty="0">
                <a:solidFill>
                  <a:srgbClr val="7F7F7F"/>
                </a:solidFill>
                <a:latin typeface="Calibri" pitchFamily="34" charset="0"/>
                <a:cs typeface="Calibri" panose="020F0502020204030204" pitchFamily="34" charset="0"/>
              </a:rPr>
              <a:t>150-200 pixels per inch in their final printed size</a:t>
            </a:r>
            <a:r>
              <a:rPr lang="en-US" sz="4900" dirty="0">
                <a:solidFill>
                  <a:srgbClr val="7F7F7F"/>
                </a:solidFill>
                <a:latin typeface="Calibri" pitchFamily="34" charset="0"/>
                <a:cs typeface="Calibri" panose="020F0502020204030204" pitchFamily="34" charset="0"/>
              </a:rPr>
              <a:t>. For instance, a 1600 x 1200 pixel</a:t>
            </a:r>
            <a:r>
              <a:rPr lang="en-US" sz="4900" baseline="0" dirty="0">
                <a:solidFill>
                  <a:srgbClr val="7F7F7F"/>
                </a:solidFill>
                <a:latin typeface="Calibri" pitchFamily="34" charset="0"/>
                <a:cs typeface="Calibri" panose="020F0502020204030204" pitchFamily="34" charset="0"/>
              </a:rPr>
              <a:t> photo will usually look fine up to </a:t>
            </a:r>
            <a:r>
              <a:rPr lang="en-US" sz="4900" dirty="0">
                <a:solidFill>
                  <a:srgbClr val="7F7F7F"/>
                </a:solidFill>
                <a:latin typeface="Calibri" pitchFamily="34" charset="0"/>
                <a:cs typeface="Calibri" panose="020F0502020204030204" pitchFamily="34" charset="0"/>
              </a:rPr>
              <a:t>8“-10” wide on your printed poster.</a:t>
            </a:r>
          </a:p>
          <a:p>
            <a:pPr lvl="0">
              <a:spcBef>
                <a:spcPts val="0"/>
              </a:spcBef>
              <a:spcAft>
                <a:spcPts val="1800"/>
              </a:spcAft>
            </a:pPr>
            <a:r>
              <a:rPr lang="en-US" sz="4900" dirty="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800"/>
              </a:spcAft>
            </a:pPr>
            <a:r>
              <a:rPr lang="en-US" sz="4900" dirty="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800"/>
              </a:spcAft>
            </a:pPr>
            <a:r>
              <a:rPr lang="en-US" sz="3600" dirty="0">
                <a:solidFill>
                  <a:srgbClr val="7F7F7F"/>
                </a:solidFill>
                <a:latin typeface="Calibri" pitchFamily="34" charset="0"/>
                <a:cs typeface="Calibri" panose="020F0502020204030204" pitchFamily="34" charset="0"/>
              </a:rPr>
              <a:t/>
            </a:r>
            <a:br>
              <a:rPr lang="en-US" sz="3600" dirty="0">
                <a:solidFill>
                  <a:srgbClr val="7F7F7F"/>
                </a:solidFill>
                <a:latin typeface="Calibri" pitchFamily="34" charset="0"/>
                <a:cs typeface="Calibri" panose="020F0502020204030204" pitchFamily="34" charset="0"/>
              </a:rPr>
            </a:br>
            <a:r>
              <a:rPr lang="en-US" sz="3600" dirty="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44805600" y="0"/>
            <a:ext cx="9601200" cy="329184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800"/>
                </a:spcAft>
              </a:pPr>
              <a:r>
                <a:rPr lang="en-US" sz="7200" dirty="0">
                  <a:solidFill>
                    <a:schemeClr val="bg1">
                      <a:lumMod val="50000"/>
                    </a:schemeClr>
                  </a:solidFill>
                  <a:latin typeface="Calibri" pitchFamily="34" charset="0"/>
                  <a:cs typeface="Calibri" panose="020F0502020204030204" pitchFamily="34" charset="0"/>
                </a:rPr>
                <a:t>Change</a:t>
              </a:r>
              <a:r>
                <a:rPr lang="en-US" sz="7200" baseline="0" dirty="0">
                  <a:solidFill>
                    <a:schemeClr val="bg1">
                      <a:lumMod val="50000"/>
                    </a:schemeClr>
                  </a:solidFill>
                  <a:latin typeface="Calibri" pitchFamily="34" charset="0"/>
                  <a:cs typeface="Calibri" panose="020F0502020204030204" pitchFamily="34" charset="0"/>
                </a:rPr>
                <a:t> Color Theme</a:t>
              </a:r>
              <a:r>
                <a:rPr lang="en-US" sz="7200" dirty="0">
                  <a:solidFill>
                    <a:schemeClr val="bg1">
                      <a:lumMod val="50000"/>
                    </a:schemeClr>
                  </a:solidFill>
                  <a:latin typeface="Calibri" pitchFamily="34" charset="0"/>
                  <a:cs typeface="Calibri" panose="020F0502020204030204" pitchFamily="34" charset="0"/>
                </a:rPr>
                <a:t>:</a:t>
              </a:r>
              <a:endParaRPr sz="720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r>
                <a:rPr lang="en-US" sz="4900" dirty="0">
                  <a:solidFill>
                    <a:schemeClr val="bg1">
                      <a:lumMod val="50000"/>
                    </a:schemeClr>
                  </a:solidFill>
                  <a:latin typeface="Calibri" pitchFamily="34" charset="0"/>
                  <a:cs typeface="Calibri" panose="020F0502020204030204" pitchFamily="34" charset="0"/>
                </a:rPr>
                <a:t>This template is designed to use the built-in color themes in</a:t>
              </a:r>
              <a:r>
                <a:rPr lang="en-US" sz="4900" baseline="0" dirty="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800"/>
                </a:spcAft>
              </a:pPr>
              <a:r>
                <a:rPr lang="en-US" sz="4900" baseline="0" dirty="0">
                  <a:solidFill>
                    <a:schemeClr val="bg1">
                      <a:lumMod val="50000"/>
                    </a:schemeClr>
                  </a:solidFill>
                  <a:latin typeface="Calibri" pitchFamily="34" charset="0"/>
                  <a:cs typeface="Calibri" panose="020F0502020204030204" pitchFamily="34" charset="0"/>
                </a:rPr>
                <a:t>To change the color theme, select the </a:t>
              </a:r>
              <a:r>
                <a:rPr lang="en-US" sz="4900" b="1" baseline="0" dirty="0">
                  <a:solidFill>
                    <a:schemeClr val="bg1">
                      <a:lumMod val="50000"/>
                    </a:schemeClr>
                  </a:solidFill>
                  <a:latin typeface="Calibri" pitchFamily="34" charset="0"/>
                  <a:cs typeface="Calibri" panose="020F0502020204030204" pitchFamily="34" charset="0"/>
                </a:rPr>
                <a:t>Design</a:t>
              </a:r>
              <a:r>
                <a:rPr lang="en-US" sz="4900" baseline="0" dirty="0">
                  <a:solidFill>
                    <a:schemeClr val="bg1">
                      <a:lumMod val="50000"/>
                    </a:schemeClr>
                  </a:solidFill>
                  <a:latin typeface="Calibri" pitchFamily="34" charset="0"/>
                  <a:cs typeface="Calibri" panose="020F0502020204030204" pitchFamily="34" charset="0"/>
                </a:rPr>
                <a:t> tab, then select the </a:t>
              </a:r>
              <a:r>
                <a:rPr lang="en-US" sz="4900" b="1" baseline="0" dirty="0">
                  <a:solidFill>
                    <a:schemeClr val="bg1">
                      <a:lumMod val="50000"/>
                    </a:schemeClr>
                  </a:solidFill>
                  <a:latin typeface="Calibri" pitchFamily="34" charset="0"/>
                  <a:cs typeface="Calibri" panose="020F0502020204030204" pitchFamily="34" charset="0"/>
                </a:rPr>
                <a:t>Colors</a:t>
              </a:r>
              <a:r>
                <a:rPr lang="en-US" sz="4900" baseline="0" dirty="0">
                  <a:solidFill>
                    <a:schemeClr val="bg1">
                      <a:lumMod val="50000"/>
                    </a:schemeClr>
                  </a:solidFill>
                  <a:latin typeface="Calibri" pitchFamily="34" charset="0"/>
                  <a:cs typeface="Calibri" panose="020F0502020204030204" pitchFamily="34" charset="0"/>
                </a:rPr>
                <a:t> drop-down list.</a:t>
              </a: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r>
                <a:rPr lang="en-US" sz="4900" baseline="0" dirty="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800"/>
                </a:spcAft>
              </a:pPr>
              <a:r>
                <a:rPr lang="en-US" sz="7200" dirty="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800"/>
                </a:spcAft>
              </a:pPr>
              <a:r>
                <a:rPr lang="en-US" sz="4900" dirty="0">
                  <a:solidFill>
                    <a:schemeClr val="bg1">
                      <a:lumMod val="50000"/>
                    </a:schemeClr>
                  </a:solidFill>
                  <a:latin typeface="Calibri" pitchFamily="34" charset="0"/>
                  <a:cs typeface="Calibri" panose="020F0502020204030204" pitchFamily="34" charset="0"/>
                </a:rPr>
                <a:t>Once your poster file is ready, visit</a:t>
              </a:r>
              <a:r>
                <a:rPr lang="en-US" sz="4900" baseline="0" dirty="0">
                  <a:solidFill>
                    <a:schemeClr val="bg1">
                      <a:lumMod val="50000"/>
                    </a:schemeClr>
                  </a:solidFill>
                  <a:latin typeface="Calibri" pitchFamily="34" charset="0"/>
                  <a:cs typeface="Calibri" panose="020F0502020204030204" pitchFamily="34" charset="0"/>
                </a:rPr>
                <a:t> </a:t>
              </a:r>
              <a:r>
                <a:rPr lang="en-US" sz="4900" b="1" baseline="0" dirty="0">
                  <a:solidFill>
                    <a:schemeClr val="bg1">
                      <a:lumMod val="50000"/>
                    </a:schemeClr>
                  </a:solidFill>
                  <a:latin typeface="Calibri" pitchFamily="34" charset="0"/>
                  <a:cs typeface="Calibri" panose="020F0502020204030204" pitchFamily="34" charset="0"/>
                </a:rPr>
                <a:t>www.genigraphics.com</a:t>
              </a:r>
              <a:r>
                <a:rPr lang="en-US" sz="4900" baseline="0" dirty="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800"/>
                </a:spcAft>
              </a:pPr>
              <a:r>
                <a:rPr lang="en-US" sz="4900" baseline="0" dirty="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900" baseline="0" dirty="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4900" baseline="0" dirty="0">
                  <a:solidFill>
                    <a:schemeClr val="bg1">
                      <a:lumMod val="50000"/>
                    </a:schemeClr>
                  </a:solidFill>
                  <a:latin typeface="Calibri" pitchFamily="34" charset="0"/>
                  <a:cs typeface="Calibri" panose="020F0502020204030204" pitchFamily="34" charset="0"/>
                </a:rPr>
                <a:t>US and Canada:  1-800-790-4001</a:t>
              </a:r>
              <a:br>
                <a:rPr lang="en-US" sz="4900" baseline="0" dirty="0">
                  <a:solidFill>
                    <a:schemeClr val="bg1">
                      <a:lumMod val="50000"/>
                    </a:schemeClr>
                  </a:solidFill>
                  <a:latin typeface="Calibri" pitchFamily="34" charset="0"/>
                  <a:cs typeface="Calibri" panose="020F0502020204030204" pitchFamily="34" charset="0"/>
                </a:rPr>
              </a:br>
              <a:r>
                <a:rPr lang="en-US" sz="4900" baseline="0" dirty="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r>
                <a:rPr lang="en-US" sz="3600" dirty="0">
                  <a:solidFill>
                    <a:schemeClr val="bg1">
                      <a:lumMod val="50000"/>
                    </a:schemeClr>
                  </a:solidFill>
                  <a:latin typeface="Calibri" pitchFamily="34" charset="0"/>
                  <a:cs typeface="Calibri" panose="020F0502020204030204" pitchFamily="34" charset="0"/>
                </a:rPr>
                <a:t/>
              </a:r>
              <a:br>
                <a:rPr lang="en-US" sz="3600" dirty="0">
                  <a:solidFill>
                    <a:schemeClr val="bg1">
                      <a:lumMod val="50000"/>
                    </a:schemeClr>
                  </a:solidFill>
                  <a:latin typeface="Calibri" pitchFamily="34" charset="0"/>
                  <a:cs typeface="Calibri" panose="020F0502020204030204" pitchFamily="34" charset="0"/>
                </a:rPr>
              </a:br>
              <a:r>
                <a:rPr lang="en-US" sz="3600" dirty="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34281342" y="9260274"/>
              <a:ext cx="11904515" cy="10246926"/>
            </a:xfrm>
            <a:prstGeom prst="rect">
              <a:avLst/>
            </a:prstGeom>
          </p:spPr>
        </p:pic>
      </p:grpSp>
      <p:grpSp>
        <p:nvGrpSpPr>
          <p:cNvPr id="8" name="Group 7"/>
          <p:cNvGrpSpPr/>
          <p:nvPr userDrawn="1"/>
        </p:nvGrpSpPr>
        <p:grpSpPr>
          <a:xfrm>
            <a:off x="7033287" y="-1257300"/>
            <a:ext cx="29923713" cy="35653980"/>
            <a:chOff x="7033287" y="-1257300"/>
            <a:chExt cx="29923713" cy="35653980"/>
          </a:xfrm>
        </p:grpSpPr>
        <p:sp>
          <p:nvSpPr>
            <p:cNvPr id="2" name="TextBox 1"/>
            <p:cNvSpPr txBox="1"/>
            <p:nvPr userDrawn="1"/>
          </p:nvSpPr>
          <p:spPr>
            <a:xfrm>
              <a:off x="7033287" y="-1247269"/>
              <a:ext cx="3634713" cy="1077218"/>
            </a:xfrm>
            <a:prstGeom prst="rect">
              <a:avLst/>
            </a:prstGeom>
            <a:noFill/>
          </p:spPr>
          <p:txBody>
            <a:bodyPr wrap="none" rtlCol="0">
              <a:spAutoFit/>
            </a:bodyPr>
            <a:lstStyle/>
            <a:p>
              <a:r>
                <a:rPr lang="en-US" dirty="0">
                  <a:solidFill>
                    <a:srgbClr val="7F7F7F"/>
                  </a:solidFill>
                </a:rPr>
                <a:t>Folds here</a:t>
              </a:r>
            </a:p>
          </p:txBody>
        </p:sp>
        <p:cxnSp>
          <p:nvCxnSpPr>
            <p:cNvPr id="4" name="Straight Arrow Connector 3"/>
            <p:cNvCxnSpPr/>
            <p:nvPr userDrawn="1"/>
          </p:nvCxnSpPr>
          <p:spPr>
            <a:xfrm>
              <a:off x="10972800" y="-1257300"/>
              <a:ext cx="0" cy="1097280"/>
            </a:xfrm>
            <a:prstGeom prst="straightConnector1">
              <a:avLst/>
            </a:prstGeom>
            <a:ln w="63500">
              <a:solidFill>
                <a:srgbClr val="7F7F7F"/>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userDrawn="1"/>
          </p:nvSpPr>
          <p:spPr>
            <a:xfrm>
              <a:off x="33322287" y="-1247269"/>
              <a:ext cx="3634713" cy="1077218"/>
            </a:xfrm>
            <a:prstGeom prst="rect">
              <a:avLst/>
            </a:prstGeom>
            <a:noFill/>
          </p:spPr>
          <p:txBody>
            <a:bodyPr wrap="none" rtlCol="0">
              <a:spAutoFit/>
            </a:bodyPr>
            <a:lstStyle/>
            <a:p>
              <a:r>
                <a:rPr lang="en-US" dirty="0">
                  <a:solidFill>
                    <a:srgbClr val="7F7F7F"/>
                  </a:solidFill>
                </a:rPr>
                <a:t>Folds here</a:t>
              </a:r>
            </a:p>
          </p:txBody>
        </p:sp>
        <p:cxnSp>
          <p:nvCxnSpPr>
            <p:cNvPr id="20" name="Straight Arrow Connector 19"/>
            <p:cNvCxnSpPr/>
            <p:nvPr userDrawn="1"/>
          </p:nvCxnSpPr>
          <p:spPr>
            <a:xfrm>
              <a:off x="32918400" y="-1257300"/>
              <a:ext cx="0" cy="1097280"/>
            </a:xfrm>
            <a:prstGeom prst="straightConnector1">
              <a:avLst/>
            </a:prstGeom>
            <a:ln w="63500">
              <a:solidFill>
                <a:srgbClr val="7F7F7F"/>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userDrawn="1"/>
          </p:nvSpPr>
          <p:spPr>
            <a:xfrm>
              <a:off x="7033287" y="33309431"/>
              <a:ext cx="3634713" cy="1077218"/>
            </a:xfrm>
            <a:prstGeom prst="rect">
              <a:avLst/>
            </a:prstGeom>
            <a:noFill/>
          </p:spPr>
          <p:txBody>
            <a:bodyPr wrap="none" rtlCol="0">
              <a:spAutoFit/>
            </a:bodyPr>
            <a:lstStyle/>
            <a:p>
              <a:r>
                <a:rPr lang="en-US" dirty="0">
                  <a:solidFill>
                    <a:srgbClr val="7F7F7F"/>
                  </a:solidFill>
                </a:rPr>
                <a:t>Folds here</a:t>
              </a:r>
            </a:p>
          </p:txBody>
        </p:sp>
        <p:cxnSp>
          <p:nvCxnSpPr>
            <p:cNvPr id="22" name="Straight Arrow Connector 21"/>
            <p:cNvCxnSpPr/>
            <p:nvPr userDrawn="1"/>
          </p:nvCxnSpPr>
          <p:spPr>
            <a:xfrm>
              <a:off x="10972800" y="33299400"/>
              <a:ext cx="0" cy="1097280"/>
            </a:xfrm>
            <a:prstGeom prst="straightConnector1">
              <a:avLst/>
            </a:prstGeom>
            <a:ln w="63500">
              <a:solidFill>
                <a:srgbClr val="7F7F7F"/>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23" name="TextBox 22"/>
            <p:cNvSpPr txBox="1"/>
            <p:nvPr userDrawn="1"/>
          </p:nvSpPr>
          <p:spPr>
            <a:xfrm>
              <a:off x="33322287" y="33309431"/>
              <a:ext cx="3634713" cy="1077218"/>
            </a:xfrm>
            <a:prstGeom prst="rect">
              <a:avLst/>
            </a:prstGeom>
            <a:noFill/>
          </p:spPr>
          <p:txBody>
            <a:bodyPr wrap="none" rtlCol="0">
              <a:spAutoFit/>
            </a:bodyPr>
            <a:lstStyle/>
            <a:p>
              <a:r>
                <a:rPr lang="en-US" dirty="0">
                  <a:solidFill>
                    <a:srgbClr val="7F7F7F"/>
                  </a:solidFill>
                </a:rPr>
                <a:t>Folds here</a:t>
              </a:r>
            </a:p>
          </p:txBody>
        </p:sp>
        <p:cxnSp>
          <p:nvCxnSpPr>
            <p:cNvPr id="24" name="Straight Arrow Connector 23"/>
            <p:cNvCxnSpPr/>
            <p:nvPr userDrawn="1"/>
          </p:nvCxnSpPr>
          <p:spPr>
            <a:xfrm>
              <a:off x="32918400" y="33299400"/>
              <a:ext cx="0" cy="1097280"/>
            </a:xfrm>
            <a:prstGeom prst="straightConnector1">
              <a:avLst/>
            </a:prstGeom>
            <a:ln w="63500">
              <a:solidFill>
                <a:srgbClr val="7F7F7F"/>
              </a:solidFill>
              <a:headEnd type="arrow"/>
              <a:tailEnd type="none"/>
            </a:ln>
          </p:spPr>
          <p:style>
            <a:lnRef idx="1">
              <a:schemeClr val="accent1"/>
            </a:lnRef>
            <a:fillRef idx="0">
              <a:schemeClr val="accent1"/>
            </a:fillRef>
            <a:effectRef idx="0">
              <a:schemeClr val="accent1"/>
            </a:effectRef>
            <a:fontRef idx="minor">
              <a:schemeClr val="tx1"/>
            </a:fontRef>
          </p:style>
        </p:cxnSp>
      </p:grpSp>
      <p:pic>
        <p:nvPicPr>
          <p:cNvPr id="3" name="Picture 2"/>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38404800" y="32613600"/>
            <a:ext cx="5297435" cy="185928"/>
          </a:xfrm>
          <a:prstGeom prst="rect">
            <a:avLst/>
          </a:prstGeom>
        </p:spPr>
      </p:pic>
    </p:spTree>
    <p:extLst>
      <p:ext uri="{BB962C8B-B14F-4D97-AF65-F5344CB8AC3E}">
        <p14:creationId xmlns:p14="http://schemas.microsoft.com/office/powerpoint/2010/main" xmlns="" val="3812944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5D6BDF-9D0E-4E2B-85B8-D8F4790360C9}" type="datetimeFigureOut">
              <a:rPr lang="en-US" smtClean="0"/>
              <a:pPr/>
              <a:t>10-Nov-18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pPr/>
              <a:t>‹#›</a:t>
            </a:fld>
            <a:endParaRPr lang="en-US" dirty="0"/>
          </a:p>
        </p:txBody>
      </p:sp>
    </p:spTree>
    <p:extLst>
      <p:ext uri="{BB962C8B-B14F-4D97-AF65-F5344CB8AC3E}">
        <p14:creationId xmlns:p14="http://schemas.microsoft.com/office/powerpoint/2010/main" xmlns="" val="29316651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2"/>
            <a:ext cx="39502080" cy="5486400"/>
          </a:xfrm>
          <a:prstGeom prst="rect">
            <a:avLst/>
          </a:prstGeom>
        </p:spPr>
        <p:txBody>
          <a:bodyPr vert="horz" lIns="329128" tIns="164564" rIns="329128" bIns="164564" rtlCol="0" anchor="ctr">
            <a:normAutofit/>
          </a:bodyPr>
          <a:lstStyle/>
          <a:p>
            <a:r>
              <a:rPr lang="en-US" dirty="0"/>
              <a:t>Click to edit Master title style</a:t>
            </a:r>
          </a:p>
        </p:txBody>
      </p:sp>
      <p:sp>
        <p:nvSpPr>
          <p:cNvPr id="3" name="Text Placeholder 2"/>
          <p:cNvSpPr>
            <a:spLocks noGrp="1"/>
          </p:cNvSpPr>
          <p:nvPr>
            <p:ph type="body" idx="1"/>
          </p:nvPr>
        </p:nvSpPr>
        <p:spPr>
          <a:xfrm>
            <a:off x="2194560" y="7680963"/>
            <a:ext cx="39502080" cy="21724623"/>
          </a:xfrm>
          <a:prstGeom prst="rect">
            <a:avLst/>
          </a:prstGeom>
        </p:spPr>
        <p:txBody>
          <a:bodyPr vert="horz" lIns="329128" tIns="164564" rIns="329128" bIns="164564"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194560" y="30510483"/>
            <a:ext cx="10241280" cy="1752600"/>
          </a:xfrm>
          <a:prstGeom prst="rect">
            <a:avLst/>
          </a:prstGeom>
        </p:spPr>
        <p:txBody>
          <a:bodyPr vert="horz" lIns="329128" tIns="164564" rIns="329128" bIns="164564" rtlCol="0" anchor="ctr"/>
          <a:lstStyle>
            <a:lvl1pPr algn="l">
              <a:defRPr sz="4400">
                <a:solidFill>
                  <a:schemeClr val="tx1">
                    <a:tint val="75000"/>
                  </a:schemeClr>
                </a:solidFill>
              </a:defRPr>
            </a:lvl1pPr>
          </a:lstStyle>
          <a:p>
            <a:fld id="{985D6BDF-9D0E-4E2B-85B8-D8F4790360C9}" type="datetimeFigureOut">
              <a:rPr lang="en-US" smtClean="0"/>
              <a:pPr/>
              <a:t>10-Nov-18</a:t>
            </a:fld>
            <a:endParaRPr lang="en-US" dirty="0"/>
          </a:p>
        </p:txBody>
      </p:sp>
      <p:sp>
        <p:nvSpPr>
          <p:cNvPr id="5" name="Footer Placeholder 4"/>
          <p:cNvSpPr>
            <a:spLocks noGrp="1"/>
          </p:cNvSpPr>
          <p:nvPr>
            <p:ph type="ftr" sz="quarter" idx="3"/>
          </p:nvPr>
        </p:nvSpPr>
        <p:spPr>
          <a:xfrm>
            <a:off x="14996160" y="30510483"/>
            <a:ext cx="13898880" cy="1752600"/>
          </a:xfrm>
          <a:prstGeom prst="rect">
            <a:avLst/>
          </a:prstGeom>
        </p:spPr>
        <p:txBody>
          <a:bodyPr vert="horz" lIns="329128" tIns="164564" rIns="329128" bIns="164564" rtlCol="0" anchor="ctr"/>
          <a:lstStyle>
            <a:lvl1pPr algn="ctr">
              <a:defRPr sz="44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1455360" y="30510483"/>
            <a:ext cx="10241280" cy="1752600"/>
          </a:xfrm>
          <a:prstGeom prst="rect">
            <a:avLst/>
          </a:prstGeom>
        </p:spPr>
        <p:txBody>
          <a:bodyPr vert="horz" lIns="329128" tIns="164564" rIns="329128" bIns="164564" rtlCol="0" anchor="ctr"/>
          <a:lstStyle>
            <a:lvl1pPr algn="r">
              <a:defRPr sz="4400">
                <a:solidFill>
                  <a:schemeClr val="tx1">
                    <a:tint val="75000"/>
                  </a:schemeClr>
                </a:solidFill>
              </a:defRPr>
            </a:lvl1pPr>
          </a:lstStyle>
          <a:p>
            <a:fld id="{FBB075EA-769C-4ECD-B48E-D6FCDC24F876}" type="slidenum">
              <a:rPr lang="en-US" smtClean="0"/>
              <a:pPr/>
              <a:t>‹#›</a:t>
            </a:fld>
            <a:endParaRPr lang="en-US" dirty="0"/>
          </a:p>
        </p:txBody>
      </p:sp>
    </p:spTree>
    <p:extLst>
      <p:ext uri="{BB962C8B-B14F-4D97-AF65-F5344CB8AC3E}">
        <p14:creationId xmlns:p14="http://schemas.microsoft.com/office/powerpoint/2010/main" xmlns="" val="7232218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3291279" rtl="0" eaLnBrk="1" latinLnBrk="0" hangingPunct="1">
        <a:spcBef>
          <a:spcPct val="0"/>
        </a:spcBef>
        <a:buNone/>
        <a:defRPr sz="6000" kern="1200">
          <a:solidFill>
            <a:schemeClr val="tx1"/>
          </a:solidFill>
          <a:latin typeface="+mj-lt"/>
          <a:ea typeface="+mj-ea"/>
          <a:cs typeface="+mj-cs"/>
        </a:defRPr>
      </a:lvl1pPr>
    </p:titleStyle>
    <p:bodyStyle>
      <a:lvl1pPr marL="342842" indent="-342842" algn="l" defTabSz="3291279" rtl="0" eaLnBrk="1" latinLnBrk="0" hangingPunct="1">
        <a:spcBef>
          <a:spcPct val="20000"/>
        </a:spcBef>
        <a:buFont typeface="Arial" pitchFamily="34" charset="0"/>
        <a:buChar char="•"/>
        <a:defRPr sz="2700" kern="1200">
          <a:solidFill>
            <a:schemeClr val="tx1"/>
          </a:solidFill>
          <a:latin typeface="+mn-lt"/>
          <a:ea typeface="+mn-ea"/>
          <a:cs typeface="+mn-cs"/>
        </a:defRPr>
      </a:lvl1pPr>
      <a:lvl2pPr marL="685683" indent="-342842" algn="l" defTabSz="3291279" rtl="0" eaLnBrk="1" latinLnBrk="0" hangingPunct="1">
        <a:spcBef>
          <a:spcPct val="20000"/>
        </a:spcBef>
        <a:buFont typeface="Arial" pitchFamily="34" charset="0"/>
        <a:buChar char="–"/>
        <a:defRPr sz="2700" kern="1200">
          <a:solidFill>
            <a:schemeClr val="tx1"/>
          </a:solidFill>
          <a:latin typeface="+mn-lt"/>
          <a:ea typeface="+mn-ea"/>
          <a:cs typeface="+mn-cs"/>
        </a:defRPr>
      </a:lvl2pPr>
      <a:lvl3pPr marL="1028525" indent="-342842" algn="l" defTabSz="3291279" rtl="0" eaLnBrk="1" latinLnBrk="0" hangingPunct="1">
        <a:spcBef>
          <a:spcPct val="20000"/>
        </a:spcBef>
        <a:buFont typeface="Arial" pitchFamily="34" charset="0"/>
        <a:buChar char="•"/>
        <a:defRPr sz="2700" kern="1200">
          <a:solidFill>
            <a:schemeClr val="tx1"/>
          </a:solidFill>
          <a:latin typeface="+mn-lt"/>
          <a:ea typeface="+mn-ea"/>
          <a:cs typeface="+mn-cs"/>
        </a:defRPr>
      </a:lvl3pPr>
      <a:lvl4pPr marL="1371366" indent="-342842" algn="l" defTabSz="3291279"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1714209" indent="-342842" algn="l" defTabSz="3291279"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9051018" indent="-822820" algn="l" defTabSz="3291279" rtl="0" eaLnBrk="1" latinLnBrk="0" hangingPunct="1">
        <a:spcBef>
          <a:spcPct val="20000"/>
        </a:spcBef>
        <a:buFont typeface="Arial" pitchFamily="34" charset="0"/>
        <a:buChar char="•"/>
        <a:defRPr sz="7200" kern="1200">
          <a:solidFill>
            <a:schemeClr val="tx1"/>
          </a:solidFill>
          <a:latin typeface="+mn-lt"/>
          <a:ea typeface="+mn-ea"/>
          <a:cs typeface="+mn-cs"/>
        </a:defRPr>
      </a:lvl6pPr>
      <a:lvl7pPr marL="10696658" indent="-822820" algn="l" defTabSz="3291279" rtl="0" eaLnBrk="1" latinLnBrk="0" hangingPunct="1">
        <a:spcBef>
          <a:spcPct val="20000"/>
        </a:spcBef>
        <a:buFont typeface="Arial" pitchFamily="34" charset="0"/>
        <a:buChar char="•"/>
        <a:defRPr sz="7200" kern="1200">
          <a:solidFill>
            <a:schemeClr val="tx1"/>
          </a:solidFill>
          <a:latin typeface="+mn-lt"/>
          <a:ea typeface="+mn-ea"/>
          <a:cs typeface="+mn-cs"/>
        </a:defRPr>
      </a:lvl7pPr>
      <a:lvl8pPr marL="12342297" indent="-822820" algn="l" defTabSz="3291279" rtl="0" eaLnBrk="1" latinLnBrk="0" hangingPunct="1">
        <a:spcBef>
          <a:spcPct val="20000"/>
        </a:spcBef>
        <a:buFont typeface="Arial" pitchFamily="34" charset="0"/>
        <a:buChar char="•"/>
        <a:defRPr sz="7200" kern="1200">
          <a:solidFill>
            <a:schemeClr val="tx1"/>
          </a:solidFill>
          <a:latin typeface="+mn-lt"/>
          <a:ea typeface="+mn-ea"/>
          <a:cs typeface="+mn-cs"/>
        </a:defRPr>
      </a:lvl8pPr>
      <a:lvl9pPr marL="13987936" indent="-822820" algn="l" defTabSz="3291279" rtl="0" eaLnBrk="1" latinLnBrk="0" hangingPunct="1">
        <a:spcBef>
          <a:spcPct val="20000"/>
        </a:spcBef>
        <a:buFont typeface="Arial" pitchFamily="34" charset="0"/>
        <a:buChar char="•"/>
        <a:defRPr sz="7200" kern="1200">
          <a:solidFill>
            <a:schemeClr val="tx1"/>
          </a:solidFill>
          <a:latin typeface="+mn-lt"/>
          <a:ea typeface="+mn-ea"/>
          <a:cs typeface="+mn-cs"/>
        </a:defRPr>
      </a:lvl9pPr>
    </p:bodyStyle>
    <p:otherStyle>
      <a:defPPr>
        <a:defRPr lang="en-US"/>
      </a:defPPr>
      <a:lvl1pPr marL="0" algn="l" defTabSz="3291279" rtl="0" eaLnBrk="1" latinLnBrk="0" hangingPunct="1">
        <a:defRPr sz="6400" kern="1200">
          <a:solidFill>
            <a:schemeClr val="tx1"/>
          </a:solidFill>
          <a:latin typeface="+mn-lt"/>
          <a:ea typeface="+mn-ea"/>
          <a:cs typeface="+mn-cs"/>
        </a:defRPr>
      </a:lvl1pPr>
      <a:lvl2pPr marL="1645640" algn="l" defTabSz="3291279" rtl="0" eaLnBrk="1" latinLnBrk="0" hangingPunct="1">
        <a:defRPr sz="6400" kern="1200">
          <a:solidFill>
            <a:schemeClr val="tx1"/>
          </a:solidFill>
          <a:latin typeface="+mn-lt"/>
          <a:ea typeface="+mn-ea"/>
          <a:cs typeface="+mn-cs"/>
        </a:defRPr>
      </a:lvl2pPr>
      <a:lvl3pPr marL="3291279" algn="l" defTabSz="3291279" rtl="0" eaLnBrk="1" latinLnBrk="0" hangingPunct="1">
        <a:defRPr sz="6400" kern="1200">
          <a:solidFill>
            <a:schemeClr val="tx1"/>
          </a:solidFill>
          <a:latin typeface="+mn-lt"/>
          <a:ea typeface="+mn-ea"/>
          <a:cs typeface="+mn-cs"/>
        </a:defRPr>
      </a:lvl3pPr>
      <a:lvl4pPr marL="4936919" algn="l" defTabSz="3291279" rtl="0" eaLnBrk="1" latinLnBrk="0" hangingPunct="1">
        <a:defRPr sz="6400" kern="1200">
          <a:solidFill>
            <a:schemeClr val="tx1"/>
          </a:solidFill>
          <a:latin typeface="+mn-lt"/>
          <a:ea typeface="+mn-ea"/>
          <a:cs typeface="+mn-cs"/>
        </a:defRPr>
      </a:lvl4pPr>
      <a:lvl5pPr marL="6582559" algn="l" defTabSz="3291279" rtl="0" eaLnBrk="1" latinLnBrk="0" hangingPunct="1">
        <a:defRPr sz="6400" kern="1200">
          <a:solidFill>
            <a:schemeClr val="tx1"/>
          </a:solidFill>
          <a:latin typeface="+mn-lt"/>
          <a:ea typeface="+mn-ea"/>
          <a:cs typeface="+mn-cs"/>
        </a:defRPr>
      </a:lvl5pPr>
      <a:lvl6pPr marL="8228198" algn="l" defTabSz="3291279" rtl="0" eaLnBrk="1" latinLnBrk="0" hangingPunct="1">
        <a:defRPr sz="6400" kern="1200">
          <a:solidFill>
            <a:schemeClr val="tx1"/>
          </a:solidFill>
          <a:latin typeface="+mn-lt"/>
          <a:ea typeface="+mn-ea"/>
          <a:cs typeface="+mn-cs"/>
        </a:defRPr>
      </a:lvl6pPr>
      <a:lvl7pPr marL="9873837" algn="l" defTabSz="3291279" rtl="0" eaLnBrk="1" latinLnBrk="0" hangingPunct="1">
        <a:defRPr sz="6400" kern="1200">
          <a:solidFill>
            <a:schemeClr val="tx1"/>
          </a:solidFill>
          <a:latin typeface="+mn-lt"/>
          <a:ea typeface="+mn-ea"/>
          <a:cs typeface="+mn-cs"/>
        </a:defRPr>
      </a:lvl7pPr>
      <a:lvl8pPr marL="11519478" algn="l" defTabSz="3291279" rtl="0" eaLnBrk="1" latinLnBrk="0" hangingPunct="1">
        <a:defRPr sz="6400" kern="1200">
          <a:solidFill>
            <a:schemeClr val="tx1"/>
          </a:solidFill>
          <a:latin typeface="+mn-lt"/>
          <a:ea typeface="+mn-ea"/>
          <a:cs typeface="+mn-cs"/>
        </a:defRPr>
      </a:lvl8pPr>
      <a:lvl9pPr marL="13165118" algn="l" defTabSz="3291279" rtl="0" eaLnBrk="1" latinLnBrk="0" hangingPunct="1">
        <a:defRPr sz="6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hyperlink" Target="mailto:sharanrb@rediffmail.com" TargetMode="External"/><Relationship Id="rId7"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2"/>
          <p:cNvSpPr txBox="1">
            <a:spLocks noChangeArrowheads="1"/>
          </p:cNvSpPr>
          <p:nvPr/>
        </p:nvSpPr>
        <p:spPr bwMode="auto">
          <a:xfrm>
            <a:off x="10972800" y="0"/>
            <a:ext cx="21945600" cy="26517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37137" tIns="91440" rIns="137137" bIns="91440" anchor="ctr" anchorCtr="0">
            <a:norm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IN" sz="7200" b="1" dirty="0" smtClean="0">
                <a:solidFill>
                  <a:schemeClr val="accent3">
                    <a:lumMod val="20000"/>
                    <a:lumOff val="80000"/>
                  </a:schemeClr>
                </a:solidFill>
                <a:latin typeface="+mn-lt"/>
              </a:rPr>
              <a:t>Skeletal muscle metastasis: an unusual manifestation of adenocarcinoma of lung</a:t>
            </a:r>
            <a:endParaRPr lang="en-US" sz="7200" b="1" dirty="0">
              <a:solidFill>
                <a:schemeClr val="accent3">
                  <a:lumMod val="20000"/>
                  <a:lumOff val="80000"/>
                </a:schemeClr>
              </a:solidFill>
              <a:latin typeface="+mn-lt"/>
            </a:endParaRPr>
          </a:p>
        </p:txBody>
      </p:sp>
      <p:sp>
        <p:nvSpPr>
          <p:cNvPr id="5" name="Text Box 123"/>
          <p:cNvSpPr txBox="1">
            <a:spLocks noChangeArrowheads="1"/>
          </p:cNvSpPr>
          <p:nvPr/>
        </p:nvSpPr>
        <p:spPr bwMode="auto">
          <a:xfrm>
            <a:off x="9296400" y="2377440"/>
            <a:ext cx="25298400" cy="1714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37137" tIns="91440" rIns="137137" bIns="91440" anchor="ctr" anchorCtr="0">
            <a:no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4000" dirty="0" smtClean="0">
                <a:solidFill>
                  <a:schemeClr val="accent3">
                    <a:lumMod val="20000"/>
                    <a:lumOff val="80000"/>
                  </a:schemeClr>
                </a:solidFill>
                <a:latin typeface="+mn-lt"/>
              </a:rPr>
              <a:t>Sharan Badiger, </a:t>
            </a:r>
            <a:r>
              <a:rPr lang="en-US" sz="4000" dirty="0">
                <a:solidFill>
                  <a:schemeClr val="accent3">
                    <a:lumMod val="20000"/>
                    <a:lumOff val="80000"/>
                  </a:schemeClr>
                </a:solidFill>
                <a:latin typeface="+mn-lt"/>
              </a:rPr>
              <a:t>MD</a:t>
            </a:r>
            <a:r>
              <a:rPr lang="en-US" sz="4000" baseline="30000" dirty="0">
                <a:solidFill>
                  <a:schemeClr val="accent3">
                    <a:lumMod val="20000"/>
                    <a:lumOff val="80000"/>
                  </a:schemeClr>
                </a:solidFill>
                <a:latin typeface="+mn-lt"/>
              </a:rPr>
              <a:t>1</a:t>
            </a:r>
            <a:r>
              <a:rPr lang="en-US" sz="4000" dirty="0">
                <a:solidFill>
                  <a:schemeClr val="accent3">
                    <a:lumMod val="20000"/>
                    <a:lumOff val="80000"/>
                  </a:schemeClr>
                </a:solidFill>
                <a:latin typeface="+mn-lt"/>
              </a:rPr>
              <a:t>; </a:t>
            </a:r>
            <a:r>
              <a:rPr lang="en-US" sz="4000" dirty="0" smtClean="0">
                <a:solidFill>
                  <a:schemeClr val="accent3">
                    <a:lumMod val="20000"/>
                    <a:lumOff val="80000"/>
                  </a:schemeClr>
                </a:solidFill>
                <a:latin typeface="+mn-lt"/>
              </a:rPr>
              <a:t> Siddarthkumar Chawath, MBBS</a:t>
            </a:r>
            <a:r>
              <a:rPr lang="en-US" sz="4000" baseline="30000" dirty="0" smtClean="0">
                <a:solidFill>
                  <a:schemeClr val="accent3">
                    <a:lumMod val="20000"/>
                    <a:lumOff val="80000"/>
                  </a:schemeClr>
                </a:solidFill>
                <a:latin typeface="+mn-lt"/>
              </a:rPr>
              <a:t>2</a:t>
            </a:r>
          </a:p>
          <a:p>
            <a:pPr algn="ctr" eaLnBrk="1" hangingPunct="1"/>
            <a:r>
              <a:rPr lang="en-US" sz="4000" baseline="30000" dirty="0" smtClean="0">
                <a:solidFill>
                  <a:schemeClr val="accent3">
                    <a:lumMod val="20000"/>
                    <a:lumOff val="80000"/>
                  </a:schemeClr>
                </a:solidFill>
                <a:latin typeface="+mn-lt"/>
              </a:rPr>
              <a:t>1</a:t>
            </a:r>
            <a:r>
              <a:rPr lang="en-IN" sz="4000" dirty="0" smtClean="0">
                <a:solidFill>
                  <a:schemeClr val="accent3">
                    <a:lumMod val="20000"/>
                    <a:lumOff val="80000"/>
                  </a:schemeClr>
                </a:solidFill>
                <a:latin typeface="+mn-lt"/>
              </a:rPr>
              <a:t>Professor, Department  of  Medicine, Sri  B M Patil  Medical College, Vijayapur, India</a:t>
            </a:r>
            <a:r>
              <a:rPr lang="en-US" sz="4000" dirty="0" smtClean="0">
                <a:solidFill>
                  <a:schemeClr val="accent3">
                    <a:lumMod val="20000"/>
                    <a:lumOff val="80000"/>
                  </a:schemeClr>
                </a:solidFill>
                <a:latin typeface="+mn-lt"/>
              </a:rPr>
              <a:t> </a:t>
            </a:r>
          </a:p>
          <a:p>
            <a:pPr algn="ctr" eaLnBrk="1" hangingPunct="1"/>
            <a:r>
              <a:rPr lang="en-US" sz="4000" baseline="30000" dirty="0" smtClean="0">
                <a:solidFill>
                  <a:schemeClr val="accent3">
                    <a:lumMod val="20000"/>
                    <a:lumOff val="80000"/>
                  </a:schemeClr>
                </a:solidFill>
                <a:latin typeface="+mn-lt"/>
              </a:rPr>
              <a:t>2</a:t>
            </a:r>
            <a:r>
              <a:rPr lang="en-IN" sz="4000" dirty="0" smtClean="0">
                <a:solidFill>
                  <a:schemeClr val="accent3">
                    <a:lumMod val="20000"/>
                    <a:lumOff val="80000"/>
                  </a:schemeClr>
                </a:solidFill>
                <a:latin typeface="+mn-lt"/>
              </a:rPr>
              <a:t>Junior  Resident, Department of  Medicine,  Sri B M Patil  Medical  College,  Vijayapur,  India</a:t>
            </a:r>
            <a:endParaRPr lang="en-US" sz="4000" dirty="0">
              <a:solidFill>
                <a:schemeClr val="accent3">
                  <a:lumMod val="20000"/>
                  <a:lumOff val="80000"/>
                </a:schemeClr>
              </a:solidFill>
              <a:latin typeface="+mn-lt"/>
            </a:endParaRPr>
          </a:p>
        </p:txBody>
      </p:sp>
      <p:sp>
        <p:nvSpPr>
          <p:cNvPr id="24" name="TextBox 23"/>
          <p:cNvSpPr txBox="1"/>
          <p:nvPr/>
        </p:nvSpPr>
        <p:spPr>
          <a:xfrm>
            <a:off x="1371600" y="29946600"/>
            <a:ext cx="9144000" cy="2223674"/>
          </a:xfrm>
          <a:prstGeom prst="rect">
            <a:avLst/>
          </a:prstGeom>
          <a:noFill/>
        </p:spPr>
        <p:txBody>
          <a:bodyPr wrap="square" lIns="91440" tIns="91440" rIns="91440" bIns="91440" rtlCol="0">
            <a:normAutofit lnSpcReduction="10000"/>
          </a:bodyPr>
          <a:lstStyle/>
          <a:p>
            <a:pPr algn="ctr"/>
            <a:r>
              <a:rPr lang="en-US" sz="2800" dirty="0" smtClean="0">
                <a:cs typeface="Arial" pitchFamily="34" charset="0"/>
              </a:rPr>
              <a:t>Dr. Sharan Badiger</a:t>
            </a:r>
          </a:p>
          <a:p>
            <a:pPr algn="ctr"/>
            <a:r>
              <a:rPr lang="en-US" sz="2800" dirty="0" smtClean="0">
                <a:cs typeface="Arial" pitchFamily="34" charset="0"/>
              </a:rPr>
              <a:t>Professor of Medicine</a:t>
            </a:r>
            <a:endParaRPr lang="en-US" sz="2800" dirty="0">
              <a:cs typeface="Arial" pitchFamily="34" charset="0"/>
            </a:endParaRPr>
          </a:p>
          <a:p>
            <a:pPr algn="ctr"/>
            <a:r>
              <a:rPr lang="en-US" sz="2800" dirty="0" smtClean="0">
                <a:cs typeface="Arial" pitchFamily="34" charset="0"/>
              </a:rPr>
              <a:t>Sri B M Patil Medical College, Vijayapur, </a:t>
            </a:r>
            <a:r>
              <a:rPr lang="en-US" sz="2800" dirty="0" smtClean="0">
                <a:cs typeface="Arial" pitchFamily="34" charset="0"/>
              </a:rPr>
              <a:t>Karnataka </a:t>
            </a:r>
            <a:r>
              <a:rPr lang="en-US" sz="2800" dirty="0" smtClean="0">
                <a:cs typeface="Arial" pitchFamily="34" charset="0"/>
              </a:rPr>
              <a:t>State, India</a:t>
            </a:r>
            <a:endParaRPr lang="en-US" sz="2800" dirty="0">
              <a:cs typeface="Arial" pitchFamily="34" charset="0"/>
            </a:endParaRPr>
          </a:p>
          <a:p>
            <a:pPr algn="ctr"/>
            <a:r>
              <a:rPr lang="en-US" sz="2800" dirty="0">
                <a:cs typeface="Arial" pitchFamily="34" charset="0"/>
              </a:rPr>
              <a:t>Email</a:t>
            </a:r>
            <a:r>
              <a:rPr lang="en-US" sz="2800" dirty="0" smtClean="0">
                <a:cs typeface="Arial" pitchFamily="34" charset="0"/>
              </a:rPr>
              <a:t>: </a:t>
            </a:r>
            <a:r>
              <a:rPr lang="en-US" sz="2800" dirty="0" smtClean="0">
                <a:cs typeface="Arial" pitchFamily="34" charset="0"/>
                <a:hlinkClick r:id="rId3"/>
              </a:rPr>
              <a:t>sharanrb@rediffmail.com</a:t>
            </a:r>
            <a:endParaRPr lang="en-US" sz="2800" dirty="0">
              <a:cs typeface="Arial" pitchFamily="34" charset="0"/>
            </a:endParaRPr>
          </a:p>
          <a:p>
            <a:pPr algn="ctr"/>
            <a:r>
              <a:rPr lang="en-US" sz="2800" dirty="0" smtClean="0">
                <a:cs typeface="Arial" pitchFamily="34" charset="0"/>
              </a:rPr>
              <a:t>Phone: +91 8352 261051</a:t>
            </a:r>
            <a:endParaRPr lang="en-US" sz="2800" dirty="0">
              <a:cs typeface="Arial" pitchFamily="34" charset="0"/>
            </a:endParaRPr>
          </a:p>
        </p:txBody>
      </p:sp>
      <p:sp>
        <p:nvSpPr>
          <p:cNvPr id="25" name="TextBox 24"/>
          <p:cNvSpPr txBox="1"/>
          <p:nvPr/>
        </p:nvSpPr>
        <p:spPr>
          <a:xfrm>
            <a:off x="1447800" y="29032200"/>
            <a:ext cx="9144000" cy="746346"/>
          </a:xfrm>
          <a:prstGeom prst="rect">
            <a:avLst/>
          </a:prstGeom>
          <a:noFill/>
        </p:spPr>
        <p:txBody>
          <a:bodyPr wrap="none" lIns="68568" tIns="34284" rIns="68568" bIns="34284" rtlCol="0">
            <a:noAutofit/>
          </a:bodyPr>
          <a:lstStyle/>
          <a:p>
            <a:pPr algn="ctr"/>
            <a:r>
              <a:rPr lang="en-US" sz="4400" b="1" dirty="0"/>
              <a:t>Contact Information</a:t>
            </a:r>
          </a:p>
        </p:txBody>
      </p:sp>
      <p:sp>
        <p:nvSpPr>
          <p:cNvPr id="26" name="TextBox 25"/>
          <p:cNvSpPr txBox="1"/>
          <p:nvPr/>
        </p:nvSpPr>
        <p:spPr>
          <a:xfrm>
            <a:off x="12954000" y="29565600"/>
            <a:ext cx="17983200" cy="3048000"/>
          </a:xfrm>
          <a:prstGeom prst="rect">
            <a:avLst/>
          </a:prstGeom>
          <a:noFill/>
          <a:ln>
            <a:noFill/>
          </a:ln>
        </p:spPr>
        <p:txBody>
          <a:bodyPr wrap="square" lIns="91440" tIns="91440" rIns="91440" bIns="91440" numCol="1" spcCol="342842" rtlCol="0">
            <a:noAutofit/>
          </a:bodyPr>
          <a:lstStyle/>
          <a:p>
            <a:pPr marL="342842" indent="-342842"/>
            <a:r>
              <a:rPr lang="en-US" sz="1600" dirty="0" smtClean="0">
                <a:cs typeface="Arial" pitchFamily="34" charset="0"/>
              </a:rPr>
              <a:t> </a:t>
            </a:r>
          </a:p>
          <a:p>
            <a:pPr marL="342842" indent="-342842">
              <a:buFont typeface="+mj-lt"/>
              <a:buAutoNum type="arabicPeriod"/>
            </a:pPr>
            <a:r>
              <a:rPr lang="en-US" sz="1600" dirty="0" smtClean="0">
                <a:cs typeface="Arial" pitchFamily="34" charset="0"/>
              </a:rPr>
              <a:t>Quraishi MA, Costanzi JJ and Hokanson J. The natural history of lung cancer with pericardial metastases. Cancer 1983; 51: 740-42.                                                                           </a:t>
            </a:r>
          </a:p>
          <a:p>
            <a:pPr marL="342842" indent="-342842">
              <a:buFont typeface="+mj-lt"/>
              <a:buAutoNum type="arabicPeriod"/>
            </a:pPr>
            <a:r>
              <a:rPr lang="en-US" sz="1600" dirty="0" smtClean="0">
                <a:cs typeface="Arial" pitchFamily="34" charset="0"/>
              </a:rPr>
              <a:t>Fısher ER, Gıngrıch RM, Gruhn J, Laıng P. Ossifying metastatic carcinoma; report of a case with comments relative to histogenesis of ectopic ossification. Cancer 1959;12:257‑62.</a:t>
            </a:r>
          </a:p>
          <a:p>
            <a:pPr marL="342842" indent="-342842">
              <a:buFont typeface="+mj-lt"/>
              <a:buAutoNum type="arabicPeriod"/>
            </a:pPr>
            <a:r>
              <a:rPr lang="en-US" sz="1600" dirty="0" smtClean="0">
                <a:cs typeface="Arial" pitchFamily="34" charset="0"/>
              </a:rPr>
              <a:t>Wİllis RA. The Spread of Tumors in the Human Body. London:Butterworth; 1973. p. 282.</a:t>
            </a:r>
          </a:p>
          <a:p>
            <a:pPr marL="342842" indent="-342842">
              <a:buFont typeface="+mj-lt"/>
              <a:buAutoNum type="arabicPeriod"/>
            </a:pPr>
            <a:r>
              <a:rPr lang="en-US" sz="1600" dirty="0" smtClean="0">
                <a:cs typeface="Arial" pitchFamily="34" charset="0"/>
              </a:rPr>
              <a:t>Di Giorgio A, Sammartino P, Cardini CL, Al Mansour M, Accarpio F, Sibio S, et al. Lung cancer and skeletal muscle metastases. Ann Thorac Surg 2004;78:709‑11.</a:t>
            </a:r>
          </a:p>
          <a:p>
            <a:pPr marL="342842" indent="-342842">
              <a:buFont typeface="+mj-lt"/>
              <a:buAutoNum type="arabicPeriod"/>
            </a:pPr>
            <a:r>
              <a:rPr lang="en-US" sz="1600" dirty="0" smtClean="0">
                <a:cs typeface="Arial" pitchFamily="34" charset="0"/>
              </a:rPr>
              <a:t>Heyer CM, Rduch GJ, Zgoura P, Stachetzki U, Voigt E, Nicolas V. Metastasis to skeletal muscle from esophageal adenocarcinoma. Scand J Gastroenterol 2005;40:1000‑4.</a:t>
            </a:r>
          </a:p>
          <a:p>
            <a:pPr marL="342842" indent="-342842">
              <a:buFont typeface="+mj-lt"/>
              <a:buAutoNum type="arabicPeriod"/>
            </a:pPr>
            <a:r>
              <a:rPr lang="en-US" sz="1600" dirty="0" smtClean="0">
                <a:cs typeface="Arial" pitchFamily="34" charset="0"/>
              </a:rPr>
              <a:t>Marioni G, Blandamura S, Calgaro N, Ferraro SM, Stramare R, Staffieri A, et al. Distant muscular (gluteus maximus muscle) metastasis from laryngeal squamous cell carcinoma. Acta Otolaryngol 2005;125:678‑82.</a:t>
            </a:r>
          </a:p>
          <a:p>
            <a:pPr marL="342842" indent="-342842">
              <a:buFont typeface="+mj-lt"/>
              <a:buAutoNum type="arabicPeriod"/>
            </a:pPr>
            <a:r>
              <a:rPr lang="en-US" sz="1600" dirty="0" smtClean="0">
                <a:cs typeface="Arial" pitchFamily="34" charset="0"/>
              </a:rPr>
              <a:t>Perisano C, Spinelli MS, Graci C, Scaramuzzo L, Marzetti E, Barone C, et al. Soft tissue metastases in lung cancer: A review of the literature. Eur Rev Med Pharmacol Sci 2012;16:1908‑14.</a:t>
            </a:r>
          </a:p>
          <a:p>
            <a:pPr marL="342842" indent="-342842">
              <a:buFont typeface="+mj-lt"/>
              <a:buAutoNum type="arabicPeriod"/>
            </a:pPr>
            <a:r>
              <a:rPr lang="en-US" sz="1600" dirty="0" smtClean="0">
                <a:cs typeface="Arial" pitchFamily="34" charset="0"/>
              </a:rPr>
              <a:t>Bocchino M, Valente T, Somma F, de Rosa I, Bifulco M, Rea G. Detection of skeletal muscle metastases on initial staging of lung cancer: A  retrospective case series. Jpn J Radiol 2014;32:164‑71.</a:t>
            </a:r>
          </a:p>
          <a:p>
            <a:pPr marL="342842" indent="-342842">
              <a:buFont typeface="+mj-lt"/>
              <a:buAutoNum type="arabicPeriod"/>
            </a:pPr>
            <a:r>
              <a:rPr lang="en-US" sz="1600" dirty="0" smtClean="0">
                <a:cs typeface="Arial" pitchFamily="34" charset="0"/>
              </a:rPr>
              <a:t>Schmidt GP, Reiser MF, Baur‑Melnyk A. Whole‑body imaging of the musculoskeletal system: The value of MR imaging. Skeletal Radiol 2007; 36:1109–19.</a:t>
            </a:r>
          </a:p>
        </p:txBody>
      </p:sp>
      <p:sp>
        <p:nvSpPr>
          <p:cNvPr id="27" name="TextBox 26"/>
          <p:cNvSpPr txBox="1"/>
          <p:nvPr/>
        </p:nvSpPr>
        <p:spPr>
          <a:xfrm>
            <a:off x="12801600" y="28956000"/>
            <a:ext cx="18288000" cy="685800"/>
          </a:xfrm>
          <a:prstGeom prst="rect">
            <a:avLst/>
          </a:prstGeom>
          <a:noFill/>
          <a:ln>
            <a:noFill/>
          </a:ln>
        </p:spPr>
        <p:txBody>
          <a:bodyPr wrap="none" lIns="68568" tIns="34284" rIns="68568" bIns="34284" rtlCol="0" anchor="ctr" anchorCtr="0">
            <a:noAutofit/>
          </a:bodyPr>
          <a:lstStyle/>
          <a:p>
            <a:pPr algn="ctr"/>
            <a:r>
              <a:rPr lang="en-US" sz="4400" b="1" dirty="0"/>
              <a:t>References</a:t>
            </a:r>
          </a:p>
        </p:txBody>
      </p:sp>
      <p:sp>
        <p:nvSpPr>
          <p:cNvPr id="10" name="Text Box 189"/>
          <p:cNvSpPr txBox="1">
            <a:spLocks noChangeArrowheads="1"/>
          </p:cNvSpPr>
          <p:nvPr/>
        </p:nvSpPr>
        <p:spPr bwMode="auto">
          <a:xfrm>
            <a:off x="1371600" y="5486401"/>
            <a:ext cx="9220200" cy="18497325"/>
          </a:xfrm>
          <a:prstGeom prst="rect">
            <a:avLst/>
          </a:prstGeom>
          <a:solidFill>
            <a:schemeClr val="bg1"/>
          </a:solidFill>
          <a:ln w="12700">
            <a:solidFill>
              <a:schemeClr val="accent1">
                <a:lumMod val="75000"/>
              </a:schemeClr>
            </a:solidFill>
          </a:ln>
          <a:effectLst/>
        </p:spPr>
        <p:txBody>
          <a:bodyPr wrap="square" lIns="137137" tIns="137137" rIns="137137" bIns="137137">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algn="just" eaLnBrk="1" hangingPunct="1"/>
            <a:r>
              <a:rPr lang="en-IN" sz="3200" dirty="0" smtClean="0">
                <a:latin typeface="+mn-lt"/>
                <a:cs typeface="Arial" pitchFamily="34" charset="0"/>
              </a:rPr>
              <a:t>	Introduction: Lung carcinoma is the most common malignancy in adults and the leading cause of death globally. It is responsible for 25% of all malignancy-related death worldwide. Among various types of lung carcinoma, adenocarcinoma is the most common (50%) of all the variants. Lung adenocarcinoma metastasising to skeletal muscle is rare in clinical practice. </a:t>
            </a:r>
          </a:p>
          <a:p>
            <a:pPr algn="just" eaLnBrk="1" hangingPunct="1"/>
            <a:r>
              <a:rPr lang="en-IN" sz="3200" dirty="0" smtClean="0">
                <a:latin typeface="+mn-lt"/>
                <a:cs typeface="Arial" pitchFamily="34" charset="0"/>
              </a:rPr>
              <a:t>	Case report: A 53-year-old male patient presented with complaints of swelling over left arm of size 5x4 centimetres which was irregular in shape, soft to hard in consistency and gradually increasing in size. He was symptomatically treated but there was no improvement in clinical condition. In due course of time, patient presented with cough with expectoration. On general physical examination, pulse rate was eighty beats per minute, blood pressure 120/80 mm of Hg, respiratory rate eighteen cycles per minute. On systemic examination, respiratory system revealed bilateral normal vesicular breath sounds, cardiovascular, abdominal and neurological systems were clinically within normal limits. Panel of investigations were done as a part of work up, inclusive of ultrasonography and magnetic resonance imaging of left arm, computerized tomography of chest, fine needle aspiration cytology and positron emission tomography scan which concluded adenocarcinoma of right lung with left triceps muscle metastasis. </a:t>
            </a:r>
          </a:p>
          <a:p>
            <a:pPr algn="just" eaLnBrk="1" hangingPunct="1"/>
            <a:r>
              <a:rPr lang="en-IN" sz="3200" dirty="0" smtClean="0">
                <a:latin typeface="+mn-lt"/>
                <a:cs typeface="Arial" pitchFamily="34" charset="0"/>
              </a:rPr>
              <a:t>	Conclusion: Though the metastasis of adenocarcinoma lung is a common, metastasis to the skeletal muscle is not so well-known. A clinical suspicion about such pathology, can help a clinician to arrive at right diagnosis on time. Hence this case report emphasizes that even a trivial swelling in triceps muscle could be hiding the grave adenocarcinoma in the lung.</a:t>
            </a:r>
            <a:endParaRPr lang="en-US" sz="3200" dirty="0">
              <a:latin typeface="+mn-lt"/>
              <a:cs typeface="Arial" pitchFamily="34" charset="0"/>
            </a:endParaRPr>
          </a:p>
        </p:txBody>
      </p:sp>
      <p:sp>
        <p:nvSpPr>
          <p:cNvPr id="32" name="Rectangle 31"/>
          <p:cNvSpPr/>
          <p:nvPr/>
        </p:nvSpPr>
        <p:spPr>
          <a:xfrm>
            <a:off x="1371600" y="4800600"/>
            <a:ext cx="9220200" cy="6858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en-US" sz="4400" b="1" dirty="0">
                <a:solidFill>
                  <a:schemeClr val="accent3">
                    <a:lumMod val="20000"/>
                    <a:lumOff val="80000"/>
                  </a:schemeClr>
                </a:solidFill>
              </a:rPr>
              <a:t>Abstract</a:t>
            </a:r>
          </a:p>
        </p:txBody>
      </p:sp>
      <p:sp>
        <p:nvSpPr>
          <p:cNvPr id="15" name="Text Box 194"/>
          <p:cNvSpPr txBox="1">
            <a:spLocks noChangeArrowheads="1"/>
          </p:cNvSpPr>
          <p:nvPr/>
        </p:nvSpPr>
        <p:spPr bwMode="auto">
          <a:xfrm>
            <a:off x="11506200" y="14020800"/>
            <a:ext cx="20848320" cy="13944600"/>
          </a:xfrm>
          <a:prstGeom prst="rect">
            <a:avLst/>
          </a:prstGeom>
          <a:solidFill>
            <a:schemeClr val="bg1"/>
          </a:solidFill>
          <a:ln w="12700">
            <a:solidFill>
              <a:schemeClr val="accent1">
                <a:lumMod val="75000"/>
              </a:schemeClr>
            </a:solidFill>
          </a:ln>
          <a:effectLst/>
        </p:spPr>
        <p:txBody>
          <a:bodyPr lIns="137137" tIns="137137" rIns="137137" bIns="137137">
            <a:no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algn="just" eaLnBrk="1" hangingPunct="1"/>
            <a:r>
              <a:rPr lang="en-IN" sz="3200" dirty="0" smtClean="0">
                <a:latin typeface="+mn-lt"/>
                <a:cs typeface="Arial" pitchFamily="34" charset="0"/>
              </a:rPr>
              <a:t>	Lung carcinoma is a leading cause of cancer-related mortality. The most common sites of distant metastasis in lung carcinoma are brain , bones , the liver , and the adrenal gland [1]. Skeletal muscle metastasis of lung carcinoma was first reported by Fisher et al. [2].  Willis RA, reported four skeletal muscle metastases in their autopsy series composed of 500 lung carcinoma  patients [3]. Skeletal muscle metastasis is a rare occurrence for any tumour with a reported incidence &lt;1% [4],[5]. The most common tumours that cause skeletal muscle metastasis are tumours originating from thyroid, oesophagus, stomach, pancreas, colon, rectum, bladder, breast, ovary, and prostate [2]. The most common sites of muscle metastasis are thigh muscles, iliopsoas, and paraspinous muscles [6]. </a:t>
            </a:r>
          </a:p>
          <a:p>
            <a:pPr algn="just" eaLnBrk="1" hangingPunct="1"/>
            <a:r>
              <a:rPr lang="en-IN" sz="3200" dirty="0" smtClean="0">
                <a:latin typeface="+mn-lt"/>
                <a:cs typeface="Arial" pitchFamily="34" charset="0"/>
              </a:rPr>
              <a:t>	The mechanism of skeletal muscle metastasis is unclear. Despite its rich vascular blood supply and a large mass in the body, it is resistant to haematogenous metastases. Organs that are frequently metastasized, including liver, lung, and bone have rich capillary networks and blood supply. As a result of the muscle metabolism, substances such as lactic acid, free oxygen radicals, and low pH in the environment constitute an infertile medium for proliferating tumour cells. In addition, mechanical insults due to contractions, high tissue pressure, and widely alternating blood flow are also against the survival of tumour cells [7].</a:t>
            </a:r>
          </a:p>
          <a:p>
            <a:pPr algn="just" eaLnBrk="1" hangingPunct="1"/>
            <a:r>
              <a:rPr lang="en-IN" sz="3200" dirty="0" smtClean="0">
                <a:latin typeface="+mn-lt"/>
                <a:cs typeface="Arial" pitchFamily="34" charset="0"/>
              </a:rPr>
              <a:t>	There are several hypotheses proposed for skeletal muscle metastasis in lung carcinoma. The most widely accepted hypothesis is the haematogenous route. In this hypothesis, it is believed that tumour cells are formed through tumour embolism. Some authors suggested that skeletal muscle metastases might originate from abnormal lymph nodes found in the muscle. In a study by Bocchino, et al. [8]. 1754 lung carcinoma patients treated between 2007 and 2012 were analyzed and forty six (2.6%) had skeletal muscle metastasis. Despite the variations between different studies in terms of the association between histological subtypes and skeletal muscle metastasis, forty patients in that study (87%) had non small cell lung carcinoma and six had (13%) small cell lung carcinoma. Among non small cell lung carcinoma patients, twenty four (60%) had adenocarcinoma. The most common initial manifestation of skeletal muscle metastasis is a pain. Pain can be accompanied by extremity swelling. The case presented herein also applied with pain and swelling. Diagnostic methods for skeletal muscle metastasis are not specific. Direct films usually show only soft tissue shadows. Magnetic resonance imaging usually reveals hypointense signal in T1 and hyperintense signal in T2. Magnetic resonance imaging is preferred to distinguish soft tissue metastasis from an abscess, sarcoma, and other conditions [9] similarly, our patient had hypointense signal on T1 and the hyperintense signal on T2 series. The optimum treatment and prognosis of skeletal muscle metastasis from lung cancer is unclear. Depending on the clinical characteristics, treatment options include observation, surgery, chemotherapy and radiotherapy.</a:t>
            </a:r>
            <a:endParaRPr lang="en-IN" sz="3200" dirty="0">
              <a:latin typeface="+mn-lt"/>
              <a:cs typeface="Arial" pitchFamily="34" charset="0"/>
            </a:endParaRPr>
          </a:p>
        </p:txBody>
      </p:sp>
      <p:sp>
        <p:nvSpPr>
          <p:cNvPr id="33" name="Rectangle 32"/>
          <p:cNvSpPr/>
          <p:nvPr/>
        </p:nvSpPr>
        <p:spPr>
          <a:xfrm>
            <a:off x="1371600" y="24307800"/>
            <a:ext cx="9235440" cy="6858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en-US" sz="4400" b="1" dirty="0">
                <a:solidFill>
                  <a:schemeClr val="accent3">
                    <a:lumMod val="20000"/>
                    <a:lumOff val="80000"/>
                  </a:schemeClr>
                </a:solidFill>
              </a:rPr>
              <a:t>Introduction</a:t>
            </a:r>
          </a:p>
        </p:txBody>
      </p:sp>
      <p:sp>
        <p:nvSpPr>
          <p:cNvPr id="13" name="Text Box 192"/>
          <p:cNvSpPr txBox="1">
            <a:spLocks noChangeArrowheads="1"/>
          </p:cNvSpPr>
          <p:nvPr/>
        </p:nvSpPr>
        <p:spPr bwMode="auto">
          <a:xfrm>
            <a:off x="11521440" y="5486401"/>
            <a:ext cx="20848320" cy="6629400"/>
          </a:xfrm>
          <a:prstGeom prst="rect">
            <a:avLst/>
          </a:prstGeom>
          <a:solidFill>
            <a:schemeClr val="bg1"/>
          </a:solidFill>
          <a:ln w="12700">
            <a:solidFill>
              <a:schemeClr val="accent1">
                <a:lumMod val="75000"/>
              </a:schemeClr>
            </a:solidFill>
          </a:ln>
          <a:effectLst/>
        </p:spPr>
        <p:txBody>
          <a:bodyPr lIns="137137" tIns="137137" rIns="137137" bIns="137137">
            <a:no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algn="just" eaLnBrk="1" hangingPunct="1"/>
            <a:r>
              <a:rPr lang="en-IN" sz="3200" dirty="0" smtClean="0">
                <a:latin typeface="+mn-lt"/>
              </a:rPr>
              <a:t>	A 53-year old male patient, labourer by occupation, beedi smoker since twenty five years, admitted to tertiary care hospital with pain and swelling over left arm, cough and expectoration since two months, accompanied with  significant weight loss. There was no evidence of chest pain or hemoptysis. On local examination there was hard swelling over extensor compartment of left upper limb with mild tenderness, no loss of sensation and mild restriction of range of movements on flexion at elbow. Respiratory and other systemic examination was within normal results. Computerized tomography of thorax plain defined multilobulated lesion in right perihilar location in right middle lobe (Fig.1).  Ultrasonography of left arm showed an irregular heterogenous soft tissue lesion noted within the triceps muscle with few areas of intra-lesional necrosis, Magnetic resonance imaging of left arm showed lobulated lesion in posteromedial aspect of mid and distal arm, involving triceps muscle, medial aspect of brachialis, encasing brachial artery, veins and median nerve (Fig.2). Positron emission tomography showed enhancing nodular soft tissue lesion noted in middle lobe of right lung, 2.9 x 2.4 centimetres. Biopsy revealed metastatic adenocarcinoma. For further studies Immunophenotyping was done which showed negative for EGFR and ALK. Patient was treated with palliative RT, Pem-Carbo f/b Pemtrexed maintenance and recently 3# of Gemcitabine. The patient died of metastasis to brain within eight weeks of diagnosis.</a:t>
            </a:r>
            <a:endParaRPr lang="en-US" sz="3200" dirty="0">
              <a:latin typeface="+mn-lt"/>
            </a:endParaRPr>
          </a:p>
          <a:p>
            <a:pPr eaLnBrk="1" hangingPunct="1"/>
            <a:endParaRPr lang="en-US" sz="3200" dirty="0">
              <a:latin typeface="+mn-lt"/>
            </a:endParaRPr>
          </a:p>
        </p:txBody>
      </p:sp>
      <p:sp>
        <p:nvSpPr>
          <p:cNvPr id="34" name="Rectangle 33"/>
          <p:cNvSpPr/>
          <p:nvPr/>
        </p:nvSpPr>
        <p:spPr>
          <a:xfrm>
            <a:off x="11506200" y="4800600"/>
            <a:ext cx="20848320" cy="6858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en-US" sz="4400" b="1" dirty="0" smtClean="0">
                <a:solidFill>
                  <a:schemeClr val="accent3">
                    <a:lumMod val="20000"/>
                    <a:lumOff val="80000"/>
                  </a:schemeClr>
                </a:solidFill>
              </a:rPr>
              <a:t>Case Report </a:t>
            </a:r>
            <a:endParaRPr lang="en-US" sz="4400" b="1" dirty="0">
              <a:solidFill>
                <a:schemeClr val="accent3">
                  <a:lumMod val="20000"/>
                  <a:lumOff val="80000"/>
                </a:schemeClr>
              </a:solidFill>
            </a:endParaRPr>
          </a:p>
        </p:txBody>
      </p:sp>
      <p:sp>
        <p:nvSpPr>
          <p:cNvPr id="12" name="Text Box 191"/>
          <p:cNvSpPr txBox="1">
            <a:spLocks noChangeArrowheads="1"/>
          </p:cNvSpPr>
          <p:nvPr/>
        </p:nvSpPr>
        <p:spPr bwMode="auto">
          <a:xfrm>
            <a:off x="33147000" y="5562600"/>
            <a:ext cx="9144000" cy="2246722"/>
          </a:xfrm>
          <a:prstGeom prst="rect">
            <a:avLst/>
          </a:prstGeom>
          <a:solidFill>
            <a:schemeClr val="bg1"/>
          </a:solidFill>
          <a:ln w="12700">
            <a:solidFill>
              <a:schemeClr val="accent1">
                <a:lumMod val="75000"/>
              </a:schemeClr>
            </a:solidFill>
          </a:ln>
          <a:effectLst/>
        </p:spPr>
        <p:txBody>
          <a:bodyPr lIns="137137" tIns="137137" rIns="137137" bIns="137137">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algn="just" eaLnBrk="1" hangingPunct="1"/>
            <a:r>
              <a:rPr lang="en-IN" sz="3200" dirty="0" smtClean="0">
                <a:latin typeface="+mn-lt"/>
              </a:rPr>
              <a:t>	Lung carcinoma with skeletal muscle metastasis should be considered as a potential differential diagnosis in patients presenting with intramuscular mass.</a:t>
            </a:r>
            <a:endParaRPr lang="en-US" sz="3200" dirty="0">
              <a:latin typeface="+mn-lt"/>
            </a:endParaRPr>
          </a:p>
        </p:txBody>
      </p:sp>
      <p:sp>
        <p:nvSpPr>
          <p:cNvPr id="35" name="Rectangle 34"/>
          <p:cNvSpPr/>
          <p:nvPr/>
        </p:nvSpPr>
        <p:spPr>
          <a:xfrm>
            <a:off x="33147000" y="4876800"/>
            <a:ext cx="9144000" cy="6858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en-US" sz="4400" b="1" dirty="0" smtClean="0">
                <a:solidFill>
                  <a:schemeClr val="accent3">
                    <a:lumMod val="20000"/>
                    <a:lumOff val="80000"/>
                  </a:schemeClr>
                </a:solidFill>
              </a:rPr>
              <a:t>Conclusion</a:t>
            </a:r>
            <a:endParaRPr lang="en-US" sz="4400" b="1" dirty="0">
              <a:solidFill>
                <a:schemeClr val="accent3">
                  <a:lumMod val="20000"/>
                  <a:lumOff val="80000"/>
                </a:schemeClr>
              </a:solidFill>
            </a:endParaRPr>
          </a:p>
        </p:txBody>
      </p:sp>
      <p:sp>
        <p:nvSpPr>
          <p:cNvPr id="11" name="Text Box 190"/>
          <p:cNvSpPr txBox="1">
            <a:spLocks noChangeArrowheads="1"/>
          </p:cNvSpPr>
          <p:nvPr/>
        </p:nvSpPr>
        <p:spPr bwMode="auto">
          <a:xfrm>
            <a:off x="1371600" y="24841200"/>
            <a:ext cx="9235440" cy="3231607"/>
          </a:xfrm>
          <a:prstGeom prst="rect">
            <a:avLst/>
          </a:prstGeom>
          <a:solidFill>
            <a:schemeClr val="bg1"/>
          </a:solidFill>
          <a:ln w="12700">
            <a:solidFill>
              <a:schemeClr val="accent1">
                <a:lumMod val="75000"/>
              </a:schemeClr>
            </a:solidFill>
          </a:ln>
          <a:effectLst/>
        </p:spPr>
        <p:txBody>
          <a:bodyPr wrap="square" lIns="137137" tIns="137137" rIns="137137" bIns="137137">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algn="just" eaLnBrk="1" hangingPunct="1"/>
            <a:r>
              <a:rPr lang="en-IN" sz="3200" dirty="0" smtClean="0">
                <a:latin typeface="+mn-lt"/>
              </a:rPr>
              <a:t>	Lung carcinoma, the most common malignancy worldwide, presents as a metastatic disease in majority of the cases. The most frequent sites of distant metastases are liver, adrenal glands, bones, and brain. Skeletal muscle metastasis is an unusual presentation of lung adenocarcinoma.</a:t>
            </a:r>
            <a:endParaRPr lang="en-US" sz="3200" dirty="0">
              <a:latin typeface="+mn-lt"/>
            </a:endParaRPr>
          </a:p>
        </p:txBody>
      </p:sp>
      <p:sp>
        <p:nvSpPr>
          <p:cNvPr id="45" name="Rectangle 44"/>
          <p:cNvSpPr/>
          <p:nvPr/>
        </p:nvSpPr>
        <p:spPr>
          <a:xfrm>
            <a:off x="11506200" y="13335000"/>
            <a:ext cx="20848320" cy="6858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en-US" sz="4400" b="1" dirty="0" smtClean="0">
                <a:solidFill>
                  <a:schemeClr val="accent3">
                    <a:lumMod val="20000"/>
                    <a:lumOff val="80000"/>
                  </a:schemeClr>
                </a:solidFill>
              </a:rPr>
              <a:t>Discussion</a:t>
            </a:r>
            <a:endParaRPr lang="en-US" sz="4400" b="1" dirty="0">
              <a:solidFill>
                <a:schemeClr val="accent3">
                  <a:lumMod val="20000"/>
                  <a:lumOff val="80000"/>
                </a:schemeClr>
              </a:solidFill>
            </a:endParaRPr>
          </a:p>
        </p:txBody>
      </p:sp>
      <p:sp>
        <p:nvSpPr>
          <p:cNvPr id="51" name="Text Box 180"/>
          <p:cNvSpPr txBox="1">
            <a:spLocks noChangeArrowheads="1"/>
          </p:cNvSpPr>
          <p:nvPr/>
        </p:nvSpPr>
        <p:spPr bwMode="auto">
          <a:xfrm>
            <a:off x="33299400" y="26289000"/>
            <a:ext cx="9144000" cy="17927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68568" tIns="34284" rIns="68568" bIns="34284">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just" eaLnBrk="1" hangingPunct="1"/>
            <a:r>
              <a:rPr lang="en-US" sz="2800" b="1" dirty="0">
                <a:latin typeface="Calibri" pitchFamily="34" charset="0"/>
              </a:rPr>
              <a:t>Figure </a:t>
            </a:r>
            <a:r>
              <a:rPr lang="en-US" sz="2800" b="1" dirty="0" smtClean="0">
                <a:latin typeface="Calibri" pitchFamily="34" charset="0"/>
              </a:rPr>
              <a:t>2.</a:t>
            </a:r>
            <a:r>
              <a:rPr lang="en-US" sz="2800" dirty="0" smtClean="0">
                <a:latin typeface="Calibri" pitchFamily="34" charset="0"/>
              </a:rPr>
              <a:t> </a:t>
            </a:r>
            <a:r>
              <a:rPr lang="en-IN" sz="2800" dirty="0" smtClean="0">
                <a:latin typeface="Calibri" pitchFamily="34" charset="0"/>
              </a:rPr>
              <a:t>Magnetic Resonance Imaging of Left arm: Well defined irregular lobulated enhancing T1 hypo intense, T2 and T2 flair hyperintense lesion in the posteromedial aspect of mid and distal arm.</a:t>
            </a:r>
            <a:r>
              <a:rPr lang="en-US" sz="2800" dirty="0" smtClean="0">
                <a:latin typeface="Calibri" pitchFamily="34" charset="0"/>
              </a:rPr>
              <a:t>.</a:t>
            </a:r>
            <a:endParaRPr lang="en-US" sz="2800" dirty="0">
              <a:latin typeface="Calibri" pitchFamily="34" charset="0"/>
            </a:endParaRPr>
          </a:p>
        </p:txBody>
      </p:sp>
      <p:sp>
        <p:nvSpPr>
          <p:cNvPr id="52" name="Text Box 181"/>
          <p:cNvSpPr txBox="1">
            <a:spLocks noChangeArrowheads="1"/>
          </p:cNvSpPr>
          <p:nvPr/>
        </p:nvSpPr>
        <p:spPr bwMode="auto">
          <a:xfrm>
            <a:off x="33070800" y="16306800"/>
            <a:ext cx="9220200" cy="13618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68568" tIns="34284" rIns="68568" bIns="34284">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just" eaLnBrk="1" hangingPunct="1"/>
            <a:r>
              <a:rPr lang="en-US" sz="2800" b="1" dirty="0">
                <a:latin typeface="Calibri" pitchFamily="34" charset="0"/>
              </a:rPr>
              <a:t>Figure </a:t>
            </a:r>
            <a:r>
              <a:rPr lang="en-US" sz="2800" b="1" dirty="0" smtClean="0">
                <a:latin typeface="Calibri" pitchFamily="34" charset="0"/>
              </a:rPr>
              <a:t>1.</a:t>
            </a:r>
            <a:r>
              <a:rPr lang="en-US" sz="2800" dirty="0" smtClean="0">
                <a:latin typeface="Calibri" pitchFamily="34" charset="0"/>
              </a:rPr>
              <a:t> </a:t>
            </a:r>
            <a:r>
              <a:rPr lang="en-IN" sz="2800" dirty="0" smtClean="0">
                <a:latin typeface="Calibri" pitchFamily="34" charset="0"/>
              </a:rPr>
              <a:t>Computerized Tomography of Thorax: Well defined multi-lobulated lesion in right perihilar location in right middle lobe measuring 2.9 x 2.4 cm.</a:t>
            </a:r>
            <a:endParaRPr lang="en-US" sz="2800" dirty="0">
              <a:latin typeface="Calibri" pitchFamily="34" charset="0"/>
            </a:endParaRPr>
          </a:p>
        </p:txBody>
      </p:sp>
      <p:sp>
        <p:nvSpPr>
          <p:cNvPr id="38" name="TextBox 37"/>
          <p:cNvSpPr txBox="1"/>
          <p:nvPr/>
        </p:nvSpPr>
        <p:spPr>
          <a:xfrm>
            <a:off x="33375600" y="29794200"/>
            <a:ext cx="9296400" cy="3124200"/>
          </a:xfrm>
          <a:prstGeom prst="rect">
            <a:avLst/>
          </a:prstGeom>
          <a:noFill/>
        </p:spPr>
        <p:txBody>
          <a:bodyPr wrap="square" lIns="91440" tIns="91440" rIns="91440" bIns="91440" rtlCol="0">
            <a:normAutofit lnSpcReduction="10000"/>
          </a:bodyPr>
          <a:lstStyle/>
          <a:p>
            <a:pPr algn="just"/>
            <a:r>
              <a:rPr lang="en-IN" sz="2800" dirty="0" smtClean="0">
                <a:cs typeface="Arial" pitchFamily="34" charset="0"/>
              </a:rPr>
              <a:t>	Authors acknowledge the immense            co-operation received by the patient and the help received from the scholars whose articles are cited and included in references of  this case report.  The authors also acknowledge the authors/editors/ publishers of all those articles, journals and books from where the literature for this case report  has been reviewed and discussed.</a:t>
            </a:r>
            <a:endParaRPr lang="en-US" sz="2800" dirty="0">
              <a:cs typeface="Arial" pitchFamily="34" charset="0"/>
            </a:endParaRPr>
          </a:p>
        </p:txBody>
      </p:sp>
      <p:sp>
        <p:nvSpPr>
          <p:cNvPr id="39" name="TextBox 38"/>
          <p:cNvSpPr txBox="1"/>
          <p:nvPr/>
        </p:nvSpPr>
        <p:spPr>
          <a:xfrm>
            <a:off x="33528000" y="28879800"/>
            <a:ext cx="9144000" cy="746346"/>
          </a:xfrm>
          <a:prstGeom prst="rect">
            <a:avLst/>
          </a:prstGeom>
          <a:noFill/>
        </p:spPr>
        <p:txBody>
          <a:bodyPr wrap="none" lIns="68568" tIns="34284" rIns="68568" bIns="34284" rtlCol="0">
            <a:noAutofit/>
          </a:bodyPr>
          <a:lstStyle/>
          <a:p>
            <a:pPr algn="ctr"/>
            <a:r>
              <a:rPr lang="en-US" sz="4400" b="1" dirty="0"/>
              <a:t>Acknowledgements</a:t>
            </a:r>
          </a:p>
        </p:txBody>
      </p:sp>
      <p:sp>
        <p:nvSpPr>
          <p:cNvPr id="1029" name="Rectangle 5"/>
          <p:cNvSpPr>
            <a:spLocks noChangeArrowheads="1"/>
          </p:cNvSpPr>
          <p:nvPr/>
        </p:nvSpPr>
        <p:spPr bwMode="auto">
          <a:xfrm>
            <a:off x="0" y="0"/>
            <a:ext cx="438912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1028" name="rectole0000000000"/>
          <p:cNvGraphicFramePr>
            <a:graphicFrameLocks noChangeAspect="1"/>
          </p:cNvGraphicFramePr>
          <p:nvPr/>
        </p:nvGraphicFramePr>
        <p:xfrm>
          <a:off x="33223200" y="8229600"/>
          <a:ext cx="9067800" cy="7543800"/>
        </p:xfrm>
        <a:graphic>
          <a:graphicData uri="http://schemas.openxmlformats.org/presentationml/2006/ole">
            <p:oleObj spid="_x0000_s1028" name="Picture" r:id="rId4" imgW="0" imgH="0" progId="StaticMetafile">
              <p:embed/>
            </p:oleObj>
          </a:graphicData>
        </a:graphic>
      </p:graphicFrame>
      <p:sp>
        <p:nvSpPr>
          <p:cNvPr id="1031" name="Rectangle 7"/>
          <p:cNvSpPr>
            <a:spLocks noChangeArrowheads="1"/>
          </p:cNvSpPr>
          <p:nvPr/>
        </p:nvSpPr>
        <p:spPr bwMode="auto">
          <a:xfrm>
            <a:off x="0" y="0"/>
            <a:ext cx="438912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1030" name="rectole0000000001"/>
          <p:cNvGraphicFramePr>
            <a:graphicFrameLocks noChangeAspect="1"/>
          </p:cNvGraphicFramePr>
          <p:nvPr/>
        </p:nvGraphicFramePr>
        <p:xfrm>
          <a:off x="33299400" y="18211800"/>
          <a:ext cx="2895600" cy="7848600"/>
        </p:xfrm>
        <a:graphic>
          <a:graphicData uri="http://schemas.openxmlformats.org/presentationml/2006/ole">
            <p:oleObj spid="_x0000_s1030" name="Picture" r:id="rId5" imgW="0" imgH="0" progId="StaticMetafile">
              <p:embed/>
            </p:oleObj>
          </a:graphicData>
        </a:graphic>
      </p:graphicFrame>
      <p:sp>
        <p:nvSpPr>
          <p:cNvPr id="1033" name="Rectangle 9"/>
          <p:cNvSpPr>
            <a:spLocks noChangeArrowheads="1"/>
          </p:cNvSpPr>
          <p:nvPr/>
        </p:nvSpPr>
        <p:spPr bwMode="auto">
          <a:xfrm>
            <a:off x="0" y="0"/>
            <a:ext cx="438912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1032" name="rectole0000000002"/>
          <p:cNvGraphicFramePr>
            <a:graphicFrameLocks noChangeAspect="1"/>
          </p:cNvGraphicFramePr>
          <p:nvPr/>
        </p:nvGraphicFramePr>
        <p:xfrm>
          <a:off x="36195000" y="18211800"/>
          <a:ext cx="6248400" cy="7772400"/>
        </p:xfrm>
        <a:graphic>
          <a:graphicData uri="http://schemas.openxmlformats.org/presentationml/2006/ole">
            <p:oleObj spid="_x0000_s1032" name="Picture" r:id="rId6" imgW="0" imgH="0" progId="StaticMetafile">
              <p:embed/>
            </p:oleObj>
          </a:graphicData>
        </a:graphic>
      </p:graphicFrame>
      <p:pic>
        <p:nvPicPr>
          <p:cNvPr id="36" name="Picture 35" descr="Image result for blde university"/>
          <p:cNvPicPr preferRelativeResize="0"/>
          <p:nvPr/>
        </p:nvPicPr>
        <p:blipFill>
          <a:blip r:embed="rId7" cstate="print"/>
          <a:srcRect/>
          <a:stretch>
            <a:fillRect/>
          </a:stretch>
        </p:blipFill>
        <p:spPr bwMode="auto">
          <a:xfrm>
            <a:off x="4343400" y="609600"/>
            <a:ext cx="2926080" cy="2926080"/>
          </a:xfrm>
          <a:prstGeom prst="rect">
            <a:avLst/>
          </a:prstGeom>
          <a:noFill/>
          <a:ln w="9525">
            <a:noFill/>
            <a:miter lim="800000"/>
            <a:headEnd/>
            <a:tailEnd/>
          </a:ln>
        </p:spPr>
      </p:pic>
      <p:pic>
        <p:nvPicPr>
          <p:cNvPr id="37" name="Picture 36" descr="Related image"/>
          <p:cNvPicPr preferRelativeResize="0"/>
          <p:nvPr/>
        </p:nvPicPr>
        <p:blipFill>
          <a:blip r:embed="rId8" cstate="print"/>
          <a:srcRect/>
          <a:stretch>
            <a:fillRect/>
          </a:stretch>
        </p:blipFill>
        <p:spPr bwMode="auto">
          <a:xfrm>
            <a:off x="36347400" y="533400"/>
            <a:ext cx="2926080" cy="2926080"/>
          </a:xfrm>
          <a:prstGeom prst="rect">
            <a:avLst/>
          </a:prstGeom>
          <a:noFill/>
          <a:ln w="9525">
            <a:noFill/>
            <a:miter lim="800000"/>
            <a:headEnd/>
            <a:tailEnd/>
          </a:ln>
        </p:spPr>
      </p:pic>
    </p:spTree>
    <p:extLst>
      <p:ext uri="{BB962C8B-B14F-4D97-AF65-F5344CB8AC3E}">
        <p14:creationId xmlns:p14="http://schemas.microsoft.com/office/powerpoint/2010/main" xmlns="" val="22512518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3322</TotalTime>
  <Words>450</Words>
  <Application>Microsoft Office PowerPoint</Application>
  <PresentationFormat>Custom</PresentationFormat>
  <Paragraphs>39</Paragraphs>
  <Slides>1</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3" baseType="lpstr">
      <vt:lpstr>Office Theme</vt:lpstr>
      <vt:lpstr>Picture</vt:lpstr>
      <vt:lpstr>Slide 1</vt:lpstr>
    </vt:vector>
  </TitlesOfParts>
  <Company>Genigraphics LLC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36x48 Tri-Fold</dc:title>
  <dc:creator>Jay Larson</dc:creator>
  <dc:description>Quality poster printing
www.genigraphics.com
1-800-790-4001</dc:description>
  <cp:lastModifiedBy>Sharan</cp:lastModifiedBy>
  <cp:revision>116</cp:revision>
  <cp:lastPrinted>2013-02-12T02:21:55Z</cp:lastPrinted>
  <dcterms:created xsi:type="dcterms:W3CDTF">2013-02-10T21:14:48Z</dcterms:created>
  <dcterms:modified xsi:type="dcterms:W3CDTF">2018-11-10T17:16:08Z</dcterms:modified>
</cp:coreProperties>
</file>