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43891200" cy="32918400"/>
  <p:notesSz cx="7004050" cy="9290050"/>
  <p:defaultTextStyle>
    <a:defPPr>
      <a:defRPr lang="en-US"/>
    </a:defPPr>
    <a:lvl1pPr marL="0" algn="l" defTabSz="3291279" rtl="0" eaLnBrk="1" latinLnBrk="0" hangingPunct="1">
      <a:defRPr sz="6400" kern="1200">
        <a:solidFill>
          <a:schemeClr val="tx1"/>
        </a:solidFill>
        <a:latin typeface="+mn-lt"/>
        <a:ea typeface="+mn-ea"/>
        <a:cs typeface="+mn-cs"/>
      </a:defRPr>
    </a:lvl1pPr>
    <a:lvl2pPr marL="1645640" algn="l" defTabSz="3291279" rtl="0" eaLnBrk="1" latinLnBrk="0" hangingPunct="1">
      <a:defRPr sz="6400" kern="1200">
        <a:solidFill>
          <a:schemeClr val="tx1"/>
        </a:solidFill>
        <a:latin typeface="+mn-lt"/>
        <a:ea typeface="+mn-ea"/>
        <a:cs typeface="+mn-cs"/>
      </a:defRPr>
    </a:lvl2pPr>
    <a:lvl3pPr marL="3291279" algn="l" defTabSz="3291279" rtl="0" eaLnBrk="1" latinLnBrk="0" hangingPunct="1">
      <a:defRPr sz="6400" kern="1200">
        <a:solidFill>
          <a:schemeClr val="tx1"/>
        </a:solidFill>
        <a:latin typeface="+mn-lt"/>
        <a:ea typeface="+mn-ea"/>
        <a:cs typeface="+mn-cs"/>
      </a:defRPr>
    </a:lvl3pPr>
    <a:lvl4pPr marL="4936919" algn="l" defTabSz="3291279" rtl="0" eaLnBrk="1" latinLnBrk="0" hangingPunct="1">
      <a:defRPr sz="6400" kern="1200">
        <a:solidFill>
          <a:schemeClr val="tx1"/>
        </a:solidFill>
        <a:latin typeface="+mn-lt"/>
        <a:ea typeface="+mn-ea"/>
        <a:cs typeface="+mn-cs"/>
      </a:defRPr>
    </a:lvl4pPr>
    <a:lvl5pPr marL="6582559" algn="l" defTabSz="3291279" rtl="0" eaLnBrk="1" latinLnBrk="0" hangingPunct="1">
      <a:defRPr sz="6400" kern="1200">
        <a:solidFill>
          <a:schemeClr val="tx1"/>
        </a:solidFill>
        <a:latin typeface="+mn-lt"/>
        <a:ea typeface="+mn-ea"/>
        <a:cs typeface="+mn-cs"/>
      </a:defRPr>
    </a:lvl5pPr>
    <a:lvl6pPr marL="8228198" algn="l" defTabSz="3291279" rtl="0" eaLnBrk="1" latinLnBrk="0" hangingPunct="1">
      <a:defRPr sz="6400" kern="1200">
        <a:solidFill>
          <a:schemeClr val="tx1"/>
        </a:solidFill>
        <a:latin typeface="+mn-lt"/>
        <a:ea typeface="+mn-ea"/>
        <a:cs typeface="+mn-cs"/>
      </a:defRPr>
    </a:lvl6pPr>
    <a:lvl7pPr marL="9873837" algn="l" defTabSz="3291279" rtl="0" eaLnBrk="1" latinLnBrk="0" hangingPunct="1">
      <a:defRPr sz="6400" kern="1200">
        <a:solidFill>
          <a:schemeClr val="tx1"/>
        </a:solidFill>
        <a:latin typeface="+mn-lt"/>
        <a:ea typeface="+mn-ea"/>
        <a:cs typeface="+mn-cs"/>
      </a:defRPr>
    </a:lvl7pPr>
    <a:lvl8pPr marL="11519478" algn="l" defTabSz="3291279" rtl="0" eaLnBrk="1" latinLnBrk="0" hangingPunct="1">
      <a:defRPr sz="6400" kern="1200">
        <a:solidFill>
          <a:schemeClr val="tx1"/>
        </a:solidFill>
        <a:latin typeface="+mn-lt"/>
        <a:ea typeface="+mn-ea"/>
        <a:cs typeface="+mn-cs"/>
      </a:defRPr>
    </a:lvl8pPr>
    <a:lvl9pPr marL="13165118" algn="l" defTabSz="3291279" rtl="0" eaLnBrk="1" latinLnBrk="0" hangingPunct="1">
      <a:defRPr sz="6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68">
          <p15:clr>
            <a:srgbClr val="A4A3A4"/>
          </p15:clr>
        </p15:guide>
        <p15:guide id="2" pos="138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60" autoAdjust="0"/>
    <p:restoredTop sz="94676" autoAdjust="0"/>
  </p:normalViewPr>
  <p:slideViewPr>
    <p:cSldViewPr>
      <p:cViewPr>
        <p:scale>
          <a:sx n="40" d="100"/>
          <a:sy n="40" d="100"/>
        </p:scale>
        <p:origin x="-4668" y="-4464"/>
      </p:cViewPr>
      <p:guideLst>
        <p:guide orient="horz" pos="10368"/>
        <p:guide pos="13824"/>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43159680" y="0"/>
            <a:ext cx="731520" cy="329184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en-US" dirty="0"/>
          </a:p>
        </p:txBody>
      </p:sp>
      <p:sp>
        <p:nvSpPr>
          <p:cNvPr id="16" name="Rectangle 15"/>
          <p:cNvSpPr/>
          <p:nvPr userDrawn="1"/>
        </p:nvSpPr>
        <p:spPr>
          <a:xfrm>
            <a:off x="0" y="0"/>
            <a:ext cx="731520" cy="329184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en-US" dirty="0"/>
          </a:p>
        </p:txBody>
      </p:sp>
      <p:sp>
        <p:nvSpPr>
          <p:cNvPr id="17" name="Rectangle 16"/>
          <p:cNvSpPr/>
          <p:nvPr userDrawn="1"/>
        </p:nvSpPr>
        <p:spPr>
          <a:xfrm>
            <a:off x="0" y="0"/>
            <a:ext cx="43891200" cy="4114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en-US" dirty="0"/>
          </a:p>
        </p:txBody>
      </p:sp>
      <p:sp>
        <p:nvSpPr>
          <p:cNvPr id="18" name="Rectangle 17"/>
          <p:cNvSpPr/>
          <p:nvPr userDrawn="1"/>
        </p:nvSpPr>
        <p:spPr>
          <a:xfrm>
            <a:off x="0" y="28803600"/>
            <a:ext cx="43891200" cy="41148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en-US" dirty="0"/>
          </a:p>
        </p:txBody>
      </p:sp>
      <p:sp>
        <p:nvSpPr>
          <p:cNvPr id="11" name="Instructions"/>
          <p:cNvSpPr/>
          <p:nvPr userDrawn="1"/>
        </p:nvSpPr>
        <p:spPr>
          <a:xfrm>
            <a:off x="-10515600" y="0"/>
            <a:ext cx="9601200" cy="329184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71421" tIns="171421" rIns="171421" bIns="171421"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800"/>
              </a:spcAft>
            </a:pPr>
            <a:r>
              <a:rPr lang="en-US" sz="7200" dirty="0">
                <a:solidFill>
                  <a:srgbClr val="7F7F7F"/>
                </a:solidFill>
                <a:latin typeface="Calibri" pitchFamily="34" charset="0"/>
                <a:cs typeface="Calibri" panose="020F0502020204030204" pitchFamily="34" charset="0"/>
              </a:rPr>
              <a:t>Poster Print Size:</a:t>
            </a:r>
            <a:endParaRPr sz="7200" dirty="0">
              <a:solidFill>
                <a:srgbClr val="7F7F7F"/>
              </a:solidFill>
              <a:latin typeface="Calibri" pitchFamily="34" charset="0"/>
              <a:cs typeface="Calibri" panose="020F0502020204030204" pitchFamily="34" charset="0"/>
            </a:endParaRPr>
          </a:p>
          <a:p>
            <a:pPr lvl="0">
              <a:spcBef>
                <a:spcPts val="0"/>
              </a:spcBef>
              <a:spcAft>
                <a:spcPts val="1800"/>
              </a:spcAft>
            </a:pPr>
            <a:r>
              <a:rPr lang="en-US" sz="4900" dirty="0">
                <a:solidFill>
                  <a:srgbClr val="7F7F7F"/>
                </a:solidFill>
                <a:latin typeface="Calibri" pitchFamily="34" charset="0"/>
                <a:cs typeface="Calibri" panose="020F0502020204030204" pitchFamily="34" charset="0"/>
              </a:rPr>
              <a:t>This poster template is 36” high by 48” wide. It can be used to print a Tri-Fold poster with 12” wings.</a:t>
            </a:r>
          </a:p>
          <a:p>
            <a:pPr lvl="0">
              <a:spcBef>
                <a:spcPts val="0"/>
              </a:spcBef>
              <a:spcAft>
                <a:spcPts val="1800"/>
              </a:spcAft>
            </a:pPr>
            <a:r>
              <a:rPr lang="en-US" sz="7200" dirty="0">
                <a:solidFill>
                  <a:srgbClr val="7F7F7F"/>
                </a:solidFill>
                <a:latin typeface="Calibri" pitchFamily="34" charset="0"/>
                <a:cs typeface="Calibri" panose="020F0502020204030204" pitchFamily="34" charset="0"/>
              </a:rPr>
              <a:t>Placeholders</a:t>
            </a:r>
            <a:r>
              <a:rPr sz="7200" dirty="0">
                <a:solidFill>
                  <a:srgbClr val="7F7F7F"/>
                </a:solidFill>
                <a:latin typeface="Calibri" pitchFamily="34" charset="0"/>
                <a:cs typeface="Calibri" panose="020F0502020204030204" pitchFamily="34" charset="0"/>
              </a:rPr>
              <a:t>:</a:t>
            </a:r>
          </a:p>
          <a:p>
            <a:pPr lvl="0">
              <a:spcBef>
                <a:spcPts val="0"/>
              </a:spcBef>
              <a:spcAft>
                <a:spcPts val="1800"/>
              </a:spcAft>
            </a:pPr>
            <a:r>
              <a:rPr sz="4900" dirty="0">
                <a:solidFill>
                  <a:srgbClr val="7F7F7F"/>
                </a:solidFill>
                <a:latin typeface="Calibri" pitchFamily="34" charset="0"/>
                <a:cs typeface="Calibri" panose="020F0502020204030204" pitchFamily="34" charset="0"/>
              </a:rPr>
              <a:t>The </a:t>
            </a:r>
            <a:r>
              <a:rPr lang="en-US" sz="4900" dirty="0">
                <a:solidFill>
                  <a:srgbClr val="7F7F7F"/>
                </a:solidFill>
                <a:latin typeface="Calibri" pitchFamily="34" charset="0"/>
                <a:cs typeface="Calibri" panose="020F0502020204030204" pitchFamily="34" charset="0"/>
              </a:rPr>
              <a:t>various elements included</a:t>
            </a:r>
            <a:r>
              <a:rPr sz="4900" dirty="0">
                <a:solidFill>
                  <a:srgbClr val="7F7F7F"/>
                </a:solidFill>
                <a:latin typeface="Calibri" pitchFamily="34" charset="0"/>
                <a:cs typeface="Calibri" panose="020F0502020204030204" pitchFamily="34" charset="0"/>
              </a:rPr>
              <a:t> in this </a:t>
            </a:r>
            <a:r>
              <a:rPr lang="en-US" sz="4900" dirty="0">
                <a:solidFill>
                  <a:srgbClr val="7F7F7F"/>
                </a:solidFill>
                <a:latin typeface="Calibri" pitchFamily="34" charset="0"/>
                <a:cs typeface="Calibri" panose="020F0502020204030204" pitchFamily="34" charset="0"/>
              </a:rPr>
              <a:t>poster are ones</a:t>
            </a:r>
            <a:r>
              <a:rPr lang="en-US" sz="4900" baseline="0" dirty="0">
                <a:solidFill>
                  <a:srgbClr val="7F7F7F"/>
                </a:solidFill>
                <a:latin typeface="Calibri" pitchFamily="34" charset="0"/>
                <a:cs typeface="Calibri" panose="020F0502020204030204" pitchFamily="34" charset="0"/>
              </a:rPr>
              <a:t> we often see in medical, research, and scientific posters.</a:t>
            </a:r>
            <a:r>
              <a:rPr sz="4900" dirty="0">
                <a:solidFill>
                  <a:srgbClr val="7F7F7F"/>
                </a:solidFill>
                <a:latin typeface="Calibri" pitchFamily="34" charset="0"/>
                <a:cs typeface="Calibri" panose="020F0502020204030204" pitchFamily="34" charset="0"/>
              </a:rPr>
              <a:t> </a:t>
            </a:r>
            <a:r>
              <a:rPr lang="en-US" sz="4900" dirty="0">
                <a:solidFill>
                  <a:srgbClr val="7F7F7F"/>
                </a:solidFill>
                <a:latin typeface="Calibri" pitchFamily="34" charset="0"/>
                <a:cs typeface="Calibri" panose="020F0502020204030204" pitchFamily="34" charset="0"/>
              </a:rPr>
              <a:t>Feel</a:t>
            </a:r>
            <a:r>
              <a:rPr lang="en-US" sz="4900" baseline="0" dirty="0">
                <a:solidFill>
                  <a:srgbClr val="7F7F7F"/>
                </a:solidFill>
                <a:latin typeface="Calibri" pitchFamily="34" charset="0"/>
                <a:cs typeface="Calibri" panose="020F0502020204030204" pitchFamily="34" charset="0"/>
              </a:rPr>
              <a:t> free to edit, move,  add, and delete items, or change the layout to suit your needs. Always check with your conference organizer for specific requirements.</a:t>
            </a:r>
          </a:p>
          <a:p>
            <a:pPr lvl="0">
              <a:spcBef>
                <a:spcPts val="0"/>
              </a:spcBef>
              <a:spcAft>
                <a:spcPts val="1800"/>
              </a:spcAft>
            </a:pPr>
            <a:r>
              <a:rPr lang="en-US" sz="7200" dirty="0">
                <a:solidFill>
                  <a:srgbClr val="7F7F7F"/>
                </a:solidFill>
                <a:latin typeface="Calibri" pitchFamily="34" charset="0"/>
                <a:cs typeface="Calibri" panose="020F0502020204030204" pitchFamily="34" charset="0"/>
              </a:rPr>
              <a:t>Image</a:t>
            </a:r>
            <a:r>
              <a:rPr lang="en-US" sz="7200" baseline="0" dirty="0">
                <a:solidFill>
                  <a:srgbClr val="7F7F7F"/>
                </a:solidFill>
                <a:latin typeface="Calibri" pitchFamily="34" charset="0"/>
                <a:cs typeface="Calibri" panose="020F0502020204030204" pitchFamily="34" charset="0"/>
              </a:rPr>
              <a:t> Quality</a:t>
            </a:r>
            <a:r>
              <a:rPr lang="en-US" sz="7200" dirty="0">
                <a:solidFill>
                  <a:srgbClr val="7F7F7F"/>
                </a:solidFill>
                <a:latin typeface="Calibri" pitchFamily="34" charset="0"/>
                <a:cs typeface="Calibri" panose="020F0502020204030204" pitchFamily="34" charset="0"/>
              </a:rPr>
              <a:t>:</a:t>
            </a:r>
          </a:p>
          <a:p>
            <a:pPr lvl="0">
              <a:spcBef>
                <a:spcPts val="0"/>
              </a:spcBef>
              <a:spcAft>
                <a:spcPts val="1800"/>
              </a:spcAft>
            </a:pPr>
            <a:r>
              <a:rPr lang="en-US" sz="4900" dirty="0">
                <a:solidFill>
                  <a:srgbClr val="7F7F7F"/>
                </a:solidFill>
                <a:latin typeface="Calibri" pitchFamily="34" charset="0"/>
                <a:cs typeface="Calibri" panose="020F0502020204030204" pitchFamily="34" charset="0"/>
              </a:rPr>
              <a:t>You can place digital photos or logo art in your poster file by selecting the </a:t>
            </a:r>
            <a:r>
              <a:rPr lang="en-US" sz="4900" b="1" dirty="0">
                <a:solidFill>
                  <a:srgbClr val="7F7F7F"/>
                </a:solidFill>
                <a:latin typeface="Calibri" pitchFamily="34" charset="0"/>
                <a:cs typeface="Calibri" panose="020F0502020204030204" pitchFamily="34" charset="0"/>
              </a:rPr>
              <a:t>Insert, Picture</a:t>
            </a:r>
            <a:r>
              <a:rPr lang="en-US" sz="4900" dirty="0">
                <a:solidFill>
                  <a:srgbClr val="7F7F7F"/>
                </a:solidFill>
                <a:latin typeface="Calibri" pitchFamily="34" charset="0"/>
                <a:cs typeface="Calibri" panose="020F0502020204030204" pitchFamily="34" charset="0"/>
              </a:rPr>
              <a:t> command, or by using standard copy &amp; paste. For best results, all graphic elements should be at least </a:t>
            </a:r>
            <a:r>
              <a:rPr lang="en-US" sz="4900" b="1" dirty="0">
                <a:solidFill>
                  <a:srgbClr val="7F7F7F"/>
                </a:solidFill>
                <a:latin typeface="Calibri" pitchFamily="34" charset="0"/>
                <a:cs typeface="Calibri" panose="020F0502020204030204" pitchFamily="34" charset="0"/>
              </a:rPr>
              <a:t>150-200 pixels per inch in their final printed size</a:t>
            </a:r>
            <a:r>
              <a:rPr lang="en-US" sz="4900" dirty="0">
                <a:solidFill>
                  <a:srgbClr val="7F7F7F"/>
                </a:solidFill>
                <a:latin typeface="Calibri" pitchFamily="34" charset="0"/>
                <a:cs typeface="Calibri" panose="020F0502020204030204" pitchFamily="34" charset="0"/>
              </a:rPr>
              <a:t>. For instance, a 1600 x 1200 pixel</a:t>
            </a:r>
            <a:r>
              <a:rPr lang="en-US" sz="4900" baseline="0" dirty="0">
                <a:solidFill>
                  <a:srgbClr val="7F7F7F"/>
                </a:solidFill>
                <a:latin typeface="Calibri" pitchFamily="34" charset="0"/>
                <a:cs typeface="Calibri" panose="020F0502020204030204" pitchFamily="34" charset="0"/>
              </a:rPr>
              <a:t> photo will usually look fine up to </a:t>
            </a:r>
            <a:r>
              <a:rPr lang="en-US" sz="4900" dirty="0">
                <a:solidFill>
                  <a:srgbClr val="7F7F7F"/>
                </a:solidFill>
                <a:latin typeface="Calibri" pitchFamily="34" charset="0"/>
                <a:cs typeface="Calibri" panose="020F0502020204030204" pitchFamily="34" charset="0"/>
              </a:rPr>
              <a:t>8“-10” wide on your printed poster.</a:t>
            </a:r>
          </a:p>
          <a:p>
            <a:pPr lvl="0">
              <a:spcBef>
                <a:spcPts val="0"/>
              </a:spcBef>
              <a:spcAft>
                <a:spcPts val="1800"/>
              </a:spcAft>
            </a:pPr>
            <a:r>
              <a:rPr lang="en-US" sz="4900" dirty="0">
                <a:solidFill>
                  <a:srgbClr val="7F7F7F"/>
                </a:solidFill>
                <a:latin typeface="Calibri" pitchFamily="34" charset="0"/>
                <a:cs typeface="Calibri" panose="020F0502020204030204" pitchFamily="34" charset="0"/>
              </a:rPr>
              <a:t>To preview the print quality of images, select a magnification of 100% when previewing your poster. This will give you a good idea of what it will look like in print. If you are laying out a large poster and using half-scale dimensions, be sure to preview your graphics at 200% to see them at their final printed size.</a:t>
            </a:r>
          </a:p>
          <a:p>
            <a:pPr lvl="0">
              <a:spcBef>
                <a:spcPts val="0"/>
              </a:spcBef>
              <a:spcAft>
                <a:spcPts val="1800"/>
              </a:spcAft>
            </a:pPr>
            <a:r>
              <a:rPr lang="en-US" sz="4900" dirty="0">
                <a:solidFill>
                  <a:srgbClr val="7F7F7F"/>
                </a:solidFill>
                <a:latin typeface="Calibri" pitchFamily="34" charset="0"/>
                <a:cs typeface="Calibri" panose="020F0502020204030204" pitchFamily="34" charset="0"/>
              </a:rPr>
              <a:t>Please note that graphics from websites (such as the logo on your hospital's or university's home page) will only be 72dpi and not suitable for printing.</a:t>
            </a:r>
          </a:p>
          <a:p>
            <a:pPr lvl="0" algn="ctr">
              <a:spcBef>
                <a:spcPts val="0"/>
              </a:spcBef>
              <a:spcAft>
                <a:spcPts val="1800"/>
              </a:spcAft>
            </a:pPr>
            <a:r>
              <a:rPr lang="en-US" sz="3600" dirty="0">
                <a:solidFill>
                  <a:srgbClr val="7F7F7F"/>
                </a:solidFill>
                <a:latin typeface="Calibri" pitchFamily="34" charset="0"/>
                <a:cs typeface="Calibri" panose="020F0502020204030204" pitchFamily="34" charset="0"/>
              </a:rPr>
              <a:t/>
            </a:r>
            <a:br>
              <a:rPr lang="en-US" sz="3600" dirty="0">
                <a:solidFill>
                  <a:srgbClr val="7F7F7F"/>
                </a:solidFill>
                <a:latin typeface="Calibri" pitchFamily="34" charset="0"/>
                <a:cs typeface="Calibri" panose="020F0502020204030204" pitchFamily="34" charset="0"/>
              </a:rPr>
            </a:br>
            <a:r>
              <a:rPr lang="en-US" sz="3600" dirty="0">
                <a:solidFill>
                  <a:srgbClr val="7F7F7F"/>
                </a:solidFill>
                <a:latin typeface="Calibri" pitchFamily="34" charset="0"/>
                <a:cs typeface="Calibri" panose="020F0502020204030204" pitchFamily="34" charset="0"/>
              </a:rPr>
              <a:t>[This sidebar area does not print.]</a:t>
            </a:r>
          </a:p>
        </p:txBody>
      </p:sp>
      <p:grpSp>
        <p:nvGrpSpPr>
          <p:cNvPr id="12" name="Group 11"/>
          <p:cNvGrpSpPr/>
          <p:nvPr userDrawn="1"/>
        </p:nvGrpSpPr>
        <p:grpSpPr>
          <a:xfrm>
            <a:off x="44805600" y="0"/>
            <a:ext cx="9601200" cy="32918400"/>
            <a:chOff x="33832800" y="0"/>
            <a:chExt cx="12801600" cy="43891200"/>
          </a:xfrm>
        </p:grpSpPr>
        <p:sp>
          <p:nvSpPr>
            <p:cNvPr id="13" name="Instructions"/>
            <p:cNvSpPr/>
            <p:nvPr userDrawn="1"/>
          </p:nvSpPr>
          <p:spPr>
            <a:xfrm>
              <a:off x="33832800" y="0"/>
              <a:ext cx="12801600" cy="438912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28600" tIns="228600" rIns="228600" bIns="228600" rtlCol="0" anchor="t"/>
            <a:lstStyle>
              <a:defPPr>
                <a:defRPr lang="en-US"/>
              </a:defPPr>
              <a:lvl1pPr marL="0" algn="l" defTabSz="3686861" rtl="0" eaLnBrk="1" latinLnBrk="0" hangingPunct="1">
                <a:defRPr sz="7258" kern="1200">
                  <a:solidFill>
                    <a:schemeClr val="lt1"/>
                  </a:solidFill>
                  <a:latin typeface="+mn-lt"/>
                  <a:ea typeface="+mn-ea"/>
                  <a:cs typeface="+mn-cs"/>
                </a:defRPr>
              </a:lvl1pPr>
              <a:lvl2pPr marL="1843430" algn="l" defTabSz="3686861" rtl="0" eaLnBrk="1" latinLnBrk="0" hangingPunct="1">
                <a:defRPr sz="7258" kern="1200">
                  <a:solidFill>
                    <a:schemeClr val="lt1"/>
                  </a:solidFill>
                  <a:latin typeface="+mn-lt"/>
                  <a:ea typeface="+mn-ea"/>
                  <a:cs typeface="+mn-cs"/>
                </a:defRPr>
              </a:lvl2pPr>
              <a:lvl3pPr marL="3686861" algn="l" defTabSz="3686861" rtl="0" eaLnBrk="1" latinLnBrk="0" hangingPunct="1">
                <a:defRPr sz="7258" kern="1200">
                  <a:solidFill>
                    <a:schemeClr val="lt1"/>
                  </a:solidFill>
                  <a:latin typeface="+mn-lt"/>
                  <a:ea typeface="+mn-ea"/>
                  <a:cs typeface="+mn-cs"/>
                </a:defRPr>
              </a:lvl3pPr>
              <a:lvl4pPr marL="5530291" algn="l" defTabSz="3686861" rtl="0" eaLnBrk="1" latinLnBrk="0" hangingPunct="1">
                <a:defRPr sz="7258" kern="1200">
                  <a:solidFill>
                    <a:schemeClr val="lt1"/>
                  </a:solidFill>
                  <a:latin typeface="+mn-lt"/>
                  <a:ea typeface="+mn-ea"/>
                  <a:cs typeface="+mn-cs"/>
                </a:defRPr>
              </a:lvl4pPr>
              <a:lvl5pPr marL="7373722" algn="l" defTabSz="3686861" rtl="0" eaLnBrk="1" latinLnBrk="0" hangingPunct="1">
                <a:defRPr sz="7258" kern="1200">
                  <a:solidFill>
                    <a:schemeClr val="lt1"/>
                  </a:solidFill>
                  <a:latin typeface="+mn-lt"/>
                  <a:ea typeface="+mn-ea"/>
                  <a:cs typeface="+mn-cs"/>
                </a:defRPr>
              </a:lvl5pPr>
              <a:lvl6pPr marL="9217152" algn="l" defTabSz="3686861" rtl="0" eaLnBrk="1" latinLnBrk="0" hangingPunct="1">
                <a:defRPr sz="7258" kern="1200">
                  <a:solidFill>
                    <a:schemeClr val="lt1"/>
                  </a:solidFill>
                  <a:latin typeface="+mn-lt"/>
                  <a:ea typeface="+mn-ea"/>
                  <a:cs typeface="+mn-cs"/>
                </a:defRPr>
              </a:lvl6pPr>
              <a:lvl7pPr marL="11060582" algn="l" defTabSz="3686861" rtl="0" eaLnBrk="1" latinLnBrk="0" hangingPunct="1">
                <a:defRPr sz="7258" kern="1200">
                  <a:solidFill>
                    <a:schemeClr val="lt1"/>
                  </a:solidFill>
                  <a:latin typeface="+mn-lt"/>
                  <a:ea typeface="+mn-ea"/>
                  <a:cs typeface="+mn-cs"/>
                </a:defRPr>
              </a:lvl7pPr>
              <a:lvl8pPr marL="12904013" algn="l" defTabSz="3686861" rtl="0" eaLnBrk="1" latinLnBrk="0" hangingPunct="1">
                <a:defRPr sz="7258" kern="1200">
                  <a:solidFill>
                    <a:schemeClr val="lt1"/>
                  </a:solidFill>
                  <a:latin typeface="+mn-lt"/>
                  <a:ea typeface="+mn-ea"/>
                  <a:cs typeface="+mn-cs"/>
                </a:defRPr>
              </a:lvl8pPr>
              <a:lvl9pPr marL="14747443" algn="l" defTabSz="3686861" rtl="0" eaLnBrk="1" latinLnBrk="0" hangingPunct="1">
                <a:defRPr sz="7258" kern="1200">
                  <a:solidFill>
                    <a:schemeClr val="lt1"/>
                  </a:solidFill>
                  <a:latin typeface="+mn-lt"/>
                  <a:ea typeface="+mn-ea"/>
                  <a:cs typeface="+mn-cs"/>
                </a:defRPr>
              </a:lvl9pPr>
            </a:lstStyle>
            <a:p>
              <a:pPr lvl="0">
                <a:spcBef>
                  <a:spcPts val="0"/>
                </a:spcBef>
                <a:spcAft>
                  <a:spcPts val="1800"/>
                </a:spcAft>
              </a:pPr>
              <a:r>
                <a:rPr lang="en-US" sz="7200" dirty="0">
                  <a:solidFill>
                    <a:schemeClr val="bg1">
                      <a:lumMod val="50000"/>
                    </a:schemeClr>
                  </a:solidFill>
                  <a:latin typeface="Calibri" pitchFamily="34" charset="0"/>
                  <a:cs typeface="Calibri" panose="020F0502020204030204" pitchFamily="34" charset="0"/>
                </a:rPr>
                <a:t>Change</a:t>
              </a:r>
              <a:r>
                <a:rPr lang="en-US" sz="7200" baseline="0" dirty="0">
                  <a:solidFill>
                    <a:schemeClr val="bg1">
                      <a:lumMod val="50000"/>
                    </a:schemeClr>
                  </a:solidFill>
                  <a:latin typeface="Calibri" pitchFamily="34" charset="0"/>
                  <a:cs typeface="Calibri" panose="020F0502020204030204" pitchFamily="34" charset="0"/>
                </a:rPr>
                <a:t> Color Theme</a:t>
              </a:r>
              <a:r>
                <a:rPr lang="en-US" sz="7200" dirty="0">
                  <a:solidFill>
                    <a:schemeClr val="bg1">
                      <a:lumMod val="50000"/>
                    </a:schemeClr>
                  </a:solidFill>
                  <a:latin typeface="Calibri" pitchFamily="34" charset="0"/>
                  <a:cs typeface="Calibri" panose="020F0502020204030204" pitchFamily="34" charset="0"/>
                </a:rPr>
                <a:t>:</a:t>
              </a:r>
              <a:endParaRPr sz="720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r>
                <a:rPr lang="en-US" sz="4900" dirty="0">
                  <a:solidFill>
                    <a:schemeClr val="bg1">
                      <a:lumMod val="50000"/>
                    </a:schemeClr>
                  </a:solidFill>
                  <a:latin typeface="Calibri" pitchFamily="34" charset="0"/>
                  <a:cs typeface="Calibri" panose="020F0502020204030204" pitchFamily="34" charset="0"/>
                </a:rPr>
                <a:t>This template is designed to use the built-in color themes in</a:t>
              </a:r>
              <a:r>
                <a:rPr lang="en-US" sz="4900" baseline="0" dirty="0">
                  <a:solidFill>
                    <a:schemeClr val="bg1">
                      <a:lumMod val="50000"/>
                    </a:schemeClr>
                  </a:solidFill>
                  <a:latin typeface="Calibri" pitchFamily="34" charset="0"/>
                  <a:cs typeface="Calibri" panose="020F0502020204030204" pitchFamily="34" charset="0"/>
                </a:rPr>
                <a:t> the newer versions of PowerPoint.</a:t>
              </a:r>
            </a:p>
            <a:p>
              <a:pPr lvl="0">
                <a:spcBef>
                  <a:spcPts val="0"/>
                </a:spcBef>
                <a:spcAft>
                  <a:spcPts val="1800"/>
                </a:spcAft>
              </a:pPr>
              <a:r>
                <a:rPr lang="en-US" sz="4900" baseline="0" dirty="0">
                  <a:solidFill>
                    <a:schemeClr val="bg1">
                      <a:lumMod val="50000"/>
                    </a:schemeClr>
                  </a:solidFill>
                  <a:latin typeface="Calibri" pitchFamily="34" charset="0"/>
                  <a:cs typeface="Calibri" panose="020F0502020204030204" pitchFamily="34" charset="0"/>
                </a:rPr>
                <a:t>To change the color theme, select the </a:t>
              </a:r>
              <a:r>
                <a:rPr lang="en-US" sz="4900" b="1" baseline="0" dirty="0">
                  <a:solidFill>
                    <a:schemeClr val="bg1">
                      <a:lumMod val="50000"/>
                    </a:schemeClr>
                  </a:solidFill>
                  <a:latin typeface="Calibri" pitchFamily="34" charset="0"/>
                  <a:cs typeface="Calibri" panose="020F0502020204030204" pitchFamily="34" charset="0"/>
                </a:rPr>
                <a:t>Design</a:t>
              </a:r>
              <a:r>
                <a:rPr lang="en-US" sz="4900" baseline="0" dirty="0">
                  <a:solidFill>
                    <a:schemeClr val="bg1">
                      <a:lumMod val="50000"/>
                    </a:schemeClr>
                  </a:solidFill>
                  <a:latin typeface="Calibri" pitchFamily="34" charset="0"/>
                  <a:cs typeface="Calibri" panose="020F0502020204030204" pitchFamily="34" charset="0"/>
                </a:rPr>
                <a:t> tab, then select the </a:t>
              </a:r>
              <a:r>
                <a:rPr lang="en-US" sz="4900" b="1" baseline="0" dirty="0">
                  <a:solidFill>
                    <a:schemeClr val="bg1">
                      <a:lumMod val="50000"/>
                    </a:schemeClr>
                  </a:solidFill>
                  <a:latin typeface="Calibri" pitchFamily="34" charset="0"/>
                  <a:cs typeface="Calibri" panose="020F0502020204030204" pitchFamily="34" charset="0"/>
                </a:rPr>
                <a:t>Colors</a:t>
              </a:r>
              <a:r>
                <a:rPr lang="en-US" sz="4900" baseline="0" dirty="0">
                  <a:solidFill>
                    <a:schemeClr val="bg1">
                      <a:lumMod val="50000"/>
                    </a:schemeClr>
                  </a:solidFill>
                  <a:latin typeface="Calibri" pitchFamily="34" charset="0"/>
                  <a:cs typeface="Calibri" panose="020F0502020204030204" pitchFamily="34" charset="0"/>
                </a:rPr>
                <a:t> drop-down list.</a:t>
              </a: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endParaRPr lang="en-US" sz="4900" baseline="0" dirty="0">
                <a:solidFill>
                  <a:schemeClr val="bg1">
                    <a:lumMod val="50000"/>
                  </a:schemeClr>
                </a:solidFill>
                <a:latin typeface="Calibri" pitchFamily="34" charset="0"/>
                <a:cs typeface="Calibri" panose="020F0502020204030204" pitchFamily="34" charset="0"/>
              </a:endParaRPr>
            </a:p>
            <a:p>
              <a:pPr lvl="0">
                <a:spcBef>
                  <a:spcPts val="0"/>
                </a:spcBef>
                <a:spcAft>
                  <a:spcPts val="1800"/>
                </a:spcAft>
              </a:pPr>
              <a:r>
                <a:rPr lang="en-US" sz="4900" baseline="0" dirty="0">
                  <a:solidFill>
                    <a:schemeClr val="bg1">
                      <a:lumMod val="50000"/>
                    </a:schemeClr>
                  </a:solidFill>
                  <a:latin typeface="Calibri" pitchFamily="34" charset="0"/>
                  <a:cs typeface="Calibri" panose="020F0502020204030204" pitchFamily="34" charset="0"/>
                </a:rPr>
                <a:t>The default color theme for this template is “Office”, so you can always return to that after trying some of the alternatives.</a:t>
              </a:r>
            </a:p>
            <a:p>
              <a:pPr lvl="0">
                <a:spcBef>
                  <a:spcPts val="0"/>
                </a:spcBef>
                <a:spcAft>
                  <a:spcPts val="1800"/>
                </a:spcAft>
              </a:pPr>
              <a:r>
                <a:rPr lang="en-US" sz="7200" dirty="0">
                  <a:solidFill>
                    <a:schemeClr val="bg1">
                      <a:lumMod val="50000"/>
                    </a:schemeClr>
                  </a:solidFill>
                  <a:latin typeface="Calibri" pitchFamily="34" charset="0"/>
                  <a:cs typeface="Calibri" panose="020F0502020204030204" pitchFamily="34" charset="0"/>
                </a:rPr>
                <a:t>Printing Your Poster:</a:t>
              </a:r>
            </a:p>
            <a:p>
              <a:pPr lvl="0">
                <a:spcBef>
                  <a:spcPts val="0"/>
                </a:spcBef>
                <a:spcAft>
                  <a:spcPts val="1800"/>
                </a:spcAft>
              </a:pPr>
              <a:r>
                <a:rPr lang="en-US" sz="4900" dirty="0">
                  <a:solidFill>
                    <a:schemeClr val="bg1">
                      <a:lumMod val="50000"/>
                    </a:schemeClr>
                  </a:solidFill>
                  <a:latin typeface="Calibri" pitchFamily="34" charset="0"/>
                  <a:cs typeface="Calibri" panose="020F0502020204030204" pitchFamily="34" charset="0"/>
                </a:rPr>
                <a:t>Once your poster file is ready, visit</a:t>
              </a:r>
              <a:r>
                <a:rPr lang="en-US" sz="4900" baseline="0" dirty="0">
                  <a:solidFill>
                    <a:schemeClr val="bg1">
                      <a:lumMod val="50000"/>
                    </a:schemeClr>
                  </a:solidFill>
                  <a:latin typeface="Calibri" pitchFamily="34" charset="0"/>
                  <a:cs typeface="Calibri" panose="020F0502020204030204" pitchFamily="34" charset="0"/>
                </a:rPr>
                <a:t> </a:t>
              </a:r>
              <a:r>
                <a:rPr lang="en-US" sz="4900" b="1" baseline="0" dirty="0">
                  <a:solidFill>
                    <a:schemeClr val="bg1">
                      <a:lumMod val="50000"/>
                    </a:schemeClr>
                  </a:solidFill>
                  <a:latin typeface="Calibri" pitchFamily="34" charset="0"/>
                  <a:cs typeface="Calibri" panose="020F0502020204030204" pitchFamily="34" charset="0"/>
                </a:rPr>
                <a:t>www.genigraphics.com</a:t>
              </a:r>
              <a:r>
                <a:rPr lang="en-US" sz="4900" baseline="0" dirty="0">
                  <a:solidFill>
                    <a:schemeClr val="bg1">
                      <a:lumMod val="50000"/>
                    </a:schemeClr>
                  </a:solidFill>
                  <a:latin typeface="Calibri" pitchFamily="34" charset="0"/>
                  <a:cs typeface="Calibri" panose="020F0502020204030204" pitchFamily="34" charset="0"/>
                </a:rPr>
                <a:t> to order a high-quality, affordable poster print. Every order receives a free design review and we can deliver as fast as next business day within the US and Canada. </a:t>
              </a:r>
            </a:p>
            <a:p>
              <a:pPr lvl="0">
                <a:spcBef>
                  <a:spcPts val="0"/>
                </a:spcBef>
                <a:spcAft>
                  <a:spcPts val="1800"/>
                </a:spcAft>
              </a:pPr>
              <a:r>
                <a:rPr lang="en-US" sz="4900" baseline="0" dirty="0">
                  <a:solidFill>
                    <a:schemeClr val="bg1">
                      <a:lumMod val="50000"/>
                    </a:schemeClr>
                  </a:solidFill>
                  <a:latin typeface="Calibri" pitchFamily="34" charset="0"/>
                  <a:cs typeface="Calibri" panose="020F0502020204030204" pitchFamily="34" charset="0"/>
                </a:rPr>
                <a:t>Genigraphics® has been producing output from PowerPoint® longer than anyone in the industry; dating back to when we helped Microsoft® design the PowerPoint® software. </a:t>
              </a:r>
            </a:p>
            <a:p>
              <a:pPr lvl="0">
                <a:spcBef>
                  <a:spcPts val="0"/>
                </a:spcBef>
                <a:spcAft>
                  <a:spcPts val="0"/>
                </a:spcAft>
              </a:pPr>
              <a:endParaRPr lang="en-US" sz="4900" baseline="0" dirty="0">
                <a:solidFill>
                  <a:schemeClr val="bg1">
                    <a:lumMod val="50000"/>
                  </a:schemeClr>
                </a:solidFill>
                <a:latin typeface="Calibri" pitchFamily="34" charset="0"/>
                <a:cs typeface="Calibri" panose="020F0502020204030204" pitchFamily="34" charset="0"/>
              </a:endParaRPr>
            </a:p>
            <a:p>
              <a:pPr lvl="0" algn="ctr">
                <a:spcBef>
                  <a:spcPts val="0"/>
                </a:spcBef>
                <a:spcAft>
                  <a:spcPts val="0"/>
                </a:spcAft>
              </a:pPr>
              <a:r>
                <a:rPr lang="en-US" sz="4900" baseline="0" dirty="0">
                  <a:solidFill>
                    <a:schemeClr val="bg1">
                      <a:lumMod val="50000"/>
                    </a:schemeClr>
                  </a:solidFill>
                  <a:latin typeface="Calibri" pitchFamily="34" charset="0"/>
                  <a:cs typeface="Calibri" panose="020F0502020204030204" pitchFamily="34" charset="0"/>
                </a:rPr>
                <a:t>US and Canada:  1-800-790-4001</a:t>
              </a:r>
              <a:br>
                <a:rPr lang="en-US" sz="4900" baseline="0" dirty="0">
                  <a:solidFill>
                    <a:schemeClr val="bg1">
                      <a:lumMod val="50000"/>
                    </a:schemeClr>
                  </a:solidFill>
                  <a:latin typeface="Calibri" pitchFamily="34" charset="0"/>
                  <a:cs typeface="Calibri" panose="020F0502020204030204" pitchFamily="34" charset="0"/>
                </a:rPr>
              </a:br>
              <a:r>
                <a:rPr lang="en-US" sz="4900" baseline="0" dirty="0">
                  <a:solidFill>
                    <a:schemeClr val="bg1">
                      <a:lumMod val="50000"/>
                    </a:schemeClr>
                  </a:solidFill>
                  <a:latin typeface="Calibri" pitchFamily="34" charset="0"/>
                  <a:cs typeface="Calibri" panose="020F0502020204030204" pitchFamily="34" charset="0"/>
                </a:rPr>
                <a:t>Email: info@genigraphics.com</a:t>
              </a:r>
            </a:p>
            <a:p>
              <a:pPr lvl="0" algn="ctr">
                <a:spcBef>
                  <a:spcPts val="0"/>
                </a:spcBef>
                <a:spcAft>
                  <a:spcPts val="0"/>
                </a:spcAft>
              </a:pPr>
              <a:r>
                <a:rPr lang="en-US" sz="3600" dirty="0">
                  <a:solidFill>
                    <a:schemeClr val="bg1">
                      <a:lumMod val="50000"/>
                    </a:schemeClr>
                  </a:solidFill>
                  <a:latin typeface="Calibri" pitchFamily="34" charset="0"/>
                  <a:cs typeface="Calibri" panose="020F0502020204030204" pitchFamily="34" charset="0"/>
                </a:rPr>
                <a:t/>
              </a:r>
              <a:br>
                <a:rPr lang="en-US" sz="3600" dirty="0">
                  <a:solidFill>
                    <a:schemeClr val="bg1">
                      <a:lumMod val="50000"/>
                    </a:schemeClr>
                  </a:solidFill>
                  <a:latin typeface="Calibri" pitchFamily="34" charset="0"/>
                  <a:cs typeface="Calibri" panose="020F0502020204030204" pitchFamily="34" charset="0"/>
                </a:rPr>
              </a:br>
              <a:r>
                <a:rPr lang="en-US" sz="3600" dirty="0">
                  <a:solidFill>
                    <a:schemeClr val="bg1">
                      <a:lumMod val="50000"/>
                    </a:schemeClr>
                  </a:solidFill>
                  <a:latin typeface="Calibri" pitchFamily="34" charset="0"/>
                  <a:cs typeface="Calibri" panose="020F0502020204030204" pitchFamily="34" charset="0"/>
                </a:rPr>
                <a:t>[This sidebar area does not print.]</a:t>
              </a:r>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81342" y="9260274"/>
              <a:ext cx="11904515" cy="10246926"/>
            </a:xfrm>
            <a:prstGeom prst="rect">
              <a:avLst/>
            </a:prstGeom>
          </p:spPr>
        </p:pic>
      </p:grpSp>
      <p:grpSp>
        <p:nvGrpSpPr>
          <p:cNvPr id="8" name="Group 7"/>
          <p:cNvGrpSpPr/>
          <p:nvPr userDrawn="1"/>
        </p:nvGrpSpPr>
        <p:grpSpPr>
          <a:xfrm>
            <a:off x="7033287" y="-1257300"/>
            <a:ext cx="29923713" cy="35653980"/>
            <a:chOff x="7033287" y="-1257300"/>
            <a:chExt cx="29923713" cy="35653980"/>
          </a:xfrm>
        </p:grpSpPr>
        <p:sp>
          <p:nvSpPr>
            <p:cNvPr id="2" name="TextBox 1"/>
            <p:cNvSpPr txBox="1"/>
            <p:nvPr userDrawn="1"/>
          </p:nvSpPr>
          <p:spPr>
            <a:xfrm>
              <a:off x="7033287" y="-1247269"/>
              <a:ext cx="3634713" cy="1077218"/>
            </a:xfrm>
            <a:prstGeom prst="rect">
              <a:avLst/>
            </a:prstGeom>
            <a:noFill/>
          </p:spPr>
          <p:txBody>
            <a:bodyPr wrap="none" rtlCol="0">
              <a:spAutoFit/>
            </a:bodyPr>
            <a:lstStyle/>
            <a:p>
              <a:r>
                <a:rPr lang="en-US" dirty="0">
                  <a:solidFill>
                    <a:srgbClr val="7F7F7F"/>
                  </a:solidFill>
                </a:rPr>
                <a:t>Folds here</a:t>
              </a:r>
            </a:p>
          </p:txBody>
        </p:sp>
        <p:cxnSp>
          <p:nvCxnSpPr>
            <p:cNvPr id="4" name="Straight Arrow Connector 3"/>
            <p:cNvCxnSpPr/>
            <p:nvPr userDrawn="1"/>
          </p:nvCxnSpPr>
          <p:spPr>
            <a:xfrm>
              <a:off x="10972800" y="-1257300"/>
              <a:ext cx="0" cy="1097280"/>
            </a:xfrm>
            <a:prstGeom prst="straightConnector1">
              <a:avLst/>
            </a:prstGeom>
            <a:ln w="63500">
              <a:solidFill>
                <a:srgbClr val="7F7F7F"/>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userDrawn="1"/>
          </p:nvSpPr>
          <p:spPr>
            <a:xfrm>
              <a:off x="33322287" y="-1247269"/>
              <a:ext cx="3634713" cy="1077218"/>
            </a:xfrm>
            <a:prstGeom prst="rect">
              <a:avLst/>
            </a:prstGeom>
            <a:noFill/>
          </p:spPr>
          <p:txBody>
            <a:bodyPr wrap="none" rtlCol="0">
              <a:spAutoFit/>
            </a:bodyPr>
            <a:lstStyle/>
            <a:p>
              <a:r>
                <a:rPr lang="en-US" dirty="0">
                  <a:solidFill>
                    <a:srgbClr val="7F7F7F"/>
                  </a:solidFill>
                </a:rPr>
                <a:t>Folds here</a:t>
              </a:r>
            </a:p>
          </p:txBody>
        </p:sp>
        <p:cxnSp>
          <p:nvCxnSpPr>
            <p:cNvPr id="20" name="Straight Arrow Connector 19"/>
            <p:cNvCxnSpPr/>
            <p:nvPr userDrawn="1"/>
          </p:nvCxnSpPr>
          <p:spPr>
            <a:xfrm>
              <a:off x="32918400" y="-1257300"/>
              <a:ext cx="0" cy="1097280"/>
            </a:xfrm>
            <a:prstGeom prst="straightConnector1">
              <a:avLst/>
            </a:prstGeom>
            <a:ln w="63500">
              <a:solidFill>
                <a:srgbClr val="7F7F7F"/>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userDrawn="1"/>
          </p:nvSpPr>
          <p:spPr>
            <a:xfrm>
              <a:off x="7033287" y="33309431"/>
              <a:ext cx="3634713" cy="1077218"/>
            </a:xfrm>
            <a:prstGeom prst="rect">
              <a:avLst/>
            </a:prstGeom>
            <a:noFill/>
          </p:spPr>
          <p:txBody>
            <a:bodyPr wrap="none" rtlCol="0">
              <a:spAutoFit/>
            </a:bodyPr>
            <a:lstStyle/>
            <a:p>
              <a:r>
                <a:rPr lang="en-US" dirty="0">
                  <a:solidFill>
                    <a:srgbClr val="7F7F7F"/>
                  </a:solidFill>
                </a:rPr>
                <a:t>Folds here</a:t>
              </a:r>
            </a:p>
          </p:txBody>
        </p:sp>
        <p:cxnSp>
          <p:nvCxnSpPr>
            <p:cNvPr id="22" name="Straight Arrow Connector 21"/>
            <p:cNvCxnSpPr/>
            <p:nvPr userDrawn="1"/>
          </p:nvCxnSpPr>
          <p:spPr>
            <a:xfrm>
              <a:off x="10972800" y="33299400"/>
              <a:ext cx="0" cy="1097280"/>
            </a:xfrm>
            <a:prstGeom prst="straightConnector1">
              <a:avLst/>
            </a:prstGeom>
            <a:ln w="63500">
              <a:solidFill>
                <a:srgbClr val="7F7F7F"/>
              </a:solidFill>
              <a:headEnd type="arrow"/>
              <a:tailEnd type="none"/>
            </a:ln>
          </p:spPr>
          <p:style>
            <a:lnRef idx="1">
              <a:schemeClr val="accent1"/>
            </a:lnRef>
            <a:fillRef idx="0">
              <a:schemeClr val="accent1"/>
            </a:fillRef>
            <a:effectRef idx="0">
              <a:schemeClr val="accent1"/>
            </a:effectRef>
            <a:fontRef idx="minor">
              <a:schemeClr val="tx1"/>
            </a:fontRef>
          </p:style>
        </p:cxnSp>
        <p:sp>
          <p:nvSpPr>
            <p:cNvPr id="23" name="TextBox 22"/>
            <p:cNvSpPr txBox="1"/>
            <p:nvPr userDrawn="1"/>
          </p:nvSpPr>
          <p:spPr>
            <a:xfrm>
              <a:off x="33322287" y="33309431"/>
              <a:ext cx="3634713" cy="1077218"/>
            </a:xfrm>
            <a:prstGeom prst="rect">
              <a:avLst/>
            </a:prstGeom>
            <a:noFill/>
          </p:spPr>
          <p:txBody>
            <a:bodyPr wrap="none" rtlCol="0">
              <a:spAutoFit/>
            </a:bodyPr>
            <a:lstStyle/>
            <a:p>
              <a:r>
                <a:rPr lang="en-US" dirty="0">
                  <a:solidFill>
                    <a:srgbClr val="7F7F7F"/>
                  </a:solidFill>
                </a:rPr>
                <a:t>Folds here</a:t>
              </a:r>
            </a:p>
          </p:txBody>
        </p:sp>
        <p:cxnSp>
          <p:nvCxnSpPr>
            <p:cNvPr id="24" name="Straight Arrow Connector 23"/>
            <p:cNvCxnSpPr/>
            <p:nvPr userDrawn="1"/>
          </p:nvCxnSpPr>
          <p:spPr>
            <a:xfrm>
              <a:off x="32918400" y="33299400"/>
              <a:ext cx="0" cy="1097280"/>
            </a:xfrm>
            <a:prstGeom prst="straightConnector1">
              <a:avLst/>
            </a:prstGeom>
            <a:ln w="63500">
              <a:solidFill>
                <a:srgbClr val="7F7F7F"/>
              </a:solidFill>
              <a:headEnd type="arrow"/>
              <a:tailEnd type="none"/>
            </a:ln>
          </p:spPr>
          <p:style>
            <a:lnRef idx="1">
              <a:schemeClr val="accent1"/>
            </a:lnRef>
            <a:fillRef idx="0">
              <a:schemeClr val="accent1"/>
            </a:fillRef>
            <a:effectRef idx="0">
              <a:schemeClr val="accent1"/>
            </a:effectRef>
            <a:fontRef idx="minor">
              <a:schemeClr val="tx1"/>
            </a:fontRef>
          </p:style>
        </p:cxnSp>
      </p:grpSp>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404800" y="32613600"/>
            <a:ext cx="5297435" cy="185928"/>
          </a:xfrm>
          <a:prstGeom prst="rect">
            <a:avLst/>
          </a:prstGeom>
        </p:spPr>
      </p:pic>
    </p:spTree>
    <p:extLst>
      <p:ext uri="{BB962C8B-B14F-4D97-AF65-F5344CB8AC3E}">
        <p14:creationId xmlns:p14="http://schemas.microsoft.com/office/powerpoint/2010/main" val="38129448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5D6BDF-9D0E-4E2B-85B8-D8F4790360C9}" type="datetimeFigureOut">
              <a:rPr lang="en-US" smtClean="0"/>
              <a:t>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BB075EA-769C-4ECD-B48E-D6FCDC24F876}" type="slidenum">
              <a:rPr lang="en-US" smtClean="0"/>
              <a:t>‹#›</a:t>
            </a:fld>
            <a:endParaRPr lang="en-US" dirty="0"/>
          </a:p>
        </p:txBody>
      </p:sp>
    </p:spTree>
    <p:extLst>
      <p:ext uri="{BB962C8B-B14F-4D97-AF65-F5344CB8AC3E}">
        <p14:creationId xmlns:p14="http://schemas.microsoft.com/office/powerpoint/2010/main" val="29316651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329128" tIns="164564" rIns="329128" bIns="164564" rtlCol="0" anchor="ctr">
            <a:normAutofit/>
          </a:bodyPr>
          <a:lstStyle/>
          <a:p>
            <a:r>
              <a:rPr lang="en-US" dirty="0"/>
              <a:t>Click to edit Master title style</a:t>
            </a:r>
          </a:p>
        </p:txBody>
      </p:sp>
      <p:sp>
        <p:nvSpPr>
          <p:cNvPr id="3" name="Text Placeholder 2"/>
          <p:cNvSpPr>
            <a:spLocks noGrp="1"/>
          </p:cNvSpPr>
          <p:nvPr>
            <p:ph type="body" idx="1"/>
          </p:nvPr>
        </p:nvSpPr>
        <p:spPr>
          <a:xfrm>
            <a:off x="2194560" y="7680963"/>
            <a:ext cx="39502080" cy="21724623"/>
          </a:xfrm>
          <a:prstGeom prst="rect">
            <a:avLst/>
          </a:prstGeom>
        </p:spPr>
        <p:txBody>
          <a:bodyPr vert="horz" lIns="329128" tIns="164564" rIns="329128" bIns="164564"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2194560" y="30510483"/>
            <a:ext cx="10241280" cy="1752600"/>
          </a:xfrm>
          <a:prstGeom prst="rect">
            <a:avLst/>
          </a:prstGeom>
        </p:spPr>
        <p:txBody>
          <a:bodyPr vert="horz" lIns="329128" tIns="164564" rIns="329128" bIns="164564" rtlCol="0" anchor="ctr"/>
          <a:lstStyle>
            <a:lvl1pPr algn="l">
              <a:defRPr sz="4400">
                <a:solidFill>
                  <a:schemeClr val="tx1">
                    <a:tint val="75000"/>
                  </a:schemeClr>
                </a:solidFill>
              </a:defRPr>
            </a:lvl1pPr>
          </a:lstStyle>
          <a:p>
            <a:fld id="{985D6BDF-9D0E-4E2B-85B8-D8F4790360C9}" type="datetimeFigureOut">
              <a:rPr lang="en-US" smtClean="0"/>
              <a:t>2/2/2019</a:t>
            </a:fld>
            <a:endParaRPr lang="en-US" dirty="0"/>
          </a:p>
        </p:txBody>
      </p:sp>
      <p:sp>
        <p:nvSpPr>
          <p:cNvPr id="5" name="Footer Placeholder 4"/>
          <p:cNvSpPr>
            <a:spLocks noGrp="1"/>
          </p:cNvSpPr>
          <p:nvPr>
            <p:ph type="ftr" sz="quarter" idx="3"/>
          </p:nvPr>
        </p:nvSpPr>
        <p:spPr>
          <a:xfrm>
            <a:off x="14996160" y="30510483"/>
            <a:ext cx="13898880" cy="1752600"/>
          </a:xfrm>
          <a:prstGeom prst="rect">
            <a:avLst/>
          </a:prstGeom>
        </p:spPr>
        <p:txBody>
          <a:bodyPr vert="horz" lIns="329128" tIns="164564" rIns="329128" bIns="164564" rtlCol="0" anchor="ctr"/>
          <a:lstStyle>
            <a:lvl1pPr algn="ctr">
              <a:defRPr sz="44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1455360" y="30510483"/>
            <a:ext cx="10241280" cy="1752600"/>
          </a:xfrm>
          <a:prstGeom prst="rect">
            <a:avLst/>
          </a:prstGeom>
        </p:spPr>
        <p:txBody>
          <a:bodyPr vert="horz" lIns="329128" tIns="164564" rIns="329128" bIns="164564" rtlCol="0" anchor="ctr"/>
          <a:lstStyle>
            <a:lvl1pPr algn="r">
              <a:defRPr sz="4400">
                <a:solidFill>
                  <a:schemeClr val="tx1">
                    <a:tint val="75000"/>
                  </a:schemeClr>
                </a:solidFill>
              </a:defRPr>
            </a:lvl1pPr>
          </a:lstStyle>
          <a:p>
            <a:fld id="{FBB075EA-769C-4ECD-B48E-D6FCDC24F876}" type="slidenum">
              <a:rPr lang="en-US" smtClean="0"/>
              <a:t>‹#›</a:t>
            </a:fld>
            <a:endParaRPr lang="en-US" dirty="0"/>
          </a:p>
        </p:txBody>
      </p:sp>
    </p:spTree>
    <p:extLst>
      <p:ext uri="{BB962C8B-B14F-4D97-AF65-F5344CB8AC3E}">
        <p14:creationId xmlns:p14="http://schemas.microsoft.com/office/powerpoint/2010/main" val="72322184"/>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3291279" rtl="0" eaLnBrk="1" latinLnBrk="0" hangingPunct="1">
        <a:spcBef>
          <a:spcPct val="0"/>
        </a:spcBef>
        <a:buNone/>
        <a:defRPr sz="6000" kern="1200">
          <a:solidFill>
            <a:schemeClr val="tx1"/>
          </a:solidFill>
          <a:latin typeface="+mj-lt"/>
          <a:ea typeface="+mj-ea"/>
          <a:cs typeface="+mj-cs"/>
        </a:defRPr>
      </a:lvl1pPr>
    </p:titleStyle>
    <p:bodyStyle>
      <a:lvl1pPr marL="342842" indent="-342842" algn="l" defTabSz="3291279" rtl="0" eaLnBrk="1" latinLnBrk="0" hangingPunct="1">
        <a:spcBef>
          <a:spcPct val="20000"/>
        </a:spcBef>
        <a:buFont typeface="Arial" pitchFamily="34" charset="0"/>
        <a:buChar char="•"/>
        <a:defRPr sz="2700" kern="1200">
          <a:solidFill>
            <a:schemeClr val="tx1"/>
          </a:solidFill>
          <a:latin typeface="+mn-lt"/>
          <a:ea typeface="+mn-ea"/>
          <a:cs typeface="+mn-cs"/>
        </a:defRPr>
      </a:lvl1pPr>
      <a:lvl2pPr marL="685683" indent="-342842" algn="l" defTabSz="3291279" rtl="0" eaLnBrk="1" latinLnBrk="0" hangingPunct="1">
        <a:spcBef>
          <a:spcPct val="20000"/>
        </a:spcBef>
        <a:buFont typeface="Arial" pitchFamily="34" charset="0"/>
        <a:buChar char="–"/>
        <a:defRPr sz="2700" kern="1200">
          <a:solidFill>
            <a:schemeClr val="tx1"/>
          </a:solidFill>
          <a:latin typeface="+mn-lt"/>
          <a:ea typeface="+mn-ea"/>
          <a:cs typeface="+mn-cs"/>
        </a:defRPr>
      </a:lvl2pPr>
      <a:lvl3pPr marL="1028525" indent="-342842" algn="l" defTabSz="3291279" rtl="0" eaLnBrk="1" latinLnBrk="0" hangingPunct="1">
        <a:spcBef>
          <a:spcPct val="20000"/>
        </a:spcBef>
        <a:buFont typeface="Arial" pitchFamily="34" charset="0"/>
        <a:buChar char="•"/>
        <a:defRPr sz="2700" kern="1200">
          <a:solidFill>
            <a:schemeClr val="tx1"/>
          </a:solidFill>
          <a:latin typeface="+mn-lt"/>
          <a:ea typeface="+mn-ea"/>
          <a:cs typeface="+mn-cs"/>
        </a:defRPr>
      </a:lvl3pPr>
      <a:lvl4pPr marL="1371366" indent="-342842" algn="l" defTabSz="3291279"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1714209" indent="-342842" algn="l" defTabSz="3291279"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9051018" indent="-822820" algn="l" defTabSz="3291279" rtl="0" eaLnBrk="1" latinLnBrk="0" hangingPunct="1">
        <a:spcBef>
          <a:spcPct val="20000"/>
        </a:spcBef>
        <a:buFont typeface="Arial" pitchFamily="34" charset="0"/>
        <a:buChar char="•"/>
        <a:defRPr sz="7200" kern="1200">
          <a:solidFill>
            <a:schemeClr val="tx1"/>
          </a:solidFill>
          <a:latin typeface="+mn-lt"/>
          <a:ea typeface="+mn-ea"/>
          <a:cs typeface="+mn-cs"/>
        </a:defRPr>
      </a:lvl6pPr>
      <a:lvl7pPr marL="10696658" indent="-822820" algn="l" defTabSz="3291279" rtl="0" eaLnBrk="1" latinLnBrk="0" hangingPunct="1">
        <a:spcBef>
          <a:spcPct val="20000"/>
        </a:spcBef>
        <a:buFont typeface="Arial" pitchFamily="34" charset="0"/>
        <a:buChar char="•"/>
        <a:defRPr sz="7200" kern="1200">
          <a:solidFill>
            <a:schemeClr val="tx1"/>
          </a:solidFill>
          <a:latin typeface="+mn-lt"/>
          <a:ea typeface="+mn-ea"/>
          <a:cs typeface="+mn-cs"/>
        </a:defRPr>
      </a:lvl7pPr>
      <a:lvl8pPr marL="12342297" indent="-822820" algn="l" defTabSz="3291279" rtl="0" eaLnBrk="1" latinLnBrk="0" hangingPunct="1">
        <a:spcBef>
          <a:spcPct val="20000"/>
        </a:spcBef>
        <a:buFont typeface="Arial" pitchFamily="34" charset="0"/>
        <a:buChar char="•"/>
        <a:defRPr sz="7200" kern="1200">
          <a:solidFill>
            <a:schemeClr val="tx1"/>
          </a:solidFill>
          <a:latin typeface="+mn-lt"/>
          <a:ea typeface="+mn-ea"/>
          <a:cs typeface="+mn-cs"/>
        </a:defRPr>
      </a:lvl8pPr>
      <a:lvl9pPr marL="13987936" indent="-822820" algn="l" defTabSz="3291279" rtl="0" eaLnBrk="1" latinLnBrk="0" hangingPunct="1">
        <a:spcBef>
          <a:spcPct val="20000"/>
        </a:spcBef>
        <a:buFont typeface="Arial" pitchFamily="34" charset="0"/>
        <a:buChar char="•"/>
        <a:defRPr sz="7200" kern="1200">
          <a:solidFill>
            <a:schemeClr val="tx1"/>
          </a:solidFill>
          <a:latin typeface="+mn-lt"/>
          <a:ea typeface="+mn-ea"/>
          <a:cs typeface="+mn-cs"/>
        </a:defRPr>
      </a:lvl9pPr>
    </p:bodyStyle>
    <p:otherStyle>
      <a:defPPr>
        <a:defRPr lang="en-US"/>
      </a:defPPr>
      <a:lvl1pPr marL="0" algn="l" defTabSz="3291279" rtl="0" eaLnBrk="1" latinLnBrk="0" hangingPunct="1">
        <a:defRPr sz="6400" kern="1200">
          <a:solidFill>
            <a:schemeClr val="tx1"/>
          </a:solidFill>
          <a:latin typeface="+mn-lt"/>
          <a:ea typeface="+mn-ea"/>
          <a:cs typeface="+mn-cs"/>
        </a:defRPr>
      </a:lvl1pPr>
      <a:lvl2pPr marL="1645640" algn="l" defTabSz="3291279" rtl="0" eaLnBrk="1" latinLnBrk="0" hangingPunct="1">
        <a:defRPr sz="6400" kern="1200">
          <a:solidFill>
            <a:schemeClr val="tx1"/>
          </a:solidFill>
          <a:latin typeface="+mn-lt"/>
          <a:ea typeface="+mn-ea"/>
          <a:cs typeface="+mn-cs"/>
        </a:defRPr>
      </a:lvl2pPr>
      <a:lvl3pPr marL="3291279" algn="l" defTabSz="3291279" rtl="0" eaLnBrk="1" latinLnBrk="0" hangingPunct="1">
        <a:defRPr sz="6400" kern="1200">
          <a:solidFill>
            <a:schemeClr val="tx1"/>
          </a:solidFill>
          <a:latin typeface="+mn-lt"/>
          <a:ea typeface="+mn-ea"/>
          <a:cs typeface="+mn-cs"/>
        </a:defRPr>
      </a:lvl3pPr>
      <a:lvl4pPr marL="4936919" algn="l" defTabSz="3291279" rtl="0" eaLnBrk="1" latinLnBrk="0" hangingPunct="1">
        <a:defRPr sz="6400" kern="1200">
          <a:solidFill>
            <a:schemeClr val="tx1"/>
          </a:solidFill>
          <a:latin typeface="+mn-lt"/>
          <a:ea typeface="+mn-ea"/>
          <a:cs typeface="+mn-cs"/>
        </a:defRPr>
      </a:lvl4pPr>
      <a:lvl5pPr marL="6582559" algn="l" defTabSz="3291279" rtl="0" eaLnBrk="1" latinLnBrk="0" hangingPunct="1">
        <a:defRPr sz="6400" kern="1200">
          <a:solidFill>
            <a:schemeClr val="tx1"/>
          </a:solidFill>
          <a:latin typeface="+mn-lt"/>
          <a:ea typeface="+mn-ea"/>
          <a:cs typeface="+mn-cs"/>
        </a:defRPr>
      </a:lvl5pPr>
      <a:lvl6pPr marL="8228198" algn="l" defTabSz="3291279" rtl="0" eaLnBrk="1" latinLnBrk="0" hangingPunct="1">
        <a:defRPr sz="6400" kern="1200">
          <a:solidFill>
            <a:schemeClr val="tx1"/>
          </a:solidFill>
          <a:latin typeface="+mn-lt"/>
          <a:ea typeface="+mn-ea"/>
          <a:cs typeface="+mn-cs"/>
        </a:defRPr>
      </a:lvl6pPr>
      <a:lvl7pPr marL="9873837" algn="l" defTabSz="3291279" rtl="0" eaLnBrk="1" latinLnBrk="0" hangingPunct="1">
        <a:defRPr sz="6400" kern="1200">
          <a:solidFill>
            <a:schemeClr val="tx1"/>
          </a:solidFill>
          <a:latin typeface="+mn-lt"/>
          <a:ea typeface="+mn-ea"/>
          <a:cs typeface="+mn-cs"/>
        </a:defRPr>
      </a:lvl7pPr>
      <a:lvl8pPr marL="11519478" algn="l" defTabSz="3291279" rtl="0" eaLnBrk="1" latinLnBrk="0" hangingPunct="1">
        <a:defRPr sz="6400" kern="1200">
          <a:solidFill>
            <a:schemeClr val="tx1"/>
          </a:solidFill>
          <a:latin typeface="+mn-lt"/>
          <a:ea typeface="+mn-ea"/>
          <a:cs typeface="+mn-cs"/>
        </a:defRPr>
      </a:lvl8pPr>
      <a:lvl9pPr marL="13165118" algn="l" defTabSz="3291279" rtl="0" eaLnBrk="1" latinLnBrk="0" hangingPunct="1">
        <a:defRPr sz="6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ivaramanansr@Hotmail.com" TargetMode="External"/><Relationship Id="rId2" Type="http://schemas.openxmlformats.org/officeDocument/2006/relationships/hyperlink" Target="mailto:sivaramanansr@gmail.com" TargetMode="Externa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22"/>
          <p:cNvSpPr txBox="1">
            <a:spLocks noChangeArrowheads="1"/>
          </p:cNvSpPr>
          <p:nvPr/>
        </p:nvSpPr>
        <p:spPr bwMode="auto">
          <a:xfrm>
            <a:off x="10972800" y="0"/>
            <a:ext cx="21945600" cy="2651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37" tIns="91440" rIns="137137" bIns="91440" anchor="ctr" anchorCtr="0">
            <a:normAutofit fontScale="92500" lnSpcReduction="20000"/>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7200" b="1" dirty="0" err="1" smtClean="0">
                <a:solidFill>
                  <a:schemeClr val="accent3">
                    <a:lumMod val="20000"/>
                    <a:lumOff val="80000"/>
                  </a:schemeClr>
                </a:solidFill>
                <a:latin typeface="+mn-lt"/>
              </a:rPr>
              <a:t>EuroSciCon</a:t>
            </a:r>
            <a:r>
              <a:rPr lang="en-US" sz="7200" b="1" dirty="0" smtClean="0">
                <a:solidFill>
                  <a:schemeClr val="accent3">
                    <a:lumMod val="20000"/>
                    <a:lumOff val="80000"/>
                  </a:schemeClr>
                </a:solidFill>
                <a:latin typeface="+mn-lt"/>
              </a:rPr>
              <a:t> Conference on Climate change</a:t>
            </a:r>
            <a:endParaRPr lang="en-US" sz="7200" b="1" dirty="0">
              <a:solidFill>
                <a:schemeClr val="accent3">
                  <a:lumMod val="20000"/>
                  <a:lumOff val="80000"/>
                </a:schemeClr>
              </a:solidFill>
              <a:latin typeface="+mn-lt"/>
            </a:endParaRPr>
          </a:p>
          <a:p>
            <a:pPr algn="ctr" eaLnBrk="1" hangingPunct="1"/>
            <a:r>
              <a:rPr lang="en-US" sz="7200" b="1" dirty="0">
                <a:solidFill>
                  <a:schemeClr val="accent3">
                    <a:lumMod val="20000"/>
                    <a:lumOff val="80000"/>
                  </a:schemeClr>
                </a:solidFill>
                <a:latin typeface="+mn-lt"/>
              </a:rPr>
              <a:t>Examine the interconnected nature of the man-made environmental problems in a global prospective </a:t>
            </a:r>
          </a:p>
        </p:txBody>
      </p:sp>
      <p:sp>
        <p:nvSpPr>
          <p:cNvPr id="5" name="Text Box 123"/>
          <p:cNvSpPr txBox="1">
            <a:spLocks noChangeArrowheads="1"/>
          </p:cNvSpPr>
          <p:nvPr/>
        </p:nvSpPr>
        <p:spPr bwMode="auto">
          <a:xfrm>
            <a:off x="13563600" y="2377440"/>
            <a:ext cx="16764000" cy="171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37" tIns="91440" rIns="137137" bIns="91440" anchor="ctr" anchorCtr="0">
            <a:normAutofit fontScale="55000" lnSpcReduction="20000"/>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algn="ctr" eaLnBrk="1" hangingPunct="1"/>
            <a:r>
              <a:rPr lang="en-US" sz="5100" dirty="0" err="1">
                <a:solidFill>
                  <a:schemeClr val="accent3">
                    <a:lumMod val="20000"/>
                    <a:lumOff val="80000"/>
                  </a:schemeClr>
                </a:solidFill>
                <a:latin typeface="+mn-lt"/>
              </a:rPr>
              <a:t>Sivakumaran</a:t>
            </a:r>
            <a:r>
              <a:rPr lang="en-US" sz="5100" dirty="0">
                <a:solidFill>
                  <a:schemeClr val="accent3">
                    <a:lumMod val="20000"/>
                    <a:lumOff val="80000"/>
                  </a:schemeClr>
                </a:solidFill>
                <a:latin typeface="+mn-lt"/>
              </a:rPr>
              <a:t> Sivaramanan</a:t>
            </a:r>
            <a:r>
              <a:rPr lang="en-US" sz="5100" baseline="30000" dirty="0">
                <a:solidFill>
                  <a:schemeClr val="accent3">
                    <a:lumMod val="20000"/>
                    <a:lumOff val="80000"/>
                  </a:schemeClr>
                </a:solidFill>
                <a:latin typeface="+mn-lt"/>
              </a:rPr>
              <a:t>1</a:t>
            </a:r>
            <a:r>
              <a:rPr lang="en-US" sz="5100" dirty="0">
                <a:solidFill>
                  <a:schemeClr val="accent3">
                    <a:lumMod val="20000"/>
                    <a:lumOff val="80000"/>
                  </a:schemeClr>
                </a:solidFill>
                <a:latin typeface="+mn-lt"/>
              </a:rPr>
              <a:t>	</a:t>
            </a:r>
            <a:r>
              <a:rPr lang="en-US" sz="5100" dirty="0" err="1">
                <a:solidFill>
                  <a:schemeClr val="accent3">
                    <a:lumMod val="20000"/>
                    <a:lumOff val="80000"/>
                  </a:schemeClr>
                </a:solidFill>
                <a:latin typeface="+mn-lt"/>
              </a:rPr>
              <a:t>Sarath</a:t>
            </a:r>
            <a:r>
              <a:rPr lang="en-US" sz="5100" dirty="0">
                <a:solidFill>
                  <a:schemeClr val="accent3">
                    <a:lumMod val="20000"/>
                    <a:lumOff val="80000"/>
                  </a:schemeClr>
                </a:solidFill>
                <a:latin typeface="+mn-lt"/>
              </a:rPr>
              <a:t> Kotagama</a:t>
            </a:r>
            <a:r>
              <a:rPr lang="en-US" sz="5100" baseline="30000" dirty="0">
                <a:solidFill>
                  <a:schemeClr val="accent3">
                    <a:lumMod val="20000"/>
                    <a:lumOff val="80000"/>
                  </a:schemeClr>
                </a:solidFill>
                <a:latin typeface="+mn-lt"/>
              </a:rPr>
              <a:t>2</a:t>
            </a:r>
          </a:p>
          <a:p>
            <a:pPr algn="ctr" eaLnBrk="1" hangingPunct="1"/>
            <a:endParaRPr lang="en-US" sz="4000" dirty="0">
              <a:solidFill>
                <a:schemeClr val="accent3">
                  <a:lumMod val="20000"/>
                  <a:lumOff val="80000"/>
                </a:schemeClr>
              </a:solidFill>
              <a:latin typeface="+mn-lt"/>
            </a:endParaRPr>
          </a:p>
          <a:p>
            <a:pPr algn="ctr" eaLnBrk="1" hangingPunct="1"/>
            <a:r>
              <a:rPr lang="en-US" sz="4000" dirty="0">
                <a:solidFill>
                  <a:schemeClr val="accent3">
                    <a:lumMod val="20000"/>
                    <a:lumOff val="80000"/>
                  </a:schemeClr>
                </a:solidFill>
                <a:latin typeface="+mn-lt"/>
              </a:rPr>
              <a:t>1. Environmental Officer, Central Environmental Authority, “</a:t>
            </a:r>
            <a:r>
              <a:rPr lang="en-US" sz="4000" dirty="0" err="1">
                <a:solidFill>
                  <a:schemeClr val="accent3">
                    <a:lumMod val="20000"/>
                    <a:lumOff val="80000"/>
                  </a:schemeClr>
                </a:solidFill>
                <a:latin typeface="+mn-lt"/>
              </a:rPr>
              <a:t>Parisarapiyasa</a:t>
            </a:r>
            <a:r>
              <a:rPr lang="en-US" sz="4000" dirty="0">
                <a:solidFill>
                  <a:schemeClr val="accent3">
                    <a:lumMod val="20000"/>
                    <a:lumOff val="80000"/>
                  </a:schemeClr>
                </a:solidFill>
                <a:latin typeface="+mn-lt"/>
              </a:rPr>
              <a:t>”, 104, </a:t>
            </a:r>
            <a:r>
              <a:rPr lang="en-US" sz="4000" dirty="0" err="1" smtClean="0">
                <a:solidFill>
                  <a:schemeClr val="accent3">
                    <a:lumMod val="20000"/>
                    <a:lumOff val="80000"/>
                  </a:schemeClr>
                </a:solidFill>
                <a:latin typeface="+mn-lt"/>
              </a:rPr>
              <a:t>Denzil</a:t>
            </a:r>
            <a:r>
              <a:rPr lang="en-US" sz="4000" dirty="0" smtClean="0">
                <a:solidFill>
                  <a:schemeClr val="accent3">
                    <a:lumMod val="20000"/>
                    <a:lumOff val="80000"/>
                  </a:schemeClr>
                </a:solidFill>
                <a:latin typeface="+mn-lt"/>
              </a:rPr>
              <a:t> </a:t>
            </a:r>
            <a:r>
              <a:rPr lang="en-US" sz="4000" dirty="0" err="1" smtClean="0">
                <a:solidFill>
                  <a:schemeClr val="accent3">
                    <a:lumMod val="20000"/>
                    <a:lumOff val="80000"/>
                  </a:schemeClr>
                </a:solidFill>
                <a:latin typeface="+mn-lt"/>
              </a:rPr>
              <a:t>Kobbekaduwamawatha</a:t>
            </a:r>
            <a:r>
              <a:rPr lang="en-US" sz="4000" dirty="0">
                <a:solidFill>
                  <a:schemeClr val="accent3">
                    <a:lumMod val="20000"/>
                    <a:lumOff val="80000"/>
                  </a:schemeClr>
                </a:solidFill>
                <a:latin typeface="+mn-lt"/>
              </a:rPr>
              <a:t>, </a:t>
            </a:r>
            <a:r>
              <a:rPr lang="en-US" sz="4000" dirty="0" err="1">
                <a:solidFill>
                  <a:schemeClr val="accent3">
                    <a:lumMod val="20000"/>
                    <a:lumOff val="80000"/>
                  </a:schemeClr>
                </a:solidFill>
                <a:latin typeface="+mn-lt"/>
              </a:rPr>
              <a:t>Battaramulla</a:t>
            </a:r>
            <a:r>
              <a:rPr lang="en-US" sz="4000" dirty="0">
                <a:solidFill>
                  <a:schemeClr val="accent3">
                    <a:lumMod val="20000"/>
                    <a:lumOff val="80000"/>
                  </a:schemeClr>
                </a:solidFill>
                <a:latin typeface="+mn-lt"/>
              </a:rPr>
              <a:t>, Sri Lanka.</a:t>
            </a:r>
          </a:p>
          <a:p>
            <a:pPr algn="ctr" eaLnBrk="1" hangingPunct="1"/>
            <a:r>
              <a:rPr lang="en-US" sz="4000" dirty="0">
                <a:solidFill>
                  <a:schemeClr val="accent3">
                    <a:lumMod val="20000"/>
                    <a:lumOff val="80000"/>
                  </a:schemeClr>
                </a:solidFill>
                <a:latin typeface="+mn-lt"/>
              </a:rPr>
              <a:t>2. ‘</a:t>
            </a:r>
            <a:r>
              <a:rPr lang="en-US" sz="4000" dirty="0" err="1">
                <a:solidFill>
                  <a:schemeClr val="accent3">
                    <a:lumMod val="20000"/>
                    <a:lumOff val="80000"/>
                  </a:schemeClr>
                </a:solidFill>
                <a:latin typeface="+mn-lt"/>
              </a:rPr>
              <a:t>VidyaJothi</a:t>
            </a:r>
            <a:r>
              <a:rPr lang="en-US" sz="4000" dirty="0">
                <a:solidFill>
                  <a:schemeClr val="accent3">
                    <a:lumMod val="20000"/>
                    <a:lumOff val="80000"/>
                  </a:schemeClr>
                </a:solidFill>
                <a:latin typeface="+mn-lt"/>
              </a:rPr>
              <a:t>’, Emeritus Professor, Department of Zoology, University of Colombo, Sri Lanka.</a:t>
            </a:r>
          </a:p>
        </p:txBody>
      </p:sp>
      <p:sp>
        <p:nvSpPr>
          <p:cNvPr id="24" name="TextBox 23"/>
          <p:cNvSpPr txBox="1"/>
          <p:nvPr/>
        </p:nvSpPr>
        <p:spPr>
          <a:xfrm>
            <a:off x="1463039" y="30038039"/>
            <a:ext cx="9144000" cy="2223674"/>
          </a:xfrm>
          <a:prstGeom prst="rect">
            <a:avLst/>
          </a:prstGeom>
          <a:noFill/>
        </p:spPr>
        <p:txBody>
          <a:bodyPr wrap="square" lIns="91440" tIns="91440" rIns="91440" bIns="91440" rtlCol="0">
            <a:normAutofit fontScale="92500"/>
          </a:bodyPr>
          <a:lstStyle/>
          <a:p>
            <a:pPr algn="ctr"/>
            <a:r>
              <a:rPr lang="en-US" sz="2800" b="1" dirty="0" smtClean="0"/>
              <a:t>S. Sivaramanan</a:t>
            </a:r>
            <a:endParaRPr lang="en-US" sz="2800" b="1" dirty="0"/>
          </a:p>
          <a:p>
            <a:pPr algn="ctr"/>
            <a:r>
              <a:rPr lang="en-US" sz="2800" dirty="0" smtClean="0"/>
              <a:t>Central Environmental Authority</a:t>
            </a:r>
            <a:endParaRPr lang="en-US" sz="2800" dirty="0"/>
          </a:p>
          <a:p>
            <a:pPr algn="ctr"/>
            <a:r>
              <a:rPr lang="en-US" sz="2800" dirty="0"/>
              <a:t>Email</a:t>
            </a:r>
            <a:r>
              <a:rPr lang="en-US" sz="2800" dirty="0" smtClean="0"/>
              <a:t>: </a:t>
            </a:r>
            <a:r>
              <a:rPr lang="en-US" sz="2800" dirty="0" smtClean="0">
                <a:hlinkClick r:id="rId2"/>
              </a:rPr>
              <a:t>sivaramanansr@gmail.com</a:t>
            </a:r>
            <a:r>
              <a:rPr lang="en-US" sz="2800" dirty="0" smtClean="0"/>
              <a:t>; </a:t>
            </a:r>
            <a:r>
              <a:rPr lang="en-US" sz="2800" dirty="0" smtClean="0">
                <a:hlinkClick r:id="rId3"/>
              </a:rPr>
              <a:t>sivaramanansr@Hotmail.com</a:t>
            </a:r>
            <a:r>
              <a:rPr lang="en-US" sz="2800" dirty="0" smtClean="0"/>
              <a:t> </a:t>
            </a:r>
            <a:endParaRPr lang="en-US" sz="2800" dirty="0"/>
          </a:p>
          <a:p>
            <a:pPr algn="ctr"/>
            <a:r>
              <a:rPr lang="en-US" sz="2800" dirty="0"/>
              <a:t>Website</a:t>
            </a:r>
            <a:r>
              <a:rPr lang="en-US" sz="2800" dirty="0" smtClean="0"/>
              <a:t>: www.envo.yolasite.com</a:t>
            </a:r>
            <a:endParaRPr lang="en-US" sz="2800" dirty="0"/>
          </a:p>
          <a:p>
            <a:pPr algn="ctr"/>
            <a:r>
              <a:rPr lang="en-US" sz="2800" dirty="0" smtClean="0"/>
              <a:t>Phone: +94 768930300</a:t>
            </a:r>
            <a:endParaRPr lang="en-US" sz="2800" dirty="0"/>
          </a:p>
        </p:txBody>
      </p:sp>
      <p:sp>
        <p:nvSpPr>
          <p:cNvPr id="25" name="TextBox 24"/>
          <p:cNvSpPr txBox="1"/>
          <p:nvPr/>
        </p:nvSpPr>
        <p:spPr>
          <a:xfrm>
            <a:off x="1463040" y="29146502"/>
            <a:ext cx="9144000" cy="746346"/>
          </a:xfrm>
          <a:prstGeom prst="rect">
            <a:avLst/>
          </a:prstGeom>
          <a:noFill/>
        </p:spPr>
        <p:txBody>
          <a:bodyPr wrap="none" lIns="68568" tIns="34284" rIns="68568" bIns="34284" rtlCol="0">
            <a:noAutofit/>
          </a:bodyPr>
          <a:lstStyle/>
          <a:p>
            <a:pPr algn="ctr"/>
            <a:r>
              <a:rPr lang="en-US" sz="4400" b="1" dirty="0"/>
              <a:t>Contact Information</a:t>
            </a:r>
          </a:p>
        </p:txBody>
      </p:sp>
      <p:sp>
        <p:nvSpPr>
          <p:cNvPr id="26" name="TextBox 25"/>
          <p:cNvSpPr txBox="1"/>
          <p:nvPr/>
        </p:nvSpPr>
        <p:spPr>
          <a:xfrm>
            <a:off x="12801599" y="31104839"/>
            <a:ext cx="18288000" cy="1432561"/>
          </a:xfrm>
          <a:prstGeom prst="rect">
            <a:avLst/>
          </a:prstGeom>
          <a:noFill/>
          <a:ln>
            <a:noFill/>
          </a:ln>
        </p:spPr>
        <p:txBody>
          <a:bodyPr wrap="square" lIns="91440" tIns="91440" rIns="91440" bIns="91440" numCol="1" spcCol="342842" rtlCol="0">
            <a:normAutofit/>
          </a:bodyPr>
          <a:lstStyle/>
          <a:p>
            <a:r>
              <a:rPr lang="en-US" sz="3200" dirty="0" smtClean="0"/>
              <a:t>This poster is an abbreviated form of an extended study. The original theses has the elaborated study with references.</a:t>
            </a:r>
            <a:endParaRPr lang="en-US" sz="3200" dirty="0"/>
          </a:p>
        </p:txBody>
      </p:sp>
      <p:sp>
        <p:nvSpPr>
          <p:cNvPr id="27" name="TextBox 26"/>
          <p:cNvSpPr txBox="1"/>
          <p:nvPr/>
        </p:nvSpPr>
        <p:spPr>
          <a:xfrm>
            <a:off x="12801600" y="30022800"/>
            <a:ext cx="18288000" cy="685800"/>
          </a:xfrm>
          <a:prstGeom prst="rect">
            <a:avLst/>
          </a:prstGeom>
          <a:noFill/>
          <a:ln>
            <a:noFill/>
          </a:ln>
        </p:spPr>
        <p:txBody>
          <a:bodyPr wrap="none" lIns="68568" tIns="34284" rIns="68568" bIns="34284" rtlCol="0" anchor="ctr" anchorCtr="0">
            <a:noAutofit/>
          </a:bodyPr>
          <a:lstStyle/>
          <a:p>
            <a:pPr algn="ctr"/>
            <a:r>
              <a:rPr lang="en-US" sz="4400" b="1" dirty="0"/>
              <a:t>References</a:t>
            </a:r>
          </a:p>
        </p:txBody>
      </p:sp>
      <p:sp>
        <p:nvSpPr>
          <p:cNvPr id="10" name="Text Box 189"/>
          <p:cNvSpPr txBox="1">
            <a:spLocks noChangeArrowheads="1"/>
          </p:cNvSpPr>
          <p:nvPr/>
        </p:nvSpPr>
        <p:spPr bwMode="auto">
          <a:xfrm>
            <a:off x="723898" y="4933951"/>
            <a:ext cx="9418175" cy="23858956"/>
          </a:xfrm>
          <a:prstGeom prst="rect">
            <a:avLst/>
          </a:prstGeom>
          <a:solidFill>
            <a:schemeClr val="bg1"/>
          </a:solidFill>
          <a:ln w="12700">
            <a:solidFill>
              <a:schemeClr val="accent1">
                <a:lumMod val="75000"/>
              </a:schemeClr>
            </a:solidFill>
          </a:ln>
          <a:effectLst/>
        </p:spPr>
        <p:txBody>
          <a:bodyPr wrap="square" lIns="137137" tIns="137137" rIns="137137" bIns="137137">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algn="just"/>
            <a:r>
              <a:rPr lang="en-US" sz="3200" dirty="0">
                <a:latin typeface="+mn-lt"/>
              </a:rPr>
              <a:t>In recent Katowice Climate Change Conference COPE 24 the United Nations secretary general </a:t>
            </a:r>
            <a:r>
              <a:rPr lang="en-US" sz="3200" dirty="0" err="1">
                <a:latin typeface="+mn-lt"/>
              </a:rPr>
              <a:t>António</a:t>
            </a:r>
            <a:r>
              <a:rPr lang="en-US" sz="3200" dirty="0">
                <a:latin typeface="+mn-lt"/>
              </a:rPr>
              <a:t> </a:t>
            </a:r>
            <a:r>
              <a:rPr lang="en-US" sz="3200" dirty="0" err="1">
                <a:latin typeface="+mn-lt"/>
              </a:rPr>
              <a:t>Guterres</a:t>
            </a:r>
            <a:r>
              <a:rPr lang="en-US" sz="3200" dirty="0">
                <a:latin typeface="+mn-lt"/>
              </a:rPr>
              <a:t> urged governments to finalize the implementation guidelines of Paris </a:t>
            </a:r>
            <a:r>
              <a:rPr lang="en-US" sz="3200" dirty="0" smtClean="0">
                <a:latin typeface="+mn-lt"/>
              </a:rPr>
              <a:t>climate change agreement</a:t>
            </a:r>
            <a:r>
              <a:rPr lang="en-US" sz="3200" dirty="0">
                <a:latin typeface="+mn-lt"/>
              </a:rPr>
              <a:t>. Climate change is a global environmental problem with complicated outcomes. </a:t>
            </a:r>
            <a:r>
              <a:rPr lang="en-US" sz="3200" b="1" dirty="0">
                <a:latin typeface="+mn-lt"/>
              </a:rPr>
              <a:t>Manmade</a:t>
            </a:r>
            <a:r>
              <a:rPr lang="en-US" sz="3200" dirty="0">
                <a:latin typeface="+mn-lt"/>
              </a:rPr>
              <a:t> climate change </a:t>
            </a:r>
            <a:r>
              <a:rPr lang="en-US" sz="3200" dirty="0" smtClean="0">
                <a:latin typeface="+mn-lt"/>
              </a:rPr>
              <a:t>is believed </a:t>
            </a:r>
            <a:r>
              <a:rPr lang="en-US" sz="3200" dirty="0">
                <a:latin typeface="+mn-lt"/>
              </a:rPr>
              <a:t>to be caused primarily as a result of deforestation, draining of wetlands, intensive farming and air pollution (greenhouse gas emission). Each of these </a:t>
            </a:r>
            <a:r>
              <a:rPr lang="en-US" sz="3200" dirty="0" smtClean="0">
                <a:latin typeface="+mn-lt"/>
              </a:rPr>
              <a:t>problem </a:t>
            </a:r>
            <a:r>
              <a:rPr lang="en-US" sz="3200" dirty="0">
                <a:latin typeface="+mn-lt"/>
              </a:rPr>
              <a:t>such as air pollution </a:t>
            </a:r>
            <a:r>
              <a:rPr lang="en-US" sz="3200" dirty="0" smtClean="0">
                <a:latin typeface="+mn-lt"/>
              </a:rPr>
              <a:t>is </a:t>
            </a:r>
            <a:r>
              <a:rPr lang="en-US" sz="3200" dirty="0">
                <a:latin typeface="+mn-lt"/>
              </a:rPr>
              <a:t>caused by intensive farming, burning of fossil fuels (due to global energy crisis), urbanization, methane emission from solid waste dumps, etc</a:t>
            </a:r>
            <a:r>
              <a:rPr lang="en-US" sz="3200" dirty="0" smtClean="0">
                <a:latin typeface="+mn-lt"/>
              </a:rPr>
              <a:t>. </a:t>
            </a:r>
            <a:r>
              <a:rPr lang="en-US" sz="3200" dirty="0" smtClean="0">
                <a:latin typeface="+mn-lt"/>
              </a:rPr>
              <a:t>Furthermore</a:t>
            </a:r>
            <a:r>
              <a:rPr lang="en-US" sz="3200" dirty="0" smtClean="0">
                <a:latin typeface="+mn-lt"/>
              </a:rPr>
              <a:t>, </a:t>
            </a:r>
            <a:r>
              <a:rPr lang="en-US" sz="3200" dirty="0">
                <a:latin typeface="+mn-lt"/>
              </a:rPr>
              <a:t>the deforestation is mainly caused by increasing human population, poverty, over exploitation of natural resources, urbanization, mining minerals, intensive farming, establishment of dams, wild fires during El Niño, acid rain </a:t>
            </a:r>
            <a:r>
              <a:rPr lang="en-US" sz="3200" dirty="0" smtClean="0">
                <a:latin typeface="+mn-lt"/>
              </a:rPr>
              <a:t>and </a:t>
            </a:r>
            <a:r>
              <a:rPr lang="en-US" sz="3200" dirty="0">
                <a:latin typeface="+mn-lt"/>
              </a:rPr>
              <a:t>global warming </a:t>
            </a:r>
            <a:r>
              <a:rPr lang="en-US" sz="3200" dirty="0" smtClean="0">
                <a:latin typeface="+mn-lt"/>
              </a:rPr>
              <a:t>(cyclic </a:t>
            </a:r>
            <a:r>
              <a:rPr lang="en-US" sz="3200" dirty="0">
                <a:latin typeface="+mn-lt"/>
              </a:rPr>
              <a:t>as cause and effect). Furthermore, each of these manmade environmental </a:t>
            </a:r>
            <a:r>
              <a:rPr lang="en-US" sz="3200" dirty="0" smtClean="0">
                <a:latin typeface="+mn-lt"/>
              </a:rPr>
              <a:t>problem </a:t>
            </a:r>
            <a:r>
              <a:rPr lang="en-US" sz="3200" dirty="0">
                <a:latin typeface="+mn-lt"/>
              </a:rPr>
              <a:t>such as air pollution and deforestation may cause various other environmental problems. For instance, air pollution causes ocean acidification, ozone depletion, acid rain, disease, visual </a:t>
            </a:r>
            <a:r>
              <a:rPr lang="en-US" sz="3200" dirty="0" smtClean="0">
                <a:latin typeface="+mn-lt"/>
              </a:rPr>
              <a:t>pollution (smog), </a:t>
            </a:r>
            <a:r>
              <a:rPr lang="en-US" sz="3200" dirty="0">
                <a:latin typeface="+mn-lt"/>
              </a:rPr>
              <a:t>etc. Similarly, deforestation causes issues such as biodiversity loss, land degradation, human animal conflict, etc. Thus, it is clear that all major </a:t>
            </a:r>
            <a:r>
              <a:rPr lang="en-US" sz="3200" b="1" dirty="0">
                <a:latin typeface="+mn-lt"/>
              </a:rPr>
              <a:t>manmade environmental problems are interconnected</a:t>
            </a:r>
            <a:r>
              <a:rPr lang="en-US" sz="3200" dirty="0">
                <a:latin typeface="+mn-lt"/>
              </a:rPr>
              <a:t> (as cause and effect), and the sustainable solutions </a:t>
            </a:r>
            <a:r>
              <a:rPr lang="en-US" sz="3200" dirty="0" smtClean="0">
                <a:latin typeface="+mn-lt"/>
              </a:rPr>
              <a:t>often consider </a:t>
            </a:r>
            <a:r>
              <a:rPr lang="en-US" sz="3200" dirty="0">
                <a:latin typeface="+mn-lt"/>
              </a:rPr>
              <a:t>breaking of key links (mitigation through eliminating the primary causes) of the </a:t>
            </a:r>
            <a:r>
              <a:rPr lang="en-US" sz="3200" dirty="0" smtClean="0">
                <a:latin typeface="+mn-lt"/>
              </a:rPr>
              <a:t>problems </a:t>
            </a:r>
            <a:r>
              <a:rPr lang="en-US" sz="3200" dirty="0">
                <a:latin typeface="+mn-lt"/>
              </a:rPr>
              <a:t>such </a:t>
            </a:r>
            <a:r>
              <a:rPr lang="en-US" sz="3200" dirty="0" smtClean="0">
                <a:latin typeface="+mn-lt"/>
              </a:rPr>
              <a:t>as, </a:t>
            </a:r>
            <a:r>
              <a:rPr lang="en-US" sz="3200" dirty="0">
                <a:latin typeface="+mn-lt"/>
              </a:rPr>
              <a:t>in order to mitigate </a:t>
            </a:r>
            <a:r>
              <a:rPr lang="en-US" sz="3200" dirty="0" smtClean="0">
                <a:latin typeface="+mn-lt"/>
              </a:rPr>
              <a:t>eutrophication, </a:t>
            </a:r>
            <a:r>
              <a:rPr lang="en-US" sz="3200" dirty="0">
                <a:latin typeface="+mn-lt"/>
              </a:rPr>
              <a:t>it is possible to find temporary solution via application of coagulant </a:t>
            </a:r>
            <a:r>
              <a:rPr lang="en-US" sz="3200" dirty="0" smtClean="0">
                <a:latin typeface="+mn-lt"/>
              </a:rPr>
              <a:t>chemicals, and </a:t>
            </a:r>
            <a:r>
              <a:rPr lang="en-US" sz="3200" b="1" dirty="0">
                <a:solidFill>
                  <a:prstClr val="black"/>
                </a:solidFill>
                <a:latin typeface="Calibri"/>
              </a:rPr>
              <a:t>sustainable </a:t>
            </a:r>
            <a:r>
              <a:rPr lang="en-US" sz="3200" b="1" dirty="0" smtClean="0">
                <a:solidFill>
                  <a:prstClr val="black"/>
                </a:solidFill>
                <a:latin typeface="Calibri"/>
              </a:rPr>
              <a:t>solutions </a:t>
            </a:r>
            <a:r>
              <a:rPr lang="en-US" sz="3200" dirty="0" smtClean="0">
                <a:solidFill>
                  <a:prstClr val="black"/>
                </a:solidFill>
                <a:latin typeface="Calibri"/>
              </a:rPr>
              <a:t>are</a:t>
            </a:r>
            <a:r>
              <a:rPr lang="en-US" sz="3200" b="1" dirty="0" smtClean="0">
                <a:solidFill>
                  <a:prstClr val="black"/>
                </a:solidFill>
                <a:latin typeface="Calibri"/>
              </a:rPr>
              <a:t> </a:t>
            </a:r>
            <a:r>
              <a:rPr lang="en-US" sz="3200" dirty="0" smtClean="0">
                <a:latin typeface="+mn-lt"/>
              </a:rPr>
              <a:t>banning </a:t>
            </a:r>
            <a:r>
              <a:rPr lang="en-US" sz="3200" dirty="0" smtClean="0">
                <a:latin typeface="+mn-lt"/>
              </a:rPr>
              <a:t>agrochemicals and intensive farming techniques (removing source problems/ links</a:t>
            </a:r>
            <a:r>
              <a:rPr lang="en-US" sz="3200" dirty="0" smtClean="0">
                <a:latin typeface="+mn-lt"/>
              </a:rPr>
              <a:t>). In reality, however, </a:t>
            </a:r>
            <a:r>
              <a:rPr lang="en-US" sz="3200" b="1" dirty="0" smtClean="0">
                <a:latin typeface="+mn-lt"/>
              </a:rPr>
              <a:t>human </a:t>
            </a:r>
            <a:r>
              <a:rPr lang="en-US" sz="3200" b="1" dirty="0">
                <a:latin typeface="+mn-lt"/>
              </a:rPr>
              <a:t>adaptability </a:t>
            </a:r>
            <a:r>
              <a:rPr lang="en-US" sz="3200" b="1" dirty="0" smtClean="0">
                <a:latin typeface="+mn-lt"/>
              </a:rPr>
              <a:t>factors </a:t>
            </a:r>
            <a:r>
              <a:rPr lang="en-US" sz="3200" dirty="0">
                <a:latin typeface="+mn-lt"/>
              </a:rPr>
              <a:t>(economic, social, </a:t>
            </a:r>
            <a:r>
              <a:rPr lang="en-US" sz="3200" dirty="0" smtClean="0">
                <a:latin typeface="+mn-lt"/>
              </a:rPr>
              <a:t>behavioral, </a:t>
            </a:r>
            <a:r>
              <a:rPr lang="en-US" sz="3200" dirty="0">
                <a:latin typeface="+mn-lt"/>
              </a:rPr>
              <a:t>health and </a:t>
            </a:r>
            <a:r>
              <a:rPr lang="en-US" sz="3200" dirty="0" smtClean="0">
                <a:latin typeface="+mn-lt"/>
              </a:rPr>
              <a:t>political) act as the barriers for finding sustainable solution in this way. Thus, application of </a:t>
            </a:r>
            <a:r>
              <a:rPr lang="en-US" sz="3200" b="1" dirty="0" smtClean="0">
                <a:latin typeface="+mn-lt"/>
              </a:rPr>
              <a:t>regenerative solutions </a:t>
            </a:r>
            <a:r>
              <a:rPr lang="en-US" sz="3200" dirty="0" smtClean="0">
                <a:latin typeface="+mn-lt"/>
              </a:rPr>
              <a:t>such as floating </a:t>
            </a:r>
            <a:r>
              <a:rPr lang="en-US" sz="3200" dirty="0" smtClean="0">
                <a:latin typeface="+mn-lt"/>
              </a:rPr>
              <a:t>wetlands, </a:t>
            </a:r>
            <a:r>
              <a:rPr lang="en-US" sz="3200" dirty="0" smtClean="0">
                <a:latin typeface="+mn-lt"/>
              </a:rPr>
              <a:t>act as a shortcut and facilitate achieving permanent solution to the problem by overcoming human adaptability factors without altering the source problem (link). Thus, regenerative solutions (shortcuts) are to be created, where sustainable solutions (removing links or mitigating causative problems) are not feasible. </a:t>
            </a:r>
            <a:r>
              <a:rPr lang="en-US" sz="3200" dirty="0" smtClean="0">
                <a:latin typeface="+mn-lt"/>
              </a:rPr>
              <a:t>This phenomenon </a:t>
            </a:r>
            <a:r>
              <a:rPr lang="en-US" sz="3200" dirty="0" smtClean="0">
                <a:latin typeface="+mn-lt"/>
              </a:rPr>
              <a:t>also prevents crisis of human adaptability factors such as ‘</a:t>
            </a:r>
            <a:r>
              <a:rPr lang="en-US" sz="3200" b="1" dirty="0" smtClean="0">
                <a:latin typeface="+mn-lt"/>
              </a:rPr>
              <a:t>yellow vest</a:t>
            </a:r>
            <a:r>
              <a:rPr lang="en-US" sz="3200" dirty="0" smtClean="0">
                <a:latin typeface="+mn-lt"/>
              </a:rPr>
              <a:t>’ movement in the future.</a:t>
            </a:r>
            <a:endParaRPr lang="en-GB" sz="3200" dirty="0">
              <a:latin typeface="+mn-lt"/>
            </a:endParaRPr>
          </a:p>
        </p:txBody>
      </p:sp>
      <p:sp>
        <p:nvSpPr>
          <p:cNvPr id="32" name="Rectangle 31"/>
          <p:cNvSpPr/>
          <p:nvPr/>
        </p:nvSpPr>
        <p:spPr>
          <a:xfrm>
            <a:off x="723900" y="4229099"/>
            <a:ext cx="9376411" cy="6858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sz="4400" b="1" dirty="0">
                <a:solidFill>
                  <a:schemeClr val="accent3">
                    <a:lumMod val="20000"/>
                    <a:lumOff val="80000"/>
                  </a:schemeClr>
                </a:solidFill>
              </a:rPr>
              <a:t>Abstract</a:t>
            </a:r>
          </a:p>
        </p:txBody>
      </p:sp>
      <p:sp>
        <p:nvSpPr>
          <p:cNvPr id="15" name="Text Box 194"/>
          <p:cNvSpPr txBox="1">
            <a:spLocks noChangeArrowheads="1"/>
          </p:cNvSpPr>
          <p:nvPr/>
        </p:nvSpPr>
        <p:spPr bwMode="auto">
          <a:xfrm>
            <a:off x="10142075" y="9912953"/>
            <a:ext cx="23852367" cy="1593247"/>
          </a:xfrm>
          <a:prstGeom prst="rect">
            <a:avLst/>
          </a:prstGeom>
          <a:solidFill>
            <a:schemeClr val="bg1"/>
          </a:solidFill>
          <a:ln w="12700">
            <a:solidFill>
              <a:schemeClr val="accent1">
                <a:lumMod val="75000"/>
              </a:schemeClr>
            </a:solidFill>
          </a:ln>
          <a:effectLst/>
        </p:spPr>
        <p:txBody>
          <a:bodyPr lIns="137137" tIns="137137" rIns="137137" bIns="137137">
            <a:no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algn="just" eaLnBrk="1" hangingPunct="1"/>
            <a:r>
              <a:rPr lang="en-US" sz="3200" dirty="0" smtClean="0">
                <a:latin typeface="Calibri" pitchFamily="34" charset="0"/>
              </a:rPr>
              <a:t>About </a:t>
            </a:r>
            <a:r>
              <a:rPr lang="en-US" sz="3200" b="1" dirty="0" smtClean="0">
                <a:latin typeface="Calibri" pitchFamily="34" charset="0"/>
              </a:rPr>
              <a:t>204</a:t>
            </a:r>
            <a:r>
              <a:rPr lang="en-US" sz="3200" dirty="0" smtClean="0">
                <a:latin typeface="Calibri" pitchFamily="34" charset="0"/>
              </a:rPr>
              <a:t> links (as cause and effect) between </a:t>
            </a:r>
            <a:r>
              <a:rPr lang="en-US" sz="3200" b="1" dirty="0" smtClean="0">
                <a:latin typeface="Calibri" pitchFamily="34" charset="0"/>
              </a:rPr>
              <a:t>40 </a:t>
            </a:r>
            <a:r>
              <a:rPr lang="en-US" sz="3200" dirty="0" smtClean="0">
                <a:latin typeface="Calibri" pitchFamily="34" charset="0"/>
              </a:rPr>
              <a:t>manmade environmental problems (funneled based on severity) are proved with the real world examples</a:t>
            </a:r>
            <a:r>
              <a:rPr lang="en-US" sz="3200" dirty="0">
                <a:latin typeface="Calibri" pitchFamily="34" charset="0"/>
              </a:rPr>
              <a:t> </a:t>
            </a:r>
            <a:r>
              <a:rPr lang="en-US" sz="3200" dirty="0" smtClean="0">
                <a:latin typeface="Calibri" pitchFamily="34" charset="0"/>
              </a:rPr>
              <a:t>from scientific literature (not given here). Fig. 1 depicts the </a:t>
            </a:r>
            <a:r>
              <a:rPr lang="en-US" sz="3200" b="1" dirty="0" smtClean="0">
                <a:latin typeface="Calibri" pitchFamily="34" charset="0"/>
              </a:rPr>
              <a:t>world’s first mental map on interconnections between manmade environmental problems based on cause and effect relationship </a:t>
            </a:r>
            <a:r>
              <a:rPr lang="en-US" sz="3200" dirty="0" smtClean="0">
                <a:latin typeface="Calibri" pitchFamily="34" charset="0"/>
              </a:rPr>
              <a:t>(please zoom to see). </a:t>
            </a:r>
            <a:endParaRPr lang="en-US" sz="3200" dirty="0">
              <a:latin typeface="Calibri" pitchFamily="34" charset="0"/>
            </a:endParaRPr>
          </a:p>
        </p:txBody>
      </p:sp>
      <p:sp>
        <p:nvSpPr>
          <p:cNvPr id="33" name="Rectangle 32"/>
          <p:cNvSpPr/>
          <p:nvPr/>
        </p:nvSpPr>
        <p:spPr>
          <a:xfrm>
            <a:off x="10147093" y="4229540"/>
            <a:ext cx="23847350" cy="685801"/>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sz="4400" b="1" dirty="0">
                <a:solidFill>
                  <a:schemeClr val="accent3">
                    <a:lumMod val="20000"/>
                    <a:lumOff val="80000"/>
                  </a:schemeClr>
                </a:solidFill>
              </a:rPr>
              <a:t>Introduction</a:t>
            </a:r>
          </a:p>
        </p:txBody>
      </p:sp>
      <p:sp>
        <p:nvSpPr>
          <p:cNvPr id="13" name="Text Box 192"/>
          <p:cNvSpPr txBox="1">
            <a:spLocks noChangeArrowheads="1"/>
          </p:cNvSpPr>
          <p:nvPr/>
        </p:nvSpPr>
        <p:spPr bwMode="auto">
          <a:xfrm>
            <a:off x="10142075" y="7642421"/>
            <a:ext cx="23852368" cy="1806380"/>
          </a:xfrm>
          <a:prstGeom prst="rect">
            <a:avLst/>
          </a:prstGeom>
          <a:solidFill>
            <a:schemeClr val="bg1"/>
          </a:solidFill>
          <a:ln w="12700">
            <a:solidFill>
              <a:schemeClr val="accent1">
                <a:lumMod val="75000"/>
              </a:schemeClr>
            </a:solidFill>
          </a:ln>
          <a:effectLst/>
        </p:spPr>
        <p:txBody>
          <a:bodyPr lIns="137137" tIns="137137" rIns="137137" bIns="137137">
            <a:no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algn="just" eaLnBrk="1" hangingPunct="1"/>
            <a:r>
              <a:rPr lang="en-US" sz="3200" dirty="0">
                <a:latin typeface="+mn-lt"/>
              </a:rPr>
              <a:t>This research aims to demonstrate the</a:t>
            </a:r>
            <a:r>
              <a:rPr lang="en-US" sz="3200" b="1" dirty="0">
                <a:latin typeface="+mn-lt"/>
              </a:rPr>
              <a:t> links between the manmade environmental problems </a:t>
            </a:r>
            <a:r>
              <a:rPr lang="en-US" sz="3200" dirty="0">
                <a:latin typeface="+mn-lt"/>
              </a:rPr>
              <a:t>through evidencing the links by real world examples based on </a:t>
            </a:r>
            <a:r>
              <a:rPr lang="en-US" sz="3200" b="1" dirty="0">
                <a:latin typeface="+mn-lt"/>
              </a:rPr>
              <a:t>theoretical sampling </a:t>
            </a:r>
            <a:r>
              <a:rPr lang="en-US" sz="3200" dirty="0">
                <a:latin typeface="+mn-lt"/>
              </a:rPr>
              <a:t>method, data are collected from previously published </a:t>
            </a:r>
            <a:r>
              <a:rPr lang="en-US" sz="3200" dirty="0" smtClean="0">
                <a:latin typeface="+mn-lt"/>
              </a:rPr>
              <a:t>literature such as books, peer reviewed journal articles and reliable internet based sources, </a:t>
            </a:r>
            <a:r>
              <a:rPr lang="en-US" sz="3200" dirty="0">
                <a:latin typeface="+mn-lt"/>
              </a:rPr>
              <a:t>and implementation of </a:t>
            </a:r>
            <a:r>
              <a:rPr lang="en-US" sz="3200" dirty="0" smtClean="0">
                <a:latin typeface="+mn-lt"/>
              </a:rPr>
              <a:t>both </a:t>
            </a:r>
            <a:r>
              <a:rPr lang="en-US" sz="3200" b="1" dirty="0" smtClean="0">
                <a:latin typeface="+mn-lt"/>
              </a:rPr>
              <a:t>sustainable </a:t>
            </a:r>
            <a:r>
              <a:rPr lang="en-US" sz="3200" dirty="0" smtClean="0">
                <a:latin typeface="+mn-lt"/>
              </a:rPr>
              <a:t>and </a:t>
            </a:r>
            <a:r>
              <a:rPr lang="en-US" sz="3200" b="1" dirty="0" smtClean="0">
                <a:latin typeface="+mn-lt"/>
              </a:rPr>
              <a:t>regenerative </a:t>
            </a:r>
            <a:r>
              <a:rPr lang="en-US" sz="3200" dirty="0">
                <a:latin typeface="+mn-lt"/>
              </a:rPr>
              <a:t>solutions </a:t>
            </a:r>
            <a:r>
              <a:rPr lang="en-US" sz="3200" dirty="0" smtClean="0">
                <a:latin typeface="+mn-lt"/>
              </a:rPr>
              <a:t>were </a:t>
            </a:r>
            <a:r>
              <a:rPr lang="en-US" sz="3200" dirty="0">
                <a:latin typeface="+mn-lt"/>
              </a:rPr>
              <a:t>analyzed. </a:t>
            </a:r>
            <a:endParaRPr lang="en-US" sz="4400" dirty="0">
              <a:latin typeface="+mn-lt"/>
            </a:endParaRPr>
          </a:p>
        </p:txBody>
      </p:sp>
      <p:sp>
        <p:nvSpPr>
          <p:cNvPr id="34" name="Rectangle 33"/>
          <p:cNvSpPr/>
          <p:nvPr/>
        </p:nvSpPr>
        <p:spPr>
          <a:xfrm>
            <a:off x="10142075" y="7176800"/>
            <a:ext cx="23833879" cy="501868"/>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sz="4400" b="1" dirty="0">
                <a:solidFill>
                  <a:schemeClr val="accent3">
                    <a:lumMod val="20000"/>
                    <a:lumOff val="80000"/>
                  </a:schemeClr>
                </a:solidFill>
              </a:rPr>
              <a:t>Methods and Materials</a:t>
            </a:r>
          </a:p>
        </p:txBody>
      </p:sp>
      <p:sp>
        <p:nvSpPr>
          <p:cNvPr id="12" name="Text Box 191"/>
          <p:cNvSpPr txBox="1">
            <a:spLocks noChangeArrowheads="1"/>
          </p:cNvSpPr>
          <p:nvPr/>
        </p:nvSpPr>
        <p:spPr bwMode="auto">
          <a:xfrm>
            <a:off x="34041225" y="4933950"/>
            <a:ext cx="9121059" cy="17447223"/>
          </a:xfrm>
          <a:prstGeom prst="rect">
            <a:avLst/>
          </a:prstGeom>
          <a:solidFill>
            <a:schemeClr val="bg1"/>
          </a:solidFill>
          <a:ln w="12700">
            <a:solidFill>
              <a:schemeClr val="accent1">
                <a:lumMod val="75000"/>
              </a:schemeClr>
            </a:solidFill>
          </a:ln>
          <a:effectLst/>
        </p:spPr>
        <p:txBody>
          <a:bodyPr wrap="square" lIns="137137" tIns="137137" rIns="137137" bIns="137137">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algn="just" eaLnBrk="1" hangingPunct="1"/>
            <a:r>
              <a:rPr lang="en-US" sz="3100" dirty="0" smtClean="0">
                <a:latin typeface="Calibri" pitchFamily="34" charset="0"/>
              </a:rPr>
              <a:t>Based on the mental map shown in fig. 1. It is possible for us to identify links and key links</a:t>
            </a:r>
            <a:r>
              <a:rPr lang="en-US" sz="3100" dirty="0">
                <a:latin typeface="Calibri" pitchFamily="34" charset="0"/>
              </a:rPr>
              <a:t>. </a:t>
            </a:r>
            <a:r>
              <a:rPr lang="en-US" sz="3100" dirty="0" smtClean="0">
                <a:latin typeface="Calibri" pitchFamily="34" charset="0"/>
              </a:rPr>
              <a:t>Analysis were done according to following proved hypothesizes.</a:t>
            </a:r>
          </a:p>
          <a:p>
            <a:pPr algn="just" eaLnBrk="1" hangingPunct="1"/>
            <a:r>
              <a:rPr lang="en-US" sz="3100" b="1" dirty="0" smtClean="0">
                <a:latin typeface="Calibri" pitchFamily="34" charset="0"/>
              </a:rPr>
              <a:t>Hypothesis </a:t>
            </a:r>
            <a:r>
              <a:rPr lang="en-US" sz="3100" b="1" dirty="0">
                <a:latin typeface="Calibri" pitchFamily="34" charset="0"/>
              </a:rPr>
              <a:t>1</a:t>
            </a:r>
            <a:r>
              <a:rPr lang="en-US" sz="3100" dirty="0">
                <a:latin typeface="Calibri" pitchFamily="34" charset="0"/>
              </a:rPr>
              <a:t>: Both </a:t>
            </a:r>
            <a:r>
              <a:rPr lang="en-US" sz="3100" dirty="0" smtClean="0">
                <a:latin typeface="Calibri" pitchFamily="34" charset="0"/>
              </a:rPr>
              <a:t>causes and </a:t>
            </a:r>
            <a:r>
              <a:rPr lang="en-US" sz="3100" dirty="0">
                <a:latin typeface="Calibri" pitchFamily="34" charset="0"/>
              </a:rPr>
              <a:t>impacts of manmade environmental problems are </a:t>
            </a:r>
            <a:r>
              <a:rPr lang="en-US" sz="3100" dirty="0" smtClean="0">
                <a:latin typeface="Calibri" pitchFamily="34" charset="0"/>
              </a:rPr>
              <a:t>also manmade </a:t>
            </a:r>
            <a:r>
              <a:rPr lang="en-US" sz="3100" dirty="0">
                <a:latin typeface="Calibri" pitchFamily="34" charset="0"/>
              </a:rPr>
              <a:t>environmental </a:t>
            </a:r>
            <a:r>
              <a:rPr lang="en-US" sz="3100" dirty="0" smtClean="0">
                <a:latin typeface="Calibri" pitchFamily="34" charset="0"/>
              </a:rPr>
              <a:t>problems. Links </a:t>
            </a:r>
            <a:r>
              <a:rPr lang="en-US" sz="3100" dirty="0">
                <a:latin typeface="Calibri" pitchFamily="34" charset="0"/>
              </a:rPr>
              <a:t>between </a:t>
            </a:r>
            <a:r>
              <a:rPr lang="en-US" sz="3100" dirty="0" smtClean="0">
                <a:latin typeface="Calibri" pitchFamily="34" charset="0"/>
              </a:rPr>
              <a:t>manmade environmental </a:t>
            </a:r>
            <a:r>
              <a:rPr lang="en-US" sz="3100" dirty="0">
                <a:latin typeface="Calibri" pitchFamily="34" charset="0"/>
              </a:rPr>
              <a:t>problems </a:t>
            </a:r>
            <a:r>
              <a:rPr lang="en-US" sz="3100" dirty="0" smtClean="0">
                <a:latin typeface="Calibri" pitchFamily="34" charset="0"/>
              </a:rPr>
              <a:t>depict </a:t>
            </a:r>
            <a:r>
              <a:rPr lang="en-US" sz="3100" dirty="0">
                <a:latin typeface="Calibri" pitchFamily="34" charset="0"/>
              </a:rPr>
              <a:t>its complex </a:t>
            </a:r>
            <a:r>
              <a:rPr lang="en-US" sz="3100" dirty="0" smtClean="0">
                <a:latin typeface="Calibri" pitchFamily="34" charset="0"/>
              </a:rPr>
              <a:t>nature, </a:t>
            </a:r>
            <a:r>
              <a:rPr lang="en-US" sz="3100" dirty="0">
                <a:latin typeface="Calibri" pitchFamily="34" charset="0"/>
              </a:rPr>
              <a:t>but it also </a:t>
            </a:r>
            <a:r>
              <a:rPr lang="en-US" sz="3100" dirty="0" smtClean="0">
                <a:latin typeface="Calibri" pitchFamily="34" charset="0"/>
              </a:rPr>
              <a:t>helps</a:t>
            </a:r>
            <a:r>
              <a:rPr lang="en-US" sz="3100" dirty="0" smtClean="0">
                <a:latin typeface="Calibri" pitchFamily="34" charset="0"/>
              </a:rPr>
              <a:t> </a:t>
            </a:r>
            <a:r>
              <a:rPr lang="en-US" sz="3100" dirty="0">
                <a:latin typeface="Calibri" pitchFamily="34" charset="0"/>
              </a:rPr>
              <a:t>us to track and </a:t>
            </a:r>
            <a:r>
              <a:rPr lang="en-US" sz="3100" dirty="0" smtClean="0">
                <a:latin typeface="Calibri" pitchFamily="34" charset="0"/>
              </a:rPr>
              <a:t>establish link cutters </a:t>
            </a:r>
            <a:r>
              <a:rPr lang="en-US" sz="3100" dirty="0" smtClean="0">
                <a:latin typeface="Calibri" pitchFamily="34" charset="0"/>
              </a:rPr>
              <a:t>and/or </a:t>
            </a:r>
            <a:r>
              <a:rPr lang="en-US" sz="3100" dirty="0" smtClean="0">
                <a:latin typeface="Calibri" pitchFamily="34" charset="0"/>
              </a:rPr>
              <a:t>shortcuts </a:t>
            </a:r>
            <a:r>
              <a:rPr lang="en-US" sz="3100" dirty="0">
                <a:latin typeface="Calibri" pitchFamily="34" charset="0"/>
              </a:rPr>
              <a:t>in order to find </a:t>
            </a:r>
            <a:r>
              <a:rPr lang="en-US" sz="3100" dirty="0" smtClean="0">
                <a:latin typeface="Calibri" pitchFamily="34" charset="0"/>
              </a:rPr>
              <a:t>sustainable </a:t>
            </a:r>
            <a:r>
              <a:rPr lang="en-US" sz="3100" dirty="0" smtClean="0">
                <a:latin typeface="Calibri" pitchFamily="34" charset="0"/>
              </a:rPr>
              <a:t>and/or </a:t>
            </a:r>
            <a:r>
              <a:rPr lang="en-US" sz="3100" dirty="0" smtClean="0">
                <a:latin typeface="Calibri" pitchFamily="34" charset="0"/>
              </a:rPr>
              <a:t>regenerative </a:t>
            </a:r>
            <a:r>
              <a:rPr lang="en-US" sz="3100" dirty="0" smtClean="0">
                <a:latin typeface="Calibri" pitchFamily="34" charset="0"/>
              </a:rPr>
              <a:t>solutions, </a:t>
            </a:r>
            <a:r>
              <a:rPr lang="en-US" sz="3100" dirty="0" smtClean="0">
                <a:latin typeface="Calibri" pitchFamily="34" charset="0"/>
              </a:rPr>
              <a:t>respectively.</a:t>
            </a:r>
            <a:endParaRPr lang="en-US" sz="3100" dirty="0">
              <a:latin typeface="Calibri" pitchFamily="34" charset="0"/>
            </a:endParaRPr>
          </a:p>
          <a:p>
            <a:pPr algn="just" eaLnBrk="1" hangingPunct="1"/>
            <a:r>
              <a:rPr lang="en-US" sz="3100" dirty="0">
                <a:latin typeface="Calibri" pitchFamily="34" charset="0"/>
              </a:rPr>
              <a:t>E.g. Eutrophication caused by intensive farming / </a:t>
            </a:r>
            <a:r>
              <a:rPr lang="en-US" sz="3100" dirty="0" smtClean="0">
                <a:latin typeface="Calibri" pitchFamily="34" charset="0"/>
              </a:rPr>
              <a:t>agrochemicals. Impacts of </a:t>
            </a:r>
            <a:r>
              <a:rPr lang="en-US" sz="3100" dirty="0">
                <a:latin typeface="Calibri" pitchFamily="34" charset="0"/>
              </a:rPr>
              <a:t>eutrophication are biodiversity loss, water </a:t>
            </a:r>
            <a:r>
              <a:rPr lang="en-US" sz="3100" dirty="0" smtClean="0">
                <a:latin typeface="Calibri" pitchFamily="34" charset="0"/>
              </a:rPr>
              <a:t>pollution, </a:t>
            </a:r>
            <a:r>
              <a:rPr lang="en-US" sz="3100" dirty="0">
                <a:latin typeface="Calibri" pitchFamily="34" charset="0"/>
              </a:rPr>
              <a:t>loss of wetlands</a:t>
            </a:r>
            <a:r>
              <a:rPr lang="en-US" sz="3100" dirty="0" smtClean="0">
                <a:latin typeface="Calibri" pitchFamily="34" charset="0"/>
              </a:rPr>
              <a:t>, neurodegenerative disease, </a:t>
            </a:r>
            <a:r>
              <a:rPr lang="en-US" sz="3100" dirty="0">
                <a:latin typeface="Calibri" pitchFamily="34" charset="0"/>
              </a:rPr>
              <a:t>etc</a:t>
            </a:r>
            <a:r>
              <a:rPr lang="en-US" sz="3100" dirty="0" smtClean="0">
                <a:latin typeface="Calibri" pitchFamily="34" charset="0"/>
              </a:rPr>
              <a:t>. Banning agrochemicals and switching to organic farming is a sustainable solution, while establishing floating wetlands  is  a regenerative solution.</a:t>
            </a:r>
            <a:endParaRPr lang="en-US" sz="3100" dirty="0">
              <a:latin typeface="Calibri" pitchFamily="34" charset="0"/>
            </a:endParaRPr>
          </a:p>
          <a:p>
            <a:pPr algn="just" eaLnBrk="1" hangingPunct="1"/>
            <a:r>
              <a:rPr lang="en-US" sz="3100" b="1" dirty="0" smtClean="0">
                <a:latin typeface="Calibri" pitchFamily="34" charset="0"/>
              </a:rPr>
              <a:t>Hypothesis 2</a:t>
            </a:r>
            <a:r>
              <a:rPr lang="en-US" sz="3100" dirty="0">
                <a:latin typeface="Calibri" pitchFamily="34" charset="0"/>
              </a:rPr>
              <a:t>: There are </a:t>
            </a:r>
            <a:r>
              <a:rPr lang="en-US" sz="3100" u="sng" dirty="0">
                <a:latin typeface="Calibri" pitchFamily="34" charset="0"/>
              </a:rPr>
              <a:t>keystone</a:t>
            </a:r>
            <a:r>
              <a:rPr lang="en-US" sz="3100" dirty="0">
                <a:latin typeface="Calibri" pitchFamily="34" charset="0"/>
              </a:rPr>
              <a:t> manmade environmental issues, </a:t>
            </a:r>
            <a:r>
              <a:rPr lang="en-US" sz="3100" dirty="0" smtClean="0">
                <a:latin typeface="Calibri" pitchFamily="34" charset="0"/>
              </a:rPr>
              <a:t>solving keystone issues would </a:t>
            </a:r>
            <a:r>
              <a:rPr lang="en-US" sz="3100" dirty="0">
                <a:latin typeface="Calibri" pitchFamily="34" charset="0"/>
              </a:rPr>
              <a:t>result in the permanent solution of many linked manmade environmental problems </a:t>
            </a:r>
            <a:r>
              <a:rPr lang="en-US" sz="3100" dirty="0" smtClean="0">
                <a:latin typeface="Calibri" pitchFamily="34" charset="0"/>
              </a:rPr>
              <a:t>(N.B. </a:t>
            </a:r>
            <a:r>
              <a:rPr lang="en-US" sz="3100" dirty="0">
                <a:latin typeface="Calibri" pitchFamily="34" charset="0"/>
              </a:rPr>
              <a:t>when environmental problems caused by more than one manmade environmental </a:t>
            </a:r>
            <a:r>
              <a:rPr lang="en-US" sz="3100" dirty="0" smtClean="0">
                <a:latin typeface="Calibri" pitchFamily="34" charset="0"/>
              </a:rPr>
              <a:t>problems, their </a:t>
            </a:r>
            <a:r>
              <a:rPr lang="en-US" sz="3100" dirty="0">
                <a:latin typeface="Calibri" pitchFamily="34" charset="0"/>
              </a:rPr>
              <a:t>causative environmental problems cannot be considered as the keystone link).</a:t>
            </a:r>
          </a:p>
          <a:p>
            <a:pPr algn="just" eaLnBrk="1" hangingPunct="1"/>
            <a:r>
              <a:rPr lang="en-US" sz="3100" dirty="0">
                <a:latin typeface="Calibri" pitchFamily="34" charset="0"/>
              </a:rPr>
              <a:t>E.g. 1. Air pollution causes global warming, ocean acidification, acid rain, ozone depletion, respiratory diseases, etc. Mitigating air pollution would stop all the resulted environmental issues. Thus, air pollution is a keystone environmental issue. </a:t>
            </a:r>
          </a:p>
          <a:p>
            <a:pPr algn="just" eaLnBrk="1" hangingPunct="1"/>
            <a:r>
              <a:rPr lang="en-US" sz="3100" dirty="0">
                <a:latin typeface="Calibri" pitchFamily="34" charset="0"/>
              </a:rPr>
              <a:t>E.g. 2. Deforestation caused by intensive </a:t>
            </a:r>
            <a:r>
              <a:rPr lang="en-US" sz="3100" dirty="0" smtClean="0">
                <a:latin typeface="Calibri" pitchFamily="34" charset="0"/>
              </a:rPr>
              <a:t>farming, energy crisis (oil palm) </a:t>
            </a:r>
            <a:r>
              <a:rPr lang="en-US" sz="3100" dirty="0">
                <a:latin typeface="Calibri" pitchFamily="34" charset="0"/>
              </a:rPr>
              <a:t>and urbanization. Mitigating or stopping intensive farming </a:t>
            </a:r>
            <a:r>
              <a:rPr lang="en-US" sz="3100" dirty="0" smtClean="0">
                <a:latin typeface="Calibri" pitchFamily="34" charset="0"/>
              </a:rPr>
              <a:t>alone is </a:t>
            </a:r>
            <a:r>
              <a:rPr lang="en-US" sz="3100" dirty="0">
                <a:latin typeface="Calibri" pitchFamily="34" charset="0"/>
              </a:rPr>
              <a:t>not </a:t>
            </a:r>
            <a:r>
              <a:rPr lang="en-US" sz="3100" dirty="0" smtClean="0">
                <a:latin typeface="Calibri" pitchFamily="34" charset="0"/>
              </a:rPr>
              <a:t>going to end </a:t>
            </a:r>
            <a:r>
              <a:rPr lang="en-US" sz="3100" dirty="0">
                <a:latin typeface="Calibri" pitchFamily="34" charset="0"/>
              </a:rPr>
              <a:t>the deforestation. Thus, intensive farming is not a keystone link. </a:t>
            </a:r>
            <a:endParaRPr lang="en-US" sz="3100" dirty="0" smtClean="0">
              <a:latin typeface="Calibri" pitchFamily="34" charset="0"/>
            </a:endParaRPr>
          </a:p>
          <a:p>
            <a:pPr algn="just" eaLnBrk="1" hangingPunct="1"/>
            <a:endParaRPr lang="en-US" sz="3200" dirty="0">
              <a:latin typeface="Calibri" pitchFamily="34" charset="0"/>
            </a:endParaRPr>
          </a:p>
        </p:txBody>
      </p:sp>
      <p:sp>
        <p:nvSpPr>
          <p:cNvPr id="35" name="Rectangle 34"/>
          <p:cNvSpPr/>
          <p:nvPr/>
        </p:nvSpPr>
        <p:spPr>
          <a:xfrm>
            <a:off x="34041226" y="4229099"/>
            <a:ext cx="9121058" cy="685801"/>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sz="4400" b="1" dirty="0">
                <a:solidFill>
                  <a:schemeClr val="accent3">
                    <a:lumMod val="20000"/>
                    <a:lumOff val="80000"/>
                  </a:schemeClr>
                </a:solidFill>
              </a:rPr>
              <a:t>Discussion</a:t>
            </a:r>
          </a:p>
        </p:txBody>
      </p:sp>
      <p:sp>
        <p:nvSpPr>
          <p:cNvPr id="14" name="Text Box 193"/>
          <p:cNvSpPr txBox="1">
            <a:spLocks noChangeArrowheads="1"/>
          </p:cNvSpPr>
          <p:nvPr/>
        </p:nvSpPr>
        <p:spPr bwMode="auto">
          <a:xfrm>
            <a:off x="34041224" y="26071587"/>
            <a:ext cx="9121061" cy="2721319"/>
          </a:xfrm>
          <a:prstGeom prst="rect">
            <a:avLst/>
          </a:prstGeom>
          <a:solidFill>
            <a:schemeClr val="bg1"/>
          </a:solidFill>
          <a:ln w="12700">
            <a:solidFill>
              <a:schemeClr val="accent1">
                <a:lumMod val="75000"/>
              </a:schemeClr>
            </a:solidFill>
          </a:ln>
          <a:effectLst/>
        </p:spPr>
        <p:txBody>
          <a:bodyPr wrap="square" lIns="137137" tIns="137137" rIns="137137" bIns="137137">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algn="just" eaLnBrk="1" hangingPunct="1"/>
            <a:r>
              <a:rPr lang="en-US" sz="3100" dirty="0" smtClean="0">
                <a:latin typeface="Calibri" pitchFamily="34" charset="0"/>
              </a:rPr>
              <a:t>Future environmental problems can be discovered such as micro plastics in sea food, crisis of nuclear waste, etc. </a:t>
            </a:r>
            <a:r>
              <a:rPr lang="en-US" sz="3100" dirty="0" smtClean="0">
                <a:latin typeface="Calibri" pitchFamily="34" charset="0"/>
              </a:rPr>
              <a:t>However, regenerative </a:t>
            </a:r>
            <a:r>
              <a:rPr lang="en-US" sz="3100" dirty="0" smtClean="0">
                <a:latin typeface="Calibri" pitchFamily="34" charset="0"/>
              </a:rPr>
              <a:t>solutions can also create new problems. E.g. mosquitos from floating wetlands </a:t>
            </a:r>
            <a:r>
              <a:rPr lang="en-US" sz="3100" dirty="0" smtClean="0">
                <a:latin typeface="Calibri" pitchFamily="34" charset="0"/>
              </a:rPr>
              <a:t>(</a:t>
            </a:r>
            <a:r>
              <a:rPr lang="en-US" sz="3100" dirty="0" smtClean="0">
                <a:latin typeface="Calibri" pitchFamily="34" charset="0"/>
              </a:rPr>
              <a:t>wetlands are </a:t>
            </a:r>
            <a:r>
              <a:rPr lang="en-US" sz="3100" dirty="0" smtClean="0">
                <a:latin typeface="Calibri" pitchFamily="34" charset="0"/>
              </a:rPr>
              <a:t>regenerative </a:t>
            </a:r>
            <a:r>
              <a:rPr lang="en-US" sz="3100" dirty="0" smtClean="0">
                <a:latin typeface="Calibri" pitchFamily="34" charset="0"/>
              </a:rPr>
              <a:t>solution to eutrophication).</a:t>
            </a:r>
            <a:endParaRPr lang="en-US" sz="3100" dirty="0">
              <a:latin typeface="Calibri" pitchFamily="34" charset="0"/>
            </a:endParaRPr>
          </a:p>
        </p:txBody>
      </p:sp>
      <p:sp>
        <p:nvSpPr>
          <p:cNvPr id="36" name="Rectangle 35"/>
          <p:cNvSpPr/>
          <p:nvPr/>
        </p:nvSpPr>
        <p:spPr>
          <a:xfrm>
            <a:off x="34041225" y="21574523"/>
            <a:ext cx="9126074" cy="685800"/>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sz="4400" b="1" dirty="0">
                <a:solidFill>
                  <a:schemeClr val="accent3">
                    <a:lumMod val="20000"/>
                    <a:lumOff val="80000"/>
                  </a:schemeClr>
                </a:solidFill>
              </a:rPr>
              <a:t>Conclusions</a:t>
            </a:r>
          </a:p>
        </p:txBody>
      </p:sp>
      <p:sp>
        <p:nvSpPr>
          <p:cNvPr id="11" name="Text Box 190"/>
          <p:cNvSpPr txBox="1">
            <a:spLocks noChangeArrowheads="1"/>
          </p:cNvSpPr>
          <p:nvPr/>
        </p:nvSpPr>
        <p:spPr bwMode="auto">
          <a:xfrm>
            <a:off x="10137059" y="4953000"/>
            <a:ext cx="23857383" cy="2232873"/>
          </a:xfrm>
          <a:prstGeom prst="rect">
            <a:avLst/>
          </a:prstGeom>
          <a:solidFill>
            <a:schemeClr val="bg1"/>
          </a:solidFill>
          <a:ln w="12700">
            <a:solidFill>
              <a:schemeClr val="accent1">
                <a:lumMod val="75000"/>
              </a:schemeClr>
            </a:solidFill>
          </a:ln>
          <a:effectLst/>
        </p:spPr>
        <p:txBody>
          <a:bodyPr wrap="square" lIns="137137" tIns="137137" rIns="137137" bIns="137137">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algn="just" eaLnBrk="1" hangingPunct="1"/>
            <a:r>
              <a:rPr lang="en-US" sz="3170" dirty="0" smtClean="0">
                <a:latin typeface="+mn-lt"/>
              </a:rPr>
              <a:t>In order to establish permanent </a:t>
            </a:r>
            <a:r>
              <a:rPr lang="en-US" sz="3170" dirty="0" smtClean="0">
                <a:latin typeface="+mn-lt"/>
              </a:rPr>
              <a:t>solutions, </a:t>
            </a:r>
            <a:r>
              <a:rPr lang="en-US" sz="3170" dirty="0" smtClean="0">
                <a:latin typeface="+mn-lt"/>
              </a:rPr>
              <a:t>it is important to identify the links between man-made environmental problems (as cause and effect). Study provides means to prove such links from real world events occurred in various parts of the </a:t>
            </a:r>
            <a:r>
              <a:rPr lang="en-US" sz="3170" dirty="0" smtClean="0">
                <a:latin typeface="+mn-lt"/>
              </a:rPr>
              <a:t>world. </a:t>
            </a:r>
            <a:r>
              <a:rPr lang="en-US" sz="3170" dirty="0">
                <a:latin typeface="+mn-lt"/>
              </a:rPr>
              <a:t>I</a:t>
            </a:r>
            <a:r>
              <a:rPr lang="en-US" sz="3170" dirty="0" smtClean="0">
                <a:latin typeface="+mn-lt"/>
              </a:rPr>
              <a:t>n addition, </a:t>
            </a:r>
            <a:r>
              <a:rPr lang="en-US" sz="3170" dirty="0" smtClean="0">
                <a:latin typeface="+mn-lt"/>
              </a:rPr>
              <a:t>designing</a:t>
            </a:r>
            <a:r>
              <a:rPr lang="en-US" sz="3170" dirty="0" smtClean="0">
                <a:latin typeface="+mn-lt"/>
              </a:rPr>
              <a:t> </a:t>
            </a:r>
            <a:r>
              <a:rPr lang="en-US" sz="3170" dirty="0" smtClean="0">
                <a:latin typeface="+mn-lt"/>
              </a:rPr>
              <a:t>both sustainable solutions (link cutters) and regenerative solutions (establishing shortcuts) for the identified environmental problems are examined.</a:t>
            </a:r>
            <a:r>
              <a:rPr lang="en-US" sz="3200" dirty="0" smtClean="0">
                <a:latin typeface="+mn-lt"/>
              </a:rPr>
              <a:t> However, unlike </a:t>
            </a:r>
            <a:r>
              <a:rPr lang="en-US" sz="3200" dirty="0">
                <a:latin typeface="+mn-lt"/>
              </a:rPr>
              <a:t>regenerative solutions sustainable solutions are vulnerable to human adaptability factors (economic, </a:t>
            </a:r>
            <a:r>
              <a:rPr lang="en-US" sz="3200" dirty="0" smtClean="0">
                <a:latin typeface="+mn-lt"/>
              </a:rPr>
              <a:t>social&amp; </a:t>
            </a:r>
            <a:r>
              <a:rPr lang="en-US" sz="3200" dirty="0">
                <a:latin typeface="+mn-lt"/>
              </a:rPr>
              <a:t>political</a:t>
            </a:r>
            <a:r>
              <a:rPr lang="en-US" sz="3200" dirty="0" smtClean="0">
                <a:latin typeface="+mn-lt"/>
              </a:rPr>
              <a:t>).</a:t>
            </a:r>
            <a:endParaRPr lang="en-US" sz="3200" dirty="0">
              <a:latin typeface="+mn-lt"/>
            </a:endParaRPr>
          </a:p>
        </p:txBody>
      </p:sp>
      <p:sp>
        <p:nvSpPr>
          <p:cNvPr id="45" name="Rectangle 44"/>
          <p:cNvSpPr/>
          <p:nvPr/>
        </p:nvSpPr>
        <p:spPr>
          <a:xfrm>
            <a:off x="10137059" y="9409673"/>
            <a:ext cx="23838896" cy="570233"/>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sz="4400" b="1" dirty="0">
                <a:solidFill>
                  <a:schemeClr val="accent3">
                    <a:lumMod val="20000"/>
                    <a:lumOff val="80000"/>
                  </a:schemeClr>
                </a:solidFill>
              </a:rPr>
              <a:t>Results</a:t>
            </a:r>
          </a:p>
        </p:txBody>
      </p:sp>
      <p:sp>
        <p:nvSpPr>
          <p:cNvPr id="38" name="TextBox 37"/>
          <p:cNvSpPr txBox="1"/>
          <p:nvPr/>
        </p:nvSpPr>
        <p:spPr>
          <a:xfrm>
            <a:off x="33284160" y="30038039"/>
            <a:ext cx="9144000" cy="2223674"/>
          </a:xfrm>
          <a:prstGeom prst="rect">
            <a:avLst/>
          </a:prstGeom>
          <a:noFill/>
        </p:spPr>
        <p:txBody>
          <a:bodyPr wrap="square" lIns="91440" tIns="91440" rIns="91440" bIns="91440" rtlCol="0">
            <a:normAutofit lnSpcReduction="10000"/>
          </a:bodyPr>
          <a:lstStyle/>
          <a:p>
            <a:pPr algn="just"/>
            <a:r>
              <a:rPr lang="en-US" sz="2800" dirty="0" smtClean="0"/>
              <a:t>Thanks to  </a:t>
            </a:r>
            <a:r>
              <a:rPr lang="en-US" sz="2800" b="1" dirty="0"/>
              <a:t>Dr. Daniel Christian </a:t>
            </a:r>
            <a:r>
              <a:rPr lang="en-US" sz="2800" b="1" dirty="0" smtClean="0"/>
              <a:t>Wahl</a:t>
            </a:r>
            <a:r>
              <a:rPr lang="en-US" sz="2800" dirty="0" smtClean="0"/>
              <a:t>, </a:t>
            </a:r>
            <a:r>
              <a:rPr lang="en-US" sz="2800" dirty="0" smtClean="0"/>
              <a:t>my </a:t>
            </a:r>
            <a:r>
              <a:rPr lang="en-US" sz="2800" dirty="0"/>
              <a:t>Asst. </a:t>
            </a:r>
            <a:r>
              <a:rPr lang="en-US" sz="2800" dirty="0" smtClean="0"/>
              <a:t>Director (SEA) </a:t>
            </a:r>
            <a:r>
              <a:rPr lang="en-US" sz="2800" dirty="0"/>
              <a:t>Mrs. M.R. </a:t>
            </a:r>
            <a:r>
              <a:rPr lang="en-US" sz="2800" dirty="0" err="1" smtClean="0"/>
              <a:t>Namalie</a:t>
            </a:r>
            <a:r>
              <a:rPr lang="en-US" sz="2800" dirty="0" smtClean="0"/>
              <a:t>, Director (EIA) Mrs. Nilmini </a:t>
            </a:r>
            <a:r>
              <a:rPr lang="en-US" sz="2800" dirty="0" err="1" smtClean="0"/>
              <a:t>Attanayake</a:t>
            </a:r>
            <a:r>
              <a:rPr lang="en-US" sz="2800" dirty="0" smtClean="0"/>
              <a:t>, Deputy Director General (EM&amp;A) Mrs. </a:t>
            </a:r>
            <a:r>
              <a:rPr lang="en-US" sz="2800" dirty="0" err="1" smtClean="0"/>
              <a:t>Kanthi</a:t>
            </a:r>
            <a:r>
              <a:rPr lang="en-US" sz="2800" dirty="0" smtClean="0"/>
              <a:t> de Silva, Director </a:t>
            </a:r>
            <a:r>
              <a:rPr lang="en-US" sz="2800" dirty="0"/>
              <a:t>General </a:t>
            </a:r>
            <a:r>
              <a:rPr lang="en-US" sz="2800" dirty="0" smtClean="0"/>
              <a:t>of CEA Mr. P.B </a:t>
            </a:r>
            <a:r>
              <a:rPr lang="en-US" sz="2800" dirty="0" err="1"/>
              <a:t>Hemantha</a:t>
            </a:r>
            <a:r>
              <a:rPr lang="en-US" sz="2800" dirty="0"/>
              <a:t> </a:t>
            </a:r>
            <a:r>
              <a:rPr lang="en-US" sz="2800" dirty="0" err="1" smtClean="0"/>
              <a:t>Jayasinghe</a:t>
            </a:r>
            <a:r>
              <a:rPr lang="en-US" sz="2800" dirty="0" smtClean="0"/>
              <a:t> and all CEA staff for their support and facilitation.</a:t>
            </a:r>
            <a:endParaRPr lang="en-US" sz="2800" dirty="0"/>
          </a:p>
        </p:txBody>
      </p:sp>
      <p:sp>
        <p:nvSpPr>
          <p:cNvPr id="39" name="TextBox 38"/>
          <p:cNvSpPr txBox="1"/>
          <p:nvPr/>
        </p:nvSpPr>
        <p:spPr>
          <a:xfrm>
            <a:off x="33284160" y="29146502"/>
            <a:ext cx="9144000" cy="746346"/>
          </a:xfrm>
          <a:prstGeom prst="rect">
            <a:avLst/>
          </a:prstGeom>
          <a:noFill/>
        </p:spPr>
        <p:txBody>
          <a:bodyPr wrap="none" lIns="68568" tIns="34284" rIns="68568" bIns="34284" rtlCol="0">
            <a:noAutofit/>
          </a:bodyPr>
          <a:lstStyle/>
          <a:p>
            <a:pPr algn="ctr"/>
            <a:r>
              <a:rPr lang="en-US" sz="4400" b="1" dirty="0"/>
              <a:t>Acknowledgements</a:t>
            </a:r>
          </a:p>
        </p:txBody>
      </p:sp>
      <p:sp>
        <p:nvSpPr>
          <p:cNvPr id="40" name="Text Box 193"/>
          <p:cNvSpPr txBox="1">
            <a:spLocks noChangeArrowheads="1"/>
          </p:cNvSpPr>
          <p:nvPr/>
        </p:nvSpPr>
        <p:spPr bwMode="auto">
          <a:xfrm>
            <a:off x="34041225" y="22195964"/>
            <a:ext cx="9126075" cy="3139274"/>
          </a:xfrm>
          <a:prstGeom prst="rect">
            <a:avLst/>
          </a:prstGeom>
          <a:solidFill>
            <a:schemeClr val="bg1"/>
          </a:solidFill>
          <a:ln w="12700">
            <a:solidFill>
              <a:schemeClr val="accent1">
                <a:lumMod val="75000"/>
              </a:schemeClr>
            </a:solidFill>
          </a:ln>
          <a:effectLst/>
        </p:spPr>
        <p:txBody>
          <a:bodyPr wrap="square" lIns="137137" tIns="137137" rIns="137137" bIns="137137">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eaLnBrk="0" fontAlgn="base" hangingPunct="0">
              <a:spcBef>
                <a:spcPct val="0"/>
              </a:spcBef>
              <a:spcAft>
                <a:spcPct val="0"/>
              </a:spcAft>
              <a:defRPr sz="2200">
                <a:solidFill>
                  <a:schemeClr val="tx1"/>
                </a:solidFill>
                <a:latin typeface="Arial" charset="0"/>
              </a:defRPr>
            </a:lvl6pPr>
            <a:lvl7pPr marL="2971800" indent="-228600" eaLnBrk="0" fontAlgn="base" hangingPunct="0">
              <a:spcBef>
                <a:spcPct val="0"/>
              </a:spcBef>
              <a:spcAft>
                <a:spcPct val="0"/>
              </a:spcAft>
              <a:defRPr sz="2200">
                <a:solidFill>
                  <a:schemeClr val="tx1"/>
                </a:solidFill>
                <a:latin typeface="Arial" charset="0"/>
              </a:defRPr>
            </a:lvl7pPr>
            <a:lvl8pPr marL="3429000" indent="-228600" eaLnBrk="0" fontAlgn="base" hangingPunct="0">
              <a:spcBef>
                <a:spcPct val="0"/>
              </a:spcBef>
              <a:spcAft>
                <a:spcPct val="0"/>
              </a:spcAft>
              <a:defRPr sz="2200">
                <a:solidFill>
                  <a:schemeClr val="tx1"/>
                </a:solidFill>
                <a:latin typeface="Arial" charset="0"/>
              </a:defRPr>
            </a:lvl8pPr>
            <a:lvl9pPr marL="3886200" indent="-228600" eaLnBrk="0" fontAlgn="base" hangingPunct="0">
              <a:spcBef>
                <a:spcPct val="0"/>
              </a:spcBef>
              <a:spcAft>
                <a:spcPct val="0"/>
              </a:spcAft>
              <a:defRPr sz="2200">
                <a:solidFill>
                  <a:schemeClr val="tx1"/>
                </a:solidFill>
                <a:latin typeface="Arial" charset="0"/>
              </a:defRPr>
            </a:lvl9pPr>
          </a:lstStyle>
          <a:p>
            <a:pPr algn="just" eaLnBrk="1" hangingPunct="1"/>
            <a:r>
              <a:rPr lang="en-US" sz="3100" dirty="0">
                <a:latin typeface="Calibri" pitchFamily="34" charset="0"/>
              </a:rPr>
              <a:t>All manmade environmental problems are linked as causes and effects. </a:t>
            </a:r>
            <a:r>
              <a:rPr lang="en-US" sz="3100" dirty="0" smtClean="0">
                <a:latin typeface="Calibri" pitchFamily="34" charset="0"/>
              </a:rPr>
              <a:t>Establishing </a:t>
            </a:r>
            <a:r>
              <a:rPr lang="en-US" sz="3100" dirty="0">
                <a:latin typeface="Calibri" pitchFamily="34" charset="0"/>
              </a:rPr>
              <a:t>sustainable solutions (link cutters) often affected </a:t>
            </a:r>
            <a:r>
              <a:rPr lang="en-US" sz="3100" dirty="0" smtClean="0">
                <a:latin typeface="Calibri" pitchFamily="34" charset="0"/>
              </a:rPr>
              <a:t>by human </a:t>
            </a:r>
            <a:r>
              <a:rPr lang="en-US" sz="3100" dirty="0">
                <a:latin typeface="Calibri" pitchFamily="34" charset="0"/>
              </a:rPr>
              <a:t>adaptability factors (economic, political&amp; social</a:t>
            </a:r>
            <a:r>
              <a:rPr lang="en-US" sz="3100" dirty="0" smtClean="0">
                <a:latin typeface="Calibri" pitchFamily="34" charset="0"/>
              </a:rPr>
              <a:t>). This can be overcome by regenerative solutions (creating shortcuts to the linked manmade environmental issues).</a:t>
            </a:r>
            <a:endParaRPr lang="en-US" sz="3100" dirty="0">
              <a:latin typeface="Calibri" pitchFamily="34" charset="0"/>
            </a:endParaRPr>
          </a:p>
        </p:txBody>
      </p:sp>
      <p:sp>
        <p:nvSpPr>
          <p:cNvPr id="41" name="Rectangle 40"/>
          <p:cNvSpPr/>
          <p:nvPr/>
        </p:nvSpPr>
        <p:spPr>
          <a:xfrm>
            <a:off x="34041224" y="25347720"/>
            <a:ext cx="9121061" cy="706112"/>
          </a:xfrm>
          <a:prstGeom prst="rect">
            <a:avLst/>
          </a:prstGeom>
          <a:solidFill>
            <a:schemeClr val="accent1">
              <a:lumMod val="75000"/>
            </a:schemeClr>
          </a:solidFill>
          <a:ln w="12700"/>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r>
              <a:rPr lang="en-US" sz="4400" b="1" dirty="0">
                <a:solidFill>
                  <a:schemeClr val="accent3">
                    <a:lumMod val="20000"/>
                    <a:lumOff val="80000"/>
                  </a:schemeClr>
                </a:solidFill>
              </a:rPr>
              <a:t>Future Directions</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63476" y="1057275"/>
            <a:ext cx="2143125" cy="2143125"/>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067650" y="985862"/>
            <a:ext cx="1574712" cy="2234516"/>
          </a:xfrm>
          <a:prstGeom prst="rect">
            <a:avLst/>
          </a:prstGeom>
        </p:spPr>
      </p:pic>
      <p:sp>
        <p:nvSpPr>
          <p:cNvPr id="28" name="Text Box 180"/>
          <p:cNvSpPr txBox="1">
            <a:spLocks noChangeArrowheads="1"/>
          </p:cNvSpPr>
          <p:nvPr/>
        </p:nvSpPr>
        <p:spPr bwMode="auto">
          <a:xfrm>
            <a:off x="21401279" y="29234839"/>
            <a:ext cx="1301999" cy="438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68" tIns="34284" rIns="68568" bIns="34284">
            <a:spAutoFit/>
          </a:bodyPr>
          <a:lstStyle>
            <a:lvl1pPr defTabSz="4389438" eaLnBrk="0" hangingPunct="0">
              <a:defRPr sz="2200">
                <a:solidFill>
                  <a:schemeClr val="tx1"/>
                </a:solidFill>
                <a:latin typeface="Arial" charset="0"/>
              </a:defRPr>
            </a:lvl1pPr>
            <a:lvl2pPr marL="742950" indent="-285750" defTabSz="4389438" eaLnBrk="0" hangingPunct="0">
              <a:defRPr sz="2200">
                <a:solidFill>
                  <a:schemeClr val="tx1"/>
                </a:solidFill>
                <a:latin typeface="Arial" charset="0"/>
              </a:defRPr>
            </a:lvl2pPr>
            <a:lvl3pPr marL="1143000" indent="-228600" defTabSz="4389438" eaLnBrk="0" hangingPunct="0">
              <a:defRPr sz="2200">
                <a:solidFill>
                  <a:schemeClr val="tx1"/>
                </a:solidFill>
                <a:latin typeface="Arial" charset="0"/>
              </a:defRPr>
            </a:lvl3pPr>
            <a:lvl4pPr marL="1600200" indent="-228600" defTabSz="4389438" eaLnBrk="0" hangingPunct="0">
              <a:defRPr sz="2200">
                <a:solidFill>
                  <a:schemeClr val="tx1"/>
                </a:solidFill>
                <a:latin typeface="Arial" charset="0"/>
              </a:defRPr>
            </a:lvl4pPr>
            <a:lvl5pPr marL="2057400" indent="-228600" defTabSz="4389438" eaLnBrk="0" hangingPunct="0">
              <a:defRPr sz="2200">
                <a:solidFill>
                  <a:schemeClr val="tx1"/>
                </a:solidFill>
                <a:latin typeface="Arial" charset="0"/>
              </a:defRPr>
            </a:lvl5pPr>
            <a:lvl6pPr marL="2514600" indent="-228600" defTabSz="4389438" eaLnBrk="0" fontAlgn="base" hangingPunct="0">
              <a:spcBef>
                <a:spcPct val="0"/>
              </a:spcBef>
              <a:spcAft>
                <a:spcPct val="0"/>
              </a:spcAft>
              <a:defRPr sz="2200">
                <a:solidFill>
                  <a:schemeClr val="tx1"/>
                </a:solidFill>
                <a:latin typeface="Arial" charset="0"/>
              </a:defRPr>
            </a:lvl6pPr>
            <a:lvl7pPr marL="2971800" indent="-228600" defTabSz="4389438" eaLnBrk="0" fontAlgn="base" hangingPunct="0">
              <a:spcBef>
                <a:spcPct val="0"/>
              </a:spcBef>
              <a:spcAft>
                <a:spcPct val="0"/>
              </a:spcAft>
              <a:defRPr sz="2200">
                <a:solidFill>
                  <a:schemeClr val="tx1"/>
                </a:solidFill>
                <a:latin typeface="Arial" charset="0"/>
              </a:defRPr>
            </a:lvl7pPr>
            <a:lvl8pPr marL="3429000" indent="-228600" defTabSz="4389438" eaLnBrk="0" fontAlgn="base" hangingPunct="0">
              <a:spcBef>
                <a:spcPct val="0"/>
              </a:spcBef>
              <a:spcAft>
                <a:spcPct val="0"/>
              </a:spcAft>
              <a:defRPr sz="2200">
                <a:solidFill>
                  <a:schemeClr val="tx1"/>
                </a:solidFill>
                <a:latin typeface="Arial" charset="0"/>
              </a:defRPr>
            </a:lvl8pPr>
            <a:lvl9pPr marL="3886200" indent="-228600" defTabSz="4389438" eaLnBrk="0" fontAlgn="base" hangingPunct="0">
              <a:spcBef>
                <a:spcPct val="0"/>
              </a:spcBef>
              <a:spcAft>
                <a:spcPct val="0"/>
              </a:spcAft>
              <a:defRPr sz="2200">
                <a:solidFill>
                  <a:schemeClr val="tx1"/>
                </a:solidFill>
                <a:latin typeface="Arial" charset="0"/>
              </a:defRPr>
            </a:lvl9pPr>
          </a:lstStyle>
          <a:p>
            <a:pPr eaLnBrk="1" hangingPunct="1"/>
            <a:r>
              <a:rPr lang="en-US" sz="2400" b="1" dirty="0">
                <a:latin typeface="Calibri" pitchFamily="34" charset="0"/>
              </a:rPr>
              <a:t>Figure 1.</a:t>
            </a:r>
            <a:r>
              <a:rPr lang="en-US" sz="2400" dirty="0">
                <a:latin typeface="Calibri" pitchFamily="34" charset="0"/>
              </a:rPr>
              <a:t> </a:t>
            </a:r>
          </a:p>
        </p:txBody>
      </p:sp>
      <p:pic>
        <p:nvPicPr>
          <p:cNvPr id="2" name="Picture 1"/>
          <p:cNvPicPr>
            <a:picLocks noChangeAspect="1"/>
          </p:cNvPicPr>
          <p:nvPr/>
        </p:nvPicPr>
        <p:blipFill rotWithShape="1">
          <a:blip r:embed="rId6">
            <a:extLst>
              <a:ext uri="{28A0092B-C50C-407E-A947-70E740481C1C}">
                <a14:useLocalDpi xmlns:a14="http://schemas.microsoft.com/office/drawing/2010/main" val="0"/>
              </a:ext>
            </a:extLst>
          </a:blip>
          <a:srcRect l="17505" r="16255" b="1858"/>
          <a:stretch/>
        </p:blipFill>
        <p:spPr>
          <a:xfrm>
            <a:off x="11734800" y="11538114"/>
            <a:ext cx="20704278" cy="17254792"/>
          </a:xfrm>
          <a:prstGeom prst="rect">
            <a:avLst/>
          </a:prstGeom>
        </p:spPr>
      </p:pic>
    </p:spTree>
    <p:extLst>
      <p:ext uri="{BB962C8B-B14F-4D97-AF65-F5344CB8AC3E}">
        <p14:creationId xmlns:p14="http://schemas.microsoft.com/office/powerpoint/2010/main" val="22512518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4432</TotalTime>
  <Words>1124</Words>
  <Application>Microsoft Office PowerPoint</Application>
  <PresentationFormat>Custom</PresentationFormat>
  <Paragraphs>36</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Genigraphics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Genigraphics Research Poster Template 36x48 Tri-Fold</dc:title>
  <dc:creator>Jay Larson</dc:creator>
  <dc:description>Quality poster printing
www.genigraphics.com
1-800-790-4001</dc:description>
  <cp:lastModifiedBy>Sivakumaran Sivaramanan</cp:lastModifiedBy>
  <cp:revision>197</cp:revision>
  <cp:lastPrinted>2013-02-12T02:21:55Z</cp:lastPrinted>
  <dcterms:created xsi:type="dcterms:W3CDTF">2013-02-10T21:14:48Z</dcterms:created>
  <dcterms:modified xsi:type="dcterms:W3CDTF">2019-02-02T18:46:32Z</dcterms:modified>
</cp:coreProperties>
</file>