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7" r:id="rId5"/>
    <p:sldId id="256" r:id="rId6"/>
    <p:sldId id="259" r:id="rId7"/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8" autoAdjust="0"/>
    <p:restoredTop sz="94689"/>
  </p:normalViewPr>
  <p:slideViewPr>
    <p:cSldViewPr snapToGrid="0" snapToObjects="1">
      <p:cViewPr varScale="1">
        <p:scale>
          <a:sx n="51" d="100"/>
          <a:sy n="51" d="100"/>
        </p:scale>
        <p:origin x="6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F18275-5EDC-4598-9D47-F68ADE58B7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1198CC-0CA5-4305-A175-78A63F379F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EF67E-234E-4A3A-8CB5-376FECEBF293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7CE072-FA8A-4871-9241-8B58F5E7F96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A57661-B7EA-4C03-9F0A-0B7D53B7B9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163CB-F003-44EB-8C78-70D240820F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12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A3FBB-E204-4EE9-A01E-224664099C93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CFA40E-6170-4873-86F7-EF21F356E5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358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cancer story in brief, Dr. Sledge,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FA40E-6170-4873-86F7-EF21F356E5F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337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Commonalities in patient outreach: ways patients get information about their disease, side effects, treatment and management of same.  Of these 3, which is the most utilized today…overwhelming answer: social media.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FA40E-6170-4873-86F7-EF21F356E5F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749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Intersection of Social Media and patients: different platforms for different needs.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CFA40E-6170-4873-86F7-EF21F356E5F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874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D4D620-AF9B-44F9-914F-BA1F1B4759C0}"/>
              </a:ext>
            </a:extLst>
          </p:cNvPr>
          <p:cNvSpPr/>
          <p:nvPr userDrawn="1"/>
        </p:nvSpPr>
        <p:spPr>
          <a:xfrm>
            <a:off x="4267200" y="1600200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1B1473-4A32-4480-8D0E-E45BAABAE89F}"/>
              </a:ext>
            </a:extLst>
          </p:cNvPr>
          <p:cNvSpPr/>
          <p:nvPr userDrawn="1"/>
        </p:nvSpPr>
        <p:spPr>
          <a:xfrm>
            <a:off x="6096000" y="1600200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3BE92A-B011-4D2F-A4A4-1EA9EBB57E5A}"/>
              </a:ext>
            </a:extLst>
          </p:cNvPr>
          <p:cNvSpPr/>
          <p:nvPr userDrawn="1"/>
        </p:nvSpPr>
        <p:spPr>
          <a:xfrm>
            <a:off x="4267200" y="3429000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70BAB3-6B7B-4750-8530-3A27FAA36546}"/>
              </a:ext>
            </a:extLst>
          </p:cNvPr>
          <p:cNvSpPr/>
          <p:nvPr userDrawn="1"/>
        </p:nvSpPr>
        <p:spPr>
          <a:xfrm>
            <a:off x="6096000" y="3429000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7E57AB-2E34-468C-BC9D-A80C8DD900A6}"/>
              </a:ext>
            </a:extLst>
          </p:cNvPr>
          <p:cNvSpPr/>
          <p:nvPr userDrawn="1"/>
        </p:nvSpPr>
        <p:spPr>
          <a:xfrm>
            <a:off x="2438400" y="16002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81BA38-2A0E-4F5E-925F-F0D08FB13C7F}"/>
              </a:ext>
            </a:extLst>
          </p:cNvPr>
          <p:cNvSpPr/>
          <p:nvPr userDrawn="1"/>
        </p:nvSpPr>
        <p:spPr>
          <a:xfrm>
            <a:off x="2438400" y="34290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25C28F-E566-4931-843A-7AACFF507E88}"/>
              </a:ext>
            </a:extLst>
          </p:cNvPr>
          <p:cNvSpPr/>
          <p:nvPr userDrawn="1"/>
        </p:nvSpPr>
        <p:spPr>
          <a:xfrm>
            <a:off x="7924800" y="34290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3B49B4-28C7-4290-866E-DFE815052070}"/>
              </a:ext>
            </a:extLst>
          </p:cNvPr>
          <p:cNvSpPr/>
          <p:nvPr userDrawn="1"/>
        </p:nvSpPr>
        <p:spPr>
          <a:xfrm>
            <a:off x="7924800" y="16002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F1611E-6791-4AA5-B85C-4FA9496C8ECC}"/>
              </a:ext>
            </a:extLst>
          </p:cNvPr>
          <p:cNvSpPr/>
          <p:nvPr userDrawn="1"/>
        </p:nvSpPr>
        <p:spPr>
          <a:xfrm>
            <a:off x="9753600" y="1600200"/>
            <a:ext cx="1828800" cy="1828800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CC5EDC-22AA-488B-B198-68A50B792069}"/>
              </a:ext>
            </a:extLst>
          </p:cNvPr>
          <p:cNvSpPr/>
          <p:nvPr userDrawn="1"/>
        </p:nvSpPr>
        <p:spPr>
          <a:xfrm>
            <a:off x="9753600" y="34290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121A8E-94B0-42E5-A4F5-5E19CF652210}"/>
              </a:ext>
            </a:extLst>
          </p:cNvPr>
          <p:cNvSpPr/>
          <p:nvPr userDrawn="1"/>
        </p:nvSpPr>
        <p:spPr>
          <a:xfrm>
            <a:off x="609600" y="1600200"/>
            <a:ext cx="1828800" cy="1828800"/>
          </a:xfrm>
          <a:prstGeom prst="rect">
            <a:avLst/>
          </a:prstGeom>
          <a:solidFill>
            <a:srgbClr val="FDF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B3948C-B243-492A-B2B6-ADADCE493671}"/>
              </a:ext>
            </a:extLst>
          </p:cNvPr>
          <p:cNvSpPr/>
          <p:nvPr userDrawn="1"/>
        </p:nvSpPr>
        <p:spPr>
          <a:xfrm>
            <a:off x="609600" y="3429000"/>
            <a:ext cx="1828800" cy="1828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A2A81A-099D-4A7F-9F85-23E9435B3D0C}"/>
              </a:ext>
            </a:extLst>
          </p:cNvPr>
          <p:cNvSpPr/>
          <p:nvPr userDrawn="1"/>
        </p:nvSpPr>
        <p:spPr>
          <a:xfrm>
            <a:off x="609600" y="-228600"/>
            <a:ext cx="1828800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A4303A-7D93-40B0-B651-29CEEA7F4340}"/>
              </a:ext>
            </a:extLst>
          </p:cNvPr>
          <p:cNvSpPr/>
          <p:nvPr userDrawn="1"/>
        </p:nvSpPr>
        <p:spPr>
          <a:xfrm>
            <a:off x="2441448" y="-228600"/>
            <a:ext cx="1828800" cy="1828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5F1DD1-F54A-4F9C-ABB5-79390F1CB164}"/>
              </a:ext>
            </a:extLst>
          </p:cNvPr>
          <p:cNvSpPr/>
          <p:nvPr userDrawn="1"/>
        </p:nvSpPr>
        <p:spPr>
          <a:xfrm>
            <a:off x="4270248" y="-2286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0900FB-96F3-4495-92A6-94A915BF7BD1}"/>
              </a:ext>
            </a:extLst>
          </p:cNvPr>
          <p:cNvSpPr/>
          <p:nvPr userDrawn="1"/>
        </p:nvSpPr>
        <p:spPr>
          <a:xfrm>
            <a:off x="6099048" y="-2286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233118-125A-46A7-B233-C30792649214}"/>
              </a:ext>
            </a:extLst>
          </p:cNvPr>
          <p:cNvSpPr/>
          <p:nvPr userDrawn="1"/>
        </p:nvSpPr>
        <p:spPr>
          <a:xfrm>
            <a:off x="7927848" y="-228600"/>
            <a:ext cx="1828800" cy="1828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0D653F-85D1-499F-89CE-9E069E19A123}"/>
              </a:ext>
            </a:extLst>
          </p:cNvPr>
          <p:cNvSpPr/>
          <p:nvPr userDrawn="1"/>
        </p:nvSpPr>
        <p:spPr>
          <a:xfrm>
            <a:off x="9756648" y="-2286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B42D977-D3ED-4DF1-B38F-5237A2F22566}"/>
              </a:ext>
            </a:extLst>
          </p:cNvPr>
          <p:cNvSpPr/>
          <p:nvPr userDrawn="1"/>
        </p:nvSpPr>
        <p:spPr>
          <a:xfrm>
            <a:off x="609600" y="52578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125E9A-5F44-459E-854A-06DAEA69D007}"/>
              </a:ext>
            </a:extLst>
          </p:cNvPr>
          <p:cNvSpPr/>
          <p:nvPr userDrawn="1"/>
        </p:nvSpPr>
        <p:spPr>
          <a:xfrm>
            <a:off x="2441448" y="5257800"/>
            <a:ext cx="1828800" cy="1828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4F7D84D-CBA5-4CF7-85D2-57673C75F93E}"/>
              </a:ext>
            </a:extLst>
          </p:cNvPr>
          <p:cNvSpPr/>
          <p:nvPr userDrawn="1"/>
        </p:nvSpPr>
        <p:spPr>
          <a:xfrm>
            <a:off x="4270248" y="52578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8A0796-4C04-4A64-B2CE-22230FCD10F9}"/>
              </a:ext>
            </a:extLst>
          </p:cNvPr>
          <p:cNvSpPr/>
          <p:nvPr userDrawn="1"/>
        </p:nvSpPr>
        <p:spPr>
          <a:xfrm>
            <a:off x="6099048" y="52578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CE728D-C95A-4F9F-A0D1-829823DBA1C0}"/>
              </a:ext>
            </a:extLst>
          </p:cNvPr>
          <p:cNvSpPr/>
          <p:nvPr userDrawn="1"/>
        </p:nvSpPr>
        <p:spPr>
          <a:xfrm>
            <a:off x="7927848" y="5257800"/>
            <a:ext cx="1828800" cy="1828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E96C18-518C-4F34-BF9F-51104FDD2D25}"/>
              </a:ext>
            </a:extLst>
          </p:cNvPr>
          <p:cNvSpPr/>
          <p:nvPr userDrawn="1"/>
        </p:nvSpPr>
        <p:spPr>
          <a:xfrm>
            <a:off x="9756648" y="5257800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D55A72-38BF-44CD-B5AF-0525F43B527E}"/>
              </a:ext>
            </a:extLst>
          </p:cNvPr>
          <p:cNvSpPr/>
          <p:nvPr userDrawn="1"/>
        </p:nvSpPr>
        <p:spPr>
          <a:xfrm>
            <a:off x="11585448" y="-228600"/>
            <a:ext cx="1828800" cy="1828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B4BA3E0-575E-452F-9634-5A32F801B701}"/>
              </a:ext>
            </a:extLst>
          </p:cNvPr>
          <p:cNvSpPr/>
          <p:nvPr userDrawn="1"/>
        </p:nvSpPr>
        <p:spPr>
          <a:xfrm>
            <a:off x="11585448" y="16002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4039F2C-F8AB-416F-A900-DA3727505E3D}"/>
              </a:ext>
            </a:extLst>
          </p:cNvPr>
          <p:cNvSpPr/>
          <p:nvPr userDrawn="1"/>
        </p:nvSpPr>
        <p:spPr>
          <a:xfrm>
            <a:off x="11585448" y="34290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44A2B3-4B8E-4C21-9AAA-DA3CF2AE5D71}"/>
              </a:ext>
            </a:extLst>
          </p:cNvPr>
          <p:cNvSpPr/>
          <p:nvPr userDrawn="1"/>
        </p:nvSpPr>
        <p:spPr>
          <a:xfrm>
            <a:off x="11585448" y="52578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1D3BF9E-D73A-49B7-81CD-BE460ACB10B7}"/>
              </a:ext>
            </a:extLst>
          </p:cNvPr>
          <p:cNvSpPr/>
          <p:nvPr userDrawn="1"/>
        </p:nvSpPr>
        <p:spPr>
          <a:xfrm>
            <a:off x="-1225296" y="-2286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C1CE43B-39F6-4B06-8384-1FD29B4675F6}"/>
              </a:ext>
            </a:extLst>
          </p:cNvPr>
          <p:cNvSpPr/>
          <p:nvPr userDrawn="1"/>
        </p:nvSpPr>
        <p:spPr>
          <a:xfrm>
            <a:off x="-1225296" y="1600200"/>
            <a:ext cx="1828800" cy="182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0856DC-46AF-4C27-85CD-40BD3F4C225F}"/>
              </a:ext>
            </a:extLst>
          </p:cNvPr>
          <p:cNvSpPr/>
          <p:nvPr userDrawn="1"/>
        </p:nvSpPr>
        <p:spPr>
          <a:xfrm>
            <a:off x="-1225296" y="34290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E5F041-595C-4452-B161-EB200B286B30}"/>
              </a:ext>
            </a:extLst>
          </p:cNvPr>
          <p:cNvSpPr/>
          <p:nvPr userDrawn="1"/>
        </p:nvSpPr>
        <p:spPr>
          <a:xfrm>
            <a:off x="-1225296" y="5257800"/>
            <a:ext cx="18288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D733AC8-963F-4887-B6EC-1025926E684A}"/>
              </a:ext>
            </a:extLst>
          </p:cNvPr>
          <p:cNvCxnSpPr>
            <a:cxnSpLocks/>
          </p:cNvCxnSpPr>
          <p:nvPr userDrawn="1"/>
        </p:nvCxnSpPr>
        <p:spPr>
          <a:xfrm flipH="1">
            <a:off x="4919058" y="4197416"/>
            <a:ext cx="2353884" cy="0"/>
          </a:xfrm>
          <a:prstGeom prst="line">
            <a:avLst/>
          </a:prstGeom>
          <a:ln w="127000" cap="rnd">
            <a:solidFill>
              <a:schemeClr val="accent6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19C909B-8722-4A38-AD58-E849DFA65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1104" y="2368616"/>
            <a:ext cx="3657600" cy="1706074"/>
          </a:xfrm>
          <a:prstGeom prst="rect">
            <a:avLst/>
          </a:prstGeom>
        </p:spPr>
        <p:txBody>
          <a:bodyPr anchor="ctr"/>
          <a:lstStyle>
            <a:lvl1pPr algn="ctr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Add a Slide Title - 1</a:t>
            </a:r>
          </a:p>
        </p:txBody>
      </p:sp>
    </p:spTree>
    <p:extLst>
      <p:ext uri="{BB962C8B-B14F-4D97-AF65-F5344CB8AC3E}">
        <p14:creationId xmlns:p14="http://schemas.microsoft.com/office/powerpoint/2010/main" val="395808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5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4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5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6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7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8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9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4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5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6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7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8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9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4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6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7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8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9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4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6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grpId="7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8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grpId="9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4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5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6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7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8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grpId="9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grpId="5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6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grpId="7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8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grpId="9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xit" presetSubtype="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xit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xit" presetSubtype="0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4" nodeType="withEffect">
                                  <p:stCondLst>
                                    <p:cond delay="354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xit" presetSubtype="0" fill="hold" grpId="5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grpId="6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grpId="7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grpId="8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xit" presetSubtype="0" fill="hold" grpId="9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2" grpId="0" animBg="1"/>
      <p:bldP spid="12" grpId="1" animBg="1"/>
      <p:bldP spid="12" grpId="2" animBg="1"/>
      <p:bldP spid="12" grpId="3" animBg="1"/>
      <p:bldP spid="12" grpId="4" animBg="1"/>
      <p:bldP spid="12" grpId="5" animBg="1"/>
      <p:bldP spid="12" grpId="6" animBg="1"/>
      <p:bldP spid="12" grpId="7" animBg="1"/>
      <p:bldP spid="12" grpId="8" animBg="1"/>
      <p:bldP spid="12" grpId="9" animBg="1"/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  <p:bldP spid="15" grpId="6" animBg="1"/>
      <p:bldP spid="15" grpId="7" animBg="1"/>
      <p:bldP spid="15" grpId="8" animBg="1"/>
      <p:bldP spid="15" grpId="9" animBg="1"/>
      <p:bldP spid="16" grpId="0" animBg="1"/>
      <p:bldP spid="16" grpId="1" animBg="1"/>
      <p:bldP spid="16" grpId="2" animBg="1"/>
      <p:bldP spid="16" grpId="3" animBg="1"/>
      <p:bldP spid="16" grpId="4" animBg="1"/>
      <p:bldP spid="16" grpId="5" animBg="1"/>
      <p:bldP spid="16" grpId="6" animBg="1"/>
      <p:bldP spid="16" grpId="7" animBg="1"/>
      <p:bldP spid="16" grpId="8" animBg="1"/>
      <p:bldP spid="16" grpId="9" animBg="1"/>
      <p:bldP spid="17" grpId="0" animBg="1"/>
      <p:bldP spid="17" grpId="1" animBg="1"/>
      <p:bldP spid="17" grpId="2" animBg="1"/>
      <p:bldP spid="17" grpId="3" animBg="1"/>
      <p:bldP spid="17" grpId="4" animBg="1"/>
      <p:bldP spid="17" grpId="5" animBg="1"/>
      <p:bldP spid="17" grpId="6" animBg="1"/>
      <p:bldP spid="17" grpId="7" animBg="1"/>
      <p:bldP spid="17" grpId="8" animBg="1"/>
      <p:bldP spid="17" grpId="9" animBg="1"/>
      <p:bldP spid="20" grpId="0" animBg="1"/>
      <p:bldP spid="20" grpId="1" animBg="1"/>
      <p:bldP spid="20" grpId="2" animBg="1"/>
      <p:bldP spid="20" grpId="3" animBg="1"/>
      <p:bldP spid="20" grpId="4" animBg="1"/>
      <p:bldP spid="20" grpId="5" animBg="1"/>
      <p:bldP spid="20" grpId="6" animBg="1"/>
      <p:bldP spid="20" grpId="7" animBg="1"/>
      <p:bldP spid="20" grpId="8" animBg="1"/>
      <p:bldP spid="20" grpId="9" animBg="1"/>
      <p:bldP spid="23" grpId="0" animBg="1"/>
      <p:bldP spid="23" grpId="1" animBg="1"/>
      <p:bldP spid="23" grpId="2" animBg="1"/>
      <p:bldP spid="23" grpId="3" animBg="1"/>
      <p:bldP spid="23" grpId="4" animBg="1"/>
      <p:bldP spid="23" grpId="5" animBg="1"/>
      <p:bldP spid="23" grpId="6" animBg="1"/>
      <p:bldP spid="23" grpId="7" animBg="1"/>
      <p:bldP spid="23" grpId="8" animBg="1"/>
      <p:bldP spid="23" grpId="9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26" grpId="8" animBg="1"/>
      <p:bldP spid="26" grpId="9" animBg="1"/>
      <p:bldP spid="27" grpId="0" animBg="1"/>
      <p:bldP spid="27" grpId="1" animBg="1"/>
      <p:bldP spid="27" grpId="2" animBg="1"/>
      <p:bldP spid="27" grpId="3" animBg="1"/>
      <p:bldP spid="27" grpId="4" animBg="1"/>
      <p:bldP spid="27" grpId="5" animBg="1"/>
      <p:bldP spid="27" grpId="6" animBg="1"/>
      <p:bldP spid="27" grpId="7" animBg="1"/>
      <p:bldP spid="27" grpId="8" animBg="1"/>
      <p:bldP spid="27" grpId="9" animBg="1"/>
      <p:bldP spid="28" grpId="0" animBg="1"/>
      <p:bldP spid="28" grpId="1" animBg="1"/>
      <p:bldP spid="28" grpId="2" animBg="1"/>
      <p:bldP spid="28" grpId="3" animBg="1"/>
      <p:bldP spid="28" grpId="4" animBg="1"/>
      <p:bldP spid="28" grpId="5" animBg="1"/>
      <p:bldP spid="28" grpId="6" animBg="1"/>
      <p:bldP spid="28" grpId="7" animBg="1"/>
      <p:bldP spid="28" grpId="8" animBg="1"/>
      <p:bldP spid="28" grpId="9" animBg="1"/>
      <p:bldP spid="33" grpId="0" animBg="1"/>
      <p:bldP spid="33" grpId="1" animBg="1"/>
      <p:bldP spid="33" grpId="2" animBg="1"/>
      <p:bldP spid="33" grpId="3" animBg="1"/>
      <p:bldP spid="33" grpId="4" animBg="1"/>
      <p:bldP spid="33" grpId="5" animBg="1"/>
      <p:bldP spid="33" grpId="6" animBg="1"/>
      <p:bldP spid="33" grpId="7" animBg="1"/>
      <p:bldP spid="33" grpId="8" animBg="1"/>
      <p:bldP spid="33" grpId="9" animBg="1"/>
      <p:bldP spid="2" grpId="0"/>
      <p:bldP spid="2" grpId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iamond 26">
            <a:extLst>
              <a:ext uri="{FF2B5EF4-FFF2-40B4-BE49-F238E27FC236}">
                <a16:creationId xmlns:a16="http://schemas.microsoft.com/office/drawing/2014/main" id="{239F7AA4-2D43-4BCB-BF16-CC8ED5C11C06}"/>
              </a:ext>
            </a:extLst>
          </p:cNvPr>
          <p:cNvSpPr>
            <a:spLocks noChangeAspect="1"/>
          </p:cNvSpPr>
          <p:nvPr userDrawn="1"/>
        </p:nvSpPr>
        <p:spPr>
          <a:xfrm>
            <a:off x="10661904" y="2577165"/>
            <a:ext cx="1600200" cy="1600200"/>
          </a:xfrm>
          <a:prstGeom prst="diamond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Diamond 24">
            <a:extLst>
              <a:ext uri="{FF2B5EF4-FFF2-40B4-BE49-F238E27FC236}">
                <a16:creationId xmlns:a16="http://schemas.microsoft.com/office/drawing/2014/main" id="{E36BE92B-B8B8-46ED-9916-9CF1DE781E51}"/>
              </a:ext>
            </a:extLst>
          </p:cNvPr>
          <p:cNvSpPr>
            <a:spLocks noChangeAspect="1"/>
          </p:cNvSpPr>
          <p:nvPr userDrawn="1"/>
        </p:nvSpPr>
        <p:spPr>
          <a:xfrm>
            <a:off x="9107424" y="4187952"/>
            <a:ext cx="1600200" cy="16002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Diamond 25">
            <a:extLst>
              <a:ext uri="{FF2B5EF4-FFF2-40B4-BE49-F238E27FC236}">
                <a16:creationId xmlns:a16="http://schemas.microsoft.com/office/drawing/2014/main" id="{1890491F-A8C8-4CD9-B9DA-66F985F0F939}"/>
              </a:ext>
            </a:extLst>
          </p:cNvPr>
          <p:cNvSpPr>
            <a:spLocks noChangeAspect="1"/>
          </p:cNvSpPr>
          <p:nvPr userDrawn="1"/>
        </p:nvSpPr>
        <p:spPr>
          <a:xfrm>
            <a:off x="9107424" y="941832"/>
            <a:ext cx="1600200" cy="1600200"/>
          </a:xfrm>
          <a:prstGeom prst="diamond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Diamond 23">
            <a:extLst>
              <a:ext uri="{FF2B5EF4-FFF2-40B4-BE49-F238E27FC236}">
                <a16:creationId xmlns:a16="http://schemas.microsoft.com/office/drawing/2014/main" id="{45B9E38A-CAC0-440D-AE24-F2E889796CEF}"/>
              </a:ext>
            </a:extLst>
          </p:cNvPr>
          <p:cNvSpPr>
            <a:spLocks noChangeAspect="1"/>
          </p:cNvSpPr>
          <p:nvPr userDrawn="1"/>
        </p:nvSpPr>
        <p:spPr>
          <a:xfrm>
            <a:off x="1490472" y="4187952"/>
            <a:ext cx="1600200" cy="1600200"/>
          </a:xfrm>
          <a:prstGeom prst="diamond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Diamond 22">
            <a:extLst>
              <a:ext uri="{FF2B5EF4-FFF2-40B4-BE49-F238E27FC236}">
                <a16:creationId xmlns:a16="http://schemas.microsoft.com/office/drawing/2014/main" id="{41520CD4-77DD-4940-B859-B80C6B496A83}"/>
              </a:ext>
            </a:extLst>
          </p:cNvPr>
          <p:cNvSpPr>
            <a:spLocks noChangeAspect="1"/>
          </p:cNvSpPr>
          <p:nvPr userDrawn="1"/>
        </p:nvSpPr>
        <p:spPr>
          <a:xfrm>
            <a:off x="-84994" y="2570169"/>
            <a:ext cx="1600200" cy="1600200"/>
          </a:xfrm>
          <a:prstGeom prst="diamond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Diamond 21">
            <a:extLst>
              <a:ext uri="{FF2B5EF4-FFF2-40B4-BE49-F238E27FC236}">
                <a16:creationId xmlns:a16="http://schemas.microsoft.com/office/drawing/2014/main" id="{1BCDF2FB-7A60-4C66-8F7B-E075C795C1D5}"/>
              </a:ext>
            </a:extLst>
          </p:cNvPr>
          <p:cNvSpPr>
            <a:spLocks noChangeAspect="1"/>
          </p:cNvSpPr>
          <p:nvPr userDrawn="1"/>
        </p:nvSpPr>
        <p:spPr>
          <a:xfrm>
            <a:off x="1472184" y="941832"/>
            <a:ext cx="1600200" cy="1600200"/>
          </a:xfrm>
          <a:prstGeom prst="diamond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FEF2CCD-FA67-AD4C-90A4-3379073509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9681" y="1701643"/>
            <a:ext cx="12524564" cy="332284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ACD5791-03B1-B448-A1F2-6E17E58441D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69681" y="1701643"/>
            <a:ext cx="12524564" cy="3351244"/>
          </a:xfrm>
          <a:prstGeom prst="rect">
            <a:avLst/>
          </a:prstGeom>
        </p:spPr>
      </p:pic>
      <p:sp>
        <p:nvSpPr>
          <p:cNvPr id="2" name="Graphic 11">
            <a:extLst>
              <a:ext uri="{FF2B5EF4-FFF2-40B4-BE49-F238E27FC236}">
                <a16:creationId xmlns:a16="http://schemas.microsoft.com/office/drawing/2014/main" id="{F999B271-6869-6B49-92E2-BB4C25CD8AD6}"/>
              </a:ext>
            </a:extLst>
          </p:cNvPr>
          <p:cNvSpPr/>
          <p:nvPr/>
        </p:nvSpPr>
        <p:spPr>
          <a:xfrm>
            <a:off x="-197939" y="1673506"/>
            <a:ext cx="12577905" cy="3412175"/>
          </a:xfrm>
          <a:custGeom>
            <a:avLst/>
            <a:gdLst>
              <a:gd name="connsiteX0" fmla="*/ 12406774 w 12577905"/>
              <a:gd name="connsiteY0" fmla="*/ 179019 h 3412175"/>
              <a:gd name="connsiteX1" fmla="*/ 9347750 w 12577905"/>
              <a:gd name="connsiteY1" fmla="*/ 3238674 h 3412175"/>
              <a:gd name="connsiteX2" fmla="*/ 6289900 w 12577905"/>
              <a:gd name="connsiteY2" fmla="*/ 179019 h 3412175"/>
              <a:gd name="connsiteX3" fmla="*/ 3230876 w 12577905"/>
              <a:gd name="connsiteY3" fmla="*/ 3238674 h 3412175"/>
              <a:gd name="connsiteX4" fmla="*/ 179107 w 12577905"/>
              <a:gd name="connsiteY4" fmla="*/ 184671 h 341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7905" h="3412175">
                <a:moveTo>
                  <a:pt x="12406774" y="179019"/>
                </a:moveTo>
                <a:lnTo>
                  <a:pt x="9347750" y="3238674"/>
                </a:lnTo>
                <a:lnTo>
                  <a:pt x="6289900" y="179019"/>
                </a:lnTo>
                <a:lnTo>
                  <a:pt x="3230876" y="3238674"/>
                </a:lnTo>
                <a:lnTo>
                  <a:pt x="179107" y="184671"/>
                </a:lnTo>
              </a:path>
            </a:pathLst>
          </a:custGeom>
          <a:noFill/>
          <a:ln w="213217" cap="sq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Graphic 9">
            <a:extLst>
              <a:ext uri="{FF2B5EF4-FFF2-40B4-BE49-F238E27FC236}">
                <a16:creationId xmlns:a16="http://schemas.microsoft.com/office/drawing/2014/main" id="{0D74884F-79A7-6A4E-A240-70D5AA177CA7}"/>
              </a:ext>
            </a:extLst>
          </p:cNvPr>
          <p:cNvSpPr/>
          <p:nvPr/>
        </p:nvSpPr>
        <p:spPr>
          <a:xfrm>
            <a:off x="-198116" y="1633376"/>
            <a:ext cx="12577951" cy="3416058"/>
          </a:xfrm>
          <a:custGeom>
            <a:avLst/>
            <a:gdLst>
              <a:gd name="connsiteX0" fmla="*/ 179413 w 12577950"/>
              <a:gd name="connsiteY0" fmla="*/ 3236854 h 3416057"/>
              <a:gd name="connsiteX1" fmla="*/ 3229086 w 12577950"/>
              <a:gd name="connsiteY1" fmla="*/ 179376 h 3416057"/>
              <a:gd name="connsiteX2" fmla="*/ 6301608 w 12577950"/>
              <a:gd name="connsiteY2" fmla="*/ 3236854 h 3416057"/>
              <a:gd name="connsiteX3" fmla="*/ 9351173 w 12577950"/>
              <a:gd name="connsiteY3" fmla="*/ 179376 h 3416057"/>
              <a:gd name="connsiteX4" fmla="*/ 12403515 w 12577950"/>
              <a:gd name="connsiteY4" fmla="*/ 3219561 h 341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7950" h="3416057">
                <a:moveTo>
                  <a:pt x="179413" y="3236854"/>
                </a:moveTo>
                <a:lnTo>
                  <a:pt x="3229086" y="179376"/>
                </a:lnTo>
                <a:lnTo>
                  <a:pt x="6301608" y="3236854"/>
                </a:lnTo>
                <a:lnTo>
                  <a:pt x="9351173" y="179376"/>
                </a:lnTo>
                <a:lnTo>
                  <a:pt x="12403515" y="3219561"/>
                </a:lnTo>
              </a:path>
            </a:pathLst>
          </a:custGeom>
          <a:noFill/>
          <a:ln w="213399" cap="sq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ow Diamond">
            <a:extLst>
              <a:ext uri="{FF2B5EF4-FFF2-40B4-BE49-F238E27FC236}">
                <a16:creationId xmlns:a16="http://schemas.microsoft.com/office/drawing/2014/main" id="{754C3CA6-9BE1-470B-961A-F37FE53DA704}"/>
              </a:ext>
            </a:extLst>
          </p:cNvPr>
          <p:cNvSpPr/>
          <p:nvPr userDrawn="1"/>
        </p:nvSpPr>
        <p:spPr>
          <a:xfrm>
            <a:off x="1593682" y="-1149518"/>
            <a:ext cx="9004635" cy="9004635"/>
          </a:xfrm>
          <a:prstGeom prst="diamond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3ECAC71-F538-43BF-B124-4CD821EF77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7659" y="2968342"/>
            <a:ext cx="5486400" cy="7461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F7B7238-9C5D-4CE1-9708-8B1762AFD8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7659" y="4679824"/>
            <a:ext cx="5486400" cy="7461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DF32274B-4378-47A1-A6CE-EDCD560060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6704" y="1325880"/>
            <a:ext cx="5486400" cy="749808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Add a Slide Title - 1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2AB59A1-06C5-4440-B3BE-11F6BC8D8749}"/>
              </a:ext>
            </a:extLst>
          </p:cNvPr>
          <p:cNvCxnSpPr>
            <a:cxnSpLocks/>
          </p:cNvCxnSpPr>
          <p:nvPr userDrawn="1"/>
        </p:nvCxnSpPr>
        <p:spPr>
          <a:xfrm>
            <a:off x="4107200" y="2511286"/>
            <a:ext cx="3965408" cy="28137"/>
          </a:xfrm>
          <a:prstGeom prst="line">
            <a:avLst/>
          </a:prstGeom>
          <a:ln w="152400" cap="rnd">
            <a:solidFill>
              <a:schemeClr val="accent6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477A2E5-683D-4A17-B4ED-3D5532DE3B78}"/>
              </a:ext>
            </a:extLst>
          </p:cNvPr>
          <p:cNvCxnSpPr>
            <a:cxnSpLocks/>
          </p:cNvCxnSpPr>
          <p:nvPr userDrawn="1"/>
        </p:nvCxnSpPr>
        <p:spPr>
          <a:xfrm>
            <a:off x="4107200" y="4187952"/>
            <a:ext cx="3965408" cy="28137"/>
          </a:xfrm>
          <a:prstGeom prst="line">
            <a:avLst/>
          </a:prstGeom>
          <a:ln w="152400" cap="rnd">
            <a:solidFill>
              <a:schemeClr val="accent6">
                <a:lumMod val="9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62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2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3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4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2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3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4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9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9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4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5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6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7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8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9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3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4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5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6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7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8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9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5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grpId="6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7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grpId="8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9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3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grpId="4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grpId="5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xit" presetSubtype="0" fill="hold" grpId="6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7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xit" presetSubtype="0" fill="hold" grpId="8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9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6" presetClass="exit" presetSubtype="2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7750"/>
                            </p:stCondLst>
                            <p:childTnLst>
                              <p:par>
                                <p:cTn id="253" presetID="16" presetClass="exit" presetSubtype="37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5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6" presetClass="exit" presetSubtype="37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6" presetClass="exit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6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6" presetClass="exit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6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27" grpId="3" animBg="1"/>
      <p:bldP spid="27" grpId="4" animBg="1"/>
      <p:bldP spid="27" grpId="5" animBg="1"/>
      <p:bldP spid="27" grpId="6" animBg="1"/>
      <p:bldP spid="27" grpId="7" animBg="1"/>
      <p:bldP spid="27" grpId="8" animBg="1"/>
      <p:bldP spid="27" grpId="9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5" grpId="8" animBg="1"/>
      <p:bldP spid="25" grpId="9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26" grpId="8" animBg="1"/>
      <p:bldP spid="26" grpId="9" animBg="1"/>
      <p:bldP spid="24" grpId="0" animBg="1"/>
      <p:bldP spid="24" grpId="1" animBg="1"/>
      <p:bldP spid="24" grpId="2" animBg="1"/>
      <p:bldP spid="24" grpId="3" animBg="1"/>
      <p:bldP spid="24" grpId="4" animBg="1"/>
      <p:bldP spid="24" grpId="5" animBg="1"/>
      <p:bldP spid="24" grpId="6" animBg="1"/>
      <p:bldP spid="24" grpId="7" animBg="1"/>
      <p:bldP spid="24" grpId="8" animBg="1"/>
      <p:bldP spid="24" grpId="9" animBg="1"/>
      <p:bldP spid="23" grpId="0" animBg="1"/>
      <p:bldP spid="23" grpId="1" animBg="1"/>
      <p:bldP spid="23" grpId="2" animBg="1"/>
      <p:bldP spid="23" grpId="3" animBg="1"/>
      <p:bldP spid="23" grpId="4" animBg="1"/>
      <p:bldP spid="23" grpId="5" animBg="1"/>
      <p:bldP spid="23" grpId="6" animBg="1"/>
      <p:bldP spid="23" grpId="7" animBg="1"/>
      <p:bldP spid="23" grpId="8" animBg="1"/>
      <p:bldP spid="23" grpId="9" animBg="1"/>
      <p:bldP spid="22" grpId="0" animBg="1"/>
      <p:bldP spid="22" grpId="1" animBg="1"/>
      <p:bldP spid="22" grpId="2" animBg="1"/>
      <p:bldP spid="22" grpId="3" animBg="1"/>
      <p:bldP spid="22" grpId="4" animBg="1"/>
      <p:bldP spid="22" grpId="5" animBg="1"/>
      <p:bldP spid="22" grpId="6" animBg="1"/>
      <p:bldP spid="22" grpId="7" animBg="1"/>
      <p:bldP spid="22" grpId="8" animBg="1"/>
      <p:bldP spid="22" grpId="9" animBg="1"/>
      <p:bldP spid="2" grpId="0" animBg="1"/>
      <p:bldP spid="2" grpId="1" animBg="1"/>
      <p:bldP spid="3" grpId="0" animBg="1"/>
      <p:bldP spid="3" grpId="1" animBg="1"/>
      <p:bldP spid="11" grpId="0" animBg="1"/>
      <p:bldP spid="11" grpId="1" animBg="1"/>
      <p:bldP spid="16" grpId="0" build="p">
        <p:tmplLst>
          <p:tmpl lvl="1">
            <p:tnLst>
              <p:par>
                <p:cTn presetID="26" presetClass="emph" presetSubtype="0" fill="hold" nodeType="withEffect">
                  <p:stCondLst>
                    <p:cond delay="1500"/>
                  </p:stCondLst>
                  <p:iterate type="lt">
                    <p:tmPct val="10000"/>
                  </p:iterate>
                  <p:childTnLst>
                    <p:animEffect transition="out" filter="fade">
                      <p:cBhvr>
                        <p:cTn dur="500" tmFilter="0, 0; .2, .5; .8, .5; 1, 0"/>
                        <p:tgtEl>
                          <p:spTgt spid="16"/>
                        </p:tgtEl>
                      </p:cBhvr>
                    </p:animEffect>
                    <p:animScale>
                      <p:cBhvr>
                        <p:cTn dur="250" autoRev="1" fill="hold"/>
                        <p:tgtEl>
                          <p:spTgt spid="16"/>
                        </p:tgtEl>
                      </p:cBhvr>
                      <p:by x="105000" y="105000"/>
                    </p:animScale>
                  </p:childTnLst>
                </p:cTn>
              </p:par>
            </p:tnLst>
          </p:tmpl>
        </p:tmplLst>
      </p:bldP>
      <p:bldP spid="16" grpId="1" build="p">
        <p:tmplLst>
          <p:tmpl lvl="1">
            <p:tnLst>
              <p:par>
                <p:cTn presetID="26" presetClass="emph" presetSubtype="0" fill="hold" nodeType="withEffect">
                  <p:stCondLst>
                    <p:cond delay="2000"/>
                  </p:stCondLst>
                  <p:iterate type="lt">
                    <p:tmPct val="10000"/>
                  </p:iterate>
                  <p:childTnLst>
                    <p:animEffect transition="out" filter="fade">
                      <p:cBhvr>
                        <p:cTn dur="500" tmFilter="0, 0; .2, .5; .8, .5; 1, 0"/>
                        <p:tgtEl>
                          <p:spTgt spid="16"/>
                        </p:tgtEl>
                      </p:cBhvr>
                    </p:animEffect>
                    <p:animScale>
                      <p:cBhvr>
                        <p:cTn dur="250" autoRev="1" fill="hold"/>
                        <p:tgtEl>
                          <p:spTgt spid="16"/>
                        </p:tgtEl>
                      </p:cBhvr>
                      <p:by x="105000" y="105000"/>
                    </p:animScale>
                  </p:childTnLst>
                </p:cTn>
              </p:par>
            </p:tnLst>
          </p:tmpl>
        </p:tmplLst>
      </p:bldP>
      <p:bldP spid="16" grpId="2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iterate type="lt">
                    <p:tmPct val="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3" build="p">
        <p:tmplLst>
          <p:tmpl lvl="1">
            <p:tnLst>
              <p:par>
                <p:cTn presetID="26" presetClass="emph" presetSubtype="0" fill="hold" nodeType="withEffect">
                  <p:stCondLst>
                    <p:cond delay="2500"/>
                  </p:stCondLst>
                  <p:iterate type="lt">
                    <p:tmPct val="10000"/>
                  </p:iterate>
                  <p:childTnLst>
                    <p:animEffect transition="out" filter="fade">
                      <p:cBhvr>
                        <p:cTn dur="500" tmFilter="0, 0; .2, .5; .8, .5; 1, 0"/>
                        <p:tgtEl>
                          <p:spTgt spid="16"/>
                        </p:tgtEl>
                      </p:cBhvr>
                    </p:animEffect>
                    <p:animScale>
                      <p:cBhvr>
                        <p:cTn dur="250" autoRev="1" fill="hold"/>
                        <p:tgtEl>
                          <p:spTgt spid="16"/>
                        </p:tgtEl>
                      </p:cBhvr>
                      <p:by x="105000" y="105000"/>
                    </p:animScale>
                  </p:childTnLst>
                </p:cTn>
              </p:par>
            </p:tnLst>
          </p:tmpl>
        </p:tmplLst>
      </p:bldP>
      <p:bldP spid="16" grpId="4" build="p">
        <p:tmplLst>
          <p:tmpl lvl="1">
            <p:tnLst>
              <p:par>
                <p:cTn presetID="10" presetClass="exit" presetSubtype="0" fill="hold" nodeType="withEffect">
                  <p:stCondLst>
                    <p:cond delay="3750"/>
                  </p:stCondLst>
                  <p:iterate type="lt">
                    <p:tmPct val="0"/>
                  </p:iterate>
                  <p:childTnLst>
                    <p:animEffect transition="out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iterate type="lt">
                    <p:tmPct val="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1" build="p">
        <p:tmplLst>
          <p:tmpl lvl="1">
            <p:tnLst>
              <p:par>
                <p:cTn presetID="26" presetClass="emph" presetSubtype="0" fill="hold" nodeType="withEffect">
                  <p:stCondLst>
                    <p:cond delay="2000"/>
                  </p:stCondLst>
                  <p:iterate type="lt">
                    <p:tmPct val="10000"/>
                  </p:iterate>
                  <p:childTnLst>
                    <p:animEffect transition="out" filter="fade">
                      <p:cBhvr>
                        <p:cTn dur="500" tmFilter="0, 0; .2, .5; .8, .5; 1, 0"/>
                        <p:tgtEl>
                          <p:spTgt spid="17"/>
                        </p:tgtEl>
                      </p:cBhvr>
                    </p:animEffect>
                    <p:animScale>
                      <p:cBhvr>
                        <p:cTn dur="250" autoRev="1" fill="hold"/>
                        <p:tgtEl>
                          <p:spTgt spid="17"/>
                        </p:tgtEl>
                      </p:cBhvr>
                      <p:by x="105000" y="105000"/>
                    </p:animScale>
                  </p:childTnLst>
                </p:cTn>
              </p:par>
            </p:tnLst>
          </p:tmpl>
        </p:tmplLst>
      </p:bldP>
      <p:bldP spid="17" grpId="2" build="p">
        <p:tmplLst>
          <p:tmpl lvl="1">
            <p:tnLst>
              <p:par>
                <p:cTn presetID="26" presetClass="emph" presetSubtype="0" fill="hold" nodeType="withEffect">
                  <p:stCondLst>
                    <p:cond delay="2500"/>
                  </p:stCondLst>
                  <p:iterate type="lt">
                    <p:tmPct val="10000"/>
                  </p:iterate>
                  <p:childTnLst>
                    <p:animEffect transition="out" filter="fade">
                      <p:cBhvr>
                        <p:cTn dur="500" tmFilter="0, 0; .2, .5; .8, .5; 1, 0"/>
                        <p:tgtEl>
                          <p:spTgt spid="17"/>
                        </p:tgtEl>
                      </p:cBhvr>
                    </p:animEffect>
                    <p:animScale>
                      <p:cBhvr>
                        <p:cTn dur="250" autoRev="1" fill="hold"/>
                        <p:tgtEl>
                          <p:spTgt spid="17"/>
                        </p:tgtEl>
                      </p:cBhvr>
                      <p:by x="105000" y="105000"/>
                    </p:animScale>
                  </p:childTnLst>
                </p:cTn>
              </p:par>
            </p:tnLst>
          </p:tmpl>
        </p:tmplLst>
      </p:bldP>
      <p:bldP spid="17" grpId="3" build="p">
        <p:tmplLst>
          <p:tmpl lvl="1">
            <p:tnLst>
              <p:par>
                <p:cTn presetID="26" presetClass="emph" presetSubtype="0" fill="hold" nodeType="withEffect">
                  <p:stCondLst>
                    <p:cond delay="3000"/>
                  </p:stCondLst>
                  <p:iterate type="lt">
                    <p:tmPct val="10000"/>
                  </p:iterate>
                  <p:childTnLst>
                    <p:animEffect transition="out" filter="fade">
                      <p:cBhvr>
                        <p:cTn dur="500" tmFilter="0, 0; .2, .5; .8, .5; 1, 0"/>
                        <p:tgtEl>
                          <p:spTgt spid="17"/>
                        </p:tgtEl>
                      </p:cBhvr>
                    </p:animEffect>
                    <p:animScale>
                      <p:cBhvr>
                        <p:cTn dur="250" autoRev="1" fill="hold"/>
                        <p:tgtEl>
                          <p:spTgt spid="17"/>
                        </p:tgtEl>
                      </p:cBhvr>
                      <p:by x="105000" y="105000"/>
                    </p:animScale>
                  </p:childTnLst>
                </p:cTn>
              </p:par>
            </p:tnLst>
          </p:tmpl>
        </p:tmplLst>
      </p:bldP>
      <p:bldP spid="17" grpId="4" build="p">
        <p:tmplLst>
          <p:tmpl lvl="1">
            <p:tnLst>
              <p:par>
                <p:cTn presetID="10" presetClass="exit" presetSubtype="0" fill="hold" nodeType="withEffect">
                  <p:stCondLst>
                    <p:cond delay="4250"/>
                  </p:stCondLst>
                  <p:iterate type="lt">
                    <p:tmPct val="0"/>
                  </p:iterate>
                  <p:childTnLst>
                    <p:animEffect transition="out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  <p:bldP spid="18" grpId="0"/>
      <p:bldP spid="18" grpId="1"/>
    </p:bld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813F0-7BBB-445F-A05D-1089F71F9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2296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185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A7089A9-38B1-4074-8EBB-BC9C204F7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0" y="2747763"/>
            <a:ext cx="3657600" cy="2653853"/>
          </a:xfrm>
        </p:spPr>
        <p:txBody>
          <a:bodyPr/>
          <a:lstStyle/>
          <a:p>
            <a:r>
              <a:rPr lang="en-US" sz="3600" dirty="0"/>
              <a:t>Cancer Care and Management: </a:t>
            </a:r>
            <a:br>
              <a:rPr lang="en-US" sz="3600" dirty="0"/>
            </a:br>
            <a:br>
              <a:rPr lang="en-US" sz="3600" dirty="0"/>
            </a:br>
            <a:r>
              <a:rPr lang="en-US" sz="3200" dirty="0"/>
              <a:t>A Patients Perspective</a:t>
            </a:r>
          </a:p>
        </p:txBody>
      </p:sp>
    </p:spTree>
    <p:extLst>
      <p:ext uri="{BB962C8B-B14F-4D97-AF65-F5344CB8AC3E}">
        <p14:creationId xmlns:p14="http://schemas.microsoft.com/office/powerpoint/2010/main" val="2857171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058731-1267-4D78-BE19-23FEE65AD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Medical Staff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7460D9-574A-4524-9885-7FAC72C46D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Community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38068EC-8701-49CF-A4AC-5D0C33F6B1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dirty="0"/>
              <a:t>Social Media</a:t>
            </a:r>
          </a:p>
        </p:txBody>
      </p:sp>
    </p:spTree>
    <p:extLst>
      <p:ext uri="{BB962C8B-B14F-4D97-AF65-F5344CB8AC3E}">
        <p14:creationId xmlns:p14="http://schemas.microsoft.com/office/powerpoint/2010/main" val="87794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mph" presetSubtype="0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7" grpId="0" build="p"/>
      <p:bldP spid="7" grpId="1" build="p"/>
      <p:bldP spid="7" grpId="2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46EAD-8A39-488B-8B9E-2E297E6E4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382" y="345232"/>
            <a:ext cx="10515600" cy="1065365"/>
          </a:xfrm>
        </p:spPr>
        <p:txBody>
          <a:bodyPr/>
          <a:lstStyle/>
          <a:p>
            <a:pPr algn="r"/>
            <a:r>
              <a:rPr lang="en-US" dirty="0"/>
              <a:t>  closed groups </a:t>
            </a:r>
            <a:r>
              <a:rPr lang="en-US" sz="3200" dirty="0"/>
              <a:t>(confidential, photos, safe)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1A321E-D2AF-4CF6-9AF2-7BA18E473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556" y="188762"/>
            <a:ext cx="1082902" cy="12417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5339D2-0645-4FE1-9424-6FCB2D7AB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6652" y="1690688"/>
            <a:ext cx="1261609" cy="13733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F08AFB-BDAA-4879-94E4-35C0102363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7753" y="3222909"/>
            <a:ext cx="1216705" cy="15167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C455E2-EAA4-43C8-8BFE-009DF521A4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214" y="4898447"/>
            <a:ext cx="1704483" cy="159601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DEA9755-4E60-40CA-ADE7-90CE185C94CD}"/>
              </a:ext>
            </a:extLst>
          </p:cNvPr>
          <p:cNvSpPr txBox="1">
            <a:spLocks/>
          </p:cNvSpPr>
          <p:nvPr/>
        </p:nvSpPr>
        <p:spPr>
          <a:xfrm>
            <a:off x="1394382" y="1866228"/>
            <a:ext cx="10515600" cy="10653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  public groups </a:t>
            </a:r>
            <a:r>
              <a:rPr lang="en-US" sz="3200" dirty="0"/>
              <a:t>(candid conversations, global, </a:t>
            </a:r>
          </a:p>
          <a:p>
            <a:pPr algn="r"/>
            <a:r>
              <a:rPr lang="en-US" sz="3200" dirty="0"/>
              <a:t>Inter-disease connection,  #BCSM)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B20FB5A-51B7-48DC-919E-1A1C15847FA3}"/>
              </a:ext>
            </a:extLst>
          </p:cNvPr>
          <p:cNvSpPr txBox="1">
            <a:spLocks/>
          </p:cNvSpPr>
          <p:nvPr/>
        </p:nvSpPr>
        <p:spPr>
          <a:xfrm>
            <a:off x="1394382" y="3700590"/>
            <a:ext cx="10515600" cy="10653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  public </a:t>
            </a:r>
            <a:r>
              <a:rPr lang="en-US" sz="3200" dirty="0"/>
              <a:t>(uplifting, supportive, life)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C884D5B-BE8C-496F-BB2F-AF904638CB72}"/>
              </a:ext>
            </a:extLst>
          </p:cNvPr>
          <p:cNvSpPr txBox="1">
            <a:spLocks/>
          </p:cNvSpPr>
          <p:nvPr/>
        </p:nvSpPr>
        <p:spPr>
          <a:xfrm>
            <a:off x="1271833" y="5458628"/>
            <a:ext cx="10515600" cy="10653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/>
              <a:t>  underappreciated </a:t>
            </a:r>
            <a:r>
              <a:rPr lang="en-US" sz="3200" dirty="0"/>
              <a:t>(pharma, corporations)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23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7C08-5E3D-4BCC-9EF4-1F99CD0DA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1761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Questions?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EB8F869-227E-4384-B016-B79A83656E14}"/>
              </a:ext>
            </a:extLst>
          </p:cNvPr>
          <p:cNvSpPr txBox="1">
            <a:spLocks/>
          </p:cNvSpPr>
          <p:nvPr/>
        </p:nvSpPr>
        <p:spPr>
          <a:xfrm>
            <a:off x="1507503" y="5991993"/>
            <a:ext cx="10515600" cy="10017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/>
              <a:t>Contact: HeidiFloyd@gmail.com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17409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">
      <a:dk1>
        <a:srgbClr val="000000"/>
      </a:dk1>
      <a:lt1>
        <a:srgbClr val="FFFFFF"/>
      </a:lt1>
      <a:dk2>
        <a:srgbClr val="000000"/>
      </a:dk2>
      <a:lt2>
        <a:srgbClr val="FDF0E2"/>
      </a:lt2>
      <a:accent1>
        <a:srgbClr val="580201"/>
      </a:accent1>
      <a:accent2>
        <a:srgbClr val="AB0068"/>
      </a:accent2>
      <a:accent3>
        <a:srgbClr val="E00702"/>
      </a:accent3>
      <a:accent4>
        <a:srgbClr val="FF6C02"/>
      </a:accent4>
      <a:accent5>
        <a:srgbClr val="FEC106"/>
      </a:accent5>
      <a:accent6>
        <a:srgbClr val="FAE1C3"/>
      </a:accent6>
      <a:hlink>
        <a:srgbClr val="0563C1"/>
      </a:hlink>
      <a:folHlink>
        <a:srgbClr val="954F72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4303059_Animated title geometric_RVA_v3.potx" id="{AB4D8168-0428-471B-A713-F20AC5F149C7}" vid="{D3D5D6AA-BA54-451E-9A0D-E9B33A1FEE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4A7383-C7DE-4926-B9FA-5D80BD1C4B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CF8A95-3CB5-4414-9E47-BCAD644B9139}">
  <ds:schemaRefs>
    <ds:schemaRef ds:uri="http://purl.org/dc/terms/"/>
    <ds:schemaRef ds:uri="http://schemas.microsoft.com/office/2006/documentManagement/typ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D9ED6C1-7E6A-4D0E-B5CF-22292FFAA9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Animated title geometric</Template>
  <TotalTime>0</TotalTime>
  <Words>127</Words>
  <Application>Microsoft Office PowerPoint</Application>
  <PresentationFormat>Widescreen</PresentationFormat>
  <Paragraphs>17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Rockwell</vt:lpstr>
      <vt:lpstr>Tw Cen MT</vt:lpstr>
      <vt:lpstr>Office Theme</vt:lpstr>
      <vt:lpstr>Cancer Care and Management:   A Patients Perspective</vt:lpstr>
      <vt:lpstr>Medical Staff</vt:lpstr>
      <vt:lpstr>  closed groups (confidential, photos, safe)</vt:lpstr>
      <vt:lpstr>Questions?     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2019-06-26T13:07:17Z</dcterms:created>
  <dcterms:modified xsi:type="dcterms:W3CDTF">2019-06-26T13:30:07Z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