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2"/>
  </p:sldMasterIdLst>
  <p:notesMasterIdLst>
    <p:notesMasterId r:id="rId4"/>
  </p:notesMasterIdLst>
  <p:handoutMasterIdLst>
    <p:handoutMasterId r:id="rId5"/>
  </p:handoutMasterIdLst>
  <p:sldIdLst>
    <p:sldId id="263" r:id="rId3"/>
  </p:sldIdLst>
  <p:sldSz cx="51206400" cy="36576000"/>
  <p:notesSz cx="9236075" cy="7010400"/>
  <p:defaultTextStyle>
    <a:defPPr>
      <a:defRPr lang="en-US"/>
    </a:defPPr>
    <a:lvl1pPr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1pPr>
    <a:lvl2pPr marL="4572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2pPr>
    <a:lvl3pPr marL="9144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3pPr>
    <a:lvl4pPr marL="13716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4pPr>
    <a:lvl5pPr marL="18288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5pPr>
    <a:lvl6pPr marL="2286000" algn="l" defTabSz="914400" rtl="0" eaLnBrk="1" latinLnBrk="0" hangingPunct="1">
      <a:defRPr sz="9900" kern="1200">
        <a:solidFill>
          <a:schemeClr val="tx1"/>
        </a:solidFill>
        <a:latin typeface="Times New Roman" pitchFamily="18" charset="0"/>
        <a:ea typeface="+mn-ea"/>
        <a:cs typeface="+mn-cs"/>
      </a:defRPr>
    </a:lvl6pPr>
    <a:lvl7pPr marL="2743200" algn="l" defTabSz="914400" rtl="0" eaLnBrk="1" latinLnBrk="0" hangingPunct="1">
      <a:defRPr sz="9900" kern="1200">
        <a:solidFill>
          <a:schemeClr val="tx1"/>
        </a:solidFill>
        <a:latin typeface="Times New Roman" pitchFamily="18" charset="0"/>
        <a:ea typeface="+mn-ea"/>
        <a:cs typeface="+mn-cs"/>
      </a:defRPr>
    </a:lvl7pPr>
    <a:lvl8pPr marL="3200400" algn="l" defTabSz="914400" rtl="0" eaLnBrk="1" latinLnBrk="0" hangingPunct="1">
      <a:defRPr sz="9900" kern="1200">
        <a:solidFill>
          <a:schemeClr val="tx1"/>
        </a:solidFill>
        <a:latin typeface="Times New Roman" pitchFamily="18" charset="0"/>
        <a:ea typeface="+mn-ea"/>
        <a:cs typeface="+mn-cs"/>
      </a:defRPr>
    </a:lvl8pPr>
    <a:lvl9pPr marL="3657600" algn="l" defTabSz="914400" rtl="0" eaLnBrk="1" latinLnBrk="0" hangingPunct="1">
      <a:defRPr sz="99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 Johnson (IWNM)" initials="" lastIdx="4" clrIdx="0"/>
  <p:cmAuthor id="1" name="v-debuye" initials="" lastIdx="8" clrIdx="1"/>
  <p:cmAuthor id="2" name="a-bumont"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AA5DC"/>
    <a:srgbClr val="FFFFFF"/>
    <a:srgbClr val="FF33CC"/>
    <a:srgbClr val="333333"/>
    <a:srgbClr val="FFFFCC"/>
    <a:srgbClr val="004442"/>
    <a:srgbClr val="00808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0634" autoAdjust="0"/>
    <p:restoredTop sz="85587" autoAdjust="0"/>
  </p:normalViewPr>
  <p:slideViewPr>
    <p:cSldViewPr>
      <p:cViewPr>
        <p:scale>
          <a:sx n="32" d="100"/>
          <a:sy n="32" d="100"/>
        </p:scale>
        <p:origin x="3108" y="78"/>
      </p:cViewPr>
      <p:guideLst>
        <p:guide orient="horz" pos="11520"/>
        <p:guide pos="16128"/>
      </p:guideLst>
    </p:cSldViewPr>
  </p:slideViewPr>
  <p:outlineViewPr>
    <p:cViewPr>
      <p:scale>
        <a:sx n="33" d="100"/>
        <a:sy n="33" d="100"/>
      </p:scale>
      <p:origin x="0" y="0"/>
    </p:cViewPr>
  </p:outlineViewPr>
  <p:notesTextViewPr>
    <p:cViewPr>
      <p:scale>
        <a:sx n="1" d="1"/>
        <a:sy n="1" d="1"/>
      </p:scale>
      <p:origin x="12" y="33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layout>
        <c:manualLayout>
          <c:xMode val="edge"/>
          <c:yMode val="edge"/>
          <c:x val="0.59719907407407402"/>
          <c:y val="0.90595238095238095"/>
        </c:manualLayout>
      </c:layout>
      <c:overlay val="0"/>
    </c:title>
    <c:autoTitleDeleted val="0"/>
    <c:plotArea>
      <c:layout/>
      <c:pieChart>
        <c:varyColors val="1"/>
        <c:ser>
          <c:idx val="0"/>
          <c:order val="0"/>
          <c:tx>
            <c:strRef>
              <c:f>Sheet1!$B$1</c:f>
              <c:strCache>
                <c:ptCount val="1"/>
                <c:pt idx="0">
                  <c:v>Screening Methods</c:v>
                </c:pt>
              </c:strCache>
            </c:strRef>
          </c:tx>
          <c:dLbls>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15:layout/>
              </c:ext>
            </c:extLst>
          </c:dLbls>
          <c:cat>
            <c:strRef>
              <c:f>Sheet1!$A$2:$A$4</c:f>
              <c:strCache>
                <c:ptCount val="3"/>
                <c:pt idx="0">
                  <c:v>ULTRASOUND</c:v>
                </c:pt>
                <c:pt idx="1">
                  <c:v>MAMMOGRAM</c:v>
                </c:pt>
                <c:pt idx="2">
                  <c:v>SONOMAMMOGRAM</c:v>
                </c:pt>
              </c:strCache>
            </c:strRef>
          </c:cat>
          <c:val>
            <c:numRef>
              <c:f>Sheet1!$B$2:$B$4</c:f>
              <c:numCache>
                <c:formatCode>General</c:formatCode>
                <c:ptCount val="3"/>
                <c:pt idx="0">
                  <c:v>49</c:v>
                </c:pt>
                <c:pt idx="1">
                  <c:v>19</c:v>
                </c:pt>
                <c:pt idx="2">
                  <c:v>12</c:v>
                </c:pt>
              </c:numCache>
            </c:numRef>
          </c:val>
          <c:extLst xmlns:c16r2="http://schemas.microsoft.com/office/drawing/2015/06/chart">
            <c:ext xmlns:c16="http://schemas.microsoft.com/office/drawing/2014/chart" uri="{C3380CC4-5D6E-409C-BE32-E72D297353CC}">
              <c16:uniqueId val="{00000000-D0D0-4FB4-9502-CE475BE3DC7F}"/>
            </c:ext>
          </c:extLst>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zero"/>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98780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t" anchorCtr="0" compatLnSpc="1">
            <a:prstTxWarp prst="textNoShape">
              <a:avLst/>
            </a:prstTxWarp>
          </a:bodyPr>
          <a:lstStyle>
            <a:lvl1pPr defTabSz="923925">
              <a:spcBef>
                <a:spcPct val="0"/>
              </a:spcBef>
              <a:buFontTx/>
              <a:buNone/>
              <a:defRPr sz="1200">
                <a:latin typeface="Arial" charset="0"/>
              </a:defRPr>
            </a:lvl1pPr>
          </a:lstStyle>
          <a:p>
            <a:endParaRPr lang="en-US"/>
          </a:p>
        </p:txBody>
      </p:sp>
      <p:sp>
        <p:nvSpPr>
          <p:cNvPr id="9219" name="Rectangle 3"/>
          <p:cNvSpPr>
            <a:spLocks noGrp="1" noChangeArrowheads="1"/>
          </p:cNvSpPr>
          <p:nvPr>
            <p:ph type="dt" sz="quarter" idx="1"/>
          </p:nvPr>
        </p:nvSpPr>
        <p:spPr bwMode="auto">
          <a:xfrm>
            <a:off x="5213350" y="0"/>
            <a:ext cx="3986213"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t" anchorCtr="0" compatLnSpc="1">
            <a:prstTxWarp prst="textNoShape">
              <a:avLst/>
            </a:prstTxWarp>
          </a:bodyPr>
          <a:lstStyle>
            <a:lvl1pPr algn="r" defTabSz="923925">
              <a:spcBef>
                <a:spcPct val="0"/>
              </a:spcBef>
              <a:buFontTx/>
              <a:buNone/>
              <a:defRPr sz="1200">
                <a:latin typeface="Arial" charset="0"/>
              </a:defRPr>
            </a:lvl1pPr>
          </a:lstStyle>
          <a:p>
            <a:endParaRPr lang="en-US"/>
          </a:p>
        </p:txBody>
      </p:sp>
      <p:sp>
        <p:nvSpPr>
          <p:cNvPr id="9220" name="Rectangle 4"/>
          <p:cNvSpPr>
            <a:spLocks noGrp="1" noChangeArrowheads="1"/>
          </p:cNvSpPr>
          <p:nvPr>
            <p:ph type="ftr" sz="quarter" idx="2"/>
          </p:nvPr>
        </p:nvSpPr>
        <p:spPr bwMode="auto">
          <a:xfrm>
            <a:off x="0" y="6621463"/>
            <a:ext cx="3987800"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b" anchorCtr="0" compatLnSpc="1">
            <a:prstTxWarp prst="textNoShape">
              <a:avLst/>
            </a:prstTxWarp>
          </a:bodyPr>
          <a:lstStyle>
            <a:lvl1pPr defTabSz="923925">
              <a:spcBef>
                <a:spcPct val="0"/>
              </a:spcBef>
              <a:buFontTx/>
              <a:buNone/>
              <a:defRPr sz="1200">
                <a:latin typeface="Arial" charset="0"/>
              </a:defRPr>
            </a:lvl1pPr>
          </a:lstStyle>
          <a:p>
            <a:endParaRPr lang="en-US"/>
          </a:p>
        </p:txBody>
      </p:sp>
      <p:sp>
        <p:nvSpPr>
          <p:cNvPr id="9221" name="Rectangle 5"/>
          <p:cNvSpPr>
            <a:spLocks noGrp="1" noChangeArrowheads="1"/>
          </p:cNvSpPr>
          <p:nvPr>
            <p:ph type="sldNum" sz="quarter" idx="3"/>
          </p:nvPr>
        </p:nvSpPr>
        <p:spPr bwMode="auto">
          <a:xfrm>
            <a:off x="5213350" y="6621463"/>
            <a:ext cx="3986213"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b" anchorCtr="0" compatLnSpc="1">
            <a:prstTxWarp prst="textNoShape">
              <a:avLst/>
            </a:prstTxWarp>
          </a:bodyPr>
          <a:lstStyle>
            <a:lvl1pPr algn="r" defTabSz="923925">
              <a:spcBef>
                <a:spcPct val="0"/>
              </a:spcBef>
              <a:buFontTx/>
              <a:buNone/>
              <a:defRPr sz="1200">
                <a:latin typeface="Arial" charset="0"/>
              </a:defRPr>
            </a:lvl1pPr>
          </a:lstStyle>
          <a:p>
            <a:fld id="{51174361-862A-42D6-B3EE-881F47FEA0E5}" type="slidenum">
              <a:rPr lang="en-US"/>
              <a:pPr/>
              <a:t>‹#›</a:t>
            </a:fld>
            <a:endParaRPr lang="en-US"/>
          </a:p>
        </p:txBody>
      </p:sp>
    </p:spTree>
    <p:extLst>
      <p:ext uri="{BB962C8B-B14F-4D97-AF65-F5344CB8AC3E}">
        <p14:creationId xmlns:p14="http://schemas.microsoft.com/office/powerpoint/2010/main" val="1031606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0280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78125" y="525463"/>
            <a:ext cx="3679825" cy="2628900"/>
          </a:xfrm>
          <a:prstGeom prst="rect">
            <a:avLst/>
          </a:prstGeom>
          <a:noFill/>
          <a:ln w="12700">
            <a:solidFill>
              <a:prstClr val="black"/>
            </a:solidFill>
          </a:ln>
        </p:spPr>
      </p:sp>
      <p:sp>
        <p:nvSpPr>
          <p:cNvPr id="3" name="Notes Placeholder 2"/>
          <p:cNvSpPr>
            <a:spLocks noGrp="1"/>
          </p:cNvSpPr>
          <p:nvPr>
            <p:ph type="body" idx="1"/>
          </p:nvPr>
        </p:nvSpPr>
        <p:spPr>
          <a:xfrm>
            <a:off x="923925" y="3330575"/>
            <a:ext cx="7388225" cy="3154363"/>
          </a:xfrm>
          <a:prstGeom prst="rect">
            <a:avLst/>
          </a:prstGeom>
        </p:spPr>
        <p:txBody>
          <a:bodyPr>
            <a:normAutofit/>
          </a:bodyPr>
          <a:lstStyle/>
          <a:p>
            <a:r>
              <a:rPr lang="en-029" sz="1200" kern="1200" dirty="0" smtClean="0">
                <a:solidFill>
                  <a:schemeClr val="tx1"/>
                </a:solidFill>
                <a:latin typeface="Times New Roman" pitchFamily="18" charset="0"/>
                <a:ea typeface="+mn-ea"/>
                <a:cs typeface="+mn-cs"/>
              </a:rPr>
              <a:t>The study showed that out of the 30 diagnosed malignancies two lesions were missed on mammography and four lesions were missed on </a:t>
            </a:r>
            <a:r>
              <a:rPr lang="en-029" sz="1200" kern="1200" dirty="0" err="1" smtClean="0">
                <a:solidFill>
                  <a:schemeClr val="tx1"/>
                </a:solidFill>
                <a:latin typeface="Times New Roman" pitchFamily="18" charset="0"/>
                <a:ea typeface="+mn-ea"/>
                <a:cs typeface="+mn-cs"/>
              </a:rPr>
              <a:t>ultrasonography</a:t>
            </a:r>
            <a:r>
              <a:rPr lang="en-029" sz="1200" kern="1200" dirty="0" smtClean="0">
                <a:solidFill>
                  <a:schemeClr val="tx1"/>
                </a:solidFill>
                <a:latin typeface="Times New Roman" pitchFamily="18" charset="0"/>
                <a:ea typeface="+mn-ea"/>
                <a:cs typeface="+mn-cs"/>
              </a:rPr>
              <a:t>. One of them was missed on both. For malignancies specificity of mammography is 93.3% and that of </a:t>
            </a:r>
            <a:r>
              <a:rPr lang="en-029" sz="1200" kern="1200" dirty="0" err="1" smtClean="0">
                <a:solidFill>
                  <a:schemeClr val="tx1"/>
                </a:solidFill>
                <a:latin typeface="Times New Roman" pitchFamily="18" charset="0"/>
                <a:ea typeface="+mn-ea"/>
                <a:cs typeface="+mn-cs"/>
              </a:rPr>
              <a:t>ultrasonography</a:t>
            </a:r>
            <a:r>
              <a:rPr lang="en-029" sz="1200" kern="1200" dirty="0" smtClean="0">
                <a:solidFill>
                  <a:schemeClr val="tx1"/>
                </a:solidFill>
                <a:latin typeface="Times New Roman" pitchFamily="18" charset="0"/>
                <a:ea typeface="+mn-ea"/>
                <a:cs typeface="+mn-cs"/>
              </a:rPr>
              <a:t> is 86.67%. Combining both the modalities specificity is near 97%. Out of total 92 abnormal breasts 12 were missed on USG and 20 were missed on mammography. Combining both the modalities only 2 lesions were missed and were diagnosed on histopathology alone, Overall specificity for USG in breast masses is 86.9% and for mammography it is 78.6%. Combining both the modalities the specificity is 97.6%. The “p” value is obtained which is highly significant for combination of </a:t>
            </a:r>
            <a:r>
              <a:rPr lang="en-029" sz="1200" kern="1200" dirty="0" err="1" smtClean="0">
                <a:solidFill>
                  <a:schemeClr val="tx1"/>
                </a:solidFill>
                <a:latin typeface="Times New Roman" pitchFamily="18" charset="0"/>
                <a:ea typeface="+mn-ea"/>
                <a:cs typeface="+mn-cs"/>
              </a:rPr>
              <a:t>ultrasonography</a:t>
            </a:r>
            <a:r>
              <a:rPr lang="en-029" sz="1200" kern="1200" dirty="0" smtClean="0">
                <a:solidFill>
                  <a:schemeClr val="tx1"/>
                </a:solidFill>
                <a:latin typeface="Times New Roman" pitchFamily="18" charset="0"/>
                <a:ea typeface="+mn-ea"/>
                <a:cs typeface="+mn-cs"/>
              </a:rPr>
              <a:t> and mammography in comparison with any individual modality (p = 0.0059 &amp; p = 0.0001 respectively)</a:t>
            </a:r>
            <a:r>
              <a:rPr lang="en-029" sz="1200" kern="1200" baseline="30000" dirty="0" smtClean="0">
                <a:solidFill>
                  <a:schemeClr val="tx1"/>
                </a:solidFill>
                <a:latin typeface="Times New Roman" pitchFamily="18" charset="0"/>
                <a:ea typeface="+mn-ea"/>
                <a:cs typeface="+mn-cs"/>
              </a:rPr>
              <a:t>27</a:t>
            </a:r>
            <a:r>
              <a:rPr lang="en-029" sz="1200" kern="1200" dirty="0" smtClean="0">
                <a:solidFill>
                  <a:schemeClr val="tx1"/>
                </a:solidFill>
                <a:latin typeface="Times New Roman" pitchFamily="18" charset="0"/>
                <a:ea typeface="+mn-ea"/>
                <a:cs typeface="+mn-cs"/>
              </a:rPr>
              <a:t>. </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163" y="11361738"/>
            <a:ext cx="43526075" cy="7840662"/>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7680325" y="20726400"/>
            <a:ext cx="35845750" cy="93472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B16B3DE-DF09-4906-844B-5EE0F3CA3599}" type="slidenum">
              <a:rPr lang="en-US"/>
              <a:pPr/>
              <a:t>‹#›</a:t>
            </a:fld>
            <a:endParaRPr lang="en-US"/>
          </a:p>
        </p:txBody>
      </p:sp>
    </p:spTree>
    <p:extLst>
      <p:ext uri="{BB962C8B-B14F-4D97-AF65-F5344CB8AC3E}">
        <p14:creationId xmlns:p14="http://schemas.microsoft.com/office/powerpoint/2010/main" val="1700366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1B922D-2EB9-440C-AD24-8BCA926725CE}" type="slidenum">
              <a:rPr lang="en-US"/>
              <a:pPr/>
              <a:t>‹#›</a:t>
            </a:fld>
            <a:endParaRPr lang="en-US"/>
          </a:p>
        </p:txBody>
      </p:sp>
    </p:spTree>
    <p:extLst>
      <p:ext uri="{BB962C8B-B14F-4D97-AF65-F5344CB8AC3E}">
        <p14:creationId xmlns:p14="http://schemas.microsoft.com/office/powerpoint/2010/main" val="1784119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0" y="23502938"/>
            <a:ext cx="43526075" cy="7264400"/>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4044950" y="15501938"/>
            <a:ext cx="43526075" cy="80010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70FA14-9D39-4806-949E-B3BE3891BC43}" type="slidenum">
              <a:rPr lang="en-US"/>
              <a:pPr/>
              <a:t>‹#›</a:t>
            </a:fld>
            <a:endParaRPr lang="en-US"/>
          </a:p>
        </p:txBody>
      </p:sp>
    </p:spTree>
    <p:extLst>
      <p:ext uri="{BB962C8B-B14F-4D97-AF65-F5344CB8AC3E}">
        <p14:creationId xmlns:p14="http://schemas.microsoft.com/office/powerpoint/2010/main" val="217883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60638" y="8534400"/>
            <a:ext cx="22966362" cy="24137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5679400" y="8534400"/>
            <a:ext cx="22966363" cy="241379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6C924F-BBDA-41FD-9C55-1FB7E56E7068}" type="slidenum">
              <a:rPr lang="en-US"/>
              <a:pPr/>
              <a:t>‹#›</a:t>
            </a:fld>
            <a:endParaRPr lang="en-US"/>
          </a:p>
        </p:txBody>
      </p:sp>
    </p:spTree>
    <p:extLst>
      <p:ext uri="{BB962C8B-B14F-4D97-AF65-F5344CB8AC3E}">
        <p14:creationId xmlns:p14="http://schemas.microsoft.com/office/powerpoint/2010/main" val="154157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638" y="8186738"/>
            <a:ext cx="22625050"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60638" y="11599863"/>
            <a:ext cx="22625050"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775" y="8186738"/>
            <a:ext cx="22632988" cy="3413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6012775" y="11599863"/>
            <a:ext cx="22632988" cy="2107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D7FBADF-B505-4198-8365-9B71066E0556}" type="slidenum">
              <a:rPr lang="en-US"/>
              <a:pPr/>
              <a:t>‹#›</a:t>
            </a:fld>
            <a:endParaRPr lang="en-US"/>
          </a:p>
        </p:txBody>
      </p:sp>
    </p:spTree>
    <p:extLst>
      <p:ext uri="{BB962C8B-B14F-4D97-AF65-F5344CB8AC3E}">
        <p14:creationId xmlns:p14="http://schemas.microsoft.com/office/powerpoint/2010/main" val="2103792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2942252-4A21-4631-A3D7-208DDDEC7C17}" type="slidenum">
              <a:rPr lang="en-US"/>
              <a:pPr/>
              <a:t>‹#›</a:t>
            </a:fld>
            <a:endParaRPr lang="en-US"/>
          </a:p>
        </p:txBody>
      </p:sp>
    </p:spTree>
    <p:extLst>
      <p:ext uri="{BB962C8B-B14F-4D97-AF65-F5344CB8AC3E}">
        <p14:creationId xmlns:p14="http://schemas.microsoft.com/office/powerpoint/2010/main" val="1110380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9AFCFBB-598A-4730-9CBA-908DB7144FCC}" type="slidenum">
              <a:rPr lang="en-US"/>
              <a:pPr/>
              <a:t>‹#›</a:t>
            </a:fld>
            <a:endParaRPr lang="en-US"/>
          </a:p>
        </p:txBody>
      </p:sp>
    </p:spTree>
    <p:extLst>
      <p:ext uri="{BB962C8B-B14F-4D97-AF65-F5344CB8AC3E}">
        <p14:creationId xmlns:p14="http://schemas.microsoft.com/office/powerpoint/2010/main" val="759127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638" y="1455738"/>
            <a:ext cx="16846550" cy="61976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0019963" y="1455738"/>
            <a:ext cx="28625800" cy="31216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638" y="7653338"/>
            <a:ext cx="16846550" cy="25019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4657E9A-23B7-4516-94D3-88C02B0CF07E}" type="slidenum">
              <a:rPr lang="en-US"/>
              <a:pPr/>
              <a:t>‹#›</a:t>
            </a:fld>
            <a:endParaRPr lang="en-US"/>
          </a:p>
        </p:txBody>
      </p:sp>
    </p:spTree>
    <p:extLst>
      <p:ext uri="{BB962C8B-B14F-4D97-AF65-F5344CB8AC3E}">
        <p14:creationId xmlns:p14="http://schemas.microsoft.com/office/powerpoint/2010/main" val="2391193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175" y="25603200"/>
            <a:ext cx="30724475" cy="302260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0036175" y="3268663"/>
            <a:ext cx="30724475" cy="21945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0036175" y="28625800"/>
            <a:ext cx="30724475" cy="4292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928F014-7DFC-418B-9919-09D778EA7847}" type="slidenum">
              <a:rPr lang="en-US"/>
              <a:pPr/>
              <a:t>‹#›</a:t>
            </a:fld>
            <a:endParaRPr lang="en-US"/>
          </a:p>
        </p:txBody>
      </p:sp>
    </p:spTree>
    <p:extLst>
      <p:ext uri="{BB962C8B-B14F-4D97-AF65-F5344CB8AC3E}">
        <p14:creationId xmlns:p14="http://schemas.microsoft.com/office/powerpoint/2010/main" val="3072140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B589F5-D518-43B7-B956-3BF6DAD420C8}" type="slidenum">
              <a:rPr lang="en-US"/>
              <a:pPr/>
              <a:t>‹#›</a:t>
            </a:fld>
            <a:endParaRPr lang="en-US"/>
          </a:p>
        </p:txBody>
      </p:sp>
    </p:spTree>
    <p:extLst>
      <p:ext uri="{BB962C8B-B14F-4D97-AF65-F5344CB8AC3E}">
        <p14:creationId xmlns:p14="http://schemas.microsoft.com/office/powerpoint/2010/main" val="1845431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5275" y="1465263"/>
            <a:ext cx="11520488" cy="312070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638" y="1465263"/>
            <a:ext cx="34412237" cy="31207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D77BDF0-292A-494B-9D2E-6D647367B3A4}" type="slidenum">
              <a:rPr lang="en-US"/>
              <a:pPr/>
              <a:t>‹#›</a:t>
            </a:fld>
            <a:endParaRPr lang="en-US"/>
          </a:p>
        </p:txBody>
      </p:sp>
    </p:spTree>
    <p:extLst>
      <p:ext uri="{BB962C8B-B14F-4D97-AF65-F5344CB8AC3E}">
        <p14:creationId xmlns:p14="http://schemas.microsoft.com/office/powerpoint/2010/main" val="45149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60638" y="1465263"/>
            <a:ext cx="46085125" cy="6096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560638" y="8534400"/>
            <a:ext cx="22966362" cy="241379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25679400" y="8534400"/>
            <a:ext cx="22966363" cy="119919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25679400" y="20678775"/>
            <a:ext cx="22966363" cy="11993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2560638" y="33307338"/>
            <a:ext cx="11947525" cy="2540000"/>
          </a:xfrm>
        </p:spPr>
        <p:txBody>
          <a:bodyPr/>
          <a:lstStyle>
            <a:lvl1pPr>
              <a:defRPr/>
            </a:lvl1pPr>
          </a:lstStyle>
          <a:p>
            <a:endParaRPr lang="en-US"/>
          </a:p>
        </p:txBody>
      </p:sp>
      <p:sp>
        <p:nvSpPr>
          <p:cNvPr id="7" name="Footer Placeholder 6"/>
          <p:cNvSpPr>
            <a:spLocks noGrp="1"/>
          </p:cNvSpPr>
          <p:nvPr>
            <p:ph type="ftr" sz="quarter" idx="11"/>
          </p:nvPr>
        </p:nvSpPr>
        <p:spPr>
          <a:xfrm>
            <a:off x="17495838" y="33307338"/>
            <a:ext cx="16214725" cy="2540000"/>
          </a:xfrm>
        </p:spPr>
        <p:txBody>
          <a:bodyPr/>
          <a:lstStyle>
            <a:lvl1pPr>
              <a:defRPr/>
            </a:lvl1pPr>
          </a:lstStyle>
          <a:p>
            <a:endParaRPr lang="en-US"/>
          </a:p>
        </p:txBody>
      </p:sp>
      <p:sp>
        <p:nvSpPr>
          <p:cNvPr id="8" name="Slide Number Placeholder 7"/>
          <p:cNvSpPr>
            <a:spLocks noGrp="1"/>
          </p:cNvSpPr>
          <p:nvPr>
            <p:ph type="sldNum" sz="quarter" idx="12"/>
          </p:nvPr>
        </p:nvSpPr>
        <p:spPr>
          <a:xfrm>
            <a:off x="36698238" y="33307338"/>
            <a:ext cx="11947525" cy="2540000"/>
          </a:xfrm>
        </p:spPr>
        <p:txBody>
          <a:bodyPr/>
          <a:lstStyle>
            <a:lvl1pPr>
              <a:defRPr/>
            </a:lvl1pPr>
          </a:lstStyle>
          <a:p>
            <a:fld id="{399F81F1-3B06-4A4B-9BD7-73B44DED6B47}" type="slidenum">
              <a:rPr lang="en-US"/>
              <a:pPr/>
              <a:t>‹#›</a:t>
            </a:fld>
            <a:endParaRPr lang="en-US"/>
          </a:p>
        </p:txBody>
      </p:sp>
    </p:spTree>
    <p:extLst>
      <p:ext uri="{BB962C8B-B14F-4D97-AF65-F5344CB8AC3E}">
        <p14:creationId xmlns:p14="http://schemas.microsoft.com/office/powerpoint/2010/main" val="1658313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3981" name="Rectangle 13"/>
          <p:cNvSpPr>
            <a:spLocks noChangeAspect="1" noChangeArrowheads="1"/>
          </p:cNvSpPr>
          <p:nvPr/>
        </p:nvSpPr>
        <p:spPr bwMode="auto">
          <a:xfrm>
            <a:off x="0" y="6689725"/>
            <a:ext cx="12814300" cy="29886275"/>
          </a:xfrm>
          <a:prstGeom prst="rect">
            <a:avLst/>
          </a:prstGeom>
          <a:solidFill>
            <a:schemeClr val="accent5">
              <a:lumMod val="90000"/>
              <a:alpha val="50000"/>
            </a:schemeClr>
          </a:solidFill>
          <a:ln>
            <a:noFill/>
          </a:ln>
          <a:effectLst/>
          <a:extLst/>
        </p:spPr>
        <p:txBody>
          <a:bodyPr wrap="none" lIns="274430" tIns="138248" rIns="274430" bIns="138248" anchor="ctr"/>
          <a:lstStyle/>
          <a:p>
            <a:pPr marL="1027113" indent="-1027113" algn="ctr" defTabSz="6288088"/>
            <a:endParaRPr lang="en-US"/>
          </a:p>
        </p:txBody>
      </p:sp>
      <p:pic>
        <p:nvPicPr>
          <p:cNvPr id="83982" name="Picture 14" descr="MPj03905180000[1]"/>
          <p:cNvPicPr>
            <a:picLocks noChangeAspect="1" noChangeArrowheads="1"/>
          </p:cNvPicPr>
          <p:nvPr/>
        </p:nvPicPr>
        <p:blipFill>
          <a:blip r:embed="rId14" cstate="print">
            <a:extLst>
              <a:ext uri="{28A0092B-C50C-407E-A947-70E740481C1C}">
                <a14:useLocalDpi xmlns:a14="http://schemas.microsoft.com/office/drawing/2010/main" val="0"/>
              </a:ext>
            </a:extLst>
          </a:blip>
          <a:srcRect t="14999" b="72250"/>
          <a:stretch>
            <a:fillRect/>
          </a:stretch>
        </p:blipFill>
        <p:spPr bwMode="auto">
          <a:xfrm>
            <a:off x="29964063" y="0"/>
            <a:ext cx="10726737"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3983" name="Picture 15" descr="MPj03211020000[1]"/>
          <p:cNvPicPr>
            <a:picLocks noChangeAspect="1" noChangeArrowheads="1"/>
          </p:cNvPicPr>
          <p:nvPr/>
        </p:nvPicPr>
        <p:blipFill>
          <a:blip r:embed="rId15" cstate="print">
            <a:extLst>
              <a:ext uri="{28A0092B-C50C-407E-A947-70E740481C1C}">
                <a14:useLocalDpi xmlns:a14="http://schemas.microsoft.com/office/drawing/2010/main" val="0"/>
              </a:ext>
            </a:extLst>
          </a:blip>
          <a:srcRect t="56000" b="34750"/>
          <a:stretch>
            <a:fillRect/>
          </a:stretch>
        </p:blipFill>
        <p:spPr bwMode="auto">
          <a:xfrm>
            <a:off x="40636825" y="0"/>
            <a:ext cx="10569575"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3984" name="Picture 16" descr="MPj03905200000[1]"/>
          <p:cNvPicPr>
            <a:picLocks noChangeAspect="1" noChangeArrowheads="1"/>
          </p:cNvPicPr>
          <p:nvPr/>
        </p:nvPicPr>
        <p:blipFill>
          <a:blip r:embed="rId16" cstate="print">
            <a:extLst>
              <a:ext uri="{28A0092B-C50C-407E-A947-70E740481C1C}">
                <a14:useLocalDpi xmlns:a14="http://schemas.microsoft.com/office/drawing/2010/main" val="0"/>
              </a:ext>
            </a:extLst>
          </a:blip>
          <a:srcRect t="62750" b="22501"/>
          <a:stretch>
            <a:fillRect/>
          </a:stretch>
        </p:blipFill>
        <p:spPr bwMode="auto">
          <a:xfrm>
            <a:off x="20650200" y="0"/>
            <a:ext cx="9342438"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83985" name="Line 17"/>
          <p:cNvSpPr>
            <a:spLocks noChangeShapeType="1"/>
          </p:cNvSpPr>
          <p:nvPr/>
        </p:nvSpPr>
        <p:spPr bwMode="auto">
          <a:xfrm>
            <a:off x="0" y="6689725"/>
            <a:ext cx="512064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86" name="Line 18"/>
          <p:cNvSpPr>
            <a:spLocks noChangeShapeType="1"/>
          </p:cNvSpPr>
          <p:nvPr/>
        </p:nvSpPr>
        <p:spPr bwMode="auto">
          <a:xfrm>
            <a:off x="0" y="7150100"/>
            <a:ext cx="512064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87" name="Line 19"/>
          <p:cNvSpPr>
            <a:spLocks noChangeShapeType="1"/>
          </p:cNvSpPr>
          <p:nvPr/>
        </p:nvSpPr>
        <p:spPr bwMode="auto">
          <a:xfrm>
            <a:off x="12827000" y="35801300"/>
            <a:ext cx="383921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88" name="Line 20"/>
          <p:cNvSpPr>
            <a:spLocks noChangeShapeType="1"/>
          </p:cNvSpPr>
          <p:nvPr/>
        </p:nvSpPr>
        <p:spPr bwMode="auto">
          <a:xfrm>
            <a:off x="12814300" y="6689725"/>
            <a:ext cx="0" cy="298862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89" name="Line 21"/>
          <p:cNvSpPr>
            <a:spLocks noChangeShapeType="1"/>
          </p:cNvSpPr>
          <p:nvPr/>
        </p:nvSpPr>
        <p:spPr bwMode="auto">
          <a:xfrm>
            <a:off x="1062038" y="6721475"/>
            <a:ext cx="0" cy="2992437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90" name="Line 22"/>
          <p:cNvSpPr>
            <a:spLocks noChangeShapeType="1"/>
          </p:cNvSpPr>
          <p:nvPr/>
        </p:nvSpPr>
        <p:spPr bwMode="auto">
          <a:xfrm>
            <a:off x="13544550" y="0"/>
            <a:ext cx="0" cy="36576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91" name="Line 23"/>
          <p:cNvSpPr>
            <a:spLocks noChangeShapeType="1"/>
          </p:cNvSpPr>
          <p:nvPr/>
        </p:nvSpPr>
        <p:spPr bwMode="auto">
          <a:xfrm>
            <a:off x="25949275" y="7150100"/>
            <a:ext cx="0" cy="29425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92" name="Line 24"/>
          <p:cNvSpPr>
            <a:spLocks noChangeShapeType="1"/>
          </p:cNvSpPr>
          <p:nvPr/>
        </p:nvSpPr>
        <p:spPr bwMode="auto">
          <a:xfrm>
            <a:off x="38392100" y="7150100"/>
            <a:ext cx="0" cy="29425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93" name="Line 25"/>
          <p:cNvSpPr>
            <a:spLocks noChangeShapeType="1"/>
          </p:cNvSpPr>
          <p:nvPr/>
        </p:nvSpPr>
        <p:spPr bwMode="auto">
          <a:xfrm>
            <a:off x="50028475" y="7150100"/>
            <a:ext cx="0" cy="294259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a:p>
        </p:txBody>
      </p:sp>
      <p:sp>
        <p:nvSpPr>
          <p:cNvPr id="83994" name="Rectangle 26"/>
          <p:cNvSpPr>
            <a:spLocks noChangeAspect="1" noChangeArrowheads="1"/>
          </p:cNvSpPr>
          <p:nvPr/>
        </p:nvSpPr>
        <p:spPr bwMode="auto">
          <a:xfrm>
            <a:off x="0" y="7938"/>
            <a:ext cx="20802600" cy="1363662"/>
          </a:xfrm>
          <a:prstGeom prst="rect">
            <a:avLst/>
          </a:prstGeom>
          <a:solidFill>
            <a:schemeClr val="accent1">
              <a:lumMod val="50000"/>
            </a:schemeClr>
          </a:solidFill>
          <a:ln>
            <a:noFill/>
          </a:ln>
          <a:effectLst/>
          <a:extLst/>
        </p:spPr>
        <p:txBody>
          <a:bodyPr wrap="none" lIns="274430" tIns="138248" rIns="274430" bIns="138248" anchor="ctr"/>
          <a:lstStyle/>
          <a:p>
            <a:endParaRPr lang="en-US"/>
          </a:p>
        </p:txBody>
      </p:sp>
      <p:sp>
        <p:nvSpPr>
          <p:cNvPr id="83970" name="Rectangle 2"/>
          <p:cNvSpPr>
            <a:spLocks noGrp="1" noChangeArrowheads="1"/>
          </p:cNvSpPr>
          <p:nvPr>
            <p:ph type="title"/>
          </p:nvPr>
        </p:nvSpPr>
        <p:spPr bwMode="auto">
          <a:xfrm>
            <a:off x="2560638" y="1465263"/>
            <a:ext cx="46085125"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ctr" anchorCtr="0" compatLnSpc="1">
            <a:prstTxWarp prst="textNoShape">
              <a:avLst/>
            </a:prstTxWarp>
          </a:bodyPr>
          <a:lstStyle/>
          <a:p>
            <a:pPr lvl="0"/>
            <a:r>
              <a:rPr lang="en-US" smtClean="0"/>
              <a:t>Click to edit Master title style</a:t>
            </a:r>
            <a:endParaRPr lang="en-US" dirty="0" smtClean="0"/>
          </a:p>
        </p:txBody>
      </p:sp>
      <p:sp>
        <p:nvSpPr>
          <p:cNvPr id="83971" name="Rectangle 3"/>
          <p:cNvSpPr>
            <a:spLocks noGrp="1" noChangeArrowheads="1"/>
          </p:cNvSpPr>
          <p:nvPr>
            <p:ph type="body" idx="1"/>
          </p:nvPr>
        </p:nvSpPr>
        <p:spPr bwMode="auto">
          <a:xfrm>
            <a:off x="2560638" y="8534400"/>
            <a:ext cx="46085125" cy="2413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3972" name="Rectangle 4"/>
          <p:cNvSpPr>
            <a:spLocks noGrp="1" noChangeArrowheads="1"/>
          </p:cNvSpPr>
          <p:nvPr>
            <p:ph type="dt" sz="half" idx="2"/>
          </p:nvPr>
        </p:nvSpPr>
        <p:spPr bwMode="auto">
          <a:xfrm>
            <a:off x="2560638" y="33307338"/>
            <a:ext cx="11947525"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spcBef>
                <a:spcPct val="0"/>
              </a:spcBef>
              <a:buFontTx/>
              <a:buNone/>
              <a:defRPr sz="1600">
                <a:latin typeface="+mn-lt"/>
              </a:defRPr>
            </a:lvl1pPr>
          </a:lstStyle>
          <a:p>
            <a:endParaRPr lang="en-US" dirty="0"/>
          </a:p>
        </p:txBody>
      </p:sp>
      <p:sp>
        <p:nvSpPr>
          <p:cNvPr id="83973" name="Rectangle 5"/>
          <p:cNvSpPr>
            <a:spLocks noGrp="1" noChangeArrowheads="1"/>
          </p:cNvSpPr>
          <p:nvPr>
            <p:ph type="ftr" sz="quarter" idx="3"/>
          </p:nvPr>
        </p:nvSpPr>
        <p:spPr bwMode="auto">
          <a:xfrm>
            <a:off x="17495838" y="33307338"/>
            <a:ext cx="16214725"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lgn="ctr">
              <a:spcBef>
                <a:spcPct val="0"/>
              </a:spcBef>
              <a:buFontTx/>
              <a:buNone/>
              <a:defRPr sz="1600">
                <a:latin typeface="+mn-lt"/>
              </a:defRPr>
            </a:lvl1pPr>
          </a:lstStyle>
          <a:p>
            <a:endParaRPr lang="en-US" dirty="0"/>
          </a:p>
        </p:txBody>
      </p:sp>
      <p:sp>
        <p:nvSpPr>
          <p:cNvPr id="83974" name="Rectangle 6"/>
          <p:cNvSpPr>
            <a:spLocks noGrp="1" noChangeArrowheads="1"/>
          </p:cNvSpPr>
          <p:nvPr>
            <p:ph type="sldNum" sz="quarter" idx="4"/>
          </p:nvPr>
        </p:nvSpPr>
        <p:spPr bwMode="auto">
          <a:xfrm>
            <a:off x="36698238" y="33307338"/>
            <a:ext cx="11947525" cy="2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lgn="r">
              <a:spcBef>
                <a:spcPct val="0"/>
              </a:spcBef>
              <a:buFontTx/>
              <a:buNone/>
              <a:defRPr sz="1600">
                <a:latin typeface="+mn-lt"/>
              </a:defRPr>
            </a:lvl1pPr>
          </a:lstStyle>
          <a:p>
            <a:fld id="{1E2B1309-A9D8-4C66-99C6-860A28674D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39725" indent="-339725" algn="l" rtl="0" eaLnBrk="1" fontAlgn="base" hangingPunct="1">
        <a:spcBef>
          <a:spcPct val="20000"/>
        </a:spcBef>
        <a:spcAft>
          <a:spcPct val="0"/>
        </a:spcAft>
        <a:buChar char="•"/>
        <a:defRPr sz="3300">
          <a:solidFill>
            <a:schemeClr val="tx1"/>
          </a:solidFill>
          <a:latin typeface="+mn-lt"/>
          <a:ea typeface="+mn-ea"/>
          <a:cs typeface="+mn-cs"/>
        </a:defRPr>
      </a:lvl1pPr>
      <a:lvl2pPr marL="739775" indent="-287338" algn="l" rtl="0" eaLnBrk="1" fontAlgn="base" hangingPunct="1">
        <a:spcBef>
          <a:spcPct val="20000"/>
        </a:spcBef>
        <a:spcAft>
          <a:spcPct val="0"/>
        </a:spcAft>
        <a:buChar char="–"/>
        <a:defRPr sz="2700">
          <a:solidFill>
            <a:schemeClr val="tx1"/>
          </a:solidFill>
          <a:latin typeface="+mn-lt"/>
        </a:defRPr>
      </a:lvl2pPr>
      <a:lvl3pPr marL="1141413" indent="-227013" algn="l" rtl="0" eaLnBrk="1" fontAlgn="base" hangingPunct="1">
        <a:spcBef>
          <a:spcPct val="20000"/>
        </a:spcBef>
        <a:spcAft>
          <a:spcPct val="0"/>
        </a:spcAft>
        <a:buChar char="•"/>
        <a:defRPr sz="2200">
          <a:solidFill>
            <a:schemeClr val="tx1"/>
          </a:solidFill>
          <a:latin typeface="+mn-lt"/>
        </a:defRPr>
      </a:lvl3pPr>
      <a:lvl4pPr marL="1601788" indent="-234950" algn="l" rtl="0" eaLnBrk="1" fontAlgn="base" hangingPunct="1">
        <a:spcBef>
          <a:spcPct val="20000"/>
        </a:spcBef>
        <a:spcAft>
          <a:spcPct val="0"/>
        </a:spcAft>
        <a:buChar char="–"/>
        <a:defRPr sz="2200">
          <a:solidFill>
            <a:schemeClr val="tx1"/>
          </a:solidFill>
          <a:latin typeface="+mn-lt"/>
        </a:defRPr>
      </a:lvl4pPr>
      <a:lvl5pPr marL="2055813" indent="-227013" algn="l" rtl="0" eaLnBrk="1" fontAlgn="base" hangingPunct="1">
        <a:spcBef>
          <a:spcPct val="20000"/>
        </a:spcBef>
        <a:spcAft>
          <a:spcPct val="0"/>
        </a:spcAft>
        <a:buChar char="»"/>
        <a:defRPr sz="2200">
          <a:solidFill>
            <a:schemeClr val="tx1"/>
          </a:solidFill>
          <a:latin typeface="+mn-lt"/>
        </a:defRPr>
      </a:lvl5pPr>
      <a:lvl6pPr marL="2513013" indent="-227013" algn="l" rtl="0" eaLnBrk="1" fontAlgn="base" hangingPunct="1">
        <a:spcBef>
          <a:spcPct val="20000"/>
        </a:spcBef>
        <a:spcAft>
          <a:spcPct val="0"/>
        </a:spcAft>
        <a:buChar char="»"/>
        <a:defRPr sz="2200">
          <a:solidFill>
            <a:schemeClr val="tx1"/>
          </a:solidFill>
          <a:latin typeface="+mn-lt"/>
        </a:defRPr>
      </a:lvl6pPr>
      <a:lvl7pPr marL="2970213" indent="-227013" algn="l" rtl="0" eaLnBrk="1" fontAlgn="base" hangingPunct="1">
        <a:spcBef>
          <a:spcPct val="20000"/>
        </a:spcBef>
        <a:spcAft>
          <a:spcPct val="0"/>
        </a:spcAft>
        <a:buChar char="»"/>
        <a:defRPr sz="2200">
          <a:solidFill>
            <a:schemeClr val="tx1"/>
          </a:solidFill>
          <a:latin typeface="+mn-lt"/>
        </a:defRPr>
      </a:lvl7pPr>
      <a:lvl8pPr marL="3427413" indent="-227013" algn="l" rtl="0" eaLnBrk="1" fontAlgn="base" hangingPunct="1">
        <a:spcBef>
          <a:spcPct val="20000"/>
        </a:spcBef>
        <a:spcAft>
          <a:spcPct val="0"/>
        </a:spcAft>
        <a:buChar char="»"/>
        <a:defRPr sz="2200">
          <a:solidFill>
            <a:schemeClr val="tx1"/>
          </a:solidFill>
          <a:latin typeface="+mn-lt"/>
        </a:defRPr>
      </a:lvl8pPr>
      <a:lvl9pPr marL="3884613" indent="-227013" algn="l" rtl="0" eaLnBrk="1" fontAlgn="base" hangingPunct="1">
        <a:spcBef>
          <a:spcPct val="2000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chart" Target="../charts/char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3500100" y="1350962"/>
            <a:ext cx="36490275" cy="5278438"/>
          </a:xfrm>
          <a:noFill/>
        </p:spPr>
        <p:txBody>
          <a:bodyPr/>
          <a:lstStyle/>
          <a:p>
            <a:r>
              <a:rPr lang="en-029" sz="9600" dirty="0" smtClean="0"/>
              <a:t>To determine the role of ultrasound as </a:t>
            </a:r>
            <a:r>
              <a:rPr lang="en-029" sz="9600" smtClean="0"/>
              <a:t>a </a:t>
            </a:r>
            <a:r>
              <a:rPr lang="en-029" sz="9600" smtClean="0"/>
              <a:t>diagnostic </a:t>
            </a:r>
            <a:r>
              <a:rPr lang="en-029" sz="9600" dirty="0" smtClean="0"/>
              <a:t>tool for screening of breast cancer in younger women (25-38) in Guyana.</a:t>
            </a:r>
            <a:endParaRPr lang="en-US" sz="9000" b="1" dirty="0">
              <a:solidFill>
                <a:schemeClr val="accent1">
                  <a:lumMod val="25000"/>
                </a:schemeClr>
              </a:solidFill>
            </a:endParaRPr>
          </a:p>
        </p:txBody>
      </p:sp>
      <p:sp>
        <p:nvSpPr>
          <p:cNvPr id="80899" name="Rectangle 3"/>
          <p:cNvSpPr>
            <a:spLocks noGrp="1" noChangeArrowheads="1"/>
          </p:cNvSpPr>
          <p:nvPr>
            <p:ph type="body" sz="half" idx="1"/>
          </p:nvPr>
        </p:nvSpPr>
        <p:spPr>
          <a:xfrm>
            <a:off x="1676400" y="7391400"/>
            <a:ext cx="10439400" cy="9448800"/>
          </a:xfrm>
          <a:noFill/>
        </p:spPr>
        <p:txBody>
          <a:bodyPr lIns="91440" tIns="45720" rIns="91440" bIns="45720"/>
          <a:lstStyle/>
          <a:p>
            <a:pPr marL="0" indent="0" algn="ctr">
              <a:spcBef>
                <a:spcPct val="0"/>
              </a:spcBef>
              <a:spcAft>
                <a:spcPct val="65000"/>
              </a:spcAft>
              <a:buFontTx/>
              <a:buNone/>
            </a:pPr>
            <a:r>
              <a:rPr lang="en-US" sz="4000" b="1" dirty="0" smtClean="0">
                <a:solidFill>
                  <a:schemeClr val="accent1">
                    <a:lumMod val="25000"/>
                  </a:schemeClr>
                </a:solidFill>
                <a:latin typeface="+mj-lt"/>
                <a:cs typeface="Times New Roman" pitchFamily="18" charset="0"/>
              </a:rPr>
              <a:t>RESULTS/DISCUSSION</a:t>
            </a:r>
            <a:endParaRPr lang="en-US" sz="4000" b="1" dirty="0">
              <a:solidFill>
                <a:schemeClr val="accent1">
                  <a:lumMod val="25000"/>
                </a:schemeClr>
              </a:solidFill>
              <a:latin typeface="+mj-lt"/>
              <a:cs typeface="Times New Roman" pitchFamily="18" charset="0"/>
            </a:endParaRPr>
          </a:p>
          <a:p>
            <a:r>
              <a:rPr lang="en-CA" sz="4000" dirty="0">
                <a:latin typeface="+mj-lt"/>
              </a:rPr>
              <a:t>A total of 80 charts were reviewed, with a 95% confidence level and a CI of 9.42. </a:t>
            </a:r>
            <a:r>
              <a:rPr lang="en-029" sz="4000" dirty="0">
                <a:latin typeface="+mj-lt"/>
              </a:rPr>
              <a:t>The average age at which women were being screened is 33. Ultrasound </a:t>
            </a:r>
            <a:r>
              <a:rPr lang="en-CA" sz="4000" dirty="0">
                <a:latin typeface="+mj-lt"/>
              </a:rPr>
              <a:t>showed </a:t>
            </a:r>
            <a:r>
              <a:rPr lang="en-029" sz="4000" dirty="0">
                <a:latin typeface="+mj-lt"/>
              </a:rPr>
              <a:t>sensitivity was 97% and the specificity 98%. </a:t>
            </a:r>
            <a:endParaRPr lang="en-029" sz="4000" dirty="0" smtClean="0">
              <a:latin typeface="+mj-lt"/>
            </a:endParaRPr>
          </a:p>
          <a:p>
            <a:pPr marL="0" indent="0">
              <a:buNone/>
            </a:pPr>
            <a:endParaRPr lang="en-US" sz="4000" dirty="0">
              <a:latin typeface="+mj-lt"/>
            </a:endParaRPr>
          </a:p>
          <a:p>
            <a:r>
              <a:rPr lang="en-029" sz="4000" dirty="0">
                <a:latin typeface="+mj-lt"/>
              </a:rPr>
              <a:t>Discussion: It was noted that ultrasound was more sensitive than mammogram. Afro-Guyanese were the major ethnicity screened. Most patients had ultrasound done and both malignant and benign diseases were discovered with this modality. </a:t>
            </a:r>
            <a:endParaRPr lang="en-US" sz="4000" dirty="0">
              <a:latin typeface="+mj-lt"/>
            </a:endParaRPr>
          </a:p>
          <a:p>
            <a:pPr marL="0" indent="0">
              <a:buNone/>
            </a:pPr>
            <a:endParaRPr lang="en-US" sz="3600" dirty="0" smtClean="0">
              <a:latin typeface="Times New Roman" pitchFamily="18" charset="0"/>
              <a:cs typeface="Times New Roman" pitchFamily="18" charset="0"/>
            </a:endParaRPr>
          </a:p>
          <a:p>
            <a:pPr marL="0" indent="0">
              <a:lnSpc>
                <a:spcPct val="115000"/>
              </a:lnSpc>
              <a:spcBef>
                <a:spcPct val="0"/>
              </a:spcBef>
              <a:spcAft>
                <a:spcPct val="75000"/>
              </a:spcAft>
              <a:buFontTx/>
              <a:buNone/>
            </a:pPr>
            <a:endParaRPr lang="en-US" sz="3600" dirty="0">
              <a:latin typeface="Times New Roman" pitchFamily="18" charset="0"/>
              <a:cs typeface="Times New Roman" pitchFamily="18" charset="0"/>
            </a:endParaRPr>
          </a:p>
          <a:p>
            <a:pPr marL="0" indent="0" algn="ctr">
              <a:spcBef>
                <a:spcPct val="0"/>
              </a:spcBef>
              <a:spcAft>
                <a:spcPct val="65000"/>
              </a:spcAft>
              <a:buFontTx/>
              <a:buNone/>
            </a:pPr>
            <a:r>
              <a:rPr lang="en-US" sz="3600" b="1" dirty="0">
                <a:solidFill>
                  <a:schemeClr val="accent1">
                    <a:lumMod val="25000"/>
                  </a:schemeClr>
                </a:solidFill>
                <a:latin typeface="Times New Roman" pitchFamily="18" charset="0"/>
                <a:cs typeface="Times New Roman" pitchFamily="18" charset="0"/>
              </a:rPr>
              <a:t>BACKGROUND</a:t>
            </a:r>
          </a:p>
          <a:p>
            <a:r>
              <a:rPr lang="en-029" sz="4000" dirty="0" smtClean="0">
                <a:latin typeface="Times New Roman" pitchFamily="18" charset="0"/>
                <a:cs typeface="Times New Roman" pitchFamily="18" charset="0"/>
              </a:rPr>
              <a:t>Ultrasound as a diagnostic tool for the detection of breast cancer in younger women is becoming more evident. Ultrasound is used in many ways, not only as an initial diagnosis tool be for confirmation as to a pathology by performing core biopsies from the breast and staging of breast cancer. It is also combined with mammography, a procedure called </a:t>
            </a:r>
            <a:r>
              <a:rPr lang="en-029" sz="4000" dirty="0" err="1" smtClean="0">
                <a:latin typeface="Times New Roman" pitchFamily="18" charset="0"/>
                <a:cs typeface="Times New Roman" pitchFamily="18" charset="0"/>
              </a:rPr>
              <a:t>sono</a:t>
            </a:r>
            <a:r>
              <a:rPr lang="en-029" sz="4000" dirty="0" smtClean="0">
                <a:latin typeface="Times New Roman" pitchFamily="18" charset="0"/>
                <a:cs typeface="Times New Roman" pitchFamily="18" charset="0"/>
              </a:rPr>
              <a:t>-mammography to aid in better detection of breast cancer. </a:t>
            </a:r>
            <a:endParaRPr lang="en-US" sz="4000" dirty="0" smtClean="0">
              <a:latin typeface="Times New Roman" pitchFamily="18" charset="0"/>
              <a:cs typeface="Times New Roman" pitchFamily="18" charset="0"/>
            </a:endParaRPr>
          </a:p>
          <a:p>
            <a:r>
              <a:rPr lang="en-029" sz="4000" dirty="0" smtClean="0">
                <a:latin typeface="Times New Roman" pitchFamily="18" charset="0"/>
                <a:cs typeface="Times New Roman" pitchFamily="18" charset="0"/>
              </a:rPr>
              <a:t>Many younger women believe that is not possible for them to have breast cancer. It was proven that this specific type of cancer is prevalent in women over 40, but it was noticed that is the past five (5) years more women between the ages 25-38 have developed breast cancer, some a bit too late. However through awareness this can be eliminated and a regular screening programme can be developed. </a:t>
            </a:r>
            <a:endParaRPr lang="en-US" sz="4000" b="1" dirty="0">
              <a:latin typeface="Times New Roman" pitchFamily="18" charset="0"/>
              <a:cs typeface="Times New Roman" pitchFamily="18" charset="0"/>
            </a:endParaRPr>
          </a:p>
        </p:txBody>
      </p:sp>
      <p:sp>
        <p:nvSpPr>
          <p:cNvPr id="80982" name="Rectangle 86"/>
          <p:cNvSpPr>
            <a:spLocks noChangeArrowheads="1"/>
          </p:cNvSpPr>
          <p:nvPr/>
        </p:nvSpPr>
        <p:spPr bwMode="auto">
          <a:xfrm>
            <a:off x="14249400" y="7848600"/>
            <a:ext cx="113538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39725" indent="-339725" algn="ctr" eaLnBrk="1" hangingPunct="1">
              <a:spcBef>
                <a:spcPct val="0"/>
              </a:spcBef>
              <a:spcAft>
                <a:spcPct val="65000"/>
              </a:spcAft>
              <a:buFontTx/>
              <a:buNone/>
              <a:tabLst>
                <a:tab pos="1028700" algn="l"/>
              </a:tabLst>
            </a:pPr>
            <a:r>
              <a:rPr lang="en-US" sz="3600" b="1" dirty="0">
                <a:solidFill>
                  <a:schemeClr val="accent1">
                    <a:lumMod val="25000"/>
                  </a:schemeClr>
                </a:solidFill>
                <a:latin typeface="+mj-lt"/>
              </a:rPr>
              <a:t>METHODS</a:t>
            </a:r>
          </a:p>
          <a:p>
            <a:pPr marL="274320" indent="-339725" algn="just" eaLnBrk="1" hangingPunct="1">
              <a:spcBef>
                <a:spcPts val="600"/>
              </a:spcBef>
              <a:spcAft>
                <a:spcPct val="50000"/>
              </a:spcAft>
              <a:buNone/>
              <a:tabLst>
                <a:tab pos="1028700" algn="l"/>
              </a:tabLst>
            </a:pPr>
            <a:r>
              <a:rPr lang="en-029" sz="4000" dirty="0">
                <a:latin typeface="+mj-lt"/>
              </a:rPr>
              <a:t>The research was a qualitative retrospective study which focused on charts from the Cancer Institute of Guyana that was acquired during the period of January 2010 to December 2016. Data extracted is reflected on a data collection sheet. </a:t>
            </a:r>
            <a:endParaRPr lang="en-US" sz="4000" dirty="0">
              <a:latin typeface="+mj-lt"/>
            </a:endParaRPr>
          </a:p>
          <a:p>
            <a:pPr marL="339725" indent="-339725" eaLnBrk="1" hangingPunct="1">
              <a:lnSpc>
                <a:spcPct val="115000"/>
              </a:lnSpc>
              <a:buClr>
                <a:srgbClr val="008080"/>
              </a:buClr>
              <a:buFont typeface="Wingdings 3" pitchFamily="18" charset="2"/>
              <a:buNone/>
              <a:tabLst>
                <a:tab pos="1028700" algn="l"/>
              </a:tabLst>
            </a:pPr>
            <a:endParaRPr lang="en-US" sz="2400" dirty="0"/>
          </a:p>
        </p:txBody>
      </p:sp>
      <p:sp>
        <p:nvSpPr>
          <p:cNvPr id="81260" name="Text Box 364"/>
          <p:cNvSpPr txBox="1">
            <a:spLocks noChangeArrowheads="1"/>
          </p:cNvSpPr>
          <p:nvPr/>
        </p:nvSpPr>
        <p:spPr bwMode="auto">
          <a:xfrm>
            <a:off x="27051000" y="7848601"/>
            <a:ext cx="104394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495300">
              <a:spcBef>
                <a:spcPct val="0"/>
              </a:spcBef>
              <a:defRPr sz="2400">
                <a:solidFill>
                  <a:schemeClr val="tx1"/>
                </a:solidFill>
                <a:latin typeface="Times New Roman" pitchFamily="18" charset="0"/>
              </a:defRPr>
            </a:lvl1pPr>
            <a:lvl2pPr marL="1333500" indent="-609600">
              <a:spcBef>
                <a:spcPct val="0"/>
              </a:spcBef>
              <a:defRPr sz="2400">
                <a:solidFill>
                  <a:schemeClr val="tx1"/>
                </a:solidFill>
                <a:latin typeface="Times New Roman" pitchFamily="18" charset="0"/>
              </a:defRPr>
            </a:lvl2pPr>
            <a:lvl3pPr marL="2057400" indent="-609600">
              <a:spcBef>
                <a:spcPct val="0"/>
              </a:spcBef>
              <a:defRPr sz="2400">
                <a:solidFill>
                  <a:schemeClr val="tx1"/>
                </a:solidFill>
                <a:latin typeface="Times New Roman" pitchFamily="18" charset="0"/>
              </a:defRPr>
            </a:lvl3pPr>
            <a:lvl4pPr marL="2781300" indent="-609600">
              <a:spcBef>
                <a:spcPct val="0"/>
              </a:spcBef>
              <a:defRPr sz="2400">
                <a:solidFill>
                  <a:schemeClr val="tx1"/>
                </a:solidFill>
                <a:latin typeface="Times New Roman" pitchFamily="18" charset="0"/>
              </a:defRPr>
            </a:lvl4pPr>
            <a:lvl5pPr marL="3505200" indent="-609600">
              <a:spcBef>
                <a:spcPct val="0"/>
              </a:spcBef>
              <a:defRPr sz="2400">
                <a:solidFill>
                  <a:schemeClr val="tx1"/>
                </a:solidFill>
                <a:latin typeface="Times New Roman" pitchFamily="18" charset="0"/>
              </a:defRPr>
            </a:lvl5pPr>
            <a:lvl6pPr marL="3962400" indent="-609600" eaLnBrk="0" fontAlgn="base" hangingPunct="0">
              <a:spcBef>
                <a:spcPct val="0"/>
              </a:spcBef>
              <a:spcAft>
                <a:spcPct val="0"/>
              </a:spcAft>
              <a:defRPr sz="2400">
                <a:solidFill>
                  <a:schemeClr val="tx1"/>
                </a:solidFill>
                <a:latin typeface="Times New Roman" pitchFamily="18" charset="0"/>
              </a:defRPr>
            </a:lvl6pPr>
            <a:lvl7pPr marL="4419600" indent="-609600" eaLnBrk="0" fontAlgn="base" hangingPunct="0">
              <a:spcBef>
                <a:spcPct val="0"/>
              </a:spcBef>
              <a:spcAft>
                <a:spcPct val="0"/>
              </a:spcAft>
              <a:defRPr sz="2400">
                <a:solidFill>
                  <a:schemeClr val="tx1"/>
                </a:solidFill>
                <a:latin typeface="Times New Roman" pitchFamily="18" charset="0"/>
              </a:defRPr>
            </a:lvl7pPr>
            <a:lvl8pPr marL="4876800" indent="-609600" eaLnBrk="0" fontAlgn="base" hangingPunct="0">
              <a:spcBef>
                <a:spcPct val="0"/>
              </a:spcBef>
              <a:spcAft>
                <a:spcPct val="0"/>
              </a:spcAft>
              <a:defRPr sz="2400">
                <a:solidFill>
                  <a:schemeClr val="tx1"/>
                </a:solidFill>
                <a:latin typeface="Times New Roman" pitchFamily="18" charset="0"/>
              </a:defRPr>
            </a:lvl8pPr>
            <a:lvl9pPr marL="5334000" indent="-609600" eaLnBrk="0" fontAlgn="base" hangingPunct="0">
              <a:spcBef>
                <a:spcPct val="0"/>
              </a:spcBef>
              <a:spcAft>
                <a:spcPct val="0"/>
              </a:spcAft>
              <a:defRPr sz="2400">
                <a:solidFill>
                  <a:schemeClr val="tx1"/>
                </a:solidFill>
                <a:latin typeface="Times New Roman" pitchFamily="18" charset="0"/>
              </a:defRPr>
            </a:lvl9pPr>
          </a:lstStyle>
          <a:p>
            <a:pPr algn="ctr" eaLnBrk="1" hangingPunct="1">
              <a:spcAft>
                <a:spcPct val="65000"/>
              </a:spcAft>
              <a:buFontTx/>
              <a:buNone/>
            </a:pPr>
            <a:r>
              <a:rPr lang="en-US" sz="4500" b="1" dirty="0" smtClean="0">
                <a:solidFill>
                  <a:schemeClr val="accent1">
                    <a:lumMod val="25000"/>
                  </a:schemeClr>
                </a:solidFill>
                <a:latin typeface="+mj-lt"/>
                <a:cs typeface="Times New Roman" pitchFamily="18" charset="0"/>
              </a:rPr>
              <a:t>AIM</a:t>
            </a:r>
          </a:p>
          <a:p>
            <a:pPr algn="ctr" eaLnBrk="1" hangingPunct="1">
              <a:spcAft>
                <a:spcPct val="65000"/>
              </a:spcAft>
              <a:buNone/>
            </a:pPr>
            <a:r>
              <a:rPr lang="en-029" sz="4400" dirty="0" smtClean="0">
                <a:cs typeface="Times New Roman" pitchFamily="18" charset="0"/>
              </a:rPr>
              <a:t>To compare patient breast cancer screening methods and show the importance of ultrasound</a:t>
            </a:r>
            <a:endParaRPr lang="en-US" sz="4400" dirty="0" smtClean="0"/>
          </a:p>
          <a:p>
            <a:pPr algn="ctr" eaLnBrk="1" hangingPunct="1">
              <a:spcAft>
                <a:spcPct val="65000"/>
              </a:spcAft>
              <a:buFontTx/>
              <a:buNone/>
            </a:pPr>
            <a:endParaRPr lang="en-US" sz="4500" b="1" dirty="0">
              <a:solidFill>
                <a:schemeClr val="accent1">
                  <a:lumMod val="25000"/>
                </a:schemeClr>
              </a:solidFill>
              <a:latin typeface="+mj-lt"/>
              <a:cs typeface="Times New Roman" pitchFamily="18" charset="0"/>
            </a:endParaRPr>
          </a:p>
        </p:txBody>
      </p:sp>
      <p:sp>
        <p:nvSpPr>
          <p:cNvPr id="81267" name="Rectangle 371"/>
          <p:cNvSpPr>
            <a:spLocks noChangeArrowheads="1"/>
          </p:cNvSpPr>
          <p:nvPr/>
        </p:nvSpPr>
        <p:spPr bwMode="auto">
          <a:xfrm>
            <a:off x="38871832" y="26347736"/>
            <a:ext cx="10668000" cy="999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lgn="ctr" eaLnBrk="1" hangingPunct="1">
              <a:spcBef>
                <a:spcPct val="0"/>
              </a:spcBef>
              <a:spcAft>
                <a:spcPct val="65000"/>
              </a:spcAft>
              <a:buFontTx/>
              <a:buNone/>
            </a:pPr>
            <a:r>
              <a:rPr lang="en-US" sz="4500" b="1" dirty="0" smtClean="0">
                <a:solidFill>
                  <a:schemeClr val="accent1">
                    <a:lumMod val="25000"/>
                  </a:schemeClr>
                </a:solidFill>
                <a:latin typeface="+mj-lt"/>
                <a:cs typeface="Times New Roman" pitchFamily="18" charset="0"/>
              </a:rPr>
              <a:t>CONCLUSION</a:t>
            </a:r>
            <a:endParaRPr lang="en-US" sz="4500" b="1" dirty="0">
              <a:solidFill>
                <a:schemeClr val="accent1">
                  <a:lumMod val="25000"/>
                </a:schemeClr>
              </a:solidFill>
              <a:latin typeface="+mj-lt"/>
              <a:cs typeface="Times New Roman" pitchFamily="18" charset="0"/>
            </a:endParaRPr>
          </a:p>
          <a:p>
            <a:pPr algn="just">
              <a:buNone/>
            </a:pPr>
            <a:r>
              <a:rPr lang="en-029" sz="4000" dirty="0"/>
              <a:t>Ultrasound is effective and sensitive in the diagnosis of breast cancer. It is also effective in diagnosing benign breast diseases in younger women with dense breast tissue. Ultrasound is cheaper and safer than other imaging modalities for screening and diagnosis.  </a:t>
            </a:r>
            <a:endParaRPr lang="en-029" sz="4000" dirty="0" smtClean="0"/>
          </a:p>
          <a:p>
            <a:pPr algn="just">
              <a:buNone/>
            </a:pPr>
            <a:r>
              <a:rPr lang="en-029" sz="4000" dirty="0"/>
              <a:t>The researcher is actively promoting the use of ultrasound in screening for breast diseases in younger </a:t>
            </a:r>
            <a:r>
              <a:rPr lang="en-029" sz="4000" dirty="0" smtClean="0"/>
              <a:t>women to </a:t>
            </a:r>
            <a:r>
              <a:rPr lang="en-029" sz="4000" dirty="0"/>
              <a:t>increase awareness and advocacy among health care professionals on the importance and availability of ultrasound so that this tool can be more actively utilized especially among younger patients.</a:t>
            </a:r>
            <a:endParaRPr lang="en-US" sz="4000" dirty="0"/>
          </a:p>
          <a:p>
            <a:pPr algn="just">
              <a:buNone/>
            </a:pPr>
            <a:endParaRPr lang="en-US" sz="4000" dirty="0"/>
          </a:p>
          <a:p>
            <a:pPr marL="457200" indent="-457200" algn="just">
              <a:lnSpc>
                <a:spcPct val="115000"/>
              </a:lnSpc>
              <a:buNone/>
            </a:pPr>
            <a:endParaRPr lang="en-US" sz="4000" dirty="0" smtClean="0"/>
          </a:p>
          <a:p>
            <a:pPr marL="457200" indent="-457200" algn="just">
              <a:lnSpc>
                <a:spcPct val="115000"/>
              </a:lnSpc>
              <a:buFontTx/>
              <a:buNone/>
            </a:pPr>
            <a:endParaRPr lang="en-US" sz="2400" dirty="0">
              <a:latin typeface="+mj-lt"/>
              <a:cs typeface="Times New Roman" pitchFamily="18" charset="0"/>
            </a:endParaRPr>
          </a:p>
        </p:txBody>
      </p:sp>
      <p:sp>
        <p:nvSpPr>
          <p:cNvPr id="81271" name="Text Box 375"/>
          <p:cNvSpPr txBox="1">
            <a:spLocks noChangeArrowheads="1"/>
          </p:cNvSpPr>
          <p:nvPr/>
        </p:nvSpPr>
        <p:spPr bwMode="auto">
          <a:xfrm>
            <a:off x="46085125" y="9723438"/>
            <a:ext cx="39751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92" tIns="45696" rIns="91392" bIns="45696">
            <a:spAutoFit/>
          </a:bodyPr>
          <a:lstStyle>
            <a:lvl1pPr>
              <a:spcBef>
                <a:spcPct val="0"/>
              </a:spcBef>
              <a:defRPr sz="2400">
                <a:solidFill>
                  <a:schemeClr val="tx1"/>
                </a:solidFill>
                <a:latin typeface="Times New Roman" pitchFamily="18" charset="0"/>
              </a:defRPr>
            </a:lvl1pPr>
            <a:lvl2pPr marL="452438">
              <a:spcBef>
                <a:spcPct val="0"/>
              </a:spcBef>
              <a:defRPr sz="2400">
                <a:solidFill>
                  <a:schemeClr val="tx1"/>
                </a:solidFill>
                <a:latin typeface="Times New Roman" pitchFamily="18" charset="0"/>
              </a:defRPr>
            </a:lvl2pPr>
            <a:lvl3pPr>
              <a:spcBef>
                <a:spcPct val="0"/>
              </a:spcBef>
              <a:defRPr sz="2400">
                <a:solidFill>
                  <a:schemeClr val="tx1"/>
                </a:solidFill>
                <a:latin typeface="Times New Roman" pitchFamily="18" charset="0"/>
              </a:defRPr>
            </a:lvl3pPr>
            <a:lvl4pPr marL="1366838">
              <a:spcBef>
                <a:spcPct val="0"/>
              </a:spcBef>
              <a:defRPr sz="2400">
                <a:solidFill>
                  <a:schemeClr val="tx1"/>
                </a:solidFill>
                <a:latin typeface="Times New Roman" pitchFamily="18" charset="0"/>
              </a:defRPr>
            </a:lvl4pPr>
            <a:lvl5pPr>
              <a:spcBef>
                <a:spcPct val="0"/>
              </a:spcBef>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buFontTx/>
              <a:buNone/>
            </a:pPr>
            <a:endParaRPr lang="en-US" sz="1600" b="1">
              <a:effectLst>
                <a:outerShdw blurRad="38100" dist="38100" dir="2700000" algn="tl">
                  <a:srgbClr val="C0C0C0"/>
                </a:outerShdw>
              </a:effectLst>
              <a:latin typeface="Arial" charset="0"/>
              <a:cs typeface="Times New Roman" pitchFamily="18" charset="0"/>
            </a:endParaRPr>
          </a:p>
        </p:txBody>
      </p:sp>
      <p:sp>
        <p:nvSpPr>
          <p:cNvPr id="81285" name="Text Box 389"/>
          <p:cNvSpPr txBox="1">
            <a:spLocks noChangeArrowheads="1"/>
          </p:cNvSpPr>
          <p:nvPr/>
        </p:nvSpPr>
        <p:spPr bwMode="auto">
          <a:xfrm>
            <a:off x="38862000" y="9448800"/>
            <a:ext cx="9601200" cy="1384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92" tIns="45696" rIns="91392" bIns="45696">
            <a:spAutoFit/>
          </a:bodyPr>
          <a:lstStyle>
            <a:lvl1pPr>
              <a:spcBef>
                <a:spcPct val="0"/>
              </a:spcBef>
              <a:defRPr sz="2400">
                <a:solidFill>
                  <a:schemeClr val="tx1"/>
                </a:solidFill>
                <a:latin typeface="Times New Roman" pitchFamily="18" charset="0"/>
              </a:defRPr>
            </a:lvl1pPr>
            <a:lvl2pPr marL="452438">
              <a:spcBef>
                <a:spcPct val="0"/>
              </a:spcBef>
              <a:defRPr sz="2400">
                <a:solidFill>
                  <a:schemeClr val="tx1"/>
                </a:solidFill>
                <a:latin typeface="Times New Roman" pitchFamily="18" charset="0"/>
              </a:defRPr>
            </a:lvl2pPr>
            <a:lvl3pPr>
              <a:spcBef>
                <a:spcPct val="0"/>
              </a:spcBef>
              <a:defRPr sz="2400">
                <a:solidFill>
                  <a:schemeClr val="tx1"/>
                </a:solidFill>
                <a:latin typeface="Times New Roman" pitchFamily="18" charset="0"/>
              </a:defRPr>
            </a:lvl3pPr>
            <a:lvl4pPr marL="1366838">
              <a:spcBef>
                <a:spcPct val="0"/>
              </a:spcBef>
              <a:defRPr sz="2400">
                <a:solidFill>
                  <a:schemeClr val="tx1"/>
                </a:solidFill>
                <a:latin typeface="Times New Roman" pitchFamily="18" charset="0"/>
              </a:defRPr>
            </a:lvl4pPr>
            <a:lvl5pPr>
              <a:spcBef>
                <a:spcPct val="0"/>
              </a:spcBef>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buFontTx/>
              <a:buNone/>
            </a:pPr>
            <a:r>
              <a:rPr lang="en-US" sz="2800" b="1" dirty="0" smtClean="0">
                <a:cs typeface="Times New Roman" pitchFamily="18" charset="0"/>
              </a:rPr>
              <a:t>Mammography and ultrasound image of person with palpable left beast dense mass. mammography and ultrasound </a:t>
            </a:r>
            <a:endParaRPr lang="en-US" sz="2800" b="1" dirty="0">
              <a:cs typeface="Times New Roman" pitchFamily="18" charset="0"/>
            </a:endParaRPr>
          </a:p>
        </p:txBody>
      </p:sp>
      <p:sp>
        <p:nvSpPr>
          <p:cNvPr id="81335" name="Text Box 439"/>
          <p:cNvSpPr txBox="1">
            <a:spLocks noChangeArrowheads="1"/>
          </p:cNvSpPr>
          <p:nvPr/>
        </p:nvSpPr>
        <p:spPr bwMode="auto">
          <a:xfrm>
            <a:off x="39014400" y="8299450"/>
            <a:ext cx="1028382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1027113" indent="-1027113" defTabSz="6288088">
              <a:spcBef>
                <a:spcPct val="0"/>
              </a:spcBef>
              <a:defRPr sz="2400">
                <a:solidFill>
                  <a:schemeClr val="tx1"/>
                </a:solidFill>
                <a:latin typeface="Times New Roman" pitchFamily="18" charset="0"/>
              </a:defRPr>
            </a:lvl1pPr>
            <a:lvl2pPr defTabSz="6288088">
              <a:spcBef>
                <a:spcPct val="0"/>
              </a:spcBef>
              <a:defRPr sz="2400">
                <a:solidFill>
                  <a:schemeClr val="tx1"/>
                </a:solidFill>
                <a:latin typeface="Times New Roman" pitchFamily="18" charset="0"/>
              </a:defRPr>
            </a:lvl2pPr>
            <a:lvl3pPr defTabSz="6288088">
              <a:spcBef>
                <a:spcPct val="0"/>
              </a:spcBef>
              <a:defRPr sz="2400">
                <a:solidFill>
                  <a:schemeClr val="tx1"/>
                </a:solidFill>
                <a:latin typeface="Times New Roman" pitchFamily="18" charset="0"/>
              </a:defRPr>
            </a:lvl3pPr>
            <a:lvl4pPr defTabSz="6288088">
              <a:spcBef>
                <a:spcPct val="0"/>
              </a:spcBef>
              <a:defRPr sz="2400">
                <a:solidFill>
                  <a:schemeClr val="tx1"/>
                </a:solidFill>
                <a:latin typeface="Times New Roman" pitchFamily="18" charset="0"/>
              </a:defRPr>
            </a:lvl4pPr>
            <a:lvl5pPr defTabSz="6288088">
              <a:spcBef>
                <a:spcPct val="0"/>
              </a:spcBef>
              <a:defRPr sz="2400">
                <a:solidFill>
                  <a:schemeClr val="tx1"/>
                </a:solidFill>
                <a:latin typeface="Times New Roman" pitchFamily="18" charset="0"/>
              </a:defRPr>
            </a:lvl5pPr>
            <a:lvl6pPr defTabSz="6288088" eaLnBrk="0" fontAlgn="base" hangingPunct="0">
              <a:spcBef>
                <a:spcPct val="0"/>
              </a:spcBef>
              <a:spcAft>
                <a:spcPct val="0"/>
              </a:spcAft>
              <a:defRPr sz="2400">
                <a:solidFill>
                  <a:schemeClr val="tx1"/>
                </a:solidFill>
                <a:latin typeface="Times New Roman" pitchFamily="18" charset="0"/>
              </a:defRPr>
            </a:lvl6pPr>
            <a:lvl7pPr defTabSz="6288088" eaLnBrk="0" fontAlgn="base" hangingPunct="0">
              <a:spcBef>
                <a:spcPct val="0"/>
              </a:spcBef>
              <a:spcAft>
                <a:spcPct val="0"/>
              </a:spcAft>
              <a:defRPr sz="2400">
                <a:solidFill>
                  <a:schemeClr val="tx1"/>
                </a:solidFill>
                <a:latin typeface="Times New Roman" pitchFamily="18" charset="0"/>
              </a:defRPr>
            </a:lvl7pPr>
            <a:lvl8pPr defTabSz="6288088" eaLnBrk="0" fontAlgn="base" hangingPunct="0">
              <a:spcBef>
                <a:spcPct val="0"/>
              </a:spcBef>
              <a:spcAft>
                <a:spcPct val="0"/>
              </a:spcAft>
              <a:defRPr sz="2400">
                <a:solidFill>
                  <a:schemeClr val="tx1"/>
                </a:solidFill>
                <a:latin typeface="Times New Roman" pitchFamily="18" charset="0"/>
              </a:defRPr>
            </a:lvl8pPr>
            <a:lvl9pPr defTabSz="6288088" eaLnBrk="0" fontAlgn="base" hangingPunct="0">
              <a:spcBef>
                <a:spcPct val="0"/>
              </a:spcBef>
              <a:spcAft>
                <a:spcPct val="0"/>
              </a:spcAft>
              <a:defRPr sz="2400">
                <a:solidFill>
                  <a:schemeClr val="tx1"/>
                </a:solidFill>
                <a:latin typeface="Times New Roman" pitchFamily="18" charset="0"/>
              </a:defRPr>
            </a:lvl9pPr>
          </a:lstStyle>
          <a:p>
            <a:pPr algn="ctr" eaLnBrk="1" hangingPunct="1">
              <a:spcAft>
                <a:spcPct val="65000"/>
              </a:spcAft>
              <a:buFontTx/>
              <a:buNone/>
            </a:pPr>
            <a:r>
              <a:rPr lang="en-US" sz="4500" b="1" dirty="0" smtClean="0">
                <a:solidFill>
                  <a:schemeClr val="accent1">
                    <a:lumMod val="25000"/>
                  </a:schemeClr>
                </a:solidFill>
                <a:latin typeface="+mj-lt"/>
              </a:rPr>
              <a:t>IMAGE ANALYSIS</a:t>
            </a:r>
            <a:endParaRPr lang="en-US" sz="4500" b="1" dirty="0">
              <a:solidFill>
                <a:schemeClr val="accent1">
                  <a:lumMod val="25000"/>
                </a:schemeClr>
              </a:solidFill>
              <a:latin typeface="+mj-lt"/>
            </a:endParaRPr>
          </a:p>
        </p:txBody>
      </p:sp>
      <p:sp>
        <p:nvSpPr>
          <p:cNvPr id="81390" name="Text Box 494"/>
          <p:cNvSpPr txBox="1">
            <a:spLocks noChangeArrowheads="1"/>
          </p:cNvSpPr>
          <p:nvPr/>
        </p:nvSpPr>
        <p:spPr bwMode="auto">
          <a:xfrm>
            <a:off x="4495800" y="2743200"/>
            <a:ext cx="38481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36576" tIns="36576" rIns="36576" bIns="36576"/>
          <a:lstStyle>
            <a:lvl1pPr defTabSz="4389438">
              <a:spcBef>
                <a:spcPct val="0"/>
              </a:spcBef>
              <a:defRPr sz="2400">
                <a:solidFill>
                  <a:schemeClr val="tx1"/>
                </a:solidFill>
                <a:latin typeface="Times New Roman" pitchFamily="18" charset="0"/>
              </a:defRPr>
            </a:lvl1pPr>
            <a:lvl2pPr defTabSz="4389438">
              <a:spcBef>
                <a:spcPct val="0"/>
              </a:spcBef>
              <a:defRPr sz="2400">
                <a:solidFill>
                  <a:schemeClr val="tx1"/>
                </a:solidFill>
                <a:latin typeface="Times New Roman" pitchFamily="18" charset="0"/>
              </a:defRPr>
            </a:lvl2pPr>
            <a:lvl3pPr defTabSz="4389438">
              <a:spcBef>
                <a:spcPct val="0"/>
              </a:spcBef>
              <a:defRPr sz="2400">
                <a:solidFill>
                  <a:schemeClr val="tx1"/>
                </a:solidFill>
                <a:latin typeface="Times New Roman" pitchFamily="18" charset="0"/>
              </a:defRPr>
            </a:lvl3pPr>
            <a:lvl4pPr defTabSz="4389438">
              <a:spcBef>
                <a:spcPct val="0"/>
              </a:spcBef>
              <a:defRPr sz="2400">
                <a:solidFill>
                  <a:schemeClr val="tx1"/>
                </a:solidFill>
                <a:latin typeface="Times New Roman" pitchFamily="18" charset="0"/>
              </a:defRPr>
            </a:lvl4pPr>
            <a:lvl5pPr defTabSz="4389438">
              <a:spcBef>
                <a:spcPct val="0"/>
              </a:spcBef>
              <a:defRPr sz="2400">
                <a:solidFill>
                  <a:schemeClr val="tx1"/>
                </a:solidFill>
                <a:latin typeface="Times New Roman" pitchFamily="18" charset="0"/>
              </a:defRPr>
            </a:lvl5pPr>
            <a:lvl6pPr defTabSz="4389438" eaLnBrk="0" fontAlgn="base" hangingPunct="0">
              <a:spcBef>
                <a:spcPct val="0"/>
              </a:spcBef>
              <a:spcAft>
                <a:spcPct val="0"/>
              </a:spcAft>
              <a:defRPr sz="2400">
                <a:solidFill>
                  <a:schemeClr val="tx1"/>
                </a:solidFill>
                <a:latin typeface="Times New Roman" pitchFamily="18" charset="0"/>
              </a:defRPr>
            </a:lvl6pPr>
            <a:lvl7pPr defTabSz="4389438" eaLnBrk="0" fontAlgn="base" hangingPunct="0">
              <a:spcBef>
                <a:spcPct val="0"/>
              </a:spcBef>
              <a:spcAft>
                <a:spcPct val="0"/>
              </a:spcAft>
              <a:defRPr sz="2400">
                <a:solidFill>
                  <a:schemeClr val="tx1"/>
                </a:solidFill>
                <a:latin typeface="Times New Roman" pitchFamily="18" charset="0"/>
              </a:defRPr>
            </a:lvl7pPr>
            <a:lvl8pPr defTabSz="4389438" eaLnBrk="0" fontAlgn="base" hangingPunct="0">
              <a:spcBef>
                <a:spcPct val="0"/>
              </a:spcBef>
              <a:spcAft>
                <a:spcPct val="0"/>
              </a:spcAft>
              <a:defRPr sz="2400">
                <a:solidFill>
                  <a:schemeClr val="tx1"/>
                </a:solidFill>
                <a:latin typeface="Times New Roman" pitchFamily="18" charset="0"/>
              </a:defRPr>
            </a:lvl8pPr>
            <a:lvl9pPr defTabSz="4389438" eaLnBrk="0" fontAlgn="base" hangingPunct="0">
              <a:spcBef>
                <a:spcPct val="0"/>
              </a:spcBef>
              <a:spcAft>
                <a:spcPct val="0"/>
              </a:spcAft>
              <a:defRPr sz="2400">
                <a:solidFill>
                  <a:schemeClr val="tx1"/>
                </a:solidFill>
                <a:latin typeface="Times New Roman" pitchFamily="18" charset="0"/>
              </a:defRPr>
            </a:lvl9pPr>
          </a:lstStyle>
          <a:p>
            <a:pPr algn="ctr" eaLnBrk="1" hangingPunct="1">
              <a:buFontTx/>
              <a:buNone/>
            </a:pPr>
            <a:r>
              <a:rPr lang="en-US" sz="1000">
                <a:solidFill>
                  <a:srgbClr val="000000"/>
                </a:solidFill>
              </a:rPr>
              <a:t>￼</a:t>
            </a:r>
            <a:endParaRPr lang="en-US" sz="8600">
              <a:latin typeface="Arial" charset="0"/>
            </a:endParaRPr>
          </a:p>
        </p:txBody>
      </p:sp>
      <p:sp>
        <p:nvSpPr>
          <p:cNvPr id="81392" name="Text Box 496"/>
          <p:cNvSpPr txBox="1">
            <a:spLocks noChangeArrowheads="1"/>
          </p:cNvSpPr>
          <p:nvPr/>
        </p:nvSpPr>
        <p:spPr bwMode="auto">
          <a:xfrm>
            <a:off x="14859000" y="32842200"/>
            <a:ext cx="10058400" cy="2116137"/>
          </a:xfrm>
          <a:prstGeom prst="rect">
            <a:avLst/>
          </a:prstGeom>
          <a:noFill/>
          <a:ln>
            <a:noFill/>
          </a:ln>
          <a:effectLst/>
          <a:extLst>
            <a:ext uri="{909E8E84-426E-40DD-AFC4-6F175D3DCCD1}">
              <a14:hiddenFill xmlns:a14="http://schemas.microsoft.com/office/drawing/2010/main">
                <a:solidFill>
                  <a:srgbClr val="99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4389438">
              <a:spcBef>
                <a:spcPct val="0"/>
              </a:spcBef>
              <a:tabLst>
                <a:tab pos="549275" algn="l"/>
              </a:tabLst>
              <a:defRPr sz="2400">
                <a:solidFill>
                  <a:schemeClr val="tx1"/>
                </a:solidFill>
                <a:latin typeface="Times New Roman" pitchFamily="18" charset="0"/>
              </a:defRPr>
            </a:lvl1pPr>
            <a:lvl2pPr marL="2193925" defTabSz="4389438">
              <a:spcBef>
                <a:spcPct val="0"/>
              </a:spcBef>
              <a:tabLst>
                <a:tab pos="549275" algn="l"/>
              </a:tabLst>
              <a:defRPr sz="2400">
                <a:solidFill>
                  <a:schemeClr val="tx1"/>
                </a:solidFill>
                <a:latin typeface="Times New Roman" pitchFamily="18" charset="0"/>
              </a:defRPr>
            </a:lvl2pPr>
            <a:lvl3pPr marL="4389438" defTabSz="4389438">
              <a:spcBef>
                <a:spcPct val="0"/>
              </a:spcBef>
              <a:tabLst>
                <a:tab pos="549275" algn="l"/>
              </a:tabLst>
              <a:defRPr sz="2400">
                <a:solidFill>
                  <a:schemeClr val="tx1"/>
                </a:solidFill>
                <a:latin typeface="Times New Roman" pitchFamily="18" charset="0"/>
              </a:defRPr>
            </a:lvl3pPr>
            <a:lvl4pPr marL="6583363" defTabSz="4389438">
              <a:spcBef>
                <a:spcPct val="0"/>
              </a:spcBef>
              <a:tabLst>
                <a:tab pos="549275" algn="l"/>
              </a:tabLst>
              <a:defRPr sz="2400">
                <a:solidFill>
                  <a:schemeClr val="tx1"/>
                </a:solidFill>
                <a:latin typeface="Times New Roman" pitchFamily="18" charset="0"/>
              </a:defRPr>
            </a:lvl4pPr>
            <a:lvl5pPr marL="8778875" defTabSz="4389438">
              <a:spcBef>
                <a:spcPct val="0"/>
              </a:spcBef>
              <a:tabLst>
                <a:tab pos="549275" algn="l"/>
              </a:tabLst>
              <a:defRPr sz="2400">
                <a:solidFill>
                  <a:schemeClr val="tx1"/>
                </a:solidFill>
                <a:latin typeface="Times New Roman" pitchFamily="18" charset="0"/>
              </a:defRPr>
            </a:lvl5pPr>
            <a:lvl6pPr marL="9236075" defTabSz="4389438" eaLnBrk="0" fontAlgn="base" hangingPunct="0">
              <a:spcBef>
                <a:spcPct val="0"/>
              </a:spcBef>
              <a:spcAft>
                <a:spcPct val="0"/>
              </a:spcAft>
              <a:tabLst>
                <a:tab pos="549275" algn="l"/>
              </a:tabLst>
              <a:defRPr sz="2400">
                <a:solidFill>
                  <a:schemeClr val="tx1"/>
                </a:solidFill>
                <a:latin typeface="Times New Roman" pitchFamily="18" charset="0"/>
              </a:defRPr>
            </a:lvl6pPr>
            <a:lvl7pPr marL="9693275" defTabSz="4389438" eaLnBrk="0" fontAlgn="base" hangingPunct="0">
              <a:spcBef>
                <a:spcPct val="0"/>
              </a:spcBef>
              <a:spcAft>
                <a:spcPct val="0"/>
              </a:spcAft>
              <a:tabLst>
                <a:tab pos="549275" algn="l"/>
              </a:tabLst>
              <a:defRPr sz="2400">
                <a:solidFill>
                  <a:schemeClr val="tx1"/>
                </a:solidFill>
                <a:latin typeface="Times New Roman" pitchFamily="18" charset="0"/>
              </a:defRPr>
            </a:lvl7pPr>
            <a:lvl8pPr marL="10150475" defTabSz="4389438" eaLnBrk="0" fontAlgn="base" hangingPunct="0">
              <a:spcBef>
                <a:spcPct val="0"/>
              </a:spcBef>
              <a:spcAft>
                <a:spcPct val="0"/>
              </a:spcAft>
              <a:tabLst>
                <a:tab pos="549275" algn="l"/>
              </a:tabLst>
              <a:defRPr sz="2400">
                <a:solidFill>
                  <a:schemeClr val="tx1"/>
                </a:solidFill>
                <a:latin typeface="Times New Roman" pitchFamily="18" charset="0"/>
              </a:defRPr>
            </a:lvl8pPr>
            <a:lvl9pPr marL="10607675" defTabSz="4389438" eaLnBrk="0" fontAlgn="base" hangingPunct="0">
              <a:spcBef>
                <a:spcPct val="0"/>
              </a:spcBef>
              <a:spcAft>
                <a:spcPct val="0"/>
              </a:spcAft>
              <a:tabLst>
                <a:tab pos="549275" algn="l"/>
              </a:tabLst>
              <a:defRPr sz="2400">
                <a:solidFill>
                  <a:schemeClr val="tx1"/>
                </a:solidFill>
                <a:latin typeface="Times New Roman" pitchFamily="18" charset="0"/>
              </a:defRPr>
            </a:lvl9pPr>
          </a:lstStyle>
          <a:p>
            <a:pPr eaLnBrk="1" hangingPunct="1">
              <a:buFontTx/>
              <a:buNone/>
            </a:pPr>
            <a:r>
              <a:rPr lang="en-US" dirty="0">
                <a:latin typeface="+mn-lt"/>
              </a:rPr>
              <a:t>For additional information please contact:</a:t>
            </a:r>
          </a:p>
          <a:p>
            <a:pPr eaLnBrk="1" hangingPunct="1">
              <a:buFontTx/>
              <a:buNone/>
            </a:pPr>
            <a:endParaRPr lang="en-US" dirty="0">
              <a:latin typeface="+mn-lt"/>
            </a:endParaRPr>
          </a:p>
          <a:p>
            <a:pPr eaLnBrk="1" hangingPunct="1">
              <a:buFontTx/>
              <a:buNone/>
            </a:pPr>
            <a:r>
              <a:rPr lang="en-US" dirty="0">
                <a:latin typeface="+mn-lt"/>
              </a:rPr>
              <a:t>[Name</a:t>
            </a:r>
            <a:r>
              <a:rPr lang="en-US" dirty="0" smtClean="0">
                <a:latin typeface="+mn-lt"/>
              </a:rPr>
              <a:t>] Felicia </a:t>
            </a:r>
            <a:r>
              <a:rPr lang="en-US" dirty="0" err="1" smtClean="0">
                <a:latin typeface="+mn-lt"/>
              </a:rPr>
              <a:t>Nandan</a:t>
            </a:r>
            <a:endParaRPr lang="en-US" dirty="0">
              <a:latin typeface="+mn-lt"/>
            </a:endParaRPr>
          </a:p>
          <a:p>
            <a:pPr eaLnBrk="1" hangingPunct="1">
              <a:buFontTx/>
              <a:buNone/>
            </a:pPr>
            <a:r>
              <a:rPr lang="en-US" dirty="0">
                <a:latin typeface="+mn-lt"/>
              </a:rPr>
              <a:t>[Department</a:t>
            </a:r>
            <a:r>
              <a:rPr lang="en-US" dirty="0" smtClean="0">
                <a:latin typeface="+mn-lt"/>
              </a:rPr>
              <a:t>] Medical Imaging</a:t>
            </a:r>
            <a:endParaRPr lang="en-US" dirty="0">
              <a:latin typeface="+mn-lt"/>
            </a:endParaRPr>
          </a:p>
          <a:p>
            <a:pPr eaLnBrk="1" hangingPunct="1">
              <a:buFontTx/>
              <a:buNone/>
            </a:pPr>
            <a:r>
              <a:rPr lang="en-US" dirty="0">
                <a:latin typeface="+mn-lt"/>
              </a:rPr>
              <a:t>[Institution or organization</a:t>
            </a:r>
            <a:r>
              <a:rPr lang="en-US" dirty="0" smtClean="0">
                <a:latin typeface="+mn-lt"/>
              </a:rPr>
              <a:t>] University Of Guyana</a:t>
            </a:r>
            <a:endParaRPr lang="en-US" dirty="0">
              <a:latin typeface="+mn-lt"/>
            </a:endParaRPr>
          </a:p>
          <a:p>
            <a:pPr eaLnBrk="1" hangingPunct="1">
              <a:buFontTx/>
              <a:buNone/>
            </a:pPr>
            <a:endParaRPr lang="en-US" dirty="0">
              <a:latin typeface="+mn-lt"/>
            </a:endParaRPr>
          </a:p>
          <a:p>
            <a:pPr eaLnBrk="1" hangingPunct="1">
              <a:buFontTx/>
              <a:buNone/>
            </a:pPr>
            <a:endParaRPr lang="en-US" b="1" dirty="0">
              <a:latin typeface="+mn-lt"/>
            </a:endParaRPr>
          </a:p>
          <a:p>
            <a:pPr eaLnBrk="1" hangingPunct="1">
              <a:buFontTx/>
              <a:buNone/>
            </a:pPr>
            <a:endParaRPr lang="en-US" sz="3200" b="1" dirty="0">
              <a:latin typeface="+mn-lt"/>
            </a:endParaRPr>
          </a:p>
        </p:txBody>
      </p:sp>
      <p:sp>
        <p:nvSpPr>
          <p:cNvPr id="81437" name="Text Box 541"/>
          <p:cNvSpPr txBox="1">
            <a:spLocks noChangeArrowheads="1"/>
          </p:cNvSpPr>
          <p:nvPr/>
        </p:nvSpPr>
        <p:spPr bwMode="auto">
          <a:xfrm>
            <a:off x="39243000" y="22021800"/>
            <a:ext cx="10058399" cy="4724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566738" indent="-566738">
              <a:spcBef>
                <a:spcPct val="0"/>
              </a:spcBef>
              <a:tabLst>
                <a:tab pos="1422400" algn="l"/>
                <a:tab pos="1944688" algn="l"/>
              </a:tabLst>
              <a:defRPr sz="2400">
                <a:solidFill>
                  <a:schemeClr val="tx1"/>
                </a:solidFill>
                <a:latin typeface="Times New Roman" pitchFamily="18" charset="0"/>
              </a:defRPr>
            </a:lvl1pPr>
            <a:lvl2pPr marL="1204913" indent="-406400">
              <a:spcBef>
                <a:spcPct val="0"/>
              </a:spcBef>
              <a:tabLst>
                <a:tab pos="1422400" algn="l"/>
                <a:tab pos="1944688" algn="l"/>
              </a:tabLst>
              <a:defRPr sz="2400">
                <a:solidFill>
                  <a:schemeClr val="tx1"/>
                </a:solidFill>
                <a:latin typeface="Times New Roman" pitchFamily="18" charset="0"/>
              </a:defRPr>
            </a:lvl2pPr>
            <a:lvl3pPr marL="1944688" indent="-344488">
              <a:spcBef>
                <a:spcPct val="0"/>
              </a:spcBef>
              <a:tabLst>
                <a:tab pos="1422400" algn="l"/>
                <a:tab pos="1944688" algn="l"/>
              </a:tabLst>
              <a:defRPr sz="2400">
                <a:solidFill>
                  <a:schemeClr val="tx1"/>
                </a:solidFill>
                <a:latin typeface="Times New Roman" pitchFamily="18" charset="0"/>
              </a:defRPr>
            </a:lvl3pPr>
            <a:lvl4pPr marL="2628900" indent="-457200">
              <a:spcBef>
                <a:spcPct val="0"/>
              </a:spcBef>
              <a:tabLst>
                <a:tab pos="1422400" algn="l"/>
                <a:tab pos="1944688" algn="l"/>
              </a:tabLst>
              <a:defRPr sz="2400">
                <a:solidFill>
                  <a:schemeClr val="tx1"/>
                </a:solidFill>
                <a:latin typeface="Times New Roman" pitchFamily="18" charset="0"/>
              </a:defRPr>
            </a:lvl4pPr>
            <a:lvl5pPr marL="3200400" indent="-457200">
              <a:spcBef>
                <a:spcPct val="0"/>
              </a:spcBef>
              <a:tabLst>
                <a:tab pos="1422400" algn="l"/>
                <a:tab pos="1944688" algn="l"/>
              </a:tabLst>
              <a:defRPr sz="2400">
                <a:solidFill>
                  <a:schemeClr val="tx1"/>
                </a:solidFill>
                <a:latin typeface="Times New Roman" pitchFamily="18" charset="0"/>
              </a:defRPr>
            </a:lvl5pPr>
            <a:lvl6pPr marL="3657600" indent="-457200" eaLnBrk="0" fontAlgn="base" hangingPunct="0">
              <a:spcBef>
                <a:spcPct val="0"/>
              </a:spcBef>
              <a:spcAft>
                <a:spcPct val="0"/>
              </a:spcAft>
              <a:tabLst>
                <a:tab pos="1422400" algn="l"/>
                <a:tab pos="1944688" algn="l"/>
              </a:tabLst>
              <a:defRPr sz="2400">
                <a:solidFill>
                  <a:schemeClr val="tx1"/>
                </a:solidFill>
                <a:latin typeface="Times New Roman" pitchFamily="18" charset="0"/>
              </a:defRPr>
            </a:lvl6pPr>
            <a:lvl7pPr marL="4114800" indent="-457200" eaLnBrk="0" fontAlgn="base" hangingPunct="0">
              <a:spcBef>
                <a:spcPct val="0"/>
              </a:spcBef>
              <a:spcAft>
                <a:spcPct val="0"/>
              </a:spcAft>
              <a:tabLst>
                <a:tab pos="1422400" algn="l"/>
                <a:tab pos="1944688" algn="l"/>
              </a:tabLst>
              <a:defRPr sz="2400">
                <a:solidFill>
                  <a:schemeClr val="tx1"/>
                </a:solidFill>
                <a:latin typeface="Times New Roman" pitchFamily="18" charset="0"/>
              </a:defRPr>
            </a:lvl7pPr>
            <a:lvl8pPr marL="4572000" indent="-457200" eaLnBrk="0" fontAlgn="base" hangingPunct="0">
              <a:spcBef>
                <a:spcPct val="0"/>
              </a:spcBef>
              <a:spcAft>
                <a:spcPct val="0"/>
              </a:spcAft>
              <a:tabLst>
                <a:tab pos="1422400" algn="l"/>
                <a:tab pos="1944688" algn="l"/>
              </a:tabLst>
              <a:defRPr sz="2400">
                <a:solidFill>
                  <a:schemeClr val="tx1"/>
                </a:solidFill>
                <a:latin typeface="Times New Roman" pitchFamily="18" charset="0"/>
              </a:defRPr>
            </a:lvl8pPr>
            <a:lvl9pPr marL="5029200" indent="-457200" eaLnBrk="0" fontAlgn="base" hangingPunct="0">
              <a:spcBef>
                <a:spcPct val="0"/>
              </a:spcBef>
              <a:spcAft>
                <a:spcPct val="0"/>
              </a:spcAft>
              <a:tabLst>
                <a:tab pos="1422400" algn="l"/>
                <a:tab pos="1944688" algn="l"/>
              </a:tabLst>
              <a:defRPr sz="2400">
                <a:solidFill>
                  <a:schemeClr val="tx1"/>
                </a:solidFill>
                <a:latin typeface="Times New Roman" pitchFamily="18" charset="0"/>
              </a:defRPr>
            </a:lvl9pPr>
          </a:lstStyle>
          <a:p>
            <a:pPr>
              <a:spcAft>
                <a:spcPct val="50000"/>
              </a:spcAft>
              <a:buClr>
                <a:srgbClr val="008080"/>
              </a:buClr>
              <a:buSzPct val="115000"/>
              <a:buFont typeface="Wingdings 3" pitchFamily="18" charset="2"/>
              <a:buNone/>
            </a:pPr>
            <a:r>
              <a:rPr lang="en-US" sz="3200" b="1" dirty="0" smtClean="0">
                <a:cs typeface="Times New Roman" pitchFamily="18" charset="0"/>
              </a:rPr>
              <a:t>Image A-</a:t>
            </a:r>
            <a:r>
              <a:rPr lang="en-US" sz="3200" b="1" dirty="0" err="1" smtClean="0">
                <a:cs typeface="Times New Roman" pitchFamily="18" charset="0"/>
              </a:rPr>
              <a:t>Mediolateral</a:t>
            </a:r>
            <a:r>
              <a:rPr lang="en-US" sz="3200" b="1" dirty="0" smtClean="0">
                <a:cs typeface="Times New Roman" pitchFamily="18" charset="0"/>
              </a:rPr>
              <a:t> mammogram </a:t>
            </a:r>
            <a:endParaRPr lang="en-US" sz="3200" b="1" dirty="0">
              <a:cs typeface="Times New Roman" pitchFamily="18" charset="0"/>
            </a:endParaRPr>
          </a:p>
          <a:p>
            <a:pPr>
              <a:lnSpc>
                <a:spcPct val="115000"/>
              </a:lnSpc>
              <a:spcAft>
                <a:spcPct val="15000"/>
              </a:spcAft>
              <a:buClr>
                <a:schemeClr val="accent1">
                  <a:lumMod val="50000"/>
                </a:schemeClr>
              </a:buClr>
              <a:buSzPct val="115000"/>
              <a:buFont typeface="Wingdings 3" pitchFamily="18" charset="2"/>
              <a:buChar char=""/>
            </a:pPr>
            <a:r>
              <a:rPr lang="en-US" sz="3200" dirty="0" smtClean="0">
                <a:cs typeface="Times New Roman" pitchFamily="18" charset="0"/>
              </a:rPr>
              <a:t>Image does not show the mass. The breast appears white.</a:t>
            </a:r>
            <a:endParaRPr lang="en-US" sz="3200" dirty="0">
              <a:cs typeface="Times New Roman" pitchFamily="18" charset="0"/>
            </a:endParaRPr>
          </a:p>
          <a:p>
            <a:pPr>
              <a:spcBef>
                <a:spcPct val="75000"/>
              </a:spcBef>
              <a:spcAft>
                <a:spcPct val="25000"/>
              </a:spcAft>
              <a:buFontTx/>
              <a:buNone/>
            </a:pPr>
            <a:r>
              <a:rPr lang="en-US" sz="3200" b="1" dirty="0" smtClean="0">
                <a:cs typeface="Times New Roman" pitchFamily="18" charset="0"/>
              </a:rPr>
              <a:t>Image B-</a:t>
            </a:r>
            <a:r>
              <a:rPr lang="en-US" sz="3200" dirty="0" smtClean="0">
                <a:cs typeface="Times New Roman" pitchFamily="18" charset="0"/>
              </a:rPr>
              <a:t> </a:t>
            </a:r>
            <a:r>
              <a:rPr lang="en-US" sz="3200" b="1" dirty="0" smtClean="0">
                <a:cs typeface="Times New Roman" pitchFamily="18" charset="0"/>
              </a:rPr>
              <a:t>Ultrasound shows solid mass. </a:t>
            </a:r>
            <a:endParaRPr lang="en-US" sz="3200" b="1" dirty="0">
              <a:cs typeface="Times New Roman" pitchFamily="18" charset="0"/>
            </a:endParaRPr>
          </a:p>
          <a:p>
            <a:pPr>
              <a:lnSpc>
                <a:spcPct val="115000"/>
              </a:lnSpc>
              <a:spcBef>
                <a:spcPct val="15000"/>
              </a:spcBef>
              <a:spcAft>
                <a:spcPct val="25000"/>
              </a:spcAft>
              <a:buClr>
                <a:schemeClr val="accent1">
                  <a:lumMod val="50000"/>
                </a:schemeClr>
              </a:buClr>
              <a:buSzPct val="115000"/>
              <a:buFont typeface="Wingdings 3" pitchFamily="18" charset="2"/>
              <a:buChar char=""/>
            </a:pPr>
            <a:r>
              <a:rPr lang="en-US" sz="3200" dirty="0" smtClean="0">
                <a:cs typeface="Times New Roman" pitchFamily="18" charset="0"/>
              </a:rPr>
              <a:t>Mass has irregular shape, indistinct and angular margins.</a:t>
            </a:r>
            <a:endParaRPr lang="en-US" sz="3200" dirty="0">
              <a:cs typeface="Times New Roman" pitchFamily="18" charset="0"/>
            </a:endParaRPr>
          </a:p>
          <a:p>
            <a:pPr lvl="1">
              <a:lnSpc>
                <a:spcPct val="115000"/>
              </a:lnSpc>
              <a:spcBef>
                <a:spcPct val="20000"/>
              </a:spcBef>
              <a:buClr>
                <a:schemeClr val="tx1"/>
              </a:buClr>
              <a:buFont typeface="Wingdings" pitchFamily="2" charset="2"/>
              <a:buChar char="§"/>
            </a:pPr>
            <a:r>
              <a:rPr lang="en-US" sz="3200" dirty="0" smtClean="0">
                <a:cs typeface="Times New Roman" pitchFamily="18" charset="0"/>
              </a:rPr>
              <a:t>Histopathology revealed invasive </a:t>
            </a:r>
            <a:r>
              <a:rPr lang="en-US" sz="3200" dirty="0" err="1" smtClean="0">
                <a:cs typeface="Times New Roman" pitchFamily="18" charset="0"/>
              </a:rPr>
              <a:t>ductal</a:t>
            </a:r>
            <a:r>
              <a:rPr lang="en-US" sz="3200" dirty="0" smtClean="0">
                <a:cs typeface="Times New Roman" pitchFamily="18" charset="0"/>
              </a:rPr>
              <a:t> carcinoma</a:t>
            </a:r>
            <a:r>
              <a:rPr lang="en-US" dirty="0" smtClean="0"/>
              <a:t>.</a:t>
            </a:r>
            <a:endParaRPr lang="en-US" dirty="0">
              <a:latin typeface="+mj-lt"/>
              <a:cs typeface="Times New Roman" pitchFamily="18" charset="0"/>
            </a:endParaRPr>
          </a:p>
        </p:txBody>
      </p:sp>
      <p:pic>
        <p:nvPicPr>
          <p:cNvPr id="40" name="Picture 2"/>
          <p:cNvPicPr>
            <a:picLocks noGrp="1" noChangeAspect="1" noChangeArrowheads="1"/>
          </p:cNvPicPr>
          <p:nvPr>
            <p:ph idx="1"/>
          </p:nvPr>
        </p:nvPicPr>
        <p:blipFill>
          <a:blip r:embed="rId3" cstate="print"/>
          <a:srcRect/>
          <a:stretch>
            <a:fillRect/>
          </a:stretch>
        </p:blipFill>
        <p:spPr bwMode="auto">
          <a:xfrm>
            <a:off x="38557200" y="11353800"/>
            <a:ext cx="11381893" cy="9829800"/>
          </a:xfrm>
          <a:prstGeom prst="rect">
            <a:avLst/>
          </a:prstGeom>
          <a:noFill/>
          <a:ln w="9525">
            <a:noFill/>
            <a:miter lim="800000"/>
            <a:headEnd/>
            <a:tailEnd/>
          </a:ln>
        </p:spPr>
      </p:pic>
      <p:pic>
        <p:nvPicPr>
          <p:cNvPr id="1026" name="Picture 2" descr="Image result for ultrasound machine clipart"/>
          <p:cNvPicPr>
            <a:picLocks noChangeAspect="1" noChangeArrowheads="1"/>
          </p:cNvPicPr>
          <p:nvPr/>
        </p:nvPicPr>
        <p:blipFill>
          <a:blip r:embed="rId4" cstate="print"/>
          <a:srcRect/>
          <a:stretch>
            <a:fillRect/>
          </a:stretch>
        </p:blipFill>
        <p:spPr bwMode="auto">
          <a:xfrm>
            <a:off x="4648200" y="3048000"/>
            <a:ext cx="4419600" cy="2519174"/>
          </a:xfrm>
          <a:prstGeom prst="rect">
            <a:avLst/>
          </a:prstGeom>
          <a:noFill/>
        </p:spPr>
      </p:pic>
      <p:graphicFrame>
        <p:nvGraphicFramePr>
          <p:cNvPr id="36" name="Content Placeholder 35"/>
          <p:cNvGraphicFramePr>
            <a:graphicFrameLocks noGrp="1"/>
          </p:cNvGraphicFramePr>
          <p:nvPr>
            <p:ph sz="quarter" idx="3"/>
            <p:extLst>
              <p:ext uri="{D42A27DB-BD31-4B8C-83A1-F6EECF244321}">
                <p14:modId xmlns:p14="http://schemas.microsoft.com/office/powerpoint/2010/main" val="38405700"/>
              </p:ext>
            </p:extLst>
          </p:nvPr>
        </p:nvGraphicFramePr>
        <p:xfrm>
          <a:off x="13868400" y="14401800"/>
          <a:ext cx="11734800" cy="7772400"/>
        </p:xfrm>
        <a:graphic>
          <a:graphicData uri="http://schemas.openxmlformats.org/drawingml/2006/table">
            <a:tbl>
              <a:tblPr firstRow="1" bandRow="1">
                <a:tableStyleId>{5C22544A-7EE6-4342-B048-85BDC9FD1C3A}</a:tableStyleId>
              </a:tblPr>
              <a:tblGrid>
                <a:gridCol w="5867400"/>
                <a:gridCol w="5867400"/>
              </a:tblGrid>
              <a:tr h="1295400">
                <a:tc>
                  <a:txBody>
                    <a:bodyPr/>
                    <a:lstStyle/>
                    <a:p>
                      <a:pPr algn="ctr"/>
                      <a:r>
                        <a:rPr lang="en-US" sz="3600" b="1" dirty="0" smtClean="0"/>
                        <a:t>DETAILS</a:t>
                      </a:r>
                      <a:endParaRPr lang="en-US" sz="3600" b="1" dirty="0"/>
                    </a:p>
                  </a:txBody>
                  <a:tcPr/>
                </a:tc>
                <a:tc>
                  <a:txBody>
                    <a:bodyPr/>
                    <a:lstStyle/>
                    <a:p>
                      <a:pPr algn="ctr"/>
                      <a:r>
                        <a:rPr lang="en-US" sz="3600" b="1" dirty="0" smtClean="0"/>
                        <a:t>AMOUNT</a:t>
                      </a:r>
                      <a:endParaRPr lang="en-US" sz="3600" b="1" dirty="0"/>
                    </a:p>
                  </a:txBody>
                  <a:tcPr/>
                </a:tc>
              </a:tr>
              <a:tr h="1295400">
                <a:tc>
                  <a:txBody>
                    <a:bodyPr/>
                    <a:lstStyle/>
                    <a:p>
                      <a:pPr algn="ctr"/>
                      <a:r>
                        <a:rPr lang="en-US" sz="3600" b="1" dirty="0" smtClean="0"/>
                        <a:t>TARGET POPULATION</a:t>
                      </a:r>
                    </a:p>
                  </a:txBody>
                  <a:tcPr/>
                </a:tc>
                <a:tc>
                  <a:txBody>
                    <a:bodyPr/>
                    <a:lstStyle/>
                    <a:p>
                      <a:pPr algn="ctr"/>
                      <a:r>
                        <a:rPr lang="en-US" sz="3600" b="1" dirty="0" smtClean="0"/>
                        <a:t>22, 184</a:t>
                      </a:r>
                      <a:endParaRPr lang="en-US" sz="3600" b="1" dirty="0"/>
                    </a:p>
                  </a:txBody>
                  <a:tcPr/>
                </a:tc>
              </a:tr>
              <a:tr h="1295400">
                <a:tc>
                  <a:txBody>
                    <a:bodyPr/>
                    <a:lstStyle/>
                    <a:p>
                      <a:pPr algn="ctr"/>
                      <a:r>
                        <a:rPr lang="en-US" sz="3600" b="1" dirty="0" smtClean="0"/>
                        <a:t>STUDY POPULATION</a:t>
                      </a:r>
                      <a:endParaRPr lang="en-US" sz="3600" b="1" dirty="0"/>
                    </a:p>
                  </a:txBody>
                  <a:tcPr/>
                </a:tc>
                <a:tc>
                  <a:txBody>
                    <a:bodyPr/>
                    <a:lstStyle/>
                    <a:p>
                      <a:pPr algn="ctr"/>
                      <a:r>
                        <a:rPr lang="en-US" sz="3600" b="1" dirty="0" smtClean="0"/>
                        <a:t>5,546</a:t>
                      </a:r>
                      <a:endParaRPr lang="en-US" sz="3600" b="1" dirty="0"/>
                    </a:p>
                  </a:txBody>
                  <a:tcPr/>
                </a:tc>
              </a:tr>
              <a:tr h="1295400">
                <a:tc>
                  <a:txBody>
                    <a:bodyPr/>
                    <a:lstStyle/>
                    <a:p>
                      <a:pPr algn="ctr"/>
                      <a:r>
                        <a:rPr lang="en-US" sz="3600" b="1" dirty="0" smtClean="0"/>
                        <a:t>SAMPLE POPULATION</a:t>
                      </a:r>
                      <a:endParaRPr lang="en-US" sz="3600" b="1" dirty="0"/>
                    </a:p>
                  </a:txBody>
                  <a:tcPr/>
                </a:tc>
                <a:tc>
                  <a:txBody>
                    <a:bodyPr/>
                    <a:lstStyle/>
                    <a:p>
                      <a:pPr algn="ctr"/>
                      <a:r>
                        <a:rPr lang="en-US" sz="3600" b="1" dirty="0" smtClean="0"/>
                        <a:t>100</a:t>
                      </a:r>
                      <a:endParaRPr lang="en-US" sz="3600" b="1" dirty="0"/>
                    </a:p>
                  </a:txBody>
                  <a:tcPr/>
                </a:tc>
              </a:tr>
              <a:tr h="1295400">
                <a:tc>
                  <a:txBody>
                    <a:bodyPr/>
                    <a:lstStyle/>
                    <a:p>
                      <a:pPr algn="ctr"/>
                      <a:r>
                        <a:rPr lang="en-US" sz="3600" b="1" dirty="0" smtClean="0"/>
                        <a:t>CONFIDENCE LEVEL</a:t>
                      </a:r>
                    </a:p>
                  </a:txBody>
                  <a:tcPr/>
                </a:tc>
                <a:tc>
                  <a:txBody>
                    <a:bodyPr/>
                    <a:lstStyle/>
                    <a:p>
                      <a:pPr algn="ctr"/>
                      <a:r>
                        <a:rPr lang="en-US" sz="3600" b="1" dirty="0" smtClean="0"/>
                        <a:t>95 %</a:t>
                      </a:r>
                      <a:endParaRPr lang="en-US" sz="3600" b="1" dirty="0"/>
                    </a:p>
                  </a:txBody>
                  <a:tcPr/>
                </a:tc>
              </a:tr>
              <a:tr h="1295400">
                <a:tc>
                  <a:txBody>
                    <a:bodyPr/>
                    <a:lstStyle/>
                    <a:p>
                      <a:pPr algn="ctr"/>
                      <a:r>
                        <a:rPr lang="en-US" sz="3600" b="1" dirty="0" smtClean="0"/>
                        <a:t>CONFIDENCE INTERVAL</a:t>
                      </a:r>
                      <a:endParaRPr lang="en-US" sz="3600" b="1" dirty="0"/>
                    </a:p>
                  </a:txBody>
                  <a:tcPr/>
                </a:tc>
                <a:tc>
                  <a:txBody>
                    <a:bodyPr/>
                    <a:lstStyle/>
                    <a:p>
                      <a:pPr algn="ctr"/>
                      <a:r>
                        <a:rPr lang="en-US" sz="3600" b="1" dirty="0" smtClean="0"/>
                        <a:t>9.42</a:t>
                      </a:r>
                      <a:endParaRPr lang="en-US" sz="3600" b="1" dirty="0"/>
                    </a:p>
                  </a:txBody>
                  <a:tcPr/>
                </a:tc>
              </a:tr>
            </a:tbl>
          </a:graphicData>
        </a:graphic>
      </p:graphicFrame>
      <p:sp>
        <p:nvSpPr>
          <p:cNvPr id="38" name="TextBox 37"/>
          <p:cNvSpPr txBox="1"/>
          <p:nvPr/>
        </p:nvSpPr>
        <p:spPr>
          <a:xfrm>
            <a:off x="27660600" y="11049000"/>
            <a:ext cx="9677400" cy="5293757"/>
          </a:xfrm>
          <a:prstGeom prst="rect">
            <a:avLst/>
          </a:prstGeom>
          <a:noFill/>
        </p:spPr>
        <p:txBody>
          <a:bodyPr wrap="square" rtlCol="0">
            <a:spAutoFit/>
          </a:bodyPr>
          <a:lstStyle/>
          <a:p>
            <a:pPr lvl="0"/>
            <a:endParaRPr lang="en-029" sz="4000" dirty="0" smtClean="0"/>
          </a:p>
          <a:p>
            <a:pPr algn="ctr" eaLnBrk="1" hangingPunct="1">
              <a:spcAft>
                <a:spcPct val="65000"/>
              </a:spcAft>
              <a:buFontTx/>
              <a:buNone/>
            </a:pPr>
            <a:r>
              <a:rPr lang="en-US" sz="4000" b="1" dirty="0" smtClean="0">
                <a:solidFill>
                  <a:schemeClr val="accent1">
                    <a:lumMod val="25000"/>
                  </a:schemeClr>
                </a:solidFill>
                <a:cs typeface="Times New Roman" pitchFamily="18" charset="0"/>
              </a:rPr>
              <a:t>OBJECTIVES:</a:t>
            </a:r>
            <a:endParaRPr lang="en-US" sz="4000" b="1" dirty="0" smtClean="0">
              <a:solidFill>
                <a:schemeClr val="accent1">
                  <a:lumMod val="25000"/>
                </a:schemeClr>
              </a:solidFill>
              <a:cs typeface="Times New Roman" pitchFamily="18" charset="0"/>
            </a:endParaRPr>
          </a:p>
          <a:p>
            <a:pPr lvl="0"/>
            <a:r>
              <a:rPr lang="en-029" sz="4000" dirty="0" smtClean="0"/>
              <a:t>How effective is the use of ultrasound in </a:t>
            </a:r>
            <a:r>
              <a:rPr lang="en-029" sz="4000" dirty="0" smtClean="0"/>
              <a:t>the</a:t>
            </a:r>
            <a:r>
              <a:rPr lang="en-029" sz="4000" dirty="0" smtClean="0"/>
              <a:t> detection of breast cancer</a:t>
            </a:r>
            <a:endParaRPr lang="en-US" sz="4000" dirty="0" smtClean="0"/>
          </a:p>
          <a:p>
            <a:pPr lvl="0"/>
            <a:r>
              <a:rPr lang="en-US" sz="4000" dirty="0" smtClean="0"/>
              <a:t>Create awareness about the importance of early screening in younger women</a:t>
            </a:r>
          </a:p>
          <a:p>
            <a:endParaRPr lang="en-US" sz="4000" dirty="0"/>
          </a:p>
        </p:txBody>
      </p:sp>
      <p:sp>
        <p:nvSpPr>
          <p:cNvPr id="44" name="Rectangle 43"/>
          <p:cNvSpPr/>
          <p:nvPr/>
        </p:nvSpPr>
        <p:spPr>
          <a:xfrm>
            <a:off x="26822400" y="18516600"/>
            <a:ext cx="10972800" cy="17143155"/>
          </a:xfrm>
          <a:prstGeom prst="rect">
            <a:avLst/>
          </a:prstGeom>
        </p:spPr>
        <p:txBody>
          <a:bodyPr wrap="square">
            <a:spAutoFit/>
          </a:bodyPr>
          <a:lstStyle/>
          <a:p>
            <a:pPr algn="ctr" eaLnBrk="1" hangingPunct="1">
              <a:spcAft>
                <a:spcPct val="65000"/>
              </a:spcAft>
              <a:buFontTx/>
              <a:buNone/>
            </a:pPr>
            <a:r>
              <a:rPr lang="en-US" sz="4000" b="1" dirty="0" smtClean="0">
                <a:solidFill>
                  <a:schemeClr val="accent1">
                    <a:lumMod val="25000"/>
                  </a:schemeClr>
                </a:solidFill>
                <a:cs typeface="Times New Roman" pitchFamily="18" charset="0"/>
              </a:rPr>
              <a:t>LITERATURE REVIEW</a:t>
            </a:r>
          </a:p>
          <a:p>
            <a:pPr algn="ctr" eaLnBrk="1" hangingPunct="1">
              <a:spcAft>
                <a:spcPct val="65000"/>
              </a:spcAft>
              <a:buFontTx/>
              <a:buNone/>
            </a:pPr>
            <a:r>
              <a:rPr lang="en-029" sz="4000" dirty="0" smtClean="0"/>
              <a:t>The physical density of breast and the patient age potentially affect the accuracy of mammography. Our results showed that age and the physical density of breast potentially affect mammogram images of women with 41 years or younger with sensitivity 66% and specificity 68%. Sensitivity improved with mammography in women older than 41 years. As a result, the diagnosis by using ultrasound alongside the mammogram are preferable imaging combination in such cases of women and considered that mammography and ultrasound the new gold standard in breast screening</a:t>
            </a:r>
            <a:r>
              <a:rPr lang="en-029" sz="4000" baseline="30000" dirty="0" smtClean="0"/>
              <a:t>9</a:t>
            </a:r>
          </a:p>
          <a:p>
            <a:pPr algn="ctr" eaLnBrk="1" hangingPunct="1">
              <a:spcAft>
                <a:spcPct val="65000"/>
              </a:spcAft>
              <a:buNone/>
            </a:pPr>
            <a:r>
              <a:rPr lang="en-029" sz="4000" dirty="0" smtClean="0"/>
              <a:t>Using ultrasound as a first line diagnostic tool was studied by S.R.C. Benson et al. There were 796 patients with confirmed breast cancer in this study. The specificity in this case was not significant as positives on ultrasound was 710 (89%) and on mammography 706 (89%). There was 537 symptomatic patients, ultrasound positives were 497 (93%) and mammography 465 (87%)</a:t>
            </a:r>
            <a:r>
              <a:rPr lang="en-029" sz="4000" baseline="30000" dirty="0" smtClean="0"/>
              <a:t>28</a:t>
            </a:r>
            <a:r>
              <a:rPr lang="en-029" sz="4000" dirty="0" smtClean="0"/>
              <a:t>. They determined that ultrasound is significantly better than mammography for detecting invasive breast cancer (92% patients). There was a 9% increase of detection with the combination.</a:t>
            </a:r>
            <a:r>
              <a:rPr lang="en-US" sz="4000" b="1" dirty="0" smtClean="0">
                <a:solidFill>
                  <a:schemeClr val="accent1">
                    <a:lumMod val="25000"/>
                  </a:schemeClr>
                </a:solidFill>
                <a:cs typeface="Times New Roman" pitchFamily="18" charset="0"/>
              </a:rPr>
              <a:t>                             </a:t>
            </a:r>
          </a:p>
        </p:txBody>
      </p:sp>
      <p:graphicFrame>
        <p:nvGraphicFramePr>
          <p:cNvPr id="27" name="Chart 26"/>
          <p:cNvGraphicFramePr/>
          <p:nvPr>
            <p:extLst>
              <p:ext uri="{D42A27DB-BD31-4B8C-83A1-F6EECF244321}">
                <p14:modId xmlns:p14="http://schemas.microsoft.com/office/powerpoint/2010/main" val="1721877287"/>
              </p:ext>
            </p:extLst>
          </p:nvPr>
        </p:nvGraphicFramePr>
        <p:xfrm>
          <a:off x="14249400" y="22479000"/>
          <a:ext cx="10896600" cy="103632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edical poster with graphics">
  <a:themeElements>
    <a:clrScheme name="medical poster with graphics_post design_082605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edical Poster">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274430" tIns="138248" rIns="274430" bIns="138248" numCol="1" anchor="t" anchorCtr="0" compatLnSpc="1">
        <a:prstTxWarp prst="textNoShape">
          <a:avLst/>
        </a:prstTxWarp>
      </a:bodyPr>
      <a:lstStyle>
        <a:defPPr marL="1027113" marR="0" indent="-1027113" algn="l" defTabSz="6288088" rtl="0" eaLnBrk="0" fontAlgn="base" latinLnBrk="0" hangingPunct="0">
          <a:lnSpc>
            <a:spcPct val="100000"/>
          </a:lnSpc>
          <a:spcBef>
            <a:spcPct val="20000"/>
          </a:spcBef>
          <a:spcAft>
            <a:spcPct val="0"/>
          </a:spcAft>
          <a:buClrTx/>
          <a:buSzTx/>
          <a:buFontTx/>
          <a:buChar char="•"/>
          <a:tabLst/>
          <a:defRPr kumimoji="0" lang="en-US" sz="99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274430" tIns="138248" rIns="274430" bIns="138248" numCol="1" anchor="t" anchorCtr="0" compatLnSpc="1">
        <a:prstTxWarp prst="textNoShape">
          <a:avLst/>
        </a:prstTxWarp>
      </a:bodyPr>
      <a:lstStyle>
        <a:defPPr marL="1027113" marR="0" indent="-1027113" algn="l" defTabSz="6288088" rtl="0" eaLnBrk="0" fontAlgn="base" latinLnBrk="0" hangingPunct="0">
          <a:lnSpc>
            <a:spcPct val="100000"/>
          </a:lnSpc>
          <a:spcBef>
            <a:spcPct val="20000"/>
          </a:spcBef>
          <a:spcAft>
            <a:spcPct val="0"/>
          </a:spcAft>
          <a:buClrTx/>
          <a:buSzTx/>
          <a:buFontTx/>
          <a:buChar char="•"/>
          <a:tabLst/>
          <a:defRPr kumimoji="0" lang="en-US" sz="99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edical poster with graphics_post design_082605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edical poster with graphics_post design_082605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edical poster with graphics_post design_082605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edical poster with graphics_post design_082605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edical poster with graphics_post design_082605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edical poster with graphics_post design_082605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edical poster with graphics_post design_082605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edical poster with graphics_post design_082605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edical poster with graphics_post design_082605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edical poster with graphics_post design_082605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edical poster with graphics_post design_082605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edical poster with graphics_post design_082605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310CDEE-6E89-4FD2-9D39-B5EF7D79FE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Medical poster with graphics</Template>
  <TotalTime>121</TotalTime>
  <Words>878</Words>
  <Application>Microsoft Office PowerPoint</Application>
  <PresentationFormat>Custom</PresentationFormat>
  <Paragraphs>53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Medical poster with graphics</vt:lpstr>
      <vt:lpstr>To determine the role of ultrasound as a diagnostic tool for screening of breast cancer in younger women (25-38) in Guyana.</vt:lpstr>
    </vt:vector>
  </TitlesOfParts>
  <Company>CompuServ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dc:title>
  <dc:creator>Felicia Singh-Nandan</dc:creator>
  <cp:lastModifiedBy>Felicia Singh-Nandan</cp:lastModifiedBy>
  <cp:revision>14</cp:revision>
  <cp:lastPrinted>2004-07-01T22:30:03Z</cp:lastPrinted>
  <dcterms:created xsi:type="dcterms:W3CDTF">2017-01-12T23:33:06Z</dcterms:created>
  <dcterms:modified xsi:type="dcterms:W3CDTF">2017-08-31T00:45:15Z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TC100214271033</vt:lpwstr>
  </property>
</Properties>
</file>