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notesMasterIdLst>
    <p:notesMasterId r:id="rId30"/>
  </p:notesMasterIdLst>
  <p:sldIdLst>
    <p:sldId id="279" r:id="rId2"/>
    <p:sldId id="280" r:id="rId3"/>
    <p:sldId id="257" r:id="rId4"/>
    <p:sldId id="281" r:id="rId5"/>
    <p:sldId id="283" r:id="rId6"/>
    <p:sldId id="284" r:id="rId7"/>
    <p:sldId id="258" r:id="rId8"/>
    <p:sldId id="285" r:id="rId9"/>
    <p:sldId id="260" r:id="rId10"/>
    <p:sldId id="261" r:id="rId11"/>
    <p:sldId id="286" r:id="rId12"/>
    <p:sldId id="262" r:id="rId13"/>
    <p:sldId id="263" r:id="rId14"/>
    <p:sldId id="264" r:id="rId15"/>
    <p:sldId id="265" r:id="rId16"/>
    <p:sldId id="266" r:id="rId17"/>
    <p:sldId id="287" r:id="rId18"/>
    <p:sldId id="269" r:id="rId19"/>
    <p:sldId id="270" r:id="rId20"/>
    <p:sldId id="268" r:id="rId21"/>
    <p:sldId id="271" r:id="rId22"/>
    <p:sldId id="272" r:id="rId23"/>
    <p:sldId id="273" r:id="rId24"/>
    <p:sldId id="274" r:id="rId25"/>
    <p:sldId id="275" r:id="rId26"/>
    <p:sldId id="288" r:id="rId27"/>
    <p:sldId id="289" r:id="rId28"/>
    <p:sldId id="278"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029" autoAdjust="0"/>
    <p:restoredTop sz="94604" autoAdjust="0"/>
  </p:normalViewPr>
  <p:slideViewPr>
    <p:cSldViewPr snapToGrid="0">
      <p:cViewPr varScale="1">
        <p:scale>
          <a:sx n="51" d="100"/>
          <a:sy n="51" d="100"/>
        </p:scale>
        <p:origin x="-744" y="-7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AB3103-106C-417A-9A6B-6BFFCF08FAB6}" type="datetimeFigureOut">
              <a:rPr lang="en-GB" smtClean="0"/>
              <a:pPr/>
              <a:t>29/04/2018</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73F2B7C-A0E0-4BE0-B1DA-99A14EC238BE}" type="slidenum">
              <a:rPr lang="en-GB" smtClean="0"/>
              <a:pPr/>
              <a:t>‹#›</a:t>
            </a:fld>
            <a:endParaRPr lang="en-GB" dirty="0"/>
          </a:p>
        </p:txBody>
      </p:sp>
    </p:spTree>
    <p:extLst>
      <p:ext uri="{BB962C8B-B14F-4D97-AF65-F5344CB8AC3E}">
        <p14:creationId xmlns:p14="http://schemas.microsoft.com/office/powerpoint/2010/main" xmlns="" val="32886110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73F2B7C-A0E0-4BE0-B1DA-99A14EC238BE}" type="slidenum">
              <a:rPr lang="en-GB" smtClean="0"/>
              <a:pPr/>
              <a:t>1</a:t>
            </a:fld>
            <a:endParaRPr lang="en-GB" dirty="0"/>
          </a:p>
        </p:txBody>
      </p:sp>
    </p:spTree>
    <p:extLst>
      <p:ext uri="{BB962C8B-B14F-4D97-AF65-F5344CB8AC3E}">
        <p14:creationId xmlns:p14="http://schemas.microsoft.com/office/powerpoint/2010/main" xmlns="" val="5959251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473F2B7C-A0E0-4BE0-B1DA-99A14EC238BE}" type="slidenum">
              <a:rPr lang="en-GB" smtClean="0"/>
              <a:pPr/>
              <a:t>9</a:t>
            </a:fld>
            <a:endParaRPr lang="en-GB" dirty="0"/>
          </a:p>
        </p:txBody>
      </p:sp>
    </p:spTree>
    <p:extLst>
      <p:ext uri="{BB962C8B-B14F-4D97-AF65-F5344CB8AC3E}">
        <p14:creationId xmlns:p14="http://schemas.microsoft.com/office/powerpoint/2010/main" xmlns="" val="39419854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562707" y="1371600"/>
            <a:ext cx="109728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B61BEF0D-F0BB-DE4B-95CE-6DB70DBA9567}" type="datetimeFigureOut">
              <a:rPr lang="en-US" smtClean="0"/>
              <a:pPr/>
              <a:t>4/29/2018</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a:lstStyle/>
          <a:p>
            <a:fld id="{D57F1E4F-1CFF-5643-939E-217C01CDF565}" type="slidenum">
              <a:rPr lang="en-US" smtClean="0"/>
              <a:pPr/>
              <a:t>‹#›</a:t>
            </a:fld>
            <a:endParaRPr lang="en-US" dirty="0"/>
          </a:p>
        </p:txBody>
      </p:sp>
      <p:sp>
        <p:nvSpPr>
          <p:cNvPr id="9" name="Subtitle 8"/>
          <p:cNvSpPr>
            <a:spLocks noGrp="1"/>
          </p:cNvSpPr>
          <p:nvPr>
            <p:ph type="subTitle" idx="1"/>
          </p:nvPr>
        </p:nvSpPr>
        <p:spPr>
          <a:xfrm>
            <a:off x="1828800" y="3331698"/>
            <a:ext cx="85344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transition spd="slow">
    <p:strips dir="ld"/>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61BEF0D-F0BB-DE4B-95CE-6DB70DBA9567}" type="datetimeFigureOut">
              <a:rPr lang="en-US" smtClean="0"/>
              <a:pPr/>
              <a:t>4/29/2018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transition spd="slow">
    <p:strips dir="ld"/>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133600" y="609600"/>
            <a:ext cx="94488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133600" y="2507786"/>
            <a:ext cx="94488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4/29/2018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66400" y="6416676"/>
            <a:ext cx="1016000" cy="365125"/>
          </a:xfrm>
        </p:spPr>
        <p:txBody>
          <a:bodyPr/>
          <a:lstStyle/>
          <a:p>
            <a:fld id="{D57F1E4F-1CFF-5643-939E-217C01CDF565}"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transition spd="slow">
    <p:strips dir="ld"/>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600201"/>
            <a:ext cx="53848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61BEF0D-F0BB-DE4B-95CE-6DB70DBA9567}" type="datetimeFigureOut">
              <a:rPr lang="en-US" smtClean="0"/>
              <a:pPr/>
              <a:t>4/29/2018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transition spd="slow">
    <p:strips dir="ld"/>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50"/>
            <a:ext cx="109728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535113"/>
            <a:ext cx="5386917"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8" y="1535113"/>
            <a:ext cx="5389033"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362201"/>
            <a:ext cx="5386917"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2362201"/>
            <a:ext cx="5389033"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61BEF0D-F0BB-DE4B-95CE-6DB70DBA9567}" type="datetimeFigureOut">
              <a:rPr lang="en-US" smtClean="0"/>
              <a:pPr/>
              <a:t>4/29/2018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transition spd="slow">
    <p:strips dir="ld"/>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B61BEF0D-F0BB-DE4B-95CE-6DB70DBA9567}" type="datetimeFigureOut">
              <a:rPr lang="en-US" smtClean="0"/>
              <a:pPr/>
              <a:t>4/29/2018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transition spd="slow">
    <p:strips dir="ld"/>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4/29/2018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transition spd="slow">
    <p:strips dir="ld"/>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09601" y="1524001"/>
            <a:ext cx="4011084"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766733" y="273051"/>
            <a:ext cx="6815667"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61BEF0D-F0BB-DE4B-95CE-6DB70DBA9567}" type="datetimeFigureOut">
              <a:rPr lang="en-US" smtClean="0"/>
              <a:pPr/>
              <a:t>4/29/2018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transition spd="slow">
    <p:strips dir="ld"/>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38400" y="609600"/>
            <a:ext cx="73152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2438400" y="1831975"/>
            <a:ext cx="73152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2438400" y="1166787"/>
            <a:ext cx="73152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4/29/2018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transition spd="slow">
    <p:strips dir="ld"/>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61BEF0D-F0BB-DE4B-95CE-6DB70DBA9567}" type="datetimeFigureOut">
              <a:rPr lang="en-US" smtClean="0"/>
              <a:pPr/>
              <a:t>4/29/2018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transition spd="slow">
    <p:strips dir="ld"/>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8026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61BEF0D-F0BB-DE4B-95CE-6DB70DBA9567}" type="datetimeFigureOut">
              <a:rPr lang="en-US" smtClean="0"/>
              <a:pPr/>
              <a:t>4/29/2018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cSld>
  <p:clrMapOvr>
    <a:masterClrMapping/>
  </p:clrMapOvr>
  <p:transition spd="slow">
    <p:strips dir="ld"/>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609600" y="274638"/>
            <a:ext cx="109728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609600" y="1600200"/>
            <a:ext cx="109728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09600" y="6416676"/>
            <a:ext cx="28448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B61BEF0D-F0BB-DE4B-95CE-6DB70DBA9567}" type="datetimeFigureOut">
              <a:rPr lang="en-US" smtClean="0"/>
              <a:pPr/>
              <a:t>4/29/2018</a:t>
            </a:fld>
            <a:endParaRPr lang="en-US" dirty="0"/>
          </a:p>
        </p:txBody>
      </p:sp>
      <p:sp>
        <p:nvSpPr>
          <p:cNvPr id="3" name="Footer Placeholder 2"/>
          <p:cNvSpPr>
            <a:spLocks noGrp="1"/>
          </p:cNvSpPr>
          <p:nvPr>
            <p:ph type="ftr" sz="quarter" idx="3"/>
          </p:nvPr>
        </p:nvSpPr>
        <p:spPr>
          <a:xfrm>
            <a:off x="4165600" y="6416676"/>
            <a:ext cx="38608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US" dirty="0"/>
          </a:p>
        </p:txBody>
      </p:sp>
      <p:sp>
        <p:nvSpPr>
          <p:cNvPr id="23" name="Slide Number Placeholder 22"/>
          <p:cNvSpPr>
            <a:spLocks noGrp="1"/>
          </p:cNvSpPr>
          <p:nvPr>
            <p:ph type="sldNum" sz="quarter" idx="4"/>
          </p:nvPr>
        </p:nvSpPr>
        <p:spPr>
          <a:xfrm>
            <a:off x="10566400" y="6416676"/>
            <a:ext cx="1016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D57F1E4F-1CFF-5643-939E-217C01CDF565}" type="slidenum">
              <a:rPr lang="en-US" smtClean="0"/>
              <a:pPr/>
              <a:t>‹#›</a:t>
            </a:fld>
            <a:endParaRPr lang="en-US" dirty="0"/>
          </a:p>
        </p:txBody>
      </p:sp>
    </p:spTree>
  </p:cSld>
  <p:clrMap bg1="dk1" tx1="lt1" bg2="dk2" tx2="lt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Lst>
  <p:transition spd="slow">
    <p:strips dir="ld"/>
  </p:transition>
  <p:timing>
    <p:tnLst>
      <p:par>
        <p:cTn id="1" dur="indefinite" restart="never" nodeType="tmRoot"/>
      </p:par>
    </p:tnLst>
  </p:timing>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C4374A1-F129-464A-94B4-F44160031844}"/>
              </a:ext>
            </a:extLst>
          </p:cNvPr>
          <p:cNvSpPr>
            <a:spLocks noGrp="1"/>
          </p:cNvSpPr>
          <p:nvPr>
            <p:ph type="ctrTitle"/>
          </p:nvPr>
        </p:nvSpPr>
        <p:spPr>
          <a:xfrm>
            <a:off x="1723868" y="2068642"/>
            <a:ext cx="8229600" cy="1244184"/>
          </a:xfrm>
        </p:spPr>
        <p:txBody>
          <a:bodyPr>
            <a:normAutofit/>
          </a:bodyPr>
          <a:lstStyle/>
          <a:p>
            <a:r>
              <a:rPr lang="en-GB" sz="5400" i="1" dirty="0" smtClean="0">
                <a:solidFill>
                  <a:schemeClr val="bg1"/>
                </a:solidFill>
                <a:latin typeface="Federo"/>
              </a:rPr>
              <a:t>Dr. </a:t>
            </a:r>
            <a:r>
              <a:rPr lang="en-GB" sz="5400" i="1" dirty="0" err="1" smtClean="0">
                <a:solidFill>
                  <a:schemeClr val="bg1"/>
                </a:solidFill>
                <a:latin typeface="Federo"/>
              </a:rPr>
              <a:t>Moataz</a:t>
            </a:r>
            <a:r>
              <a:rPr lang="en-GB" sz="5400" i="1" dirty="0" smtClean="0">
                <a:solidFill>
                  <a:schemeClr val="bg1"/>
                </a:solidFill>
                <a:latin typeface="Federo"/>
              </a:rPr>
              <a:t> </a:t>
            </a:r>
            <a:r>
              <a:rPr lang="en-GB" sz="5400" i="1" dirty="0" smtClean="0">
                <a:solidFill>
                  <a:schemeClr val="bg1"/>
                </a:solidFill>
                <a:latin typeface="Federo"/>
              </a:rPr>
              <a:t>MAHRAN</a:t>
            </a:r>
            <a:endParaRPr lang="en-GB" sz="5400" i="1" dirty="0">
              <a:solidFill>
                <a:schemeClr val="bg1"/>
              </a:solidFill>
              <a:latin typeface="Federo"/>
            </a:endParaRPr>
          </a:p>
        </p:txBody>
      </p:sp>
      <p:sp>
        <p:nvSpPr>
          <p:cNvPr id="3" name="Subtitle 2">
            <a:extLst>
              <a:ext uri="{FF2B5EF4-FFF2-40B4-BE49-F238E27FC236}">
                <a16:creationId xmlns:a16="http://schemas.microsoft.com/office/drawing/2014/main" xmlns="" id="{E326E1DE-2829-42F0-ADDB-17910635EA24}"/>
              </a:ext>
            </a:extLst>
          </p:cNvPr>
          <p:cNvSpPr>
            <a:spLocks noGrp="1"/>
          </p:cNvSpPr>
          <p:nvPr>
            <p:ph type="subTitle" idx="1"/>
          </p:nvPr>
        </p:nvSpPr>
        <p:spPr>
          <a:xfrm>
            <a:off x="2698229" y="3438545"/>
            <a:ext cx="6618796" cy="3230880"/>
          </a:xfrm>
        </p:spPr>
        <p:txBody>
          <a:bodyPr>
            <a:normAutofit/>
          </a:bodyPr>
          <a:lstStyle/>
          <a:p>
            <a:pPr algn="l">
              <a:buFont typeface="Arial" pitchFamily="34" charset="0"/>
              <a:buChar char="•"/>
            </a:pPr>
            <a:r>
              <a:rPr lang="en-GB" sz="2400" b="1" i="1" dirty="0">
                <a:solidFill>
                  <a:schemeClr val="accent6">
                    <a:lumMod val="20000"/>
                    <a:lumOff val="80000"/>
                  </a:schemeClr>
                </a:solidFill>
                <a:latin typeface="Aparajita" pitchFamily="34" charset="0"/>
                <a:cs typeface="Aparajita" pitchFamily="34" charset="0"/>
              </a:rPr>
              <a:t>B.D.S, M.S.C ENDODONTICS AIH SHAMS UNIVERSITY CAIRO, EGYPT.</a:t>
            </a:r>
          </a:p>
          <a:p>
            <a:pPr algn="l">
              <a:buFont typeface="Arial" pitchFamily="34" charset="0"/>
              <a:buChar char="•"/>
            </a:pPr>
            <a:r>
              <a:rPr lang="en-GB" sz="2400" b="1" i="1" dirty="0">
                <a:solidFill>
                  <a:srgbClr val="FFC000"/>
                </a:solidFill>
                <a:latin typeface="Aparajita" pitchFamily="34" charset="0"/>
                <a:cs typeface="Aparajita" pitchFamily="34" charset="0"/>
              </a:rPr>
              <a:t>HEAD OF DEPARTMENT OF ENDODONTICS MAGRABI DENTAL </a:t>
            </a:r>
            <a:r>
              <a:rPr lang="en-GB" sz="2400" b="1" i="1" dirty="0" smtClean="0">
                <a:solidFill>
                  <a:srgbClr val="FFC000"/>
                </a:solidFill>
                <a:latin typeface="Aparajita" pitchFamily="34" charset="0"/>
                <a:cs typeface="Aparajita" pitchFamily="34" charset="0"/>
              </a:rPr>
              <a:t>CENTER,JEDDAH, </a:t>
            </a:r>
            <a:r>
              <a:rPr lang="en-GB" sz="2400" b="1" i="1" dirty="0">
                <a:solidFill>
                  <a:srgbClr val="FFC000"/>
                </a:solidFill>
                <a:latin typeface="Aparajita" pitchFamily="34" charset="0"/>
                <a:cs typeface="Aparajita" pitchFamily="34" charset="0"/>
              </a:rPr>
              <a:t>SAUDIARABIA.</a:t>
            </a:r>
          </a:p>
          <a:p>
            <a:pPr algn="l">
              <a:buFont typeface="Arial" pitchFamily="34" charset="0"/>
              <a:buChar char="•"/>
            </a:pPr>
            <a:r>
              <a:rPr lang="en-GB" sz="2400" b="1" i="1" dirty="0">
                <a:solidFill>
                  <a:schemeClr val="accent6">
                    <a:lumMod val="20000"/>
                    <a:lumOff val="80000"/>
                  </a:schemeClr>
                </a:solidFill>
                <a:latin typeface="Aparajita" pitchFamily="34" charset="0"/>
                <a:cs typeface="Aparajita" pitchFamily="34" charset="0"/>
              </a:rPr>
              <a:t>MEMBER OF THE BRITISH ENDODONTIC SOCIETY.</a:t>
            </a:r>
          </a:p>
          <a:p>
            <a:pPr algn="l">
              <a:buFont typeface="Arial" pitchFamily="34" charset="0"/>
              <a:buChar char="•"/>
            </a:pPr>
            <a:r>
              <a:rPr lang="en-GB" sz="2400" b="1" i="1" dirty="0">
                <a:solidFill>
                  <a:srgbClr val="FFC000"/>
                </a:solidFill>
                <a:latin typeface="Aparajita" pitchFamily="34" charset="0"/>
                <a:cs typeface="Aparajita" pitchFamily="34" charset="0"/>
              </a:rPr>
              <a:t>MEMBER OF THE EUROPEAN ENDODONTIC SOCIETY</a:t>
            </a:r>
            <a:r>
              <a:rPr lang="en-GB" sz="2400" b="1" i="1" dirty="0">
                <a:solidFill>
                  <a:srgbClr val="FFFF00"/>
                </a:solidFill>
                <a:latin typeface="Aparajita" pitchFamily="34" charset="0"/>
                <a:cs typeface="Aparajita" pitchFamily="34" charset="0"/>
              </a:rPr>
              <a:t>.</a:t>
            </a:r>
          </a:p>
          <a:p>
            <a:pPr algn="l">
              <a:buFont typeface="Arial" pitchFamily="34" charset="0"/>
              <a:buChar char="•"/>
            </a:pPr>
            <a:r>
              <a:rPr lang="en-GB" sz="2400" b="1" i="1" dirty="0">
                <a:solidFill>
                  <a:schemeClr val="accent6">
                    <a:lumMod val="20000"/>
                    <a:lumOff val="80000"/>
                  </a:schemeClr>
                </a:solidFill>
                <a:latin typeface="Aparajita" pitchFamily="34" charset="0"/>
                <a:cs typeface="Aparajita" pitchFamily="34" charset="0"/>
              </a:rPr>
              <a:t>IRISH DENTAL COUNCIL REGISTERED.</a:t>
            </a:r>
            <a:endParaRPr lang="en-GB" b="1" i="1" dirty="0">
              <a:solidFill>
                <a:schemeClr val="accent6">
                  <a:lumMod val="20000"/>
                  <a:lumOff val="80000"/>
                </a:schemeClr>
              </a:solidFill>
              <a:latin typeface="Aparajita" pitchFamily="34" charset="0"/>
              <a:cs typeface="Aparajita" pitchFamily="34" charset="0"/>
            </a:endParaRPr>
          </a:p>
        </p:txBody>
      </p:sp>
      <p:pic>
        <p:nvPicPr>
          <p:cNvPr id="4" name="Picture 3"/>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899203" y="-374755"/>
            <a:ext cx="6048171" cy="3087975"/>
          </a:xfrm>
          <a:prstGeom prst="rect">
            <a:avLst/>
          </a:prstGeom>
        </p:spPr>
      </p:pic>
    </p:spTree>
    <p:extLst>
      <p:ext uri="{BB962C8B-B14F-4D97-AF65-F5344CB8AC3E}">
        <p14:creationId xmlns:p14="http://schemas.microsoft.com/office/powerpoint/2010/main" xmlns="" val="2014859645"/>
      </p:ext>
    </p:extLst>
  </p:cSld>
  <p:clrMapOvr>
    <a:masterClrMapping/>
  </p:clrMapOvr>
  <p:transition spd="slow">
    <p:strips dir="l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84211" y="685799"/>
            <a:ext cx="10498451" cy="4126044"/>
          </a:xfrm>
        </p:spPr>
        <p:txBody>
          <a:bodyPr>
            <a:normAutofit/>
          </a:bodyPr>
          <a:lstStyle/>
          <a:p>
            <a:pPr algn="ctr"/>
            <a:r>
              <a:rPr lang="en-US" b="1" i="1" dirty="0" smtClean="0">
                <a:solidFill>
                  <a:schemeClr val="bg1"/>
                </a:solidFill>
                <a:latin typeface="Federo"/>
                <a:ea typeface="Times New Roman" panose="02020603050405020304" pitchFamily="18" charset="0"/>
                <a:cs typeface="Times New Roman" panose="02020603050405020304" pitchFamily="18" charset="0"/>
              </a:rPr>
              <a:t>TEMPERATURE CHANGE ON THE External ROOT SURFACE DURING ULTRASONIC REMOVAL OF BROKEN INSTRUMENT</a:t>
            </a:r>
            <a:r>
              <a:rPr lang="en-US" b="1" i="1" dirty="0" smtClean="0">
                <a:solidFill>
                  <a:schemeClr val="bg1"/>
                </a:solidFill>
                <a:latin typeface="Federo"/>
                <a:ea typeface="Times New Roman" panose="02020603050405020304" pitchFamily="18" charset="0"/>
                <a:cs typeface="Times New Roman" panose="02020603050405020304" pitchFamily="18" charset="0"/>
              </a:rPr>
              <a:t>.</a:t>
            </a:r>
            <a:endParaRPr lang="en-US" dirty="0"/>
          </a:p>
        </p:txBody>
      </p:sp>
      <p:sp>
        <p:nvSpPr>
          <p:cNvPr id="5" name="Subtitle 4"/>
          <p:cNvSpPr>
            <a:spLocks noGrp="1"/>
          </p:cNvSpPr>
          <p:nvPr>
            <p:ph type="subTitle" idx="1"/>
          </p:nvPr>
        </p:nvSpPr>
        <p:spPr/>
        <p:txBody>
          <a:bodyPr/>
          <a:lstStyle/>
          <a:p>
            <a:r>
              <a:rPr lang="en-US" dirty="0" smtClean="0"/>
              <a:t> </a:t>
            </a:r>
            <a:endParaRPr lang="en-US" dirty="0"/>
          </a:p>
        </p:txBody>
      </p:sp>
    </p:spTree>
  </p:cSld>
  <p:clrMapOvr>
    <a:masterClrMapping/>
  </p:clrMapOvr>
  <p:transition spd="slow">
    <p:strips dir="l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4B1335F-08C9-41DD-889C-47FF266F3429}"/>
              </a:ext>
            </a:extLst>
          </p:cNvPr>
          <p:cNvSpPr>
            <a:spLocks noGrp="1"/>
          </p:cNvSpPr>
          <p:nvPr>
            <p:ph idx="1"/>
          </p:nvPr>
        </p:nvSpPr>
        <p:spPr>
          <a:xfrm>
            <a:off x="768096" y="804671"/>
            <a:ext cx="10894252" cy="5506187"/>
          </a:xfrm>
        </p:spPr>
        <p:txBody>
          <a:bodyPr>
            <a:noAutofit/>
          </a:bodyPr>
          <a:lstStyle/>
          <a:p>
            <a:r>
              <a:rPr lang="en-US" sz="3200" b="1" i="1" dirty="0">
                <a:solidFill>
                  <a:schemeClr val="accent6">
                    <a:lumMod val="40000"/>
                    <a:lumOff val="60000"/>
                  </a:schemeClr>
                </a:solidFill>
                <a:latin typeface="Federo"/>
              </a:rPr>
              <a:t>Success of endodontic treatment depends on different </a:t>
            </a:r>
            <a:r>
              <a:rPr lang="en-US" sz="3200" b="1" i="1" dirty="0" smtClean="0">
                <a:solidFill>
                  <a:schemeClr val="accent6">
                    <a:lumMod val="40000"/>
                    <a:lumOff val="60000"/>
                  </a:schemeClr>
                </a:solidFill>
                <a:latin typeface="Federo"/>
              </a:rPr>
              <a:t>phases:</a:t>
            </a:r>
          </a:p>
          <a:p>
            <a:endParaRPr lang="en-US" i="1" dirty="0" smtClean="0">
              <a:solidFill>
                <a:schemeClr val="accent6">
                  <a:lumMod val="40000"/>
                  <a:lumOff val="60000"/>
                </a:schemeClr>
              </a:solidFill>
              <a:latin typeface="Federo"/>
            </a:endParaRPr>
          </a:p>
          <a:p>
            <a:pPr>
              <a:buNone/>
            </a:pPr>
            <a:endParaRPr lang="en-US" i="1" dirty="0" smtClean="0">
              <a:solidFill>
                <a:schemeClr val="accent6">
                  <a:lumMod val="40000"/>
                  <a:lumOff val="60000"/>
                </a:schemeClr>
              </a:solidFill>
              <a:latin typeface="Federo"/>
            </a:endParaRPr>
          </a:p>
          <a:p>
            <a:pPr marL="594360" indent="-457200">
              <a:buFont typeface="+mj-lt"/>
              <a:buAutoNum type="arabicPeriod"/>
            </a:pPr>
            <a:r>
              <a:rPr lang="en-US" sz="3200" i="1" dirty="0" smtClean="0">
                <a:solidFill>
                  <a:schemeClr val="bg1"/>
                </a:solidFill>
                <a:latin typeface="Federo"/>
              </a:rPr>
              <a:t>Access Cavity preparation</a:t>
            </a:r>
          </a:p>
          <a:p>
            <a:pPr marL="594360" indent="-457200">
              <a:buFont typeface="+mj-lt"/>
              <a:buAutoNum type="arabicPeriod"/>
            </a:pPr>
            <a:r>
              <a:rPr lang="en-US" sz="3200" i="1" dirty="0" smtClean="0">
                <a:solidFill>
                  <a:srgbClr val="FFFF00"/>
                </a:solidFill>
                <a:latin typeface="Federo"/>
              </a:rPr>
              <a:t>Cleaning and Shaping</a:t>
            </a:r>
          </a:p>
          <a:p>
            <a:pPr marL="594360" indent="-457200">
              <a:buFont typeface="+mj-lt"/>
              <a:buAutoNum type="arabicPeriod"/>
            </a:pPr>
            <a:r>
              <a:rPr lang="en-US" sz="3200" i="1" dirty="0" err="1" smtClean="0">
                <a:solidFill>
                  <a:schemeClr val="bg1"/>
                </a:solidFill>
                <a:latin typeface="Federo"/>
              </a:rPr>
              <a:t>Obturation</a:t>
            </a:r>
            <a:endParaRPr lang="en-US" sz="3200" i="1" dirty="0" smtClean="0">
              <a:solidFill>
                <a:schemeClr val="bg1"/>
              </a:solidFill>
              <a:latin typeface="Federo"/>
            </a:endParaRPr>
          </a:p>
          <a:p>
            <a:pPr marL="594360" indent="-457200">
              <a:buFont typeface="+mj-lt"/>
              <a:buAutoNum type="arabicPeriod"/>
            </a:pPr>
            <a:r>
              <a:rPr lang="en-US" sz="3200" i="1" dirty="0" smtClean="0">
                <a:solidFill>
                  <a:schemeClr val="bg1"/>
                </a:solidFill>
                <a:latin typeface="Federo"/>
              </a:rPr>
              <a:t>Coronal restoration</a:t>
            </a:r>
            <a:endParaRPr lang="en-GB" sz="3200" i="1" dirty="0">
              <a:solidFill>
                <a:schemeClr val="bg1"/>
              </a:solidFill>
              <a:latin typeface="Federo"/>
            </a:endParaRPr>
          </a:p>
        </p:txBody>
      </p:sp>
    </p:spTree>
    <p:extLst>
      <p:ext uri="{BB962C8B-B14F-4D97-AF65-F5344CB8AC3E}">
        <p14:creationId xmlns:p14="http://schemas.microsoft.com/office/powerpoint/2010/main" xmlns="" val="1105391073"/>
      </p:ext>
    </p:extLst>
  </p:cSld>
  <p:clrMapOvr>
    <a:masterClrMapping/>
  </p:clrMapOvr>
  <p:transition spd="slow">
    <p:strips dir="l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Shot-2015-02-04-at-7.24.00-PM.png"/>
          <p:cNvPicPr>
            <a:picLocks noGrp="1" noChangeAspect="1"/>
          </p:cNvPicPr>
          <p:nvPr>
            <p:ph idx="1"/>
          </p:nvPr>
        </p:nvPicPr>
        <p:blipFill>
          <a:blip r:embed="rId2"/>
          <a:stretch>
            <a:fillRect/>
          </a:stretch>
        </p:blipFill>
        <p:spPr>
          <a:xfrm>
            <a:off x="0" y="1528997"/>
            <a:ext cx="12191999" cy="5329003"/>
          </a:xfrm>
        </p:spPr>
      </p:pic>
      <p:sp>
        <p:nvSpPr>
          <p:cNvPr id="2" name="Title 1"/>
          <p:cNvSpPr>
            <a:spLocks noGrp="1"/>
          </p:cNvSpPr>
          <p:nvPr>
            <p:ph type="title"/>
          </p:nvPr>
        </p:nvSpPr>
        <p:spPr>
          <a:xfrm>
            <a:off x="609600" y="274637"/>
            <a:ext cx="10972800" cy="1359291"/>
          </a:xfrm>
        </p:spPr>
        <p:txBody>
          <a:bodyPr>
            <a:normAutofit/>
          </a:bodyPr>
          <a:lstStyle/>
          <a:p>
            <a:pPr algn="l"/>
            <a:r>
              <a:rPr lang="en-US" sz="3600" i="1" dirty="0" smtClean="0">
                <a:solidFill>
                  <a:schemeClr val="accent6">
                    <a:lumMod val="20000"/>
                    <a:lumOff val="80000"/>
                  </a:schemeClr>
                </a:solidFill>
                <a:latin typeface="Federo"/>
              </a:rPr>
              <a:t> Cleaning and shaping can be performed by different </a:t>
            </a:r>
            <a:r>
              <a:rPr lang="en-US" sz="3600" i="1" dirty="0" err="1" smtClean="0">
                <a:solidFill>
                  <a:schemeClr val="accent6">
                    <a:lumMod val="20000"/>
                    <a:lumOff val="80000"/>
                  </a:schemeClr>
                </a:solidFill>
                <a:latin typeface="Federo"/>
              </a:rPr>
              <a:t>intracanal</a:t>
            </a:r>
            <a:r>
              <a:rPr lang="en-US" sz="3600" i="1" dirty="0" smtClean="0">
                <a:solidFill>
                  <a:schemeClr val="accent6">
                    <a:lumMod val="20000"/>
                    <a:lumOff val="80000"/>
                  </a:schemeClr>
                </a:solidFill>
                <a:latin typeface="Federo"/>
              </a:rPr>
              <a:t> rotary and hand instruments. </a:t>
            </a:r>
            <a:endParaRPr lang="en-US" sz="3600" dirty="0">
              <a:solidFill>
                <a:schemeClr val="accent6">
                  <a:lumMod val="20000"/>
                  <a:lumOff val="80000"/>
                </a:schemeClr>
              </a:solidFill>
            </a:endParaRPr>
          </a:p>
        </p:txBody>
      </p:sp>
    </p:spTree>
  </p:cSld>
  <p:clrMapOvr>
    <a:masterClrMapping/>
  </p:clrMapOvr>
  <p:transition spd="slow">
    <p:strips dir="l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15Aug6BCsimmons-endofilesep01.jpg"/>
          <p:cNvPicPr>
            <a:picLocks noGrp="1" noChangeAspect="1"/>
          </p:cNvPicPr>
          <p:nvPr>
            <p:ph idx="1"/>
          </p:nvPr>
        </p:nvPicPr>
        <p:blipFill>
          <a:blip r:embed="rId2"/>
          <a:stretch>
            <a:fillRect/>
          </a:stretch>
        </p:blipFill>
        <p:spPr>
          <a:xfrm>
            <a:off x="3073" y="0"/>
            <a:ext cx="12188927" cy="6858000"/>
          </a:xfrm>
        </p:spPr>
      </p:pic>
      <p:sp>
        <p:nvSpPr>
          <p:cNvPr id="2" name="Title 1"/>
          <p:cNvSpPr>
            <a:spLocks noGrp="1"/>
          </p:cNvSpPr>
          <p:nvPr>
            <p:ph type="title"/>
          </p:nvPr>
        </p:nvSpPr>
        <p:spPr>
          <a:xfrm>
            <a:off x="669561" y="3827307"/>
            <a:ext cx="10972800" cy="2843316"/>
          </a:xfrm>
        </p:spPr>
        <p:txBody>
          <a:bodyPr>
            <a:normAutofit fontScale="90000"/>
          </a:bodyPr>
          <a:lstStyle/>
          <a:p>
            <a:r>
              <a:rPr lang="en-US" dirty="0" smtClean="0">
                <a:solidFill>
                  <a:schemeClr val="accent6">
                    <a:lumMod val="20000"/>
                    <a:lumOff val="80000"/>
                  </a:schemeClr>
                </a:solidFill>
                <a:latin typeface="Federo"/>
              </a:rPr>
              <a:t>Intra-canal instrument </a:t>
            </a:r>
            <a:r>
              <a:rPr lang="en-US" dirty="0" smtClean="0">
                <a:solidFill>
                  <a:schemeClr val="accent6">
                    <a:lumMod val="20000"/>
                    <a:lumOff val="80000"/>
                  </a:schemeClr>
                </a:solidFill>
                <a:latin typeface="Federo"/>
              </a:rPr>
              <a:t>separation, </a:t>
            </a:r>
            <a:r>
              <a:rPr lang="en-US" dirty="0" smtClean="0">
                <a:solidFill>
                  <a:schemeClr val="accent6">
                    <a:lumMod val="20000"/>
                    <a:lumOff val="80000"/>
                  </a:schemeClr>
                </a:solidFill>
                <a:latin typeface="Federo"/>
              </a:rPr>
              <a:t>a common mishap owing to the limited flexibility and strength of instruments, a mishap that can jeopardize the whole treatment procedure and affect the prognosis immensely.  </a:t>
            </a:r>
            <a:br>
              <a:rPr lang="en-US" dirty="0" smtClean="0">
                <a:solidFill>
                  <a:schemeClr val="accent6">
                    <a:lumMod val="20000"/>
                    <a:lumOff val="80000"/>
                  </a:schemeClr>
                </a:solidFill>
                <a:latin typeface="Federo"/>
              </a:rPr>
            </a:br>
            <a:endParaRPr lang="en-US" dirty="0">
              <a:solidFill>
                <a:schemeClr val="accent6">
                  <a:lumMod val="20000"/>
                  <a:lumOff val="80000"/>
                </a:schemeClr>
              </a:solidFill>
            </a:endParaRPr>
          </a:p>
        </p:txBody>
      </p:sp>
    </p:spTree>
  </p:cSld>
  <p:clrMapOvr>
    <a:masterClrMapping/>
  </p:clrMapOvr>
  <p:transition spd="slow">
    <p:strips dir="l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054126"/>
            <a:ext cx="10972800" cy="1143000"/>
          </a:xfrm>
        </p:spPr>
        <p:txBody>
          <a:bodyPr>
            <a:normAutofit fontScale="90000"/>
          </a:bodyPr>
          <a:lstStyle/>
          <a:p>
            <a:r>
              <a:rPr lang="en-US" i="1" dirty="0" smtClean="0">
                <a:solidFill>
                  <a:schemeClr val="accent6">
                    <a:lumMod val="20000"/>
                    <a:lumOff val="80000"/>
                  </a:schemeClr>
                </a:solidFill>
                <a:latin typeface="Federo"/>
              </a:rPr>
              <a:t>Ultrasonic tips are one of the most successful approaches used nowadays to retrieve the separated instruments</a:t>
            </a:r>
            <a:endParaRPr lang="en-US" dirty="0">
              <a:solidFill>
                <a:schemeClr val="accent6">
                  <a:lumMod val="20000"/>
                  <a:lumOff val="80000"/>
                </a:schemeClr>
              </a:solidFill>
            </a:endParaRPr>
          </a:p>
        </p:txBody>
      </p:sp>
      <p:pic>
        <p:nvPicPr>
          <p:cNvPr id="4" name="Content Placeholder 3" descr="Fullwidth-Image-All-tIps-Clean-3.png"/>
          <p:cNvPicPr>
            <a:picLocks noGrp="1" noChangeAspect="1"/>
          </p:cNvPicPr>
          <p:nvPr>
            <p:ph idx="1"/>
          </p:nvPr>
        </p:nvPicPr>
        <p:blipFill>
          <a:blip r:embed="rId2"/>
          <a:stretch>
            <a:fillRect/>
          </a:stretch>
        </p:blipFill>
        <p:spPr>
          <a:xfrm>
            <a:off x="1" y="2976881"/>
            <a:ext cx="12192000" cy="3881120"/>
          </a:xfrm>
        </p:spPr>
      </p:pic>
    </p:spTree>
  </p:cSld>
  <p:clrMapOvr>
    <a:masterClrMapping/>
  </p:clrMapOvr>
  <p:transition spd="slow">
    <p:strips dir="l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8813642-0A0C-48D7-9DD7-90932C440853}"/>
              </a:ext>
            </a:extLst>
          </p:cNvPr>
          <p:cNvSpPr>
            <a:spLocks noGrp="1"/>
          </p:cNvSpPr>
          <p:nvPr>
            <p:ph idx="1"/>
          </p:nvPr>
        </p:nvSpPr>
        <p:spPr>
          <a:xfrm>
            <a:off x="684211" y="685800"/>
            <a:ext cx="10948155" cy="5690616"/>
          </a:xfrm>
        </p:spPr>
        <p:txBody>
          <a:bodyPr>
            <a:normAutofit/>
          </a:bodyPr>
          <a:lstStyle/>
          <a:p>
            <a:pPr indent="457200" algn="just">
              <a:lnSpc>
                <a:spcPct val="107000"/>
              </a:lnSpc>
              <a:spcBef>
                <a:spcPts val="1200"/>
              </a:spcBef>
              <a:spcAft>
                <a:spcPts val="0"/>
              </a:spcAft>
            </a:pPr>
            <a:r>
              <a:rPr lang="en-US" sz="3600" i="1" dirty="0">
                <a:solidFill>
                  <a:schemeClr val="accent6">
                    <a:lumMod val="20000"/>
                    <a:lumOff val="80000"/>
                  </a:schemeClr>
                </a:solidFill>
                <a:effectLst>
                  <a:outerShdw blurRad="50800" dist="38100" dir="2700000" algn="tl" rotWithShape="0">
                    <a:prstClr val="black">
                      <a:alpha val="40000"/>
                    </a:prstClr>
                  </a:outerShdw>
                </a:effectLst>
                <a:latin typeface="Federo"/>
                <a:ea typeface="Times New Roman" panose="02020603050405020304" pitchFamily="18" charset="0"/>
                <a:cs typeface="Arial" panose="020B0604020202020204" pitchFamily="34" charset="0"/>
              </a:rPr>
              <a:t>Many studies were carried out to detect the amount of </a:t>
            </a:r>
            <a:r>
              <a:rPr lang="en-US" sz="3600" i="1" dirty="0">
                <a:solidFill>
                  <a:srgbClr val="FFC000"/>
                </a:solidFill>
                <a:effectLst>
                  <a:outerShdw blurRad="50800" dist="38100" dir="2700000" algn="tl" rotWithShape="0">
                    <a:prstClr val="black">
                      <a:alpha val="40000"/>
                    </a:prstClr>
                  </a:outerShdw>
                </a:effectLst>
                <a:latin typeface="Federo"/>
                <a:ea typeface="Times New Roman" panose="02020603050405020304" pitchFamily="18" charset="0"/>
                <a:cs typeface="Arial" panose="020B0604020202020204" pitchFamily="34" charset="0"/>
              </a:rPr>
              <a:t>heat generated </a:t>
            </a:r>
            <a:r>
              <a:rPr lang="en-US" sz="3600" i="1" dirty="0">
                <a:solidFill>
                  <a:schemeClr val="accent6">
                    <a:lumMod val="20000"/>
                    <a:lumOff val="80000"/>
                  </a:schemeClr>
                </a:solidFill>
                <a:effectLst>
                  <a:outerShdw blurRad="50800" dist="38100" dir="2700000" algn="tl" rotWithShape="0">
                    <a:prstClr val="black">
                      <a:alpha val="40000"/>
                    </a:prstClr>
                  </a:outerShdw>
                </a:effectLst>
                <a:latin typeface="Federo"/>
                <a:ea typeface="Times New Roman" panose="02020603050405020304" pitchFamily="18" charset="0"/>
                <a:cs typeface="Arial" panose="020B0604020202020204" pitchFamily="34" charset="0"/>
              </a:rPr>
              <a:t>on the external root surface during </a:t>
            </a:r>
            <a:r>
              <a:rPr lang="en-US" sz="3600" i="1" dirty="0">
                <a:solidFill>
                  <a:srgbClr val="C00000"/>
                </a:solidFill>
                <a:effectLst>
                  <a:outerShdw blurRad="50800" dist="38100" dir="2700000" algn="tl" rotWithShape="0">
                    <a:prstClr val="black">
                      <a:alpha val="40000"/>
                    </a:prstClr>
                  </a:outerShdw>
                </a:effectLst>
                <a:latin typeface="Federo"/>
                <a:ea typeface="Times New Roman" panose="02020603050405020304" pitchFamily="18" charset="0"/>
                <a:cs typeface="Arial" panose="020B0604020202020204" pitchFamily="34" charset="0"/>
              </a:rPr>
              <a:t>post removal</a:t>
            </a:r>
            <a:r>
              <a:rPr lang="en-US" sz="3600" i="1" dirty="0">
                <a:solidFill>
                  <a:schemeClr val="accent6">
                    <a:lumMod val="20000"/>
                    <a:lumOff val="80000"/>
                  </a:schemeClr>
                </a:solidFill>
                <a:effectLst>
                  <a:outerShdw blurRad="50800" dist="38100" dir="2700000" algn="tl" rotWithShape="0">
                    <a:prstClr val="black">
                      <a:alpha val="40000"/>
                    </a:prstClr>
                  </a:outerShdw>
                </a:effectLst>
                <a:latin typeface="Federo"/>
                <a:ea typeface="Times New Roman" panose="02020603050405020304" pitchFamily="18" charset="0"/>
                <a:cs typeface="Arial" panose="020B0604020202020204" pitchFamily="34" charset="0"/>
              </a:rPr>
              <a:t>. </a:t>
            </a:r>
            <a:endParaRPr lang="en-US" sz="3600" i="1" dirty="0" smtClean="0">
              <a:solidFill>
                <a:schemeClr val="accent6">
                  <a:lumMod val="20000"/>
                  <a:lumOff val="80000"/>
                </a:schemeClr>
              </a:solidFill>
              <a:effectLst>
                <a:outerShdw blurRad="50800" dist="38100" dir="2700000" algn="tl" rotWithShape="0">
                  <a:prstClr val="black">
                    <a:alpha val="40000"/>
                  </a:prstClr>
                </a:outerShdw>
              </a:effectLst>
              <a:latin typeface="Federo"/>
              <a:ea typeface="Times New Roman" panose="02020603050405020304" pitchFamily="18" charset="0"/>
              <a:cs typeface="Arial" panose="020B0604020202020204" pitchFamily="34" charset="0"/>
            </a:endParaRPr>
          </a:p>
          <a:p>
            <a:pPr indent="457200" algn="just">
              <a:lnSpc>
                <a:spcPct val="107000"/>
              </a:lnSpc>
              <a:spcBef>
                <a:spcPts val="1200"/>
              </a:spcBef>
              <a:spcAft>
                <a:spcPts val="0"/>
              </a:spcAft>
              <a:buNone/>
            </a:pPr>
            <a:endParaRPr lang="en-US" sz="3600" i="1" dirty="0" smtClean="0">
              <a:solidFill>
                <a:schemeClr val="accent6">
                  <a:lumMod val="20000"/>
                  <a:lumOff val="80000"/>
                </a:schemeClr>
              </a:solidFill>
              <a:effectLst>
                <a:outerShdw blurRad="50800" dist="38100" dir="2700000" algn="tl" rotWithShape="0">
                  <a:prstClr val="black">
                    <a:alpha val="40000"/>
                  </a:prstClr>
                </a:outerShdw>
              </a:effectLst>
              <a:latin typeface="Federo"/>
              <a:ea typeface="Times New Roman" panose="02020603050405020304" pitchFamily="18" charset="0"/>
              <a:cs typeface="Arial" panose="020B0604020202020204" pitchFamily="34" charset="0"/>
            </a:endParaRPr>
          </a:p>
          <a:p>
            <a:pPr indent="457200" algn="just">
              <a:lnSpc>
                <a:spcPct val="107000"/>
              </a:lnSpc>
              <a:spcBef>
                <a:spcPts val="1200"/>
              </a:spcBef>
              <a:spcAft>
                <a:spcPts val="0"/>
              </a:spcAft>
            </a:pPr>
            <a:r>
              <a:rPr lang="en-US" sz="3600" i="1" dirty="0" smtClean="0">
                <a:solidFill>
                  <a:schemeClr val="accent6">
                    <a:lumMod val="20000"/>
                    <a:lumOff val="80000"/>
                  </a:schemeClr>
                </a:solidFill>
                <a:effectLst>
                  <a:outerShdw blurRad="50800" dist="38100" dir="2700000" algn="tl" rotWithShape="0">
                    <a:prstClr val="black">
                      <a:alpha val="40000"/>
                    </a:prstClr>
                  </a:outerShdw>
                </a:effectLst>
                <a:latin typeface="Federo"/>
                <a:ea typeface="Times New Roman" panose="02020603050405020304" pitchFamily="18" charset="0"/>
                <a:cs typeface="Arial" panose="020B0604020202020204" pitchFamily="34" charset="0"/>
              </a:rPr>
              <a:t>Few </a:t>
            </a:r>
            <a:r>
              <a:rPr lang="en-US" sz="3600" i="1" dirty="0">
                <a:solidFill>
                  <a:schemeClr val="accent6">
                    <a:lumMod val="20000"/>
                    <a:lumOff val="80000"/>
                  </a:schemeClr>
                </a:solidFill>
                <a:effectLst>
                  <a:outerShdw blurRad="50800" dist="38100" dir="2700000" algn="tl" rotWithShape="0">
                    <a:prstClr val="black">
                      <a:alpha val="40000"/>
                    </a:prstClr>
                  </a:outerShdw>
                </a:effectLst>
                <a:latin typeface="Federo"/>
                <a:ea typeface="Times New Roman" panose="02020603050405020304" pitchFamily="18" charset="0"/>
                <a:cs typeface="Arial" panose="020B0604020202020204" pitchFamily="34" charset="0"/>
              </a:rPr>
              <a:t>studies were performed to detect the amount of </a:t>
            </a:r>
            <a:r>
              <a:rPr lang="en-US" sz="3600" i="1" dirty="0">
                <a:solidFill>
                  <a:srgbClr val="FFC000"/>
                </a:solidFill>
                <a:effectLst>
                  <a:outerShdw blurRad="50800" dist="38100" dir="2700000" algn="tl" rotWithShape="0">
                    <a:prstClr val="black">
                      <a:alpha val="40000"/>
                    </a:prstClr>
                  </a:outerShdw>
                </a:effectLst>
                <a:latin typeface="Federo"/>
                <a:ea typeface="Times New Roman" panose="02020603050405020304" pitchFamily="18" charset="0"/>
                <a:cs typeface="Arial" panose="020B0604020202020204" pitchFamily="34" charset="0"/>
              </a:rPr>
              <a:t>heat generated </a:t>
            </a:r>
            <a:r>
              <a:rPr lang="en-US" sz="3600" i="1" dirty="0">
                <a:solidFill>
                  <a:schemeClr val="accent6">
                    <a:lumMod val="20000"/>
                    <a:lumOff val="80000"/>
                  </a:schemeClr>
                </a:solidFill>
                <a:effectLst>
                  <a:outerShdw blurRad="50800" dist="38100" dir="2700000" algn="tl" rotWithShape="0">
                    <a:prstClr val="black">
                      <a:alpha val="40000"/>
                    </a:prstClr>
                  </a:outerShdw>
                </a:effectLst>
                <a:latin typeface="Federo"/>
                <a:ea typeface="Times New Roman" panose="02020603050405020304" pitchFamily="18" charset="0"/>
                <a:cs typeface="Arial" panose="020B0604020202020204" pitchFamily="34" charset="0"/>
              </a:rPr>
              <a:t>during </a:t>
            </a:r>
            <a:r>
              <a:rPr lang="en-US" sz="3600" i="1" dirty="0">
                <a:solidFill>
                  <a:srgbClr val="C00000"/>
                </a:solidFill>
                <a:effectLst>
                  <a:outerShdw blurRad="50800" dist="38100" dir="2700000" algn="tl" rotWithShape="0">
                    <a:prstClr val="black">
                      <a:alpha val="40000"/>
                    </a:prstClr>
                  </a:outerShdw>
                </a:effectLst>
                <a:latin typeface="Federo"/>
                <a:ea typeface="Times New Roman" panose="02020603050405020304" pitchFamily="18" charset="0"/>
                <a:cs typeface="Arial" panose="020B0604020202020204" pitchFamily="34" charset="0"/>
              </a:rPr>
              <a:t>broken instrument </a:t>
            </a:r>
            <a:r>
              <a:rPr lang="en-US" sz="3600" i="1" dirty="0" smtClean="0">
                <a:solidFill>
                  <a:srgbClr val="C00000"/>
                </a:solidFill>
                <a:effectLst>
                  <a:outerShdw blurRad="50800" dist="38100" dir="2700000" algn="tl" rotWithShape="0">
                    <a:prstClr val="black">
                      <a:alpha val="40000"/>
                    </a:prstClr>
                  </a:outerShdw>
                </a:effectLst>
                <a:latin typeface="Federo"/>
                <a:ea typeface="Times New Roman" panose="02020603050405020304" pitchFamily="18" charset="0"/>
                <a:cs typeface="Arial" panose="020B0604020202020204" pitchFamily="34" charset="0"/>
              </a:rPr>
              <a:t>removal.</a:t>
            </a:r>
            <a:endParaRPr lang="en-GB" sz="3600" i="1" dirty="0">
              <a:solidFill>
                <a:schemeClr val="accent6">
                  <a:lumMod val="20000"/>
                  <a:lumOff val="80000"/>
                </a:schemeClr>
              </a:solidFill>
              <a:effectLst>
                <a:outerShdw blurRad="50800" dist="38100" dir="2700000" algn="tl" rotWithShape="0">
                  <a:prstClr val="black">
                    <a:alpha val="40000"/>
                  </a:prstClr>
                </a:outerShdw>
              </a:effectLst>
              <a:latin typeface="Federo"/>
              <a:ea typeface="Calibri" panose="020F0502020204030204" pitchFamily="34" charset="0"/>
              <a:cs typeface="Arial" panose="020B0604020202020204" pitchFamily="34" charset="0"/>
            </a:endParaRPr>
          </a:p>
          <a:p>
            <a:pPr marL="0" indent="0">
              <a:lnSpc>
                <a:spcPct val="107000"/>
              </a:lnSpc>
              <a:spcAft>
                <a:spcPts val="0"/>
              </a:spcAft>
              <a:buNone/>
            </a:pPr>
            <a:r>
              <a:rPr lang="en-US" sz="2000" i="1" dirty="0">
                <a:solidFill>
                  <a:schemeClr val="accent6">
                    <a:lumMod val="20000"/>
                    <a:lumOff val="80000"/>
                  </a:schemeClr>
                </a:solidFill>
                <a:effectLst>
                  <a:outerShdw blurRad="50800" dist="38100" dir="2700000" algn="tl" rotWithShape="0">
                    <a:prstClr val="black">
                      <a:alpha val="40000"/>
                    </a:prstClr>
                  </a:outerShdw>
                </a:effectLst>
                <a:latin typeface="Federo"/>
                <a:ea typeface="Times New Roman" panose="02020603050405020304" pitchFamily="18" charset="0"/>
                <a:cs typeface="Arial" panose="020B0604020202020204" pitchFamily="34" charset="0"/>
              </a:rPr>
              <a:t> </a:t>
            </a:r>
            <a:endParaRPr lang="en-GB" sz="1600" i="1" dirty="0">
              <a:solidFill>
                <a:schemeClr val="accent6">
                  <a:lumMod val="20000"/>
                  <a:lumOff val="80000"/>
                </a:schemeClr>
              </a:solidFill>
              <a:effectLst>
                <a:outerShdw blurRad="50800" dist="38100" dir="2700000" algn="tl" rotWithShape="0">
                  <a:prstClr val="black">
                    <a:alpha val="40000"/>
                  </a:prstClr>
                </a:outerShdw>
              </a:effectLst>
              <a:latin typeface="Federo"/>
              <a:ea typeface="Calibri" panose="020F0502020204030204" pitchFamily="34" charset="0"/>
              <a:cs typeface="Arial" panose="020B0604020202020204" pitchFamily="34" charset="0"/>
            </a:endParaRPr>
          </a:p>
          <a:p>
            <a:endParaRPr lang="en-GB" dirty="0">
              <a:effectLst>
                <a:outerShdw blurRad="50800" dist="38100" dir="2700000" algn="tl" rotWithShape="0">
                  <a:prstClr val="black">
                    <a:alpha val="40000"/>
                  </a:prstClr>
                </a:outerShdw>
              </a:effectLst>
            </a:endParaRPr>
          </a:p>
        </p:txBody>
      </p:sp>
    </p:spTree>
    <p:extLst>
      <p:ext uri="{BB962C8B-B14F-4D97-AF65-F5344CB8AC3E}">
        <p14:creationId xmlns:p14="http://schemas.microsoft.com/office/powerpoint/2010/main" xmlns="" val="4149686475"/>
      </p:ext>
    </p:extLst>
  </p:cSld>
  <p:clrMapOvr>
    <a:masterClrMapping/>
  </p:clrMapOvr>
  <p:transition spd="slow">
    <p:strips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i="1" u="sng" dirty="0" smtClean="0">
                <a:solidFill>
                  <a:schemeClr val="accent6">
                    <a:lumMod val="20000"/>
                    <a:lumOff val="80000"/>
                  </a:schemeClr>
                </a:solidFill>
                <a:latin typeface="Federo"/>
                <a:ea typeface="Times New Roman" panose="02020603050405020304" pitchFamily="18" charset="0"/>
                <a:cs typeface="Times New Roman" panose="02020603050405020304" pitchFamily="18" charset="0"/>
              </a:rPr>
              <a:t>The aim of this study was to</a:t>
            </a:r>
            <a:r>
              <a:rPr lang="en-US" i="1" dirty="0" smtClean="0">
                <a:solidFill>
                  <a:schemeClr val="accent6">
                    <a:lumMod val="20000"/>
                    <a:lumOff val="80000"/>
                  </a:schemeClr>
                </a:solidFill>
                <a:latin typeface="Federo"/>
                <a:ea typeface="Times New Roman" panose="02020603050405020304" pitchFamily="18" charset="0"/>
                <a:cs typeface="Times New Roman" panose="02020603050405020304" pitchFamily="18" charset="0"/>
              </a:rPr>
              <a:t>:</a:t>
            </a:r>
            <a:endParaRPr lang="en-US" dirty="0">
              <a:solidFill>
                <a:schemeClr val="accent6">
                  <a:lumMod val="20000"/>
                  <a:lumOff val="80000"/>
                </a:schemeClr>
              </a:solidFill>
              <a:latin typeface="Federo"/>
            </a:endParaRPr>
          </a:p>
        </p:txBody>
      </p:sp>
      <p:sp>
        <p:nvSpPr>
          <p:cNvPr id="3" name="Content Placeholder 2"/>
          <p:cNvSpPr>
            <a:spLocks noGrp="1"/>
          </p:cNvSpPr>
          <p:nvPr>
            <p:ph idx="1"/>
          </p:nvPr>
        </p:nvSpPr>
        <p:spPr/>
        <p:txBody>
          <a:bodyPr/>
          <a:lstStyle/>
          <a:p>
            <a:pPr marL="342900" lvl="0" indent="-342900" algn="just" fontAlgn="base">
              <a:lnSpc>
                <a:spcPct val="107000"/>
              </a:lnSpc>
              <a:spcBef>
                <a:spcPts val="1200"/>
              </a:spcBef>
              <a:spcAft>
                <a:spcPts val="0"/>
              </a:spcAft>
              <a:tabLst>
                <a:tab pos="457200" algn="l"/>
              </a:tabLst>
            </a:pPr>
            <a:r>
              <a:rPr lang="en-US" i="1" dirty="0" smtClean="0">
                <a:solidFill>
                  <a:srgbClr val="000000"/>
                </a:solidFill>
                <a:effectLst>
                  <a:outerShdw blurRad="50800" dist="38100" algn="l" rotWithShape="0">
                    <a:prstClr val="black">
                      <a:alpha val="40000"/>
                    </a:prstClr>
                  </a:outerShdw>
                </a:effectLst>
                <a:latin typeface="Federo"/>
                <a:ea typeface="Times New Roman" panose="02020603050405020304" pitchFamily="18" charset="0"/>
                <a:cs typeface="Arial" panose="020B0604020202020204" pitchFamily="34" charset="0"/>
              </a:rPr>
              <a:t>Measure the amount of heat generated on the external root surface during broken instrument removal using different types of ultrasonic tips with different power and time settings</a:t>
            </a:r>
            <a:r>
              <a:rPr lang="en-US" i="1" dirty="0" smtClean="0">
                <a:solidFill>
                  <a:srgbClr val="000000"/>
                </a:solidFill>
                <a:effectLst>
                  <a:outerShdw blurRad="50800" dist="38100" algn="l" rotWithShape="0">
                    <a:prstClr val="black">
                      <a:alpha val="40000"/>
                    </a:prstClr>
                  </a:outerShdw>
                </a:effectLst>
                <a:latin typeface="Federo"/>
                <a:ea typeface="Times New Roman" panose="02020603050405020304" pitchFamily="18" charset="0"/>
                <a:cs typeface="Arial" panose="020B0604020202020204" pitchFamily="34" charset="0"/>
              </a:rPr>
              <a:t>.</a:t>
            </a:r>
          </a:p>
          <a:p>
            <a:pPr marL="342900" lvl="0" indent="-342900" algn="just" fontAlgn="base">
              <a:lnSpc>
                <a:spcPct val="107000"/>
              </a:lnSpc>
              <a:spcBef>
                <a:spcPts val="1200"/>
              </a:spcBef>
              <a:spcAft>
                <a:spcPts val="0"/>
              </a:spcAft>
              <a:tabLst>
                <a:tab pos="457200" algn="l"/>
              </a:tabLst>
            </a:pPr>
            <a:endParaRPr lang="en-US" i="1" dirty="0" smtClean="0">
              <a:solidFill>
                <a:srgbClr val="000000"/>
              </a:solidFill>
              <a:effectLst>
                <a:outerShdw blurRad="50800" dist="38100" algn="l" rotWithShape="0">
                  <a:prstClr val="black">
                    <a:alpha val="40000"/>
                  </a:prstClr>
                </a:outerShdw>
              </a:effectLst>
              <a:latin typeface="Federo"/>
              <a:ea typeface="Calibri" panose="020F0502020204030204" pitchFamily="34" charset="0"/>
              <a:cs typeface="Arial" panose="020B0604020202020204" pitchFamily="34" charset="0"/>
            </a:endParaRPr>
          </a:p>
          <a:p>
            <a:pPr marL="342900" lvl="0" indent="-342900" algn="just" fontAlgn="base">
              <a:lnSpc>
                <a:spcPct val="107000"/>
              </a:lnSpc>
              <a:spcBef>
                <a:spcPts val="1200"/>
              </a:spcBef>
              <a:spcAft>
                <a:spcPts val="0"/>
              </a:spcAft>
              <a:buNone/>
              <a:tabLst>
                <a:tab pos="457200" algn="l"/>
              </a:tabLst>
            </a:pPr>
            <a:endParaRPr lang="en-GB" i="1" dirty="0" smtClean="0">
              <a:effectLst>
                <a:outerShdw blurRad="50800" dist="38100" algn="l" rotWithShape="0">
                  <a:prstClr val="black">
                    <a:alpha val="40000"/>
                  </a:prstClr>
                </a:outerShdw>
              </a:effectLst>
              <a:latin typeface="Federo"/>
              <a:ea typeface="Calibri" panose="020F0502020204030204" pitchFamily="34" charset="0"/>
              <a:cs typeface="Arial" panose="020B0604020202020204" pitchFamily="34" charset="0"/>
            </a:endParaRPr>
          </a:p>
          <a:p>
            <a:pPr marL="342900" lvl="0" indent="-342900" algn="just" fontAlgn="base">
              <a:lnSpc>
                <a:spcPct val="107000"/>
              </a:lnSpc>
              <a:spcBef>
                <a:spcPts val="1200"/>
              </a:spcBef>
              <a:spcAft>
                <a:spcPts val="0"/>
              </a:spcAft>
              <a:tabLst>
                <a:tab pos="457200" algn="l"/>
              </a:tabLst>
            </a:pPr>
            <a:r>
              <a:rPr lang="en-US" i="1" dirty="0" smtClean="0">
                <a:solidFill>
                  <a:srgbClr val="000000"/>
                </a:solidFill>
                <a:effectLst>
                  <a:outerShdw blurRad="50800" dist="38100" algn="l" rotWithShape="0">
                    <a:prstClr val="black">
                      <a:alpha val="40000"/>
                    </a:prstClr>
                  </a:outerShdw>
                </a:effectLst>
                <a:latin typeface="Federo"/>
                <a:ea typeface="Times New Roman" panose="02020603050405020304" pitchFamily="18" charset="0"/>
                <a:cs typeface="Arial" panose="020B0604020202020204" pitchFamily="34" charset="0"/>
              </a:rPr>
              <a:t>Investigate the relation between the heat generated on the external root surface and the remaining dentin thickness.</a:t>
            </a:r>
            <a:endParaRPr lang="en-GB" i="1" dirty="0" smtClean="0">
              <a:effectLst>
                <a:outerShdw blurRad="50800" dist="38100" algn="l" rotWithShape="0">
                  <a:prstClr val="black">
                    <a:alpha val="40000"/>
                  </a:prstClr>
                </a:outerShdw>
              </a:effectLst>
              <a:latin typeface="Federo"/>
              <a:ea typeface="Calibri" panose="020F0502020204030204" pitchFamily="34" charset="0"/>
              <a:cs typeface="Arial" panose="020B0604020202020204" pitchFamily="34" charset="0"/>
            </a:endParaRPr>
          </a:p>
          <a:p>
            <a:endParaRPr lang="en-US" dirty="0">
              <a:effectLst>
                <a:outerShdw blurRad="50800" dist="38100" algn="l" rotWithShape="0">
                  <a:prstClr val="black">
                    <a:alpha val="40000"/>
                  </a:prstClr>
                </a:outerShdw>
              </a:effectLst>
            </a:endParaRPr>
          </a:p>
        </p:txBody>
      </p:sp>
    </p:spTree>
  </p:cSld>
  <p:clrMapOvr>
    <a:masterClrMapping/>
  </p:clrMapOvr>
  <p:transition spd="slow">
    <p:strips dir="l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https://lh4.googleusercontent.com/naBORSUWV4P16vuGLMSWnv7nHB9RCPLyVIOkujf0x3yBDGfIAXhrkFddR5LC8FJXgPf46FUGUkB4I3UtL5SLdMmh503XgL7FV9sVmopk28R_XfAfAOKnj07FFtihh9oCIp19ZKmWsvJoC_r63Q">
            <a:extLst>
              <a:ext uri="{FF2B5EF4-FFF2-40B4-BE49-F238E27FC236}">
                <a16:creationId xmlns:a16="http://schemas.microsoft.com/office/drawing/2014/main" xmlns="" id="{420FF4F4-9FD3-4218-9356-413CE0B6DA52}"/>
              </a:ext>
            </a:extLst>
          </p:cNvPr>
          <p:cNvPicPr>
            <a:picLocks noGrp="1"/>
          </p:cNvPicPr>
          <p:nvPr>
            <p:ph idx="4294967295"/>
          </p:nvPr>
        </p:nvPicPr>
        <p:blipFill>
          <a:blip r:embed="rId3" cstate="print">
            <a:extLst>
              <a:ext uri="{28A0092B-C50C-407E-A947-70E740481C1C}">
                <a14:useLocalDpi xmlns:a14="http://schemas.microsoft.com/office/drawing/2010/main" xmlns="" val="0"/>
              </a:ext>
            </a:extLst>
          </a:blip>
          <a:srcRect/>
          <a:stretch>
            <a:fillRect/>
          </a:stretch>
        </p:blipFill>
        <p:spPr bwMode="auto">
          <a:xfrm>
            <a:off x="0" y="0"/>
            <a:ext cx="12192001" cy="6858000"/>
          </a:xfrm>
          <a:prstGeom prst="rect">
            <a:avLst/>
          </a:prstGeom>
          <a:noFill/>
          <a:ln>
            <a:noFill/>
          </a:ln>
        </p:spPr>
      </p:pic>
      <p:sp>
        <p:nvSpPr>
          <p:cNvPr id="5" name="Title 4">
            <a:extLst>
              <a:ext uri="{FF2B5EF4-FFF2-40B4-BE49-F238E27FC236}">
                <a16:creationId xmlns:a16="http://schemas.microsoft.com/office/drawing/2014/main" xmlns="" id="{469D43F2-5BEE-459B-900A-6ED5A2CDB686}"/>
              </a:ext>
            </a:extLst>
          </p:cNvPr>
          <p:cNvSpPr>
            <a:spLocks noGrp="1"/>
          </p:cNvSpPr>
          <p:nvPr>
            <p:ph type="title"/>
          </p:nvPr>
        </p:nvSpPr>
        <p:spPr>
          <a:xfrm>
            <a:off x="1" y="451242"/>
            <a:ext cx="11767278" cy="1564934"/>
          </a:xfrm>
        </p:spPr>
        <p:txBody>
          <a:bodyPr>
            <a:normAutofit/>
          </a:bodyPr>
          <a:lstStyle/>
          <a:p>
            <a:pPr algn="l"/>
            <a:r>
              <a:rPr lang="fr-FR" sz="4000" i="1" dirty="0" smtClean="0">
                <a:solidFill>
                  <a:schemeClr val="tx2">
                    <a:lumMod val="10000"/>
                  </a:schemeClr>
                </a:solidFill>
                <a:latin typeface="Times New Roman" panose="02020603050405020304" pitchFamily="18" charset="0"/>
                <a:ea typeface="Times New Roman" panose="02020603050405020304" pitchFamily="18" charset="0"/>
              </a:rPr>
              <a:t> A-CPR5                B-CPR </a:t>
            </a:r>
            <a:r>
              <a:rPr lang="fr-FR" sz="4000" i="1" dirty="0">
                <a:solidFill>
                  <a:schemeClr val="tx2">
                    <a:lumMod val="10000"/>
                  </a:schemeClr>
                </a:solidFill>
                <a:latin typeface="Times New Roman" panose="02020603050405020304" pitchFamily="18" charset="0"/>
                <a:ea typeface="Times New Roman" panose="02020603050405020304" pitchFamily="18" charset="0"/>
              </a:rPr>
              <a:t>7         </a:t>
            </a:r>
            <a:r>
              <a:rPr lang="fr-FR" sz="4000" i="1" dirty="0" smtClean="0">
                <a:solidFill>
                  <a:schemeClr val="tx2">
                    <a:lumMod val="10000"/>
                  </a:schemeClr>
                </a:solidFill>
                <a:latin typeface="Times New Roman" panose="02020603050405020304" pitchFamily="18" charset="0"/>
                <a:ea typeface="Times New Roman" panose="02020603050405020304" pitchFamily="18" charset="0"/>
              </a:rPr>
              <a:t>                    </a:t>
            </a:r>
            <a:r>
              <a:rPr lang="fr-FR" sz="4000" i="1" dirty="0">
                <a:solidFill>
                  <a:schemeClr val="tx2">
                    <a:lumMod val="10000"/>
                  </a:schemeClr>
                </a:solidFill>
                <a:latin typeface="Times New Roman" panose="02020603050405020304" pitchFamily="18" charset="0"/>
                <a:ea typeface="Times New Roman" panose="02020603050405020304" pitchFamily="18" charset="0"/>
              </a:rPr>
              <a:t>C-ET 25 </a:t>
            </a:r>
            <a:endParaRPr lang="en-GB" sz="4000" i="1" dirty="0">
              <a:solidFill>
                <a:schemeClr val="tx2">
                  <a:lumMod val="10000"/>
                </a:schemeClr>
              </a:solidFill>
            </a:endParaRPr>
          </a:p>
        </p:txBody>
      </p:sp>
    </p:spTree>
    <p:extLst>
      <p:ext uri="{BB962C8B-B14F-4D97-AF65-F5344CB8AC3E}">
        <p14:creationId xmlns:p14="http://schemas.microsoft.com/office/powerpoint/2010/main" xmlns="" val="1802314264"/>
      </p:ext>
    </p:extLst>
  </p:cSld>
  <p:clrMapOvr>
    <a:masterClrMapping/>
  </p:clrMapOvr>
  <p:transition spd="slow">
    <p:strips dir="l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DA0A23A4-657F-4BAC-8924-76358BD50A43}"/>
              </a:ext>
            </a:extLst>
          </p:cNvPr>
          <p:cNvSpPr/>
          <p:nvPr/>
        </p:nvSpPr>
        <p:spPr>
          <a:xfrm>
            <a:off x="583094" y="344774"/>
            <a:ext cx="10974321" cy="4857868"/>
          </a:xfrm>
          <a:prstGeom prst="rect">
            <a:avLst/>
          </a:prstGeom>
        </p:spPr>
        <p:txBody>
          <a:bodyPr wrap="square">
            <a:spAutoFit/>
          </a:bodyPr>
          <a:lstStyle/>
          <a:p>
            <a:pPr algn="ctr">
              <a:lnSpc>
                <a:spcPct val="107000"/>
              </a:lnSpc>
              <a:spcBef>
                <a:spcPts val="1200"/>
              </a:spcBef>
              <a:spcAft>
                <a:spcPts val="0"/>
              </a:spcAft>
            </a:pPr>
            <a:r>
              <a:rPr lang="en-US" sz="3200" b="1" i="1" u="sng" dirty="0" smtClean="0">
                <a:solidFill>
                  <a:srgbClr val="000000"/>
                </a:solidFill>
                <a:effectLst>
                  <a:outerShdw blurRad="50800" dist="38100" dir="8100000" algn="tr" rotWithShape="0">
                    <a:prstClr val="black">
                      <a:alpha val="40000"/>
                    </a:prstClr>
                  </a:outerShdw>
                </a:effectLst>
                <a:latin typeface="Century Schoolbook" panose="02040604050505020304" pitchFamily="18" charset="0"/>
                <a:ea typeface="Times New Roman" panose="02020603050405020304" pitchFamily="18" charset="0"/>
                <a:cs typeface="Times New Roman" panose="02020603050405020304" pitchFamily="18" charset="0"/>
              </a:rPr>
              <a:t> </a:t>
            </a:r>
            <a:r>
              <a:rPr lang="en-US" sz="3200" b="1" i="1" u="sng" dirty="0">
                <a:solidFill>
                  <a:srgbClr val="000000"/>
                </a:solidFill>
                <a:effectLst>
                  <a:outerShdw blurRad="50800" dist="38100" dir="8100000" algn="tr" rotWithShape="0">
                    <a:prstClr val="black">
                      <a:alpha val="40000"/>
                    </a:prstClr>
                  </a:outerShdw>
                </a:effectLst>
                <a:latin typeface="Federo"/>
                <a:ea typeface="Times New Roman" panose="02020603050405020304" pitchFamily="18" charset="0"/>
                <a:cs typeface="Times New Roman" panose="02020603050405020304" pitchFamily="18" charset="0"/>
              </a:rPr>
              <a:t>Classification of samples:</a:t>
            </a:r>
            <a:endParaRPr lang="en-GB" sz="2000" dirty="0">
              <a:effectLst>
                <a:outerShdw blurRad="50800" dist="38100" dir="8100000" algn="tr" rotWithShape="0">
                  <a:prstClr val="black">
                    <a:alpha val="40000"/>
                  </a:prstClr>
                </a:outerShdw>
              </a:effectLst>
              <a:latin typeface="Federo"/>
              <a:ea typeface="Calibri" panose="020F0502020204030204" pitchFamily="34" charset="0"/>
              <a:cs typeface="Arial" panose="020B0604020202020204" pitchFamily="34" charset="0"/>
            </a:endParaRPr>
          </a:p>
          <a:p>
            <a:pPr indent="457200" algn="just">
              <a:lnSpc>
                <a:spcPct val="107000"/>
              </a:lnSpc>
              <a:spcBef>
                <a:spcPts val="1200"/>
              </a:spcBef>
              <a:spcAft>
                <a:spcPts val="0"/>
              </a:spcAft>
            </a:pPr>
            <a:endParaRPr lang="en-US" sz="2400" dirty="0" smtClean="0">
              <a:solidFill>
                <a:srgbClr val="000000"/>
              </a:solidFill>
              <a:effectLst>
                <a:outerShdw blurRad="50800" dist="38100" dir="8100000" algn="tr" rotWithShape="0">
                  <a:prstClr val="black">
                    <a:alpha val="40000"/>
                  </a:prstClr>
                </a:outerShdw>
              </a:effectLst>
              <a:latin typeface="Federo"/>
              <a:ea typeface="Times New Roman" panose="02020603050405020304" pitchFamily="18" charset="0"/>
              <a:cs typeface="Arial" panose="020B0604020202020204" pitchFamily="34" charset="0"/>
            </a:endParaRPr>
          </a:p>
          <a:p>
            <a:pPr indent="457200" algn="just">
              <a:lnSpc>
                <a:spcPct val="107000"/>
              </a:lnSpc>
              <a:spcBef>
                <a:spcPts val="1200"/>
              </a:spcBef>
              <a:spcAft>
                <a:spcPts val="0"/>
              </a:spcAft>
            </a:pPr>
            <a:r>
              <a:rPr lang="en-US" sz="2400" i="1" dirty="0" smtClean="0">
                <a:solidFill>
                  <a:schemeClr val="accent6">
                    <a:lumMod val="20000"/>
                    <a:lumOff val="80000"/>
                  </a:schemeClr>
                </a:solidFill>
                <a:effectLst>
                  <a:outerShdw blurRad="50800" dist="38100" dir="8100000" algn="tr" rotWithShape="0">
                    <a:prstClr val="black">
                      <a:alpha val="40000"/>
                    </a:prstClr>
                  </a:outerShdw>
                </a:effectLst>
                <a:latin typeface="Federo"/>
                <a:ea typeface="Times New Roman" panose="02020603050405020304" pitchFamily="18" charset="0"/>
                <a:cs typeface="Arial" panose="020B0604020202020204" pitchFamily="34" charset="0"/>
              </a:rPr>
              <a:t>The </a:t>
            </a:r>
            <a:r>
              <a:rPr lang="en-US" sz="2400" i="1" dirty="0">
                <a:solidFill>
                  <a:schemeClr val="accent6">
                    <a:lumMod val="20000"/>
                    <a:lumOff val="80000"/>
                  </a:schemeClr>
                </a:solidFill>
                <a:effectLst>
                  <a:outerShdw blurRad="50800" dist="38100" dir="8100000" algn="tr" rotWithShape="0">
                    <a:prstClr val="black">
                      <a:alpha val="40000"/>
                    </a:prstClr>
                  </a:outerShdw>
                </a:effectLst>
                <a:latin typeface="Federo"/>
                <a:ea typeface="Times New Roman" panose="02020603050405020304" pitchFamily="18" charset="0"/>
                <a:cs typeface="Arial" panose="020B0604020202020204" pitchFamily="34" charset="0"/>
              </a:rPr>
              <a:t>sixty samples used in this study were classified into three equal groups according to the type of tips used</a:t>
            </a:r>
            <a:r>
              <a:rPr lang="en-US" sz="2400" i="1" dirty="0" smtClean="0">
                <a:solidFill>
                  <a:schemeClr val="accent6">
                    <a:lumMod val="20000"/>
                    <a:lumOff val="80000"/>
                  </a:schemeClr>
                </a:solidFill>
                <a:effectLst>
                  <a:outerShdw blurRad="50800" dist="38100" dir="8100000" algn="tr" rotWithShape="0">
                    <a:prstClr val="black">
                      <a:alpha val="40000"/>
                    </a:prstClr>
                  </a:outerShdw>
                </a:effectLst>
                <a:latin typeface="Federo"/>
                <a:ea typeface="Times New Roman" panose="02020603050405020304" pitchFamily="18" charset="0"/>
                <a:cs typeface="Arial" panose="020B0604020202020204" pitchFamily="34" charset="0"/>
              </a:rPr>
              <a:t>.</a:t>
            </a:r>
          </a:p>
          <a:p>
            <a:pPr indent="457200" algn="just">
              <a:lnSpc>
                <a:spcPct val="107000"/>
              </a:lnSpc>
              <a:spcBef>
                <a:spcPts val="1200"/>
              </a:spcBef>
              <a:spcAft>
                <a:spcPts val="0"/>
              </a:spcAft>
            </a:pPr>
            <a:endParaRPr lang="en-US" sz="2400" dirty="0">
              <a:solidFill>
                <a:srgbClr val="000000"/>
              </a:solidFill>
              <a:effectLst>
                <a:outerShdw blurRad="50800" dist="38100" dir="8100000" algn="tr" rotWithShape="0">
                  <a:prstClr val="black">
                    <a:alpha val="40000"/>
                  </a:prstClr>
                </a:outerShdw>
              </a:effectLst>
              <a:latin typeface="Federo"/>
              <a:ea typeface="Times New Roman" panose="02020603050405020304" pitchFamily="18" charset="0"/>
              <a:cs typeface="Arial" panose="020B0604020202020204" pitchFamily="34" charset="0"/>
            </a:endParaRPr>
          </a:p>
          <a:p>
            <a:pPr indent="457200" algn="just">
              <a:lnSpc>
                <a:spcPct val="107000"/>
              </a:lnSpc>
              <a:spcBef>
                <a:spcPts val="1200"/>
              </a:spcBef>
              <a:spcAft>
                <a:spcPts val="0"/>
              </a:spcAft>
            </a:pPr>
            <a:r>
              <a:rPr lang="en-US" sz="2400" b="1" i="1" dirty="0">
                <a:solidFill>
                  <a:srgbClr val="C00000"/>
                </a:solidFill>
                <a:effectLst>
                  <a:outerShdw blurRad="50800" dist="38100" dir="8100000" algn="tr" rotWithShape="0">
                    <a:prstClr val="black">
                      <a:alpha val="40000"/>
                    </a:prstClr>
                  </a:outerShdw>
                </a:effectLst>
                <a:latin typeface="Federo"/>
                <a:ea typeface="Times New Roman" panose="02020603050405020304" pitchFamily="18" charset="0"/>
                <a:cs typeface="Arial" panose="020B0604020202020204" pitchFamily="34" charset="0"/>
              </a:rPr>
              <a:t>Group </a:t>
            </a:r>
            <a:r>
              <a:rPr lang="en-US" sz="2400" b="1" i="1" dirty="0" smtClean="0">
                <a:solidFill>
                  <a:srgbClr val="C00000"/>
                </a:solidFill>
                <a:effectLst>
                  <a:outerShdw blurRad="50800" dist="38100" dir="8100000" algn="tr" rotWithShape="0">
                    <a:prstClr val="black">
                      <a:alpha val="40000"/>
                    </a:prstClr>
                  </a:outerShdw>
                </a:effectLst>
                <a:latin typeface="Federo"/>
                <a:ea typeface="Times New Roman" panose="02020603050405020304" pitchFamily="18" charset="0"/>
                <a:cs typeface="Arial" panose="020B0604020202020204" pitchFamily="34" charset="0"/>
              </a:rPr>
              <a:t>I    :</a:t>
            </a:r>
            <a:r>
              <a:rPr lang="en-US" sz="2400" dirty="0">
                <a:solidFill>
                  <a:srgbClr val="FFC000"/>
                </a:solidFill>
                <a:effectLst>
                  <a:outerShdw blurRad="50800" dist="38100" dir="8100000" algn="tr" rotWithShape="0">
                    <a:prstClr val="black">
                      <a:alpha val="40000"/>
                    </a:prstClr>
                  </a:outerShdw>
                </a:effectLst>
                <a:latin typeface="Federo"/>
                <a:ea typeface="Times New Roman" panose="02020603050405020304" pitchFamily="18" charset="0"/>
                <a:cs typeface="Arial" panose="020B0604020202020204" pitchFamily="34" charset="0"/>
              </a:rPr>
              <a:t>20 samples where CPR5 ultrasonic tips were used.</a:t>
            </a:r>
            <a:endParaRPr lang="en-GB" sz="2400" dirty="0">
              <a:solidFill>
                <a:srgbClr val="FFC000"/>
              </a:solidFill>
              <a:effectLst>
                <a:outerShdw blurRad="50800" dist="38100" dir="8100000" algn="tr" rotWithShape="0">
                  <a:prstClr val="black">
                    <a:alpha val="40000"/>
                  </a:prstClr>
                </a:outerShdw>
              </a:effectLst>
              <a:latin typeface="Federo"/>
              <a:ea typeface="Calibri" panose="020F0502020204030204" pitchFamily="34" charset="0"/>
              <a:cs typeface="Arial" panose="020B0604020202020204" pitchFamily="34" charset="0"/>
            </a:endParaRPr>
          </a:p>
          <a:p>
            <a:pPr marR="76835" indent="-914400">
              <a:lnSpc>
                <a:spcPct val="107000"/>
              </a:lnSpc>
              <a:spcBef>
                <a:spcPts val="1200"/>
              </a:spcBef>
              <a:spcAft>
                <a:spcPts val="0"/>
              </a:spcAft>
            </a:pPr>
            <a:r>
              <a:rPr lang="en-US" sz="2400" b="1" i="1" dirty="0">
                <a:solidFill>
                  <a:srgbClr val="FFC000"/>
                </a:solidFill>
                <a:effectLst>
                  <a:outerShdw blurRad="50800" dist="38100" dir="8100000" algn="tr" rotWithShape="0">
                    <a:prstClr val="black">
                      <a:alpha val="40000"/>
                    </a:prstClr>
                  </a:outerShdw>
                </a:effectLst>
                <a:latin typeface="Federo"/>
                <a:ea typeface="Times New Roman" panose="02020603050405020304" pitchFamily="18" charset="0"/>
                <a:cs typeface="Arial" panose="020B0604020202020204" pitchFamily="34" charset="0"/>
              </a:rPr>
              <a:t>     </a:t>
            </a:r>
            <a:r>
              <a:rPr lang="en-US" sz="2400" b="1" i="1" dirty="0" smtClean="0">
                <a:solidFill>
                  <a:srgbClr val="C00000"/>
                </a:solidFill>
                <a:effectLst>
                  <a:outerShdw blurRad="50800" dist="38100" dir="8100000" algn="tr" rotWithShape="0">
                    <a:prstClr val="black">
                      <a:alpha val="40000"/>
                    </a:prstClr>
                  </a:outerShdw>
                </a:effectLst>
                <a:latin typeface="Federo"/>
                <a:ea typeface="Times New Roman" panose="02020603050405020304" pitchFamily="18" charset="0"/>
                <a:cs typeface="Arial" panose="020B0604020202020204" pitchFamily="34" charset="0"/>
              </a:rPr>
              <a:t>Group II   :</a:t>
            </a:r>
            <a:r>
              <a:rPr lang="en-US" sz="2400" dirty="0">
                <a:solidFill>
                  <a:srgbClr val="FFC000"/>
                </a:solidFill>
                <a:effectLst>
                  <a:outerShdw blurRad="50800" dist="38100" dir="8100000" algn="tr" rotWithShape="0">
                    <a:prstClr val="black">
                      <a:alpha val="40000"/>
                    </a:prstClr>
                  </a:outerShdw>
                </a:effectLst>
                <a:latin typeface="Federo"/>
                <a:ea typeface="Times New Roman" panose="02020603050405020304" pitchFamily="18" charset="0"/>
                <a:cs typeface="Arial" panose="020B0604020202020204" pitchFamily="34" charset="0"/>
              </a:rPr>
              <a:t>20 samples where CPR7 ultrasonic tips were used.</a:t>
            </a:r>
            <a:endParaRPr lang="en-GB" sz="2400" dirty="0">
              <a:solidFill>
                <a:srgbClr val="FFC000"/>
              </a:solidFill>
              <a:effectLst>
                <a:outerShdw blurRad="50800" dist="38100" dir="8100000" algn="tr" rotWithShape="0">
                  <a:prstClr val="black">
                    <a:alpha val="40000"/>
                  </a:prstClr>
                </a:outerShdw>
              </a:effectLst>
              <a:latin typeface="Federo"/>
              <a:ea typeface="Calibri" panose="020F0502020204030204" pitchFamily="34" charset="0"/>
              <a:cs typeface="Arial" panose="020B0604020202020204" pitchFamily="34" charset="0"/>
            </a:endParaRPr>
          </a:p>
          <a:p>
            <a:pPr indent="-914400">
              <a:lnSpc>
                <a:spcPct val="107000"/>
              </a:lnSpc>
              <a:spcBef>
                <a:spcPts val="1200"/>
              </a:spcBef>
              <a:spcAft>
                <a:spcPts val="0"/>
              </a:spcAft>
            </a:pPr>
            <a:r>
              <a:rPr lang="en-US" sz="2400" b="1" i="1" dirty="0">
                <a:solidFill>
                  <a:srgbClr val="FFC000"/>
                </a:solidFill>
                <a:effectLst>
                  <a:outerShdw blurRad="50800" dist="38100" dir="8100000" algn="tr" rotWithShape="0">
                    <a:prstClr val="black">
                      <a:alpha val="40000"/>
                    </a:prstClr>
                  </a:outerShdw>
                </a:effectLst>
                <a:latin typeface="Federo"/>
                <a:ea typeface="Times New Roman" panose="02020603050405020304" pitchFamily="18" charset="0"/>
                <a:cs typeface="Arial" panose="020B0604020202020204" pitchFamily="34" charset="0"/>
              </a:rPr>
              <a:t>     </a:t>
            </a:r>
            <a:r>
              <a:rPr lang="en-US" sz="2400" b="1" i="1" dirty="0">
                <a:solidFill>
                  <a:srgbClr val="C00000"/>
                </a:solidFill>
                <a:effectLst>
                  <a:outerShdw blurRad="50800" dist="38100" dir="8100000" algn="tr" rotWithShape="0">
                    <a:prstClr val="black">
                      <a:alpha val="40000"/>
                    </a:prstClr>
                  </a:outerShdw>
                </a:effectLst>
                <a:latin typeface="Federo"/>
                <a:ea typeface="Times New Roman" panose="02020603050405020304" pitchFamily="18" charset="0"/>
                <a:cs typeface="Arial" panose="020B0604020202020204" pitchFamily="34" charset="0"/>
              </a:rPr>
              <a:t>Group </a:t>
            </a:r>
            <a:r>
              <a:rPr lang="en-US" sz="2400" b="1" i="1" dirty="0" smtClean="0">
                <a:solidFill>
                  <a:srgbClr val="C00000"/>
                </a:solidFill>
                <a:effectLst>
                  <a:outerShdw blurRad="50800" dist="38100" dir="8100000" algn="tr" rotWithShape="0">
                    <a:prstClr val="black">
                      <a:alpha val="40000"/>
                    </a:prstClr>
                  </a:outerShdw>
                </a:effectLst>
                <a:latin typeface="Federo"/>
                <a:ea typeface="Times New Roman" panose="02020603050405020304" pitchFamily="18" charset="0"/>
                <a:cs typeface="Arial" panose="020B0604020202020204" pitchFamily="34" charset="0"/>
              </a:rPr>
              <a:t>III  :</a:t>
            </a:r>
            <a:r>
              <a:rPr lang="en-US" sz="2400" dirty="0">
                <a:solidFill>
                  <a:srgbClr val="FFC000"/>
                </a:solidFill>
                <a:effectLst>
                  <a:outerShdw blurRad="50800" dist="38100" dir="8100000" algn="tr" rotWithShape="0">
                    <a:prstClr val="black">
                      <a:alpha val="40000"/>
                    </a:prstClr>
                  </a:outerShdw>
                </a:effectLst>
                <a:latin typeface="Federo"/>
                <a:ea typeface="Times New Roman" panose="02020603050405020304" pitchFamily="18" charset="0"/>
                <a:cs typeface="Arial" panose="020B0604020202020204" pitchFamily="34" charset="0"/>
              </a:rPr>
              <a:t>20 samples where ET25 ultrasonic tips were used.</a:t>
            </a:r>
            <a:endParaRPr lang="en-GB" sz="2400" dirty="0">
              <a:solidFill>
                <a:srgbClr val="FFC000"/>
              </a:solidFill>
              <a:effectLst>
                <a:outerShdw blurRad="50800" dist="38100" dir="8100000" algn="tr" rotWithShape="0">
                  <a:prstClr val="black">
                    <a:alpha val="40000"/>
                  </a:prstClr>
                </a:outerShdw>
              </a:effectLst>
              <a:latin typeface="Federo"/>
              <a:ea typeface="Calibri" panose="020F0502020204030204" pitchFamily="34" charset="0"/>
              <a:cs typeface="Arial" panose="020B0604020202020204" pitchFamily="34" charset="0"/>
            </a:endParaRPr>
          </a:p>
          <a:p>
            <a:pPr indent="457200" algn="just">
              <a:lnSpc>
                <a:spcPct val="107000"/>
              </a:lnSpc>
              <a:spcBef>
                <a:spcPts val="1200"/>
              </a:spcBef>
              <a:spcAft>
                <a:spcPts val="0"/>
              </a:spcAft>
            </a:pPr>
            <a:r>
              <a:rPr lang="en-US" sz="2400" b="1" dirty="0">
                <a:solidFill>
                  <a:srgbClr val="000000"/>
                </a:solidFill>
                <a:effectLst>
                  <a:outerShdw blurRad="50800" dist="38100" dir="8100000" algn="tr" rotWithShape="0">
                    <a:prstClr val="black">
                      <a:alpha val="40000"/>
                    </a:prstClr>
                  </a:outerShdw>
                </a:effectLst>
                <a:latin typeface="Federo"/>
                <a:ea typeface="Times New Roman" panose="02020603050405020304" pitchFamily="18" charset="0"/>
                <a:cs typeface="Arial" panose="020B0604020202020204" pitchFamily="34" charset="0"/>
              </a:rPr>
              <a:t>     </a:t>
            </a:r>
            <a:r>
              <a:rPr lang="en-US" sz="2000" b="1" dirty="0">
                <a:solidFill>
                  <a:srgbClr val="000000"/>
                </a:solidFill>
                <a:effectLst>
                  <a:outerShdw blurRad="50800" dist="38100" dir="8100000" algn="tr" rotWithShape="0">
                    <a:prstClr val="black">
                      <a:alpha val="40000"/>
                    </a:prstClr>
                  </a:outerShdw>
                </a:effectLst>
                <a:latin typeface="Federo"/>
                <a:ea typeface="Times New Roman" panose="02020603050405020304" pitchFamily="18" charset="0"/>
                <a:cs typeface="Arial" panose="020B0604020202020204" pitchFamily="34" charset="0"/>
              </a:rPr>
              <a:t>  </a:t>
            </a:r>
            <a:endParaRPr lang="en-GB" sz="1600" dirty="0">
              <a:effectLst>
                <a:outerShdw blurRad="50800" dist="38100" dir="8100000" algn="tr" rotWithShape="0">
                  <a:prstClr val="black">
                    <a:alpha val="40000"/>
                  </a:prstClr>
                </a:outerShdw>
              </a:effectLst>
              <a:latin typeface="Federo"/>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xmlns="" val="3570490135"/>
      </p:ext>
    </p:extLst>
  </p:cSld>
  <p:clrMapOvr>
    <a:masterClrMapping/>
  </p:clrMapOvr>
  <p:transition spd="slow">
    <p:strips dir="l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 </a:t>
            </a:r>
            <a:endParaRPr lang="en-US" dirty="0"/>
          </a:p>
        </p:txBody>
      </p:sp>
      <p:sp>
        <p:nvSpPr>
          <p:cNvPr id="4" name="Content Placeholder 3"/>
          <p:cNvSpPr>
            <a:spLocks noGrp="1"/>
          </p:cNvSpPr>
          <p:nvPr>
            <p:ph idx="1"/>
          </p:nvPr>
        </p:nvSpPr>
        <p:spPr>
          <a:xfrm>
            <a:off x="609600" y="1019331"/>
            <a:ext cx="10972800" cy="5290029"/>
          </a:xfrm>
        </p:spPr>
        <p:txBody>
          <a:bodyPr>
            <a:normAutofit/>
          </a:bodyPr>
          <a:lstStyle/>
          <a:p>
            <a:pPr indent="457200" algn="just">
              <a:lnSpc>
                <a:spcPct val="107000"/>
              </a:lnSpc>
              <a:spcBef>
                <a:spcPts val="1200"/>
              </a:spcBef>
              <a:spcAft>
                <a:spcPts val="0"/>
              </a:spcAft>
              <a:buNone/>
            </a:pPr>
            <a:r>
              <a:rPr lang="en-US" sz="3200" i="1" dirty="0" smtClean="0">
                <a:solidFill>
                  <a:schemeClr val="accent6">
                    <a:lumMod val="20000"/>
                    <a:lumOff val="80000"/>
                  </a:schemeClr>
                </a:solidFill>
                <a:effectLst>
                  <a:outerShdw blurRad="50800" dist="38100" dir="8100000" algn="tr" rotWithShape="0">
                    <a:prstClr val="black">
                      <a:alpha val="40000"/>
                    </a:prstClr>
                  </a:outerShdw>
                </a:effectLst>
                <a:latin typeface="Federo"/>
                <a:ea typeface="Times New Roman" panose="02020603050405020304" pitchFamily="18" charset="0"/>
                <a:cs typeface="Arial" panose="020B0604020202020204" pitchFamily="34" charset="0"/>
              </a:rPr>
              <a:t>Every group was further subdivided into two equal subgroups according to the power settings </a:t>
            </a:r>
            <a:endParaRPr lang="en-US" sz="3200" i="1" dirty="0" smtClean="0">
              <a:solidFill>
                <a:schemeClr val="accent6">
                  <a:lumMod val="20000"/>
                  <a:lumOff val="80000"/>
                </a:schemeClr>
              </a:solidFill>
              <a:effectLst>
                <a:outerShdw blurRad="50800" dist="38100" dir="8100000" algn="tr" rotWithShape="0">
                  <a:prstClr val="black">
                    <a:alpha val="40000"/>
                  </a:prstClr>
                </a:outerShdw>
              </a:effectLst>
              <a:latin typeface="Federo"/>
              <a:ea typeface="Times New Roman" panose="02020603050405020304" pitchFamily="18" charset="0"/>
              <a:cs typeface="Arial" panose="020B0604020202020204" pitchFamily="34" charset="0"/>
            </a:endParaRPr>
          </a:p>
          <a:p>
            <a:pPr indent="457200" algn="just">
              <a:lnSpc>
                <a:spcPct val="107000"/>
              </a:lnSpc>
              <a:spcBef>
                <a:spcPts val="1200"/>
              </a:spcBef>
              <a:spcAft>
                <a:spcPts val="0"/>
              </a:spcAft>
              <a:buNone/>
            </a:pPr>
            <a:endParaRPr lang="en-US" sz="3200" dirty="0" smtClean="0">
              <a:solidFill>
                <a:srgbClr val="000000"/>
              </a:solidFill>
              <a:effectLst>
                <a:outerShdw blurRad="50800" dist="38100" dir="8100000" algn="tr" rotWithShape="0">
                  <a:prstClr val="black">
                    <a:alpha val="40000"/>
                  </a:prstClr>
                </a:outerShdw>
              </a:effectLst>
              <a:latin typeface="Federo"/>
              <a:ea typeface="Times New Roman" panose="02020603050405020304" pitchFamily="18" charset="0"/>
              <a:cs typeface="Arial" panose="020B0604020202020204" pitchFamily="34" charset="0"/>
            </a:endParaRPr>
          </a:p>
          <a:p>
            <a:pPr indent="457200">
              <a:lnSpc>
                <a:spcPct val="150000"/>
              </a:lnSpc>
              <a:spcBef>
                <a:spcPts val="1200"/>
              </a:spcBef>
              <a:spcAft>
                <a:spcPts val="0"/>
              </a:spcAft>
              <a:buNone/>
            </a:pPr>
            <a:r>
              <a:rPr lang="en-US" sz="3200" b="1" i="1" dirty="0" smtClean="0">
                <a:solidFill>
                  <a:srgbClr val="C00000"/>
                </a:solidFill>
                <a:effectLst>
                  <a:outerShdw blurRad="50800" dist="38100" dir="8100000" algn="tr" rotWithShape="0">
                    <a:prstClr val="black">
                      <a:alpha val="40000"/>
                    </a:prstClr>
                  </a:outerShdw>
                </a:effectLst>
                <a:latin typeface="Federo"/>
                <a:ea typeface="Times New Roman" panose="02020603050405020304" pitchFamily="18" charset="0"/>
                <a:cs typeface="Arial" panose="020B0604020202020204" pitchFamily="34" charset="0"/>
              </a:rPr>
              <a:t>Subgroup A:</a:t>
            </a:r>
            <a:r>
              <a:rPr lang="en-US" sz="3200" b="1" i="1" dirty="0" smtClean="0">
                <a:solidFill>
                  <a:srgbClr val="000000"/>
                </a:solidFill>
                <a:effectLst>
                  <a:outerShdw blurRad="50800" dist="38100" dir="8100000" algn="tr" rotWithShape="0">
                    <a:prstClr val="black">
                      <a:alpha val="40000"/>
                    </a:prstClr>
                  </a:outerShdw>
                </a:effectLst>
                <a:latin typeface="Federo"/>
                <a:ea typeface="Times New Roman" panose="02020603050405020304" pitchFamily="18" charset="0"/>
                <a:cs typeface="Arial" panose="020B0604020202020204" pitchFamily="34" charset="0"/>
              </a:rPr>
              <a:t> </a:t>
            </a:r>
            <a:r>
              <a:rPr lang="en-US" sz="3200" b="1" i="1" dirty="0" smtClean="0">
                <a:solidFill>
                  <a:schemeClr val="bg1"/>
                </a:solidFill>
                <a:effectLst>
                  <a:outerShdw blurRad="50800" dist="38100" dir="8100000" algn="tr" rotWithShape="0">
                    <a:prstClr val="black">
                      <a:alpha val="40000"/>
                    </a:prstClr>
                  </a:outerShdw>
                </a:effectLst>
                <a:latin typeface="Federo"/>
                <a:ea typeface="Times New Roman" panose="02020603050405020304" pitchFamily="18" charset="0"/>
                <a:cs typeface="Arial" panose="020B0604020202020204" pitchFamily="34" charset="0"/>
              </a:rPr>
              <a:t>power setting </a:t>
            </a:r>
            <a:r>
              <a:rPr lang="en-US" sz="3200" b="1" i="1" dirty="0" smtClean="0">
                <a:solidFill>
                  <a:schemeClr val="bg1"/>
                </a:solidFill>
                <a:effectLst>
                  <a:outerShdw blurRad="50800" dist="38100" dir="8100000" algn="tr" rotWithShape="0">
                    <a:prstClr val="black">
                      <a:alpha val="40000"/>
                    </a:prstClr>
                  </a:outerShdw>
                </a:effectLst>
                <a:latin typeface="Federo"/>
                <a:ea typeface="Times New Roman" panose="02020603050405020304" pitchFamily="18" charset="0"/>
                <a:cs typeface="Arial" panose="020B0604020202020204" pitchFamily="34" charset="0"/>
              </a:rPr>
              <a:t>1 </a:t>
            </a:r>
            <a:endParaRPr lang="en-GB" sz="3200" b="1" i="1" dirty="0" smtClean="0">
              <a:solidFill>
                <a:schemeClr val="bg1"/>
              </a:solidFill>
              <a:effectLst>
                <a:outerShdw blurRad="50800" dist="38100" dir="8100000" algn="tr" rotWithShape="0">
                  <a:prstClr val="black">
                    <a:alpha val="40000"/>
                  </a:prstClr>
                </a:outerShdw>
              </a:effectLst>
              <a:latin typeface="Federo"/>
              <a:ea typeface="Calibri" panose="020F0502020204030204" pitchFamily="34" charset="0"/>
              <a:cs typeface="Arial" panose="020B0604020202020204" pitchFamily="34" charset="0"/>
            </a:endParaRPr>
          </a:p>
          <a:p>
            <a:pPr>
              <a:lnSpc>
                <a:spcPct val="150000"/>
              </a:lnSpc>
              <a:spcBef>
                <a:spcPts val="1200"/>
              </a:spcBef>
              <a:spcAft>
                <a:spcPts val="0"/>
              </a:spcAft>
              <a:buNone/>
            </a:pPr>
            <a:r>
              <a:rPr lang="en-US" sz="3200" b="1" i="1" dirty="0" smtClean="0">
                <a:solidFill>
                  <a:srgbClr val="000000"/>
                </a:solidFill>
                <a:effectLst>
                  <a:outerShdw blurRad="50800" dist="38100" dir="8100000" algn="tr" rotWithShape="0">
                    <a:prstClr val="black">
                      <a:alpha val="40000"/>
                    </a:prstClr>
                  </a:outerShdw>
                </a:effectLst>
                <a:latin typeface="Federo"/>
                <a:ea typeface="Times New Roman" panose="02020603050405020304" pitchFamily="18" charset="0"/>
                <a:cs typeface="Arial" panose="020B0604020202020204" pitchFamily="34" charset="0"/>
              </a:rPr>
              <a:t>        </a:t>
            </a:r>
            <a:r>
              <a:rPr lang="en-US" sz="3200" b="1" i="1" dirty="0" smtClean="0">
                <a:solidFill>
                  <a:srgbClr val="C00000"/>
                </a:solidFill>
                <a:effectLst>
                  <a:outerShdw blurRad="50800" dist="38100" dir="8100000" algn="tr" rotWithShape="0">
                    <a:prstClr val="black">
                      <a:alpha val="40000"/>
                    </a:prstClr>
                  </a:outerShdw>
                </a:effectLst>
                <a:latin typeface="Federo"/>
                <a:ea typeface="Times New Roman" panose="02020603050405020304" pitchFamily="18" charset="0"/>
                <a:cs typeface="Arial" panose="020B0604020202020204" pitchFamily="34" charset="0"/>
              </a:rPr>
              <a:t>Subgroup </a:t>
            </a:r>
            <a:r>
              <a:rPr lang="en-US" sz="3200" b="1" i="1" dirty="0" smtClean="0">
                <a:solidFill>
                  <a:srgbClr val="C00000"/>
                </a:solidFill>
                <a:effectLst>
                  <a:outerShdw blurRad="50800" dist="38100" dir="8100000" algn="tr" rotWithShape="0">
                    <a:prstClr val="black">
                      <a:alpha val="40000"/>
                    </a:prstClr>
                  </a:outerShdw>
                </a:effectLst>
                <a:latin typeface="Federo"/>
                <a:ea typeface="Times New Roman" panose="02020603050405020304" pitchFamily="18" charset="0"/>
                <a:cs typeface="Arial" panose="020B0604020202020204" pitchFamily="34" charset="0"/>
              </a:rPr>
              <a:t>B:</a:t>
            </a:r>
            <a:r>
              <a:rPr lang="en-US" sz="3200" b="1" i="1" dirty="0" smtClean="0">
                <a:solidFill>
                  <a:srgbClr val="000000"/>
                </a:solidFill>
                <a:effectLst>
                  <a:outerShdw blurRad="50800" dist="38100" dir="8100000" algn="tr" rotWithShape="0">
                    <a:prstClr val="black">
                      <a:alpha val="40000"/>
                    </a:prstClr>
                  </a:outerShdw>
                </a:effectLst>
                <a:latin typeface="Federo"/>
                <a:ea typeface="Times New Roman" panose="02020603050405020304" pitchFamily="18" charset="0"/>
                <a:cs typeface="Arial" panose="020B0604020202020204" pitchFamily="34" charset="0"/>
              </a:rPr>
              <a:t> </a:t>
            </a:r>
            <a:r>
              <a:rPr lang="en-US" sz="3200" b="1" i="1" dirty="0" smtClean="0">
                <a:solidFill>
                  <a:srgbClr val="000000"/>
                </a:solidFill>
                <a:effectLst>
                  <a:outerShdw blurRad="50800" dist="38100" dir="8100000" algn="tr" rotWithShape="0">
                    <a:prstClr val="black">
                      <a:alpha val="40000"/>
                    </a:prstClr>
                  </a:outerShdw>
                </a:effectLst>
                <a:latin typeface="Federo"/>
                <a:ea typeface="Times New Roman" panose="02020603050405020304" pitchFamily="18" charset="0"/>
                <a:cs typeface="Arial" panose="020B0604020202020204" pitchFamily="34" charset="0"/>
              </a:rPr>
              <a:t>power setting 5</a:t>
            </a:r>
            <a:endParaRPr lang="en-US" sz="3200" b="1" i="1" dirty="0">
              <a:effectLst>
                <a:outerShdw blurRad="50800" dist="38100" dir="8100000" algn="tr" rotWithShape="0">
                  <a:prstClr val="black">
                    <a:alpha val="40000"/>
                  </a:prstClr>
                </a:outerShdw>
              </a:effectLst>
            </a:endParaRPr>
          </a:p>
        </p:txBody>
      </p:sp>
    </p:spTree>
  </p:cSld>
  <p:clrMapOvr>
    <a:masterClrMapping/>
  </p:clrMapOvr>
  <p:transition spd="slow">
    <p:strips dir="l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6" name="Picture 165">
            <a:extLst>
              <a:ext uri="{FF2B5EF4-FFF2-40B4-BE49-F238E27FC236}">
                <a16:creationId xmlns:a16="http://schemas.microsoft.com/office/drawing/2014/main" xmlns="" id="{5ED21DBF-35EF-4AE9-A051-696D779B0161}"/>
              </a:ext>
            </a:extLst>
          </p:cNvPr>
          <p:cNvPicPr>
            <a:picLocks noChangeAspect="1"/>
          </p:cNvPicPr>
          <p:nvPr/>
        </p:nvPicPr>
        <p:blipFill>
          <a:blip r:embed="rId2"/>
          <a:stretch>
            <a:fillRect/>
          </a:stretch>
        </p:blipFill>
        <p:spPr>
          <a:xfrm>
            <a:off x="898542" y="591297"/>
            <a:ext cx="14394010" cy="5897946"/>
          </a:xfrm>
          <a:prstGeom prst="rect">
            <a:avLst/>
          </a:prstGeom>
        </p:spPr>
      </p:pic>
    </p:spTree>
    <p:extLst>
      <p:ext uri="{BB962C8B-B14F-4D97-AF65-F5344CB8AC3E}">
        <p14:creationId xmlns:p14="http://schemas.microsoft.com/office/powerpoint/2010/main" xmlns="" val="868141481"/>
      </p:ext>
    </p:extLst>
  </p:cSld>
  <p:clrMapOvr>
    <a:masterClrMapping/>
  </p:clrMapOvr>
  <p:transition spd="slow">
    <p:strips dir="l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s://lh6.googleusercontent.com/ZuzQpSKKUPCOEf9O9-P-OL_mGx-o8lwbnClv48zwMq_2G6l2RusIL7CpeRxyTqIiO8hIM3rRO5GOxZrtB-YJ-Ugi11TvLaWm0NcHqFFuAGcoGL6htuSeVcbaMA6wnkUZLsG0hV_JE2JYrvMHyg">
            <a:extLst>
              <a:ext uri="{FF2B5EF4-FFF2-40B4-BE49-F238E27FC236}">
                <a16:creationId xmlns:a16="http://schemas.microsoft.com/office/drawing/2014/main" xmlns="" id="{7C761C63-5B12-4385-AB4B-02FEDDD729C3}"/>
              </a:ext>
            </a:extLst>
          </p:cNvPr>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1"/>
            <a:ext cx="12192000" cy="4841823"/>
          </a:xfrm>
          <a:prstGeom prst="rect">
            <a:avLst/>
          </a:prstGeom>
          <a:noFill/>
          <a:ln>
            <a:noFill/>
          </a:ln>
        </p:spPr>
      </p:pic>
      <p:sp>
        <p:nvSpPr>
          <p:cNvPr id="4" name="Title 3">
            <a:extLst>
              <a:ext uri="{FF2B5EF4-FFF2-40B4-BE49-F238E27FC236}">
                <a16:creationId xmlns:a16="http://schemas.microsoft.com/office/drawing/2014/main" xmlns="" id="{B8CB0437-5122-4E8F-96B2-693ED2E1B8AD}"/>
              </a:ext>
            </a:extLst>
          </p:cNvPr>
          <p:cNvSpPr>
            <a:spLocks noGrp="1"/>
          </p:cNvSpPr>
          <p:nvPr>
            <p:ph type="title"/>
          </p:nvPr>
        </p:nvSpPr>
        <p:spPr>
          <a:xfrm>
            <a:off x="1196276" y="4487332"/>
            <a:ext cx="9935020" cy="1507067"/>
          </a:xfrm>
        </p:spPr>
        <p:txBody>
          <a:bodyPr>
            <a:normAutofit/>
          </a:bodyPr>
          <a:lstStyle/>
          <a:p>
            <a:r>
              <a:rPr lang="en-US" sz="5400" dirty="0">
                <a:solidFill>
                  <a:schemeClr val="accent6">
                    <a:lumMod val="40000"/>
                    <a:lumOff val="60000"/>
                  </a:schemeClr>
                </a:solidFill>
                <a:latin typeface="Times New Roman" panose="02020603050405020304" pitchFamily="18" charset="0"/>
                <a:ea typeface="Times New Roman" panose="02020603050405020304" pitchFamily="18" charset="0"/>
              </a:rPr>
              <a:t> </a:t>
            </a:r>
            <a:r>
              <a:rPr lang="en-US" sz="3600" i="1" dirty="0">
                <a:solidFill>
                  <a:schemeClr val="accent6">
                    <a:lumMod val="40000"/>
                    <a:lumOff val="60000"/>
                  </a:schemeClr>
                </a:solidFill>
                <a:latin typeface="Times New Roman" panose="02020603050405020304" pitchFamily="18" charset="0"/>
                <a:ea typeface="Times New Roman" panose="02020603050405020304" pitchFamily="18" charset="0"/>
              </a:rPr>
              <a:t>Rubber base indices of the teeth fixed to a flat tray</a:t>
            </a:r>
            <a:endParaRPr lang="en-GB" sz="3600" i="1" dirty="0">
              <a:solidFill>
                <a:schemeClr val="accent6">
                  <a:lumMod val="40000"/>
                  <a:lumOff val="60000"/>
                </a:schemeClr>
              </a:solidFill>
            </a:endParaRPr>
          </a:p>
        </p:txBody>
      </p:sp>
    </p:spTree>
    <p:extLst>
      <p:ext uri="{BB962C8B-B14F-4D97-AF65-F5344CB8AC3E}">
        <p14:creationId xmlns:p14="http://schemas.microsoft.com/office/powerpoint/2010/main" xmlns="" val="2131148723"/>
      </p:ext>
    </p:extLst>
  </p:cSld>
  <p:clrMapOvr>
    <a:masterClrMapping/>
  </p:clrMapOvr>
  <p:transition spd="slow">
    <p:strips dir="l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s://lh5.googleusercontent.com/9jtIpPVY5QEh1wcdRAJu_16aCIsyQmvSe9II9c5S6wRoNLpCkcc1zn38aTSPW0xlh58eK002PEfkbsYEm9EO1MrglQ--Du1R_qmon-DEDDpJieN1oN2Z9m_UAClKdU0yaW1DNeKJd4VddhWBmA">
            <a:extLst>
              <a:ext uri="{FF2B5EF4-FFF2-40B4-BE49-F238E27FC236}">
                <a16:creationId xmlns:a16="http://schemas.microsoft.com/office/drawing/2014/main" xmlns="" id="{C0322795-2620-4031-897E-A9321145FC66}"/>
              </a:ext>
            </a:extLst>
          </p:cNvPr>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 y="0"/>
            <a:ext cx="12192001" cy="6858000"/>
          </a:xfrm>
          <a:prstGeom prst="rect">
            <a:avLst/>
          </a:prstGeom>
          <a:noFill/>
          <a:ln>
            <a:noFill/>
          </a:ln>
        </p:spPr>
      </p:pic>
      <p:sp>
        <p:nvSpPr>
          <p:cNvPr id="4" name="Title 3">
            <a:extLst>
              <a:ext uri="{FF2B5EF4-FFF2-40B4-BE49-F238E27FC236}">
                <a16:creationId xmlns:a16="http://schemas.microsoft.com/office/drawing/2014/main" xmlns="" id="{7D777384-B074-4B5D-B5C2-280BAB1D6DB3}"/>
              </a:ext>
            </a:extLst>
          </p:cNvPr>
          <p:cNvSpPr>
            <a:spLocks noGrp="1"/>
          </p:cNvSpPr>
          <p:nvPr>
            <p:ph type="title"/>
          </p:nvPr>
        </p:nvSpPr>
        <p:spPr>
          <a:xfrm>
            <a:off x="194872" y="5303520"/>
            <a:ext cx="11677338" cy="1207008"/>
          </a:xfrm>
        </p:spPr>
        <p:txBody>
          <a:bodyPr>
            <a:noAutofit/>
          </a:bodyPr>
          <a:lstStyle/>
          <a:p>
            <a:pPr indent="-782320">
              <a:lnSpc>
                <a:spcPct val="107000"/>
              </a:lnSpc>
              <a:spcBef>
                <a:spcPts val="1200"/>
              </a:spcBef>
              <a:spcAft>
                <a:spcPts val="0"/>
              </a:spcAft>
            </a:pPr>
            <a:r>
              <a:rPr lang="en-US" sz="3200" i="1" dirty="0">
                <a:solidFill>
                  <a:srgbClr val="FFC000"/>
                </a:solidFill>
                <a:latin typeface="Times New Roman" panose="02020603050405020304" pitchFamily="18" charset="0"/>
                <a:ea typeface="Times New Roman" panose="02020603050405020304" pitchFamily="18" charset="0"/>
                <a:cs typeface="Arial" panose="020B0604020202020204" pitchFamily="34" charset="0"/>
              </a:rPr>
              <a:t>Thermocouple device connected to the prepared sample embedded in </a:t>
            </a:r>
            <a:r>
              <a:rPr lang="en-US" sz="3200" i="1" dirty="0" err="1">
                <a:solidFill>
                  <a:srgbClr val="FFC000"/>
                </a:solidFill>
                <a:latin typeface="Times New Roman" panose="02020603050405020304" pitchFamily="18" charset="0"/>
                <a:ea typeface="Times New Roman" panose="02020603050405020304" pitchFamily="18" charset="0"/>
                <a:cs typeface="Arial" panose="020B0604020202020204" pitchFamily="34" charset="0"/>
              </a:rPr>
              <a:t>eppendorf</a:t>
            </a:r>
            <a:r>
              <a:rPr lang="en-US" sz="3200" i="1" dirty="0">
                <a:solidFill>
                  <a:srgbClr val="FFC000"/>
                </a:solidFill>
                <a:latin typeface="Times New Roman" panose="02020603050405020304" pitchFamily="18" charset="0"/>
                <a:ea typeface="Times New Roman" panose="02020603050405020304" pitchFamily="18" charset="0"/>
                <a:cs typeface="Arial" panose="020B0604020202020204" pitchFamily="34" charset="0"/>
              </a:rPr>
              <a:t> tube placed in a water bath</a:t>
            </a:r>
            <a:r>
              <a:rPr lang="en-US" sz="3200" i="1" dirty="0" smtClean="0">
                <a:solidFill>
                  <a:srgbClr val="FFC000"/>
                </a:solidFill>
                <a:latin typeface="Times New Roman" panose="02020603050405020304" pitchFamily="18" charset="0"/>
                <a:ea typeface="Times New Roman" panose="02020603050405020304" pitchFamily="18" charset="0"/>
                <a:cs typeface="Arial" panose="020B0604020202020204" pitchFamily="34" charset="0"/>
              </a:rPr>
              <a:t>.</a:t>
            </a:r>
            <a:endParaRPr lang="en-GB" sz="3200" i="1" dirty="0">
              <a:solidFill>
                <a:srgbClr val="FFC000"/>
              </a:solidFill>
            </a:endParaRPr>
          </a:p>
        </p:txBody>
      </p:sp>
    </p:spTree>
    <p:extLst>
      <p:ext uri="{BB962C8B-B14F-4D97-AF65-F5344CB8AC3E}">
        <p14:creationId xmlns:p14="http://schemas.microsoft.com/office/powerpoint/2010/main" xmlns="" val="4281061194"/>
      </p:ext>
    </p:extLst>
  </p:cSld>
  <p:clrMapOvr>
    <a:masterClrMapping/>
  </p:clrMapOvr>
  <p:transition spd="slow">
    <p:strips dir="l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s://lh4.googleusercontent.com/_jGuKHLfZbq1tlNAXA7eh1L_5k-J0N5-igG5Pk_VZwQL2oA5U2gz5ahwgE4V7dWkKdS-MZnsqoNB1zMJtwd0ca5dix0iY31saY8mN7P97gMIuPdlMcymbtJVb312Pm5j5mNjDYGAckXtMrYvTg">
            <a:extLst>
              <a:ext uri="{FF2B5EF4-FFF2-40B4-BE49-F238E27FC236}">
                <a16:creationId xmlns:a16="http://schemas.microsoft.com/office/drawing/2014/main" xmlns="" id="{FF87DFAD-8246-492E-901B-1A72324CDFCA}"/>
              </a:ext>
            </a:extLst>
          </p:cNvPr>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0" y="0"/>
            <a:ext cx="12192000" cy="6858000"/>
          </a:xfrm>
          <a:prstGeom prst="rect">
            <a:avLst/>
          </a:prstGeom>
          <a:noFill/>
          <a:ln>
            <a:noFill/>
          </a:ln>
        </p:spPr>
      </p:pic>
    </p:spTree>
    <p:extLst>
      <p:ext uri="{BB962C8B-B14F-4D97-AF65-F5344CB8AC3E}">
        <p14:creationId xmlns:p14="http://schemas.microsoft.com/office/powerpoint/2010/main" xmlns="" val="2857341367"/>
      </p:ext>
    </p:extLst>
  </p:cSld>
  <p:clrMapOvr>
    <a:masterClrMapping/>
  </p:clrMapOvr>
  <p:transition spd="slow">
    <p:strips dir="l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s://lh4.googleusercontent.com/2Jj-I1Se78VsUqAi-9_MBq0Q7Tg0YWxeSnZOZHHzKBmiwsS-W0OBBWq-dKZFYezpQTQY7ZOTi-58RY8cHDYfMZ4Nfkr-ESzJk_o_3XqK_SYh5ZiLjNsG3om1TFKf4E0w2mbCZ1jfzoVGPadzPA">
            <a:extLst>
              <a:ext uri="{FF2B5EF4-FFF2-40B4-BE49-F238E27FC236}">
                <a16:creationId xmlns:a16="http://schemas.microsoft.com/office/drawing/2014/main" xmlns="" id="{3BB63257-6BE5-4F11-BBE5-334A7F907D10}"/>
              </a:ext>
            </a:extLst>
          </p:cNvPr>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312827" y="0"/>
            <a:ext cx="4946754" cy="6858000"/>
          </a:xfrm>
          <a:prstGeom prst="rect">
            <a:avLst/>
          </a:prstGeom>
          <a:noFill/>
          <a:ln>
            <a:noFill/>
          </a:ln>
        </p:spPr>
      </p:pic>
      <p:sp>
        <p:nvSpPr>
          <p:cNvPr id="2" name="Title 1">
            <a:extLst>
              <a:ext uri="{FF2B5EF4-FFF2-40B4-BE49-F238E27FC236}">
                <a16:creationId xmlns:a16="http://schemas.microsoft.com/office/drawing/2014/main" xmlns="" id="{21E344C6-1FEF-4D6E-AEFA-D8DFCCFA831D}"/>
              </a:ext>
            </a:extLst>
          </p:cNvPr>
          <p:cNvSpPr>
            <a:spLocks noGrp="1"/>
          </p:cNvSpPr>
          <p:nvPr>
            <p:ph type="title"/>
          </p:nvPr>
        </p:nvSpPr>
        <p:spPr>
          <a:xfrm>
            <a:off x="629587" y="4986928"/>
            <a:ext cx="11347554" cy="1413872"/>
          </a:xfrm>
        </p:spPr>
        <p:txBody>
          <a:bodyPr>
            <a:noAutofit/>
          </a:bodyPr>
          <a:lstStyle/>
          <a:p>
            <a:pPr algn="ctr"/>
            <a:r>
              <a:rPr lang="en-US" sz="3200" i="1" dirty="0">
                <a:solidFill>
                  <a:schemeClr val="accent6">
                    <a:lumMod val="20000"/>
                    <a:lumOff val="80000"/>
                  </a:schemeClr>
                </a:solidFill>
                <a:latin typeface="Times New Roman" panose="02020603050405020304" pitchFamily="18" charset="0"/>
                <a:ea typeface="Times New Roman" panose="02020603050405020304" pitchFamily="18" charset="0"/>
              </a:rPr>
              <a:t>Digital radiograph showing two thermocouples connected to the external root surface opposite to the Coronal end of the separated </a:t>
            </a:r>
            <a:endParaRPr lang="en-GB" sz="3200" i="1" dirty="0">
              <a:solidFill>
                <a:schemeClr val="accent6">
                  <a:lumMod val="20000"/>
                  <a:lumOff val="80000"/>
                </a:schemeClr>
              </a:solidFill>
            </a:endParaRPr>
          </a:p>
        </p:txBody>
      </p:sp>
    </p:spTree>
    <p:extLst>
      <p:ext uri="{BB962C8B-B14F-4D97-AF65-F5344CB8AC3E}">
        <p14:creationId xmlns:p14="http://schemas.microsoft.com/office/powerpoint/2010/main" xmlns="" val="486051972"/>
      </p:ext>
    </p:extLst>
  </p:cSld>
  <p:clrMapOvr>
    <a:masterClrMapping/>
  </p:clrMapOvr>
  <p:transition spd="slow">
    <p:strips dir="l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4400" i="1" dirty="0" smtClean="0">
                <a:solidFill>
                  <a:srgbClr val="000000"/>
                </a:solidFill>
                <a:effectLst>
                  <a:outerShdw blurRad="50800" dist="38100" dir="2700000" algn="tl" rotWithShape="0">
                    <a:prstClr val="black">
                      <a:alpha val="40000"/>
                    </a:prstClr>
                  </a:outerShdw>
                </a:effectLst>
                <a:latin typeface="Federo"/>
                <a:ea typeface="Times New Roman" panose="02020603050405020304" pitchFamily="18" charset="0"/>
                <a:cs typeface="Times New Roman" panose="02020603050405020304" pitchFamily="18" charset="0"/>
              </a:rPr>
              <a:t>Methods of evaluation:</a:t>
            </a:r>
            <a:endParaRPr lang="en-US" dirty="0"/>
          </a:p>
        </p:txBody>
      </p:sp>
      <p:sp>
        <p:nvSpPr>
          <p:cNvPr id="4" name="Content Placeholder 3"/>
          <p:cNvSpPr>
            <a:spLocks noGrp="1"/>
          </p:cNvSpPr>
          <p:nvPr>
            <p:ph idx="1"/>
          </p:nvPr>
        </p:nvSpPr>
        <p:spPr/>
        <p:txBody>
          <a:bodyPr>
            <a:normAutofit fontScale="77500" lnSpcReduction="20000"/>
          </a:bodyPr>
          <a:lstStyle/>
          <a:p>
            <a:pPr marL="342900" lvl="0" indent="-342900" fontAlgn="base">
              <a:lnSpc>
                <a:spcPct val="107000"/>
              </a:lnSpc>
              <a:spcBef>
                <a:spcPts val="600"/>
              </a:spcBef>
              <a:spcAft>
                <a:spcPts val="0"/>
              </a:spcAft>
              <a:buNone/>
              <a:tabLst>
                <a:tab pos="457200" algn="l"/>
              </a:tabLst>
            </a:pPr>
            <a:r>
              <a:rPr lang="en-US" sz="3100" b="1" dirty="0" smtClean="0">
                <a:solidFill>
                  <a:schemeClr val="accent6">
                    <a:lumMod val="20000"/>
                    <a:lumOff val="80000"/>
                  </a:schemeClr>
                </a:solidFill>
                <a:effectLst>
                  <a:outerShdw blurRad="50800" dist="38100" dir="2700000" algn="tl" rotWithShape="0">
                    <a:prstClr val="black">
                      <a:alpha val="40000"/>
                    </a:prstClr>
                  </a:outerShdw>
                </a:effectLst>
                <a:latin typeface="Federo"/>
                <a:ea typeface="Times New Roman" panose="02020603050405020304" pitchFamily="18" charset="0"/>
                <a:cs typeface="Arial" panose="020B0604020202020204" pitchFamily="34" charset="0"/>
              </a:rPr>
              <a:t>          1-Evaluation </a:t>
            </a:r>
            <a:r>
              <a:rPr lang="en-US" sz="3100" b="1" dirty="0" smtClean="0">
                <a:solidFill>
                  <a:schemeClr val="accent6">
                    <a:lumMod val="20000"/>
                    <a:lumOff val="80000"/>
                  </a:schemeClr>
                </a:solidFill>
                <a:effectLst>
                  <a:outerShdw blurRad="50800" dist="38100" dir="2700000" algn="tl" rotWithShape="0">
                    <a:prstClr val="black">
                      <a:alpha val="40000"/>
                    </a:prstClr>
                  </a:outerShdw>
                </a:effectLst>
                <a:latin typeface="Federo"/>
                <a:ea typeface="Times New Roman" panose="02020603050405020304" pitchFamily="18" charset="0"/>
                <a:cs typeface="Arial" panose="020B0604020202020204" pitchFamily="34" charset="0"/>
              </a:rPr>
              <a:t>of the amount of heat generated on the external root surface during broken instrument removal:</a:t>
            </a:r>
            <a:endParaRPr lang="en-GB" sz="3100" b="1" dirty="0" smtClean="0">
              <a:solidFill>
                <a:schemeClr val="accent6">
                  <a:lumMod val="20000"/>
                  <a:lumOff val="80000"/>
                </a:schemeClr>
              </a:solidFill>
              <a:effectLst>
                <a:outerShdw blurRad="50800" dist="38100" dir="2700000" algn="tl" rotWithShape="0">
                  <a:prstClr val="black">
                    <a:alpha val="40000"/>
                  </a:prstClr>
                </a:outerShdw>
              </a:effectLst>
              <a:latin typeface="Federo"/>
              <a:ea typeface="Calibri" panose="020F0502020204030204" pitchFamily="34" charset="0"/>
              <a:cs typeface="Arial" panose="020B0604020202020204" pitchFamily="34" charset="0"/>
            </a:endParaRPr>
          </a:p>
          <a:p>
            <a:pPr indent="457200">
              <a:lnSpc>
                <a:spcPct val="107000"/>
              </a:lnSpc>
              <a:spcBef>
                <a:spcPts val="600"/>
              </a:spcBef>
              <a:spcAft>
                <a:spcPts val="0"/>
              </a:spcAft>
              <a:buNone/>
            </a:pPr>
            <a:r>
              <a:rPr lang="en-US" i="1" dirty="0" smtClean="0">
                <a:solidFill>
                  <a:srgbClr val="000000"/>
                </a:solidFill>
                <a:effectLst>
                  <a:outerShdw blurRad="50800" dist="38100" dir="2700000" algn="tl" rotWithShape="0">
                    <a:prstClr val="black">
                      <a:alpha val="40000"/>
                    </a:prstClr>
                  </a:outerShdw>
                </a:effectLst>
                <a:latin typeface="Federo"/>
                <a:ea typeface="Times New Roman" panose="02020603050405020304" pitchFamily="18" charset="0"/>
                <a:cs typeface="Arial" panose="020B0604020202020204" pitchFamily="34" charset="0"/>
              </a:rPr>
              <a:t>Every tip in each of the three groups was evaluated for the amount of heat it produced on the external root surface during broken instrument removal at power1 and power 5 every 30 seconds for a total of 5 minutes using mobile phone stopwatch </a:t>
            </a:r>
            <a:endParaRPr lang="en-US" i="1" dirty="0" smtClean="0">
              <a:solidFill>
                <a:srgbClr val="000000"/>
              </a:solidFill>
              <a:effectLst>
                <a:outerShdw blurRad="50800" dist="38100" dir="2700000" algn="tl" rotWithShape="0">
                  <a:prstClr val="black">
                    <a:alpha val="40000"/>
                  </a:prstClr>
                </a:outerShdw>
              </a:effectLst>
              <a:latin typeface="Federo"/>
              <a:ea typeface="Times New Roman" panose="02020603050405020304" pitchFamily="18" charset="0"/>
              <a:cs typeface="Arial" panose="020B0604020202020204" pitchFamily="34" charset="0"/>
            </a:endParaRPr>
          </a:p>
          <a:p>
            <a:pPr indent="457200">
              <a:lnSpc>
                <a:spcPct val="107000"/>
              </a:lnSpc>
              <a:spcBef>
                <a:spcPts val="600"/>
              </a:spcBef>
              <a:spcAft>
                <a:spcPts val="0"/>
              </a:spcAft>
              <a:buNone/>
            </a:pPr>
            <a:endParaRPr lang="en-US" b="1" u="sng" dirty="0" smtClean="0">
              <a:solidFill>
                <a:srgbClr val="000000"/>
              </a:solidFill>
              <a:effectLst>
                <a:outerShdw blurRad="50800" dist="38100" dir="2700000" algn="tl" rotWithShape="0">
                  <a:prstClr val="black">
                    <a:alpha val="40000"/>
                  </a:prstClr>
                </a:outerShdw>
              </a:effectLst>
              <a:latin typeface="Federo"/>
              <a:ea typeface="Times New Roman" panose="02020603050405020304" pitchFamily="18" charset="0"/>
              <a:cs typeface="Arial" panose="020B0604020202020204" pitchFamily="34" charset="0"/>
            </a:endParaRPr>
          </a:p>
          <a:p>
            <a:pPr indent="457200">
              <a:lnSpc>
                <a:spcPct val="107000"/>
              </a:lnSpc>
              <a:spcBef>
                <a:spcPts val="600"/>
              </a:spcBef>
              <a:spcAft>
                <a:spcPts val="0"/>
              </a:spcAft>
              <a:buNone/>
            </a:pPr>
            <a:r>
              <a:rPr lang="en-US" sz="3100" b="1" dirty="0" smtClean="0">
                <a:solidFill>
                  <a:schemeClr val="accent6">
                    <a:lumMod val="20000"/>
                    <a:lumOff val="80000"/>
                  </a:schemeClr>
                </a:solidFill>
                <a:effectLst>
                  <a:outerShdw blurRad="50800" dist="38100" dir="2700000" algn="tl" rotWithShape="0">
                    <a:prstClr val="black">
                      <a:alpha val="40000"/>
                    </a:prstClr>
                  </a:outerShdw>
                </a:effectLst>
                <a:latin typeface="Federo"/>
                <a:ea typeface="Times New Roman" panose="02020603050405020304" pitchFamily="18" charset="0"/>
                <a:cs typeface="Arial" panose="020B0604020202020204" pitchFamily="34" charset="0"/>
              </a:rPr>
              <a:t>2- </a:t>
            </a:r>
            <a:r>
              <a:rPr lang="en-US" sz="3100" b="1" dirty="0" smtClean="0">
                <a:solidFill>
                  <a:schemeClr val="accent6">
                    <a:lumMod val="20000"/>
                    <a:lumOff val="80000"/>
                  </a:schemeClr>
                </a:solidFill>
                <a:effectLst>
                  <a:outerShdw blurRad="50800" dist="38100" dir="2700000" algn="tl" rotWithShape="0">
                    <a:prstClr val="black">
                      <a:alpha val="40000"/>
                    </a:prstClr>
                  </a:outerShdw>
                </a:effectLst>
                <a:latin typeface="Federo"/>
                <a:ea typeface="Times New Roman" panose="02020603050405020304" pitchFamily="18" charset="0"/>
                <a:cs typeface="Arial" panose="020B0604020202020204" pitchFamily="34" charset="0"/>
              </a:rPr>
              <a:t>Evaluation of the root canal remaining dentin thickness:</a:t>
            </a:r>
            <a:endParaRPr lang="en-GB" sz="3100" dirty="0" smtClean="0">
              <a:solidFill>
                <a:schemeClr val="accent6">
                  <a:lumMod val="20000"/>
                  <a:lumOff val="80000"/>
                </a:schemeClr>
              </a:solidFill>
              <a:effectLst>
                <a:outerShdw blurRad="50800" dist="38100" dir="2700000" algn="tl" rotWithShape="0">
                  <a:prstClr val="black">
                    <a:alpha val="40000"/>
                  </a:prstClr>
                </a:outerShdw>
              </a:effectLst>
              <a:latin typeface="Federo"/>
              <a:ea typeface="Calibri" panose="020F0502020204030204" pitchFamily="34" charset="0"/>
              <a:cs typeface="Arial" panose="020B0604020202020204" pitchFamily="34" charset="0"/>
            </a:endParaRPr>
          </a:p>
          <a:p>
            <a:pPr indent="457200">
              <a:lnSpc>
                <a:spcPct val="107000"/>
              </a:lnSpc>
              <a:spcBef>
                <a:spcPts val="1200"/>
              </a:spcBef>
              <a:spcAft>
                <a:spcPts val="0"/>
              </a:spcAft>
              <a:buNone/>
            </a:pPr>
            <a:r>
              <a:rPr lang="en-US" i="1" dirty="0" smtClean="0">
                <a:solidFill>
                  <a:srgbClr val="000000"/>
                </a:solidFill>
                <a:effectLst>
                  <a:outerShdw blurRad="50800" dist="38100" dir="2700000" algn="tl" rotWithShape="0">
                    <a:prstClr val="black">
                      <a:alpha val="40000"/>
                    </a:prstClr>
                  </a:outerShdw>
                </a:effectLst>
                <a:latin typeface="Federo"/>
                <a:ea typeface="Times New Roman" panose="02020603050405020304" pitchFamily="18" charset="0"/>
                <a:cs typeface="Arial" panose="020B0604020202020204" pitchFamily="34" charset="0"/>
              </a:rPr>
              <a:t>Teeth were scanned by a computed tomography scanner (before and after the heat measurement on the external root surface).The distances from canal wall to the root surface at the most coronal section of the fractured file were measured at the </a:t>
            </a:r>
            <a:r>
              <a:rPr lang="en-US" i="1" dirty="0" err="1" smtClean="0">
                <a:solidFill>
                  <a:srgbClr val="000000"/>
                </a:solidFill>
                <a:effectLst>
                  <a:outerShdw blurRad="50800" dist="38100" dir="2700000" algn="tl" rotWithShape="0">
                    <a:prstClr val="black">
                      <a:alpha val="40000"/>
                    </a:prstClr>
                  </a:outerShdw>
                </a:effectLst>
                <a:latin typeface="Federo"/>
                <a:ea typeface="Times New Roman" panose="02020603050405020304" pitchFamily="18" charset="0"/>
                <a:cs typeface="Arial" panose="020B0604020202020204" pitchFamily="34" charset="0"/>
              </a:rPr>
              <a:t>mesial</a:t>
            </a:r>
            <a:r>
              <a:rPr lang="en-US" i="1" dirty="0" smtClean="0">
                <a:solidFill>
                  <a:srgbClr val="000000"/>
                </a:solidFill>
                <a:effectLst>
                  <a:outerShdw blurRad="50800" dist="38100" dir="2700000" algn="tl" rotWithShape="0">
                    <a:prstClr val="black">
                      <a:alpha val="40000"/>
                    </a:prstClr>
                  </a:outerShdw>
                </a:effectLst>
                <a:latin typeface="Federo"/>
                <a:ea typeface="Times New Roman" panose="02020603050405020304" pitchFamily="18" charset="0"/>
                <a:cs typeface="Arial" panose="020B0604020202020204" pitchFamily="34" charset="0"/>
              </a:rPr>
              <a:t>, distal, dentin sides of each root by CT-analyzer. The average thicknesses of the cut-planes were calculated for each side separately</a:t>
            </a:r>
            <a:r>
              <a:rPr lang="en-US" i="1" dirty="0" smtClean="0">
                <a:solidFill>
                  <a:srgbClr val="000000"/>
                </a:solidFill>
                <a:effectLst>
                  <a:outerShdw blurRad="50800" dist="38100" dir="2700000" algn="tl" rotWithShape="0">
                    <a:prstClr val="black">
                      <a:alpha val="40000"/>
                    </a:prstClr>
                  </a:outerShdw>
                </a:effectLst>
                <a:latin typeface="Federo"/>
                <a:ea typeface="Times New Roman" panose="02020603050405020304" pitchFamily="18" charset="0"/>
                <a:cs typeface="Arial" panose="020B0604020202020204" pitchFamily="34" charset="0"/>
              </a:rPr>
              <a:t>.</a:t>
            </a:r>
            <a:endParaRPr lang="en-GB" i="1" dirty="0" smtClean="0">
              <a:effectLst>
                <a:outerShdw blurRad="50800" dist="38100" dir="2700000" algn="tl" rotWithShape="0">
                  <a:prstClr val="black">
                    <a:alpha val="40000"/>
                  </a:prstClr>
                </a:outerShdw>
              </a:effectLst>
              <a:latin typeface="Federo"/>
              <a:ea typeface="Calibri" panose="020F0502020204030204" pitchFamily="34" charset="0"/>
              <a:cs typeface="Arial" panose="020B0604020202020204" pitchFamily="34" charset="0"/>
            </a:endParaRPr>
          </a:p>
        </p:txBody>
      </p:sp>
    </p:spTree>
  </p:cSld>
  <p:clrMapOvr>
    <a:masterClrMapping/>
  </p:clrMapOvr>
  <p:transition spd="slow">
    <p:strips dir="l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5">
            <a:extLst>
              <a:ext uri="{FF2B5EF4-FFF2-40B4-BE49-F238E27FC236}">
                <a16:creationId xmlns:a16="http://schemas.microsoft.com/office/drawing/2014/main" xmlns="" id="{76D3C8A5-145F-4B3B-BE04-316A6E3856C5}"/>
              </a:ext>
            </a:extLst>
          </p:cNvPr>
          <p:cNvSpPr>
            <a:spLocks noGrp="1"/>
          </p:cNvSpPr>
          <p:nvPr>
            <p:ph type="subTitle" idx="1"/>
          </p:nvPr>
        </p:nvSpPr>
        <p:spPr>
          <a:xfrm>
            <a:off x="8034728" y="1"/>
            <a:ext cx="4157272" cy="6858000"/>
          </a:xfrm>
        </p:spPr>
        <p:txBody>
          <a:bodyPr>
            <a:normAutofit/>
          </a:bodyPr>
          <a:lstStyle/>
          <a:p>
            <a:pPr algn="l"/>
            <a:endParaRPr lang="en-US" sz="3200" i="1" dirty="0" smtClean="0">
              <a:solidFill>
                <a:schemeClr val="accent6">
                  <a:lumMod val="20000"/>
                  <a:lumOff val="80000"/>
                </a:schemeClr>
              </a:solidFill>
              <a:effectLst>
                <a:outerShdw blurRad="50800" dist="38100" dir="2700000" algn="tl" rotWithShape="0">
                  <a:prstClr val="black">
                    <a:alpha val="40000"/>
                  </a:prstClr>
                </a:outerShdw>
              </a:effectLst>
              <a:latin typeface="Federo"/>
              <a:ea typeface="Times New Roman" panose="02020603050405020304" pitchFamily="18" charset="0"/>
            </a:endParaRPr>
          </a:p>
          <a:p>
            <a:r>
              <a:rPr lang="en-US" sz="3600" b="1" i="1" dirty="0" smtClean="0">
                <a:solidFill>
                  <a:schemeClr val="accent6">
                    <a:lumMod val="20000"/>
                    <a:lumOff val="80000"/>
                  </a:schemeClr>
                </a:solidFill>
                <a:effectLst>
                  <a:outerShdw blurRad="38100" dist="38100" dir="2700000" algn="tl">
                    <a:srgbClr val="000000">
                      <a:alpha val="43137"/>
                    </a:srgbClr>
                  </a:outerShdw>
                </a:effectLst>
                <a:latin typeface="Federo"/>
                <a:ea typeface="Times New Roman" panose="02020603050405020304" pitchFamily="18" charset="0"/>
              </a:rPr>
              <a:t>L</a:t>
            </a:r>
            <a:r>
              <a:rPr lang="en-US" sz="3600" b="1" i="1" dirty="0" smtClean="0">
                <a:solidFill>
                  <a:schemeClr val="accent6">
                    <a:lumMod val="20000"/>
                    <a:lumOff val="80000"/>
                  </a:schemeClr>
                </a:solidFill>
                <a:effectLst>
                  <a:outerShdw blurRad="38100" dist="38100" dir="2700000" algn="tl">
                    <a:srgbClr val="000000">
                      <a:alpha val="43137"/>
                    </a:srgbClr>
                  </a:outerShdw>
                </a:effectLst>
                <a:latin typeface="Federo"/>
                <a:ea typeface="Times New Roman" panose="02020603050405020304" pitchFamily="18" charset="0"/>
              </a:rPr>
              <a:t>inear </a:t>
            </a:r>
            <a:r>
              <a:rPr lang="en-US" sz="3600" b="1" i="1" dirty="0">
                <a:solidFill>
                  <a:schemeClr val="accent6">
                    <a:lumMod val="20000"/>
                    <a:lumOff val="80000"/>
                  </a:schemeClr>
                </a:solidFill>
                <a:effectLst>
                  <a:outerShdw blurRad="38100" dist="38100" dir="2700000" algn="tl">
                    <a:srgbClr val="000000">
                      <a:alpha val="43137"/>
                    </a:srgbClr>
                  </a:outerShdw>
                </a:effectLst>
                <a:latin typeface="Federo"/>
                <a:ea typeface="Times New Roman" panose="02020603050405020304" pitchFamily="18" charset="0"/>
              </a:rPr>
              <a:t>correlation between time and heat generation of CPR5, CPR7 and ET25, at power 1 showing temperature rise at 30 seconds for a total time of 5 minutes</a:t>
            </a:r>
            <a:r>
              <a:rPr lang="en-US" sz="2400" b="1" i="1" dirty="0">
                <a:solidFill>
                  <a:srgbClr val="000000"/>
                </a:solidFill>
                <a:latin typeface="Federo"/>
                <a:ea typeface="Times New Roman" panose="02020603050405020304" pitchFamily="18" charset="0"/>
              </a:rPr>
              <a:t>.</a:t>
            </a:r>
            <a:endParaRPr lang="en-GB" sz="2400" b="1" i="1" dirty="0">
              <a:latin typeface="Federo"/>
            </a:endParaRPr>
          </a:p>
        </p:txBody>
      </p:sp>
      <p:pic>
        <p:nvPicPr>
          <p:cNvPr id="7" name="Picture 6" descr="https://lh6.googleusercontent.com/L6WFF220aHHxV8MNxAwWYsuEahZpUEsD5U9UTem1g0uUaDw7OFF8VyHQ1jVrFaZYCF4PS6hctDkttismHPRGcPSOEk-fQm426GMtIo9bZrIPoiFBQbBRaAxkYWw1WLaIDjLMfpSkRzK3v7Pp9A">
            <a:extLst>
              <a:ext uri="{FF2B5EF4-FFF2-40B4-BE49-F238E27FC236}">
                <a16:creationId xmlns:a16="http://schemas.microsoft.com/office/drawing/2014/main" xmlns="" id="{266D30DE-3A99-45F7-876F-2F52009E2FBC}"/>
              </a:ext>
            </a:extLst>
          </p:cNvPr>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8019738" cy="6858000"/>
          </a:xfrm>
          <a:prstGeom prst="rect">
            <a:avLst/>
          </a:prstGeom>
          <a:noFill/>
          <a:ln>
            <a:noFill/>
          </a:ln>
        </p:spPr>
      </p:pic>
    </p:spTree>
    <p:extLst>
      <p:ext uri="{BB962C8B-B14F-4D97-AF65-F5344CB8AC3E}">
        <p14:creationId xmlns:p14="http://schemas.microsoft.com/office/powerpoint/2010/main" xmlns="" val="1295580299"/>
      </p:ext>
    </p:extLst>
  </p:cSld>
  <p:clrMapOvr>
    <a:masterClrMapping/>
  </p:clrMapOvr>
  <p:transition spd="slow">
    <p:strips dir="l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762F938-685A-47A4-B250-6C0805E1359A}"/>
              </a:ext>
            </a:extLst>
          </p:cNvPr>
          <p:cNvSpPr>
            <a:spLocks noGrp="1"/>
          </p:cNvSpPr>
          <p:nvPr>
            <p:ph type="title"/>
          </p:nvPr>
        </p:nvSpPr>
        <p:spPr>
          <a:xfrm>
            <a:off x="7764905" y="0"/>
            <a:ext cx="4427095" cy="6858000"/>
          </a:xfrm>
        </p:spPr>
        <p:txBody>
          <a:bodyPr>
            <a:normAutofit/>
          </a:bodyPr>
          <a:lstStyle/>
          <a:p>
            <a:r>
              <a:rPr lang="en-US" sz="3600" i="1" dirty="0">
                <a:solidFill>
                  <a:schemeClr val="accent6">
                    <a:lumMod val="20000"/>
                    <a:lumOff val="80000"/>
                  </a:schemeClr>
                </a:solidFill>
                <a:latin typeface="Federo"/>
                <a:ea typeface="Times New Roman" panose="02020603050405020304" pitchFamily="18" charset="0"/>
              </a:rPr>
              <a:t>linear correlation between time and heat generation of CPR5, CPR7 and ET25, at power 5 showing temperature rise at 30 seconds for a total time of 5 minutes</a:t>
            </a:r>
            <a:r>
              <a:rPr lang="en-US" sz="3600" dirty="0">
                <a:solidFill>
                  <a:schemeClr val="accent6">
                    <a:lumMod val="20000"/>
                    <a:lumOff val="80000"/>
                  </a:schemeClr>
                </a:solidFill>
                <a:latin typeface="Federo"/>
                <a:ea typeface="Times New Roman" panose="02020603050405020304" pitchFamily="18" charset="0"/>
              </a:rPr>
              <a:t>.</a:t>
            </a:r>
            <a:endParaRPr lang="en-GB" sz="3600" dirty="0">
              <a:solidFill>
                <a:schemeClr val="accent6">
                  <a:lumMod val="20000"/>
                  <a:lumOff val="80000"/>
                </a:schemeClr>
              </a:solidFill>
              <a:latin typeface="Federo"/>
            </a:endParaRPr>
          </a:p>
        </p:txBody>
      </p:sp>
      <p:pic>
        <p:nvPicPr>
          <p:cNvPr id="4" name="Content Placeholder 3" descr="https://lh5.googleusercontent.com/VgHdh3WyXafTQbXZ4AYEI_DXNaa6EgaLT53oBt_GZcC0oyzTKWFdDgGIiVNiOyo4ucirs2YDMEQTe2caNwX76i904zwJEW_qzRPjSGLKVP9VZtDy3JAV-69AJdJzWwuXooCWfg-kNeuh1cFb3w">
            <a:extLst>
              <a:ext uri="{FF2B5EF4-FFF2-40B4-BE49-F238E27FC236}">
                <a16:creationId xmlns:a16="http://schemas.microsoft.com/office/drawing/2014/main" xmlns="" id="{6A26CC63-C6BB-40B1-A389-876466AF1282}"/>
              </a:ext>
            </a:extLst>
          </p:cNvPr>
          <p:cNvPicPr>
            <a:picLocks noGrp="1"/>
          </p:cNvPicPr>
          <p:nvPr>
            <p:ph idx="1"/>
          </p:nvPr>
        </p:nvPicPr>
        <p:blipFill>
          <a:blip r:embed="rId2">
            <a:extLst>
              <a:ext uri="{28A0092B-C50C-407E-A947-70E740481C1C}">
                <a14:useLocalDpi xmlns:a14="http://schemas.microsoft.com/office/drawing/2010/main" xmlns="" val="0"/>
              </a:ext>
            </a:extLst>
          </a:blip>
          <a:stretch>
            <a:fillRect/>
          </a:stretch>
        </p:blipFill>
        <p:spPr bwMode="auto">
          <a:xfrm>
            <a:off x="0" y="0"/>
            <a:ext cx="7824866" cy="6858000"/>
          </a:xfrm>
          <a:prstGeom prst="rect">
            <a:avLst/>
          </a:prstGeom>
          <a:noFill/>
          <a:ln>
            <a:noFill/>
          </a:ln>
        </p:spPr>
      </p:pic>
    </p:spTree>
    <p:extLst>
      <p:ext uri="{BB962C8B-B14F-4D97-AF65-F5344CB8AC3E}">
        <p14:creationId xmlns:p14="http://schemas.microsoft.com/office/powerpoint/2010/main" xmlns="" val="554171730"/>
      </p:ext>
    </p:extLst>
  </p:cSld>
  <p:clrMapOvr>
    <a:masterClrMapping/>
  </p:clrMapOvr>
  <p:transition spd="slow">
    <p:strips dir="l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https://lh3.googleusercontent.com/FP0Pg9mr11WtmGB1cJPg707aq4jyNn88wJYjI8vRQ5sFo1jx_mOcUZh7Q2__v5inDVRfIFofSI2Zij1hlFI7hdoftsMtnHjFdgOuHKWP51WBGBDpC7za9Gor5xvhgfQGdEN6xhJVsCz2hXNQuQ">
            <a:extLst>
              <a:ext uri="{FF2B5EF4-FFF2-40B4-BE49-F238E27FC236}">
                <a16:creationId xmlns:a16="http://schemas.microsoft.com/office/drawing/2014/main" xmlns="" id="{566AC108-92F0-4BD5-BE92-5290CD8A34A7}"/>
              </a:ext>
            </a:extLst>
          </p:cNvPr>
          <p:cNvPicPr>
            <a:picLocks noGrp="1"/>
          </p:cNvPicPr>
          <p:nvPr>
            <p:ph sz="half" idx="2"/>
          </p:nvPr>
        </p:nvPicPr>
        <p:blipFill>
          <a:blip r:embed="rId2">
            <a:extLst>
              <a:ext uri="{28A0092B-C50C-407E-A947-70E740481C1C}">
                <a14:useLocalDpi xmlns:a14="http://schemas.microsoft.com/office/drawing/2010/main" xmlns="" val="0"/>
              </a:ext>
            </a:extLst>
          </a:blip>
          <a:stretch>
            <a:fillRect/>
          </a:stretch>
        </p:blipFill>
        <p:spPr bwMode="auto">
          <a:xfrm>
            <a:off x="7090348" y="0"/>
            <a:ext cx="5101652" cy="6858000"/>
          </a:xfrm>
          <a:prstGeom prst="rect">
            <a:avLst/>
          </a:prstGeom>
          <a:noFill/>
          <a:ln>
            <a:noFill/>
          </a:ln>
        </p:spPr>
      </p:pic>
      <p:pic>
        <p:nvPicPr>
          <p:cNvPr id="6" name="Content Placeholder 5" descr="https://lh4.googleusercontent.com/aPnS9P3ftcAD-WTblZ-pFFvCYhMKPwbqWzPDPeEsiAHelQ_EicJapSVDIm1Xvr-MjxywBaTJb2LwmTF3ytaYgB9FCSL69BjCZvPkQojn9THigJEUR2QdlTgnLI_a1XPDpSoZsditlJfAccGCsw">
            <a:extLst>
              <a:ext uri="{FF2B5EF4-FFF2-40B4-BE49-F238E27FC236}">
                <a16:creationId xmlns:a16="http://schemas.microsoft.com/office/drawing/2014/main" xmlns="" id="{D0F70597-394D-4D3B-B8F4-05EB31EFE2B1}"/>
              </a:ext>
            </a:extLst>
          </p:cNvPr>
          <p:cNvPicPr>
            <a:picLocks noGrp="1"/>
          </p:cNvPicPr>
          <p:nvPr>
            <p:ph sz="half" idx="1"/>
          </p:nvPr>
        </p:nvPicPr>
        <p:blipFill>
          <a:blip r:embed="rId3">
            <a:extLst>
              <a:ext uri="{28A0092B-C50C-407E-A947-70E740481C1C}">
                <a14:useLocalDpi xmlns:a14="http://schemas.microsoft.com/office/drawing/2010/main" xmlns="" val="0"/>
              </a:ext>
            </a:extLst>
          </a:blip>
          <a:stretch>
            <a:fillRect/>
          </a:stretch>
        </p:blipFill>
        <p:spPr bwMode="auto">
          <a:xfrm>
            <a:off x="0" y="0"/>
            <a:ext cx="5546361" cy="6858000"/>
          </a:xfrm>
          <a:prstGeom prst="rect">
            <a:avLst/>
          </a:prstGeom>
          <a:noFill/>
          <a:ln>
            <a:noFill/>
          </a:ln>
        </p:spPr>
      </p:pic>
      <p:sp>
        <p:nvSpPr>
          <p:cNvPr id="3" name="Title 2">
            <a:extLst>
              <a:ext uri="{FF2B5EF4-FFF2-40B4-BE49-F238E27FC236}">
                <a16:creationId xmlns:a16="http://schemas.microsoft.com/office/drawing/2014/main" xmlns="" id="{54BD3D49-7D12-4E74-A6FB-601BBA76EB77}"/>
              </a:ext>
            </a:extLst>
          </p:cNvPr>
          <p:cNvSpPr>
            <a:spLocks noGrp="1"/>
          </p:cNvSpPr>
          <p:nvPr>
            <p:ph type="title"/>
          </p:nvPr>
        </p:nvSpPr>
        <p:spPr>
          <a:xfrm>
            <a:off x="299804" y="883020"/>
            <a:ext cx="11704320" cy="1609344"/>
          </a:xfrm>
        </p:spPr>
        <p:txBody>
          <a:bodyPr>
            <a:normAutofit/>
          </a:bodyPr>
          <a:lstStyle/>
          <a:p>
            <a:pPr indent="-609600">
              <a:lnSpc>
                <a:spcPct val="107000"/>
              </a:lnSpc>
              <a:spcBef>
                <a:spcPts val="1200"/>
              </a:spcBef>
              <a:spcAft>
                <a:spcPts val="0"/>
              </a:spcAft>
            </a:pPr>
            <a:r>
              <a:rPr lang="en-US" sz="2400" dirty="0">
                <a:solidFill>
                  <a:schemeClr val="accent6">
                    <a:lumMod val="20000"/>
                    <a:lumOff val="80000"/>
                  </a:schemeClr>
                </a:solidFill>
                <a:effectLst>
                  <a:outerShdw blurRad="50800" dist="38100" dir="10800000" algn="r" rotWithShape="0">
                    <a:prstClr val="black">
                      <a:alpha val="40000"/>
                    </a:prstClr>
                  </a:outerShdw>
                </a:effectLst>
                <a:latin typeface="Times New Roman" panose="02020603050405020304" pitchFamily="18" charset="0"/>
                <a:ea typeface="Times New Roman" panose="02020603050405020304" pitchFamily="18" charset="0"/>
                <a:cs typeface="Arial" panose="020B0604020202020204" pitchFamily="34" charset="0"/>
              </a:rPr>
              <a:t> </a:t>
            </a:r>
            <a:r>
              <a:rPr lang="en-US" sz="2400" i="1" dirty="0">
                <a:solidFill>
                  <a:schemeClr val="accent6">
                    <a:lumMod val="20000"/>
                    <a:lumOff val="80000"/>
                  </a:schemeClr>
                </a:solidFill>
                <a:effectLst>
                  <a:outerShdw blurRad="50800" dist="38100" dir="10800000" algn="r" rotWithShape="0">
                    <a:prstClr val="black">
                      <a:alpha val="40000"/>
                    </a:prstClr>
                  </a:outerShdw>
                </a:effectLst>
                <a:latin typeface="Times New Roman" panose="02020603050405020304" pitchFamily="18" charset="0"/>
                <a:ea typeface="Times New Roman" panose="02020603050405020304" pitchFamily="18" charset="0"/>
                <a:cs typeface="Arial" panose="020B0604020202020204" pitchFamily="34" charset="0"/>
              </a:rPr>
              <a:t>preoperative dentin thickness.   </a:t>
            </a:r>
            <a:r>
              <a:rPr lang="en-US" sz="2400" i="1" dirty="0" smtClean="0">
                <a:solidFill>
                  <a:schemeClr val="accent6">
                    <a:lumMod val="20000"/>
                    <a:lumOff val="80000"/>
                  </a:schemeClr>
                </a:solidFill>
                <a:effectLst>
                  <a:outerShdw blurRad="50800" dist="38100" dir="10800000" algn="r" rotWithShape="0">
                    <a:prstClr val="black">
                      <a:alpha val="40000"/>
                    </a:prstClr>
                  </a:outerShdw>
                </a:effectLst>
                <a:latin typeface="Times New Roman" panose="02020603050405020304" pitchFamily="18" charset="0"/>
                <a:ea typeface="Times New Roman" panose="02020603050405020304" pitchFamily="18" charset="0"/>
                <a:cs typeface="Arial" panose="020B0604020202020204" pitchFamily="34" charset="0"/>
              </a:rPr>
              <a:t>                                       </a:t>
            </a:r>
            <a:r>
              <a:rPr lang="en-US" sz="2400" i="1" dirty="0">
                <a:solidFill>
                  <a:schemeClr val="accent6">
                    <a:lumMod val="20000"/>
                    <a:lumOff val="80000"/>
                  </a:schemeClr>
                </a:solidFill>
                <a:effectLst>
                  <a:outerShdw blurRad="50800" dist="38100" dir="10800000" algn="r" rotWithShape="0">
                    <a:prstClr val="black">
                      <a:alpha val="40000"/>
                    </a:prstClr>
                  </a:outerShdw>
                </a:effectLst>
                <a:latin typeface="Times New Roman" panose="02020603050405020304" pitchFamily="18" charset="0"/>
                <a:ea typeface="Times New Roman" panose="02020603050405020304" pitchFamily="18" charset="0"/>
                <a:cs typeface="Arial" panose="020B0604020202020204" pitchFamily="34" charset="0"/>
              </a:rPr>
              <a:t>postoperative dentin thickness</a:t>
            </a:r>
            <a:r>
              <a:rPr lang="en-US" sz="2400" dirty="0" smtClean="0">
                <a:solidFill>
                  <a:schemeClr val="accent6">
                    <a:lumMod val="20000"/>
                    <a:lumOff val="80000"/>
                  </a:schemeClr>
                </a:solidFill>
                <a:effectLst>
                  <a:outerShdw blurRad="50800" dist="38100" dir="10800000" algn="r" rotWithShape="0">
                    <a:prstClr val="black">
                      <a:alpha val="40000"/>
                    </a:prstClr>
                  </a:outerShdw>
                </a:effectLst>
                <a:latin typeface="Times New Roman" panose="02020603050405020304" pitchFamily="18" charset="0"/>
                <a:ea typeface="Times New Roman" panose="02020603050405020304" pitchFamily="18" charset="0"/>
                <a:cs typeface="Arial" panose="020B0604020202020204" pitchFamily="34" charset="0"/>
              </a:rPr>
              <a:t>.</a:t>
            </a:r>
            <a:endParaRPr lang="en-GB" sz="4400" dirty="0">
              <a:solidFill>
                <a:schemeClr val="accent6">
                  <a:lumMod val="20000"/>
                  <a:lumOff val="80000"/>
                </a:schemeClr>
              </a:solidFill>
              <a:effectLst>
                <a:outerShdw blurRad="50800" dist="38100" dir="10800000" algn="r" rotWithShape="0">
                  <a:prstClr val="black">
                    <a:alpha val="40000"/>
                  </a:prstClr>
                </a:outerShdw>
              </a:effectLst>
            </a:endParaRPr>
          </a:p>
        </p:txBody>
      </p:sp>
    </p:spTree>
    <p:extLst>
      <p:ext uri="{BB962C8B-B14F-4D97-AF65-F5344CB8AC3E}">
        <p14:creationId xmlns:p14="http://schemas.microsoft.com/office/powerpoint/2010/main" xmlns="" val="2280273422"/>
      </p:ext>
    </p:extLst>
  </p:cSld>
  <p:clrMapOvr>
    <a:masterClrMapping/>
  </p:clrMapOvr>
  <p:transition spd="slow">
    <p:strips dir="l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C67C3F-D821-4404-AE65-ABC229CD67EA}"/>
              </a:ext>
            </a:extLst>
          </p:cNvPr>
          <p:cNvSpPr>
            <a:spLocks noGrp="1"/>
          </p:cNvSpPr>
          <p:nvPr>
            <p:ph type="title"/>
          </p:nvPr>
        </p:nvSpPr>
        <p:spPr>
          <a:xfrm>
            <a:off x="8139659" y="0"/>
            <a:ext cx="4052341" cy="6858000"/>
          </a:xfrm>
        </p:spPr>
        <p:txBody>
          <a:bodyPr>
            <a:normAutofit/>
          </a:bodyPr>
          <a:lstStyle/>
          <a:p>
            <a:pPr indent="-613410">
              <a:lnSpc>
                <a:spcPct val="107000"/>
              </a:lnSpc>
              <a:spcBef>
                <a:spcPts val="1200"/>
              </a:spcBef>
              <a:spcAft>
                <a:spcPts val="0"/>
              </a:spcAft>
            </a:pPr>
            <a:r>
              <a:rPr lang="en-US" sz="3600" i="1" dirty="0" smtClean="0">
                <a:solidFill>
                  <a:schemeClr val="accent6">
                    <a:lumMod val="20000"/>
                    <a:lumOff val="80000"/>
                  </a:schemeClr>
                </a:solidFill>
                <a:latin typeface="Times New Roman" panose="02020603050405020304" pitchFamily="18" charset="0"/>
                <a:ea typeface="Times New Roman" panose="02020603050405020304" pitchFamily="18" charset="0"/>
                <a:cs typeface="Arial" panose="020B0604020202020204" pitchFamily="34" charset="0"/>
              </a:rPr>
              <a:t>Histogram </a:t>
            </a:r>
            <a:r>
              <a:rPr lang="en-US" sz="3600" i="1" dirty="0">
                <a:solidFill>
                  <a:schemeClr val="accent6">
                    <a:lumMod val="20000"/>
                    <a:lumOff val="80000"/>
                  </a:schemeClr>
                </a:solidFill>
                <a:latin typeface="Times New Roman" panose="02020603050405020304" pitchFamily="18" charset="0"/>
                <a:ea typeface="Times New Roman" panose="02020603050405020304" pitchFamily="18" charset="0"/>
                <a:cs typeface="Arial" panose="020B0604020202020204" pitchFamily="34" charset="0"/>
              </a:rPr>
              <a:t>showing the percentages of lost mesial dentin caused by CPR5, CPR7 and ET25 at power 1</a:t>
            </a:r>
            <a:r>
              <a:rPr lang="en-US" sz="3600" i="1" dirty="0" smtClean="0">
                <a:solidFill>
                  <a:schemeClr val="accent6">
                    <a:lumMod val="20000"/>
                    <a:lumOff val="80000"/>
                  </a:schemeClr>
                </a:solidFill>
                <a:latin typeface="Times New Roman" panose="02020603050405020304" pitchFamily="18" charset="0"/>
                <a:ea typeface="Times New Roman" panose="02020603050405020304" pitchFamily="18" charset="0"/>
                <a:cs typeface="Arial" panose="020B0604020202020204" pitchFamily="34" charset="0"/>
              </a:rPr>
              <a:t>.</a:t>
            </a:r>
            <a:endParaRPr lang="en-GB" sz="3600" i="1" dirty="0">
              <a:solidFill>
                <a:schemeClr val="accent6">
                  <a:lumMod val="20000"/>
                  <a:lumOff val="80000"/>
                </a:schemeClr>
              </a:solidFill>
            </a:endParaRPr>
          </a:p>
        </p:txBody>
      </p:sp>
      <p:pic>
        <p:nvPicPr>
          <p:cNvPr id="4" name="Content Placeholder 3" descr="https://lh5.googleusercontent.com/_9lBX2cTEo-26fhG2f9usG-06k5wAYe8UE9mTGX28LxPKzchxQCfam45KAFCqz5MlO_v3dJngdlxj52ck6G9wvi3m3coYfKLYtNBCnl7yOJTNkcYSqEXFtEMpMViCSo00RwrclAnCfwmEjDDJw">
            <a:extLst>
              <a:ext uri="{FF2B5EF4-FFF2-40B4-BE49-F238E27FC236}">
                <a16:creationId xmlns:a16="http://schemas.microsoft.com/office/drawing/2014/main" xmlns="" id="{FA2A7612-1852-40C5-90A7-01F48693ACCE}"/>
              </a:ext>
            </a:extLst>
          </p:cNvPr>
          <p:cNvPicPr>
            <a:picLocks noGrp="1"/>
          </p:cNvPicPr>
          <p:nvPr>
            <p:ph idx="1"/>
          </p:nvPr>
        </p:nvPicPr>
        <p:blipFill>
          <a:blip r:embed="rId2">
            <a:extLst>
              <a:ext uri="{28A0092B-C50C-407E-A947-70E740481C1C}">
                <a14:useLocalDpi xmlns:a14="http://schemas.microsoft.com/office/drawing/2010/main" xmlns="" val="0"/>
              </a:ext>
            </a:extLst>
          </a:blip>
          <a:stretch>
            <a:fillRect/>
          </a:stretch>
        </p:blipFill>
        <p:spPr bwMode="auto">
          <a:xfrm>
            <a:off x="-1" y="0"/>
            <a:ext cx="8169639" cy="6858000"/>
          </a:xfrm>
          <a:prstGeom prst="rect">
            <a:avLst/>
          </a:prstGeom>
          <a:noFill/>
          <a:ln>
            <a:noFill/>
          </a:ln>
        </p:spPr>
      </p:pic>
    </p:spTree>
    <p:extLst>
      <p:ext uri="{BB962C8B-B14F-4D97-AF65-F5344CB8AC3E}">
        <p14:creationId xmlns:p14="http://schemas.microsoft.com/office/powerpoint/2010/main" xmlns="" val="193983235"/>
      </p:ext>
    </p:extLst>
  </p:cSld>
  <p:clrMapOvr>
    <a:masterClrMapping/>
  </p:clrMapOvr>
  <p:transition spd="slow">
    <p:strips dir="ld"/>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12EAAF4-4285-4450-B0B5-66350350F044}"/>
              </a:ext>
            </a:extLst>
          </p:cNvPr>
          <p:cNvSpPr>
            <a:spLocks noGrp="1"/>
          </p:cNvSpPr>
          <p:nvPr>
            <p:ph type="title"/>
          </p:nvPr>
        </p:nvSpPr>
        <p:spPr>
          <a:xfrm>
            <a:off x="8664314" y="0"/>
            <a:ext cx="3527685" cy="6858000"/>
          </a:xfrm>
        </p:spPr>
        <p:txBody>
          <a:bodyPr>
            <a:normAutofit/>
          </a:bodyPr>
          <a:lstStyle/>
          <a:p>
            <a:pPr indent="-613410">
              <a:lnSpc>
                <a:spcPct val="107000"/>
              </a:lnSpc>
              <a:spcBef>
                <a:spcPts val="1200"/>
              </a:spcBef>
              <a:spcAft>
                <a:spcPts val="0"/>
              </a:spcAft>
            </a:pPr>
            <a:r>
              <a:rPr lang="en-US" sz="3200" i="1" dirty="0">
                <a:solidFill>
                  <a:schemeClr val="accent6">
                    <a:lumMod val="20000"/>
                    <a:lumOff val="80000"/>
                  </a:schemeClr>
                </a:solidFill>
                <a:latin typeface="Times New Roman" pitchFamily="18" charset="0"/>
                <a:ea typeface="Times New Roman" panose="02020603050405020304" pitchFamily="18" charset="0"/>
                <a:cs typeface="Times New Roman" pitchFamily="18" charset="0"/>
              </a:rPr>
              <a:t>Histogram showing the percentages of lost mesial dentin caused by CPR5, CPR7 and ET25 at power 5.</a:t>
            </a:r>
            <a:r>
              <a:rPr lang="en-GB" sz="3200" i="1" dirty="0">
                <a:solidFill>
                  <a:schemeClr val="accent6">
                    <a:lumMod val="20000"/>
                    <a:lumOff val="80000"/>
                  </a:schemeClr>
                </a:solidFill>
                <a:latin typeface="Times New Roman" pitchFamily="18" charset="0"/>
                <a:ea typeface="Calibri" panose="020F0502020204030204" pitchFamily="34" charset="0"/>
                <a:cs typeface="Times New Roman" pitchFamily="18" charset="0"/>
              </a:rPr>
              <a:t/>
            </a:r>
            <a:br>
              <a:rPr lang="en-GB" sz="3200" i="1" dirty="0">
                <a:solidFill>
                  <a:schemeClr val="accent6">
                    <a:lumMod val="20000"/>
                    <a:lumOff val="80000"/>
                  </a:schemeClr>
                </a:solidFill>
                <a:latin typeface="Times New Roman" pitchFamily="18" charset="0"/>
                <a:ea typeface="Calibri" panose="020F0502020204030204" pitchFamily="34" charset="0"/>
                <a:cs typeface="Times New Roman" pitchFamily="18" charset="0"/>
              </a:rPr>
            </a:br>
            <a:endParaRPr lang="en-GB" sz="3200" i="1" dirty="0">
              <a:solidFill>
                <a:schemeClr val="accent6">
                  <a:lumMod val="20000"/>
                  <a:lumOff val="80000"/>
                </a:schemeClr>
              </a:solidFill>
              <a:latin typeface="Times New Roman" pitchFamily="18" charset="0"/>
              <a:cs typeface="Times New Roman" pitchFamily="18" charset="0"/>
            </a:endParaRPr>
          </a:p>
        </p:txBody>
      </p:sp>
      <p:pic>
        <p:nvPicPr>
          <p:cNvPr id="4" name="Content Placeholder 3" descr="https://lh3.googleusercontent.com/cQY7SwEV6x80EyyHgZCJk0MjAat28TfhZ36Rr4k7hZJj8i4BIN2Dxr3oZCmlEyI0MvgP-SUA_lQSMb-c4IMQCvEEexshtVgJMB0dNJhI5z0CyyT8u7AQHuw6gCF7yJCpJGYmSaWA5hUAGHr9lw">
            <a:extLst>
              <a:ext uri="{FF2B5EF4-FFF2-40B4-BE49-F238E27FC236}">
                <a16:creationId xmlns:a16="http://schemas.microsoft.com/office/drawing/2014/main" xmlns="" id="{941EACEF-043B-4560-8388-FF620E31F408}"/>
              </a:ext>
            </a:extLst>
          </p:cNvPr>
          <p:cNvPicPr>
            <a:picLocks noGrp="1"/>
          </p:cNvPicPr>
          <p:nvPr>
            <p:ph idx="1"/>
          </p:nvPr>
        </p:nvPicPr>
        <p:blipFill>
          <a:blip r:embed="rId2">
            <a:extLst>
              <a:ext uri="{28A0092B-C50C-407E-A947-70E740481C1C}">
                <a14:useLocalDpi xmlns:a14="http://schemas.microsoft.com/office/drawing/2010/main" xmlns="" val="0"/>
              </a:ext>
            </a:extLst>
          </a:blip>
          <a:stretch>
            <a:fillRect/>
          </a:stretch>
        </p:blipFill>
        <p:spPr bwMode="auto">
          <a:xfrm>
            <a:off x="0" y="0"/>
            <a:ext cx="8574374" cy="6858000"/>
          </a:xfrm>
          <a:prstGeom prst="rect">
            <a:avLst/>
          </a:prstGeom>
          <a:noFill/>
          <a:ln>
            <a:noFill/>
          </a:ln>
        </p:spPr>
      </p:pic>
    </p:spTree>
    <p:extLst>
      <p:ext uri="{BB962C8B-B14F-4D97-AF65-F5344CB8AC3E}">
        <p14:creationId xmlns:p14="http://schemas.microsoft.com/office/powerpoint/2010/main" xmlns="" val="155945779"/>
      </p:ext>
    </p:extLst>
  </p:cSld>
  <p:clrMapOvr>
    <a:masterClrMapping/>
  </p:clrMapOvr>
  <p:transition spd="slow">
    <p:strips dir="l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0E5262-5D20-4DE0-A5D4-661397C5175E}"/>
              </a:ext>
            </a:extLst>
          </p:cNvPr>
          <p:cNvSpPr>
            <a:spLocks noGrp="1"/>
          </p:cNvSpPr>
          <p:nvPr>
            <p:ph type="title"/>
          </p:nvPr>
        </p:nvSpPr>
        <p:spPr>
          <a:xfrm>
            <a:off x="8544392" y="0"/>
            <a:ext cx="3647607" cy="6858000"/>
          </a:xfrm>
        </p:spPr>
        <p:txBody>
          <a:bodyPr>
            <a:normAutofit/>
          </a:bodyPr>
          <a:lstStyle/>
          <a:p>
            <a:pPr indent="-613410">
              <a:lnSpc>
                <a:spcPct val="107000"/>
              </a:lnSpc>
              <a:spcBef>
                <a:spcPts val="1200"/>
              </a:spcBef>
              <a:spcAft>
                <a:spcPts val="0"/>
              </a:spcAft>
            </a:pPr>
            <a:r>
              <a:rPr lang="en-US" sz="5400" i="1" dirty="0">
                <a:solidFill>
                  <a:schemeClr val="accent6">
                    <a:lumMod val="20000"/>
                    <a:lumOff val="80000"/>
                  </a:schemeClr>
                </a:solidFill>
                <a:latin typeface="Times New Roman" pitchFamily="18" charset="0"/>
                <a:ea typeface="Times New Roman" panose="02020603050405020304" pitchFamily="18" charset="0"/>
                <a:cs typeface="Times New Roman" pitchFamily="18" charset="0"/>
              </a:rPr>
              <a:t>  </a:t>
            </a:r>
            <a:br>
              <a:rPr lang="en-US" sz="5400" i="1" dirty="0">
                <a:solidFill>
                  <a:schemeClr val="accent6">
                    <a:lumMod val="20000"/>
                    <a:lumOff val="80000"/>
                  </a:schemeClr>
                </a:solidFill>
                <a:latin typeface="Times New Roman" pitchFamily="18" charset="0"/>
                <a:ea typeface="Times New Roman" panose="02020603050405020304" pitchFamily="18" charset="0"/>
                <a:cs typeface="Times New Roman" pitchFamily="18" charset="0"/>
              </a:rPr>
            </a:br>
            <a:r>
              <a:rPr lang="en-US" sz="3200" i="1" dirty="0">
                <a:solidFill>
                  <a:schemeClr val="accent6">
                    <a:lumMod val="20000"/>
                    <a:lumOff val="80000"/>
                  </a:schemeClr>
                </a:solidFill>
                <a:latin typeface="Times New Roman" pitchFamily="18" charset="0"/>
                <a:ea typeface="Times New Roman" panose="02020603050405020304" pitchFamily="18" charset="0"/>
                <a:cs typeface="Times New Roman" pitchFamily="18" charset="0"/>
              </a:rPr>
              <a:t>Histogram showing the percentages of lost distal dentin caused by CPR5, CPR7 and ET25 at power 1.</a:t>
            </a:r>
            <a:r>
              <a:rPr lang="en-GB" sz="3200" i="1" dirty="0">
                <a:solidFill>
                  <a:schemeClr val="accent6">
                    <a:lumMod val="20000"/>
                    <a:lumOff val="80000"/>
                  </a:schemeClr>
                </a:solidFill>
                <a:latin typeface="Times New Roman" pitchFamily="18" charset="0"/>
                <a:ea typeface="Calibri" panose="020F0502020204030204" pitchFamily="34" charset="0"/>
                <a:cs typeface="Times New Roman" pitchFamily="18" charset="0"/>
              </a:rPr>
              <a:t/>
            </a:r>
            <a:br>
              <a:rPr lang="en-GB" sz="3200" i="1" dirty="0">
                <a:solidFill>
                  <a:schemeClr val="accent6">
                    <a:lumMod val="20000"/>
                    <a:lumOff val="80000"/>
                  </a:schemeClr>
                </a:solidFill>
                <a:latin typeface="Times New Roman" pitchFamily="18" charset="0"/>
                <a:ea typeface="Calibri" panose="020F0502020204030204" pitchFamily="34" charset="0"/>
                <a:cs typeface="Times New Roman" pitchFamily="18" charset="0"/>
              </a:rPr>
            </a:br>
            <a:endParaRPr lang="en-GB" sz="3200" i="1" dirty="0">
              <a:solidFill>
                <a:schemeClr val="accent6">
                  <a:lumMod val="20000"/>
                  <a:lumOff val="80000"/>
                </a:schemeClr>
              </a:solidFill>
              <a:latin typeface="Times New Roman" pitchFamily="18" charset="0"/>
              <a:cs typeface="Times New Roman" pitchFamily="18" charset="0"/>
            </a:endParaRPr>
          </a:p>
        </p:txBody>
      </p:sp>
      <p:pic>
        <p:nvPicPr>
          <p:cNvPr id="4" name="Content Placeholder 3" descr="https://lh6.googleusercontent.com/Hn5uLSkx-aj9Pbt3Hbs20qECX95NJDzXG2e70x03xxDvscLa64taveL50lXmYRKww-39jDzuJTXRE1Xhtux6XtmJqtldGPgvBmpUtUJD4Xm1qynz6ur4X72k_qhIte03opEAU6xERuCWbJMNew">
            <a:extLst>
              <a:ext uri="{FF2B5EF4-FFF2-40B4-BE49-F238E27FC236}">
                <a16:creationId xmlns:a16="http://schemas.microsoft.com/office/drawing/2014/main" xmlns="" id="{99880103-2DE7-42FE-94B5-7710431AD577}"/>
              </a:ext>
            </a:extLst>
          </p:cNvPr>
          <p:cNvPicPr>
            <a:picLocks noGrp="1"/>
          </p:cNvPicPr>
          <p:nvPr>
            <p:ph idx="1"/>
          </p:nvPr>
        </p:nvPicPr>
        <p:blipFill>
          <a:blip r:embed="rId2">
            <a:extLst>
              <a:ext uri="{28A0092B-C50C-407E-A947-70E740481C1C}">
                <a14:useLocalDpi xmlns:a14="http://schemas.microsoft.com/office/drawing/2010/main" xmlns="" val="0"/>
              </a:ext>
            </a:extLst>
          </a:blip>
          <a:stretch>
            <a:fillRect/>
          </a:stretch>
        </p:blipFill>
        <p:spPr bwMode="auto">
          <a:xfrm>
            <a:off x="0" y="0"/>
            <a:ext cx="8394492" cy="6858000"/>
          </a:xfrm>
          <a:prstGeom prst="rect">
            <a:avLst/>
          </a:prstGeom>
          <a:noFill/>
          <a:ln>
            <a:noFill/>
          </a:ln>
        </p:spPr>
      </p:pic>
    </p:spTree>
    <p:extLst>
      <p:ext uri="{BB962C8B-B14F-4D97-AF65-F5344CB8AC3E}">
        <p14:creationId xmlns:p14="http://schemas.microsoft.com/office/powerpoint/2010/main" xmlns="" val="975334194"/>
      </p:ext>
    </p:extLst>
  </p:cSld>
  <p:clrMapOvr>
    <a:masterClrMapping/>
  </p:clrMapOvr>
  <p:transition spd="slow">
    <p:strips dir="l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418782-D839-480A-9914-A0F0434F7518}"/>
              </a:ext>
            </a:extLst>
          </p:cNvPr>
          <p:cNvSpPr>
            <a:spLocks noGrp="1"/>
          </p:cNvSpPr>
          <p:nvPr>
            <p:ph type="title"/>
          </p:nvPr>
        </p:nvSpPr>
        <p:spPr>
          <a:xfrm>
            <a:off x="8274570" y="0"/>
            <a:ext cx="3917429" cy="6858000"/>
          </a:xfrm>
        </p:spPr>
        <p:txBody>
          <a:bodyPr>
            <a:normAutofit/>
          </a:bodyPr>
          <a:lstStyle/>
          <a:p>
            <a:pPr indent="-613410">
              <a:lnSpc>
                <a:spcPct val="107000"/>
              </a:lnSpc>
              <a:spcBef>
                <a:spcPts val="1200"/>
              </a:spcBef>
              <a:spcAft>
                <a:spcPts val="0"/>
              </a:spcAft>
            </a:pPr>
            <a:r>
              <a:rPr lang="en-US" sz="3200" i="1" dirty="0">
                <a:solidFill>
                  <a:schemeClr val="accent6">
                    <a:lumMod val="20000"/>
                    <a:lumOff val="80000"/>
                  </a:schemeClr>
                </a:solidFill>
                <a:latin typeface="Times New Roman" pitchFamily="18" charset="0"/>
                <a:ea typeface="Times New Roman" panose="02020603050405020304" pitchFamily="18" charset="0"/>
                <a:cs typeface="Times New Roman" pitchFamily="18" charset="0"/>
              </a:rPr>
              <a:t>Histogram showing the percentages of lost distal dentin caused by CPR5, CPR7 and ET25 at power 5</a:t>
            </a:r>
            <a:r>
              <a:rPr lang="en-US" sz="5400" i="1" dirty="0">
                <a:solidFill>
                  <a:schemeClr val="accent6">
                    <a:lumMod val="20000"/>
                    <a:lumOff val="80000"/>
                  </a:schemeClr>
                </a:solidFill>
                <a:latin typeface="Times New Roman" pitchFamily="18" charset="0"/>
                <a:ea typeface="Times New Roman" panose="02020603050405020304" pitchFamily="18" charset="0"/>
                <a:cs typeface="Times New Roman" pitchFamily="18" charset="0"/>
              </a:rPr>
              <a:t>.</a:t>
            </a:r>
            <a:r>
              <a:rPr lang="en-GB" sz="4400" i="1" dirty="0">
                <a:solidFill>
                  <a:schemeClr val="accent6">
                    <a:lumMod val="20000"/>
                    <a:lumOff val="80000"/>
                  </a:schemeClr>
                </a:solidFill>
                <a:latin typeface="Times New Roman" pitchFamily="18" charset="0"/>
                <a:ea typeface="Calibri" panose="020F0502020204030204" pitchFamily="34" charset="0"/>
                <a:cs typeface="Times New Roman" pitchFamily="18" charset="0"/>
              </a:rPr>
              <a:t/>
            </a:r>
            <a:br>
              <a:rPr lang="en-GB" sz="4400" i="1" dirty="0">
                <a:solidFill>
                  <a:schemeClr val="accent6">
                    <a:lumMod val="20000"/>
                    <a:lumOff val="80000"/>
                  </a:schemeClr>
                </a:solidFill>
                <a:latin typeface="Times New Roman" pitchFamily="18" charset="0"/>
                <a:ea typeface="Calibri" panose="020F0502020204030204" pitchFamily="34" charset="0"/>
                <a:cs typeface="Times New Roman" pitchFamily="18" charset="0"/>
              </a:rPr>
            </a:br>
            <a:endParaRPr lang="en-GB" sz="5400" i="1" dirty="0">
              <a:solidFill>
                <a:schemeClr val="accent6">
                  <a:lumMod val="20000"/>
                  <a:lumOff val="80000"/>
                </a:schemeClr>
              </a:solidFill>
              <a:latin typeface="Times New Roman" pitchFamily="18" charset="0"/>
              <a:cs typeface="Times New Roman" pitchFamily="18" charset="0"/>
            </a:endParaRPr>
          </a:p>
        </p:txBody>
      </p:sp>
      <p:pic>
        <p:nvPicPr>
          <p:cNvPr id="4" name="Content Placeholder 3" descr="https://lh5.googleusercontent.com/7sM2-Ott6ZDAO_UwPoFRY0FjmCghVO97yKDtCOv90ZKkV7__xEttTSbcjqzTfPvcFimFGV8ymu4E8-0akppxwoIZHzvGl_Kw1UYjKsoAWdfZ_winGn1lurq9a6pb7Ja8VLmtkEiOfXnUz8gQZg">
            <a:extLst>
              <a:ext uri="{FF2B5EF4-FFF2-40B4-BE49-F238E27FC236}">
                <a16:creationId xmlns:a16="http://schemas.microsoft.com/office/drawing/2014/main" xmlns="" id="{8BC8576A-19D3-4A30-A867-29CAE3C16232}"/>
              </a:ext>
            </a:extLst>
          </p:cNvPr>
          <p:cNvPicPr>
            <a:picLocks noGrp="1"/>
          </p:cNvPicPr>
          <p:nvPr>
            <p:ph idx="1"/>
          </p:nvPr>
        </p:nvPicPr>
        <p:blipFill>
          <a:blip r:embed="rId2">
            <a:extLst>
              <a:ext uri="{28A0092B-C50C-407E-A947-70E740481C1C}">
                <a14:useLocalDpi xmlns:a14="http://schemas.microsoft.com/office/drawing/2010/main" xmlns="" val="0"/>
              </a:ext>
            </a:extLst>
          </a:blip>
          <a:stretch>
            <a:fillRect/>
          </a:stretch>
        </p:blipFill>
        <p:spPr bwMode="auto">
          <a:xfrm>
            <a:off x="0" y="0"/>
            <a:ext cx="8259580" cy="6858000"/>
          </a:xfrm>
          <a:prstGeom prst="rect">
            <a:avLst/>
          </a:prstGeom>
          <a:noFill/>
          <a:ln>
            <a:noFill/>
          </a:ln>
        </p:spPr>
      </p:pic>
    </p:spTree>
    <p:extLst>
      <p:ext uri="{BB962C8B-B14F-4D97-AF65-F5344CB8AC3E}">
        <p14:creationId xmlns:p14="http://schemas.microsoft.com/office/powerpoint/2010/main" xmlns="" val="251638444"/>
      </p:ext>
    </p:extLst>
  </p:cSld>
  <p:clrMapOvr>
    <a:masterClrMapping/>
  </p:clrMapOvr>
  <p:transition spd="slow">
    <p:strips dir="l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C4D475-7462-4F84-89D4-7374A9D2C65D}"/>
              </a:ext>
            </a:extLst>
          </p:cNvPr>
          <p:cNvSpPr>
            <a:spLocks noGrp="1"/>
          </p:cNvSpPr>
          <p:nvPr>
            <p:ph type="title"/>
          </p:nvPr>
        </p:nvSpPr>
        <p:spPr>
          <a:xfrm>
            <a:off x="4362137" y="314793"/>
            <a:ext cx="4032355" cy="2953063"/>
          </a:xfrm>
        </p:spPr>
        <p:txBody>
          <a:bodyPr>
            <a:normAutofit/>
          </a:bodyPr>
          <a:lstStyle/>
          <a:p>
            <a:r>
              <a:rPr lang="en-US" sz="3600" i="1" dirty="0">
                <a:solidFill>
                  <a:schemeClr val="accent6">
                    <a:lumMod val="20000"/>
                    <a:lumOff val="80000"/>
                  </a:schemeClr>
                </a:solidFill>
                <a:latin typeface="Times New Roman" panose="02020603050405020304" pitchFamily="18" charset="0"/>
                <a:ea typeface="Times New Roman" panose="02020603050405020304" pitchFamily="18" charset="0"/>
              </a:rPr>
              <a:t>3 samples of group 3 (ET25) with perforations in distal wall.</a:t>
            </a:r>
            <a:endParaRPr lang="en-GB" sz="3600" i="1" dirty="0">
              <a:solidFill>
                <a:schemeClr val="accent6">
                  <a:lumMod val="20000"/>
                  <a:lumOff val="80000"/>
                </a:schemeClr>
              </a:solidFill>
            </a:endParaRPr>
          </a:p>
        </p:txBody>
      </p:sp>
      <p:pic>
        <p:nvPicPr>
          <p:cNvPr id="4" name="Content Placeholder 3" descr="https://lh3.googleusercontent.com/i1BI9NINcq4gs5Ji3LSIbQgkpMnM3liLJv56-dndoPrq7bpm1WjGzQnlkmmcjbCDPcYko8rRN_9FbUPxeMrX-lWPyDG9SEwT5q9psvF9WQ5LM4ovcyPi30Wk2zYh-hhSVOfiDkiPS4wSN_Wr8Q">
            <a:extLst>
              <a:ext uri="{FF2B5EF4-FFF2-40B4-BE49-F238E27FC236}">
                <a16:creationId xmlns:a16="http://schemas.microsoft.com/office/drawing/2014/main" xmlns="" id="{DAFC1C68-0AFB-401E-8975-7D40A3903D70}"/>
              </a:ext>
            </a:extLst>
          </p:cNvPr>
          <p:cNvPicPr>
            <a:picLocks noGrp="1"/>
          </p:cNvPicPr>
          <p:nvPr>
            <p:ph idx="1"/>
          </p:nvPr>
        </p:nvPicPr>
        <p:blipFill>
          <a:blip r:embed="rId2">
            <a:extLst>
              <a:ext uri="{28A0092B-C50C-407E-A947-70E740481C1C}">
                <a14:useLocalDpi xmlns:a14="http://schemas.microsoft.com/office/drawing/2010/main" xmlns="" val="0"/>
              </a:ext>
            </a:extLst>
          </a:blip>
          <a:srcRect/>
          <a:stretch>
            <a:fillRect/>
          </a:stretch>
        </p:blipFill>
        <p:spPr bwMode="auto">
          <a:xfrm>
            <a:off x="-1" y="0"/>
            <a:ext cx="4227227" cy="3357797"/>
          </a:xfrm>
          <a:prstGeom prst="rect">
            <a:avLst/>
          </a:prstGeom>
          <a:noFill/>
          <a:ln>
            <a:noFill/>
          </a:ln>
        </p:spPr>
      </p:pic>
      <p:pic>
        <p:nvPicPr>
          <p:cNvPr id="5" name="Picture 4" descr="https://lh3.googleusercontent.com/lCBmJDVue1Xmz40VwLYoCbK7xJZGO0FcxjNEJHwSsNRyuqRGK-J8nyT4KK5-DtEa-uraM6DwwtaTZycEWFHsRcyfn5kOXtsxLw4m3vExCKMdO2Dz9y12YKGgHyacRozyA7fX7W0QX3c0PuB4dA">
            <a:extLst>
              <a:ext uri="{FF2B5EF4-FFF2-40B4-BE49-F238E27FC236}">
                <a16:creationId xmlns:a16="http://schemas.microsoft.com/office/drawing/2014/main" xmlns="" id="{7EAD3CA7-4F9C-44EA-BD81-C931457BE49B}"/>
              </a:ext>
            </a:extLst>
          </p:cNvPr>
          <p:cNvPicPr/>
          <p:nvPr/>
        </p:nvPicPr>
        <p:blipFill>
          <a:blip r:embed="rId3">
            <a:extLst>
              <a:ext uri="{28A0092B-C50C-407E-A947-70E740481C1C}">
                <a14:useLocalDpi xmlns:a14="http://schemas.microsoft.com/office/drawing/2010/main" xmlns="" val="0"/>
              </a:ext>
            </a:extLst>
          </a:blip>
          <a:srcRect/>
          <a:stretch>
            <a:fillRect/>
          </a:stretch>
        </p:blipFill>
        <p:spPr bwMode="auto">
          <a:xfrm>
            <a:off x="8454452" y="0"/>
            <a:ext cx="3737548" cy="3417757"/>
          </a:xfrm>
          <a:prstGeom prst="rect">
            <a:avLst/>
          </a:prstGeom>
          <a:noFill/>
          <a:ln>
            <a:noFill/>
          </a:ln>
        </p:spPr>
      </p:pic>
      <p:pic>
        <p:nvPicPr>
          <p:cNvPr id="6" name="Picture 5" descr="https://lh6.googleusercontent.com/YcVrjHnjMsKrzLU_KBuzN00b6g5ajGK1sT5aB-sI0dxGQnJHrCGf42wqnBXIph3IxJ8GQ-abi_wTUWDqSWAuqD6LKBC1r44tsKOU1h-ETLTmA01MI1I2DEfUYf7l8rv56mcOXVbE__UdFMQbxg">
            <a:extLst>
              <a:ext uri="{FF2B5EF4-FFF2-40B4-BE49-F238E27FC236}">
                <a16:creationId xmlns:a16="http://schemas.microsoft.com/office/drawing/2014/main" xmlns="" id="{C2CEE405-0B79-48D9-A0CD-07B455667341}"/>
              </a:ext>
            </a:extLst>
          </p:cNvPr>
          <p:cNvPicPr/>
          <p:nvPr/>
        </p:nvPicPr>
        <p:blipFill>
          <a:blip r:embed="rId4">
            <a:extLst>
              <a:ext uri="{28A0092B-C50C-407E-A947-70E740481C1C}">
                <a14:useLocalDpi xmlns:a14="http://schemas.microsoft.com/office/drawing/2010/main" xmlns="" val="0"/>
              </a:ext>
            </a:extLst>
          </a:blip>
          <a:srcRect/>
          <a:stretch>
            <a:fillRect/>
          </a:stretch>
        </p:blipFill>
        <p:spPr bwMode="auto">
          <a:xfrm>
            <a:off x="4242215" y="3372787"/>
            <a:ext cx="4152277" cy="3485214"/>
          </a:xfrm>
          <a:prstGeom prst="rect">
            <a:avLst/>
          </a:prstGeom>
          <a:noFill/>
          <a:ln>
            <a:noFill/>
          </a:ln>
        </p:spPr>
      </p:pic>
    </p:spTree>
    <p:extLst>
      <p:ext uri="{BB962C8B-B14F-4D97-AF65-F5344CB8AC3E}">
        <p14:creationId xmlns:p14="http://schemas.microsoft.com/office/powerpoint/2010/main" xmlns="" val="1997988199"/>
      </p:ext>
    </p:extLst>
  </p:cSld>
  <p:clrMapOvr>
    <a:masterClrMapping/>
  </p:clrMapOvr>
  <p:transition spd="slow">
    <p:strips dir="l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i="1" u="sng" dirty="0" smtClean="0">
                <a:solidFill>
                  <a:schemeClr val="bg1"/>
                </a:solidFill>
                <a:latin typeface="Federo"/>
                <a:ea typeface="Times New Roman" panose="02020603050405020304" pitchFamily="18" charset="0"/>
                <a:cs typeface="Arial" panose="020B0604020202020204" pitchFamily="34" charset="0"/>
              </a:rPr>
              <a:t>Conclusions</a:t>
            </a:r>
            <a:endParaRPr lang="en-US" sz="4400" dirty="0">
              <a:solidFill>
                <a:schemeClr val="bg1"/>
              </a:solidFill>
              <a:latin typeface="Federo"/>
            </a:endParaRPr>
          </a:p>
        </p:txBody>
      </p:sp>
      <p:sp>
        <p:nvSpPr>
          <p:cNvPr id="3" name="Content Placeholder 2"/>
          <p:cNvSpPr>
            <a:spLocks noGrp="1"/>
          </p:cNvSpPr>
          <p:nvPr>
            <p:ph idx="1"/>
          </p:nvPr>
        </p:nvSpPr>
        <p:spPr>
          <a:xfrm>
            <a:off x="609600" y="1600199"/>
            <a:ext cx="10972800" cy="4830581"/>
          </a:xfrm>
        </p:spPr>
        <p:txBody>
          <a:bodyPr>
            <a:normAutofit fontScale="92500"/>
          </a:bodyPr>
          <a:lstStyle/>
          <a:p>
            <a:pPr marL="0" lvl="0" indent="0" fontAlgn="base">
              <a:lnSpc>
                <a:spcPct val="107000"/>
              </a:lnSpc>
              <a:spcBef>
                <a:spcPts val="600"/>
              </a:spcBef>
              <a:spcAft>
                <a:spcPts val="0"/>
              </a:spcAft>
              <a:buNone/>
              <a:tabLst>
                <a:tab pos="457200" algn="l"/>
              </a:tabLst>
            </a:pPr>
            <a:r>
              <a:rPr lang="en-US" dirty="0" smtClean="0">
                <a:solidFill>
                  <a:schemeClr val="accent6">
                    <a:lumMod val="20000"/>
                    <a:lumOff val="80000"/>
                  </a:schemeClr>
                </a:solidFill>
                <a:effectLst>
                  <a:outerShdw blurRad="50800" dist="38100" dir="2700000" algn="tl" rotWithShape="0">
                    <a:prstClr val="black">
                      <a:alpha val="40000"/>
                    </a:prstClr>
                  </a:outerShdw>
                </a:effectLst>
                <a:latin typeface="Federo"/>
                <a:ea typeface="Times New Roman" panose="02020603050405020304" pitchFamily="18" charset="0"/>
                <a:cs typeface="Arial" panose="020B0604020202020204" pitchFamily="34" charset="0"/>
              </a:rPr>
              <a:t>1-The assembly used in the study proved to be efficient in measuring the external root surface temperature in situation simulating clinical conditions.</a:t>
            </a:r>
            <a:endParaRPr lang="en-GB" dirty="0" smtClean="0">
              <a:solidFill>
                <a:schemeClr val="accent6">
                  <a:lumMod val="20000"/>
                  <a:lumOff val="80000"/>
                </a:schemeClr>
              </a:solidFill>
              <a:effectLst>
                <a:outerShdw blurRad="50800" dist="38100" dir="2700000" algn="tl" rotWithShape="0">
                  <a:prstClr val="black">
                    <a:alpha val="40000"/>
                  </a:prstClr>
                </a:outerShdw>
              </a:effectLst>
              <a:latin typeface="Federo"/>
              <a:ea typeface="Calibri" panose="020F0502020204030204" pitchFamily="34" charset="0"/>
              <a:cs typeface="Arial" panose="020B0604020202020204" pitchFamily="34" charset="0"/>
            </a:endParaRPr>
          </a:p>
          <a:p>
            <a:pPr marL="0" lvl="0" indent="0" algn="just" fontAlgn="base">
              <a:lnSpc>
                <a:spcPct val="107000"/>
              </a:lnSpc>
              <a:spcBef>
                <a:spcPts val="600"/>
              </a:spcBef>
              <a:spcAft>
                <a:spcPts val="0"/>
              </a:spcAft>
              <a:buNone/>
              <a:tabLst>
                <a:tab pos="457200" algn="l"/>
              </a:tabLst>
            </a:pPr>
            <a:r>
              <a:rPr lang="en-US" dirty="0" smtClean="0">
                <a:solidFill>
                  <a:srgbClr val="FFC000"/>
                </a:solidFill>
                <a:effectLst>
                  <a:outerShdw blurRad="50800" dist="38100" dir="2700000" algn="tl" rotWithShape="0">
                    <a:prstClr val="black">
                      <a:alpha val="40000"/>
                    </a:prstClr>
                  </a:outerShdw>
                </a:effectLst>
                <a:latin typeface="Federo"/>
                <a:ea typeface="Times New Roman" panose="02020603050405020304" pitchFamily="18" charset="0"/>
                <a:cs typeface="Arial" panose="020B0604020202020204" pitchFamily="34" charset="0"/>
              </a:rPr>
              <a:t>2-The material of the tips, the time of application and the power intensity affected both the amount of heat generated and the amount of removed dentin</a:t>
            </a:r>
            <a:r>
              <a:rPr lang="en-US" dirty="0" smtClean="0">
                <a:solidFill>
                  <a:srgbClr val="000000"/>
                </a:solidFill>
                <a:effectLst>
                  <a:outerShdw blurRad="50800" dist="38100" dir="2700000" algn="tl" rotWithShape="0">
                    <a:prstClr val="black">
                      <a:alpha val="40000"/>
                    </a:prstClr>
                  </a:outerShdw>
                </a:effectLst>
                <a:latin typeface="Federo"/>
                <a:ea typeface="Times New Roman" panose="02020603050405020304" pitchFamily="18" charset="0"/>
                <a:cs typeface="Arial" panose="020B0604020202020204" pitchFamily="34" charset="0"/>
              </a:rPr>
              <a:t>.</a:t>
            </a:r>
            <a:endParaRPr lang="en-GB" dirty="0" smtClean="0">
              <a:effectLst>
                <a:outerShdw blurRad="50800" dist="38100" dir="2700000" algn="tl" rotWithShape="0">
                  <a:prstClr val="black">
                    <a:alpha val="40000"/>
                  </a:prstClr>
                </a:outerShdw>
              </a:effectLst>
              <a:latin typeface="Federo"/>
              <a:ea typeface="Calibri" panose="020F0502020204030204" pitchFamily="34" charset="0"/>
              <a:cs typeface="Arial" panose="020B0604020202020204" pitchFamily="34" charset="0"/>
            </a:endParaRPr>
          </a:p>
          <a:p>
            <a:pPr marL="0" lvl="0" indent="0" algn="just" fontAlgn="base">
              <a:lnSpc>
                <a:spcPct val="107000"/>
              </a:lnSpc>
              <a:spcBef>
                <a:spcPts val="600"/>
              </a:spcBef>
              <a:spcAft>
                <a:spcPts val="0"/>
              </a:spcAft>
              <a:buNone/>
              <a:tabLst>
                <a:tab pos="457200" algn="l"/>
              </a:tabLst>
            </a:pPr>
            <a:r>
              <a:rPr lang="en-US" dirty="0" smtClean="0">
                <a:solidFill>
                  <a:schemeClr val="accent6">
                    <a:lumMod val="20000"/>
                    <a:lumOff val="80000"/>
                  </a:schemeClr>
                </a:solidFill>
                <a:effectLst>
                  <a:outerShdw blurRad="50800" dist="38100" dir="2700000" algn="tl" rotWithShape="0">
                    <a:prstClr val="black">
                      <a:alpha val="40000"/>
                    </a:prstClr>
                  </a:outerShdw>
                </a:effectLst>
                <a:latin typeface="Federo"/>
                <a:ea typeface="Times New Roman" panose="02020603050405020304" pitchFamily="18" charset="0"/>
                <a:cs typeface="Arial" panose="020B0604020202020204" pitchFamily="34" charset="0"/>
              </a:rPr>
              <a:t>3-The size of the ultrasonic tips may be an influencing factor that affects the amount of the remaining </a:t>
            </a:r>
            <a:r>
              <a:rPr lang="en-US" dirty="0" err="1" smtClean="0">
                <a:solidFill>
                  <a:schemeClr val="accent6">
                    <a:lumMod val="20000"/>
                    <a:lumOff val="80000"/>
                  </a:schemeClr>
                </a:solidFill>
                <a:effectLst>
                  <a:outerShdw blurRad="50800" dist="38100" dir="2700000" algn="tl" rotWithShape="0">
                    <a:prstClr val="black">
                      <a:alpha val="40000"/>
                    </a:prstClr>
                  </a:outerShdw>
                </a:effectLst>
                <a:latin typeface="Federo"/>
                <a:ea typeface="Times New Roman" panose="02020603050405020304" pitchFamily="18" charset="0"/>
                <a:cs typeface="Arial" panose="020B0604020202020204" pitchFamily="34" charset="0"/>
              </a:rPr>
              <a:t>mesial</a:t>
            </a:r>
            <a:r>
              <a:rPr lang="en-US" dirty="0" smtClean="0">
                <a:solidFill>
                  <a:schemeClr val="accent6">
                    <a:lumMod val="20000"/>
                    <a:lumOff val="80000"/>
                  </a:schemeClr>
                </a:solidFill>
                <a:effectLst>
                  <a:outerShdw blurRad="50800" dist="38100" dir="2700000" algn="tl" rotWithShape="0">
                    <a:prstClr val="black">
                      <a:alpha val="40000"/>
                    </a:prstClr>
                  </a:outerShdw>
                </a:effectLst>
                <a:latin typeface="Federo"/>
                <a:ea typeface="Times New Roman" panose="02020603050405020304" pitchFamily="18" charset="0"/>
                <a:cs typeface="Arial" panose="020B0604020202020204" pitchFamily="34" charset="0"/>
              </a:rPr>
              <a:t> and distal dentin thickness.</a:t>
            </a:r>
            <a:endParaRPr lang="en-GB" dirty="0" smtClean="0">
              <a:solidFill>
                <a:schemeClr val="accent6">
                  <a:lumMod val="20000"/>
                  <a:lumOff val="80000"/>
                </a:schemeClr>
              </a:solidFill>
              <a:effectLst>
                <a:outerShdw blurRad="50800" dist="38100" dir="2700000" algn="tl" rotWithShape="0">
                  <a:prstClr val="black">
                    <a:alpha val="40000"/>
                  </a:prstClr>
                </a:outerShdw>
              </a:effectLst>
              <a:latin typeface="Federo"/>
              <a:ea typeface="Calibri" panose="020F0502020204030204" pitchFamily="34" charset="0"/>
              <a:cs typeface="Arial" panose="020B0604020202020204" pitchFamily="34" charset="0"/>
            </a:endParaRPr>
          </a:p>
          <a:p>
            <a:pPr marL="0" lvl="0" indent="0" algn="just" fontAlgn="base">
              <a:lnSpc>
                <a:spcPct val="107000"/>
              </a:lnSpc>
              <a:spcBef>
                <a:spcPts val="600"/>
              </a:spcBef>
              <a:spcAft>
                <a:spcPts val="0"/>
              </a:spcAft>
              <a:buNone/>
              <a:tabLst>
                <a:tab pos="457200" algn="l"/>
              </a:tabLst>
            </a:pPr>
            <a:r>
              <a:rPr lang="en-US" dirty="0" smtClean="0">
                <a:solidFill>
                  <a:srgbClr val="FFC000"/>
                </a:solidFill>
                <a:effectLst>
                  <a:outerShdw blurRad="50800" dist="38100" dir="2700000" algn="tl" rotWithShape="0">
                    <a:prstClr val="black">
                      <a:alpha val="40000"/>
                    </a:prstClr>
                  </a:outerShdw>
                </a:effectLst>
                <a:latin typeface="Federo"/>
                <a:ea typeface="Times New Roman" panose="02020603050405020304" pitchFamily="18" charset="0"/>
                <a:cs typeface="Arial" panose="020B0604020202020204" pitchFamily="34" charset="0"/>
              </a:rPr>
              <a:t>4-There is a potential risk of root perforation during the use of the ultrasonic tips</a:t>
            </a:r>
            <a:endParaRPr lang="en-US" dirty="0">
              <a:solidFill>
                <a:srgbClr val="FFC000"/>
              </a:solidFill>
              <a:effectLst>
                <a:outerShdw blurRad="50800" dist="38100" dir="2700000" algn="tl" rotWithShape="0">
                  <a:prstClr val="black">
                    <a:alpha val="40000"/>
                  </a:prstClr>
                </a:outerShdw>
              </a:effectLst>
              <a:latin typeface="Federo"/>
            </a:endParaRPr>
          </a:p>
        </p:txBody>
      </p:sp>
    </p:spTree>
  </p:cSld>
  <p:clrMapOvr>
    <a:masterClrMapping/>
  </p:clrMapOvr>
  <p:transition spd="slow">
    <p:strips dir="l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i="1" u="sng" dirty="0" smtClean="0">
                <a:solidFill>
                  <a:srgbClr val="000000"/>
                </a:solidFill>
                <a:latin typeface="Federo"/>
                <a:ea typeface="Times New Roman" panose="02020603050405020304" pitchFamily="18" charset="0"/>
                <a:cs typeface="Arial" panose="020B0604020202020204" pitchFamily="34" charset="0"/>
              </a:rPr>
              <a:t>Clinical </a:t>
            </a:r>
            <a:r>
              <a:rPr lang="en-US" sz="4800" i="1" u="sng" dirty="0" smtClean="0">
                <a:solidFill>
                  <a:srgbClr val="000000"/>
                </a:solidFill>
                <a:latin typeface="Federo"/>
                <a:ea typeface="Times New Roman" panose="02020603050405020304" pitchFamily="18" charset="0"/>
                <a:cs typeface="Arial" panose="020B0604020202020204" pitchFamily="34" charset="0"/>
              </a:rPr>
              <a:t>recommendations</a:t>
            </a:r>
            <a:endParaRPr lang="en-US" sz="4400" dirty="0">
              <a:latin typeface="Federo"/>
            </a:endParaRPr>
          </a:p>
        </p:txBody>
      </p:sp>
      <p:sp>
        <p:nvSpPr>
          <p:cNvPr id="3" name="Content Placeholder 2"/>
          <p:cNvSpPr>
            <a:spLocks noGrp="1"/>
          </p:cNvSpPr>
          <p:nvPr>
            <p:ph idx="1"/>
          </p:nvPr>
        </p:nvSpPr>
        <p:spPr/>
        <p:txBody>
          <a:bodyPr>
            <a:normAutofit fontScale="92500" lnSpcReduction="20000"/>
          </a:bodyPr>
          <a:lstStyle/>
          <a:p>
            <a:pPr marL="514350" lvl="0" indent="-514350" algn="just" fontAlgn="base">
              <a:lnSpc>
                <a:spcPct val="107000"/>
              </a:lnSpc>
              <a:spcBef>
                <a:spcPts val="600"/>
              </a:spcBef>
              <a:spcAft>
                <a:spcPts val="0"/>
              </a:spcAft>
              <a:buClr>
                <a:prstClr val="white"/>
              </a:buClr>
              <a:buFont typeface="+mj-lt"/>
              <a:buAutoNum type="arabicPeriod"/>
              <a:tabLst>
                <a:tab pos="457200" algn="l"/>
              </a:tabLst>
            </a:pPr>
            <a:r>
              <a:rPr lang="en-US" dirty="0" smtClean="0">
                <a:solidFill>
                  <a:schemeClr val="accent6">
                    <a:lumMod val="20000"/>
                    <a:lumOff val="80000"/>
                  </a:schemeClr>
                </a:solidFill>
                <a:effectLst>
                  <a:outerShdw blurRad="50800" dist="38100" dir="2700000" algn="tl" rotWithShape="0">
                    <a:prstClr val="black">
                      <a:alpha val="40000"/>
                    </a:prstClr>
                  </a:outerShdw>
                </a:effectLst>
                <a:latin typeface="Federo"/>
                <a:ea typeface="Times New Roman" panose="02020603050405020304" pitchFamily="18" charset="0"/>
                <a:cs typeface="Arial" panose="020B0604020202020204" pitchFamily="34" charset="0"/>
              </a:rPr>
              <a:t>CPR5 </a:t>
            </a:r>
            <a:r>
              <a:rPr lang="en-US" dirty="0" smtClean="0">
                <a:solidFill>
                  <a:schemeClr val="accent6">
                    <a:lumMod val="20000"/>
                    <a:lumOff val="80000"/>
                  </a:schemeClr>
                </a:solidFill>
                <a:effectLst>
                  <a:outerShdw blurRad="50800" dist="38100" dir="2700000" algn="tl" rotWithShape="0">
                    <a:prstClr val="black">
                      <a:alpha val="40000"/>
                    </a:prstClr>
                  </a:outerShdw>
                </a:effectLst>
                <a:latin typeface="Federo"/>
                <a:ea typeface="Times New Roman" panose="02020603050405020304" pitchFamily="18" charset="0"/>
                <a:cs typeface="Arial" panose="020B0604020202020204" pitchFamily="34" charset="0"/>
              </a:rPr>
              <a:t>ultrasonic tips at power 1 can be used safety up to 300 seconds of continues vibration.</a:t>
            </a:r>
          </a:p>
          <a:p>
            <a:pPr marL="514350" lvl="0" indent="-514350" algn="just" fontAlgn="base">
              <a:lnSpc>
                <a:spcPct val="107000"/>
              </a:lnSpc>
              <a:spcBef>
                <a:spcPts val="600"/>
              </a:spcBef>
              <a:spcAft>
                <a:spcPts val="0"/>
              </a:spcAft>
              <a:buClr>
                <a:prstClr val="white"/>
              </a:buClr>
              <a:buFont typeface="+mj-lt"/>
              <a:buAutoNum type="arabicPeriod"/>
              <a:tabLst>
                <a:tab pos="457200" algn="l"/>
              </a:tabLst>
            </a:pPr>
            <a:r>
              <a:rPr lang="en-US" dirty="0" smtClean="0">
                <a:solidFill>
                  <a:srgbClr val="FFC000"/>
                </a:solidFill>
                <a:effectLst>
                  <a:outerShdw blurRad="50800" dist="38100" dir="2700000" algn="tl" rotWithShape="0">
                    <a:prstClr val="black">
                      <a:alpha val="40000"/>
                    </a:prstClr>
                  </a:outerShdw>
                </a:effectLst>
                <a:latin typeface="Federo"/>
                <a:ea typeface="Times New Roman" panose="02020603050405020304" pitchFamily="18" charset="0"/>
              </a:rPr>
              <a:t>CPR5 </a:t>
            </a:r>
            <a:r>
              <a:rPr lang="en-US" dirty="0" smtClean="0">
                <a:solidFill>
                  <a:srgbClr val="FFC000"/>
                </a:solidFill>
                <a:effectLst>
                  <a:outerShdw blurRad="50800" dist="38100" dir="2700000" algn="tl" rotWithShape="0">
                    <a:prstClr val="black">
                      <a:alpha val="40000"/>
                    </a:prstClr>
                  </a:outerShdw>
                </a:effectLst>
                <a:latin typeface="Federo"/>
                <a:ea typeface="Times New Roman" panose="02020603050405020304" pitchFamily="18" charset="0"/>
              </a:rPr>
              <a:t>ultrasonic tips at power 5 can be used safely up to 240 seconds of continues vibration</a:t>
            </a:r>
            <a:endParaRPr lang="en-GB" dirty="0" smtClean="0">
              <a:solidFill>
                <a:srgbClr val="FFC000"/>
              </a:solidFill>
              <a:effectLst>
                <a:outerShdw blurRad="50800" dist="38100" dir="2700000" algn="tl" rotWithShape="0">
                  <a:prstClr val="black">
                    <a:alpha val="40000"/>
                  </a:prstClr>
                </a:outerShdw>
              </a:effectLst>
              <a:latin typeface="Federo"/>
              <a:ea typeface="Calibri" panose="020F0502020204030204" pitchFamily="34" charset="0"/>
              <a:cs typeface="Arial" panose="020B0604020202020204" pitchFamily="34" charset="0"/>
            </a:endParaRPr>
          </a:p>
          <a:p>
            <a:pPr marL="514350" lvl="0" indent="-514350" algn="just" fontAlgn="base">
              <a:lnSpc>
                <a:spcPct val="107000"/>
              </a:lnSpc>
              <a:spcBef>
                <a:spcPts val="600"/>
              </a:spcBef>
              <a:spcAft>
                <a:spcPts val="0"/>
              </a:spcAft>
              <a:buClr>
                <a:prstClr val="white"/>
              </a:buClr>
              <a:buFont typeface="+mj-lt"/>
              <a:buAutoNum type="arabicPeriod"/>
              <a:tabLst>
                <a:tab pos="457200" algn="l"/>
              </a:tabLst>
            </a:pPr>
            <a:r>
              <a:rPr lang="en-US" dirty="0" smtClean="0">
                <a:solidFill>
                  <a:schemeClr val="accent6">
                    <a:lumMod val="20000"/>
                    <a:lumOff val="80000"/>
                  </a:schemeClr>
                </a:solidFill>
                <a:effectLst>
                  <a:outerShdw blurRad="50800" dist="38100" dir="2700000" algn="tl" rotWithShape="0">
                    <a:prstClr val="black">
                      <a:alpha val="40000"/>
                    </a:prstClr>
                  </a:outerShdw>
                </a:effectLst>
                <a:latin typeface="Federo"/>
                <a:ea typeface="Times New Roman" panose="02020603050405020304" pitchFamily="18" charset="0"/>
                <a:cs typeface="Arial" panose="020B0604020202020204" pitchFamily="34" charset="0"/>
              </a:rPr>
              <a:t>CPR7 </a:t>
            </a:r>
            <a:r>
              <a:rPr lang="en-US" dirty="0" smtClean="0">
                <a:solidFill>
                  <a:schemeClr val="accent6">
                    <a:lumMod val="20000"/>
                    <a:lumOff val="80000"/>
                  </a:schemeClr>
                </a:solidFill>
                <a:effectLst>
                  <a:outerShdw blurRad="50800" dist="38100" dir="2700000" algn="tl" rotWithShape="0">
                    <a:prstClr val="black">
                      <a:alpha val="40000"/>
                    </a:prstClr>
                  </a:outerShdw>
                </a:effectLst>
                <a:latin typeface="Federo"/>
                <a:ea typeface="Times New Roman" panose="02020603050405020304" pitchFamily="18" charset="0"/>
                <a:cs typeface="Arial" panose="020B0604020202020204" pitchFamily="34" charset="0"/>
              </a:rPr>
              <a:t>ultrasonic tips at power 1 can be used safety up to 300 seconds of continues vibration.</a:t>
            </a:r>
            <a:endParaRPr lang="en-GB" dirty="0" smtClean="0">
              <a:solidFill>
                <a:schemeClr val="accent6">
                  <a:lumMod val="20000"/>
                  <a:lumOff val="80000"/>
                </a:schemeClr>
              </a:solidFill>
              <a:effectLst>
                <a:outerShdw blurRad="50800" dist="38100" dir="2700000" algn="tl" rotWithShape="0">
                  <a:prstClr val="black">
                    <a:alpha val="40000"/>
                  </a:prstClr>
                </a:outerShdw>
              </a:effectLst>
              <a:latin typeface="Federo"/>
              <a:ea typeface="Calibri" panose="020F0502020204030204" pitchFamily="34" charset="0"/>
              <a:cs typeface="Arial" panose="020B0604020202020204" pitchFamily="34" charset="0"/>
            </a:endParaRPr>
          </a:p>
          <a:p>
            <a:pPr marL="514350" lvl="0" indent="-514350" algn="just" fontAlgn="base">
              <a:lnSpc>
                <a:spcPct val="107000"/>
              </a:lnSpc>
              <a:spcBef>
                <a:spcPts val="600"/>
              </a:spcBef>
              <a:spcAft>
                <a:spcPts val="0"/>
              </a:spcAft>
              <a:buClr>
                <a:prstClr val="white"/>
              </a:buClr>
              <a:buFont typeface="+mj-lt"/>
              <a:buAutoNum type="arabicPeriod"/>
              <a:tabLst>
                <a:tab pos="457200" algn="l"/>
              </a:tabLst>
            </a:pPr>
            <a:r>
              <a:rPr lang="en-US" dirty="0" smtClean="0">
                <a:solidFill>
                  <a:srgbClr val="FFC000"/>
                </a:solidFill>
                <a:effectLst>
                  <a:outerShdw blurRad="50800" dist="38100" dir="2700000" algn="tl" rotWithShape="0">
                    <a:prstClr val="black">
                      <a:alpha val="40000"/>
                    </a:prstClr>
                  </a:outerShdw>
                </a:effectLst>
                <a:latin typeface="Federo"/>
                <a:ea typeface="Times New Roman" panose="02020603050405020304" pitchFamily="18" charset="0"/>
                <a:cs typeface="Arial" panose="020B0604020202020204" pitchFamily="34" charset="0"/>
              </a:rPr>
              <a:t>CPR7 </a:t>
            </a:r>
            <a:r>
              <a:rPr lang="en-US" dirty="0" smtClean="0">
                <a:solidFill>
                  <a:srgbClr val="FFC000"/>
                </a:solidFill>
                <a:effectLst>
                  <a:outerShdw blurRad="50800" dist="38100" dir="2700000" algn="tl" rotWithShape="0">
                    <a:prstClr val="black">
                      <a:alpha val="40000"/>
                    </a:prstClr>
                  </a:outerShdw>
                </a:effectLst>
                <a:latin typeface="Federo"/>
                <a:ea typeface="Times New Roman" panose="02020603050405020304" pitchFamily="18" charset="0"/>
                <a:cs typeface="Arial" panose="020B0604020202020204" pitchFamily="34" charset="0"/>
              </a:rPr>
              <a:t>ultrasonic tips at power 5 can be used safety up to 150 seconds of continues vibration.</a:t>
            </a:r>
            <a:endParaRPr lang="en-GB" dirty="0" smtClean="0">
              <a:solidFill>
                <a:srgbClr val="FFC000"/>
              </a:solidFill>
              <a:effectLst>
                <a:outerShdw blurRad="50800" dist="38100" dir="2700000" algn="tl" rotWithShape="0">
                  <a:prstClr val="black">
                    <a:alpha val="40000"/>
                  </a:prstClr>
                </a:outerShdw>
              </a:effectLst>
              <a:latin typeface="Federo"/>
              <a:ea typeface="Calibri" panose="020F0502020204030204" pitchFamily="34" charset="0"/>
              <a:cs typeface="Arial" panose="020B0604020202020204" pitchFamily="34" charset="0"/>
            </a:endParaRPr>
          </a:p>
          <a:p>
            <a:pPr marL="514350" lvl="0" indent="-514350" algn="just" fontAlgn="base">
              <a:lnSpc>
                <a:spcPct val="107000"/>
              </a:lnSpc>
              <a:spcBef>
                <a:spcPts val="600"/>
              </a:spcBef>
              <a:spcAft>
                <a:spcPts val="0"/>
              </a:spcAft>
              <a:buClr>
                <a:prstClr val="white"/>
              </a:buClr>
              <a:buFont typeface="+mj-lt"/>
              <a:buAutoNum type="arabicPeriod"/>
              <a:tabLst>
                <a:tab pos="457200" algn="l"/>
              </a:tabLst>
            </a:pPr>
            <a:r>
              <a:rPr lang="en-US" dirty="0" smtClean="0">
                <a:solidFill>
                  <a:schemeClr val="accent6">
                    <a:lumMod val="20000"/>
                    <a:lumOff val="80000"/>
                  </a:schemeClr>
                </a:solidFill>
                <a:effectLst>
                  <a:outerShdw blurRad="50800" dist="38100" dir="2700000" algn="tl" rotWithShape="0">
                    <a:prstClr val="black">
                      <a:alpha val="40000"/>
                    </a:prstClr>
                  </a:outerShdw>
                </a:effectLst>
                <a:latin typeface="Federo"/>
                <a:ea typeface="Times New Roman" panose="02020603050405020304" pitchFamily="18" charset="0"/>
                <a:cs typeface="Arial" panose="020B0604020202020204" pitchFamily="34" charset="0"/>
              </a:rPr>
              <a:t>ET25 </a:t>
            </a:r>
            <a:r>
              <a:rPr lang="en-US" dirty="0" smtClean="0">
                <a:solidFill>
                  <a:schemeClr val="accent6">
                    <a:lumMod val="20000"/>
                    <a:lumOff val="80000"/>
                  </a:schemeClr>
                </a:solidFill>
                <a:effectLst>
                  <a:outerShdw blurRad="50800" dist="38100" dir="2700000" algn="tl" rotWithShape="0">
                    <a:prstClr val="black">
                      <a:alpha val="40000"/>
                    </a:prstClr>
                  </a:outerShdw>
                </a:effectLst>
                <a:latin typeface="Federo"/>
                <a:ea typeface="Times New Roman" panose="02020603050405020304" pitchFamily="18" charset="0"/>
                <a:cs typeface="Arial" panose="020B0604020202020204" pitchFamily="34" charset="0"/>
              </a:rPr>
              <a:t>ultrasonic tips at power 1 can be used safety up to 210 seconds of continues </a:t>
            </a:r>
            <a:r>
              <a:rPr lang="en-US" dirty="0" smtClean="0">
                <a:solidFill>
                  <a:schemeClr val="accent6">
                    <a:lumMod val="20000"/>
                    <a:lumOff val="80000"/>
                  </a:schemeClr>
                </a:solidFill>
                <a:effectLst>
                  <a:outerShdw blurRad="50800" dist="38100" dir="2700000" algn="tl" rotWithShape="0">
                    <a:prstClr val="black">
                      <a:alpha val="40000"/>
                    </a:prstClr>
                  </a:outerShdw>
                </a:effectLst>
                <a:latin typeface="Federo"/>
                <a:ea typeface="Times New Roman" panose="02020603050405020304" pitchFamily="18" charset="0"/>
                <a:cs typeface="Arial" panose="020B0604020202020204" pitchFamily="34" charset="0"/>
              </a:rPr>
              <a:t>vibration</a:t>
            </a:r>
            <a:endParaRPr lang="en-GB" dirty="0" smtClean="0">
              <a:solidFill>
                <a:schemeClr val="accent6">
                  <a:lumMod val="20000"/>
                  <a:lumOff val="80000"/>
                </a:schemeClr>
              </a:solidFill>
              <a:effectLst>
                <a:outerShdw blurRad="50800" dist="38100" dir="2700000" algn="tl" rotWithShape="0">
                  <a:prstClr val="black">
                    <a:alpha val="40000"/>
                  </a:prstClr>
                </a:outerShdw>
              </a:effectLst>
              <a:latin typeface="Federo"/>
              <a:ea typeface="Calibri" panose="020F0502020204030204" pitchFamily="34" charset="0"/>
              <a:cs typeface="Arial" panose="020B0604020202020204" pitchFamily="34" charset="0"/>
            </a:endParaRPr>
          </a:p>
          <a:p>
            <a:pPr marL="514350" lvl="0" indent="-514350" algn="just" fontAlgn="base">
              <a:lnSpc>
                <a:spcPct val="107000"/>
              </a:lnSpc>
              <a:spcBef>
                <a:spcPts val="600"/>
              </a:spcBef>
              <a:spcAft>
                <a:spcPts val="0"/>
              </a:spcAft>
              <a:buClr>
                <a:prstClr val="white"/>
              </a:buClr>
              <a:buFont typeface="+mj-lt"/>
              <a:buAutoNum type="arabicPeriod"/>
              <a:tabLst>
                <a:tab pos="457200" algn="l"/>
              </a:tabLst>
            </a:pPr>
            <a:r>
              <a:rPr lang="en-US" dirty="0" smtClean="0">
                <a:solidFill>
                  <a:srgbClr val="FFC000"/>
                </a:solidFill>
                <a:effectLst>
                  <a:outerShdw blurRad="50800" dist="38100" dir="2700000" algn="tl" rotWithShape="0">
                    <a:prstClr val="black">
                      <a:alpha val="40000"/>
                    </a:prstClr>
                  </a:outerShdw>
                </a:effectLst>
                <a:latin typeface="Federo"/>
                <a:ea typeface="Times New Roman" panose="02020603050405020304" pitchFamily="18" charset="0"/>
                <a:cs typeface="Arial" panose="020B0604020202020204" pitchFamily="34" charset="0"/>
              </a:rPr>
              <a:t>ET25 </a:t>
            </a:r>
            <a:r>
              <a:rPr lang="en-US" dirty="0" smtClean="0">
                <a:solidFill>
                  <a:srgbClr val="FFC000"/>
                </a:solidFill>
                <a:effectLst>
                  <a:outerShdw blurRad="50800" dist="38100" dir="2700000" algn="tl" rotWithShape="0">
                    <a:prstClr val="black">
                      <a:alpha val="40000"/>
                    </a:prstClr>
                  </a:outerShdw>
                </a:effectLst>
                <a:latin typeface="Federo"/>
                <a:ea typeface="Times New Roman" panose="02020603050405020304" pitchFamily="18" charset="0"/>
                <a:cs typeface="Arial" panose="020B0604020202020204" pitchFamily="34" charset="0"/>
              </a:rPr>
              <a:t>ultrasonic tips at power 5 can be used safety up to 60 seconds of continues vibration.</a:t>
            </a:r>
            <a:endParaRPr lang="en-GB" dirty="0" smtClean="0">
              <a:solidFill>
                <a:srgbClr val="FFC000"/>
              </a:solidFill>
              <a:effectLst>
                <a:outerShdw blurRad="50800" dist="38100" dir="2700000" algn="tl" rotWithShape="0">
                  <a:prstClr val="black">
                    <a:alpha val="40000"/>
                  </a:prstClr>
                </a:outerShdw>
              </a:effectLst>
              <a:latin typeface="Federo"/>
              <a:ea typeface="Calibri" panose="020F0502020204030204" pitchFamily="34" charset="0"/>
              <a:cs typeface="Arial" panose="020B0604020202020204" pitchFamily="34" charset="0"/>
            </a:endParaRPr>
          </a:p>
          <a:p>
            <a:endParaRPr lang="en-US" dirty="0"/>
          </a:p>
        </p:txBody>
      </p:sp>
    </p:spTree>
  </p:cSld>
  <p:clrMapOvr>
    <a:masterClrMapping/>
  </p:clrMapOvr>
  <p:transition spd="slow">
    <p:strips dir="ld"/>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03F30DA5-08B9-43D2-B034-044D124209FC}"/>
              </a:ext>
            </a:extLst>
          </p:cNvPr>
          <p:cNvSpPr>
            <a:spLocks noGrp="1"/>
          </p:cNvSpPr>
          <p:nvPr>
            <p:ph idx="1"/>
          </p:nvPr>
        </p:nvSpPr>
        <p:spPr>
          <a:xfrm>
            <a:off x="0" y="0"/>
            <a:ext cx="12192000" cy="6858000"/>
          </a:xfrm>
        </p:spPr>
        <p:txBody>
          <a:bodyPr>
            <a:normAutofit/>
          </a:bodyPr>
          <a:lstStyle/>
          <a:p>
            <a:pPr marL="0" indent="0" algn="ctr">
              <a:buNone/>
            </a:pPr>
            <a:endParaRPr lang="en-GB" sz="8800" i="1" dirty="0" smtClean="0"/>
          </a:p>
          <a:p>
            <a:pPr marL="0" indent="0" algn="ctr">
              <a:buNone/>
            </a:pPr>
            <a:r>
              <a:rPr lang="en-GB" sz="11500" b="1" i="1" dirty="0" smtClean="0">
                <a:effectLst>
                  <a:outerShdw blurRad="50800" dist="38100" dir="2700000" algn="tl" rotWithShape="0">
                    <a:prstClr val="black">
                      <a:alpha val="40000"/>
                    </a:prstClr>
                  </a:outerShdw>
                  <a:reflection blurRad="6350" stA="60000" endA="900" endPos="60000" dist="60007" dir="5400000" sy="-100000" algn="bl" rotWithShape="0"/>
                </a:effectLst>
                <a:latin typeface="Federo"/>
              </a:rPr>
              <a:t>THANK </a:t>
            </a:r>
            <a:r>
              <a:rPr lang="en-GB" sz="11500" b="1" i="1" dirty="0">
                <a:effectLst>
                  <a:outerShdw blurRad="50800" dist="38100" dir="2700000" algn="tl" rotWithShape="0">
                    <a:prstClr val="black">
                      <a:alpha val="40000"/>
                    </a:prstClr>
                  </a:outerShdw>
                  <a:reflection blurRad="6350" stA="60000" endA="900" endPos="60000" dist="60007" dir="5400000" sy="-100000" algn="bl" rotWithShape="0"/>
                </a:effectLst>
                <a:latin typeface="Federo"/>
              </a:rPr>
              <a:t>YOU</a:t>
            </a:r>
          </a:p>
        </p:txBody>
      </p:sp>
    </p:spTree>
    <p:extLst>
      <p:ext uri="{BB962C8B-B14F-4D97-AF65-F5344CB8AC3E}">
        <p14:creationId xmlns:p14="http://schemas.microsoft.com/office/powerpoint/2010/main" xmlns="" val="265199764"/>
      </p:ext>
    </p:extLst>
  </p:cSld>
  <p:clrMapOvr>
    <a:masterClrMapping/>
  </p:clrMapOvr>
  <p:transition spd="slow">
    <p:strips dir="ld"/>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Apex</Template>
  <TotalTime>379</TotalTime>
  <Words>867</Words>
  <Application>Microsoft Office PowerPoint</Application>
  <PresentationFormat>Custom</PresentationFormat>
  <Paragraphs>75</Paragraphs>
  <Slides>28</Slides>
  <Notes>2</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Apex</vt:lpstr>
      <vt:lpstr>Dr. Moataz MAHRAN</vt:lpstr>
      <vt:lpstr>TEMPERATURE CHANGE ON THE External ROOT SURFACE DURING ULTRASONIC REMOVAL OF BROKEN INSTRUMENT.</vt:lpstr>
      <vt:lpstr>Slide 3</vt:lpstr>
      <vt:lpstr> Cleaning and shaping can be performed by different intracanal rotary and hand instruments. </vt:lpstr>
      <vt:lpstr>Intra-canal instrument separation, a common mishap owing to the limited flexibility and strength of instruments, a mishap that can jeopardize the whole treatment procedure and affect the prognosis immensely.   </vt:lpstr>
      <vt:lpstr>Ultrasonic tips are one of the most successful approaches used nowadays to retrieve the separated instruments</vt:lpstr>
      <vt:lpstr>Slide 7</vt:lpstr>
      <vt:lpstr>The aim of this study was to:</vt:lpstr>
      <vt:lpstr> A-CPR5                B-CPR 7                             C-ET 25 </vt:lpstr>
      <vt:lpstr>Slide 10</vt:lpstr>
      <vt:lpstr> </vt:lpstr>
      <vt:lpstr>Slide 12</vt:lpstr>
      <vt:lpstr> Rubber base indices of the teeth fixed to a flat tray</vt:lpstr>
      <vt:lpstr>Thermocouple device connected to the prepared sample embedded in eppendorf tube placed in a water bath.</vt:lpstr>
      <vt:lpstr>Slide 15</vt:lpstr>
      <vt:lpstr>Digital radiograph showing two thermocouples connected to the external root surface opposite to the Coronal end of the separated </vt:lpstr>
      <vt:lpstr>Methods of evaluation:</vt:lpstr>
      <vt:lpstr>Slide 18</vt:lpstr>
      <vt:lpstr>linear correlation between time and heat generation of CPR5, CPR7 and ET25, at power 5 showing temperature rise at 30 seconds for a total time of 5 minutes.</vt:lpstr>
      <vt:lpstr> preoperative dentin thickness.                                          postoperative dentin thickness.</vt:lpstr>
      <vt:lpstr>Histogram showing the percentages of lost mesial dentin caused by CPR5, CPR7 and ET25 at power 1.</vt:lpstr>
      <vt:lpstr>Histogram showing the percentages of lost mesial dentin caused by CPR5, CPR7 and ET25 at power 5. </vt:lpstr>
      <vt:lpstr>   Histogram showing the percentages of lost distal dentin caused by CPR5, CPR7 and ET25 at power 1. </vt:lpstr>
      <vt:lpstr>Histogram showing the percentages of lost distal dentin caused by CPR5, CPR7 and ET25 at power 5. </vt:lpstr>
      <vt:lpstr>3 samples of group 3 (ET25) with perforations in distal wall.</vt:lpstr>
      <vt:lpstr>Conclusions</vt:lpstr>
      <vt:lpstr>Clinical recommendations</vt:lpstr>
      <vt:lpstr>Slide 28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TEMPERATURE CHANGE ON THE External ROOT SURFACE DURING ULTRASONIC REMOVAL OF BROKEN INSTRUMENT</dc:title>
  <dc:creator>MOATAZ MAHRAN</dc:creator>
  <cp:lastModifiedBy>Noha</cp:lastModifiedBy>
  <cp:revision>71</cp:revision>
  <dcterms:created xsi:type="dcterms:W3CDTF">2018-04-28T19:08:25Z</dcterms:created>
  <dcterms:modified xsi:type="dcterms:W3CDTF">2018-04-29T22:29:06Z</dcterms:modified>
</cp:coreProperties>
</file>