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3"/>
  </p:notesMasterIdLst>
  <p:sldIdLst>
    <p:sldId id="256" r:id="rId2"/>
  </p:sldIdLst>
  <p:sldSz cx="438912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800">
          <p15:clr>
            <a:srgbClr val="A4A3A4"/>
          </p15:clr>
        </p15:guide>
        <p15:guide id="2" pos="1207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4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9327"/>
    <p:restoredTop sz="95827"/>
  </p:normalViewPr>
  <p:slideViewPr>
    <p:cSldViewPr snapToGrid="0">
      <p:cViewPr>
        <p:scale>
          <a:sx n="30" d="100"/>
          <a:sy n="30" d="100"/>
        </p:scale>
        <p:origin x="1704" y="144"/>
      </p:cViewPr>
      <p:guideLst>
        <p:guide orient="horz" pos="16800"/>
        <p:guide pos="1207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pdmpassist.org/pdf/COE_documents/Add_to_TTAC/Briefing%20on%20PDMP%20Effectiveness%203rd%20revision.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Google Shape;2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Arial"/>
                <a:ea typeface="Arial"/>
                <a:cs typeface="Arial"/>
                <a:sym typeface="Arial"/>
              </a:rPr>
              <a:t>*Remember the Reference!!! we have to cite later</a:t>
            </a:r>
            <a:endParaRPr sz="11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Arial"/>
                <a:ea typeface="Arial"/>
                <a:cs typeface="Arial"/>
                <a:sym typeface="Arial"/>
              </a:rPr>
              <a:t>NY Effective cases→ </a:t>
            </a:r>
            <a:r>
              <a:rPr lang="en-US" sz="1100" b="0" i="0" u="sng" strike="noStrike" cap="none" dirty="0">
                <a:solidFill>
                  <a:schemeClr val="hlink"/>
                </a:solidFill>
                <a:latin typeface="Arial"/>
                <a:ea typeface="Arial"/>
                <a:cs typeface="Arial"/>
                <a:sym typeface="Arial"/>
                <a:hlinkClick r:id="rId3"/>
              </a:rPr>
              <a:t>http://www.pdmpassist.org/pdf/COE_documents/Add_to_TTAC/Briefing%20on%20PDMP%20Effectiveness%203rd%20revision.pdf</a:t>
            </a:r>
            <a:endParaRPr sz="11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dirty="0">
              <a:solidFill>
                <a:srgbClr val="000000"/>
              </a:solidFill>
              <a:latin typeface="Arial"/>
              <a:ea typeface="Arial"/>
              <a:cs typeface="Arial"/>
              <a:sym typeface="Arial"/>
            </a:endParaRPr>
          </a:p>
        </p:txBody>
      </p:sp>
      <p:sp>
        <p:nvSpPr>
          <p:cNvPr id="27" name="Google Shape;2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6&quot; x 48&quot; Poster">
  <p:cSld name="36&quot; x 48&quot; Poster">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696687" y="609600"/>
            <a:ext cx="42497829" cy="3352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91425" tIns="91425" rIns="91425" bIns="91425" anchor="ctr" anchorCtr="1"/>
          <a:lstStyle>
            <a:lvl1pPr marR="0" lvl="0" algn="ctr" rtl="0">
              <a:lnSpc>
                <a:spcPct val="100000"/>
              </a:lnSpc>
              <a:spcBef>
                <a:spcPts val="0"/>
              </a:spcBef>
              <a:spcAft>
                <a:spcPts val="0"/>
              </a:spcAft>
              <a:buClr>
                <a:schemeClr val="lt1"/>
              </a:buClr>
              <a:buSzPts val="6200"/>
              <a:buFont typeface="Arial"/>
              <a:buNone/>
              <a:defRPr sz="62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2"/>
          <p:cNvSpPr txBox="1">
            <a:spLocks noGrp="1"/>
          </p:cNvSpPr>
          <p:nvPr>
            <p:ph type="body" idx="1"/>
          </p:nvPr>
        </p:nvSpPr>
        <p:spPr>
          <a:xfrm>
            <a:off x="696687" y="4267200"/>
            <a:ext cx="13585370" cy="1066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91425" tIns="91425" rIns="91425" bIns="91425" anchor="t" anchorCtr="0"/>
          <a:lstStyle>
            <a:lvl1pPr marL="457200" marR="0" lvl="0" indent="-228600" algn="l" rtl="0">
              <a:lnSpc>
                <a:spcPct val="100000"/>
              </a:lnSpc>
              <a:spcBef>
                <a:spcPts val="840"/>
              </a:spcBef>
              <a:spcAft>
                <a:spcPts val="0"/>
              </a:spcAft>
              <a:buClr>
                <a:schemeClr val="lt1"/>
              </a:buClr>
              <a:buSzPts val="4200"/>
              <a:buFont typeface="Arial"/>
              <a:buNone/>
              <a:defRPr sz="4200" b="1" i="0" u="none" strike="noStrike" cap="none">
                <a:solidFill>
                  <a:schemeClr val="lt1"/>
                </a:solidFill>
                <a:latin typeface="Arial"/>
                <a:ea typeface="Arial"/>
                <a:cs typeface="Arial"/>
                <a:sym typeface="Arial"/>
              </a:defRPr>
            </a:lvl1pPr>
            <a:lvl2pPr marL="914400" marR="0" lvl="1" indent="-901700"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L="1371600" marR="0" lvl="2" indent="-800100"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L="1828800" marR="0" lvl="3"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L="2286000" marR="0" lvl="4"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9" name="Google Shape;9;p2"/>
          <p:cNvSpPr txBox="1">
            <a:spLocks noGrp="1"/>
          </p:cNvSpPr>
          <p:nvPr>
            <p:ph type="body" idx="2"/>
          </p:nvPr>
        </p:nvSpPr>
        <p:spPr>
          <a:xfrm>
            <a:off x="696687" y="5638800"/>
            <a:ext cx="13585370" cy="868680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Times New Roman"/>
                <a:ea typeface="Times New Roman"/>
                <a:cs typeface="Times New Roman"/>
                <a:sym typeface="Times New Roman"/>
              </a:defRPr>
            </a:lvl1pPr>
            <a:lvl2pPr marL="914400" marR="0" lvl="1" indent="-228600"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Times New Roman"/>
                <a:ea typeface="Times New Roman"/>
                <a:cs typeface="Times New Roman"/>
                <a:sym typeface="Times New Roman"/>
              </a:defRPr>
            </a:lvl2pPr>
            <a:lvl3pPr marL="1371600" marR="0" lvl="2" indent="-228600"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Times New Roman"/>
                <a:ea typeface="Times New Roman"/>
                <a:cs typeface="Times New Roman"/>
                <a:sym typeface="Times New Roman"/>
              </a:defRPr>
            </a:lvl3pPr>
            <a:lvl4pPr marL="1828800" marR="0" lvl="3"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4pPr>
            <a:lvl5pPr marL="2286000" marR="0" lvl="4"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10" name="Google Shape;10;p2"/>
          <p:cNvSpPr txBox="1">
            <a:spLocks noGrp="1"/>
          </p:cNvSpPr>
          <p:nvPr>
            <p:ph type="body" idx="3"/>
          </p:nvPr>
        </p:nvSpPr>
        <p:spPr>
          <a:xfrm>
            <a:off x="696687" y="14630400"/>
            <a:ext cx="13585370" cy="1066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91425" tIns="91425" rIns="91425" bIns="91425" anchor="t" anchorCtr="0"/>
          <a:lstStyle>
            <a:lvl1pPr marL="457200" marR="0" lvl="0" indent="-228600" algn="l" rtl="0">
              <a:lnSpc>
                <a:spcPct val="100000"/>
              </a:lnSpc>
              <a:spcBef>
                <a:spcPts val="840"/>
              </a:spcBef>
              <a:spcAft>
                <a:spcPts val="0"/>
              </a:spcAft>
              <a:buClr>
                <a:schemeClr val="lt1"/>
              </a:buClr>
              <a:buSzPts val="4200"/>
              <a:buFont typeface="Arial"/>
              <a:buNone/>
              <a:defRPr sz="4200" b="1" i="0" u="none" strike="noStrike" cap="none">
                <a:solidFill>
                  <a:schemeClr val="lt1"/>
                </a:solidFill>
                <a:latin typeface="Arial"/>
                <a:ea typeface="Arial"/>
                <a:cs typeface="Arial"/>
                <a:sym typeface="Arial"/>
              </a:defRPr>
            </a:lvl1pPr>
            <a:lvl2pPr marL="914400" marR="0" lvl="1" indent="-901700"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L="1371600" marR="0" lvl="2" indent="-800100"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L="1828800" marR="0" lvl="3"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L="2286000" marR="0" lvl="4"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11" name="Google Shape;11;p2"/>
          <p:cNvSpPr txBox="1">
            <a:spLocks noGrp="1"/>
          </p:cNvSpPr>
          <p:nvPr>
            <p:ph type="body" idx="4"/>
          </p:nvPr>
        </p:nvSpPr>
        <p:spPr>
          <a:xfrm>
            <a:off x="696687" y="16002000"/>
            <a:ext cx="13585370" cy="731520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Times New Roman"/>
                <a:ea typeface="Times New Roman"/>
                <a:cs typeface="Times New Roman"/>
                <a:sym typeface="Times New Roman"/>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2pPr>
            <a:lvl3pPr marL="1371600" marR="0" lvl="2"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3pPr>
            <a:lvl4pPr marL="1828800" marR="0" lvl="3"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4pPr>
            <a:lvl5pPr marL="2286000" marR="0" lvl="4"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12" name="Google Shape;12;p2"/>
          <p:cNvSpPr txBox="1">
            <a:spLocks noGrp="1"/>
          </p:cNvSpPr>
          <p:nvPr>
            <p:ph type="body" idx="5"/>
          </p:nvPr>
        </p:nvSpPr>
        <p:spPr>
          <a:xfrm>
            <a:off x="696687" y="23622000"/>
            <a:ext cx="13585370" cy="1066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91425" tIns="91425" rIns="91425" bIns="91425" anchor="t" anchorCtr="0"/>
          <a:lstStyle>
            <a:lvl1pPr marL="457200" marR="0" lvl="0" indent="-228600" algn="l" rtl="0">
              <a:lnSpc>
                <a:spcPct val="100000"/>
              </a:lnSpc>
              <a:spcBef>
                <a:spcPts val="840"/>
              </a:spcBef>
              <a:spcAft>
                <a:spcPts val="0"/>
              </a:spcAft>
              <a:buClr>
                <a:schemeClr val="lt1"/>
              </a:buClr>
              <a:buSzPts val="4200"/>
              <a:buFont typeface="Arial"/>
              <a:buNone/>
              <a:defRPr sz="4200" b="1" i="0" u="none" strike="noStrike" cap="none">
                <a:solidFill>
                  <a:schemeClr val="lt1"/>
                </a:solidFill>
                <a:latin typeface="Arial"/>
                <a:ea typeface="Arial"/>
                <a:cs typeface="Arial"/>
                <a:sym typeface="Arial"/>
              </a:defRPr>
            </a:lvl1pPr>
            <a:lvl2pPr marL="914400" marR="0" lvl="1" indent="-901700"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L="1371600" marR="0" lvl="2" indent="-800100"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L="1828800" marR="0" lvl="3"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L="2286000" marR="0" lvl="4"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13" name="Google Shape;13;p2"/>
          <p:cNvSpPr txBox="1">
            <a:spLocks noGrp="1"/>
          </p:cNvSpPr>
          <p:nvPr>
            <p:ph type="body" idx="6"/>
          </p:nvPr>
        </p:nvSpPr>
        <p:spPr>
          <a:xfrm>
            <a:off x="696687" y="24993600"/>
            <a:ext cx="13585370" cy="731520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Times New Roman"/>
                <a:ea typeface="Times New Roman"/>
                <a:cs typeface="Times New Roman"/>
                <a:sym typeface="Times New Roman"/>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2pPr>
            <a:lvl3pPr marL="1371600" marR="0" lvl="2"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3pPr>
            <a:lvl4pPr marL="1828800" marR="0" lvl="3"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4pPr>
            <a:lvl5pPr marL="2286000" marR="0" lvl="4"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14" name="Google Shape;14;p2"/>
          <p:cNvSpPr txBox="1">
            <a:spLocks noGrp="1"/>
          </p:cNvSpPr>
          <p:nvPr>
            <p:ph type="body" idx="7"/>
          </p:nvPr>
        </p:nvSpPr>
        <p:spPr>
          <a:xfrm>
            <a:off x="15152917" y="4267200"/>
            <a:ext cx="13585370" cy="1066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91425" tIns="91425" rIns="91425" bIns="91425" anchor="t" anchorCtr="0"/>
          <a:lstStyle>
            <a:lvl1pPr marL="457200" marR="0" lvl="0" indent="-228600" algn="l" rtl="0">
              <a:lnSpc>
                <a:spcPct val="100000"/>
              </a:lnSpc>
              <a:spcBef>
                <a:spcPts val="840"/>
              </a:spcBef>
              <a:spcAft>
                <a:spcPts val="0"/>
              </a:spcAft>
              <a:buClr>
                <a:schemeClr val="lt1"/>
              </a:buClr>
              <a:buSzPts val="4200"/>
              <a:buFont typeface="Arial"/>
              <a:buNone/>
              <a:defRPr sz="4200" b="1" i="0" u="none" strike="noStrike" cap="none">
                <a:solidFill>
                  <a:schemeClr val="lt1"/>
                </a:solidFill>
                <a:latin typeface="Arial"/>
                <a:ea typeface="Arial"/>
                <a:cs typeface="Arial"/>
                <a:sym typeface="Arial"/>
              </a:defRPr>
            </a:lvl1pPr>
            <a:lvl2pPr marL="914400" marR="0" lvl="1" indent="-901700"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L="1371600" marR="0" lvl="2" indent="-800100"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L="1828800" marR="0" lvl="3"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L="2286000" marR="0" lvl="4"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15" name="Google Shape;15;p2"/>
          <p:cNvSpPr txBox="1">
            <a:spLocks noGrp="1"/>
          </p:cNvSpPr>
          <p:nvPr>
            <p:ph type="body" idx="8"/>
          </p:nvPr>
        </p:nvSpPr>
        <p:spPr>
          <a:xfrm>
            <a:off x="29609144" y="24993600"/>
            <a:ext cx="13585370" cy="7315200"/>
          </a:xfrm>
          <a:prstGeom prst="rect">
            <a:avLst/>
          </a:prstGeom>
          <a:noFill/>
          <a:ln>
            <a:noFill/>
          </a:ln>
        </p:spPr>
        <p:txBody>
          <a:bodyPr spcFirstLastPara="1" wrap="square" lIns="91425" tIns="91425" rIns="91425" bIns="91425" anchor="t" anchorCtr="0"/>
          <a:lstStyle>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2pPr>
            <a:lvl3pPr marL="1371600" marR="0" lvl="2"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3pPr>
            <a:lvl4pPr marL="1828800" marR="0" lvl="3"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4pPr>
            <a:lvl5pPr marL="2286000" marR="0" lvl="4"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16" name="Google Shape;16;p2"/>
          <p:cNvSpPr txBox="1">
            <a:spLocks noGrp="1"/>
          </p:cNvSpPr>
          <p:nvPr>
            <p:ph type="body" idx="9"/>
          </p:nvPr>
        </p:nvSpPr>
        <p:spPr>
          <a:xfrm>
            <a:off x="29609144" y="4267200"/>
            <a:ext cx="13585370" cy="1066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91425" tIns="91425" rIns="91425" bIns="91425" anchor="t" anchorCtr="0"/>
          <a:lstStyle>
            <a:lvl1pPr marL="457200" marR="0" lvl="0" indent="-228600" algn="l" rtl="0">
              <a:lnSpc>
                <a:spcPct val="100000"/>
              </a:lnSpc>
              <a:spcBef>
                <a:spcPts val="840"/>
              </a:spcBef>
              <a:spcAft>
                <a:spcPts val="0"/>
              </a:spcAft>
              <a:buClr>
                <a:schemeClr val="lt1"/>
              </a:buClr>
              <a:buSzPts val="4200"/>
              <a:buFont typeface="Arial"/>
              <a:buNone/>
              <a:defRPr sz="4200" b="1" i="0" u="none" strike="noStrike" cap="none">
                <a:solidFill>
                  <a:schemeClr val="lt1"/>
                </a:solidFill>
                <a:latin typeface="Arial"/>
                <a:ea typeface="Arial"/>
                <a:cs typeface="Arial"/>
                <a:sym typeface="Arial"/>
              </a:defRPr>
            </a:lvl1pPr>
            <a:lvl2pPr marL="914400" marR="0" lvl="1" indent="-901700"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L="1371600" marR="0" lvl="2" indent="-800100"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L="1828800" marR="0" lvl="3"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L="2286000" marR="0" lvl="4"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17" name="Google Shape;17;p2"/>
          <p:cNvSpPr txBox="1">
            <a:spLocks noGrp="1"/>
          </p:cNvSpPr>
          <p:nvPr>
            <p:ph type="body" idx="13"/>
          </p:nvPr>
        </p:nvSpPr>
        <p:spPr>
          <a:xfrm>
            <a:off x="29609144" y="5638800"/>
            <a:ext cx="13585370" cy="17678400"/>
          </a:xfrm>
          <a:prstGeom prst="rect">
            <a:avLst/>
          </a:prstGeom>
          <a:noFill/>
          <a:ln>
            <a:noFill/>
          </a:ln>
        </p:spPr>
        <p:txBody>
          <a:bodyPr spcFirstLastPara="1" wrap="square" lIns="91425" tIns="91425" rIns="91425" bIns="91425" anchor="t" anchorCtr="0"/>
          <a:lstStyle>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2pPr>
            <a:lvl3pPr marL="1371600" marR="0" lvl="2"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3pPr>
            <a:lvl4pPr marL="1828800" marR="0" lvl="3"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4pPr>
            <a:lvl5pPr marL="2286000" marR="0" lvl="4"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18" name="Google Shape;18;p2"/>
          <p:cNvSpPr txBox="1">
            <a:spLocks noGrp="1"/>
          </p:cNvSpPr>
          <p:nvPr>
            <p:ph type="body" idx="14"/>
          </p:nvPr>
        </p:nvSpPr>
        <p:spPr>
          <a:xfrm>
            <a:off x="29609144" y="23622000"/>
            <a:ext cx="13585370" cy="1066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91425" tIns="91425" rIns="91425" bIns="91425" anchor="t" anchorCtr="0"/>
          <a:lstStyle>
            <a:lvl1pPr marL="457200" marR="0" lvl="0" indent="-228600" algn="l" rtl="0">
              <a:lnSpc>
                <a:spcPct val="100000"/>
              </a:lnSpc>
              <a:spcBef>
                <a:spcPts val="840"/>
              </a:spcBef>
              <a:spcAft>
                <a:spcPts val="0"/>
              </a:spcAft>
              <a:buClr>
                <a:schemeClr val="lt1"/>
              </a:buClr>
              <a:buSzPts val="4200"/>
              <a:buFont typeface="Arial"/>
              <a:buNone/>
              <a:defRPr sz="4200" b="1" i="0" u="none" strike="noStrike" cap="none">
                <a:solidFill>
                  <a:schemeClr val="lt1"/>
                </a:solidFill>
                <a:latin typeface="Arial"/>
                <a:ea typeface="Arial"/>
                <a:cs typeface="Arial"/>
                <a:sym typeface="Arial"/>
              </a:defRPr>
            </a:lvl1pPr>
            <a:lvl2pPr marL="914400" marR="0" lvl="1" indent="-901700"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L="1371600" marR="0" lvl="2" indent="-800100"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L="1828800" marR="0" lvl="3"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L="2286000" marR="0" lvl="4"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19" name="Google Shape;19;p2"/>
          <p:cNvSpPr txBox="1">
            <a:spLocks noGrp="1"/>
          </p:cNvSpPr>
          <p:nvPr>
            <p:ph type="body" idx="15"/>
          </p:nvPr>
        </p:nvSpPr>
        <p:spPr>
          <a:xfrm>
            <a:off x="15152917" y="5638800"/>
            <a:ext cx="13585370" cy="26670001"/>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Times New Roman"/>
                <a:ea typeface="Times New Roman"/>
                <a:cs typeface="Times New Roman"/>
                <a:sym typeface="Times New Roman"/>
              </a:defRPr>
            </a:lvl1pPr>
            <a:lvl2pPr marL="914400" marR="0" lvl="1" indent="-228600"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Times New Roman"/>
                <a:ea typeface="Times New Roman"/>
                <a:cs typeface="Times New Roman"/>
                <a:sym typeface="Times New Roman"/>
              </a:defRPr>
            </a:lvl2pPr>
            <a:lvl3pPr marL="1371600" marR="0" lvl="2"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3pPr>
            <a:lvl4pPr marL="1828800" marR="0" lvl="3"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4pPr>
            <a:lvl5pPr marL="2286000" marR="0" lvl="4"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20" name="Google Shape;20;p2"/>
          <p:cNvSpPr>
            <a:spLocks noGrp="1"/>
          </p:cNvSpPr>
          <p:nvPr>
            <p:ph type="pic" idx="16"/>
          </p:nvPr>
        </p:nvSpPr>
        <p:spPr>
          <a:xfrm>
            <a:off x="1219205" y="914400"/>
            <a:ext cx="3135086" cy="2743200"/>
          </a:xfrm>
          <a:prstGeom prst="rect">
            <a:avLst/>
          </a:prstGeom>
          <a:solidFill>
            <a:schemeClr val="lt1"/>
          </a:solidFill>
          <a:ln>
            <a:noFill/>
          </a:ln>
        </p:spPr>
        <p:txBody>
          <a:bodyPr spcFirstLastPara="1" wrap="square" lIns="91425" tIns="91425" rIns="91425" bIns="91425" anchor="t" anchorCtr="0"/>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21" name="Google Shape;21;p2"/>
          <p:cNvSpPr>
            <a:spLocks noGrp="1"/>
          </p:cNvSpPr>
          <p:nvPr>
            <p:ph type="pic" idx="17"/>
          </p:nvPr>
        </p:nvSpPr>
        <p:spPr>
          <a:xfrm>
            <a:off x="39711091" y="914400"/>
            <a:ext cx="3135086" cy="2743200"/>
          </a:xfrm>
          <a:prstGeom prst="rect">
            <a:avLst/>
          </a:prstGeom>
          <a:solidFill>
            <a:schemeClr val="lt1"/>
          </a:solidFill>
          <a:ln>
            <a:noFill/>
          </a:ln>
        </p:spPr>
        <p:txBody>
          <a:bodyPr spcFirstLastPara="1" wrap="square" lIns="91425" tIns="91425" rIns="91425" bIns="91425" anchor="t" anchorCtr="0"/>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22" name="Google Shape;22;p2"/>
          <p:cNvSpPr>
            <a:spLocks noGrp="1"/>
          </p:cNvSpPr>
          <p:nvPr>
            <p:ph type="chart" idx="18"/>
          </p:nvPr>
        </p:nvSpPr>
        <p:spPr>
          <a:xfrm>
            <a:off x="16197948" y="16154400"/>
            <a:ext cx="11495314" cy="6705600"/>
          </a:xfrm>
          <a:prstGeom prst="rect">
            <a:avLst/>
          </a:prstGeom>
          <a:noFill/>
          <a:ln>
            <a:noFill/>
          </a:ln>
        </p:spPr>
        <p:txBody>
          <a:bodyPr spcFirstLastPara="1" wrap="square" lIns="91425" tIns="91425" rIns="91425" bIns="91425" anchor="t" anchorCtr="0"/>
          <a:lstStyle>
            <a:lvl1pPr marR="0" lvl="0"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sp>
        <p:nvSpPr>
          <p:cNvPr id="23" name="Google Shape;23;p2"/>
          <p:cNvSpPr>
            <a:spLocks noGrp="1"/>
          </p:cNvSpPr>
          <p:nvPr>
            <p:ph type="chart" idx="19"/>
          </p:nvPr>
        </p:nvSpPr>
        <p:spPr>
          <a:xfrm>
            <a:off x="16197948" y="24536400"/>
            <a:ext cx="11495314" cy="6705600"/>
          </a:xfrm>
          <a:prstGeom prst="rect">
            <a:avLst/>
          </a:prstGeom>
          <a:noFill/>
          <a:ln>
            <a:noFill/>
          </a:ln>
        </p:spPr>
        <p:txBody>
          <a:bodyPr spcFirstLastPara="1" wrap="square" lIns="91425" tIns="91425" rIns="91425" bIns="91425" anchor="t" anchorCtr="0"/>
          <a:lstStyle>
            <a:lvl1pPr marR="0" lvl="0"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endParaRPr/>
          </a:p>
        </p:txBody>
      </p:sp>
      <p:pic>
        <p:nvPicPr>
          <p:cNvPr id="24" name="Google Shape;24;p2" descr="Logo.jpg"/>
          <p:cNvPicPr preferRelativeResize="0"/>
          <p:nvPr/>
        </p:nvPicPr>
        <p:blipFill rotWithShape="1">
          <a:blip r:embed="rId2">
            <a:alphaModFix/>
          </a:blip>
          <a:srcRect/>
          <a:stretch/>
        </p:blipFill>
        <p:spPr>
          <a:xfrm>
            <a:off x="40538400" y="32416772"/>
            <a:ext cx="2743200" cy="43891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legis.la.gov/legis/BillSearch.aspx?sid=last" TargetMode="External"/><Relationship Id="rId13" Type="http://schemas.openxmlformats.org/officeDocument/2006/relationships/hyperlink" Target="https://app.leg.wa.gov/billinfo/" TargetMode="External"/><Relationship Id="rId18" Type="http://schemas.openxmlformats.org/officeDocument/2006/relationships/image" Target="../media/image9.tiff"/><Relationship Id="rId3" Type="http://schemas.openxmlformats.org/officeDocument/2006/relationships/image" Target="../media/image2.tiff"/><Relationship Id="rId7" Type="http://schemas.openxmlformats.org/officeDocument/2006/relationships/hyperlink" Target="https://leginfo.legislature.ca.gov/" TargetMode="External"/><Relationship Id="rId12" Type="http://schemas.openxmlformats.org/officeDocument/2006/relationships/hyperlink" Target="https://capitol.texas.gov/Search/BillSearch.aspx" TargetMode="External"/><Relationship Id="rId17" Type="http://schemas.openxmlformats.org/officeDocument/2006/relationships/image" Target="../media/image8.tiff"/><Relationship Id="rId2" Type="http://schemas.openxmlformats.org/officeDocument/2006/relationships/notesSlide" Target="../notesSlides/notesSlide1.xml"/><Relationship Id="rId16" Type="http://schemas.openxmlformats.org/officeDocument/2006/relationships/image" Target="../media/image7.tiff"/><Relationship Id="rId20" Type="http://schemas.openxmlformats.org/officeDocument/2006/relationships/image" Target="../media/image11.tiff"/><Relationship Id="rId1" Type="http://schemas.openxmlformats.org/officeDocument/2006/relationships/slideLayout" Target="../slideLayouts/slideLayout1.xml"/><Relationship Id="rId6" Type="http://schemas.openxmlformats.org/officeDocument/2006/relationships/hyperlink" Target="https://wonder.cdc.gov/" TargetMode="External"/><Relationship Id="rId11" Type="http://schemas.openxmlformats.org/officeDocument/2006/relationships/hyperlink" Target="https://nyassembly.gov/leg/" TargetMode="External"/><Relationship Id="rId5" Type="http://schemas.openxmlformats.org/officeDocument/2006/relationships/image" Target="../media/image4.tiff"/><Relationship Id="rId15" Type="http://schemas.openxmlformats.org/officeDocument/2006/relationships/image" Target="../media/image6.tiff"/><Relationship Id="rId10" Type="http://schemas.openxmlformats.org/officeDocument/2006/relationships/hyperlink" Target="https://www.njleg.state.nj.us/bills/Bills_ADVS.aspx" TargetMode="External"/><Relationship Id="rId19" Type="http://schemas.openxmlformats.org/officeDocument/2006/relationships/image" Target="../media/image10.tiff"/><Relationship Id="rId4" Type="http://schemas.openxmlformats.org/officeDocument/2006/relationships/image" Target="../media/image3.png"/><Relationship Id="rId9" Type="http://schemas.openxmlformats.org/officeDocument/2006/relationships/hyperlink" Target="https://house.mo.gov/LegislationSP.aspx?year=2017&amp;code=R&amp;category=reports&amp;report=TAFP" TargetMode="External"/><Relationship Id="rId14" Type="http://schemas.openxmlformats.org/officeDocument/2006/relationships/image" Target="../media/image5.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pic>
        <p:nvPicPr>
          <p:cNvPr id="3" name="Picture 2">
            <a:extLst>
              <a:ext uri="{FF2B5EF4-FFF2-40B4-BE49-F238E27FC236}">
                <a16:creationId xmlns:a16="http://schemas.microsoft.com/office/drawing/2014/main" id="{1D09F53B-EE2A-C948-AAFF-B218F895D10D}"/>
              </a:ext>
            </a:extLst>
          </p:cNvPr>
          <p:cNvPicPr>
            <a:picLocks noChangeAspect="1"/>
          </p:cNvPicPr>
          <p:nvPr/>
        </p:nvPicPr>
        <p:blipFill>
          <a:blip r:embed="rId3"/>
          <a:stretch>
            <a:fillRect/>
          </a:stretch>
        </p:blipFill>
        <p:spPr>
          <a:xfrm>
            <a:off x="11518797" y="24748797"/>
            <a:ext cx="8936477" cy="5751406"/>
          </a:xfrm>
          <a:prstGeom prst="rect">
            <a:avLst/>
          </a:prstGeom>
        </p:spPr>
      </p:pic>
      <p:sp>
        <p:nvSpPr>
          <p:cNvPr id="29" name="Google Shape;29;p3"/>
          <p:cNvSpPr txBox="1">
            <a:spLocks noGrp="1"/>
          </p:cNvSpPr>
          <p:nvPr>
            <p:ph type="title"/>
          </p:nvPr>
        </p:nvSpPr>
        <p:spPr>
          <a:xfrm>
            <a:off x="453699" y="423275"/>
            <a:ext cx="43020093" cy="37485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78350" tIns="39175" rIns="78350" bIns="39175" anchor="ctr" anchorCtr="1">
            <a:noAutofit/>
          </a:bodyPr>
          <a:lstStyle/>
          <a:p>
            <a:pPr lvl="0">
              <a:buSzPts val="4800"/>
            </a:pPr>
            <a:br>
              <a:rPr lang="en-US" sz="7800" b="0" dirty="0">
                <a:latin typeface="Times New Roman" panose="02020603050405020304" pitchFamily="18" charset="0"/>
                <a:cs typeface="Times New Roman" panose="02020603050405020304" pitchFamily="18" charset="0"/>
              </a:rPr>
            </a:br>
            <a:r>
              <a:rPr lang="en-US" sz="8200" dirty="0">
                <a:latin typeface="Times New Roman" panose="02020603050405020304" pitchFamily="18" charset="0"/>
                <a:cs typeface="Times New Roman" panose="02020603050405020304" pitchFamily="18" charset="0"/>
              </a:rPr>
              <a:t>US Maternal Mortality Crisis: How effective legislation can save lives</a:t>
            </a:r>
            <a:br>
              <a:rPr lang="en-US" sz="3600" b="0" i="0" u="none" strike="noStrike" cap="none" dirty="0">
                <a:solidFill>
                  <a:schemeClr val="lt1"/>
                </a:solidFill>
                <a:latin typeface="Times New Roman"/>
                <a:ea typeface="Times New Roman"/>
                <a:cs typeface="Times New Roman"/>
                <a:sym typeface="Times New Roman"/>
              </a:rPr>
            </a:br>
            <a:r>
              <a:rPr lang="en-US" sz="3600" b="0" dirty="0" err="1">
                <a:latin typeface="Times New Roman" panose="02020603050405020304" pitchFamily="18" charset="0"/>
                <a:ea typeface="Times New Roman"/>
                <a:cs typeface="Times New Roman" panose="02020603050405020304" pitchFamily="18" charset="0"/>
                <a:sym typeface="Times New Roman"/>
              </a:rPr>
              <a:t>Yeonah</a:t>
            </a:r>
            <a:r>
              <a:rPr lang="en-US" sz="3600" b="0" dirty="0">
                <a:latin typeface="Times New Roman" panose="02020603050405020304" pitchFamily="18" charset="0"/>
                <a:ea typeface="Times New Roman"/>
                <a:cs typeface="Times New Roman" panose="02020603050405020304" pitchFamily="18" charset="0"/>
                <a:sym typeface="Times New Roman"/>
              </a:rPr>
              <a:t> Anna Suk*, Sin Sil Ha*, Na Ae Kim* (Pharm. D. Candidate Class of 2020*) </a:t>
            </a:r>
            <a:br>
              <a:rPr lang="en-US" sz="3600" b="0" dirty="0">
                <a:latin typeface="Times New Roman" panose="02020603050405020304" pitchFamily="18" charset="0"/>
                <a:ea typeface="Times New Roman"/>
                <a:cs typeface="Times New Roman" panose="02020603050405020304" pitchFamily="18" charset="0"/>
                <a:sym typeface="Times New Roman"/>
              </a:rPr>
            </a:br>
            <a:r>
              <a:rPr lang="en-US" sz="3600" b="0" dirty="0">
                <a:latin typeface="Times New Roman" panose="02020603050405020304" pitchFamily="18" charset="0"/>
                <a:cs typeface="Times New Roman" panose="02020603050405020304" pitchFamily="18" charset="0"/>
              </a:rPr>
              <a:t>John Fitzgerald, A.B., J.D., </a:t>
            </a:r>
            <a:r>
              <a:rPr lang="en-US" sz="3600" b="0" dirty="0" err="1">
                <a:latin typeface="Times New Roman" panose="02020603050405020304" pitchFamily="18" charset="0"/>
                <a:cs typeface="Times New Roman" panose="02020603050405020304" pitchFamily="18" charset="0"/>
              </a:rPr>
              <a:t>Ph.D</a:t>
            </a:r>
            <a:br>
              <a:rPr lang="en-US" sz="4000" b="0" i="0" u="none" strike="noStrike" cap="none" dirty="0">
                <a:solidFill>
                  <a:schemeClr val="lt1"/>
                </a:solidFill>
                <a:latin typeface="Times New Roman"/>
                <a:ea typeface="Times New Roman"/>
                <a:cs typeface="Times New Roman"/>
                <a:sym typeface="Times New Roman"/>
              </a:rPr>
            </a:br>
            <a:br>
              <a:rPr lang="en-US" sz="3600" b="1" i="0" u="none" strike="noStrike" cap="none" dirty="0">
                <a:solidFill>
                  <a:schemeClr val="lt1"/>
                </a:solidFill>
                <a:latin typeface="Calibri"/>
                <a:ea typeface="Calibri"/>
                <a:cs typeface="Calibri"/>
                <a:sym typeface="Calibri"/>
              </a:rPr>
            </a:br>
            <a:endParaRPr sz="3600" b="1" i="0" u="none" strike="noStrike" cap="none" dirty="0">
              <a:solidFill>
                <a:schemeClr val="lt1"/>
              </a:solidFill>
              <a:latin typeface="Arial"/>
              <a:ea typeface="Arial"/>
              <a:cs typeface="Arial"/>
              <a:sym typeface="Arial"/>
            </a:endParaRPr>
          </a:p>
        </p:txBody>
      </p:sp>
      <p:sp>
        <p:nvSpPr>
          <p:cNvPr id="30" name="Google Shape;30;p3"/>
          <p:cNvSpPr txBox="1">
            <a:spLocks noGrp="1"/>
          </p:cNvSpPr>
          <p:nvPr>
            <p:ph type="body" idx="1"/>
          </p:nvPr>
        </p:nvSpPr>
        <p:spPr>
          <a:xfrm>
            <a:off x="33549051" y="4574725"/>
            <a:ext cx="9924741" cy="1066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78350" tIns="39175" rIns="78350" bIns="39175" anchor="ctr" anchorCtr="0">
            <a:noAutofit/>
          </a:bodyPr>
          <a:lstStyle/>
          <a:p>
            <a:pPr marL="0" marR="0" lvl="0" indent="0" algn="ctr" rtl="0">
              <a:lnSpc>
                <a:spcPct val="100000"/>
              </a:lnSpc>
              <a:spcBef>
                <a:spcPts val="0"/>
              </a:spcBef>
              <a:spcAft>
                <a:spcPts val="0"/>
              </a:spcAft>
              <a:buClr>
                <a:schemeClr val="lt1"/>
              </a:buClr>
              <a:buSzPts val="4200"/>
              <a:buFont typeface="Arial"/>
              <a:buNone/>
            </a:pPr>
            <a:r>
              <a:rPr lang="en-US" sz="4800" dirty="0">
                <a:latin typeface="Times New Roman" panose="02020603050405020304" pitchFamily="18" charset="0"/>
                <a:cs typeface="Times New Roman" panose="02020603050405020304" pitchFamily="18" charset="0"/>
              </a:rPr>
              <a:t>Discussion</a:t>
            </a:r>
          </a:p>
        </p:txBody>
      </p:sp>
      <p:sp>
        <p:nvSpPr>
          <p:cNvPr id="31" name="Google Shape;31;p3"/>
          <p:cNvSpPr txBox="1">
            <a:spLocks noGrp="1"/>
          </p:cNvSpPr>
          <p:nvPr>
            <p:ph type="body" idx="2"/>
          </p:nvPr>
        </p:nvSpPr>
        <p:spPr>
          <a:xfrm>
            <a:off x="33550700" y="5656847"/>
            <a:ext cx="9924741" cy="16075211"/>
          </a:xfrm>
          <a:prstGeom prst="rect">
            <a:avLst/>
          </a:prstGeom>
          <a:noFill/>
          <a:ln w="9525" cap="flat" cmpd="sng">
            <a:solidFill>
              <a:srgbClr val="C4172F"/>
            </a:solidFill>
            <a:prstDash val="solid"/>
            <a:round/>
            <a:headEnd type="none" w="sm" len="sm"/>
            <a:tailEnd type="none" w="sm" len="sm"/>
          </a:ln>
        </p:spPr>
        <p:txBody>
          <a:bodyPr spcFirstLastPara="1" wrap="square" lIns="78350" tIns="39175" rIns="78350" bIns="39175" anchor="t" anchorCtr="0">
            <a:noAutofit/>
          </a:bodyPr>
          <a:lstStyle/>
          <a:p>
            <a:pPr marL="182880" lvl="0" indent="0">
              <a:lnSpc>
                <a:spcPct val="150000"/>
              </a:lnSpc>
              <a:spcBef>
                <a:spcPts val="0"/>
              </a:spcBef>
              <a:buSzPts val="1100"/>
            </a:pPr>
            <a:r>
              <a:rPr lang="en-US" sz="3600" dirty="0"/>
              <a:t>Legislation expanding Medicaid coverage and government assistance would likely reduce maternal mortality rates, as have been shown by the states reviewed. This is consistent with the findings that maternal mortality is highest among low-income populations. Correspondingly, Texas, which has not only rejected Medicaid expansion for 38 consecutive sessions but has also implemented laws to cut its funding, has shown </a:t>
            </a:r>
            <a:r>
              <a:rPr lang="en-US" sz="3600" i="1" dirty="0"/>
              <a:t>higher</a:t>
            </a:r>
            <a:r>
              <a:rPr lang="en-US" sz="3600" dirty="0"/>
              <a:t> death rates compared to the national average. In contrast, laws regarding accountability of hospitals and providers show to have negligible effects on maternal health outcomes. Moreover, expanding the scope of practice for secondary providers, such as nurse practitioners and midwives have minimal but positive impact on reducing death rates. This is consistent with the findings that providers who abstain from using interventions during childbirth are likely to improve health outcomes. </a:t>
            </a:r>
            <a:endParaRPr sz="3600" dirty="0"/>
          </a:p>
        </p:txBody>
      </p:sp>
      <p:sp>
        <p:nvSpPr>
          <p:cNvPr id="32" name="Google Shape;32;p3"/>
          <p:cNvSpPr txBox="1">
            <a:spLocks noGrp="1"/>
          </p:cNvSpPr>
          <p:nvPr>
            <p:ph type="body" idx="3"/>
          </p:nvPr>
        </p:nvSpPr>
        <p:spPr>
          <a:xfrm>
            <a:off x="453700" y="4574725"/>
            <a:ext cx="9924740" cy="1066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78350" tIns="39175" rIns="78350" bIns="39175" anchor="ctr" anchorCtr="0">
            <a:noAutofit/>
          </a:bodyPr>
          <a:lstStyle/>
          <a:p>
            <a:pPr marL="0" marR="0" lvl="0" indent="0" algn="ctr" rtl="0">
              <a:lnSpc>
                <a:spcPct val="100000"/>
              </a:lnSpc>
              <a:spcBef>
                <a:spcPts val="0"/>
              </a:spcBef>
              <a:spcAft>
                <a:spcPts val="0"/>
              </a:spcAft>
              <a:buClr>
                <a:schemeClr val="lt1"/>
              </a:buClr>
              <a:buSzPts val="4200"/>
              <a:buFont typeface="Arial"/>
              <a:buNone/>
            </a:pPr>
            <a:r>
              <a:rPr lang="en-US" sz="4800" dirty="0">
                <a:latin typeface="Times New Roman"/>
                <a:ea typeface="Times New Roman"/>
                <a:cs typeface="Times New Roman"/>
                <a:sym typeface="Times New Roman"/>
              </a:rPr>
              <a:t>Abstract</a:t>
            </a:r>
            <a:endParaRPr sz="5400" i="0" u="none" strike="noStrike" cap="none" dirty="0">
              <a:solidFill>
                <a:schemeClr val="lt1"/>
              </a:solidFill>
              <a:latin typeface="Times New Roman"/>
              <a:ea typeface="Times New Roman"/>
              <a:cs typeface="Times New Roman"/>
              <a:sym typeface="Times New Roman"/>
            </a:endParaRPr>
          </a:p>
        </p:txBody>
      </p:sp>
      <p:sp>
        <p:nvSpPr>
          <p:cNvPr id="33" name="Google Shape;33;p3"/>
          <p:cNvSpPr txBox="1">
            <a:spLocks noGrp="1"/>
          </p:cNvSpPr>
          <p:nvPr>
            <p:ph type="body" idx="4"/>
          </p:nvPr>
        </p:nvSpPr>
        <p:spPr>
          <a:xfrm>
            <a:off x="455016" y="5412707"/>
            <a:ext cx="9912538" cy="9683295"/>
          </a:xfrm>
          <a:prstGeom prst="rect">
            <a:avLst/>
          </a:prstGeom>
          <a:noFill/>
          <a:ln w="9525" cap="flat" cmpd="sng">
            <a:solidFill>
              <a:srgbClr val="C4172F"/>
            </a:solidFill>
            <a:prstDash val="solid"/>
            <a:round/>
            <a:headEnd type="none" w="sm" len="sm"/>
            <a:tailEnd type="none" w="sm" len="sm"/>
          </a:ln>
        </p:spPr>
        <p:txBody>
          <a:bodyPr spcFirstLastPara="1" wrap="square" lIns="78350" tIns="39175" rIns="78350" bIns="39175" anchor="ctr" anchorCtr="0">
            <a:noAutofit/>
          </a:bodyPr>
          <a:lstStyle/>
          <a:p>
            <a:pPr marL="182880" lvl="0" indent="0">
              <a:lnSpc>
                <a:spcPct val="150000"/>
              </a:lnSpc>
              <a:spcBef>
                <a:spcPts val="0"/>
              </a:spcBef>
              <a:buSzPts val="1100"/>
            </a:pPr>
            <a:r>
              <a:rPr lang="en-US" sz="3600" dirty="0"/>
              <a:t>Of all the developed countries in the world, the United States still ranks number one for maternal mortality, and this rate </a:t>
            </a:r>
            <a:r>
              <a:rPr lang="en-US" sz="3600" i="1" dirty="0"/>
              <a:t>continues</a:t>
            </a:r>
            <a:r>
              <a:rPr lang="en-US" sz="3600" dirty="0"/>
              <a:t> to rise. Less than twelve of the fifty states have either steady or declining rates. Our study examines the disparities between different types of legislation across 7 sample variated states, and how they trend in maternal mortality throughout the last 20 years (1999 to 2019) to analyze effects of the law. This study demonstrates how legislation can directly impact maternal health outcomes across the nation. </a:t>
            </a:r>
            <a:endParaRPr sz="3600" b="0" i="0" u="none" strike="noStrike" cap="none" dirty="0">
              <a:solidFill>
                <a:schemeClr val="dk1"/>
              </a:solidFill>
              <a:latin typeface="Times New Roman"/>
              <a:ea typeface="Times New Roman"/>
              <a:cs typeface="Times New Roman"/>
              <a:sym typeface="Times New Roman"/>
            </a:endParaRPr>
          </a:p>
        </p:txBody>
      </p:sp>
      <p:sp>
        <p:nvSpPr>
          <p:cNvPr id="35" name="Google Shape;35;p3"/>
          <p:cNvSpPr txBox="1">
            <a:spLocks noGrp="1"/>
          </p:cNvSpPr>
          <p:nvPr>
            <p:ph type="body" idx="6"/>
          </p:nvPr>
        </p:nvSpPr>
        <p:spPr>
          <a:xfrm>
            <a:off x="376739" y="16465009"/>
            <a:ext cx="10001702" cy="15747126"/>
          </a:xfrm>
          <a:prstGeom prst="rect">
            <a:avLst/>
          </a:prstGeom>
          <a:noFill/>
          <a:ln w="9525" cap="flat" cmpd="sng">
            <a:solidFill>
              <a:srgbClr val="C4172F"/>
            </a:solidFill>
            <a:prstDash val="solid"/>
            <a:round/>
            <a:headEnd type="none" w="sm" len="sm"/>
            <a:tailEnd type="none" w="sm" len="sm"/>
          </a:ln>
        </p:spPr>
        <p:txBody>
          <a:bodyPr spcFirstLastPara="1" wrap="square" lIns="78350" tIns="39175" rIns="78350" bIns="39175" anchor="t" anchorCtr="0">
            <a:noAutofit/>
          </a:bodyPr>
          <a:lstStyle/>
          <a:p>
            <a:pPr marL="274320" indent="0">
              <a:lnSpc>
                <a:spcPct val="150000"/>
              </a:lnSpc>
            </a:pPr>
            <a:r>
              <a:rPr lang="en-US" sz="3600" dirty="0"/>
              <a:t>From screening 15,300 bills spanning the past 20 years (1999-2019) for potential impact on maternal mortality, 45 amendments to laws governing public health, insurance, and socioeconomic equality were verified to have substantial impact based on their  provisions and justification clauses. These 45 laws were then compared based on health outcomes obtained one year after enactment, measured in number of maternal deaths per 100,000 women to examine each law’s impact on maternal death rates. Data and statistical figures were analyzed to retrieve the difference in death rates before and after law enactments using 95% confidence intervals instead of mean values in order to depict correct representation relative to overall rate. An additional cross sectional examination was performed to compare which types of legislation had the greatest impact on decreasing maternal mortality. </a:t>
            </a:r>
          </a:p>
          <a:p>
            <a:br>
              <a:rPr lang="en-US" sz="3600" dirty="0"/>
            </a:br>
            <a:endParaRPr sz="3600" dirty="0"/>
          </a:p>
        </p:txBody>
      </p:sp>
      <p:sp>
        <p:nvSpPr>
          <p:cNvPr id="36" name="Google Shape;36;p3"/>
          <p:cNvSpPr txBox="1">
            <a:spLocks noGrp="1"/>
          </p:cNvSpPr>
          <p:nvPr>
            <p:ph type="body" idx="7"/>
          </p:nvPr>
        </p:nvSpPr>
        <p:spPr>
          <a:xfrm>
            <a:off x="10862868" y="4579552"/>
            <a:ext cx="22095309" cy="1066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78350" tIns="39175" rIns="78350" bIns="39175" anchor="ctr" anchorCtr="0">
            <a:noAutofit/>
          </a:bodyPr>
          <a:lstStyle/>
          <a:p>
            <a:pPr marL="0" marR="0" lvl="0" indent="0" algn="ctr" rtl="0">
              <a:lnSpc>
                <a:spcPct val="100000"/>
              </a:lnSpc>
              <a:spcBef>
                <a:spcPts val="0"/>
              </a:spcBef>
              <a:spcAft>
                <a:spcPts val="0"/>
              </a:spcAft>
              <a:buClr>
                <a:schemeClr val="lt1"/>
              </a:buClr>
              <a:buSzPts val="4200"/>
              <a:buFont typeface="Arial"/>
              <a:buNone/>
            </a:pPr>
            <a:r>
              <a:rPr lang="en-US" sz="4800" i="0" u="none" strike="noStrike" cap="none" dirty="0">
                <a:solidFill>
                  <a:schemeClr val="lt1"/>
                </a:solidFill>
                <a:latin typeface="Times New Roman"/>
                <a:ea typeface="Times New Roman"/>
                <a:cs typeface="Times New Roman"/>
                <a:sym typeface="Times New Roman"/>
              </a:rPr>
              <a:t>Results</a:t>
            </a:r>
            <a:endParaRPr lang="en-US" sz="5400" i="0" u="none" strike="noStrike" cap="none" dirty="0">
              <a:solidFill>
                <a:schemeClr val="lt1"/>
              </a:solidFill>
              <a:latin typeface="Times New Roman"/>
              <a:ea typeface="Times New Roman"/>
              <a:cs typeface="Times New Roman"/>
              <a:sym typeface="Times New Roman"/>
            </a:endParaRPr>
          </a:p>
        </p:txBody>
      </p:sp>
      <p:sp>
        <p:nvSpPr>
          <p:cNvPr id="37" name="Google Shape;37;p3"/>
          <p:cNvSpPr txBox="1">
            <a:spLocks noGrp="1"/>
          </p:cNvSpPr>
          <p:nvPr>
            <p:ph type="body" idx="9"/>
          </p:nvPr>
        </p:nvSpPr>
        <p:spPr>
          <a:xfrm>
            <a:off x="33561585" y="22161704"/>
            <a:ext cx="9897831" cy="10668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78350" tIns="39175" rIns="78350" bIns="39175" anchor="ctr" anchorCtr="0">
            <a:noAutofit/>
          </a:bodyPr>
          <a:lstStyle/>
          <a:p>
            <a:pPr marL="0" marR="0" lvl="0" indent="0" algn="ctr" rtl="0">
              <a:lnSpc>
                <a:spcPct val="100000"/>
              </a:lnSpc>
              <a:spcBef>
                <a:spcPts val="0"/>
              </a:spcBef>
              <a:spcAft>
                <a:spcPts val="0"/>
              </a:spcAft>
              <a:buClr>
                <a:schemeClr val="lt1"/>
              </a:buClr>
              <a:buSzPts val="4200"/>
              <a:buFont typeface="Arial"/>
              <a:buNone/>
            </a:pPr>
            <a:r>
              <a:rPr lang="en-US" sz="4800" i="0" u="none" strike="noStrike" cap="none" dirty="0">
                <a:solidFill>
                  <a:schemeClr val="lt1"/>
                </a:solidFill>
                <a:latin typeface="Times New Roman"/>
                <a:ea typeface="Times New Roman"/>
                <a:cs typeface="Times New Roman"/>
                <a:sym typeface="Times New Roman"/>
              </a:rPr>
              <a:t>Conclusion</a:t>
            </a:r>
            <a:endParaRPr sz="4200" i="0" u="none" strike="noStrike" cap="none" dirty="0">
              <a:solidFill>
                <a:schemeClr val="lt1"/>
              </a:solidFill>
              <a:latin typeface="Times New Roman"/>
              <a:ea typeface="Times New Roman"/>
              <a:cs typeface="Times New Roman"/>
              <a:sym typeface="Times New Roman"/>
            </a:endParaRPr>
          </a:p>
        </p:txBody>
      </p:sp>
      <p:sp>
        <p:nvSpPr>
          <p:cNvPr id="38" name="Google Shape;38;p3"/>
          <p:cNvSpPr txBox="1">
            <a:spLocks noGrp="1"/>
          </p:cNvSpPr>
          <p:nvPr>
            <p:ph type="body" idx="13"/>
          </p:nvPr>
        </p:nvSpPr>
        <p:spPr>
          <a:xfrm>
            <a:off x="33561585" y="23226422"/>
            <a:ext cx="9897831" cy="7982741"/>
          </a:xfrm>
          <a:prstGeom prst="rect">
            <a:avLst/>
          </a:prstGeom>
          <a:noFill/>
          <a:ln w="9525" cap="flat" cmpd="sng">
            <a:solidFill>
              <a:srgbClr val="C4172F"/>
            </a:solidFill>
            <a:prstDash val="solid"/>
            <a:round/>
            <a:headEnd type="none" w="sm" len="sm"/>
            <a:tailEnd type="none" w="sm" len="sm"/>
          </a:ln>
        </p:spPr>
        <p:txBody>
          <a:bodyPr spcFirstLastPara="1" wrap="square" lIns="78350" tIns="39175" rIns="78350" bIns="39175" anchor="t" anchorCtr="0">
            <a:noAutofit/>
          </a:bodyPr>
          <a:lstStyle/>
          <a:p>
            <a:pPr marL="274320" lvl="0" indent="0">
              <a:lnSpc>
                <a:spcPct val="150000"/>
              </a:lnSpc>
              <a:spcBef>
                <a:spcPts val="0"/>
              </a:spcBef>
              <a:buSzPts val="1100"/>
              <a:buNone/>
            </a:pPr>
            <a:r>
              <a:rPr lang="en-US" sz="3600" dirty="0"/>
              <a:t>As the amount of legislation a state enforces supporting maternal health increased, the number of maternal deaths decreased. This indicates the positive impact laws may induce in states struggling to maintain high maternal death rates. Many more bills were introduced in the 2018-2019 state sessions which are currently pending in house committees, although we will not be able to see their effects until they are enacted.</a:t>
            </a:r>
            <a:endParaRPr sz="3600" b="0" i="0" u="none" strike="noStrike" cap="none" dirty="0">
              <a:solidFill>
                <a:schemeClr val="dk1"/>
              </a:solidFill>
              <a:latin typeface="Times New Roman"/>
              <a:ea typeface="Times New Roman"/>
              <a:cs typeface="Times New Roman"/>
              <a:sym typeface="Times New Roman"/>
            </a:endParaRPr>
          </a:p>
        </p:txBody>
      </p:sp>
      <p:sp>
        <p:nvSpPr>
          <p:cNvPr id="55" name="Google Shape;55;p3"/>
          <p:cNvSpPr txBox="1"/>
          <p:nvPr/>
        </p:nvSpPr>
        <p:spPr>
          <a:xfrm>
            <a:off x="11656225" y="10571625"/>
            <a:ext cx="9128100" cy="67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6" name="Google Shape;56;p3"/>
          <p:cNvSpPr txBox="1"/>
          <p:nvPr/>
        </p:nvSpPr>
        <p:spPr>
          <a:xfrm>
            <a:off x="21782038" y="10579963"/>
            <a:ext cx="9128100" cy="67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
        <p:nvSpPr>
          <p:cNvPr id="63" name="Google Shape;63;p3"/>
          <p:cNvSpPr txBox="1"/>
          <p:nvPr/>
        </p:nvSpPr>
        <p:spPr>
          <a:xfrm>
            <a:off x="25732225" y="23723050"/>
            <a:ext cx="4772700" cy="106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500" dirty="0">
              <a:latin typeface="Times New Roman"/>
              <a:ea typeface="Times New Roman"/>
              <a:cs typeface="Times New Roman"/>
              <a:sym typeface="Times New Roman"/>
            </a:endParaRPr>
          </a:p>
        </p:txBody>
      </p:sp>
      <p:sp>
        <p:nvSpPr>
          <p:cNvPr id="64" name="Google Shape;64;p3"/>
          <p:cNvSpPr txBox="1"/>
          <p:nvPr/>
        </p:nvSpPr>
        <p:spPr>
          <a:xfrm>
            <a:off x="38359450" y="14894900"/>
            <a:ext cx="4126200" cy="67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500" dirty="0">
              <a:latin typeface="Times New Roman"/>
              <a:ea typeface="Times New Roman"/>
              <a:cs typeface="Times New Roman"/>
              <a:sym typeface="Times New Roman"/>
            </a:endParaRPr>
          </a:p>
        </p:txBody>
      </p:sp>
      <p:sp>
        <p:nvSpPr>
          <p:cNvPr id="73" name="Google Shape;73;p3"/>
          <p:cNvSpPr txBox="1"/>
          <p:nvPr/>
        </p:nvSpPr>
        <p:spPr>
          <a:xfrm>
            <a:off x="13385263" y="13649850"/>
            <a:ext cx="1983300" cy="126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500" dirty="0">
              <a:latin typeface="Times New Roman"/>
              <a:ea typeface="Times New Roman"/>
              <a:cs typeface="Times New Roman"/>
              <a:sym typeface="Times New Roman"/>
            </a:endParaRPr>
          </a:p>
        </p:txBody>
      </p:sp>
      <p:sp>
        <p:nvSpPr>
          <p:cNvPr id="74" name="Google Shape;74;p3"/>
          <p:cNvSpPr txBox="1"/>
          <p:nvPr/>
        </p:nvSpPr>
        <p:spPr>
          <a:xfrm>
            <a:off x="11769350" y="13135825"/>
            <a:ext cx="1780200" cy="204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76" name="Picture 75">
            <a:extLst>
              <a:ext uri="{FF2B5EF4-FFF2-40B4-BE49-F238E27FC236}">
                <a16:creationId xmlns:a16="http://schemas.microsoft.com/office/drawing/2014/main" id="{A3C07FA7-1E75-794F-B96C-999FA2D0AB41}"/>
              </a:ext>
            </a:extLst>
          </p:cNvPr>
          <p:cNvPicPr>
            <a:picLocks noChangeAspect="1"/>
          </p:cNvPicPr>
          <p:nvPr/>
        </p:nvPicPr>
        <p:blipFill>
          <a:blip r:embed="rId4"/>
          <a:stretch>
            <a:fillRect/>
          </a:stretch>
        </p:blipFill>
        <p:spPr>
          <a:xfrm>
            <a:off x="606260" y="573383"/>
            <a:ext cx="3562328" cy="3437334"/>
          </a:xfrm>
          <a:prstGeom prst="rect">
            <a:avLst/>
          </a:prstGeom>
        </p:spPr>
      </p:pic>
      <p:pic>
        <p:nvPicPr>
          <p:cNvPr id="77" name="Picture 76">
            <a:extLst>
              <a:ext uri="{FF2B5EF4-FFF2-40B4-BE49-F238E27FC236}">
                <a16:creationId xmlns:a16="http://schemas.microsoft.com/office/drawing/2014/main" id="{376B00DD-13B1-4644-88F7-24D63136DD73}"/>
              </a:ext>
            </a:extLst>
          </p:cNvPr>
          <p:cNvPicPr>
            <a:picLocks noChangeAspect="1"/>
          </p:cNvPicPr>
          <p:nvPr/>
        </p:nvPicPr>
        <p:blipFill>
          <a:blip r:embed="rId4"/>
          <a:stretch>
            <a:fillRect/>
          </a:stretch>
        </p:blipFill>
        <p:spPr>
          <a:xfrm>
            <a:off x="39722612" y="573383"/>
            <a:ext cx="3562328" cy="3437334"/>
          </a:xfrm>
          <a:prstGeom prst="rect">
            <a:avLst/>
          </a:prstGeom>
        </p:spPr>
      </p:pic>
      <p:pic>
        <p:nvPicPr>
          <p:cNvPr id="10" name="Picture 9">
            <a:extLst>
              <a:ext uri="{FF2B5EF4-FFF2-40B4-BE49-F238E27FC236}">
                <a16:creationId xmlns:a16="http://schemas.microsoft.com/office/drawing/2014/main" id="{E771E27F-5BEE-7F41-B69D-2E4ED86C3CD1}"/>
              </a:ext>
            </a:extLst>
          </p:cNvPr>
          <p:cNvPicPr>
            <a:picLocks noChangeAspect="1"/>
          </p:cNvPicPr>
          <p:nvPr/>
        </p:nvPicPr>
        <p:blipFill>
          <a:blip r:embed="rId5"/>
          <a:stretch>
            <a:fillRect/>
          </a:stretch>
        </p:blipFill>
        <p:spPr>
          <a:xfrm>
            <a:off x="20387139" y="27761774"/>
            <a:ext cx="1733367" cy="2884136"/>
          </a:xfrm>
          <a:prstGeom prst="rect">
            <a:avLst/>
          </a:prstGeom>
        </p:spPr>
      </p:pic>
      <p:sp>
        <p:nvSpPr>
          <p:cNvPr id="49" name="Google Shape;34;p3">
            <a:extLst>
              <a:ext uri="{FF2B5EF4-FFF2-40B4-BE49-F238E27FC236}">
                <a16:creationId xmlns:a16="http://schemas.microsoft.com/office/drawing/2014/main" id="{C6C826E7-6305-D94C-AB45-92BBE15A1B6B}"/>
              </a:ext>
            </a:extLst>
          </p:cNvPr>
          <p:cNvSpPr txBox="1">
            <a:spLocks/>
          </p:cNvSpPr>
          <p:nvPr/>
        </p:nvSpPr>
        <p:spPr>
          <a:xfrm>
            <a:off x="376738" y="15442652"/>
            <a:ext cx="10001702" cy="1065900"/>
          </a:xfrm>
          <a:prstGeom prst="rect">
            <a:avLst/>
          </a:prstGeom>
          <a:solidFill>
            <a:srgbClr val="C4172F"/>
          </a:solidFill>
          <a:ln w="9525" cap="flat" cmpd="sng">
            <a:solidFill>
              <a:srgbClr val="C4172F"/>
            </a:solidFill>
            <a:prstDash val="solid"/>
            <a:round/>
            <a:headEnd type="none" w="sm" len="sm"/>
            <a:tailEnd type="none" w="sm" len="sm"/>
          </a:ln>
        </p:spPr>
        <p:txBody>
          <a:bodyPr spcFirstLastPara="1" wrap="square" lIns="78350" tIns="39175" rIns="78350" bIns="39175"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840"/>
              </a:spcBef>
              <a:spcAft>
                <a:spcPts val="0"/>
              </a:spcAft>
              <a:buClr>
                <a:schemeClr val="lt1"/>
              </a:buClr>
              <a:buSzPts val="4200"/>
              <a:buFont typeface="Arial"/>
              <a:buNone/>
              <a:defRPr sz="4200" b="1" i="0" u="none" strike="noStrike" cap="none">
                <a:solidFill>
                  <a:schemeClr val="lt1"/>
                </a:solidFill>
                <a:latin typeface="Arial"/>
                <a:ea typeface="Arial"/>
                <a:cs typeface="Arial"/>
                <a:sym typeface="Arial"/>
              </a:defRPr>
            </a:lvl1pPr>
            <a:lvl2pPr marL="914400" marR="0" lvl="1" indent="-901700" algn="l" rtl="0">
              <a:lnSpc>
                <a:spcPct val="100000"/>
              </a:lnSpc>
              <a:spcBef>
                <a:spcPts val="2120"/>
              </a:spcBef>
              <a:spcAft>
                <a:spcPts val="0"/>
              </a:spcAft>
              <a:buClr>
                <a:schemeClr val="dk1"/>
              </a:buClr>
              <a:buSzPts val="10600"/>
              <a:buFont typeface="Arial"/>
              <a:buChar char="–"/>
              <a:defRPr sz="10600" b="0" i="0" u="none" strike="noStrike" cap="none">
                <a:solidFill>
                  <a:schemeClr val="dk1"/>
                </a:solidFill>
                <a:latin typeface="Times New Roman"/>
                <a:ea typeface="Times New Roman"/>
                <a:cs typeface="Times New Roman"/>
                <a:sym typeface="Times New Roman"/>
              </a:defRPr>
            </a:lvl2pPr>
            <a:lvl3pPr marL="1371600" marR="0" lvl="2" indent="-800100" algn="l" rtl="0">
              <a:lnSpc>
                <a:spcPct val="100000"/>
              </a:lnSpc>
              <a:spcBef>
                <a:spcPts val="1800"/>
              </a:spcBef>
              <a:spcAft>
                <a:spcPts val="0"/>
              </a:spcAft>
              <a:buClr>
                <a:schemeClr val="dk1"/>
              </a:buClr>
              <a:buSzPts val="9000"/>
              <a:buFont typeface="Arial"/>
              <a:buChar char="•"/>
              <a:defRPr sz="9000" b="0" i="0" u="none" strike="noStrike" cap="none">
                <a:solidFill>
                  <a:schemeClr val="dk1"/>
                </a:solidFill>
                <a:latin typeface="Times New Roman"/>
                <a:ea typeface="Times New Roman"/>
                <a:cs typeface="Times New Roman"/>
                <a:sym typeface="Times New Roman"/>
              </a:defRPr>
            </a:lvl3pPr>
            <a:lvl4pPr marL="1828800" marR="0" lvl="3"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4pPr>
            <a:lvl5pPr marL="2286000" marR="0" lvl="4"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5pPr>
            <a:lvl6pPr marL="2743200" marR="0" lvl="5"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6pPr>
            <a:lvl7pPr marL="3200400" marR="0" lvl="6"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7pPr>
            <a:lvl8pPr marL="3657600" marR="0" lvl="7"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8pPr>
            <a:lvl9pPr marL="4114800" marR="0" lvl="8" indent="-723900" algn="l" rtl="0">
              <a:lnSpc>
                <a:spcPct val="100000"/>
              </a:lnSpc>
              <a:spcBef>
                <a:spcPts val="1560"/>
              </a:spcBef>
              <a:spcAft>
                <a:spcPts val="0"/>
              </a:spcAft>
              <a:buClr>
                <a:schemeClr val="dk1"/>
              </a:buClr>
              <a:buSzPts val="7800"/>
              <a:buFont typeface="Arial"/>
              <a:buChar char="•"/>
              <a:defRPr sz="7800" b="0" i="0" u="none" strike="noStrike" cap="none">
                <a:solidFill>
                  <a:schemeClr val="dk1"/>
                </a:solidFill>
                <a:latin typeface="Times New Roman"/>
                <a:ea typeface="Times New Roman"/>
                <a:cs typeface="Times New Roman"/>
                <a:sym typeface="Times New Roman"/>
              </a:defRPr>
            </a:lvl9pPr>
          </a:lstStyle>
          <a:p>
            <a:pPr marL="0" indent="0" algn="ctr">
              <a:spcBef>
                <a:spcPts val="0"/>
              </a:spcBef>
            </a:pPr>
            <a:r>
              <a:rPr lang="en-US" sz="4800">
                <a:latin typeface="Times New Roman"/>
                <a:ea typeface="Times New Roman"/>
                <a:cs typeface="Times New Roman"/>
                <a:sym typeface="Times New Roman"/>
              </a:rPr>
              <a:t>Methods</a:t>
            </a:r>
            <a:endParaRPr lang="en-US" sz="5400" dirty="0">
              <a:latin typeface="Times New Roman"/>
              <a:ea typeface="Times New Roman"/>
              <a:cs typeface="Times New Roman"/>
              <a:sym typeface="Times New Roman"/>
            </a:endParaRPr>
          </a:p>
        </p:txBody>
      </p:sp>
      <p:sp>
        <p:nvSpPr>
          <p:cNvPr id="21" name="Text Placeholder 20">
            <a:extLst>
              <a:ext uri="{FF2B5EF4-FFF2-40B4-BE49-F238E27FC236}">
                <a16:creationId xmlns:a16="http://schemas.microsoft.com/office/drawing/2014/main" id="{C3A021FE-612F-C344-AD5A-B7809864A9BE}"/>
              </a:ext>
            </a:extLst>
          </p:cNvPr>
          <p:cNvSpPr>
            <a:spLocks noGrp="1"/>
          </p:cNvSpPr>
          <p:nvPr>
            <p:ph type="body" idx="8"/>
          </p:nvPr>
        </p:nvSpPr>
        <p:spPr>
          <a:xfrm>
            <a:off x="3795442" y="32352538"/>
            <a:ext cx="43020093" cy="150108"/>
          </a:xfrm>
        </p:spPr>
        <p:txBody>
          <a:bodyPr/>
          <a:lstStyle/>
          <a:p>
            <a:pPr marL="0" lvl="0" indent="0">
              <a:spcBef>
                <a:spcPts val="200"/>
              </a:spcBef>
              <a:buNone/>
            </a:pPr>
            <a:r>
              <a:rPr lang="en-US" sz="1850" i="1" dirty="0">
                <a:solidFill>
                  <a:schemeClr val="tx1"/>
                </a:solidFill>
                <a:highlight>
                  <a:srgbClr val="FFFFFF"/>
                </a:highlight>
                <a:hlinkClick r:id="rId6">
                  <a:extLst>
                    <a:ext uri="{A12FA001-AC4F-418D-AE19-62706E023703}">
                      <ahyp:hlinkClr xmlns:ahyp="http://schemas.microsoft.com/office/drawing/2018/hyperlinkcolor" val="tx"/>
                    </a:ext>
                  </a:extLst>
                </a:hlinkClick>
              </a:rPr>
              <a:t>Reference: </a:t>
            </a:r>
            <a:r>
              <a:rPr lang="en-US" sz="1850" dirty="0">
                <a:solidFill>
                  <a:srgbClr val="0014EE"/>
                </a:solidFill>
                <a:highlight>
                  <a:srgbClr val="FFFFFF"/>
                </a:highlight>
                <a:hlinkClick r:id="rId6">
                  <a:extLst>
                    <a:ext uri="{A12FA001-AC4F-418D-AE19-62706E023703}">
                      <ahyp:hlinkClr xmlns:ahyp="http://schemas.microsoft.com/office/drawing/2018/hyperlinkcolor" val="tx"/>
                    </a:ext>
                  </a:extLst>
                </a:hlinkClick>
              </a:rPr>
              <a:t>https://wonder.cdc.gov/</a:t>
            </a:r>
            <a:r>
              <a:rPr lang="en-US" sz="1850" dirty="0">
                <a:solidFill>
                  <a:srgbClr val="0014EE"/>
                </a:solidFill>
                <a:highlight>
                  <a:srgbClr val="FFFFFF"/>
                </a:highlight>
              </a:rPr>
              <a:t>; </a:t>
            </a:r>
            <a:r>
              <a:rPr lang="en-US" sz="1850" dirty="0">
                <a:solidFill>
                  <a:srgbClr val="0014EE"/>
                </a:solidFill>
                <a:highlight>
                  <a:srgbClr val="FFFFFF"/>
                </a:highlight>
                <a:hlinkClick r:id="rId7">
                  <a:extLst>
                    <a:ext uri="{A12FA001-AC4F-418D-AE19-62706E023703}">
                      <ahyp:hlinkClr xmlns:ahyp="http://schemas.microsoft.com/office/drawing/2018/hyperlinkcolor" val="tx"/>
                    </a:ext>
                  </a:extLst>
                </a:hlinkClick>
              </a:rPr>
              <a:t>https://leginfo.legislature.ca.gov/</a:t>
            </a:r>
            <a:r>
              <a:rPr lang="en-US" sz="1850" dirty="0">
                <a:solidFill>
                  <a:srgbClr val="0014EE"/>
                </a:solidFill>
                <a:highlight>
                  <a:srgbClr val="FFFFFF"/>
                </a:highlight>
              </a:rPr>
              <a:t>; </a:t>
            </a:r>
            <a:r>
              <a:rPr lang="en-US" sz="1850" dirty="0">
                <a:solidFill>
                  <a:srgbClr val="0014EE"/>
                </a:solidFill>
                <a:highlight>
                  <a:srgbClr val="FFFFFF"/>
                </a:highlight>
                <a:hlinkClick r:id="rId8">
                  <a:extLst>
                    <a:ext uri="{A12FA001-AC4F-418D-AE19-62706E023703}">
                      <ahyp:hlinkClr xmlns:ahyp="http://schemas.microsoft.com/office/drawing/2018/hyperlinkcolor" val="tx"/>
                    </a:ext>
                  </a:extLst>
                </a:hlinkClick>
              </a:rPr>
              <a:t>http://www.legis.la.gov/legis/BillSearch.aspx?sid=last</a:t>
            </a:r>
            <a:r>
              <a:rPr lang="en-US" sz="1850" dirty="0">
                <a:solidFill>
                  <a:srgbClr val="0014EE"/>
                </a:solidFill>
                <a:highlight>
                  <a:srgbClr val="FFFFFF"/>
                </a:highlight>
              </a:rPr>
              <a:t>; </a:t>
            </a:r>
            <a:r>
              <a:rPr lang="en-US" sz="1850" dirty="0">
                <a:solidFill>
                  <a:srgbClr val="0014EE"/>
                </a:solidFill>
                <a:highlight>
                  <a:srgbClr val="FFFFFF"/>
                </a:highlight>
                <a:hlinkClick r:id="rId9">
                  <a:extLst>
                    <a:ext uri="{A12FA001-AC4F-418D-AE19-62706E023703}">
                      <ahyp:hlinkClr xmlns:ahyp="http://schemas.microsoft.com/office/drawing/2018/hyperlinkcolor" val="tx"/>
                    </a:ext>
                  </a:extLst>
                </a:hlinkClick>
              </a:rPr>
              <a:t>https://house.mo.gov/LegislationSP.aspx?year=2017&amp;code=R&amp;category=reports&amp;report=TAFP</a:t>
            </a:r>
            <a:r>
              <a:rPr lang="en-US" sz="1850" dirty="0">
                <a:solidFill>
                  <a:srgbClr val="0014EE"/>
                </a:solidFill>
                <a:highlight>
                  <a:srgbClr val="FFFFFF"/>
                </a:highlight>
              </a:rPr>
              <a:t>; </a:t>
            </a:r>
            <a:r>
              <a:rPr lang="en-US" sz="1850" dirty="0">
                <a:solidFill>
                  <a:srgbClr val="0014EE"/>
                </a:solidFill>
                <a:highlight>
                  <a:srgbClr val="FFFFFF"/>
                </a:highlight>
                <a:hlinkClick r:id="rId10">
                  <a:extLst>
                    <a:ext uri="{A12FA001-AC4F-418D-AE19-62706E023703}">
                      <ahyp:hlinkClr xmlns:ahyp="http://schemas.microsoft.com/office/drawing/2018/hyperlinkcolor" val="tx"/>
                    </a:ext>
                  </a:extLst>
                </a:hlinkClick>
              </a:rPr>
              <a:t>https://www.njleg.state.nj.us/bills/Bills_ADVS.aspx</a:t>
            </a:r>
            <a:r>
              <a:rPr lang="en-US" sz="1850" dirty="0">
                <a:solidFill>
                  <a:srgbClr val="0014EE"/>
                </a:solidFill>
                <a:highlight>
                  <a:srgbClr val="FFFFFF"/>
                </a:highlight>
              </a:rPr>
              <a:t>; </a:t>
            </a:r>
            <a:r>
              <a:rPr lang="en-US" sz="1850" dirty="0">
                <a:solidFill>
                  <a:srgbClr val="0014EE"/>
                </a:solidFill>
                <a:highlight>
                  <a:srgbClr val="FFFFFF"/>
                </a:highlight>
                <a:hlinkClick r:id="rId11">
                  <a:extLst>
                    <a:ext uri="{A12FA001-AC4F-418D-AE19-62706E023703}">
                      <ahyp:hlinkClr xmlns:ahyp="http://schemas.microsoft.com/office/drawing/2018/hyperlinkcolor" val="tx"/>
                    </a:ext>
                  </a:extLst>
                </a:hlinkClick>
              </a:rPr>
              <a:t>https://nyassembly.gov/leg/</a:t>
            </a:r>
            <a:r>
              <a:rPr lang="en-US" sz="1850" dirty="0">
                <a:solidFill>
                  <a:srgbClr val="0014EE"/>
                </a:solidFill>
                <a:highlight>
                  <a:srgbClr val="FFFFFF"/>
                </a:highlight>
              </a:rPr>
              <a:t>; </a:t>
            </a:r>
            <a:r>
              <a:rPr lang="en-US" sz="1850" dirty="0">
                <a:solidFill>
                  <a:srgbClr val="0014EE"/>
                </a:solidFill>
                <a:highlight>
                  <a:srgbClr val="FFFFFF"/>
                </a:highlight>
                <a:hlinkClick r:id="rId12">
                  <a:extLst>
                    <a:ext uri="{A12FA001-AC4F-418D-AE19-62706E023703}">
                      <ahyp:hlinkClr xmlns:ahyp="http://schemas.microsoft.com/office/drawing/2018/hyperlinkcolor" val="tx"/>
                    </a:ext>
                  </a:extLst>
                </a:hlinkClick>
              </a:rPr>
              <a:t>https://capitol.texas.gov/Search/BillSearch.aspx</a:t>
            </a:r>
            <a:r>
              <a:rPr lang="en-US" sz="1850" dirty="0">
                <a:solidFill>
                  <a:srgbClr val="0014EE"/>
                </a:solidFill>
                <a:highlight>
                  <a:srgbClr val="FFFFFF"/>
                </a:highlight>
              </a:rPr>
              <a:t>; </a:t>
            </a:r>
            <a:r>
              <a:rPr lang="en-US" sz="1850" dirty="0">
                <a:solidFill>
                  <a:srgbClr val="0014EE"/>
                </a:solidFill>
                <a:highlight>
                  <a:srgbClr val="FFFFFF"/>
                </a:highlight>
                <a:hlinkClick r:id="rId13">
                  <a:extLst>
                    <a:ext uri="{A12FA001-AC4F-418D-AE19-62706E023703}">
                      <ahyp:hlinkClr xmlns:ahyp="http://schemas.microsoft.com/office/drawing/2018/hyperlinkcolor" val="tx"/>
                    </a:ext>
                  </a:extLst>
                </a:hlinkClick>
              </a:rPr>
              <a:t>https://app.leg.wa.gov/billinfo/</a:t>
            </a:r>
            <a:endParaRPr lang="en-US" sz="1850" dirty="0">
              <a:solidFill>
                <a:srgbClr val="0014EE"/>
              </a:solidFill>
              <a:highlight>
                <a:srgbClr val="FFFFFF"/>
              </a:highlight>
              <a:latin typeface="Times New Roman" panose="02020603050405020304" pitchFamily="18" charset="0"/>
              <a:cs typeface="Times New Roman" panose="02020603050405020304" pitchFamily="18" charset="0"/>
            </a:endParaRPr>
          </a:p>
          <a:p>
            <a:endParaRPr lang="en-US" sz="1850" dirty="0">
              <a:solidFill>
                <a:srgbClr val="0014EE"/>
              </a:solidFill>
            </a:endParaRPr>
          </a:p>
        </p:txBody>
      </p:sp>
      <p:sp>
        <p:nvSpPr>
          <p:cNvPr id="46" name="TextBox 45">
            <a:extLst>
              <a:ext uri="{FF2B5EF4-FFF2-40B4-BE49-F238E27FC236}">
                <a16:creationId xmlns:a16="http://schemas.microsoft.com/office/drawing/2014/main" id="{3ED57C86-339D-644F-9EA0-CECEA6B13107}"/>
              </a:ext>
            </a:extLst>
          </p:cNvPr>
          <p:cNvSpPr txBox="1"/>
          <p:nvPr/>
        </p:nvSpPr>
        <p:spPr>
          <a:xfrm>
            <a:off x="22523898" y="16201518"/>
            <a:ext cx="10493685" cy="1323439"/>
          </a:xfrm>
          <a:prstGeom prst="rect">
            <a:avLst/>
          </a:prstGeom>
          <a:noFill/>
        </p:spPr>
        <p:txBody>
          <a:bodyPr wrap="square" rtlCol="0">
            <a:spAutoFit/>
          </a:bodyPr>
          <a:lstStyle/>
          <a:p>
            <a:r>
              <a:rPr lang="en-US" sz="3950" u="sng" dirty="0"/>
              <a:t>Types of Maternal Health Legislation Covered </a:t>
            </a:r>
            <a:r>
              <a:rPr lang="en-US" sz="3950" dirty="0"/>
              <a:t>								    (by State)</a:t>
            </a:r>
          </a:p>
        </p:txBody>
      </p:sp>
      <p:sp>
        <p:nvSpPr>
          <p:cNvPr id="47" name="Rectangle 46">
            <a:extLst>
              <a:ext uri="{FF2B5EF4-FFF2-40B4-BE49-F238E27FC236}">
                <a16:creationId xmlns:a16="http://schemas.microsoft.com/office/drawing/2014/main" id="{169899DF-445C-904D-B48E-DF886D9DBD52}"/>
              </a:ext>
            </a:extLst>
          </p:cNvPr>
          <p:cNvSpPr/>
          <p:nvPr/>
        </p:nvSpPr>
        <p:spPr>
          <a:xfrm>
            <a:off x="25581934" y="14683554"/>
            <a:ext cx="3827721" cy="515614"/>
          </a:xfrm>
          <a:prstGeom prst="rect">
            <a:avLst/>
          </a:prstGeom>
          <a:no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92C9C18E-5B75-9D45-B80C-B801A932D994}"/>
              </a:ext>
            </a:extLst>
          </p:cNvPr>
          <p:cNvSpPr txBox="1"/>
          <p:nvPr/>
        </p:nvSpPr>
        <p:spPr>
          <a:xfrm>
            <a:off x="11594124" y="23726695"/>
            <a:ext cx="10825320" cy="707886"/>
          </a:xfrm>
          <a:prstGeom prst="rect">
            <a:avLst/>
          </a:prstGeom>
          <a:noFill/>
        </p:spPr>
        <p:txBody>
          <a:bodyPr wrap="square" rtlCol="0">
            <a:spAutoFit/>
          </a:bodyPr>
          <a:lstStyle/>
          <a:p>
            <a:r>
              <a:rPr lang="en-US" sz="4000" u="sng" dirty="0"/>
              <a:t>Maternal Mortality Rate per 100,000 Births</a:t>
            </a:r>
          </a:p>
        </p:txBody>
      </p:sp>
      <p:pic>
        <p:nvPicPr>
          <p:cNvPr id="4" name="Picture 3">
            <a:extLst>
              <a:ext uri="{FF2B5EF4-FFF2-40B4-BE49-F238E27FC236}">
                <a16:creationId xmlns:a16="http://schemas.microsoft.com/office/drawing/2014/main" id="{648019C2-C5E8-5346-A746-F39BA1A05F6C}"/>
              </a:ext>
            </a:extLst>
          </p:cNvPr>
          <p:cNvPicPr>
            <a:picLocks noChangeAspect="1"/>
          </p:cNvPicPr>
          <p:nvPr/>
        </p:nvPicPr>
        <p:blipFill>
          <a:blip r:embed="rId14"/>
          <a:stretch>
            <a:fillRect/>
          </a:stretch>
        </p:blipFill>
        <p:spPr>
          <a:xfrm>
            <a:off x="10981849" y="6178713"/>
            <a:ext cx="10819323" cy="8509206"/>
          </a:xfrm>
          <a:prstGeom prst="rect">
            <a:avLst/>
          </a:prstGeom>
        </p:spPr>
      </p:pic>
      <p:pic>
        <p:nvPicPr>
          <p:cNvPr id="5" name="Picture 4">
            <a:extLst>
              <a:ext uri="{FF2B5EF4-FFF2-40B4-BE49-F238E27FC236}">
                <a16:creationId xmlns:a16="http://schemas.microsoft.com/office/drawing/2014/main" id="{C5264714-C233-9F46-BC50-39096161B063}"/>
              </a:ext>
            </a:extLst>
          </p:cNvPr>
          <p:cNvPicPr>
            <a:picLocks noChangeAspect="1"/>
          </p:cNvPicPr>
          <p:nvPr/>
        </p:nvPicPr>
        <p:blipFill>
          <a:blip r:embed="rId15"/>
          <a:stretch>
            <a:fillRect/>
          </a:stretch>
        </p:blipFill>
        <p:spPr>
          <a:xfrm>
            <a:off x="21945599" y="6178712"/>
            <a:ext cx="10928471" cy="8509206"/>
          </a:xfrm>
          <a:prstGeom prst="rect">
            <a:avLst/>
          </a:prstGeom>
        </p:spPr>
      </p:pic>
      <p:pic>
        <p:nvPicPr>
          <p:cNvPr id="11" name="Picture 10">
            <a:extLst>
              <a:ext uri="{FF2B5EF4-FFF2-40B4-BE49-F238E27FC236}">
                <a16:creationId xmlns:a16="http://schemas.microsoft.com/office/drawing/2014/main" id="{9B23B9AE-1612-DB4A-BB23-9B46D47BC490}"/>
              </a:ext>
            </a:extLst>
          </p:cNvPr>
          <p:cNvPicPr>
            <a:picLocks noChangeAspect="1"/>
          </p:cNvPicPr>
          <p:nvPr/>
        </p:nvPicPr>
        <p:blipFill>
          <a:blip r:embed="rId16"/>
          <a:stretch>
            <a:fillRect/>
          </a:stretch>
        </p:blipFill>
        <p:spPr>
          <a:xfrm>
            <a:off x="10966812" y="15157688"/>
            <a:ext cx="11278460" cy="7969055"/>
          </a:xfrm>
          <a:prstGeom prst="rect">
            <a:avLst/>
          </a:prstGeom>
        </p:spPr>
      </p:pic>
      <p:pic>
        <p:nvPicPr>
          <p:cNvPr id="39" name="Picture 38">
            <a:extLst>
              <a:ext uri="{FF2B5EF4-FFF2-40B4-BE49-F238E27FC236}">
                <a16:creationId xmlns:a16="http://schemas.microsoft.com/office/drawing/2014/main" id="{4C8A0750-E142-174B-B4AB-21A541F4CF5F}"/>
              </a:ext>
            </a:extLst>
          </p:cNvPr>
          <p:cNvPicPr/>
          <p:nvPr/>
        </p:nvPicPr>
        <p:blipFill>
          <a:blip r:embed="rId17"/>
          <a:stretch>
            <a:fillRect/>
          </a:stretch>
        </p:blipFill>
        <p:spPr>
          <a:xfrm>
            <a:off x="26089707" y="14720847"/>
            <a:ext cx="512762" cy="372167"/>
          </a:xfrm>
          <a:prstGeom prst="rect">
            <a:avLst/>
          </a:prstGeom>
        </p:spPr>
      </p:pic>
      <p:pic>
        <p:nvPicPr>
          <p:cNvPr id="16" name="Picture 15">
            <a:extLst>
              <a:ext uri="{FF2B5EF4-FFF2-40B4-BE49-F238E27FC236}">
                <a16:creationId xmlns:a16="http://schemas.microsoft.com/office/drawing/2014/main" id="{1DE706E2-4D73-DB4D-B788-716867145BFE}"/>
              </a:ext>
            </a:extLst>
          </p:cNvPr>
          <p:cNvPicPr>
            <a:picLocks noChangeAspect="1"/>
          </p:cNvPicPr>
          <p:nvPr/>
        </p:nvPicPr>
        <p:blipFill>
          <a:blip r:embed="rId18"/>
          <a:stretch>
            <a:fillRect/>
          </a:stretch>
        </p:blipFill>
        <p:spPr>
          <a:xfrm>
            <a:off x="26615004" y="14806233"/>
            <a:ext cx="2206884" cy="213569"/>
          </a:xfrm>
          <a:prstGeom prst="rect">
            <a:avLst/>
          </a:prstGeom>
        </p:spPr>
      </p:pic>
      <p:sp>
        <p:nvSpPr>
          <p:cNvPr id="48" name="Rectangle 47">
            <a:extLst>
              <a:ext uri="{FF2B5EF4-FFF2-40B4-BE49-F238E27FC236}">
                <a16:creationId xmlns:a16="http://schemas.microsoft.com/office/drawing/2014/main" id="{9A03732C-6BE6-E44E-B150-428C15A16E95}"/>
              </a:ext>
            </a:extLst>
          </p:cNvPr>
          <p:cNvSpPr/>
          <p:nvPr/>
        </p:nvSpPr>
        <p:spPr>
          <a:xfrm>
            <a:off x="22345024" y="15804739"/>
            <a:ext cx="10613153" cy="15624750"/>
          </a:xfrm>
          <a:prstGeom prst="rect">
            <a:avLst/>
          </a:prstGeom>
          <a:no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743A9729-D4B3-3A4D-ADB5-57E4ED8B572C}"/>
              </a:ext>
            </a:extLst>
          </p:cNvPr>
          <p:cNvPicPr>
            <a:picLocks noChangeAspect="1"/>
          </p:cNvPicPr>
          <p:nvPr/>
        </p:nvPicPr>
        <p:blipFill>
          <a:blip r:embed="rId19"/>
          <a:stretch>
            <a:fillRect/>
          </a:stretch>
        </p:blipFill>
        <p:spPr>
          <a:xfrm>
            <a:off x="22842074" y="17502781"/>
            <a:ext cx="9941282" cy="12965941"/>
          </a:xfrm>
          <a:prstGeom prst="rect">
            <a:avLst/>
          </a:prstGeom>
        </p:spPr>
      </p:pic>
      <p:pic>
        <p:nvPicPr>
          <p:cNvPr id="20" name="Picture 19">
            <a:extLst>
              <a:ext uri="{FF2B5EF4-FFF2-40B4-BE49-F238E27FC236}">
                <a16:creationId xmlns:a16="http://schemas.microsoft.com/office/drawing/2014/main" id="{1D6092ED-3DAA-C94B-9D07-5BA8B77FA4B4}"/>
              </a:ext>
            </a:extLst>
          </p:cNvPr>
          <p:cNvPicPr>
            <a:picLocks noChangeAspect="1"/>
          </p:cNvPicPr>
          <p:nvPr/>
        </p:nvPicPr>
        <p:blipFill>
          <a:blip r:embed="rId20"/>
          <a:stretch>
            <a:fillRect/>
          </a:stretch>
        </p:blipFill>
        <p:spPr>
          <a:xfrm>
            <a:off x="40210155" y="31865191"/>
            <a:ext cx="3249261" cy="105320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2252</TotalTime>
  <Words>637</Words>
  <Application>Microsoft Macintosh PowerPoint</Application>
  <PresentationFormat>Custom</PresentationFormat>
  <Paragraphs>16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 US Maternal Mortality Crisis: How effective legislation can save lives Yeonah Anna Suk*, Sin Sil Ha*, Na Ae Kim* (Pharm. D. Candidate Class of 2020*)  John Fitzgerald, A.B., J.D., Ph.D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Maternal Mortality Crisis: How effective legislation can save lives Yeonah Anna Suk*, Sin Sil Ha*, (Pharm. D. Candidate Class of 2020*)  John Fitzgerald, Ph.D., J.D., A.B. St. John’s University College of Pharmacy and Health Sciences </dc:title>
  <cp:lastModifiedBy>Yeonah Suk</cp:lastModifiedBy>
  <cp:revision>80</cp:revision>
  <dcterms:modified xsi:type="dcterms:W3CDTF">2019-04-10T21:01:05Z</dcterms:modified>
</cp:coreProperties>
</file>