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21945600"/>
  <p:notesSz cx="7004050" cy="9290050"/>
  <p:defaultTextStyle>
    <a:defPPr>
      <a:defRPr lang="en-US"/>
    </a:defPPr>
    <a:lvl1pPr marL="0" algn="l" defTabSz="2820325" rtl="0" eaLnBrk="1" latinLnBrk="0" hangingPunct="1">
      <a:defRPr sz="5600" kern="1200">
        <a:solidFill>
          <a:schemeClr val="tx1"/>
        </a:solidFill>
        <a:latin typeface="+mn-lt"/>
        <a:ea typeface="+mn-ea"/>
        <a:cs typeface="+mn-cs"/>
      </a:defRPr>
    </a:lvl1pPr>
    <a:lvl2pPr marL="1410164" algn="l" defTabSz="2820325" rtl="0" eaLnBrk="1" latinLnBrk="0" hangingPunct="1">
      <a:defRPr sz="5600" kern="1200">
        <a:solidFill>
          <a:schemeClr val="tx1"/>
        </a:solidFill>
        <a:latin typeface="+mn-lt"/>
        <a:ea typeface="+mn-ea"/>
        <a:cs typeface="+mn-cs"/>
      </a:defRPr>
    </a:lvl2pPr>
    <a:lvl3pPr marL="2820325" algn="l" defTabSz="2820325" rtl="0" eaLnBrk="1" latinLnBrk="0" hangingPunct="1">
      <a:defRPr sz="5600" kern="1200">
        <a:solidFill>
          <a:schemeClr val="tx1"/>
        </a:solidFill>
        <a:latin typeface="+mn-lt"/>
        <a:ea typeface="+mn-ea"/>
        <a:cs typeface="+mn-cs"/>
      </a:defRPr>
    </a:lvl3pPr>
    <a:lvl4pPr marL="4230491" algn="l" defTabSz="2820325" rtl="0" eaLnBrk="1" latinLnBrk="0" hangingPunct="1">
      <a:defRPr sz="5600" kern="1200">
        <a:solidFill>
          <a:schemeClr val="tx1"/>
        </a:solidFill>
        <a:latin typeface="+mn-lt"/>
        <a:ea typeface="+mn-ea"/>
        <a:cs typeface="+mn-cs"/>
      </a:defRPr>
    </a:lvl4pPr>
    <a:lvl5pPr marL="5640652" algn="l" defTabSz="2820325" rtl="0" eaLnBrk="1" latinLnBrk="0" hangingPunct="1">
      <a:defRPr sz="5600" kern="1200">
        <a:solidFill>
          <a:schemeClr val="tx1"/>
        </a:solidFill>
        <a:latin typeface="+mn-lt"/>
        <a:ea typeface="+mn-ea"/>
        <a:cs typeface="+mn-cs"/>
      </a:defRPr>
    </a:lvl5pPr>
    <a:lvl6pPr marL="7050815" algn="l" defTabSz="2820325" rtl="0" eaLnBrk="1" latinLnBrk="0" hangingPunct="1">
      <a:defRPr sz="5600" kern="1200">
        <a:solidFill>
          <a:schemeClr val="tx1"/>
        </a:solidFill>
        <a:latin typeface="+mn-lt"/>
        <a:ea typeface="+mn-ea"/>
        <a:cs typeface="+mn-cs"/>
      </a:defRPr>
    </a:lvl6pPr>
    <a:lvl7pPr marL="8460976" algn="l" defTabSz="2820325" rtl="0" eaLnBrk="1" latinLnBrk="0" hangingPunct="1">
      <a:defRPr sz="5600" kern="1200">
        <a:solidFill>
          <a:schemeClr val="tx1"/>
        </a:solidFill>
        <a:latin typeface="+mn-lt"/>
        <a:ea typeface="+mn-ea"/>
        <a:cs typeface="+mn-cs"/>
      </a:defRPr>
    </a:lvl7pPr>
    <a:lvl8pPr marL="9871140" algn="l" defTabSz="2820325" rtl="0" eaLnBrk="1" latinLnBrk="0" hangingPunct="1">
      <a:defRPr sz="5600" kern="1200">
        <a:solidFill>
          <a:schemeClr val="tx1"/>
        </a:solidFill>
        <a:latin typeface="+mn-lt"/>
        <a:ea typeface="+mn-ea"/>
        <a:cs typeface="+mn-cs"/>
      </a:defRPr>
    </a:lvl8pPr>
    <a:lvl9pPr marL="11281306" algn="l" defTabSz="2820325" rtl="0" eaLnBrk="1" latinLnBrk="0" hangingPunct="1">
      <a:defRPr sz="5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60" autoAdjust="0"/>
    <p:restoredTop sz="94676" autoAdjust="0"/>
  </p:normalViewPr>
  <p:slideViewPr>
    <p:cSldViewPr>
      <p:cViewPr>
        <p:scale>
          <a:sx n="38" d="100"/>
          <a:sy n="38" d="100"/>
        </p:scale>
        <p:origin x="2560" y="-432"/>
      </p:cViewPr>
      <p:guideLst>
        <p:guide orient="horz" pos="6912"/>
        <p:guide pos="1382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Ease</a:t>
            </a:r>
            <a:r>
              <a:rPr lang="en-US" baseline="0"/>
              <a:t> of Use Plastic vs Metal Speculums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Agree </c:v>
                </c:pt>
              </c:strCache>
            </c:strRef>
          </c:tx>
          <c:spPr>
            <a:solidFill>
              <a:schemeClr val="accent1"/>
            </a:solidFill>
            <a:ln>
              <a:noFill/>
            </a:ln>
            <a:effectLst/>
          </c:spPr>
          <c:invertIfNegative val="0"/>
          <c:cat>
            <c:strRef>
              <c:f>Sheet1!$A$2:$A$5</c:f>
              <c:strCache>
                <c:ptCount val="2"/>
                <c:pt idx="0">
                  <c:v>Plastic Speculums</c:v>
                </c:pt>
                <c:pt idx="1">
                  <c:v>Metal Speculums</c:v>
                </c:pt>
              </c:strCache>
            </c:strRef>
          </c:cat>
          <c:val>
            <c:numRef>
              <c:f>Sheet1!$B$2:$B$5</c:f>
              <c:numCache>
                <c:formatCode>0%</c:formatCode>
                <c:ptCount val="4"/>
                <c:pt idx="0">
                  <c:v>0.27</c:v>
                </c:pt>
                <c:pt idx="1">
                  <c:v>0.32</c:v>
                </c:pt>
              </c:numCache>
            </c:numRef>
          </c:val>
          <c:extLst>
            <c:ext xmlns:c16="http://schemas.microsoft.com/office/drawing/2014/chart" uri="{C3380CC4-5D6E-409C-BE32-E72D297353CC}">
              <c16:uniqueId val="{00000000-0355-684F-9C52-CCAA8F7BAF74}"/>
            </c:ext>
          </c:extLst>
        </c:ser>
        <c:ser>
          <c:idx val="1"/>
          <c:order val="1"/>
          <c:tx>
            <c:strRef>
              <c:f>Sheet1!$C$1</c:f>
              <c:strCache>
                <c:ptCount val="1"/>
                <c:pt idx="0">
                  <c:v>Strongly Agree</c:v>
                </c:pt>
              </c:strCache>
            </c:strRef>
          </c:tx>
          <c:spPr>
            <a:solidFill>
              <a:schemeClr val="accent2"/>
            </a:solidFill>
            <a:ln>
              <a:noFill/>
            </a:ln>
            <a:effectLst/>
          </c:spPr>
          <c:invertIfNegative val="0"/>
          <c:cat>
            <c:strRef>
              <c:f>Sheet1!$A$2:$A$5</c:f>
              <c:strCache>
                <c:ptCount val="2"/>
                <c:pt idx="0">
                  <c:v>Plastic Speculums</c:v>
                </c:pt>
                <c:pt idx="1">
                  <c:v>Metal Speculums</c:v>
                </c:pt>
              </c:strCache>
            </c:strRef>
          </c:cat>
          <c:val>
            <c:numRef>
              <c:f>Sheet1!$C$2:$C$5</c:f>
              <c:numCache>
                <c:formatCode>0%</c:formatCode>
                <c:ptCount val="4"/>
                <c:pt idx="0">
                  <c:v>0.28999999999999998</c:v>
                </c:pt>
                <c:pt idx="1">
                  <c:v>0.27</c:v>
                </c:pt>
              </c:numCache>
            </c:numRef>
          </c:val>
          <c:extLst>
            <c:ext xmlns:c16="http://schemas.microsoft.com/office/drawing/2014/chart" uri="{C3380CC4-5D6E-409C-BE32-E72D297353CC}">
              <c16:uniqueId val="{00000001-0355-684F-9C52-CCAA8F7BAF74}"/>
            </c:ext>
          </c:extLst>
        </c:ser>
        <c:ser>
          <c:idx val="2"/>
          <c:order val="2"/>
          <c:tx>
            <c:strRef>
              <c:f>Sheet1!$D$1</c:f>
              <c:strCache>
                <c:ptCount val="1"/>
                <c:pt idx="0">
                  <c:v>Somewhat Agree</c:v>
                </c:pt>
              </c:strCache>
            </c:strRef>
          </c:tx>
          <c:spPr>
            <a:solidFill>
              <a:schemeClr val="accent3"/>
            </a:solidFill>
            <a:ln>
              <a:noFill/>
            </a:ln>
            <a:effectLst/>
          </c:spPr>
          <c:invertIfNegative val="0"/>
          <c:cat>
            <c:strRef>
              <c:f>Sheet1!$A$2:$A$5</c:f>
              <c:strCache>
                <c:ptCount val="2"/>
                <c:pt idx="0">
                  <c:v>Plastic Speculums</c:v>
                </c:pt>
                <c:pt idx="1">
                  <c:v>Metal Speculums</c:v>
                </c:pt>
              </c:strCache>
            </c:strRef>
          </c:cat>
          <c:val>
            <c:numRef>
              <c:f>Sheet1!$D$2:$D$5</c:f>
              <c:numCache>
                <c:formatCode>0%</c:formatCode>
                <c:ptCount val="4"/>
                <c:pt idx="0">
                  <c:v>7.0000000000000007E-2</c:v>
                </c:pt>
                <c:pt idx="1">
                  <c:v>0.17</c:v>
                </c:pt>
              </c:numCache>
            </c:numRef>
          </c:val>
          <c:extLst>
            <c:ext xmlns:c16="http://schemas.microsoft.com/office/drawing/2014/chart" uri="{C3380CC4-5D6E-409C-BE32-E72D297353CC}">
              <c16:uniqueId val="{00000002-0355-684F-9C52-CCAA8F7BAF74}"/>
            </c:ext>
          </c:extLst>
        </c:ser>
        <c:ser>
          <c:idx val="3"/>
          <c:order val="3"/>
          <c:tx>
            <c:strRef>
              <c:f>Sheet1!$E$1</c:f>
              <c:strCache>
                <c:ptCount val="1"/>
                <c:pt idx="0">
                  <c:v>Disagree</c:v>
                </c:pt>
              </c:strCache>
            </c:strRef>
          </c:tx>
          <c:spPr>
            <a:solidFill>
              <a:schemeClr val="accent4"/>
            </a:solidFill>
            <a:ln>
              <a:noFill/>
            </a:ln>
            <a:effectLst/>
          </c:spPr>
          <c:invertIfNegative val="0"/>
          <c:cat>
            <c:strRef>
              <c:f>Sheet1!$A$2:$A$5</c:f>
              <c:strCache>
                <c:ptCount val="2"/>
                <c:pt idx="0">
                  <c:v>Plastic Speculums</c:v>
                </c:pt>
                <c:pt idx="1">
                  <c:v>Metal Speculums</c:v>
                </c:pt>
              </c:strCache>
            </c:strRef>
          </c:cat>
          <c:val>
            <c:numRef>
              <c:f>Sheet1!$E$2:$E$5</c:f>
              <c:numCache>
                <c:formatCode>0%</c:formatCode>
                <c:ptCount val="4"/>
                <c:pt idx="0">
                  <c:v>7.0000000000000007E-2</c:v>
                </c:pt>
                <c:pt idx="1">
                  <c:v>0.05</c:v>
                </c:pt>
              </c:numCache>
            </c:numRef>
          </c:val>
          <c:extLst>
            <c:ext xmlns:c16="http://schemas.microsoft.com/office/drawing/2014/chart" uri="{C3380CC4-5D6E-409C-BE32-E72D297353CC}">
              <c16:uniqueId val="{00000003-0355-684F-9C52-CCAA8F7BAF74}"/>
            </c:ext>
          </c:extLst>
        </c:ser>
        <c:ser>
          <c:idx val="4"/>
          <c:order val="4"/>
          <c:tx>
            <c:strRef>
              <c:f>Sheet1!$F$1</c:f>
              <c:strCache>
                <c:ptCount val="1"/>
                <c:pt idx="0">
                  <c:v>Strongly Disagree</c:v>
                </c:pt>
              </c:strCache>
            </c:strRef>
          </c:tx>
          <c:spPr>
            <a:solidFill>
              <a:schemeClr val="accent5"/>
            </a:solidFill>
            <a:ln>
              <a:noFill/>
            </a:ln>
            <a:effectLst/>
          </c:spPr>
          <c:invertIfNegative val="0"/>
          <c:cat>
            <c:strRef>
              <c:f>Sheet1!$A$2:$A$5</c:f>
              <c:strCache>
                <c:ptCount val="2"/>
                <c:pt idx="0">
                  <c:v>Plastic Speculums</c:v>
                </c:pt>
                <c:pt idx="1">
                  <c:v>Metal Speculums</c:v>
                </c:pt>
              </c:strCache>
            </c:strRef>
          </c:cat>
          <c:val>
            <c:numRef>
              <c:f>Sheet1!$F$2:$F$5</c:f>
              <c:numCache>
                <c:formatCode>0%</c:formatCode>
                <c:ptCount val="4"/>
                <c:pt idx="0">
                  <c:v>0.02</c:v>
                </c:pt>
                <c:pt idx="1">
                  <c:v>0.05</c:v>
                </c:pt>
              </c:numCache>
            </c:numRef>
          </c:val>
          <c:extLst>
            <c:ext xmlns:c16="http://schemas.microsoft.com/office/drawing/2014/chart" uri="{C3380CC4-5D6E-409C-BE32-E72D297353CC}">
              <c16:uniqueId val="{00000004-0355-684F-9C52-CCAA8F7BAF74}"/>
            </c:ext>
          </c:extLst>
        </c:ser>
        <c:ser>
          <c:idx val="5"/>
          <c:order val="5"/>
          <c:tx>
            <c:strRef>
              <c:f>Sheet1!$G$1</c:f>
              <c:strCache>
                <c:ptCount val="1"/>
                <c:pt idx="0">
                  <c:v>Somewhat Disagree</c:v>
                </c:pt>
              </c:strCache>
            </c:strRef>
          </c:tx>
          <c:spPr>
            <a:solidFill>
              <a:schemeClr val="accent6"/>
            </a:solidFill>
            <a:ln>
              <a:noFill/>
            </a:ln>
            <a:effectLst/>
          </c:spPr>
          <c:invertIfNegative val="0"/>
          <c:cat>
            <c:strRef>
              <c:f>Sheet1!$A$2:$A$5</c:f>
              <c:strCache>
                <c:ptCount val="2"/>
                <c:pt idx="0">
                  <c:v>Plastic Speculums</c:v>
                </c:pt>
                <c:pt idx="1">
                  <c:v>Metal Speculums</c:v>
                </c:pt>
              </c:strCache>
            </c:strRef>
          </c:cat>
          <c:val>
            <c:numRef>
              <c:f>Sheet1!$G$2:$G$5</c:f>
              <c:numCache>
                <c:formatCode>0%</c:formatCode>
                <c:ptCount val="4"/>
                <c:pt idx="0">
                  <c:v>0.22</c:v>
                </c:pt>
                <c:pt idx="1">
                  <c:v>7.0000000000000007E-2</c:v>
                </c:pt>
              </c:numCache>
            </c:numRef>
          </c:val>
          <c:extLst>
            <c:ext xmlns:c16="http://schemas.microsoft.com/office/drawing/2014/chart" uri="{C3380CC4-5D6E-409C-BE32-E72D297353CC}">
              <c16:uniqueId val="{00000005-0355-684F-9C52-CCAA8F7BAF74}"/>
            </c:ext>
          </c:extLst>
        </c:ser>
        <c:ser>
          <c:idx val="6"/>
          <c:order val="6"/>
          <c:tx>
            <c:strRef>
              <c:f>Sheet1!$H$1</c:f>
              <c:strCache>
                <c:ptCount val="1"/>
              </c:strCache>
            </c:strRef>
          </c:tx>
          <c:spPr>
            <a:solidFill>
              <a:schemeClr val="accent1">
                <a:lumMod val="60000"/>
              </a:schemeClr>
            </a:solidFill>
            <a:ln>
              <a:noFill/>
            </a:ln>
            <a:effectLst/>
          </c:spPr>
          <c:invertIfNegative val="0"/>
          <c:cat>
            <c:strRef>
              <c:f>Sheet1!$A$2:$A$5</c:f>
              <c:strCache>
                <c:ptCount val="2"/>
                <c:pt idx="0">
                  <c:v>Plastic Speculums</c:v>
                </c:pt>
                <c:pt idx="1">
                  <c:v>Metal Speculums</c:v>
                </c:pt>
              </c:strCache>
            </c:strRef>
          </c:cat>
          <c:val>
            <c:numRef>
              <c:f>Sheet1!$H$2:$H$5</c:f>
              <c:numCache>
                <c:formatCode>General</c:formatCode>
                <c:ptCount val="4"/>
              </c:numCache>
            </c:numRef>
          </c:val>
          <c:extLst>
            <c:ext xmlns:c16="http://schemas.microsoft.com/office/drawing/2014/chart" uri="{C3380CC4-5D6E-409C-BE32-E72D297353CC}">
              <c16:uniqueId val="{00000006-0355-684F-9C52-CCAA8F7BAF74}"/>
            </c:ext>
          </c:extLst>
        </c:ser>
        <c:dLbls>
          <c:showLegendKey val="0"/>
          <c:showVal val="0"/>
          <c:showCatName val="0"/>
          <c:showSerName val="0"/>
          <c:showPercent val="0"/>
          <c:showBubbleSize val="0"/>
        </c:dLbls>
        <c:gapWidth val="219"/>
        <c:overlap val="-27"/>
        <c:axId val="276057880"/>
        <c:axId val="276056240"/>
      </c:barChart>
      <c:catAx>
        <c:axId val="27605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6056240"/>
        <c:crosses val="autoZero"/>
        <c:auto val="1"/>
        <c:lblAlgn val="ctr"/>
        <c:lblOffset val="100"/>
        <c:noMultiLvlLbl val="0"/>
      </c:catAx>
      <c:valAx>
        <c:axId val="276056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7605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3434000" y="0"/>
            <a:ext cx="457200" cy="21945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endParaRPr lang="en-US" dirty="0"/>
          </a:p>
        </p:txBody>
      </p:sp>
      <p:sp>
        <p:nvSpPr>
          <p:cNvPr id="16" name="Rectangle 15"/>
          <p:cNvSpPr/>
          <p:nvPr userDrawn="1"/>
        </p:nvSpPr>
        <p:spPr>
          <a:xfrm>
            <a:off x="0" y="0"/>
            <a:ext cx="457200" cy="219456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endParaRPr lang="en-US" dirty="0"/>
          </a:p>
        </p:txBody>
      </p:sp>
      <p:sp>
        <p:nvSpPr>
          <p:cNvPr id="17" name="Rectangle 16"/>
          <p:cNvSpPr/>
          <p:nvPr userDrawn="1"/>
        </p:nvSpPr>
        <p:spPr>
          <a:xfrm>
            <a:off x="0" y="0"/>
            <a:ext cx="43891200" cy="2743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endParaRPr lang="en-US" dirty="0"/>
          </a:p>
        </p:txBody>
      </p:sp>
      <p:sp>
        <p:nvSpPr>
          <p:cNvPr id="18" name="Rectangle 17"/>
          <p:cNvSpPr/>
          <p:nvPr userDrawn="1"/>
        </p:nvSpPr>
        <p:spPr>
          <a:xfrm>
            <a:off x="0" y="19202400"/>
            <a:ext cx="43891200" cy="27432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endParaRPr lang="en-US" dirty="0"/>
          </a:p>
        </p:txBody>
      </p:sp>
      <p:sp>
        <p:nvSpPr>
          <p:cNvPr id="11" name="Instructions"/>
          <p:cNvSpPr/>
          <p:nvPr userDrawn="1"/>
        </p:nvSpPr>
        <p:spPr>
          <a:xfrm>
            <a:off x="-7498080" y="0"/>
            <a:ext cx="6949440" cy="21945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6893" tIns="146893" rIns="146893" bIns="146893"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544"/>
              </a:spcAft>
            </a:pPr>
            <a:r>
              <a:rPr lang="en-US" sz="5400" dirty="0">
                <a:solidFill>
                  <a:srgbClr val="7F7F7F"/>
                </a:solidFill>
                <a:latin typeface="Calibri" pitchFamily="34" charset="0"/>
                <a:cs typeface="Calibri" panose="020F0502020204030204" pitchFamily="34" charset="0"/>
              </a:rPr>
              <a:t>Poster Print Size:</a:t>
            </a:r>
            <a:endParaRPr sz="5400" dirty="0">
              <a:solidFill>
                <a:srgbClr val="7F7F7F"/>
              </a:solidFill>
              <a:latin typeface="Calibri" pitchFamily="34" charset="0"/>
              <a:cs typeface="Calibri" panose="020F0502020204030204" pitchFamily="34" charset="0"/>
            </a:endParaRPr>
          </a:p>
          <a:p>
            <a:pPr lvl="0">
              <a:spcBef>
                <a:spcPts val="0"/>
              </a:spcBef>
              <a:spcAft>
                <a:spcPts val="1544"/>
              </a:spcAft>
            </a:pPr>
            <a:r>
              <a:rPr lang="en-US" sz="3200" dirty="0">
                <a:solidFill>
                  <a:srgbClr val="7F7F7F"/>
                </a:solidFill>
                <a:latin typeface="+mn-lt"/>
                <a:cs typeface="Calibri" panose="020F0502020204030204" pitchFamily="34" charset="0"/>
              </a:rPr>
              <a:t>This poster template is 24” high by 48” wide .</a:t>
            </a:r>
            <a:r>
              <a:rPr lang="en-US" sz="3200" baseline="0" dirty="0">
                <a:solidFill>
                  <a:srgbClr val="7F7F7F"/>
                </a:solidFill>
                <a:latin typeface="+mn-lt"/>
                <a:cs typeface="Calibri" panose="020F0502020204030204" pitchFamily="34" charset="0"/>
              </a:rPr>
              <a:t> </a:t>
            </a:r>
            <a:r>
              <a:rPr lang="en-US" sz="3200" dirty="0">
                <a:solidFill>
                  <a:srgbClr val="7F7F7F"/>
                </a:solidFill>
                <a:latin typeface="+mn-lt"/>
                <a:cs typeface="Calibri" panose="020F0502020204030204" pitchFamily="34" charset="0"/>
              </a:rPr>
              <a:t>It can be used to print any poster with a 1:2 aspect ratio including 30x60, 36x72, 42x84, and 48x96. </a:t>
            </a:r>
          </a:p>
          <a:p>
            <a:pPr lvl="0">
              <a:spcBef>
                <a:spcPts val="0"/>
              </a:spcBef>
              <a:spcAft>
                <a:spcPts val="1544"/>
              </a:spcAft>
            </a:pPr>
            <a:r>
              <a:rPr lang="en-US" sz="5400" dirty="0">
                <a:solidFill>
                  <a:srgbClr val="7F7F7F"/>
                </a:solidFill>
                <a:latin typeface="+mn-lt"/>
                <a:cs typeface="Calibri" panose="020F0502020204030204" pitchFamily="34" charset="0"/>
              </a:rPr>
              <a:t>Placeholders</a:t>
            </a:r>
            <a:r>
              <a:rPr sz="5400" dirty="0">
                <a:solidFill>
                  <a:srgbClr val="7F7F7F"/>
                </a:solidFill>
                <a:latin typeface="+mn-lt"/>
                <a:cs typeface="Calibri" panose="020F0502020204030204" pitchFamily="34" charset="0"/>
              </a:rPr>
              <a:t>:</a:t>
            </a:r>
          </a:p>
          <a:p>
            <a:pPr lvl="0">
              <a:spcBef>
                <a:spcPts val="0"/>
              </a:spcBef>
              <a:spcAft>
                <a:spcPts val="1544"/>
              </a:spcAft>
            </a:pPr>
            <a:r>
              <a:rPr sz="3200" dirty="0">
                <a:solidFill>
                  <a:srgbClr val="7F7F7F"/>
                </a:solidFill>
                <a:latin typeface="Calibri" pitchFamily="34" charset="0"/>
                <a:cs typeface="Calibri" panose="020F0502020204030204" pitchFamily="34" charset="0"/>
              </a:rPr>
              <a:t>The </a:t>
            </a:r>
            <a:r>
              <a:rPr lang="en-US" sz="3200" dirty="0">
                <a:solidFill>
                  <a:srgbClr val="7F7F7F"/>
                </a:solidFill>
                <a:latin typeface="Calibri" pitchFamily="34" charset="0"/>
                <a:cs typeface="Calibri" panose="020F0502020204030204" pitchFamily="34" charset="0"/>
              </a:rPr>
              <a:t>various elements included</a:t>
            </a:r>
            <a:r>
              <a:rPr sz="3200" dirty="0">
                <a:solidFill>
                  <a:srgbClr val="7F7F7F"/>
                </a:solidFill>
                <a:latin typeface="Calibri" pitchFamily="34" charset="0"/>
                <a:cs typeface="Calibri" panose="020F0502020204030204" pitchFamily="34" charset="0"/>
              </a:rPr>
              <a:t> in this </a:t>
            </a:r>
            <a:r>
              <a:rPr lang="en-US" sz="3200" dirty="0">
                <a:solidFill>
                  <a:srgbClr val="7F7F7F"/>
                </a:solidFill>
                <a:latin typeface="Calibri" pitchFamily="34" charset="0"/>
                <a:cs typeface="Calibri" panose="020F0502020204030204" pitchFamily="34" charset="0"/>
              </a:rPr>
              <a:t>poster are ones</a:t>
            </a:r>
            <a:r>
              <a:rPr lang="en-US" sz="3200" baseline="0" dirty="0">
                <a:solidFill>
                  <a:srgbClr val="7F7F7F"/>
                </a:solidFill>
                <a:latin typeface="Calibri" pitchFamily="34" charset="0"/>
                <a:cs typeface="Calibri" panose="020F0502020204030204" pitchFamily="34" charset="0"/>
              </a:rPr>
              <a:t> we often see in medical, research, and scientific posters.</a:t>
            </a:r>
            <a:r>
              <a:rPr sz="3200" dirty="0">
                <a:solidFill>
                  <a:srgbClr val="7F7F7F"/>
                </a:solidFill>
                <a:latin typeface="Calibri" pitchFamily="34" charset="0"/>
                <a:cs typeface="Calibri" panose="020F0502020204030204" pitchFamily="34" charset="0"/>
              </a:rPr>
              <a:t> </a:t>
            </a:r>
            <a:r>
              <a:rPr lang="en-US" sz="3200" dirty="0">
                <a:solidFill>
                  <a:srgbClr val="7F7F7F"/>
                </a:solidFill>
                <a:latin typeface="Calibri" pitchFamily="34" charset="0"/>
                <a:cs typeface="Calibri" panose="020F0502020204030204" pitchFamily="34" charset="0"/>
              </a:rPr>
              <a:t>Feel</a:t>
            </a:r>
            <a:r>
              <a:rPr lang="en-US" sz="32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544"/>
              </a:spcAft>
            </a:pPr>
            <a:r>
              <a:rPr lang="en-US" sz="5400" dirty="0">
                <a:solidFill>
                  <a:srgbClr val="7F7F7F"/>
                </a:solidFill>
                <a:latin typeface="Calibri" pitchFamily="34" charset="0"/>
                <a:cs typeface="Calibri" panose="020F0502020204030204" pitchFamily="34" charset="0"/>
              </a:rPr>
              <a:t>Image</a:t>
            </a:r>
            <a:r>
              <a:rPr lang="en-US" sz="5400" baseline="0" dirty="0">
                <a:solidFill>
                  <a:srgbClr val="7F7F7F"/>
                </a:solidFill>
                <a:latin typeface="Calibri" pitchFamily="34" charset="0"/>
                <a:cs typeface="Calibri" panose="020F0502020204030204" pitchFamily="34" charset="0"/>
              </a:rPr>
              <a:t> Quality</a:t>
            </a:r>
            <a:r>
              <a:rPr lang="en-US" sz="5400" dirty="0">
                <a:solidFill>
                  <a:srgbClr val="7F7F7F"/>
                </a:solidFill>
                <a:latin typeface="Calibri" pitchFamily="34" charset="0"/>
                <a:cs typeface="Calibri" panose="020F0502020204030204" pitchFamily="34" charset="0"/>
              </a:rPr>
              <a:t>:</a:t>
            </a:r>
          </a:p>
          <a:p>
            <a:pPr lvl="0">
              <a:spcBef>
                <a:spcPts val="0"/>
              </a:spcBef>
              <a:spcAft>
                <a:spcPts val="1544"/>
              </a:spcAft>
            </a:pPr>
            <a:r>
              <a:rPr lang="en-US" sz="3200" dirty="0">
                <a:solidFill>
                  <a:srgbClr val="7F7F7F"/>
                </a:solidFill>
                <a:latin typeface="Calibri" pitchFamily="34" charset="0"/>
                <a:cs typeface="Calibri" panose="020F0502020204030204" pitchFamily="34" charset="0"/>
              </a:rPr>
              <a:t>You can place digital photos or logo art in your poster file by selecting the </a:t>
            </a:r>
            <a:r>
              <a:rPr lang="en-US" sz="3200" b="1" dirty="0">
                <a:solidFill>
                  <a:srgbClr val="7F7F7F"/>
                </a:solidFill>
                <a:latin typeface="Calibri" pitchFamily="34" charset="0"/>
                <a:cs typeface="Calibri" panose="020F0502020204030204" pitchFamily="34" charset="0"/>
              </a:rPr>
              <a:t>Insert, Picture</a:t>
            </a:r>
            <a:r>
              <a:rPr lang="en-US" sz="32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3200" b="1" dirty="0">
                <a:solidFill>
                  <a:srgbClr val="7F7F7F"/>
                </a:solidFill>
                <a:latin typeface="Calibri" pitchFamily="34" charset="0"/>
                <a:cs typeface="Calibri" panose="020F0502020204030204" pitchFamily="34" charset="0"/>
              </a:rPr>
              <a:t>150-200 pixels per inch in their final printed size</a:t>
            </a:r>
            <a:r>
              <a:rPr lang="en-US" sz="3200" dirty="0">
                <a:solidFill>
                  <a:srgbClr val="7F7F7F"/>
                </a:solidFill>
                <a:latin typeface="Calibri" pitchFamily="34" charset="0"/>
                <a:cs typeface="Calibri" panose="020F0502020204030204" pitchFamily="34" charset="0"/>
              </a:rPr>
              <a:t>. For instance, a 1600 x 1200 pixel</a:t>
            </a:r>
            <a:r>
              <a:rPr lang="en-US" sz="3200" baseline="0" dirty="0">
                <a:solidFill>
                  <a:srgbClr val="7F7F7F"/>
                </a:solidFill>
                <a:latin typeface="Calibri" pitchFamily="34" charset="0"/>
                <a:cs typeface="Calibri" panose="020F0502020204030204" pitchFamily="34" charset="0"/>
              </a:rPr>
              <a:t> photo will usually look fine up to </a:t>
            </a:r>
            <a:r>
              <a:rPr lang="en-US" sz="3200" dirty="0">
                <a:solidFill>
                  <a:srgbClr val="7F7F7F"/>
                </a:solidFill>
                <a:latin typeface="Calibri" pitchFamily="34" charset="0"/>
                <a:cs typeface="Calibri" panose="020F0502020204030204" pitchFamily="34" charset="0"/>
              </a:rPr>
              <a:t>8“-10” wide on your printed poster.</a:t>
            </a:r>
          </a:p>
          <a:p>
            <a:pPr lvl="0">
              <a:spcBef>
                <a:spcPts val="0"/>
              </a:spcBef>
              <a:spcAft>
                <a:spcPts val="1544"/>
              </a:spcAft>
            </a:pPr>
            <a:r>
              <a:rPr lang="en-US" sz="32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544"/>
              </a:spcAft>
            </a:pPr>
            <a:r>
              <a:rPr lang="en-US" sz="32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544"/>
              </a:spcAft>
            </a:pPr>
            <a:br>
              <a:rPr lang="en-US" sz="2800" dirty="0">
                <a:solidFill>
                  <a:srgbClr val="7F7F7F"/>
                </a:solidFill>
                <a:latin typeface="Calibri" pitchFamily="34" charset="0"/>
                <a:cs typeface="Calibri" panose="020F0502020204030204" pitchFamily="34" charset="0"/>
              </a:rPr>
            </a:br>
            <a:r>
              <a:rPr lang="en-US" sz="28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4439840" y="0"/>
            <a:ext cx="6949440" cy="219456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544"/>
                </a:spcAft>
              </a:pPr>
              <a:r>
                <a:rPr lang="en-US" sz="5400" dirty="0">
                  <a:solidFill>
                    <a:schemeClr val="bg1">
                      <a:lumMod val="50000"/>
                    </a:schemeClr>
                  </a:solidFill>
                  <a:latin typeface="Calibri" pitchFamily="34" charset="0"/>
                  <a:cs typeface="Calibri" panose="020F0502020204030204" pitchFamily="34" charset="0"/>
                </a:rPr>
                <a:t>Change</a:t>
              </a:r>
              <a:r>
                <a:rPr lang="en-US" sz="5400" baseline="0" dirty="0">
                  <a:solidFill>
                    <a:schemeClr val="bg1">
                      <a:lumMod val="50000"/>
                    </a:schemeClr>
                  </a:solidFill>
                  <a:latin typeface="Calibri" pitchFamily="34" charset="0"/>
                  <a:cs typeface="Calibri" panose="020F0502020204030204" pitchFamily="34" charset="0"/>
                </a:rPr>
                <a:t> Color Theme</a:t>
              </a:r>
              <a:r>
                <a:rPr lang="en-US" sz="5400" dirty="0">
                  <a:solidFill>
                    <a:schemeClr val="bg1">
                      <a:lumMod val="50000"/>
                    </a:schemeClr>
                  </a:solidFill>
                  <a:latin typeface="Calibri" pitchFamily="34" charset="0"/>
                  <a:cs typeface="Calibri" panose="020F0502020204030204" pitchFamily="34" charset="0"/>
                </a:rPr>
                <a:t>:</a:t>
              </a:r>
              <a:endParaRPr sz="540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r>
                <a:rPr lang="en-US" sz="32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32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544"/>
                </a:spcAft>
              </a:pPr>
              <a:r>
                <a:rPr lang="en-US" sz="3200" baseline="0" dirty="0">
                  <a:solidFill>
                    <a:schemeClr val="bg1">
                      <a:lumMod val="50000"/>
                    </a:schemeClr>
                  </a:solidFill>
                  <a:latin typeface="Calibri" pitchFamily="34" charset="0"/>
                  <a:cs typeface="Calibri" panose="020F0502020204030204" pitchFamily="34" charset="0"/>
                </a:rPr>
                <a:t>To change the color theme, select the </a:t>
              </a:r>
              <a:r>
                <a:rPr lang="en-US" sz="3200" b="1" baseline="0" dirty="0">
                  <a:solidFill>
                    <a:schemeClr val="bg1">
                      <a:lumMod val="50000"/>
                    </a:schemeClr>
                  </a:solidFill>
                  <a:latin typeface="Calibri" pitchFamily="34" charset="0"/>
                  <a:cs typeface="Calibri" panose="020F0502020204030204" pitchFamily="34" charset="0"/>
                </a:rPr>
                <a:t>Design</a:t>
              </a:r>
              <a:r>
                <a:rPr lang="en-US" sz="3200" baseline="0" dirty="0">
                  <a:solidFill>
                    <a:schemeClr val="bg1">
                      <a:lumMod val="50000"/>
                    </a:schemeClr>
                  </a:solidFill>
                  <a:latin typeface="Calibri" pitchFamily="34" charset="0"/>
                  <a:cs typeface="Calibri" panose="020F0502020204030204" pitchFamily="34" charset="0"/>
                </a:rPr>
                <a:t> tab, then select the </a:t>
              </a:r>
              <a:r>
                <a:rPr lang="en-US" sz="3200" b="1" baseline="0" dirty="0">
                  <a:solidFill>
                    <a:schemeClr val="bg1">
                      <a:lumMod val="50000"/>
                    </a:schemeClr>
                  </a:solidFill>
                  <a:latin typeface="Calibri" pitchFamily="34" charset="0"/>
                  <a:cs typeface="Calibri" panose="020F0502020204030204" pitchFamily="34" charset="0"/>
                </a:rPr>
                <a:t>Colors</a:t>
              </a:r>
              <a:r>
                <a:rPr lang="en-US" sz="32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endParaRPr lang="en-US" sz="32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544"/>
                </a:spcAft>
              </a:pPr>
              <a:r>
                <a:rPr lang="en-US" sz="32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544"/>
                </a:spcAft>
              </a:pPr>
              <a:r>
                <a:rPr lang="en-US" sz="54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544"/>
                </a:spcAft>
              </a:pPr>
              <a:r>
                <a:rPr lang="en-US" sz="3200" dirty="0">
                  <a:solidFill>
                    <a:schemeClr val="bg1">
                      <a:lumMod val="50000"/>
                    </a:schemeClr>
                  </a:solidFill>
                  <a:latin typeface="Calibri" pitchFamily="34" charset="0"/>
                  <a:cs typeface="Calibri" panose="020F0502020204030204" pitchFamily="34" charset="0"/>
                </a:rPr>
                <a:t>Once your poster file is ready, visit</a:t>
              </a:r>
              <a:r>
                <a:rPr lang="en-US" sz="3200" baseline="0" dirty="0">
                  <a:solidFill>
                    <a:schemeClr val="bg1">
                      <a:lumMod val="50000"/>
                    </a:schemeClr>
                  </a:solidFill>
                  <a:latin typeface="Calibri" pitchFamily="34" charset="0"/>
                  <a:cs typeface="Calibri" panose="020F0502020204030204" pitchFamily="34" charset="0"/>
                </a:rPr>
                <a:t> </a:t>
              </a:r>
              <a:r>
                <a:rPr lang="en-US" sz="3200" b="1" baseline="0" dirty="0">
                  <a:solidFill>
                    <a:schemeClr val="bg1">
                      <a:lumMod val="50000"/>
                    </a:schemeClr>
                  </a:solidFill>
                  <a:latin typeface="Calibri" pitchFamily="34" charset="0"/>
                  <a:cs typeface="Calibri" panose="020F0502020204030204" pitchFamily="34" charset="0"/>
                </a:rPr>
                <a:t>www.genigraphics.com</a:t>
              </a:r>
              <a:r>
                <a:rPr lang="en-US" sz="32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544"/>
                </a:spcAft>
              </a:pPr>
              <a:r>
                <a:rPr lang="en-US" sz="32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32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3200" baseline="0" dirty="0">
                  <a:solidFill>
                    <a:schemeClr val="bg1">
                      <a:lumMod val="50000"/>
                    </a:schemeClr>
                  </a:solidFill>
                  <a:latin typeface="Calibri" pitchFamily="34" charset="0"/>
                  <a:cs typeface="Calibri" panose="020F0502020204030204" pitchFamily="34" charset="0"/>
                </a:rPr>
                <a:t>US and Canada:  1-800-790-4001</a:t>
              </a:r>
              <a:br>
                <a:rPr lang="en-US" sz="3200" baseline="0" dirty="0">
                  <a:solidFill>
                    <a:schemeClr val="bg1">
                      <a:lumMod val="50000"/>
                    </a:schemeClr>
                  </a:solidFill>
                  <a:latin typeface="Calibri" pitchFamily="34" charset="0"/>
                  <a:cs typeface="Calibri" panose="020F0502020204030204" pitchFamily="34" charset="0"/>
                </a:rPr>
              </a:br>
              <a:r>
                <a:rPr lang="en-US" sz="32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br>
                <a:rPr lang="en-US" sz="2800" dirty="0">
                  <a:solidFill>
                    <a:schemeClr val="bg1">
                      <a:lumMod val="50000"/>
                    </a:schemeClr>
                  </a:solidFill>
                  <a:latin typeface="Calibri" pitchFamily="34" charset="0"/>
                  <a:cs typeface="Calibri" panose="020F0502020204030204" pitchFamily="34" charset="0"/>
                </a:rPr>
              </a:br>
              <a:r>
                <a:rPr lang="en-US" sz="28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107874"/>
              <a:ext cx="11904515" cy="10246926"/>
            </a:xfrm>
            <a:prstGeom prst="rect">
              <a:avLst/>
            </a:prstGeom>
          </p:spPr>
        </p:pic>
      </p:gr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481000" y="21683472"/>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2/19/19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878841"/>
            <a:ext cx="39502080" cy="3657600"/>
          </a:xfrm>
          <a:prstGeom prst="rect">
            <a:avLst/>
          </a:prstGeom>
        </p:spPr>
        <p:txBody>
          <a:bodyPr vert="horz" lIns="282033" tIns="141018" rIns="282033" bIns="141018" rtlCol="0" anchor="ctr">
            <a:normAutofit/>
          </a:bodyPr>
          <a:lstStyle/>
          <a:p>
            <a:r>
              <a:rPr lang="en-US" dirty="0"/>
              <a:t>Click to edit Master title style</a:t>
            </a:r>
          </a:p>
        </p:txBody>
      </p:sp>
      <p:sp>
        <p:nvSpPr>
          <p:cNvPr id="3" name="Text Placeholder 2"/>
          <p:cNvSpPr>
            <a:spLocks noGrp="1"/>
          </p:cNvSpPr>
          <p:nvPr>
            <p:ph type="body" idx="1"/>
          </p:nvPr>
        </p:nvSpPr>
        <p:spPr>
          <a:xfrm>
            <a:off x="2194560" y="5120644"/>
            <a:ext cx="39502080" cy="14483082"/>
          </a:xfrm>
          <a:prstGeom prst="rect">
            <a:avLst/>
          </a:prstGeom>
        </p:spPr>
        <p:txBody>
          <a:bodyPr vert="horz" lIns="282033" tIns="141018" rIns="282033" bIns="1410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194560" y="20340322"/>
            <a:ext cx="10241280" cy="1168400"/>
          </a:xfrm>
          <a:prstGeom prst="rect">
            <a:avLst/>
          </a:prstGeom>
        </p:spPr>
        <p:txBody>
          <a:bodyPr vert="horz" lIns="282033" tIns="141018" rIns="282033" bIns="141018" rtlCol="0" anchor="ctr"/>
          <a:lstStyle>
            <a:lvl1pPr algn="l">
              <a:defRPr sz="3900">
                <a:solidFill>
                  <a:schemeClr val="tx1">
                    <a:tint val="75000"/>
                  </a:schemeClr>
                </a:solidFill>
              </a:defRPr>
            </a:lvl1pPr>
          </a:lstStyle>
          <a:p>
            <a:fld id="{985D6BDF-9D0E-4E2B-85B8-D8F4790360C9}" type="datetimeFigureOut">
              <a:rPr lang="en-US" smtClean="0"/>
              <a:t>2/19/19</a:t>
            </a:fld>
            <a:endParaRPr lang="en-US" dirty="0"/>
          </a:p>
        </p:txBody>
      </p:sp>
      <p:sp>
        <p:nvSpPr>
          <p:cNvPr id="5" name="Footer Placeholder 4"/>
          <p:cNvSpPr>
            <a:spLocks noGrp="1"/>
          </p:cNvSpPr>
          <p:nvPr>
            <p:ph type="ftr" sz="quarter" idx="3"/>
          </p:nvPr>
        </p:nvSpPr>
        <p:spPr>
          <a:xfrm>
            <a:off x="14996160" y="20340322"/>
            <a:ext cx="13898880" cy="1168400"/>
          </a:xfrm>
          <a:prstGeom prst="rect">
            <a:avLst/>
          </a:prstGeom>
        </p:spPr>
        <p:txBody>
          <a:bodyPr vert="horz" lIns="282033" tIns="141018" rIns="282033" bIns="141018" rtlCol="0" anchor="ctr"/>
          <a:lstStyle>
            <a:lvl1pPr algn="ctr">
              <a:defRPr sz="3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20340322"/>
            <a:ext cx="10241280" cy="1168400"/>
          </a:xfrm>
          <a:prstGeom prst="rect">
            <a:avLst/>
          </a:prstGeom>
        </p:spPr>
        <p:txBody>
          <a:bodyPr vert="horz" lIns="282033" tIns="141018" rIns="282033" bIns="141018" rtlCol="0" anchor="ctr"/>
          <a:lstStyle>
            <a:lvl1pPr algn="r">
              <a:defRPr sz="39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2820325" rtl="0" eaLnBrk="1" latinLnBrk="0" hangingPunct="1">
        <a:spcBef>
          <a:spcPct val="0"/>
        </a:spcBef>
        <a:buNone/>
        <a:defRPr sz="5100" kern="1200">
          <a:solidFill>
            <a:schemeClr val="tx1"/>
          </a:solidFill>
          <a:latin typeface="+mj-lt"/>
          <a:ea typeface="+mj-ea"/>
          <a:cs typeface="+mj-cs"/>
        </a:defRPr>
      </a:lvl1pPr>
    </p:titleStyle>
    <p:bodyStyle>
      <a:lvl1pPr marL="293784" indent="-293784" algn="l" defTabSz="2820325" rtl="0" eaLnBrk="1" latinLnBrk="0" hangingPunct="1">
        <a:spcBef>
          <a:spcPct val="20000"/>
        </a:spcBef>
        <a:buFont typeface="Arial" pitchFamily="34" charset="0"/>
        <a:buChar char="•"/>
        <a:defRPr sz="2300" kern="1200">
          <a:solidFill>
            <a:schemeClr val="tx1"/>
          </a:solidFill>
          <a:latin typeface="+mn-lt"/>
          <a:ea typeface="+mn-ea"/>
          <a:cs typeface="+mn-cs"/>
        </a:defRPr>
      </a:lvl1pPr>
      <a:lvl2pPr marL="587566" indent="-293784" algn="l" defTabSz="2820325" rtl="0" eaLnBrk="1" latinLnBrk="0" hangingPunct="1">
        <a:spcBef>
          <a:spcPct val="20000"/>
        </a:spcBef>
        <a:buFont typeface="Arial" pitchFamily="34" charset="0"/>
        <a:buChar char="–"/>
        <a:defRPr sz="2300" kern="1200">
          <a:solidFill>
            <a:schemeClr val="tx1"/>
          </a:solidFill>
          <a:latin typeface="+mn-lt"/>
          <a:ea typeface="+mn-ea"/>
          <a:cs typeface="+mn-cs"/>
        </a:defRPr>
      </a:lvl2pPr>
      <a:lvl3pPr marL="881353" indent="-293784" algn="l" defTabSz="2820325" rtl="0" eaLnBrk="1" latinLnBrk="0" hangingPunct="1">
        <a:spcBef>
          <a:spcPct val="20000"/>
        </a:spcBef>
        <a:buFont typeface="Arial" pitchFamily="34" charset="0"/>
        <a:buChar char="•"/>
        <a:defRPr sz="2300" kern="1200">
          <a:solidFill>
            <a:schemeClr val="tx1"/>
          </a:solidFill>
          <a:latin typeface="+mn-lt"/>
          <a:ea typeface="+mn-ea"/>
          <a:cs typeface="+mn-cs"/>
        </a:defRPr>
      </a:lvl3pPr>
      <a:lvl4pPr marL="1175135" indent="-293784" algn="l" defTabSz="2820325"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1468921" indent="-293784" algn="l" defTabSz="2820325"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7755896" indent="-705081" algn="l" defTabSz="2820325" rtl="0" eaLnBrk="1" latinLnBrk="0" hangingPunct="1">
        <a:spcBef>
          <a:spcPct val="20000"/>
        </a:spcBef>
        <a:buFont typeface="Arial" pitchFamily="34" charset="0"/>
        <a:buChar char="•"/>
        <a:defRPr sz="6300" kern="1200">
          <a:solidFill>
            <a:schemeClr val="tx1"/>
          </a:solidFill>
          <a:latin typeface="+mn-lt"/>
          <a:ea typeface="+mn-ea"/>
          <a:cs typeface="+mn-cs"/>
        </a:defRPr>
      </a:lvl6pPr>
      <a:lvl7pPr marL="9166059" indent="-705081" algn="l" defTabSz="2820325" rtl="0" eaLnBrk="1" latinLnBrk="0" hangingPunct="1">
        <a:spcBef>
          <a:spcPct val="20000"/>
        </a:spcBef>
        <a:buFont typeface="Arial" pitchFamily="34" charset="0"/>
        <a:buChar char="•"/>
        <a:defRPr sz="6300" kern="1200">
          <a:solidFill>
            <a:schemeClr val="tx1"/>
          </a:solidFill>
          <a:latin typeface="+mn-lt"/>
          <a:ea typeface="+mn-ea"/>
          <a:cs typeface="+mn-cs"/>
        </a:defRPr>
      </a:lvl7pPr>
      <a:lvl8pPr marL="10576223" indent="-705081" algn="l" defTabSz="2820325" rtl="0" eaLnBrk="1" latinLnBrk="0" hangingPunct="1">
        <a:spcBef>
          <a:spcPct val="20000"/>
        </a:spcBef>
        <a:buFont typeface="Arial" pitchFamily="34" charset="0"/>
        <a:buChar char="•"/>
        <a:defRPr sz="6300" kern="1200">
          <a:solidFill>
            <a:schemeClr val="tx1"/>
          </a:solidFill>
          <a:latin typeface="+mn-lt"/>
          <a:ea typeface="+mn-ea"/>
          <a:cs typeface="+mn-cs"/>
        </a:defRPr>
      </a:lvl8pPr>
      <a:lvl9pPr marL="11986384" indent="-705081" algn="l" defTabSz="2820325" rtl="0" eaLnBrk="1" latinLnBrk="0" hangingPunct="1">
        <a:spcBef>
          <a:spcPct val="20000"/>
        </a:spcBef>
        <a:buFont typeface="Arial" pitchFamily="34" charset="0"/>
        <a:buChar char="•"/>
        <a:defRPr sz="6300" kern="1200">
          <a:solidFill>
            <a:schemeClr val="tx1"/>
          </a:solidFill>
          <a:latin typeface="+mn-lt"/>
          <a:ea typeface="+mn-ea"/>
          <a:cs typeface="+mn-cs"/>
        </a:defRPr>
      </a:lvl9pPr>
    </p:bodyStyle>
    <p:otherStyle>
      <a:defPPr>
        <a:defRPr lang="en-US"/>
      </a:defPPr>
      <a:lvl1pPr marL="0" algn="l" defTabSz="2820325" rtl="0" eaLnBrk="1" latinLnBrk="0" hangingPunct="1">
        <a:defRPr sz="5600" kern="1200">
          <a:solidFill>
            <a:schemeClr val="tx1"/>
          </a:solidFill>
          <a:latin typeface="+mn-lt"/>
          <a:ea typeface="+mn-ea"/>
          <a:cs typeface="+mn-cs"/>
        </a:defRPr>
      </a:lvl1pPr>
      <a:lvl2pPr marL="1410164" algn="l" defTabSz="2820325" rtl="0" eaLnBrk="1" latinLnBrk="0" hangingPunct="1">
        <a:defRPr sz="5600" kern="1200">
          <a:solidFill>
            <a:schemeClr val="tx1"/>
          </a:solidFill>
          <a:latin typeface="+mn-lt"/>
          <a:ea typeface="+mn-ea"/>
          <a:cs typeface="+mn-cs"/>
        </a:defRPr>
      </a:lvl2pPr>
      <a:lvl3pPr marL="2820325" algn="l" defTabSz="2820325" rtl="0" eaLnBrk="1" latinLnBrk="0" hangingPunct="1">
        <a:defRPr sz="5600" kern="1200">
          <a:solidFill>
            <a:schemeClr val="tx1"/>
          </a:solidFill>
          <a:latin typeface="+mn-lt"/>
          <a:ea typeface="+mn-ea"/>
          <a:cs typeface="+mn-cs"/>
        </a:defRPr>
      </a:lvl3pPr>
      <a:lvl4pPr marL="4230491" algn="l" defTabSz="2820325" rtl="0" eaLnBrk="1" latinLnBrk="0" hangingPunct="1">
        <a:defRPr sz="5600" kern="1200">
          <a:solidFill>
            <a:schemeClr val="tx1"/>
          </a:solidFill>
          <a:latin typeface="+mn-lt"/>
          <a:ea typeface="+mn-ea"/>
          <a:cs typeface="+mn-cs"/>
        </a:defRPr>
      </a:lvl4pPr>
      <a:lvl5pPr marL="5640652" algn="l" defTabSz="2820325" rtl="0" eaLnBrk="1" latinLnBrk="0" hangingPunct="1">
        <a:defRPr sz="5600" kern="1200">
          <a:solidFill>
            <a:schemeClr val="tx1"/>
          </a:solidFill>
          <a:latin typeface="+mn-lt"/>
          <a:ea typeface="+mn-ea"/>
          <a:cs typeface="+mn-cs"/>
        </a:defRPr>
      </a:lvl5pPr>
      <a:lvl6pPr marL="7050815" algn="l" defTabSz="2820325" rtl="0" eaLnBrk="1" latinLnBrk="0" hangingPunct="1">
        <a:defRPr sz="5600" kern="1200">
          <a:solidFill>
            <a:schemeClr val="tx1"/>
          </a:solidFill>
          <a:latin typeface="+mn-lt"/>
          <a:ea typeface="+mn-ea"/>
          <a:cs typeface="+mn-cs"/>
        </a:defRPr>
      </a:lvl6pPr>
      <a:lvl7pPr marL="8460976" algn="l" defTabSz="2820325" rtl="0" eaLnBrk="1" latinLnBrk="0" hangingPunct="1">
        <a:defRPr sz="5600" kern="1200">
          <a:solidFill>
            <a:schemeClr val="tx1"/>
          </a:solidFill>
          <a:latin typeface="+mn-lt"/>
          <a:ea typeface="+mn-ea"/>
          <a:cs typeface="+mn-cs"/>
        </a:defRPr>
      </a:lvl7pPr>
      <a:lvl8pPr marL="9871140" algn="l" defTabSz="2820325" rtl="0" eaLnBrk="1" latinLnBrk="0" hangingPunct="1">
        <a:defRPr sz="5600" kern="1200">
          <a:solidFill>
            <a:schemeClr val="tx1"/>
          </a:solidFill>
          <a:latin typeface="+mn-lt"/>
          <a:ea typeface="+mn-ea"/>
          <a:cs typeface="+mn-cs"/>
        </a:defRPr>
      </a:lvl8pPr>
      <a:lvl9pPr marL="11281306" algn="l" defTabSz="2820325" rtl="0" eaLnBrk="1" latinLnBrk="0" hangingPunct="1">
        <a:defRPr sz="5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https://obpmedical.com/vaginal-speculum-single-use-vs-reusable/" TargetMode="External"/><Relationship Id="rId7"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10" Type="http://schemas.openxmlformats.org/officeDocument/2006/relationships/chart" Target="../charts/chart1.xml"/><Relationship Id="rId4" Type="http://schemas.openxmlformats.org/officeDocument/2006/relationships/image" Target="../media/image4.jpeg"/><Relationship Id="rId9" Type="http://schemas.openxmlformats.org/officeDocument/2006/relationships/image" Target="../media/image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3C30E5A-951A-6746-85EE-C9CB0F9F2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49389">
            <a:off x="1506375" y="16905870"/>
            <a:ext cx="3705366" cy="1652769"/>
          </a:xfrm>
          <a:prstGeom prst="rect">
            <a:avLst/>
          </a:prstGeom>
        </p:spPr>
      </p:pic>
      <p:sp>
        <p:nvSpPr>
          <p:cNvPr id="4" name="Text Box 122"/>
          <p:cNvSpPr txBox="1">
            <a:spLocks noChangeArrowheads="1"/>
          </p:cNvSpPr>
          <p:nvPr/>
        </p:nvSpPr>
        <p:spPr bwMode="auto">
          <a:xfrm>
            <a:off x="5486400" y="0"/>
            <a:ext cx="32918400" cy="1532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17513" tIns="293784" rIns="117513" bIns="293784" anchor="ctr" anchorCtr="0">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6000" b="1" dirty="0">
                <a:solidFill>
                  <a:schemeClr val="accent3">
                    <a:lumMod val="20000"/>
                    <a:lumOff val="80000"/>
                  </a:schemeClr>
                </a:solidFill>
                <a:latin typeface="+mn-lt"/>
              </a:rPr>
              <a:t>Metal vs Plastic Speculums in Teaching the Pelvic Exam</a:t>
            </a:r>
          </a:p>
        </p:txBody>
      </p:sp>
      <p:sp>
        <p:nvSpPr>
          <p:cNvPr id="5" name="Text Box 123"/>
          <p:cNvSpPr txBox="1">
            <a:spLocks noChangeArrowheads="1"/>
          </p:cNvSpPr>
          <p:nvPr/>
        </p:nvSpPr>
        <p:spPr bwMode="auto">
          <a:xfrm>
            <a:off x="5493327" y="1413853"/>
            <a:ext cx="3291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17513" tIns="117513" rIns="117513" bIns="117513" anchor="ctr" anchorCtr="0"/>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3600" dirty="0">
                <a:solidFill>
                  <a:schemeClr val="accent3">
                    <a:lumMod val="20000"/>
                    <a:lumOff val="80000"/>
                  </a:schemeClr>
                </a:solidFill>
                <a:latin typeface="+mn-lt"/>
              </a:rPr>
              <a:t>Mary Showstark, M.S., PA-C</a:t>
            </a:r>
          </a:p>
          <a:p>
            <a:pPr algn="ctr" eaLnBrk="1" hangingPunct="1"/>
            <a:endParaRPr lang="en-US" sz="3600" baseline="30000" dirty="0">
              <a:solidFill>
                <a:schemeClr val="accent3">
                  <a:lumMod val="20000"/>
                  <a:lumOff val="80000"/>
                </a:schemeClr>
              </a:solidFill>
              <a:latin typeface="+mn-lt"/>
            </a:endParaRPr>
          </a:p>
        </p:txBody>
      </p:sp>
      <p:sp>
        <p:nvSpPr>
          <p:cNvPr id="24" name="TextBox 23"/>
          <p:cNvSpPr txBox="1"/>
          <p:nvPr/>
        </p:nvSpPr>
        <p:spPr>
          <a:xfrm>
            <a:off x="1706885" y="20025363"/>
            <a:ext cx="5344003" cy="1290440"/>
          </a:xfrm>
          <a:prstGeom prst="rect">
            <a:avLst/>
          </a:prstGeom>
          <a:solidFill>
            <a:schemeClr val="accent1">
              <a:lumMod val="40000"/>
              <a:lumOff val="60000"/>
            </a:schemeClr>
          </a:solidFill>
        </p:spPr>
        <p:txBody>
          <a:bodyPr wrap="none" lIns="58757" tIns="29380" rIns="58757" bIns="29380" rtlCol="0">
            <a:spAutoFit/>
          </a:bodyPr>
          <a:lstStyle/>
          <a:p>
            <a:r>
              <a:rPr lang="en-US" sz="2000" dirty="0"/>
              <a:t>Mary Showstark</a:t>
            </a:r>
          </a:p>
          <a:p>
            <a:r>
              <a:rPr lang="en-US" sz="2000" dirty="0"/>
              <a:t>Yale University Online Physician Assistant Program</a:t>
            </a:r>
          </a:p>
          <a:p>
            <a:r>
              <a:rPr lang="en-US" sz="2000" dirty="0"/>
              <a:t>Email: mary.showstark@yale.edu</a:t>
            </a:r>
          </a:p>
          <a:p>
            <a:r>
              <a:rPr lang="en-US" sz="2000" dirty="0"/>
              <a:t>Website: https://</a:t>
            </a:r>
            <a:r>
              <a:rPr lang="en-US" sz="2000" dirty="0" err="1"/>
              <a:t>paonline.yale.edu</a:t>
            </a:r>
            <a:endParaRPr lang="en-US" sz="2000" dirty="0"/>
          </a:p>
        </p:txBody>
      </p:sp>
      <p:sp>
        <p:nvSpPr>
          <p:cNvPr id="25" name="TextBox 24"/>
          <p:cNvSpPr txBox="1"/>
          <p:nvPr/>
        </p:nvSpPr>
        <p:spPr>
          <a:xfrm>
            <a:off x="1706883" y="19431002"/>
            <a:ext cx="1428507" cy="551776"/>
          </a:xfrm>
          <a:prstGeom prst="rect">
            <a:avLst/>
          </a:prstGeom>
          <a:noFill/>
        </p:spPr>
        <p:txBody>
          <a:bodyPr wrap="none" lIns="58757" tIns="29380" rIns="58757" bIns="29380" rtlCol="0">
            <a:spAutoFit/>
          </a:bodyPr>
          <a:lstStyle/>
          <a:p>
            <a:r>
              <a:rPr lang="en-US" sz="3200" b="1" dirty="0"/>
              <a:t>Contact</a:t>
            </a:r>
          </a:p>
        </p:txBody>
      </p:sp>
      <p:sp>
        <p:nvSpPr>
          <p:cNvPr id="26" name="TextBox 25"/>
          <p:cNvSpPr txBox="1"/>
          <p:nvPr/>
        </p:nvSpPr>
        <p:spPr>
          <a:xfrm>
            <a:off x="19050000" y="19888200"/>
            <a:ext cx="23241000" cy="1600199"/>
          </a:xfrm>
          <a:prstGeom prst="rect">
            <a:avLst/>
          </a:prstGeom>
          <a:noFill/>
        </p:spPr>
        <p:txBody>
          <a:bodyPr wrap="square" lIns="58757" tIns="58757" rIns="58757" bIns="58757" numCol="1" spcCol="293784" rtlCol="0">
            <a:noAutofit/>
          </a:bodyPr>
          <a:lstStyle/>
          <a:p>
            <a:pPr marL="293784" indent="-293784">
              <a:buFont typeface="+mj-lt"/>
              <a:buAutoNum type="arabicPeriod"/>
            </a:pPr>
            <a:r>
              <a:rPr lang="en-US" sz="1800" dirty="0"/>
              <a:t>Bates, C.K., Carroll, N. &amp; Potter. The Challenging Pelvic Exam. J. J GEN INTERN MED (2011) 26: 651. https://</a:t>
            </a:r>
            <a:r>
              <a:rPr lang="en-US" sz="1800" dirty="0" err="1"/>
              <a:t>doi.org</a:t>
            </a:r>
            <a:r>
              <a:rPr lang="en-US" sz="1800" dirty="0"/>
              <a:t>/10.1007/s11606-010-1610-8.</a:t>
            </a:r>
            <a:endParaRPr lang="en-US" sz="1800" b="1" dirty="0"/>
          </a:p>
          <a:p>
            <a:pPr marL="293784" indent="-293784">
              <a:buFont typeface="+mj-lt"/>
              <a:buAutoNum type="arabicPeriod"/>
            </a:pPr>
            <a:r>
              <a:rPr lang="en-US" sz="1800" dirty="0"/>
              <a:t>Hill DA, Hill DA, Cacciatore ML, </a:t>
            </a:r>
            <a:r>
              <a:rPr lang="en-US" sz="1800" dirty="0" err="1"/>
              <a:t>Lamvu</a:t>
            </a:r>
            <a:r>
              <a:rPr lang="en-US" sz="1800" dirty="0"/>
              <a:t> G. Sheathed versus standard speculum for visualization of the cervix. </a:t>
            </a:r>
            <a:r>
              <a:rPr lang="en-US" sz="1800" i="1" dirty="0"/>
              <a:t>International journal of gynecology and obstetrics</a:t>
            </a:r>
            <a:r>
              <a:rPr lang="en-US" sz="1800" dirty="0"/>
              <a:t>. 2014;125(2):116-120. </a:t>
            </a:r>
            <a:r>
              <a:rPr lang="en-US" sz="1800" dirty="0" err="1"/>
              <a:t>doi</a:t>
            </a:r>
            <a:r>
              <a:rPr lang="en-US" sz="1800" dirty="0"/>
              <a:t>: 10.1016/j.ijgo.2013.10.025.</a:t>
            </a:r>
          </a:p>
          <a:p>
            <a:pPr marL="293784" indent="-293784">
              <a:buFont typeface="+mj-lt"/>
              <a:buAutoNum type="arabicPeriod"/>
            </a:pPr>
            <a:r>
              <a:rPr lang="en-US" sz="1800" dirty="0" err="1"/>
              <a:t>Panayotidis</a:t>
            </a:r>
            <a:r>
              <a:rPr lang="en-US" sz="1800" dirty="0"/>
              <a:t> C. Vaginal examination, have we forgotten the basics? </a:t>
            </a:r>
            <a:r>
              <a:rPr lang="en-US" sz="1800" i="1" dirty="0"/>
              <a:t>European Clinics in Obstetrics and </a:t>
            </a:r>
            <a:r>
              <a:rPr lang="en-US" sz="1800" i="1" dirty="0" err="1"/>
              <a:t>Gynaecology</a:t>
            </a:r>
            <a:r>
              <a:rPr lang="en-US" sz="1800" dirty="0"/>
              <a:t>. 11/01/2007;3(2):103-110. </a:t>
            </a:r>
            <a:r>
              <a:rPr lang="en-US" sz="1800" dirty="0" err="1"/>
              <a:t>doi</a:t>
            </a:r>
            <a:r>
              <a:rPr lang="en-US" sz="1800" dirty="0"/>
              <a:t>: 10.1007/s11296-007-0071-z</a:t>
            </a:r>
            <a:r>
              <a:rPr lang="en-US" sz="3200" dirty="0"/>
              <a:t>.</a:t>
            </a:r>
            <a:endParaRPr lang="en-US" sz="1000" dirty="0"/>
          </a:p>
          <a:p>
            <a:pPr marL="293784" indent="-293784">
              <a:buFont typeface="+mj-lt"/>
              <a:buAutoNum type="arabicPeriod"/>
            </a:pPr>
            <a:r>
              <a:rPr lang="en-US" sz="1800" dirty="0" err="1"/>
              <a:t>Seehusen</a:t>
            </a:r>
            <a:r>
              <a:rPr lang="en-US" sz="1800" dirty="0"/>
              <a:t> DA, Johnson DR, Earwood JS, et al. Improving women's experience during speculum examinations at routine </a:t>
            </a:r>
            <a:r>
              <a:rPr lang="en-US" sz="1800" dirty="0" err="1"/>
              <a:t>gynaecological</a:t>
            </a:r>
            <a:r>
              <a:rPr lang="en-US" sz="1800" dirty="0"/>
              <a:t> visits: </a:t>
            </a:r>
            <a:r>
              <a:rPr lang="en-US" sz="1800" dirty="0" err="1"/>
              <a:t>randomised</a:t>
            </a:r>
            <a:r>
              <a:rPr lang="en-US" sz="1800" dirty="0"/>
              <a:t> clinical trial. </a:t>
            </a:r>
            <a:r>
              <a:rPr lang="en-US" sz="1800" i="1" dirty="0"/>
              <a:t>BMJ</a:t>
            </a:r>
            <a:r>
              <a:rPr lang="en-US" sz="1800" dirty="0"/>
              <a:t>. 2006;333(7560):171.</a:t>
            </a:r>
          </a:p>
          <a:p>
            <a:pPr marL="293784" indent="-293784">
              <a:buFont typeface="+mj-lt"/>
              <a:buAutoNum type="arabicPeriod"/>
            </a:pPr>
            <a:r>
              <a:rPr lang="en-US" sz="1800" dirty="0">
                <a:hlinkClick r:id="rId3"/>
              </a:rPr>
              <a:t>https://obpmedical.com/vaginal-speculum-single-use-vs-reusable/</a:t>
            </a:r>
            <a:endParaRPr lang="en-US" sz="1800" dirty="0"/>
          </a:p>
          <a:p>
            <a:pPr marL="293784" indent="-293784">
              <a:buFont typeface="+mj-lt"/>
              <a:buAutoNum type="arabicPeriod"/>
            </a:pPr>
            <a:r>
              <a:rPr lang="en-US" sz="1800" dirty="0"/>
              <a:t>Pugh, C. Fear of Causing Harm: Use of Mannequin-Based Simulation to Decrease Student Anxiety Prior to Interacting With Female Teaching Associates Teaching and Learning in Medicine, 4/15/2009, ISSN: 1040-1334, Volume 21, Issue 2, p. 116.</a:t>
            </a:r>
            <a:endParaRPr lang="en-US" sz="600" dirty="0"/>
          </a:p>
          <a:p>
            <a:pPr marL="293784" indent="-293784">
              <a:buFont typeface="+mj-lt"/>
              <a:buAutoNum type="arabicPeriod"/>
            </a:pPr>
            <a:endParaRPr lang="en-US" sz="1800" dirty="0"/>
          </a:p>
          <a:p>
            <a:pPr marL="293784" indent="-293784">
              <a:buFont typeface="+mj-lt"/>
              <a:buAutoNum type="arabicPeriod"/>
            </a:pPr>
            <a:endParaRPr lang="en-US" sz="600" dirty="0"/>
          </a:p>
          <a:p>
            <a:pPr marL="293784" indent="-293784">
              <a:buFont typeface="+mj-lt"/>
              <a:buAutoNum type="arabicPeriod"/>
            </a:pPr>
            <a:endParaRPr lang="en-US" sz="100" dirty="0"/>
          </a:p>
        </p:txBody>
      </p:sp>
      <p:sp>
        <p:nvSpPr>
          <p:cNvPr id="27" name="TextBox 26"/>
          <p:cNvSpPr txBox="1"/>
          <p:nvPr/>
        </p:nvSpPr>
        <p:spPr>
          <a:xfrm>
            <a:off x="21945603" y="19431002"/>
            <a:ext cx="1986096" cy="551776"/>
          </a:xfrm>
          <a:prstGeom prst="rect">
            <a:avLst/>
          </a:prstGeom>
          <a:noFill/>
        </p:spPr>
        <p:txBody>
          <a:bodyPr wrap="none" lIns="58757" tIns="29380" rIns="58757" bIns="29380" rtlCol="0">
            <a:spAutoFit/>
          </a:bodyPr>
          <a:lstStyle/>
          <a:p>
            <a:r>
              <a:rPr lang="en-US" sz="3200" b="1" dirty="0"/>
              <a:t>References</a:t>
            </a:r>
          </a:p>
        </p:txBody>
      </p:sp>
      <p:sp>
        <p:nvSpPr>
          <p:cNvPr id="10" name="Text Box 189"/>
          <p:cNvSpPr txBox="1">
            <a:spLocks noChangeArrowheads="1"/>
          </p:cNvSpPr>
          <p:nvPr/>
        </p:nvSpPr>
        <p:spPr bwMode="auto">
          <a:xfrm>
            <a:off x="1143608" y="3657602"/>
            <a:ext cx="10354381" cy="7294305"/>
          </a:xfrm>
          <a:prstGeom prst="rect">
            <a:avLst/>
          </a:prstGeom>
          <a:solidFill>
            <a:schemeClr val="bg1"/>
          </a:solidFill>
          <a:ln w="12700">
            <a:solidFill>
              <a:schemeClr val="accent1">
                <a:lumMod val="75000"/>
              </a:schemeClr>
            </a:solidFill>
          </a:ln>
          <a:effectLst/>
        </p:spPr>
        <p:txBody>
          <a:bodyPr wrap="square" lIns="137160" tIns="137160" rIns="137160" bIns="13716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dirty="0">
                <a:latin typeface="Calibri" pitchFamily="34" charset="0"/>
              </a:rPr>
              <a:t> There are many studies that look at positioning of the patient but none address patient comfort between utilizing a metal and plastic speculum</a:t>
            </a:r>
            <a:r>
              <a:rPr lang="en-US" sz="2400" baseline="30000" dirty="0">
                <a:latin typeface="Calibri" pitchFamily="34" charset="0"/>
              </a:rPr>
              <a:t>1</a:t>
            </a:r>
            <a:r>
              <a:rPr lang="en-US" sz="2400" dirty="0">
                <a:latin typeface="Calibri" pitchFamily="34" charset="0"/>
              </a:rPr>
              <a:t>; and furthermore, there are no studies that address whether or not when teaching physician assistant students the pelvic exam is it easier to perform with metal vs plastic speculums.  There are studies that suggest using a sheathed plastic speculum may help visualization.</a:t>
            </a:r>
            <a:r>
              <a:rPr lang="en-US" sz="2400" baseline="30000" dirty="0">
                <a:latin typeface="Calibri" pitchFamily="34" charset="0"/>
              </a:rPr>
              <a:t>2</a:t>
            </a:r>
            <a:r>
              <a:rPr lang="en-US" sz="2400" dirty="0">
                <a:latin typeface="Calibri" pitchFamily="34" charset="0"/>
              </a:rPr>
              <a:t> There are also studies that state do not utilize foot rests for the exam due to patient discomfort, but whether or not that comfort is due to the foot positioning or the insertion of the speculum is unclear.</a:t>
            </a:r>
            <a:r>
              <a:rPr lang="en-US" sz="2400" baseline="30000" dirty="0">
                <a:latin typeface="Calibri" pitchFamily="34" charset="0"/>
              </a:rPr>
              <a:t>3,4</a:t>
            </a:r>
            <a:r>
              <a:rPr lang="en-US" sz="2400" dirty="0">
                <a:latin typeface="Calibri" pitchFamily="34" charset="0"/>
              </a:rPr>
              <a:t>  There is also the question to whether or not being able to visualize the cervix is due to the light source being held at a 45 degree angle or a torch not aimed directly at the cervix.</a:t>
            </a:r>
            <a:r>
              <a:rPr lang="en-US" sz="2400" baseline="30000" dirty="0">
                <a:latin typeface="Calibri" pitchFamily="34" charset="0"/>
              </a:rPr>
              <a:t>3 </a:t>
            </a:r>
          </a:p>
          <a:p>
            <a:pPr eaLnBrk="1" hangingPunct="1"/>
            <a:r>
              <a:rPr lang="en-US" sz="2400" dirty="0">
                <a:latin typeface="Calibri" pitchFamily="34" charset="0"/>
              </a:rPr>
              <a:t>Many women feel anxious and powerless with pelvic examination</a:t>
            </a:r>
            <a:r>
              <a:rPr lang="en-US" sz="2400" baseline="30000" dirty="0">
                <a:latin typeface="Calibri" pitchFamily="34" charset="0"/>
              </a:rPr>
              <a:t>1</a:t>
            </a:r>
            <a:r>
              <a:rPr lang="en-US" sz="2400" dirty="0">
                <a:latin typeface="Calibri" pitchFamily="34" charset="0"/>
              </a:rPr>
              <a:t>, so training students to be able to perform the pelvic exam quickly and efficiently is key. With this study, we utilized Gynecological Training Associates (GTAs). </a:t>
            </a:r>
          </a:p>
          <a:p>
            <a:pPr eaLnBrk="1" hangingPunct="1"/>
            <a:r>
              <a:rPr lang="en-US" sz="2400" dirty="0">
                <a:latin typeface="Calibri" pitchFamily="34" charset="0"/>
              </a:rPr>
              <a:t>Would teaching students to be able to use plastic vs metal make a difference and if there was a preference for ease of use, would that make the exam less uncomfortable for future patient encounter?  This immediate study aims to examine whether or not students found metal vs plastic speculums easier to use on (GTAs). </a:t>
            </a:r>
          </a:p>
        </p:txBody>
      </p:sp>
      <p:sp>
        <p:nvSpPr>
          <p:cNvPr id="32" name="Rectangle 31"/>
          <p:cNvSpPr/>
          <p:nvPr/>
        </p:nvSpPr>
        <p:spPr>
          <a:xfrm>
            <a:off x="1143607" y="3236656"/>
            <a:ext cx="10354381" cy="420944"/>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r>
              <a:rPr lang="en-US" sz="3200" b="1" dirty="0">
                <a:solidFill>
                  <a:schemeClr val="accent3">
                    <a:lumMod val="20000"/>
                    <a:lumOff val="80000"/>
                  </a:schemeClr>
                </a:solidFill>
              </a:rPr>
              <a:t>Introduction</a:t>
            </a:r>
          </a:p>
        </p:txBody>
      </p:sp>
      <p:sp>
        <p:nvSpPr>
          <p:cNvPr id="15" name="Text Box 194"/>
          <p:cNvSpPr txBox="1">
            <a:spLocks noChangeArrowheads="1"/>
          </p:cNvSpPr>
          <p:nvPr/>
        </p:nvSpPr>
        <p:spPr bwMode="auto">
          <a:xfrm>
            <a:off x="22219920" y="3657602"/>
            <a:ext cx="10317480" cy="6186309"/>
          </a:xfrm>
          <a:prstGeom prst="rect">
            <a:avLst/>
          </a:prstGeom>
          <a:solidFill>
            <a:schemeClr val="bg1"/>
          </a:solidFill>
          <a:ln w="12700">
            <a:solidFill>
              <a:schemeClr val="accent1">
                <a:lumMod val="75000"/>
              </a:schemeClr>
            </a:solidFill>
          </a:ln>
          <a:effectLst/>
        </p:spPr>
        <p:txBody>
          <a:bodyPr wrap="square" lIns="137160" tIns="137160" rIns="137160" bIns="13716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342900" indent="-342900" eaLnBrk="1" hangingPunct="1">
              <a:buFont typeface="Arial" panose="020B0604020202020204" pitchFamily="34" charset="0"/>
              <a:buChar char="•"/>
            </a:pPr>
            <a:r>
              <a:rPr lang="en-US" sz="2400" dirty="0">
                <a:latin typeface="Calibri" pitchFamily="34" charset="0"/>
              </a:rPr>
              <a:t>The study participant breakdown was as follows:  65% Female,  34% male</a:t>
            </a:r>
          </a:p>
          <a:p>
            <a:pPr marL="342900" indent="-342900" eaLnBrk="1" hangingPunct="1">
              <a:buFont typeface="Arial" panose="020B0604020202020204" pitchFamily="34" charset="0"/>
              <a:buChar char="•"/>
            </a:pPr>
            <a:r>
              <a:rPr lang="en-US" sz="2400" b="1" dirty="0">
                <a:latin typeface="Calibri" pitchFamily="34" charset="0"/>
              </a:rPr>
              <a:t>Plastic Speculum Ease of Use</a:t>
            </a:r>
            <a:r>
              <a:rPr lang="en-US" sz="2400" dirty="0">
                <a:latin typeface="Calibri" pitchFamily="34" charset="0"/>
              </a:rPr>
              <a:t>: 29% strongly agreed, 27% agree, 7% somewhat agree, 5% neither agree or disagree, 22% somewhat disagree, 7% disagree, 2% strongly disagree. Total Agree 64%; Total Disagree 31%</a:t>
            </a:r>
          </a:p>
          <a:p>
            <a:pPr marL="342900" indent="-342900" eaLnBrk="1" hangingPunct="1">
              <a:buFont typeface="Arial" panose="020B0604020202020204" pitchFamily="34" charset="0"/>
              <a:buChar char="•"/>
            </a:pPr>
            <a:r>
              <a:rPr lang="en-US" sz="2400" b="1" dirty="0">
                <a:latin typeface="Calibri" pitchFamily="34" charset="0"/>
              </a:rPr>
              <a:t>Metal Speculums Ease of Use</a:t>
            </a:r>
            <a:r>
              <a:rPr lang="en-US" sz="2400" dirty="0">
                <a:latin typeface="Calibri" pitchFamily="34" charset="0"/>
              </a:rPr>
              <a:t>: 27% strongly agree, 32% agree, 17% somewhat agree, 7% neither agree or disagree, 7% somewhat disagree, 5% disagree, 5% strongly disagree; Total Agree 76%; Total Disagree 17%</a:t>
            </a:r>
          </a:p>
          <a:p>
            <a:pPr marL="342900" indent="-342900" eaLnBrk="1" hangingPunct="1">
              <a:buFont typeface="Arial" panose="020B0604020202020204" pitchFamily="34" charset="0"/>
              <a:buChar char="•"/>
            </a:pPr>
            <a:r>
              <a:rPr lang="en-US" sz="2400" dirty="0">
                <a:latin typeface="Calibri" pitchFamily="34" charset="0"/>
              </a:rPr>
              <a:t>I have used metal speculums before </a:t>
            </a:r>
            <a:r>
              <a:rPr lang="en-US" sz="2400" b="1" dirty="0">
                <a:latin typeface="Calibri" pitchFamily="34" charset="0"/>
              </a:rPr>
              <a:t>1/41 students (2.4%)s</a:t>
            </a:r>
          </a:p>
          <a:p>
            <a:pPr marL="342900" indent="-342900" eaLnBrk="1" hangingPunct="1">
              <a:buFont typeface="Arial" panose="020B0604020202020204" pitchFamily="34" charset="0"/>
              <a:buChar char="•"/>
            </a:pPr>
            <a:r>
              <a:rPr lang="en-US" sz="2400" dirty="0">
                <a:latin typeface="Calibri" pitchFamily="34" charset="0"/>
              </a:rPr>
              <a:t>I have used plastic speculums before </a:t>
            </a:r>
            <a:r>
              <a:rPr lang="en-US" sz="2400" b="1" dirty="0">
                <a:latin typeface="Calibri" pitchFamily="34" charset="0"/>
              </a:rPr>
              <a:t>5/41 students: 12%</a:t>
            </a:r>
          </a:p>
          <a:p>
            <a:pPr marL="342900" indent="-342900" eaLnBrk="1" hangingPunct="1">
              <a:buFont typeface="Arial" panose="020B0604020202020204" pitchFamily="34" charset="0"/>
              <a:buChar char="•"/>
            </a:pPr>
            <a:r>
              <a:rPr lang="en-US" sz="2400" dirty="0">
                <a:latin typeface="Calibri" pitchFamily="34" charset="0"/>
              </a:rPr>
              <a:t>I have performed a pelvic exam before this immersion </a:t>
            </a:r>
            <a:r>
              <a:rPr lang="en-US" sz="2400" b="1" dirty="0">
                <a:latin typeface="Calibri" pitchFamily="34" charset="0"/>
              </a:rPr>
              <a:t>5/41 students: 12%</a:t>
            </a:r>
          </a:p>
          <a:p>
            <a:pPr marL="342900" indent="-342900" eaLnBrk="1" hangingPunct="1">
              <a:buFont typeface="Arial" panose="020B0604020202020204" pitchFamily="34" charset="0"/>
              <a:buChar char="•"/>
            </a:pPr>
            <a:r>
              <a:rPr lang="en-US" sz="2400" dirty="0">
                <a:latin typeface="Calibri" pitchFamily="34" charset="0"/>
              </a:rPr>
              <a:t>I  have performed how many pelvic exams excluding this training experience </a:t>
            </a:r>
            <a:r>
              <a:rPr lang="en-US" sz="2400" b="1" dirty="0">
                <a:latin typeface="Calibri" pitchFamily="34" charset="0"/>
              </a:rPr>
              <a:t>on average less than 5 with one student performing 20</a:t>
            </a:r>
          </a:p>
          <a:p>
            <a:pPr marL="342900" indent="-342900" eaLnBrk="1" hangingPunct="1">
              <a:buFont typeface="Arial" panose="020B0604020202020204" pitchFamily="34" charset="0"/>
              <a:buChar char="•"/>
            </a:pPr>
            <a:r>
              <a:rPr lang="en-US" sz="2400" dirty="0">
                <a:latin typeface="Calibri" pitchFamily="34" charset="0"/>
              </a:rPr>
              <a:t>I have used metal speculums in the </a:t>
            </a:r>
            <a:r>
              <a:rPr lang="en-US" sz="2400" dirty="0" err="1">
                <a:latin typeface="Calibri" pitchFamily="34" charset="0"/>
              </a:rPr>
              <a:t>past_times</a:t>
            </a:r>
            <a:r>
              <a:rPr lang="en-US" sz="2400" dirty="0">
                <a:latin typeface="Calibri" pitchFamily="34" charset="0"/>
              </a:rPr>
              <a:t> </a:t>
            </a:r>
            <a:r>
              <a:rPr lang="en-US" sz="2400" b="1" dirty="0">
                <a:latin typeface="Calibri" pitchFamily="34" charset="0"/>
              </a:rPr>
              <a:t>1/41 (2.4%) students with one student using 18 times</a:t>
            </a:r>
          </a:p>
          <a:p>
            <a:pPr marL="342900" indent="-342900" eaLnBrk="1" hangingPunct="1">
              <a:buFont typeface="Arial" panose="020B0604020202020204" pitchFamily="34" charset="0"/>
              <a:buChar char="•"/>
            </a:pPr>
            <a:r>
              <a:rPr lang="en-US" sz="2400" dirty="0">
                <a:latin typeface="Calibri" pitchFamily="34" charset="0"/>
              </a:rPr>
              <a:t>I have used plastic speculums in the </a:t>
            </a:r>
            <a:r>
              <a:rPr lang="en-US" sz="2400" dirty="0" err="1">
                <a:latin typeface="Calibri" pitchFamily="34" charset="0"/>
              </a:rPr>
              <a:t>past_times</a:t>
            </a:r>
            <a:r>
              <a:rPr lang="en-US" sz="2400" dirty="0">
                <a:latin typeface="Calibri" pitchFamily="34" charset="0"/>
              </a:rPr>
              <a:t>  </a:t>
            </a:r>
            <a:r>
              <a:rPr lang="en-US" sz="2400" b="1" dirty="0">
                <a:latin typeface="Calibri" pitchFamily="34" charset="0"/>
              </a:rPr>
              <a:t>5/41 students (12%) on average 5 or less</a:t>
            </a:r>
            <a:endParaRPr lang="en-US" sz="2400" dirty="0">
              <a:latin typeface="Calibri" pitchFamily="34" charset="0"/>
            </a:endParaRPr>
          </a:p>
        </p:txBody>
      </p:sp>
      <p:sp>
        <p:nvSpPr>
          <p:cNvPr id="33" name="Rectangle 32"/>
          <p:cNvSpPr/>
          <p:nvPr/>
        </p:nvSpPr>
        <p:spPr>
          <a:xfrm>
            <a:off x="1118576" y="10969570"/>
            <a:ext cx="10379414" cy="37097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r>
              <a:rPr lang="en-US" sz="3200" b="1" dirty="0">
                <a:solidFill>
                  <a:schemeClr val="accent3">
                    <a:lumMod val="20000"/>
                    <a:lumOff val="80000"/>
                  </a:schemeClr>
                </a:solidFill>
              </a:rPr>
              <a:t>About The Yale PA Online Program</a:t>
            </a:r>
          </a:p>
        </p:txBody>
      </p:sp>
      <p:sp>
        <p:nvSpPr>
          <p:cNvPr id="13" name="Text Box 192"/>
          <p:cNvSpPr txBox="1">
            <a:spLocks noChangeArrowheads="1"/>
          </p:cNvSpPr>
          <p:nvPr/>
        </p:nvSpPr>
        <p:spPr bwMode="auto">
          <a:xfrm>
            <a:off x="11837144" y="3685558"/>
            <a:ext cx="10059279" cy="5078313"/>
          </a:xfrm>
          <a:prstGeom prst="rect">
            <a:avLst/>
          </a:prstGeom>
          <a:solidFill>
            <a:schemeClr val="bg1"/>
          </a:solidFill>
          <a:ln w="12700">
            <a:solidFill>
              <a:schemeClr val="accent1">
                <a:lumMod val="75000"/>
              </a:schemeClr>
            </a:solidFill>
          </a:ln>
          <a:effectLst/>
        </p:spPr>
        <p:txBody>
          <a:bodyPr wrap="square" lIns="137160" tIns="137160" rIns="137160" bIns="13716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marL="342900" indent="-342900">
              <a:buFont typeface="Arial" panose="020B0604020202020204" pitchFamily="34" charset="0"/>
              <a:buChar char="•"/>
            </a:pPr>
            <a:r>
              <a:rPr lang="en-US" sz="2400" dirty="0">
                <a:latin typeface="+mn-lt"/>
              </a:rPr>
              <a:t>Forty-one students with Yale University Online PA Program trained on Gynecological Training Associates (GTAs) using metal and plastic speculums.  </a:t>
            </a:r>
          </a:p>
          <a:p>
            <a:pPr marL="342900" indent="-342900">
              <a:buFont typeface="Arial" panose="020B0604020202020204" pitchFamily="34" charset="0"/>
              <a:buChar char="•"/>
            </a:pPr>
            <a:r>
              <a:rPr lang="en-US" sz="2400" dirty="0">
                <a:latin typeface="+mn-lt"/>
              </a:rPr>
              <a:t>The GTAs brought their own metal speculums and each was trained on how to use and had previously had experience instructing with metal speculums.</a:t>
            </a:r>
          </a:p>
          <a:p>
            <a:pPr marL="342900" indent="-342900">
              <a:buFont typeface="Arial" panose="020B0604020202020204" pitchFamily="34" charset="0"/>
              <a:buChar char="•"/>
            </a:pPr>
            <a:r>
              <a:rPr lang="en-US" sz="2400" dirty="0">
                <a:latin typeface="+mn-lt"/>
              </a:rPr>
              <a:t>The GTAs were supplied plastic speculums and each was trained on how to use and had previously had experience instructing with plastic speculums. </a:t>
            </a:r>
          </a:p>
          <a:p>
            <a:pPr marL="342900" indent="-342900">
              <a:buFont typeface="Arial" panose="020B0604020202020204" pitchFamily="34" charset="0"/>
              <a:buChar char="•"/>
            </a:pPr>
            <a:r>
              <a:rPr lang="en-US" sz="2400" dirty="0">
                <a:latin typeface="+mn-lt"/>
              </a:rPr>
              <a:t>The students gave feedback of one vs the other and ease of use. </a:t>
            </a:r>
          </a:p>
          <a:p>
            <a:pPr marL="342900" indent="-342900">
              <a:buFont typeface="Arial" panose="020B0604020202020204" pitchFamily="34" charset="0"/>
              <a:buChar char="•"/>
            </a:pPr>
            <a:r>
              <a:rPr lang="en-US" sz="2400" dirty="0">
                <a:latin typeface="+mn-lt"/>
              </a:rPr>
              <a:t>The GTAs are paid and do not have a conflict of interest with the study.  </a:t>
            </a:r>
          </a:p>
          <a:p>
            <a:pPr marL="342900" indent="-342900">
              <a:buFont typeface="Arial" panose="020B0604020202020204" pitchFamily="34" charset="0"/>
              <a:buChar char="•"/>
            </a:pPr>
            <a:r>
              <a:rPr lang="en-US" sz="2400" dirty="0">
                <a:latin typeface="+mn-lt"/>
              </a:rPr>
              <a:t>Welch Allyn supplied the plastic speculums in small and medium for the GTAs preference.</a:t>
            </a:r>
          </a:p>
          <a:p>
            <a:pPr marL="342900" indent="-342900">
              <a:buFont typeface="Arial" panose="020B0604020202020204" pitchFamily="34" charset="0"/>
              <a:buChar char="•"/>
            </a:pPr>
            <a:r>
              <a:rPr lang="en-US" sz="2400" dirty="0">
                <a:latin typeface="+mn-lt"/>
              </a:rPr>
              <a:t>Formalized IRB was implemented and Office of Collaborative Projects at Yale was notified between the joint venture with Welch Allyn</a:t>
            </a:r>
          </a:p>
          <a:p>
            <a:pPr marL="342900" indent="-342900">
              <a:buFont typeface="Arial" panose="020B0604020202020204" pitchFamily="34" charset="0"/>
              <a:buChar char="•"/>
            </a:pPr>
            <a:r>
              <a:rPr lang="en-US" sz="2400" dirty="0">
                <a:latin typeface="+mn-lt"/>
              </a:rPr>
              <a:t>Welch Allyn model number </a:t>
            </a:r>
            <a:r>
              <a:rPr lang="en-US" dirty="0"/>
              <a:t>59000-LED( S) and 59001-LED (M) </a:t>
            </a:r>
            <a:r>
              <a:rPr lang="en-US" sz="2400" dirty="0">
                <a:latin typeface="+mn-lt"/>
              </a:rPr>
              <a:t>were used</a:t>
            </a:r>
          </a:p>
        </p:txBody>
      </p:sp>
      <p:sp>
        <p:nvSpPr>
          <p:cNvPr id="34" name="Rectangle 33"/>
          <p:cNvSpPr/>
          <p:nvPr/>
        </p:nvSpPr>
        <p:spPr>
          <a:xfrm>
            <a:off x="11838023" y="3200400"/>
            <a:ext cx="10058400" cy="4572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r>
              <a:rPr lang="en-US" sz="32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2826960" y="3682543"/>
            <a:ext cx="10058400" cy="9140964"/>
          </a:xfrm>
          <a:prstGeom prst="rect">
            <a:avLst/>
          </a:prstGeom>
          <a:solidFill>
            <a:schemeClr val="bg1"/>
          </a:solidFill>
          <a:ln w="12700">
            <a:solidFill>
              <a:schemeClr val="accent1">
                <a:lumMod val="75000"/>
              </a:schemeClr>
            </a:solidFill>
          </a:ln>
          <a:effectLst/>
        </p:spPr>
        <p:txBody>
          <a:bodyPr lIns="137160" tIns="137160" rIns="137160" bIns="13716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dirty="0">
                <a:latin typeface="+mn-lt"/>
              </a:rPr>
              <a:t>Many students commented on the fact that they thought the plastic speculums were harmful to the environment.  </a:t>
            </a:r>
          </a:p>
          <a:p>
            <a:r>
              <a:rPr lang="en-US" sz="2400" dirty="0">
                <a:latin typeface="+mn-lt"/>
              </a:rPr>
              <a:t>Reprocessing a metal speculum actually requires the use of strong detergents and solvents that are environmentally unfriendly.  Ethylene oxide, a potentially mutagenic chemical known by the International Agency for Research on Cancer, as a proven carcinogen or sporicidal disinfectants are used during the sterilization process. Facilities that reuse devices like vaginal specula often release persistent </a:t>
            </a:r>
            <a:r>
              <a:rPr lang="en-US" sz="2400" dirty="0" err="1">
                <a:latin typeface="+mn-lt"/>
              </a:rPr>
              <a:t>bioaccumulative</a:t>
            </a:r>
            <a:r>
              <a:rPr lang="en-US" sz="2400" dirty="0">
                <a:latin typeface="+mn-lt"/>
              </a:rPr>
              <a:t> toxins during the incineration of medical chemical waste. Bleach, for example, can contain mercury, which is harmful to both wildlife and humans.</a:t>
            </a:r>
            <a:r>
              <a:rPr lang="en-US" sz="2400" baseline="30000" dirty="0"/>
              <a:t>5</a:t>
            </a:r>
            <a:endParaRPr lang="en-US" sz="2400" dirty="0">
              <a:latin typeface="+mn-lt"/>
            </a:endParaRPr>
          </a:p>
          <a:p>
            <a:r>
              <a:rPr lang="en-US" sz="2400" dirty="0">
                <a:latin typeface="+mn-lt"/>
              </a:rPr>
              <a:t>Reusable devices also require repackaging. This produces more plastic waste than single-use products, because the secondary wrapping is heavier than packaging for a disposable device. For a practice that does approximately 75 pelvic exams a week, the cost for single-use vaginal specula with built-in light source is just over $10,000 dollars each year.</a:t>
            </a:r>
            <a:r>
              <a:rPr lang="en-US" sz="2400" baseline="30000" dirty="0">
                <a:latin typeface="+mn-lt"/>
              </a:rPr>
              <a:t>5</a:t>
            </a:r>
          </a:p>
          <a:p>
            <a:r>
              <a:rPr lang="en-US" sz="2400" dirty="0">
                <a:latin typeface="+mn-lt"/>
              </a:rPr>
              <a:t>There are no set industry standards for </a:t>
            </a:r>
            <a:r>
              <a:rPr lang="en-US" sz="2400" dirty="0" err="1">
                <a:latin typeface="+mn-lt"/>
              </a:rPr>
              <a:t>speculae</a:t>
            </a:r>
            <a:r>
              <a:rPr lang="en-US" sz="2400" dirty="0">
                <a:latin typeface="+mn-lt"/>
              </a:rPr>
              <a:t> size, and manufacturers vary in their categorization. As a general principle, the wider the speculum, the greater the potential for patient discomfort in speculum insertion and opening, whereas the narrower the speculum, the more limited the visualization.</a:t>
            </a:r>
            <a:r>
              <a:rPr lang="en-US" sz="2400" baseline="30000" dirty="0">
                <a:latin typeface="+mn-lt"/>
              </a:rPr>
              <a:t>1</a:t>
            </a:r>
          </a:p>
          <a:p>
            <a:pPr eaLnBrk="1" hangingPunct="1"/>
            <a:r>
              <a:rPr lang="en-US" sz="2400" dirty="0">
                <a:latin typeface="+mn-lt"/>
              </a:rPr>
              <a:t>Many of the students found the plastic difficult to use not fully grasping t</a:t>
            </a:r>
            <a:r>
              <a:rPr lang="en-US" sz="2400" dirty="0">
                <a:latin typeface="Calibri" pitchFamily="34" charset="0"/>
              </a:rPr>
              <a:t>he “locking mechanisms”; however, they liked the light source. Students commented that they thought the metal was easier to use but “barbaric and cold” and possibly more uncomfortable for the patient making “metal noises,” and had “many screws.”</a:t>
            </a:r>
          </a:p>
        </p:txBody>
      </p:sp>
      <p:sp>
        <p:nvSpPr>
          <p:cNvPr id="35" name="Rectangle 34"/>
          <p:cNvSpPr/>
          <p:nvPr/>
        </p:nvSpPr>
        <p:spPr>
          <a:xfrm>
            <a:off x="32826960" y="3200400"/>
            <a:ext cx="10058400" cy="4572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r>
              <a:rPr lang="en-US" sz="3200" b="1" dirty="0">
                <a:solidFill>
                  <a:schemeClr val="accent3">
                    <a:lumMod val="20000"/>
                    <a:lumOff val="80000"/>
                  </a:schemeClr>
                </a:solidFill>
              </a:rPr>
              <a:t>Discussion</a:t>
            </a:r>
          </a:p>
        </p:txBody>
      </p:sp>
      <p:sp>
        <p:nvSpPr>
          <p:cNvPr id="14" name="Text Box 193"/>
          <p:cNvSpPr txBox="1">
            <a:spLocks noChangeArrowheads="1"/>
          </p:cNvSpPr>
          <p:nvPr/>
        </p:nvSpPr>
        <p:spPr bwMode="auto">
          <a:xfrm>
            <a:off x="32826960" y="13484476"/>
            <a:ext cx="10058400" cy="4955203"/>
          </a:xfrm>
          <a:prstGeom prst="rect">
            <a:avLst/>
          </a:prstGeom>
          <a:solidFill>
            <a:schemeClr val="bg1"/>
          </a:solidFill>
          <a:ln w="12700">
            <a:solidFill>
              <a:schemeClr val="accent1">
                <a:lumMod val="75000"/>
              </a:schemeClr>
            </a:solidFill>
          </a:ln>
          <a:effectLst/>
        </p:spPr>
        <p:txBody>
          <a:bodyPr wrap="square" lIns="137160" tIns="137160" rIns="137160" bIns="13716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eaLnBrk="1" hangingPunct="1"/>
            <a:r>
              <a:rPr lang="en-US" sz="2400" dirty="0">
                <a:latin typeface="Calibri" pitchFamily="34" charset="0"/>
              </a:rPr>
              <a:t>We did not evaluate comfort between metal vs plastic for GTAs.  We wished to analyze which was easier to use for the students.  If we can teach students to perform the exam seamlessly, with a speculum of choice, then hopefully, they will identify their patient’s cervix and their patients’ exams will be quicker and less uncomfortable.  If a student is able to use a plastic speculum to visualize the cervix quicker and easier then we recommend that be the choice for them going forward in practice if they are able to request such in their clinic.  </a:t>
            </a:r>
          </a:p>
          <a:p>
            <a:pPr eaLnBrk="1" hangingPunct="1"/>
            <a:endParaRPr lang="en-US" sz="2400" dirty="0">
              <a:latin typeface="Calibri" pitchFamily="34" charset="0"/>
            </a:endParaRPr>
          </a:p>
          <a:p>
            <a:pPr eaLnBrk="1" hangingPunct="1"/>
            <a:r>
              <a:rPr lang="en-US" sz="2400" dirty="0">
                <a:latin typeface="Calibri" pitchFamily="34" charset="0"/>
              </a:rPr>
              <a:t>Other factors, such as student fear practicing on GTAs first and not a mannequin may exist as well as demonstrated in Pugh’s 2009 study.</a:t>
            </a:r>
            <a:r>
              <a:rPr lang="en-US" sz="2400" baseline="30000" dirty="0">
                <a:latin typeface="Calibri" pitchFamily="34" charset="0"/>
              </a:rPr>
              <a:t>6 </a:t>
            </a:r>
            <a:r>
              <a:rPr lang="en-US" sz="2400" dirty="0">
                <a:latin typeface="Calibri" pitchFamily="34" charset="0"/>
              </a:rPr>
              <a:t>Further  research needs to be done with training students and with a larger ‘N.’</a:t>
            </a:r>
          </a:p>
          <a:p>
            <a:pPr eaLnBrk="1" hangingPunct="1"/>
            <a:endParaRPr lang="en-US" sz="2400" baseline="30000" dirty="0">
              <a:latin typeface="Calibri" pitchFamily="34" charset="0"/>
            </a:endParaRPr>
          </a:p>
          <a:p>
            <a:pPr eaLnBrk="1" hangingPunct="1"/>
            <a:endParaRPr lang="en-US" sz="2400" dirty="0">
              <a:latin typeface="Calibri" pitchFamily="34" charset="0"/>
            </a:endParaRPr>
          </a:p>
        </p:txBody>
      </p:sp>
      <p:sp>
        <p:nvSpPr>
          <p:cNvPr id="36" name="Rectangle 35"/>
          <p:cNvSpPr/>
          <p:nvPr/>
        </p:nvSpPr>
        <p:spPr>
          <a:xfrm>
            <a:off x="32826960" y="13027276"/>
            <a:ext cx="10058400" cy="4572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r>
              <a:rPr lang="en-US" sz="32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110517" y="11346179"/>
            <a:ext cx="10387473" cy="5755422"/>
          </a:xfrm>
          <a:prstGeom prst="rect">
            <a:avLst/>
          </a:prstGeom>
          <a:solidFill>
            <a:schemeClr val="bg1"/>
          </a:solidFill>
          <a:ln w="12700">
            <a:solidFill>
              <a:schemeClr val="accent1">
                <a:lumMod val="75000"/>
              </a:schemeClr>
            </a:solidFill>
          </a:ln>
          <a:effectLst/>
        </p:spPr>
        <p:txBody>
          <a:bodyPr wrap="square" lIns="137160" tIns="137160" rIns="137160" bIns="137160">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r>
              <a:rPr lang="en-US" sz="2400" dirty="0">
                <a:latin typeface="+mn-lt"/>
              </a:rPr>
              <a:t>The Yale online learning experience includes lectures that are studio recorded for high quality, weekly live class sessions in a virtual classroom, as well as opportunities to collaborate with peers and connect with instructors.</a:t>
            </a:r>
          </a:p>
          <a:p>
            <a:r>
              <a:rPr lang="en-US" sz="2400" dirty="0">
                <a:latin typeface="+mn-lt"/>
              </a:rPr>
              <a:t>The blended learning experience combines online coursework, live online small group sessions, in-person clinical experiences, and on-campus immersions.</a:t>
            </a:r>
          </a:p>
          <a:p>
            <a:r>
              <a:rPr lang="en-US" sz="2400" dirty="0">
                <a:latin typeface="+mn-lt"/>
              </a:rPr>
              <a:t>The curriculum focuses on problem-based learning.</a:t>
            </a:r>
          </a:p>
          <a:p>
            <a:r>
              <a:rPr lang="en-US" sz="2400" dirty="0">
                <a:latin typeface="+mn-lt"/>
              </a:rPr>
              <a:t>The clinical mentoring experience can take place in the student’s own community.  </a:t>
            </a:r>
          </a:p>
          <a:p>
            <a:r>
              <a:rPr lang="en-US" altLang="en-US" sz="2400" dirty="0">
                <a:latin typeface="+mn-lt"/>
                <a:ea typeface="Times New Roman" panose="02020603050405020304" pitchFamily="18" charset="0"/>
              </a:rPr>
              <a:t>The students return to Yale University for two scheduled immersions.  </a:t>
            </a:r>
          </a:p>
          <a:p>
            <a:r>
              <a:rPr lang="en-US" altLang="en-US" sz="2400" dirty="0">
                <a:latin typeface="+mn-lt"/>
                <a:ea typeface="Times New Roman" panose="02020603050405020304" pitchFamily="18" charset="0"/>
              </a:rPr>
              <a:t>The second immersion in December is one week. Here is where students learn technical skills and are practicing practical skills for their clinical rotations.  We chose to work with Gynecological Training Associates.  These training associates were asked to train the students with both metal and Welch Allyn plastic speculums. </a:t>
            </a:r>
            <a:endParaRPr lang="en-US" altLang="en-US" sz="2400" dirty="0">
              <a:latin typeface="+mn-lt"/>
            </a:endParaRPr>
          </a:p>
          <a:p>
            <a:endParaRPr lang="en-US" dirty="0"/>
          </a:p>
          <a:p>
            <a:endParaRPr lang="en-US" dirty="0"/>
          </a:p>
        </p:txBody>
      </p:sp>
      <p:sp>
        <p:nvSpPr>
          <p:cNvPr id="45" name="Rectangle 44"/>
          <p:cNvSpPr/>
          <p:nvPr/>
        </p:nvSpPr>
        <p:spPr>
          <a:xfrm>
            <a:off x="22219920" y="3200400"/>
            <a:ext cx="10058400" cy="4572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58757" tIns="29380" rIns="58757" bIns="29380" rtlCol="0" anchor="ctr"/>
          <a:lstStyle/>
          <a:p>
            <a:pPr algn="ctr"/>
            <a:r>
              <a:rPr lang="en-US" sz="3200" b="1" dirty="0">
                <a:solidFill>
                  <a:schemeClr val="accent3">
                    <a:lumMod val="20000"/>
                    <a:lumOff val="80000"/>
                  </a:schemeClr>
                </a:solidFill>
              </a:rPr>
              <a:t>Results</a:t>
            </a:r>
          </a:p>
        </p:txBody>
      </p:sp>
      <p:sp>
        <p:nvSpPr>
          <p:cNvPr id="38" name="Rectangle 265"/>
          <p:cNvSpPr>
            <a:spLocks noChangeAspect="1" noChangeArrowheads="1"/>
          </p:cNvSpPr>
          <p:nvPr/>
        </p:nvSpPr>
        <p:spPr bwMode="auto">
          <a:xfrm>
            <a:off x="914400" y="731520"/>
            <a:ext cx="1828800" cy="1372682"/>
          </a:xfrm>
          <a:prstGeom prst="rect">
            <a:avLst/>
          </a:prstGeom>
          <a:blipFill dpi="0" rotWithShape="1">
            <a:blip r:embed="rId4">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200" b="1" dirty="0">
                <a:latin typeface="Calibri" pitchFamily="34" charset="0"/>
              </a:rPr>
              <a:t>REPLACE THIS BOX WITH YOUR ORGANIZATION’S</a:t>
            </a:r>
          </a:p>
          <a:p>
            <a:pPr algn="ctr" defTabSz="4022725"/>
            <a:r>
              <a:rPr lang="en-US" sz="1200" b="1" dirty="0">
                <a:latin typeface="Calibri" pitchFamily="34" charset="0"/>
              </a:rPr>
              <a:t>HIGH RESOLUTION LOGO</a:t>
            </a:r>
          </a:p>
        </p:txBody>
      </p:sp>
      <p:sp>
        <p:nvSpPr>
          <p:cNvPr id="39" name="Rectangle 265"/>
          <p:cNvSpPr>
            <a:spLocks noChangeAspect="1" noChangeArrowheads="1"/>
          </p:cNvSpPr>
          <p:nvPr/>
        </p:nvSpPr>
        <p:spPr bwMode="auto">
          <a:xfrm>
            <a:off x="41148000" y="731520"/>
            <a:ext cx="1828800" cy="1372682"/>
          </a:xfrm>
          <a:prstGeom prst="rect">
            <a:avLst/>
          </a:prstGeom>
          <a:blipFill dpi="0" rotWithShape="1">
            <a:blip r:embed="rId4">
              <a:lum bright="70000" contrast="-70000"/>
            </a:blip>
            <a:srcRect/>
            <a:stretch>
              <a:fillRect r="-79"/>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83814" tIns="41907" rIns="83814" bIns="41907" anchor="ctr"/>
          <a:lstStyle/>
          <a:p>
            <a:pPr algn="ctr" defTabSz="4022725"/>
            <a:r>
              <a:rPr lang="en-US" sz="1200" b="1" dirty="0">
                <a:latin typeface="Calibri" pitchFamily="34" charset="0"/>
              </a:rPr>
              <a:t>REPLACE THIS BOX WITH YOUR ORGANATION’S</a:t>
            </a:r>
          </a:p>
          <a:p>
            <a:pPr algn="ctr" defTabSz="4022725"/>
            <a:r>
              <a:rPr lang="en-US" sz="1200" b="1" dirty="0">
                <a:latin typeface="Calibri" pitchFamily="34" charset="0"/>
              </a:rPr>
              <a:t>HIGH RESOLUTION LOGO</a:t>
            </a:r>
          </a:p>
        </p:txBody>
      </p:sp>
      <p:sp>
        <p:nvSpPr>
          <p:cNvPr id="54" name="TextBox 53">
            <a:extLst>
              <a:ext uri="{FF2B5EF4-FFF2-40B4-BE49-F238E27FC236}">
                <a16:creationId xmlns:a16="http://schemas.microsoft.com/office/drawing/2014/main" id="{10FA8B7F-E0E1-DC40-BC92-D3E5C651930B}"/>
              </a:ext>
            </a:extLst>
          </p:cNvPr>
          <p:cNvSpPr txBox="1"/>
          <p:nvPr/>
        </p:nvSpPr>
        <p:spPr>
          <a:xfrm>
            <a:off x="1265584" y="18608956"/>
            <a:ext cx="5424544" cy="400110"/>
          </a:xfrm>
          <a:prstGeom prst="rect">
            <a:avLst/>
          </a:prstGeom>
          <a:noFill/>
        </p:spPr>
        <p:txBody>
          <a:bodyPr wrap="square" rtlCol="0">
            <a:spAutoFit/>
          </a:bodyPr>
          <a:lstStyle/>
          <a:p>
            <a:r>
              <a:rPr lang="en-US" sz="2000" b="1" dirty="0"/>
              <a:t>Figure1. Plastic Speculum Example</a:t>
            </a:r>
          </a:p>
        </p:txBody>
      </p:sp>
      <p:pic>
        <p:nvPicPr>
          <p:cNvPr id="3" name="Picture 2" descr="A close up of a logo&#10;&#10;Description generated with very high confidence">
            <a:extLst>
              <a:ext uri="{FF2B5EF4-FFF2-40B4-BE49-F238E27FC236}">
                <a16:creationId xmlns:a16="http://schemas.microsoft.com/office/drawing/2014/main" id="{C0BA4B96-8877-434D-9EA3-14C8AE9A5D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116796" y="2132216"/>
            <a:ext cx="3657607" cy="609601"/>
          </a:xfrm>
          <a:prstGeom prst="rect">
            <a:avLst/>
          </a:prstGeom>
        </p:spPr>
      </p:pic>
      <p:pic>
        <p:nvPicPr>
          <p:cNvPr id="9" name="Picture 8" descr="A picture containing clipart&#10;&#10;Description generated with very high confidence">
            <a:extLst>
              <a:ext uri="{FF2B5EF4-FFF2-40B4-BE49-F238E27FC236}">
                <a16:creationId xmlns:a16="http://schemas.microsoft.com/office/drawing/2014/main" id="{F07872AC-C72D-4C03-8028-CA32FB718A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54927" y="206535"/>
            <a:ext cx="1828800" cy="2286000"/>
          </a:xfrm>
          <a:prstGeom prst="rect">
            <a:avLst/>
          </a:prstGeom>
        </p:spPr>
      </p:pic>
      <p:pic>
        <p:nvPicPr>
          <p:cNvPr id="16" name="Picture 15">
            <a:extLst>
              <a:ext uri="{FF2B5EF4-FFF2-40B4-BE49-F238E27FC236}">
                <a16:creationId xmlns:a16="http://schemas.microsoft.com/office/drawing/2014/main" id="{AD977F58-DB54-440A-BD32-02CF0715E3A8}"/>
              </a:ext>
            </a:extLst>
          </p:cNvPr>
          <p:cNvPicPr>
            <a:picLocks noChangeAspect="1"/>
          </p:cNvPicPr>
          <p:nvPr/>
        </p:nvPicPr>
        <p:blipFill>
          <a:blip r:embed="rId7"/>
          <a:stretch>
            <a:fillRect/>
          </a:stretch>
        </p:blipFill>
        <p:spPr>
          <a:xfrm>
            <a:off x="928095" y="238950"/>
            <a:ext cx="1828959" cy="2286198"/>
          </a:xfrm>
          <a:prstGeom prst="rect">
            <a:avLst/>
          </a:prstGeom>
        </p:spPr>
      </p:pic>
      <p:pic>
        <p:nvPicPr>
          <p:cNvPr id="28" name="Picture 27">
            <a:extLst>
              <a:ext uri="{FF2B5EF4-FFF2-40B4-BE49-F238E27FC236}">
                <a16:creationId xmlns:a16="http://schemas.microsoft.com/office/drawing/2014/main" id="{D3138AB4-0CD0-B44E-88AD-C643CF297A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0248" y="17152730"/>
            <a:ext cx="1827779" cy="1450595"/>
          </a:xfrm>
          <a:prstGeom prst="rect">
            <a:avLst/>
          </a:prstGeom>
        </p:spPr>
      </p:pic>
      <p:sp>
        <p:nvSpPr>
          <p:cNvPr id="44" name="TextBox 43">
            <a:extLst>
              <a:ext uri="{FF2B5EF4-FFF2-40B4-BE49-F238E27FC236}">
                <a16:creationId xmlns:a16="http://schemas.microsoft.com/office/drawing/2014/main" id="{AA04A262-0F33-5D42-91E5-560822392251}"/>
              </a:ext>
            </a:extLst>
          </p:cNvPr>
          <p:cNvSpPr txBox="1"/>
          <p:nvPr/>
        </p:nvSpPr>
        <p:spPr>
          <a:xfrm>
            <a:off x="6847601" y="18608956"/>
            <a:ext cx="5424544" cy="400110"/>
          </a:xfrm>
          <a:prstGeom prst="rect">
            <a:avLst/>
          </a:prstGeom>
          <a:noFill/>
        </p:spPr>
        <p:txBody>
          <a:bodyPr wrap="square" rtlCol="0">
            <a:spAutoFit/>
          </a:bodyPr>
          <a:lstStyle/>
          <a:p>
            <a:r>
              <a:rPr lang="en-US" sz="2000" b="1" dirty="0"/>
              <a:t>Figure 2.Metal Speculum Example</a:t>
            </a:r>
          </a:p>
        </p:txBody>
      </p:sp>
      <p:sp>
        <p:nvSpPr>
          <p:cNvPr id="46" name="TextBox 45">
            <a:extLst>
              <a:ext uri="{FF2B5EF4-FFF2-40B4-BE49-F238E27FC236}">
                <a16:creationId xmlns:a16="http://schemas.microsoft.com/office/drawing/2014/main" id="{4E7D5C3A-12BD-DB4A-89D4-B29CCB9202C2}"/>
              </a:ext>
            </a:extLst>
          </p:cNvPr>
          <p:cNvSpPr txBox="1"/>
          <p:nvPr/>
        </p:nvSpPr>
        <p:spPr>
          <a:xfrm>
            <a:off x="22300005" y="14752971"/>
            <a:ext cx="5424544" cy="400110"/>
          </a:xfrm>
          <a:prstGeom prst="rect">
            <a:avLst/>
          </a:prstGeom>
          <a:noFill/>
        </p:spPr>
        <p:txBody>
          <a:bodyPr wrap="square" rtlCol="0">
            <a:spAutoFit/>
          </a:bodyPr>
          <a:lstStyle/>
          <a:p>
            <a:r>
              <a:rPr lang="en-US" sz="2000" b="1" dirty="0"/>
              <a:t>Figure 3. Ease of Use Comparison Histogram</a:t>
            </a:r>
          </a:p>
        </p:txBody>
      </p:sp>
      <p:pic>
        <p:nvPicPr>
          <p:cNvPr id="66" name="Picture 65">
            <a:extLst>
              <a:ext uri="{FF2B5EF4-FFF2-40B4-BE49-F238E27FC236}">
                <a16:creationId xmlns:a16="http://schemas.microsoft.com/office/drawing/2014/main" id="{CCAF7C8E-E12D-374E-84BF-0D17AF14394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235160" y="15370201"/>
            <a:ext cx="7793350" cy="3253984"/>
          </a:xfrm>
          <a:prstGeom prst="rect">
            <a:avLst/>
          </a:prstGeom>
        </p:spPr>
      </p:pic>
      <p:sp>
        <p:nvSpPr>
          <p:cNvPr id="8" name="Rectangle 3">
            <a:extLst>
              <a:ext uri="{FF2B5EF4-FFF2-40B4-BE49-F238E27FC236}">
                <a16:creationId xmlns:a16="http://schemas.microsoft.com/office/drawing/2014/main" id="{DC07A314-CD78-E644-8989-4EBF64CB4D8A}"/>
              </a:ext>
            </a:extLst>
          </p:cNvPr>
          <p:cNvSpPr>
            <a:spLocks noChangeArrowheads="1"/>
          </p:cNvSpPr>
          <p:nvPr/>
        </p:nvSpPr>
        <p:spPr bwMode="auto">
          <a:xfrm>
            <a:off x="15976600" y="14301788"/>
            <a:ext cx="43891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30" name="Rectangle 7">
            <a:extLst>
              <a:ext uri="{FF2B5EF4-FFF2-40B4-BE49-F238E27FC236}">
                <a16:creationId xmlns:a16="http://schemas.microsoft.com/office/drawing/2014/main" id="{6A7CFAD9-586F-9C4A-8689-7A1D349A4D99}"/>
              </a:ext>
            </a:extLst>
          </p:cNvPr>
          <p:cNvSpPr>
            <a:spLocks noChangeArrowheads="1"/>
          </p:cNvSpPr>
          <p:nvPr/>
        </p:nvSpPr>
        <p:spPr bwMode="auto">
          <a:xfrm>
            <a:off x="-10218775" y="12065278"/>
            <a:ext cx="76211847"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Ease of Use as reported by trainees</a:t>
            </a:r>
            <a:endParaRPr kumimoji="0" lang="en-US" altLang="en-US" sz="3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59" name="Table 58">
            <a:extLst>
              <a:ext uri="{FF2B5EF4-FFF2-40B4-BE49-F238E27FC236}">
                <a16:creationId xmlns:a16="http://schemas.microsoft.com/office/drawing/2014/main" id="{763D76A9-8926-3E41-AEB4-59E0934A3411}"/>
              </a:ext>
            </a:extLst>
          </p:cNvPr>
          <p:cNvGraphicFramePr>
            <a:graphicFrameLocks noGrp="1"/>
          </p:cNvGraphicFramePr>
          <p:nvPr>
            <p:extLst>
              <p:ext uri="{D42A27DB-BD31-4B8C-83A1-F6EECF244321}">
                <p14:modId xmlns:p14="http://schemas.microsoft.com/office/powerpoint/2010/main" val="928141695"/>
              </p:ext>
            </p:extLst>
          </p:nvPr>
        </p:nvGraphicFramePr>
        <p:xfrm>
          <a:off x="16896245" y="9656768"/>
          <a:ext cx="5049356" cy="8806918"/>
        </p:xfrm>
        <a:graphic>
          <a:graphicData uri="http://schemas.openxmlformats.org/drawingml/2006/table">
            <a:tbl>
              <a:tblPr firstRow="1" firstCol="1" bandRow="1">
                <a:tableStyleId>{5C22544A-7EE6-4342-B048-85BDC9FD1C3A}</a:tableStyleId>
              </a:tblPr>
              <a:tblGrid>
                <a:gridCol w="2524678">
                  <a:extLst>
                    <a:ext uri="{9D8B030D-6E8A-4147-A177-3AD203B41FA5}">
                      <a16:colId xmlns:a16="http://schemas.microsoft.com/office/drawing/2014/main" val="182705520"/>
                    </a:ext>
                  </a:extLst>
                </a:gridCol>
                <a:gridCol w="2524678">
                  <a:extLst>
                    <a:ext uri="{9D8B030D-6E8A-4147-A177-3AD203B41FA5}">
                      <a16:colId xmlns:a16="http://schemas.microsoft.com/office/drawing/2014/main" val="570981506"/>
                    </a:ext>
                  </a:extLst>
                </a:gridCol>
              </a:tblGrid>
              <a:tr h="262692">
                <a:tc>
                  <a:txBody>
                    <a:bodyPr/>
                    <a:lstStyle/>
                    <a:p>
                      <a:pPr marL="0" marR="0" algn="l">
                        <a:lnSpc>
                          <a:spcPct val="107000"/>
                        </a:lnSpc>
                        <a:spcBef>
                          <a:spcPts val="0"/>
                        </a:spcBef>
                        <a:spcAft>
                          <a:spcPts val="0"/>
                        </a:spcAft>
                      </a:pPr>
                      <a:r>
                        <a:rPr lang="en-US" sz="1600" dirty="0">
                          <a:effectLst/>
                        </a:rPr>
                        <a:t>Plastic</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rPr>
                        <a:t>Metal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1420145"/>
                  </a:ext>
                </a:extLst>
              </a:tr>
              <a:tr h="1118018">
                <a:tc>
                  <a:txBody>
                    <a:bodyPr/>
                    <a:lstStyle/>
                    <a:p>
                      <a:pPr marL="0" marR="0" algn="l">
                        <a:lnSpc>
                          <a:spcPct val="107000"/>
                        </a:lnSpc>
                        <a:spcBef>
                          <a:spcPts val="0"/>
                        </a:spcBef>
                        <a:spcAft>
                          <a:spcPts val="0"/>
                        </a:spcAft>
                      </a:pPr>
                      <a:r>
                        <a:rPr lang="en-US" sz="1600">
                          <a:effectLst/>
                        </a:rPr>
                        <a:t>They were difficult to close before removing the speculum.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rPr>
                        <a:t>Cumbersome and more difficult to insert and view cervix</a:t>
                      </a:r>
                      <a:endParaRPr lang="en-US" sz="2000">
                        <a:effectLst/>
                      </a:endParaRPr>
                    </a:p>
                    <a:p>
                      <a:pPr marL="0" marR="0" algn="l">
                        <a:lnSpc>
                          <a:spcPct val="107000"/>
                        </a:lnSpc>
                        <a:spcBef>
                          <a:spcPts val="0"/>
                        </a:spcBef>
                        <a:spcAft>
                          <a:spcPts val="0"/>
                        </a:spcAft>
                      </a:pPr>
                      <a:r>
                        <a:rPr lang="en-US"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7466160"/>
                  </a:ext>
                </a:extLst>
              </a:tr>
              <a:tr h="1118018">
                <a:tc>
                  <a:txBody>
                    <a:bodyPr/>
                    <a:lstStyle/>
                    <a:p>
                      <a:pPr marL="0" marR="0" algn="l">
                        <a:lnSpc>
                          <a:spcPct val="107000"/>
                        </a:lnSpc>
                        <a:spcBef>
                          <a:spcPts val="0"/>
                        </a:spcBef>
                        <a:spcAft>
                          <a:spcPts val="0"/>
                        </a:spcAft>
                      </a:pPr>
                      <a:r>
                        <a:rPr lang="en-US" sz="1600" dirty="0">
                          <a:effectLst/>
                        </a:rPr>
                        <a:t>adjustments were awkward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rPr>
                        <a:t>The locking mechanism and lack of light made this much harder to use.</a:t>
                      </a:r>
                      <a:endParaRPr lang="en-US" sz="2000">
                        <a:effectLst/>
                      </a:endParaRPr>
                    </a:p>
                    <a:p>
                      <a:pPr marL="0" marR="0" algn="l">
                        <a:lnSpc>
                          <a:spcPct val="107000"/>
                        </a:lnSpc>
                        <a:spcBef>
                          <a:spcPts val="0"/>
                        </a:spcBef>
                        <a:spcAft>
                          <a:spcPts val="0"/>
                        </a:spcAft>
                      </a:pPr>
                      <a:r>
                        <a:rPr lang="en-US"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71583821"/>
                  </a:ext>
                </a:extLst>
              </a:tr>
              <a:tr h="835384">
                <a:tc>
                  <a:txBody>
                    <a:bodyPr/>
                    <a:lstStyle/>
                    <a:p>
                      <a:pPr marL="0" marR="0" algn="l">
                        <a:lnSpc>
                          <a:spcPct val="107000"/>
                        </a:lnSpc>
                        <a:spcBef>
                          <a:spcPts val="0"/>
                        </a:spcBef>
                        <a:spcAft>
                          <a:spcPts val="0"/>
                        </a:spcAft>
                      </a:pPr>
                      <a:r>
                        <a:rPr lang="en-US" sz="1600" dirty="0">
                          <a:effectLst/>
                        </a:rPr>
                        <a:t>Difficult to click into place and difficult to remove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rPr>
                        <a:t>It felt as if I was pinching the patient with these.</a:t>
                      </a:r>
                      <a:endParaRPr lang="en-US" sz="2000">
                        <a:effectLst/>
                      </a:endParaRPr>
                    </a:p>
                    <a:p>
                      <a:pPr marL="0" marR="0" algn="l">
                        <a:lnSpc>
                          <a:spcPct val="107000"/>
                        </a:lnSpc>
                        <a:spcBef>
                          <a:spcPts val="0"/>
                        </a:spcBef>
                        <a:spcAft>
                          <a:spcPts val="0"/>
                        </a:spcAft>
                      </a:pPr>
                      <a:r>
                        <a:rPr lang="en-US"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2520100"/>
                  </a:ext>
                </a:extLst>
              </a:tr>
              <a:tr h="1350831">
                <a:tc>
                  <a:txBody>
                    <a:bodyPr/>
                    <a:lstStyle/>
                    <a:p>
                      <a:pPr marL="0" marR="0" algn="l">
                        <a:lnSpc>
                          <a:spcPct val="107000"/>
                        </a:lnSpc>
                        <a:spcBef>
                          <a:spcPts val="0"/>
                        </a:spcBef>
                        <a:spcAft>
                          <a:spcPts val="0"/>
                        </a:spcAft>
                      </a:pPr>
                      <a:r>
                        <a:rPr lang="en-US" sz="1600">
                          <a:effectLst/>
                        </a:rPr>
                        <a:t>There were so many clips and things to adjust, took a lot more effort and practice than the metal one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rPr>
                        <a:t>I did not like the process necessary for opening and closing it.</a:t>
                      </a:r>
                      <a:endParaRPr lang="en-US" sz="2000">
                        <a:effectLst/>
                      </a:endParaRPr>
                    </a:p>
                    <a:p>
                      <a:pPr marL="0" marR="0" algn="ctr">
                        <a:lnSpc>
                          <a:spcPct val="107000"/>
                        </a:lnSpc>
                        <a:spcBef>
                          <a:spcPts val="0"/>
                        </a:spcBef>
                        <a:spcAft>
                          <a:spcPts val="0"/>
                        </a:spcAft>
                      </a:pPr>
                      <a:r>
                        <a:rPr lang="en-US"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4466312"/>
                  </a:ext>
                </a:extLst>
              </a:tr>
              <a:tr h="1118018">
                <a:tc>
                  <a:txBody>
                    <a:bodyPr/>
                    <a:lstStyle/>
                    <a:p>
                      <a:pPr marL="0" marR="0" algn="l">
                        <a:lnSpc>
                          <a:spcPct val="107000"/>
                        </a:lnSpc>
                        <a:spcBef>
                          <a:spcPts val="0"/>
                        </a:spcBef>
                        <a:spcAft>
                          <a:spcPts val="0"/>
                        </a:spcAft>
                      </a:pPr>
                      <a:r>
                        <a:rPr lang="en-US" sz="1600" dirty="0">
                          <a:effectLst/>
                        </a:rPr>
                        <a:t>Was more difficult. More room for user error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rPr>
                        <a:t>It seemed more uncomfortable for the patient</a:t>
                      </a:r>
                      <a:endParaRPr lang="en-US" sz="2000">
                        <a:effectLst/>
                      </a:endParaRPr>
                    </a:p>
                    <a:p>
                      <a:pPr marL="0" marR="0" algn="l">
                        <a:lnSpc>
                          <a:spcPct val="107000"/>
                        </a:lnSpc>
                        <a:spcBef>
                          <a:spcPts val="0"/>
                        </a:spcBef>
                        <a:spcAft>
                          <a:spcPts val="0"/>
                        </a:spcAft>
                      </a:pPr>
                      <a:r>
                        <a:rPr lang="en-US"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0772725"/>
                  </a:ext>
                </a:extLst>
              </a:tr>
              <a:tr h="835384">
                <a:tc>
                  <a:txBody>
                    <a:bodyPr/>
                    <a:lstStyle/>
                    <a:p>
                      <a:pPr marL="0" marR="0" algn="l">
                        <a:lnSpc>
                          <a:spcPct val="107000"/>
                        </a:lnSpc>
                        <a:spcBef>
                          <a:spcPts val="0"/>
                        </a:spcBef>
                        <a:spcAft>
                          <a:spcPts val="0"/>
                        </a:spcAft>
                      </a:pPr>
                      <a:r>
                        <a:rPr lang="en-US"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a:effectLst/>
                        </a:rPr>
                        <a:t>Difficult to screw the pieces into place</a:t>
                      </a:r>
                      <a:endParaRPr lang="en-US" sz="2000">
                        <a:effectLst/>
                      </a:endParaRPr>
                    </a:p>
                    <a:p>
                      <a:pPr marL="0" marR="0" algn="l">
                        <a:lnSpc>
                          <a:spcPct val="107000"/>
                        </a:lnSpc>
                        <a:spcBef>
                          <a:spcPts val="0"/>
                        </a:spcBef>
                        <a:spcAft>
                          <a:spcPts val="0"/>
                        </a:spcAft>
                      </a:pPr>
                      <a:r>
                        <a:rPr lang="en-US" sz="1600">
                          <a:effectLst/>
                        </a:rPr>
                        <a:t>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4416498"/>
                  </a:ext>
                </a:extLst>
              </a:tr>
              <a:tr h="2168573">
                <a:tc>
                  <a:txBody>
                    <a:bodyPr/>
                    <a:lstStyle/>
                    <a:p>
                      <a:pPr marL="0" marR="0" algn="l">
                        <a:lnSpc>
                          <a:spcPct val="107000"/>
                        </a:lnSpc>
                        <a:spcBef>
                          <a:spcPts val="0"/>
                        </a:spcBef>
                        <a:spcAft>
                          <a:spcPts val="0"/>
                        </a:spcAft>
                      </a:pPr>
                      <a:r>
                        <a:rPr lang="en-US"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rPr>
                        <a:t>The metal speculums were hard to keep shut when inserting, and difficult to "lock" once in place. However, they provided a wider visual field.</a:t>
                      </a:r>
                      <a:endParaRPr lang="en-US" sz="2000" dirty="0">
                        <a:effectLst/>
                      </a:endParaRPr>
                    </a:p>
                    <a:p>
                      <a:pPr marL="0" marR="0" algn="l">
                        <a:lnSpc>
                          <a:spcPct val="107000"/>
                        </a:lnSpc>
                        <a:spcBef>
                          <a:spcPts val="0"/>
                        </a:spcBef>
                        <a:spcAft>
                          <a:spcPts val="0"/>
                        </a:spcAft>
                      </a:pPr>
                      <a:r>
                        <a:rPr lang="en-US"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8667620"/>
                  </a:ext>
                </a:extLst>
              </a:tr>
            </a:tbl>
          </a:graphicData>
        </a:graphic>
      </p:graphicFrame>
      <p:graphicFrame>
        <p:nvGraphicFramePr>
          <p:cNvPr id="61" name="Table 60">
            <a:extLst>
              <a:ext uri="{FF2B5EF4-FFF2-40B4-BE49-F238E27FC236}">
                <a16:creationId xmlns:a16="http://schemas.microsoft.com/office/drawing/2014/main" id="{18E39CFF-7ED7-174D-9FDB-39322F0EA1F1}"/>
              </a:ext>
            </a:extLst>
          </p:cNvPr>
          <p:cNvGraphicFramePr>
            <a:graphicFrameLocks noGrp="1"/>
          </p:cNvGraphicFramePr>
          <p:nvPr>
            <p:extLst>
              <p:ext uri="{D42A27DB-BD31-4B8C-83A1-F6EECF244321}">
                <p14:modId xmlns:p14="http://schemas.microsoft.com/office/powerpoint/2010/main" val="43004603"/>
              </p:ext>
            </p:extLst>
          </p:nvPr>
        </p:nvGraphicFramePr>
        <p:xfrm>
          <a:off x="11828322" y="9649929"/>
          <a:ext cx="4993342" cy="8828095"/>
        </p:xfrm>
        <a:graphic>
          <a:graphicData uri="http://schemas.openxmlformats.org/drawingml/2006/table">
            <a:tbl>
              <a:tblPr firstRow="1" firstCol="1" bandRow="1">
                <a:tableStyleId>{5C22544A-7EE6-4342-B048-85BDC9FD1C3A}</a:tableStyleId>
              </a:tblPr>
              <a:tblGrid>
                <a:gridCol w="2496671">
                  <a:extLst>
                    <a:ext uri="{9D8B030D-6E8A-4147-A177-3AD203B41FA5}">
                      <a16:colId xmlns:a16="http://schemas.microsoft.com/office/drawing/2014/main" val="1080764753"/>
                    </a:ext>
                  </a:extLst>
                </a:gridCol>
                <a:gridCol w="2496671">
                  <a:extLst>
                    <a:ext uri="{9D8B030D-6E8A-4147-A177-3AD203B41FA5}">
                      <a16:colId xmlns:a16="http://schemas.microsoft.com/office/drawing/2014/main" val="1223764757"/>
                    </a:ext>
                  </a:extLst>
                </a:gridCol>
              </a:tblGrid>
              <a:tr h="235027">
                <a:tc>
                  <a:txBody>
                    <a:bodyPr/>
                    <a:lstStyle/>
                    <a:p>
                      <a:pPr marL="0" marR="0" algn="l">
                        <a:lnSpc>
                          <a:spcPct val="107000"/>
                        </a:lnSpc>
                        <a:spcBef>
                          <a:spcPts val="0"/>
                        </a:spcBef>
                        <a:spcAft>
                          <a:spcPts val="0"/>
                        </a:spcAft>
                      </a:pPr>
                      <a:r>
                        <a:rPr lang="en-US" sz="1600" dirty="0">
                          <a:effectLst/>
                        </a:rPr>
                        <a:t>Plastic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rPr>
                        <a:t>Metal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45328747"/>
                  </a:ext>
                </a:extLst>
              </a:tr>
              <a:tr h="972783">
                <a:tc>
                  <a:txBody>
                    <a:bodyPr/>
                    <a:lstStyle/>
                    <a:p>
                      <a:pPr marL="0" marR="0" algn="l">
                        <a:lnSpc>
                          <a:spcPct val="107000"/>
                        </a:lnSpc>
                        <a:spcBef>
                          <a:spcPts val="0"/>
                        </a:spcBef>
                        <a:spcAft>
                          <a:spcPts val="0"/>
                        </a:spcAft>
                      </a:pPr>
                      <a:r>
                        <a:rPr lang="en-US" sz="1400">
                          <a:effectLst/>
                        </a:rPr>
                        <a:t>The light and ease of locking/unlocking made this very easy to use.  It needs to align better.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400">
                          <a:effectLst/>
                        </a:rPr>
                        <a:t>thought this was the easiest type of speculum to use </a:t>
                      </a:r>
                      <a:endParaRPr lang="en-US" sz="1800">
                        <a:effectLst/>
                      </a:endParaRPr>
                    </a:p>
                    <a:p>
                      <a:pPr marL="0" marR="0" algn="l">
                        <a:lnSpc>
                          <a:spcPct val="107000"/>
                        </a:lnSpc>
                        <a:spcBef>
                          <a:spcPts val="0"/>
                        </a:spcBef>
                        <a:spcAft>
                          <a:spcPts val="0"/>
                        </a:spcAft>
                      </a:pPr>
                      <a:r>
                        <a:rPr lang="en-US" sz="14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3881200"/>
                  </a:ext>
                </a:extLst>
              </a:tr>
              <a:tr h="1710539">
                <a:tc>
                  <a:txBody>
                    <a:bodyPr/>
                    <a:lstStyle/>
                    <a:p>
                      <a:pPr marL="0" marR="0" algn="l">
                        <a:lnSpc>
                          <a:spcPct val="107000"/>
                        </a:lnSpc>
                        <a:spcBef>
                          <a:spcPts val="0"/>
                        </a:spcBef>
                        <a:spcAft>
                          <a:spcPts val="0"/>
                        </a:spcAft>
                      </a:pPr>
                      <a:r>
                        <a:rPr lang="en-US" sz="1400">
                          <a:effectLst/>
                        </a:rPr>
                        <a:t>Easier to use, but I wish they were not so hard on the environment.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400">
                          <a:effectLst/>
                        </a:rPr>
                        <a:t>I preferred them to the plastic. They seemed sturdier and like they were less likely to malfunction and accidentally close on the patients cervix. </a:t>
                      </a:r>
                      <a:endParaRPr lang="en-US" sz="1800">
                        <a:effectLst/>
                      </a:endParaRPr>
                    </a:p>
                    <a:p>
                      <a:pPr marL="0" marR="0" algn="l">
                        <a:lnSpc>
                          <a:spcPct val="107000"/>
                        </a:lnSpc>
                        <a:spcBef>
                          <a:spcPts val="0"/>
                        </a:spcBef>
                        <a:spcAft>
                          <a:spcPts val="0"/>
                        </a:spcAft>
                      </a:pPr>
                      <a:r>
                        <a:rPr lang="en-US" sz="14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1576264"/>
                  </a:ext>
                </a:extLst>
              </a:tr>
              <a:tr h="972783">
                <a:tc>
                  <a:txBody>
                    <a:bodyPr/>
                    <a:lstStyle/>
                    <a:p>
                      <a:pPr marL="0" marR="0" algn="l">
                        <a:lnSpc>
                          <a:spcPct val="107000"/>
                        </a:lnSpc>
                        <a:spcBef>
                          <a:spcPts val="0"/>
                        </a:spcBef>
                        <a:spcAft>
                          <a:spcPts val="0"/>
                        </a:spcAft>
                      </a:pPr>
                      <a:r>
                        <a:rPr lang="en-US" sz="1400">
                          <a:effectLst/>
                        </a:rPr>
                        <a:t>I thought it was the easiest to use.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400" dirty="0">
                          <a:effectLst/>
                        </a:rPr>
                        <a:t>Much more control and consistency locating the cervix compared to lighter models.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3259528"/>
                  </a:ext>
                </a:extLst>
              </a:tr>
              <a:tr h="1218702">
                <a:tc>
                  <a:txBody>
                    <a:bodyPr/>
                    <a:lstStyle/>
                    <a:p>
                      <a:pPr marL="0" marR="0" algn="l">
                        <a:lnSpc>
                          <a:spcPct val="107000"/>
                        </a:lnSpc>
                        <a:spcBef>
                          <a:spcPts val="0"/>
                        </a:spcBef>
                        <a:spcAft>
                          <a:spcPts val="0"/>
                        </a:spcAft>
                      </a:pPr>
                      <a:r>
                        <a:rPr lang="en-US" sz="1400">
                          <a:effectLst/>
                        </a:rPr>
                        <a:t>Although I think plastic speculums were easier to use, the whole experience with the teaching assistant was not good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400" dirty="0">
                          <a:effectLst/>
                        </a:rPr>
                        <a:t> It was more sturdy so I thought it was easier to use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0186167"/>
                  </a:ext>
                </a:extLst>
              </a:tr>
              <a:tr h="1464620">
                <a:tc>
                  <a:txBody>
                    <a:bodyPr/>
                    <a:lstStyle/>
                    <a:p>
                      <a:pPr marL="0" marR="0" lvl="0" indent="0" algn="l" defTabSz="2820325"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mn-lt"/>
                          <a:ea typeface="+mn-ea"/>
                          <a:cs typeface="+mn-cs"/>
                        </a:rPr>
                        <a:t>The plastic speculums were easy to insert and open/lock, but provided a smaller visual field.</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400" dirty="0">
                          <a:effectLst/>
                        </a:rPr>
                        <a:t> I liked the variable positioning with the metal speculum, whereas with the plastic there were set distances it could be opened.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36579397"/>
                  </a:ext>
                </a:extLst>
              </a:tr>
              <a:tr h="726864">
                <a:tc>
                  <a:txBody>
                    <a:bodyPr/>
                    <a:lstStyle/>
                    <a:p>
                      <a:pPr marL="0" marR="0" algn="l">
                        <a:lnSpc>
                          <a:spcPct val="107000"/>
                        </a:lnSpc>
                        <a:spcBef>
                          <a:spcPts val="0"/>
                        </a:spcBef>
                        <a:spcAft>
                          <a:spcPts val="0"/>
                        </a:spcAft>
                      </a:pPr>
                      <a:r>
                        <a:rPr lang="en-US" sz="1400" dirty="0">
                          <a:effectLst/>
                        </a:rPr>
                        <a:t>Super easy to get the cervix in view. Quicker to expand speculum.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9109974"/>
                  </a:ext>
                </a:extLst>
              </a:tr>
              <a:tr h="785575">
                <a:tc>
                  <a:txBody>
                    <a:bodyPr/>
                    <a:lstStyle/>
                    <a:p>
                      <a:pPr marL="0" marR="0" lvl="0" indent="0" algn="l" defTabSz="2820325" rtl="0" eaLnBrk="1" fontAlgn="auto" latinLnBrk="0" hangingPunct="1">
                        <a:lnSpc>
                          <a:spcPct val="107000"/>
                        </a:lnSpc>
                        <a:spcBef>
                          <a:spcPts val="0"/>
                        </a:spcBef>
                        <a:spcAft>
                          <a:spcPts val="0"/>
                        </a:spcAft>
                        <a:buClrTx/>
                        <a:buSzTx/>
                        <a:buFontTx/>
                        <a:buNone/>
                        <a:tabLst/>
                        <a:defRPr/>
                      </a:pPr>
                      <a:r>
                        <a:rPr lang="en-US" sz="1400" b="1" kern="1200" noProof="0" dirty="0">
                          <a:solidFill>
                            <a:schemeClr val="lt1"/>
                          </a:solidFill>
                          <a:effectLst/>
                          <a:latin typeface="+mn-lt"/>
                          <a:ea typeface="+mn-ea"/>
                          <a:cs typeface="+mn-cs"/>
                        </a:rPr>
                        <a:t>Was easy but harder than metal</a:t>
                      </a:r>
                    </a:p>
                    <a:p>
                      <a:pPr marL="0" marR="0" algn="l">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91317438"/>
                  </a:ext>
                </a:extLst>
              </a:tr>
              <a:tr h="726864">
                <a:tc>
                  <a:txBody>
                    <a:bodyPr/>
                    <a:lstStyle/>
                    <a:p>
                      <a:pPr marL="0" marR="0" algn="l">
                        <a:lnSpc>
                          <a:spcPct val="107000"/>
                        </a:lnSpc>
                        <a:spcBef>
                          <a:spcPts val="0"/>
                        </a:spcBef>
                        <a:spcAft>
                          <a:spcPts val="0"/>
                        </a:spcAft>
                      </a:pPr>
                      <a:r>
                        <a:rPr lang="en-US" sz="1400" dirty="0">
                          <a:effectLst/>
                        </a:rPr>
                        <a:t>Much easier to use and loved the light that was built 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07000"/>
                        </a:lnSpc>
                        <a:spcBef>
                          <a:spcPts val="0"/>
                        </a:spcBef>
                        <a:spcAft>
                          <a:spcPts val="0"/>
                        </a:spcAft>
                      </a:pPr>
                      <a:r>
                        <a:rPr lang="en-US" sz="1600" dirty="0">
                          <a:effectLst/>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3134322"/>
                  </a:ext>
                </a:extLst>
              </a:tr>
            </a:tbl>
          </a:graphicData>
        </a:graphic>
      </p:graphicFrame>
      <p:sp>
        <p:nvSpPr>
          <p:cNvPr id="63" name="Rectangle 62">
            <a:extLst>
              <a:ext uri="{FF2B5EF4-FFF2-40B4-BE49-F238E27FC236}">
                <a16:creationId xmlns:a16="http://schemas.microsoft.com/office/drawing/2014/main" id="{4A99C86B-28F9-6640-B442-280B6026EF03}"/>
              </a:ext>
            </a:extLst>
          </p:cNvPr>
          <p:cNvSpPr/>
          <p:nvPr/>
        </p:nvSpPr>
        <p:spPr>
          <a:xfrm>
            <a:off x="16961442" y="18617914"/>
            <a:ext cx="5417907" cy="400110"/>
          </a:xfrm>
          <a:prstGeom prst="rect">
            <a:avLst/>
          </a:prstGeom>
        </p:spPr>
        <p:txBody>
          <a:bodyPr wrap="square">
            <a:spAutoFit/>
          </a:bodyPr>
          <a:lstStyle/>
          <a:p>
            <a:r>
              <a:rPr lang="en-US" sz="2000" b="1" dirty="0"/>
              <a:t>Table 2: Common difficulties with each Type </a:t>
            </a:r>
          </a:p>
        </p:txBody>
      </p:sp>
      <p:sp>
        <p:nvSpPr>
          <p:cNvPr id="64" name="Rectangle 63">
            <a:extLst>
              <a:ext uri="{FF2B5EF4-FFF2-40B4-BE49-F238E27FC236}">
                <a16:creationId xmlns:a16="http://schemas.microsoft.com/office/drawing/2014/main" id="{A534FEC8-3957-5742-B1A9-5D4BD3113204}"/>
              </a:ext>
            </a:extLst>
          </p:cNvPr>
          <p:cNvSpPr/>
          <p:nvPr/>
        </p:nvSpPr>
        <p:spPr>
          <a:xfrm>
            <a:off x="11843006" y="18603325"/>
            <a:ext cx="3896067" cy="400110"/>
          </a:xfrm>
          <a:prstGeom prst="rect">
            <a:avLst/>
          </a:prstGeom>
        </p:spPr>
        <p:txBody>
          <a:bodyPr wrap="none">
            <a:spAutoFit/>
          </a:bodyPr>
          <a:lstStyle/>
          <a:p>
            <a:r>
              <a:rPr lang="en-US" sz="2000" b="1" dirty="0"/>
              <a:t>Table 1: Ease to Operate/Durability</a:t>
            </a:r>
          </a:p>
        </p:txBody>
      </p:sp>
      <p:sp>
        <p:nvSpPr>
          <p:cNvPr id="65" name="Rectangle 64">
            <a:extLst>
              <a:ext uri="{FF2B5EF4-FFF2-40B4-BE49-F238E27FC236}">
                <a16:creationId xmlns:a16="http://schemas.microsoft.com/office/drawing/2014/main" id="{16592089-BB86-F143-B819-3F09F01085C8}"/>
              </a:ext>
            </a:extLst>
          </p:cNvPr>
          <p:cNvSpPr/>
          <p:nvPr/>
        </p:nvSpPr>
        <p:spPr>
          <a:xfrm>
            <a:off x="22277138" y="18659163"/>
            <a:ext cx="4754378" cy="400110"/>
          </a:xfrm>
          <a:prstGeom prst="rect">
            <a:avLst/>
          </a:prstGeom>
        </p:spPr>
        <p:txBody>
          <a:bodyPr wrap="none">
            <a:spAutoFit/>
          </a:bodyPr>
          <a:lstStyle/>
          <a:p>
            <a:r>
              <a:rPr lang="en-US" sz="2000" b="1" dirty="0"/>
              <a:t>Table 3: Cost Breakdown: Metal Speculums</a:t>
            </a:r>
          </a:p>
        </p:txBody>
      </p:sp>
      <p:graphicFrame>
        <p:nvGraphicFramePr>
          <p:cNvPr id="40" name="Chart 39">
            <a:extLst>
              <a:ext uri="{FF2B5EF4-FFF2-40B4-BE49-F238E27FC236}">
                <a16:creationId xmlns:a16="http://schemas.microsoft.com/office/drawing/2014/main" id="{DFAB7FD1-5A44-BF4B-AC76-D50FBAB6C9DE}"/>
              </a:ext>
            </a:extLst>
          </p:cNvPr>
          <p:cNvGraphicFramePr/>
          <p:nvPr>
            <p:extLst>
              <p:ext uri="{D42A27DB-BD31-4B8C-83A1-F6EECF244321}">
                <p14:modId xmlns:p14="http://schemas.microsoft.com/office/powerpoint/2010/main" val="2690329832"/>
              </p:ext>
            </p:extLst>
          </p:nvPr>
        </p:nvGraphicFramePr>
        <p:xfrm>
          <a:off x="22277138" y="9998144"/>
          <a:ext cx="9193461" cy="4754827"/>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27124</TotalTime>
  <Words>1485</Words>
  <Application>Microsoft Macintosh PowerPoint</Application>
  <PresentationFormat>Custom</PresentationFormat>
  <Paragraphs>109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PowerPoint Presentation</vt:lpstr>
    </vt:vector>
  </TitlesOfParts>
  <Company>Genigraphics LLC</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24x48</dc:title>
  <dc:creator>Jay Larson</dc:creator>
  <dc:description>Quality poster printing
www.genigraphics.com
1-800-790-4001</dc:description>
  <cp:lastModifiedBy>Showstark, Mary</cp:lastModifiedBy>
  <cp:revision>207</cp:revision>
  <cp:lastPrinted>2013-02-12T02:21:55Z</cp:lastPrinted>
  <dcterms:created xsi:type="dcterms:W3CDTF">2013-02-10T21:14:48Z</dcterms:created>
  <dcterms:modified xsi:type="dcterms:W3CDTF">2019-02-25T19:13:35Z</dcterms:modified>
</cp:coreProperties>
</file>