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33"/>
  </p:notesMasterIdLst>
  <p:sldIdLst>
    <p:sldId id="256" r:id="rId2"/>
    <p:sldId id="257" r:id="rId3"/>
    <p:sldId id="259" r:id="rId4"/>
    <p:sldId id="264" r:id="rId5"/>
    <p:sldId id="258" r:id="rId6"/>
    <p:sldId id="261" r:id="rId7"/>
    <p:sldId id="260" r:id="rId8"/>
    <p:sldId id="282" r:id="rId9"/>
    <p:sldId id="283" r:id="rId10"/>
    <p:sldId id="262" r:id="rId11"/>
    <p:sldId id="263" r:id="rId12"/>
    <p:sldId id="265" r:id="rId13"/>
    <p:sldId id="266" r:id="rId14"/>
    <p:sldId id="277" r:id="rId15"/>
    <p:sldId id="281" r:id="rId16"/>
    <p:sldId id="278" r:id="rId17"/>
    <p:sldId id="279" r:id="rId18"/>
    <p:sldId id="280" r:id="rId19"/>
    <p:sldId id="286" r:id="rId20"/>
    <p:sldId id="267" r:id="rId21"/>
    <p:sldId id="268" r:id="rId22"/>
    <p:sldId id="269" r:id="rId23"/>
    <p:sldId id="270" r:id="rId24"/>
    <p:sldId id="271" r:id="rId25"/>
    <p:sldId id="284" r:id="rId26"/>
    <p:sldId id="285" r:id="rId27"/>
    <p:sldId id="272" r:id="rId28"/>
    <p:sldId id="275" r:id="rId29"/>
    <p:sldId id="273" r:id="rId30"/>
    <p:sldId id="276" r:id="rId31"/>
    <p:sldId id="274" r:id="rId32"/>
  </p:sldIdLst>
  <p:sldSz cx="12192000" cy="6858000"/>
  <p:notesSz cx="6889750" cy="96710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051F"/>
    <a:srgbClr val="F175DF"/>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2B69E2-38F9-40E2-8423-76829C42D2DA}" v="1884" dt="2018-07-04T05:06:27.8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414" autoAdjust="0"/>
    <p:restoredTop sz="94660"/>
  </p:normalViewPr>
  <p:slideViewPr>
    <p:cSldViewPr snapToGrid="0">
      <p:cViewPr varScale="1">
        <p:scale>
          <a:sx n="70" d="100"/>
          <a:sy n="70" d="100"/>
        </p:scale>
        <p:origin x="46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6088" cy="4841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902075" y="0"/>
            <a:ext cx="2986088" cy="484188"/>
          </a:xfrm>
          <a:prstGeom prst="rect">
            <a:avLst/>
          </a:prstGeom>
        </p:spPr>
        <p:txBody>
          <a:bodyPr vert="horz" lIns="91440" tIns="45720" rIns="91440" bIns="45720" rtlCol="0"/>
          <a:lstStyle>
            <a:lvl1pPr algn="r">
              <a:defRPr sz="1200"/>
            </a:lvl1pPr>
          </a:lstStyle>
          <a:p>
            <a:fld id="{988C5F6E-BBAB-45D2-8EC0-014E9E505AE4}" type="datetimeFigureOut">
              <a:rPr lang="en-IN" smtClean="0"/>
              <a:t>05-07-2018</a:t>
            </a:fld>
            <a:endParaRPr lang="en-IN"/>
          </a:p>
        </p:txBody>
      </p:sp>
      <p:sp>
        <p:nvSpPr>
          <p:cNvPr id="4" name="Slide Image Placeholder 3"/>
          <p:cNvSpPr>
            <a:spLocks noGrp="1" noRot="1" noChangeAspect="1"/>
          </p:cNvSpPr>
          <p:nvPr>
            <p:ph type="sldImg" idx="2"/>
          </p:nvPr>
        </p:nvSpPr>
        <p:spPr>
          <a:xfrm>
            <a:off x="544513" y="1209675"/>
            <a:ext cx="5800725" cy="32639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8975" y="4654550"/>
            <a:ext cx="5511800" cy="3808413"/>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9186863"/>
            <a:ext cx="2986088" cy="4841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902075" y="9186863"/>
            <a:ext cx="2986088" cy="484187"/>
          </a:xfrm>
          <a:prstGeom prst="rect">
            <a:avLst/>
          </a:prstGeom>
        </p:spPr>
        <p:txBody>
          <a:bodyPr vert="horz" lIns="91440" tIns="45720" rIns="91440" bIns="45720" rtlCol="0" anchor="b"/>
          <a:lstStyle>
            <a:lvl1pPr algn="r">
              <a:defRPr sz="1200"/>
            </a:lvl1pPr>
          </a:lstStyle>
          <a:p>
            <a:fld id="{3ED927AA-2C1D-498C-AF91-F50FD507F451}" type="slidenum">
              <a:rPr lang="en-IN" smtClean="0"/>
              <a:t>‹#›</a:t>
            </a:fld>
            <a:endParaRPr lang="en-IN"/>
          </a:p>
        </p:txBody>
      </p:sp>
    </p:spTree>
    <p:extLst>
      <p:ext uri="{BB962C8B-B14F-4D97-AF65-F5344CB8AC3E}">
        <p14:creationId xmlns:p14="http://schemas.microsoft.com/office/powerpoint/2010/main" val="3849400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ED927AA-2C1D-498C-AF91-F50FD507F451}" type="slidenum">
              <a:rPr lang="en-IN" smtClean="0"/>
              <a:t>5</a:t>
            </a:fld>
            <a:endParaRPr lang="en-IN"/>
          </a:p>
        </p:txBody>
      </p:sp>
    </p:spTree>
    <p:extLst>
      <p:ext uri="{BB962C8B-B14F-4D97-AF65-F5344CB8AC3E}">
        <p14:creationId xmlns:p14="http://schemas.microsoft.com/office/powerpoint/2010/main" val="5273291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4DE8359-11CC-4C75-90C6-051936265B2C}" type="datetimeFigureOut">
              <a:rPr lang="en-IN" smtClean="0"/>
              <a:t>05-07-2018</a:t>
            </a:fld>
            <a:endParaRPr lang="en-IN"/>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IN"/>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270BFF26-189D-4BF0-A0E8-F16D5724EC23}" type="slidenum">
              <a:rPr lang="en-IN" smtClean="0"/>
              <a:t>‹#›</a:t>
            </a:fld>
            <a:endParaRPr lang="en-IN"/>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27795355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DE8359-11CC-4C75-90C6-051936265B2C}" type="datetimeFigureOut">
              <a:rPr lang="en-IN" smtClean="0"/>
              <a:t>05-07-2018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70BFF26-189D-4BF0-A0E8-F16D5724EC23}" type="slidenum">
              <a:rPr lang="en-IN" smtClean="0"/>
              <a:t>‹#›</a:t>
            </a:fld>
            <a:endParaRPr lang="en-IN"/>
          </a:p>
        </p:txBody>
      </p:sp>
    </p:spTree>
    <p:extLst>
      <p:ext uri="{BB962C8B-B14F-4D97-AF65-F5344CB8AC3E}">
        <p14:creationId xmlns:p14="http://schemas.microsoft.com/office/powerpoint/2010/main" val="2658500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4DE8359-11CC-4C75-90C6-051936265B2C}" type="datetimeFigureOut">
              <a:rPr lang="en-IN" smtClean="0"/>
              <a:t>05-07-2018</a:t>
            </a:fld>
            <a:endParaRPr lang="en-IN"/>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IN"/>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270BFF26-189D-4BF0-A0E8-F16D5724EC23}" type="slidenum">
              <a:rPr lang="en-IN" smtClean="0"/>
              <a:t>‹#›</a:t>
            </a:fld>
            <a:endParaRPr lang="en-IN"/>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69582672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DE8359-11CC-4C75-90C6-051936265B2C}" type="datetimeFigureOut">
              <a:rPr lang="en-IN" smtClean="0"/>
              <a:t>05-07-2018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70BFF26-189D-4BF0-A0E8-F16D5724EC23}" type="slidenum">
              <a:rPr lang="en-IN" smtClean="0"/>
              <a:t>‹#›</a:t>
            </a:fld>
            <a:endParaRPr lang="en-IN"/>
          </a:p>
        </p:txBody>
      </p:sp>
    </p:spTree>
    <p:extLst>
      <p:ext uri="{BB962C8B-B14F-4D97-AF65-F5344CB8AC3E}">
        <p14:creationId xmlns:p14="http://schemas.microsoft.com/office/powerpoint/2010/main" val="4000342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DE8359-11CC-4C75-90C6-051936265B2C}" type="datetimeFigureOut">
              <a:rPr lang="en-IN" smtClean="0"/>
              <a:t>05-07-2018</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70BFF26-189D-4BF0-A0E8-F16D5724EC23}" type="slidenum">
              <a:rPr lang="en-IN" smtClean="0"/>
              <a:t>‹#›</a:t>
            </a:fld>
            <a:endParaRPr lang="en-IN"/>
          </a:p>
        </p:txBody>
      </p:sp>
    </p:spTree>
    <p:extLst>
      <p:ext uri="{BB962C8B-B14F-4D97-AF65-F5344CB8AC3E}">
        <p14:creationId xmlns:p14="http://schemas.microsoft.com/office/powerpoint/2010/main" val="2309650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DE8359-11CC-4C75-90C6-051936265B2C}" type="datetimeFigureOut">
              <a:rPr lang="en-IN" smtClean="0"/>
              <a:t>05-07-2018</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70BFF26-189D-4BF0-A0E8-F16D5724EC23}" type="slidenum">
              <a:rPr lang="en-IN" smtClean="0"/>
              <a:t>‹#›</a:t>
            </a:fld>
            <a:endParaRPr lang="en-IN"/>
          </a:p>
        </p:txBody>
      </p:sp>
    </p:spTree>
    <p:extLst>
      <p:ext uri="{BB962C8B-B14F-4D97-AF65-F5344CB8AC3E}">
        <p14:creationId xmlns:p14="http://schemas.microsoft.com/office/powerpoint/2010/main" val="481843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DE8359-11CC-4C75-90C6-051936265B2C}" type="datetimeFigureOut">
              <a:rPr lang="en-IN" smtClean="0"/>
              <a:t>05-07-2018</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70BFF26-189D-4BF0-A0E8-F16D5724EC23}" type="slidenum">
              <a:rPr lang="en-IN" smtClean="0"/>
              <a:t>‹#›</a:t>
            </a:fld>
            <a:endParaRPr lang="en-IN"/>
          </a:p>
        </p:txBody>
      </p:sp>
    </p:spTree>
    <p:extLst>
      <p:ext uri="{BB962C8B-B14F-4D97-AF65-F5344CB8AC3E}">
        <p14:creationId xmlns:p14="http://schemas.microsoft.com/office/powerpoint/2010/main" val="1074091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4DE8359-11CC-4C75-90C6-051936265B2C}" type="datetimeFigureOut">
              <a:rPr lang="en-IN" smtClean="0"/>
              <a:t>05-07-2018</a:t>
            </a:fld>
            <a:endParaRPr lang="en-IN"/>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IN"/>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270BFF26-189D-4BF0-A0E8-F16D5724EC23}" type="slidenum">
              <a:rPr lang="en-IN" smtClean="0"/>
              <a:t>‹#›</a:t>
            </a:fld>
            <a:endParaRPr lang="en-IN"/>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52553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4DE8359-11CC-4C75-90C6-051936265B2C}" type="datetimeFigureOut">
              <a:rPr lang="en-IN" smtClean="0"/>
              <a:t>05-07-2018</a:t>
            </a:fld>
            <a:endParaRPr lang="en-IN"/>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IN"/>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270BFF26-189D-4BF0-A0E8-F16D5724EC23}" type="slidenum">
              <a:rPr lang="en-IN" smtClean="0"/>
              <a:t>‹#›</a:t>
            </a:fld>
            <a:endParaRPr lang="en-IN"/>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38404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DE8359-11CC-4C75-90C6-051936265B2C}" type="datetimeFigureOut">
              <a:rPr lang="en-IN" smtClean="0"/>
              <a:t>05-07-2018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70BFF26-189D-4BF0-A0E8-F16D5724EC23}" type="slidenum">
              <a:rPr lang="en-IN" smtClean="0"/>
              <a:t>‹#›</a:t>
            </a:fld>
            <a:endParaRPr lang="en-IN"/>
          </a:p>
        </p:txBody>
      </p:sp>
    </p:spTree>
    <p:extLst>
      <p:ext uri="{BB962C8B-B14F-4D97-AF65-F5344CB8AC3E}">
        <p14:creationId xmlns:p14="http://schemas.microsoft.com/office/powerpoint/2010/main" val="1352584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DE8359-11CC-4C75-90C6-051936265B2C}" type="datetimeFigureOut">
              <a:rPr lang="en-IN" smtClean="0"/>
              <a:t>05-07-2018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70BFF26-189D-4BF0-A0E8-F16D5724EC23}" type="slidenum">
              <a:rPr lang="en-IN" smtClean="0"/>
              <a:t>‹#›</a:t>
            </a:fld>
            <a:endParaRPr lang="en-IN"/>
          </a:p>
        </p:txBody>
      </p:sp>
    </p:spTree>
    <p:extLst>
      <p:ext uri="{BB962C8B-B14F-4D97-AF65-F5344CB8AC3E}">
        <p14:creationId xmlns:p14="http://schemas.microsoft.com/office/powerpoint/2010/main" val="4269926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4DE8359-11CC-4C75-90C6-051936265B2C}" type="datetimeFigureOut">
              <a:rPr lang="en-IN" smtClean="0"/>
              <a:t>05-07-2018</a:t>
            </a:fld>
            <a:endParaRPr lang="en-IN"/>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IN"/>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270BFF26-189D-4BF0-A0E8-F16D5724EC23}" type="slidenum">
              <a:rPr lang="en-IN" smtClean="0"/>
              <a:t>‹#›</a:t>
            </a:fld>
            <a:endParaRPr lang="en-IN"/>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96427853"/>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_F7sz4koTB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Layout" Target="../slideLayouts/slideLayout2.xml"/><Relationship Id="rId1" Type="http://schemas.openxmlformats.org/officeDocument/2006/relationships/video" Target="https://www.youtube.com/embed/jGFo-UB7-sc" TargetMode="External"/><Relationship Id="rId6" Type="http://schemas.openxmlformats.org/officeDocument/2006/relationships/image" Target="../media/image7.jpeg"/><Relationship Id="rId5" Type="http://schemas.openxmlformats.org/officeDocument/2006/relationships/image" Target="../media/image6.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jp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 Id="rId5" Type="http://schemas.openxmlformats.org/officeDocument/2006/relationships/hyperlink" Target="https://all3dp.com/abs-3d-printer-filament-explained/" TargetMode="Externa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2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2.jpg"/><Relationship Id="rId3" Type="http://schemas.openxmlformats.org/officeDocument/2006/relationships/image" Target="../media/image27.jpg"/><Relationship Id="rId7" Type="http://schemas.openxmlformats.org/officeDocument/2006/relationships/image" Target="../media/image31.jpg"/><Relationship Id="rId2" Type="http://schemas.openxmlformats.org/officeDocument/2006/relationships/image" Target="../media/image26.jpg"/><Relationship Id="rId1" Type="http://schemas.openxmlformats.org/officeDocument/2006/relationships/slideLayout" Target="../slideLayouts/slideLayout2.xml"/><Relationship Id="rId6" Type="http://schemas.openxmlformats.org/officeDocument/2006/relationships/image" Target="../media/image30.jpg"/><Relationship Id="rId5" Type="http://schemas.openxmlformats.org/officeDocument/2006/relationships/image" Target="../media/image29.png"/><Relationship Id="rId4" Type="http://schemas.openxmlformats.org/officeDocument/2006/relationships/image" Target="../media/image28.jpg"/></Relationships>
</file>

<file path=ppt/slides/_rels/slide13.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slideLayout" Target="../slideLayouts/slideLayout2.xml"/><Relationship Id="rId7" Type="http://schemas.openxmlformats.org/officeDocument/2006/relationships/image" Target="../media/image36.JPG"/><Relationship Id="rId2" Type="http://schemas.openxmlformats.org/officeDocument/2006/relationships/video" Target="https://www.youtube.com/embed/7JhjhgjchfM" TargetMode="External"/><Relationship Id="rId1" Type="http://schemas.openxmlformats.org/officeDocument/2006/relationships/video" Target="https://www.youtube.com/embed/bBsys2ReKHM" TargetMode="Externa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3.jpg"/><Relationship Id="rId9" Type="http://schemas.openxmlformats.org/officeDocument/2006/relationships/image" Target="../media/image3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2.xml"/><Relationship Id="rId1" Type="http://schemas.openxmlformats.org/officeDocument/2006/relationships/video" Target="https://www.youtube.com/embed/QhZAiNkAb_E"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g"/><Relationship Id="rId7" Type="http://schemas.openxmlformats.org/officeDocument/2006/relationships/image" Target="../media/image45.jpeg"/><Relationship Id="rId2" Type="http://schemas.openxmlformats.org/officeDocument/2006/relationships/slideLayout" Target="../slideLayouts/slideLayout2.xml"/><Relationship Id="rId1" Type="http://schemas.openxmlformats.org/officeDocument/2006/relationships/video" Target="https://www.youtube.com/embed/GUdnrtnjT5Q" TargetMode="External"/><Relationship Id="rId6" Type="http://schemas.openxmlformats.org/officeDocument/2006/relationships/image" Target="../media/image44.jpg"/><Relationship Id="rId5" Type="http://schemas.openxmlformats.org/officeDocument/2006/relationships/image" Target="../media/image43.jpg"/><Relationship Id="rId4" Type="http://schemas.openxmlformats.org/officeDocument/2006/relationships/image" Target="../media/image4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6.jpg"/><Relationship Id="rId7" Type="http://schemas.openxmlformats.org/officeDocument/2006/relationships/image" Target="../media/image49.jpeg"/><Relationship Id="rId2" Type="http://schemas.openxmlformats.org/officeDocument/2006/relationships/slideLayout" Target="../slideLayouts/slideLayout2.xml"/><Relationship Id="rId1" Type="http://schemas.openxmlformats.org/officeDocument/2006/relationships/video" Target="https://www.youtube.com/embed/nrdQrpiLJMQ" TargetMode="External"/><Relationship Id="rId6" Type="http://schemas.openxmlformats.org/officeDocument/2006/relationships/hyperlink" Target="https://www.arch2o.com/c-fab-branch-technology/" TargetMode="External"/><Relationship Id="rId5" Type="http://schemas.openxmlformats.org/officeDocument/2006/relationships/image" Target="../media/image48.jpg"/><Relationship Id="rId4" Type="http://schemas.openxmlformats.org/officeDocument/2006/relationships/image" Target="../media/image47.jpg"/></Relationships>
</file>

<file path=ppt/slides/_rels/slide2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slideLayout" Target="../slideLayouts/slideLayout2.xml"/><Relationship Id="rId1" Type="http://schemas.openxmlformats.org/officeDocument/2006/relationships/video" Target="https://www.youtube.com/embed/2JpIj9IN924" TargetMode="External"/><Relationship Id="rId6" Type="http://schemas.openxmlformats.org/officeDocument/2006/relationships/image" Target="../media/image53.jpeg"/><Relationship Id="rId5" Type="http://schemas.openxmlformats.org/officeDocument/2006/relationships/image" Target="../media/image52.jpg"/><Relationship Id="rId4" Type="http://schemas.openxmlformats.org/officeDocument/2006/relationships/image" Target="../media/image51.jpg"/></Relationships>
</file>

<file path=ppt/slides/_rels/slide28.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marisadiniznetworking.blogspot.com/2013/06/vendas-positivas-ou-negativas.html#!" TargetMode="External"/><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A3E67-87D8-4B84-88A3-4D2C10072E2D}"/>
              </a:ext>
            </a:extLst>
          </p:cNvPr>
          <p:cNvSpPr>
            <a:spLocks noGrp="1"/>
          </p:cNvSpPr>
          <p:nvPr>
            <p:ph type="ctrTitle"/>
          </p:nvPr>
        </p:nvSpPr>
        <p:spPr>
          <a:xfrm>
            <a:off x="2034397" y="1180592"/>
            <a:ext cx="8361229" cy="2098226"/>
          </a:xfrm>
        </p:spPr>
        <p:txBody>
          <a:bodyPr/>
          <a:lstStyle/>
          <a:p>
            <a:r>
              <a:rPr lang="en-IN" sz="5000" dirty="0"/>
              <a:t>Documentation on 3d printing </a:t>
            </a:r>
            <a:r>
              <a:rPr lang="en-IN" sz="2000" dirty="0"/>
              <a:t>(</a:t>
            </a:r>
            <a:r>
              <a:rPr lang="en-IN" sz="2000" dirty="0">
                <a:solidFill>
                  <a:schemeClr val="accent6">
                    <a:lumMod val="75000"/>
                  </a:schemeClr>
                </a:solidFill>
              </a:rPr>
              <a:t>Future is in your choice </a:t>
            </a:r>
            <a:r>
              <a:rPr lang="en-IN" sz="2000" dirty="0"/>
              <a:t>)</a:t>
            </a:r>
          </a:p>
        </p:txBody>
      </p:sp>
      <p:sp>
        <p:nvSpPr>
          <p:cNvPr id="3" name="Subtitle 2">
            <a:extLst>
              <a:ext uri="{FF2B5EF4-FFF2-40B4-BE49-F238E27FC236}">
                <a16:creationId xmlns:a16="http://schemas.microsoft.com/office/drawing/2014/main" id="{78315D11-4181-492B-A73C-A06B77D2F6F0}"/>
              </a:ext>
            </a:extLst>
          </p:cNvPr>
          <p:cNvSpPr>
            <a:spLocks noGrp="1"/>
          </p:cNvSpPr>
          <p:nvPr>
            <p:ph type="subTitle" idx="1"/>
          </p:nvPr>
        </p:nvSpPr>
        <p:spPr>
          <a:xfrm>
            <a:off x="3047147" y="3704488"/>
            <a:ext cx="6831673" cy="1490364"/>
          </a:xfrm>
        </p:spPr>
        <p:txBody>
          <a:bodyPr>
            <a:normAutofit fontScale="92500" lnSpcReduction="10000"/>
          </a:bodyPr>
          <a:lstStyle/>
          <a:p>
            <a:r>
              <a:rPr lang="en-IN" dirty="0">
                <a:solidFill>
                  <a:srgbClr val="FF0000"/>
                </a:solidFill>
              </a:rPr>
              <a:t>Prepared by :</a:t>
            </a:r>
          </a:p>
          <a:p>
            <a:r>
              <a:rPr lang="en-IN" dirty="0"/>
              <a:t>                  Rajendra Prasad Sarala</a:t>
            </a:r>
          </a:p>
          <a:p>
            <a:r>
              <a:rPr lang="en-IN" dirty="0"/>
              <a:t>      Design Engineer</a:t>
            </a:r>
          </a:p>
          <a:p>
            <a:r>
              <a:rPr lang="en-IN" dirty="0"/>
              <a:t>                        SH</a:t>
            </a:r>
            <a:r>
              <a:rPr lang="en-IN" dirty="0">
                <a:solidFill>
                  <a:srgbClr val="F175DF"/>
                </a:solidFill>
              </a:rPr>
              <a:t>   </a:t>
            </a:r>
            <a:r>
              <a:rPr lang="en-IN" dirty="0"/>
              <a:t>RK </a:t>
            </a:r>
            <a:r>
              <a:rPr lang="en-IN" dirty="0">
                <a:solidFill>
                  <a:srgbClr val="F175DF"/>
                </a:solidFill>
              </a:rPr>
              <a:t>DREAMS</a:t>
            </a:r>
            <a:r>
              <a:rPr lang="en-IN" dirty="0"/>
              <a:t> PVT LTD.,</a:t>
            </a:r>
          </a:p>
          <a:p>
            <a:endParaRPr lang="en-IN" dirty="0"/>
          </a:p>
        </p:txBody>
      </p:sp>
      <p:sp>
        <p:nvSpPr>
          <p:cNvPr id="11" name="Freeform: Shape 10">
            <a:extLst>
              <a:ext uri="{FF2B5EF4-FFF2-40B4-BE49-F238E27FC236}">
                <a16:creationId xmlns:a16="http://schemas.microsoft.com/office/drawing/2014/main" id="{41C37F36-ADC0-4F00-BC14-18304A95F1B9}"/>
              </a:ext>
            </a:extLst>
          </p:cNvPr>
          <p:cNvSpPr/>
          <p:nvPr/>
        </p:nvSpPr>
        <p:spPr>
          <a:xfrm>
            <a:off x="6096000" y="4732637"/>
            <a:ext cx="234968" cy="373369"/>
          </a:xfrm>
          <a:custGeom>
            <a:avLst/>
            <a:gdLst>
              <a:gd name="connsiteX0" fmla="*/ 0 w 673100"/>
              <a:gd name="connsiteY0" fmla="*/ 484093 h 623793"/>
              <a:gd name="connsiteX1" fmla="*/ 215900 w 673100"/>
              <a:gd name="connsiteY1" fmla="*/ 1493 h 623793"/>
              <a:gd name="connsiteX2" fmla="*/ 673100 w 673100"/>
              <a:gd name="connsiteY2" fmla="*/ 623793 h 623793"/>
            </a:gdLst>
            <a:ahLst/>
            <a:cxnLst>
              <a:cxn ang="0">
                <a:pos x="connsiteX0" y="connsiteY0"/>
              </a:cxn>
              <a:cxn ang="0">
                <a:pos x="connsiteX1" y="connsiteY1"/>
              </a:cxn>
              <a:cxn ang="0">
                <a:pos x="connsiteX2" y="connsiteY2"/>
              </a:cxn>
            </a:cxnLst>
            <a:rect l="l" t="t" r="r" b="b"/>
            <a:pathLst>
              <a:path w="673100" h="623793">
                <a:moveTo>
                  <a:pt x="0" y="484093"/>
                </a:moveTo>
                <a:cubicBezTo>
                  <a:pt x="51858" y="231151"/>
                  <a:pt x="103717" y="-21790"/>
                  <a:pt x="215900" y="1493"/>
                </a:cubicBezTo>
                <a:cubicBezTo>
                  <a:pt x="328083" y="24776"/>
                  <a:pt x="592667" y="494676"/>
                  <a:pt x="673100" y="623793"/>
                </a:cubicBezTo>
              </a:path>
            </a:pathLst>
          </a:custGeom>
          <a:noFill/>
          <a:ln>
            <a:solidFill>
              <a:srgbClr val="F175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Online Media 3" title="HP Brings World’s First Production-Ready Commercial 3D Printing System | Formnext 2016 | HP">
            <a:hlinkClick r:id="" action="ppaction://media"/>
            <a:extLst>
              <a:ext uri="{FF2B5EF4-FFF2-40B4-BE49-F238E27FC236}">
                <a16:creationId xmlns:a16="http://schemas.microsoft.com/office/drawing/2014/main" id="{F8176570-DA31-4450-9292-CF74C06A6D29}"/>
              </a:ext>
            </a:extLst>
          </p:cNvPr>
          <p:cNvPicPr>
            <a:picLocks noRot="1" noChangeAspect="1"/>
          </p:cNvPicPr>
          <p:nvPr>
            <a:videoFile r:link="rId1"/>
          </p:nvPr>
        </p:nvPicPr>
        <p:blipFill>
          <a:blip r:embed="rId3"/>
          <a:stretch>
            <a:fillRect/>
          </a:stretch>
        </p:blipFill>
        <p:spPr>
          <a:xfrm>
            <a:off x="1182486" y="3704488"/>
            <a:ext cx="4500862" cy="2531735"/>
          </a:xfrm>
          <a:prstGeom prst="rect">
            <a:avLst/>
          </a:prstGeom>
        </p:spPr>
      </p:pic>
    </p:spTree>
    <p:extLst>
      <p:ext uri="{BB962C8B-B14F-4D97-AF65-F5344CB8AC3E}">
        <p14:creationId xmlns:p14="http://schemas.microsoft.com/office/powerpoint/2010/main" val="2608915997"/>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35AB58E-07FB-43A7-BDE3-ED76D6CE4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646" y="685800"/>
            <a:ext cx="3547672" cy="2705100"/>
          </a:xfrm>
          <a:prstGeom prst="rect">
            <a:avLst/>
          </a:prstGeom>
          <a:ln>
            <a:noFill/>
          </a:ln>
          <a:effectLst/>
        </p:spPr>
      </p:pic>
      <p:pic>
        <p:nvPicPr>
          <p:cNvPr id="7" name="Picture 6">
            <a:extLst>
              <a:ext uri="{FF2B5EF4-FFF2-40B4-BE49-F238E27FC236}">
                <a16:creationId xmlns:a16="http://schemas.microsoft.com/office/drawing/2014/main" id="{078E8287-46FF-425F-AEFF-D177480EFB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442" y="3825182"/>
            <a:ext cx="3730079" cy="2042218"/>
          </a:xfrm>
          <a:prstGeom prst="rect">
            <a:avLst/>
          </a:prstGeom>
          <a:ln>
            <a:noFill/>
          </a:ln>
          <a:effectLst/>
        </p:spPr>
      </p:pic>
      <p:sp>
        <p:nvSpPr>
          <p:cNvPr id="2" name="Title 1">
            <a:extLst>
              <a:ext uri="{FF2B5EF4-FFF2-40B4-BE49-F238E27FC236}">
                <a16:creationId xmlns:a16="http://schemas.microsoft.com/office/drawing/2014/main" id="{EF5138C5-358B-4152-BEEF-935140084039}"/>
              </a:ext>
            </a:extLst>
          </p:cNvPr>
          <p:cNvSpPr>
            <a:spLocks noGrp="1"/>
          </p:cNvSpPr>
          <p:nvPr>
            <p:ph type="title"/>
          </p:nvPr>
        </p:nvSpPr>
        <p:spPr>
          <a:xfrm>
            <a:off x="5100824" y="685800"/>
            <a:ext cx="7091176" cy="1485900"/>
          </a:xfrm>
        </p:spPr>
        <p:txBody>
          <a:bodyPr>
            <a:normAutofit/>
          </a:bodyPr>
          <a:lstStyle/>
          <a:p>
            <a:r>
              <a:rPr lang="en-IN" sz="4000" dirty="0"/>
              <a:t>3D – (THREE DIMENSIONAL</a:t>
            </a:r>
            <a:r>
              <a:rPr lang="en-IN" dirty="0"/>
              <a:t>)</a:t>
            </a:r>
          </a:p>
        </p:txBody>
      </p:sp>
      <p:sp>
        <p:nvSpPr>
          <p:cNvPr id="3" name="Content Placeholder 2">
            <a:extLst>
              <a:ext uri="{FF2B5EF4-FFF2-40B4-BE49-F238E27FC236}">
                <a16:creationId xmlns:a16="http://schemas.microsoft.com/office/drawing/2014/main" id="{97DB25CA-552A-414D-B55C-ED95CCCB45A3}"/>
              </a:ext>
            </a:extLst>
          </p:cNvPr>
          <p:cNvSpPr>
            <a:spLocks noGrp="1"/>
          </p:cNvSpPr>
          <p:nvPr>
            <p:ph idx="1"/>
          </p:nvPr>
        </p:nvSpPr>
        <p:spPr>
          <a:xfrm>
            <a:off x="5100824" y="2286000"/>
            <a:ext cx="6176776" cy="3581400"/>
          </a:xfrm>
        </p:spPr>
        <p:txBody>
          <a:bodyPr>
            <a:normAutofit/>
          </a:bodyPr>
          <a:lstStyle/>
          <a:p>
            <a:pPr algn="just"/>
            <a:r>
              <a:rPr lang="en-GB" dirty="0">
                <a:latin typeface="Times New Roman" panose="02020603050405020304" pitchFamily="18" charset="0"/>
                <a:cs typeface="Times New Roman" panose="02020603050405020304" pitchFamily="18" charset="0"/>
              </a:rPr>
              <a:t>In computers, 3-D (three dimensions or three-dimensional) describes an image that provides the perception of depth. </a:t>
            </a:r>
          </a:p>
          <a:p>
            <a:pPr algn="just"/>
            <a:r>
              <a:rPr lang="en-GB" dirty="0">
                <a:latin typeface="Times New Roman" panose="02020603050405020304" pitchFamily="18" charset="0"/>
                <a:cs typeface="Times New Roman" panose="02020603050405020304" pitchFamily="18" charset="0"/>
              </a:rPr>
              <a:t>When 3-D images are made interactive so that users feel involved with the scene, the experience is called virtual reality.</a:t>
            </a:r>
          </a:p>
          <a:p>
            <a:pPr algn="just"/>
            <a:r>
              <a:rPr lang="en-GB" dirty="0">
                <a:latin typeface="Times New Roman" panose="02020603050405020304" pitchFamily="18" charset="0"/>
                <a:cs typeface="Times New Roman" panose="02020603050405020304" pitchFamily="18" charset="0"/>
              </a:rPr>
              <a:t>You usually need a special plug-in viewer for your Web browser to view and interact with 3-D images. Virtual reality experiences may also require additional equipment.</a:t>
            </a:r>
          </a:p>
          <a:p>
            <a:endParaRPr lang="en-IN" u="sng" dirty="0"/>
          </a:p>
        </p:txBody>
      </p:sp>
    </p:spTree>
    <p:extLst>
      <p:ext uri="{BB962C8B-B14F-4D97-AF65-F5344CB8AC3E}">
        <p14:creationId xmlns:p14="http://schemas.microsoft.com/office/powerpoint/2010/main" val="869179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CFE2E-7FC2-4174-AE4A-BDE6AC551AC5}"/>
              </a:ext>
            </a:extLst>
          </p:cNvPr>
          <p:cNvSpPr>
            <a:spLocks noGrp="1"/>
          </p:cNvSpPr>
          <p:nvPr>
            <p:ph type="title"/>
          </p:nvPr>
        </p:nvSpPr>
        <p:spPr>
          <a:xfrm>
            <a:off x="1371600" y="685800"/>
            <a:ext cx="10820400" cy="1485900"/>
          </a:xfrm>
        </p:spPr>
        <p:txBody>
          <a:bodyPr>
            <a:normAutofit/>
          </a:bodyPr>
          <a:lstStyle/>
          <a:p>
            <a:r>
              <a:rPr lang="en-IN" sz="4000" dirty="0"/>
              <a:t>3D PRINTING : (</a:t>
            </a:r>
            <a:r>
              <a:rPr lang="en-IN" sz="4000" b="1" dirty="0"/>
              <a:t>The Impossible Is Possible</a:t>
            </a:r>
            <a:r>
              <a:rPr lang="en-IN" sz="4000" dirty="0"/>
              <a:t>)</a:t>
            </a:r>
          </a:p>
        </p:txBody>
      </p:sp>
      <p:sp>
        <p:nvSpPr>
          <p:cNvPr id="3" name="Content Placeholder 2">
            <a:extLst>
              <a:ext uri="{FF2B5EF4-FFF2-40B4-BE49-F238E27FC236}">
                <a16:creationId xmlns:a16="http://schemas.microsoft.com/office/drawing/2014/main" id="{74AB09D6-9660-4822-ADB3-ADEEDA73048A}"/>
              </a:ext>
            </a:extLst>
          </p:cNvPr>
          <p:cNvSpPr>
            <a:spLocks noGrp="1"/>
          </p:cNvSpPr>
          <p:nvPr>
            <p:ph idx="1"/>
          </p:nvPr>
        </p:nvSpPr>
        <p:spPr>
          <a:xfrm>
            <a:off x="1371600" y="1537252"/>
            <a:ext cx="9601200" cy="4761948"/>
          </a:xfrm>
        </p:spPr>
        <p:txBody>
          <a:bodyPr>
            <a:normAutofit fontScale="92500" lnSpcReduction="20000"/>
          </a:bodyPr>
          <a:lstStyle/>
          <a:p>
            <a:pPr algn="just"/>
            <a:r>
              <a:rPr lang="en-GB" sz="2200" dirty="0">
                <a:latin typeface="Times New Roman" panose="02020603050405020304" pitchFamily="18" charset="0"/>
                <a:cs typeface="Times New Roman" panose="02020603050405020304" pitchFamily="18" charset="0"/>
              </a:rPr>
              <a:t>It  is a manufacturing process which builds real, solid objects from digital models found in computer files.</a:t>
            </a:r>
            <a:endParaRPr lang="en-IN" sz="2200" dirty="0">
              <a:latin typeface="Times New Roman" panose="02020603050405020304" pitchFamily="18" charset="0"/>
              <a:cs typeface="Times New Roman" panose="02020603050405020304" pitchFamily="18" charset="0"/>
            </a:endParaRPr>
          </a:p>
          <a:p>
            <a:pPr algn="just"/>
            <a:r>
              <a:rPr lang="en-IN" sz="2200" dirty="0">
                <a:latin typeface="Times New Roman" panose="02020603050405020304" pitchFamily="18" charset="0"/>
                <a:cs typeface="Times New Roman" panose="02020603050405020304" pitchFamily="18" charset="0"/>
              </a:rPr>
              <a:t>In any various process in which material is joined solidified under computer control create a three-dimensional object.</a:t>
            </a:r>
          </a:p>
          <a:p>
            <a:pPr algn="just"/>
            <a:r>
              <a:rPr lang="en-IN" sz="2200" dirty="0">
                <a:latin typeface="Times New Roman" panose="02020603050405020304" pitchFamily="18" charset="0"/>
                <a:cs typeface="Times New Roman" panose="02020603050405020304" pitchFamily="18" charset="0"/>
              </a:rPr>
              <a:t>There are many different technologies, like stereolithography (STL) or Fused Deposit Modelling (FDM).</a:t>
            </a:r>
          </a:p>
          <a:p>
            <a:pPr lvl="0" algn="just"/>
            <a:r>
              <a:rPr lang="en-IN" sz="2200" dirty="0">
                <a:latin typeface="Times New Roman" panose="02020603050405020304" pitchFamily="18" charset="0"/>
                <a:cs typeface="Times New Roman" panose="02020603050405020304" pitchFamily="18" charset="0"/>
              </a:rPr>
              <a:t>3D printed models created with CAD result in reduced errors and can be corrected before printing, allowing verification in the design of the object before it is printed.</a:t>
            </a:r>
          </a:p>
          <a:p>
            <a:pPr algn="just"/>
            <a:r>
              <a:rPr lang="en-IN" sz="2200" dirty="0">
                <a:latin typeface="Times New Roman" panose="02020603050405020304" pitchFamily="18" charset="0"/>
                <a:cs typeface="Times New Roman" panose="02020603050405020304" pitchFamily="18" charset="0"/>
              </a:rPr>
              <a:t>Through the printer produced High Resolution of  output.</a:t>
            </a:r>
          </a:p>
          <a:p>
            <a:pPr algn="just"/>
            <a:r>
              <a:rPr lang="en-GB" sz="2200" dirty="0">
                <a:latin typeface="Times New Roman" panose="02020603050405020304" pitchFamily="18" charset="0"/>
                <a:cs typeface="Times New Roman" panose="02020603050405020304" pitchFamily="18" charset="0"/>
              </a:rPr>
              <a:t>3D printing will only make the printing of objects faster, less expensive and more reliable than traditional manufacturing. </a:t>
            </a:r>
          </a:p>
          <a:p>
            <a:pPr algn="just"/>
            <a:r>
              <a:rPr lang="en-IN" sz="2200" dirty="0">
                <a:latin typeface="Times New Roman" panose="02020603050405020304" pitchFamily="18" charset="0"/>
                <a:cs typeface="Times New Roman" panose="02020603050405020304" pitchFamily="18" charset="0"/>
              </a:rPr>
              <a:t>Currently in market so many no.of 3d Printer company’s there. Based on customer requirements 3d printers available.</a:t>
            </a:r>
          </a:p>
          <a:p>
            <a:pPr algn="just"/>
            <a:r>
              <a:rPr lang="en-IN" sz="2200" dirty="0">
                <a:latin typeface="Times New Roman" panose="02020603050405020304" pitchFamily="18" charset="0"/>
                <a:cs typeface="Times New Roman" panose="02020603050405020304" pitchFamily="18" charset="0"/>
              </a:rPr>
              <a:t>It can print any unstructured design also. </a:t>
            </a:r>
          </a:p>
          <a:p>
            <a:pPr algn="just"/>
            <a:endParaRPr lang="en-IN" sz="22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50021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Picture 8" descr="A picture containing indoor, sitting&#10;&#10;Description generated with high confidence">
            <a:extLst>
              <a:ext uri="{FF2B5EF4-FFF2-40B4-BE49-F238E27FC236}">
                <a16:creationId xmlns:a16="http://schemas.microsoft.com/office/drawing/2014/main" id="{E7B6F838-5516-47E6-8EEB-2D51F9EA7C56}"/>
              </a:ext>
            </a:extLst>
          </p:cNvPr>
          <p:cNvPicPr>
            <a:picLocks noChangeAspect="1"/>
          </p:cNvPicPr>
          <p:nvPr/>
        </p:nvPicPr>
        <p:blipFill rotWithShape="1">
          <a:blip r:embed="rId3">
            <a:extLst>
              <a:ext uri="{28A0092B-C50C-407E-A947-70E740481C1C}">
                <a14:useLocalDpi xmlns:a14="http://schemas.microsoft.com/office/drawing/2010/main" val="0"/>
              </a:ext>
            </a:extLst>
          </a:blip>
          <a:srcRect l="9982" r="13473" b="3"/>
          <a:stretch/>
        </p:blipFill>
        <p:spPr>
          <a:xfrm>
            <a:off x="6102096" y="4212707"/>
            <a:ext cx="3044952" cy="2645294"/>
          </a:xfrm>
          <a:prstGeom prst="rect">
            <a:avLst/>
          </a:prstGeom>
        </p:spPr>
      </p:pic>
      <p:pic>
        <p:nvPicPr>
          <p:cNvPr id="27" name="Content Placeholder 4" descr="A picture containing clothing, basketball, athletic game&#10;&#10;Description generated with high confidence">
            <a:extLst>
              <a:ext uri="{FF2B5EF4-FFF2-40B4-BE49-F238E27FC236}">
                <a16:creationId xmlns:a16="http://schemas.microsoft.com/office/drawing/2014/main" id="{3556B975-B701-4413-8266-F9C4E3E920E4}"/>
              </a:ext>
            </a:extLst>
          </p:cNvPr>
          <p:cNvPicPr>
            <a:picLocks noChangeAspect="1"/>
          </p:cNvPicPr>
          <p:nvPr/>
        </p:nvPicPr>
        <p:blipFill rotWithShape="1">
          <a:blip r:embed="rId4">
            <a:extLst>
              <a:ext uri="{28A0092B-C50C-407E-A947-70E740481C1C}">
                <a14:useLocalDpi xmlns:a14="http://schemas.microsoft.com/office/drawing/2010/main" val="0"/>
              </a:ext>
            </a:extLst>
          </a:blip>
          <a:srcRect l="16201" r="7239" b="3"/>
          <a:stretch/>
        </p:blipFill>
        <p:spPr>
          <a:xfrm>
            <a:off x="9147049" y="4203287"/>
            <a:ext cx="3044952" cy="2654714"/>
          </a:xfrm>
          <a:prstGeom prst="rect">
            <a:avLst/>
          </a:prstGeom>
        </p:spPr>
      </p:pic>
      <p:pic>
        <p:nvPicPr>
          <p:cNvPr id="7" name="Picture 6" descr="A picture containing sitting, animal&#10;&#10;Description generated with high confidence">
            <a:extLst>
              <a:ext uri="{FF2B5EF4-FFF2-40B4-BE49-F238E27FC236}">
                <a16:creationId xmlns:a16="http://schemas.microsoft.com/office/drawing/2014/main" id="{1DD05FAB-E9D0-4D77-8D75-93D032B7B50C}"/>
              </a:ext>
            </a:extLst>
          </p:cNvPr>
          <p:cNvPicPr>
            <a:picLocks noChangeAspect="1"/>
          </p:cNvPicPr>
          <p:nvPr/>
        </p:nvPicPr>
        <p:blipFill rotWithShape="1">
          <a:blip r:embed="rId5">
            <a:extLst>
              <a:ext uri="{28A0092B-C50C-407E-A947-70E740481C1C}">
                <a14:useLocalDpi xmlns:a14="http://schemas.microsoft.com/office/drawing/2010/main" val="0"/>
              </a:ext>
            </a:extLst>
          </a:blip>
          <a:srcRect l="16602" r="7502" b="-2"/>
          <a:stretch/>
        </p:blipFill>
        <p:spPr>
          <a:xfrm>
            <a:off x="6102096" y="10"/>
            <a:ext cx="6089904" cy="4212696"/>
          </a:xfrm>
          <a:prstGeom prst="rect">
            <a:avLst/>
          </a:prstGeom>
        </p:spPr>
      </p:pic>
      <p:sp>
        <p:nvSpPr>
          <p:cNvPr id="2" name="Title 1">
            <a:extLst>
              <a:ext uri="{FF2B5EF4-FFF2-40B4-BE49-F238E27FC236}">
                <a16:creationId xmlns:a16="http://schemas.microsoft.com/office/drawing/2014/main" id="{74D543C5-FA4E-4054-8737-1F44E8D1FA76}"/>
              </a:ext>
            </a:extLst>
          </p:cNvPr>
          <p:cNvSpPr>
            <a:spLocks noGrp="1"/>
          </p:cNvSpPr>
          <p:nvPr>
            <p:ph type="title"/>
          </p:nvPr>
        </p:nvSpPr>
        <p:spPr>
          <a:xfrm>
            <a:off x="1088580" y="685800"/>
            <a:ext cx="4495788" cy="1485900"/>
          </a:xfrm>
        </p:spPr>
        <p:txBody>
          <a:bodyPr>
            <a:normAutofit/>
          </a:bodyPr>
          <a:lstStyle/>
          <a:p>
            <a:r>
              <a:rPr lang="en-IN" sz="4000" dirty="0"/>
              <a:t>UNSTRCTURED MODELS :</a:t>
            </a:r>
          </a:p>
        </p:txBody>
      </p:sp>
      <p:sp>
        <p:nvSpPr>
          <p:cNvPr id="28" name="Content Placeholder 13">
            <a:extLst>
              <a:ext uri="{FF2B5EF4-FFF2-40B4-BE49-F238E27FC236}">
                <a16:creationId xmlns:a16="http://schemas.microsoft.com/office/drawing/2014/main" id="{DC2E13A8-1107-497B-BD63-0FD07BFC9D6A}"/>
              </a:ext>
            </a:extLst>
          </p:cNvPr>
          <p:cNvSpPr>
            <a:spLocks noGrp="1"/>
          </p:cNvSpPr>
          <p:nvPr>
            <p:ph idx="1"/>
          </p:nvPr>
        </p:nvSpPr>
        <p:spPr>
          <a:xfrm>
            <a:off x="1088579" y="2286000"/>
            <a:ext cx="4495788" cy="3886200"/>
          </a:xfrm>
        </p:spPr>
        <p:txBody>
          <a:bodyPr>
            <a:normAutofit/>
          </a:bodyPr>
          <a:lstStyle/>
          <a:p>
            <a:pPr algn="just"/>
            <a:r>
              <a:rPr lang="en-US" dirty="0">
                <a:latin typeface="Times New Roman" panose="02020603050405020304" pitchFamily="18" charset="0"/>
                <a:cs typeface="Times New Roman" panose="02020603050405020304" pitchFamily="18" charset="0"/>
              </a:rPr>
              <a:t>These models cannot manufacture through CNC  machines. Only possible in 3d printing.</a:t>
            </a:r>
          </a:p>
        </p:txBody>
      </p:sp>
      <p:pic>
        <p:nvPicPr>
          <p:cNvPr id="3" name="Online Media 2" title="3D Printed Thanksgiving Turkey (Time lapse)">
            <a:hlinkClick r:id="" action="ppaction://media"/>
            <a:extLst>
              <a:ext uri="{FF2B5EF4-FFF2-40B4-BE49-F238E27FC236}">
                <a16:creationId xmlns:a16="http://schemas.microsoft.com/office/drawing/2014/main" id="{30BA49F1-A50A-43AB-BDC7-4B3E47303843}"/>
              </a:ext>
            </a:extLst>
          </p:cNvPr>
          <p:cNvPicPr>
            <a:picLocks noRot="1" noChangeAspect="1"/>
          </p:cNvPicPr>
          <p:nvPr>
            <a:videoFile r:link="rId1"/>
          </p:nvPr>
        </p:nvPicPr>
        <p:blipFill>
          <a:blip r:embed="rId6"/>
          <a:stretch>
            <a:fillRect/>
          </a:stretch>
        </p:blipFill>
        <p:spPr>
          <a:xfrm>
            <a:off x="1088578" y="3675565"/>
            <a:ext cx="4873779" cy="2741501"/>
          </a:xfrm>
          <a:prstGeom prst="rect">
            <a:avLst/>
          </a:prstGeom>
        </p:spPr>
      </p:pic>
    </p:spTree>
    <p:extLst>
      <p:ext uri="{BB962C8B-B14F-4D97-AF65-F5344CB8AC3E}">
        <p14:creationId xmlns:p14="http://schemas.microsoft.com/office/powerpoint/2010/main" val="242254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22F78-E8B6-4770-AF4B-FD21A585024F}"/>
              </a:ext>
            </a:extLst>
          </p:cNvPr>
          <p:cNvSpPr>
            <a:spLocks noGrp="1"/>
          </p:cNvSpPr>
          <p:nvPr>
            <p:ph type="title"/>
          </p:nvPr>
        </p:nvSpPr>
        <p:spPr>
          <a:xfrm>
            <a:off x="1219200" y="604911"/>
            <a:ext cx="9601200" cy="1243232"/>
          </a:xfrm>
        </p:spPr>
        <p:txBody>
          <a:bodyPr>
            <a:normAutofit/>
          </a:bodyPr>
          <a:lstStyle/>
          <a:p>
            <a:r>
              <a:rPr lang="en-IN" sz="4000" dirty="0"/>
              <a:t>3D MODELING SOFTWARES: </a:t>
            </a:r>
          </a:p>
        </p:txBody>
      </p:sp>
      <p:sp>
        <p:nvSpPr>
          <p:cNvPr id="3" name="Content Placeholder 2">
            <a:extLst>
              <a:ext uri="{FF2B5EF4-FFF2-40B4-BE49-F238E27FC236}">
                <a16:creationId xmlns:a16="http://schemas.microsoft.com/office/drawing/2014/main" id="{C249DA71-E9C6-4F7B-A577-9A04FF701CD6}"/>
              </a:ext>
            </a:extLst>
          </p:cNvPr>
          <p:cNvSpPr>
            <a:spLocks noGrp="1"/>
          </p:cNvSpPr>
          <p:nvPr>
            <p:ph idx="1"/>
          </p:nvPr>
        </p:nvSpPr>
        <p:spPr>
          <a:xfrm>
            <a:off x="1526344" y="1617784"/>
            <a:ext cx="9601200" cy="4137074"/>
          </a:xfrm>
        </p:spPr>
        <p:txBody>
          <a:bodyPr>
            <a:normAutofit/>
          </a:bodyPr>
          <a:lstStyle/>
          <a:p>
            <a:r>
              <a:rPr lang="en-IN" dirty="0">
                <a:latin typeface="Times New Roman" panose="02020603050405020304" pitchFamily="18" charset="0"/>
                <a:cs typeface="Times New Roman" panose="02020603050405020304" pitchFamily="18" charset="0"/>
              </a:rPr>
              <a:t>AUTO CAD </a:t>
            </a:r>
          </a:p>
          <a:p>
            <a:r>
              <a:rPr lang="en-IN" dirty="0">
                <a:latin typeface="Times New Roman" panose="02020603050405020304" pitchFamily="18" charset="0"/>
                <a:cs typeface="Times New Roman" panose="02020603050405020304" pitchFamily="18" charset="0"/>
              </a:rPr>
              <a:t>CATIA</a:t>
            </a:r>
          </a:p>
          <a:p>
            <a:r>
              <a:rPr lang="en-IN" dirty="0">
                <a:latin typeface="Times New Roman" panose="02020603050405020304" pitchFamily="18" charset="0"/>
                <a:cs typeface="Times New Roman" panose="02020603050405020304" pitchFamily="18" charset="0"/>
              </a:rPr>
              <a:t>PRO-E</a:t>
            </a:r>
          </a:p>
          <a:p>
            <a:r>
              <a:rPr lang="en-IN" dirty="0">
                <a:latin typeface="Times New Roman" panose="02020603050405020304" pitchFamily="18" charset="0"/>
                <a:cs typeface="Times New Roman" panose="02020603050405020304" pitchFamily="18" charset="0"/>
              </a:rPr>
              <a:t>3DS-MAX</a:t>
            </a:r>
          </a:p>
          <a:p>
            <a:r>
              <a:rPr lang="en-IN" dirty="0">
                <a:latin typeface="Times New Roman" panose="02020603050405020304" pitchFamily="18" charset="0"/>
                <a:cs typeface="Times New Roman" panose="02020603050405020304" pitchFamily="18" charset="0"/>
              </a:rPr>
              <a:t>SOLID WORKS</a:t>
            </a:r>
          </a:p>
          <a:p>
            <a:r>
              <a:rPr lang="en-IN" dirty="0">
                <a:latin typeface="Times New Roman" panose="02020603050405020304" pitchFamily="18" charset="0"/>
                <a:cs typeface="Times New Roman" panose="02020603050405020304" pitchFamily="18" charset="0"/>
              </a:rPr>
              <a:t>FUSION 360</a:t>
            </a:r>
          </a:p>
          <a:p>
            <a:r>
              <a:rPr lang="en-IN" dirty="0">
                <a:latin typeface="Times New Roman" panose="02020603050405020304" pitchFamily="18" charset="0"/>
                <a:cs typeface="Times New Roman" panose="02020603050405020304" pitchFamily="18" charset="0"/>
              </a:rPr>
              <a:t>INVENTOR </a:t>
            </a:r>
          </a:p>
          <a:p>
            <a:r>
              <a:rPr lang="en-IN" dirty="0">
                <a:latin typeface="Times New Roman" panose="02020603050405020304" pitchFamily="18" charset="0"/>
                <a:cs typeface="Times New Roman" panose="02020603050405020304" pitchFamily="18" charset="0"/>
              </a:rPr>
              <a:t>BLENDER </a:t>
            </a:r>
          </a:p>
          <a:p>
            <a:r>
              <a:rPr lang="en-IN" dirty="0">
                <a:latin typeface="Times New Roman" panose="02020603050405020304" pitchFamily="18" charset="0"/>
                <a:cs typeface="Times New Roman" panose="02020603050405020304" pitchFamily="18" charset="0"/>
              </a:rPr>
              <a:t>SKETCHUP Etc.,</a:t>
            </a:r>
          </a:p>
          <a:p>
            <a:endParaRPr lang="en-IN" dirty="0"/>
          </a:p>
        </p:txBody>
      </p:sp>
    </p:spTree>
    <p:extLst>
      <p:ext uri="{BB962C8B-B14F-4D97-AF65-F5344CB8AC3E}">
        <p14:creationId xmlns:p14="http://schemas.microsoft.com/office/powerpoint/2010/main" val="472432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3CBAA-263D-495A-91F2-8DCC3DA58158}"/>
              </a:ext>
            </a:extLst>
          </p:cNvPr>
          <p:cNvSpPr>
            <a:spLocks noGrp="1"/>
          </p:cNvSpPr>
          <p:nvPr>
            <p:ph type="title"/>
          </p:nvPr>
        </p:nvSpPr>
        <p:spPr>
          <a:xfrm>
            <a:off x="1371600" y="685800"/>
            <a:ext cx="9601200" cy="917917"/>
          </a:xfrm>
        </p:spPr>
        <p:txBody>
          <a:bodyPr>
            <a:normAutofit/>
          </a:bodyPr>
          <a:lstStyle/>
          <a:p>
            <a:r>
              <a:rPr lang="en-IN" sz="4000" dirty="0"/>
              <a:t>3D PRINTING SUPPORTED FILE FORMATS:</a:t>
            </a:r>
          </a:p>
        </p:txBody>
      </p:sp>
      <p:sp>
        <p:nvSpPr>
          <p:cNvPr id="3" name="Content Placeholder 2">
            <a:extLst>
              <a:ext uri="{FF2B5EF4-FFF2-40B4-BE49-F238E27FC236}">
                <a16:creationId xmlns:a16="http://schemas.microsoft.com/office/drawing/2014/main" id="{7DB82EBB-E72F-4D7F-AF68-83AA79A25DFD}"/>
              </a:ext>
            </a:extLst>
          </p:cNvPr>
          <p:cNvSpPr>
            <a:spLocks noGrp="1"/>
          </p:cNvSpPr>
          <p:nvPr>
            <p:ph idx="1"/>
          </p:nvPr>
        </p:nvSpPr>
        <p:spPr>
          <a:xfrm>
            <a:off x="1526344" y="1737360"/>
            <a:ext cx="9601200" cy="1231900"/>
          </a:xfrm>
        </p:spPr>
        <p:txBody>
          <a:bodyPr>
            <a:normAutofit/>
          </a:bodyPr>
          <a:lstStyle/>
          <a:p>
            <a:pPr algn="just"/>
            <a:r>
              <a:rPr lang="en-IN" dirty="0">
                <a:latin typeface="Times New Roman" panose="02020603050405020304" pitchFamily="18" charset="0"/>
                <a:cs typeface="Times New Roman" panose="02020603050405020304" pitchFamily="18" charset="0"/>
              </a:rPr>
              <a:t>STL FORMAT -S</a:t>
            </a:r>
            <a:r>
              <a:rPr lang="en-GB" dirty="0">
                <a:latin typeface="Times New Roman" panose="02020603050405020304" pitchFamily="18" charset="0"/>
                <a:cs typeface="Times New Roman" panose="02020603050405020304" pitchFamily="18" charset="0"/>
              </a:rPr>
              <a:t>TL files are a standard file type that interfaces between Computer Aided Design (CAD) software and 3D printers</a:t>
            </a:r>
            <a:endParaRPr lang="en-IN" dirty="0">
              <a:latin typeface="Times New Roman" panose="02020603050405020304" pitchFamily="18" charset="0"/>
              <a:cs typeface="Times New Roman" panose="02020603050405020304" pitchFamily="18" charset="0"/>
            </a:endParaRPr>
          </a:p>
          <a:p>
            <a:pPr algn="just"/>
            <a:r>
              <a:rPr lang="en-IN" dirty="0">
                <a:latin typeface="Times New Roman" panose="02020603050405020304" pitchFamily="18" charset="0"/>
                <a:cs typeface="Times New Roman" panose="02020603050405020304" pitchFamily="18" charset="0"/>
              </a:rPr>
              <a:t>OBJ FORMAT - </a:t>
            </a:r>
            <a:r>
              <a:rPr lang="en-GB" dirty="0">
                <a:latin typeface="Times New Roman" panose="02020603050405020304" pitchFamily="18" charset="0"/>
                <a:cs typeface="Times New Roman" panose="02020603050405020304" pitchFamily="18" charset="0"/>
              </a:rPr>
              <a:t>OBJ is an open file format that represents 3D geometry.</a:t>
            </a:r>
            <a:endParaRPr lang="en-IN"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07D584E4-07D0-4BCD-A0F7-02266348D4D4}"/>
              </a:ext>
            </a:extLst>
          </p:cNvPr>
          <p:cNvSpPr txBox="1"/>
          <p:nvPr/>
        </p:nvSpPr>
        <p:spPr>
          <a:xfrm>
            <a:off x="1371600" y="3632200"/>
            <a:ext cx="9194800" cy="3847207"/>
          </a:xfrm>
          <a:prstGeom prst="rect">
            <a:avLst/>
          </a:prstGeom>
          <a:noFill/>
        </p:spPr>
        <p:txBody>
          <a:bodyPr wrap="square" rtlCol="0">
            <a:spAutoFit/>
          </a:bodyPr>
          <a:lstStyle/>
          <a:p>
            <a:r>
              <a:rPr lang="en-IN" sz="3200" dirty="0"/>
              <a:t>HOW TO CONNECT TO PRINTER :</a:t>
            </a:r>
          </a:p>
          <a:p>
            <a:endParaRPr lang="en-IN" dirty="0"/>
          </a:p>
          <a:p>
            <a:pPr marL="342900" indent="-342900">
              <a:buBlip>
                <a:blip r:embed="rId2">
                  <a:extLst>
                    <a:ext uri="{96DAC541-7B7A-43D3-8B79-37D633B846F1}">
                      <asvg:svgBlip xmlns:asvg="http://schemas.microsoft.com/office/drawing/2016/SVG/main" r:embed="rId3"/>
                    </a:ext>
                  </a:extLst>
                </a:blip>
              </a:buBlip>
            </a:pPr>
            <a:r>
              <a:rPr lang="en-IN" sz="2000" dirty="0">
                <a:latin typeface="Times New Roman" panose="02020603050405020304" pitchFamily="18" charset="0"/>
                <a:cs typeface="Times New Roman" panose="02020603050405020304" pitchFamily="18" charset="0"/>
              </a:rPr>
              <a:t>Based on printer specifications. Most of the printers supports.</a:t>
            </a:r>
          </a:p>
          <a:p>
            <a:pPr marL="342900" indent="-342900">
              <a:buBlip>
                <a:blip r:embed="rId2">
                  <a:extLst>
                    <a:ext uri="{96DAC541-7B7A-43D3-8B79-37D633B846F1}">
                      <asvg:svgBlip xmlns:asvg="http://schemas.microsoft.com/office/drawing/2016/SVG/main" r:embed="rId3"/>
                    </a:ext>
                  </a:extLst>
                </a:blip>
              </a:buBlip>
            </a:pPr>
            <a:endParaRPr lang="en-IN" sz="2000" dirty="0">
              <a:latin typeface="Times New Roman" panose="02020603050405020304" pitchFamily="18" charset="0"/>
              <a:cs typeface="Times New Roman" panose="02020603050405020304" pitchFamily="18" charset="0"/>
            </a:endParaRPr>
          </a:p>
          <a:p>
            <a:pPr marL="342900" indent="-342900">
              <a:buBlip>
                <a:blip r:embed="rId2">
                  <a:extLst>
                    <a:ext uri="{96DAC541-7B7A-43D3-8B79-37D633B846F1}">
                      <asvg:svgBlip xmlns:asvg="http://schemas.microsoft.com/office/drawing/2016/SVG/main" r:embed="rId3"/>
                    </a:ext>
                  </a:extLst>
                </a:blip>
              </a:buBlip>
            </a:pPr>
            <a:r>
              <a:rPr lang="en-IN" sz="2000" dirty="0">
                <a:latin typeface="Times New Roman" panose="02020603050405020304" pitchFamily="18" charset="0"/>
                <a:cs typeface="Times New Roman" panose="02020603050405020304" pitchFamily="18" charset="0"/>
              </a:rPr>
              <a:t>Usb , Sd card </a:t>
            </a:r>
          </a:p>
          <a:p>
            <a:pPr marL="342900" indent="-342900">
              <a:buBlip>
                <a:blip r:embed="rId2">
                  <a:extLst>
                    <a:ext uri="{96DAC541-7B7A-43D3-8B79-37D633B846F1}">
                      <asvg:svgBlip xmlns:asvg="http://schemas.microsoft.com/office/drawing/2016/SVG/main" r:embed="rId3"/>
                    </a:ext>
                  </a:extLst>
                </a:blip>
              </a:buBlip>
            </a:pPr>
            <a:endParaRPr lang="en-IN" sz="2000" dirty="0">
              <a:latin typeface="Times New Roman" panose="02020603050405020304" pitchFamily="18" charset="0"/>
              <a:cs typeface="Times New Roman" panose="02020603050405020304" pitchFamily="18" charset="0"/>
            </a:endParaRPr>
          </a:p>
          <a:p>
            <a:pPr marL="342900" indent="-342900">
              <a:buBlip>
                <a:blip r:embed="rId2">
                  <a:extLst>
                    <a:ext uri="{96DAC541-7B7A-43D3-8B79-37D633B846F1}">
                      <asvg:svgBlip xmlns:asvg="http://schemas.microsoft.com/office/drawing/2016/SVG/main" r:embed="rId3"/>
                    </a:ext>
                  </a:extLst>
                </a:blip>
              </a:buBlip>
            </a:pPr>
            <a:r>
              <a:rPr lang="en-IN" sz="2000" dirty="0">
                <a:latin typeface="Times New Roman" panose="02020603050405020304" pitchFamily="18" charset="0"/>
                <a:cs typeface="Times New Roman" panose="02020603050405020304" pitchFamily="18" charset="0"/>
              </a:rPr>
              <a:t>USB Stick, Ethernet.</a:t>
            </a:r>
          </a:p>
          <a:p>
            <a:pPr marL="342900" indent="-342900">
              <a:buBlip>
                <a:blip r:embed="rId2">
                  <a:extLst>
                    <a:ext uri="{96DAC541-7B7A-43D3-8B79-37D633B846F1}">
                      <asvg:svgBlip xmlns:asvg="http://schemas.microsoft.com/office/drawing/2016/SVG/main" r:embed="rId3"/>
                    </a:ext>
                  </a:extLst>
                </a:blip>
              </a:buBlip>
            </a:pPr>
            <a:endParaRPr lang="en-IN" sz="2000" dirty="0">
              <a:latin typeface="Times New Roman" panose="02020603050405020304" pitchFamily="18" charset="0"/>
              <a:cs typeface="Times New Roman" panose="02020603050405020304" pitchFamily="18" charset="0"/>
            </a:endParaRPr>
          </a:p>
          <a:p>
            <a:pPr marL="342900" indent="-342900">
              <a:buBlip>
                <a:blip r:embed="rId2">
                  <a:extLst>
                    <a:ext uri="{96DAC541-7B7A-43D3-8B79-37D633B846F1}">
                      <asvg:svgBlip xmlns:asvg="http://schemas.microsoft.com/office/drawing/2016/SVG/main" r:embed="rId3"/>
                    </a:ext>
                  </a:extLst>
                </a:blip>
              </a:buBlip>
            </a:pPr>
            <a:r>
              <a:rPr lang="en-IN" sz="2000" dirty="0">
                <a:latin typeface="Times New Roman" panose="02020603050405020304" pitchFamily="18" charset="0"/>
                <a:cs typeface="Times New Roman" panose="02020603050405020304" pitchFamily="18" charset="0"/>
              </a:rPr>
              <a:t>Power Cable, Wi-Fi.</a:t>
            </a:r>
          </a:p>
          <a:p>
            <a:pPr marL="342900" indent="-342900">
              <a:buBlip>
                <a:blip r:embed="rId2">
                  <a:extLst>
                    <a:ext uri="{96DAC541-7B7A-43D3-8B79-37D633B846F1}">
                      <asvg:svgBlip xmlns:asvg="http://schemas.microsoft.com/office/drawing/2016/SVG/main" r:embed="rId3"/>
                    </a:ext>
                  </a:extLst>
                </a:blip>
              </a:buBlip>
            </a:pPr>
            <a:endParaRPr lang="en-IN" dirty="0"/>
          </a:p>
          <a:p>
            <a:endParaRPr lang="en-IN" dirty="0"/>
          </a:p>
          <a:p>
            <a:endParaRPr lang="en-IN" dirty="0"/>
          </a:p>
        </p:txBody>
      </p:sp>
    </p:spTree>
    <p:extLst>
      <p:ext uri="{BB962C8B-B14F-4D97-AF65-F5344CB8AC3E}">
        <p14:creationId xmlns:p14="http://schemas.microsoft.com/office/powerpoint/2010/main" val="2193494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25CBA-CAB6-4319-9FCE-882838B1A0F1}"/>
              </a:ext>
            </a:extLst>
          </p:cNvPr>
          <p:cNvSpPr>
            <a:spLocks noGrp="1"/>
          </p:cNvSpPr>
          <p:nvPr>
            <p:ph type="title"/>
          </p:nvPr>
        </p:nvSpPr>
        <p:spPr>
          <a:xfrm>
            <a:off x="1371600" y="109297"/>
            <a:ext cx="9601200" cy="732183"/>
          </a:xfrm>
        </p:spPr>
        <p:txBody>
          <a:bodyPr>
            <a:normAutofit/>
          </a:bodyPr>
          <a:lstStyle/>
          <a:p>
            <a:r>
              <a:rPr lang="en-IN" sz="4000" dirty="0"/>
              <a:t>SOME OF 3D PRINTER MODELS :</a:t>
            </a:r>
          </a:p>
        </p:txBody>
      </p:sp>
      <p:pic>
        <p:nvPicPr>
          <p:cNvPr id="5" name="Content Placeholder 4" descr="A picture containing indoor&#10;&#10;Description generated with high confidence">
            <a:extLst>
              <a:ext uri="{FF2B5EF4-FFF2-40B4-BE49-F238E27FC236}">
                <a16:creationId xmlns:a16="http://schemas.microsoft.com/office/drawing/2014/main" id="{8B094663-F124-4048-8FE6-A497F7C7E92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042118" y="3568097"/>
            <a:ext cx="3135269" cy="3103917"/>
          </a:xfrm>
        </p:spPr>
      </p:pic>
      <p:pic>
        <p:nvPicPr>
          <p:cNvPr id="7" name="Picture 6" descr="A picture containing appliance&#10;&#10;Description generated with high confidence">
            <a:extLst>
              <a:ext uri="{FF2B5EF4-FFF2-40B4-BE49-F238E27FC236}">
                <a16:creationId xmlns:a16="http://schemas.microsoft.com/office/drawing/2014/main" id="{92F4D564-98CC-435C-A58D-FE0295B563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4406" y="779230"/>
            <a:ext cx="1883858" cy="2748078"/>
          </a:xfrm>
          <a:prstGeom prst="rect">
            <a:avLst/>
          </a:prstGeom>
        </p:spPr>
      </p:pic>
      <p:pic>
        <p:nvPicPr>
          <p:cNvPr id="9" name="Picture 8" descr="A picture containing monitor, indoor, wall&#10;&#10;Description generated with very high confidence">
            <a:extLst>
              <a:ext uri="{FF2B5EF4-FFF2-40B4-BE49-F238E27FC236}">
                <a16:creationId xmlns:a16="http://schemas.microsoft.com/office/drawing/2014/main" id="{598DC989-E3EA-404E-9042-395CBC4A65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8500" y="-39220"/>
            <a:ext cx="3458800" cy="3458800"/>
          </a:xfrm>
          <a:prstGeom prst="rect">
            <a:avLst/>
          </a:prstGeom>
        </p:spPr>
      </p:pic>
      <p:sp>
        <p:nvSpPr>
          <p:cNvPr id="12" name="Rectangle 11">
            <a:extLst>
              <a:ext uri="{FF2B5EF4-FFF2-40B4-BE49-F238E27FC236}">
                <a16:creationId xmlns:a16="http://schemas.microsoft.com/office/drawing/2014/main" id="{8E656366-2904-4EAF-8996-131685A906FA}"/>
              </a:ext>
            </a:extLst>
          </p:cNvPr>
          <p:cNvSpPr/>
          <p:nvPr/>
        </p:nvSpPr>
        <p:spPr>
          <a:xfrm>
            <a:off x="4378731" y="3568097"/>
            <a:ext cx="4019660" cy="369332"/>
          </a:xfrm>
          <a:prstGeom prst="rect">
            <a:avLst/>
          </a:prstGeom>
        </p:spPr>
        <p:txBody>
          <a:bodyPr wrap="square">
            <a:spAutoFit/>
          </a:bodyPr>
          <a:lstStyle/>
          <a:p>
            <a:r>
              <a:rPr lang="en-GB" dirty="0"/>
              <a:t>MOONRAY DLP WIRELESS -SPRINT RAY</a:t>
            </a:r>
            <a:endParaRPr lang="en-IN" dirty="0"/>
          </a:p>
        </p:txBody>
      </p:sp>
      <p:sp>
        <p:nvSpPr>
          <p:cNvPr id="13" name="Rectangle 12">
            <a:extLst>
              <a:ext uri="{FF2B5EF4-FFF2-40B4-BE49-F238E27FC236}">
                <a16:creationId xmlns:a16="http://schemas.microsoft.com/office/drawing/2014/main" id="{AD742027-5E4A-4F38-8F43-50D5789842D9}"/>
              </a:ext>
            </a:extLst>
          </p:cNvPr>
          <p:cNvSpPr/>
          <p:nvPr/>
        </p:nvSpPr>
        <p:spPr>
          <a:xfrm>
            <a:off x="9347413" y="6398662"/>
            <a:ext cx="2164503" cy="369332"/>
          </a:xfrm>
          <a:prstGeom prst="rect">
            <a:avLst/>
          </a:prstGeom>
        </p:spPr>
        <p:txBody>
          <a:bodyPr wrap="none">
            <a:spAutoFit/>
          </a:bodyPr>
          <a:lstStyle/>
          <a:p>
            <a:r>
              <a:rPr lang="en-IN" dirty="0"/>
              <a:t>MakerBot Replicator</a:t>
            </a:r>
          </a:p>
        </p:txBody>
      </p:sp>
      <p:sp>
        <p:nvSpPr>
          <p:cNvPr id="14" name="Rectangle 13">
            <a:extLst>
              <a:ext uri="{FF2B5EF4-FFF2-40B4-BE49-F238E27FC236}">
                <a16:creationId xmlns:a16="http://schemas.microsoft.com/office/drawing/2014/main" id="{FCDCF9E1-A9DF-418D-9B9A-815ED7F8882D}"/>
              </a:ext>
            </a:extLst>
          </p:cNvPr>
          <p:cNvSpPr/>
          <p:nvPr/>
        </p:nvSpPr>
        <p:spPr>
          <a:xfrm>
            <a:off x="9183720" y="3456478"/>
            <a:ext cx="1789080" cy="369332"/>
          </a:xfrm>
          <a:prstGeom prst="rect">
            <a:avLst/>
          </a:prstGeom>
        </p:spPr>
        <p:txBody>
          <a:bodyPr wrap="none">
            <a:spAutoFit/>
          </a:bodyPr>
          <a:lstStyle/>
          <a:p>
            <a:r>
              <a:rPr lang="en-IN" dirty="0"/>
              <a:t>CreatBot-DG-3D</a:t>
            </a:r>
          </a:p>
        </p:txBody>
      </p:sp>
      <p:pic>
        <p:nvPicPr>
          <p:cNvPr id="15" name="Picture 14">
            <a:extLst>
              <a:ext uri="{FF2B5EF4-FFF2-40B4-BE49-F238E27FC236}">
                <a16:creationId xmlns:a16="http://schemas.microsoft.com/office/drawing/2014/main" id="{570E5BF9-D65B-4BC0-AD71-C42AC4A8C67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68029" y="4027860"/>
            <a:ext cx="2325582" cy="2394124"/>
          </a:xfrm>
          <a:prstGeom prst="rect">
            <a:avLst/>
          </a:prstGeom>
        </p:spPr>
      </p:pic>
      <p:sp>
        <p:nvSpPr>
          <p:cNvPr id="17" name="Rectangle 16">
            <a:extLst>
              <a:ext uri="{FF2B5EF4-FFF2-40B4-BE49-F238E27FC236}">
                <a16:creationId xmlns:a16="http://schemas.microsoft.com/office/drawing/2014/main" id="{0D3974C3-8E51-4BAB-9B13-5592F2227550}"/>
              </a:ext>
            </a:extLst>
          </p:cNvPr>
          <p:cNvSpPr/>
          <p:nvPr/>
        </p:nvSpPr>
        <p:spPr>
          <a:xfrm>
            <a:off x="1892119" y="6379371"/>
            <a:ext cx="1901491" cy="369332"/>
          </a:xfrm>
          <a:prstGeom prst="rect">
            <a:avLst/>
          </a:prstGeom>
        </p:spPr>
        <p:txBody>
          <a:bodyPr wrap="square">
            <a:spAutoFit/>
          </a:bodyPr>
          <a:lstStyle/>
          <a:p>
            <a:r>
              <a:rPr lang="en-IN" dirty="0" err="1"/>
              <a:t>Flashforge</a:t>
            </a:r>
            <a:r>
              <a:rPr lang="en-IN" dirty="0"/>
              <a:t> Finder</a:t>
            </a:r>
          </a:p>
        </p:txBody>
      </p:sp>
      <p:pic>
        <p:nvPicPr>
          <p:cNvPr id="18" name="Picture 17">
            <a:extLst>
              <a:ext uri="{FF2B5EF4-FFF2-40B4-BE49-F238E27FC236}">
                <a16:creationId xmlns:a16="http://schemas.microsoft.com/office/drawing/2014/main" id="{9DF46340-6163-4F87-B528-4081429A322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85374" y="3631664"/>
            <a:ext cx="2518857" cy="2876130"/>
          </a:xfrm>
          <a:prstGeom prst="rect">
            <a:avLst/>
          </a:prstGeom>
        </p:spPr>
      </p:pic>
      <p:sp>
        <p:nvSpPr>
          <p:cNvPr id="19" name="Rectangle 18">
            <a:extLst>
              <a:ext uri="{FF2B5EF4-FFF2-40B4-BE49-F238E27FC236}">
                <a16:creationId xmlns:a16="http://schemas.microsoft.com/office/drawing/2014/main" id="{814A24A6-8B9F-4BCE-ACF5-E20A4F903CEB}"/>
              </a:ext>
            </a:extLst>
          </p:cNvPr>
          <p:cNvSpPr/>
          <p:nvPr/>
        </p:nvSpPr>
        <p:spPr>
          <a:xfrm>
            <a:off x="6004972" y="6519902"/>
            <a:ext cx="1131079" cy="369332"/>
          </a:xfrm>
          <a:prstGeom prst="rect">
            <a:avLst/>
          </a:prstGeom>
        </p:spPr>
        <p:txBody>
          <a:bodyPr wrap="none">
            <a:spAutoFit/>
          </a:bodyPr>
          <a:lstStyle/>
          <a:p>
            <a:r>
              <a:rPr lang="en-IN" dirty="0"/>
              <a:t>Hydra Pro</a:t>
            </a:r>
          </a:p>
        </p:txBody>
      </p:sp>
      <p:pic>
        <p:nvPicPr>
          <p:cNvPr id="23" name="Picture 22" descr="A picture containing handcart&#10;&#10;Description generated with very high confidence">
            <a:extLst>
              <a:ext uri="{FF2B5EF4-FFF2-40B4-BE49-F238E27FC236}">
                <a16:creationId xmlns:a16="http://schemas.microsoft.com/office/drawing/2014/main" id="{FE1AA208-B0DE-46AA-BA75-8C9BBD4E51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7404" y="813297"/>
            <a:ext cx="3977640" cy="2651760"/>
          </a:xfrm>
          <a:prstGeom prst="rect">
            <a:avLst/>
          </a:prstGeom>
        </p:spPr>
      </p:pic>
      <p:sp>
        <p:nvSpPr>
          <p:cNvPr id="24" name="Rectangle 23">
            <a:extLst>
              <a:ext uri="{FF2B5EF4-FFF2-40B4-BE49-F238E27FC236}">
                <a16:creationId xmlns:a16="http://schemas.microsoft.com/office/drawing/2014/main" id="{C75650D0-426D-41CB-ADD1-E0FAC7B28138}"/>
              </a:ext>
            </a:extLst>
          </p:cNvPr>
          <p:cNvSpPr/>
          <p:nvPr/>
        </p:nvSpPr>
        <p:spPr>
          <a:xfrm>
            <a:off x="1818052" y="3492618"/>
            <a:ext cx="1901491" cy="369332"/>
          </a:xfrm>
          <a:prstGeom prst="rect">
            <a:avLst/>
          </a:prstGeom>
        </p:spPr>
        <p:txBody>
          <a:bodyPr wrap="square">
            <a:spAutoFit/>
          </a:bodyPr>
          <a:lstStyle/>
          <a:p>
            <a:r>
              <a:rPr lang="en-IN" dirty="0"/>
              <a:t>MODIX BIG 60</a:t>
            </a:r>
          </a:p>
        </p:txBody>
      </p:sp>
    </p:spTree>
    <p:extLst>
      <p:ext uri="{BB962C8B-B14F-4D97-AF65-F5344CB8AC3E}">
        <p14:creationId xmlns:p14="http://schemas.microsoft.com/office/powerpoint/2010/main" val="1471490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55E85-BE1A-4F50-B335-D9E51CC31F03}"/>
              </a:ext>
            </a:extLst>
          </p:cNvPr>
          <p:cNvSpPr>
            <a:spLocks noGrp="1"/>
          </p:cNvSpPr>
          <p:nvPr>
            <p:ph type="title"/>
          </p:nvPr>
        </p:nvSpPr>
        <p:spPr>
          <a:xfrm>
            <a:off x="1295400" y="123092"/>
            <a:ext cx="9601200" cy="636563"/>
          </a:xfrm>
        </p:spPr>
        <p:txBody>
          <a:bodyPr>
            <a:normAutofit fontScale="90000"/>
          </a:bodyPr>
          <a:lstStyle/>
          <a:p>
            <a:r>
              <a:rPr lang="en-IN" dirty="0"/>
              <a:t>HOW IT WORKS:</a:t>
            </a:r>
          </a:p>
        </p:txBody>
      </p:sp>
      <p:pic>
        <p:nvPicPr>
          <p:cNvPr id="5" name="Content Placeholder 4" descr="A picture containing electronics, monitor&#10;&#10;Description generated with high confidence">
            <a:extLst>
              <a:ext uri="{FF2B5EF4-FFF2-40B4-BE49-F238E27FC236}">
                <a16:creationId xmlns:a16="http://schemas.microsoft.com/office/drawing/2014/main" id="{1FD8F19D-D3E3-4428-8343-8420CF4A310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5401" y="759655"/>
            <a:ext cx="3461820" cy="2110154"/>
          </a:xfrm>
        </p:spPr>
      </p:pic>
      <p:sp>
        <p:nvSpPr>
          <p:cNvPr id="7" name="TextBox 6">
            <a:extLst>
              <a:ext uri="{FF2B5EF4-FFF2-40B4-BE49-F238E27FC236}">
                <a16:creationId xmlns:a16="http://schemas.microsoft.com/office/drawing/2014/main" id="{8B2B70F7-091F-475E-8DFE-86DA8B2215AC}"/>
              </a:ext>
            </a:extLst>
          </p:cNvPr>
          <p:cNvSpPr txBox="1"/>
          <p:nvPr/>
        </p:nvSpPr>
        <p:spPr>
          <a:xfrm>
            <a:off x="4529798" y="937569"/>
            <a:ext cx="6133514" cy="1754326"/>
          </a:xfrm>
          <a:prstGeom prst="rect">
            <a:avLst/>
          </a:prstGeom>
          <a:noFill/>
        </p:spPr>
        <p:txBody>
          <a:bodyPr wrap="square" rtlCol="0">
            <a:spAutoFit/>
          </a:bodyPr>
          <a:lstStyle/>
          <a:p>
            <a:r>
              <a:rPr lang="en-IN" dirty="0">
                <a:solidFill>
                  <a:srgbClr val="FF0000"/>
                </a:solidFill>
              </a:rPr>
              <a:t>Build plate </a:t>
            </a:r>
            <a:r>
              <a:rPr lang="en-IN" dirty="0"/>
              <a:t>: </a:t>
            </a:r>
          </a:p>
          <a:p>
            <a:pPr marL="285750" indent="-285750">
              <a:buFont typeface="Wingdings" panose="05000000000000000000" pitchFamily="2" charset="2"/>
              <a:buChar char="ü"/>
            </a:pPr>
            <a:r>
              <a:rPr lang="en-IN" dirty="0"/>
              <a:t>It is base plate in 3d printer Surface print in this plate. </a:t>
            </a:r>
          </a:p>
          <a:p>
            <a:pPr marL="285750" indent="-285750">
              <a:buFont typeface="Wingdings" panose="05000000000000000000" pitchFamily="2" charset="2"/>
              <a:buChar char="ü"/>
            </a:pPr>
            <a:r>
              <a:rPr lang="en-IN" dirty="0"/>
              <a:t>It is  flexible. </a:t>
            </a:r>
          </a:p>
          <a:p>
            <a:pPr marL="285750" indent="-285750">
              <a:buFont typeface="Wingdings" panose="05000000000000000000" pitchFamily="2" charset="2"/>
              <a:buChar char="ü"/>
            </a:pPr>
            <a:r>
              <a:rPr lang="en-IN" dirty="0"/>
              <a:t>Easily remove the product after print.</a:t>
            </a:r>
          </a:p>
          <a:p>
            <a:pPr marL="285750" indent="-285750">
              <a:buFont typeface="Wingdings" panose="05000000000000000000" pitchFamily="2" charset="2"/>
              <a:buChar char="ü"/>
            </a:pPr>
            <a:endParaRPr lang="en-IN" dirty="0"/>
          </a:p>
          <a:p>
            <a:endParaRPr lang="en-IN" dirty="0"/>
          </a:p>
        </p:txBody>
      </p:sp>
      <p:pic>
        <p:nvPicPr>
          <p:cNvPr id="9" name="Picture 8">
            <a:extLst>
              <a:ext uri="{FF2B5EF4-FFF2-40B4-BE49-F238E27FC236}">
                <a16:creationId xmlns:a16="http://schemas.microsoft.com/office/drawing/2014/main" id="{50BEB6DD-A194-40B4-9B5F-D71E2A699E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2348" y="2869809"/>
            <a:ext cx="2938975" cy="1791454"/>
          </a:xfrm>
          <a:prstGeom prst="rect">
            <a:avLst/>
          </a:prstGeom>
        </p:spPr>
      </p:pic>
      <p:sp>
        <p:nvSpPr>
          <p:cNvPr id="10" name="TextBox 9">
            <a:extLst>
              <a:ext uri="{FF2B5EF4-FFF2-40B4-BE49-F238E27FC236}">
                <a16:creationId xmlns:a16="http://schemas.microsoft.com/office/drawing/2014/main" id="{EFA39E48-4313-4C8E-9915-BB9E9BF46B01}"/>
              </a:ext>
            </a:extLst>
          </p:cNvPr>
          <p:cNvSpPr txBox="1"/>
          <p:nvPr/>
        </p:nvSpPr>
        <p:spPr>
          <a:xfrm>
            <a:off x="4628270" y="3047723"/>
            <a:ext cx="6133514" cy="1754326"/>
          </a:xfrm>
          <a:prstGeom prst="rect">
            <a:avLst/>
          </a:prstGeom>
          <a:noFill/>
        </p:spPr>
        <p:txBody>
          <a:bodyPr wrap="square" rtlCol="0">
            <a:spAutoFit/>
          </a:bodyPr>
          <a:lstStyle/>
          <a:p>
            <a:r>
              <a:rPr lang="en-IN" dirty="0">
                <a:solidFill>
                  <a:srgbClr val="FF0000"/>
                </a:solidFill>
              </a:rPr>
              <a:t>G-Stage Surface</a:t>
            </a:r>
            <a:r>
              <a:rPr lang="en-IN" dirty="0"/>
              <a:t>: </a:t>
            </a:r>
          </a:p>
          <a:p>
            <a:pPr marL="285750" indent="-285750">
              <a:buFont typeface="Wingdings" panose="05000000000000000000" pitchFamily="2" charset="2"/>
              <a:buChar char="ü"/>
            </a:pPr>
            <a:r>
              <a:rPr lang="en-IN" dirty="0"/>
              <a:t>G-stage surface is placed downside of build plate.</a:t>
            </a:r>
          </a:p>
          <a:p>
            <a:pPr marL="285750" indent="-285750">
              <a:buFont typeface="Wingdings" panose="05000000000000000000" pitchFamily="2" charset="2"/>
              <a:buChar char="ü"/>
            </a:pPr>
            <a:r>
              <a:rPr lang="en-IN" dirty="0"/>
              <a:t>It’s move the base plate up and down for print layer.</a:t>
            </a:r>
          </a:p>
          <a:p>
            <a:endParaRPr lang="en-IN" dirty="0"/>
          </a:p>
          <a:p>
            <a:pPr marL="285750" indent="-285750">
              <a:buFont typeface="Wingdings" panose="05000000000000000000" pitchFamily="2" charset="2"/>
              <a:buChar char="ü"/>
            </a:pPr>
            <a:endParaRPr lang="en-IN" dirty="0"/>
          </a:p>
          <a:p>
            <a:endParaRPr lang="en-IN" dirty="0"/>
          </a:p>
        </p:txBody>
      </p:sp>
      <p:pic>
        <p:nvPicPr>
          <p:cNvPr id="12" name="Picture 11" descr="A close up of a person&#10;&#10;Description generated with high confidence">
            <a:extLst>
              <a:ext uri="{FF2B5EF4-FFF2-40B4-BE49-F238E27FC236}">
                <a16:creationId xmlns:a16="http://schemas.microsoft.com/office/drawing/2014/main" id="{B3EBB2C9-9B81-47DD-A6FD-FAF76B5EE48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263678" y="4839177"/>
            <a:ext cx="3396314" cy="1799513"/>
          </a:xfrm>
          <a:prstGeom prst="rect">
            <a:avLst/>
          </a:prstGeom>
        </p:spPr>
      </p:pic>
      <p:sp>
        <p:nvSpPr>
          <p:cNvPr id="14" name="TextBox 13">
            <a:extLst>
              <a:ext uri="{FF2B5EF4-FFF2-40B4-BE49-F238E27FC236}">
                <a16:creationId xmlns:a16="http://schemas.microsoft.com/office/drawing/2014/main" id="{42B5F31E-9A7D-4920-AD9B-448BC1F2396B}"/>
              </a:ext>
            </a:extLst>
          </p:cNvPr>
          <p:cNvSpPr txBox="1"/>
          <p:nvPr/>
        </p:nvSpPr>
        <p:spPr>
          <a:xfrm>
            <a:off x="4628270" y="4740093"/>
            <a:ext cx="6133514" cy="1754326"/>
          </a:xfrm>
          <a:prstGeom prst="rect">
            <a:avLst/>
          </a:prstGeom>
          <a:noFill/>
        </p:spPr>
        <p:txBody>
          <a:bodyPr wrap="square" rtlCol="0">
            <a:spAutoFit/>
          </a:bodyPr>
          <a:lstStyle/>
          <a:p>
            <a:r>
              <a:rPr lang="en-IN" dirty="0">
                <a:solidFill>
                  <a:srgbClr val="FF0000"/>
                </a:solidFill>
              </a:rPr>
              <a:t>Filament</a:t>
            </a:r>
            <a:r>
              <a:rPr lang="en-IN" dirty="0"/>
              <a:t>: </a:t>
            </a:r>
          </a:p>
          <a:p>
            <a:pPr marL="285750" indent="-285750">
              <a:buFont typeface="Wingdings" panose="05000000000000000000" pitchFamily="2" charset="2"/>
              <a:buChar char="ü"/>
            </a:pPr>
            <a:r>
              <a:rPr lang="en-IN" dirty="0"/>
              <a:t>This is material for 3d printing. </a:t>
            </a:r>
          </a:p>
          <a:p>
            <a:pPr marL="285750" indent="-285750">
              <a:buFont typeface="Wingdings" panose="05000000000000000000" pitchFamily="2" charset="2"/>
              <a:buChar char="ü"/>
            </a:pPr>
            <a:r>
              <a:rPr lang="en-IN" dirty="0"/>
              <a:t>This filament will be fixed in the back of the printer.</a:t>
            </a:r>
          </a:p>
          <a:p>
            <a:pPr marL="285750" indent="-285750">
              <a:buFont typeface="Wingdings" panose="05000000000000000000" pitchFamily="2" charset="2"/>
              <a:buChar char="ü"/>
            </a:pPr>
            <a:r>
              <a:rPr lang="en-IN" dirty="0"/>
              <a:t>Filament minimum dia is 1.75 mm , Maxim 2.75mm</a:t>
            </a:r>
          </a:p>
          <a:p>
            <a:pPr marL="285750" indent="-285750">
              <a:buFont typeface="Wingdings" panose="05000000000000000000" pitchFamily="2" charset="2"/>
              <a:buChar char="ü"/>
            </a:pPr>
            <a:endParaRPr lang="en-IN" dirty="0"/>
          </a:p>
          <a:p>
            <a:endParaRPr lang="en-IN" dirty="0"/>
          </a:p>
        </p:txBody>
      </p:sp>
    </p:spTree>
    <p:extLst>
      <p:ext uri="{BB962C8B-B14F-4D97-AF65-F5344CB8AC3E}">
        <p14:creationId xmlns:p14="http://schemas.microsoft.com/office/powerpoint/2010/main" val="3875076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 up of a device&#10;&#10;Description generated with high confidence">
            <a:extLst>
              <a:ext uri="{FF2B5EF4-FFF2-40B4-BE49-F238E27FC236}">
                <a16:creationId xmlns:a16="http://schemas.microsoft.com/office/drawing/2014/main" id="{C55307E4-99DA-4244-B002-DC7C223452C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0830" y="161070"/>
            <a:ext cx="5451356" cy="3158905"/>
          </a:xfrm>
        </p:spPr>
      </p:pic>
      <p:sp>
        <p:nvSpPr>
          <p:cNvPr id="7" name="TextBox 6">
            <a:extLst>
              <a:ext uri="{FF2B5EF4-FFF2-40B4-BE49-F238E27FC236}">
                <a16:creationId xmlns:a16="http://schemas.microsoft.com/office/drawing/2014/main" id="{DD9FA84B-0D2F-4674-8DBF-6DA0B8476940}"/>
              </a:ext>
            </a:extLst>
          </p:cNvPr>
          <p:cNvSpPr txBox="1"/>
          <p:nvPr/>
        </p:nvSpPr>
        <p:spPr>
          <a:xfrm>
            <a:off x="6344530" y="628080"/>
            <a:ext cx="6133514" cy="1477328"/>
          </a:xfrm>
          <a:prstGeom prst="rect">
            <a:avLst/>
          </a:prstGeom>
          <a:noFill/>
        </p:spPr>
        <p:txBody>
          <a:bodyPr wrap="square" rtlCol="0">
            <a:spAutoFit/>
          </a:bodyPr>
          <a:lstStyle/>
          <a:p>
            <a:r>
              <a:rPr lang="en-IN" dirty="0">
                <a:solidFill>
                  <a:srgbClr val="FF0000"/>
                </a:solidFill>
              </a:rPr>
              <a:t>Extruder</a:t>
            </a:r>
            <a:r>
              <a:rPr lang="en-IN" dirty="0"/>
              <a:t>: </a:t>
            </a:r>
          </a:p>
          <a:p>
            <a:pPr marL="285750" indent="-285750">
              <a:buFont typeface="Wingdings" panose="05000000000000000000" pitchFamily="2" charset="2"/>
              <a:buChar char="ü"/>
            </a:pPr>
            <a:r>
              <a:rPr lang="en-IN" dirty="0"/>
              <a:t>Extruder attached to the carriage.</a:t>
            </a:r>
          </a:p>
          <a:p>
            <a:pPr marL="285750" indent="-285750">
              <a:buFont typeface="Wingdings" panose="05000000000000000000" pitchFamily="2" charset="2"/>
              <a:buChar char="ü"/>
            </a:pPr>
            <a:r>
              <a:rPr lang="en-IN" dirty="0"/>
              <a:t>Extruder connect to magnet snap.</a:t>
            </a:r>
          </a:p>
          <a:p>
            <a:pPr marL="285750" indent="-285750">
              <a:buFont typeface="Wingdings" panose="05000000000000000000" pitchFamily="2" charset="2"/>
              <a:buChar char="ü"/>
            </a:pPr>
            <a:r>
              <a:rPr lang="en-IN" dirty="0"/>
              <a:t> Nozzle having heat Temperature 215</a:t>
            </a:r>
            <a:r>
              <a:rPr lang="en-IN" baseline="30000" dirty="0"/>
              <a:t>o</a:t>
            </a:r>
            <a:r>
              <a:rPr lang="en-IN" dirty="0"/>
              <a:t> C</a:t>
            </a:r>
          </a:p>
          <a:p>
            <a:endParaRPr lang="en-IN" dirty="0"/>
          </a:p>
        </p:txBody>
      </p:sp>
      <p:pic>
        <p:nvPicPr>
          <p:cNvPr id="9" name="Picture 8" descr="A picture containing person, electronics, indoor&#10;&#10;Description generated with very high confidence">
            <a:extLst>
              <a:ext uri="{FF2B5EF4-FFF2-40B4-BE49-F238E27FC236}">
                <a16:creationId xmlns:a16="http://schemas.microsoft.com/office/drawing/2014/main" id="{1407AFD9-3377-4385-BFD4-9EB7E21D8A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7886" y="3319975"/>
            <a:ext cx="5078114" cy="2759758"/>
          </a:xfrm>
          <a:prstGeom prst="rect">
            <a:avLst/>
          </a:prstGeom>
        </p:spPr>
      </p:pic>
      <p:sp>
        <p:nvSpPr>
          <p:cNvPr id="10" name="TextBox 9">
            <a:extLst>
              <a:ext uri="{FF2B5EF4-FFF2-40B4-BE49-F238E27FC236}">
                <a16:creationId xmlns:a16="http://schemas.microsoft.com/office/drawing/2014/main" id="{8C25A911-FC55-44BB-B357-6694FEE03A6C}"/>
              </a:ext>
            </a:extLst>
          </p:cNvPr>
          <p:cNvSpPr txBox="1"/>
          <p:nvPr/>
        </p:nvSpPr>
        <p:spPr>
          <a:xfrm>
            <a:off x="6232186" y="3538026"/>
            <a:ext cx="5959814" cy="1754326"/>
          </a:xfrm>
          <a:prstGeom prst="rect">
            <a:avLst/>
          </a:prstGeom>
          <a:noFill/>
        </p:spPr>
        <p:txBody>
          <a:bodyPr wrap="square" rtlCol="0">
            <a:spAutoFit/>
          </a:bodyPr>
          <a:lstStyle/>
          <a:p>
            <a:r>
              <a:rPr lang="en-IN" dirty="0">
                <a:solidFill>
                  <a:srgbClr val="FF0000"/>
                </a:solidFill>
              </a:rPr>
              <a:t>Control Panel</a:t>
            </a:r>
            <a:r>
              <a:rPr lang="en-IN" dirty="0"/>
              <a:t>: </a:t>
            </a:r>
          </a:p>
          <a:p>
            <a:pPr marL="285750" indent="-285750">
              <a:buFont typeface="Wingdings" panose="05000000000000000000" pitchFamily="2" charset="2"/>
              <a:buChar char="ü"/>
            </a:pPr>
            <a:r>
              <a:rPr lang="en-IN" dirty="0"/>
              <a:t>Operate the Sd card and select the 3d model.</a:t>
            </a:r>
          </a:p>
          <a:p>
            <a:pPr marL="285750" indent="-285750">
              <a:buFont typeface="Wingdings" panose="05000000000000000000" pitchFamily="2" charset="2"/>
              <a:buChar char="ü"/>
            </a:pPr>
            <a:r>
              <a:rPr lang="en-IN" dirty="0"/>
              <a:t>Setting up temperature and extruder magnet snap.</a:t>
            </a:r>
          </a:p>
          <a:p>
            <a:pPr marL="285750" indent="-285750">
              <a:buFont typeface="Wingdings" panose="05000000000000000000" pitchFamily="2" charset="2"/>
              <a:buChar char="ü"/>
            </a:pPr>
            <a:r>
              <a:rPr lang="en-IN" dirty="0"/>
              <a:t>Always maintain speed average then only product get good finish.  </a:t>
            </a:r>
          </a:p>
          <a:p>
            <a:endParaRPr lang="en-IN" dirty="0"/>
          </a:p>
        </p:txBody>
      </p:sp>
    </p:spTree>
    <p:extLst>
      <p:ext uri="{BB962C8B-B14F-4D97-AF65-F5344CB8AC3E}">
        <p14:creationId xmlns:p14="http://schemas.microsoft.com/office/powerpoint/2010/main" val="4203929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3" name="Picture 12" descr="A large passenger jet flying through a blue sky&#10;&#10;Description generated with very high confidence">
            <a:extLst>
              <a:ext uri="{FF2B5EF4-FFF2-40B4-BE49-F238E27FC236}">
                <a16:creationId xmlns:a16="http://schemas.microsoft.com/office/drawing/2014/main" id="{32DB10C4-B865-4ADE-AB38-A709ED10F825}"/>
              </a:ext>
            </a:extLst>
          </p:cNvPr>
          <p:cNvPicPr>
            <a:picLocks noChangeAspect="1"/>
          </p:cNvPicPr>
          <p:nvPr/>
        </p:nvPicPr>
        <p:blipFill rotWithShape="1">
          <a:blip r:embed="rId2">
            <a:extLst>
              <a:ext uri="{28A0092B-C50C-407E-A947-70E740481C1C}">
                <a14:useLocalDpi xmlns:a14="http://schemas.microsoft.com/office/drawing/2010/main" val="0"/>
              </a:ext>
            </a:extLst>
          </a:blip>
          <a:srcRect l="18129" r="24968" b="3"/>
          <a:stretch/>
        </p:blipFill>
        <p:spPr>
          <a:xfrm>
            <a:off x="8230895" y="3204516"/>
            <a:ext cx="3558932" cy="3252191"/>
          </a:xfrm>
          <a:prstGeom prst="rect">
            <a:avLst/>
          </a:prstGeom>
        </p:spPr>
      </p:pic>
      <p:pic>
        <p:nvPicPr>
          <p:cNvPr id="11" name="Picture 10" descr="A picture containing wall&#10;&#10;Description generated with high confidence">
            <a:extLst>
              <a:ext uri="{FF2B5EF4-FFF2-40B4-BE49-F238E27FC236}">
                <a16:creationId xmlns:a16="http://schemas.microsoft.com/office/drawing/2014/main" id="{31EB545B-5122-445E-9EF5-CE3132C2E872}"/>
              </a:ext>
            </a:extLst>
          </p:cNvPr>
          <p:cNvPicPr>
            <a:picLocks noChangeAspect="1"/>
          </p:cNvPicPr>
          <p:nvPr/>
        </p:nvPicPr>
        <p:blipFill rotWithShape="1">
          <a:blip r:embed="rId3">
            <a:extLst>
              <a:ext uri="{28A0092B-C50C-407E-A947-70E740481C1C}">
                <a14:useLocalDpi xmlns:a14="http://schemas.microsoft.com/office/drawing/2010/main" val="0"/>
              </a:ext>
            </a:extLst>
          </a:blip>
          <a:srcRect l="13770" r="11965" b="1"/>
          <a:stretch/>
        </p:blipFill>
        <p:spPr>
          <a:xfrm>
            <a:off x="6094390" y="401294"/>
            <a:ext cx="3782487" cy="3590676"/>
          </a:xfrm>
          <a:custGeom>
            <a:avLst/>
            <a:gdLst>
              <a:gd name="connsiteX0" fmla="*/ 0 w 3950144"/>
              <a:gd name="connsiteY0" fmla="*/ 0 h 3749831"/>
              <a:gd name="connsiteX1" fmla="*/ 3950144 w 3950144"/>
              <a:gd name="connsiteY1" fmla="*/ 0 h 3749831"/>
              <a:gd name="connsiteX2" fmla="*/ 3950144 w 3950144"/>
              <a:gd name="connsiteY2" fmla="*/ 2780881 h 3749831"/>
              <a:gd name="connsiteX3" fmla="*/ 2071742 w 3950144"/>
              <a:gd name="connsiteY3" fmla="*/ 2780881 h 3749831"/>
              <a:gd name="connsiteX4" fmla="*/ 2071742 w 3950144"/>
              <a:gd name="connsiteY4" fmla="*/ 3749831 h 3749831"/>
              <a:gd name="connsiteX5" fmla="*/ 0 w 3950144"/>
              <a:gd name="connsiteY5" fmla="*/ 3749831 h 3749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0144" h="3749831">
                <a:moveTo>
                  <a:pt x="0" y="0"/>
                </a:moveTo>
                <a:lnTo>
                  <a:pt x="3950144" y="0"/>
                </a:lnTo>
                <a:lnTo>
                  <a:pt x="3950144" y="2780881"/>
                </a:lnTo>
                <a:lnTo>
                  <a:pt x="2071742" y="2780881"/>
                </a:lnTo>
                <a:lnTo>
                  <a:pt x="2071742" y="3749831"/>
                </a:lnTo>
                <a:lnTo>
                  <a:pt x="0" y="3749831"/>
                </a:lnTo>
                <a:close/>
              </a:path>
            </a:pathLst>
          </a:custGeom>
        </p:spPr>
      </p:pic>
      <p:pic>
        <p:nvPicPr>
          <p:cNvPr id="7" name="Picture 6" descr="A picture containing indoor, wall, table, white&#10;&#10;Description generated with very high confidence">
            <a:extLst>
              <a:ext uri="{FF2B5EF4-FFF2-40B4-BE49-F238E27FC236}">
                <a16:creationId xmlns:a16="http://schemas.microsoft.com/office/drawing/2014/main" id="{6FF62BBC-48C5-4AFF-97A4-A979D4F2BB7A}"/>
              </a:ext>
            </a:extLst>
          </p:cNvPr>
          <p:cNvPicPr>
            <a:picLocks noChangeAspect="1"/>
          </p:cNvPicPr>
          <p:nvPr/>
        </p:nvPicPr>
        <p:blipFill rotWithShape="1">
          <a:blip r:embed="rId4">
            <a:extLst>
              <a:ext uri="{28A0092B-C50C-407E-A947-70E740481C1C}">
                <a14:useLocalDpi xmlns:a14="http://schemas.microsoft.com/office/drawing/2010/main" val="0"/>
              </a:ext>
            </a:extLst>
          </a:blip>
          <a:srcRect l="14210" r="10914" b="-2"/>
          <a:stretch/>
        </p:blipFill>
        <p:spPr>
          <a:xfrm>
            <a:off x="10010368" y="401294"/>
            <a:ext cx="1779465" cy="2662852"/>
          </a:xfrm>
          <a:prstGeom prst="rect">
            <a:avLst/>
          </a:prstGeom>
        </p:spPr>
      </p:pic>
      <p:pic>
        <p:nvPicPr>
          <p:cNvPr id="9" name="Picture 8" descr="A car parked in the grass&#10;&#10;Description generated with very high confidence">
            <a:extLst>
              <a:ext uri="{FF2B5EF4-FFF2-40B4-BE49-F238E27FC236}">
                <a16:creationId xmlns:a16="http://schemas.microsoft.com/office/drawing/2014/main" id="{46989E31-447D-4218-B50F-790BDAE7A66D}"/>
              </a:ext>
            </a:extLst>
          </p:cNvPr>
          <p:cNvPicPr>
            <a:picLocks noChangeAspect="1"/>
          </p:cNvPicPr>
          <p:nvPr/>
        </p:nvPicPr>
        <p:blipFill rotWithShape="1">
          <a:blip r:embed="rId5">
            <a:extLst>
              <a:ext uri="{28A0092B-C50C-407E-A947-70E740481C1C}">
                <a14:useLocalDpi xmlns:a14="http://schemas.microsoft.com/office/drawing/2010/main" val="0"/>
              </a:ext>
            </a:extLst>
          </a:blip>
          <a:srcRect l="24197" r="25448"/>
          <a:stretch/>
        </p:blipFill>
        <p:spPr>
          <a:xfrm>
            <a:off x="5387927" y="4132341"/>
            <a:ext cx="2690276" cy="2324366"/>
          </a:xfrm>
          <a:prstGeom prst="rect">
            <a:avLst/>
          </a:prstGeom>
        </p:spPr>
      </p:pic>
      <p:sp>
        <p:nvSpPr>
          <p:cNvPr id="2" name="Title 1">
            <a:extLst>
              <a:ext uri="{FF2B5EF4-FFF2-40B4-BE49-F238E27FC236}">
                <a16:creationId xmlns:a16="http://schemas.microsoft.com/office/drawing/2014/main" id="{0CD720CC-6D52-41B3-8473-7A325452F8B2}"/>
              </a:ext>
            </a:extLst>
          </p:cNvPr>
          <p:cNvSpPr>
            <a:spLocks noGrp="1"/>
          </p:cNvSpPr>
          <p:nvPr>
            <p:ph type="title"/>
          </p:nvPr>
        </p:nvSpPr>
        <p:spPr>
          <a:xfrm>
            <a:off x="1390651" y="685800"/>
            <a:ext cx="4106636" cy="1485900"/>
          </a:xfrm>
        </p:spPr>
        <p:txBody>
          <a:bodyPr>
            <a:normAutofit/>
          </a:bodyPr>
          <a:lstStyle/>
          <a:p>
            <a:r>
              <a:rPr lang="en-IN" sz="4000" dirty="0"/>
              <a:t>3D PRINTERS APPLICATIONS :</a:t>
            </a:r>
          </a:p>
        </p:txBody>
      </p:sp>
      <p:sp>
        <p:nvSpPr>
          <p:cNvPr id="3" name="Content Placeholder 2">
            <a:extLst>
              <a:ext uri="{FF2B5EF4-FFF2-40B4-BE49-F238E27FC236}">
                <a16:creationId xmlns:a16="http://schemas.microsoft.com/office/drawing/2014/main" id="{737EFF2F-F2C0-4E67-90C2-B7F95CD657F8}"/>
              </a:ext>
            </a:extLst>
          </p:cNvPr>
          <p:cNvSpPr>
            <a:spLocks noGrp="1"/>
          </p:cNvSpPr>
          <p:nvPr>
            <p:ph idx="1"/>
          </p:nvPr>
        </p:nvSpPr>
        <p:spPr>
          <a:xfrm>
            <a:off x="1390649" y="2285999"/>
            <a:ext cx="4106636" cy="3749831"/>
          </a:xfrm>
        </p:spPr>
        <p:txBody>
          <a:bodyPr>
            <a:normAutofit lnSpcReduction="10000"/>
          </a:bodyPr>
          <a:lstStyle/>
          <a:p>
            <a:r>
              <a:rPr lang="en-IN" dirty="0">
                <a:latin typeface="Times New Roman" panose="02020603050405020304" pitchFamily="18" charset="0"/>
                <a:cs typeface="Times New Roman" panose="02020603050405020304" pitchFamily="18" charset="0"/>
              </a:rPr>
              <a:t>It cover various sector from Education to industry</a:t>
            </a:r>
          </a:p>
          <a:p>
            <a:r>
              <a:rPr lang="en-IN" dirty="0">
                <a:latin typeface="Times New Roman" panose="02020603050405020304" pitchFamily="18" charset="0"/>
                <a:cs typeface="Times New Roman" panose="02020603050405020304" pitchFamily="18" charset="0"/>
              </a:rPr>
              <a:t>Healthcare</a:t>
            </a:r>
          </a:p>
          <a:p>
            <a:r>
              <a:rPr lang="en-IN" dirty="0">
                <a:latin typeface="Times New Roman" panose="02020603050405020304" pitchFamily="18" charset="0"/>
                <a:cs typeface="Times New Roman" panose="02020603050405020304" pitchFamily="18" charset="0"/>
              </a:rPr>
              <a:t>Aerospace</a:t>
            </a:r>
          </a:p>
          <a:p>
            <a:r>
              <a:rPr lang="en-IN" dirty="0">
                <a:latin typeface="Times New Roman" panose="02020603050405020304" pitchFamily="18" charset="0"/>
                <a:cs typeface="Times New Roman" panose="02020603050405020304" pitchFamily="18" charset="0"/>
              </a:rPr>
              <a:t>Automobiles</a:t>
            </a:r>
          </a:p>
          <a:p>
            <a:r>
              <a:rPr lang="en-IN" dirty="0">
                <a:latin typeface="Times New Roman" panose="02020603050405020304" pitchFamily="18" charset="0"/>
                <a:cs typeface="Times New Roman" panose="02020603050405020304" pitchFamily="18" charset="0"/>
              </a:rPr>
              <a:t>Manufacturing</a:t>
            </a:r>
          </a:p>
          <a:p>
            <a:r>
              <a:rPr lang="en-IN" dirty="0">
                <a:latin typeface="Times New Roman" panose="02020603050405020304" pitchFamily="18" charset="0"/>
                <a:cs typeface="Times New Roman" panose="02020603050405020304" pitchFamily="18" charset="0"/>
              </a:rPr>
              <a:t>Clothing</a:t>
            </a:r>
          </a:p>
          <a:p>
            <a:r>
              <a:rPr lang="en-IN" dirty="0">
                <a:latin typeface="Times New Roman" panose="02020603050405020304" pitchFamily="18" charset="0"/>
                <a:cs typeface="Times New Roman" panose="02020603050405020304" pitchFamily="18" charset="0"/>
              </a:rPr>
              <a:t>Construction</a:t>
            </a:r>
          </a:p>
          <a:p>
            <a:r>
              <a:rPr lang="en-IN">
                <a:latin typeface="Times New Roman" panose="02020603050405020304" pitchFamily="18" charset="0"/>
                <a:cs typeface="Times New Roman" panose="02020603050405020304" pitchFamily="18" charset="0"/>
              </a:rPr>
              <a:t>Electronic Gadgets</a:t>
            </a:r>
            <a:endParaRPr lang="en-IN" dirty="0">
              <a:latin typeface="Times New Roman" panose="02020603050405020304" pitchFamily="18" charset="0"/>
              <a:cs typeface="Times New Roman" panose="02020603050405020304" pitchFamily="18" charset="0"/>
            </a:endParaRPr>
          </a:p>
          <a:p>
            <a:pPr marL="0" indent="0">
              <a:buNone/>
            </a:pPr>
            <a:endParaRPr lang="en-IN" sz="1900" dirty="0"/>
          </a:p>
          <a:p>
            <a:endParaRPr lang="en-IN" sz="1900" dirty="0"/>
          </a:p>
        </p:txBody>
      </p:sp>
    </p:spTree>
    <p:extLst>
      <p:ext uri="{BB962C8B-B14F-4D97-AF65-F5344CB8AC3E}">
        <p14:creationId xmlns:p14="http://schemas.microsoft.com/office/powerpoint/2010/main" val="2692680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7C643-6E75-4FA7-92EE-BAB39F96431C}"/>
              </a:ext>
            </a:extLst>
          </p:cNvPr>
          <p:cNvSpPr>
            <a:spLocks noGrp="1"/>
          </p:cNvSpPr>
          <p:nvPr>
            <p:ph type="title"/>
          </p:nvPr>
        </p:nvSpPr>
        <p:spPr>
          <a:xfrm>
            <a:off x="1371600" y="685800"/>
            <a:ext cx="9601200" cy="819443"/>
          </a:xfrm>
        </p:spPr>
        <p:txBody>
          <a:bodyPr>
            <a:normAutofit/>
          </a:bodyPr>
          <a:lstStyle/>
          <a:p>
            <a:r>
              <a:rPr lang="en-IN" sz="4000" dirty="0"/>
              <a:t>3D PRINTING MATERIALS :</a:t>
            </a:r>
          </a:p>
        </p:txBody>
      </p:sp>
      <p:sp>
        <p:nvSpPr>
          <p:cNvPr id="3" name="Content Placeholder 2">
            <a:extLst>
              <a:ext uri="{FF2B5EF4-FFF2-40B4-BE49-F238E27FC236}">
                <a16:creationId xmlns:a16="http://schemas.microsoft.com/office/drawing/2014/main" id="{C8BE3549-7057-4D08-AA77-E3CEF52E00F9}"/>
              </a:ext>
            </a:extLst>
          </p:cNvPr>
          <p:cNvSpPr>
            <a:spLocks noGrp="1"/>
          </p:cNvSpPr>
          <p:nvPr>
            <p:ph idx="1"/>
          </p:nvPr>
        </p:nvSpPr>
        <p:spPr>
          <a:xfrm>
            <a:off x="1371600" y="1625600"/>
            <a:ext cx="9601200" cy="4546600"/>
          </a:xfrm>
        </p:spPr>
        <p:txBody>
          <a:bodyPr>
            <a:noAutofit/>
          </a:bodyPr>
          <a:lstStyle/>
          <a:p>
            <a:r>
              <a:rPr lang="en-IN" dirty="0">
                <a:latin typeface="Times New Roman" panose="02020603050405020304" pitchFamily="18" charset="0"/>
                <a:cs typeface="Times New Roman" panose="02020603050405020304" pitchFamily="18" charset="0"/>
              </a:rPr>
              <a:t>ABS (Acrylonitrile Butadiene Styrene) – (Cost Per Kg - (20-50$))</a:t>
            </a:r>
          </a:p>
          <a:p>
            <a:r>
              <a:rPr lang="en-IN" dirty="0">
                <a:latin typeface="Times New Roman" panose="02020603050405020304" pitchFamily="18" charset="0"/>
                <a:cs typeface="Times New Roman" panose="02020603050405020304" pitchFamily="18" charset="0"/>
              </a:rPr>
              <a:t>PLA (Polylactic Acid) - (Cost Per Kg - (20-50$))</a:t>
            </a:r>
          </a:p>
          <a:p>
            <a:r>
              <a:rPr lang="en-IN" dirty="0">
                <a:latin typeface="Times New Roman" panose="02020603050405020304" pitchFamily="18" charset="0"/>
                <a:cs typeface="Times New Roman" panose="02020603050405020304" pitchFamily="18" charset="0"/>
              </a:rPr>
              <a:t>PVA (Polyvinyl Alcohol)  - (Cost Per Kg – (&gt;100$))</a:t>
            </a:r>
          </a:p>
          <a:p>
            <a:r>
              <a:rPr lang="en-IN" dirty="0">
                <a:latin typeface="Times New Roman" panose="02020603050405020304" pitchFamily="18" charset="0"/>
                <a:cs typeface="Times New Roman" panose="02020603050405020304" pitchFamily="18" charset="0"/>
              </a:rPr>
              <a:t>NYLON (PA- Polyamide) – (Cost Per Kg - (18$))</a:t>
            </a:r>
          </a:p>
          <a:p>
            <a:r>
              <a:rPr lang="en-IN" dirty="0">
                <a:latin typeface="Times New Roman" panose="02020603050405020304" pitchFamily="18" charset="0"/>
                <a:cs typeface="Times New Roman" panose="02020603050405020304" pitchFamily="18" charset="0"/>
              </a:rPr>
              <a:t>HDPE (High - density polyethylene) - (Cost Per Kg - (30$))</a:t>
            </a:r>
          </a:p>
          <a:p>
            <a:r>
              <a:rPr lang="en-IN" dirty="0">
                <a:latin typeface="Times New Roman" panose="02020603050405020304" pitchFamily="18" charset="0"/>
                <a:cs typeface="Times New Roman" panose="02020603050405020304" pitchFamily="18" charset="0"/>
              </a:rPr>
              <a:t>T-</a:t>
            </a:r>
            <a:r>
              <a:rPr lang="en-IN" dirty="0" err="1">
                <a:latin typeface="Times New Roman" panose="02020603050405020304" pitchFamily="18" charset="0"/>
                <a:cs typeface="Times New Roman" panose="02020603050405020304" pitchFamily="18" charset="0"/>
              </a:rPr>
              <a:t>Glase</a:t>
            </a:r>
            <a:r>
              <a:rPr lang="en-IN" dirty="0">
                <a:latin typeface="Times New Roman" panose="02020603050405020304" pitchFamily="18" charset="0"/>
                <a:cs typeface="Times New Roman" panose="02020603050405020304" pitchFamily="18" charset="0"/>
              </a:rPr>
              <a:t>/PETT (PETT - Polyethylene terephthalate) - (Cost Per Kg - (30$))</a:t>
            </a:r>
          </a:p>
          <a:p>
            <a:r>
              <a:rPr lang="en-IN" dirty="0">
                <a:latin typeface="Times New Roman" panose="02020603050405020304" pitchFamily="18" charset="0"/>
                <a:cs typeface="Times New Roman" panose="02020603050405020304" pitchFamily="18" charset="0"/>
              </a:rPr>
              <a:t>Wood Filament - (Cost Per Kg - (60-100$))</a:t>
            </a:r>
          </a:p>
          <a:p>
            <a:r>
              <a:rPr lang="en-IN" dirty="0">
                <a:latin typeface="Times New Roman" panose="02020603050405020304" pitchFamily="18" charset="0"/>
                <a:cs typeface="Times New Roman" panose="02020603050405020304" pitchFamily="18" charset="0"/>
              </a:rPr>
              <a:t>Metal Filament - (Cost Per Kg - (75-120$))</a:t>
            </a:r>
          </a:p>
          <a:p>
            <a:r>
              <a:rPr lang="en-IN" dirty="0">
                <a:latin typeface="Times New Roman" panose="02020603050405020304" pitchFamily="18" charset="0"/>
                <a:cs typeface="Times New Roman" panose="02020603050405020304" pitchFamily="18" charset="0"/>
              </a:rPr>
              <a:t>Carbon </a:t>
            </a:r>
            <a:r>
              <a:rPr lang="en-IN" dirty="0" err="1">
                <a:latin typeface="Times New Roman" panose="02020603050405020304" pitchFamily="18" charset="0"/>
                <a:cs typeface="Times New Roman" panose="02020603050405020304" pitchFamily="18" charset="0"/>
              </a:rPr>
              <a:t>Fiber</a:t>
            </a:r>
            <a:r>
              <a:rPr lang="en-IN" dirty="0">
                <a:latin typeface="Times New Roman" panose="02020603050405020304" pitchFamily="18" charset="0"/>
                <a:cs typeface="Times New Roman" panose="02020603050405020304" pitchFamily="18" charset="0"/>
              </a:rPr>
              <a:t> Mix - (Cost Per Kg - (50-120$))</a:t>
            </a:r>
          </a:p>
          <a:p>
            <a:r>
              <a:rPr lang="en-IN" dirty="0">
                <a:latin typeface="Times New Roman" panose="02020603050405020304" pitchFamily="18" charset="0"/>
                <a:cs typeface="Times New Roman" panose="02020603050405020304" pitchFamily="18" charset="0"/>
              </a:rPr>
              <a:t>Flexible Filament - (Cost Per Kg - (50-120$))</a:t>
            </a:r>
          </a:p>
          <a:p>
            <a:r>
              <a:rPr lang="en-IN" dirty="0">
                <a:latin typeface="Times New Roman" panose="02020603050405020304" pitchFamily="18" charset="0"/>
                <a:cs typeface="Times New Roman" panose="02020603050405020304" pitchFamily="18" charset="0"/>
              </a:rPr>
              <a:t>Conductive Filament – (Cost per 100g reel – ($70))</a:t>
            </a:r>
          </a:p>
        </p:txBody>
      </p:sp>
    </p:spTree>
    <p:extLst>
      <p:ext uri="{BB962C8B-B14F-4D97-AF65-F5344CB8AC3E}">
        <p14:creationId xmlns:p14="http://schemas.microsoft.com/office/powerpoint/2010/main" val="2061312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4613B-9A72-4903-83A1-09AB54615FC1}"/>
              </a:ext>
            </a:extLst>
          </p:cNvPr>
          <p:cNvSpPr>
            <a:spLocks noGrp="1"/>
          </p:cNvSpPr>
          <p:nvPr>
            <p:ph type="title"/>
          </p:nvPr>
        </p:nvSpPr>
        <p:spPr>
          <a:xfrm>
            <a:off x="1219200" y="215900"/>
            <a:ext cx="9601200" cy="1485900"/>
          </a:xfrm>
        </p:spPr>
        <p:txBody>
          <a:bodyPr>
            <a:normAutofit/>
          </a:bodyPr>
          <a:lstStyle/>
          <a:p>
            <a:r>
              <a:rPr lang="en-IN" sz="4000" dirty="0"/>
              <a:t>3D PRINTING MATERIALS</a:t>
            </a:r>
          </a:p>
        </p:txBody>
      </p:sp>
      <p:pic>
        <p:nvPicPr>
          <p:cNvPr id="5" name="Content Placeholder 4" descr="A picture containing indoor&#10;&#10;Description generated with high confidence">
            <a:extLst>
              <a:ext uri="{FF2B5EF4-FFF2-40B4-BE49-F238E27FC236}">
                <a16:creationId xmlns:a16="http://schemas.microsoft.com/office/drawing/2014/main" id="{A906A3D3-65B7-4B7F-9399-D6B4D9C9E03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1600" y="1303338"/>
            <a:ext cx="2133600" cy="2027840"/>
          </a:xfrm>
        </p:spPr>
      </p:pic>
      <p:pic>
        <p:nvPicPr>
          <p:cNvPr id="7" name="Picture 6" descr="A picture containing indoor, sitting&#10;&#10;Description generated with high confidence">
            <a:extLst>
              <a:ext uri="{FF2B5EF4-FFF2-40B4-BE49-F238E27FC236}">
                <a16:creationId xmlns:a16="http://schemas.microsoft.com/office/drawing/2014/main" id="{DD873569-6567-44B1-9289-26668E797C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3175" y="1303338"/>
            <a:ext cx="2055243" cy="2027840"/>
          </a:xfrm>
          <a:prstGeom prst="rect">
            <a:avLst/>
          </a:prstGeom>
        </p:spPr>
      </p:pic>
      <p:pic>
        <p:nvPicPr>
          <p:cNvPr id="9" name="Picture 8" descr="A picture containing indoor&#10;&#10;Description generated with very high confidence">
            <a:extLst>
              <a:ext uri="{FF2B5EF4-FFF2-40B4-BE49-F238E27FC236}">
                <a16:creationId xmlns:a16="http://schemas.microsoft.com/office/drawing/2014/main" id="{4958230E-FC78-4F64-8ED3-CEF066CB45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2209" y="1303338"/>
            <a:ext cx="2574009" cy="1922462"/>
          </a:xfrm>
          <a:prstGeom prst="rect">
            <a:avLst/>
          </a:prstGeom>
        </p:spPr>
      </p:pic>
      <p:pic>
        <p:nvPicPr>
          <p:cNvPr id="11" name="Picture 10" descr="A picture containing sky, sitting&#10;&#10;Description generated with very high confidence">
            <a:extLst>
              <a:ext uri="{FF2B5EF4-FFF2-40B4-BE49-F238E27FC236}">
                <a16:creationId xmlns:a16="http://schemas.microsoft.com/office/drawing/2014/main" id="{37F7EA4A-5D13-4E60-BB8D-4DF37CA578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64291" y="1267555"/>
            <a:ext cx="2751498" cy="2063623"/>
          </a:xfrm>
          <a:prstGeom prst="rect">
            <a:avLst/>
          </a:prstGeom>
        </p:spPr>
      </p:pic>
      <p:pic>
        <p:nvPicPr>
          <p:cNvPr id="13" name="Picture 12">
            <a:extLst>
              <a:ext uri="{FF2B5EF4-FFF2-40B4-BE49-F238E27FC236}">
                <a16:creationId xmlns:a16="http://schemas.microsoft.com/office/drawing/2014/main" id="{9561B2D6-86C0-49F7-BF7B-26BD8755222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89492" y="4101910"/>
            <a:ext cx="2151492" cy="1689290"/>
          </a:xfrm>
          <a:prstGeom prst="rect">
            <a:avLst/>
          </a:prstGeom>
        </p:spPr>
      </p:pic>
      <p:pic>
        <p:nvPicPr>
          <p:cNvPr id="19" name="Picture 18">
            <a:extLst>
              <a:ext uri="{FF2B5EF4-FFF2-40B4-BE49-F238E27FC236}">
                <a16:creationId xmlns:a16="http://schemas.microsoft.com/office/drawing/2014/main" id="{A97EE688-284C-4451-B82C-2AF03926B88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40613" y="3883501"/>
            <a:ext cx="3916978" cy="2126107"/>
          </a:xfrm>
          <a:prstGeom prst="rect">
            <a:avLst/>
          </a:prstGeom>
        </p:spPr>
      </p:pic>
      <p:pic>
        <p:nvPicPr>
          <p:cNvPr id="21" name="Picture 20" descr="A picture containing indoor, cup, table&#10;&#10;Description generated with high confidence">
            <a:extLst>
              <a:ext uri="{FF2B5EF4-FFF2-40B4-BE49-F238E27FC236}">
                <a16:creationId xmlns:a16="http://schemas.microsoft.com/office/drawing/2014/main" id="{BA3BB97C-FC97-41ED-8ECB-B3D981683EF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15721" y="4018115"/>
            <a:ext cx="2151492" cy="1825231"/>
          </a:xfrm>
          <a:prstGeom prst="rect">
            <a:avLst/>
          </a:prstGeom>
        </p:spPr>
      </p:pic>
      <p:pic>
        <p:nvPicPr>
          <p:cNvPr id="10" name="Picture 9" descr="A picture containing sky, sitting&#10;&#10;Description generated with very high confidence">
            <a:extLst>
              <a:ext uri="{FF2B5EF4-FFF2-40B4-BE49-F238E27FC236}">
                <a16:creationId xmlns:a16="http://schemas.microsoft.com/office/drawing/2014/main" id="{E1883DEE-D1F6-431E-9863-A81CABC5F5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00593" y="1267555"/>
            <a:ext cx="2751498" cy="2063623"/>
          </a:xfrm>
          <a:prstGeom prst="rect">
            <a:avLst/>
          </a:prstGeom>
        </p:spPr>
      </p:pic>
    </p:spTree>
    <p:extLst>
      <p:ext uri="{BB962C8B-B14F-4D97-AF65-F5344CB8AC3E}">
        <p14:creationId xmlns:p14="http://schemas.microsoft.com/office/powerpoint/2010/main" val="736648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5CC4F-5243-48FD-882E-78F82B156FA2}"/>
              </a:ext>
            </a:extLst>
          </p:cNvPr>
          <p:cNvSpPr>
            <a:spLocks noGrp="1"/>
          </p:cNvSpPr>
          <p:nvPr>
            <p:ph type="title"/>
          </p:nvPr>
        </p:nvSpPr>
        <p:spPr>
          <a:xfrm>
            <a:off x="170957" y="-28135"/>
            <a:ext cx="10720685" cy="936769"/>
          </a:xfrm>
        </p:spPr>
        <p:txBody>
          <a:bodyPr vert="horz" lIns="91440" tIns="45720" rIns="91440" bIns="45720" rtlCol="0" anchor="b">
            <a:normAutofit/>
          </a:bodyPr>
          <a:lstStyle/>
          <a:p>
            <a:pPr algn="ctr"/>
            <a:r>
              <a:rPr lang="en-US" sz="4000" cap="all" dirty="0"/>
              <a:t>Material SAMPLES</a:t>
            </a:r>
          </a:p>
        </p:txBody>
      </p:sp>
      <p:pic>
        <p:nvPicPr>
          <p:cNvPr id="5" name="Content Placeholder 4" descr="A picture containing indoor, cup, sitting&#10;&#10;Description generated with very high confidence">
            <a:extLst>
              <a:ext uri="{FF2B5EF4-FFF2-40B4-BE49-F238E27FC236}">
                <a16:creationId xmlns:a16="http://schemas.microsoft.com/office/drawing/2014/main" id="{E86D5C36-7457-4F00-8987-40B1E5D556DD}"/>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l="10535" r="5306"/>
          <a:stretch/>
        </p:blipFill>
        <p:spPr>
          <a:xfrm>
            <a:off x="684995" y="1089016"/>
            <a:ext cx="2708946" cy="2462414"/>
          </a:xfrm>
          <a:prstGeom prst="rect">
            <a:avLst/>
          </a:prstGeom>
        </p:spPr>
      </p:pic>
      <p:pic>
        <p:nvPicPr>
          <p:cNvPr id="13" name="Picture 12" descr="A close up of a device&#10;&#10;Description generated with high confidence">
            <a:extLst>
              <a:ext uri="{FF2B5EF4-FFF2-40B4-BE49-F238E27FC236}">
                <a16:creationId xmlns:a16="http://schemas.microsoft.com/office/drawing/2014/main" id="{FBAC905F-59EF-4F31-AB8C-CE78239D3ED7}"/>
              </a:ext>
            </a:extLst>
          </p:cNvPr>
          <p:cNvPicPr>
            <a:picLocks noChangeAspect="1"/>
          </p:cNvPicPr>
          <p:nvPr/>
        </p:nvPicPr>
        <p:blipFill rotWithShape="1">
          <a:blip r:embed="rId5">
            <a:extLst>
              <a:ext uri="{28A0092B-C50C-407E-A947-70E740481C1C}">
                <a14:useLocalDpi xmlns:a14="http://schemas.microsoft.com/office/drawing/2010/main" val="0"/>
              </a:ext>
            </a:extLst>
          </a:blip>
          <a:srcRect l="11646" r="20059" b="3"/>
          <a:stretch/>
        </p:blipFill>
        <p:spPr>
          <a:xfrm>
            <a:off x="6239230" y="1076287"/>
            <a:ext cx="2715582" cy="2475143"/>
          </a:xfrm>
          <a:prstGeom prst="rect">
            <a:avLst/>
          </a:prstGeom>
        </p:spPr>
      </p:pic>
      <p:pic>
        <p:nvPicPr>
          <p:cNvPr id="7" name="Picture 6" descr="A picture containing headdress&#10;&#10;Description generated with high confidence">
            <a:extLst>
              <a:ext uri="{FF2B5EF4-FFF2-40B4-BE49-F238E27FC236}">
                <a16:creationId xmlns:a16="http://schemas.microsoft.com/office/drawing/2014/main" id="{02939EE2-D8DF-4CE5-B7EE-0B7F722CADFA}"/>
              </a:ext>
            </a:extLst>
          </p:cNvPr>
          <p:cNvPicPr>
            <a:picLocks noChangeAspect="1"/>
          </p:cNvPicPr>
          <p:nvPr/>
        </p:nvPicPr>
        <p:blipFill rotWithShape="1">
          <a:blip r:embed="rId6">
            <a:extLst>
              <a:ext uri="{28A0092B-C50C-407E-A947-70E740481C1C}">
                <a14:useLocalDpi xmlns:a14="http://schemas.microsoft.com/office/drawing/2010/main" val="0"/>
              </a:ext>
            </a:extLst>
          </a:blip>
          <a:srcRect l="22226" r="22769" b="1"/>
          <a:stretch/>
        </p:blipFill>
        <p:spPr>
          <a:xfrm>
            <a:off x="3489982" y="1079629"/>
            <a:ext cx="2719259" cy="2471801"/>
          </a:xfrm>
          <a:prstGeom prst="rect">
            <a:avLst/>
          </a:prstGeom>
        </p:spPr>
      </p:pic>
      <p:pic>
        <p:nvPicPr>
          <p:cNvPr id="11" name="Picture 10" descr="A close up of a piece of paper&#10;&#10;Description generated with high confidence">
            <a:extLst>
              <a:ext uri="{FF2B5EF4-FFF2-40B4-BE49-F238E27FC236}">
                <a16:creationId xmlns:a16="http://schemas.microsoft.com/office/drawing/2014/main" id="{96774B69-C879-4F66-9011-1227BC248FDD}"/>
              </a:ext>
            </a:extLst>
          </p:cNvPr>
          <p:cNvPicPr>
            <a:picLocks noChangeAspect="1"/>
          </p:cNvPicPr>
          <p:nvPr/>
        </p:nvPicPr>
        <p:blipFill rotWithShape="1">
          <a:blip r:embed="rId7">
            <a:extLst>
              <a:ext uri="{28A0092B-C50C-407E-A947-70E740481C1C}">
                <a14:useLocalDpi xmlns:a14="http://schemas.microsoft.com/office/drawing/2010/main" val="0"/>
              </a:ext>
            </a:extLst>
          </a:blip>
          <a:srcRect l="12973" r="14778" b="-1"/>
          <a:stretch/>
        </p:blipFill>
        <p:spPr>
          <a:xfrm>
            <a:off x="9210293" y="1076287"/>
            <a:ext cx="2715582" cy="1979948"/>
          </a:xfrm>
          <a:prstGeom prst="rect">
            <a:avLst/>
          </a:prstGeom>
        </p:spPr>
      </p:pic>
      <p:pic>
        <p:nvPicPr>
          <p:cNvPr id="3" name="Online Media 2" title="3D Printing a Flexible iPhone Case in Fire Red PLA">
            <a:hlinkClick r:id="" action="ppaction://media"/>
            <a:extLst>
              <a:ext uri="{FF2B5EF4-FFF2-40B4-BE49-F238E27FC236}">
                <a16:creationId xmlns:a16="http://schemas.microsoft.com/office/drawing/2014/main" id="{C5B6F709-8C56-43E5-9C00-DE89978E7A74}"/>
              </a:ext>
            </a:extLst>
          </p:cNvPr>
          <p:cNvPicPr>
            <a:picLocks noRot="1" noChangeAspect="1"/>
          </p:cNvPicPr>
          <p:nvPr>
            <a:videoFile r:link="rId1"/>
          </p:nvPr>
        </p:nvPicPr>
        <p:blipFill>
          <a:blip r:embed="rId8"/>
          <a:stretch>
            <a:fillRect/>
          </a:stretch>
        </p:blipFill>
        <p:spPr>
          <a:xfrm>
            <a:off x="917576" y="3722425"/>
            <a:ext cx="5144812" cy="2893957"/>
          </a:xfrm>
          <a:prstGeom prst="rect">
            <a:avLst/>
          </a:prstGeom>
        </p:spPr>
      </p:pic>
      <p:pic>
        <p:nvPicPr>
          <p:cNvPr id="4" name="Online Media 3" title="How to design 3D Printable Hinges - Make moving parts!">
            <a:hlinkClick r:id="" action="ppaction://media"/>
            <a:extLst>
              <a:ext uri="{FF2B5EF4-FFF2-40B4-BE49-F238E27FC236}">
                <a16:creationId xmlns:a16="http://schemas.microsoft.com/office/drawing/2014/main" id="{DD6E1582-C9A4-49DB-97B2-18626149650B}"/>
              </a:ext>
            </a:extLst>
          </p:cNvPr>
          <p:cNvPicPr>
            <a:picLocks noRot="1" noChangeAspect="1"/>
          </p:cNvPicPr>
          <p:nvPr>
            <a:videoFile r:link="rId2"/>
          </p:nvPr>
        </p:nvPicPr>
        <p:blipFill>
          <a:blip r:embed="rId9"/>
          <a:stretch>
            <a:fillRect/>
          </a:stretch>
        </p:blipFill>
        <p:spPr>
          <a:xfrm>
            <a:off x="6239230" y="3739085"/>
            <a:ext cx="5144812" cy="2893957"/>
          </a:xfrm>
          <a:prstGeom prst="rect">
            <a:avLst/>
          </a:prstGeom>
        </p:spPr>
      </p:pic>
    </p:spTree>
    <p:extLst>
      <p:ext uri="{BB962C8B-B14F-4D97-AF65-F5344CB8AC3E}">
        <p14:creationId xmlns:p14="http://schemas.microsoft.com/office/powerpoint/2010/main" val="2830394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6EDEE-AC51-422C-B80A-C4497A8FAF2F}"/>
              </a:ext>
            </a:extLst>
          </p:cNvPr>
          <p:cNvSpPr>
            <a:spLocks noGrp="1"/>
          </p:cNvSpPr>
          <p:nvPr>
            <p:ph type="title"/>
          </p:nvPr>
        </p:nvSpPr>
        <p:spPr>
          <a:xfrm>
            <a:off x="1295400" y="320040"/>
            <a:ext cx="9601200" cy="735037"/>
          </a:xfrm>
        </p:spPr>
        <p:txBody>
          <a:bodyPr>
            <a:normAutofit/>
          </a:bodyPr>
          <a:lstStyle/>
          <a:p>
            <a:r>
              <a:rPr lang="en-IN" sz="4000" dirty="0"/>
              <a:t>Material Properties :</a:t>
            </a:r>
          </a:p>
        </p:txBody>
      </p:sp>
      <p:sp>
        <p:nvSpPr>
          <p:cNvPr id="3" name="Content Placeholder 2">
            <a:extLst>
              <a:ext uri="{FF2B5EF4-FFF2-40B4-BE49-F238E27FC236}">
                <a16:creationId xmlns:a16="http://schemas.microsoft.com/office/drawing/2014/main" id="{1442A137-3326-4E4B-8C59-AD6E26D4A661}"/>
              </a:ext>
            </a:extLst>
          </p:cNvPr>
          <p:cNvSpPr>
            <a:spLocks noGrp="1"/>
          </p:cNvSpPr>
          <p:nvPr>
            <p:ph idx="1"/>
          </p:nvPr>
        </p:nvSpPr>
        <p:spPr>
          <a:xfrm>
            <a:off x="1295400" y="1055077"/>
            <a:ext cx="9601200" cy="4965895"/>
          </a:xfrm>
        </p:spPr>
        <p:txBody>
          <a:bodyPr>
            <a:normAutofit fontScale="92500" lnSpcReduction="20000"/>
          </a:bodyPr>
          <a:lstStyle/>
          <a:p>
            <a:pPr marL="0" indent="0" algn="just">
              <a:buNone/>
            </a:pPr>
            <a:r>
              <a:rPr lang="en-IN" u="sng" dirty="0">
                <a:solidFill>
                  <a:srgbClr val="FF0000"/>
                </a:solidFill>
                <a:latin typeface="Times New Roman" panose="02020603050405020304" pitchFamily="18" charset="0"/>
                <a:cs typeface="Times New Roman" panose="02020603050405020304" pitchFamily="18" charset="0"/>
              </a:rPr>
              <a:t>ABS</a:t>
            </a:r>
            <a:r>
              <a:rPr lang="en-IN" dirty="0">
                <a:latin typeface="Times New Roman" panose="02020603050405020304" pitchFamily="18" charset="0"/>
                <a:cs typeface="Times New Roman" panose="02020603050405020304" pitchFamily="18" charset="0"/>
              </a:rPr>
              <a:t> :  </a:t>
            </a:r>
          </a:p>
          <a:p>
            <a:pPr algn="just"/>
            <a:r>
              <a:rPr lang="en-IN" dirty="0">
                <a:latin typeface="Times New Roman" panose="02020603050405020304" pitchFamily="18" charset="0"/>
                <a:cs typeface="Times New Roman" panose="02020603050405020304" pitchFamily="18" charset="0"/>
              </a:rPr>
              <a:t>ABS comes the closest to the material of real production models, it’s primarily  used for fully functional applications including snap-fits, end-use components and prototypes for form, fit functional testing.</a:t>
            </a:r>
          </a:p>
          <a:p>
            <a:pPr algn="just"/>
            <a:endParaRPr lang="en-IN" dirty="0">
              <a:latin typeface="Times New Roman" panose="02020603050405020304" pitchFamily="18" charset="0"/>
              <a:cs typeface="Times New Roman" panose="02020603050405020304" pitchFamily="18" charset="0"/>
            </a:endParaRPr>
          </a:p>
          <a:p>
            <a:pPr algn="just"/>
            <a:r>
              <a:rPr lang="en-IN" dirty="0">
                <a:latin typeface="Times New Roman" panose="02020603050405020304" pitchFamily="18" charset="0"/>
                <a:cs typeface="Times New Roman" panose="02020603050405020304" pitchFamily="18" charset="0"/>
              </a:rPr>
              <a:t> ABS is roughly twice the cost of producing polystyrene, it is considered superior for its hardness, gloss , toughness and electrical insulation properties.</a:t>
            </a:r>
          </a:p>
          <a:p>
            <a:pPr algn="just"/>
            <a:endParaRPr lang="en-IN" dirty="0">
              <a:latin typeface="Times New Roman" panose="02020603050405020304" pitchFamily="18" charset="0"/>
              <a:cs typeface="Times New Roman" panose="02020603050405020304" pitchFamily="18" charset="0"/>
            </a:endParaRPr>
          </a:p>
          <a:p>
            <a:pPr marL="0" indent="0" algn="just">
              <a:buNone/>
            </a:pPr>
            <a:r>
              <a:rPr lang="en-IN" u="sng" dirty="0">
                <a:solidFill>
                  <a:srgbClr val="FF0000"/>
                </a:solidFill>
                <a:latin typeface="Times New Roman" panose="02020603050405020304" pitchFamily="18" charset="0"/>
                <a:cs typeface="Times New Roman" panose="02020603050405020304" pitchFamily="18" charset="0"/>
              </a:rPr>
              <a:t>PLA</a:t>
            </a:r>
            <a:r>
              <a:rPr lang="en-IN" dirty="0">
                <a:latin typeface="Times New Roman" panose="02020603050405020304" pitchFamily="18" charset="0"/>
                <a:cs typeface="Times New Roman" panose="02020603050405020304" pitchFamily="18" charset="0"/>
              </a:rPr>
              <a:t> : </a:t>
            </a:r>
          </a:p>
          <a:p>
            <a:pPr algn="just">
              <a:buFont typeface="Times New Roman" panose="02020603050405020304" pitchFamily="18" charset="0"/>
              <a:buChar char="■"/>
            </a:pPr>
            <a:r>
              <a:rPr lang="en-IN" dirty="0">
                <a:latin typeface="Times New Roman" panose="02020603050405020304" pitchFamily="18" charset="0"/>
                <a:cs typeface="Times New Roman" panose="02020603050405020304" pitchFamily="18" charset="0"/>
              </a:rPr>
              <a:t>PLA has a wide range of applications, ranging from medicine, due to bio-compatible properties to packing, electronics etc.,</a:t>
            </a:r>
          </a:p>
          <a:p>
            <a:pPr algn="just"/>
            <a:endParaRPr lang="en-IN" dirty="0">
              <a:latin typeface="Times New Roman" panose="02020603050405020304" pitchFamily="18" charset="0"/>
              <a:cs typeface="Times New Roman" panose="02020603050405020304" pitchFamily="18" charset="0"/>
            </a:endParaRPr>
          </a:p>
          <a:p>
            <a:pPr algn="just"/>
            <a:r>
              <a:rPr lang="en-IN" dirty="0">
                <a:latin typeface="Times New Roman" panose="02020603050405020304" pitchFamily="18" charset="0"/>
                <a:cs typeface="Times New Roman" panose="02020603050405020304" pitchFamily="18" charset="0"/>
              </a:rPr>
              <a:t>PLA can be manufactured with the addition of various types of fillers. The thermal properties of polylactide show that it can also be used as a raw material to produce various types of insulation barriers.</a:t>
            </a:r>
          </a:p>
          <a:p>
            <a:endParaRPr lang="en-IN" dirty="0"/>
          </a:p>
        </p:txBody>
      </p:sp>
    </p:spTree>
    <p:extLst>
      <p:ext uri="{BB962C8B-B14F-4D97-AF65-F5344CB8AC3E}">
        <p14:creationId xmlns:p14="http://schemas.microsoft.com/office/powerpoint/2010/main" val="2481010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C789C-94F7-45D8-A2E2-C95464884D19}"/>
              </a:ext>
            </a:extLst>
          </p:cNvPr>
          <p:cNvSpPr>
            <a:spLocks noGrp="1"/>
          </p:cNvSpPr>
          <p:nvPr>
            <p:ph type="title"/>
          </p:nvPr>
        </p:nvSpPr>
        <p:spPr>
          <a:xfrm>
            <a:off x="1146517" y="128954"/>
            <a:ext cx="9601200" cy="861646"/>
          </a:xfrm>
        </p:spPr>
        <p:txBody>
          <a:bodyPr>
            <a:normAutofit/>
          </a:bodyPr>
          <a:lstStyle/>
          <a:p>
            <a:r>
              <a:rPr lang="en-IN" sz="4000" dirty="0"/>
              <a:t>Continue..</a:t>
            </a:r>
          </a:p>
        </p:txBody>
      </p:sp>
      <p:sp>
        <p:nvSpPr>
          <p:cNvPr id="3" name="Content Placeholder 2">
            <a:extLst>
              <a:ext uri="{FF2B5EF4-FFF2-40B4-BE49-F238E27FC236}">
                <a16:creationId xmlns:a16="http://schemas.microsoft.com/office/drawing/2014/main" id="{898F5EED-A4E5-4441-89DB-723E804B568F}"/>
              </a:ext>
            </a:extLst>
          </p:cNvPr>
          <p:cNvSpPr>
            <a:spLocks noGrp="1"/>
          </p:cNvSpPr>
          <p:nvPr>
            <p:ph idx="1"/>
          </p:nvPr>
        </p:nvSpPr>
        <p:spPr>
          <a:xfrm>
            <a:off x="1295400" y="1111348"/>
            <a:ext cx="9601200" cy="5205046"/>
          </a:xfrm>
        </p:spPr>
        <p:txBody>
          <a:bodyPr/>
          <a:lstStyle/>
          <a:p>
            <a:pPr marL="0" indent="0" algn="just">
              <a:buNone/>
            </a:pPr>
            <a:r>
              <a:rPr lang="en-IN" u="sng" dirty="0">
                <a:solidFill>
                  <a:srgbClr val="FF0000"/>
                </a:solidFill>
                <a:latin typeface="Times New Roman" panose="02020603050405020304" pitchFamily="18" charset="0"/>
                <a:cs typeface="Times New Roman" panose="02020603050405020304" pitchFamily="18" charset="0"/>
              </a:rPr>
              <a:t>PVA</a:t>
            </a:r>
            <a:r>
              <a:rPr lang="en-IN" dirty="0">
                <a:latin typeface="Times New Roman" panose="02020603050405020304" pitchFamily="18" charset="0"/>
                <a:cs typeface="Times New Roman" panose="02020603050405020304" pitchFamily="18" charset="0"/>
              </a:rPr>
              <a:t> :  </a:t>
            </a:r>
          </a:p>
          <a:p>
            <a:pPr algn="just"/>
            <a:r>
              <a:rPr lang="en-IN" dirty="0">
                <a:latin typeface="Times New Roman" panose="02020603050405020304" pitchFamily="18" charset="0"/>
                <a:cs typeface="Times New Roman" panose="02020603050405020304" pitchFamily="18" charset="0"/>
              </a:rPr>
              <a:t>PVA is partially crystalline upon formation and is characterized by properties such as chemical resistance, </a:t>
            </a:r>
            <a:r>
              <a:rPr lang="en-IN" b="1" dirty="0">
                <a:latin typeface="Times New Roman" panose="02020603050405020304" pitchFamily="18" charset="0"/>
                <a:cs typeface="Times New Roman" panose="02020603050405020304" pitchFamily="18" charset="0"/>
              </a:rPr>
              <a:t>water solubility</a:t>
            </a:r>
            <a:r>
              <a:rPr lang="en-IN" dirty="0">
                <a:latin typeface="Times New Roman" panose="02020603050405020304" pitchFamily="18" charset="0"/>
                <a:cs typeface="Times New Roman" panose="02020603050405020304" pitchFamily="18" charset="0"/>
              </a:rPr>
              <a:t>, and biodegradability</a:t>
            </a:r>
          </a:p>
          <a:p>
            <a:pPr algn="just"/>
            <a:r>
              <a:rPr lang="en-IN" dirty="0">
                <a:latin typeface="Times New Roman" panose="02020603050405020304" pitchFamily="18" charset="0"/>
                <a:cs typeface="Times New Roman" panose="02020603050405020304" pitchFamily="18" charset="0"/>
              </a:rPr>
              <a:t>Major advantages of this physical structure are its high filtering efficiency, its ability to be reused after cleaning (non-medical uses only), and its impressive retention and wicking properties.</a:t>
            </a:r>
          </a:p>
          <a:p>
            <a:pPr marL="0" indent="0" algn="just">
              <a:buNone/>
            </a:pPr>
            <a:endParaRPr lang="en-IN" u="sng" dirty="0">
              <a:solidFill>
                <a:srgbClr val="FF0000"/>
              </a:solidFill>
              <a:latin typeface="Times New Roman" panose="02020603050405020304" pitchFamily="18" charset="0"/>
              <a:cs typeface="Times New Roman" panose="02020603050405020304" pitchFamily="18" charset="0"/>
            </a:endParaRPr>
          </a:p>
          <a:p>
            <a:pPr marL="0" indent="0" algn="just">
              <a:buNone/>
            </a:pPr>
            <a:r>
              <a:rPr lang="en-IN" u="sng" dirty="0">
                <a:solidFill>
                  <a:srgbClr val="FF0000"/>
                </a:solidFill>
                <a:latin typeface="Times New Roman" panose="02020603050405020304" pitchFamily="18" charset="0"/>
                <a:cs typeface="Times New Roman" panose="02020603050405020304" pitchFamily="18" charset="0"/>
              </a:rPr>
              <a:t>NYLON</a:t>
            </a:r>
            <a:r>
              <a:rPr lang="en-IN" dirty="0">
                <a:latin typeface="Times New Roman" panose="02020603050405020304" pitchFamily="18" charset="0"/>
                <a:cs typeface="Times New Roman" panose="02020603050405020304" pitchFamily="18" charset="0"/>
              </a:rPr>
              <a:t> : </a:t>
            </a:r>
          </a:p>
          <a:p>
            <a:pPr algn="just"/>
            <a:r>
              <a:rPr lang="en-IN" dirty="0">
                <a:latin typeface="Times New Roman" panose="02020603050405020304" pitchFamily="18" charset="0"/>
                <a:cs typeface="Times New Roman" panose="02020603050405020304" pitchFamily="18" charset="0"/>
              </a:rPr>
              <a:t>Nylon is a synthetic thermoplastic linear polyamide, nylon is used for a variety of applications to include clothing reinforcement in rubber material like car tires, for use as a rope or thread, and for a number of injection </a:t>
            </a:r>
            <a:r>
              <a:rPr lang="en-IN" dirty="0" err="1">
                <a:latin typeface="Times New Roman" panose="02020603050405020304" pitchFamily="18" charset="0"/>
                <a:cs typeface="Times New Roman" panose="02020603050405020304" pitchFamily="18" charset="0"/>
              </a:rPr>
              <a:t>molded</a:t>
            </a:r>
            <a:r>
              <a:rPr lang="en-IN" dirty="0">
                <a:latin typeface="Times New Roman" panose="02020603050405020304" pitchFamily="18" charset="0"/>
                <a:cs typeface="Times New Roman" panose="02020603050405020304" pitchFamily="18" charset="0"/>
              </a:rPr>
              <a:t> parts for vehicle and mechanical equipment.</a:t>
            </a:r>
          </a:p>
          <a:p>
            <a:pPr algn="just"/>
            <a:r>
              <a:rPr lang="en-IN" dirty="0">
                <a:latin typeface="Times New Roman" panose="02020603050405020304" pitchFamily="18" charset="0"/>
                <a:cs typeface="Times New Roman" panose="02020603050405020304" pitchFamily="18" charset="0"/>
              </a:rPr>
              <a:t>It is exceptionally strong relatively resistant to abrasions and moisture absorptivity, long lasting, resistant to chemicals, elastic and easy to wash.</a:t>
            </a:r>
          </a:p>
          <a:p>
            <a:pPr algn="just"/>
            <a:endParaRPr lang="en-IN"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4171538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5C97D5-F447-4FA8-8F73-23F7AD823D1A}"/>
              </a:ext>
            </a:extLst>
          </p:cNvPr>
          <p:cNvSpPr>
            <a:spLocks noGrp="1"/>
          </p:cNvSpPr>
          <p:nvPr>
            <p:ph idx="1"/>
          </p:nvPr>
        </p:nvSpPr>
        <p:spPr>
          <a:xfrm>
            <a:off x="1371600" y="829993"/>
            <a:ext cx="9601200" cy="5542671"/>
          </a:xfrm>
        </p:spPr>
        <p:txBody>
          <a:bodyPr>
            <a:normAutofit/>
          </a:bodyPr>
          <a:lstStyle/>
          <a:p>
            <a:pPr marL="0" indent="0" algn="just">
              <a:buNone/>
            </a:pPr>
            <a:r>
              <a:rPr lang="en-IN" u="sng" dirty="0">
                <a:solidFill>
                  <a:srgbClr val="FF0000"/>
                </a:solidFill>
                <a:latin typeface="Times New Roman" panose="02020603050405020304" pitchFamily="18" charset="0"/>
                <a:cs typeface="Times New Roman" panose="02020603050405020304" pitchFamily="18" charset="0"/>
              </a:rPr>
              <a:t>HDPE</a:t>
            </a:r>
            <a:r>
              <a:rPr lang="en-IN" dirty="0">
                <a:latin typeface="Times New Roman" panose="02020603050405020304" pitchFamily="18" charset="0"/>
                <a:cs typeface="Times New Roman" panose="02020603050405020304" pitchFamily="18" charset="0"/>
              </a:rPr>
              <a:t> : </a:t>
            </a:r>
          </a:p>
          <a:p>
            <a:pPr algn="just"/>
            <a:r>
              <a:rPr lang="en-IN" dirty="0">
                <a:latin typeface="Times New Roman" panose="02020603050405020304" pitchFamily="18" charset="0"/>
                <a:cs typeface="Times New Roman" panose="02020603050405020304" pitchFamily="18" charset="0"/>
              </a:rPr>
              <a:t>High-density polyethylene (</a:t>
            </a:r>
            <a:r>
              <a:rPr lang="en-IN" b="1" dirty="0">
                <a:latin typeface="Times New Roman" panose="02020603050405020304" pitchFamily="18" charset="0"/>
                <a:cs typeface="Times New Roman" panose="02020603050405020304" pitchFamily="18" charset="0"/>
              </a:rPr>
              <a:t>HDPE</a:t>
            </a:r>
            <a:r>
              <a:rPr lang="en-IN" dirty="0">
                <a:latin typeface="Times New Roman" panose="02020603050405020304" pitchFamily="18" charset="0"/>
                <a:cs typeface="Times New Roman" panose="02020603050405020304" pitchFamily="18" charset="0"/>
              </a:rPr>
              <a:t>) or polyethylene high-density (PEHD) is a polyethylene thermoplastic made from petroleum.</a:t>
            </a:r>
          </a:p>
          <a:p>
            <a:pPr algn="just"/>
            <a:r>
              <a:rPr lang="en-IN" dirty="0">
                <a:latin typeface="Times New Roman" panose="02020603050405020304" pitchFamily="18" charset="0"/>
                <a:cs typeface="Times New Roman" panose="02020603050405020304" pitchFamily="18" charset="0"/>
              </a:rPr>
              <a:t>HDPE is a rigid, tough plastic that offers good chemical resistance and low moisture absorption. </a:t>
            </a:r>
            <a:r>
              <a:rPr lang="en-IN" b="1" dirty="0">
                <a:latin typeface="Times New Roman" panose="02020603050405020304" pitchFamily="18" charset="0"/>
                <a:cs typeface="Times New Roman" panose="02020603050405020304" pitchFamily="18" charset="0"/>
              </a:rPr>
              <a:t>HDPE</a:t>
            </a:r>
            <a:r>
              <a:rPr lang="en-IN" dirty="0">
                <a:latin typeface="Times New Roman" panose="02020603050405020304" pitchFamily="18" charset="0"/>
                <a:cs typeface="Times New Roman" panose="02020603050405020304" pitchFamily="18" charset="0"/>
              </a:rPr>
              <a:t> is stronger and more rigid than LDPE. </a:t>
            </a:r>
          </a:p>
          <a:p>
            <a:pPr algn="just"/>
            <a:r>
              <a:rPr lang="en-IN" dirty="0">
                <a:latin typeface="Times New Roman" panose="02020603050405020304" pitchFamily="18" charset="0"/>
                <a:cs typeface="Times New Roman" panose="02020603050405020304" pitchFamily="18" charset="0"/>
              </a:rPr>
              <a:t>Plastic refers to a group of synthetic or semi-synthetic materials that have been engineered to achieve specific properties.</a:t>
            </a:r>
          </a:p>
          <a:p>
            <a:pPr marL="0" indent="0" algn="just">
              <a:buNone/>
            </a:pPr>
            <a:endParaRPr lang="en-IN" u="sng" dirty="0">
              <a:solidFill>
                <a:srgbClr val="FF0000"/>
              </a:solidFill>
              <a:latin typeface="Times New Roman" panose="02020603050405020304" pitchFamily="18" charset="0"/>
              <a:cs typeface="Times New Roman" panose="02020603050405020304" pitchFamily="18" charset="0"/>
            </a:endParaRPr>
          </a:p>
          <a:p>
            <a:pPr marL="0" indent="0" algn="just">
              <a:buNone/>
            </a:pPr>
            <a:r>
              <a:rPr lang="en-IN" u="sng" dirty="0">
                <a:solidFill>
                  <a:srgbClr val="FF0000"/>
                </a:solidFill>
                <a:latin typeface="Times New Roman" panose="02020603050405020304" pitchFamily="18" charset="0"/>
                <a:cs typeface="Times New Roman" panose="02020603050405020304" pitchFamily="18" charset="0"/>
              </a:rPr>
              <a:t>T-GLASE / PETT</a:t>
            </a:r>
            <a:r>
              <a:rPr lang="en-IN" dirty="0">
                <a:solidFill>
                  <a:srgbClr val="FF0000"/>
                </a:solidFill>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a:t>
            </a:r>
          </a:p>
          <a:p>
            <a:pPr algn="just"/>
            <a:r>
              <a:rPr lang="en-IN" dirty="0">
                <a:latin typeface="Times New Roman" panose="02020603050405020304" pitchFamily="18" charset="0"/>
                <a:cs typeface="Times New Roman" panose="02020603050405020304" pitchFamily="18" charset="0"/>
              </a:rPr>
              <a:t>As a raw material, PET is globally recognized as a safe, non-toxic, strong, lightweight, flexible material that is 100% recyclable.</a:t>
            </a:r>
          </a:p>
          <a:p>
            <a:pPr algn="just"/>
            <a:r>
              <a:rPr lang="en-IN" dirty="0">
                <a:latin typeface="Times New Roman" panose="02020603050405020304" pitchFamily="18" charset="0"/>
                <a:cs typeface="Times New Roman" panose="02020603050405020304" pitchFamily="18" charset="0"/>
              </a:rPr>
              <a:t>In fact, it’s the</a:t>
            </a:r>
            <a:r>
              <a:rPr lang="en-IN" dirty="0">
                <a:solidFill>
                  <a:srgbClr val="25051F"/>
                </a:solidFill>
                <a:latin typeface="Times New Roman" panose="02020603050405020304" pitchFamily="18" charset="0"/>
                <a:cs typeface="Times New Roman" panose="02020603050405020304" pitchFamily="18" charset="0"/>
              </a:rPr>
              <a:t> most widely recycled plastic</a:t>
            </a:r>
            <a:r>
              <a:rPr lang="en-IN" dirty="0">
                <a:latin typeface="Times New Roman" panose="02020603050405020304" pitchFamily="18" charset="0"/>
                <a:cs typeface="Times New Roman" panose="02020603050405020304" pitchFamily="18" charset="0"/>
              </a:rPr>
              <a:t> in the world! Virtually all municipal recycling programs in the US accept PET packaging, with recycling of thermoformed PET containers on the rise.</a:t>
            </a:r>
          </a:p>
          <a:p>
            <a:endParaRPr lang="en-IN" dirty="0"/>
          </a:p>
        </p:txBody>
      </p:sp>
      <p:sp>
        <p:nvSpPr>
          <p:cNvPr id="4" name="Title 1">
            <a:extLst>
              <a:ext uri="{FF2B5EF4-FFF2-40B4-BE49-F238E27FC236}">
                <a16:creationId xmlns:a16="http://schemas.microsoft.com/office/drawing/2014/main" id="{2AA16EFF-C7A0-4BFD-B353-75A6DDE35AD6}"/>
              </a:ext>
            </a:extLst>
          </p:cNvPr>
          <p:cNvSpPr>
            <a:spLocks noGrp="1"/>
          </p:cNvSpPr>
          <p:nvPr>
            <p:ph type="title"/>
          </p:nvPr>
        </p:nvSpPr>
        <p:spPr>
          <a:xfrm>
            <a:off x="1371600" y="138919"/>
            <a:ext cx="9601200" cy="692834"/>
          </a:xfrm>
        </p:spPr>
        <p:txBody>
          <a:bodyPr>
            <a:normAutofit/>
          </a:bodyPr>
          <a:lstStyle/>
          <a:p>
            <a:r>
              <a:rPr lang="en-IN" sz="4000" dirty="0"/>
              <a:t>Continue..</a:t>
            </a:r>
          </a:p>
        </p:txBody>
      </p:sp>
    </p:spTree>
    <p:extLst>
      <p:ext uri="{BB962C8B-B14F-4D97-AF65-F5344CB8AC3E}">
        <p14:creationId xmlns:p14="http://schemas.microsoft.com/office/powerpoint/2010/main" val="2998164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0C31B-36EB-496A-8347-F28D6452529E}"/>
              </a:ext>
            </a:extLst>
          </p:cNvPr>
          <p:cNvSpPr>
            <a:spLocks noGrp="1"/>
          </p:cNvSpPr>
          <p:nvPr>
            <p:ph type="title"/>
          </p:nvPr>
        </p:nvSpPr>
        <p:spPr>
          <a:xfrm>
            <a:off x="1295400" y="151228"/>
            <a:ext cx="9601200" cy="692834"/>
          </a:xfrm>
        </p:spPr>
        <p:txBody>
          <a:bodyPr>
            <a:normAutofit/>
          </a:bodyPr>
          <a:lstStyle/>
          <a:p>
            <a:r>
              <a:rPr lang="en-IN" sz="4000" dirty="0"/>
              <a:t>Continue..</a:t>
            </a:r>
          </a:p>
        </p:txBody>
      </p:sp>
      <p:sp>
        <p:nvSpPr>
          <p:cNvPr id="3" name="Content Placeholder 2">
            <a:extLst>
              <a:ext uri="{FF2B5EF4-FFF2-40B4-BE49-F238E27FC236}">
                <a16:creationId xmlns:a16="http://schemas.microsoft.com/office/drawing/2014/main" id="{E8E5C91B-868B-489F-A774-452F93FFB5A3}"/>
              </a:ext>
            </a:extLst>
          </p:cNvPr>
          <p:cNvSpPr>
            <a:spLocks noGrp="1"/>
          </p:cNvSpPr>
          <p:nvPr>
            <p:ph idx="1"/>
          </p:nvPr>
        </p:nvSpPr>
        <p:spPr>
          <a:xfrm>
            <a:off x="1371600" y="970671"/>
            <a:ext cx="9601200" cy="5627077"/>
          </a:xfrm>
        </p:spPr>
        <p:txBody>
          <a:bodyPr>
            <a:normAutofit fontScale="92500" lnSpcReduction="10000"/>
          </a:bodyPr>
          <a:lstStyle/>
          <a:p>
            <a:pPr marL="0" indent="0" algn="just">
              <a:buNone/>
            </a:pPr>
            <a:r>
              <a:rPr lang="en-IN" u="sng" dirty="0">
                <a:solidFill>
                  <a:srgbClr val="FF0000"/>
                </a:solidFill>
                <a:latin typeface="Times New Roman" panose="02020603050405020304" pitchFamily="18" charset="0"/>
                <a:cs typeface="Times New Roman" panose="02020603050405020304" pitchFamily="18" charset="0"/>
              </a:rPr>
              <a:t>WOOD FILAMENT </a:t>
            </a:r>
            <a:r>
              <a:rPr lang="en-IN" dirty="0">
                <a:latin typeface="Times New Roman" panose="02020603050405020304" pitchFamily="18" charset="0"/>
                <a:cs typeface="Times New Roman" panose="02020603050405020304" pitchFamily="18" charset="0"/>
              </a:rPr>
              <a:t>: </a:t>
            </a:r>
          </a:p>
          <a:p>
            <a:pPr algn="just"/>
            <a:r>
              <a:rPr lang="en-IN" sz="2200" dirty="0">
                <a:latin typeface="Times New Roman" panose="02020603050405020304" pitchFamily="18" charset="0"/>
                <a:cs typeface="Times New Roman" panose="02020603050405020304" pitchFamily="18" charset="0"/>
              </a:rPr>
              <a:t>Wood 3D printer filament is typically made from recycled wood fibers and polymer binders which will extrude just like any other plastic filament. A number of various plastic filaments that resemble wood are currently available now. </a:t>
            </a:r>
          </a:p>
          <a:p>
            <a:pPr algn="just"/>
            <a:r>
              <a:rPr lang="en-IN" sz="2200" dirty="0">
                <a:latin typeface="Times New Roman" panose="02020603050405020304" pitchFamily="18" charset="0"/>
                <a:cs typeface="Times New Roman" panose="02020603050405020304" pitchFamily="18" charset="0"/>
              </a:rPr>
              <a:t>Similar to other composite filaments, wood filaments are made from standard PLA infused with very finely powdered wood materials. The material fused with PLA may be wood dust, cork, bamboo, or other powdered wood derivatives. Most wood filaments in the market today consist of around 60 to 70% PLA and 30 to 40% wood fibers. </a:t>
            </a:r>
          </a:p>
          <a:p>
            <a:pPr marL="0" indent="0" algn="just">
              <a:buNone/>
            </a:pPr>
            <a:r>
              <a:rPr lang="en-IN" dirty="0">
                <a:latin typeface="Times New Roman" panose="02020603050405020304" pitchFamily="18" charset="0"/>
                <a:cs typeface="Times New Roman" panose="02020603050405020304" pitchFamily="18" charset="0"/>
              </a:rPr>
              <a:t> </a:t>
            </a:r>
            <a:r>
              <a:rPr lang="en-IN" u="sng" dirty="0">
                <a:solidFill>
                  <a:srgbClr val="FF0000"/>
                </a:solidFill>
                <a:latin typeface="Times New Roman" panose="02020603050405020304" pitchFamily="18" charset="0"/>
                <a:cs typeface="Times New Roman" panose="02020603050405020304" pitchFamily="18" charset="0"/>
              </a:rPr>
              <a:t>METAL FILAMENT</a:t>
            </a:r>
            <a:r>
              <a:rPr lang="en-IN" dirty="0">
                <a:solidFill>
                  <a:srgbClr val="FF0000"/>
                </a:solidFill>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a:t>
            </a:r>
          </a:p>
          <a:p>
            <a:pPr algn="just"/>
            <a:r>
              <a:rPr lang="en-IN" sz="2200" dirty="0">
                <a:latin typeface="Times New Roman" panose="02020603050405020304" pitchFamily="18" charset="0"/>
                <a:cs typeface="Times New Roman" panose="02020603050405020304" pitchFamily="18" charset="0"/>
              </a:rPr>
              <a:t>3D printing filament is created using a process of heating, extruding and cooling plastic to transform nurdles into the finished product. Unlike a 3D printer the filament is pulled rather than pushed through the nozzle to create the filament, the diameter of the filament is defined by the process that takes place after the plastic has been heated rather than the diameter of the extruder nozzle.</a:t>
            </a:r>
          </a:p>
          <a:p>
            <a:pPr algn="just"/>
            <a:r>
              <a:rPr lang="en-IN" sz="2200" dirty="0">
                <a:latin typeface="Times New Roman" panose="02020603050405020304" pitchFamily="18" charset="0"/>
                <a:cs typeface="Times New Roman" panose="02020603050405020304" pitchFamily="18" charset="0"/>
              </a:rPr>
              <a:t>The diameter is often measured by a laser as part of a quality control mechanism to ensure correct diameter of the filament. The filament is then fed through a warm water tank which cools the filament which gives the filament its round shape.</a:t>
            </a:r>
          </a:p>
          <a:p>
            <a:pPr algn="just"/>
            <a:endParaRPr lang="en-IN" dirty="0"/>
          </a:p>
        </p:txBody>
      </p:sp>
    </p:spTree>
    <p:extLst>
      <p:ext uri="{BB962C8B-B14F-4D97-AF65-F5344CB8AC3E}">
        <p14:creationId xmlns:p14="http://schemas.microsoft.com/office/powerpoint/2010/main" val="4119624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0779BC-1EC2-47DA-B537-75DD0B69A9C6}"/>
              </a:ext>
            </a:extLst>
          </p:cNvPr>
          <p:cNvSpPr>
            <a:spLocks noGrp="1"/>
          </p:cNvSpPr>
          <p:nvPr>
            <p:ph idx="1"/>
          </p:nvPr>
        </p:nvSpPr>
        <p:spPr>
          <a:xfrm>
            <a:off x="1371600" y="1041009"/>
            <a:ext cx="9601200" cy="5575568"/>
          </a:xfrm>
        </p:spPr>
        <p:txBody>
          <a:bodyPr>
            <a:normAutofit fontScale="92500" lnSpcReduction="10000"/>
          </a:bodyPr>
          <a:lstStyle/>
          <a:p>
            <a:pPr marL="0" indent="0" algn="just">
              <a:buNone/>
            </a:pPr>
            <a:r>
              <a:rPr lang="en-IN" u="sng" dirty="0">
                <a:solidFill>
                  <a:srgbClr val="FF0000"/>
                </a:solidFill>
                <a:latin typeface="Times New Roman" panose="02020603050405020304" pitchFamily="18" charset="0"/>
                <a:cs typeface="Times New Roman" panose="02020603050405020304" pitchFamily="18" charset="0"/>
              </a:rPr>
              <a:t>CARBON FIBRE MIX </a:t>
            </a:r>
            <a:r>
              <a:rPr lang="en-IN" dirty="0">
                <a:latin typeface="Times New Roman" panose="02020603050405020304" pitchFamily="18" charset="0"/>
                <a:cs typeface="Times New Roman" panose="02020603050405020304" pitchFamily="18" charset="0"/>
              </a:rPr>
              <a:t>:</a:t>
            </a:r>
          </a:p>
          <a:p>
            <a:pPr algn="just">
              <a:buFont typeface="Times New Roman" panose="02020603050405020304" pitchFamily="18" charset="0"/>
              <a:buChar char="■"/>
            </a:pPr>
            <a:r>
              <a:rPr lang="en-IN" dirty="0">
                <a:latin typeface="Times New Roman" panose="02020603050405020304" pitchFamily="18" charset="0"/>
                <a:cs typeface="Times New Roman" panose="02020603050405020304" pitchFamily="18" charset="0"/>
              </a:rPr>
              <a:t>Carbon </a:t>
            </a:r>
            <a:r>
              <a:rPr lang="en-IN" dirty="0" err="1">
                <a:latin typeface="Times New Roman" panose="02020603050405020304" pitchFamily="18" charset="0"/>
                <a:cs typeface="Times New Roman" panose="02020603050405020304" pitchFamily="18" charset="0"/>
              </a:rPr>
              <a:t>fiber</a:t>
            </a:r>
            <a:r>
              <a:rPr lang="en-IN" dirty="0">
                <a:latin typeface="Times New Roman" panose="02020603050405020304" pitchFamily="18" charset="0"/>
                <a:cs typeface="Times New Roman" panose="02020603050405020304" pitchFamily="18" charset="0"/>
              </a:rPr>
              <a:t> is a wonder substance that when combined with resin to form a composite, results in a very strong and light material. It’s been used in many exotic applications that have grown a powerful reputation for the material. </a:t>
            </a:r>
          </a:p>
          <a:p>
            <a:pPr algn="just">
              <a:buFont typeface="Times New Roman" panose="02020603050405020304" pitchFamily="18" charset="0"/>
              <a:buChar char="■"/>
            </a:pPr>
            <a:r>
              <a:rPr lang="en-IN" dirty="0">
                <a:latin typeface="Times New Roman" panose="02020603050405020304" pitchFamily="18" charset="0"/>
                <a:cs typeface="Times New Roman" panose="02020603050405020304" pitchFamily="18" charset="0"/>
              </a:rPr>
              <a:t>Carbon fibers are created in long strands on spools, and then often woven into sheets that are applied with resin to form the strong carbon </a:t>
            </a:r>
            <a:r>
              <a:rPr lang="en-IN" dirty="0" err="1">
                <a:latin typeface="Times New Roman" panose="02020603050405020304" pitchFamily="18" charset="0"/>
                <a:cs typeface="Times New Roman" panose="02020603050405020304" pitchFamily="18" charset="0"/>
              </a:rPr>
              <a:t>fiber</a:t>
            </a:r>
            <a:r>
              <a:rPr lang="en-IN" dirty="0">
                <a:latin typeface="Times New Roman" panose="02020603050405020304" pitchFamily="18" charset="0"/>
                <a:cs typeface="Times New Roman" panose="02020603050405020304" pitchFamily="18" charset="0"/>
              </a:rPr>
              <a:t> shapes, as shown at top. This is why many carbon </a:t>
            </a:r>
            <a:r>
              <a:rPr lang="en-IN" dirty="0" err="1">
                <a:latin typeface="Times New Roman" panose="02020603050405020304" pitchFamily="18" charset="0"/>
                <a:cs typeface="Times New Roman" panose="02020603050405020304" pitchFamily="18" charset="0"/>
              </a:rPr>
              <a:t>fiber</a:t>
            </a:r>
            <a:r>
              <a:rPr lang="en-IN" dirty="0">
                <a:latin typeface="Times New Roman" panose="02020603050405020304" pitchFamily="18" charset="0"/>
                <a:cs typeface="Times New Roman" panose="02020603050405020304" pitchFamily="18" charset="0"/>
              </a:rPr>
              <a:t> objects have a very regular pattern on their surfaces.</a:t>
            </a:r>
          </a:p>
          <a:p>
            <a:pPr marL="0" indent="0" algn="just">
              <a:buNone/>
            </a:pPr>
            <a:r>
              <a:rPr lang="en-IN" u="sng" dirty="0">
                <a:solidFill>
                  <a:srgbClr val="FF0000"/>
                </a:solidFill>
                <a:latin typeface="Times New Roman" panose="02020603050405020304" pitchFamily="18" charset="0"/>
                <a:cs typeface="Times New Roman" panose="02020603050405020304" pitchFamily="18" charset="0"/>
              </a:rPr>
              <a:t>FLEXIBLE FILAMENT</a:t>
            </a:r>
            <a:r>
              <a:rPr lang="en-IN" dirty="0">
                <a:latin typeface="Times New Roman" panose="02020603050405020304" pitchFamily="18" charset="0"/>
                <a:cs typeface="Times New Roman" panose="02020603050405020304" pitchFamily="18" charset="0"/>
              </a:rPr>
              <a:t>: </a:t>
            </a:r>
          </a:p>
          <a:p>
            <a:pPr algn="just"/>
            <a:r>
              <a:rPr lang="en-IN" dirty="0">
                <a:latin typeface="Times New Roman" panose="02020603050405020304" pitchFamily="18" charset="0"/>
                <a:cs typeface="Times New Roman" panose="02020603050405020304" pitchFamily="18" charset="0"/>
              </a:rPr>
              <a:t>Flexible filaments are made of </a:t>
            </a:r>
            <a:r>
              <a:rPr lang="en-IN" b="1" dirty="0">
                <a:latin typeface="Times New Roman" panose="02020603050405020304" pitchFamily="18" charset="0"/>
                <a:cs typeface="Times New Roman" panose="02020603050405020304" pitchFamily="18" charset="0"/>
              </a:rPr>
              <a:t>Thermoplastic </a:t>
            </a:r>
            <a:r>
              <a:rPr lang="en-IN" dirty="0">
                <a:latin typeface="Times New Roman" panose="02020603050405020304" pitchFamily="18" charset="0"/>
                <a:cs typeface="Times New Roman" panose="02020603050405020304" pitchFamily="18" charset="0"/>
              </a:rPr>
              <a:t>Elastomers (</a:t>
            </a:r>
            <a:r>
              <a:rPr lang="en-IN" b="1" dirty="0">
                <a:latin typeface="Times New Roman" panose="02020603050405020304" pitchFamily="18" charset="0"/>
                <a:cs typeface="Times New Roman" panose="02020603050405020304" pitchFamily="18" charset="0"/>
              </a:rPr>
              <a:t>TPE</a:t>
            </a:r>
            <a:r>
              <a:rPr lang="en-IN" dirty="0">
                <a:latin typeface="Times New Roman" panose="02020603050405020304" pitchFamily="18" charset="0"/>
                <a:cs typeface="Times New Roman" panose="02020603050405020304" pitchFamily="18" charset="0"/>
              </a:rPr>
              <a:t>) which are a blend of hard plastic and rubber. As the name suggests, this material is</a:t>
            </a:r>
            <a:r>
              <a:rPr lang="en-IN" b="1" dirty="0">
                <a:latin typeface="Times New Roman" panose="02020603050405020304" pitchFamily="18" charset="0"/>
                <a:cs typeface="Times New Roman" panose="02020603050405020304" pitchFamily="18" charset="0"/>
              </a:rPr>
              <a:t> elastic</a:t>
            </a:r>
            <a:r>
              <a:rPr lang="en-IN" dirty="0">
                <a:latin typeface="Times New Roman" panose="02020603050405020304" pitchFamily="18" charset="0"/>
                <a:cs typeface="Times New Roman" panose="02020603050405020304" pitchFamily="18" charset="0"/>
              </a:rPr>
              <a:t> in nature allowing the plastic to be stretched and flexed easily.</a:t>
            </a:r>
          </a:p>
          <a:p>
            <a:pPr marL="0" indent="0" algn="just">
              <a:buNone/>
            </a:pPr>
            <a:r>
              <a:rPr lang="en-IN" u="sng" dirty="0">
                <a:solidFill>
                  <a:srgbClr val="FF0000"/>
                </a:solidFill>
                <a:latin typeface="Times New Roman" panose="02020603050405020304" pitchFamily="18" charset="0"/>
                <a:cs typeface="Times New Roman" panose="02020603050405020304" pitchFamily="18" charset="0"/>
              </a:rPr>
              <a:t>CONDUCTIVE FILAMENT</a:t>
            </a:r>
            <a:r>
              <a:rPr lang="en-IN" dirty="0">
                <a:latin typeface="Times New Roman" panose="02020603050405020304" pitchFamily="18" charset="0"/>
                <a:cs typeface="Times New Roman" panose="02020603050405020304" pitchFamily="18" charset="0"/>
              </a:rPr>
              <a:t>: </a:t>
            </a:r>
          </a:p>
          <a:p>
            <a:pPr algn="just"/>
            <a:r>
              <a:rPr lang="en-IN" dirty="0">
                <a:latin typeface="Times New Roman" panose="02020603050405020304" pitchFamily="18" charset="0"/>
                <a:cs typeface="Times New Roman" panose="02020603050405020304" pitchFamily="18" charset="0"/>
              </a:rPr>
              <a:t>Another application of conductive Graphene PLA Filament is in the creation of electrically conductive circuitry for use in electronics.</a:t>
            </a:r>
          </a:p>
          <a:p>
            <a:pPr algn="just"/>
            <a:r>
              <a:rPr lang="en-IN" dirty="0">
                <a:latin typeface="Times New Roman" panose="02020603050405020304" pitchFamily="18" charset="0"/>
                <a:cs typeface="Times New Roman" panose="02020603050405020304" pitchFamily="18" charset="0"/>
              </a:rPr>
              <a:t>Traditionally, 3D printing enthusiasts needed to add circuitry to their creation after it was printed in plastic, using copper wire; by offering conductive filament, you can print Graphene wiring simultaneously with your build process.</a:t>
            </a:r>
          </a:p>
          <a:p>
            <a:pPr algn="just"/>
            <a:endParaRPr lang="en-IN" dirty="0"/>
          </a:p>
        </p:txBody>
      </p:sp>
      <p:sp>
        <p:nvSpPr>
          <p:cNvPr id="4" name="Title 1">
            <a:extLst>
              <a:ext uri="{FF2B5EF4-FFF2-40B4-BE49-F238E27FC236}">
                <a16:creationId xmlns:a16="http://schemas.microsoft.com/office/drawing/2014/main" id="{91A690BB-86C8-4325-B741-0C7CB880CCE8}"/>
              </a:ext>
            </a:extLst>
          </p:cNvPr>
          <p:cNvSpPr>
            <a:spLocks noGrp="1"/>
          </p:cNvSpPr>
          <p:nvPr>
            <p:ph type="title"/>
          </p:nvPr>
        </p:nvSpPr>
        <p:spPr>
          <a:xfrm>
            <a:off x="1371600" y="241423"/>
            <a:ext cx="9601200" cy="538162"/>
          </a:xfrm>
        </p:spPr>
        <p:txBody>
          <a:bodyPr>
            <a:normAutofit fontScale="90000"/>
          </a:bodyPr>
          <a:lstStyle/>
          <a:p>
            <a:r>
              <a:rPr lang="en-IN" dirty="0"/>
              <a:t>Continue..</a:t>
            </a:r>
          </a:p>
        </p:txBody>
      </p:sp>
    </p:spTree>
    <p:extLst>
      <p:ext uri="{BB962C8B-B14F-4D97-AF65-F5344CB8AC3E}">
        <p14:creationId xmlns:p14="http://schemas.microsoft.com/office/powerpoint/2010/main" val="2217697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1E10E-BE45-44FA-83E5-1E5343CEE40D}"/>
              </a:ext>
            </a:extLst>
          </p:cNvPr>
          <p:cNvSpPr>
            <a:spLocks noGrp="1"/>
          </p:cNvSpPr>
          <p:nvPr>
            <p:ph type="title"/>
          </p:nvPr>
        </p:nvSpPr>
        <p:spPr>
          <a:xfrm>
            <a:off x="1174652" y="0"/>
            <a:ext cx="9601200" cy="1485900"/>
          </a:xfrm>
        </p:spPr>
        <p:txBody>
          <a:bodyPr/>
          <a:lstStyle/>
          <a:p>
            <a:r>
              <a:rPr lang="en-IN" dirty="0"/>
              <a:t>STRENGHT ABILITY:</a:t>
            </a:r>
          </a:p>
        </p:txBody>
      </p:sp>
      <p:pic>
        <p:nvPicPr>
          <p:cNvPr id="4" name="Online Media 3" title="3D Printed Chain Lifts Car Off the Ground | HP Multi Jet Fusion™ Technology | HP">
            <a:hlinkClick r:id="" action="ppaction://media"/>
            <a:extLst>
              <a:ext uri="{FF2B5EF4-FFF2-40B4-BE49-F238E27FC236}">
                <a16:creationId xmlns:a16="http://schemas.microsoft.com/office/drawing/2014/main" id="{3179248F-3B47-45EA-B236-A3D5AE21A83B}"/>
              </a:ext>
            </a:extLst>
          </p:cNvPr>
          <p:cNvPicPr>
            <a:picLocks noGrp="1" noRot="1" noChangeAspect="1"/>
          </p:cNvPicPr>
          <p:nvPr>
            <p:ph idx="1"/>
            <a:videoFile r:link="rId1"/>
          </p:nvPr>
        </p:nvPicPr>
        <p:blipFill>
          <a:blip r:embed="rId3"/>
          <a:stretch>
            <a:fillRect/>
          </a:stretch>
        </p:blipFill>
        <p:spPr>
          <a:xfrm>
            <a:off x="6490374" y="3094311"/>
            <a:ext cx="5613270" cy="3516575"/>
          </a:xfrm>
          <a:prstGeom prst="rect">
            <a:avLst/>
          </a:prstGeom>
        </p:spPr>
      </p:pic>
      <p:sp>
        <p:nvSpPr>
          <p:cNvPr id="5" name="Rectangle 4">
            <a:extLst>
              <a:ext uri="{FF2B5EF4-FFF2-40B4-BE49-F238E27FC236}">
                <a16:creationId xmlns:a16="http://schemas.microsoft.com/office/drawing/2014/main" id="{26670377-B151-4FF5-BCED-6BE598F76EA7}"/>
              </a:ext>
            </a:extLst>
          </p:cNvPr>
          <p:cNvSpPr/>
          <p:nvPr/>
        </p:nvSpPr>
        <p:spPr>
          <a:xfrm>
            <a:off x="1174651" y="861536"/>
            <a:ext cx="10009163" cy="2031325"/>
          </a:xfrm>
          <a:prstGeom prst="rect">
            <a:avLst/>
          </a:prstGeom>
        </p:spPr>
        <p:txBody>
          <a:bodyPr wrap="square">
            <a:spAutoFit/>
          </a:bodyPr>
          <a:lstStyle/>
          <a:p>
            <a:pPr marL="285750" indent="-285750" algn="just">
              <a:buFont typeface="Wingdings" panose="05000000000000000000" pitchFamily="2" charset="2"/>
              <a:buChar char="q"/>
            </a:pPr>
            <a:r>
              <a:rPr lang="en-GB" dirty="0">
                <a:solidFill>
                  <a:srgbClr val="101010"/>
                </a:solidFill>
                <a:latin typeface="Graphik Web"/>
              </a:rPr>
              <a:t>Strength is not always easy to define—much depends on what you intend to do with an object after you print it. Are you bending it? Hanging something from it? Does it need to withstand impact or heat? Different materials support different combinations of toughness and tensile strength.</a:t>
            </a:r>
          </a:p>
          <a:p>
            <a:pPr marL="285750" indent="-285750" algn="just">
              <a:buFont typeface="Wingdings" panose="05000000000000000000" pitchFamily="2" charset="2"/>
              <a:buChar char="q"/>
            </a:pPr>
            <a:endParaRPr lang="en-GB" dirty="0"/>
          </a:p>
          <a:p>
            <a:pPr marL="285750" indent="-285750" algn="just">
              <a:buFont typeface="Wingdings" panose="05000000000000000000" pitchFamily="2" charset="2"/>
              <a:buChar char="q"/>
            </a:pPr>
            <a:r>
              <a:rPr lang="en-GB" dirty="0"/>
              <a:t>Most 3D-printing enthusiasts know the strength of common materials including ABS, PLA and nylon. We've prepared technical specifications on ABS and PLA here. TriMech offers a summary of common tensile strengths, including:</a:t>
            </a:r>
            <a:endParaRPr lang="en-IN" dirty="0"/>
          </a:p>
        </p:txBody>
      </p:sp>
      <p:graphicFrame>
        <p:nvGraphicFramePr>
          <p:cNvPr id="7" name="Table 6">
            <a:extLst>
              <a:ext uri="{FF2B5EF4-FFF2-40B4-BE49-F238E27FC236}">
                <a16:creationId xmlns:a16="http://schemas.microsoft.com/office/drawing/2014/main" id="{FF443B17-6D45-4D69-8738-A936D9760AC4}"/>
              </a:ext>
            </a:extLst>
          </p:cNvPr>
          <p:cNvGraphicFramePr>
            <a:graphicFrameLocks noGrp="1"/>
          </p:cNvGraphicFramePr>
          <p:nvPr>
            <p:extLst>
              <p:ext uri="{D42A27DB-BD31-4B8C-83A1-F6EECF244321}">
                <p14:modId xmlns:p14="http://schemas.microsoft.com/office/powerpoint/2010/main" val="2658943555"/>
              </p:ext>
            </p:extLst>
          </p:nvPr>
        </p:nvGraphicFramePr>
        <p:xfrm>
          <a:off x="1174651" y="3094311"/>
          <a:ext cx="5225756" cy="3516575"/>
        </p:xfrm>
        <a:graphic>
          <a:graphicData uri="http://schemas.openxmlformats.org/drawingml/2006/table">
            <a:tbl>
              <a:tblPr firstRow="1" bandRow="1">
                <a:tableStyleId>{5C22544A-7EE6-4342-B048-85BDC9FD1C3A}</a:tableStyleId>
              </a:tblPr>
              <a:tblGrid>
                <a:gridCol w="2612878">
                  <a:extLst>
                    <a:ext uri="{9D8B030D-6E8A-4147-A177-3AD203B41FA5}">
                      <a16:colId xmlns:a16="http://schemas.microsoft.com/office/drawing/2014/main" val="2566582042"/>
                    </a:ext>
                  </a:extLst>
                </a:gridCol>
                <a:gridCol w="2612878">
                  <a:extLst>
                    <a:ext uri="{9D8B030D-6E8A-4147-A177-3AD203B41FA5}">
                      <a16:colId xmlns:a16="http://schemas.microsoft.com/office/drawing/2014/main" val="2697676802"/>
                    </a:ext>
                  </a:extLst>
                </a:gridCol>
              </a:tblGrid>
              <a:tr h="579390">
                <a:tc>
                  <a:txBody>
                    <a:bodyPr/>
                    <a:lstStyle/>
                    <a:p>
                      <a:r>
                        <a:rPr lang="en-IN" dirty="0"/>
                        <a:t>MATERIAL</a:t>
                      </a:r>
                    </a:p>
                  </a:txBody>
                  <a:tcPr/>
                </a:tc>
                <a:tc>
                  <a:txBody>
                    <a:bodyPr/>
                    <a:lstStyle/>
                    <a:p>
                      <a:r>
                        <a:rPr lang="en-IN" dirty="0"/>
                        <a:t>TENSILE STRENGTH</a:t>
                      </a:r>
                    </a:p>
                  </a:txBody>
                  <a:tcPr/>
                </a:tc>
                <a:extLst>
                  <a:ext uri="{0D108BD9-81ED-4DB2-BD59-A6C34878D82A}">
                    <a16:rowId xmlns:a16="http://schemas.microsoft.com/office/drawing/2014/main" val="3469774393"/>
                  </a:ext>
                </a:extLst>
              </a:tr>
              <a:tr h="587437">
                <a:tc>
                  <a:txBody>
                    <a:bodyPr/>
                    <a:lstStyle/>
                    <a:p>
                      <a:r>
                        <a:rPr lang="en-IN" dirty="0"/>
                        <a:t>ABS</a:t>
                      </a:r>
                    </a:p>
                  </a:txBody>
                  <a:tcPr/>
                </a:tc>
                <a:tc>
                  <a:txBody>
                    <a:bodyPr/>
                    <a:lstStyle/>
                    <a:p>
                      <a:r>
                        <a:rPr lang="en-IN" dirty="0"/>
                        <a:t>33 MPa (4700 psi)</a:t>
                      </a:r>
                    </a:p>
                  </a:txBody>
                  <a:tcPr/>
                </a:tc>
                <a:extLst>
                  <a:ext uri="{0D108BD9-81ED-4DB2-BD59-A6C34878D82A}">
                    <a16:rowId xmlns:a16="http://schemas.microsoft.com/office/drawing/2014/main" val="2927887172"/>
                  </a:ext>
                </a:extLst>
              </a:tr>
              <a:tr h="587437">
                <a:tc>
                  <a:txBody>
                    <a:bodyPr/>
                    <a:lstStyle/>
                    <a:p>
                      <a:r>
                        <a:rPr lang="en-IN" dirty="0"/>
                        <a:t>NYLON</a:t>
                      </a:r>
                    </a:p>
                  </a:txBody>
                  <a:tcPr/>
                </a:tc>
                <a:tc>
                  <a:txBody>
                    <a:bodyPr/>
                    <a:lstStyle/>
                    <a:p>
                      <a:r>
                        <a:rPr lang="en-IN" dirty="0"/>
                        <a:t>48 MPa (7000 psi)</a:t>
                      </a:r>
                    </a:p>
                  </a:txBody>
                  <a:tcPr/>
                </a:tc>
                <a:extLst>
                  <a:ext uri="{0D108BD9-81ED-4DB2-BD59-A6C34878D82A}">
                    <a16:rowId xmlns:a16="http://schemas.microsoft.com/office/drawing/2014/main" val="4162603894"/>
                  </a:ext>
                </a:extLst>
              </a:tr>
              <a:tr h="587437">
                <a:tc>
                  <a:txBody>
                    <a:bodyPr/>
                    <a:lstStyle/>
                    <a:p>
                      <a:r>
                        <a:rPr lang="en-IN" dirty="0"/>
                        <a:t>PLA</a:t>
                      </a:r>
                    </a:p>
                  </a:txBody>
                  <a:tcPr/>
                </a:tc>
                <a:tc>
                  <a:txBody>
                    <a:bodyPr/>
                    <a:lstStyle/>
                    <a:p>
                      <a:r>
                        <a:rPr lang="en-IN" dirty="0"/>
                        <a:t>50 MPa(7250 psi)</a:t>
                      </a:r>
                    </a:p>
                  </a:txBody>
                  <a:tcPr/>
                </a:tc>
                <a:extLst>
                  <a:ext uri="{0D108BD9-81ED-4DB2-BD59-A6C34878D82A}">
                    <a16:rowId xmlns:a16="http://schemas.microsoft.com/office/drawing/2014/main" val="3780583672"/>
                  </a:ext>
                </a:extLst>
              </a:tr>
              <a:tr h="587437">
                <a:tc>
                  <a:txBody>
                    <a:bodyPr/>
                    <a:lstStyle/>
                    <a:p>
                      <a:r>
                        <a:rPr lang="en-IN" dirty="0"/>
                        <a:t>PC</a:t>
                      </a:r>
                    </a:p>
                  </a:txBody>
                  <a:tcPr/>
                </a:tc>
                <a:tc>
                  <a:txBody>
                    <a:bodyPr/>
                    <a:lstStyle/>
                    <a:p>
                      <a:r>
                        <a:rPr lang="en-IN" dirty="0"/>
                        <a:t>68 MPa (9800 psi)</a:t>
                      </a:r>
                    </a:p>
                  </a:txBody>
                  <a:tcPr/>
                </a:tc>
                <a:extLst>
                  <a:ext uri="{0D108BD9-81ED-4DB2-BD59-A6C34878D82A}">
                    <a16:rowId xmlns:a16="http://schemas.microsoft.com/office/drawing/2014/main" val="3490564768"/>
                  </a:ext>
                </a:extLst>
              </a:tr>
              <a:tr h="587437">
                <a:tc>
                  <a:txBody>
                    <a:bodyPr/>
                    <a:lstStyle/>
                    <a:p>
                      <a:r>
                        <a:rPr lang="en-IN" dirty="0"/>
                        <a:t>PEI</a:t>
                      </a:r>
                    </a:p>
                  </a:txBody>
                  <a:tcPr/>
                </a:tc>
                <a:tc>
                  <a:txBody>
                    <a:bodyPr/>
                    <a:lstStyle/>
                    <a:p>
                      <a:r>
                        <a:rPr lang="en-IN" dirty="0"/>
                        <a:t>81 MPa (11735 psi)</a:t>
                      </a:r>
                    </a:p>
                  </a:txBody>
                  <a:tcPr/>
                </a:tc>
                <a:extLst>
                  <a:ext uri="{0D108BD9-81ED-4DB2-BD59-A6C34878D82A}">
                    <a16:rowId xmlns:a16="http://schemas.microsoft.com/office/drawing/2014/main" val="3111254746"/>
                  </a:ext>
                </a:extLst>
              </a:tr>
            </a:tbl>
          </a:graphicData>
        </a:graphic>
      </p:graphicFrame>
    </p:spTree>
    <p:extLst>
      <p:ext uri="{BB962C8B-B14F-4D97-AF65-F5344CB8AC3E}">
        <p14:creationId xmlns:p14="http://schemas.microsoft.com/office/powerpoint/2010/main" val="2056683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BE3497C-A779-417A-8BD0-69702A8A5BD7}"/>
              </a:ext>
            </a:extLst>
          </p:cNvPr>
          <p:cNvPicPr>
            <a:picLocks noChangeAspect="1"/>
          </p:cNvPicPr>
          <p:nvPr/>
        </p:nvPicPr>
        <p:blipFill rotWithShape="1">
          <a:blip r:embed="rId2">
            <a:extLst>
              <a:ext uri="{28A0092B-C50C-407E-A947-70E740481C1C}">
                <a14:useLocalDpi xmlns:a14="http://schemas.microsoft.com/office/drawing/2010/main" val="0"/>
              </a:ext>
            </a:extLst>
          </a:blip>
          <a:srcRect l="36728" r="29154" b="1"/>
          <a:stretch/>
        </p:blipFill>
        <p:spPr>
          <a:xfrm>
            <a:off x="914400" y="450166"/>
            <a:ext cx="4086468" cy="6407834"/>
          </a:xfrm>
          <a:prstGeom prst="rect">
            <a:avLst/>
          </a:prstGeom>
        </p:spPr>
      </p:pic>
      <p:sp>
        <p:nvSpPr>
          <p:cNvPr id="2" name="Title 1">
            <a:extLst>
              <a:ext uri="{FF2B5EF4-FFF2-40B4-BE49-F238E27FC236}">
                <a16:creationId xmlns:a16="http://schemas.microsoft.com/office/drawing/2014/main" id="{49D32E09-8434-469D-B430-E6624B55DBF2}"/>
              </a:ext>
            </a:extLst>
          </p:cNvPr>
          <p:cNvSpPr>
            <a:spLocks noGrp="1"/>
          </p:cNvSpPr>
          <p:nvPr>
            <p:ph type="title"/>
          </p:nvPr>
        </p:nvSpPr>
        <p:spPr>
          <a:xfrm>
            <a:off x="5100824" y="685800"/>
            <a:ext cx="6176776" cy="1485900"/>
          </a:xfrm>
        </p:spPr>
        <p:txBody>
          <a:bodyPr>
            <a:normAutofit/>
          </a:bodyPr>
          <a:lstStyle/>
          <a:p>
            <a:r>
              <a:rPr lang="en-IN" dirty="0"/>
              <a:t>Modelling: </a:t>
            </a:r>
            <a:br>
              <a:rPr lang="en-IN" dirty="0"/>
            </a:br>
            <a:endParaRPr lang="en-IN" dirty="0"/>
          </a:p>
        </p:txBody>
      </p:sp>
      <p:sp>
        <p:nvSpPr>
          <p:cNvPr id="3" name="Content Placeholder 2">
            <a:extLst>
              <a:ext uri="{FF2B5EF4-FFF2-40B4-BE49-F238E27FC236}">
                <a16:creationId xmlns:a16="http://schemas.microsoft.com/office/drawing/2014/main" id="{7B168814-E7A8-49C9-94DD-AEF78902CC27}"/>
              </a:ext>
            </a:extLst>
          </p:cNvPr>
          <p:cNvSpPr>
            <a:spLocks noGrp="1"/>
          </p:cNvSpPr>
          <p:nvPr>
            <p:ph idx="1"/>
          </p:nvPr>
        </p:nvSpPr>
        <p:spPr>
          <a:xfrm>
            <a:off x="5100824" y="2286000"/>
            <a:ext cx="6176776" cy="3581400"/>
          </a:xfrm>
        </p:spPr>
        <p:txBody>
          <a:bodyPr>
            <a:normAutofit/>
          </a:bodyPr>
          <a:lstStyle/>
          <a:p>
            <a:pPr algn="just"/>
            <a:r>
              <a:rPr lang="en-IN" dirty="0">
                <a:latin typeface="Times New Roman" panose="02020603050405020304" pitchFamily="18" charset="0"/>
                <a:cs typeface="Times New Roman" panose="02020603050405020304" pitchFamily="18" charset="0"/>
              </a:rPr>
              <a:t>3D printable models may be created with a computer-aided design (CAD) package,  via a 3D scanner, or by a plain digital camera and photogrammetry software.</a:t>
            </a:r>
          </a:p>
          <a:p>
            <a:pPr algn="just"/>
            <a:r>
              <a:rPr lang="en-IN" dirty="0">
                <a:latin typeface="Times New Roman" panose="02020603050405020304" pitchFamily="18" charset="0"/>
                <a:cs typeface="Times New Roman" panose="02020603050405020304" pitchFamily="18" charset="0"/>
              </a:rPr>
              <a:t>The manual modelling process of preparing geometric data for 3D computer graphics is similar to plastic arts such as sculpting.</a:t>
            </a:r>
          </a:p>
          <a:p>
            <a:pPr algn="just"/>
            <a:r>
              <a:rPr lang="en-IN" dirty="0">
                <a:latin typeface="Times New Roman" panose="02020603050405020304" pitchFamily="18" charset="0"/>
                <a:cs typeface="Times New Roman" panose="02020603050405020304" pitchFamily="18" charset="0"/>
              </a:rPr>
              <a:t>3D scanning is a process of collecting digital data on the shape and appearance of a real object, creating a digital model based on it.</a:t>
            </a:r>
          </a:p>
          <a:p>
            <a:endParaRPr lang="en-IN" dirty="0"/>
          </a:p>
        </p:txBody>
      </p:sp>
    </p:spTree>
    <p:extLst>
      <p:ext uri="{BB962C8B-B14F-4D97-AF65-F5344CB8AC3E}">
        <p14:creationId xmlns:p14="http://schemas.microsoft.com/office/powerpoint/2010/main" val="28514919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2205A-D080-4791-A90D-D3DA8AAAD9A6}"/>
              </a:ext>
            </a:extLst>
          </p:cNvPr>
          <p:cNvSpPr>
            <a:spLocks noGrp="1"/>
          </p:cNvSpPr>
          <p:nvPr>
            <p:ph type="title"/>
          </p:nvPr>
        </p:nvSpPr>
        <p:spPr>
          <a:xfrm>
            <a:off x="1371600" y="685800"/>
            <a:ext cx="9601200" cy="787400"/>
          </a:xfrm>
        </p:spPr>
        <p:txBody>
          <a:bodyPr/>
          <a:lstStyle/>
          <a:p>
            <a:r>
              <a:rPr lang="en-IN" dirty="0"/>
              <a:t>3D PRINTER APPLICATIONS</a:t>
            </a:r>
          </a:p>
        </p:txBody>
      </p:sp>
      <p:sp>
        <p:nvSpPr>
          <p:cNvPr id="3" name="Content Placeholder 2">
            <a:extLst>
              <a:ext uri="{FF2B5EF4-FFF2-40B4-BE49-F238E27FC236}">
                <a16:creationId xmlns:a16="http://schemas.microsoft.com/office/drawing/2014/main" id="{FC03C521-341A-4D3E-A91E-2255D66E7427}"/>
              </a:ext>
            </a:extLst>
          </p:cNvPr>
          <p:cNvSpPr>
            <a:spLocks noGrp="1"/>
          </p:cNvSpPr>
          <p:nvPr>
            <p:ph idx="1"/>
          </p:nvPr>
        </p:nvSpPr>
        <p:spPr>
          <a:xfrm>
            <a:off x="1371600" y="1600200"/>
            <a:ext cx="9601200" cy="5118100"/>
          </a:xfrm>
        </p:spPr>
        <p:txBody>
          <a:bodyPr>
            <a:normAutofit lnSpcReduction="10000"/>
          </a:bodyPr>
          <a:lstStyle/>
          <a:p>
            <a:pPr algn="just"/>
            <a:r>
              <a:rPr lang="en-IN" dirty="0">
                <a:latin typeface="Times New Roman" panose="02020603050405020304" pitchFamily="18" charset="0"/>
                <a:cs typeface="Times New Roman" panose="02020603050405020304" pitchFamily="18" charset="0"/>
              </a:rPr>
              <a:t>In the current scenario, 3D printing or AM has been used in manufacturing, medical, industry and sociocultural sectors which facilitate 3D printing or AM to become successful commercial technology.</a:t>
            </a:r>
          </a:p>
          <a:p>
            <a:pPr algn="just"/>
            <a:r>
              <a:rPr lang="en-IN" dirty="0">
                <a:latin typeface="Times New Roman" panose="02020603050405020304" pitchFamily="18" charset="0"/>
                <a:cs typeface="Times New Roman" panose="02020603050405020304" pitchFamily="18" charset="0"/>
              </a:rPr>
              <a:t>The earliest application of additive manufacturing was on the toolroom end of the manufacturing spectrum. For example, rapid prototyping was one of the earliest additive variants, and its mission was to reduce the lead time and cost of developing prototypes of new parts and devices, which was earlier only done with subtractive toolroom methods such as CNC milling, turning, and precision grinding.</a:t>
            </a:r>
          </a:p>
          <a:p>
            <a:pPr algn="just"/>
            <a:r>
              <a:rPr lang="en-IN" dirty="0">
                <a:latin typeface="Times New Roman" panose="02020603050405020304" pitchFamily="18" charset="0"/>
                <a:cs typeface="Times New Roman" panose="02020603050405020304" pitchFamily="18" charset="0"/>
              </a:rPr>
              <a:t>3D printing has entered the world of clothing, with fashion designers experimenting with 3D-printed T-shirts, shoes, and dresses.</a:t>
            </a:r>
          </a:p>
          <a:p>
            <a:pPr algn="just"/>
            <a:r>
              <a:rPr lang="en-IN" dirty="0">
                <a:latin typeface="Times New Roman" panose="02020603050405020304" pitchFamily="18" charset="0"/>
                <a:cs typeface="Times New Roman" panose="02020603050405020304" pitchFamily="18" charset="0"/>
              </a:rPr>
              <a:t>In commercial production Nike is using 3D printing to prototype and manufacture the 2012 Vapor Laser Talon football shoe for players of American football, and New Balance is 3D manufacturing custom-fit shoes for athletes.</a:t>
            </a:r>
          </a:p>
          <a:p>
            <a:pPr algn="just"/>
            <a:r>
              <a:rPr lang="en-IN" dirty="0">
                <a:latin typeface="Times New Roman" panose="02020603050405020304" pitchFamily="18" charset="0"/>
                <a:cs typeface="Times New Roman" panose="02020603050405020304" pitchFamily="18" charset="0"/>
              </a:rPr>
              <a:t>3D printing has come to the point where companies are printing consumer grade eyewear with on-demand custom fit and styling (although they cannot print the lenses). On-demand customization of glasses is possible with rapid prototyping.</a:t>
            </a:r>
          </a:p>
          <a:p>
            <a:endParaRPr lang="en-IN" dirty="0">
              <a:latin typeface="Times New Roman" panose="02020603050405020304" pitchFamily="18" charset="0"/>
              <a:cs typeface="Times New Roman" panose="02020603050405020304" pitchFamily="18" charset="0"/>
            </a:endParaRPr>
          </a:p>
          <a:p>
            <a:endParaRPr lang="en-IN" dirty="0"/>
          </a:p>
          <a:p>
            <a:endParaRPr lang="en-IN" dirty="0"/>
          </a:p>
          <a:p>
            <a:endParaRPr lang="en-IN" dirty="0"/>
          </a:p>
        </p:txBody>
      </p:sp>
    </p:spTree>
    <p:extLst>
      <p:ext uri="{BB962C8B-B14F-4D97-AF65-F5344CB8AC3E}">
        <p14:creationId xmlns:p14="http://schemas.microsoft.com/office/powerpoint/2010/main" val="6354936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10D60-1722-41E4-8262-88526FA7B7DC}"/>
              </a:ext>
            </a:extLst>
          </p:cNvPr>
          <p:cNvSpPr>
            <a:spLocks noGrp="1"/>
          </p:cNvSpPr>
          <p:nvPr>
            <p:ph type="title"/>
          </p:nvPr>
        </p:nvSpPr>
        <p:spPr>
          <a:xfrm>
            <a:off x="1295400" y="342900"/>
            <a:ext cx="9601200" cy="647700"/>
          </a:xfrm>
        </p:spPr>
        <p:txBody>
          <a:bodyPr>
            <a:normAutofit fontScale="90000"/>
          </a:bodyPr>
          <a:lstStyle/>
          <a:p>
            <a:r>
              <a:rPr lang="en-IN" dirty="0"/>
              <a:t>Continue..</a:t>
            </a:r>
          </a:p>
        </p:txBody>
      </p:sp>
      <p:sp>
        <p:nvSpPr>
          <p:cNvPr id="3" name="Content Placeholder 2">
            <a:extLst>
              <a:ext uri="{FF2B5EF4-FFF2-40B4-BE49-F238E27FC236}">
                <a16:creationId xmlns:a16="http://schemas.microsoft.com/office/drawing/2014/main" id="{523140A0-F989-44E0-84C0-7A4A50309594}"/>
              </a:ext>
            </a:extLst>
          </p:cNvPr>
          <p:cNvSpPr>
            <a:spLocks noGrp="1"/>
          </p:cNvSpPr>
          <p:nvPr>
            <p:ph idx="1"/>
          </p:nvPr>
        </p:nvSpPr>
        <p:spPr>
          <a:xfrm>
            <a:off x="1371600" y="1193800"/>
            <a:ext cx="9601200" cy="5232400"/>
          </a:xfrm>
        </p:spPr>
        <p:txBody>
          <a:bodyPr/>
          <a:lstStyle/>
          <a:p>
            <a:pPr algn="just"/>
            <a:r>
              <a:rPr lang="en-IN" dirty="0">
                <a:latin typeface="Times New Roman" panose="02020603050405020304" pitchFamily="18" charset="0"/>
                <a:cs typeface="Times New Roman" panose="02020603050405020304" pitchFamily="18" charset="0"/>
              </a:rPr>
              <a:t>In cars, trucks, and aircraft, AM is beginning to transform both </a:t>
            </a:r>
          </a:p>
          <a:p>
            <a:pPr marL="0" indent="0" algn="just">
              <a:buNone/>
            </a:pPr>
            <a:r>
              <a:rPr lang="en-IN" dirty="0">
                <a:latin typeface="Times New Roman" panose="02020603050405020304" pitchFamily="18" charset="0"/>
                <a:cs typeface="Times New Roman" panose="02020603050405020304" pitchFamily="18" charset="0"/>
              </a:rPr>
              <a:t>	(1) Unibody and fuselage design and production </a:t>
            </a:r>
          </a:p>
          <a:p>
            <a:pPr marL="0" indent="0" algn="just">
              <a:buNone/>
            </a:pPr>
            <a:r>
              <a:rPr lang="en-IN" dirty="0">
                <a:latin typeface="Times New Roman" panose="02020603050405020304" pitchFamily="18" charset="0"/>
                <a:cs typeface="Times New Roman" panose="02020603050405020304" pitchFamily="18" charset="0"/>
              </a:rPr>
              <a:t>	(2) Powertrain design and production.</a:t>
            </a:r>
          </a:p>
          <a:p>
            <a:pPr algn="just"/>
            <a:r>
              <a:rPr lang="en-IN" dirty="0">
                <a:latin typeface="Times New Roman" panose="02020603050405020304" pitchFamily="18" charset="0"/>
                <a:cs typeface="Times New Roman" panose="02020603050405020304" pitchFamily="18" charset="0"/>
              </a:rPr>
              <a:t>In early 2014, Swedish supercar manufacturer Koenigsegg announced the One:1, a supercar that utilizes many components that were 3D printed. </a:t>
            </a:r>
            <a:r>
              <a:rPr lang="en-IN" dirty="0" err="1">
                <a:latin typeface="Times New Roman" panose="02020603050405020304" pitchFamily="18" charset="0"/>
                <a:cs typeface="Times New Roman" panose="02020603050405020304" pitchFamily="18" charset="0"/>
              </a:rPr>
              <a:t>Urbee</a:t>
            </a:r>
            <a:r>
              <a:rPr lang="en-IN" dirty="0">
                <a:latin typeface="Times New Roman" panose="02020603050405020304" pitchFamily="18" charset="0"/>
                <a:cs typeface="Times New Roman" panose="02020603050405020304" pitchFamily="18" charset="0"/>
              </a:rPr>
              <a:t> is the name of the first car in the world car mounted using the technology 3D printing (its bodywork and car windows were "printed").</a:t>
            </a:r>
          </a:p>
          <a:p>
            <a:pPr algn="just"/>
            <a:r>
              <a:rPr lang="en-IN" dirty="0">
                <a:latin typeface="Times New Roman" panose="02020603050405020304" pitchFamily="18" charset="0"/>
                <a:cs typeface="Times New Roman" panose="02020603050405020304" pitchFamily="18" charset="0"/>
              </a:rPr>
              <a:t>In 2014, Local Motors debuted Strati, a functioning vehicle that was entirely 3D Printed using ABS plastic and carbon </a:t>
            </a:r>
            <a:r>
              <a:rPr lang="en-IN" dirty="0" err="1">
                <a:latin typeface="Times New Roman" panose="02020603050405020304" pitchFamily="18" charset="0"/>
                <a:cs typeface="Times New Roman" panose="02020603050405020304" pitchFamily="18" charset="0"/>
              </a:rPr>
              <a:t>fiber</a:t>
            </a:r>
            <a:r>
              <a:rPr lang="en-IN" dirty="0">
                <a:latin typeface="Times New Roman" panose="02020603050405020304" pitchFamily="18" charset="0"/>
                <a:cs typeface="Times New Roman" panose="02020603050405020304" pitchFamily="18" charset="0"/>
              </a:rPr>
              <a:t>, except the powertrain. In May 2015 Airbus announced that its new Airbus A350 XWB included over 1000 components manufactured by 3D printing.</a:t>
            </a:r>
          </a:p>
          <a:p>
            <a:pPr algn="just"/>
            <a:r>
              <a:rPr lang="en-IN" dirty="0">
                <a:latin typeface="Times New Roman" panose="02020603050405020304" pitchFamily="18" charset="0"/>
                <a:cs typeface="Times New Roman" panose="02020603050405020304" pitchFamily="18" charset="0"/>
              </a:rPr>
              <a:t>In 2015, a Royal Air Force Eurofighter Typhoon fighter jet flew with printed parts. The United States Air Force has begun to work with 3D printers, and the Israeli Air Force has also purchased a 3D printer to print spare parts. </a:t>
            </a:r>
          </a:p>
          <a:p>
            <a:endParaRPr lang="en-IN" dirty="0"/>
          </a:p>
        </p:txBody>
      </p:sp>
    </p:spTree>
    <p:extLst>
      <p:ext uri="{BB962C8B-B14F-4D97-AF65-F5344CB8AC3E}">
        <p14:creationId xmlns:p14="http://schemas.microsoft.com/office/powerpoint/2010/main" val="16411040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1A09F-E60F-4EDA-A3F0-24EA6B1B9C41}"/>
              </a:ext>
            </a:extLst>
          </p:cNvPr>
          <p:cNvSpPr>
            <a:spLocks noGrp="1"/>
          </p:cNvSpPr>
          <p:nvPr>
            <p:ph type="title"/>
          </p:nvPr>
        </p:nvSpPr>
        <p:spPr>
          <a:xfrm>
            <a:off x="1371600" y="431702"/>
            <a:ext cx="9601200" cy="723900"/>
          </a:xfrm>
        </p:spPr>
        <p:txBody>
          <a:bodyPr>
            <a:normAutofit/>
          </a:bodyPr>
          <a:lstStyle/>
          <a:p>
            <a:r>
              <a:rPr lang="en-IN" sz="4000" dirty="0"/>
              <a:t>Continue..</a:t>
            </a:r>
          </a:p>
        </p:txBody>
      </p:sp>
      <p:sp>
        <p:nvSpPr>
          <p:cNvPr id="3" name="Content Placeholder 2">
            <a:extLst>
              <a:ext uri="{FF2B5EF4-FFF2-40B4-BE49-F238E27FC236}">
                <a16:creationId xmlns:a16="http://schemas.microsoft.com/office/drawing/2014/main" id="{7454A647-033C-4AE4-BF80-29EA94CCC68B}"/>
              </a:ext>
            </a:extLst>
          </p:cNvPr>
          <p:cNvSpPr>
            <a:spLocks noGrp="1"/>
          </p:cNvSpPr>
          <p:nvPr>
            <p:ph idx="1"/>
          </p:nvPr>
        </p:nvSpPr>
        <p:spPr>
          <a:xfrm>
            <a:off x="1371600" y="1409700"/>
            <a:ext cx="9601200" cy="4457700"/>
          </a:xfrm>
        </p:spPr>
        <p:txBody>
          <a:bodyPr/>
          <a:lstStyle/>
          <a:p>
            <a:pPr algn="just"/>
            <a:r>
              <a:rPr lang="en-IN" dirty="0">
                <a:latin typeface="Times New Roman" panose="02020603050405020304" pitchFamily="18" charset="0"/>
                <a:cs typeface="Times New Roman" panose="02020603050405020304" pitchFamily="18" charset="0"/>
              </a:rPr>
              <a:t>In 2017, GE Aviation  revealed that it had used design for additive manufacturing to create a helicopter engine with 16 parts instead of 900, with great potential impact on reducing the complexity of supply chains.</a:t>
            </a:r>
          </a:p>
          <a:p>
            <a:pPr algn="just"/>
            <a:endParaRPr lang="en-GB" dirty="0">
              <a:latin typeface="Times New Roman" panose="02020603050405020304" pitchFamily="18" charset="0"/>
              <a:cs typeface="Times New Roman" panose="02020603050405020304" pitchFamily="18" charset="0"/>
            </a:endParaRPr>
          </a:p>
          <a:p>
            <a:pPr algn="just"/>
            <a:r>
              <a:rPr lang="en-GB" dirty="0">
                <a:latin typeface="Times New Roman" panose="02020603050405020304" pitchFamily="18" charset="0"/>
                <a:cs typeface="Times New Roman" panose="02020603050405020304" pitchFamily="18" charset="0"/>
              </a:rPr>
              <a:t>Doctors 3D-print 'living' body parts. Custom-made, living body parts have been 3D-printed in a significant advance for regenerative medicine, say scientists. The sections of </a:t>
            </a:r>
            <a:r>
              <a:rPr lang="en-GB" b="1" dirty="0">
                <a:latin typeface="Times New Roman" panose="02020603050405020304" pitchFamily="18" charset="0"/>
                <a:cs typeface="Times New Roman" panose="02020603050405020304" pitchFamily="18" charset="0"/>
              </a:rPr>
              <a:t>bone</a:t>
            </a:r>
            <a:r>
              <a:rPr lang="en-GB" dirty="0">
                <a:latin typeface="Times New Roman" panose="02020603050405020304" pitchFamily="18" charset="0"/>
                <a:cs typeface="Times New Roman" panose="02020603050405020304" pitchFamily="18" charset="0"/>
              </a:rPr>
              <a:t>, </a:t>
            </a:r>
            <a:r>
              <a:rPr lang="en-GB" b="1" dirty="0">
                <a:latin typeface="Times New Roman" panose="02020603050405020304" pitchFamily="18" charset="0"/>
                <a:cs typeface="Times New Roman" panose="02020603050405020304" pitchFamily="18" charset="0"/>
              </a:rPr>
              <a:t>muscle</a:t>
            </a:r>
            <a:r>
              <a:rPr lang="en-GB" dirty="0">
                <a:latin typeface="Times New Roman" panose="02020603050405020304" pitchFamily="18" charset="0"/>
                <a:cs typeface="Times New Roman" panose="02020603050405020304" pitchFamily="18" charset="0"/>
              </a:rPr>
              <a:t> and cartilage all functioned normally when implanted into animals.</a:t>
            </a:r>
          </a:p>
          <a:p>
            <a:pPr algn="just"/>
            <a:endParaRPr lang="en-GB" dirty="0">
              <a:latin typeface="Times New Roman" panose="02020603050405020304" pitchFamily="18" charset="0"/>
              <a:cs typeface="Times New Roman" panose="02020603050405020304" pitchFamily="18" charset="0"/>
            </a:endParaRPr>
          </a:p>
          <a:p>
            <a:pPr algn="just"/>
            <a:r>
              <a:rPr lang="en-GB" dirty="0">
                <a:latin typeface="Times New Roman" panose="02020603050405020304" pitchFamily="18" charset="0"/>
                <a:cs typeface="Times New Roman" panose="02020603050405020304" pitchFamily="18" charset="0"/>
              </a:rPr>
              <a:t>House 3D printers use paste extrusion to build houses. It is a similar technology to the one that FFF (</a:t>
            </a:r>
            <a:r>
              <a:rPr lang="en-IN" dirty="0">
                <a:latin typeface="Times New Roman" panose="02020603050405020304" pitchFamily="18" charset="0"/>
                <a:cs typeface="Times New Roman" panose="02020603050405020304" pitchFamily="18" charset="0"/>
              </a:rPr>
              <a:t>Fused filament fabrication)</a:t>
            </a:r>
            <a:r>
              <a:rPr lang="en-GB" dirty="0">
                <a:latin typeface="Times New Roman" panose="02020603050405020304" pitchFamily="18" charset="0"/>
                <a:cs typeface="Times New Roman" panose="02020603050405020304" pitchFamily="18" charset="0"/>
              </a:rPr>
              <a:t> 3D printers use. Paste-type material, such as concrete or mud, is pushed through the house 3D printer’s nozzle in layers. 3D printing in the construction industry helps save time, effort and material.</a:t>
            </a:r>
          </a:p>
          <a:p>
            <a:endParaRPr lang="en-IN" dirty="0"/>
          </a:p>
        </p:txBody>
      </p:sp>
    </p:spTree>
    <p:extLst>
      <p:ext uri="{BB962C8B-B14F-4D97-AF65-F5344CB8AC3E}">
        <p14:creationId xmlns:p14="http://schemas.microsoft.com/office/powerpoint/2010/main" val="26096690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5000" r="-5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7AA2F-20FC-425F-9F20-CA6D7D291735}"/>
              </a:ext>
            </a:extLst>
          </p:cNvPr>
          <p:cNvSpPr>
            <a:spLocks noGrp="1"/>
          </p:cNvSpPr>
          <p:nvPr>
            <p:ph type="title"/>
          </p:nvPr>
        </p:nvSpPr>
        <p:spPr>
          <a:xfrm>
            <a:off x="5524717" y="3769086"/>
            <a:ext cx="6667283" cy="1284453"/>
          </a:xfrm>
        </p:spPr>
        <p:txBody>
          <a:bodyPr vert="horz" lIns="91440" tIns="45720" rIns="91440" bIns="45720" rtlCol="0" anchor="b">
            <a:normAutofit/>
          </a:bodyPr>
          <a:lstStyle/>
          <a:p>
            <a:pPr algn="ctr"/>
            <a:r>
              <a:rPr lang="en-US" sz="4800" cap="all" dirty="0">
                <a:solidFill>
                  <a:srgbClr val="FF0000"/>
                </a:solidFill>
              </a:rPr>
              <a:t>3D PRINTING HOUSE</a:t>
            </a:r>
          </a:p>
        </p:txBody>
      </p:sp>
      <p:pic>
        <p:nvPicPr>
          <p:cNvPr id="5" name="Content Placeholder 4" descr="A group of people standing in front of a building&#10;&#10;Description generated with very high confidence">
            <a:extLst>
              <a:ext uri="{FF2B5EF4-FFF2-40B4-BE49-F238E27FC236}">
                <a16:creationId xmlns:a16="http://schemas.microsoft.com/office/drawing/2014/main" id="{CFCC39EA-63D3-4231-976A-B7B893F6D671}"/>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l="16229" r="3954"/>
          <a:stretch/>
        </p:blipFill>
        <p:spPr>
          <a:xfrm>
            <a:off x="7" y="10"/>
            <a:ext cx="3953173" cy="3603159"/>
          </a:xfrm>
          <a:prstGeom prst="rect">
            <a:avLst/>
          </a:prstGeom>
        </p:spPr>
      </p:pic>
      <p:pic>
        <p:nvPicPr>
          <p:cNvPr id="11" name="Picture 10" descr="A close up of a box&#10;&#10;Description generated with high confidence">
            <a:extLst>
              <a:ext uri="{FF2B5EF4-FFF2-40B4-BE49-F238E27FC236}">
                <a16:creationId xmlns:a16="http://schemas.microsoft.com/office/drawing/2014/main" id="{2C3B6AA2-B365-4911-A673-68885F73402A}"/>
              </a:ext>
            </a:extLst>
          </p:cNvPr>
          <p:cNvPicPr>
            <a:picLocks noChangeAspect="1"/>
          </p:cNvPicPr>
          <p:nvPr/>
        </p:nvPicPr>
        <p:blipFill rotWithShape="1">
          <a:blip r:embed="rId5">
            <a:extLst>
              <a:ext uri="{28A0092B-C50C-407E-A947-70E740481C1C}">
                <a14:useLocalDpi xmlns:a14="http://schemas.microsoft.com/office/drawing/2010/main" val="0"/>
              </a:ext>
            </a:extLst>
          </a:blip>
          <a:srcRect l="10796" r="6422" b="3"/>
          <a:stretch/>
        </p:blipFill>
        <p:spPr>
          <a:xfrm>
            <a:off x="4114039" y="-1"/>
            <a:ext cx="3963922" cy="3603171"/>
          </a:xfrm>
          <a:prstGeom prst="rect">
            <a:avLst/>
          </a:prstGeom>
        </p:spPr>
      </p:pic>
      <p:pic>
        <p:nvPicPr>
          <p:cNvPr id="7" name="Picture 6" descr="A chair sitting in front of a wooden table&#10;&#10;Description generated with high confidence">
            <a:extLst>
              <a:ext uri="{FF2B5EF4-FFF2-40B4-BE49-F238E27FC236}">
                <a16:creationId xmlns:a16="http://schemas.microsoft.com/office/drawing/2014/main" id="{D7D79695-1D36-4AEF-A5BB-B0D94ED3E521}"/>
              </a:ext>
            </a:extLst>
          </p:cNvPr>
          <p:cNvPicPr>
            <a:picLocks noChangeAspect="1"/>
          </p:cNvPicPr>
          <p:nvPr/>
        </p:nvPicPr>
        <p:blipFill rotWithShape="1">
          <a:blip r:embed="rId6">
            <a:extLst>
              <a:ext uri="{28A0092B-C50C-407E-A947-70E740481C1C}">
                <a14:useLocalDpi xmlns:a14="http://schemas.microsoft.com/office/drawing/2010/main" val="0"/>
              </a:ext>
            </a:extLst>
          </a:blip>
          <a:srcRect l="8635" r="5282" b="3"/>
          <a:stretch/>
        </p:blipFill>
        <p:spPr>
          <a:xfrm>
            <a:off x="8228071" y="10"/>
            <a:ext cx="3963922" cy="3603159"/>
          </a:xfrm>
          <a:prstGeom prst="rect">
            <a:avLst/>
          </a:prstGeom>
        </p:spPr>
      </p:pic>
      <p:pic>
        <p:nvPicPr>
          <p:cNvPr id="3" name="Online Media 2" title="3D Printed House Took 24 Hours To Build">
            <a:hlinkClick r:id="" action="ppaction://media"/>
            <a:extLst>
              <a:ext uri="{FF2B5EF4-FFF2-40B4-BE49-F238E27FC236}">
                <a16:creationId xmlns:a16="http://schemas.microsoft.com/office/drawing/2014/main" id="{11E0302D-FC5A-411C-A625-1DC600AEB0EF}"/>
              </a:ext>
            </a:extLst>
          </p:cNvPr>
          <p:cNvPicPr>
            <a:picLocks noRot="1" noChangeAspect="1"/>
          </p:cNvPicPr>
          <p:nvPr>
            <a:videoFile r:link="rId1"/>
          </p:nvPr>
        </p:nvPicPr>
        <p:blipFill>
          <a:blip r:embed="rId7"/>
          <a:stretch>
            <a:fillRect/>
          </a:stretch>
        </p:blipFill>
        <p:spPr>
          <a:xfrm>
            <a:off x="0" y="3644023"/>
            <a:ext cx="5713737" cy="3213977"/>
          </a:xfrm>
          <a:prstGeom prst="rect">
            <a:avLst/>
          </a:prstGeom>
        </p:spPr>
      </p:pic>
    </p:spTree>
    <p:extLst>
      <p:ext uri="{BB962C8B-B14F-4D97-AF65-F5344CB8AC3E}">
        <p14:creationId xmlns:p14="http://schemas.microsoft.com/office/powerpoint/2010/main" val="24526820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29F7D-849C-4662-9B56-0FA96A2223EA}"/>
              </a:ext>
            </a:extLst>
          </p:cNvPr>
          <p:cNvSpPr>
            <a:spLocks noGrp="1"/>
          </p:cNvSpPr>
          <p:nvPr>
            <p:ph type="title"/>
          </p:nvPr>
        </p:nvSpPr>
        <p:spPr>
          <a:xfrm>
            <a:off x="1118382" y="343487"/>
            <a:ext cx="9601200" cy="749105"/>
          </a:xfrm>
        </p:spPr>
        <p:txBody>
          <a:bodyPr/>
          <a:lstStyle/>
          <a:p>
            <a:r>
              <a:rPr lang="en-IN" dirty="0"/>
              <a:t>BRANCH TECHNOLOGY (Architecture)</a:t>
            </a:r>
          </a:p>
        </p:txBody>
      </p:sp>
      <p:sp>
        <p:nvSpPr>
          <p:cNvPr id="3" name="Content Placeholder 2">
            <a:extLst>
              <a:ext uri="{FF2B5EF4-FFF2-40B4-BE49-F238E27FC236}">
                <a16:creationId xmlns:a16="http://schemas.microsoft.com/office/drawing/2014/main" id="{5CA2D786-737C-4B4C-8B81-6966840066BD}"/>
              </a:ext>
            </a:extLst>
          </p:cNvPr>
          <p:cNvSpPr>
            <a:spLocks noGrp="1"/>
          </p:cNvSpPr>
          <p:nvPr>
            <p:ph idx="1"/>
          </p:nvPr>
        </p:nvSpPr>
        <p:spPr>
          <a:xfrm>
            <a:off x="1118382" y="1092593"/>
            <a:ext cx="9601200" cy="5393786"/>
          </a:xfrm>
        </p:spPr>
        <p:txBody>
          <a:bodyPr/>
          <a:lstStyle/>
          <a:p>
            <a:pPr algn="just"/>
            <a:r>
              <a:rPr lang="en-GB" dirty="0"/>
              <a:t>Branch Technology consists of a diverse team of architects, programmers, mechanical engineers, mathematicians and industrial designers focused on the common goal of revolutionizing the built environment.</a:t>
            </a:r>
          </a:p>
          <a:p>
            <a:pPr algn="just"/>
            <a:r>
              <a:rPr lang="en-IN" dirty="0"/>
              <a:t>Branch Technology </a:t>
            </a:r>
            <a:r>
              <a:rPr lang="en-GB" dirty="0"/>
              <a:t>passionate about translating the strength, beauty, and efficiency of nature into how to build.</a:t>
            </a:r>
          </a:p>
          <a:p>
            <a:pPr algn="just"/>
            <a:r>
              <a:rPr lang="en-GB" dirty="0"/>
              <a:t>Branch Technology an architectural fabricator specializing in large-scale 3D printing. We bring unprecedented design freedom and resource stewardship to the construction industry.</a:t>
            </a:r>
          </a:p>
          <a:p>
            <a:pPr algn="just"/>
            <a:r>
              <a:rPr lang="en-GB" dirty="0"/>
              <a:t>Branch Technology has combined 3D Printing, industrial robotics, and conventional building materials to enable a new way to build. This technology stack enables direct digital fabrication to provide you with cost effective design freedom.</a:t>
            </a:r>
          </a:p>
          <a:p>
            <a:pPr algn="just"/>
            <a:r>
              <a:rPr lang="en-GB" dirty="0"/>
              <a:t> With an inherently zero-waste process, Branch delivers products that offer improved materials strength, reduced energy use and job site efficiencies. Modular components are 3D printed in a factory environment, filled with conventional construction materials and later shipped to the job site for fast and simple assembly.</a:t>
            </a:r>
            <a:endParaRPr lang="en-IN" dirty="0"/>
          </a:p>
        </p:txBody>
      </p:sp>
    </p:spTree>
    <p:extLst>
      <p:ext uri="{BB962C8B-B14F-4D97-AF65-F5344CB8AC3E}">
        <p14:creationId xmlns:p14="http://schemas.microsoft.com/office/powerpoint/2010/main" val="22166442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98CA5AE-F2E4-4A6F-B986-89804B1EC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indoor, clothing&#10;&#10;Description generated with very high confidence">
            <a:extLst>
              <a:ext uri="{FF2B5EF4-FFF2-40B4-BE49-F238E27FC236}">
                <a16:creationId xmlns:a16="http://schemas.microsoft.com/office/drawing/2014/main" id="{19C7F288-2CBF-4561-A940-A63D1E9E7255}"/>
              </a:ext>
            </a:extLst>
          </p:cNvPr>
          <p:cNvPicPr>
            <a:picLocks noChangeAspect="1"/>
          </p:cNvPicPr>
          <p:nvPr/>
        </p:nvPicPr>
        <p:blipFill rotWithShape="1">
          <a:blip r:embed="rId3">
            <a:extLst>
              <a:ext uri="{28A0092B-C50C-407E-A947-70E740481C1C}">
                <a14:useLocalDpi xmlns:a14="http://schemas.microsoft.com/office/drawing/2010/main" val="0"/>
              </a:ext>
            </a:extLst>
          </a:blip>
          <a:srcRect t="3471" r="-3" b="18836"/>
          <a:stretch/>
        </p:blipFill>
        <p:spPr>
          <a:xfrm>
            <a:off x="7764664" y="4576572"/>
            <a:ext cx="4427336" cy="2295958"/>
          </a:xfrm>
          <a:prstGeom prst="rect">
            <a:avLst/>
          </a:prstGeom>
        </p:spPr>
      </p:pic>
      <p:pic>
        <p:nvPicPr>
          <p:cNvPr id="10" name="Picture 9" descr="A picture containing elephant, sky&#10;&#10;Description generated with very high confidence">
            <a:extLst>
              <a:ext uri="{FF2B5EF4-FFF2-40B4-BE49-F238E27FC236}">
                <a16:creationId xmlns:a16="http://schemas.microsoft.com/office/drawing/2014/main" id="{6B129E32-33A3-4F1E-A6DB-C433AA1F4FFB}"/>
              </a:ext>
            </a:extLst>
          </p:cNvPr>
          <p:cNvPicPr>
            <a:picLocks noChangeAspect="1"/>
          </p:cNvPicPr>
          <p:nvPr/>
        </p:nvPicPr>
        <p:blipFill rotWithShape="1">
          <a:blip r:embed="rId4">
            <a:extLst>
              <a:ext uri="{28A0092B-C50C-407E-A947-70E740481C1C}">
                <a14:useLocalDpi xmlns:a14="http://schemas.microsoft.com/office/drawing/2010/main" val="0"/>
              </a:ext>
            </a:extLst>
          </a:blip>
          <a:srcRect t="32612" r="-2" b="15527"/>
          <a:stretch/>
        </p:blipFill>
        <p:spPr>
          <a:xfrm>
            <a:off x="7766304" y="2281428"/>
            <a:ext cx="4425696" cy="2295144"/>
          </a:xfrm>
          <a:prstGeom prst="rect">
            <a:avLst/>
          </a:prstGeom>
        </p:spPr>
      </p:pic>
      <p:pic>
        <p:nvPicPr>
          <p:cNvPr id="7" name="Picture 6">
            <a:extLst>
              <a:ext uri="{FF2B5EF4-FFF2-40B4-BE49-F238E27FC236}">
                <a16:creationId xmlns:a16="http://schemas.microsoft.com/office/drawing/2014/main" id="{F284E37D-291F-4AE7-A108-1027BD23E754}"/>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t="4078" r="-3" b="800"/>
          <a:stretch/>
        </p:blipFill>
        <p:spPr>
          <a:xfrm>
            <a:off x="7764663" y="10"/>
            <a:ext cx="4122537" cy="2137126"/>
          </a:xfrm>
          <a:prstGeom prst="rect">
            <a:avLst/>
          </a:prstGeom>
        </p:spPr>
      </p:pic>
      <p:sp>
        <p:nvSpPr>
          <p:cNvPr id="17" name="Rectangle 16">
            <a:extLst>
              <a:ext uri="{FF2B5EF4-FFF2-40B4-BE49-F238E27FC236}">
                <a16:creationId xmlns:a16="http://schemas.microsoft.com/office/drawing/2014/main" id="{E67E3959-D0D8-49DB-A48B-CE4FC36871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6064"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9A2219BE-E851-49B4-A31B-1572D996E7AB}"/>
              </a:ext>
            </a:extLst>
          </p:cNvPr>
          <p:cNvSpPr>
            <a:spLocks noGrp="1"/>
          </p:cNvSpPr>
          <p:nvPr>
            <p:ph idx="1"/>
          </p:nvPr>
        </p:nvSpPr>
        <p:spPr>
          <a:xfrm>
            <a:off x="598763" y="504444"/>
            <a:ext cx="5793475" cy="5307420"/>
          </a:xfrm>
        </p:spPr>
        <p:txBody>
          <a:bodyPr>
            <a:normAutofit/>
          </a:bodyPr>
          <a:lstStyle/>
          <a:p>
            <a:r>
              <a:rPr lang="en-GB" dirty="0"/>
              <a:t>Branch Technology delivers products that democratize design for all — taking construction into a new era. C-FAB™  allows for virtually unlimited design freedom. The result is a lasting product that is as robust and beautiful as it is revolutionary.</a:t>
            </a:r>
          </a:p>
          <a:p>
            <a:r>
              <a:rPr lang="en-GB" dirty="0"/>
              <a:t>The process starts with you. Send to model and see what you can create when you build like nature.</a:t>
            </a:r>
          </a:p>
          <a:p>
            <a:r>
              <a:rPr lang="en-GB" dirty="0"/>
              <a:t>Branch is home of the world's largest freeform 3D printers. They offer a comprehensive solution to your project that includes engineering, manufacturing and installation. Through a design assist process, they will work with you to break down your design into modular parts that fit within our build envelope and allow for quick assembly on site.</a:t>
            </a:r>
            <a:endParaRPr lang="en-IN" dirty="0"/>
          </a:p>
        </p:txBody>
      </p:sp>
      <p:pic>
        <p:nvPicPr>
          <p:cNvPr id="2" name="Online Media 1" title="&quot;The Leap - Branch Technology&quot; - 3D printing meets architecture">
            <a:hlinkClick r:id="" action="ppaction://media"/>
            <a:extLst>
              <a:ext uri="{FF2B5EF4-FFF2-40B4-BE49-F238E27FC236}">
                <a16:creationId xmlns:a16="http://schemas.microsoft.com/office/drawing/2014/main" id="{49DB5545-D5C6-4FEB-9CFF-8A42D6BE0D55}"/>
              </a:ext>
            </a:extLst>
          </p:cNvPr>
          <p:cNvPicPr>
            <a:picLocks noRot="1" noChangeAspect="1"/>
          </p:cNvPicPr>
          <p:nvPr>
            <a:videoFile r:link="rId1"/>
          </p:nvPr>
        </p:nvPicPr>
        <p:blipFill>
          <a:blip r:embed="rId7"/>
          <a:stretch>
            <a:fillRect/>
          </a:stretch>
        </p:blipFill>
        <p:spPr>
          <a:xfrm>
            <a:off x="7620820" y="2070979"/>
            <a:ext cx="4572000" cy="2571750"/>
          </a:xfrm>
          <a:prstGeom prst="rect">
            <a:avLst/>
          </a:prstGeom>
        </p:spPr>
      </p:pic>
    </p:spTree>
    <p:extLst>
      <p:ext uri="{BB962C8B-B14F-4D97-AF65-F5344CB8AC3E}">
        <p14:creationId xmlns:p14="http://schemas.microsoft.com/office/powerpoint/2010/main" val="22752693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Content Placeholder 4" descr="A person that is standing on the floor&#10;&#10;Description generated with high confidence">
            <a:extLst>
              <a:ext uri="{FF2B5EF4-FFF2-40B4-BE49-F238E27FC236}">
                <a16:creationId xmlns:a16="http://schemas.microsoft.com/office/drawing/2014/main" id="{3F1EC516-E381-42A0-87F9-B51A2663046E}"/>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26766"/>
          <a:stretch/>
        </p:blipFill>
        <p:spPr>
          <a:xfrm>
            <a:off x="7" y="10"/>
            <a:ext cx="3953173" cy="3603159"/>
          </a:xfrm>
          <a:prstGeom prst="rect">
            <a:avLst/>
          </a:prstGeom>
        </p:spPr>
      </p:pic>
      <p:pic>
        <p:nvPicPr>
          <p:cNvPr id="7" name="Picture 6" descr="A picture containing cup, food, table, beverage&#10;&#10;Description generated with very high confidence">
            <a:extLst>
              <a:ext uri="{FF2B5EF4-FFF2-40B4-BE49-F238E27FC236}">
                <a16:creationId xmlns:a16="http://schemas.microsoft.com/office/drawing/2014/main" id="{8CF8AFF5-C0FD-4DB4-93C7-39669C8EE668}"/>
              </a:ext>
            </a:extLst>
          </p:cNvPr>
          <p:cNvPicPr>
            <a:picLocks noChangeAspect="1"/>
          </p:cNvPicPr>
          <p:nvPr/>
        </p:nvPicPr>
        <p:blipFill rotWithShape="1">
          <a:blip r:embed="rId4">
            <a:extLst>
              <a:ext uri="{28A0092B-C50C-407E-A947-70E740481C1C}">
                <a14:useLocalDpi xmlns:a14="http://schemas.microsoft.com/office/drawing/2010/main" val="0"/>
              </a:ext>
            </a:extLst>
          </a:blip>
          <a:srcRect l="27816" r="12776" b="-2"/>
          <a:stretch/>
        </p:blipFill>
        <p:spPr>
          <a:xfrm>
            <a:off x="8228071" y="10"/>
            <a:ext cx="3963922" cy="3603159"/>
          </a:xfrm>
          <a:prstGeom prst="rect">
            <a:avLst/>
          </a:prstGeom>
        </p:spPr>
      </p:pic>
      <p:pic>
        <p:nvPicPr>
          <p:cNvPr id="9" name="Picture 8" descr="A small plane parked on the side of a road&#10;&#10;Description generated with high confidence">
            <a:extLst>
              <a:ext uri="{FF2B5EF4-FFF2-40B4-BE49-F238E27FC236}">
                <a16:creationId xmlns:a16="http://schemas.microsoft.com/office/drawing/2014/main" id="{6D40F4E0-1613-4064-A6FE-E418B4CEA2D2}"/>
              </a:ext>
            </a:extLst>
          </p:cNvPr>
          <p:cNvPicPr>
            <a:picLocks noChangeAspect="1"/>
          </p:cNvPicPr>
          <p:nvPr/>
        </p:nvPicPr>
        <p:blipFill rotWithShape="1">
          <a:blip r:embed="rId5">
            <a:extLst>
              <a:ext uri="{28A0092B-C50C-407E-A947-70E740481C1C}">
                <a14:useLocalDpi xmlns:a14="http://schemas.microsoft.com/office/drawing/2010/main" val="0"/>
              </a:ext>
            </a:extLst>
          </a:blip>
          <a:srcRect t="5648" r="1" b="1"/>
          <a:stretch/>
        </p:blipFill>
        <p:spPr>
          <a:xfrm>
            <a:off x="2" y="3752849"/>
            <a:ext cx="3953173" cy="3105151"/>
          </a:xfrm>
          <a:prstGeom prst="rect">
            <a:avLst/>
          </a:prstGeom>
        </p:spPr>
      </p:pic>
      <p:sp>
        <p:nvSpPr>
          <p:cNvPr id="2" name="TextBox 1">
            <a:extLst>
              <a:ext uri="{FF2B5EF4-FFF2-40B4-BE49-F238E27FC236}">
                <a16:creationId xmlns:a16="http://schemas.microsoft.com/office/drawing/2014/main" id="{544C4B3F-CF99-448D-AEFB-4094C18941D1}"/>
              </a:ext>
            </a:extLst>
          </p:cNvPr>
          <p:cNvSpPr txBox="1"/>
          <p:nvPr/>
        </p:nvSpPr>
        <p:spPr>
          <a:xfrm>
            <a:off x="4492487" y="5008893"/>
            <a:ext cx="6866909" cy="646331"/>
          </a:xfrm>
          <a:prstGeom prst="rect">
            <a:avLst/>
          </a:prstGeom>
          <a:noFill/>
        </p:spPr>
        <p:txBody>
          <a:bodyPr wrap="square" rtlCol="0">
            <a:spAutoFit/>
          </a:bodyPr>
          <a:lstStyle/>
          <a:p>
            <a:r>
              <a:rPr lang="en-IN" sz="3600" dirty="0"/>
              <a:t>3D PRINTING MODELS IN SOCIETY  </a:t>
            </a:r>
          </a:p>
        </p:txBody>
      </p:sp>
      <p:pic>
        <p:nvPicPr>
          <p:cNvPr id="3" name="Online Media 2" title="URBEE Promo">
            <a:hlinkClick r:id="" action="ppaction://media"/>
            <a:extLst>
              <a:ext uri="{FF2B5EF4-FFF2-40B4-BE49-F238E27FC236}">
                <a16:creationId xmlns:a16="http://schemas.microsoft.com/office/drawing/2014/main" id="{B5D204EC-4A0D-48EC-A05E-4D6B8D43271D}"/>
              </a:ext>
            </a:extLst>
          </p:cNvPr>
          <p:cNvPicPr>
            <a:picLocks noRot="1" noChangeAspect="1"/>
          </p:cNvPicPr>
          <p:nvPr>
            <a:videoFile r:link="rId1"/>
          </p:nvPr>
        </p:nvPicPr>
        <p:blipFill>
          <a:blip r:embed="rId6"/>
          <a:stretch>
            <a:fillRect/>
          </a:stretch>
        </p:blipFill>
        <p:spPr>
          <a:xfrm>
            <a:off x="3731864" y="315728"/>
            <a:ext cx="4717523" cy="3203917"/>
          </a:xfrm>
          <a:prstGeom prst="rect">
            <a:avLst/>
          </a:prstGeom>
        </p:spPr>
      </p:pic>
    </p:spTree>
    <p:extLst>
      <p:ext uri="{BB962C8B-B14F-4D97-AF65-F5344CB8AC3E}">
        <p14:creationId xmlns:p14="http://schemas.microsoft.com/office/powerpoint/2010/main" val="29374910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2847A-5159-4E99-86D8-20D467BA70EC}"/>
              </a:ext>
            </a:extLst>
          </p:cNvPr>
          <p:cNvSpPr>
            <a:spLocks noGrp="1"/>
          </p:cNvSpPr>
          <p:nvPr>
            <p:ph type="title"/>
          </p:nvPr>
        </p:nvSpPr>
        <p:spPr>
          <a:xfrm>
            <a:off x="784743" y="488852"/>
            <a:ext cx="6724356" cy="1485900"/>
          </a:xfrm>
        </p:spPr>
        <p:txBody>
          <a:bodyPr>
            <a:normAutofit/>
          </a:bodyPr>
          <a:lstStyle/>
          <a:p>
            <a:r>
              <a:rPr lang="en-IN" dirty="0"/>
              <a:t>3D PRINTING BENEFITS : </a:t>
            </a:r>
          </a:p>
        </p:txBody>
      </p:sp>
      <p:sp>
        <p:nvSpPr>
          <p:cNvPr id="3" name="Content Placeholder 2">
            <a:extLst>
              <a:ext uri="{FF2B5EF4-FFF2-40B4-BE49-F238E27FC236}">
                <a16:creationId xmlns:a16="http://schemas.microsoft.com/office/drawing/2014/main" id="{7485D08F-A09E-4EA9-9AD3-D91205D4B5F1}"/>
              </a:ext>
            </a:extLst>
          </p:cNvPr>
          <p:cNvSpPr>
            <a:spLocks noGrp="1"/>
          </p:cNvSpPr>
          <p:nvPr>
            <p:ph idx="1"/>
          </p:nvPr>
        </p:nvSpPr>
        <p:spPr>
          <a:xfrm>
            <a:off x="883217" y="1529280"/>
            <a:ext cx="5793475" cy="4984062"/>
          </a:xfrm>
        </p:spPr>
        <p:txBody>
          <a:bodyPr>
            <a:normAutofit/>
          </a:bodyPr>
          <a:lstStyle/>
          <a:p>
            <a:pPr algn="just"/>
            <a:r>
              <a:rPr lang="en-IN" dirty="0">
                <a:latin typeface="Times New Roman" panose="02020603050405020304" pitchFamily="18" charset="0"/>
                <a:cs typeface="Times New Roman" panose="02020603050405020304" pitchFamily="18" charset="0"/>
              </a:rPr>
              <a:t>We can download Mp3, Movies and  Now times to download things also. For example your required laptop stand, mobile cases  and toys etc., you can download from sites and print it.</a:t>
            </a:r>
          </a:p>
          <a:p>
            <a:pPr algn="just"/>
            <a:r>
              <a:rPr lang="en-IN" dirty="0">
                <a:latin typeface="Times New Roman" panose="02020603050405020304" pitchFamily="18" charset="0"/>
                <a:cs typeface="Times New Roman" panose="02020603050405020304" pitchFamily="18" charset="0"/>
              </a:rPr>
              <a:t>Time and cost reduce on product.</a:t>
            </a:r>
          </a:p>
          <a:p>
            <a:pPr algn="just"/>
            <a:r>
              <a:rPr lang="en-IN" dirty="0">
                <a:latin typeface="Times New Roman" panose="02020603050405020304" pitchFamily="18" charset="0"/>
                <a:cs typeface="Times New Roman" panose="02020603050405020304" pitchFamily="18" charset="0"/>
              </a:rPr>
              <a:t>From home you can create product and print.</a:t>
            </a:r>
          </a:p>
          <a:p>
            <a:pPr algn="just"/>
            <a:r>
              <a:rPr lang="en-IN" dirty="0">
                <a:latin typeface="Times New Roman" panose="02020603050405020304" pitchFamily="18" charset="0"/>
                <a:cs typeface="Times New Roman" panose="02020603050405020304" pitchFamily="18" charset="0"/>
              </a:rPr>
              <a:t>Any customize object you can modify and based on requirement product can print.</a:t>
            </a:r>
          </a:p>
          <a:p>
            <a:pPr marL="0" indent="0">
              <a:buNone/>
            </a:pPr>
            <a:r>
              <a:rPr lang="en-IN" dirty="0"/>
              <a:t>      Sites Are : </a:t>
            </a:r>
            <a:r>
              <a:rPr lang="en-IN" sz="1800" dirty="0">
                <a:solidFill>
                  <a:srgbClr val="0070C0"/>
                </a:solidFill>
              </a:rPr>
              <a:t>Sketchfab.com</a:t>
            </a:r>
          </a:p>
          <a:p>
            <a:pPr marL="0" indent="0">
              <a:buNone/>
            </a:pPr>
            <a:r>
              <a:rPr lang="en-IN" sz="1800" dirty="0"/>
              <a:t>	           </a:t>
            </a:r>
            <a:r>
              <a:rPr lang="en-IN" sz="1800" dirty="0">
                <a:solidFill>
                  <a:srgbClr val="0070C0"/>
                </a:solidFill>
              </a:rPr>
              <a:t>Thingiverse.com</a:t>
            </a:r>
          </a:p>
          <a:p>
            <a:pPr marL="1444752" lvl="3" indent="0">
              <a:buNone/>
            </a:pPr>
            <a:r>
              <a:rPr lang="en-IN" i="0" dirty="0">
                <a:solidFill>
                  <a:srgbClr val="0070C0"/>
                </a:solidFill>
              </a:rPr>
              <a:t>  Myminifactory.com</a:t>
            </a:r>
          </a:p>
        </p:txBody>
      </p:sp>
      <p:pic>
        <p:nvPicPr>
          <p:cNvPr id="6" name="Picture 5" descr="A picture containing indoor, object, table, cup&#10;&#10;Description generated with high confidence">
            <a:extLst>
              <a:ext uri="{FF2B5EF4-FFF2-40B4-BE49-F238E27FC236}">
                <a16:creationId xmlns:a16="http://schemas.microsoft.com/office/drawing/2014/main" id="{9638DD1D-4D2A-4BC1-BA52-42C796AF95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925068" y="809625"/>
            <a:ext cx="4759102" cy="52387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85750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471EF-A4C3-4D5F-ABA7-59AD550E3AA0}"/>
              </a:ext>
            </a:extLst>
          </p:cNvPr>
          <p:cNvSpPr>
            <a:spLocks noGrp="1"/>
          </p:cNvSpPr>
          <p:nvPr>
            <p:ph type="title"/>
          </p:nvPr>
        </p:nvSpPr>
        <p:spPr>
          <a:xfrm>
            <a:off x="1295400" y="327992"/>
            <a:ext cx="9601200" cy="824948"/>
          </a:xfrm>
        </p:spPr>
        <p:txBody>
          <a:bodyPr/>
          <a:lstStyle/>
          <a:p>
            <a:r>
              <a:rPr lang="en-IN" dirty="0"/>
              <a:t>CONCLUSION :</a:t>
            </a:r>
          </a:p>
        </p:txBody>
      </p:sp>
      <p:sp>
        <p:nvSpPr>
          <p:cNvPr id="3" name="Content Placeholder 2">
            <a:extLst>
              <a:ext uri="{FF2B5EF4-FFF2-40B4-BE49-F238E27FC236}">
                <a16:creationId xmlns:a16="http://schemas.microsoft.com/office/drawing/2014/main" id="{45648D11-A35E-42E4-9B47-1DDC354B6BF6}"/>
              </a:ext>
            </a:extLst>
          </p:cNvPr>
          <p:cNvSpPr>
            <a:spLocks noGrp="1"/>
          </p:cNvSpPr>
          <p:nvPr>
            <p:ph idx="1"/>
          </p:nvPr>
        </p:nvSpPr>
        <p:spPr>
          <a:xfrm>
            <a:off x="1371600" y="1152940"/>
            <a:ext cx="9601200" cy="4714460"/>
          </a:xfrm>
        </p:spPr>
        <p:txBody>
          <a:bodyPr>
            <a:normAutofit/>
          </a:bodyPr>
          <a:lstStyle/>
          <a:p>
            <a:pPr algn="just"/>
            <a:r>
              <a:rPr lang="en-GB" dirty="0">
                <a:latin typeface="Times New Roman" panose="02020603050405020304" pitchFamily="18" charset="0"/>
                <a:cs typeface="Times New Roman" panose="02020603050405020304" pitchFamily="18" charset="0"/>
              </a:rPr>
              <a:t>I have presented the concept of 3D printing technology in an encapsulated way including the comparison chart of cost and build time with the traditional manufacturing method for building parts. </a:t>
            </a:r>
          </a:p>
          <a:p>
            <a:pPr algn="just"/>
            <a:endParaRPr lang="en-GB" dirty="0">
              <a:latin typeface="Times New Roman" panose="02020603050405020304" pitchFamily="18" charset="0"/>
              <a:cs typeface="Times New Roman" panose="02020603050405020304" pitchFamily="18" charset="0"/>
            </a:endParaRPr>
          </a:p>
          <a:p>
            <a:pPr algn="just"/>
            <a:r>
              <a:rPr lang="en-GB" dirty="0">
                <a:latin typeface="Times New Roman" panose="02020603050405020304" pitchFamily="18" charset="0"/>
                <a:cs typeface="Times New Roman" panose="02020603050405020304" pitchFamily="18" charset="0"/>
              </a:rPr>
              <a:t>Currently 3d revolution in market many fields like Aerospace, Electronics , Architecture, Cloths &amp; Shoes, Medicines and Automobiles.</a:t>
            </a:r>
          </a:p>
          <a:p>
            <a:pPr algn="just"/>
            <a:endParaRPr lang="en-GB" dirty="0">
              <a:latin typeface="Times New Roman" panose="02020603050405020304" pitchFamily="18" charset="0"/>
              <a:cs typeface="Times New Roman" panose="02020603050405020304" pitchFamily="18" charset="0"/>
            </a:endParaRPr>
          </a:p>
          <a:p>
            <a:pPr algn="just"/>
            <a:r>
              <a:rPr lang="en-GB" dirty="0">
                <a:latin typeface="Times New Roman" panose="02020603050405020304" pitchFamily="18" charset="0"/>
                <a:cs typeface="Times New Roman" panose="02020603050405020304" pitchFamily="18" charset="0"/>
              </a:rPr>
              <a:t>One can conclude that the 3D printing technology revolutionize and reshape the world as it is very exciting technology with huge potential also comprising the different technologies at one place, taking into account their economic benefits and social impact. Increase gradually day after day and significantly influence the human’s life, the economy and modern society. </a:t>
            </a:r>
          </a:p>
          <a:p>
            <a:endParaRPr lang="en-GB" dirty="0"/>
          </a:p>
        </p:txBody>
      </p:sp>
    </p:spTree>
    <p:extLst>
      <p:ext uri="{BB962C8B-B14F-4D97-AF65-F5344CB8AC3E}">
        <p14:creationId xmlns:p14="http://schemas.microsoft.com/office/powerpoint/2010/main" val="25739606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3"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useBgFill="1">
        <p:nvSpPr>
          <p:cNvPr id="16" name="Rectangle 15">
            <a:extLst>
              <a:ext uri="{FF2B5EF4-FFF2-40B4-BE49-F238E27FC236}">
                <a16:creationId xmlns:a16="http://schemas.microsoft.com/office/drawing/2014/main" id="{CB73C468-D875-4A8E-A540-E43BF8232D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18" name="Freeform 6">
            <a:extLst>
              <a:ext uri="{FF2B5EF4-FFF2-40B4-BE49-F238E27FC236}">
                <a16:creationId xmlns:a16="http://schemas.microsoft.com/office/drawing/2014/main" id="{B4734F2F-19FC-4D35-9BDE-5CEAD57D9B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27878" y="2016617"/>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20" name="Freeform 6">
            <a:extLst>
              <a:ext uri="{FF2B5EF4-FFF2-40B4-BE49-F238E27FC236}">
                <a16:creationId xmlns:a16="http://schemas.microsoft.com/office/drawing/2014/main" id="{D97A8A26-FD96-4968-A34A-727382AC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649163" y="634028"/>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pic>
        <p:nvPicPr>
          <p:cNvPr id="7" name="Picture 6">
            <a:extLst>
              <a:ext uri="{FF2B5EF4-FFF2-40B4-BE49-F238E27FC236}">
                <a16:creationId xmlns:a16="http://schemas.microsoft.com/office/drawing/2014/main" id="{CEE8C3D6-8FCD-4005-AD05-48887E590CA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371403" y="1951132"/>
            <a:ext cx="4207669" cy="3155751"/>
          </a:xfrm>
          <a:prstGeom prst="rect">
            <a:avLst/>
          </a:prstGeom>
        </p:spPr>
      </p:pic>
      <p:sp>
        <p:nvSpPr>
          <p:cNvPr id="2" name="Title 1">
            <a:extLst>
              <a:ext uri="{FF2B5EF4-FFF2-40B4-BE49-F238E27FC236}">
                <a16:creationId xmlns:a16="http://schemas.microsoft.com/office/drawing/2014/main" id="{B0A594AD-B152-4892-85E6-D560348747C6}"/>
              </a:ext>
            </a:extLst>
          </p:cNvPr>
          <p:cNvSpPr>
            <a:spLocks noGrp="1"/>
          </p:cNvSpPr>
          <p:nvPr>
            <p:ph type="title"/>
          </p:nvPr>
        </p:nvSpPr>
        <p:spPr>
          <a:xfrm>
            <a:off x="6711885" y="634028"/>
            <a:ext cx="4798243" cy="3732835"/>
          </a:xfrm>
        </p:spPr>
        <p:txBody>
          <a:bodyPr vert="horz" lIns="91440" tIns="45720" rIns="91440" bIns="45720" rtlCol="0" anchor="b">
            <a:normAutofit/>
          </a:bodyPr>
          <a:lstStyle/>
          <a:p>
            <a:pPr algn="ctr"/>
            <a:r>
              <a:rPr lang="en-US" sz="7200" cap="all"/>
              <a:t>ANY QUIRIES</a:t>
            </a:r>
          </a:p>
        </p:txBody>
      </p:sp>
    </p:spTree>
    <p:extLst>
      <p:ext uri="{BB962C8B-B14F-4D97-AF65-F5344CB8AC3E}">
        <p14:creationId xmlns:p14="http://schemas.microsoft.com/office/powerpoint/2010/main" val="5632071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B473C7-3B60-4B4C-9989-5BAED1C4F625}"/>
              </a:ext>
            </a:extLst>
          </p:cNvPr>
          <p:cNvSpPr/>
          <p:nvPr/>
        </p:nvSpPr>
        <p:spPr>
          <a:xfrm>
            <a:off x="7924304" y="939063"/>
            <a:ext cx="4079963" cy="1446550"/>
          </a:xfrm>
          <a:prstGeom prst="rect">
            <a:avLst/>
          </a:prstGeom>
          <a:noFill/>
        </p:spPr>
        <p:txBody>
          <a:bodyPr wrap="none" lIns="91440" tIns="45720" rIns="91440" bIns="45720">
            <a:spAutoFit/>
          </a:bodyPr>
          <a:lstStyle/>
          <a:p>
            <a:pPr algn="ctr"/>
            <a:r>
              <a:rPr lang="en-US" sz="8800" b="0" cap="none" spc="0" dirty="0">
                <a:ln w="0"/>
                <a:solidFill>
                  <a:schemeClr val="accent6">
                    <a:lumMod val="50000"/>
                  </a:schemeClr>
                </a:solidFill>
                <a:effectLst>
                  <a:reflection blurRad="6350" stA="53000" endA="300" endPos="35500" dir="5400000" sy="-90000" algn="bl" rotWithShape="0"/>
                </a:effectLst>
              </a:rPr>
              <a:t>THAN’Q’</a:t>
            </a:r>
          </a:p>
        </p:txBody>
      </p:sp>
    </p:spTree>
    <p:extLst>
      <p:ext uri="{BB962C8B-B14F-4D97-AF65-F5344CB8AC3E}">
        <p14:creationId xmlns:p14="http://schemas.microsoft.com/office/powerpoint/2010/main" val="618377278"/>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Crop</Template>
  <TotalTime>5300</TotalTime>
  <Words>1258</Words>
  <Application>Microsoft Office PowerPoint</Application>
  <PresentationFormat>Widescreen</PresentationFormat>
  <Paragraphs>206</Paragraphs>
  <Slides>31</Slides>
  <Notes>1</Notes>
  <HiddenSlides>0</HiddenSlides>
  <MMClips>8</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Calibri</vt:lpstr>
      <vt:lpstr>Franklin Gothic Book</vt:lpstr>
      <vt:lpstr>Graphik Web</vt:lpstr>
      <vt:lpstr>Times New Roman</vt:lpstr>
      <vt:lpstr>Wingdings</vt:lpstr>
      <vt:lpstr>Crop</vt:lpstr>
      <vt:lpstr>Documentation on 3d printing (Future is in your choice )</vt:lpstr>
      <vt:lpstr>3D – (THREE DIMENSIONAL)</vt:lpstr>
      <vt:lpstr>3D PRINTING : (The Impossible Is Possible)</vt:lpstr>
      <vt:lpstr>UNSTRCTURED MODELS :</vt:lpstr>
      <vt:lpstr>3D MODELING SOFTWARES: </vt:lpstr>
      <vt:lpstr>3D PRINTING SUPPORTED FILE FORMATS:</vt:lpstr>
      <vt:lpstr>SOME OF 3D PRINTER MODELS :</vt:lpstr>
      <vt:lpstr>HOW IT WORKS:</vt:lpstr>
      <vt:lpstr>PowerPoint Presentation</vt:lpstr>
      <vt:lpstr>3D PRINTERS APPLICATIONS :</vt:lpstr>
      <vt:lpstr>3D PRINTING MATERIALS :</vt:lpstr>
      <vt:lpstr>3D PRINTING MATERIALS</vt:lpstr>
      <vt:lpstr>Material SAMPLES</vt:lpstr>
      <vt:lpstr>Material Properties :</vt:lpstr>
      <vt:lpstr>Continue..</vt:lpstr>
      <vt:lpstr>Continue..</vt:lpstr>
      <vt:lpstr>Continue..</vt:lpstr>
      <vt:lpstr>Continue..</vt:lpstr>
      <vt:lpstr>STRENGHT ABILITY:</vt:lpstr>
      <vt:lpstr>Modelling:  </vt:lpstr>
      <vt:lpstr>3D PRINTER APPLICATIONS</vt:lpstr>
      <vt:lpstr>Continue..</vt:lpstr>
      <vt:lpstr>Continue..</vt:lpstr>
      <vt:lpstr>3D PRINTING HOUSE</vt:lpstr>
      <vt:lpstr>BRANCH TECHNOLOGY (Architecture)</vt:lpstr>
      <vt:lpstr>PowerPoint Presentation</vt:lpstr>
      <vt:lpstr>PowerPoint Presentation</vt:lpstr>
      <vt:lpstr>3D PRINTING BENEFITS : </vt:lpstr>
      <vt:lpstr>CONCLUSION :</vt:lpstr>
      <vt:lpstr>ANY QUIRIES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Documentation on 3d printing</dc:title>
  <dc:creator>Rajendra Prasad</dc:creator>
  <cp:lastModifiedBy>Rajendra Prasad </cp:lastModifiedBy>
  <cp:revision>95</cp:revision>
  <cp:lastPrinted>2018-06-14T09:16:25Z</cp:lastPrinted>
  <dcterms:created xsi:type="dcterms:W3CDTF">2018-06-06T14:45:28Z</dcterms:created>
  <dcterms:modified xsi:type="dcterms:W3CDTF">2018-07-05T14:36:10Z</dcterms:modified>
</cp:coreProperties>
</file>