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7" r:id="rId12"/>
    <p:sldId id="272" r:id="rId13"/>
    <p:sldId id="275" r:id="rId14"/>
    <p:sldId id="276" r:id="rId15"/>
    <p:sldId id="273" r:id="rId16"/>
    <p:sldId id="257" r:id="rId17"/>
    <p:sldId id="27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5" r:id="rId43"/>
    <p:sldId id="30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T2DM</c:v>
                </c:pt>
                <c:pt idx="1">
                  <c:v>OW</c:v>
                </c:pt>
                <c:pt idx="2">
                  <c:v>Obesity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9.5</c:v>
                </c:pt>
                <c:pt idx="1">
                  <c:v>27.2</c:v>
                </c:pt>
                <c:pt idx="2">
                  <c:v>13.1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T2DM</c:v>
                </c:pt>
                <c:pt idx="1">
                  <c:v>OW</c:v>
                </c:pt>
                <c:pt idx="2">
                  <c:v>Obesity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6.8</c:v>
                </c:pt>
                <c:pt idx="1">
                  <c:v>25.2</c:v>
                </c:pt>
                <c:pt idx="2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T2DM</c:v>
                </c:pt>
                <c:pt idx="1">
                  <c:v>OW</c:v>
                </c:pt>
                <c:pt idx="2">
                  <c:v>Obesity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68064"/>
        <c:axId val="52569600"/>
      </c:barChart>
      <c:catAx>
        <c:axId val="5256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ar-SA"/>
          </a:p>
        </c:txPr>
        <c:crossAx val="52569600"/>
        <c:crosses val="autoZero"/>
        <c:auto val="1"/>
        <c:lblAlgn val="ctr"/>
        <c:lblOffset val="100"/>
        <c:noMultiLvlLbl val="0"/>
      </c:catAx>
      <c:valAx>
        <c:axId val="5256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68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ar-S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96560196560199"/>
          <c:y val="5.0387596899224819E-2"/>
          <c:w val="0.7371007371007372"/>
          <c:h val="0.84108527131782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14 - 19</c:v>
                </c:pt>
              </c:strCache>
            </c:strRef>
          </c:tx>
          <c:spPr>
            <a:solidFill>
              <a:schemeClr val="accent1"/>
            </a:solidFill>
            <a:ln w="844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68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4.7</c:v>
                </c:pt>
                <c:pt idx="1">
                  <c:v>4.9000000000000004</c:v>
                </c:pt>
                <c:pt idx="2">
                  <c:v>8.4</c:v>
                </c:pt>
                <c:pt idx="3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20 - 29</c:v>
                </c:pt>
              </c:strCache>
            </c:strRef>
          </c:tx>
          <c:spPr>
            <a:solidFill>
              <a:schemeClr val="accent2"/>
            </a:solidFill>
            <a:ln w="844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68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9.1300000000000008</c:v>
                </c:pt>
                <c:pt idx="1">
                  <c:v>13.2</c:v>
                </c:pt>
                <c:pt idx="2">
                  <c:v>21.4</c:v>
                </c:pt>
                <c:pt idx="3">
                  <c:v>24.3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hlink"/>
            </a:solidFill>
            <a:ln w="844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68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15.9</c:v>
                </c:pt>
                <c:pt idx="1">
                  <c:v>26.9</c:v>
                </c:pt>
                <c:pt idx="2">
                  <c:v>36.200000000000003</c:v>
                </c:pt>
                <c:pt idx="3">
                  <c:v>30.6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folHlink"/>
            </a:solidFill>
            <a:ln w="844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68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19.2</c:v>
                </c:pt>
                <c:pt idx="1">
                  <c:v>36.299999999999997</c:v>
                </c:pt>
                <c:pt idx="2">
                  <c:v>38.6</c:v>
                </c:pt>
                <c:pt idx="3">
                  <c:v>38.6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&gt;50</c:v>
                </c:pt>
              </c:strCache>
            </c:strRef>
          </c:tx>
          <c:spPr>
            <a:solidFill>
              <a:schemeClr val="tx2"/>
            </a:solidFill>
            <a:ln w="844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68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28.7</c:v>
                </c:pt>
                <c:pt idx="2">
                  <c:v>35.200000000000003</c:v>
                </c:pt>
                <c:pt idx="3">
                  <c:v>34.799999999999997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852672"/>
        <c:axId val="77854208"/>
        <c:axId val="0"/>
      </c:bar3DChart>
      <c:catAx>
        <c:axId val="778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ar-SA"/>
          </a:p>
        </c:txPr>
        <c:crossAx val="77854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7854208"/>
        <c:scaling>
          <c:orientation val="minMax"/>
        </c:scaling>
        <c:delete val="0"/>
        <c:axPos val="l"/>
        <c:majorGridlines>
          <c:spPr>
            <a:ln w="211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wordArtVert"/>
              <a:lstStyle/>
              <a:p>
                <a:pPr algn="ctr"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2.334152334152334E-2"/>
              <c:y val="0.23643410852713184"/>
            </c:manualLayout>
          </c:layout>
          <c:overlay val="0"/>
          <c:spPr>
            <a:noFill/>
            <a:ln w="168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1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ar-SA"/>
          </a:p>
        </c:txPr>
        <c:crossAx val="77852672"/>
        <c:crosses val="autoZero"/>
        <c:crossBetween val="between"/>
      </c:valAx>
      <c:spPr>
        <a:solidFill>
          <a:srgbClr val="333333"/>
        </a:solidFill>
        <a:ln w="16885">
          <a:noFill/>
        </a:ln>
      </c:spPr>
    </c:plotArea>
    <c:legend>
      <c:legendPos val="r"/>
      <c:layout>
        <c:manualLayout>
          <c:xMode val="edge"/>
          <c:yMode val="edge"/>
          <c:x val="0.86486486486486491"/>
          <c:y val="0.32751937984496143"/>
          <c:w val="0.13513513513513517"/>
          <c:h val="0.34108527131782956"/>
        </c:manualLayout>
      </c:layout>
      <c:overlay val="0"/>
      <c:spPr>
        <a:solidFill>
          <a:schemeClr val="bg1"/>
        </a:solidFill>
        <a:ln w="2111">
          <a:solidFill>
            <a:schemeClr val="tx1"/>
          </a:solidFill>
          <a:prstDash val="solid"/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ar-S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7" b="1" i="0" u="none" strike="noStrike" baseline="0">
          <a:solidFill>
            <a:srgbClr val="FFFF00"/>
          </a:solidFill>
          <a:latin typeface="Arial"/>
          <a:ea typeface="Arial"/>
          <a:cs typeface="Arial"/>
        </a:defRPr>
      </a:pPr>
      <a:endParaRPr lang="ar-S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590570719602986E-2"/>
          <c:y val="4.5023696682464462E-2"/>
          <c:w val="0.77791563275434261"/>
          <c:h val="0.82464454976303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11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14-29</c:v>
                </c:pt>
                <c:pt idx="1">
                  <c:v>30-44</c:v>
                </c:pt>
                <c:pt idx="2">
                  <c:v>45-59</c:v>
                </c:pt>
                <c:pt idx="3">
                  <c:v>&gt;60 Yrs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0.38000000000000006</c:v>
                </c:pt>
                <c:pt idx="1">
                  <c:v>7</c:v>
                </c:pt>
                <c:pt idx="2">
                  <c:v>21</c:v>
                </c:pt>
                <c:pt idx="3">
                  <c:v>28.7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 w="111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14-29</c:v>
                </c:pt>
                <c:pt idx="1">
                  <c:v>30-44</c:v>
                </c:pt>
                <c:pt idx="2">
                  <c:v>45-59</c:v>
                </c:pt>
                <c:pt idx="3">
                  <c:v>&gt;60 Yrs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22.1</c:v>
                </c:pt>
                <c:pt idx="3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153408"/>
        <c:axId val="55154944"/>
        <c:axId val="0"/>
      </c:bar3DChart>
      <c:catAx>
        <c:axId val="551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ar-SA"/>
          </a:p>
        </c:txPr>
        <c:crossAx val="5515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154944"/>
        <c:scaling>
          <c:orientation val="minMax"/>
        </c:scaling>
        <c:delete val="0"/>
        <c:axPos val="l"/>
        <c:majorGridlines>
          <c:spPr>
            <a:ln w="27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ar-SA"/>
          </a:p>
        </c:txPr>
        <c:crossAx val="55153408"/>
        <c:crosses val="autoZero"/>
        <c:crossBetween val="between"/>
      </c:valAx>
      <c:spPr>
        <a:noFill/>
        <a:ln w="22205">
          <a:noFill/>
        </a:ln>
      </c:spPr>
    </c:plotArea>
    <c:legend>
      <c:legendPos val="r"/>
      <c:layout>
        <c:manualLayout>
          <c:xMode val="edge"/>
          <c:yMode val="edge"/>
          <c:x val="0.84615384615384626"/>
          <c:y val="0.42180094786729871"/>
          <c:w val="0.14888337468982629"/>
          <c:h val="0.15876777251184837"/>
        </c:manualLayout>
      </c:layout>
      <c:overlay val="0"/>
      <c:spPr>
        <a:noFill/>
        <a:ln w="2776">
          <a:solidFill>
            <a:schemeClr val="tx1"/>
          </a:solidFill>
          <a:prstDash val="solid"/>
        </a:ln>
      </c:spPr>
      <c:txPr>
        <a:bodyPr/>
        <a:lstStyle/>
        <a:p>
          <a:pPr>
            <a:defRPr sz="1447" b="1" i="0" u="none" strike="noStrike" baseline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defRPr>
          </a:pPr>
          <a:endParaRPr lang="ar-S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ar-S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Prevalence (%)</a:t>
            </a:r>
          </a:p>
        </c:rich>
      </c:tx>
      <c:layout>
        <c:manualLayout>
          <c:xMode val="edge"/>
          <c:yMode val="edge"/>
          <c:x val="5.6165896183859677E-2"/>
          <c:y val="0.137792512778008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69230769230798"/>
          <c:y val="0.25"/>
          <c:w val="0.76666666666666672"/>
          <c:h val="0.34375000000000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9.6</c:v>
                </c:pt>
                <c:pt idx="1">
                  <c:v>7.7</c:v>
                </c:pt>
                <c:pt idx="2">
                  <c:v>7.3</c:v>
                </c:pt>
                <c:pt idx="3">
                  <c:v>7.2</c:v>
                </c:pt>
                <c:pt idx="4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7.2</c:v>
                </c:pt>
                <c:pt idx="1">
                  <c:v>7.9</c:v>
                </c:pt>
                <c:pt idx="2">
                  <c:v>6</c:v>
                </c:pt>
                <c:pt idx="3">
                  <c:v>6.3</c:v>
                </c:pt>
                <c:pt idx="4">
                  <c:v>9.7000000000000011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65344"/>
        <c:axId val="77866880"/>
      </c:barChart>
      <c:catAx>
        <c:axId val="778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ar-SA"/>
          </a:p>
        </c:txPr>
        <c:crossAx val="77866880"/>
        <c:crosses val="autoZero"/>
        <c:auto val="1"/>
        <c:lblAlgn val="ctr"/>
        <c:lblOffset val="100"/>
        <c:tickMarkSkip val="1"/>
        <c:noMultiLvlLbl val="0"/>
      </c:catAx>
      <c:valAx>
        <c:axId val="7786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ar-SA"/>
          </a:p>
        </c:txPr>
        <c:crossAx val="77865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ar-S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Prevalence (%)</a:t>
            </a:r>
          </a:p>
        </c:rich>
      </c:tx>
      <c:layout>
        <c:manualLayout>
          <c:xMode val="edge"/>
          <c:yMode val="edge"/>
          <c:x val="0.38363171355498732"/>
          <c:y val="1.95312500000000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70076726342721"/>
          <c:y val="0.203125"/>
          <c:w val="0.78772378516623887"/>
          <c:h val="0.34765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M(OW)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12.7</c:v>
                </c:pt>
                <c:pt idx="2">
                  <c:v>11.6</c:v>
                </c:pt>
                <c:pt idx="3">
                  <c:v>9.1</c:v>
                </c:pt>
                <c:pt idx="4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F(OW)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30.4</c:v>
                </c:pt>
                <c:pt idx="1">
                  <c:v>21.4</c:v>
                </c:pt>
                <c:pt idx="2">
                  <c:v>27.5</c:v>
                </c:pt>
                <c:pt idx="3">
                  <c:v>24.4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M(OB)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24.4</c:v>
                </c:pt>
                <c:pt idx="1">
                  <c:v>17</c:v>
                </c:pt>
                <c:pt idx="2">
                  <c:v>20.9</c:v>
                </c:pt>
                <c:pt idx="3">
                  <c:v>15.8</c:v>
                </c:pt>
                <c:pt idx="4">
                  <c:v>21.8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F(OB)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Eastern</c:v>
                </c:pt>
                <c:pt idx="2">
                  <c:v>Northern</c:v>
                </c:pt>
                <c:pt idx="3">
                  <c:v>South Western</c:v>
                </c:pt>
                <c:pt idx="4">
                  <c:v>Western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27.9</c:v>
                </c:pt>
                <c:pt idx="1">
                  <c:v>27.3</c:v>
                </c:pt>
                <c:pt idx="2">
                  <c:v>25</c:v>
                </c:pt>
                <c:pt idx="3">
                  <c:v>23.2</c:v>
                </c:pt>
                <c:pt idx="4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98496"/>
        <c:axId val="111116672"/>
      </c:barChart>
      <c:catAx>
        <c:axId val="1110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ar-SA"/>
          </a:p>
        </c:txPr>
        <c:crossAx val="111116672"/>
        <c:crosses val="autoZero"/>
        <c:auto val="1"/>
        <c:lblAlgn val="ctr"/>
        <c:lblOffset val="100"/>
        <c:tickMarkSkip val="1"/>
        <c:noMultiLvlLbl val="0"/>
      </c:catAx>
      <c:valAx>
        <c:axId val="11111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ar-SA"/>
          </a:p>
        </c:txPr>
        <c:crossAx val="111098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ar-S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0.10742</cdr:y>
    </cdr:from>
    <cdr:to>
      <cdr:x>0.75</cdr:x>
      <cdr:y>0.2417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3048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T2DM</a:t>
          </a:r>
          <a:endParaRPr lang="en-US" sz="20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6E6C-430C-4D2E-8BCF-B4A315B62F6E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50B5-5DE8-4954-AA25-7A293D15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B0EB-B41C-46D7-AFE7-A71CA121EB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C3C5C3-F645-418D-BFFD-FAFF80BB3D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8613" y="1941513"/>
            <a:ext cx="820896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C7217C-3200-45BB-A629-032193705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428771-D9B4-49BB-BF43-CC76CF8018D2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AC0CF-151C-4E88-AB61-E17B0217BA7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q=http://www.talkdrug.com/tag/taking-diet-pills&amp;sa=U&amp;ei=AilOU97AJ4bKtQbdk4CwAg&amp;ved=0CEgQ9QEwDQ&amp;sig2=rVTSSiTdedqiKuhQs_KTXA&amp;usg=AFQjCNEMTl8rUnUeYG8pIkLjxrRQj0ITcA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.uk/url?q=http://news.bbc.co.uk/2/hi/middle_east/1050774.stm&amp;sa=U&amp;ei=TidOU_jrDoOdtAaQ64HIDA&amp;ved=0CFQQ9QEwEw&amp;sig2=sTnxGVjUr083thrXDTZOMQ&amp;usg=AFQjCNG_n_uBjuj_w7UPoH7RyVR0W9DX5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q=http://freekidneyinfo.com/kblog/2010/11/taking-your-blood-pressure-meds-can-improve-kidney-disease-outcomes/&amp;sa=U&amp;ei=yihOU8OyGojTsgb5_YHoCA&amp;ved=0CDgQ9QEwBQ&amp;sig2=RhC-1FHrkSxdxFUl8_8T3g&amp;usg=AFQjCNFH4UpeoqAv_Z-9yTx46KPzInA3xA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hyperlink" Target="https://www.google.co.uk/url?q=http://www.clipartguide.com/_search_terms/measuring.html&amp;sa=U&amp;ei=UClOU8vNCsGgtAanuoCICw&amp;ved=0CDQQ9QEwAw&amp;sig2=xODiC9uDbwvRvxY-54HAkA&amp;usg=AFQjCNEO0kZ3N-NuVjS364YmUPsN4MO8sw" TargetMode="External"/><Relationship Id="rId4" Type="http://schemas.openxmlformats.org/officeDocument/2006/relationships/hyperlink" Target="https://www.google.co.uk/url?q=http://melanomablog.co.uk/update-on-vitamin-d/2011/01/30/&amp;sa=U&amp;ei=pCdOU8WtCciRtAad7ICQBg&amp;ved=0CC4Q9QEwAA&amp;sig2=-bj4iIK_rjn9sSoG2Vy8Kg&amp;usg=AFQjCNH_LZkpcomntT53LYUijGq-KezFjw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url=http://wwwnc.cdc.gov/travel/destinations/traveler/none/saudi-arabia&amp;rct=j&amp;frm=1&amp;q=&amp;esrc=s&amp;sa=U&amp;ei=cPSyU5OJHImSqAbW5oCQCg&amp;ved=0CBwQ9QEwAw&amp;sig2=bgw-8_1Qm0TJj-YZCPwhXg&amp;usg=AFQjCNFBoCZJ7wnPw7GYSZUQduV2166Pk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q=http://www.smi-online.co.uk/pharmaceuticals/uk/conference/biomarkers-summit/&amp;sa=U&amp;ei=t1xEU4aoAYap4ATL3YHwDA&amp;ved=0CEwQ9QEwEDgU&amp;sig2=tFTMiHDK6qFDQAP0fhfIcg&amp;usg=AFQjCNH24-AF93CKFtP2u9-jXCmkfcFQkw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indsparke.com/brain-training-blog/wp-content/uploads/2011/02/leptin.jp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Saudi_Arabia_(orthographic_projection).sv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asis_in_Libya.jpg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s://www.google.co.uk/url?q=http://www.travelblog.org/Photos/3156165&amp;sa=U&amp;ei=LRFOU-nHNqfnywPr8YKoCQ&amp;ved=0CD4Q9QEwCA&amp;sig2=nfAlAI_gl6Ib-3fPh1VFOg&amp;usg=AFQjCNG17PRkuX2Ks8C1sxVXS6qLOhh0Cg" TargetMode="External"/><Relationship Id="rId7" Type="http://schemas.openxmlformats.org/officeDocument/2006/relationships/image" Target="../media/image10.jpeg"/><Relationship Id="rId12" Type="http://schemas.openxmlformats.org/officeDocument/2006/relationships/hyperlink" Target="https://www.google.co.uk/url?q=http://notesfromsaudiarabia.blogspot.com/2010/02/7th-century-village-discovered-in-saudi.html&amp;sa=U&amp;ei=LRFOU-nHNqfnywPr8YKoCQ&amp;ved=0CFAQ9QEwEQ&amp;sig2=ttUpFMfXXOHn8c3m-CK9xg&amp;usg=AFQjCNEE7-nZy3ph4UtqxLwOKmhLbj9WD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q=http://faculty.ksu.edu.sa/geography-alsaleh/Pictures%20Library/Forms/DispForm.aspx?ID=10&amp;sa=U&amp;ei=rxJOU6jfCu2JyQObmYHYAQ&amp;ved=0CEIQ9QEwCg&amp;sig2=zEBU7LR217H1jg_cK8K1Fw&amp;usg=AFQjCNH01IONPC6Y2S_43XJ-7nNyCcs7b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q=http://www.saudicaves.com/lectures/&amp;sa=U&amp;ei=RiBOU-HjEK33yAO6roDYAQ&amp;ved=0CC4Q9QEwADgU&amp;sig2=Ey5nReWzvLMpL7QTT34E_w&amp;usg=AFQjCNEBJqrP5gRUnY6p0GJos0934GLNUA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google.co.uk/url?q=http://www.earthbyte.org/Resources/ICONS/ARA/Rub_AlKhaliProvince_ArabianBasin/ARA.Rub_AlKhaliProvince_ArabianBasin.html&amp;sa=U&amp;ei=RiBOU-HjEK33yAO6roDYAQ&amp;ved=0CDQQ9QEwAzgU&amp;sig2=9Fm5CqNdtU2RWsrOSrnSdg&amp;usg=AFQjCNFyib4XS6YAg07FB-4qDa7yI06e-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q=http://photography.nationalgeographic.com/wallpaper/photography/photos/mysterious-earth/empty-quarter-dunes/&amp;sa=U&amp;ei=ZR9OU83ZMqv9ygPU8YCQAg&amp;ved=0CDQQ9QEwAg&amp;sig2=nrUyj-_jiuIUqCUxVPYUSg&amp;usg=AFQjCNGSXSy4mVbpBhd4Fi24hTI2vjV_4Q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s://www.google.co.uk/url?q=http://americanbedu.com/2011/11/02/saudi-arabia-how-empty-is-the-%E2%80%9Cempty-quarter%E2%80%9D/&amp;sa=U&amp;ei=ZR9OU83ZMqv9ygPU8YCQAg&amp;ved=0CDgQ9QEwBA&amp;sig2=5CXMIzfMl0hBLJxn7GMuVA&amp;usg=AFQjCNFoGw-8uXg0-xL6xphR1I0Kn01R1Q" TargetMode="Externa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763000" cy="22859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distribution of diabetes mellitus and obesity in Saudi adolescents and adult population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962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Arjumand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Warsy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Mohsen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ElHazmi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Zaineb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Babay</a:t>
            </a:r>
            <a:endParaRPr lang="en-US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609600"/>
            <a:ext cx="381000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Overnight Fasting state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05400" y="2057400"/>
            <a:ext cx="3810000" cy="2031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/>
            <a:r>
              <a:rPr lang="en-US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Information Recorded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Informed consent</a:t>
            </a:r>
          </a:p>
          <a:p>
            <a:pPr marL="914400" lvl="1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Family/medical history</a:t>
            </a:r>
          </a:p>
          <a:p>
            <a:pPr marL="914400" lvl="1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Age </a:t>
            </a:r>
            <a:r>
              <a:rPr lang="en-US" dirty="0">
                <a:latin typeface="Arial" pitchFamily="34" charset="0"/>
                <a:cs typeface="Arial" pitchFamily="34" charset="0"/>
              </a:rPr>
              <a:t>(years)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Height (m)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Weight (kg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BMI (Kg/m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4305300" y="992833"/>
            <a:ext cx="1485900" cy="1064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  <a:endCxn id="4" idx="1"/>
          </p:cNvCxnSpPr>
          <p:nvPr/>
        </p:nvCxnSpPr>
        <p:spPr>
          <a:xfrm flipV="1">
            <a:off x="4305300" y="809655"/>
            <a:ext cx="800100" cy="183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2"/>
          <p:cNvGrpSpPr/>
          <p:nvPr/>
        </p:nvGrpSpPr>
        <p:grpSpPr>
          <a:xfrm>
            <a:off x="457200" y="762000"/>
            <a:ext cx="3848100" cy="1238310"/>
            <a:chOff x="457200" y="762000"/>
            <a:chExt cx="3848100" cy="1238310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762000"/>
              <a:ext cx="3848100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Adult males and females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1600200"/>
              <a:ext cx="990600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Blood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2286000" y="12192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95600" y="3429000"/>
            <a:ext cx="1676400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Aliquot used for fasting and 2 hr. post-glucose load blood glucose.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>
            <a:stCxn id="20" idx="2"/>
          </p:cNvCxnSpPr>
          <p:nvPr/>
        </p:nvCxnSpPr>
        <p:spPr>
          <a:xfrm rot="16200000" flipH="1">
            <a:off x="2352705" y="2047905"/>
            <a:ext cx="142869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2"/>
          </p:cNvCxnSpPr>
          <p:nvPr/>
        </p:nvCxnSpPr>
        <p:spPr>
          <a:xfrm rot="5400000">
            <a:off x="828705" y="1857405"/>
            <a:ext cx="142869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0" y="3429000"/>
            <a:ext cx="205740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Remainder of blood was stored after centrifugation as plasma,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buffy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coat, red cells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s://encrypted-tbn2.gstatic.com/images?q=tbn:ANd9GcQgdwGHRf_M53JIK_mSOTmBGPgVtRetLfPSgbjGoYAwwUsnoejdx6JIp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1767837" cy="1066800"/>
          </a:xfrm>
          <a:prstGeom prst="rect">
            <a:avLst/>
          </a:prstGeom>
          <a:noFill/>
        </p:spPr>
      </p:pic>
      <p:pic>
        <p:nvPicPr>
          <p:cNvPr id="33796" name="Picture 4" descr="https://encrypted-tbn2.gstatic.com/images?q=tbn:ANd9GcTtCaOA7J9reM8wwSSdaYxG4drs5MrhfV0gyNrfng71A-SGzTcSREufSaE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362200"/>
            <a:ext cx="1285875" cy="847725"/>
          </a:xfrm>
          <a:prstGeom prst="rect">
            <a:avLst/>
          </a:prstGeom>
          <a:noFill/>
        </p:spPr>
      </p:pic>
      <p:pic>
        <p:nvPicPr>
          <p:cNvPr id="33798" name="Picture 6" descr="https://encrypted-tbn2.gstatic.com/images?q=tbn:ANd9GcQHsun9pE1CPbCfqDDNnqyXUvh6Mp3nMMCy7dcAeZHkaAlhYcrX_tQk1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724400"/>
            <a:ext cx="1181100" cy="942976"/>
          </a:xfrm>
          <a:prstGeom prst="rect">
            <a:avLst/>
          </a:prstGeom>
          <a:noFill/>
        </p:spPr>
      </p:pic>
      <p:pic>
        <p:nvPicPr>
          <p:cNvPr id="33800" name="Picture 8" descr="https://encrypted-tbn3.gstatic.com/images?q=tbn:ANd9GcQMr0hWN-z5UVW-Z7_dYXt5W-vkq0DGlKk4SoYIIH2W_ZV7zOT-LjE50eU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5257800"/>
            <a:ext cx="1452490" cy="1600200"/>
          </a:xfrm>
          <a:prstGeom prst="rect">
            <a:avLst/>
          </a:prstGeom>
          <a:noFill/>
        </p:spPr>
      </p:pic>
      <p:pic>
        <p:nvPicPr>
          <p:cNvPr id="33802" name="Picture 10" descr="https://encrypted-tbn0.gstatic.com/images?q=tbn:ANd9GcQzCX-_5UIYOVezceR-sFOyzE3Zyb8tBjKO1av4Wqb02g0JupI9gwBgQQY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4724400"/>
            <a:ext cx="921833" cy="121920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895600" y="5248870"/>
            <a:ext cx="16764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Using commercially available kits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>
            <a:stCxn id="47" idx="2"/>
            <a:endCxn id="56" idx="0"/>
          </p:cNvCxnSpPr>
          <p:nvPr/>
        </p:nvCxnSpPr>
        <p:spPr>
          <a:xfrm rot="5400000">
            <a:off x="3562529" y="5077599"/>
            <a:ext cx="3425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76400" y="-76200"/>
            <a:ext cx="5867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Results</a:t>
            </a:r>
          </a:p>
          <a:p>
            <a:pPr algn="ctr"/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371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prevalence of each disorder was calculated in (a) the total Saudi population, (b) in different age groups and  in five different provinces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438400"/>
            <a:ext cx="2057398" cy="2438400"/>
            <a:chOff x="304800" y="2438400"/>
            <a:chExt cx="2057398" cy="2438400"/>
          </a:xfrm>
        </p:grpSpPr>
        <p:pic>
          <p:nvPicPr>
            <p:cNvPr id="5122" name="Picture 2" descr="https://encrypted-tbn2.gstatic.com/images?q=tbn:ANd9GcRB856kZyrDQwmjHIa5hSiemU5Z-qr5TnbBZnKjTW7mnc11dKVsYA8Kmn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819400"/>
              <a:ext cx="2057398" cy="20574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990600" y="2438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38400" y="3886200"/>
            <a:ext cx="2819400" cy="2620328"/>
            <a:chOff x="2438400" y="3886200"/>
            <a:chExt cx="2819400" cy="2620328"/>
          </a:xfrm>
        </p:grpSpPr>
        <p:grpSp>
          <p:nvGrpSpPr>
            <p:cNvPr id="24" name="Group 23"/>
            <p:cNvGrpSpPr/>
            <p:nvPr/>
          </p:nvGrpSpPr>
          <p:grpSpPr>
            <a:xfrm>
              <a:off x="2438400" y="4495800"/>
              <a:ext cx="2819400" cy="2010728"/>
              <a:chOff x="6324600" y="4267200"/>
              <a:chExt cx="2819400" cy="20107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162800" y="4800600"/>
                <a:ext cx="13716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14 - 19	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20 - 29	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30 - 39	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40 - 49	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&gt;50	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24600" y="4267200"/>
                <a:ext cx="281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Age Groups (years)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276600" y="3886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5400" y="2438400"/>
            <a:ext cx="4038600" cy="4191000"/>
            <a:chOff x="5105400" y="2438400"/>
            <a:chExt cx="4038600" cy="4191000"/>
          </a:xfrm>
        </p:grpSpPr>
        <p:grpSp>
          <p:nvGrpSpPr>
            <p:cNvPr id="20" name="Group 19"/>
            <p:cNvGrpSpPr/>
            <p:nvPr/>
          </p:nvGrpSpPr>
          <p:grpSpPr>
            <a:xfrm>
              <a:off x="5105400" y="2819400"/>
              <a:ext cx="4038600" cy="3810000"/>
              <a:chOff x="2209800" y="3048000"/>
              <a:chExt cx="4038600" cy="3810000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8400" y="3048000"/>
                <a:ext cx="38100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800600" y="38862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EP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09800" y="4724400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NWP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2000" y="49530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90800" y="351538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81400" y="5715000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SWP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172200" y="2438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(c)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00100" y="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Overall prevalence of T2DM and overweight and obesity in Saudi population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04800" y="1905000"/>
            <a:ext cx="8534401" cy="1981200"/>
            <a:chOff x="304800" y="2365446"/>
            <a:chExt cx="7627056" cy="1938992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304800" y="2365446"/>
              <a:ext cx="6172200" cy="193899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Disorders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	     </a:t>
              </a:r>
              <a:r>
                <a:rPr lang="en-US" sz="2000" b="1" u="sng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Prevalence </a:t>
              </a:r>
              <a:r>
                <a:rPr lang="en-US" sz="2000" b="1" u="sng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(%)</a:t>
              </a:r>
            </a:p>
            <a:p>
              <a:pPr marL="457200" indent="-457200"/>
              <a:r>
                <a:rPr lang="en-US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			</a:t>
              </a:r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Males		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Females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Tx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Diabetes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mellitus			 		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914400" lvl="1" indent="-457200">
                <a:buFontTx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T2DM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	9.50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*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	6.82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*</a:t>
              </a:r>
            </a:p>
            <a:p>
              <a:pPr marL="457200" indent="-457200">
                <a:buFontTx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Overweight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     27.23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*	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25.20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*</a:t>
              </a:r>
            </a:p>
            <a:p>
              <a:pPr marL="457200" indent="-457200">
                <a:buFontTx/>
                <a:buChar char="•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Obesity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		13.05*		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20.26*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6477000" y="3304401"/>
              <a:ext cx="1454856" cy="36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*p &lt; 0.005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0" y="3810000"/>
            <a:ext cx="8153400" cy="3048000"/>
            <a:chOff x="-2514600" y="3581400"/>
            <a:chExt cx="8153400" cy="3048000"/>
          </a:xfrm>
        </p:grpSpPr>
        <p:grpSp>
          <p:nvGrpSpPr>
            <p:cNvPr id="8" name="Group 10"/>
            <p:cNvGrpSpPr/>
            <p:nvPr/>
          </p:nvGrpSpPr>
          <p:grpSpPr>
            <a:xfrm>
              <a:off x="228600" y="3581400"/>
              <a:ext cx="5410200" cy="3048000"/>
              <a:chOff x="228600" y="3200400"/>
              <a:chExt cx="5410200" cy="3048000"/>
            </a:xfrm>
          </p:grpSpPr>
          <p:graphicFrame>
            <p:nvGraphicFramePr>
              <p:cNvPr id="9" name="Content Placeholder 3"/>
              <p:cNvGraphicFramePr>
                <a:graphicFrameLocks/>
              </p:cNvGraphicFramePr>
              <p:nvPr/>
            </p:nvGraphicFramePr>
            <p:xfrm>
              <a:off x="228600" y="3200400"/>
              <a:ext cx="5410200" cy="304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3276600" y="4724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%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-2514600" y="502920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Overall prevalence (%)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33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 Prevalence of obesity and overweight in different age groups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398" y="1219199"/>
            <a:ext cx="8229602" cy="4938768"/>
            <a:chOff x="152398" y="1219199"/>
            <a:chExt cx="8229602" cy="4938768"/>
          </a:xfrm>
        </p:grpSpPr>
        <p:grpSp>
          <p:nvGrpSpPr>
            <p:cNvPr id="2" name="Group 20"/>
            <p:cNvGrpSpPr/>
            <p:nvPr/>
          </p:nvGrpSpPr>
          <p:grpSpPr>
            <a:xfrm>
              <a:off x="152398" y="1219199"/>
              <a:ext cx="8229602" cy="4938768"/>
              <a:chOff x="5720959" y="3063551"/>
              <a:chExt cx="3546475" cy="2443487"/>
            </a:xfrm>
          </p:grpSpPr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6706092" y="5325578"/>
                <a:ext cx="667914" cy="181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C00000"/>
                    </a:solidFill>
                    <a:latin typeface="Arial" pitchFamily="34" charset="0"/>
                    <a:cs typeface="Times New Roman" pitchFamily="18" charset="0"/>
                  </a:rPr>
                  <a:t>Obesity</a:t>
                </a:r>
              </a:p>
            </p:txBody>
          </p:sp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7691223" y="5325578"/>
                <a:ext cx="820943" cy="1814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C00000"/>
                    </a:solidFill>
                    <a:latin typeface="Arial" pitchFamily="34" charset="0"/>
                    <a:cs typeface="Times New Roman" pitchFamily="18" charset="0"/>
                  </a:rPr>
                  <a:t>Overweight</a:t>
                </a:r>
              </a:p>
            </p:txBody>
          </p:sp>
          <p:graphicFrame>
            <p:nvGraphicFramePr>
              <p:cNvPr id="9" name="Object 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720959" y="3063551"/>
              <a:ext cx="3546475" cy="22574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11" name="TextBox 10"/>
            <p:cNvSpPr txBox="1"/>
            <p:nvPr/>
          </p:nvSpPr>
          <p:spPr>
            <a:xfrm>
              <a:off x="7391400" y="2438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Years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74003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 Prevalence of T2DM in different age groups in Saudi population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2133600"/>
            <a:ext cx="8458200" cy="4363386"/>
            <a:chOff x="685800" y="2133600"/>
            <a:chExt cx="8458200" cy="4363386"/>
          </a:xfrm>
        </p:grpSpPr>
        <p:grpSp>
          <p:nvGrpSpPr>
            <p:cNvPr id="2" name="Group 22"/>
            <p:cNvGrpSpPr/>
            <p:nvPr/>
          </p:nvGrpSpPr>
          <p:grpSpPr>
            <a:xfrm>
              <a:off x="685800" y="2438400"/>
              <a:ext cx="8458200" cy="4058586"/>
              <a:chOff x="5334000" y="4307542"/>
              <a:chExt cx="3810000" cy="2275948"/>
            </a:xfrm>
          </p:grpSpPr>
          <p:graphicFrame>
            <p:nvGraphicFramePr>
              <p:cNvPr id="6" name="Object 2"/>
              <p:cNvGraphicFramePr>
                <a:graphicFrameLocks noChangeAspect="1"/>
              </p:cNvGraphicFramePr>
              <p:nvPr/>
            </p:nvGraphicFramePr>
            <p:xfrm>
              <a:off x="5334000" y="4307542"/>
              <a:ext cx="3810000" cy="20170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" name="TextBox 3"/>
              <p:cNvSpPr txBox="1"/>
              <p:nvPr/>
            </p:nvSpPr>
            <p:spPr>
              <a:xfrm>
                <a:off x="6629400" y="6324600"/>
                <a:ext cx="1447800" cy="25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T2DM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52600" y="21336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%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914400"/>
            <a:ext cx="8610600" cy="6096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(c) Prevalence of T2DM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different provinces of Saudi Arabia</a:t>
            </a:r>
            <a:endParaRPr lang="en-GB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0" y="2514600"/>
          <a:ext cx="699864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 ) Prevalence of Overweight and Obesity in different provinces of Saudi Arabia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930237" y="2133600"/>
            <a:ext cx="5985163" cy="4648200"/>
            <a:chOff x="2743200" y="1676400"/>
            <a:chExt cx="5985163" cy="502920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2743200" y="1676400"/>
            <a:ext cx="5985163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191000" y="22098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Obesity and overweight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noFill/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GB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T2DM, overweight and obesity constitute a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major health problem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Saudi Populations and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occurr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all provinces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Saudi Arabia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was necessary to prevent the associated morbidity and complications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Control and prevention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were only possible by identification of the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risk individuals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presymptomatically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Steps were necessary for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early and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presymptomatic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diagnosis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an attempt to control the disease onset by modification of the life style and other environmental factors.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80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6544">
            <a:off x="6486042" y="5088769"/>
            <a:ext cx="1066800" cy="16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2819400" y="4876800"/>
            <a:ext cx="914400" cy="457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5334000"/>
            <a:ext cx="60960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Objective 2: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Search for genetic and biochemical markers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 no.2</a:t>
            </a:r>
            <a:endParaRPr lang="en-U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 identify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 and biomarkers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for diagnosis of these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multifactorial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states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304800" y="3124200"/>
            <a:ext cx="8534400" cy="3295650"/>
            <a:chOff x="304800" y="3124200"/>
            <a:chExt cx="8534400" cy="329565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124200"/>
              <a:ext cx="3648075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876800" y="3200400"/>
              <a:ext cx="3962400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Biomarkers: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related to variations in levels of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Biomolecules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4648200"/>
              <a:ext cx="3505200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Genetic Biomarkers: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related to the variations in the DNA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9837925">
              <a:off x="3688153" y="3563036"/>
              <a:ext cx="1219200" cy="19488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837925">
              <a:off x="4069153" y="5081282"/>
              <a:ext cx="1219200" cy="19488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860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T2DM, Obesity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gene polymorphism.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(a),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traditional risk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factors, insulin, C-peptide, BMI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685800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Biomarkers and Genetic markers included in the study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1000"/>
            <a:ext cx="87630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Common adult onset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Multifactorial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Disorders in Saudi Population</a:t>
            </a: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763000" cy="3886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Multifactorial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disorders with an adult onset occur were frequently encountered in Saudi population.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Being chronic in nature,  accounted for a major proportion of morbidity and mortality in Saudi adults.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marL="1371600" lvl="2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Diabetes mellitus:</a:t>
            </a:r>
          </a:p>
          <a:p>
            <a:pPr marL="1828800" lvl="3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T2DM</a:t>
            </a:r>
          </a:p>
          <a:p>
            <a:pPr marL="1371600" lvl="2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Hypertension.</a:t>
            </a:r>
          </a:p>
          <a:p>
            <a:pPr marL="1371600" lvl="2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Obesity</a:t>
            </a:r>
          </a:p>
          <a:p>
            <a:pPr marL="1371600" lvl="2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Coronary artery disease.</a:t>
            </a:r>
          </a:p>
          <a:p>
            <a:pPr marL="1371600" lvl="2" indent="-457200">
              <a:buFontTx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Others.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kurzweilai.net/images/synthetic-biomark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53568">
            <a:off x="9422" y="3169305"/>
            <a:ext cx="1912828" cy="1035294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2819400"/>
          <a:ext cx="4267200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5894"/>
                <a:gridCol w="202130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T2DM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421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Obesity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7620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Study Group: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Studies on Biomarkers and Genetic  Markers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encrypted-tbn2.gstatic.com/images?q=tbn:ANd9GcQGRmQ75_6ZA0YkvdrePfkEZefHi1hutBdcowP9d2j26Q5EPF0AgjkqA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50902">
            <a:off x="6688145" y="1965589"/>
            <a:ext cx="1248048" cy="9332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3157478"/>
            <a:ext cx="289560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Biomarkers: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lipids,  insulin and c-peptide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Genetic markers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polymorphisms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converting enzyme (ACE) gene and 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gene.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4267200" y="4495800"/>
            <a:ext cx="2057400" cy="609600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600200"/>
            <a:ext cx="5105400" cy="4315599"/>
            <a:chOff x="76200" y="1981200"/>
            <a:chExt cx="5105400" cy="4315599"/>
          </a:xfrm>
        </p:grpSpPr>
        <p:sp>
          <p:nvSpPr>
            <p:cNvPr id="3" name="Down Arrow 2"/>
            <p:cNvSpPr/>
            <p:nvPr/>
          </p:nvSpPr>
          <p:spPr>
            <a:xfrm>
              <a:off x="3962400" y="4343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762000" y="2324100"/>
              <a:ext cx="4419600" cy="381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9"/>
            <p:cNvGrpSpPr/>
            <p:nvPr/>
          </p:nvGrpSpPr>
          <p:grpSpPr>
            <a:xfrm>
              <a:off x="304800" y="1981200"/>
              <a:ext cx="4495800" cy="1447800"/>
              <a:chOff x="304800" y="1981200"/>
              <a:chExt cx="4495800" cy="1447800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4017820" y="3048000"/>
                <a:ext cx="1524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3990110" y="2362200"/>
                <a:ext cx="1524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706580" y="2362200"/>
                <a:ext cx="1524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2286000" y="1981200"/>
                <a:ext cx="1524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" y="2667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Plasma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692725" y="3048000"/>
                <a:ext cx="1524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48000" y="26670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Buffy coat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6200" y="3429000"/>
              <a:ext cx="2590800" cy="17543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Leptin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Lp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(a),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Coagulation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factors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Lipids and lipoproteins 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Insulin and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c-peptide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3429000"/>
              <a:ext cx="1143000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ACE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gene and 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gene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102376" y="51816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" y="5650468"/>
              <a:ext cx="23622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Using 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autoanalyser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or specific kits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3450" y="4759125"/>
              <a:ext cx="16002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PCR</a:t>
              </a: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PCR-RFLP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3224" y="990600"/>
            <a:ext cx="16764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Blood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0824" y="1714500"/>
            <a:ext cx="137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 cells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824" y="3048000"/>
            <a:ext cx="34645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2976563" y="304800"/>
            <a:ext cx="4033837" cy="762000"/>
          </a:xfrm>
          <a:prstGeom prst="cube">
            <a:avLst>
              <a:gd name="adj" fmla="val 25000"/>
            </a:avLst>
          </a:prstGeom>
          <a:noFill/>
          <a:ln/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Leptin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3733800"/>
          </a:xfrm>
          <a:prstGeom prst="cube">
            <a:avLst>
              <a:gd name="adj" fmla="val 6597"/>
            </a:avLst>
          </a:prstGeo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Leptin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a Greek word, derived from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leptos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 meaning thin.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polypeptide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hormone.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Synthesised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secreted by the adipose tissue.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Travels via blood to hypothalamus &amp; influences the appetite.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Acts on several target tissues.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My Documents\my pictures\effect of lep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3467100"/>
            <a:ext cx="4318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3048000"/>
            <a:ext cx="47244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satiety factor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Involved in appetite regulation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Effects energy homeostasis (i.e. the physiological balancing act that regulates food intake, storage and expenditure of energy)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Influences carbohydrate metabolism,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Influences reproduction.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Plays a role in bone formation. 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Decreases body fat, body weight, appetite, glucose and insulin.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Correlates with level of obesity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1019175"/>
            <a:ext cx="8637588" cy="1190625"/>
          </a:xfrm>
          <a:noFill/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Leptin</a:t>
            </a:r>
            <a:r>
              <a:rPr lang="en-US" sz="3600" b="1" dirty="0">
                <a:solidFill>
                  <a:srgbClr val="002060"/>
                </a:solidFill>
              </a:rPr>
              <a:t> levels (</a:t>
            </a:r>
            <a:r>
              <a:rPr lang="en-US" sz="3600" b="1" dirty="0" err="1">
                <a:solidFill>
                  <a:srgbClr val="002060"/>
                </a:solidFill>
              </a:rPr>
              <a:t>ng</a:t>
            </a:r>
            <a:r>
              <a:rPr lang="en-US" sz="3600" b="1" dirty="0">
                <a:solidFill>
                  <a:srgbClr val="002060"/>
                </a:solidFill>
              </a:rPr>
              <a:t>/ml</a:t>
            </a:r>
            <a:r>
              <a:rPr lang="en-US" sz="3600" b="1" dirty="0" smtClean="0">
                <a:solidFill>
                  <a:srgbClr val="002060"/>
                </a:solidFill>
              </a:rPr>
              <a:t>) in T2DM and obesity compared </a:t>
            </a:r>
            <a:r>
              <a:rPr lang="en-US" sz="3600" b="1" dirty="0">
                <a:solidFill>
                  <a:srgbClr val="002060"/>
                </a:solidFill>
              </a:rPr>
              <a:t>to </a:t>
            </a:r>
            <a:r>
              <a:rPr lang="en-US" sz="3600" b="1" dirty="0" smtClean="0">
                <a:solidFill>
                  <a:srgbClr val="002060"/>
                </a:solidFill>
              </a:rPr>
              <a:t>the control </a:t>
            </a:r>
            <a:r>
              <a:rPr lang="en-US" sz="3600" b="1" dirty="0">
                <a:solidFill>
                  <a:srgbClr val="002060"/>
                </a:solidFill>
              </a:rPr>
              <a:t>Group</a:t>
            </a:r>
          </a:p>
        </p:txBody>
      </p:sp>
      <p:graphicFrame>
        <p:nvGraphicFramePr>
          <p:cNvPr id="195663" name="Group 79"/>
          <p:cNvGraphicFramePr>
            <a:graphicFrameLocks noGrp="1"/>
          </p:cNvGraphicFramePr>
          <p:nvPr>
            <p:ph type="tbl" idx="1"/>
          </p:nvPr>
        </p:nvGraphicFramePr>
        <p:xfrm>
          <a:off x="2614613" y="2743200"/>
          <a:ext cx="6453187" cy="1828800"/>
        </p:xfrm>
        <a:graphic>
          <a:graphicData uri="http://schemas.openxmlformats.org/drawingml/2006/table">
            <a:tbl>
              <a:tblPr/>
              <a:tblGrid>
                <a:gridCol w="1423987"/>
                <a:gridCol w="1905000"/>
                <a:gridCol w="1752600"/>
                <a:gridCol w="1371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5638800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 P value compared to the control group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21076"/>
            <a:ext cx="20574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 were raised significantly in all the disorders investigated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5199480">
            <a:off x="1578638" y="3280182"/>
            <a:ext cx="609600" cy="144780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682" name="Picture 2" descr="leptin and brain fitnes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44" y="2057400"/>
            <a:ext cx="132805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06" y="990600"/>
            <a:ext cx="8637588" cy="119062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Frequency Distribution </a:t>
            </a:r>
            <a:r>
              <a:rPr lang="en-US" sz="3600" b="1" dirty="0" smtClean="0">
                <a:solidFill>
                  <a:srgbClr val="002060"/>
                </a:solidFill>
              </a:rPr>
              <a:t>histogram </a:t>
            </a:r>
            <a:r>
              <a:rPr lang="en-US" sz="3600" b="1" dirty="0">
                <a:solidFill>
                  <a:srgbClr val="002060"/>
                </a:solidFill>
              </a:rPr>
              <a:t>of Plasma </a:t>
            </a:r>
            <a:r>
              <a:rPr lang="en-US" sz="3600" b="1" dirty="0" err="1">
                <a:solidFill>
                  <a:srgbClr val="002060"/>
                </a:solidFill>
              </a:rPr>
              <a:t>Leptin</a:t>
            </a:r>
            <a:r>
              <a:rPr lang="en-US" sz="3600" b="1" dirty="0">
                <a:solidFill>
                  <a:srgbClr val="002060"/>
                </a:solidFill>
              </a:rPr>
              <a:t> in </a:t>
            </a:r>
            <a:r>
              <a:rPr lang="en-US" sz="3600" b="1" dirty="0" err="1" smtClean="0">
                <a:solidFill>
                  <a:srgbClr val="002060"/>
                </a:solidFill>
              </a:rPr>
              <a:t>multifactorial</a:t>
            </a:r>
            <a:r>
              <a:rPr lang="en-US" sz="3600" b="1" dirty="0" smtClean="0">
                <a:solidFill>
                  <a:srgbClr val="002060"/>
                </a:solidFill>
              </a:rPr>
              <a:t> disorders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47650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66700" y="2590800"/>
            <a:ext cx="8610600" cy="2964873"/>
            <a:chOff x="304800" y="1524000"/>
            <a:chExt cx="8610600" cy="2964873"/>
          </a:xfrm>
        </p:grpSpPr>
        <p:grpSp>
          <p:nvGrpSpPr>
            <p:cNvPr id="4" name="Group 17"/>
            <p:cNvGrpSpPr/>
            <p:nvPr/>
          </p:nvGrpSpPr>
          <p:grpSpPr>
            <a:xfrm>
              <a:off x="304800" y="1600200"/>
              <a:ext cx="8610600" cy="2888673"/>
              <a:chOff x="304800" y="1600200"/>
              <a:chExt cx="8610600" cy="2888673"/>
            </a:xfrm>
          </p:grpSpPr>
          <p:grpSp>
            <p:nvGrpSpPr>
              <p:cNvPr id="5" name="Group 6"/>
              <p:cNvGrpSpPr/>
              <p:nvPr/>
            </p:nvGrpSpPr>
            <p:grpSpPr>
              <a:xfrm>
                <a:off x="304800" y="1600200"/>
                <a:ext cx="3886200" cy="2888673"/>
                <a:chOff x="152400" y="1600200"/>
                <a:chExt cx="3886200" cy="2888673"/>
              </a:xfrm>
            </p:grpSpPr>
            <p:graphicFrame>
              <p:nvGraphicFramePr>
                <p:cNvPr id="196611" name="Object 3"/>
                <p:cNvGraphicFramePr>
                  <a:graphicFrameLocks noChangeAspect="1"/>
                </p:cNvGraphicFramePr>
                <p:nvPr/>
              </p:nvGraphicFramePr>
              <p:xfrm>
                <a:off x="152400" y="1600200"/>
                <a:ext cx="3048000" cy="28886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867" r:id="rId4" imgW="4478694" imgH="3582955" progId="">
                        <p:embed/>
                      </p:oleObj>
                    </mc:Choice>
                    <mc:Fallback>
                      <p:oleObj r:id="rId4" imgW="4478694" imgH="3582955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t="10176" r="24423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00" y="1600200"/>
                              <a:ext cx="3048000" cy="288867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" name="TextBox 5"/>
                <p:cNvSpPr txBox="1"/>
                <p:nvPr/>
              </p:nvSpPr>
              <p:spPr>
                <a:xfrm>
                  <a:off x="1524000" y="1676400"/>
                  <a:ext cx="251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T2DM</a:t>
                  </a:r>
                  <a:endParaRPr lang="en-US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4585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15000" y="1600200"/>
                <a:ext cx="3200400" cy="255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72200" y="1676400"/>
                <a:ext cx="15240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Obesity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38200" y="1524000"/>
              <a:ext cx="2590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57600" y="2438400"/>
            <a:ext cx="2057400" cy="3631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Normal range: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Males : 2.5 ± 1.2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\ml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females: 13.7 ± 7.1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\ml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levels should wide variations in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multifactorial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disorders investigated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06" y="609600"/>
            <a:ext cx="8637588" cy="1190625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Leptin</a:t>
            </a:r>
            <a:r>
              <a:rPr lang="en-US" sz="3600" b="1" dirty="0">
                <a:solidFill>
                  <a:srgbClr val="002060"/>
                </a:solidFill>
              </a:rPr>
              <a:t> levels (</a:t>
            </a:r>
            <a:r>
              <a:rPr lang="en-US" sz="3600" b="1" dirty="0" err="1">
                <a:solidFill>
                  <a:srgbClr val="002060"/>
                </a:solidFill>
              </a:rPr>
              <a:t>ng</a:t>
            </a:r>
            <a:r>
              <a:rPr lang="en-US" sz="3600" b="1" dirty="0">
                <a:solidFill>
                  <a:srgbClr val="002060"/>
                </a:solidFill>
              </a:rPr>
              <a:t>/ml</a:t>
            </a:r>
            <a:r>
              <a:rPr lang="en-US" sz="3600" b="1" dirty="0" smtClean="0">
                <a:solidFill>
                  <a:srgbClr val="002060"/>
                </a:solidFill>
              </a:rPr>
              <a:t>) in T2DM and Obesity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95663" name="Group 79"/>
          <p:cNvGraphicFramePr>
            <a:graphicFrameLocks noGrp="1"/>
          </p:cNvGraphicFramePr>
          <p:nvPr>
            <p:ph type="tbl" idx="1"/>
          </p:nvPr>
        </p:nvGraphicFramePr>
        <p:xfrm>
          <a:off x="2005012" y="1941513"/>
          <a:ext cx="6986588" cy="2743200"/>
        </p:xfrm>
        <a:graphic>
          <a:graphicData uri="http://schemas.openxmlformats.org/drawingml/2006/table">
            <a:tbl>
              <a:tblPr/>
              <a:tblGrid>
                <a:gridCol w="2643188"/>
                <a:gridCol w="2014087"/>
                <a:gridCol w="232931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2.49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1.24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13.7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T2DM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13.7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16.7*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T2DM+obesity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16.9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23.7*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35.1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11.73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±6.5*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33.4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16.5*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HT+Obesity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22.7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20.1*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23.4*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4495800"/>
            <a:ext cx="1752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not a good marker for differential diagnosis of T2DM and Obesity as it is raised in both disorders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5199480">
            <a:off x="969038" y="3432582"/>
            <a:ext cx="609600" cy="144780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175" y="381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Correlation between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some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demographic and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biochemical parameters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control group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3657600" y="2280920"/>
          <a:ext cx="5181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1295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Correlation between </a:t>
                      </a:r>
                      <a:r>
                        <a:rPr lang="en-US" sz="1800" b="1" dirty="0" err="1" smtClean="0">
                          <a:latin typeface="Arial" pitchFamily="34" charset="0"/>
                          <a:cs typeface="Arial" pitchFamily="34" charset="0"/>
                        </a:rPr>
                        <a:t>leptin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</a:p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Correlation coefficient (r)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0.299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0.013*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Bodyweight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0.260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0.026*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BMI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0.601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0.0001**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Cholesterol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0.449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0.001*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Triglycerides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0.172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0.209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Fasting glucose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- 0.292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0.47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(a)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0.429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0.010*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0146"/>
            <a:ext cx="3429000" cy="31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TextBox 115"/>
          <p:cNvSpPr txBox="1"/>
          <p:nvPr/>
        </p:nvSpPr>
        <p:spPr>
          <a:xfrm>
            <a:off x="152400" y="16002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biomarkers frequently correlate with each other in control group, but the correlation may or may not exist in T2DM and obesity.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8"/>
          <p:cNvGrpSpPr/>
          <p:nvPr/>
        </p:nvGrpSpPr>
        <p:grpSpPr>
          <a:xfrm>
            <a:off x="0" y="3491068"/>
            <a:ext cx="3505200" cy="3290732"/>
            <a:chOff x="0" y="3491068"/>
            <a:chExt cx="3505200" cy="3290732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91068"/>
              <a:ext cx="3505200" cy="329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8" name="TextBox 117"/>
            <p:cNvSpPr txBox="1"/>
            <p:nvPr/>
          </p:nvSpPr>
          <p:spPr>
            <a:xfrm>
              <a:off x="990600" y="3733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Leptin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Lp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(a) in DM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724400" y="6019800"/>
            <a:ext cx="3810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Pattern of interaction changes in T2DM disorders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  <a:noFill/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a typeface="MS Mincho" pitchFamily="49" charset="-128"/>
              </a:rPr>
              <a:t>Lipoprotein (a) [</a:t>
            </a:r>
            <a:r>
              <a:rPr lang="en-US" sz="4000" b="1" dirty="0" err="1">
                <a:solidFill>
                  <a:schemeClr val="tx1"/>
                </a:solidFill>
                <a:ea typeface="MS Mincho" pitchFamily="49" charset="-128"/>
              </a:rPr>
              <a:t>Lp</a:t>
            </a:r>
            <a:r>
              <a:rPr lang="en-US" sz="4000" b="1" dirty="0">
                <a:solidFill>
                  <a:schemeClr val="tx1"/>
                </a:solidFill>
                <a:ea typeface="MS Mincho" pitchFamily="49" charset="-128"/>
              </a:rPr>
              <a:t>(a</a:t>
            </a:r>
            <a:r>
              <a:rPr lang="en-US" sz="4000" b="1" dirty="0" smtClean="0">
                <a:solidFill>
                  <a:schemeClr val="tx1"/>
                </a:solidFill>
                <a:ea typeface="MS Mincho" pitchFamily="49" charset="-128"/>
              </a:rPr>
              <a:t>)]</a:t>
            </a:r>
            <a:endParaRPr lang="en-US" sz="3600" dirty="0">
              <a:solidFill>
                <a:schemeClr val="tx1"/>
              </a:solidFill>
              <a:ea typeface="MS Mincho" pitchFamily="49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315200" cy="4495800"/>
          </a:xfrm>
          <a:noFill/>
        </p:spPr>
        <p:txBody>
          <a:bodyPr>
            <a:noAutofit/>
          </a:bodyPr>
          <a:lstStyle/>
          <a:p>
            <a:pPr ea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atherogenic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lipoprotein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Composed of a high molecular weight glycoprotein designated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apo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(a), linked to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apo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B-100 of LDL.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Binds to LDL receptors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Interacts with macrophages to stimulate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atherogenesis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 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Competitively binds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plasminogen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inhibits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fibrinolysis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buClr>
                <a:srgbClr val="FF0033"/>
              </a:buClr>
              <a:buFont typeface="Wingdings" pitchFamily="2" charset="2"/>
              <a:buChar char="ü"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 independent predictor of atherosclerotic risk that is genetically controlled.</a:t>
            </a:r>
          </a:p>
          <a:p>
            <a:pPr eaLnBrk="0" hangingPunct="0">
              <a:buClr>
                <a:srgbClr val="FF0033"/>
              </a:buClr>
              <a:buFont typeface="Wingdings" pitchFamily="2" charset="2"/>
              <a:buChar char="ü"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Lp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levels are not affected by life style  attributes such as diet, smoking, and physical activity.</a:t>
            </a:r>
          </a:p>
          <a:p>
            <a:pPr eaLnBrk="0" hangingPunct="0">
              <a:buClr>
                <a:srgbClr val="FF0033"/>
              </a:buClr>
              <a:buFont typeface="Wingdings" pitchFamily="2" charset="2"/>
              <a:buChar char="ü"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Age and gender has no effect 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Lp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(a) levels.</a:t>
            </a:r>
          </a:p>
          <a:p>
            <a:pPr eaLnBrk="0" hangingPunct="0">
              <a:buClr>
                <a:srgbClr val="FF0033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Several studies suggested using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Lp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(a) as a marker for CHD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 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ü"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Documents and Settings\A. S. Warsy\My Documents\structure of lp(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2590800"/>
            <a:ext cx="2667000" cy="1524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593080"/>
            <a:ext cx="8229600" cy="1341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As early as 1993 the structure and functional relationships between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Lp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(a) and the primary cellular interactions of atherosclerosis was suggested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(M. Tennant and J. K.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McGeachie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Lipoprotein(a) and its role in occlusive vascular disease. Ann R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Coll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Surg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Engl. 1993; 75(1): 3–7)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144588" y="460375"/>
            <a:ext cx="5788025" cy="18256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sz="3200" b="1" i="1" dirty="0" err="1">
                <a:solidFill>
                  <a:srgbClr val="002060"/>
                </a:solidFill>
                <a:latin typeface="Arial" pitchFamily="34" charset="0"/>
              </a:rPr>
              <a:t>Lp</a:t>
            </a:r>
            <a:r>
              <a:rPr lang="en-US" altLang="ar-SA" sz="3200" b="1" i="1" dirty="0">
                <a:solidFill>
                  <a:srgbClr val="002060"/>
                </a:solidFill>
                <a:latin typeface="Arial" pitchFamily="34" charset="0"/>
              </a:rPr>
              <a:t>(a) elevation reported in </a:t>
            </a:r>
          </a:p>
          <a:p>
            <a:pPr algn="ctr"/>
            <a:r>
              <a:rPr lang="en-US" altLang="ar-SA" sz="3200" b="1" i="1" dirty="0">
                <a:solidFill>
                  <a:srgbClr val="002060"/>
                </a:solidFill>
                <a:latin typeface="Arial" pitchFamily="34" charset="0"/>
              </a:rPr>
              <a:t>Patients with: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39788" y="3582988"/>
            <a:ext cx="1216025" cy="1673225"/>
          </a:xfrm>
          <a:prstGeom prst="ellipse">
            <a:avLst/>
          </a:prstGeom>
          <a:solidFill>
            <a:srgbClr val="660066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Acute 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Stroke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906588" y="2363788"/>
            <a:ext cx="1520825" cy="1139825"/>
          </a:xfrm>
          <a:prstGeom prst="ellipse">
            <a:avLst/>
          </a:prstGeom>
          <a:solidFill>
            <a:srgbClr val="8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CHD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125788" y="3430588"/>
            <a:ext cx="1901825" cy="1216025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Myocardial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Infarction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802188" y="2516188"/>
            <a:ext cx="1444625" cy="1063625"/>
          </a:xfrm>
          <a:prstGeom prst="ellipse">
            <a:avLst/>
          </a:prstGeom>
          <a:solidFill>
            <a:srgbClr val="0033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Stenosis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6783388" y="915988"/>
            <a:ext cx="2359025" cy="1292225"/>
          </a:xfrm>
          <a:prstGeom prst="ellipse">
            <a:avLst/>
          </a:prstGeom>
          <a:solidFill>
            <a:srgbClr val="F35B1B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Atherosclerosis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4421188" y="4268788"/>
            <a:ext cx="2359025" cy="2359025"/>
          </a:xfrm>
          <a:prstGeom prst="ellipse">
            <a:avLst/>
          </a:prstGeom>
          <a:solidFill>
            <a:srgbClr val="676767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Cerebral and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peripheral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vascular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disease.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859588" y="4040188"/>
            <a:ext cx="2282825" cy="2206625"/>
          </a:xfrm>
          <a:prstGeom prst="ellipse">
            <a:avLst/>
          </a:prstGeom>
          <a:solidFill>
            <a:srgbClr val="CC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Familial </a:t>
            </a:r>
          </a:p>
          <a:p>
            <a:pPr algn="ctr"/>
            <a:r>
              <a:rPr lang="en-US" altLang="ar-SA" b="1">
                <a:solidFill>
                  <a:srgbClr val="FFFFFF"/>
                </a:solidFill>
                <a:latin typeface="Arial" pitchFamily="34" charset="0"/>
              </a:rPr>
              <a:t>Hyper-</a:t>
            </a:r>
          </a:p>
          <a:p>
            <a:pPr algn="ctr"/>
            <a:r>
              <a:rPr lang="en-US" altLang="ar-SA" sz="2000" b="1">
                <a:solidFill>
                  <a:srgbClr val="FFFFFF"/>
                </a:solidFill>
                <a:latin typeface="Arial" pitchFamily="34" charset="0"/>
              </a:rPr>
              <a:t>cholesterolaemia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810000" y="1836738"/>
            <a:ext cx="0" cy="366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1606550" y="2209800"/>
            <a:ext cx="4711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600200" y="2217738"/>
            <a:ext cx="0" cy="1357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2667000" y="2217738"/>
            <a:ext cx="0" cy="138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4191000" y="2217738"/>
            <a:ext cx="0" cy="1204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5638800" y="2217738"/>
            <a:ext cx="0" cy="290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6324600" y="2217738"/>
            <a:ext cx="0" cy="2119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6332538" y="2217738"/>
            <a:ext cx="1357312" cy="1814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6332538" y="2052638"/>
            <a:ext cx="747712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43800" cy="12493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healthy individuals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Nordestgaard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BG et al Lipoprotein(a) as a cardiovascular risk factor: current status.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Heart J 2010 Dec;31(23):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2844-53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2209800"/>
            <a:ext cx="4914900" cy="28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04088"/>
            <a:ext cx="4800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Saudi Arabia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upload.wikimedia.org/wikipedia/commons/thumb/4/47/Saudi_Arabia_%28orthographic_projection%29.svg/250px-Saudi_Arabia_%28orthographic_projection%29.svg.png">
            <a:hlinkClick r:id="rId2" tooltip="Location of Saudi Arabia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8587" y="1524000"/>
            <a:ext cx="4443413" cy="740093"/>
          </a:xfrm>
          <a:prstGeom prst="cube">
            <a:avLst>
              <a:gd name="adj" fmla="val 1312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438400"/>
            <a:ext cx="487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To investigate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prevalence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T2DM 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obesity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Saudi population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identify genetic and bio-markers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biomarkers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could predict the susceptibility to develop these disorders in Saudi population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2"/>
            <a:ext cx="8826500" cy="12588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Lp</a:t>
            </a:r>
            <a:r>
              <a:rPr lang="en-US" sz="3600" b="1" dirty="0" smtClean="0">
                <a:solidFill>
                  <a:srgbClr val="002060"/>
                </a:solidFill>
              </a:rPr>
              <a:t>(a) levels (</a:t>
            </a:r>
            <a:r>
              <a:rPr lang="en-US" sz="3600" b="1" dirty="0" err="1" smtClean="0">
                <a:solidFill>
                  <a:srgbClr val="002060"/>
                </a:solidFill>
              </a:rPr>
              <a:t>ng</a:t>
            </a:r>
            <a:r>
              <a:rPr lang="en-US" sz="3600" b="1" dirty="0" smtClean="0">
                <a:solidFill>
                  <a:srgbClr val="002060"/>
                </a:solidFill>
              </a:rPr>
              <a:t>/ml)in T2DM and obesity in Saudis 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79"/>
          <p:cNvGraphicFramePr>
            <a:graphicFrameLocks/>
          </p:cNvGraphicFramePr>
          <p:nvPr/>
        </p:nvGraphicFramePr>
        <p:xfrm>
          <a:off x="2133600" y="2743200"/>
          <a:ext cx="6781799" cy="1828800"/>
        </p:xfrm>
        <a:graphic>
          <a:graphicData uri="http://schemas.openxmlformats.org/drawingml/2006/table">
            <a:tbl>
              <a:tblPr/>
              <a:tblGrid>
                <a:gridCol w="1496500"/>
                <a:gridCol w="2278935"/>
                <a:gridCol w="1887717"/>
                <a:gridCol w="111864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Females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11.8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25.7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138.2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162.2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227.0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183.4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417403"/>
            <a:ext cx="7467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(a) levels were elevated in T2DM and obesity; obesity having the highest levels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Documents and Settings\A. S. Warsy\My Documents\structure of lp(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85608">
            <a:off x="149142" y="3886772"/>
            <a:ext cx="2000330" cy="114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381000" y="1790700"/>
            <a:ext cx="8382000" cy="3276600"/>
            <a:chOff x="457200" y="990600"/>
            <a:chExt cx="8382000" cy="3276600"/>
          </a:xfrm>
        </p:grpSpPr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3600" y="1421203"/>
              <a:ext cx="2895600" cy="284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6096000" y="4038600"/>
              <a:ext cx="2438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457200" y="990600"/>
              <a:ext cx="2819400" cy="3200400"/>
              <a:chOff x="457200" y="990600"/>
              <a:chExt cx="2819400" cy="3200400"/>
            </a:xfrm>
          </p:grpSpPr>
          <p:graphicFrame>
            <p:nvGraphicFramePr>
              <p:cNvPr id="29701" name="Object 5"/>
              <p:cNvGraphicFramePr>
                <a:graphicFrameLocks noChangeAspect="1"/>
              </p:cNvGraphicFramePr>
              <p:nvPr/>
            </p:nvGraphicFramePr>
            <p:xfrm>
              <a:off x="457200" y="1581150"/>
              <a:ext cx="2743200" cy="2609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3" r:id="rId4" imgW="4478694" imgH="3582955" progId="">
                      <p:embed/>
                    </p:oleObj>
                  </mc:Choice>
                  <mc:Fallback>
                    <p:oleObj r:id="rId4" imgW="4478694" imgH="3582955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10176" r="2442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" y="1581150"/>
                            <a:ext cx="2743200" cy="26098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1600200" y="1828800"/>
                <a:ext cx="1676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T2DM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90600" y="990600"/>
                <a:ext cx="2286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781800" y="1459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Obesity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Frequency Distribution Histogram of Plasma </a:t>
            </a:r>
            <a:r>
              <a:rPr lang="en-US" sz="3600" b="1" dirty="0" err="1" smtClean="0">
                <a:solidFill>
                  <a:srgbClr val="002060"/>
                </a:solidFill>
              </a:rPr>
              <a:t>Lp</a:t>
            </a:r>
            <a:r>
              <a:rPr lang="en-US" sz="3600" b="1" dirty="0" smtClean="0">
                <a:solidFill>
                  <a:srgbClr val="002060"/>
                </a:solidFill>
              </a:rPr>
              <a:t>(a) in T2DM and obesity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4191000"/>
            <a:ext cx="2286000" cy="252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Normal:</a:t>
            </a:r>
            <a:endParaRPr lang="en-US" altLang="ar-SA" sz="2000" b="1" dirty="0" smtClean="0">
              <a:solidFill>
                <a:schemeClr val="bg1"/>
              </a:solidFill>
              <a:latin typeface="Times New Roman (Arabic)" charset="0"/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26.5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± 11.8 </a:t>
            </a:r>
            <a:r>
              <a:rPr lang="en-US" altLang="ar-SA" sz="2000" b="1" dirty="0" smtClean="0">
                <a:solidFill>
                  <a:schemeClr val="bg1"/>
                </a:solidFill>
                <a:latin typeface="Times New Roman (Arabic)" charset="0"/>
              </a:rPr>
              <a:t>mg/dl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Lp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(a) levels showed wide variations in the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multifactorial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disorders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93688"/>
            <a:ext cx="8637588" cy="1190625"/>
          </a:xfrm>
          <a:noFill/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Insulin levels in Saudi 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T2DM and obesity, 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compared to Control Group</a:t>
            </a:r>
          </a:p>
        </p:txBody>
      </p:sp>
      <p:graphicFrame>
        <p:nvGraphicFramePr>
          <p:cNvPr id="201798" name="Group 70"/>
          <p:cNvGraphicFramePr>
            <a:graphicFrameLocks noGrp="1"/>
          </p:cNvGraphicFramePr>
          <p:nvPr>
            <p:ph type="tbl" idx="1"/>
          </p:nvPr>
        </p:nvGraphicFramePr>
        <p:xfrm>
          <a:off x="1064301" y="1981200"/>
          <a:ext cx="3507699" cy="1608277"/>
        </p:xfrm>
        <a:graphic>
          <a:graphicData uri="http://schemas.openxmlformats.org/drawingml/2006/table">
            <a:tbl>
              <a:tblPr/>
              <a:tblGrid>
                <a:gridCol w="1528998"/>
                <a:gridCol w="1978701"/>
              </a:tblGrid>
              <a:tr h="419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Insulin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21.5 ±6.0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T2DM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36.9± 68.4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130.9±25.2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/>
          </p:cNvGraphicFramePr>
          <p:nvPr/>
        </p:nvGraphicFramePr>
        <p:xfrm>
          <a:off x="4876800" y="3200400"/>
          <a:ext cx="3507699" cy="1764748"/>
        </p:xfrm>
        <a:graphic>
          <a:graphicData uri="http://schemas.openxmlformats.org/drawingml/2006/table">
            <a:tbl>
              <a:tblPr/>
              <a:tblGrid>
                <a:gridCol w="1528998"/>
                <a:gridCol w="1978701"/>
              </a:tblGrid>
              <a:tr h="525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C-peptide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22.5± 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3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T2DM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25.5± 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Obesity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32.1± 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markers in T2DM and Obesity in Saudis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3657600"/>
            <a:ext cx="3886200" cy="2667000"/>
            <a:chOff x="1746" y="1084"/>
            <a:chExt cx="2483" cy="1853"/>
          </a:xfrm>
        </p:grpSpPr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3339" y="1842"/>
              <a:ext cx="634" cy="757"/>
            </a:xfrm>
            <a:custGeom>
              <a:avLst/>
              <a:gdLst/>
              <a:ahLst/>
              <a:cxnLst>
                <a:cxn ang="0">
                  <a:pos x="83" y="724"/>
                </a:cxn>
                <a:cxn ang="0">
                  <a:pos x="89" y="754"/>
                </a:cxn>
                <a:cxn ang="0">
                  <a:pos x="188" y="720"/>
                </a:cxn>
                <a:cxn ang="0">
                  <a:pos x="231" y="729"/>
                </a:cxn>
                <a:cxn ang="0">
                  <a:pos x="253" y="726"/>
                </a:cxn>
                <a:cxn ang="0">
                  <a:pos x="253" y="692"/>
                </a:cxn>
                <a:cxn ang="0">
                  <a:pos x="272" y="666"/>
                </a:cxn>
                <a:cxn ang="0">
                  <a:pos x="351" y="650"/>
                </a:cxn>
                <a:cxn ang="0">
                  <a:pos x="364" y="629"/>
                </a:cxn>
                <a:cxn ang="0">
                  <a:pos x="379" y="615"/>
                </a:cxn>
                <a:cxn ang="0">
                  <a:pos x="394" y="578"/>
                </a:cxn>
                <a:cxn ang="0">
                  <a:pos x="436" y="560"/>
                </a:cxn>
                <a:cxn ang="0">
                  <a:pos x="469" y="552"/>
                </a:cxn>
                <a:cxn ang="0">
                  <a:pos x="483" y="448"/>
                </a:cxn>
                <a:cxn ang="0">
                  <a:pos x="497" y="416"/>
                </a:cxn>
                <a:cxn ang="0">
                  <a:pos x="508" y="409"/>
                </a:cxn>
                <a:cxn ang="0">
                  <a:pos x="518" y="430"/>
                </a:cxn>
                <a:cxn ang="0">
                  <a:pos x="535" y="427"/>
                </a:cxn>
                <a:cxn ang="0">
                  <a:pos x="536" y="387"/>
                </a:cxn>
                <a:cxn ang="0">
                  <a:pos x="550" y="373"/>
                </a:cxn>
                <a:cxn ang="0">
                  <a:pos x="584" y="333"/>
                </a:cxn>
                <a:cxn ang="0">
                  <a:pos x="599" y="297"/>
                </a:cxn>
                <a:cxn ang="0">
                  <a:pos x="633" y="247"/>
                </a:cxn>
                <a:cxn ang="0">
                  <a:pos x="580" y="201"/>
                </a:cxn>
                <a:cxn ang="0">
                  <a:pos x="556" y="125"/>
                </a:cxn>
                <a:cxn ang="0">
                  <a:pos x="541" y="110"/>
                </a:cxn>
                <a:cxn ang="0">
                  <a:pos x="508" y="129"/>
                </a:cxn>
                <a:cxn ang="0">
                  <a:pos x="467" y="129"/>
                </a:cxn>
                <a:cxn ang="0">
                  <a:pos x="425" y="101"/>
                </a:cxn>
                <a:cxn ang="0">
                  <a:pos x="372" y="2"/>
                </a:cxn>
                <a:cxn ang="0">
                  <a:pos x="357" y="19"/>
                </a:cxn>
                <a:cxn ang="0">
                  <a:pos x="330" y="57"/>
                </a:cxn>
                <a:cxn ang="0">
                  <a:pos x="256" y="230"/>
                </a:cxn>
                <a:cxn ang="0">
                  <a:pos x="292" y="278"/>
                </a:cxn>
                <a:cxn ang="0">
                  <a:pos x="243" y="439"/>
                </a:cxn>
                <a:cxn ang="0">
                  <a:pos x="5" y="552"/>
                </a:cxn>
              </a:cxnLst>
              <a:rect l="0" t="0" r="r" b="b"/>
              <a:pathLst>
                <a:path w="634" h="757">
                  <a:moveTo>
                    <a:pt x="5" y="552"/>
                  </a:moveTo>
                  <a:lnTo>
                    <a:pt x="83" y="724"/>
                  </a:lnTo>
                  <a:lnTo>
                    <a:pt x="87" y="756"/>
                  </a:lnTo>
                  <a:lnTo>
                    <a:pt x="89" y="754"/>
                  </a:lnTo>
                  <a:lnTo>
                    <a:pt x="170" y="726"/>
                  </a:lnTo>
                  <a:lnTo>
                    <a:pt x="188" y="720"/>
                  </a:lnTo>
                  <a:lnTo>
                    <a:pt x="202" y="722"/>
                  </a:lnTo>
                  <a:lnTo>
                    <a:pt x="231" y="729"/>
                  </a:lnTo>
                  <a:lnTo>
                    <a:pt x="243" y="730"/>
                  </a:lnTo>
                  <a:lnTo>
                    <a:pt x="253" y="726"/>
                  </a:lnTo>
                  <a:lnTo>
                    <a:pt x="258" y="719"/>
                  </a:lnTo>
                  <a:lnTo>
                    <a:pt x="253" y="692"/>
                  </a:lnTo>
                  <a:lnTo>
                    <a:pt x="256" y="679"/>
                  </a:lnTo>
                  <a:lnTo>
                    <a:pt x="272" y="666"/>
                  </a:lnTo>
                  <a:lnTo>
                    <a:pt x="299" y="655"/>
                  </a:lnTo>
                  <a:lnTo>
                    <a:pt x="351" y="650"/>
                  </a:lnTo>
                  <a:lnTo>
                    <a:pt x="358" y="636"/>
                  </a:lnTo>
                  <a:lnTo>
                    <a:pt x="364" y="629"/>
                  </a:lnTo>
                  <a:lnTo>
                    <a:pt x="375" y="624"/>
                  </a:lnTo>
                  <a:lnTo>
                    <a:pt x="379" y="615"/>
                  </a:lnTo>
                  <a:lnTo>
                    <a:pt x="384" y="590"/>
                  </a:lnTo>
                  <a:lnTo>
                    <a:pt x="394" y="578"/>
                  </a:lnTo>
                  <a:lnTo>
                    <a:pt x="406" y="569"/>
                  </a:lnTo>
                  <a:lnTo>
                    <a:pt x="436" y="560"/>
                  </a:lnTo>
                  <a:lnTo>
                    <a:pt x="465" y="558"/>
                  </a:lnTo>
                  <a:lnTo>
                    <a:pt x="469" y="552"/>
                  </a:lnTo>
                  <a:lnTo>
                    <a:pt x="465" y="476"/>
                  </a:lnTo>
                  <a:lnTo>
                    <a:pt x="483" y="448"/>
                  </a:lnTo>
                  <a:lnTo>
                    <a:pt x="491" y="434"/>
                  </a:lnTo>
                  <a:lnTo>
                    <a:pt x="497" y="416"/>
                  </a:lnTo>
                  <a:lnTo>
                    <a:pt x="502" y="409"/>
                  </a:lnTo>
                  <a:lnTo>
                    <a:pt x="508" y="409"/>
                  </a:lnTo>
                  <a:lnTo>
                    <a:pt x="512" y="419"/>
                  </a:lnTo>
                  <a:lnTo>
                    <a:pt x="518" y="430"/>
                  </a:lnTo>
                  <a:lnTo>
                    <a:pt x="528" y="433"/>
                  </a:lnTo>
                  <a:lnTo>
                    <a:pt x="535" y="427"/>
                  </a:lnTo>
                  <a:lnTo>
                    <a:pt x="536" y="411"/>
                  </a:lnTo>
                  <a:lnTo>
                    <a:pt x="536" y="387"/>
                  </a:lnTo>
                  <a:lnTo>
                    <a:pt x="541" y="382"/>
                  </a:lnTo>
                  <a:lnTo>
                    <a:pt x="550" y="373"/>
                  </a:lnTo>
                  <a:lnTo>
                    <a:pt x="557" y="346"/>
                  </a:lnTo>
                  <a:lnTo>
                    <a:pt x="584" y="333"/>
                  </a:lnTo>
                  <a:lnTo>
                    <a:pt x="592" y="323"/>
                  </a:lnTo>
                  <a:lnTo>
                    <a:pt x="599" y="297"/>
                  </a:lnTo>
                  <a:lnTo>
                    <a:pt x="631" y="254"/>
                  </a:lnTo>
                  <a:lnTo>
                    <a:pt x="633" y="247"/>
                  </a:lnTo>
                  <a:lnTo>
                    <a:pt x="629" y="242"/>
                  </a:lnTo>
                  <a:lnTo>
                    <a:pt x="580" y="201"/>
                  </a:lnTo>
                  <a:lnTo>
                    <a:pt x="573" y="189"/>
                  </a:lnTo>
                  <a:lnTo>
                    <a:pt x="556" y="125"/>
                  </a:lnTo>
                  <a:lnTo>
                    <a:pt x="550" y="114"/>
                  </a:lnTo>
                  <a:lnTo>
                    <a:pt x="541" y="110"/>
                  </a:lnTo>
                  <a:lnTo>
                    <a:pt x="531" y="113"/>
                  </a:lnTo>
                  <a:lnTo>
                    <a:pt x="508" y="129"/>
                  </a:lnTo>
                  <a:lnTo>
                    <a:pt x="494" y="134"/>
                  </a:lnTo>
                  <a:lnTo>
                    <a:pt x="467" y="129"/>
                  </a:lnTo>
                  <a:lnTo>
                    <a:pt x="445" y="116"/>
                  </a:lnTo>
                  <a:lnTo>
                    <a:pt x="425" y="101"/>
                  </a:lnTo>
                  <a:lnTo>
                    <a:pt x="400" y="65"/>
                  </a:lnTo>
                  <a:lnTo>
                    <a:pt x="372" y="2"/>
                  </a:lnTo>
                  <a:lnTo>
                    <a:pt x="373" y="0"/>
                  </a:lnTo>
                  <a:lnTo>
                    <a:pt x="357" y="19"/>
                  </a:lnTo>
                  <a:lnTo>
                    <a:pt x="347" y="31"/>
                  </a:lnTo>
                  <a:lnTo>
                    <a:pt x="330" y="57"/>
                  </a:lnTo>
                  <a:lnTo>
                    <a:pt x="290" y="151"/>
                  </a:lnTo>
                  <a:lnTo>
                    <a:pt x="256" y="230"/>
                  </a:lnTo>
                  <a:lnTo>
                    <a:pt x="256" y="231"/>
                  </a:lnTo>
                  <a:lnTo>
                    <a:pt x="292" y="278"/>
                  </a:lnTo>
                  <a:lnTo>
                    <a:pt x="247" y="433"/>
                  </a:lnTo>
                  <a:lnTo>
                    <a:pt x="243" y="439"/>
                  </a:lnTo>
                  <a:lnTo>
                    <a:pt x="0" y="549"/>
                  </a:lnTo>
                  <a:lnTo>
                    <a:pt x="5" y="552"/>
                  </a:lnTo>
                </a:path>
              </a:pathLst>
            </a:custGeom>
            <a:solidFill>
              <a:srgbClr val="4040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3280" y="1749"/>
              <a:ext cx="109" cy="191"/>
            </a:xfrm>
            <a:custGeom>
              <a:avLst/>
              <a:gdLst/>
              <a:ahLst/>
              <a:cxnLst>
                <a:cxn ang="0">
                  <a:pos x="3" y="181"/>
                </a:cxn>
                <a:cxn ang="0">
                  <a:pos x="29" y="170"/>
                </a:cxn>
                <a:cxn ang="0">
                  <a:pos x="40" y="170"/>
                </a:cxn>
                <a:cxn ang="0">
                  <a:pos x="52" y="173"/>
                </a:cxn>
                <a:cxn ang="0">
                  <a:pos x="70" y="185"/>
                </a:cxn>
                <a:cxn ang="0">
                  <a:pos x="80" y="190"/>
                </a:cxn>
                <a:cxn ang="0">
                  <a:pos x="90" y="189"/>
                </a:cxn>
                <a:cxn ang="0">
                  <a:pos x="105" y="178"/>
                </a:cxn>
                <a:cxn ang="0">
                  <a:pos x="105" y="177"/>
                </a:cxn>
                <a:cxn ang="0">
                  <a:pos x="108" y="136"/>
                </a:cxn>
                <a:cxn ang="0">
                  <a:pos x="105" y="104"/>
                </a:cxn>
                <a:cxn ang="0">
                  <a:pos x="108" y="92"/>
                </a:cxn>
                <a:cxn ang="0">
                  <a:pos x="103" y="68"/>
                </a:cxn>
                <a:cxn ang="0">
                  <a:pos x="108" y="53"/>
                </a:cxn>
                <a:cxn ang="0">
                  <a:pos x="108" y="49"/>
                </a:cxn>
                <a:cxn ang="0">
                  <a:pos x="105" y="45"/>
                </a:cxn>
                <a:cxn ang="0">
                  <a:pos x="92" y="43"/>
                </a:cxn>
                <a:cxn ang="0">
                  <a:pos x="86" y="34"/>
                </a:cxn>
                <a:cxn ang="0">
                  <a:pos x="84" y="24"/>
                </a:cxn>
                <a:cxn ang="0">
                  <a:pos x="75" y="8"/>
                </a:cxn>
                <a:cxn ang="0">
                  <a:pos x="67" y="1"/>
                </a:cxn>
                <a:cxn ang="0">
                  <a:pos x="59" y="0"/>
                </a:cxn>
                <a:cxn ang="0">
                  <a:pos x="51" y="4"/>
                </a:cxn>
                <a:cxn ang="0">
                  <a:pos x="32" y="35"/>
                </a:cxn>
                <a:cxn ang="0">
                  <a:pos x="31" y="52"/>
                </a:cxn>
                <a:cxn ang="0">
                  <a:pos x="35" y="61"/>
                </a:cxn>
                <a:cxn ang="0">
                  <a:pos x="38" y="74"/>
                </a:cxn>
                <a:cxn ang="0">
                  <a:pos x="35" y="86"/>
                </a:cxn>
                <a:cxn ang="0">
                  <a:pos x="13" y="72"/>
                </a:cxn>
                <a:cxn ang="0">
                  <a:pos x="3" y="98"/>
                </a:cxn>
                <a:cxn ang="0">
                  <a:pos x="4" y="129"/>
                </a:cxn>
                <a:cxn ang="0">
                  <a:pos x="0" y="177"/>
                </a:cxn>
                <a:cxn ang="0">
                  <a:pos x="3" y="181"/>
                </a:cxn>
              </a:cxnLst>
              <a:rect l="0" t="0" r="r" b="b"/>
              <a:pathLst>
                <a:path w="109" h="191">
                  <a:moveTo>
                    <a:pt x="3" y="181"/>
                  </a:moveTo>
                  <a:lnTo>
                    <a:pt x="29" y="170"/>
                  </a:lnTo>
                  <a:lnTo>
                    <a:pt x="40" y="170"/>
                  </a:lnTo>
                  <a:lnTo>
                    <a:pt x="52" y="173"/>
                  </a:lnTo>
                  <a:lnTo>
                    <a:pt x="70" y="185"/>
                  </a:lnTo>
                  <a:lnTo>
                    <a:pt x="80" y="190"/>
                  </a:lnTo>
                  <a:lnTo>
                    <a:pt x="90" y="189"/>
                  </a:lnTo>
                  <a:lnTo>
                    <a:pt x="105" y="178"/>
                  </a:lnTo>
                  <a:lnTo>
                    <a:pt x="105" y="177"/>
                  </a:lnTo>
                  <a:lnTo>
                    <a:pt x="108" y="136"/>
                  </a:lnTo>
                  <a:lnTo>
                    <a:pt x="105" y="104"/>
                  </a:lnTo>
                  <a:lnTo>
                    <a:pt x="108" y="92"/>
                  </a:lnTo>
                  <a:lnTo>
                    <a:pt x="103" y="68"/>
                  </a:lnTo>
                  <a:lnTo>
                    <a:pt x="108" y="53"/>
                  </a:lnTo>
                  <a:lnTo>
                    <a:pt x="108" y="49"/>
                  </a:lnTo>
                  <a:lnTo>
                    <a:pt x="105" y="45"/>
                  </a:lnTo>
                  <a:lnTo>
                    <a:pt x="92" y="43"/>
                  </a:lnTo>
                  <a:lnTo>
                    <a:pt x="86" y="34"/>
                  </a:lnTo>
                  <a:lnTo>
                    <a:pt x="84" y="24"/>
                  </a:lnTo>
                  <a:lnTo>
                    <a:pt x="75" y="8"/>
                  </a:lnTo>
                  <a:lnTo>
                    <a:pt x="67" y="1"/>
                  </a:lnTo>
                  <a:lnTo>
                    <a:pt x="59" y="0"/>
                  </a:lnTo>
                  <a:lnTo>
                    <a:pt x="51" y="4"/>
                  </a:lnTo>
                  <a:lnTo>
                    <a:pt x="32" y="35"/>
                  </a:lnTo>
                  <a:lnTo>
                    <a:pt x="31" y="52"/>
                  </a:lnTo>
                  <a:lnTo>
                    <a:pt x="35" y="61"/>
                  </a:lnTo>
                  <a:lnTo>
                    <a:pt x="38" y="74"/>
                  </a:lnTo>
                  <a:lnTo>
                    <a:pt x="35" y="86"/>
                  </a:lnTo>
                  <a:lnTo>
                    <a:pt x="13" y="72"/>
                  </a:lnTo>
                  <a:lnTo>
                    <a:pt x="3" y="98"/>
                  </a:lnTo>
                  <a:lnTo>
                    <a:pt x="4" y="129"/>
                  </a:lnTo>
                  <a:lnTo>
                    <a:pt x="0" y="177"/>
                  </a:lnTo>
                  <a:lnTo>
                    <a:pt x="3" y="181"/>
                  </a:lnTo>
                </a:path>
              </a:pathLst>
            </a:custGeom>
            <a:solidFill>
              <a:srgbClr val="8080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2898" y="1312"/>
              <a:ext cx="161" cy="204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8" y="118"/>
                </a:cxn>
                <a:cxn ang="0">
                  <a:pos x="30" y="119"/>
                </a:cxn>
                <a:cxn ang="0">
                  <a:pos x="38" y="120"/>
                </a:cxn>
                <a:cxn ang="0">
                  <a:pos x="41" y="128"/>
                </a:cxn>
                <a:cxn ang="0">
                  <a:pos x="42" y="138"/>
                </a:cxn>
                <a:cxn ang="0">
                  <a:pos x="61" y="145"/>
                </a:cxn>
                <a:cxn ang="0">
                  <a:pos x="73" y="157"/>
                </a:cxn>
                <a:cxn ang="0">
                  <a:pos x="74" y="169"/>
                </a:cxn>
                <a:cxn ang="0">
                  <a:pos x="81" y="195"/>
                </a:cxn>
                <a:cxn ang="0">
                  <a:pos x="95" y="199"/>
                </a:cxn>
                <a:cxn ang="0">
                  <a:pos x="111" y="201"/>
                </a:cxn>
                <a:cxn ang="0">
                  <a:pos x="141" y="201"/>
                </a:cxn>
                <a:cxn ang="0">
                  <a:pos x="147" y="203"/>
                </a:cxn>
                <a:cxn ang="0">
                  <a:pos x="152" y="152"/>
                </a:cxn>
                <a:cxn ang="0">
                  <a:pos x="154" y="120"/>
                </a:cxn>
                <a:cxn ang="0">
                  <a:pos x="138" y="117"/>
                </a:cxn>
                <a:cxn ang="0">
                  <a:pos x="121" y="124"/>
                </a:cxn>
                <a:cxn ang="0">
                  <a:pos x="122" y="115"/>
                </a:cxn>
                <a:cxn ang="0">
                  <a:pos x="132" y="102"/>
                </a:cxn>
                <a:cxn ang="0">
                  <a:pos x="155" y="83"/>
                </a:cxn>
                <a:cxn ang="0">
                  <a:pos x="160" y="73"/>
                </a:cxn>
                <a:cxn ang="0">
                  <a:pos x="157" y="58"/>
                </a:cxn>
                <a:cxn ang="0">
                  <a:pos x="150" y="53"/>
                </a:cxn>
                <a:cxn ang="0">
                  <a:pos x="151" y="38"/>
                </a:cxn>
                <a:cxn ang="0">
                  <a:pos x="140" y="38"/>
                </a:cxn>
                <a:cxn ang="0">
                  <a:pos x="127" y="38"/>
                </a:cxn>
                <a:cxn ang="0">
                  <a:pos x="115" y="29"/>
                </a:cxn>
                <a:cxn ang="0">
                  <a:pos x="110" y="19"/>
                </a:cxn>
                <a:cxn ang="0">
                  <a:pos x="102" y="7"/>
                </a:cxn>
                <a:cxn ang="0">
                  <a:pos x="92" y="1"/>
                </a:cxn>
                <a:cxn ang="0">
                  <a:pos x="78" y="0"/>
                </a:cxn>
                <a:cxn ang="0">
                  <a:pos x="69" y="8"/>
                </a:cxn>
                <a:cxn ang="0">
                  <a:pos x="67" y="21"/>
                </a:cxn>
                <a:cxn ang="0">
                  <a:pos x="62" y="32"/>
                </a:cxn>
                <a:cxn ang="0">
                  <a:pos x="46" y="38"/>
                </a:cxn>
                <a:cxn ang="0">
                  <a:pos x="28" y="56"/>
                </a:cxn>
                <a:cxn ang="0">
                  <a:pos x="19" y="75"/>
                </a:cxn>
                <a:cxn ang="0">
                  <a:pos x="10" y="88"/>
                </a:cxn>
                <a:cxn ang="0">
                  <a:pos x="0" y="115"/>
                </a:cxn>
                <a:cxn ang="0">
                  <a:pos x="1" y="115"/>
                </a:cxn>
              </a:cxnLst>
              <a:rect l="0" t="0" r="r" b="b"/>
              <a:pathLst>
                <a:path w="161" h="204">
                  <a:moveTo>
                    <a:pt x="1" y="115"/>
                  </a:moveTo>
                  <a:lnTo>
                    <a:pt x="8" y="118"/>
                  </a:lnTo>
                  <a:lnTo>
                    <a:pt x="30" y="119"/>
                  </a:lnTo>
                  <a:lnTo>
                    <a:pt x="38" y="120"/>
                  </a:lnTo>
                  <a:lnTo>
                    <a:pt x="41" y="128"/>
                  </a:lnTo>
                  <a:lnTo>
                    <a:pt x="42" y="138"/>
                  </a:lnTo>
                  <a:lnTo>
                    <a:pt x="61" y="145"/>
                  </a:lnTo>
                  <a:lnTo>
                    <a:pt x="73" y="157"/>
                  </a:lnTo>
                  <a:lnTo>
                    <a:pt x="74" y="169"/>
                  </a:lnTo>
                  <a:lnTo>
                    <a:pt x="81" y="195"/>
                  </a:lnTo>
                  <a:lnTo>
                    <a:pt x="95" y="199"/>
                  </a:lnTo>
                  <a:lnTo>
                    <a:pt x="111" y="201"/>
                  </a:lnTo>
                  <a:lnTo>
                    <a:pt x="141" y="201"/>
                  </a:lnTo>
                  <a:lnTo>
                    <a:pt x="147" y="203"/>
                  </a:lnTo>
                  <a:lnTo>
                    <a:pt x="152" y="152"/>
                  </a:lnTo>
                  <a:lnTo>
                    <a:pt x="154" y="120"/>
                  </a:lnTo>
                  <a:lnTo>
                    <a:pt x="138" y="117"/>
                  </a:lnTo>
                  <a:lnTo>
                    <a:pt x="121" y="124"/>
                  </a:lnTo>
                  <a:lnTo>
                    <a:pt x="122" y="115"/>
                  </a:lnTo>
                  <a:lnTo>
                    <a:pt x="132" y="102"/>
                  </a:lnTo>
                  <a:lnTo>
                    <a:pt x="155" y="83"/>
                  </a:lnTo>
                  <a:lnTo>
                    <a:pt x="160" y="73"/>
                  </a:lnTo>
                  <a:lnTo>
                    <a:pt x="157" y="58"/>
                  </a:lnTo>
                  <a:lnTo>
                    <a:pt x="150" y="53"/>
                  </a:lnTo>
                  <a:lnTo>
                    <a:pt x="151" y="38"/>
                  </a:lnTo>
                  <a:lnTo>
                    <a:pt x="140" y="38"/>
                  </a:lnTo>
                  <a:lnTo>
                    <a:pt x="127" y="38"/>
                  </a:lnTo>
                  <a:lnTo>
                    <a:pt x="115" y="29"/>
                  </a:lnTo>
                  <a:lnTo>
                    <a:pt x="110" y="19"/>
                  </a:lnTo>
                  <a:lnTo>
                    <a:pt x="102" y="7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9" y="8"/>
                  </a:lnTo>
                  <a:lnTo>
                    <a:pt x="67" y="21"/>
                  </a:lnTo>
                  <a:lnTo>
                    <a:pt x="62" y="32"/>
                  </a:lnTo>
                  <a:lnTo>
                    <a:pt x="46" y="38"/>
                  </a:lnTo>
                  <a:lnTo>
                    <a:pt x="28" y="56"/>
                  </a:lnTo>
                  <a:lnTo>
                    <a:pt x="19" y="75"/>
                  </a:lnTo>
                  <a:lnTo>
                    <a:pt x="10" y="88"/>
                  </a:lnTo>
                  <a:lnTo>
                    <a:pt x="0" y="115"/>
                  </a:lnTo>
                  <a:lnTo>
                    <a:pt x="1" y="115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3648" y="1729"/>
              <a:ext cx="49" cy="6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36" y="58"/>
                </a:cxn>
                <a:cxn ang="0">
                  <a:pos x="38" y="60"/>
                </a:cxn>
                <a:cxn ang="0">
                  <a:pos x="39" y="59"/>
                </a:cxn>
                <a:cxn ang="0">
                  <a:pos x="46" y="44"/>
                </a:cxn>
                <a:cxn ang="0">
                  <a:pos x="48" y="32"/>
                </a:cxn>
                <a:cxn ang="0">
                  <a:pos x="45" y="16"/>
                </a:cxn>
                <a:cxn ang="0">
                  <a:pos x="45" y="0"/>
                </a:cxn>
                <a:cxn ang="0">
                  <a:pos x="33" y="16"/>
                </a:cxn>
                <a:cxn ang="0">
                  <a:pos x="14" y="32"/>
                </a:cxn>
                <a:cxn ang="0">
                  <a:pos x="1" y="50"/>
                </a:cxn>
                <a:cxn ang="0">
                  <a:pos x="0" y="52"/>
                </a:cxn>
              </a:cxnLst>
              <a:rect l="0" t="0" r="r" b="b"/>
              <a:pathLst>
                <a:path w="49" h="61">
                  <a:moveTo>
                    <a:pt x="0" y="52"/>
                  </a:moveTo>
                  <a:lnTo>
                    <a:pt x="36" y="58"/>
                  </a:lnTo>
                  <a:lnTo>
                    <a:pt x="38" y="60"/>
                  </a:lnTo>
                  <a:lnTo>
                    <a:pt x="39" y="59"/>
                  </a:lnTo>
                  <a:lnTo>
                    <a:pt x="46" y="44"/>
                  </a:lnTo>
                  <a:lnTo>
                    <a:pt x="48" y="32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33" y="16"/>
                  </a:lnTo>
                  <a:lnTo>
                    <a:pt x="14" y="32"/>
                  </a:lnTo>
                  <a:lnTo>
                    <a:pt x="1" y="50"/>
                  </a:lnTo>
                  <a:lnTo>
                    <a:pt x="0" y="5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1935" y="1089"/>
              <a:ext cx="1696" cy="1574"/>
            </a:xfrm>
            <a:custGeom>
              <a:avLst/>
              <a:gdLst/>
              <a:ahLst/>
              <a:cxnLst>
                <a:cxn ang="0">
                  <a:pos x="529" y="95"/>
                </a:cxn>
                <a:cxn ang="0">
                  <a:pos x="630" y="151"/>
                </a:cxn>
                <a:cxn ang="0">
                  <a:pos x="715" y="244"/>
                </a:cxn>
                <a:cxn ang="0">
                  <a:pos x="769" y="305"/>
                </a:cxn>
                <a:cxn ang="0">
                  <a:pos x="954" y="338"/>
                </a:cxn>
                <a:cxn ang="0">
                  <a:pos x="1001" y="343"/>
                </a:cxn>
                <a:cxn ang="0">
                  <a:pos x="1036" y="381"/>
                </a:cxn>
                <a:cxn ang="0">
                  <a:pos x="1073" y="425"/>
                </a:cxn>
                <a:cxn ang="0">
                  <a:pos x="1119" y="446"/>
                </a:cxn>
                <a:cxn ang="0">
                  <a:pos x="1159" y="483"/>
                </a:cxn>
                <a:cxn ang="0">
                  <a:pos x="1179" y="515"/>
                </a:cxn>
                <a:cxn ang="0">
                  <a:pos x="1222" y="553"/>
                </a:cxn>
                <a:cxn ang="0">
                  <a:pos x="1249" y="572"/>
                </a:cxn>
                <a:cxn ang="0">
                  <a:pos x="1276" y="634"/>
                </a:cxn>
                <a:cxn ang="0">
                  <a:pos x="1282" y="679"/>
                </a:cxn>
                <a:cxn ang="0">
                  <a:pos x="1302" y="734"/>
                </a:cxn>
                <a:cxn ang="0">
                  <a:pos x="1312" y="787"/>
                </a:cxn>
                <a:cxn ang="0">
                  <a:pos x="1348" y="841"/>
                </a:cxn>
                <a:cxn ang="0">
                  <a:pos x="1619" y="986"/>
                </a:cxn>
                <a:cxn ang="0">
                  <a:pos x="1650" y="1194"/>
                </a:cxn>
                <a:cxn ang="0">
                  <a:pos x="1400" y="1311"/>
                </a:cxn>
                <a:cxn ang="0">
                  <a:pos x="1337" y="1329"/>
                </a:cxn>
                <a:cxn ang="0">
                  <a:pos x="1111" y="1406"/>
                </a:cxn>
                <a:cxn ang="0">
                  <a:pos x="1000" y="1567"/>
                </a:cxn>
                <a:cxn ang="0">
                  <a:pos x="879" y="1490"/>
                </a:cxn>
                <a:cxn ang="0">
                  <a:pos x="753" y="1398"/>
                </a:cxn>
                <a:cxn ang="0">
                  <a:pos x="690" y="1434"/>
                </a:cxn>
                <a:cxn ang="0">
                  <a:pos x="681" y="1497"/>
                </a:cxn>
                <a:cxn ang="0">
                  <a:pos x="654" y="1486"/>
                </a:cxn>
                <a:cxn ang="0">
                  <a:pos x="626" y="1436"/>
                </a:cxn>
                <a:cxn ang="0">
                  <a:pos x="589" y="1393"/>
                </a:cxn>
                <a:cxn ang="0">
                  <a:pos x="534" y="1270"/>
                </a:cxn>
                <a:cxn ang="0">
                  <a:pos x="494" y="1200"/>
                </a:cxn>
                <a:cxn ang="0">
                  <a:pos x="419" y="1141"/>
                </a:cxn>
                <a:cxn ang="0">
                  <a:pos x="363" y="1056"/>
                </a:cxn>
                <a:cxn ang="0">
                  <a:pos x="360" y="922"/>
                </a:cxn>
                <a:cxn ang="0">
                  <a:pos x="327" y="846"/>
                </a:cxn>
                <a:cxn ang="0">
                  <a:pos x="259" y="802"/>
                </a:cxn>
                <a:cxn ang="0">
                  <a:pos x="212" y="751"/>
                </a:cxn>
                <a:cxn ang="0">
                  <a:pos x="215" y="686"/>
                </a:cxn>
                <a:cxn ang="0">
                  <a:pos x="179" y="651"/>
                </a:cxn>
                <a:cxn ang="0">
                  <a:pos x="135" y="590"/>
                </a:cxn>
                <a:cxn ang="0">
                  <a:pos x="56" y="431"/>
                </a:cxn>
                <a:cxn ang="0">
                  <a:pos x="43" y="261"/>
                </a:cxn>
                <a:cxn ang="0">
                  <a:pos x="88" y="282"/>
                </a:cxn>
                <a:cxn ang="0">
                  <a:pos x="108" y="232"/>
                </a:cxn>
                <a:cxn ang="0">
                  <a:pos x="205" y="189"/>
                </a:cxn>
                <a:cxn ang="0">
                  <a:pos x="184" y="105"/>
                </a:cxn>
              </a:cxnLst>
              <a:rect l="0" t="0" r="r" b="b"/>
              <a:pathLst>
                <a:path w="1696" h="1574">
                  <a:moveTo>
                    <a:pt x="374" y="0"/>
                  </a:moveTo>
                  <a:lnTo>
                    <a:pt x="395" y="15"/>
                  </a:lnTo>
                  <a:lnTo>
                    <a:pt x="408" y="21"/>
                  </a:lnTo>
                  <a:lnTo>
                    <a:pt x="529" y="95"/>
                  </a:lnTo>
                  <a:lnTo>
                    <a:pt x="546" y="109"/>
                  </a:lnTo>
                  <a:lnTo>
                    <a:pt x="569" y="118"/>
                  </a:lnTo>
                  <a:lnTo>
                    <a:pt x="603" y="135"/>
                  </a:lnTo>
                  <a:lnTo>
                    <a:pt x="630" y="151"/>
                  </a:lnTo>
                  <a:lnTo>
                    <a:pt x="670" y="187"/>
                  </a:lnTo>
                  <a:lnTo>
                    <a:pt x="701" y="204"/>
                  </a:lnTo>
                  <a:lnTo>
                    <a:pt x="708" y="215"/>
                  </a:lnTo>
                  <a:lnTo>
                    <a:pt x="715" y="244"/>
                  </a:lnTo>
                  <a:lnTo>
                    <a:pt x="723" y="272"/>
                  </a:lnTo>
                  <a:lnTo>
                    <a:pt x="736" y="286"/>
                  </a:lnTo>
                  <a:lnTo>
                    <a:pt x="751" y="297"/>
                  </a:lnTo>
                  <a:lnTo>
                    <a:pt x="769" y="305"/>
                  </a:lnTo>
                  <a:lnTo>
                    <a:pt x="814" y="317"/>
                  </a:lnTo>
                  <a:lnTo>
                    <a:pt x="861" y="328"/>
                  </a:lnTo>
                  <a:lnTo>
                    <a:pt x="908" y="332"/>
                  </a:lnTo>
                  <a:lnTo>
                    <a:pt x="954" y="338"/>
                  </a:lnTo>
                  <a:lnTo>
                    <a:pt x="965" y="338"/>
                  </a:lnTo>
                  <a:lnTo>
                    <a:pt x="971" y="341"/>
                  </a:lnTo>
                  <a:lnTo>
                    <a:pt x="993" y="343"/>
                  </a:lnTo>
                  <a:lnTo>
                    <a:pt x="1001" y="343"/>
                  </a:lnTo>
                  <a:lnTo>
                    <a:pt x="1004" y="351"/>
                  </a:lnTo>
                  <a:lnTo>
                    <a:pt x="1005" y="361"/>
                  </a:lnTo>
                  <a:lnTo>
                    <a:pt x="1023" y="369"/>
                  </a:lnTo>
                  <a:lnTo>
                    <a:pt x="1036" y="381"/>
                  </a:lnTo>
                  <a:lnTo>
                    <a:pt x="1037" y="393"/>
                  </a:lnTo>
                  <a:lnTo>
                    <a:pt x="1044" y="418"/>
                  </a:lnTo>
                  <a:lnTo>
                    <a:pt x="1058" y="422"/>
                  </a:lnTo>
                  <a:lnTo>
                    <a:pt x="1073" y="425"/>
                  </a:lnTo>
                  <a:lnTo>
                    <a:pt x="1102" y="425"/>
                  </a:lnTo>
                  <a:lnTo>
                    <a:pt x="1108" y="427"/>
                  </a:lnTo>
                  <a:lnTo>
                    <a:pt x="1111" y="428"/>
                  </a:lnTo>
                  <a:lnTo>
                    <a:pt x="1119" y="446"/>
                  </a:lnTo>
                  <a:lnTo>
                    <a:pt x="1135" y="461"/>
                  </a:lnTo>
                  <a:lnTo>
                    <a:pt x="1159" y="473"/>
                  </a:lnTo>
                  <a:lnTo>
                    <a:pt x="1161" y="478"/>
                  </a:lnTo>
                  <a:lnTo>
                    <a:pt x="1159" y="483"/>
                  </a:lnTo>
                  <a:lnTo>
                    <a:pt x="1142" y="495"/>
                  </a:lnTo>
                  <a:lnTo>
                    <a:pt x="1143" y="501"/>
                  </a:lnTo>
                  <a:lnTo>
                    <a:pt x="1163" y="515"/>
                  </a:lnTo>
                  <a:lnTo>
                    <a:pt x="1179" y="515"/>
                  </a:lnTo>
                  <a:lnTo>
                    <a:pt x="1185" y="522"/>
                  </a:lnTo>
                  <a:lnTo>
                    <a:pt x="1199" y="550"/>
                  </a:lnTo>
                  <a:lnTo>
                    <a:pt x="1216" y="550"/>
                  </a:lnTo>
                  <a:lnTo>
                    <a:pt x="1222" y="553"/>
                  </a:lnTo>
                  <a:lnTo>
                    <a:pt x="1225" y="557"/>
                  </a:lnTo>
                  <a:lnTo>
                    <a:pt x="1228" y="570"/>
                  </a:lnTo>
                  <a:lnTo>
                    <a:pt x="1243" y="570"/>
                  </a:lnTo>
                  <a:lnTo>
                    <a:pt x="1249" y="572"/>
                  </a:lnTo>
                  <a:lnTo>
                    <a:pt x="1251" y="576"/>
                  </a:lnTo>
                  <a:lnTo>
                    <a:pt x="1250" y="585"/>
                  </a:lnTo>
                  <a:lnTo>
                    <a:pt x="1260" y="611"/>
                  </a:lnTo>
                  <a:lnTo>
                    <a:pt x="1276" y="634"/>
                  </a:lnTo>
                  <a:lnTo>
                    <a:pt x="1284" y="638"/>
                  </a:lnTo>
                  <a:lnTo>
                    <a:pt x="1287" y="644"/>
                  </a:lnTo>
                  <a:lnTo>
                    <a:pt x="1280" y="662"/>
                  </a:lnTo>
                  <a:lnTo>
                    <a:pt x="1282" y="679"/>
                  </a:lnTo>
                  <a:lnTo>
                    <a:pt x="1273" y="704"/>
                  </a:lnTo>
                  <a:lnTo>
                    <a:pt x="1273" y="713"/>
                  </a:lnTo>
                  <a:lnTo>
                    <a:pt x="1282" y="728"/>
                  </a:lnTo>
                  <a:lnTo>
                    <a:pt x="1302" y="734"/>
                  </a:lnTo>
                  <a:lnTo>
                    <a:pt x="1310" y="744"/>
                  </a:lnTo>
                  <a:lnTo>
                    <a:pt x="1311" y="757"/>
                  </a:lnTo>
                  <a:lnTo>
                    <a:pt x="1309" y="775"/>
                  </a:lnTo>
                  <a:lnTo>
                    <a:pt x="1312" y="787"/>
                  </a:lnTo>
                  <a:lnTo>
                    <a:pt x="1334" y="808"/>
                  </a:lnTo>
                  <a:lnTo>
                    <a:pt x="1341" y="827"/>
                  </a:lnTo>
                  <a:lnTo>
                    <a:pt x="1344" y="835"/>
                  </a:lnTo>
                  <a:lnTo>
                    <a:pt x="1348" y="841"/>
                  </a:lnTo>
                  <a:lnTo>
                    <a:pt x="1408" y="943"/>
                  </a:lnTo>
                  <a:lnTo>
                    <a:pt x="1524" y="969"/>
                  </a:lnTo>
                  <a:lnTo>
                    <a:pt x="1542" y="977"/>
                  </a:lnTo>
                  <a:lnTo>
                    <a:pt x="1619" y="986"/>
                  </a:lnTo>
                  <a:lnTo>
                    <a:pt x="1643" y="990"/>
                  </a:lnTo>
                  <a:lnTo>
                    <a:pt x="1659" y="992"/>
                  </a:lnTo>
                  <a:lnTo>
                    <a:pt x="1695" y="1039"/>
                  </a:lnTo>
                  <a:lnTo>
                    <a:pt x="1650" y="1194"/>
                  </a:lnTo>
                  <a:lnTo>
                    <a:pt x="1645" y="1200"/>
                  </a:lnTo>
                  <a:lnTo>
                    <a:pt x="1402" y="1309"/>
                  </a:lnTo>
                  <a:lnTo>
                    <a:pt x="1407" y="1312"/>
                  </a:lnTo>
                  <a:lnTo>
                    <a:pt x="1400" y="1311"/>
                  </a:lnTo>
                  <a:lnTo>
                    <a:pt x="1397" y="1312"/>
                  </a:lnTo>
                  <a:lnTo>
                    <a:pt x="1366" y="1321"/>
                  </a:lnTo>
                  <a:lnTo>
                    <a:pt x="1353" y="1327"/>
                  </a:lnTo>
                  <a:lnTo>
                    <a:pt x="1337" y="1329"/>
                  </a:lnTo>
                  <a:lnTo>
                    <a:pt x="1284" y="1340"/>
                  </a:lnTo>
                  <a:lnTo>
                    <a:pt x="1157" y="1357"/>
                  </a:lnTo>
                  <a:lnTo>
                    <a:pt x="1134" y="1362"/>
                  </a:lnTo>
                  <a:lnTo>
                    <a:pt x="1111" y="1406"/>
                  </a:lnTo>
                  <a:lnTo>
                    <a:pt x="1086" y="1457"/>
                  </a:lnTo>
                  <a:lnTo>
                    <a:pt x="1055" y="1508"/>
                  </a:lnTo>
                  <a:lnTo>
                    <a:pt x="1033" y="1533"/>
                  </a:lnTo>
                  <a:lnTo>
                    <a:pt x="1000" y="1567"/>
                  </a:lnTo>
                  <a:lnTo>
                    <a:pt x="997" y="1572"/>
                  </a:lnTo>
                  <a:lnTo>
                    <a:pt x="969" y="1573"/>
                  </a:lnTo>
                  <a:lnTo>
                    <a:pt x="945" y="1559"/>
                  </a:lnTo>
                  <a:lnTo>
                    <a:pt x="879" y="1490"/>
                  </a:lnTo>
                  <a:lnTo>
                    <a:pt x="857" y="1470"/>
                  </a:lnTo>
                  <a:lnTo>
                    <a:pt x="787" y="1416"/>
                  </a:lnTo>
                  <a:lnTo>
                    <a:pt x="765" y="1415"/>
                  </a:lnTo>
                  <a:lnTo>
                    <a:pt x="753" y="1398"/>
                  </a:lnTo>
                  <a:lnTo>
                    <a:pt x="730" y="1384"/>
                  </a:lnTo>
                  <a:lnTo>
                    <a:pt x="717" y="1389"/>
                  </a:lnTo>
                  <a:lnTo>
                    <a:pt x="692" y="1415"/>
                  </a:lnTo>
                  <a:lnTo>
                    <a:pt x="690" y="1434"/>
                  </a:lnTo>
                  <a:lnTo>
                    <a:pt x="697" y="1448"/>
                  </a:lnTo>
                  <a:lnTo>
                    <a:pt x="692" y="1463"/>
                  </a:lnTo>
                  <a:lnTo>
                    <a:pt x="681" y="1475"/>
                  </a:lnTo>
                  <a:lnTo>
                    <a:pt x="681" y="1497"/>
                  </a:lnTo>
                  <a:lnTo>
                    <a:pt x="677" y="1510"/>
                  </a:lnTo>
                  <a:lnTo>
                    <a:pt x="664" y="1517"/>
                  </a:lnTo>
                  <a:lnTo>
                    <a:pt x="656" y="1516"/>
                  </a:lnTo>
                  <a:lnTo>
                    <a:pt x="654" y="1486"/>
                  </a:lnTo>
                  <a:lnTo>
                    <a:pt x="636" y="1481"/>
                  </a:lnTo>
                  <a:lnTo>
                    <a:pt x="633" y="1474"/>
                  </a:lnTo>
                  <a:lnTo>
                    <a:pt x="638" y="1446"/>
                  </a:lnTo>
                  <a:lnTo>
                    <a:pt x="626" y="1436"/>
                  </a:lnTo>
                  <a:lnTo>
                    <a:pt x="618" y="1426"/>
                  </a:lnTo>
                  <a:lnTo>
                    <a:pt x="613" y="1413"/>
                  </a:lnTo>
                  <a:lnTo>
                    <a:pt x="608" y="1408"/>
                  </a:lnTo>
                  <a:lnTo>
                    <a:pt x="589" y="1393"/>
                  </a:lnTo>
                  <a:lnTo>
                    <a:pt x="579" y="1366"/>
                  </a:lnTo>
                  <a:lnTo>
                    <a:pt x="557" y="1325"/>
                  </a:lnTo>
                  <a:lnTo>
                    <a:pt x="540" y="1296"/>
                  </a:lnTo>
                  <a:lnTo>
                    <a:pt x="534" y="1270"/>
                  </a:lnTo>
                  <a:lnTo>
                    <a:pt x="523" y="1247"/>
                  </a:lnTo>
                  <a:lnTo>
                    <a:pt x="507" y="1234"/>
                  </a:lnTo>
                  <a:lnTo>
                    <a:pt x="498" y="1221"/>
                  </a:lnTo>
                  <a:lnTo>
                    <a:pt x="494" y="1200"/>
                  </a:lnTo>
                  <a:lnTo>
                    <a:pt x="480" y="1190"/>
                  </a:lnTo>
                  <a:lnTo>
                    <a:pt x="473" y="1177"/>
                  </a:lnTo>
                  <a:lnTo>
                    <a:pt x="458" y="1160"/>
                  </a:lnTo>
                  <a:lnTo>
                    <a:pt x="419" y="1141"/>
                  </a:lnTo>
                  <a:lnTo>
                    <a:pt x="406" y="1130"/>
                  </a:lnTo>
                  <a:lnTo>
                    <a:pt x="388" y="1105"/>
                  </a:lnTo>
                  <a:lnTo>
                    <a:pt x="374" y="1088"/>
                  </a:lnTo>
                  <a:lnTo>
                    <a:pt x="363" y="1056"/>
                  </a:lnTo>
                  <a:lnTo>
                    <a:pt x="363" y="1029"/>
                  </a:lnTo>
                  <a:lnTo>
                    <a:pt x="365" y="982"/>
                  </a:lnTo>
                  <a:lnTo>
                    <a:pt x="367" y="959"/>
                  </a:lnTo>
                  <a:lnTo>
                    <a:pt x="360" y="922"/>
                  </a:lnTo>
                  <a:lnTo>
                    <a:pt x="349" y="908"/>
                  </a:lnTo>
                  <a:lnTo>
                    <a:pt x="342" y="895"/>
                  </a:lnTo>
                  <a:lnTo>
                    <a:pt x="334" y="848"/>
                  </a:lnTo>
                  <a:lnTo>
                    <a:pt x="327" y="846"/>
                  </a:lnTo>
                  <a:lnTo>
                    <a:pt x="304" y="833"/>
                  </a:lnTo>
                  <a:lnTo>
                    <a:pt x="286" y="811"/>
                  </a:lnTo>
                  <a:lnTo>
                    <a:pt x="278" y="806"/>
                  </a:lnTo>
                  <a:lnTo>
                    <a:pt x="259" y="802"/>
                  </a:lnTo>
                  <a:lnTo>
                    <a:pt x="250" y="791"/>
                  </a:lnTo>
                  <a:lnTo>
                    <a:pt x="236" y="771"/>
                  </a:lnTo>
                  <a:lnTo>
                    <a:pt x="222" y="762"/>
                  </a:lnTo>
                  <a:lnTo>
                    <a:pt x="212" y="751"/>
                  </a:lnTo>
                  <a:lnTo>
                    <a:pt x="212" y="745"/>
                  </a:lnTo>
                  <a:lnTo>
                    <a:pt x="219" y="706"/>
                  </a:lnTo>
                  <a:lnTo>
                    <a:pt x="219" y="694"/>
                  </a:lnTo>
                  <a:lnTo>
                    <a:pt x="215" y="686"/>
                  </a:lnTo>
                  <a:lnTo>
                    <a:pt x="205" y="681"/>
                  </a:lnTo>
                  <a:lnTo>
                    <a:pt x="197" y="672"/>
                  </a:lnTo>
                  <a:lnTo>
                    <a:pt x="191" y="659"/>
                  </a:lnTo>
                  <a:lnTo>
                    <a:pt x="179" y="651"/>
                  </a:lnTo>
                  <a:lnTo>
                    <a:pt x="173" y="636"/>
                  </a:lnTo>
                  <a:lnTo>
                    <a:pt x="158" y="613"/>
                  </a:lnTo>
                  <a:lnTo>
                    <a:pt x="140" y="603"/>
                  </a:lnTo>
                  <a:lnTo>
                    <a:pt x="135" y="590"/>
                  </a:lnTo>
                  <a:lnTo>
                    <a:pt x="107" y="520"/>
                  </a:lnTo>
                  <a:lnTo>
                    <a:pt x="100" y="516"/>
                  </a:lnTo>
                  <a:lnTo>
                    <a:pt x="67" y="445"/>
                  </a:lnTo>
                  <a:lnTo>
                    <a:pt x="56" y="431"/>
                  </a:lnTo>
                  <a:lnTo>
                    <a:pt x="43" y="425"/>
                  </a:lnTo>
                  <a:lnTo>
                    <a:pt x="0" y="418"/>
                  </a:lnTo>
                  <a:lnTo>
                    <a:pt x="12" y="380"/>
                  </a:lnTo>
                  <a:lnTo>
                    <a:pt x="43" y="261"/>
                  </a:lnTo>
                  <a:lnTo>
                    <a:pt x="58" y="264"/>
                  </a:lnTo>
                  <a:lnTo>
                    <a:pt x="69" y="272"/>
                  </a:lnTo>
                  <a:lnTo>
                    <a:pt x="78" y="280"/>
                  </a:lnTo>
                  <a:lnTo>
                    <a:pt x="88" y="282"/>
                  </a:lnTo>
                  <a:lnTo>
                    <a:pt x="94" y="277"/>
                  </a:lnTo>
                  <a:lnTo>
                    <a:pt x="94" y="270"/>
                  </a:lnTo>
                  <a:lnTo>
                    <a:pt x="99" y="244"/>
                  </a:lnTo>
                  <a:lnTo>
                    <a:pt x="108" y="232"/>
                  </a:lnTo>
                  <a:lnTo>
                    <a:pt x="121" y="225"/>
                  </a:lnTo>
                  <a:lnTo>
                    <a:pt x="151" y="225"/>
                  </a:lnTo>
                  <a:lnTo>
                    <a:pt x="194" y="212"/>
                  </a:lnTo>
                  <a:lnTo>
                    <a:pt x="205" y="189"/>
                  </a:lnTo>
                  <a:lnTo>
                    <a:pt x="239" y="176"/>
                  </a:lnTo>
                  <a:lnTo>
                    <a:pt x="214" y="133"/>
                  </a:lnTo>
                  <a:lnTo>
                    <a:pt x="208" y="121"/>
                  </a:lnTo>
                  <a:lnTo>
                    <a:pt x="184" y="105"/>
                  </a:lnTo>
                  <a:lnTo>
                    <a:pt x="176" y="92"/>
                  </a:lnTo>
                  <a:lnTo>
                    <a:pt x="291" y="32"/>
                  </a:lnTo>
                  <a:lnTo>
                    <a:pt x="374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3281" y="1781"/>
              <a:ext cx="432" cy="30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26" y="138"/>
                </a:cxn>
                <a:cxn ang="0">
                  <a:pos x="38" y="138"/>
                </a:cxn>
                <a:cxn ang="0">
                  <a:pos x="50" y="141"/>
                </a:cxn>
                <a:cxn ang="0">
                  <a:pos x="68" y="153"/>
                </a:cxn>
                <a:cxn ang="0">
                  <a:pos x="79" y="158"/>
                </a:cxn>
                <a:cxn ang="0">
                  <a:pos x="88" y="157"/>
                </a:cxn>
                <a:cxn ang="0">
                  <a:pos x="104" y="146"/>
                </a:cxn>
                <a:cxn ang="0">
                  <a:pos x="117" y="143"/>
                </a:cxn>
                <a:cxn ang="0">
                  <a:pos x="135" y="147"/>
                </a:cxn>
                <a:cxn ang="0">
                  <a:pos x="157" y="146"/>
                </a:cxn>
                <a:cxn ang="0">
                  <a:pos x="180" y="143"/>
                </a:cxn>
                <a:cxn ang="0">
                  <a:pos x="193" y="131"/>
                </a:cxn>
                <a:cxn ang="0">
                  <a:pos x="200" y="129"/>
                </a:cxn>
                <a:cxn ang="0">
                  <a:pos x="207" y="131"/>
                </a:cxn>
                <a:cxn ang="0">
                  <a:pos x="224" y="137"/>
                </a:cxn>
                <a:cxn ang="0">
                  <a:pos x="230" y="124"/>
                </a:cxn>
                <a:cxn ang="0">
                  <a:pos x="245" y="113"/>
                </a:cxn>
                <a:cxn ang="0">
                  <a:pos x="266" y="108"/>
                </a:cxn>
                <a:cxn ang="0">
                  <a:pos x="287" y="80"/>
                </a:cxn>
                <a:cxn ang="0">
                  <a:pos x="302" y="64"/>
                </a:cxn>
                <a:cxn ang="0">
                  <a:pos x="307" y="54"/>
                </a:cxn>
                <a:cxn ang="0">
                  <a:pos x="318" y="51"/>
                </a:cxn>
                <a:cxn ang="0">
                  <a:pos x="334" y="36"/>
                </a:cxn>
                <a:cxn ang="0">
                  <a:pos x="361" y="8"/>
                </a:cxn>
                <a:cxn ang="0">
                  <a:pos x="368" y="0"/>
                </a:cxn>
                <a:cxn ang="0">
                  <a:pos x="404" y="6"/>
                </a:cxn>
                <a:cxn ang="0">
                  <a:pos x="406" y="8"/>
                </a:cxn>
                <a:cxn ang="0">
                  <a:pos x="409" y="10"/>
                </a:cxn>
                <a:cxn ang="0">
                  <a:pos x="425" y="43"/>
                </a:cxn>
                <a:cxn ang="0">
                  <a:pos x="431" y="70"/>
                </a:cxn>
                <a:cxn ang="0">
                  <a:pos x="415" y="89"/>
                </a:cxn>
                <a:cxn ang="0">
                  <a:pos x="405" y="101"/>
                </a:cxn>
                <a:cxn ang="0">
                  <a:pos x="388" y="127"/>
                </a:cxn>
                <a:cxn ang="0">
                  <a:pos x="347" y="220"/>
                </a:cxn>
                <a:cxn ang="0">
                  <a:pos x="314" y="299"/>
                </a:cxn>
                <a:cxn ang="0">
                  <a:pos x="313" y="300"/>
                </a:cxn>
                <a:cxn ang="0">
                  <a:pos x="298" y="298"/>
                </a:cxn>
                <a:cxn ang="0">
                  <a:pos x="273" y="294"/>
                </a:cxn>
                <a:cxn ang="0">
                  <a:pos x="195" y="285"/>
                </a:cxn>
                <a:cxn ang="0">
                  <a:pos x="178" y="277"/>
                </a:cxn>
                <a:cxn ang="0">
                  <a:pos x="61" y="251"/>
                </a:cxn>
                <a:cxn ang="0">
                  <a:pos x="1" y="149"/>
                </a:cxn>
                <a:cxn ang="0">
                  <a:pos x="0" y="149"/>
                </a:cxn>
              </a:cxnLst>
              <a:rect l="0" t="0" r="r" b="b"/>
              <a:pathLst>
                <a:path w="432" h="301">
                  <a:moveTo>
                    <a:pt x="0" y="149"/>
                  </a:moveTo>
                  <a:lnTo>
                    <a:pt x="26" y="138"/>
                  </a:lnTo>
                  <a:lnTo>
                    <a:pt x="38" y="138"/>
                  </a:lnTo>
                  <a:lnTo>
                    <a:pt x="50" y="141"/>
                  </a:lnTo>
                  <a:lnTo>
                    <a:pt x="68" y="153"/>
                  </a:lnTo>
                  <a:lnTo>
                    <a:pt x="79" y="158"/>
                  </a:lnTo>
                  <a:lnTo>
                    <a:pt x="88" y="157"/>
                  </a:lnTo>
                  <a:lnTo>
                    <a:pt x="104" y="146"/>
                  </a:lnTo>
                  <a:lnTo>
                    <a:pt x="117" y="143"/>
                  </a:lnTo>
                  <a:lnTo>
                    <a:pt x="135" y="147"/>
                  </a:lnTo>
                  <a:lnTo>
                    <a:pt x="157" y="146"/>
                  </a:lnTo>
                  <a:lnTo>
                    <a:pt x="180" y="143"/>
                  </a:lnTo>
                  <a:lnTo>
                    <a:pt x="193" y="131"/>
                  </a:lnTo>
                  <a:lnTo>
                    <a:pt x="200" y="129"/>
                  </a:lnTo>
                  <a:lnTo>
                    <a:pt x="207" y="131"/>
                  </a:lnTo>
                  <a:lnTo>
                    <a:pt x="224" y="137"/>
                  </a:lnTo>
                  <a:lnTo>
                    <a:pt x="230" y="124"/>
                  </a:lnTo>
                  <a:lnTo>
                    <a:pt x="245" y="113"/>
                  </a:lnTo>
                  <a:lnTo>
                    <a:pt x="266" y="108"/>
                  </a:lnTo>
                  <a:lnTo>
                    <a:pt x="287" y="80"/>
                  </a:lnTo>
                  <a:lnTo>
                    <a:pt x="302" y="64"/>
                  </a:lnTo>
                  <a:lnTo>
                    <a:pt x="307" y="54"/>
                  </a:lnTo>
                  <a:lnTo>
                    <a:pt x="318" y="51"/>
                  </a:lnTo>
                  <a:lnTo>
                    <a:pt x="334" y="36"/>
                  </a:lnTo>
                  <a:lnTo>
                    <a:pt x="361" y="8"/>
                  </a:lnTo>
                  <a:lnTo>
                    <a:pt x="368" y="0"/>
                  </a:lnTo>
                  <a:lnTo>
                    <a:pt x="404" y="6"/>
                  </a:lnTo>
                  <a:lnTo>
                    <a:pt x="406" y="8"/>
                  </a:lnTo>
                  <a:lnTo>
                    <a:pt x="409" y="10"/>
                  </a:lnTo>
                  <a:lnTo>
                    <a:pt x="425" y="43"/>
                  </a:lnTo>
                  <a:lnTo>
                    <a:pt x="431" y="70"/>
                  </a:lnTo>
                  <a:lnTo>
                    <a:pt x="415" y="89"/>
                  </a:lnTo>
                  <a:lnTo>
                    <a:pt x="405" y="101"/>
                  </a:lnTo>
                  <a:lnTo>
                    <a:pt x="388" y="127"/>
                  </a:lnTo>
                  <a:lnTo>
                    <a:pt x="347" y="220"/>
                  </a:lnTo>
                  <a:lnTo>
                    <a:pt x="314" y="299"/>
                  </a:lnTo>
                  <a:lnTo>
                    <a:pt x="313" y="300"/>
                  </a:lnTo>
                  <a:lnTo>
                    <a:pt x="298" y="298"/>
                  </a:lnTo>
                  <a:lnTo>
                    <a:pt x="273" y="294"/>
                  </a:lnTo>
                  <a:lnTo>
                    <a:pt x="195" y="285"/>
                  </a:lnTo>
                  <a:lnTo>
                    <a:pt x="178" y="277"/>
                  </a:lnTo>
                  <a:lnTo>
                    <a:pt x="61" y="251"/>
                  </a:lnTo>
                  <a:lnTo>
                    <a:pt x="1" y="149"/>
                  </a:lnTo>
                  <a:lnTo>
                    <a:pt x="0" y="149"/>
                  </a:lnTo>
                </a:path>
              </a:pathLst>
            </a:custGeom>
            <a:solidFill>
              <a:srgbClr val="CA65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568" y="2400"/>
              <a:ext cx="858" cy="537"/>
            </a:xfrm>
            <a:custGeom>
              <a:avLst/>
              <a:gdLst/>
              <a:ahLst/>
              <a:cxnLst>
                <a:cxn ang="0">
                  <a:pos x="117" y="535"/>
                </a:cxn>
                <a:cxn ang="0">
                  <a:pos x="151" y="531"/>
                </a:cxn>
                <a:cxn ang="0">
                  <a:pos x="187" y="530"/>
                </a:cxn>
                <a:cxn ang="0">
                  <a:pos x="208" y="507"/>
                </a:cxn>
                <a:cxn ang="0">
                  <a:pos x="228" y="485"/>
                </a:cxn>
                <a:cxn ang="0">
                  <a:pos x="256" y="469"/>
                </a:cxn>
                <a:cxn ang="0">
                  <a:pos x="295" y="458"/>
                </a:cxn>
                <a:cxn ang="0">
                  <a:pos x="349" y="453"/>
                </a:cxn>
                <a:cxn ang="0">
                  <a:pos x="396" y="446"/>
                </a:cxn>
                <a:cxn ang="0">
                  <a:pos x="418" y="430"/>
                </a:cxn>
                <a:cxn ang="0">
                  <a:pos x="439" y="416"/>
                </a:cxn>
                <a:cxn ang="0">
                  <a:pos x="470" y="421"/>
                </a:cxn>
                <a:cxn ang="0">
                  <a:pos x="495" y="416"/>
                </a:cxn>
                <a:cxn ang="0">
                  <a:pos x="543" y="374"/>
                </a:cxn>
                <a:cxn ang="0">
                  <a:pos x="579" y="350"/>
                </a:cxn>
                <a:cxn ang="0">
                  <a:pos x="632" y="339"/>
                </a:cxn>
                <a:cxn ang="0">
                  <a:pos x="711" y="327"/>
                </a:cxn>
                <a:cxn ang="0">
                  <a:pos x="735" y="323"/>
                </a:cxn>
                <a:cxn ang="0">
                  <a:pos x="770" y="306"/>
                </a:cxn>
                <a:cxn ang="0">
                  <a:pos x="796" y="287"/>
                </a:cxn>
                <a:cxn ang="0">
                  <a:pos x="801" y="239"/>
                </a:cxn>
                <a:cxn ang="0">
                  <a:pos x="816" y="220"/>
                </a:cxn>
                <a:cxn ang="0">
                  <a:pos x="857" y="205"/>
                </a:cxn>
                <a:cxn ang="0">
                  <a:pos x="848" y="162"/>
                </a:cxn>
                <a:cxn ang="0">
                  <a:pos x="772" y="1"/>
                </a:cxn>
                <a:cxn ang="0">
                  <a:pos x="742" y="8"/>
                </a:cxn>
                <a:cxn ang="0">
                  <a:pos x="717" y="17"/>
                </a:cxn>
                <a:cxn ang="0">
                  <a:pos x="678" y="24"/>
                </a:cxn>
                <a:cxn ang="0">
                  <a:pos x="580" y="39"/>
                </a:cxn>
                <a:cxn ang="0">
                  <a:pos x="508" y="49"/>
                </a:cxn>
                <a:cxn ang="0">
                  <a:pos x="485" y="83"/>
                </a:cxn>
                <a:cxn ang="0">
                  <a:pos x="460" y="133"/>
                </a:cxn>
                <a:cxn ang="0">
                  <a:pos x="429" y="187"/>
                </a:cxn>
                <a:cxn ang="0">
                  <a:pos x="403" y="219"/>
                </a:cxn>
                <a:cxn ang="0">
                  <a:pos x="370" y="254"/>
                </a:cxn>
                <a:cxn ang="0">
                  <a:pos x="344" y="261"/>
                </a:cxn>
                <a:cxn ang="0">
                  <a:pos x="316" y="250"/>
                </a:cxn>
                <a:cxn ang="0">
                  <a:pos x="250" y="184"/>
                </a:cxn>
                <a:cxn ang="0">
                  <a:pos x="215" y="152"/>
                </a:cxn>
                <a:cxn ang="0">
                  <a:pos x="150" y="105"/>
                </a:cxn>
                <a:cxn ang="0">
                  <a:pos x="124" y="92"/>
                </a:cxn>
                <a:cxn ang="0">
                  <a:pos x="100" y="75"/>
                </a:cxn>
                <a:cxn ang="0">
                  <a:pos x="75" y="87"/>
                </a:cxn>
                <a:cxn ang="0">
                  <a:pos x="58" y="115"/>
                </a:cxn>
                <a:cxn ang="0">
                  <a:pos x="63" y="138"/>
                </a:cxn>
                <a:cxn ang="0">
                  <a:pos x="52" y="160"/>
                </a:cxn>
                <a:cxn ang="0">
                  <a:pos x="47" y="188"/>
                </a:cxn>
                <a:cxn ang="0">
                  <a:pos x="34" y="204"/>
                </a:cxn>
                <a:cxn ang="0">
                  <a:pos x="28" y="218"/>
                </a:cxn>
                <a:cxn ang="0">
                  <a:pos x="30" y="248"/>
                </a:cxn>
                <a:cxn ang="0">
                  <a:pos x="24" y="271"/>
                </a:cxn>
                <a:cxn ang="0">
                  <a:pos x="30" y="289"/>
                </a:cxn>
                <a:cxn ang="0">
                  <a:pos x="15" y="298"/>
                </a:cxn>
                <a:cxn ang="0">
                  <a:pos x="4" y="311"/>
                </a:cxn>
                <a:cxn ang="0">
                  <a:pos x="25" y="335"/>
                </a:cxn>
                <a:cxn ang="0">
                  <a:pos x="47" y="349"/>
                </a:cxn>
                <a:cxn ang="0">
                  <a:pos x="52" y="377"/>
                </a:cxn>
                <a:cxn ang="0">
                  <a:pos x="52" y="405"/>
                </a:cxn>
                <a:cxn ang="0">
                  <a:pos x="67" y="425"/>
                </a:cxn>
                <a:cxn ang="0">
                  <a:pos x="75" y="450"/>
                </a:cxn>
                <a:cxn ang="0">
                  <a:pos x="83" y="478"/>
                </a:cxn>
                <a:cxn ang="0">
                  <a:pos x="86" y="505"/>
                </a:cxn>
              </a:cxnLst>
              <a:rect l="0" t="0" r="r" b="b"/>
              <a:pathLst>
                <a:path w="858" h="537">
                  <a:moveTo>
                    <a:pt x="94" y="528"/>
                  </a:moveTo>
                  <a:lnTo>
                    <a:pt x="95" y="528"/>
                  </a:lnTo>
                  <a:lnTo>
                    <a:pt x="96" y="529"/>
                  </a:lnTo>
                  <a:lnTo>
                    <a:pt x="97" y="530"/>
                  </a:lnTo>
                  <a:lnTo>
                    <a:pt x="98" y="530"/>
                  </a:lnTo>
                  <a:lnTo>
                    <a:pt x="98" y="531"/>
                  </a:lnTo>
                  <a:lnTo>
                    <a:pt x="99" y="532"/>
                  </a:lnTo>
                  <a:lnTo>
                    <a:pt x="100" y="532"/>
                  </a:lnTo>
                  <a:lnTo>
                    <a:pt x="100" y="533"/>
                  </a:lnTo>
                  <a:lnTo>
                    <a:pt x="101" y="533"/>
                  </a:lnTo>
                  <a:lnTo>
                    <a:pt x="102" y="534"/>
                  </a:lnTo>
                  <a:lnTo>
                    <a:pt x="102" y="535"/>
                  </a:lnTo>
                  <a:lnTo>
                    <a:pt x="103" y="535"/>
                  </a:lnTo>
                  <a:lnTo>
                    <a:pt x="104" y="535"/>
                  </a:lnTo>
                  <a:lnTo>
                    <a:pt x="104" y="536"/>
                  </a:lnTo>
                  <a:lnTo>
                    <a:pt x="105" y="536"/>
                  </a:lnTo>
                  <a:lnTo>
                    <a:pt x="106" y="536"/>
                  </a:lnTo>
                  <a:lnTo>
                    <a:pt x="108" y="536"/>
                  </a:lnTo>
                  <a:lnTo>
                    <a:pt x="110" y="536"/>
                  </a:lnTo>
                  <a:lnTo>
                    <a:pt x="111" y="535"/>
                  </a:lnTo>
                  <a:lnTo>
                    <a:pt x="113" y="535"/>
                  </a:lnTo>
                  <a:lnTo>
                    <a:pt x="114" y="535"/>
                  </a:lnTo>
                  <a:lnTo>
                    <a:pt x="116" y="535"/>
                  </a:lnTo>
                  <a:lnTo>
                    <a:pt x="117" y="535"/>
                  </a:lnTo>
                  <a:lnTo>
                    <a:pt x="118" y="535"/>
                  </a:lnTo>
                  <a:lnTo>
                    <a:pt x="119" y="535"/>
                  </a:lnTo>
                  <a:lnTo>
                    <a:pt x="121" y="535"/>
                  </a:lnTo>
                  <a:lnTo>
                    <a:pt x="122" y="535"/>
                  </a:lnTo>
                  <a:lnTo>
                    <a:pt x="124" y="535"/>
                  </a:lnTo>
                  <a:lnTo>
                    <a:pt x="125" y="535"/>
                  </a:lnTo>
                  <a:lnTo>
                    <a:pt x="127" y="535"/>
                  </a:lnTo>
                  <a:lnTo>
                    <a:pt x="128" y="534"/>
                  </a:lnTo>
                  <a:lnTo>
                    <a:pt x="129" y="534"/>
                  </a:lnTo>
                  <a:lnTo>
                    <a:pt x="130" y="534"/>
                  </a:lnTo>
                  <a:lnTo>
                    <a:pt x="132" y="534"/>
                  </a:lnTo>
                  <a:lnTo>
                    <a:pt x="133" y="534"/>
                  </a:lnTo>
                  <a:lnTo>
                    <a:pt x="135" y="533"/>
                  </a:lnTo>
                  <a:lnTo>
                    <a:pt x="137" y="533"/>
                  </a:lnTo>
                  <a:lnTo>
                    <a:pt x="139" y="533"/>
                  </a:lnTo>
                  <a:lnTo>
                    <a:pt x="140" y="533"/>
                  </a:lnTo>
                  <a:lnTo>
                    <a:pt x="142" y="533"/>
                  </a:lnTo>
                  <a:lnTo>
                    <a:pt x="143" y="532"/>
                  </a:lnTo>
                  <a:lnTo>
                    <a:pt x="144" y="532"/>
                  </a:lnTo>
                  <a:lnTo>
                    <a:pt x="146" y="532"/>
                  </a:lnTo>
                  <a:lnTo>
                    <a:pt x="147" y="532"/>
                  </a:lnTo>
                  <a:lnTo>
                    <a:pt x="149" y="531"/>
                  </a:lnTo>
                  <a:lnTo>
                    <a:pt x="150" y="531"/>
                  </a:lnTo>
                  <a:lnTo>
                    <a:pt x="151" y="531"/>
                  </a:lnTo>
                  <a:lnTo>
                    <a:pt x="153" y="530"/>
                  </a:lnTo>
                  <a:lnTo>
                    <a:pt x="154" y="530"/>
                  </a:lnTo>
                  <a:lnTo>
                    <a:pt x="155" y="530"/>
                  </a:lnTo>
                  <a:lnTo>
                    <a:pt x="157" y="530"/>
                  </a:lnTo>
                  <a:lnTo>
                    <a:pt x="158" y="530"/>
                  </a:lnTo>
                  <a:lnTo>
                    <a:pt x="159" y="530"/>
                  </a:lnTo>
                  <a:lnTo>
                    <a:pt x="160" y="530"/>
                  </a:lnTo>
                  <a:lnTo>
                    <a:pt x="161" y="530"/>
                  </a:lnTo>
                  <a:lnTo>
                    <a:pt x="163" y="530"/>
                  </a:lnTo>
                  <a:lnTo>
                    <a:pt x="165" y="530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69" y="530"/>
                  </a:lnTo>
                  <a:lnTo>
                    <a:pt x="171" y="530"/>
                  </a:lnTo>
                  <a:lnTo>
                    <a:pt x="173" y="530"/>
                  </a:lnTo>
                  <a:lnTo>
                    <a:pt x="175" y="530"/>
                  </a:lnTo>
                  <a:lnTo>
                    <a:pt x="176" y="530"/>
                  </a:lnTo>
                  <a:lnTo>
                    <a:pt x="178" y="530"/>
                  </a:lnTo>
                  <a:lnTo>
                    <a:pt x="180" y="530"/>
                  </a:lnTo>
                  <a:lnTo>
                    <a:pt x="182" y="530"/>
                  </a:lnTo>
                  <a:lnTo>
                    <a:pt x="183" y="530"/>
                  </a:lnTo>
                  <a:lnTo>
                    <a:pt x="184" y="530"/>
                  </a:lnTo>
                  <a:lnTo>
                    <a:pt x="186" y="530"/>
                  </a:lnTo>
                  <a:lnTo>
                    <a:pt x="187" y="530"/>
                  </a:lnTo>
                  <a:lnTo>
                    <a:pt x="188" y="530"/>
                  </a:lnTo>
                  <a:lnTo>
                    <a:pt x="190" y="530"/>
                  </a:lnTo>
                  <a:lnTo>
                    <a:pt x="191" y="530"/>
                  </a:lnTo>
                  <a:lnTo>
                    <a:pt x="193" y="530"/>
                  </a:lnTo>
                  <a:lnTo>
                    <a:pt x="193" y="528"/>
                  </a:lnTo>
                  <a:lnTo>
                    <a:pt x="195" y="526"/>
                  </a:lnTo>
                  <a:lnTo>
                    <a:pt x="195" y="525"/>
                  </a:lnTo>
                  <a:lnTo>
                    <a:pt x="196" y="524"/>
                  </a:lnTo>
                  <a:lnTo>
                    <a:pt x="197" y="523"/>
                  </a:lnTo>
                  <a:lnTo>
                    <a:pt x="198" y="522"/>
                  </a:lnTo>
                  <a:lnTo>
                    <a:pt x="198" y="521"/>
                  </a:lnTo>
                  <a:lnTo>
                    <a:pt x="199" y="520"/>
                  </a:lnTo>
                  <a:lnTo>
                    <a:pt x="200" y="518"/>
                  </a:lnTo>
                  <a:lnTo>
                    <a:pt x="201" y="517"/>
                  </a:lnTo>
                  <a:lnTo>
                    <a:pt x="202" y="517"/>
                  </a:lnTo>
                  <a:lnTo>
                    <a:pt x="202" y="515"/>
                  </a:lnTo>
                  <a:lnTo>
                    <a:pt x="203" y="514"/>
                  </a:lnTo>
                  <a:lnTo>
                    <a:pt x="204" y="513"/>
                  </a:lnTo>
                  <a:lnTo>
                    <a:pt x="205" y="512"/>
                  </a:lnTo>
                  <a:lnTo>
                    <a:pt x="205" y="511"/>
                  </a:lnTo>
                  <a:lnTo>
                    <a:pt x="206" y="511"/>
                  </a:lnTo>
                  <a:lnTo>
                    <a:pt x="207" y="508"/>
                  </a:lnTo>
                  <a:lnTo>
                    <a:pt x="208" y="508"/>
                  </a:lnTo>
                  <a:lnTo>
                    <a:pt x="208" y="507"/>
                  </a:lnTo>
                  <a:lnTo>
                    <a:pt x="209" y="506"/>
                  </a:lnTo>
                  <a:lnTo>
                    <a:pt x="210" y="504"/>
                  </a:lnTo>
                  <a:lnTo>
                    <a:pt x="211" y="503"/>
                  </a:lnTo>
                  <a:lnTo>
                    <a:pt x="212" y="502"/>
                  </a:lnTo>
                  <a:lnTo>
                    <a:pt x="213" y="501"/>
                  </a:lnTo>
                  <a:lnTo>
                    <a:pt x="213" y="500"/>
                  </a:lnTo>
                  <a:lnTo>
                    <a:pt x="214" y="500"/>
                  </a:lnTo>
                  <a:lnTo>
                    <a:pt x="214" y="499"/>
                  </a:lnTo>
                  <a:lnTo>
                    <a:pt x="215" y="498"/>
                  </a:lnTo>
                  <a:lnTo>
                    <a:pt x="215" y="497"/>
                  </a:lnTo>
                  <a:lnTo>
                    <a:pt x="216" y="497"/>
                  </a:lnTo>
                  <a:lnTo>
                    <a:pt x="217" y="495"/>
                  </a:lnTo>
                  <a:lnTo>
                    <a:pt x="218" y="493"/>
                  </a:lnTo>
                  <a:lnTo>
                    <a:pt x="219" y="493"/>
                  </a:lnTo>
                  <a:lnTo>
                    <a:pt x="219" y="492"/>
                  </a:lnTo>
                  <a:lnTo>
                    <a:pt x="219" y="491"/>
                  </a:lnTo>
                  <a:lnTo>
                    <a:pt x="220" y="491"/>
                  </a:lnTo>
                  <a:lnTo>
                    <a:pt x="221" y="490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4" y="487"/>
                  </a:lnTo>
                  <a:lnTo>
                    <a:pt x="226" y="486"/>
                  </a:lnTo>
                  <a:lnTo>
                    <a:pt x="227" y="485"/>
                  </a:lnTo>
                  <a:lnTo>
                    <a:pt x="228" y="485"/>
                  </a:lnTo>
                  <a:lnTo>
                    <a:pt x="229" y="484"/>
                  </a:lnTo>
                  <a:lnTo>
                    <a:pt x="230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3" y="481"/>
                  </a:lnTo>
                  <a:lnTo>
                    <a:pt x="234" y="481"/>
                  </a:lnTo>
                  <a:lnTo>
                    <a:pt x="236" y="480"/>
                  </a:lnTo>
                  <a:lnTo>
                    <a:pt x="237" y="479"/>
                  </a:lnTo>
                  <a:lnTo>
                    <a:pt x="237" y="478"/>
                  </a:lnTo>
                  <a:lnTo>
                    <a:pt x="239" y="478"/>
                  </a:lnTo>
                  <a:lnTo>
                    <a:pt x="239" y="477"/>
                  </a:lnTo>
                  <a:lnTo>
                    <a:pt x="241" y="477"/>
                  </a:lnTo>
                  <a:lnTo>
                    <a:pt x="242" y="475"/>
                  </a:lnTo>
                  <a:lnTo>
                    <a:pt x="243" y="475"/>
                  </a:lnTo>
                  <a:lnTo>
                    <a:pt x="243" y="474"/>
                  </a:lnTo>
                  <a:lnTo>
                    <a:pt x="245" y="473"/>
                  </a:lnTo>
                  <a:lnTo>
                    <a:pt x="246" y="473"/>
                  </a:lnTo>
                  <a:lnTo>
                    <a:pt x="247" y="473"/>
                  </a:lnTo>
                  <a:lnTo>
                    <a:pt x="248" y="471"/>
                  </a:lnTo>
                  <a:lnTo>
                    <a:pt x="250" y="471"/>
                  </a:lnTo>
                  <a:lnTo>
                    <a:pt x="252" y="470"/>
                  </a:lnTo>
                  <a:lnTo>
                    <a:pt x="253" y="470"/>
                  </a:lnTo>
                  <a:lnTo>
                    <a:pt x="254" y="469"/>
                  </a:lnTo>
                  <a:lnTo>
                    <a:pt x="256" y="469"/>
                  </a:lnTo>
                  <a:lnTo>
                    <a:pt x="257" y="469"/>
                  </a:lnTo>
                  <a:lnTo>
                    <a:pt x="257" y="468"/>
                  </a:lnTo>
                  <a:lnTo>
                    <a:pt x="259" y="467"/>
                  </a:lnTo>
                  <a:lnTo>
                    <a:pt x="260" y="467"/>
                  </a:lnTo>
                  <a:lnTo>
                    <a:pt x="261" y="467"/>
                  </a:lnTo>
                  <a:lnTo>
                    <a:pt x="263" y="466"/>
                  </a:lnTo>
                  <a:lnTo>
                    <a:pt x="264" y="466"/>
                  </a:lnTo>
                  <a:lnTo>
                    <a:pt x="265" y="465"/>
                  </a:lnTo>
                  <a:lnTo>
                    <a:pt x="267" y="464"/>
                  </a:lnTo>
                  <a:lnTo>
                    <a:pt x="268" y="464"/>
                  </a:lnTo>
                  <a:lnTo>
                    <a:pt x="270" y="463"/>
                  </a:lnTo>
                  <a:lnTo>
                    <a:pt x="271" y="463"/>
                  </a:lnTo>
                  <a:lnTo>
                    <a:pt x="272" y="462"/>
                  </a:lnTo>
                  <a:lnTo>
                    <a:pt x="274" y="462"/>
                  </a:lnTo>
                  <a:lnTo>
                    <a:pt x="276" y="461"/>
                  </a:lnTo>
                  <a:lnTo>
                    <a:pt x="278" y="460"/>
                  </a:lnTo>
                  <a:lnTo>
                    <a:pt x="281" y="460"/>
                  </a:lnTo>
                  <a:lnTo>
                    <a:pt x="283" y="460"/>
                  </a:lnTo>
                  <a:lnTo>
                    <a:pt x="285" y="460"/>
                  </a:lnTo>
                  <a:lnTo>
                    <a:pt x="287" y="459"/>
                  </a:lnTo>
                  <a:lnTo>
                    <a:pt x="290" y="459"/>
                  </a:lnTo>
                  <a:lnTo>
                    <a:pt x="291" y="459"/>
                  </a:lnTo>
                  <a:lnTo>
                    <a:pt x="292" y="458"/>
                  </a:lnTo>
                  <a:lnTo>
                    <a:pt x="295" y="458"/>
                  </a:lnTo>
                  <a:lnTo>
                    <a:pt x="296" y="458"/>
                  </a:lnTo>
                  <a:lnTo>
                    <a:pt x="298" y="458"/>
                  </a:lnTo>
                  <a:lnTo>
                    <a:pt x="301" y="458"/>
                  </a:lnTo>
                  <a:lnTo>
                    <a:pt x="302" y="457"/>
                  </a:lnTo>
                  <a:lnTo>
                    <a:pt x="303" y="457"/>
                  </a:lnTo>
                  <a:lnTo>
                    <a:pt x="306" y="456"/>
                  </a:lnTo>
                  <a:lnTo>
                    <a:pt x="307" y="456"/>
                  </a:lnTo>
                  <a:lnTo>
                    <a:pt x="309" y="456"/>
                  </a:lnTo>
                  <a:lnTo>
                    <a:pt x="312" y="455"/>
                  </a:lnTo>
                  <a:lnTo>
                    <a:pt x="313" y="455"/>
                  </a:lnTo>
                  <a:lnTo>
                    <a:pt x="314" y="455"/>
                  </a:lnTo>
                  <a:lnTo>
                    <a:pt x="317" y="455"/>
                  </a:lnTo>
                  <a:lnTo>
                    <a:pt x="318" y="455"/>
                  </a:lnTo>
                  <a:lnTo>
                    <a:pt x="321" y="455"/>
                  </a:lnTo>
                  <a:lnTo>
                    <a:pt x="324" y="454"/>
                  </a:lnTo>
                  <a:lnTo>
                    <a:pt x="328" y="454"/>
                  </a:lnTo>
                  <a:lnTo>
                    <a:pt x="332" y="454"/>
                  </a:lnTo>
                  <a:lnTo>
                    <a:pt x="334" y="454"/>
                  </a:lnTo>
                  <a:lnTo>
                    <a:pt x="336" y="454"/>
                  </a:lnTo>
                  <a:lnTo>
                    <a:pt x="340" y="453"/>
                  </a:lnTo>
                  <a:lnTo>
                    <a:pt x="342" y="453"/>
                  </a:lnTo>
                  <a:lnTo>
                    <a:pt x="344" y="453"/>
                  </a:lnTo>
                  <a:lnTo>
                    <a:pt x="348" y="453"/>
                  </a:lnTo>
                  <a:lnTo>
                    <a:pt x="349" y="453"/>
                  </a:lnTo>
                  <a:lnTo>
                    <a:pt x="351" y="453"/>
                  </a:lnTo>
                  <a:lnTo>
                    <a:pt x="356" y="453"/>
                  </a:lnTo>
                  <a:lnTo>
                    <a:pt x="358" y="453"/>
                  </a:lnTo>
                  <a:lnTo>
                    <a:pt x="359" y="453"/>
                  </a:lnTo>
                  <a:lnTo>
                    <a:pt x="363" y="453"/>
                  </a:lnTo>
                  <a:lnTo>
                    <a:pt x="365" y="453"/>
                  </a:lnTo>
                  <a:lnTo>
                    <a:pt x="367" y="453"/>
                  </a:lnTo>
                  <a:lnTo>
                    <a:pt x="371" y="453"/>
                  </a:lnTo>
                  <a:lnTo>
                    <a:pt x="373" y="453"/>
                  </a:lnTo>
                  <a:lnTo>
                    <a:pt x="375" y="453"/>
                  </a:lnTo>
                  <a:lnTo>
                    <a:pt x="379" y="453"/>
                  </a:lnTo>
                  <a:lnTo>
                    <a:pt x="381" y="453"/>
                  </a:lnTo>
                  <a:lnTo>
                    <a:pt x="383" y="453"/>
                  </a:lnTo>
                  <a:lnTo>
                    <a:pt x="384" y="452"/>
                  </a:lnTo>
                  <a:lnTo>
                    <a:pt x="386" y="451"/>
                  </a:lnTo>
                  <a:lnTo>
                    <a:pt x="387" y="450"/>
                  </a:lnTo>
                  <a:lnTo>
                    <a:pt x="388" y="450"/>
                  </a:lnTo>
                  <a:lnTo>
                    <a:pt x="389" y="449"/>
                  </a:lnTo>
                  <a:lnTo>
                    <a:pt x="391" y="449"/>
                  </a:lnTo>
                  <a:lnTo>
                    <a:pt x="392" y="448"/>
                  </a:lnTo>
                  <a:lnTo>
                    <a:pt x="393" y="447"/>
                  </a:lnTo>
                  <a:lnTo>
                    <a:pt x="394" y="447"/>
                  </a:lnTo>
                  <a:lnTo>
                    <a:pt x="395" y="447"/>
                  </a:lnTo>
                  <a:lnTo>
                    <a:pt x="396" y="446"/>
                  </a:lnTo>
                  <a:lnTo>
                    <a:pt x="397" y="445"/>
                  </a:lnTo>
                  <a:lnTo>
                    <a:pt x="398" y="445"/>
                  </a:lnTo>
                  <a:lnTo>
                    <a:pt x="399" y="444"/>
                  </a:lnTo>
                  <a:lnTo>
                    <a:pt x="400" y="444"/>
                  </a:lnTo>
                  <a:lnTo>
                    <a:pt x="402" y="442"/>
                  </a:lnTo>
                  <a:lnTo>
                    <a:pt x="403" y="442"/>
                  </a:lnTo>
                  <a:lnTo>
                    <a:pt x="404" y="442"/>
                  </a:lnTo>
                  <a:lnTo>
                    <a:pt x="405" y="441"/>
                  </a:lnTo>
                  <a:lnTo>
                    <a:pt x="406" y="441"/>
                  </a:lnTo>
                  <a:lnTo>
                    <a:pt x="407" y="440"/>
                  </a:lnTo>
                  <a:lnTo>
                    <a:pt x="409" y="439"/>
                  </a:lnTo>
                  <a:lnTo>
                    <a:pt x="409" y="438"/>
                  </a:lnTo>
                  <a:lnTo>
                    <a:pt x="410" y="438"/>
                  </a:lnTo>
                  <a:lnTo>
                    <a:pt x="411" y="437"/>
                  </a:lnTo>
                  <a:lnTo>
                    <a:pt x="411" y="436"/>
                  </a:lnTo>
                  <a:lnTo>
                    <a:pt x="413" y="435"/>
                  </a:lnTo>
                  <a:lnTo>
                    <a:pt x="413" y="434"/>
                  </a:lnTo>
                  <a:lnTo>
                    <a:pt x="414" y="433"/>
                  </a:lnTo>
                  <a:lnTo>
                    <a:pt x="415" y="433"/>
                  </a:lnTo>
                  <a:lnTo>
                    <a:pt x="415" y="431"/>
                  </a:lnTo>
                  <a:lnTo>
                    <a:pt x="416" y="431"/>
                  </a:lnTo>
                  <a:lnTo>
                    <a:pt x="417" y="431"/>
                  </a:lnTo>
                  <a:lnTo>
                    <a:pt x="417" y="430"/>
                  </a:lnTo>
                  <a:lnTo>
                    <a:pt x="418" y="430"/>
                  </a:lnTo>
                  <a:lnTo>
                    <a:pt x="418" y="429"/>
                  </a:lnTo>
                  <a:lnTo>
                    <a:pt x="419" y="429"/>
                  </a:lnTo>
                  <a:lnTo>
                    <a:pt x="420" y="428"/>
                  </a:lnTo>
                  <a:lnTo>
                    <a:pt x="421" y="427"/>
                  </a:lnTo>
                  <a:lnTo>
                    <a:pt x="422" y="427"/>
                  </a:lnTo>
                  <a:lnTo>
                    <a:pt x="422" y="426"/>
                  </a:lnTo>
                  <a:lnTo>
                    <a:pt x="423" y="425"/>
                  </a:lnTo>
                  <a:lnTo>
                    <a:pt x="424" y="425"/>
                  </a:lnTo>
                  <a:lnTo>
                    <a:pt x="424" y="424"/>
                  </a:lnTo>
                  <a:lnTo>
                    <a:pt x="425" y="424"/>
                  </a:lnTo>
                  <a:lnTo>
                    <a:pt x="426" y="423"/>
                  </a:lnTo>
                  <a:lnTo>
                    <a:pt x="426" y="422"/>
                  </a:lnTo>
                  <a:lnTo>
                    <a:pt x="428" y="422"/>
                  </a:lnTo>
                  <a:lnTo>
                    <a:pt x="429" y="421"/>
                  </a:lnTo>
                  <a:lnTo>
                    <a:pt x="429" y="420"/>
                  </a:lnTo>
                  <a:lnTo>
                    <a:pt x="430" y="420"/>
                  </a:lnTo>
                  <a:lnTo>
                    <a:pt x="431" y="419"/>
                  </a:lnTo>
                  <a:lnTo>
                    <a:pt x="432" y="418"/>
                  </a:lnTo>
                  <a:lnTo>
                    <a:pt x="433" y="418"/>
                  </a:lnTo>
                  <a:lnTo>
                    <a:pt x="435" y="417"/>
                  </a:lnTo>
                  <a:lnTo>
                    <a:pt x="436" y="417"/>
                  </a:lnTo>
                  <a:lnTo>
                    <a:pt x="437" y="417"/>
                  </a:lnTo>
                  <a:lnTo>
                    <a:pt x="438" y="416"/>
                  </a:lnTo>
                  <a:lnTo>
                    <a:pt x="439" y="416"/>
                  </a:lnTo>
                  <a:lnTo>
                    <a:pt x="440" y="416"/>
                  </a:lnTo>
                  <a:lnTo>
                    <a:pt x="442" y="416"/>
                  </a:lnTo>
                  <a:lnTo>
                    <a:pt x="443" y="416"/>
                  </a:lnTo>
                  <a:lnTo>
                    <a:pt x="444" y="416"/>
                  </a:lnTo>
                  <a:lnTo>
                    <a:pt x="445" y="416"/>
                  </a:lnTo>
                  <a:lnTo>
                    <a:pt x="446" y="416"/>
                  </a:lnTo>
                  <a:lnTo>
                    <a:pt x="447" y="416"/>
                  </a:lnTo>
                  <a:lnTo>
                    <a:pt x="448" y="416"/>
                  </a:lnTo>
                  <a:lnTo>
                    <a:pt x="449" y="416"/>
                  </a:lnTo>
                  <a:lnTo>
                    <a:pt x="451" y="415"/>
                  </a:lnTo>
                  <a:lnTo>
                    <a:pt x="452" y="415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7" y="416"/>
                  </a:lnTo>
                  <a:lnTo>
                    <a:pt x="457" y="417"/>
                  </a:lnTo>
                  <a:lnTo>
                    <a:pt x="458" y="417"/>
                  </a:lnTo>
                  <a:lnTo>
                    <a:pt x="460" y="418"/>
                  </a:lnTo>
                  <a:lnTo>
                    <a:pt x="461" y="418"/>
                  </a:lnTo>
                  <a:lnTo>
                    <a:pt x="462" y="418"/>
                  </a:lnTo>
                  <a:lnTo>
                    <a:pt x="464" y="419"/>
                  </a:lnTo>
                  <a:lnTo>
                    <a:pt x="465" y="419"/>
                  </a:lnTo>
                  <a:lnTo>
                    <a:pt x="467" y="420"/>
                  </a:lnTo>
                  <a:lnTo>
                    <a:pt x="468" y="420"/>
                  </a:lnTo>
                  <a:lnTo>
                    <a:pt x="470" y="421"/>
                  </a:lnTo>
                  <a:lnTo>
                    <a:pt x="471" y="421"/>
                  </a:lnTo>
                  <a:lnTo>
                    <a:pt x="472" y="422"/>
                  </a:lnTo>
                  <a:lnTo>
                    <a:pt x="473" y="422"/>
                  </a:lnTo>
                  <a:lnTo>
                    <a:pt x="475" y="422"/>
                  </a:lnTo>
                  <a:lnTo>
                    <a:pt x="477" y="423"/>
                  </a:lnTo>
                  <a:lnTo>
                    <a:pt x="479" y="424"/>
                  </a:lnTo>
                  <a:lnTo>
                    <a:pt x="479" y="423"/>
                  </a:lnTo>
                  <a:lnTo>
                    <a:pt x="480" y="423"/>
                  </a:lnTo>
                  <a:lnTo>
                    <a:pt x="481" y="423"/>
                  </a:lnTo>
                  <a:lnTo>
                    <a:pt x="482" y="422"/>
                  </a:lnTo>
                  <a:lnTo>
                    <a:pt x="483" y="422"/>
                  </a:lnTo>
                  <a:lnTo>
                    <a:pt x="484" y="422"/>
                  </a:lnTo>
                  <a:lnTo>
                    <a:pt x="485" y="422"/>
                  </a:lnTo>
                  <a:lnTo>
                    <a:pt x="486" y="422"/>
                  </a:lnTo>
                  <a:lnTo>
                    <a:pt x="487" y="422"/>
                  </a:lnTo>
                  <a:lnTo>
                    <a:pt x="488" y="422"/>
                  </a:lnTo>
                  <a:lnTo>
                    <a:pt x="488" y="421"/>
                  </a:lnTo>
                  <a:lnTo>
                    <a:pt x="490" y="420"/>
                  </a:lnTo>
                  <a:lnTo>
                    <a:pt x="490" y="419"/>
                  </a:lnTo>
                  <a:lnTo>
                    <a:pt x="491" y="419"/>
                  </a:lnTo>
                  <a:lnTo>
                    <a:pt x="492" y="418"/>
                  </a:lnTo>
                  <a:lnTo>
                    <a:pt x="494" y="417"/>
                  </a:lnTo>
                  <a:lnTo>
                    <a:pt x="494" y="416"/>
                  </a:lnTo>
                  <a:lnTo>
                    <a:pt x="495" y="416"/>
                  </a:lnTo>
                  <a:lnTo>
                    <a:pt x="496" y="415"/>
                  </a:lnTo>
                  <a:lnTo>
                    <a:pt x="497" y="414"/>
                  </a:lnTo>
                  <a:lnTo>
                    <a:pt x="498" y="414"/>
                  </a:lnTo>
                  <a:lnTo>
                    <a:pt x="499" y="413"/>
                  </a:lnTo>
                  <a:lnTo>
                    <a:pt x="499" y="412"/>
                  </a:lnTo>
                  <a:lnTo>
                    <a:pt x="500" y="411"/>
                  </a:lnTo>
                  <a:lnTo>
                    <a:pt x="501" y="411"/>
                  </a:lnTo>
                  <a:lnTo>
                    <a:pt x="505" y="408"/>
                  </a:lnTo>
                  <a:lnTo>
                    <a:pt x="508" y="405"/>
                  </a:lnTo>
                  <a:lnTo>
                    <a:pt x="512" y="402"/>
                  </a:lnTo>
                  <a:lnTo>
                    <a:pt x="513" y="400"/>
                  </a:lnTo>
                  <a:lnTo>
                    <a:pt x="515" y="398"/>
                  </a:lnTo>
                  <a:lnTo>
                    <a:pt x="519" y="396"/>
                  </a:lnTo>
                  <a:lnTo>
                    <a:pt x="521" y="394"/>
                  </a:lnTo>
                  <a:lnTo>
                    <a:pt x="522" y="393"/>
                  </a:lnTo>
                  <a:lnTo>
                    <a:pt x="525" y="389"/>
                  </a:lnTo>
                  <a:lnTo>
                    <a:pt x="528" y="388"/>
                  </a:lnTo>
                  <a:lnTo>
                    <a:pt x="530" y="387"/>
                  </a:lnTo>
                  <a:lnTo>
                    <a:pt x="533" y="383"/>
                  </a:lnTo>
                  <a:lnTo>
                    <a:pt x="534" y="382"/>
                  </a:lnTo>
                  <a:lnTo>
                    <a:pt x="536" y="380"/>
                  </a:lnTo>
                  <a:lnTo>
                    <a:pt x="540" y="377"/>
                  </a:lnTo>
                  <a:lnTo>
                    <a:pt x="542" y="376"/>
                  </a:lnTo>
                  <a:lnTo>
                    <a:pt x="543" y="374"/>
                  </a:lnTo>
                  <a:lnTo>
                    <a:pt x="547" y="371"/>
                  </a:lnTo>
                  <a:lnTo>
                    <a:pt x="549" y="369"/>
                  </a:lnTo>
                  <a:lnTo>
                    <a:pt x="550" y="368"/>
                  </a:lnTo>
                  <a:lnTo>
                    <a:pt x="554" y="365"/>
                  </a:lnTo>
                  <a:lnTo>
                    <a:pt x="556" y="363"/>
                  </a:lnTo>
                  <a:lnTo>
                    <a:pt x="558" y="362"/>
                  </a:lnTo>
                  <a:lnTo>
                    <a:pt x="559" y="361"/>
                  </a:lnTo>
                  <a:lnTo>
                    <a:pt x="561" y="360"/>
                  </a:lnTo>
                  <a:lnTo>
                    <a:pt x="563" y="359"/>
                  </a:lnTo>
                  <a:lnTo>
                    <a:pt x="563" y="358"/>
                  </a:lnTo>
                  <a:lnTo>
                    <a:pt x="564" y="358"/>
                  </a:lnTo>
                  <a:lnTo>
                    <a:pt x="566" y="357"/>
                  </a:lnTo>
                  <a:lnTo>
                    <a:pt x="567" y="357"/>
                  </a:lnTo>
                  <a:lnTo>
                    <a:pt x="567" y="356"/>
                  </a:lnTo>
                  <a:lnTo>
                    <a:pt x="569" y="356"/>
                  </a:lnTo>
                  <a:lnTo>
                    <a:pt x="570" y="355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4" y="353"/>
                  </a:lnTo>
                  <a:lnTo>
                    <a:pt x="574" y="352"/>
                  </a:lnTo>
                  <a:lnTo>
                    <a:pt x="576" y="352"/>
                  </a:lnTo>
                  <a:lnTo>
                    <a:pt x="576" y="351"/>
                  </a:lnTo>
                  <a:lnTo>
                    <a:pt x="578" y="351"/>
                  </a:lnTo>
                  <a:lnTo>
                    <a:pt x="579" y="350"/>
                  </a:lnTo>
                  <a:lnTo>
                    <a:pt x="580" y="349"/>
                  </a:lnTo>
                  <a:lnTo>
                    <a:pt x="581" y="349"/>
                  </a:lnTo>
                  <a:lnTo>
                    <a:pt x="583" y="347"/>
                  </a:lnTo>
                  <a:lnTo>
                    <a:pt x="585" y="347"/>
                  </a:lnTo>
                  <a:lnTo>
                    <a:pt x="586" y="346"/>
                  </a:lnTo>
                  <a:lnTo>
                    <a:pt x="587" y="346"/>
                  </a:lnTo>
                  <a:lnTo>
                    <a:pt x="588" y="346"/>
                  </a:lnTo>
                  <a:lnTo>
                    <a:pt x="589" y="345"/>
                  </a:lnTo>
                  <a:lnTo>
                    <a:pt x="590" y="345"/>
                  </a:lnTo>
                  <a:lnTo>
                    <a:pt x="592" y="345"/>
                  </a:lnTo>
                  <a:lnTo>
                    <a:pt x="593" y="345"/>
                  </a:lnTo>
                  <a:lnTo>
                    <a:pt x="594" y="345"/>
                  </a:lnTo>
                  <a:lnTo>
                    <a:pt x="595" y="344"/>
                  </a:lnTo>
                  <a:lnTo>
                    <a:pt x="596" y="344"/>
                  </a:lnTo>
                  <a:lnTo>
                    <a:pt x="597" y="343"/>
                  </a:lnTo>
                  <a:lnTo>
                    <a:pt x="598" y="343"/>
                  </a:lnTo>
                  <a:lnTo>
                    <a:pt x="599" y="343"/>
                  </a:lnTo>
                  <a:lnTo>
                    <a:pt x="600" y="343"/>
                  </a:lnTo>
                  <a:lnTo>
                    <a:pt x="607" y="342"/>
                  </a:lnTo>
                  <a:lnTo>
                    <a:pt x="613" y="341"/>
                  </a:lnTo>
                  <a:lnTo>
                    <a:pt x="619" y="340"/>
                  </a:lnTo>
                  <a:lnTo>
                    <a:pt x="622" y="340"/>
                  </a:lnTo>
                  <a:lnTo>
                    <a:pt x="626" y="339"/>
                  </a:lnTo>
                  <a:lnTo>
                    <a:pt x="632" y="339"/>
                  </a:lnTo>
                  <a:lnTo>
                    <a:pt x="635" y="338"/>
                  </a:lnTo>
                  <a:lnTo>
                    <a:pt x="638" y="337"/>
                  </a:lnTo>
                  <a:lnTo>
                    <a:pt x="644" y="336"/>
                  </a:lnTo>
                  <a:lnTo>
                    <a:pt x="648" y="336"/>
                  </a:lnTo>
                  <a:lnTo>
                    <a:pt x="651" y="335"/>
                  </a:lnTo>
                  <a:lnTo>
                    <a:pt x="658" y="334"/>
                  </a:lnTo>
                  <a:lnTo>
                    <a:pt x="660" y="334"/>
                  </a:lnTo>
                  <a:lnTo>
                    <a:pt x="664" y="334"/>
                  </a:lnTo>
                  <a:lnTo>
                    <a:pt x="670" y="332"/>
                  </a:lnTo>
                  <a:lnTo>
                    <a:pt x="673" y="332"/>
                  </a:lnTo>
                  <a:lnTo>
                    <a:pt x="676" y="332"/>
                  </a:lnTo>
                  <a:lnTo>
                    <a:pt x="682" y="331"/>
                  </a:lnTo>
                  <a:lnTo>
                    <a:pt x="686" y="330"/>
                  </a:lnTo>
                  <a:lnTo>
                    <a:pt x="689" y="330"/>
                  </a:lnTo>
                  <a:lnTo>
                    <a:pt x="695" y="329"/>
                  </a:lnTo>
                  <a:lnTo>
                    <a:pt x="699" y="328"/>
                  </a:lnTo>
                  <a:lnTo>
                    <a:pt x="702" y="328"/>
                  </a:lnTo>
                  <a:lnTo>
                    <a:pt x="703" y="328"/>
                  </a:lnTo>
                  <a:lnTo>
                    <a:pt x="704" y="328"/>
                  </a:lnTo>
                  <a:lnTo>
                    <a:pt x="706" y="328"/>
                  </a:lnTo>
                  <a:lnTo>
                    <a:pt x="708" y="328"/>
                  </a:lnTo>
                  <a:lnTo>
                    <a:pt x="709" y="328"/>
                  </a:lnTo>
                  <a:lnTo>
                    <a:pt x="710" y="328"/>
                  </a:lnTo>
                  <a:lnTo>
                    <a:pt x="711" y="327"/>
                  </a:lnTo>
                  <a:lnTo>
                    <a:pt x="713" y="327"/>
                  </a:lnTo>
                  <a:lnTo>
                    <a:pt x="714" y="327"/>
                  </a:lnTo>
                  <a:lnTo>
                    <a:pt x="715" y="327"/>
                  </a:lnTo>
                  <a:lnTo>
                    <a:pt x="716" y="327"/>
                  </a:lnTo>
                  <a:lnTo>
                    <a:pt x="717" y="327"/>
                  </a:lnTo>
                  <a:lnTo>
                    <a:pt x="718" y="327"/>
                  </a:lnTo>
                  <a:lnTo>
                    <a:pt x="719" y="327"/>
                  </a:lnTo>
                  <a:lnTo>
                    <a:pt x="720" y="327"/>
                  </a:lnTo>
                  <a:lnTo>
                    <a:pt x="721" y="327"/>
                  </a:lnTo>
                  <a:lnTo>
                    <a:pt x="722" y="327"/>
                  </a:lnTo>
                  <a:lnTo>
                    <a:pt x="722" y="326"/>
                  </a:lnTo>
                  <a:lnTo>
                    <a:pt x="723" y="326"/>
                  </a:lnTo>
                  <a:lnTo>
                    <a:pt x="724" y="325"/>
                  </a:lnTo>
                  <a:lnTo>
                    <a:pt x="725" y="325"/>
                  </a:lnTo>
                  <a:lnTo>
                    <a:pt x="726" y="325"/>
                  </a:lnTo>
                  <a:lnTo>
                    <a:pt x="727" y="325"/>
                  </a:lnTo>
                  <a:lnTo>
                    <a:pt x="728" y="325"/>
                  </a:lnTo>
                  <a:lnTo>
                    <a:pt x="729" y="324"/>
                  </a:lnTo>
                  <a:lnTo>
                    <a:pt x="730" y="324"/>
                  </a:lnTo>
                  <a:lnTo>
                    <a:pt x="731" y="324"/>
                  </a:lnTo>
                  <a:lnTo>
                    <a:pt x="732" y="324"/>
                  </a:lnTo>
                  <a:lnTo>
                    <a:pt x="733" y="323"/>
                  </a:lnTo>
                  <a:lnTo>
                    <a:pt x="734" y="323"/>
                  </a:lnTo>
                  <a:lnTo>
                    <a:pt x="735" y="323"/>
                  </a:lnTo>
                  <a:lnTo>
                    <a:pt x="736" y="322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9" y="321"/>
                  </a:lnTo>
                  <a:lnTo>
                    <a:pt x="739" y="320"/>
                  </a:lnTo>
                  <a:lnTo>
                    <a:pt x="740" y="319"/>
                  </a:lnTo>
                  <a:lnTo>
                    <a:pt x="741" y="319"/>
                  </a:lnTo>
                  <a:lnTo>
                    <a:pt x="743" y="318"/>
                  </a:lnTo>
                  <a:lnTo>
                    <a:pt x="744" y="317"/>
                  </a:lnTo>
                  <a:lnTo>
                    <a:pt x="745" y="317"/>
                  </a:lnTo>
                  <a:lnTo>
                    <a:pt x="746" y="316"/>
                  </a:lnTo>
                  <a:lnTo>
                    <a:pt x="747" y="316"/>
                  </a:lnTo>
                  <a:lnTo>
                    <a:pt x="750" y="314"/>
                  </a:lnTo>
                  <a:lnTo>
                    <a:pt x="752" y="313"/>
                  </a:lnTo>
                  <a:lnTo>
                    <a:pt x="755" y="312"/>
                  </a:lnTo>
                  <a:lnTo>
                    <a:pt x="757" y="311"/>
                  </a:lnTo>
                  <a:lnTo>
                    <a:pt x="758" y="310"/>
                  </a:lnTo>
                  <a:lnTo>
                    <a:pt x="761" y="310"/>
                  </a:lnTo>
                  <a:lnTo>
                    <a:pt x="762" y="309"/>
                  </a:lnTo>
                  <a:lnTo>
                    <a:pt x="763" y="308"/>
                  </a:lnTo>
                  <a:lnTo>
                    <a:pt x="767" y="307"/>
                  </a:lnTo>
                  <a:lnTo>
                    <a:pt x="768" y="306"/>
                  </a:lnTo>
                  <a:lnTo>
                    <a:pt x="770" y="306"/>
                  </a:lnTo>
                  <a:lnTo>
                    <a:pt x="772" y="305"/>
                  </a:lnTo>
                  <a:lnTo>
                    <a:pt x="774" y="304"/>
                  </a:lnTo>
                  <a:lnTo>
                    <a:pt x="775" y="303"/>
                  </a:lnTo>
                  <a:lnTo>
                    <a:pt x="778" y="302"/>
                  </a:lnTo>
                  <a:lnTo>
                    <a:pt x="779" y="302"/>
                  </a:lnTo>
                  <a:lnTo>
                    <a:pt x="781" y="301"/>
                  </a:lnTo>
                  <a:lnTo>
                    <a:pt x="783" y="300"/>
                  </a:lnTo>
                  <a:lnTo>
                    <a:pt x="785" y="299"/>
                  </a:lnTo>
                  <a:lnTo>
                    <a:pt x="786" y="299"/>
                  </a:lnTo>
                  <a:lnTo>
                    <a:pt x="789" y="298"/>
                  </a:lnTo>
                  <a:lnTo>
                    <a:pt x="790" y="297"/>
                  </a:lnTo>
                  <a:lnTo>
                    <a:pt x="792" y="297"/>
                  </a:lnTo>
                  <a:lnTo>
                    <a:pt x="792" y="296"/>
                  </a:lnTo>
                  <a:lnTo>
                    <a:pt x="792" y="295"/>
                  </a:lnTo>
                  <a:lnTo>
                    <a:pt x="793" y="294"/>
                  </a:lnTo>
                  <a:lnTo>
                    <a:pt x="794" y="293"/>
                  </a:lnTo>
                  <a:lnTo>
                    <a:pt x="794" y="292"/>
                  </a:lnTo>
                  <a:lnTo>
                    <a:pt x="794" y="291"/>
                  </a:lnTo>
                  <a:lnTo>
                    <a:pt x="794" y="290"/>
                  </a:lnTo>
                  <a:lnTo>
                    <a:pt x="795" y="290"/>
                  </a:lnTo>
                  <a:lnTo>
                    <a:pt x="795" y="289"/>
                  </a:lnTo>
                  <a:lnTo>
                    <a:pt x="795" y="288"/>
                  </a:lnTo>
                  <a:lnTo>
                    <a:pt x="796" y="288"/>
                  </a:lnTo>
                  <a:lnTo>
                    <a:pt x="796" y="287"/>
                  </a:lnTo>
                  <a:lnTo>
                    <a:pt x="796" y="286"/>
                  </a:lnTo>
                  <a:lnTo>
                    <a:pt x="796" y="283"/>
                  </a:lnTo>
                  <a:lnTo>
                    <a:pt x="797" y="280"/>
                  </a:lnTo>
                  <a:lnTo>
                    <a:pt x="797" y="277"/>
                  </a:lnTo>
                  <a:lnTo>
                    <a:pt x="797" y="276"/>
                  </a:lnTo>
                  <a:lnTo>
                    <a:pt x="798" y="275"/>
                  </a:lnTo>
                  <a:lnTo>
                    <a:pt x="798" y="271"/>
                  </a:lnTo>
                  <a:lnTo>
                    <a:pt x="798" y="270"/>
                  </a:lnTo>
                  <a:lnTo>
                    <a:pt x="798" y="268"/>
                  </a:lnTo>
                  <a:lnTo>
                    <a:pt x="799" y="266"/>
                  </a:lnTo>
                  <a:lnTo>
                    <a:pt x="799" y="264"/>
                  </a:lnTo>
                  <a:lnTo>
                    <a:pt x="799" y="263"/>
                  </a:lnTo>
                  <a:lnTo>
                    <a:pt x="799" y="259"/>
                  </a:lnTo>
                  <a:lnTo>
                    <a:pt x="799" y="258"/>
                  </a:lnTo>
                  <a:lnTo>
                    <a:pt x="799" y="257"/>
                  </a:lnTo>
                  <a:lnTo>
                    <a:pt x="800" y="254"/>
                  </a:lnTo>
                  <a:lnTo>
                    <a:pt x="800" y="253"/>
                  </a:lnTo>
                  <a:lnTo>
                    <a:pt x="800" y="251"/>
                  </a:lnTo>
                  <a:lnTo>
                    <a:pt x="801" y="248"/>
                  </a:lnTo>
                  <a:lnTo>
                    <a:pt x="801" y="246"/>
                  </a:lnTo>
                  <a:lnTo>
                    <a:pt x="801" y="245"/>
                  </a:lnTo>
                  <a:lnTo>
                    <a:pt x="801" y="242"/>
                  </a:lnTo>
                  <a:lnTo>
                    <a:pt x="801" y="241"/>
                  </a:lnTo>
                  <a:lnTo>
                    <a:pt x="801" y="239"/>
                  </a:lnTo>
                  <a:lnTo>
                    <a:pt x="802" y="239"/>
                  </a:lnTo>
                  <a:lnTo>
                    <a:pt x="802" y="237"/>
                  </a:lnTo>
                  <a:lnTo>
                    <a:pt x="803" y="237"/>
                  </a:lnTo>
                  <a:lnTo>
                    <a:pt x="803" y="236"/>
                  </a:lnTo>
                  <a:lnTo>
                    <a:pt x="803" y="235"/>
                  </a:lnTo>
                  <a:lnTo>
                    <a:pt x="804" y="233"/>
                  </a:lnTo>
                  <a:lnTo>
                    <a:pt x="805" y="233"/>
                  </a:lnTo>
                  <a:lnTo>
                    <a:pt x="805" y="232"/>
                  </a:lnTo>
                  <a:lnTo>
                    <a:pt x="805" y="231"/>
                  </a:lnTo>
                  <a:lnTo>
                    <a:pt x="806" y="231"/>
                  </a:lnTo>
                  <a:lnTo>
                    <a:pt x="806" y="230"/>
                  </a:lnTo>
                  <a:lnTo>
                    <a:pt x="807" y="229"/>
                  </a:lnTo>
                  <a:lnTo>
                    <a:pt x="807" y="228"/>
                  </a:lnTo>
                  <a:lnTo>
                    <a:pt x="807" y="227"/>
                  </a:lnTo>
                  <a:lnTo>
                    <a:pt x="808" y="226"/>
                  </a:lnTo>
                  <a:lnTo>
                    <a:pt x="809" y="226"/>
                  </a:lnTo>
                  <a:lnTo>
                    <a:pt x="810" y="225"/>
                  </a:lnTo>
                  <a:lnTo>
                    <a:pt x="811" y="224"/>
                  </a:lnTo>
                  <a:lnTo>
                    <a:pt x="812" y="224"/>
                  </a:lnTo>
                  <a:lnTo>
                    <a:pt x="813" y="223"/>
                  </a:lnTo>
                  <a:lnTo>
                    <a:pt x="814" y="222"/>
                  </a:lnTo>
                  <a:lnTo>
                    <a:pt x="815" y="222"/>
                  </a:lnTo>
                  <a:lnTo>
                    <a:pt x="816" y="221"/>
                  </a:lnTo>
                  <a:lnTo>
                    <a:pt x="816" y="220"/>
                  </a:lnTo>
                  <a:lnTo>
                    <a:pt x="817" y="220"/>
                  </a:lnTo>
                  <a:lnTo>
                    <a:pt x="819" y="219"/>
                  </a:lnTo>
                  <a:lnTo>
                    <a:pt x="822" y="218"/>
                  </a:lnTo>
                  <a:lnTo>
                    <a:pt x="824" y="217"/>
                  </a:lnTo>
                  <a:lnTo>
                    <a:pt x="825" y="217"/>
                  </a:lnTo>
                  <a:lnTo>
                    <a:pt x="827" y="217"/>
                  </a:lnTo>
                  <a:lnTo>
                    <a:pt x="829" y="215"/>
                  </a:lnTo>
                  <a:lnTo>
                    <a:pt x="831" y="215"/>
                  </a:lnTo>
                  <a:lnTo>
                    <a:pt x="832" y="215"/>
                  </a:lnTo>
                  <a:lnTo>
                    <a:pt x="834" y="214"/>
                  </a:lnTo>
                  <a:lnTo>
                    <a:pt x="836" y="213"/>
                  </a:lnTo>
                  <a:lnTo>
                    <a:pt x="837" y="213"/>
                  </a:lnTo>
                  <a:lnTo>
                    <a:pt x="839" y="212"/>
                  </a:lnTo>
                  <a:lnTo>
                    <a:pt x="840" y="211"/>
                  </a:lnTo>
                  <a:lnTo>
                    <a:pt x="842" y="211"/>
                  </a:lnTo>
                  <a:lnTo>
                    <a:pt x="845" y="210"/>
                  </a:lnTo>
                  <a:lnTo>
                    <a:pt x="846" y="209"/>
                  </a:lnTo>
                  <a:lnTo>
                    <a:pt x="847" y="209"/>
                  </a:lnTo>
                  <a:lnTo>
                    <a:pt x="849" y="208"/>
                  </a:lnTo>
                  <a:lnTo>
                    <a:pt x="851" y="207"/>
                  </a:lnTo>
                  <a:lnTo>
                    <a:pt x="852" y="207"/>
                  </a:lnTo>
                  <a:lnTo>
                    <a:pt x="854" y="206"/>
                  </a:lnTo>
                  <a:lnTo>
                    <a:pt x="856" y="206"/>
                  </a:lnTo>
                  <a:lnTo>
                    <a:pt x="857" y="205"/>
                  </a:lnTo>
                  <a:lnTo>
                    <a:pt x="857" y="203"/>
                  </a:lnTo>
                  <a:lnTo>
                    <a:pt x="857" y="201"/>
                  </a:lnTo>
                  <a:lnTo>
                    <a:pt x="856" y="199"/>
                  </a:lnTo>
                  <a:lnTo>
                    <a:pt x="856" y="198"/>
                  </a:lnTo>
                  <a:lnTo>
                    <a:pt x="856" y="197"/>
                  </a:lnTo>
                  <a:lnTo>
                    <a:pt x="856" y="195"/>
                  </a:lnTo>
                  <a:lnTo>
                    <a:pt x="856" y="194"/>
                  </a:lnTo>
                  <a:lnTo>
                    <a:pt x="856" y="193"/>
                  </a:lnTo>
                  <a:lnTo>
                    <a:pt x="855" y="191"/>
                  </a:lnTo>
                  <a:lnTo>
                    <a:pt x="855" y="190"/>
                  </a:lnTo>
                  <a:lnTo>
                    <a:pt x="855" y="189"/>
                  </a:lnTo>
                  <a:lnTo>
                    <a:pt x="854" y="187"/>
                  </a:lnTo>
                  <a:lnTo>
                    <a:pt x="854" y="186"/>
                  </a:lnTo>
                  <a:lnTo>
                    <a:pt x="854" y="185"/>
                  </a:lnTo>
                  <a:lnTo>
                    <a:pt x="854" y="183"/>
                  </a:lnTo>
                  <a:lnTo>
                    <a:pt x="854" y="182"/>
                  </a:lnTo>
                  <a:lnTo>
                    <a:pt x="854" y="181"/>
                  </a:lnTo>
                  <a:lnTo>
                    <a:pt x="854" y="179"/>
                  </a:lnTo>
                  <a:lnTo>
                    <a:pt x="854" y="178"/>
                  </a:lnTo>
                  <a:lnTo>
                    <a:pt x="853" y="177"/>
                  </a:lnTo>
                  <a:lnTo>
                    <a:pt x="853" y="175"/>
                  </a:lnTo>
                  <a:lnTo>
                    <a:pt x="853" y="174"/>
                  </a:lnTo>
                  <a:lnTo>
                    <a:pt x="853" y="173"/>
                  </a:lnTo>
                  <a:lnTo>
                    <a:pt x="848" y="162"/>
                  </a:lnTo>
                  <a:lnTo>
                    <a:pt x="843" y="152"/>
                  </a:lnTo>
                  <a:lnTo>
                    <a:pt x="838" y="141"/>
                  </a:lnTo>
                  <a:lnTo>
                    <a:pt x="836" y="136"/>
                  </a:lnTo>
                  <a:lnTo>
                    <a:pt x="833" y="130"/>
                  </a:lnTo>
                  <a:lnTo>
                    <a:pt x="828" y="120"/>
                  </a:lnTo>
                  <a:lnTo>
                    <a:pt x="825" y="114"/>
                  </a:lnTo>
                  <a:lnTo>
                    <a:pt x="823" y="109"/>
                  </a:lnTo>
                  <a:lnTo>
                    <a:pt x="818" y="98"/>
                  </a:lnTo>
                  <a:lnTo>
                    <a:pt x="816" y="93"/>
                  </a:lnTo>
                  <a:lnTo>
                    <a:pt x="814" y="87"/>
                  </a:lnTo>
                  <a:lnTo>
                    <a:pt x="809" y="76"/>
                  </a:lnTo>
                  <a:lnTo>
                    <a:pt x="806" y="71"/>
                  </a:lnTo>
                  <a:lnTo>
                    <a:pt x="803" y="66"/>
                  </a:lnTo>
                  <a:lnTo>
                    <a:pt x="799" y="55"/>
                  </a:lnTo>
                  <a:lnTo>
                    <a:pt x="796" y="50"/>
                  </a:lnTo>
                  <a:lnTo>
                    <a:pt x="794" y="45"/>
                  </a:lnTo>
                  <a:lnTo>
                    <a:pt x="789" y="34"/>
                  </a:lnTo>
                  <a:lnTo>
                    <a:pt x="786" y="28"/>
                  </a:lnTo>
                  <a:lnTo>
                    <a:pt x="784" y="23"/>
                  </a:lnTo>
                  <a:lnTo>
                    <a:pt x="779" y="12"/>
                  </a:lnTo>
                  <a:lnTo>
                    <a:pt x="777" y="7"/>
                  </a:lnTo>
                  <a:lnTo>
                    <a:pt x="774" y="1"/>
                  </a:lnTo>
                  <a:lnTo>
                    <a:pt x="773" y="1"/>
                  </a:lnTo>
                  <a:lnTo>
                    <a:pt x="772" y="1"/>
                  </a:lnTo>
                  <a:lnTo>
                    <a:pt x="771" y="1"/>
                  </a:lnTo>
                  <a:lnTo>
                    <a:pt x="770" y="1"/>
                  </a:lnTo>
                  <a:lnTo>
                    <a:pt x="769" y="0"/>
                  </a:lnTo>
                  <a:lnTo>
                    <a:pt x="768" y="0"/>
                  </a:lnTo>
                  <a:lnTo>
                    <a:pt x="767" y="0"/>
                  </a:lnTo>
                  <a:lnTo>
                    <a:pt x="766" y="0"/>
                  </a:lnTo>
                  <a:lnTo>
                    <a:pt x="766" y="1"/>
                  </a:lnTo>
                  <a:lnTo>
                    <a:pt x="765" y="1"/>
                  </a:lnTo>
                  <a:lnTo>
                    <a:pt x="763" y="2"/>
                  </a:lnTo>
                  <a:lnTo>
                    <a:pt x="761" y="2"/>
                  </a:lnTo>
                  <a:lnTo>
                    <a:pt x="759" y="3"/>
                  </a:lnTo>
                  <a:lnTo>
                    <a:pt x="758" y="3"/>
                  </a:lnTo>
                  <a:lnTo>
                    <a:pt x="757" y="3"/>
                  </a:lnTo>
                  <a:lnTo>
                    <a:pt x="755" y="4"/>
                  </a:lnTo>
                  <a:lnTo>
                    <a:pt x="754" y="4"/>
                  </a:lnTo>
                  <a:lnTo>
                    <a:pt x="753" y="5"/>
                  </a:lnTo>
                  <a:lnTo>
                    <a:pt x="751" y="5"/>
                  </a:lnTo>
                  <a:lnTo>
                    <a:pt x="750" y="6"/>
                  </a:lnTo>
                  <a:lnTo>
                    <a:pt x="749" y="6"/>
                  </a:lnTo>
                  <a:lnTo>
                    <a:pt x="747" y="6"/>
                  </a:lnTo>
                  <a:lnTo>
                    <a:pt x="746" y="6"/>
                  </a:lnTo>
                  <a:lnTo>
                    <a:pt x="746" y="7"/>
                  </a:lnTo>
                  <a:lnTo>
                    <a:pt x="744" y="8"/>
                  </a:lnTo>
                  <a:lnTo>
                    <a:pt x="742" y="8"/>
                  </a:lnTo>
                  <a:lnTo>
                    <a:pt x="741" y="8"/>
                  </a:lnTo>
                  <a:lnTo>
                    <a:pt x="739" y="8"/>
                  </a:lnTo>
                  <a:lnTo>
                    <a:pt x="739" y="9"/>
                  </a:lnTo>
                  <a:lnTo>
                    <a:pt x="737" y="9"/>
                  </a:lnTo>
                  <a:lnTo>
                    <a:pt x="735" y="10"/>
                  </a:lnTo>
                  <a:lnTo>
                    <a:pt x="733" y="10"/>
                  </a:lnTo>
                  <a:lnTo>
                    <a:pt x="732" y="10"/>
                  </a:lnTo>
                  <a:lnTo>
                    <a:pt x="730" y="11"/>
                  </a:lnTo>
                  <a:lnTo>
                    <a:pt x="730" y="12"/>
                  </a:lnTo>
                  <a:lnTo>
                    <a:pt x="729" y="12"/>
                  </a:lnTo>
                  <a:lnTo>
                    <a:pt x="728" y="12"/>
                  </a:lnTo>
                  <a:lnTo>
                    <a:pt x="728" y="13"/>
                  </a:lnTo>
                  <a:lnTo>
                    <a:pt x="727" y="13"/>
                  </a:lnTo>
                  <a:lnTo>
                    <a:pt x="726" y="13"/>
                  </a:lnTo>
                  <a:lnTo>
                    <a:pt x="726" y="14"/>
                  </a:lnTo>
                  <a:lnTo>
                    <a:pt x="725" y="14"/>
                  </a:lnTo>
                  <a:lnTo>
                    <a:pt x="724" y="14"/>
                  </a:lnTo>
                  <a:lnTo>
                    <a:pt x="722" y="15"/>
                  </a:lnTo>
                  <a:lnTo>
                    <a:pt x="722" y="16"/>
                  </a:lnTo>
                  <a:lnTo>
                    <a:pt x="721" y="16"/>
                  </a:lnTo>
                  <a:lnTo>
                    <a:pt x="720" y="17"/>
                  </a:lnTo>
                  <a:lnTo>
                    <a:pt x="719" y="17"/>
                  </a:lnTo>
                  <a:lnTo>
                    <a:pt x="718" y="17"/>
                  </a:lnTo>
                  <a:lnTo>
                    <a:pt x="717" y="17"/>
                  </a:lnTo>
                  <a:lnTo>
                    <a:pt x="716" y="17"/>
                  </a:lnTo>
                  <a:lnTo>
                    <a:pt x="715" y="17"/>
                  </a:lnTo>
                  <a:lnTo>
                    <a:pt x="714" y="17"/>
                  </a:lnTo>
                  <a:lnTo>
                    <a:pt x="713" y="17"/>
                  </a:lnTo>
                  <a:lnTo>
                    <a:pt x="712" y="18"/>
                  </a:lnTo>
                  <a:lnTo>
                    <a:pt x="711" y="18"/>
                  </a:lnTo>
                  <a:lnTo>
                    <a:pt x="710" y="18"/>
                  </a:lnTo>
                  <a:lnTo>
                    <a:pt x="709" y="18"/>
                  </a:lnTo>
                  <a:lnTo>
                    <a:pt x="708" y="18"/>
                  </a:lnTo>
                  <a:lnTo>
                    <a:pt x="707" y="19"/>
                  </a:lnTo>
                  <a:lnTo>
                    <a:pt x="706" y="19"/>
                  </a:lnTo>
                  <a:lnTo>
                    <a:pt x="705" y="19"/>
                  </a:lnTo>
                  <a:lnTo>
                    <a:pt x="704" y="19"/>
                  </a:lnTo>
                  <a:lnTo>
                    <a:pt x="701" y="19"/>
                  </a:lnTo>
                  <a:lnTo>
                    <a:pt x="697" y="20"/>
                  </a:lnTo>
                  <a:lnTo>
                    <a:pt x="694" y="21"/>
                  </a:lnTo>
                  <a:lnTo>
                    <a:pt x="693" y="21"/>
                  </a:lnTo>
                  <a:lnTo>
                    <a:pt x="691" y="21"/>
                  </a:lnTo>
                  <a:lnTo>
                    <a:pt x="688" y="22"/>
                  </a:lnTo>
                  <a:lnTo>
                    <a:pt x="686" y="22"/>
                  </a:lnTo>
                  <a:lnTo>
                    <a:pt x="684" y="23"/>
                  </a:lnTo>
                  <a:lnTo>
                    <a:pt x="681" y="23"/>
                  </a:lnTo>
                  <a:lnTo>
                    <a:pt x="680" y="23"/>
                  </a:lnTo>
                  <a:lnTo>
                    <a:pt x="678" y="24"/>
                  </a:lnTo>
                  <a:lnTo>
                    <a:pt x="675" y="24"/>
                  </a:lnTo>
                  <a:lnTo>
                    <a:pt x="673" y="25"/>
                  </a:lnTo>
                  <a:lnTo>
                    <a:pt x="671" y="25"/>
                  </a:lnTo>
                  <a:lnTo>
                    <a:pt x="669" y="25"/>
                  </a:lnTo>
                  <a:lnTo>
                    <a:pt x="666" y="26"/>
                  </a:lnTo>
                  <a:lnTo>
                    <a:pt x="665" y="26"/>
                  </a:lnTo>
                  <a:lnTo>
                    <a:pt x="662" y="27"/>
                  </a:lnTo>
                  <a:lnTo>
                    <a:pt x="660" y="27"/>
                  </a:lnTo>
                  <a:lnTo>
                    <a:pt x="659" y="28"/>
                  </a:lnTo>
                  <a:lnTo>
                    <a:pt x="655" y="28"/>
                  </a:lnTo>
                  <a:lnTo>
                    <a:pt x="653" y="28"/>
                  </a:lnTo>
                  <a:lnTo>
                    <a:pt x="652" y="29"/>
                  </a:lnTo>
                  <a:lnTo>
                    <a:pt x="644" y="30"/>
                  </a:lnTo>
                  <a:lnTo>
                    <a:pt x="636" y="31"/>
                  </a:lnTo>
                  <a:lnTo>
                    <a:pt x="628" y="32"/>
                  </a:lnTo>
                  <a:lnTo>
                    <a:pt x="624" y="32"/>
                  </a:lnTo>
                  <a:lnTo>
                    <a:pt x="620" y="33"/>
                  </a:lnTo>
                  <a:lnTo>
                    <a:pt x="612" y="34"/>
                  </a:lnTo>
                  <a:lnTo>
                    <a:pt x="608" y="35"/>
                  </a:lnTo>
                  <a:lnTo>
                    <a:pt x="604" y="35"/>
                  </a:lnTo>
                  <a:lnTo>
                    <a:pt x="596" y="36"/>
                  </a:lnTo>
                  <a:lnTo>
                    <a:pt x="592" y="37"/>
                  </a:lnTo>
                  <a:lnTo>
                    <a:pt x="588" y="38"/>
                  </a:lnTo>
                  <a:lnTo>
                    <a:pt x="580" y="39"/>
                  </a:lnTo>
                  <a:lnTo>
                    <a:pt x="576" y="39"/>
                  </a:lnTo>
                  <a:lnTo>
                    <a:pt x="572" y="40"/>
                  </a:lnTo>
                  <a:lnTo>
                    <a:pt x="564" y="41"/>
                  </a:lnTo>
                  <a:lnTo>
                    <a:pt x="560" y="41"/>
                  </a:lnTo>
                  <a:lnTo>
                    <a:pt x="556" y="42"/>
                  </a:lnTo>
                  <a:lnTo>
                    <a:pt x="547" y="43"/>
                  </a:lnTo>
                  <a:lnTo>
                    <a:pt x="543" y="43"/>
                  </a:lnTo>
                  <a:lnTo>
                    <a:pt x="540" y="44"/>
                  </a:lnTo>
                  <a:lnTo>
                    <a:pt x="532" y="45"/>
                  </a:lnTo>
                  <a:lnTo>
                    <a:pt x="528" y="45"/>
                  </a:lnTo>
                  <a:lnTo>
                    <a:pt x="524" y="46"/>
                  </a:lnTo>
                  <a:lnTo>
                    <a:pt x="522" y="46"/>
                  </a:lnTo>
                  <a:lnTo>
                    <a:pt x="521" y="47"/>
                  </a:lnTo>
                  <a:lnTo>
                    <a:pt x="519" y="47"/>
                  </a:lnTo>
                  <a:lnTo>
                    <a:pt x="518" y="47"/>
                  </a:lnTo>
                  <a:lnTo>
                    <a:pt x="517" y="47"/>
                  </a:lnTo>
                  <a:lnTo>
                    <a:pt x="516" y="47"/>
                  </a:lnTo>
                  <a:lnTo>
                    <a:pt x="515" y="47"/>
                  </a:lnTo>
                  <a:lnTo>
                    <a:pt x="514" y="48"/>
                  </a:lnTo>
                  <a:lnTo>
                    <a:pt x="513" y="48"/>
                  </a:lnTo>
                  <a:lnTo>
                    <a:pt x="512" y="48"/>
                  </a:lnTo>
                  <a:lnTo>
                    <a:pt x="511" y="49"/>
                  </a:lnTo>
                  <a:lnTo>
                    <a:pt x="510" y="49"/>
                  </a:lnTo>
                  <a:lnTo>
                    <a:pt x="508" y="49"/>
                  </a:lnTo>
                  <a:lnTo>
                    <a:pt x="508" y="50"/>
                  </a:lnTo>
                  <a:lnTo>
                    <a:pt x="507" y="50"/>
                  </a:lnTo>
                  <a:lnTo>
                    <a:pt x="506" y="50"/>
                  </a:lnTo>
                  <a:lnTo>
                    <a:pt x="505" y="50"/>
                  </a:lnTo>
                  <a:lnTo>
                    <a:pt x="504" y="50"/>
                  </a:lnTo>
                  <a:lnTo>
                    <a:pt x="503" y="50"/>
                  </a:lnTo>
                  <a:lnTo>
                    <a:pt x="502" y="50"/>
                  </a:lnTo>
                  <a:lnTo>
                    <a:pt x="501" y="51"/>
                  </a:lnTo>
                  <a:lnTo>
                    <a:pt x="499" y="53"/>
                  </a:lnTo>
                  <a:lnTo>
                    <a:pt x="498" y="56"/>
                  </a:lnTo>
                  <a:lnTo>
                    <a:pt x="497" y="58"/>
                  </a:lnTo>
                  <a:lnTo>
                    <a:pt x="497" y="61"/>
                  </a:lnTo>
                  <a:lnTo>
                    <a:pt x="495" y="62"/>
                  </a:lnTo>
                  <a:lnTo>
                    <a:pt x="494" y="65"/>
                  </a:lnTo>
                  <a:lnTo>
                    <a:pt x="493" y="66"/>
                  </a:lnTo>
                  <a:lnTo>
                    <a:pt x="492" y="67"/>
                  </a:lnTo>
                  <a:lnTo>
                    <a:pt x="491" y="70"/>
                  </a:lnTo>
                  <a:lnTo>
                    <a:pt x="490" y="72"/>
                  </a:lnTo>
                  <a:lnTo>
                    <a:pt x="490" y="73"/>
                  </a:lnTo>
                  <a:lnTo>
                    <a:pt x="488" y="76"/>
                  </a:lnTo>
                  <a:lnTo>
                    <a:pt x="488" y="77"/>
                  </a:lnTo>
                  <a:lnTo>
                    <a:pt x="487" y="78"/>
                  </a:lnTo>
                  <a:lnTo>
                    <a:pt x="486" y="81"/>
                  </a:lnTo>
                  <a:lnTo>
                    <a:pt x="485" y="83"/>
                  </a:lnTo>
                  <a:lnTo>
                    <a:pt x="484" y="84"/>
                  </a:lnTo>
                  <a:lnTo>
                    <a:pt x="483" y="87"/>
                  </a:lnTo>
                  <a:lnTo>
                    <a:pt x="482" y="88"/>
                  </a:lnTo>
                  <a:lnTo>
                    <a:pt x="481" y="89"/>
                  </a:lnTo>
                  <a:lnTo>
                    <a:pt x="480" y="92"/>
                  </a:lnTo>
                  <a:lnTo>
                    <a:pt x="479" y="94"/>
                  </a:lnTo>
                  <a:lnTo>
                    <a:pt x="479" y="95"/>
                  </a:lnTo>
                  <a:lnTo>
                    <a:pt x="477" y="98"/>
                  </a:lnTo>
                  <a:lnTo>
                    <a:pt x="476" y="101"/>
                  </a:lnTo>
                  <a:lnTo>
                    <a:pt x="474" y="105"/>
                  </a:lnTo>
                  <a:lnTo>
                    <a:pt x="473" y="106"/>
                  </a:lnTo>
                  <a:lnTo>
                    <a:pt x="473" y="107"/>
                  </a:lnTo>
                  <a:lnTo>
                    <a:pt x="471" y="111"/>
                  </a:lnTo>
                  <a:lnTo>
                    <a:pt x="470" y="112"/>
                  </a:lnTo>
                  <a:lnTo>
                    <a:pt x="469" y="114"/>
                  </a:lnTo>
                  <a:lnTo>
                    <a:pt x="468" y="117"/>
                  </a:lnTo>
                  <a:lnTo>
                    <a:pt x="467" y="119"/>
                  </a:lnTo>
                  <a:lnTo>
                    <a:pt x="466" y="120"/>
                  </a:lnTo>
                  <a:lnTo>
                    <a:pt x="465" y="123"/>
                  </a:lnTo>
                  <a:lnTo>
                    <a:pt x="464" y="125"/>
                  </a:lnTo>
                  <a:lnTo>
                    <a:pt x="464" y="127"/>
                  </a:lnTo>
                  <a:lnTo>
                    <a:pt x="462" y="130"/>
                  </a:lnTo>
                  <a:lnTo>
                    <a:pt x="461" y="131"/>
                  </a:lnTo>
                  <a:lnTo>
                    <a:pt x="460" y="133"/>
                  </a:lnTo>
                  <a:lnTo>
                    <a:pt x="459" y="136"/>
                  </a:lnTo>
                  <a:lnTo>
                    <a:pt x="458" y="138"/>
                  </a:lnTo>
                  <a:lnTo>
                    <a:pt x="457" y="140"/>
                  </a:lnTo>
                  <a:lnTo>
                    <a:pt x="455" y="142"/>
                  </a:lnTo>
                  <a:lnTo>
                    <a:pt x="455" y="144"/>
                  </a:lnTo>
                  <a:lnTo>
                    <a:pt x="454" y="146"/>
                  </a:lnTo>
                  <a:lnTo>
                    <a:pt x="452" y="149"/>
                  </a:lnTo>
                  <a:lnTo>
                    <a:pt x="450" y="152"/>
                  </a:lnTo>
                  <a:lnTo>
                    <a:pt x="448" y="155"/>
                  </a:lnTo>
                  <a:lnTo>
                    <a:pt x="447" y="157"/>
                  </a:lnTo>
                  <a:lnTo>
                    <a:pt x="446" y="158"/>
                  </a:lnTo>
                  <a:lnTo>
                    <a:pt x="444" y="162"/>
                  </a:lnTo>
                  <a:lnTo>
                    <a:pt x="443" y="163"/>
                  </a:lnTo>
                  <a:lnTo>
                    <a:pt x="442" y="164"/>
                  </a:lnTo>
                  <a:lnTo>
                    <a:pt x="440" y="168"/>
                  </a:lnTo>
                  <a:lnTo>
                    <a:pt x="440" y="170"/>
                  </a:lnTo>
                  <a:lnTo>
                    <a:pt x="438" y="171"/>
                  </a:lnTo>
                  <a:lnTo>
                    <a:pt x="436" y="174"/>
                  </a:lnTo>
                  <a:lnTo>
                    <a:pt x="435" y="176"/>
                  </a:lnTo>
                  <a:lnTo>
                    <a:pt x="435" y="178"/>
                  </a:lnTo>
                  <a:lnTo>
                    <a:pt x="432" y="181"/>
                  </a:lnTo>
                  <a:lnTo>
                    <a:pt x="431" y="182"/>
                  </a:lnTo>
                  <a:lnTo>
                    <a:pt x="431" y="184"/>
                  </a:lnTo>
                  <a:lnTo>
                    <a:pt x="429" y="187"/>
                  </a:lnTo>
                  <a:lnTo>
                    <a:pt x="427" y="189"/>
                  </a:lnTo>
                  <a:lnTo>
                    <a:pt x="426" y="191"/>
                  </a:lnTo>
                  <a:lnTo>
                    <a:pt x="424" y="193"/>
                  </a:lnTo>
                  <a:lnTo>
                    <a:pt x="424" y="195"/>
                  </a:lnTo>
                  <a:lnTo>
                    <a:pt x="422" y="197"/>
                  </a:lnTo>
                  <a:lnTo>
                    <a:pt x="421" y="198"/>
                  </a:lnTo>
                  <a:lnTo>
                    <a:pt x="420" y="200"/>
                  </a:lnTo>
                  <a:lnTo>
                    <a:pt x="418" y="202"/>
                  </a:lnTo>
                  <a:lnTo>
                    <a:pt x="417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5" y="206"/>
                  </a:lnTo>
                  <a:lnTo>
                    <a:pt x="414" y="206"/>
                  </a:lnTo>
                  <a:lnTo>
                    <a:pt x="413" y="208"/>
                  </a:lnTo>
                  <a:lnTo>
                    <a:pt x="412" y="208"/>
                  </a:lnTo>
                  <a:lnTo>
                    <a:pt x="411" y="209"/>
                  </a:lnTo>
                  <a:lnTo>
                    <a:pt x="410" y="211"/>
                  </a:lnTo>
                  <a:lnTo>
                    <a:pt x="409" y="211"/>
                  </a:lnTo>
                  <a:lnTo>
                    <a:pt x="409" y="213"/>
                  </a:lnTo>
                  <a:lnTo>
                    <a:pt x="407" y="214"/>
                  </a:lnTo>
                  <a:lnTo>
                    <a:pt x="406" y="215"/>
                  </a:lnTo>
                  <a:lnTo>
                    <a:pt x="404" y="217"/>
                  </a:lnTo>
                  <a:lnTo>
                    <a:pt x="403" y="218"/>
                  </a:lnTo>
                  <a:lnTo>
                    <a:pt x="403" y="219"/>
                  </a:lnTo>
                  <a:lnTo>
                    <a:pt x="402" y="220"/>
                  </a:lnTo>
                  <a:lnTo>
                    <a:pt x="400" y="221"/>
                  </a:lnTo>
                  <a:lnTo>
                    <a:pt x="400" y="222"/>
                  </a:lnTo>
                  <a:lnTo>
                    <a:pt x="398" y="224"/>
                  </a:lnTo>
                  <a:lnTo>
                    <a:pt x="396" y="226"/>
                  </a:lnTo>
                  <a:lnTo>
                    <a:pt x="394" y="228"/>
                  </a:lnTo>
                  <a:lnTo>
                    <a:pt x="393" y="229"/>
                  </a:lnTo>
                  <a:lnTo>
                    <a:pt x="392" y="231"/>
                  </a:lnTo>
                  <a:lnTo>
                    <a:pt x="390" y="233"/>
                  </a:lnTo>
                  <a:lnTo>
                    <a:pt x="389" y="233"/>
                  </a:lnTo>
                  <a:lnTo>
                    <a:pt x="388" y="235"/>
                  </a:lnTo>
                  <a:lnTo>
                    <a:pt x="386" y="237"/>
                  </a:lnTo>
                  <a:lnTo>
                    <a:pt x="385" y="238"/>
                  </a:lnTo>
                  <a:lnTo>
                    <a:pt x="384" y="239"/>
                  </a:lnTo>
                  <a:lnTo>
                    <a:pt x="382" y="241"/>
                  </a:lnTo>
                  <a:lnTo>
                    <a:pt x="381" y="242"/>
                  </a:lnTo>
                  <a:lnTo>
                    <a:pt x="380" y="243"/>
                  </a:lnTo>
                  <a:lnTo>
                    <a:pt x="378" y="246"/>
                  </a:lnTo>
                  <a:lnTo>
                    <a:pt x="377" y="246"/>
                  </a:lnTo>
                  <a:lnTo>
                    <a:pt x="376" y="248"/>
                  </a:lnTo>
                  <a:lnTo>
                    <a:pt x="374" y="250"/>
                  </a:lnTo>
                  <a:lnTo>
                    <a:pt x="373" y="250"/>
                  </a:lnTo>
                  <a:lnTo>
                    <a:pt x="372" y="252"/>
                  </a:lnTo>
                  <a:lnTo>
                    <a:pt x="370" y="254"/>
                  </a:lnTo>
                  <a:lnTo>
                    <a:pt x="369" y="255"/>
                  </a:lnTo>
                  <a:lnTo>
                    <a:pt x="368" y="256"/>
                  </a:lnTo>
                  <a:lnTo>
                    <a:pt x="368" y="257"/>
                  </a:lnTo>
                  <a:lnTo>
                    <a:pt x="367" y="257"/>
                  </a:lnTo>
                  <a:lnTo>
                    <a:pt x="367" y="258"/>
                  </a:lnTo>
                  <a:lnTo>
                    <a:pt x="366" y="258"/>
                  </a:lnTo>
                  <a:lnTo>
                    <a:pt x="366" y="259"/>
                  </a:lnTo>
                  <a:lnTo>
                    <a:pt x="365" y="259"/>
                  </a:lnTo>
                  <a:lnTo>
                    <a:pt x="365" y="260"/>
                  </a:lnTo>
                  <a:lnTo>
                    <a:pt x="365" y="261"/>
                  </a:lnTo>
                  <a:lnTo>
                    <a:pt x="362" y="261"/>
                  </a:lnTo>
                  <a:lnTo>
                    <a:pt x="360" y="261"/>
                  </a:lnTo>
                  <a:lnTo>
                    <a:pt x="359" y="261"/>
                  </a:lnTo>
                  <a:lnTo>
                    <a:pt x="358" y="261"/>
                  </a:lnTo>
                  <a:lnTo>
                    <a:pt x="357" y="261"/>
                  </a:lnTo>
                  <a:lnTo>
                    <a:pt x="356" y="261"/>
                  </a:lnTo>
                  <a:lnTo>
                    <a:pt x="354" y="261"/>
                  </a:lnTo>
                  <a:lnTo>
                    <a:pt x="352" y="261"/>
                  </a:lnTo>
                  <a:lnTo>
                    <a:pt x="351" y="261"/>
                  </a:lnTo>
                  <a:lnTo>
                    <a:pt x="350" y="261"/>
                  </a:lnTo>
                  <a:lnTo>
                    <a:pt x="348" y="261"/>
                  </a:lnTo>
                  <a:lnTo>
                    <a:pt x="347" y="261"/>
                  </a:lnTo>
                  <a:lnTo>
                    <a:pt x="345" y="261"/>
                  </a:lnTo>
                  <a:lnTo>
                    <a:pt x="344" y="261"/>
                  </a:lnTo>
                  <a:lnTo>
                    <a:pt x="343" y="261"/>
                  </a:lnTo>
                  <a:lnTo>
                    <a:pt x="341" y="261"/>
                  </a:lnTo>
                  <a:lnTo>
                    <a:pt x="340" y="262"/>
                  </a:lnTo>
                  <a:lnTo>
                    <a:pt x="338" y="262"/>
                  </a:lnTo>
                  <a:lnTo>
                    <a:pt x="337" y="262"/>
                  </a:lnTo>
                  <a:lnTo>
                    <a:pt x="336" y="262"/>
                  </a:lnTo>
                  <a:lnTo>
                    <a:pt x="335" y="261"/>
                  </a:lnTo>
                  <a:lnTo>
                    <a:pt x="334" y="260"/>
                  </a:lnTo>
                  <a:lnTo>
                    <a:pt x="332" y="259"/>
                  </a:lnTo>
                  <a:lnTo>
                    <a:pt x="331" y="259"/>
                  </a:lnTo>
                  <a:lnTo>
                    <a:pt x="330" y="259"/>
                  </a:lnTo>
                  <a:lnTo>
                    <a:pt x="329" y="257"/>
                  </a:lnTo>
                  <a:lnTo>
                    <a:pt x="328" y="257"/>
                  </a:lnTo>
                  <a:lnTo>
                    <a:pt x="327" y="257"/>
                  </a:lnTo>
                  <a:lnTo>
                    <a:pt x="326" y="256"/>
                  </a:lnTo>
                  <a:lnTo>
                    <a:pt x="325" y="255"/>
                  </a:lnTo>
                  <a:lnTo>
                    <a:pt x="324" y="255"/>
                  </a:lnTo>
                  <a:lnTo>
                    <a:pt x="323" y="254"/>
                  </a:lnTo>
                  <a:lnTo>
                    <a:pt x="322" y="253"/>
                  </a:lnTo>
                  <a:lnTo>
                    <a:pt x="321" y="253"/>
                  </a:lnTo>
                  <a:lnTo>
                    <a:pt x="319" y="253"/>
                  </a:lnTo>
                  <a:lnTo>
                    <a:pt x="318" y="252"/>
                  </a:lnTo>
                  <a:lnTo>
                    <a:pt x="318" y="251"/>
                  </a:lnTo>
                  <a:lnTo>
                    <a:pt x="316" y="250"/>
                  </a:lnTo>
                  <a:lnTo>
                    <a:pt x="315" y="250"/>
                  </a:lnTo>
                  <a:lnTo>
                    <a:pt x="314" y="248"/>
                  </a:lnTo>
                  <a:lnTo>
                    <a:pt x="312" y="248"/>
                  </a:lnTo>
                  <a:lnTo>
                    <a:pt x="308" y="244"/>
                  </a:lnTo>
                  <a:lnTo>
                    <a:pt x="304" y="239"/>
                  </a:lnTo>
                  <a:lnTo>
                    <a:pt x="300" y="235"/>
                  </a:lnTo>
                  <a:lnTo>
                    <a:pt x="297" y="233"/>
                  </a:lnTo>
                  <a:lnTo>
                    <a:pt x="296" y="231"/>
                  </a:lnTo>
                  <a:lnTo>
                    <a:pt x="292" y="226"/>
                  </a:lnTo>
                  <a:lnTo>
                    <a:pt x="290" y="224"/>
                  </a:lnTo>
                  <a:lnTo>
                    <a:pt x="288" y="222"/>
                  </a:lnTo>
                  <a:lnTo>
                    <a:pt x="283" y="218"/>
                  </a:lnTo>
                  <a:lnTo>
                    <a:pt x="281" y="216"/>
                  </a:lnTo>
                  <a:lnTo>
                    <a:pt x="279" y="214"/>
                  </a:lnTo>
                  <a:lnTo>
                    <a:pt x="275" y="210"/>
                  </a:lnTo>
                  <a:lnTo>
                    <a:pt x="273" y="207"/>
                  </a:lnTo>
                  <a:lnTo>
                    <a:pt x="271" y="205"/>
                  </a:lnTo>
                  <a:lnTo>
                    <a:pt x="267" y="201"/>
                  </a:lnTo>
                  <a:lnTo>
                    <a:pt x="265" y="199"/>
                  </a:lnTo>
                  <a:lnTo>
                    <a:pt x="263" y="197"/>
                  </a:lnTo>
                  <a:lnTo>
                    <a:pt x="259" y="193"/>
                  </a:lnTo>
                  <a:lnTo>
                    <a:pt x="257" y="191"/>
                  </a:lnTo>
                  <a:lnTo>
                    <a:pt x="254" y="189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6" y="180"/>
                  </a:lnTo>
                  <a:lnTo>
                    <a:pt x="245" y="178"/>
                  </a:lnTo>
                  <a:lnTo>
                    <a:pt x="243" y="177"/>
                  </a:lnTo>
                  <a:lnTo>
                    <a:pt x="242" y="175"/>
                  </a:lnTo>
                  <a:lnTo>
                    <a:pt x="241" y="175"/>
                  </a:lnTo>
                  <a:lnTo>
                    <a:pt x="241" y="174"/>
                  </a:lnTo>
                  <a:lnTo>
                    <a:pt x="239" y="173"/>
                  </a:lnTo>
                  <a:lnTo>
                    <a:pt x="238" y="171"/>
                  </a:lnTo>
                  <a:lnTo>
                    <a:pt x="237" y="170"/>
                  </a:lnTo>
                  <a:lnTo>
                    <a:pt x="236" y="170"/>
                  </a:lnTo>
                  <a:lnTo>
                    <a:pt x="235" y="169"/>
                  </a:lnTo>
                  <a:lnTo>
                    <a:pt x="234" y="168"/>
                  </a:lnTo>
                  <a:lnTo>
                    <a:pt x="233" y="167"/>
                  </a:lnTo>
                  <a:lnTo>
                    <a:pt x="232" y="167"/>
                  </a:lnTo>
                  <a:lnTo>
                    <a:pt x="231" y="165"/>
                  </a:lnTo>
                  <a:lnTo>
                    <a:pt x="230" y="164"/>
                  </a:lnTo>
                  <a:lnTo>
                    <a:pt x="228" y="162"/>
                  </a:lnTo>
                  <a:lnTo>
                    <a:pt x="227" y="162"/>
                  </a:lnTo>
                  <a:lnTo>
                    <a:pt x="227" y="161"/>
                  </a:lnTo>
                  <a:lnTo>
                    <a:pt x="226" y="160"/>
                  </a:lnTo>
                  <a:lnTo>
                    <a:pt x="224" y="159"/>
                  </a:lnTo>
                  <a:lnTo>
                    <a:pt x="219" y="155"/>
                  </a:lnTo>
                  <a:lnTo>
                    <a:pt x="215" y="152"/>
                  </a:lnTo>
                  <a:lnTo>
                    <a:pt x="210" y="149"/>
                  </a:lnTo>
                  <a:lnTo>
                    <a:pt x="208" y="147"/>
                  </a:lnTo>
                  <a:lnTo>
                    <a:pt x="206" y="145"/>
                  </a:lnTo>
                  <a:lnTo>
                    <a:pt x="202" y="142"/>
                  </a:lnTo>
                  <a:lnTo>
                    <a:pt x="200" y="140"/>
                  </a:lnTo>
                  <a:lnTo>
                    <a:pt x="198" y="138"/>
                  </a:lnTo>
                  <a:lnTo>
                    <a:pt x="193" y="136"/>
                  </a:lnTo>
                  <a:lnTo>
                    <a:pt x="191" y="133"/>
                  </a:lnTo>
                  <a:lnTo>
                    <a:pt x="189" y="132"/>
                  </a:lnTo>
                  <a:lnTo>
                    <a:pt x="184" y="129"/>
                  </a:lnTo>
                  <a:lnTo>
                    <a:pt x="182" y="127"/>
                  </a:lnTo>
                  <a:lnTo>
                    <a:pt x="180" y="125"/>
                  </a:lnTo>
                  <a:lnTo>
                    <a:pt x="176" y="122"/>
                  </a:lnTo>
                  <a:lnTo>
                    <a:pt x="174" y="120"/>
                  </a:lnTo>
                  <a:lnTo>
                    <a:pt x="172" y="119"/>
                  </a:lnTo>
                  <a:lnTo>
                    <a:pt x="167" y="116"/>
                  </a:lnTo>
                  <a:lnTo>
                    <a:pt x="165" y="114"/>
                  </a:lnTo>
                  <a:lnTo>
                    <a:pt x="163" y="112"/>
                  </a:lnTo>
                  <a:lnTo>
                    <a:pt x="158" y="109"/>
                  </a:lnTo>
                  <a:lnTo>
                    <a:pt x="156" y="107"/>
                  </a:lnTo>
                  <a:lnTo>
                    <a:pt x="154" y="105"/>
                  </a:lnTo>
                  <a:lnTo>
                    <a:pt x="153" y="105"/>
                  </a:lnTo>
                  <a:lnTo>
                    <a:pt x="151" y="105"/>
                  </a:lnTo>
                  <a:lnTo>
                    <a:pt x="150" y="105"/>
                  </a:lnTo>
                  <a:lnTo>
                    <a:pt x="149" y="105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3" y="105"/>
                  </a:lnTo>
                  <a:lnTo>
                    <a:pt x="142" y="104"/>
                  </a:lnTo>
                  <a:lnTo>
                    <a:pt x="140" y="104"/>
                  </a:lnTo>
                  <a:lnTo>
                    <a:pt x="139" y="104"/>
                  </a:lnTo>
                  <a:lnTo>
                    <a:pt x="138" y="104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1" y="103"/>
                  </a:lnTo>
                  <a:lnTo>
                    <a:pt x="130" y="101"/>
                  </a:lnTo>
                  <a:lnTo>
                    <a:pt x="129" y="100"/>
                  </a:lnTo>
                  <a:lnTo>
                    <a:pt x="129" y="99"/>
                  </a:lnTo>
                  <a:lnTo>
                    <a:pt x="128" y="98"/>
                  </a:lnTo>
                  <a:lnTo>
                    <a:pt x="127" y="97"/>
                  </a:lnTo>
                  <a:lnTo>
                    <a:pt x="127" y="96"/>
                  </a:lnTo>
                  <a:lnTo>
                    <a:pt x="126" y="95"/>
                  </a:lnTo>
                  <a:lnTo>
                    <a:pt x="125" y="94"/>
                  </a:lnTo>
                  <a:lnTo>
                    <a:pt x="124" y="93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1"/>
                  </a:lnTo>
                  <a:lnTo>
                    <a:pt x="122" y="90"/>
                  </a:lnTo>
                  <a:lnTo>
                    <a:pt x="122" y="89"/>
                  </a:lnTo>
                  <a:lnTo>
                    <a:pt x="121" y="87"/>
                  </a:lnTo>
                  <a:lnTo>
                    <a:pt x="120" y="87"/>
                  </a:lnTo>
                  <a:lnTo>
                    <a:pt x="118" y="86"/>
                  </a:lnTo>
                  <a:lnTo>
                    <a:pt x="117" y="85"/>
                  </a:lnTo>
                  <a:lnTo>
                    <a:pt x="116" y="85"/>
                  </a:lnTo>
                  <a:lnTo>
                    <a:pt x="116" y="84"/>
                  </a:lnTo>
                  <a:lnTo>
                    <a:pt x="114" y="83"/>
                  </a:lnTo>
                  <a:lnTo>
                    <a:pt x="113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0" y="81"/>
                  </a:lnTo>
                  <a:lnTo>
                    <a:pt x="109" y="81"/>
                  </a:lnTo>
                  <a:lnTo>
                    <a:pt x="107" y="79"/>
                  </a:lnTo>
                  <a:lnTo>
                    <a:pt x="106" y="78"/>
                  </a:lnTo>
                  <a:lnTo>
                    <a:pt x="105" y="78"/>
                  </a:lnTo>
                  <a:lnTo>
                    <a:pt x="104" y="78"/>
                  </a:lnTo>
                  <a:lnTo>
                    <a:pt x="103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0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3" y="75"/>
                  </a:lnTo>
                  <a:lnTo>
                    <a:pt x="92" y="76"/>
                  </a:lnTo>
                  <a:lnTo>
                    <a:pt x="91" y="76"/>
                  </a:lnTo>
                  <a:lnTo>
                    <a:pt x="90" y="76"/>
                  </a:lnTo>
                  <a:lnTo>
                    <a:pt x="89" y="76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6" y="78"/>
                  </a:lnTo>
                  <a:lnTo>
                    <a:pt x="85" y="78"/>
                  </a:lnTo>
                  <a:lnTo>
                    <a:pt x="84" y="78"/>
                  </a:lnTo>
                  <a:lnTo>
                    <a:pt x="83" y="80"/>
                  </a:lnTo>
                  <a:lnTo>
                    <a:pt x="81" y="81"/>
                  </a:lnTo>
                  <a:lnTo>
                    <a:pt x="80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6" y="86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3" y="89"/>
                  </a:lnTo>
                  <a:lnTo>
                    <a:pt x="73" y="90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69" y="93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6" y="96"/>
                  </a:lnTo>
                  <a:lnTo>
                    <a:pt x="65" y="97"/>
                  </a:lnTo>
                  <a:lnTo>
                    <a:pt x="64" y="98"/>
                  </a:lnTo>
                  <a:lnTo>
                    <a:pt x="63" y="100"/>
                  </a:lnTo>
                  <a:lnTo>
                    <a:pt x="61" y="102"/>
                  </a:lnTo>
                  <a:lnTo>
                    <a:pt x="60" y="103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8" y="108"/>
                  </a:lnTo>
                  <a:lnTo>
                    <a:pt x="58" y="109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7"/>
                  </a:lnTo>
                  <a:lnTo>
                    <a:pt x="58" y="118"/>
                  </a:lnTo>
                  <a:lnTo>
                    <a:pt x="57" y="119"/>
                  </a:lnTo>
                  <a:lnTo>
                    <a:pt x="57" y="120"/>
                  </a:lnTo>
                  <a:lnTo>
                    <a:pt x="57" y="122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5"/>
                  </a:lnTo>
                  <a:lnTo>
                    <a:pt x="58" y="126"/>
                  </a:lnTo>
                  <a:lnTo>
                    <a:pt x="58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60" y="129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2"/>
                  </a:lnTo>
                  <a:lnTo>
                    <a:pt x="62" y="133"/>
                  </a:lnTo>
                  <a:lnTo>
                    <a:pt x="63" y="134"/>
                  </a:lnTo>
                  <a:lnTo>
                    <a:pt x="63" y="135"/>
                  </a:lnTo>
                  <a:lnTo>
                    <a:pt x="63" y="136"/>
                  </a:lnTo>
                  <a:lnTo>
                    <a:pt x="63" y="137"/>
                  </a:lnTo>
                  <a:lnTo>
                    <a:pt x="64" y="138"/>
                  </a:lnTo>
                  <a:lnTo>
                    <a:pt x="63" y="138"/>
                  </a:lnTo>
                  <a:lnTo>
                    <a:pt x="63" y="139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2" y="144"/>
                  </a:lnTo>
                  <a:lnTo>
                    <a:pt x="62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60" y="150"/>
                  </a:lnTo>
                  <a:lnTo>
                    <a:pt x="60" y="151"/>
                  </a:lnTo>
                  <a:lnTo>
                    <a:pt x="59" y="151"/>
                  </a:lnTo>
                  <a:lnTo>
                    <a:pt x="59" y="152"/>
                  </a:lnTo>
                  <a:lnTo>
                    <a:pt x="58" y="153"/>
                  </a:lnTo>
                  <a:lnTo>
                    <a:pt x="57" y="155"/>
                  </a:lnTo>
                  <a:lnTo>
                    <a:pt x="56" y="156"/>
                  </a:lnTo>
                  <a:lnTo>
                    <a:pt x="55" y="156"/>
                  </a:lnTo>
                  <a:lnTo>
                    <a:pt x="55" y="157"/>
                  </a:lnTo>
                  <a:lnTo>
                    <a:pt x="54" y="158"/>
                  </a:lnTo>
                  <a:lnTo>
                    <a:pt x="53" y="159"/>
                  </a:lnTo>
                  <a:lnTo>
                    <a:pt x="52" y="160"/>
                  </a:lnTo>
                  <a:lnTo>
                    <a:pt x="51" y="161"/>
                  </a:lnTo>
                  <a:lnTo>
                    <a:pt x="51" y="162"/>
                  </a:lnTo>
                  <a:lnTo>
                    <a:pt x="50" y="162"/>
                  </a:lnTo>
                  <a:lnTo>
                    <a:pt x="50" y="163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48" y="167"/>
                  </a:lnTo>
                  <a:lnTo>
                    <a:pt x="48" y="169"/>
                  </a:lnTo>
                  <a:lnTo>
                    <a:pt x="48" y="170"/>
                  </a:lnTo>
                  <a:lnTo>
                    <a:pt x="48" y="171"/>
                  </a:lnTo>
                  <a:lnTo>
                    <a:pt x="48" y="172"/>
                  </a:lnTo>
                  <a:lnTo>
                    <a:pt x="48" y="173"/>
                  </a:lnTo>
                  <a:lnTo>
                    <a:pt x="48" y="174"/>
                  </a:lnTo>
                  <a:lnTo>
                    <a:pt x="48" y="175"/>
                  </a:lnTo>
                  <a:lnTo>
                    <a:pt x="48" y="177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48" y="181"/>
                  </a:lnTo>
                  <a:lnTo>
                    <a:pt x="48" y="182"/>
                  </a:lnTo>
                  <a:lnTo>
                    <a:pt x="48" y="184"/>
                  </a:lnTo>
                  <a:lnTo>
                    <a:pt x="48" y="185"/>
                  </a:lnTo>
                  <a:lnTo>
                    <a:pt x="48" y="186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7" y="189"/>
                  </a:lnTo>
                  <a:lnTo>
                    <a:pt x="47" y="191"/>
                  </a:lnTo>
                  <a:lnTo>
                    <a:pt x="46" y="191"/>
                  </a:lnTo>
                  <a:lnTo>
                    <a:pt x="46" y="192"/>
                  </a:lnTo>
                  <a:lnTo>
                    <a:pt x="46" y="193"/>
                  </a:lnTo>
                  <a:lnTo>
                    <a:pt x="45" y="193"/>
                  </a:lnTo>
                  <a:lnTo>
                    <a:pt x="45" y="194"/>
                  </a:lnTo>
                  <a:lnTo>
                    <a:pt x="45" y="195"/>
                  </a:lnTo>
                  <a:lnTo>
                    <a:pt x="45" y="196"/>
                  </a:lnTo>
                  <a:lnTo>
                    <a:pt x="45" y="197"/>
                  </a:lnTo>
                  <a:lnTo>
                    <a:pt x="44" y="197"/>
                  </a:lnTo>
                  <a:lnTo>
                    <a:pt x="44" y="199"/>
                  </a:lnTo>
                  <a:lnTo>
                    <a:pt x="44" y="200"/>
                  </a:lnTo>
                  <a:lnTo>
                    <a:pt x="43" y="200"/>
                  </a:lnTo>
                  <a:lnTo>
                    <a:pt x="41" y="201"/>
                  </a:lnTo>
                  <a:lnTo>
                    <a:pt x="41" y="202"/>
                  </a:lnTo>
                  <a:lnTo>
                    <a:pt x="40" y="202"/>
                  </a:lnTo>
                  <a:lnTo>
                    <a:pt x="39" y="202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6" y="203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4" y="204"/>
                  </a:lnTo>
                  <a:lnTo>
                    <a:pt x="33" y="205"/>
                  </a:lnTo>
                  <a:lnTo>
                    <a:pt x="32" y="206"/>
                  </a:lnTo>
                  <a:lnTo>
                    <a:pt x="31" y="206"/>
                  </a:lnTo>
                  <a:lnTo>
                    <a:pt x="30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7" y="206"/>
                  </a:lnTo>
                  <a:lnTo>
                    <a:pt x="26" y="206"/>
                  </a:lnTo>
                  <a:lnTo>
                    <a:pt x="25" y="206"/>
                  </a:lnTo>
                  <a:lnTo>
                    <a:pt x="25" y="205"/>
                  </a:lnTo>
                  <a:lnTo>
                    <a:pt x="24" y="205"/>
                  </a:lnTo>
                  <a:lnTo>
                    <a:pt x="23" y="205"/>
                  </a:lnTo>
                  <a:lnTo>
                    <a:pt x="23" y="206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5" y="207"/>
                  </a:lnTo>
                  <a:lnTo>
                    <a:pt x="25" y="208"/>
                  </a:lnTo>
                  <a:lnTo>
                    <a:pt x="25" y="209"/>
                  </a:lnTo>
                  <a:lnTo>
                    <a:pt x="25" y="210"/>
                  </a:lnTo>
                  <a:lnTo>
                    <a:pt x="26" y="211"/>
                  </a:lnTo>
                  <a:lnTo>
                    <a:pt x="26" y="213"/>
                  </a:lnTo>
                  <a:lnTo>
                    <a:pt x="27" y="215"/>
                  </a:lnTo>
                  <a:lnTo>
                    <a:pt x="28" y="216"/>
                  </a:lnTo>
                  <a:lnTo>
                    <a:pt x="28" y="218"/>
                  </a:lnTo>
                  <a:lnTo>
                    <a:pt x="28" y="219"/>
                  </a:lnTo>
                  <a:lnTo>
                    <a:pt x="28" y="220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6"/>
                  </a:lnTo>
                  <a:lnTo>
                    <a:pt x="30" y="228"/>
                  </a:lnTo>
                  <a:lnTo>
                    <a:pt x="30" y="229"/>
                  </a:lnTo>
                  <a:lnTo>
                    <a:pt x="30" y="231"/>
                  </a:lnTo>
                  <a:lnTo>
                    <a:pt x="30" y="232"/>
                  </a:lnTo>
                  <a:lnTo>
                    <a:pt x="30" y="233"/>
                  </a:lnTo>
                  <a:lnTo>
                    <a:pt x="30" y="235"/>
                  </a:lnTo>
                  <a:lnTo>
                    <a:pt x="30" y="236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30" y="239"/>
                  </a:lnTo>
                  <a:lnTo>
                    <a:pt x="30" y="240"/>
                  </a:lnTo>
                  <a:lnTo>
                    <a:pt x="30" y="241"/>
                  </a:lnTo>
                  <a:lnTo>
                    <a:pt x="30" y="242"/>
                  </a:lnTo>
                  <a:lnTo>
                    <a:pt x="30" y="243"/>
                  </a:lnTo>
                  <a:lnTo>
                    <a:pt x="30" y="244"/>
                  </a:lnTo>
                  <a:lnTo>
                    <a:pt x="30" y="245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30" y="248"/>
                  </a:lnTo>
                  <a:lnTo>
                    <a:pt x="30" y="250"/>
                  </a:lnTo>
                  <a:lnTo>
                    <a:pt x="30" y="251"/>
                  </a:lnTo>
                  <a:lnTo>
                    <a:pt x="30" y="252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2" y="257"/>
                  </a:lnTo>
                  <a:lnTo>
                    <a:pt x="32" y="258"/>
                  </a:lnTo>
                  <a:lnTo>
                    <a:pt x="32" y="259"/>
                  </a:lnTo>
                  <a:lnTo>
                    <a:pt x="33" y="259"/>
                  </a:lnTo>
                  <a:lnTo>
                    <a:pt x="33" y="260"/>
                  </a:lnTo>
                  <a:lnTo>
                    <a:pt x="33" y="261"/>
                  </a:lnTo>
                  <a:lnTo>
                    <a:pt x="33" y="262"/>
                  </a:lnTo>
                  <a:lnTo>
                    <a:pt x="33" y="264"/>
                  </a:lnTo>
                  <a:lnTo>
                    <a:pt x="32" y="266"/>
                  </a:lnTo>
                  <a:lnTo>
                    <a:pt x="31" y="268"/>
                  </a:lnTo>
                  <a:lnTo>
                    <a:pt x="30" y="268"/>
                  </a:lnTo>
                  <a:lnTo>
                    <a:pt x="29" y="269"/>
                  </a:lnTo>
                  <a:lnTo>
                    <a:pt x="28" y="269"/>
                  </a:lnTo>
                  <a:lnTo>
                    <a:pt x="27" y="270"/>
                  </a:lnTo>
                  <a:lnTo>
                    <a:pt x="26" y="270"/>
                  </a:lnTo>
                  <a:lnTo>
                    <a:pt x="25" y="270"/>
                  </a:lnTo>
                  <a:lnTo>
                    <a:pt x="25" y="271"/>
                  </a:lnTo>
                  <a:lnTo>
                    <a:pt x="24" y="271"/>
                  </a:lnTo>
                  <a:lnTo>
                    <a:pt x="23" y="272"/>
                  </a:lnTo>
                  <a:lnTo>
                    <a:pt x="22" y="272"/>
                  </a:lnTo>
                  <a:lnTo>
                    <a:pt x="22" y="273"/>
                  </a:lnTo>
                  <a:lnTo>
                    <a:pt x="21" y="273"/>
                  </a:lnTo>
                  <a:lnTo>
                    <a:pt x="21" y="274"/>
                  </a:lnTo>
                  <a:lnTo>
                    <a:pt x="21" y="275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79"/>
                  </a:lnTo>
                  <a:lnTo>
                    <a:pt x="21" y="280"/>
                  </a:lnTo>
                  <a:lnTo>
                    <a:pt x="22" y="280"/>
                  </a:lnTo>
                  <a:lnTo>
                    <a:pt x="22" y="281"/>
                  </a:lnTo>
                  <a:lnTo>
                    <a:pt x="23" y="281"/>
                  </a:lnTo>
                  <a:lnTo>
                    <a:pt x="23" y="282"/>
                  </a:lnTo>
                  <a:lnTo>
                    <a:pt x="24" y="283"/>
                  </a:lnTo>
                  <a:lnTo>
                    <a:pt x="25" y="283"/>
                  </a:lnTo>
                  <a:lnTo>
                    <a:pt x="25" y="284"/>
                  </a:lnTo>
                  <a:lnTo>
                    <a:pt x="26" y="284"/>
                  </a:lnTo>
                  <a:lnTo>
                    <a:pt x="27" y="286"/>
                  </a:lnTo>
                  <a:lnTo>
                    <a:pt x="28" y="286"/>
                  </a:lnTo>
                  <a:lnTo>
                    <a:pt x="29" y="287"/>
                  </a:lnTo>
                  <a:lnTo>
                    <a:pt x="29" y="288"/>
                  </a:lnTo>
                  <a:lnTo>
                    <a:pt x="30" y="288"/>
                  </a:lnTo>
                  <a:lnTo>
                    <a:pt x="30" y="289"/>
                  </a:lnTo>
                  <a:lnTo>
                    <a:pt x="30" y="290"/>
                  </a:lnTo>
                  <a:lnTo>
                    <a:pt x="30" y="291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8" y="292"/>
                  </a:lnTo>
                  <a:lnTo>
                    <a:pt x="27" y="292"/>
                  </a:lnTo>
                  <a:lnTo>
                    <a:pt x="26" y="292"/>
                  </a:lnTo>
                  <a:lnTo>
                    <a:pt x="25" y="292"/>
                  </a:lnTo>
                  <a:lnTo>
                    <a:pt x="24" y="292"/>
                  </a:lnTo>
                  <a:lnTo>
                    <a:pt x="23" y="292"/>
                  </a:lnTo>
                  <a:lnTo>
                    <a:pt x="22" y="292"/>
                  </a:lnTo>
                  <a:lnTo>
                    <a:pt x="21" y="292"/>
                  </a:lnTo>
                  <a:lnTo>
                    <a:pt x="20" y="292"/>
                  </a:lnTo>
                  <a:lnTo>
                    <a:pt x="19" y="292"/>
                  </a:lnTo>
                  <a:lnTo>
                    <a:pt x="18" y="293"/>
                  </a:lnTo>
                  <a:lnTo>
                    <a:pt x="17" y="293"/>
                  </a:lnTo>
                  <a:lnTo>
                    <a:pt x="17" y="294"/>
                  </a:lnTo>
                  <a:lnTo>
                    <a:pt x="16" y="294"/>
                  </a:lnTo>
                  <a:lnTo>
                    <a:pt x="15" y="294"/>
                  </a:lnTo>
                  <a:lnTo>
                    <a:pt x="15" y="295"/>
                  </a:lnTo>
                  <a:lnTo>
                    <a:pt x="16" y="296"/>
                  </a:lnTo>
                  <a:lnTo>
                    <a:pt x="16" y="297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6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3" y="299"/>
                  </a:lnTo>
                  <a:lnTo>
                    <a:pt x="2" y="299"/>
                  </a:lnTo>
                  <a:lnTo>
                    <a:pt x="1" y="300"/>
                  </a:lnTo>
                  <a:lnTo>
                    <a:pt x="1" y="301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1" y="305"/>
                  </a:lnTo>
                  <a:lnTo>
                    <a:pt x="1" y="306"/>
                  </a:lnTo>
                  <a:lnTo>
                    <a:pt x="2" y="308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4" y="310"/>
                  </a:lnTo>
                  <a:lnTo>
                    <a:pt x="4" y="311"/>
                  </a:lnTo>
                  <a:lnTo>
                    <a:pt x="6" y="312"/>
                  </a:lnTo>
                  <a:lnTo>
                    <a:pt x="6" y="313"/>
                  </a:lnTo>
                  <a:lnTo>
                    <a:pt x="8" y="314"/>
                  </a:lnTo>
                  <a:lnTo>
                    <a:pt x="8" y="315"/>
                  </a:lnTo>
                  <a:lnTo>
                    <a:pt x="8" y="316"/>
                  </a:lnTo>
                  <a:lnTo>
                    <a:pt x="10" y="317"/>
                  </a:lnTo>
                  <a:lnTo>
                    <a:pt x="10" y="319"/>
                  </a:lnTo>
                  <a:lnTo>
                    <a:pt x="11" y="319"/>
                  </a:lnTo>
                  <a:lnTo>
                    <a:pt x="12" y="321"/>
                  </a:lnTo>
                  <a:lnTo>
                    <a:pt x="13" y="322"/>
                  </a:lnTo>
                  <a:lnTo>
                    <a:pt x="14" y="323"/>
                  </a:lnTo>
                  <a:lnTo>
                    <a:pt x="14" y="324"/>
                  </a:lnTo>
                  <a:lnTo>
                    <a:pt x="15" y="325"/>
                  </a:lnTo>
                  <a:lnTo>
                    <a:pt x="16" y="326"/>
                  </a:lnTo>
                  <a:lnTo>
                    <a:pt x="17" y="327"/>
                  </a:lnTo>
                  <a:lnTo>
                    <a:pt x="17" y="328"/>
                  </a:lnTo>
                  <a:lnTo>
                    <a:pt x="18" y="328"/>
                  </a:lnTo>
                  <a:lnTo>
                    <a:pt x="18" y="329"/>
                  </a:lnTo>
                  <a:lnTo>
                    <a:pt x="19" y="330"/>
                  </a:lnTo>
                  <a:lnTo>
                    <a:pt x="20" y="331"/>
                  </a:lnTo>
                  <a:lnTo>
                    <a:pt x="21" y="332"/>
                  </a:lnTo>
                  <a:lnTo>
                    <a:pt x="22" y="332"/>
                  </a:lnTo>
                  <a:lnTo>
                    <a:pt x="23" y="334"/>
                  </a:lnTo>
                  <a:lnTo>
                    <a:pt x="25" y="335"/>
                  </a:lnTo>
                  <a:lnTo>
                    <a:pt x="26" y="336"/>
                  </a:lnTo>
                  <a:lnTo>
                    <a:pt x="27" y="336"/>
                  </a:lnTo>
                  <a:lnTo>
                    <a:pt x="28" y="337"/>
                  </a:lnTo>
                  <a:lnTo>
                    <a:pt x="29" y="338"/>
                  </a:lnTo>
                  <a:lnTo>
                    <a:pt x="30" y="339"/>
                  </a:lnTo>
                  <a:lnTo>
                    <a:pt x="31" y="339"/>
                  </a:lnTo>
                  <a:lnTo>
                    <a:pt x="32" y="339"/>
                  </a:lnTo>
                  <a:lnTo>
                    <a:pt x="33" y="339"/>
                  </a:lnTo>
                  <a:lnTo>
                    <a:pt x="34" y="340"/>
                  </a:lnTo>
                  <a:lnTo>
                    <a:pt x="35" y="340"/>
                  </a:lnTo>
                  <a:lnTo>
                    <a:pt x="36" y="340"/>
                  </a:lnTo>
                  <a:lnTo>
                    <a:pt x="37" y="341"/>
                  </a:lnTo>
                  <a:lnTo>
                    <a:pt x="38" y="341"/>
                  </a:lnTo>
                  <a:lnTo>
                    <a:pt x="39" y="341"/>
                  </a:lnTo>
                  <a:lnTo>
                    <a:pt x="40" y="341"/>
                  </a:lnTo>
                  <a:lnTo>
                    <a:pt x="40" y="342"/>
                  </a:lnTo>
                  <a:lnTo>
                    <a:pt x="41" y="342"/>
                  </a:lnTo>
                  <a:lnTo>
                    <a:pt x="41" y="343"/>
                  </a:lnTo>
                  <a:lnTo>
                    <a:pt x="42" y="343"/>
                  </a:lnTo>
                  <a:lnTo>
                    <a:pt x="43" y="345"/>
                  </a:lnTo>
                  <a:lnTo>
                    <a:pt x="44" y="345"/>
                  </a:lnTo>
                  <a:lnTo>
                    <a:pt x="45" y="347"/>
                  </a:lnTo>
                  <a:lnTo>
                    <a:pt x="46" y="349"/>
                  </a:lnTo>
                  <a:lnTo>
                    <a:pt x="47" y="349"/>
                  </a:lnTo>
                  <a:lnTo>
                    <a:pt x="47" y="350"/>
                  </a:lnTo>
                  <a:lnTo>
                    <a:pt x="47" y="351"/>
                  </a:lnTo>
                  <a:lnTo>
                    <a:pt x="47" y="352"/>
                  </a:lnTo>
                  <a:lnTo>
                    <a:pt x="47" y="353"/>
                  </a:lnTo>
                  <a:lnTo>
                    <a:pt x="48" y="354"/>
                  </a:lnTo>
                  <a:lnTo>
                    <a:pt x="48" y="355"/>
                  </a:lnTo>
                  <a:lnTo>
                    <a:pt x="48" y="356"/>
                  </a:lnTo>
                  <a:lnTo>
                    <a:pt x="48" y="357"/>
                  </a:lnTo>
                  <a:lnTo>
                    <a:pt x="48" y="358"/>
                  </a:lnTo>
                  <a:lnTo>
                    <a:pt x="49" y="360"/>
                  </a:lnTo>
                  <a:lnTo>
                    <a:pt x="49" y="361"/>
                  </a:lnTo>
                  <a:lnTo>
                    <a:pt x="50" y="361"/>
                  </a:lnTo>
                  <a:lnTo>
                    <a:pt x="50" y="364"/>
                  </a:lnTo>
                  <a:lnTo>
                    <a:pt x="50" y="365"/>
                  </a:lnTo>
                  <a:lnTo>
                    <a:pt x="51" y="367"/>
                  </a:lnTo>
                  <a:lnTo>
                    <a:pt x="51" y="368"/>
                  </a:lnTo>
                  <a:lnTo>
                    <a:pt x="51" y="369"/>
                  </a:lnTo>
                  <a:lnTo>
                    <a:pt x="51" y="371"/>
                  </a:lnTo>
                  <a:lnTo>
                    <a:pt x="51" y="372"/>
                  </a:lnTo>
                  <a:lnTo>
                    <a:pt x="51" y="374"/>
                  </a:lnTo>
                  <a:lnTo>
                    <a:pt x="52" y="374"/>
                  </a:lnTo>
                  <a:lnTo>
                    <a:pt x="52" y="375"/>
                  </a:lnTo>
                  <a:lnTo>
                    <a:pt x="52" y="376"/>
                  </a:lnTo>
                  <a:lnTo>
                    <a:pt x="52" y="377"/>
                  </a:lnTo>
                  <a:lnTo>
                    <a:pt x="52" y="378"/>
                  </a:lnTo>
                  <a:lnTo>
                    <a:pt x="52" y="379"/>
                  </a:lnTo>
                  <a:lnTo>
                    <a:pt x="52" y="380"/>
                  </a:lnTo>
                  <a:lnTo>
                    <a:pt x="52" y="382"/>
                  </a:lnTo>
                  <a:lnTo>
                    <a:pt x="52" y="383"/>
                  </a:lnTo>
                  <a:lnTo>
                    <a:pt x="52" y="385"/>
                  </a:lnTo>
                  <a:lnTo>
                    <a:pt x="52" y="386"/>
                  </a:lnTo>
                  <a:lnTo>
                    <a:pt x="52" y="387"/>
                  </a:lnTo>
                  <a:lnTo>
                    <a:pt x="52" y="389"/>
                  </a:lnTo>
                  <a:lnTo>
                    <a:pt x="52" y="390"/>
                  </a:lnTo>
                  <a:lnTo>
                    <a:pt x="52" y="391"/>
                  </a:lnTo>
                  <a:lnTo>
                    <a:pt x="52" y="392"/>
                  </a:lnTo>
                  <a:lnTo>
                    <a:pt x="52" y="393"/>
                  </a:lnTo>
                  <a:lnTo>
                    <a:pt x="52" y="394"/>
                  </a:lnTo>
                  <a:lnTo>
                    <a:pt x="51" y="394"/>
                  </a:lnTo>
                  <a:lnTo>
                    <a:pt x="51" y="395"/>
                  </a:lnTo>
                  <a:lnTo>
                    <a:pt x="51" y="396"/>
                  </a:lnTo>
                  <a:lnTo>
                    <a:pt x="51" y="397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2" y="400"/>
                  </a:lnTo>
                  <a:lnTo>
                    <a:pt x="52" y="401"/>
                  </a:lnTo>
                  <a:lnTo>
                    <a:pt x="52" y="403"/>
                  </a:lnTo>
                  <a:lnTo>
                    <a:pt x="52" y="405"/>
                  </a:lnTo>
                  <a:lnTo>
                    <a:pt x="53" y="405"/>
                  </a:lnTo>
                  <a:lnTo>
                    <a:pt x="53" y="407"/>
                  </a:lnTo>
                  <a:lnTo>
                    <a:pt x="54" y="407"/>
                  </a:lnTo>
                  <a:lnTo>
                    <a:pt x="54" y="408"/>
                  </a:lnTo>
                  <a:lnTo>
                    <a:pt x="54" y="409"/>
                  </a:lnTo>
                  <a:lnTo>
                    <a:pt x="55" y="409"/>
                  </a:lnTo>
                  <a:lnTo>
                    <a:pt x="55" y="410"/>
                  </a:lnTo>
                  <a:lnTo>
                    <a:pt x="55" y="411"/>
                  </a:lnTo>
                  <a:lnTo>
                    <a:pt x="56" y="411"/>
                  </a:lnTo>
                  <a:lnTo>
                    <a:pt x="56" y="412"/>
                  </a:lnTo>
                  <a:lnTo>
                    <a:pt x="57" y="414"/>
                  </a:lnTo>
                  <a:lnTo>
                    <a:pt x="58" y="414"/>
                  </a:lnTo>
                  <a:lnTo>
                    <a:pt x="58" y="416"/>
                  </a:lnTo>
                  <a:lnTo>
                    <a:pt x="59" y="416"/>
                  </a:lnTo>
                  <a:lnTo>
                    <a:pt x="61" y="418"/>
                  </a:lnTo>
                  <a:lnTo>
                    <a:pt x="61" y="419"/>
                  </a:lnTo>
                  <a:lnTo>
                    <a:pt x="61" y="420"/>
                  </a:lnTo>
                  <a:lnTo>
                    <a:pt x="62" y="420"/>
                  </a:lnTo>
                  <a:lnTo>
                    <a:pt x="63" y="422"/>
                  </a:lnTo>
                  <a:lnTo>
                    <a:pt x="64" y="422"/>
                  </a:lnTo>
                  <a:lnTo>
                    <a:pt x="65" y="422"/>
                  </a:lnTo>
                  <a:lnTo>
                    <a:pt x="65" y="423"/>
                  </a:lnTo>
                  <a:lnTo>
                    <a:pt x="66" y="424"/>
                  </a:lnTo>
                  <a:lnTo>
                    <a:pt x="67" y="425"/>
                  </a:lnTo>
                  <a:lnTo>
                    <a:pt x="68" y="425"/>
                  </a:lnTo>
                  <a:lnTo>
                    <a:pt x="69" y="426"/>
                  </a:lnTo>
                  <a:lnTo>
                    <a:pt x="70" y="427"/>
                  </a:lnTo>
                  <a:lnTo>
                    <a:pt x="71" y="427"/>
                  </a:lnTo>
                  <a:lnTo>
                    <a:pt x="72" y="428"/>
                  </a:lnTo>
                  <a:lnTo>
                    <a:pt x="72" y="429"/>
                  </a:lnTo>
                  <a:lnTo>
                    <a:pt x="73" y="430"/>
                  </a:lnTo>
                  <a:lnTo>
                    <a:pt x="73" y="431"/>
                  </a:lnTo>
                  <a:lnTo>
                    <a:pt x="74" y="431"/>
                  </a:lnTo>
                  <a:lnTo>
                    <a:pt x="74" y="433"/>
                  </a:lnTo>
                  <a:lnTo>
                    <a:pt x="75" y="435"/>
                  </a:lnTo>
                  <a:lnTo>
                    <a:pt x="76" y="437"/>
                  </a:lnTo>
                  <a:lnTo>
                    <a:pt x="76" y="438"/>
                  </a:lnTo>
                  <a:lnTo>
                    <a:pt x="76" y="440"/>
                  </a:lnTo>
                  <a:lnTo>
                    <a:pt x="76" y="441"/>
                  </a:lnTo>
                  <a:lnTo>
                    <a:pt x="76" y="442"/>
                  </a:lnTo>
                  <a:lnTo>
                    <a:pt x="76" y="443"/>
                  </a:lnTo>
                  <a:lnTo>
                    <a:pt x="76" y="444"/>
                  </a:lnTo>
                  <a:lnTo>
                    <a:pt x="76" y="445"/>
                  </a:lnTo>
                  <a:lnTo>
                    <a:pt x="76" y="446"/>
                  </a:lnTo>
                  <a:lnTo>
                    <a:pt x="76" y="447"/>
                  </a:lnTo>
                  <a:lnTo>
                    <a:pt x="76" y="448"/>
                  </a:lnTo>
                  <a:lnTo>
                    <a:pt x="76" y="449"/>
                  </a:lnTo>
                  <a:lnTo>
                    <a:pt x="75" y="450"/>
                  </a:lnTo>
                  <a:lnTo>
                    <a:pt x="75" y="451"/>
                  </a:lnTo>
                  <a:lnTo>
                    <a:pt x="76" y="452"/>
                  </a:lnTo>
                  <a:lnTo>
                    <a:pt x="76" y="454"/>
                  </a:lnTo>
                  <a:lnTo>
                    <a:pt x="76" y="455"/>
                  </a:lnTo>
                  <a:lnTo>
                    <a:pt x="76" y="456"/>
                  </a:lnTo>
                  <a:lnTo>
                    <a:pt x="76" y="458"/>
                  </a:lnTo>
                  <a:lnTo>
                    <a:pt x="77" y="460"/>
                  </a:lnTo>
                  <a:lnTo>
                    <a:pt x="77" y="462"/>
                  </a:lnTo>
                  <a:lnTo>
                    <a:pt x="78" y="462"/>
                  </a:lnTo>
                  <a:lnTo>
                    <a:pt x="78" y="463"/>
                  </a:lnTo>
                  <a:lnTo>
                    <a:pt x="78" y="464"/>
                  </a:lnTo>
                  <a:lnTo>
                    <a:pt x="78" y="465"/>
                  </a:lnTo>
                  <a:lnTo>
                    <a:pt x="78" y="466"/>
                  </a:lnTo>
                  <a:lnTo>
                    <a:pt x="79" y="467"/>
                  </a:lnTo>
                  <a:lnTo>
                    <a:pt x="80" y="467"/>
                  </a:lnTo>
                  <a:lnTo>
                    <a:pt x="80" y="469"/>
                  </a:lnTo>
                  <a:lnTo>
                    <a:pt x="80" y="470"/>
                  </a:lnTo>
                  <a:lnTo>
                    <a:pt x="80" y="471"/>
                  </a:lnTo>
                  <a:lnTo>
                    <a:pt x="81" y="471"/>
                  </a:lnTo>
                  <a:lnTo>
                    <a:pt x="81" y="473"/>
                  </a:lnTo>
                  <a:lnTo>
                    <a:pt x="82" y="474"/>
                  </a:lnTo>
                  <a:lnTo>
                    <a:pt x="82" y="475"/>
                  </a:lnTo>
                  <a:lnTo>
                    <a:pt x="83" y="476"/>
                  </a:lnTo>
                  <a:lnTo>
                    <a:pt x="83" y="478"/>
                  </a:lnTo>
                  <a:lnTo>
                    <a:pt x="83" y="479"/>
                  </a:lnTo>
                  <a:lnTo>
                    <a:pt x="83" y="480"/>
                  </a:lnTo>
                  <a:lnTo>
                    <a:pt x="83" y="482"/>
                  </a:lnTo>
                  <a:lnTo>
                    <a:pt x="83" y="483"/>
                  </a:lnTo>
                  <a:lnTo>
                    <a:pt x="83" y="484"/>
                  </a:lnTo>
                  <a:lnTo>
                    <a:pt x="83" y="485"/>
                  </a:lnTo>
                  <a:lnTo>
                    <a:pt x="83" y="486"/>
                  </a:lnTo>
                  <a:lnTo>
                    <a:pt x="83" y="487"/>
                  </a:lnTo>
                  <a:lnTo>
                    <a:pt x="83" y="488"/>
                  </a:lnTo>
                  <a:lnTo>
                    <a:pt x="83" y="489"/>
                  </a:lnTo>
                  <a:lnTo>
                    <a:pt x="83" y="491"/>
                  </a:lnTo>
                  <a:lnTo>
                    <a:pt x="83" y="492"/>
                  </a:lnTo>
                  <a:lnTo>
                    <a:pt x="83" y="493"/>
                  </a:lnTo>
                  <a:lnTo>
                    <a:pt x="83" y="495"/>
                  </a:lnTo>
                  <a:lnTo>
                    <a:pt x="83" y="496"/>
                  </a:lnTo>
                  <a:lnTo>
                    <a:pt x="83" y="497"/>
                  </a:lnTo>
                  <a:lnTo>
                    <a:pt x="83" y="498"/>
                  </a:lnTo>
                  <a:lnTo>
                    <a:pt x="83" y="499"/>
                  </a:lnTo>
                  <a:lnTo>
                    <a:pt x="83" y="500"/>
                  </a:lnTo>
                  <a:lnTo>
                    <a:pt x="84" y="501"/>
                  </a:lnTo>
                  <a:lnTo>
                    <a:pt x="84" y="502"/>
                  </a:lnTo>
                  <a:lnTo>
                    <a:pt x="85" y="503"/>
                  </a:lnTo>
                  <a:lnTo>
                    <a:pt x="85" y="504"/>
                  </a:lnTo>
                  <a:lnTo>
                    <a:pt x="86" y="505"/>
                  </a:lnTo>
                  <a:lnTo>
                    <a:pt x="87" y="506"/>
                  </a:lnTo>
                  <a:lnTo>
                    <a:pt x="87" y="507"/>
                  </a:lnTo>
                  <a:lnTo>
                    <a:pt x="87" y="508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10"/>
                  </a:lnTo>
                  <a:lnTo>
                    <a:pt x="88" y="511"/>
                  </a:lnTo>
                  <a:lnTo>
                    <a:pt x="89" y="511"/>
                  </a:lnTo>
                  <a:lnTo>
                    <a:pt x="89" y="512"/>
                  </a:lnTo>
                  <a:lnTo>
                    <a:pt x="89" y="513"/>
                  </a:lnTo>
                  <a:lnTo>
                    <a:pt x="89" y="514"/>
                  </a:lnTo>
                  <a:lnTo>
                    <a:pt x="89" y="515"/>
                  </a:lnTo>
                  <a:lnTo>
                    <a:pt x="90" y="516"/>
                  </a:lnTo>
                  <a:lnTo>
                    <a:pt x="91" y="518"/>
                  </a:lnTo>
                  <a:lnTo>
                    <a:pt x="91" y="519"/>
                  </a:lnTo>
                  <a:lnTo>
                    <a:pt x="91" y="521"/>
                  </a:lnTo>
                  <a:lnTo>
                    <a:pt x="92" y="524"/>
                  </a:lnTo>
                  <a:lnTo>
                    <a:pt x="93" y="526"/>
                  </a:lnTo>
                  <a:lnTo>
                    <a:pt x="94" y="528"/>
                  </a:lnTo>
                </a:path>
              </a:pathLst>
            </a:custGeom>
            <a:solidFill>
              <a:srgbClr val="00808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 rot="19560000">
              <a:off x="2807" y="2567"/>
              <a:ext cx="42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000"/>
                <a:t>Yemen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 rot="18360000">
              <a:off x="3478" y="2149"/>
              <a:ext cx="42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000"/>
                <a:t>Oman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3334" y="1892"/>
              <a:ext cx="3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U.A.E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 rot="2400000">
              <a:off x="3007" y="1562"/>
              <a:ext cx="59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Arabian Gulf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1746" y="1150"/>
              <a:ext cx="38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Jordan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 rot="20400000">
              <a:off x="3246" y="2605"/>
              <a:ext cx="7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200"/>
                <a:t>Arabian Sea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 rot="3600000">
              <a:off x="1959" y="2378"/>
              <a:ext cx="54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1000"/>
                <a:t>Red Sea</a:t>
              </a:r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046" y="1254"/>
              <a:ext cx="1183" cy="634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0" y="50"/>
                </a:cxn>
                <a:cxn ang="0">
                  <a:pos x="60" y="0"/>
                </a:cxn>
                <a:cxn ang="0">
                  <a:pos x="150" y="81"/>
                </a:cxn>
                <a:cxn ang="0">
                  <a:pos x="150" y="91"/>
                </a:cxn>
                <a:cxn ang="0">
                  <a:pos x="160" y="141"/>
                </a:cxn>
                <a:cxn ang="0">
                  <a:pos x="190" y="191"/>
                </a:cxn>
                <a:cxn ang="0">
                  <a:pos x="200" y="221"/>
                </a:cxn>
                <a:cxn ang="0">
                  <a:pos x="240" y="262"/>
                </a:cxn>
                <a:cxn ang="0">
                  <a:pos x="310" y="282"/>
                </a:cxn>
                <a:cxn ang="0">
                  <a:pos x="380" y="322"/>
                </a:cxn>
                <a:cxn ang="0">
                  <a:pos x="391" y="332"/>
                </a:cxn>
                <a:cxn ang="0">
                  <a:pos x="411" y="362"/>
                </a:cxn>
                <a:cxn ang="0">
                  <a:pos x="461" y="392"/>
                </a:cxn>
                <a:cxn ang="0">
                  <a:pos x="491" y="413"/>
                </a:cxn>
                <a:cxn ang="0">
                  <a:pos x="511" y="433"/>
                </a:cxn>
                <a:cxn ang="0">
                  <a:pos x="531" y="442"/>
                </a:cxn>
                <a:cxn ang="0">
                  <a:pos x="541" y="453"/>
                </a:cxn>
                <a:cxn ang="0">
                  <a:pos x="551" y="453"/>
                </a:cxn>
                <a:cxn ang="0">
                  <a:pos x="621" y="413"/>
                </a:cxn>
                <a:cxn ang="0">
                  <a:pos x="641" y="413"/>
                </a:cxn>
                <a:cxn ang="0">
                  <a:pos x="671" y="413"/>
                </a:cxn>
                <a:cxn ang="0">
                  <a:pos x="701" y="413"/>
                </a:cxn>
                <a:cxn ang="0">
                  <a:pos x="711" y="422"/>
                </a:cxn>
                <a:cxn ang="0">
                  <a:pos x="721" y="422"/>
                </a:cxn>
                <a:cxn ang="0">
                  <a:pos x="731" y="442"/>
                </a:cxn>
                <a:cxn ang="0">
                  <a:pos x="731" y="453"/>
                </a:cxn>
                <a:cxn ang="0">
                  <a:pos x="771" y="492"/>
                </a:cxn>
                <a:cxn ang="0">
                  <a:pos x="801" y="513"/>
                </a:cxn>
                <a:cxn ang="0">
                  <a:pos x="1022" y="603"/>
                </a:cxn>
                <a:cxn ang="0">
                  <a:pos x="1082" y="613"/>
                </a:cxn>
                <a:cxn ang="0">
                  <a:pos x="1132" y="623"/>
                </a:cxn>
                <a:cxn ang="0">
                  <a:pos x="1172" y="633"/>
                </a:cxn>
                <a:cxn ang="0">
                  <a:pos x="1182" y="633"/>
                </a:cxn>
              </a:cxnLst>
              <a:rect l="0" t="0" r="r" b="b"/>
              <a:pathLst>
                <a:path w="1183" h="634">
                  <a:moveTo>
                    <a:pt x="0" y="91"/>
                  </a:moveTo>
                  <a:lnTo>
                    <a:pt x="40" y="50"/>
                  </a:lnTo>
                  <a:lnTo>
                    <a:pt x="60" y="0"/>
                  </a:lnTo>
                  <a:lnTo>
                    <a:pt x="150" y="81"/>
                  </a:lnTo>
                  <a:lnTo>
                    <a:pt x="150" y="91"/>
                  </a:lnTo>
                  <a:lnTo>
                    <a:pt x="160" y="141"/>
                  </a:lnTo>
                  <a:lnTo>
                    <a:pt x="190" y="191"/>
                  </a:lnTo>
                  <a:lnTo>
                    <a:pt x="200" y="221"/>
                  </a:lnTo>
                  <a:lnTo>
                    <a:pt x="240" y="262"/>
                  </a:lnTo>
                  <a:lnTo>
                    <a:pt x="310" y="282"/>
                  </a:lnTo>
                  <a:lnTo>
                    <a:pt x="380" y="322"/>
                  </a:lnTo>
                  <a:lnTo>
                    <a:pt x="391" y="332"/>
                  </a:lnTo>
                  <a:lnTo>
                    <a:pt x="411" y="362"/>
                  </a:lnTo>
                  <a:lnTo>
                    <a:pt x="461" y="392"/>
                  </a:lnTo>
                  <a:lnTo>
                    <a:pt x="491" y="413"/>
                  </a:lnTo>
                  <a:lnTo>
                    <a:pt x="511" y="433"/>
                  </a:lnTo>
                  <a:lnTo>
                    <a:pt x="531" y="442"/>
                  </a:lnTo>
                  <a:lnTo>
                    <a:pt x="541" y="453"/>
                  </a:lnTo>
                  <a:lnTo>
                    <a:pt x="551" y="453"/>
                  </a:lnTo>
                  <a:lnTo>
                    <a:pt x="621" y="413"/>
                  </a:lnTo>
                  <a:lnTo>
                    <a:pt x="641" y="413"/>
                  </a:lnTo>
                  <a:lnTo>
                    <a:pt x="671" y="413"/>
                  </a:lnTo>
                  <a:lnTo>
                    <a:pt x="701" y="413"/>
                  </a:lnTo>
                  <a:lnTo>
                    <a:pt x="711" y="422"/>
                  </a:lnTo>
                  <a:lnTo>
                    <a:pt x="721" y="422"/>
                  </a:lnTo>
                  <a:lnTo>
                    <a:pt x="731" y="442"/>
                  </a:lnTo>
                  <a:lnTo>
                    <a:pt x="731" y="453"/>
                  </a:lnTo>
                  <a:lnTo>
                    <a:pt x="771" y="492"/>
                  </a:lnTo>
                  <a:lnTo>
                    <a:pt x="801" y="513"/>
                  </a:lnTo>
                  <a:lnTo>
                    <a:pt x="1022" y="603"/>
                  </a:lnTo>
                  <a:lnTo>
                    <a:pt x="1082" y="613"/>
                  </a:lnTo>
                  <a:lnTo>
                    <a:pt x="1132" y="623"/>
                  </a:lnTo>
                  <a:lnTo>
                    <a:pt x="1172" y="633"/>
                  </a:lnTo>
                  <a:lnTo>
                    <a:pt x="1182" y="63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2669" y="2087"/>
              <a:ext cx="959" cy="582"/>
            </a:xfrm>
            <a:custGeom>
              <a:avLst/>
              <a:gdLst/>
              <a:ahLst/>
              <a:cxnLst>
                <a:cxn ang="0">
                  <a:pos x="878" y="0"/>
                </a:cxn>
                <a:cxn ang="0">
                  <a:pos x="908" y="0"/>
                </a:cxn>
                <a:cxn ang="0">
                  <a:pos x="958" y="45"/>
                </a:cxn>
                <a:cxn ang="0">
                  <a:pos x="908" y="205"/>
                </a:cxn>
                <a:cxn ang="0">
                  <a:pos x="667" y="316"/>
                </a:cxn>
                <a:cxn ang="0">
                  <a:pos x="396" y="365"/>
                </a:cxn>
                <a:cxn ang="0">
                  <a:pos x="331" y="501"/>
                </a:cxn>
                <a:cxn ang="0">
                  <a:pos x="256" y="576"/>
                </a:cxn>
                <a:cxn ang="0">
                  <a:pos x="231" y="581"/>
                </a:cxn>
                <a:cxn ang="0">
                  <a:pos x="201" y="566"/>
                </a:cxn>
                <a:cxn ang="0">
                  <a:pos x="120" y="486"/>
                </a:cxn>
                <a:cxn ang="0">
                  <a:pos x="91" y="456"/>
                </a:cxn>
                <a:cxn ang="0">
                  <a:pos x="70" y="431"/>
                </a:cxn>
                <a:cxn ang="0">
                  <a:pos x="50" y="416"/>
                </a:cxn>
                <a:cxn ang="0">
                  <a:pos x="30" y="416"/>
                </a:cxn>
                <a:cxn ang="0">
                  <a:pos x="0" y="391"/>
                </a:cxn>
                <a:cxn ang="0">
                  <a:pos x="216" y="250"/>
                </a:cxn>
                <a:cxn ang="0">
                  <a:pos x="426" y="140"/>
                </a:cxn>
                <a:cxn ang="0">
                  <a:pos x="682" y="60"/>
                </a:cxn>
                <a:cxn ang="0">
                  <a:pos x="878" y="0"/>
                </a:cxn>
              </a:cxnLst>
              <a:rect l="0" t="0" r="r" b="b"/>
              <a:pathLst>
                <a:path w="959" h="582">
                  <a:moveTo>
                    <a:pt x="878" y="0"/>
                  </a:moveTo>
                  <a:lnTo>
                    <a:pt x="908" y="0"/>
                  </a:lnTo>
                  <a:lnTo>
                    <a:pt x="958" y="45"/>
                  </a:lnTo>
                  <a:lnTo>
                    <a:pt x="908" y="205"/>
                  </a:lnTo>
                  <a:lnTo>
                    <a:pt x="667" y="316"/>
                  </a:lnTo>
                  <a:lnTo>
                    <a:pt x="396" y="365"/>
                  </a:lnTo>
                  <a:lnTo>
                    <a:pt x="331" y="501"/>
                  </a:lnTo>
                  <a:lnTo>
                    <a:pt x="256" y="576"/>
                  </a:lnTo>
                  <a:lnTo>
                    <a:pt x="231" y="581"/>
                  </a:lnTo>
                  <a:lnTo>
                    <a:pt x="201" y="566"/>
                  </a:lnTo>
                  <a:lnTo>
                    <a:pt x="120" y="486"/>
                  </a:lnTo>
                  <a:lnTo>
                    <a:pt x="91" y="456"/>
                  </a:lnTo>
                  <a:lnTo>
                    <a:pt x="70" y="431"/>
                  </a:lnTo>
                  <a:lnTo>
                    <a:pt x="50" y="416"/>
                  </a:lnTo>
                  <a:lnTo>
                    <a:pt x="30" y="416"/>
                  </a:lnTo>
                  <a:lnTo>
                    <a:pt x="0" y="391"/>
                  </a:lnTo>
                  <a:lnTo>
                    <a:pt x="216" y="250"/>
                  </a:lnTo>
                  <a:lnTo>
                    <a:pt x="426" y="140"/>
                  </a:lnTo>
                  <a:lnTo>
                    <a:pt x="682" y="60"/>
                  </a:lnTo>
                  <a:lnTo>
                    <a:pt x="878" y="0"/>
                  </a:lnTo>
                </a:path>
              </a:pathLst>
            </a:custGeom>
            <a:solidFill>
              <a:srgbClr val="8040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449" y="1603"/>
              <a:ext cx="674" cy="824"/>
            </a:xfrm>
            <a:custGeom>
              <a:avLst/>
              <a:gdLst/>
              <a:ahLst/>
              <a:cxnLst>
                <a:cxn ang="0">
                  <a:pos x="668" y="607"/>
                </a:cxn>
                <a:cxn ang="0">
                  <a:pos x="663" y="372"/>
                </a:cxn>
                <a:cxn ang="0">
                  <a:pos x="638" y="296"/>
                </a:cxn>
                <a:cxn ang="0">
                  <a:pos x="468" y="40"/>
                </a:cxn>
                <a:cxn ang="0">
                  <a:pos x="358" y="0"/>
                </a:cxn>
                <a:cxn ang="0">
                  <a:pos x="231" y="20"/>
                </a:cxn>
                <a:cxn ang="0">
                  <a:pos x="96" y="65"/>
                </a:cxn>
                <a:cxn ang="0">
                  <a:pos x="0" y="136"/>
                </a:cxn>
                <a:cxn ang="0">
                  <a:pos x="187" y="387"/>
                </a:cxn>
                <a:cxn ang="0">
                  <a:pos x="291" y="436"/>
                </a:cxn>
                <a:cxn ang="0">
                  <a:pos x="331" y="527"/>
                </a:cxn>
                <a:cxn ang="0">
                  <a:pos x="342" y="612"/>
                </a:cxn>
                <a:cxn ang="0">
                  <a:pos x="342" y="667"/>
                </a:cxn>
                <a:cxn ang="0">
                  <a:pos x="297" y="823"/>
                </a:cxn>
                <a:cxn ang="0">
                  <a:pos x="442" y="723"/>
                </a:cxn>
                <a:cxn ang="0">
                  <a:pos x="673" y="612"/>
                </a:cxn>
                <a:cxn ang="0">
                  <a:pos x="668" y="607"/>
                </a:cxn>
              </a:cxnLst>
              <a:rect l="0" t="0" r="r" b="b"/>
              <a:pathLst>
                <a:path w="674" h="824">
                  <a:moveTo>
                    <a:pt x="668" y="607"/>
                  </a:moveTo>
                  <a:lnTo>
                    <a:pt x="663" y="372"/>
                  </a:lnTo>
                  <a:lnTo>
                    <a:pt x="638" y="296"/>
                  </a:lnTo>
                  <a:lnTo>
                    <a:pt x="468" y="40"/>
                  </a:lnTo>
                  <a:lnTo>
                    <a:pt x="358" y="0"/>
                  </a:lnTo>
                  <a:lnTo>
                    <a:pt x="231" y="20"/>
                  </a:lnTo>
                  <a:lnTo>
                    <a:pt x="96" y="65"/>
                  </a:lnTo>
                  <a:lnTo>
                    <a:pt x="0" y="136"/>
                  </a:lnTo>
                  <a:lnTo>
                    <a:pt x="187" y="387"/>
                  </a:lnTo>
                  <a:lnTo>
                    <a:pt x="291" y="436"/>
                  </a:lnTo>
                  <a:lnTo>
                    <a:pt x="331" y="527"/>
                  </a:lnTo>
                  <a:lnTo>
                    <a:pt x="342" y="612"/>
                  </a:lnTo>
                  <a:lnTo>
                    <a:pt x="342" y="667"/>
                  </a:lnTo>
                  <a:lnTo>
                    <a:pt x="297" y="823"/>
                  </a:lnTo>
                  <a:lnTo>
                    <a:pt x="442" y="723"/>
                  </a:lnTo>
                  <a:lnTo>
                    <a:pt x="673" y="612"/>
                  </a:lnTo>
                  <a:lnTo>
                    <a:pt x="668" y="607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2680" y="1392"/>
              <a:ext cx="904" cy="820"/>
            </a:xfrm>
            <a:custGeom>
              <a:avLst/>
              <a:gdLst/>
              <a:ahLst/>
              <a:cxnLst>
                <a:cxn ang="0">
                  <a:pos x="903" y="689"/>
                </a:cxn>
                <a:cxn ang="0">
                  <a:pos x="657" y="643"/>
                </a:cxn>
                <a:cxn ang="0">
                  <a:pos x="602" y="523"/>
                </a:cxn>
                <a:cxn ang="0">
                  <a:pos x="566" y="498"/>
                </a:cxn>
                <a:cxn ang="0">
                  <a:pos x="552" y="437"/>
                </a:cxn>
                <a:cxn ang="0">
                  <a:pos x="522" y="427"/>
                </a:cxn>
                <a:cxn ang="0">
                  <a:pos x="532" y="402"/>
                </a:cxn>
                <a:cxn ang="0">
                  <a:pos x="532" y="372"/>
                </a:cxn>
                <a:cxn ang="0">
                  <a:pos x="537" y="332"/>
                </a:cxn>
                <a:cxn ang="0">
                  <a:pos x="511" y="332"/>
                </a:cxn>
                <a:cxn ang="0">
                  <a:pos x="507" y="281"/>
                </a:cxn>
                <a:cxn ang="0">
                  <a:pos x="491" y="281"/>
                </a:cxn>
                <a:cxn ang="0">
                  <a:pos x="476" y="256"/>
                </a:cxn>
                <a:cxn ang="0">
                  <a:pos x="452" y="256"/>
                </a:cxn>
                <a:cxn ang="0">
                  <a:pos x="432" y="221"/>
                </a:cxn>
                <a:cxn ang="0">
                  <a:pos x="391" y="201"/>
                </a:cxn>
                <a:cxn ang="0">
                  <a:pos x="411" y="181"/>
                </a:cxn>
                <a:cxn ang="0">
                  <a:pos x="361" y="120"/>
                </a:cxn>
                <a:cxn ang="0">
                  <a:pos x="306" y="125"/>
                </a:cxn>
                <a:cxn ang="0">
                  <a:pos x="296" y="90"/>
                </a:cxn>
                <a:cxn ang="0">
                  <a:pos x="281" y="75"/>
                </a:cxn>
                <a:cxn ang="0">
                  <a:pos x="266" y="70"/>
                </a:cxn>
                <a:cxn ang="0">
                  <a:pos x="251" y="40"/>
                </a:cxn>
                <a:cxn ang="0">
                  <a:pos x="191" y="34"/>
                </a:cxn>
                <a:cxn ang="0">
                  <a:pos x="125" y="25"/>
                </a:cxn>
                <a:cxn ang="0">
                  <a:pos x="45" y="1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5"/>
                </a:cxn>
                <a:cxn ang="0">
                  <a:pos x="5" y="161"/>
                </a:cxn>
                <a:cxn ang="0">
                  <a:pos x="241" y="251"/>
                </a:cxn>
                <a:cxn ang="0">
                  <a:pos x="316" y="382"/>
                </a:cxn>
                <a:cxn ang="0">
                  <a:pos x="411" y="507"/>
                </a:cxn>
                <a:cxn ang="0">
                  <a:pos x="432" y="588"/>
                </a:cxn>
                <a:cxn ang="0">
                  <a:pos x="441" y="819"/>
                </a:cxn>
                <a:cxn ang="0">
                  <a:pos x="903" y="689"/>
                </a:cxn>
              </a:cxnLst>
              <a:rect l="0" t="0" r="r" b="b"/>
              <a:pathLst>
                <a:path w="904" h="820">
                  <a:moveTo>
                    <a:pt x="903" y="689"/>
                  </a:moveTo>
                  <a:lnTo>
                    <a:pt x="657" y="643"/>
                  </a:lnTo>
                  <a:lnTo>
                    <a:pt x="602" y="523"/>
                  </a:lnTo>
                  <a:lnTo>
                    <a:pt x="566" y="498"/>
                  </a:lnTo>
                  <a:lnTo>
                    <a:pt x="552" y="437"/>
                  </a:lnTo>
                  <a:lnTo>
                    <a:pt x="522" y="427"/>
                  </a:lnTo>
                  <a:lnTo>
                    <a:pt x="532" y="402"/>
                  </a:lnTo>
                  <a:lnTo>
                    <a:pt x="532" y="372"/>
                  </a:lnTo>
                  <a:lnTo>
                    <a:pt x="537" y="332"/>
                  </a:lnTo>
                  <a:lnTo>
                    <a:pt x="511" y="332"/>
                  </a:lnTo>
                  <a:lnTo>
                    <a:pt x="507" y="281"/>
                  </a:lnTo>
                  <a:lnTo>
                    <a:pt x="491" y="281"/>
                  </a:lnTo>
                  <a:lnTo>
                    <a:pt x="476" y="256"/>
                  </a:lnTo>
                  <a:lnTo>
                    <a:pt x="452" y="256"/>
                  </a:lnTo>
                  <a:lnTo>
                    <a:pt x="432" y="221"/>
                  </a:lnTo>
                  <a:lnTo>
                    <a:pt x="391" y="201"/>
                  </a:lnTo>
                  <a:lnTo>
                    <a:pt x="411" y="181"/>
                  </a:lnTo>
                  <a:lnTo>
                    <a:pt x="361" y="120"/>
                  </a:lnTo>
                  <a:lnTo>
                    <a:pt x="306" y="125"/>
                  </a:lnTo>
                  <a:lnTo>
                    <a:pt x="296" y="90"/>
                  </a:lnTo>
                  <a:lnTo>
                    <a:pt x="281" y="75"/>
                  </a:lnTo>
                  <a:lnTo>
                    <a:pt x="266" y="70"/>
                  </a:lnTo>
                  <a:lnTo>
                    <a:pt x="251" y="40"/>
                  </a:lnTo>
                  <a:lnTo>
                    <a:pt x="191" y="34"/>
                  </a:lnTo>
                  <a:lnTo>
                    <a:pt x="125" y="25"/>
                  </a:lnTo>
                  <a:lnTo>
                    <a:pt x="45" y="1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5"/>
                  </a:lnTo>
                  <a:lnTo>
                    <a:pt x="5" y="161"/>
                  </a:lnTo>
                  <a:lnTo>
                    <a:pt x="241" y="251"/>
                  </a:lnTo>
                  <a:lnTo>
                    <a:pt x="316" y="382"/>
                  </a:lnTo>
                  <a:lnTo>
                    <a:pt x="411" y="507"/>
                  </a:lnTo>
                  <a:lnTo>
                    <a:pt x="432" y="588"/>
                  </a:lnTo>
                  <a:lnTo>
                    <a:pt x="441" y="819"/>
                  </a:lnTo>
                  <a:lnTo>
                    <a:pt x="903" y="689"/>
                  </a:lnTo>
                </a:path>
              </a:pathLst>
            </a:custGeom>
            <a:solidFill>
              <a:srgbClr val="8000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2148" y="1783"/>
              <a:ext cx="483" cy="339"/>
            </a:xfrm>
            <a:custGeom>
              <a:avLst/>
              <a:gdLst/>
              <a:ahLst/>
              <a:cxnLst>
                <a:cxn ang="0">
                  <a:pos x="482" y="217"/>
                </a:cxn>
                <a:cxn ang="0">
                  <a:pos x="150" y="338"/>
                </a:cxn>
                <a:cxn ang="0">
                  <a:pos x="156" y="292"/>
                </a:cxn>
                <a:cxn ang="0">
                  <a:pos x="146" y="247"/>
                </a:cxn>
                <a:cxn ang="0">
                  <a:pos x="135" y="222"/>
                </a:cxn>
                <a:cxn ang="0">
                  <a:pos x="125" y="182"/>
                </a:cxn>
                <a:cxn ang="0">
                  <a:pos x="121" y="162"/>
                </a:cxn>
                <a:cxn ang="0">
                  <a:pos x="90" y="147"/>
                </a:cxn>
                <a:cxn ang="0">
                  <a:pos x="70" y="126"/>
                </a:cxn>
                <a:cxn ang="0">
                  <a:pos x="60" y="122"/>
                </a:cxn>
                <a:cxn ang="0">
                  <a:pos x="45" y="111"/>
                </a:cxn>
                <a:cxn ang="0">
                  <a:pos x="35" y="91"/>
                </a:cxn>
                <a:cxn ang="0">
                  <a:pos x="20" y="81"/>
                </a:cxn>
                <a:cxn ang="0">
                  <a:pos x="0" y="56"/>
                </a:cxn>
                <a:cxn ang="0">
                  <a:pos x="70" y="15"/>
                </a:cxn>
                <a:cxn ang="0">
                  <a:pos x="150" y="0"/>
                </a:cxn>
                <a:cxn ang="0">
                  <a:pos x="261" y="0"/>
                </a:cxn>
                <a:cxn ang="0">
                  <a:pos x="336" y="10"/>
                </a:cxn>
                <a:cxn ang="0">
                  <a:pos x="421" y="116"/>
                </a:cxn>
                <a:cxn ang="0">
                  <a:pos x="482" y="217"/>
                </a:cxn>
              </a:cxnLst>
              <a:rect l="0" t="0" r="r" b="b"/>
              <a:pathLst>
                <a:path w="483" h="339">
                  <a:moveTo>
                    <a:pt x="482" y="217"/>
                  </a:moveTo>
                  <a:lnTo>
                    <a:pt x="150" y="338"/>
                  </a:lnTo>
                  <a:lnTo>
                    <a:pt x="156" y="292"/>
                  </a:lnTo>
                  <a:lnTo>
                    <a:pt x="146" y="247"/>
                  </a:lnTo>
                  <a:lnTo>
                    <a:pt x="135" y="222"/>
                  </a:lnTo>
                  <a:lnTo>
                    <a:pt x="125" y="182"/>
                  </a:lnTo>
                  <a:lnTo>
                    <a:pt x="121" y="162"/>
                  </a:lnTo>
                  <a:lnTo>
                    <a:pt x="90" y="147"/>
                  </a:lnTo>
                  <a:lnTo>
                    <a:pt x="70" y="126"/>
                  </a:lnTo>
                  <a:lnTo>
                    <a:pt x="60" y="122"/>
                  </a:lnTo>
                  <a:lnTo>
                    <a:pt x="45" y="111"/>
                  </a:lnTo>
                  <a:lnTo>
                    <a:pt x="35" y="91"/>
                  </a:lnTo>
                  <a:lnTo>
                    <a:pt x="20" y="81"/>
                  </a:lnTo>
                  <a:lnTo>
                    <a:pt x="0" y="56"/>
                  </a:lnTo>
                  <a:lnTo>
                    <a:pt x="70" y="15"/>
                  </a:lnTo>
                  <a:lnTo>
                    <a:pt x="150" y="0"/>
                  </a:lnTo>
                  <a:lnTo>
                    <a:pt x="261" y="0"/>
                  </a:lnTo>
                  <a:lnTo>
                    <a:pt x="336" y="10"/>
                  </a:lnTo>
                  <a:lnTo>
                    <a:pt x="421" y="116"/>
                  </a:lnTo>
                  <a:lnTo>
                    <a:pt x="482" y="217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2299" y="2000"/>
              <a:ext cx="492" cy="615"/>
            </a:xfrm>
            <a:custGeom>
              <a:avLst/>
              <a:gdLst/>
              <a:ahLst/>
              <a:cxnLst>
                <a:cxn ang="0">
                  <a:pos x="366" y="478"/>
                </a:cxn>
                <a:cxn ang="0">
                  <a:pos x="331" y="528"/>
                </a:cxn>
                <a:cxn ang="0">
                  <a:pos x="326" y="544"/>
                </a:cxn>
                <a:cxn ang="0">
                  <a:pos x="316" y="579"/>
                </a:cxn>
                <a:cxn ang="0">
                  <a:pos x="336" y="508"/>
                </a:cxn>
                <a:cxn ang="0">
                  <a:pos x="331" y="538"/>
                </a:cxn>
                <a:cxn ang="0">
                  <a:pos x="310" y="584"/>
                </a:cxn>
                <a:cxn ang="0">
                  <a:pos x="306" y="614"/>
                </a:cxn>
                <a:cxn ang="0">
                  <a:pos x="291" y="608"/>
                </a:cxn>
                <a:cxn ang="0">
                  <a:pos x="291" y="584"/>
                </a:cxn>
                <a:cxn ang="0">
                  <a:pos x="271" y="574"/>
                </a:cxn>
                <a:cxn ang="0">
                  <a:pos x="276" y="544"/>
                </a:cxn>
                <a:cxn ang="0">
                  <a:pos x="231" y="498"/>
                </a:cxn>
                <a:cxn ang="0">
                  <a:pos x="161" y="337"/>
                </a:cxn>
                <a:cxn ang="0">
                  <a:pos x="141" y="333"/>
                </a:cxn>
                <a:cxn ang="0">
                  <a:pos x="135" y="292"/>
                </a:cxn>
                <a:cxn ang="0">
                  <a:pos x="126" y="281"/>
                </a:cxn>
                <a:cxn ang="0">
                  <a:pos x="91" y="247"/>
                </a:cxn>
                <a:cxn ang="0">
                  <a:pos x="65" y="237"/>
                </a:cxn>
                <a:cxn ang="0">
                  <a:pos x="60" y="232"/>
                </a:cxn>
                <a:cxn ang="0">
                  <a:pos x="36" y="217"/>
                </a:cxn>
                <a:cxn ang="0">
                  <a:pos x="25" y="196"/>
                </a:cxn>
                <a:cxn ang="0">
                  <a:pos x="5" y="171"/>
                </a:cxn>
                <a:cxn ang="0">
                  <a:pos x="0" y="121"/>
                </a:cxn>
                <a:cxn ang="0">
                  <a:pos x="0" y="110"/>
                </a:cxn>
                <a:cxn ang="0">
                  <a:pos x="336" y="0"/>
                </a:cxn>
                <a:cxn ang="0">
                  <a:pos x="431" y="40"/>
                </a:cxn>
                <a:cxn ang="0">
                  <a:pos x="441" y="40"/>
                </a:cxn>
                <a:cxn ang="0">
                  <a:pos x="481" y="131"/>
                </a:cxn>
                <a:cxn ang="0">
                  <a:pos x="486" y="177"/>
                </a:cxn>
                <a:cxn ang="0">
                  <a:pos x="491" y="206"/>
                </a:cxn>
                <a:cxn ang="0">
                  <a:pos x="491" y="281"/>
                </a:cxn>
                <a:cxn ang="0">
                  <a:pos x="446" y="428"/>
                </a:cxn>
                <a:cxn ang="0">
                  <a:pos x="366" y="478"/>
                </a:cxn>
              </a:cxnLst>
              <a:rect l="0" t="0" r="r" b="b"/>
              <a:pathLst>
                <a:path w="492" h="615">
                  <a:moveTo>
                    <a:pt x="366" y="478"/>
                  </a:moveTo>
                  <a:lnTo>
                    <a:pt x="331" y="528"/>
                  </a:lnTo>
                  <a:lnTo>
                    <a:pt x="326" y="544"/>
                  </a:lnTo>
                  <a:lnTo>
                    <a:pt x="316" y="579"/>
                  </a:lnTo>
                  <a:lnTo>
                    <a:pt x="336" y="508"/>
                  </a:lnTo>
                  <a:lnTo>
                    <a:pt x="331" y="538"/>
                  </a:lnTo>
                  <a:lnTo>
                    <a:pt x="310" y="584"/>
                  </a:lnTo>
                  <a:lnTo>
                    <a:pt x="306" y="614"/>
                  </a:lnTo>
                  <a:lnTo>
                    <a:pt x="291" y="608"/>
                  </a:lnTo>
                  <a:lnTo>
                    <a:pt x="291" y="584"/>
                  </a:lnTo>
                  <a:lnTo>
                    <a:pt x="271" y="574"/>
                  </a:lnTo>
                  <a:lnTo>
                    <a:pt x="276" y="544"/>
                  </a:lnTo>
                  <a:lnTo>
                    <a:pt x="231" y="498"/>
                  </a:lnTo>
                  <a:lnTo>
                    <a:pt x="161" y="337"/>
                  </a:lnTo>
                  <a:lnTo>
                    <a:pt x="141" y="333"/>
                  </a:lnTo>
                  <a:lnTo>
                    <a:pt x="135" y="292"/>
                  </a:lnTo>
                  <a:lnTo>
                    <a:pt x="126" y="281"/>
                  </a:lnTo>
                  <a:lnTo>
                    <a:pt x="91" y="247"/>
                  </a:lnTo>
                  <a:lnTo>
                    <a:pt x="65" y="237"/>
                  </a:lnTo>
                  <a:lnTo>
                    <a:pt x="60" y="232"/>
                  </a:lnTo>
                  <a:lnTo>
                    <a:pt x="36" y="217"/>
                  </a:lnTo>
                  <a:lnTo>
                    <a:pt x="25" y="196"/>
                  </a:lnTo>
                  <a:lnTo>
                    <a:pt x="5" y="17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336" y="0"/>
                  </a:lnTo>
                  <a:lnTo>
                    <a:pt x="431" y="40"/>
                  </a:lnTo>
                  <a:lnTo>
                    <a:pt x="441" y="40"/>
                  </a:lnTo>
                  <a:lnTo>
                    <a:pt x="481" y="131"/>
                  </a:lnTo>
                  <a:lnTo>
                    <a:pt x="486" y="177"/>
                  </a:lnTo>
                  <a:lnTo>
                    <a:pt x="491" y="206"/>
                  </a:lnTo>
                  <a:lnTo>
                    <a:pt x="491" y="281"/>
                  </a:lnTo>
                  <a:lnTo>
                    <a:pt x="446" y="428"/>
                  </a:lnTo>
                  <a:lnTo>
                    <a:pt x="366" y="47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430" y="2144"/>
              <a:ext cx="3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>
                  <a:solidFill>
                    <a:srgbClr val="FF0000"/>
                  </a:solidFill>
                </a:rPr>
                <a:t>South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63" y="1854"/>
              <a:ext cx="32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West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2669" y="1858"/>
              <a:ext cx="39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Central</a:t>
              </a: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2951" y="1654"/>
              <a:ext cx="29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East</a:t>
              </a: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 rot="20280000">
              <a:off x="2816" y="2235"/>
              <a:ext cx="58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/>
                <a:t>Rab Al Khali</a:t>
              </a:r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1933" y="1084"/>
              <a:ext cx="867" cy="757"/>
            </a:xfrm>
            <a:custGeom>
              <a:avLst/>
              <a:gdLst/>
              <a:ahLst/>
              <a:cxnLst>
                <a:cxn ang="0">
                  <a:pos x="460" y="693"/>
                </a:cxn>
                <a:cxn ang="0">
                  <a:pos x="551" y="713"/>
                </a:cxn>
                <a:cxn ang="0">
                  <a:pos x="520" y="653"/>
                </a:cxn>
                <a:cxn ang="0">
                  <a:pos x="616" y="574"/>
                </a:cxn>
                <a:cxn ang="0">
                  <a:pos x="721" y="550"/>
                </a:cxn>
                <a:cxn ang="0">
                  <a:pos x="866" y="514"/>
                </a:cxn>
                <a:cxn ang="0">
                  <a:pos x="751" y="462"/>
                </a:cxn>
                <a:cxn ang="0">
                  <a:pos x="741" y="352"/>
                </a:cxn>
                <a:cxn ang="0">
                  <a:pos x="741" y="281"/>
                </a:cxn>
                <a:cxn ang="0">
                  <a:pos x="676" y="188"/>
                </a:cxn>
                <a:cxn ang="0">
                  <a:pos x="560" y="113"/>
                </a:cxn>
                <a:cxn ang="0">
                  <a:pos x="480" y="70"/>
                </a:cxn>
                <a:cxn ang="0">
                  <a:pos x="381" y="0"/>
                </a:cxn>
                <a:cxn ang="0">
                  <a:pos x="180" y="81"/>
                </a:cxn>
                <a:cxn ang="0">
                  <a:pos x="230" y="191"/>
                </a:cxn>
                <a:cxn ang="0">
                  <a:pos x="159" y="224"/>
                </a:cxn>
                <a:cxn ang="0">
                  <a:pos x="114" y="239"/>
                </a:cxn>
                <a:cxn ang="0">
                  <a:pos x="87" y="285"/>
                </a:cxn>
                <a:cxn ang="0">
                  <a:pos x="44" y="269"/>
                </a:cxn>
                <a:cxn ang="0">
                  <a:pos x="0" y="432"/>
                </a:cxn>
                <a:cxn ang="0">
                  <a:pos x="70" y="432"/>
                </a:cxn>
                <a:cxn ang="0">
                  <a:pos x="130" y="582"/>
                </a:cxn>
                <a:cxn ang="0">
                  <a:pos x="219" y="711"/>
                </a:cxn>
                <a:cxn ang="0">
                  <a:pos x="210" y="756"/>
                </a:cxn>
                <a:cxn ang="0">
                  <a:pos x="315" y="706"/>
                </a:cxn>
                <a:cxn ang="0">
                  <a:pos x="460" y="693"/>
                </a:cxn>
              </a:cxnLst>
              <a:rect l="0" t="0" r="r" b="b"/>
              <a:pathLst>
                <a:path w="867" h="757">
                  <a:moveTo>
                    <a:pt x="460" y="693"/>
                  </a:moveTo>
                  <a:lnTo>
                    <a:pt x="551" y="713"/>
                  </a:lnTo>
                  <a:lnTo>
                    <a:pt x="520" y="653"/>
                  </a:lnTo>
                  <a:lnTo>
                    <a:pt x="616" y="574"/>
                  </a:lnTo>
                  <a:lnTo>
                    <a:pt x="721" y="550"/>
                  </a:lnTo>
                  <a:lnTo>
                    <a:pt x="866" y="514"/>
                  </a:lnTo>
                  <a:lnTo>
                    <a:pt x="751" y="462"/>
                  </a:lnTo>
                  <a:lnTo>
                    <a:pt x="741" y="352"/>
                  </a:lnTo>
                  <a:lnTo>
                    <a:pt x="741" y="281"/>
                  </a:lnTo>
                  <a:lnTo>
                    <a:pt x="676" y="188"/>
                  </a:lnTo>
                  <a:lnTo>
                    <a:pt x="560" y="113"/>
                  </a:lnTo>
                  <a:lnTo>
                    <a:pt x="480" y="70"/>
                  </a:lnTo>
                  <a:lnTo>
                    <a:pt x="381" y="0"/>
                  </a:lnTo>
                  <a:lnTo>
                    <a:pt x="180" y="81"/>
                  </a:lnTo>
                  <a:lnTo>
                    <a:pt x="230" y="191"/>
                  </a:lnTo>
                  <a:lnTo>
                    <a:pt x="159" y="224"/>
                  </a:lnTo>
                  <a:lnTo>
                    <a:pt x="114" y="239"/>
                  </a:lnTo>
                  <a:lnTo>
                    <a:pt x="87" y="285"/>
                  </a:lnTo>
                  <a:lnTo>
                    <a:pt x="44" y="269"/>
                  </a:lnTo>
                  <a:lnTo>
                    <a:pt x="0" y="432"/>
                  </a:lnTo>
                  <a:lnTo>
                    <a:pt x="70" y="432"/>
                  </a:lnTo>
                  <a:lnTo>
                    <a:pt x="130" y="582"/>
                  </a:lnTo>
                  <a:lnTo>
                    <a:pt x="219" y="711"/>
                  </a:lnTo>
                  <a:lnTo>
                    <a:pt x="210" y="756"/>
                  </a:lnTo>
                  <a:lnTo>
                    <a:pt x="315" y="706"/>
                  </a:lnTo>
                  <a:lnTo>
                    <a:pt x="460" y="693"/>
                  </a:lnTo>
                </a:path>
              </a:pathLst>
            </a:custGeom>
            <a:solidFill>
              <a:srgbClr val="BF4646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2140" y="1396"/>
              <a:ext cx="33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sz="900">
                  <a:solidFill>
                    <a:srgbClr val="FFFF00"/>
                  </a:solidFill>
                </a:rPr>
                <a:t>North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0400" y="2438400"/>
            <a:ext cx="5715000" cy="3352800"/>
            <a:chOff x="288" y="596"/>
            <a:chExt cx="5120" cy="3724"/>
          </a:xfrm>
        </p:grpSpPr>
        <p:pic>
          <p:nvPicPr>
            <p:cNvPr id="72" name="Picture 4" descr="A:\urinar16.jpg"/>
            <p:cNvPicPr>
              <a:picLocks noChangeAspect="1" noChangeArrowheads="1"/>
            </p:cNvPicPr>
            <p:nvPr/>
          </p:nvPicPr>
          <p:blipFill>
            <a:blip r:embed="rId2"/>
            <a:srcRect t="3000"/>
            <a:stretch>
              <a:fillRect/>
            </a:stretch>
          </p:blipFill>
          <p:spPr bwMode="auto">
            <a:xfrm>
              <a:off x="288" y="596"/>
              <a:ext cx="5120" cy="3724"/>
            </a:xfrm>
            <a:prstGeom prst="rect">
              <a:avLst/>
            </a:prstGeom>
            <a:noFill/>
          </p:spPr>
        </p:pic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2400" y="2256"/>
              <a:ext cx="1824" cy="76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Polymorphism in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Converting Enzyme gene(ACE)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304800" y="1828800"/>
            <a:ext cx="2904675" cy="4613691"/>
            <a:chOff x="1773238" y="1363663"/>
            <a:chExt cx="3462193" cy="4613691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895600" y="16764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2895600" y="5105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5" name="Group 27"/>
            <p:cNvGrpSpPr/>
            <p:nvPr/>
          </p:nvGrpSpPr>
          <p:grpSpPr>
            <a:xfrm>
              <a:off x="1773238" y="1363663"/>
              <a:ext cx="3462193" cy="4613691"/>
              <a:chOff x="1773238" y="1363663"/>
              <a:chExt cx="3462193" cy="4613691"/>
            </a:xfrm>
          </p:grpSpPr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1954889" y="1363663"/>
                <a:ext cx="2016150" cy="33855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Angiotensinogen</a:t>
                </a: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3048000" y="2590800"/>
                <a:ext cx="677222" cy="338554"/>
              </a:xfrm>
              <a:prstGeom prst="rect">
                <a:avLst/>
              </a:prstGeom>
              <a:solidFill>
                <a:srgbClr val="A5002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ACE</a:t>
                </a:r>
              </a:p>
            </p:txBody>
          </p:sp>
          <p:grpSp>
            <p:nvGrpSpPr>
              <p:cNvPr id="6" name="Group 26"/>
              <p:cNvGrpSpPr/>
              <p:nvPr/>
            </p:nvGrpSpPr>
            <p:grpSpPr>
              <a:xfrm>
                <a:off x="1773238" y="1744663"/>
                <a:ext cx="3462193" cy="4232691"/>
                <a:chOff x="1773238" y="1744663"/>
                <a:chExt cx="3462193" cy="4232691"/>
              </a:xfrm>
            </p:grpSpPr>
            <p:sp>
              <p:nvSpPr>
                <p:cNvPr id="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70100" y="2057400"/>
                  <a:ext cx="1781442" cy="338554"/>
                </a:xfrm>
                <a:prstGeom prst="rect">
                  <a:avLst/>
                </a:prstGeom>
                <a:noFill/>
                <a:ln w="63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 err="1">
                      <a:solidFill>
                        <a:srgbClr val="C00000"/>
                      </a:solidFill>
                    </a:rPr>
                    <a:t>Angiotensin</a:t>
                  </a:r>
                  <a:r>
                    <a:rPr lang="en-US" sz="1600" b="1" dirty="0">
                      <a:solidFill>
                        <a:srgbClr val="C00000"/>
                      </a:solidFill>
                    </a:rPr>
                    <a:t> I</a:t>
                  </a:r>
                </a:p>
              </p:txBody>
            </p:sp>
            <p:sp>
              <p:nvSpPr>
                <p:cNvPr id="3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28838" y="3352800"/>
                  <a:ext cx="2671762" cy="338554"/>
                </a:xfrm>
                <a:prstGeom prst="rect">
                  <a:avLst/>
                </a:prstGeom>
                <a:noFill/>
                <a:ln w="63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C00000"/>
                      </a:solidFill>
                    </a:rPr>
                    <a:t>Angiotensin II + 2 a.a</a:t>
                  </a:r>
                </a:p>
              </p:txBody>
            </p:sp>
            <p:sp>
              <p:nvSpPr>
                <p:cNvPr id="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76600" y="3962400"/>
                  <a:ext cx="1958831" cy="33855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/>
                    <a:t>Aminopeptidase</a:t>
                  </a:r>
                </a:p>
              </p:txBody>
            </p:sp>
            <p:sp>
              <p:nvSpPr>
                <p:cNvPr id="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81200" y="4724400"/>
                  <a:ext cx="2514600" cy="33855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/>
                    <a:t>Angiotensin III + 1a.a</a:t>
                  </a:r>
                </a:p>
              </p:txBody>
            </p:sp>
            <p:sp>
              <p:nvSpPr>
                <p:cNvPr id="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76600" y="5189538"/>
                  <a:ext cx="1958831" cy="33855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/>
                    <a:t>Aminopeptidase</a:t>
                  </a:r>
                </a:p>
              </p:txBody>
            </p:sp>
            <p:sp>
              <p:nvSpPr>
                <p:cNvPr id="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73238" y="5638800"/>
                  <a:ext cx="2434666" cy="33855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/>
                    <a:t>Degradation Product</a:t>
                  </a:r>
                </a:p>
              </p:txBody>
            </p:sp>
            <p:sp>
              <p:nvSpPr>
                <p:cNvPr id="3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100" y="1744663"/>
                  <a:ext cx="1005859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err="1">
                      <a:solidFill>
                        <a:srgbClr val="C00000"/>
                      </a:solidFill>
                    </a:rPr>
                    <a:t>Renin</a:t>
                  </a:r>
                  <a:r>
                    <a:rPr lang="en-US" sz="1600" dirty="0">
                      <a:solidFill>
                        <a:srgbClr val="C00000"/>
                      </a:solidFill>
                    </a:rPr>
                    <a:t> *</a:t>
                  </a:r>
                </a:p>
              </p:txBody>
            </p:sp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>
                  <a:off x="2895600" y="2438400"/>
                  <a:ext cx="0" cy="838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44" name="Line 26"/>
                <p:cNvSpPr>
                  <a:spLocks noChangeShapeType="1"/>
                </p:cNvSpPr>
                <p:nvPr/>
              </p:nvSpPr>
              <p:spPr bwMode="auto">
                <a:xfrm>
                  <a:off x="2895600" y="3733800"/>
                  <a:ext cx="0" cy="838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0450" y="381000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sng" dirty="0"/>
              <a:t>I/D 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Polymorphism</a:t>
            </a:r>
            <a:r>
              <a:rPr lang="en-US" sz="3600" u="sng" dirty="0"/>
              <a:t> of ACE Gene 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228601" y="1143000"/>
            <a:ext cx="8001000" cy="2990910"/>
            <a:chOff x="-605747" y="1484313"/>
            <a:chExt cx="10658358" cy="4649952"/>
          </a:xfrm>
        </p:grpSpPr>
        <p:sp>
          <p:nvSpPr>
            <p:cNvPr id="32770" name="Text Box 2"/>
            <p:cNvSpPr txBox="1">
              <a:spLocks noChangeArrowheads="1"/>
            </p:cNvSpPr>
            <p:nvPr/>
          </p:nvSpPr>
          <p:spPr bwMode="auto">
            <a:xfrm>
              <a:off x="-518120" y="3276601"/>
              <a:ext cx="4053483" cy="4996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sym typeface="Symbol" pitchFamily="18" charset="2"/>
                </a:rPr>
                <a:t>Deletion </a:t>
              </a:r>
              <a:r>
                <a:rPr lang="en-US" sz="2000" b="1" dirty="0">
                  <a:sym typeface="Symbol" pitchFamily="18" charset="2"/>
                </a:rPr>
                <a:t>(</a:t>
              </a:r>
              <a:r>
                <a:rPr lang="en-US" sz="2000" b="1" dirty="0">
                  <a:solidFill>
                    <a:srgbClr val="FFFF00"/>
                  </a:solidFill>
                </a:rPr>
                <a:t>D </a:t>
              </a:r>
              <a:r>
                <a:rPr lang="en-US" sz="2000" b="1" dirty="0">
                  <a:solidFill>
                    <a:schemeClr val="bg1"/>
                  </a:solidFill>
                </a:rPr>
                <a:t>variant)</a:t>
              </a:r>
            </a:p>
          </p:txBody>
        </p:sp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3962398" y="3276601"/>
              <a:ext cx="3668764" cy="499687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>
                <a:buFont typeface="Symbol" pitchFamily="18" charset="2"/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Insertion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FFFF00"/>
                  </a:solidFill>
                </a:rPr>
                <a:t>(I variant)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974725" y="1484313"/>
              <a:ext cx="7029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5’	</a:t>
              </a:r>
              <a:r>
                <a:rPr lang="en-US" b="1" dirty="0" err="1">
                  <a:solidFill>
                    <a:srgbClr val="C00000"/>
                  </a:solidFill>
                </a:rPr>
                <a:t>Exon</a:t>
              </a:r>
              <a:r>
                <a:rPr lang="en-US" b="1" dirty="0">
                  <a:solidFill>
                    <a:srgbClr val="C00000"/>
                  </a:solidFill>
                </a:rPr>
                <a:t> 16	      </a:t>
              </a:r>
              <a:r>
                <a:rPr lang="en-US" b="1" dirty="0" err="1">
                  <a:solidFill>
                    <a:srgbClr val="C00000"/>
                  </a:solidFill>
                </a:rPr>
                <a:t>Intron</a:t>
              </a:r>
              <a:r>
                <a:rPr lang="en-US" b="1" dirty="0">
                  <a:solidFill>
                    <a:srgbClr val="C00000"/>
                  </a:solidFill>
                </a:rPr>
                <a:t> 16	</a:t>
              </a:r>
              <a:r>
                <a:rPr lang="en-US" b="1" dirty="0" err="1">
                  <a:solidFill>
                    <a:srgbClr val="C00000"/>
                  </a:solidFill>
                </a:rPr>
                <a:t>Exon</a:t>
              </a:r>
              <a:r>
                <a:rPr lang="en-US" b="1" dirty="0">
                  <a:solidFill>
                    <a:srgbClr val="C00000"/>
                  </a:solidFill>
                </a:rPr>
                <a:t> 17			    3’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4762499" y="4648200"/>
              <a:ext cx="1635815" cy="62204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>
                <a:buFont typeface="Symbol" pitchFamily="18" charset="2"/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Silencer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-605747" y="4572000"/>
              <a:ext cx="4720547" cy="4996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>
                <a:buFont typeface="Symbol" pitchFamily="18" charset="2"/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Increased gene expression</a:t>
              </a:r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H="1">
              <a:off x="2209800" y="2362200"/>
              <a:ext cx="15240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3733800" y="2362200"/>
              <a:ext cx="15240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5334000" y="3657600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2286000" y="36576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90600" y="1981200"/>
              <a:ext cx="7010400" cy="381000"/>
              <a:chOff x="624" y="1248"/>
              <a:chExt cx="4416" cy="24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624" y="1248"/>
                <a:ext cx="4416" cy="24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 descr="Wide upward diagonal"/>
              <p:cNvSpPr>
                <a:spLocks noChangeArrowheads="1"/>
              </p:cNvSpPr>
              <p:nvPr/>
            </p:nvSpPr>
            <p:spPr bwMode="auto">
              <a:xfrm>
                <a:off x="1104" y="1248"/>
                <a:ext cx="816" cy="24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Rectangle 19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864" cy="24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4224" y="1248"/>
                <a:ext cx="816" cy="240"/>
              </a:xfrm>
              <a:prstGeom prst="rect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4388973" y="5512216"/>
              <a:ext cx="5562127" cy="62204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>
                <a:buFont typeface="Symbol" pitchFamily="18" charset="2"/>
                <a:buNone/>
              </a:pPr>
              <a:r>
                <a:rPr lang="en-US" sz="2000" b="1" dirty="0">
                  <a:solidFill>
                    <a:srgbClr val="FFFF00"/>
                  </a:solidFill>
                </a:rPr>
                <a:t>Decreased gene expression</a:t>
              </a:r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>
              <a:off x="5410200" y="5105400"/>
              <a:ext cx="1600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6730633" y="4419599"/>
              <a:ext cx="3321978" cy="4996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  <a:flatTx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Lower level of ACE </a:t>
              </a:r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 flipV="1">
              <a:off x="7696200" y="48768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734716" y="4491335"/>
            <a:ext cx="4409284" cy="2290465"/>
            <a:chOff x="76200" y="2129135"/>
            <a:chExt cx="4409284" cy="2290465"/>
          </a:xfrm>
        </p:grpSpPr>
        <p:cxnSp>
          <p:nvCxnSpPr>
            <p:cNvPr id="33" name="Straight Arrow Connector 32"/>
            <p:cNvCxnSpPr>
              <a:stCxn id="35" idx="2"/>
            </p:cNvCxnSpPr>
            <p:nvPr/>
          </p:nvCxnSpPr>
          <p:spPr>
            <a:xfrm rot="16200000" flipH="1">
              <a:off x="2084319" y="3542435"/>
              <a:ext cx="533400" cy="17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grpSp>
          <p:nvGrpSpPr>
            <p:cNvPr id="5" name="Group 15"/>
            <p:cNvGrpSpPr/>
            <p:nvPr/>
          </p:nvGrpSpPr>
          <p:grpSpPr>
            <a:xfrm>
              <a:off x="76200" y="2129135"/>
              <a:ext cx="4409284" cy="2290465"/>
              <a:chOff x="76200" y="2129135"/>
              <a:chExt cx="4409284" cy="2290465"/>
            </a:xfrm>
          </p:grpSpPr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2351884" y="3584515"/>
                <a:ext cx="0" cy="38100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430213" y="3406775"/>
                <a:ext cx="3886200" cy="4032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  <a:flatTx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Electrophoresis in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agarose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gel</a:t>
                </a:r>
                <a:endParaRPr lang="en-US" sz="20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  <p:sp>
            <p:nvSpPr>
              <p:cNvPr id="34" name="Text Box 3"/>
              <p:cNvSpPr txBox="1">
                <a:spLocks noChangeArrowheads="1"/>
              </p:cNvSpPr>
              <p:nvPr/>
            </p:nvSpPr>
            <p:spPr bwMode="auto">
              <a:xfrm>
                <a:off x="1894684" y="2129135"/>
                <a:ext cx="853119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  <a:flatTx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DNA</a:t>
                </a:r>
              </a:p>
            </p:txBody>
          </p:sp>
          <p:sp>
            <p:nvSpPr>
              <p:cNvPr id="35" name="Text Box 18"/>
              <p:cNvSpPr txBox="1">
                <a:spLocks noChangeArrowheads="1"/>
              </p:cNvSpPr>
              <p:nvPr/>
            </p:nvSpPr>
            <p:spPr bwMode="auto">
              <a:xfrm>
                <a:off x="1970884" y="2814935"/>
                <a:ext cx="758541" cy="4616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  <a:flatTx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en-US" sz="2400">
                    <a:solidFill>
                      <a:schemeClr val="bg1"/>
                    </a:solidFill>
                  </a:rPr>
                  <a:t>PCR</a:t>
                </a:r>
              </a:p>
            </p:txBody>
          </p: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76200" y="4019490"/>
                <a:ext cx="4409284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  <a:flatTx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Visualization by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ethidium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bromide</a:t>
                </a:r>
                <a:endParaRPr lang="en-US" sz="20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2351884" y="2590800"/>
                <a:ext cx="0" cy="22860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5"/>
          <p:cNvGrpSpPr/>
          <p:nvPr/>
        </p:nvGrpSpPr>
        <p:grpSpPr>
          <a:xfrm>
            <a:off x="228600" y="4038600"/>
            <a:ext cx="4724400" cy="2641600"/>
            <a:chOff x="228600" y="4038600"/>
            <a:chExt cx="4724400" cy="2641600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28600" y="4038600"/>
              <a:ext cx="3886200" cy="2641600"/>
              <a:chOff x="1392" y="1248"/>
              <a:chExt cx="3408" cy="2576"/>
            </a:xfrm>
          </p:grpSpPr>
          <p:pic>
            <p:nvPicPr>
              <p:cNvPr id="41" name="Picture 4" descr="Fig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92" y="1248"/>
                <a:ext cx="3072" cy="2576"/>
              </a:xfrm>
              <a:prstGeom prst="rect">
                <a:avLst/>
              </a:prstGeom>
              <a:noFill/>
            </p:spPr>
          </p:pic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4464" y="2400"/>
                <a:ext cx="2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Arial" pitchFamily="34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4464" y="2976"/>
                <a:ext cx="33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038600" y="51816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490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bp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38600" y="57912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190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bp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4001" y="1066800"/>
            <a:ext cx="8795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gene polymorphism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T2DM, overweight and obesity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66699" y="1752600"/>
          <a:ext cx="8610601" cy="2133600"/>
        </p:xfrm>
        <a:graphic>
          <a:graphicData uri="http://schemas.openxmlformats.org/drawingml/2006/table">
            <a:tbl>
              <a:tblPr/>
              <a:tblGrid>
                <a:gridCol w="1676400"/>
                <a:gridCol w="1443269"/>
                <a:gridCol w="1177587"/>
                <a:gridCol w="1177587"/>
                <a:gridCol w="794000"/>
                <a:gridCol w="780586"/>
                <a:gridCol w="780586"/>
                <a:gridCol w="780586"/>
              </a:tblGrid>
              <a:tr h="6096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Patients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Genotype frequency (%)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Allele frequency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/>
                        </a:rPr>
                        <a:t>2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DD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ID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II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Control</a:t>
                      </a: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56.03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41.84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0.759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0.231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T2DM</a:t>
                      </a: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0.726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0.5</a:t>
                      </a: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&gt;0.05</a:t>
                      </a:r>
                      <a:endParaRPr lang="en-US" sz="20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Overweight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73.5*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24.86*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0.86*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8.6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0.013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Obese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76.9*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19.66*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0.87*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7.2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0.03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Group 53"/>
          <p:cNvGraphicFramePr>
            <a:graphicFrameLocks/>
          </p:cNvGraphicFramePr>
          <p:nvPr/>
        </p:nvGraphicFramePr>
        <p:xfrm>
          <a:off x="457200" y="5032448"/>
          <a:ext cx="8382000" cy="1657912"/>
        </p:xfrm>
        <a:graphic>
          <a:graphicData uri="http://schemas.openxmlformats.org/drawingml/2006/table">
            <a:tbl>
              <a:tblPr/>
              <a:tblGrid>
                <a:gridCol w="3434002"/>
                <a:gridCol w="756998"/>
                <a:gridCol w="813179"/>
                <a:gridCol w="750627"/>
                <a:gridCol w="1000836"/>
                <a:gridCol w="813179"/>
                <a:gridCol w="813179"/>
              </a:tblGrid>
              <a:tr h="3312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T2DM (nephropathy)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T2DM (without nephropathy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46.8</a:t>
                      </a:r>
                      <a:endParaRPr lang="en-US" sz="1600" b="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ACE gene polymorphism in T2DM with and without nephropathy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06412" y="1103313"/>
            <a:ext cx="8637588" cy="49688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I/D Polymorphism of ACE in different </a:t>
            </a:r>
            <a:r>
              <a:rPr lang="en-US" sz="3200" b="1" dirty="0" smtClean="0">
                <a:solidFill>
                  <a:schemeClr val="tx1"/>
                </a:solidFill>
              </a:rPr>
              <a:t>healthy populations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9589" name="Group 133"/>
          <p:cNvGraphicFramePr>
            <a:graphicFrameLocks noGrp="1"/>
          </p:cNvGraphicFramePr>
          <p:nvPr>
            <p:ph type="tbl" idx="1"/>
          </p:nvPr>
        </p:nvGraphicFramePr>
        <p:xfrm>
          <a:off x="457200" y="1752600"/>
          <a:ext cx="8229600" cy="3017520"/>
        </p:xfrm>
        <a:graphic>
          <a:graphicData uri="http://schemas.openxmlformats.org/drawingml/2006/table">
            <a:tbl>
              <a:tblPr/>
              <a:tblGrid>
                <a:gridCol w="1752600"/>
                <a:gridCol w="1295400"/>
                <a:gridCol w="1295400"/>
                <a:gridCol w="1295400"/>
                <a:gridCol w="1295400"/>
                <a:gridCol w="1295400"/>
              </a:tblGrid>
              <a:tr h="2624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Prevalence (%) of 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Allele 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Korean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08"/>
          <p:cNvGraphicFramePr>
            <a:graphicFrameLocks/>
          </p:cNvGraphicFramePr>
          <p:nvPr/>
        </p:nvGraphicFramePr>
        <p:xfrm>
          <a:off x="457200" y="4800600"/>
          <a:ext cx="8229600" cy="1676400"/>
        </p:xfrm>
        <a:graphic>
          <a:graphicData uri="http://schemas.openxmlformats.org/drawingml/2006/table">
            <a:tbl>
              <a:tblPr/>
              <a:tblGrid>
                <a:gridCol w="1752600"/>
                <a:gridCol w="1295400"/>
                <a:gridCol w="1295400"/>
                <a:gridCol w="1295400"/>
                <a:gridCol w="1295400"/>
                <a:gridCol w="12954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Croatia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9154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Comparison of frequency of </a:t>
            </a:r>
            <a:r>
              <a:rPr lang="en-US" sz="3200" b="1" dirty="0" smtClean="0">
                <a:solidFill>
                  <a:schemeClr val="tx1"/>
                </a:solidFill>
              </a:rPr>
              <a:t>ACE genotypes </a:t>
            </a:r>
            <a:r>
              <a:rPr lang="en-US" sz="3200" b="1" dirty="0">
                <a:solidFill>
                  <a:schemeClr val="tx1"/>
                </a:solidFill>
              </a:rPr>
              <a:t>in different populations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2362200"/>
          <a:ext cx="4676678" cy="247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4676678" cy="2477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4572000" y="2362200"/>
          <a:ext cx="460991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Chart" r:id="rId5" imgW="7772400" imgH="4114800" progId="MSGraph.Chart.8">
                  <p:embed followColorScheme="full"/>
                </p:oleObj>
              </mc:Choice>
              <mc:Fallback>
                <p:oleObj name="Chart" r:id="rId5" imgW="7772400" imgH="4114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4609918" cy="244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934200" cy="639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gene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037"/>
            <a:ext cx="8763000" cy="50593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gene was first reported in 1992 as a candidate gene responsible for high blood pressure spontaneously hypertensive in rats, and was highly expressed in the kidney of the rats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(Iwai N1,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Inagami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T. Identification of a candidate gene responsible for the high blood pressure of spontaneously hypertensive rats. J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Hypertens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1992 Oct;10(10):1155-7)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Later shown as a candidate gene in humans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Iwai N,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et al. Human SA gene locus as a candidate locus for essential hypertension. Hypertension.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1994:23:375-80)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Studies from UK, Poland failed to show any link between 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gene expression, abnormal functioning of the kidneys and hypertension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Harrap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SB et al. The SA gene: predisposition to hypertension and renal function in man.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Sci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Lond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1995;88:665-70;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Gumprecht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J,et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al. Human SA gene Pst1 polymorphism and chronic renal failure: results of the family-based study.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Nephrol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Dial Transplant. 2001;16:387-90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434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To screen the five Provinces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[According to a   				statistically designed protocol]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Areas (cities, towns, villages) screened: 34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321477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>
            <a:off x="5105400" y="1905000"/>
            <a:ext cx="3414205" cy="2590800"/>
            <a:chOff x="1" y="0"/>
            <a:chExt cx="4738082" cy="3124200"/>
          </a:xfrm>
        </p:grpSpPr>
        <p:pic>
          <p:nvPicPr>
            <p:cNvPr id="7" name="Picture 4" descr="saudi arabia Saudi Arabia Travel Informa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4738082" cy="3124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612573" y="0"/>
              <a:ext cx="1828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Riyadh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4" descr="http://historycanbefun.com/pics/saudi-arabia/03-saudi_arabi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648200"/>
            <a:ext cx="3505200" cy="1997964"/>
          </a:xfrm>
          <a:prstGeom prst="rect">
            <a:avLst/>
          </a:prstGeom>
          <a:noFill/>
        </p:spPr>
      </p:pic>
      <p:grpSp>
        <p:nvGrpSpPr>
          <p:cNvPr id="4" name="Group 9"/>
          <p:cNvGrpSpPr/>
          <p:nvPr/>
        </p:nvGrpSpPr>
        <p:grpSpPr>
          <a:xfrm>
            <a:off x="2133600" y="4191000"/>
            <a:ext cx="3429000" cy="2362200"/>
            <a:chOff x="4114800" y="2356546"/>
            <a:chExt cx="4191000" cy="2996566"/>
          </a:xfrm>
        </p:grpSpPr>
        <p:pic>
          <p:nvPicPr>
            <p:cNvPr id="11" name="Picture 8" descr="http://historycanbefun.com/pics/saudi-arabia/12-saudi-arabia-city-by-wat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2356546"/>
              <a:ext cx="4191000" cy="299656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096000" y="2549873"/>
              <a:ext cx="160020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Jeddah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914400"/>
            <a:ext cx="8610600" cy="1143000"/>
          </a:xfrm>
          <a:noFill/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a typeface="MS Mincho" pitchFamily="49" charset="-128"/>
              </a:rPr>
              <a:t>Agarose</a:t>
            </a:r>
            <a:r>
              <a:rPr lang="en-US" sz="3600" b="1" dirty="0">
                <a:solidFill>
                  <a:schemeClr val="tx1"/>
                </a:solidFill>
                <a:ea typeface="MS Mincho" pitchFamily="49" charset="-128"/>
              </a:rPr>
              <a:t> gel </a:t>
            </a:r>
            <a:r>
              <a:rPr lang="en-US" sz="3600" b="1" dirty="0" err="1">
                <a:solidFill>
                  <a:schemeClr val="tx1"/>
                </a:solidFill>
                <a:ea typeface="MS Mincho" pitchFamily="49" charset="-128"/>
              </a:rPr>
              <a:t>electrophoretic</a:t>
            </a:r>
            <a:r>
              <a:rPr lang="en-US" sz="3600" b="1" dirty="0">
                <a:solidFill>
                  <a:schemeClr val="tx1"/>
                </a:solidFill>
                <a:ea typeface="MS Mincho" pitchFamily="49" charset="-128"/>
              </a:rPr>
              <a:t> pattern of S</a:t>
            </a:r>
            <a:r>
              <a:rPr lang="en-US" sz="3600" b="1" baseline="-30000" dirty="0">
                <a:solidFill>
                  <a:schemeClr val="tx1"/>
                </a:solidFill>
                <a:ea typeface="MS Mincho" pitchFamily="49" charset="-128"/>
              </a:rPr>
              <a:t>A</a:t>
            </a:r>
            <a:r>
              <a:rPr lang="en-US" sz="3600" b="1" dirty="0">
                <a:solidFill>
                  <a:schemeClr val="tx1"/>
                </a:solidFill>
                <a:ea typeface="MS Mincho" pitchFamily="49" charset="-128"/>
              </a:rPr>
              <a:t> gene A1 and A2 alleles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86038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  <a:noFill/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MS Mincho" pitchFamily="49" charset="-128"/>
              </a:rPr>
              <a:t>Frequency of S</a:t>
            </a:r>
            <a:r>
              <a:rPr lang="en-US" sz="2800" b="1" baseline="-30000" dirty="0">
                <a:solidFill>
                  <a:schemeClr val="tx1"/>
                </a:solidFill>
                <a:ea typeface="MS Mincho" pitchFamily="49" charset="-128"/>
              </a:rPr>
              <a:t>A</a:t>
            </a:r>
            <a:r>
              <a:rPr lang="en-US" sz="2800" b="1" dirty="0">
                <a:solidFill>
                  <a:schemeClr val="tx1"/>
                </a:solidFill>
                <a:ea typeface="MS Mincho" pitchFamily="49" charset="-128"/>
              </a:rPr>
              <a:t> gene genotypes and A1 and A2 alleles in the </a:t>
            </a:r>
            <a:r>
              <a:rPr lang="en-US" sz="2800" b="1" dirty="0" smtClean="0">
                <a:solidFill>
                  <a:schemeClr val="tx1"/>
                </a:solidFill>
                <a:ea typeface="MS Mincho" pitchFamily="49" charset="-128"/>
              </a:rPr>
              <a:t>T2DM, overweight and obesity compared to controls</a:t>
            </a:r>
            <a:endParaRPr lang="en-US" sz="2800" b="1" dirty="0">
              <a:solidFill>
                <a:schemeClr val="tx1"/>
              </a:solidFill>
              <a:ea typeface="MS Mincho" pitchFamily="49" charset="-128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571500" y="2286000"/>
          <a:ext cx="8001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357003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Genotype frequency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Allele frequency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6196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A1A1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A1A2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A2A2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A1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A2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2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619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Control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38.13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59.2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2.31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0.704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0.319</a:t>
                      </a:r>
                    </a:p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700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T2DM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52.38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44.05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0.744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0.256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700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Obese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0.654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0.346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700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OW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55.6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0.647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388620" algn="dec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0.353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486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NS: not significant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Genetic and biochemical markers in T2DM and obesity in Saudis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71600"/>
            <a:ext cx="8763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 be determine with high degree of reproducibility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Require expertise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Cannot be carried out in small hospital laboratories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whole battery of biomarkers is required before a confirmatory diagnosis can be made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Significant overlap in the levels of the biomarkers between the T2DM and overweight and obesity so differential diagnosis was not easily possible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Suitable for early diagnosis of a disease was not possible as the levels were normal except in the disease state.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Useful in determining the prognosis of a disease within an individual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 use in monitoring progression of a disease or response to treatment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Genetic markers (polymorphisms) showed significant overlap between the results in health controls and patients group.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A SNP would be useful if it only increases or decreases in the patients group.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Significant population variations exist, where a variant is linked to a disease in some populations and not in others.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within the healthy control group populations differ significantly in the genotype and allele frequencies.</a:t>
            </a:r>
            <a:endParaRPr lang="en-US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7701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We are all still looking for that specific Biomarker or genetic marker for T2DM and obesity that is specific, sensitive, confirmatory for early diagnosis and follow-up on prognosis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Pros and Cons of using the markers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012" y="4572000"/>
            <a:ext cx="20859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590800"/>
            <a:ext cx="8153400" cy="2941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King Saud University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Abdulaziz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city for Science and Technology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Ministry of Health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Clinics of MOH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Our research teams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the individuals who contributed by inclusion in the study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Blackadder ITC" pitchFamily="82" charset="0"/>
              </a:rPr>
              <a:t>Thank you for listening</a:t>
            </a:r>
            <a:endParaRPr lang="en-US" sz="6600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storycanbefun.com/pics/saudi-arabia/01d-SaudiArabia_reli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023" y="0"/>
            <a:ext cx="2937954" cy="2590800"/>
          </a:xfrm>
          <a:prstGeom prst="rect">
            <a:avLst/>
          </a:prstGeom>
          <a:noFill/>
        </p:spPr>
      </p:pic>
      <p:pic>
        <p:nvPicPr>
          <p:cNvPr id="3" name="Picture 6" descr="https://encrypted-tbn2.gstatic.com/images?q=tbn:ANd9GcRVEDPap1eNCWnBbm_FaqX900F8bVT8c69DoAOYomQUbqA662XIpxT8xm_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2648138" cy="1981200"/>
          </a:xfrm>
          <a:prstGeom prst="rect">
            <a:avLst/>
          </a:prstGeom>
          <a:noFill/>
        </p:spPr>
      </p:pic>
      <p:pic>
        <p:nvPicPr>
          <p:cNvPr id="4" name="Picture 2" descr="http://www.silvija.net/2002SaudiMay/MSba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2844925" cy="1925066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RbRJam8bzJSl3_bAlqbKR7P8GEo5yqTDbwDU2iIT3P52YcRtS1wVTNxZY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048000"/>
            <a:ext cx="2819400" cy="197358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f/f5/Oasis_in_Libya.jpg/220px-Oasis_in_Liby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762000"/>
            <a:ext cx="2667000" cy="2000251"/>
          </a:xfrm>
          <a:prstGeom prst="rect">
            <a:avLst/>
          </a:prstGeom>
          <a:noFill/>
        </p:spPr>
      </p:pic>
      <p:pic>
        <p:nvPicPr>
          <p:cNvPr id="7" name="Picture 2" descr="http://www.silvija.net/2002SaudiMay/MSstargate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2743200"/>
            <a:ext cx="2133600" cy="2290065"/>
          </a:xfrm>
          <a:prstGeom prst="rect">
            <a:avLst/>
          </a:prstGeom>
          <a:noFill/>
        </p:spPr>
      </p:pic>
      <p:pic>
        <p:nvPicPr>
          <p:cNvPr id="8" name="Picture 4" descr="http://www.silvija.net/2002SaudiMay/MSmarble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4876800"/>
            <a:ext cx="2590800" cy="1744472"/>
          </a:xfrm>
          <a:prstGeom prst="rect">
            <a:avLst/>
          </a:prstGeom>
          <a:noFill/>
        </p:spPr>
      </p:pic>
      <p:pic>
        <p:nvPicPr>
          <p:cNvPr id="9" name="Picture 8" descr="https://encrypted-tbn2.gstatic.com/images?q=tbn:ANd9GcRLe8dvGASwA_hV0VUeK7oRJL-wRvckVGf8UBWSMOEkhQFVWohlh4-dMw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4800600"/>
            <a:ext cx="311118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2" name="Picture 10" descr="https://encrypted-tbn1.gstatic.com/images?q=tbn:ANd9GcRynBacH9iBYLN1A93EDxVAElG-c35LSmRV63eCn0xp9SOSeNlgpt-98af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052" y="0"/>
            <a:ext cx="2700923" cy="3429000"/>
          </a:xfrm>
          <a:prstGeom prst="rect">
            <a:avLst/>
          </a:prstGeom>
          <a:noFill/>
        </p:spPr>
      </p:pic>
      <p:pic>
        <p:nvPicPr>
          <p:cNvPr id="146436" name="Picture 4" descr="https://encrypted-tbn1.gstatic.com/images?q=tbn:ANd9GcTsJYVAVreyvAyaXU-S2a_yTRT3SQ1BcMaL9JGuHzL4EjTn3SyylHZhj0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1200"/>
            <a:ext cx="4354286" cy="2438400"/>
          </a:xfrm>
          <a:prstGeom prst="rect">
            <a:avLst/>
          </a:prstGeom>
          <a:noFill/>
        </p:spPr>
      </p:pic>
      <p:pic>
        <p:nvPicPr>
          <p:cNvPr id="146438" name="Picture 6" descr="https://encrypted-tbn3.gstatic.com/images?q=tbn:ANd9GcT5DJPwQxz8llgRjvwfLMlC2NAceCsDreAxQO_m1ikZqU3ss9UOiSOuQTcV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600200"/>
            <a:ext cx="3548059" cy="2667000"/>
          </a:xfrm>
          <a:prstGeom prst="rect">
            <a:avLst/>
          </a:prstGeom>
          <a:noFill/>
        </p:spPr>
      </p:pic>
      <p:pic>
        <p:nvPicPr>
          <p:cNvPr id="146440" name="Picture 8" descr="https://encrypted-tbn1.gstatic.com/images?q=tbn:ANd9GcQBC5A-ehvSErGBOV43Xv_-_E2SITdEvfkC4rgd-eBI9hGkpteimIyIG5c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3810000"/>
            <a:ext cx="4047921" cy="2606199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5943600" y="304800"/>
            <a:ext cx="2590800" cy="1219200"/>
          </a:xfrm>
          <a:prstGeom prst="wedgeEllipseCallout">
            <a:avLst>
              <a:gd name="adj1" fmla="val -74843"/>
              <a:gd name="adj2" fmla="val 954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one lives there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838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Rub al Khali-Intentionally left out from screening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http://www.teachaway.com/sites/default/files/featured_teach_in_saudi_arabia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495800"/>
            <a:ext cx="516555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990600" y="76200"/>
            <a:ext cx="7827963" cy="1489829"/>
          </a:xfrm>
          <a:prstGeom prst="cube">
            <a:avLst>
              <a:gd name="adj" fmla="val 1164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Study design</a:t>
            </a:r>
          </a:p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 Prevalence 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Population Screened: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No. screened (adults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):14,660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Males: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6162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Females: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8498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Age range: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14-70 yrs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86400" y="2743200"/>
          <a:ext cx="3445266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10228571" imgH="11545912" progId="">
                  <p:embed/>
                </p:oleObj>
              </mc:Choice>
              <mc:Fallback>
                <p:oleObj name="Photo Editor Photo" r:id="rId3" imgW="10228571" imgH="115459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3445266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199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Choice of diagnostic test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Limited choice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Marker of the disease---could show the 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change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Could be done easily, even in basically equipped labs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Did not require sophisticated equipments or expertise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Easily to perform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Could be done at a large scale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Specific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Sensitive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Cost effective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Reproducible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Differential diagnosis of the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multifactorial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disorders (under study) was possible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172200"/>
            <a:ext cx="5943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 Friendly: Traditional Markers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76300" y="304800"/>
            <a:ext cx="7391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Diagnostic Tests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58200" cy="46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Based on WHO recommendations (using the traditional diagnostic markers)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Diabetes mellitus (based on blood glucose level)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Fasting venous blood glucose	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>
                <a:latin typeface="Arial" pitchFamily="34" charset="0"/>
                <a:cs typeface="Arial" pitchFamily="34" charset="0"/>
              </a:rPr>
              <a:t> 6.7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mmol</a:t>
            </a:r>
            <a:r>
              <a:rPr lang="en-US" dirty="0">
                <a:latin typeface="Arial" pitchFamily="34" charset="0"/>
                <a:cs typeface="Arial" pitchFamily="34" charset="0"/>
              </a:rPr>
              <a:t>/l</a:t>
            </a:r>
          </a:p>
          <a:p>
            <a:pPr marL="914400" lvl="1" indent="-457200"/>
            <a:r>
              <a:rPr lang="en-US" dirty="0">
                <a:latin typeface="Arial" pitchFamily="34" charset="0"/>
                <a:cs typeface="Arial" pitchFamily="34" charset="0"/>
              </a:rPr>
              <a:t>	and 2 hr post glucose-load 	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>
                <a:latin typeface="Arial" pitchFamily="34" charset="0"/>
                <a:cs typeface="Arial" pitchFamily="34" charset="0"/>
              </a:rPr>
              <a:t> 10.0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914400" lvl="1" indent="-4572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914400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Obesity (based 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Quatelet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Index or BMI)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indent="-4508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Normal Weight	BMI 	=	&lt;25  Wt/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2" indent="-4508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Overweight:          BMI	=	25 – 29.9 Wt/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0850"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Obesity:                BMI	=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30  Wt/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914400" lvl="1" indent="-9144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indent="-450850"/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2042</Words>
  <Application>Microsoft Office PowerPoint</Application>
  <PresentationFormat>On-screen Show (4:3)</PresentationFormat>
  <Paragraphs>573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Flow</vt:lpstr>
      <vt:lpstr>Photo Editor Photo</vt:lpstr>
      <vt:lpstr>Chart</vt:lpstr>
      <vt:lpstr>The distribution of diabetes mellitus and obesity in Saudi adolescents and adult population </vt:lpstr>
      <vt:lpstr>Common adult onset Multifactorial Disorders in Saudi Population </vt:lpstr>
      <vt:lpstr>Saudi Arabia</vt:lpstr>
      <vt:lpstr>PowerPoint Presentation</vt:lpstr>
      <vt:lpstr>PowerPoint Presentation</vt:lpstr>
      <vt:lpstr>PowerPoint Presentation</vt:lpstr>
      <vt:lpstr>PowerPoint Presentation</vt:lpstr>
      <vt:lpstr>Choice of diagnostic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(c) Prevalence of T2DM in different provinces of Saudi Arabia</vt:lpstr>
      <vt:lpstr>(c ) Prevalence of Overweight and Obesity in different provinces of Saudi Arabia</vt:lpstr>
      <vt:lpstr>Conclusion</vt:lpstr>
      <vt:lpstr>Objective no.2</vt:lpstr>
      <vt:lpstr>PowerPoint Presentation</vt:lpstr>
      <vt:lpstr>PowerPoint Presentation</vt:lpstr>
      <vt:lpstr>PowerPoint Presentation</vt:lpstr>
      <vt:lpstr>Leptin</vt:lpstr>
      <vt:lpstr>Leptin levels (ng/ml) in T2DM and obesity compared to the control Group</vt:lpstr>
      <vt:lpstr>Frequency Distribution histogram of Plasma Leptin in multifactorial disorders</vt:lpstr>
      <vt:lpstr>Leptin levels (ng/ml) in T2DM and Obesity</vt:lpstr>
      <vt:lpstr>PowerPoint Presentation</vt:lpstr>
      <vt:lpstr>Lipoprotein (a) [Lp(a)]</vt:lpstr>
      <vt:lpstr>PowerPoint Presentation</vt:lpstr>
      <vt:lpstr>Lp(a) distribution in healthy individuals </vt:lpstr>
      <vt:lpstr>Lp(a) levels (ng/ml)in T2DM and obesity in Saudis </vt:lpstr>
      <vt:lpstr>Frequency Distribution Histogram of Plasma Lp(a) in T2DM and obesity</vt:lpstr>
      <vt:lpstr>Insulin levels in Saudi T2DM and obesity, compared to Control Group</vt:lpstr>
      <vt:lpstr>Genetic markers in T2DM and Obesity in Saudis</vt:lpstr>
      <vt:lpstr>Polymorphism in Angiotensin Converting Enzyme gene(ACE)</vt:lpstr>
      <vt:lpstr>PowerPoint Presentation</vt:lpstr>
      <vt:lpstr>PowerPoint Presentation</vt:lpstr>
      <vt:lpstr>I/D Polymorphism of ACE in different healthy populations</vt:lpstr>
      <vt:lpstr>Comparison of frequency of ACE genotypes in different populations </vt:lpstr>
      <vt:lpstr>SA gene</vt:lpstr>
      <vt:lpstr>Agarose gel electrophoretic pattern of SA gene A1 and A2 alleles </vt:lpstr>
      <vt:lpstr>Frequency of SA gene genotypes and A1 and A2 alleles in the T2DM, overweight and obesity compared to controls</vt:lpstr>
      <vt:lpstr>Genetic and biochemical markers in T2DM and obesity in Saudis</vt:lpstr>
      <vt:lpstr>Pros and Cons of using the markers</vt:lpstr>
      <vt:lpstr>Acknowledgements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distribution of diabetes mellitus and obesity in Saudi adolescents and adult population</dc:title>
  <dc:creator>User</dc:creator>
  <cp:lastModifiedBy>m addar</cp:lastModifiedBy>
  <cp:revision>2</cp:revision>
  <dcterms:created xsi:type="dcterms:W3CDTF">2014-07-01T16:54:10Z</dcterms:created>
  <dcterms:modified xsi:type="dcterms:W3CDTF">2014-07-30T20:09:52Z</dcterms:modified>
</cp:coreProperties>
</file>