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3" r:id="rId19"/>
    <p:sldId id="325" r:id="rId20"/>
    <p:sldId id="322" r:id="rId21"/>
    <p:sldId id="321" r:id="rId22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16A"/>
    <a:srgbClr val="FF9933"/>
    <a:srgbClr val="1111A7"/>
    <a:srgbClr val="FFFFFF"/>
    <a:srgbClr val="FFFFCC"/>
    <a:srgbClr val="FFC0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1" d="100"/>
          <a:sy n="7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19EA08-5E2E-4628-BAA8-E990841A5506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099962-3A2E-4F2A-A3EB-B6D6A30DFD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09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9291253-E4CF-4464-AE3A-200E8DD7489A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4FA83B9-218A-4B9F-9C76-039DD296E0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47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d:\我的文档\创新门诊服务模式\图片1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6"/>
          <p:cNvGrpSpPr>
            <a:grpSpLocks/>
          </p:cNvGrpSpPr>
          <p:nvPr/>
        </p:nvGrpSpPr>
        <p:grpSpPr bwMode="auto">
          <a:xfrm>
            <a:off x="1403648" y="496689"/>
            <a:ext cx="6486126" cy="871115"/>
            <a:chOff x="1409700" y="1295400"/>
            <a:chExt cx="7734299" cy="1044575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428728" y="2261616"/>
              <a:ext cx="7715272" cy="0"/>
            </a:xfrm>
            <a:prstGeom prst="line">
              <a:avLst/>
            </a:prstGeom>
            <a:ln w="76200"/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 bwMode="auto">
            <a:xfrm>
              <a:off x="1409700" y="1295400"/>
              <a:ext cx="1517780" cy="104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981120" y="1295400"/>
              <a:ext cx="1464058" cy="1044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507468" y="1295400"/>
              <a:ext cx="1500735" cy="1044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31740" y="2457972"/>
            <a:ext cx="5544616" cy="1224136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" y="6173254"/>
            <a:ext cx="3039043" cy="5583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79" y="6141870"/>
            <a:ext cx="1210554" cy="6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0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1805E1-1284-4849-BCF0-02F13F364C5D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E21E35E-97E7-4FE0-8A0C-C2174F8BFB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96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443CB5-D341-4424-8F0B-94C4B789B407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179723E-8302-45A8-BAFA-0217EF9B22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65D8F4-8822-42E3-9227-7BE5B6BD3F17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9972BD-75F3-49D8-89C8-C063C44BB28B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051050" y="630872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BFBBDD7-DAF0-417D-8CED-29A9F163CB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AEC2C9-ABC1-4EEA-B9B6-D7D7B123A706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BB0EE00-0182-4408-8033-D4B7B13520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5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408739-C5EB-46F8-A936-2FF3CE9E5378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7FF1E1-3028-41D5-B39D-0FA048B2D3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12DF50-F968-4F3E-BB82-54B7D42ECCC7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A68E35-47EA-4DA1-B037-D23F0E64EF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3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36A5193-2B61-47D8-B3AC-C80DCA1CE00E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45A29-27F2-4D45-91B1-75FF00CA8D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9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8A501B-781B-4D14-BE26-A4E37DE5C901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98422E8-CC41-4773-8906-7301284FB8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4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3990C4-B38D-4F47-B53F-AB764D546437}" type="datetimeFigureOut">
              <a:rPr lang="zh-CN" altLang="en-US"/>
              <a:pPr>
                <a:defRPr/>
              </a:pPr>
              <a:t>2014/10/22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38F0019-3E9D-475E-824F-4BF1D874EA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我的文档\创新门诊服务模式\图片1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2" name="Picture 2" descr="D:\我的文档\My Pictures\图片1111.png"/>
          <p:cNvPicPr>
            <a:picLocks noChangeAspect="1" noChangeArrowheads="1"/>
          </p:cNvPicPr>
          <p:nvPr/>
        </p:nvPicPr>
        <p:blipFill rotWithShape="1">
          <a:blip r:embed="rId14" cstate="print">
            <a:grayscl/>
          </a:blip>
          <a:srcRect r="25896"/>
          <a:stretch/>
        </p:blipFill>
        <p:spPr bwMode="auto">
          <a:xfrm>
            <a:off x="18703" y="6122991"/>
            <a:ext cx="2321049" cy="6162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6249765"/>
            <a:ext cx="2664296" cy="4895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72897"/>
            <a:ext cx="1298747" cy="666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6984776" cy="19092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4000" b="1" dirty="0"/>
              <a:t>The effects of initial and subsequent adiposity status on diabetes mellitus</a:t>
            </a:r>
            <a:endParaRPr lang="zh-CN" alt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tx1"/>
                </a:solidFill>
              </a:rPr>
              <a:t> Speaker: </a:t>
            </a:r>
            <a:r>
              <a:rPr lang="en-US" altLang="zh-CN" b="1" dirty="0" err="1" smtClean="0">
                <a:solidFill>
                  <a:schemeClr val="tx1"/>
                </a:solidFill>
              </a:rPr>
              <a:t>Qingtao</a:t>
            </a:r>
            <a:r>
              <a:rPr lang="en-US" altLang="zh-CN" b="1" dirty="0" smtClean="0">
                <a:solidFill>
                  <a:schemeClr val="tx1"/>
                </a:solidFill>
              </a:rPr>
              <a:t>  </a:t>
            </a:r>
            <a:r>
              <a:rPr lang="en-US" altLang="zh-CN" b="1" dirty="0" err="1" smtClean="0">
                <a:solidFill>
                  <a:schemeClr val="tx1"/>
                </a:solidFill>
              </a:rPr>
              <a:t>Meng</a:t>
            </a:r>
            <a:r>
              <a:rPr lang="en-US" altLang="zh-CN" b="1" dirty="0" smtClean="0">
                <a:solidFill>
                  <a:schemeClr val="tx1"/>
                </a:solidFill>
              </a:rPr>
              <a:t>. MD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West China hospital, </a:t>
            </a:r>
            <a:r>
              <a:rPr lang="en-US" altLang="zh-CN" b="1" dirty="0" err="1" smtClean="0">
                <a:solidFill>
                  <a:schemeClr val="tx1"/>
                </a:solidFill>
              </a:rPr>
              <a:t>Chendu</a:t>
            </a:r>
            <a:r>
              <a:rPr lang="en-US" altLang="zh-CN" b="1" dirty="0" smtClean="0">
                <a:solidFill>
                  <a:schemeClr val="tx1"/>
                </a:solidFill>
              </a:rPr>
              <a:t>, China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14800"/>
          </a:xfrm>
        </p:spPr>
        <p:txBody>
          <a:bodyPr/>
          <a:lstStyle/>
          <a:p>
            <a:r>
              <a:rPr lang="en-US" altLang="zh-CN" dirty="0" smtClean="0"/>
              <a:t>3. Related </a:t>
            </a:r>
            <a:r>
              <a:rPr lang="en-US" altLang="zh-CN" dirty="0" smtClean="0"/>
              <a:t>definitions </a:t>
            </a:r>
            <a:endParaRPr lang="en-US" altLang="zh-CN" dirty="0" smtClean="0"/>
          </a:p>
          <a:p>
            <a:r>
              <a:rPr lang="en-US" altLang="zh-CN" sz="2400" dirty="0"/>
              <a:t>1). Hypertension</a:t>
            </a:r>
            <a:r>
              <a:rPr lang="en-US" altLang="zh-CN" sz="2400" dirty="0" smtClean="0"/>
              <a:t>: SBP </a:t>
            </a:r>
            <a:r>
              <a:rPr lang="zh-CN" altLang="en-US" sz="2400" dirty="0" smtClean="0"/>
              <a:t>≥</a:t>
            </a:r>
            <a:r>
              <a:rPr lang="en-US" altLang="zh-CN" sz="2400" dirty="0" smtClean="0"/>
              <a:t>140 mmHg, or DBP </a:t>
            </a:r>
            <a:r>
              <a:rPr lang="zh-CN" altLang="en-US" sz="2400" dirty="0" smtClean="0"/>
              <a:t>≥</a:t>
            </a:r>
            <a:r>
              <a:rPr lang="en-US" altLang="zh-CN" sz="2400" dirty="0" smtClean="0"/>
              <a:t>90 mmHg, and/or those receiving antihypertensive medications;</a:t>
            </a:r>
          </a:p>
          <a:p>
            <a:r>
              <a:rPr lang="en-US" altLang="zh-CN" sz="2400" dirty="0" smtClean="0"/>
              <a:t>2). Diabetes mellitus: self-reported history or a fasting plasma glucose </a:t>
            </a:r>
            <a:r>
              <a:rPr lang="zh-CN" altLang="en-US" sz="2400" dirty="0" smtClean="0"/>
              <a:t>≥</a:t>
            </a:r>
            <a:r>
              <a:rPr lang="en-US" altLang="zh-CN" sz="2400" dirty="0" smtClean="0"/>
              <a:t>7.0 </a:t>
            </a:r>
            <a:r>
              <a:rPr lang="en-US" altLang="zh-CN" sz="2400" dirty="0" err="1" smtClean="0"/>
              <a:t>mmol</a:t>
            </a:r>
            <a:r>
              <a:rPr lang="en-US" altLang="zh-CN" sz="2400" dirty="0" smtClean="0"/>
              <a:t>/L;</a:t>
            </a:r>
          </a:p>
          <a:p>
            <a:r>
              <a:rPr lang="en-US" altLang="zh-CN" sz="2400" dirty="0" smtClean="0"/>
              <a:t>3). Smoking: average cigarette consumption </a:t>
            </a:r>
            <a:r>
              <a:rPr lang="zh-CN" altLang="en-US" sz="2400" dirty="0" smtClean="0"/>
              <a:t>≥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1 /day;</a:t>
            </a:r>
          </a:p>
          <a:p>
            <a:r>
              <a:rPr lang="en-US" altLang="zh-CN" sz="2400" dirty="0" smtClean="0"/>
              <a:t>4). Alcohol intake: average intake of alcohol </a:t>
            </a:r>
            <a:r>
              <a:rPr lang="zh-CN" altLang="en-US" sz="2400" dirty="0" smtClean="0"/>
              <a:t>≥ </a:t>
            </a:r>
            <a:r>
              <a:rPr lang="en-US" altLang="zh-CN" sz="2400" dirty="0" smtClean="0"/>
              <a:t>50g/ day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5). Physically active: excise one or more times per week, and more than 20 min each time;</a:t>
            </a:r>
          </a:p>
          <a:p>
            <a:r>
              <a:rPr lang="en-US" altLang="zh-CN" sz="2400" dirty="0" smtClean="0"/>
              <a:t>6). Overweight or obese: </a:t>
            </a:r>
            <a:r>
              <a:rPr lang="en-US" altLang="zh-CN" sz="2400" dirty="0"/>
              <a:t>BMI≥ 25 kg/m</a:t>
            </a:r>
            <a:r>
              <a:rPr lang="en-US" altLang="zh-CN" sz="2400" baseline="300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016224"/>
          </a:xfrm>
        </p:spPr>
        <p:txBody>
          <a:bodyPr/>
          <a:lstStyle/>
          <a:p>
            <a:pPr algn="l"/>
            <a:r>
              <a:rPr lang="en-US" altLang="zh-CN" b="1" dirty="0" smtClean="0"/>
              <a:t>                 Method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>
                <a:latin typeface="+mn-lt"/>
                <a:ea typeface="+mn-ea"/>
                <a:cs typeface="+mn-cs"/>
              </a:rPr>
              <a:t>4. Classification of adiposity status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/>
            </a:r>
            <a:br>
              <a:rPr lang="en-US" altLang="zh-CN" sz="2400" dirty="0">
                <a:latin typeface="+mn-lt"/>
                <a:ea typeface="+mn-ea"/>
                <a:cs typeface="+mn-cs"/>
              </a:rPr>
            </a:b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8164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24 subjects were excluded because they were diagnosed of DM in 1992; only 687 participants have complete data.    </a:t>
            </a:r>
          </a:p>
          <a:p>
            <a:pPr marL="0" indent="0">
              <a:buNone/>
            </a:pPr>
            <a:r>
              <a:rPr lang="en-US" altLang="zh-CN" sz="2400" dirty="0" smtClean="0"/>
              <a:t>According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both the 1992 and 2007 BMI </a:t>
            </a:r>
            <a:r>
              <a:rPr lang="en-US" altLang="zh-CN" sz="2400" dirty="0"/>
              <a:t>status, </a:t>
            </a:r>
            <a:r>
              <a:rPr lang="en-US" altLang="zh-CN" sz="2400" dirty="0" smtClean="0"/>
              <a:t>the participants </a:t>
            </a:r>
            <a:r>
              <a:rPr lang="en-US" altLang="zh-CN" sz="2400" dirty="0"/>
              <a:t>were categorized into 4 groups:</a:t>
            </a:r>
            <a:endParaRPr lang="en-US" altLang="zh-CN" sz="2400" dirty="0" smtClean="0"/>
          </a:p>
          <a:p>
            <a:r>
              <a:rPr lang="en-US" altLang="zh-CN" sz="2400" dirty="0" smtClean="0"/>
              <a:t>Group I: constantly normal BMI</a:t>
            </a:r>
          </a:p>
          <a:p>
            <a:r>
              <a:rPr lang="en-US" altLang="zh-CN" sz="2400" dirty="0" smtClean="0"/>
              <a:t>Group II: turning to be overweight or obese</a:t>
            </a:r>
          </a:p>
          <a:p>
            <a:r>
              <a:rPr lang="en-US" altLang="zh-CN" sz="2400" dirty="0" smtClean="0"/>
              <a:t>Group III: turning to have normal BMI</a:t>
            </a:r>
          </a:p>
          <a:p>
            <a:r>
              <a:rPr lang="en-US" altLang="zh-CN" sz="2400" dirty="0" smtClean="0"/>
              <a:t>Group IV: constantly overweight or obese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00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/>
              <a:t> </a:t>
            </a:r>
            <a:r>
              <a:rPr lang="en-US" altLang="zh-CN" b="1" dirty="0" smtClean="0"/>
              <a:t>                Method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 smtClean="0">
                <a:latin typeface="+mn-lt"/>
                <a:ea typeface="+mn-ea"/>
                <a:cs typeface="+mn-cs"/>
              </a:rPr>
              <a:t>4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. Classification of adiposity status</a:t>
            </a:r>
            <a:br>
              <a:rPr lang="en-US" altLang="zh-CN" sz="3200" dirty="0">
                <a:latin typeface="+mn-lt"/>
                <a:ea typeface="+mn-ea"/>
                <a:cs typeface="+mn-cs"/>
              </a:rPr>
            </a:b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376461"/>
              </p:ext>
            </p:extLst>
          </p:nvPr>
        </p:nvGraphicFramePr>
        <p:xfrm>
          <a:off x="2555776" y="1484784"/>
          <a:ext cx="6264696" cy="423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2088232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Group</a:t>
                      </a:r>
                      <a:r>
                        <a:rPr lang="en-US" altLang="zh-CN" baseline="0" dirty="0" smtClean="0"/>
                        <a:t> I (constant normal BMI)</a:t>
                      </a:r>
                    </a:p>
                    <a:p>
                      <a:r>
                        <a:rPr lang="en-US" altLang="zh-CN" baseline="0" dirty="0" smtClean="0"/>
                        <a:t>412 persons</a:t>
                      </a:r>
                    </a:p>
                    <a:p>
                      <a:r>
                        <a:rPr lang="en-US" altLang="zh-CN" baseline="0" dirty="0" smtClean="0"/>
                        <a:t>1992: BMI </a:t>
                      </a:r>
                      <a:r>
                        <a:rPr lang="en-US" altLang="zh-CN" sz="1800" baseline="0" dirty="0" smtClean="0"/>
                        <a:t>&lt; </a:t>
                      </a:r>
                      <a:r>
                        <a:rPr lang="en-US" altLang="zh-CN" baseline="0" dirty="0" smtClean="0"/>
                        <a:t>25</a:t>
                      </a:r>
                    </a:p>
                    <a:p>
                      <a:r>
                        <a:rPr lang="en-US" altLang="zh-CN" baseline="0" dirty="0" smtClean="0"/>
                        <a:t>2007: BMI </a:t>
                      </a:r>
                      <a:r>
                        <a:rPr lang="en-US" altLang="zh-CN" sz="1800" baseline="0" dirty="0" smtClean="0"/>
                        <a:t>&lt; </a:t>
                      </a:r>
                      <a:r>
                        <a:rPr lang="en-US" altLang="zh-CN" baseline="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mtClean="0"/>
                    </a:p>
                    <a:p>
                      <a:r>
                        <a:rPr lang="en-US" altLang="zh-CN" smtClean="0"/>
                        <a:t>Group </a:t>
                      </a:r>
                      <a:r>
                        <a:rPr lang="en-US" altLang="zh-CN" dirty="0" smtClean="0"/>
                        <a:t>II (turning overweight</a:t>
                      </a:r>
                      <a:r>
                        <a:rPr lang="en-US" altLang="zh-CN" baseline="0" dirty="0" smtClean="0"/>
                        <a:t> or obese)</a:t>
                      </a:r>
                    </a:p>
                    <a:p>
                      <a:r>
                        <a:rPr lang="en-US" altLang="zh-CN" baseline="0" dirty="0" smtClean="0"/>
                        <a:t>88 persons</a:t>
                      </a:r>
                    </a:p>
                    <a:p>
                      <a:r>
                        <a:rPr lang="en-US" altLang="zh-CN" baseline="0" dirty="0" smtClean="0"/>
                        <a:t>1992: BMI</a:t>
                      </a:r>
                      <a:r>
                        <a:rPr lang="en-US" altLang="zh-CN" sz="2000" baseline="0" dirty="0" smtClean="0"/>
                        <a:t> &lt; </a:t>
                      </a:r>
                      <a:r>
                        <a:rPr lang="en-US" altLang="zh-CN" baseline="0" dirty="0" smtClean="0"/>
                        <a:t>25</a:t>
                      </a:r>
                    </a:p>
                    <a:p>
                      <a:r>
                        <a:rPr lang="en-US" altLang="zh-CN" baseline="0" dirty="0" smtClean="0"/>
                        <a:t>2007: 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BMI </a:t>
                      </a:r>
                      <a:r>
                        <a:rPr lang="zh-CN" alt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baseline="0" dirty="0" smtClean="0"/>
                        <a:t>25</a:t>
                      </a:r>
                    </a:p>
                  </a:txBody>
                  <a:tcPr/>
                </a:tc>
              </a:tr>
              <a:tr h="2151422">
                <a:tc>
                  <a:txBody>
                    <a:bodyPr/>
                    <a:lstStyle/>
                    <a:p>
                      <a:endParaRPr lang="en-US" altLang="zh-CN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III (turning normal BMI)</a:t>
                      </a:r>
                    </a:p>
                    <a:p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58 persons</a:t>
                      </a:r>
                    </a:p>
                    <a:p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1992: BMI </a:t>
                      </a:r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25</a:t>
                      </a:r>
                    </a:p>
                    <a:p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2007: BMI &lt; 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(constant overweight or obese)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129 persons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1992: BMI </a:t>
                      </a:r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25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2007: BMI </a:t>
                      </a:r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椭圆 9"/>
          <p:cNvSpPr/>
          <p:nvPr/>
        </p:nvSpPr>
        <p:spPr>
          <a:xfrm>
            <a:off x="251520" y="2650717"/>
            <a:ext cx="2068270" cy="16878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latinLnBrk="1"/>
            <a:r>
              <a:rPr lang="en-US" altLang="zh-CN" b="1" dirty="0" smtClean="0">
                <a:solidFill>
                  <a:schemeClr val="tx1"/>
                </a:solidFill>
                <a:latin typeface="+mn-ea"/>
                <a:cs typeface="HY헤드라인M"/>
              </a:rPr>
              <a:t>Total:687 </a:t>
            </a:r>
          </a:p>
          <a:p>
            <a:pPr algn="ctr" latinLnBrk="1"/>
            <a:r>
              <a:rPr lang="en-US" altLang="zh-CN" b="1" dirty="0" smtClean="0">
                <a:solidFill>
                  <a:schemeClr val="tx1"/>
                </a:solidFill>
                <a:latin typeface="+mn-ea"/>
                <a:cs typeface="HY헤드라인M"/>
              </a:rPr>
              <a:t>male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HY헤드라인M"/>
              </a:rPr>
              <a:t>: 58.1%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cs typeface="HY헤드라인M"/>
              </a:rPr>
              <a:t>48.1±6.2 in 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HY헤드라인M"/>
              </a:rPr>
              <a:t>1992</a:t>
            </a:r>
            <a:endParaRPr lang="zh-CN" altLang="en-US" b="1" dirty="0">
              <a:solidFill>
                <a:schemeClr val="tx1"/>
              </a:solidFill>
              <a:latin typeface="+mn-ea"/>
              <a:cs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657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645" y="188640"/>
            <a:ext cx="8229600" cy="1143000"/>
          </a:xfrm>
        </p:spPr>
        <p:txBody>
          <a:bodyPr/>
          <a:lstStyle/>
          <a:p>
            <a:r>
              <a:rPr lang="en-US" altLang="zh-CN" b="1" dirty="0"/>
              <a:t>Results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25736" cy="40852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1260049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Characteristics of participants in 1992 and 2007 according to the adiposity status  </a:t>
            </a:r>
          </a:p>
        </p:txBody>
      </p:sp>
    </p:spTree>
    <p:extLst>
      <p:ext uri="{BB962C8B-B14F-4D97-AF65-F5344CB8AC3E}">
        <p14:creationId xmlns:p14="http://schemas.microsoft.com/office/powerpoint/2010/main" val="29001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992" y="134076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</a:t>
            </a:r>
            <a:r>
              <a:rPr lang="en-US" altLang="zh-CN" dirty="0" smtClean="0"/>
              <a:t>umulative </a:t>
            </a:r>
            <a:r>
              <a:rPr lang="en-US" altLang="zh-CN" dirty="0"/>
              <a:t>incidence of DM during the follow-up according to the adiposity status groups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7685" y="4149080"/>
            <a:ext cx="8624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cumulative incidence of DM was 8.0% for group I, 6.8% for group II, 22.4% for group III and 17.1% for group IV, respectively. The cumulative incidence of DM was significantly higher in groups III and IV than in groups I and II (all p values &lt; 0.05</a:t>
            </a:r>
            <a:r>
              <a:rPr lang="en-US" altLang="zh-CN" dirty="0" smtClean="0"/>
              <a:t>). There are no significant difference between group I and group II, and also, the cumulative incidence of DM were not significantly different between group III and IV.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6" y="2181000"/>
            <a:ext cx="8429625" cy="172819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8936" y="3506652"/>
            <a:ext cx="8429625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latinLnBrk="1"/>
            <a:endParaRPr lang="zh-CN" altLang="en-US" sz="3600" b="1" dirty="0" smtClean="0">
              <a:solidFill>
                <a:schemeClr val="bg1">
                  <a:lumMod val="95000"/>
                </a:schemeClr>
              </a:solidFill>
              <a:latin typeface="+mn-ea"/>
              <a:cs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0655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</a:t>
            </a:r>
            <a:endParaRPr lang="zh-CN" altLang="en-US" dirty="0"/>
          </a:p>
        </p:txBody>
      </p:sp>
      <p:pic>
        <p:nvPicPr>
          <p:cNvPr id="1025" name="Picture 1" descr="C:\Users\think\AppData\Roaming\Tencent\Users\309225245\QQ\WinTemp\RichOle\$G2FT0NR8CE{QC6Y23L)O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67" y="2033954"/>
            <a:ext cx="590465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627784" y="2780928"/>
            <a:ext cx="34563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27784" y="2898594"/>
            <a:ext cx="36045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08503" y="3045096"/>
            <a:ext cx="34563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3528" y="111062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Using COX’s proportional hazards regression model, with </a:t>
            </a:r>
            <a:r>
              <a:rPr lang="en-US" altLang="zh-CN" dirty="0"/>
              <a:t>group I as reference, groups III and IV had a significant two to three-fold increased DM risk;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6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114800"/>
          </a:xfrm>
        </p:spPr>
        <p:txBody>
          <a:bodyPr/>
          <a:lstStyle/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1604455"/>
            <a:ext cx="9144000" cy="15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1106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Cox model were adjusted by covariates, the </a:t>
            </a:r>
            <a:r>
              <a:rPr lang="en-US" altLang="zh-CN" dirty="0" smtClean="0"/>
              <a:t>hazards </a:t>
            </a:r>
            <a:r>
              <a:rPr lang="en-US" altLang="zh-CN" dirty="0" smtClean="0"/>
              <a:t>ratio of </a:t>
            </a:r>
            <a:r>
              <a:rPr lang="en-US" altLang="zh-CN" dirty="0"/>
              <a:t>DM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79712" y="2271899"/>
            <a:ext cx="1368152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latinLnBrk="1"/>
            <a:endParaRPr lang="zh-CN" altLang="en-US" sz="3600" b="1" dirty="0" smtClean="0">
              <a:solidFill>
                <a:schemeClr val="bg1">
                  <a:lumMod val="95000"/>
                </a:schemeClr>
              </a:solidFill>
              <a:latin typeface="+mn-ea"/>
              <a:cs typeface="HY헤드라인M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55976" y="2271899"/>
            <a:ext cx="1368152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latinLnBrk="1"/>
            <a:endParaRPr lang="zh-CN" altLang="en-US" sz="3600" b="1" dirty="0" smtClean="0">
              <a:solidFill>
                <a:schemeClr val="bg1">
                  <a:lumMod val="95000"/>
                </a:schemeClr>
              </a:solidFill>
              <a:latin typeface="+mn-ea"/>
              <a:cs typeface="HY헤드라인M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04248" y="2271899"/>
            <a:ext cx="1368152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latinLnBrk="1"/>
            <a:endParaRPr lang="zh-CN" altLang="en-US" sz="3600" b="1" dirty="0" smtClean="0">
              <a:solidFill>
                <a:schemeClr val="bg1">
                  <a:lumMod val="95000"/>
                </a:schemeClr>
              </a:solidFill>
              <a:latin typeface="+mn-ea"/>
              <a:cs typeface="HY헤드라인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512" y="3123193"/>
            <a:ext cx="9252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Model </a:t>
            </a:r>
            <a:r>
              <a:rPr lang="en-US" altLang="zh-CN" b="1" dirty="0"/>
              <a:t>1</a:t>
            </a:r>
            <a:r>
              <a:rPr lang="en-US" altLang="zh-CN" dirty="0"/>
              <a:t>: adjusted for age and sex. </a:t>
            </a:r>
            <a:endParaRPr lang="en-US" altLang="zh-CN" dirty="0" smtClean="0"/>
          </a:p>
          <a:p>
            <a:r>
              <a:rPr lang="en-US" altLang="zh-CN" b="1" dirty="0" smtClean="0"/>
              <a:t>Model </a:t>
            </a:r>
            <a:r>
              <a:rPr lang="en-US" altLang="zh-CN" b="1" dirty="0"/>
              <a:t>2</a:t>
            </a:r>
            <a:r>
              <a:rPr lang="en-US" altLang="zh-CN" dirty="0"/>
              <a:t>: adjusted for age, sex and the history of hypertension. </a:t>
            </a:r>
            <a:endParaRPr lang="en-US" altLang="zh-CN" dirty="0" smtClean="0"/>
          </a:p>
          <a:p>
            <a:r>
              <a:rPr lang="en-US" altLang="zh-CN" b="1" dirty="0" smtClean="0"/>
              <a:t>Model </a:t>
            </a:r>
            <a:r>
              <a:rPr lang="en-US" altLang="zh-CN" b="1" dirty="0"/>
              <a:t>3</a:t>
            </a:r>
            <a:r>
              <a:rPr lang="en-US" altLang="zh-CN" dirty="0"/>
              <a:t>: adjusted for age, sex, the history of hypertension and lipids (including TC</a:t>
            </a:r>
            <a:r>
              <a:rPr lang="en-US" altLang="zh-CN" dirty="0" smtClean="0"/>
              <a:t>,</a:t>
            </a:r>
          </a:p>
          <a:p>
            <a:r>
              <a:rPr lang="en-US" altLang="zh-CN" dirty="0" smtClean="0"/>
              <a:t>HDL-C</a:t>
            </a:r>
            <a:r>
              <a:rPr lang="en-US" altLang="zh-CN" dirty="0"/>
              <a:t>, TG and LDL-C). </a:t>
            </a:r>
            <a:endParaRPr lang="en-US" altLang="zh-CN" dirty="0" smtClean="0"/>
          </a:p>
          <a:p>
            <a:r>
              <a:rPr lang="en-US" altLang="zh-CN" b="1" dirty="0" smtClean="0"/>
              <a:t>Model </a:t>
            </a:r>
            <a:r>
              <a:rPr lang="en-US" altLang="zh-CN" b="1" dirty="0"/>
              <a:t>4</a:t>
            </a:r>
            <a:r>
              <a:rPr lang="en-US" altLang="zh-CN" dirty="0"/>
              <a:t>: adjusted for age, sex, SBP, DBP, TC, HDL-C, TG, LDL-C, FPG and the history of hypertension.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3588" y="5489014"/>
            <a:ext cx="69847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/>
              <a:t>After adjustment of all the covariates, the </a:t>
            </a:r>
            <a:r>
              <a:rPr lang="en-US" altLang="zh-CN" b="1" dirty="0"/>
              <a:t>risk was </a:t>
            </a:r>
            <a:r>
              <a:rPr lang="en-US" altLang="zh-CN" b="1" dirty="0" smtClean="0"/>
              <a:t>only slightly reduced </a:t>
            </a:r>
            <a:endParaRPr lang="zh-CN" altLang="en-US" b="1" dirty="0"/>
          </a:p>
        </p:txBody>
      </p:sp>
      <p:sp>
        <p:nvSpPr>
          <p:cNvPr id="17" name="下箭头 16"/>
          <p:cNvSpPr/>
          <p:nvPr/>
        </p:nvSpPr>
        <p:spPr>
          <a:xfrm>
            <a:off x="3599892" y="4876242"/>
            <a:ext cx="1512168" cy="545638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latinLnBrk="1"/>
            <a:endParaRPr lang="zh-CN" altLang="en-US" sz="3600" b="1" dirty="0" smtClean="0">
              <a:solidFill>
                <a:schemeClr val="bg1">
                  <a:lumMod val="95000"/>
                </a:schemeClr>
              </a:solidFill>
              <a:latin typeface="+mn-ea"/>
              <a:cs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30456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3448708"/>
            <a:ext cx="9144000" cy="2585323"/>
          </a:xfr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Model 1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 included the status of overweight or obesity in 1992.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Model </a:t>
            </a: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 included the status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of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overweight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or obesity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in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2007.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Model 3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 included the status of overweight or obesity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in 1992 and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2007.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Model </a:t>
            </a: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 included age, sex, SBP, DBP, TC, HDL-C, TG,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FPG, LDL-C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and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 the history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of hypertension, as well as the status of overweight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or obesity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 in 1992.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Model </a:t>
            </a: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 included age, sex, SBP, DBP, TC, HDL-C, TG, FPG, LDL-C, and </a:t>
            </a:r>
            <a:endParaRPr lang="en-US" altLang="zh-CN" sz="18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the history of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hypertension, as well as the status of overweight or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obesity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in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</a:rPr>
              <a:t>1992 and 2007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3" name="Picture 1" descr="C:\Users\think\AppData\Roaming\Tencent\Users\309225245\QQ\WinTemp\RichOle\GGTB6O[WL{[SLC3D%5J4N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6" y="1951529"/>
            <a:ext cx="7416824" cy="15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130519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Multivariate logistic regression model, </a:t>
            </a:r>
            <a:r>
              <a:rPr lang="en-US" altLang="zh-CN" dirty="0"/>
              <a:t>r</a:t>
            </a:r>
            <a:r>
              <a:rPr lang="en-US" altLang="zh-CN" dirty="0" smtClean="0"/>
              <a:t>elative </a:t>
            </a:r>
            <a:r>
              <a:rPr lang="en-US" altLang="zh-CN" dirty="0"/>
              <a:t>risks of overweight or obesity in 1992 and 2007 in predicting DM.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6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 Evidence from other 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/>
              <a:t>Some </a:t>
            </a:r>
            <a:r>
              <a:rPr lang="en-US" altLang="zh-CN" sz="1800" dirty="0"/>
              <a:t>previous studies have shown that initial weight change </a:t>
            </a:r>
            <a:r>
              <a:rPr lang="en-US" altLang="zh-CN" sz="1800" dirty="0" smtClean="0"/>
              <a:t>might have </a:t>
            </a:r>
            <a:r>
              <a:rPr lang="en-US" altLang="zh-CN" sz="1800" dirty="0"/>
              <a:t>a larger impact on DM incidence than recent weight </a:t>
            </a:r>
            <a:r>
              <a:rPr lang="en-US" altLang="zh-CN" sz="1800" dirty="0" smtClean="0"/>
              <a:t>change.</a:t>
            </a:r>
            <a:r>
              <a:rPr lang="en-US" altLang="zh-CN" sz="1800" dirty="0"/>
              <a:t> And our </a:t>
            </a:r>
            <a:r>
              <a:rPr lang="en-US" altLang="zh-CN" sz="1800" dirty="0" smtClean="0"/>
              <a:t>results </a:t>
            </a:r>
            <a:r>
              <a:rPr lang="en-US" altLang="zh-CN" sz="1800" dirty="0" smtClean="0"/>
              <a:t>complement their finding, because we confirm </a:t>
            </a:r>
            <a:r>
              <a:rPr lang="en-US" altLang="zh-CN" sz="1800" dirty="0" smtClean="0"/>
              <a:t>that  </a:t>
            </a:r>
            <a:r>
              <a:rPr lang="en-US" altLang="zh-CN" sz="1800" dirty="0"/>
              <a:t>initial overweight or obesity in adulthood could </a:t>
            </a:r>
            <a:r>
              <a:rPr lang="en-US" altLang="zh-CN" sz="1800" dirty="0" smtClean="0"/>
              <a:t>predict the </a:t>
            </a:r>
            <a:r>
              <a:rPr lang="en-US" altLang="zh-CN" sz="1800" dirty="0"/>
              <a:t>development of DM independently of subsequent overweight </a:t>
            </a:r>
            <a:r>
              <a:rPr lang="en-US" altLang="zh-CN" sz="1800" dirty="0" smtClean="0"/>
              <a:t>or obesity.</a:t>
            </a:r>
            <a:endParaRPr lang="en-US" altLang="zh-CN" sz="1800" dirty="0"/>
          </a:p>
          <a:p>
            <a:r>
              <a:rPr lang="en-US" altLang="zh-CN" sz="1800" dirty="0"/>
              <a:t>obesity.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15308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201"/>
            <a:ext cx="4320480" cy="8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" y="4321510"/>
            <a:ext cx="3456384" cy="14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005064"/>
            <a:ext cx="44644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Evidence from other 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/>
              <a:t>Weight loss is still important, because </a:t>
            </a:r>
            <a:r>
              <a:rPr lang="en-US" altLang="zh-CN" sz="1800" dirty="0" smtClean="0"/>
              <a:t>many </a:t>
            </a:r>
            <a:r>
              <a:rPr lang="en-US" altLang="zh-CN" sz="1800" dirty="0"/>
              <a:t>studies have shown </a:t>
            </a:r>
            <a:r>
              <a:rPr lang="en-US" altLang="zh-CN" sz="1800" dirty="0" smtClean="0"/>
              <a:t>that weight </a:t>
            </a:r>
            <a:r>
              <a:rPr lang="en-US" altLang="zh-CN" sz="1800" dirty="0" smtClean="0"/>
              <a:t>reduction</a:t>
            </a:r>
            <a:r>
              <a:rPr lang="en-US" altLang="zh-CN" sz="1800" dirty="0" smtClean="0"/>
              <a:t> in the adulthood is </a:t>
            </a:r>
            <a:r>
              <a:rPr lang="en-US" altLang="zh-CN" sz="1800" dirty="0" smtClean="0"/>
              <a:t>associated with </a:t>
            </a:r>
            <a:r>
              <a:rPr lang="en-US" altLang="zh-CN" sz="1800" dirty="0"/>
              <a:t>significantly reduced </a:t>
            </a:r>
            <a:r>
              <a:rPr lang="en-US" altLang="zh-CN" sz="1800" dirty="0" smtClean="0"/>
              <a:t>DM risk, however, these </a:t>
            </a:r>
            <a:r>
              <a:rPr lang="en-US" altLang="zh-CN" sz="1800" dirty="0" smtClean="0"/>
              <a:t>current </a:t>
            </a:r>
            <a:r>
              <a:rPr lang="en-US" altLang="zh-CN" sz="1800" dirty="0" smtClean="0"/>
              <a:t>studies also </a:t>
            </a:r>
            <a:r>
              <a:rPr lang="en-US" altLang="zh-CN" sz="1800" dirty="0"/>
              <a:t>suggest that weight status plays a larger role in diabetes </a:t>
            </a:r>
            <a:r>
              <a:rPr lang="en-US" altLang="zh-CN" sz="1800" dirty="0" smtClean="0"/>
              <a:t>risk than </a:t>
            </a:r>
            <a:r>
              <a:rPr lang="en-US" altLang="zh-CN" sz="1800" dirty="0"/>
              <a:t>do changes in </a:t>
            </a:r>
            <a:r>
              <a:rPr lang="en-US" altLang="zh-CN" sz="1800" dirty="0" smtClean="0"/>
              <a:t>weight. </a:t>
            </a:r>
          </a:p>
          <a:p>
            <a:endParaRPr lang="zh-CN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31" y="3803152"/>
            <a:ext cx="4125557" cy="9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7" y="3716059"/>
            <a:ext cx="3646802" cy="11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73152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3" y="2708920"/>
            <a:ext cx="4250270" cy="97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00" y="2708920"/>
            <a:ext cx="4071968" cy="110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Background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Diabetes Mellitus is a major global public health challenge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b="1" dirty="0" smtClean="0">
              <a:solidFill>
                <a:srgbClr val="FF9933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58326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03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dirty="0">
                <a:solidFill>
                  <a:schemeClr val="dk1"/>
                </a:solidFill>
              </a:rPr>
              <a:t>Our findings showed that a change from initial overweight or </a:t>
            </a:r>
            <a:r>
              <a:rPr lang="en-US" altLang="zh-CN" sz="1800" dirty="0" smtClean="0">
                <a:solidFill>
                  <a:schemeClr val="dk1"/>
                </a:solidFill>
              </a:rPr>
              <a:t>obesity to </a:t>
            </a:r>
            <a:r>
              <a:rPr lang="en-US" altLang="zh-CN" sz="1800" dirty="0">
                <a:solidFill>
                  <a:schemeClr val="dk1"/>
                </a:solidFill>
              </a:rPr>
              <a:t>a normal BMI, as compared with the subjects who persist </a:t>
            </a:r>
            <a:r>
              <a:rPr lang="en-US" altLang="zh-CN" sz="1800" dirty="0" smtClean="0">
                <a:solidFill>
                  <a:schemeClr val="dk1"/>
                </a:solidFill>
              </a:rPr>
              <a:t>with overweight </a:t>
            </a:r>
            <a:r>
              <a:rPr lang="en-US" altLang="zh-CN" sz="1800" dirty="0">
                <a:solidFill>
                  <a:schemeClr val="dk1"/>
                </a:solidFill>
              </a:rPr>
              <a:t>or obesity, would not be associated with a reduced risk </a:t>
            </a:r>
            <a:r>
              <a:rPr lang="en-US" altLang="zh-CN" sz="1800" dirty="0" smtClean="0">
                <a:solidFill>
                  <a:schemeClr val="dk1"/>
                </a:solidFill>
              </a:rPr>
              <a:t>of DM </a:t>
            </a:r>
            <a:r>
              <a:rPr lang="en-US" altLang="zh-CN" sz="1800" dirty="0">
                <a:solidFill>
                  <a:schemeClr val="dk1"/>
                </a:solidFill>
              </a:rPr>
              <a:t>in adulthood</a:t>
            </a:r>
            <a:r>
              <a:rPr lang="en-US" altLang="zh-CN" sz="1800" dirty="0" smtClean="0">
                <a:solidFill>
                  <a:schemeClr val="dk1"/>
                </a:solidFill>
              </a:rPr>
              <a:t>. </a:t>
            </a:r>
          </a:p>
          <a:p>
            <a:r>
              <a:rPr lang="en-US" altLang="zh-CN" sz="1800" dirty="0"/>
              <a:t>On the other hand, the risks of DM among the </a:t>
            </a:r>
            <a:r>
              <a:rPr lang="en-US" altLang="zh-CN" sz="1800" dirty="0" smtClean="0"/>
              <a:t>subjects with </a:t>
            </a:r>
            <a:r>
              <a:rPr lang="en-US" altLang="zh-CN" sz="1800" dirty="0"/>
              <a:t>initially normal BMI who became overweight or obese </a:t>
            </a:r>
            <a:r>
              <a:rPr lang="en-US" altLang="zh-CN" sz="1800" dirty="0" smtClean="0"/>
              <a:t>subsequently were </a:t>
            </a:r>
            <a:r>
              <a:rPr lang="en-US" altLang="zh-CN" sz="1800" dirty="0"/>
              <a:t>similar to those who were never overweight or obese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 Therefore, initial </a:t>
            </a:r>
            <a:r>
              <a:rPr lang="en-US" altLang="zh-CN" sz="1800" dirty="0"/>
              <a:t>BMI status might play a larger role </a:t>
            </a:r>
            <a:r>
              <a:rPr lang="en-US" altLang="zh-CN" sz="1800" dirty="0" smtClean="0"/>
              <a:t>in DM </a:t>
            </a:r>
            <a:r>
              <a:rPr lang="en-US" altLang="zh-CN" sz="1800" dirty="0"/>
              <a:t>risk than do changes in BMI in adulthood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/>
              <a:t>O</a:t>
            </a:r>
            <a:r>
              <a:rPr lang="en-US" altLang="zh-CN" sz="1800" dirty="0" smtClean="0"/>
              <a:t>nce the subjects </a:t>
            </a:r>
            <a:r>
              <a:rPr lang="en-US" altLang="zh-CN" sz="1800" dirty="0"/>
              <a:t>are overweight or obese in adulthood, they are at high </a:t>
            </a:r>
            <a:r>
              <a:rPr lang="en-US" altLang="zh-CN" sz="1800" dirty="0" smtClean="0"/>
              <a:t>risk for </a:t>
            </a:r>
            <a:r>
              <a:rPr lang="en-US" altLang="zh-CN" sz="1800" dirty="0"/>
              <a:t>DM to a certain extent, as compared with the subjects who </a:t>
            </a:r>
            <a:r>
              <a:rPr lang="en-US" altLang="zh-CN" sz="1800" dirty="0" smtClean="0"/>
              <a:t>are never </a:t>
            </a:r>
            <a:r>
              <a:rPr lang="en-US" altLang="zh-CN" sz="1800" dirty="0"/>
              <a:t>overweight or obese, even succeeding in weight loss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/>
              <a:t>K</a:t>
            </a:r>
            <a:r>
              <a:rPr lang="en-US" altLang="zh-CN" sz="1800" dirty="0" smtClean="0"/>
              <a:t>eeping weight </a:t>
            </a:r>
            <a:r>
              <a:rPr lang="en-US" altLang="zh-CN" sz="1800" dirty="0"/>
              <a:t>in the normal BMI range should be emphasized in the </a:t>
            </a:r>
            <a:r>
              <a:rPr lang="en-US" altLang="zh-CN" sz="1800" dirty="0" smtClean="0"/>
              <a:t>public for </a:t>
            </a:r>
            <a:r>
              <a:rPr lang="en-US" altLang="zh-CN" sz="1800" dirty="0"/>
              <a:t>preventing DM.</a:t>
            </a:r>
            <a:endParaRPr lang="zh-CN" altLang="en-US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7687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Background</a:t>
            </a:r>
            <a:endParaRPr lang="zh-CN" altLang="en-US" b="1" dirty="0" smtClean="0"/>
          </a:p>
        </p:txBody>
      </p:sp>
      <p:sp>
        <p:nvSpPr>
          <p:cNvPr id="22531" name="内容占位符 9"/>
          <p:cNvSpPr>
            <a:spLocks noGrp="1"/>
          </p:cNvSpPr>
          <p:nvPr>
            <p:ph idx="1"/>
          </p:nvPr>
        </p:nvSpPr>
        <p:spPr>
          <a:xfrm>
            <a:off x="539552" y="1412776"/>
            <a:ext cx="8578352" cy="38884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As an </a:t>
            </a:r>
            <a:r>
              <a:rPr lang="en-US" altLang="zh-CN" dirty="0"/>
              <a:t>important risk factor for DM, Obesity is rising throughout the world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Therefore</a:t>
            </a:r>
            <a:r>
              <a:rPr lang="en-US" altLang="zh-CN" dirty="0"/>
              <a:t>, obesity-related DM is a large public health </a:t>
            </a:r>
            <a:r>
              <a:rPr lang="en-US" altLang="zh-CN" dirty="0" smtClean="0"/>
              <a:t>burden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9"/>
            <a:ext cx="6768752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is recent evidence showing that becoming </a:t>
            </a:r>
            <a:r>
              <a:rPr lang="en-US" altLang="zh-CN" dirty="0"/>
              <a:t>a </a:t>
            </a:r>
            <a:r>
              <a:rPr lang="en-US" altLang="zh-CN" dirty="0" smtClean="0"/>
              <a:t>non-obese adult </a:t>
            </a:r>
            <a:r>
              <a:rPr lang="en-US" altLang="zh-CN" dirty="0"/>
              <a:t>could reverse the adverse effects of childhood obesity </a:t>
            </a:r>
            <a:r>
              <a:rPr lang="en-US" altLang="zh-CN" dirty="0" smtClean="0"/>
              <a:t>on DM</a:t>
            </a:r>
          </a:p>
          <a:p>
            <a:pPr marL="0" indent="0">
              <a:buNone/>
            </a:pPr>
            <a:endParaRPr lang="zh-CN" altLang="en-US" dirty="0">
              <a:solidFill>
                <a:srgbClr val="FF99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9"/>
            <a:ext cx="79629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474876"/>
            <a:ext cx="6982971" cy="12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2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is also evidence demonstrating that weight loss could reduce the subsequent risk of developing DM in adulthood.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538065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32849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9812"/>
            <a:ext cx="51646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6" y="2492896"/>
            <a:ext cx="8658225" cy="13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0" y="3958307"/>
            <a:ext cx="8424936" cy="173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Objective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Therefore, </a:t>
            </a:r>
            <a:r>
              <a:rPr lang="en-US" altLang="zh-CN" dirty="0" smtClean="0"/>
              <a:t>the main </a:t>
            </a:r>
            <a:r>
              <a:rPr lang="en-US" altLang="zh-CN" dirty="0"/>
              <a:t>purpose of the study was to determine whether a change </a:t>
            </a:r>
            <a:r>
              <a:rPr lang="en-US" altLang="zh-CN" dirty="0" smtClean="0"/>
              <a:t>from initial </a:t>
            </a:r>
            <a:r>
              <a:rPr lang="en-US" altLang="zh-CN" dirty="0"/>
              <a:t>overweight or obesity to subsequently </a:t>
            </a:r>
            <a:r>
              <a:rPr lang="en-US" altLang="zh-CN" dirty="0" smtClean="0"/>
              <a:t>non obese </a:t>
            </a:r>
            <a:r>
              <a:rPr lang="en-US" altLang="zh-CN" dirty="0"/>
              <a:t>body mass </a:t>
            </a:r>
            <a:r>
              <a:rPr lang="en-US" altLang="zh-CN" dirty="0" smtClean="0"/>
              <a:t>index(BMI</a:t>
            </a:r>
            <a:r>
              <a:rPr lang="en-US" altLang="zh-CN" dirty="0"/>
              <a:t>), as compared with the subjects who persist with overweight </a:t>
            </a:r>
            <a:r>
              <a:rPr lang="en-US" altLang="zh-CN" dirty="0" smtClean="0"/>
              <a:t>or obesity</a:t>
            </a:r>
            <a:r>
              <a:rPr lang="en-US" altLang="zh-CN" dirty="0"/>
              <a:t>, would be associated with a reduced risk of DM in adulthood.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18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1. Study population</a:t>
            </a:r>
          </a:p>
          <a:p>
            <a:r>
              <a:rPr lang="en-US" altLang="zh-CN" sz="2400" dirty="0"/>
              <a:t>A group of 711 participants in an urban community , located in Chengdu, Sichuan province, China.</a:t>
            </a:r>
          </a:p>
          <a:p>
            <a:endParaRPr lang="en-US" altLang="zh-CN" sz="3600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6886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2</a:t>
            </a:r>
            <a:r>
              <a:rPr lang="en-US" altLang="zh-CN" sz="3600" dirty="0" smtClean="0"/>
              <a:t>. Data collection </a:t>
            </a:r>
          </a:p>
          <a:p>
            <a:r>
              <a:rPr lang="en-US" altLang="zh-CN" sz="2400" dirty="0"/>
              <a:t>The data were collected in 1992 and then again in 2007 from </a:t>
            </a:r>
            <a:r>
              <a:rPr lang="en-US" altLang="zh-CN" sz="2400" dirty="0" smtClean="0"/>
              <a:t>this group.</a:t>
            </a:r>
          </a:p>
          <a:p>
            <a:r>
              <a:rPr lang="en-US" altLang="zh-CN" sz="2400" dirty="0" smtClean="0"/>
              <a:t>In both of the years, the medical </a:t>
            </a:r>
            <a:r>
              <a:rPr lang="en-US" altLang="zh-CN" sz="2400" dirty="0"/>
              <a:t>professionals did a survey of cardiovascular disease (</a:t>
            </a:r>
            <a:r>
              <a:rPr lang="en-US" altLang="zh-CN" sz="2400" dirty="0" smtClean="0"/>
              <a:t>CVD) risk factors including the standardized questionnaire</a:t>
            </a:r>
            <a:r>
              <a:rPr lang="en-US" altLang="zh-CN" sz="2400" dirty="0"/>
              <a:t>, physical examination and laboratory </a:t>
            </a:r>
            <a:r>
              <a:rPr lang="en-US" altLang="zh-CN" sz="2400" dirty="0" smtClean="0"/>
              <a:t>tests. 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3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 Data collection </a:t>
            </a:r>
            <a:endParaRPr lang="en-US" altLang="zh-CN" dirty="0" smtClean="0"/>
          </a:p>
          <a:p>
            <a:r>
              <a:rPr lang="en-US" altLang="zh-CN" sz="2400" dirty="0"/>
              <a:t>The questionnaire included sex, age, and CVD risk factors, such as smoking status, alcohol consumption levels and physical activity. </a:t>
            </a:r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physical examination included measurement </a:t>
            </a:r>
            <a:r>
              <a:rPr lang="en-US" altLang="zh-CN" sz="2400" dirty="0" smtClean="0"/>
              <a:t>of blood </a:t>
            </a:r>
            <a:r>
              <a:rPr lang="en-US" altLang="zh-CN" sz="2400" dirty="0"/>
              <a:t>pressure, height, weight, and so on. </a:t>
            </a:r>
            <a:endParaRPr lang="en-US" altLang="zh-CN" sz="2400" dirty="0" smtClean="0"/>
          </a:p>
          <a:p>
            <a:r>
              <a:rPr lang="en-US" altLang="zh-CN" sz="2400" dirty="0" smtClean="0"/>
              <a:t>Laboratory </a:t>
            </a:r>
            <a:r>
              <a:rPr lang="en-US" altLang="zh-CN" sz="2400" dirty="0"/>
              <a:t>tests included measurement </a:t>
            </a:r>
            <a:r>
              <a:rPr lang="en-US" altLang="zh-CN" sz="2400" dirty="0" smtClean="0"/>
              <a:t>of fasting </a:t>
            </a:r>
            <a:r>
              <a:rPr lang="en-US" altLang="zh-CN" sz="2400" dirty="0"/>
              <a:t>plasma glucose (FPG), fasting serum total cholesterol (TC), </a:t>
            </a:r>
            <a:r>
              <a:rPr lang="en-US" altLang="zh-CN" sz="2400" dirty="0" smtClean="0"/>
              <a:t>low-density lipoprotein cholesterol </a:t>
            </a:r>
            <a:r>
              <a:rPr lang="en-US" altLang="zh-CN" sz="2400" dirty="0"/>
              <a:t>(LDL-C), high-density lipoprotein cholesterol (HDL-C), and </a:t>
            </a:r>
            <a:r>
              <a:rPr lang="en-US" altLang="zh-CN" sz="2400" dirty="0" smtClean="0"/>
              <a:t>triglyceride (TG</a:t>
            </a:r>
            <a:r>
              <a:rPr lang="en-US" altLang="zh-CN" sz="2400" dirty="0"/>
              <a:t>). </a:t>
            </a:r>
          </a:p>
          <a:p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5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华西医院模板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latinLnBrk="1">
          <a:defRPr sz="3600" b="1" dirty="0" smtClean="0">
            <a:solidFill>
              <a:schemeClr val="bg1">
                <a:lumMod val="95000"/>
              </a:schemeClr>
            </a:solidFill>
            <a:latin typeface="+mn-ea"/>
            <a:cs typeface="HY헤드라인M"/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华西医院模板3</Template>
  <TotalTime>2526</TotalTime>
  <Words>1218</Words>
  <Application>Microsoft Office PowerPoint</Application>
  <PresentationFormat>全屏显示(4:3)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华西医院模板3</vt:lpstr>
      <vt:lpstr>The effects of initial and subsequent adiposity status on diabetes mellitus</vt:lpstr>
      <vt:lpstr>Background</vt:lpstr>
      <vt:lpstr>Background</vt:lpstr>
      <vt:lpstr>Background</vt:lpstr>
      <vt:lpstr>Background</vt:lpstr>
      <vt:lpstr>Objective</vt:lpstr>
      <vt:lpstr>Method</vt:lpstr>
      <vt:lpstr>Method</vt:lpstr>
      <vt:lpstr>Method</vt:lpstr>
      <vt:lpstr>Method</vt:lpstr>
      <vt:lpstr>                 Method 4. Classification of adiposity status </vt:lpstr>
      <vt:lpstr>                 Method 4. Classification of adiposity status </vt:lpstr>
      <vt:lpstr>Results </vt:lpstr>
      <vt:lpstr>Results</vt:lpstr>
      <vt:lpstr>Results</vt:lpstr>
      <vt:lpstr>Results</vt:lpstr>
      <vt:lpstr>Results</vt:lpstr>
      <vt:lpstr> Evidence from other studies</vt:lpstr>
      <vt:lpstr>Evidence from other studies</vt:lpstr>
      <vt:lpstr>Conclusion</vt:lpstr>
      <vt:lpstr>PowerPoint 演示文稿</vt:lpstr>
    </vt:vector>
  </TitlesOfParts>
  <Company>West China Hospital, Sichuan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Zhen-gang</dc:creator>
  <cp:lastModifiedBy>lenovo</cp:lastModifiedBy>
  <cp:revision>250</cp:revision>
  <dcterms:created xsi:type="dcterms:W3CDTF">2013-11-25T16:30:49Z</dcterms:created>
  <dcterms:modified xsi:type="dcterms:W3CDTF">2014-10-22T06:50:10Z</dcterms:modified>
</cp:coreProperties>
</file>