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60" r:id="rId3"/>
    <p:sldId id="298" r:id="rId4"/>
    <p:sldId id="286" r:id="rId5"/>
    <p:sldId id="305" r:id="rId6"/>
    <p:sldId id="307" r:id="rId7"/>
    <p:sldId id="300" r:id="rId8"/>
    <p:sldId id="302" r:id="rId9"/>
    <p:sldId id="293" r:id="rId10"/>
    <p:sldId id="287" r:id="rId11"/>
    <p:sldId id="288" r:id="rId12"/>
    <p:sldId id="289" r:id="rId13"/>
    <p:sldId id="303" r:id="rId14"/>
    <p:sldId id="279" r:id="rId15"/>
    <p:sldId id="280" r:id="rId16"/>
    <p:sldId id="304" r:id="rId17"/>
    <p:sldId id="281" r:id="rId18"/>
    <p:sldId id="282" r:id="rId19"/>
    <p:sldId id="275" r:id="rId20"/>
    <p:sldId id="276" r:id="rId21"/>
    <p:sldId id="277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DFF"/>
    <a:srgbClr val="FF3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67F99-7362-D14A-B218-0E1E63E22C3C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9C877-378F-DC4A-9CB1-D01023704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96F55-A40A-2B41-AF15-B0D904FC6360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14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15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17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18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19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20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21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5EBE5-1EFA-F54E-B7A3-F2322B9D481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5A1B3598-6B7F-BA4F-BF03-C6A684F70FBA}" type="slidenum">
              <a:rPr lang="en-US" sz="1200">
                <a:effectLst/>
                <a:cs typeface="+mn-cs"/>
              </a:rPr>
              <a:pPr algn="r">
                <a:defRPr/>
              </a:pPr>
              <a:t>2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399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4EAF8C-152A-FB48-98F1-A27809152B88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F9B71D8D-0A53-474E-BBC3-33CD240AA1B8}" type="slidenum">
              <a:rPr lang="en-US" sz="1200">
                <a:effectLst/>
                <a:cs typeface="+mn-cs"/>
              </a:rPr>
              <a:pPr algn="r">
                <a:defRPr/>
              </a:pPr>
              <a:t>5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39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DCC98422-F43A-7B4B-9016-D2563D6D9715}" type="slidenum">
              <a:rPr lang="en-US" sz="1200">
                <a:effectLst/>
                <a:cs typeface="+mn-cs"/>
              </a:rPr>
              <a:pPr algn="r">
                <a:defRPr/>
              </a:pPr>
              <a:t>6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954D5-3F6A-FB4D-91BE-EE6550C3E5C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1B74BB-08E0-3B44-99FE-85983AE16FB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9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04F61446-D585-BD49-B70A-FA27EEE939C3}" type="slidenum">
              <a:rPr lang="en-US" sz="1200">
                <a:effectLst/>
                <a:cs typeface="+mn-cs"/>
              </a:rPr>
              <a:pPr algn="r">
                <a:defRPr/>
              </a:pPr>
              <a:t>13</a:t>
            </a:fld>
            <a:endParaRPr lang="en-US" sz="1200">
              <a:effectLst/>
              <a:cs typeface="+mn-cs"/>
            </a:endParaRPr>
          </a:p>
        </p:txBody>
      </p:sp>
      <p:sp>
        <p:nvSpPr>
          <p:cNvPr id="40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2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9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83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6585322-0C5E-A241-9E3C-23163ADDA22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1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9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70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7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7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4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00B60-017B-E841-8937-B80DEF9CD1C9}" type="datetimeFigureOut">
              <a:rPr lang="en-US" smtClean="0"/>
              <a:t>2014-09-29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1A6D8-9E82-3048-A178-C2A99829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228600" y="5334000"/>
          <a:ext cx="8686800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4" imgW="6108192" imgH="993648" progId="Word.Document.8">
                  <p:embed/>
                </p:oleObj>
              </mc:Choice>
              <mc:Fallback>
                <p:oleObj name="Document" r:id="rId4" imgW="6108192" imgH="9936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334000"/>
                        <a:ext cx="8686800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-2339975" y="-793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-1281" y="335558"/>
            <a:ext cx="91097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effectLst/>
                <a:latin typeface="Times New Roman"/>
                <a:cs typeface="Times New Roman"/>
              </a:rPr>
              <a:t>Thioredoxin</a:t>
            </a:r>
            <a:r>
              <a:rPr lang="en-US" sz="3200" b="1" dirty="0" smtClean="0">
                <a:effectLst/>
                <a:latin typeface="Times New Roman"/>
                <a:cs typeface="Times New Roman"/>
              </a:rPr>
              <a:t>-interacting (TXNIP) protein regulates </a:t>
            </a:r>
          </a:p>
          <a:p>
            <a:pPr algn="ctr"/>
            <a:r>
              <a:rPr lang="en-US" sz="3200" b="1" dirty="0" smtClean="0">
                <a:effectLst/>
                <a:latin typeface="Times New Roman"/>
                <a:cs typeface="Times New Roman"/>
              </a:rPr>
              <a:t>the differentiation of </a:t>
            </a:r>
            <a:r>
              <a:rPr lang="en-US" sz="3200" b="1" dirty="0" err="1" smtClean="0">
                <a:effectLst/>
                <a:latin typeface="Times New Roman"/>
                <a:cs typeface="Times New Roman"/>
              </a:rPr>
              <a:t>erythroid</a:t>
            </a:r>
            <a:r>
              <a:rPr lang="en-US" sz="3200" b="1" dirty="0" smtClean="0">
                <a:effectLst/>
                <a:latin typeface="Times New Roman"/>
                <a:cs typeface="Times New Roman"/>
              </a:rPr>
              <a:t> precursors</a:t>
            </a:r>
            <a:endParaRPr lang="en-CA" sz="32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828800" y="4653136"/>
            <a:ext cx="54816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+mn-cs"/>
              </a:rPr>
              <a:t>Volker Blank</a:t>
            </a: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+mn-cs"/>
              </a:rPr>
              <a:t>Lady Davis Institute for Medical Research</a:t>
            </a: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+mn-cs"/>
              </a:rPr>
              <a:t>McGill University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439" y="1700808"/>
            <a:ext cx="4378086" cy="2736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20587" y="4354931"/>
            <a:ext cx="1915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effectLst/>
                <a:latin typeface="Times New Roman"/>
                <a:cs typeface="Times New Roman"/>
              </a:rPr>
              <a:t>www.scientificimages.co.uk</a:t>
            </a:r>
            <a:r>
              <a:rPr lang="en-CA" sz="1200" dirty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638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8124" y="272054"/>
            <a:ext cx="8400457" cy="788056"/>
          </a:xfrm>
        </p:spPr>
        <p:txBody>
          <a:bodyPr>
            <a:normAutofit fontScale="90000"/>
          </a:bodyPr>
          <a:lstStyle/>
          <a:p>
            <a:pPr algn="l"/>
            <a:r>
              <a:rPr lang="en-CA" sz="3100" b="1" dirty="0" err="1" smtClean="0">
                <a:latin typeface="Baskerville"/>
                <a:cs typeface="Baskerville"/>
              </a:rPr>
              <a:t>Genechip</a:t>
            </a:r>
            <a:r>
              <a:rPr lang="en-CA" sz="3100" b="1" dirty="0" smtClean="0">
                <a:latin typeface="Baskerville"/>
                <a:cs typeface="Baskerville"/>
              </a:rPr>
              <a:t> expression array (</a:t>
            </a:r>
            <a:r>
              <a:rPr lang="en-CA" sz="3100" b="1" dirty="0" err="1" smtClean="0">
                <a:latin typeface="Baskerville"/>
                <a:cs typeface="Baskerville"/>
              </a:rPr>
              <a:t>Affymetrix</a:t>
            </a:r>
            <a:r>
              <a:rPr lang="en-CA" sz="3100" b="1" dirty="0" smtClean="0">
                <a:latin typeface="Baskerville"/>
                <a:cs typeface="Baskerville"/>
              </a:rPr>
              <a:t> 430A)</a:t>
            </a:r>
            <a:br>
              <a:rPr lang="en-CA" sz="3100" b="1" dirty="0" smtClean="0">
                <a:latin typeface="Baskerville"/>
                <a:cs typeface="Baskerville"/>
              </a:rPr>
            </a:br>
            <a:r>
              <a:rPr lang="en-CA" sz="1300" b="1" dirty="0" smtClean="0">
                <a:latin typeface="Baskerville"/>
                <a:cs typeface="Baskerville"/>
              </a:rPr>
              <a:t> </a:t>
            </a:r>
            <a:br>
              <a:rPr lang="en-CA" sz="1300" b="1" dirty="0" smtClean="0">
                <a:latin typeface="Baskerville"/>
                <a:cs typeface="Baskerville"/>
              </a:rPr>
            </a:br>
            <a:r>
              <a:rPr lang="en-CA" sz="2200" b="1" dirty="0" smtClean="0">
                <a:latin typeface="Baskerville"/>
                <a:cs typeface="Baskerville"/>
              </a:rPr>
              <a:t>- MEL cells </a:t>
            </a:r>
            <a:br>
              <a:rPr lang="en-CA" sz="2200" b="1" dirty="0" smtClean="0">
                <a:latin typeface="Baskerville"/>
                <a:cs typeface="Baskerville"/>
              </a:rPr>
            </a:br>
            <a:r>
              <a:rPr lang="en-CA" sz="2200" b="1" dirty="0" smtClean="0">
                <a:latin typeface="Baskerville"/>
                <a:cs typeface="Baskerville"/>
              </a:rPr>
              <a:t>- differentially expressed TXNIP</a:t>
            </a:r>
            <a:endParaRPr lang="en-CA" sz="2200" b="1" dirty="0">
              <a:latin typeface="Baskerville"/>
              <a:cs typeface="Baskerville"/>
            </a:endParaRPr>
          </a:p>
        </p:txBody>
      </p:sp>
      <p:graphicFrame>
        <p:nvGraphicFramePr>
          <p:cNvPr id="29904" name="Object 20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2024652"/>
              </p:ext>
            </p:extLst>
          </p:nvPr>
        </p:nvGraphicFramePr>
        <p:xfrm>
          <a:off x="477130" y="1836550"/>
          <a:ext cx="8132762" cy="382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7" name="Chart" r:id="rId3" imgW="4533967" imgH="2133600" progId="Excel.Chart.8">
                  <p:embed/>
                </p:oleObj>
              </mc:Choice>
              <mc:Fallback>
                <p:oleObj name="Chart" r:id="rId3" imgW="4533967" imgH="21336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130" y="1836550"/>
                        <a:ext cx="8132762" cy="382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04694" y="1788015"/>
            <a:ext cx="8554403" cy="558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3045" y="5501884"/>
            <a:ext cx="8554403" cy="558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-1718501" y="3905332"/>
            <a:ext cx="4461819" cy="558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6360535" y="3892637"/>
            <a:ext cx="4461819" cy="349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15259" y="3293380"/>
            <a:ext cx="1794633" cy="296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52799" y="4149633"/>
            <a:ext cx="1794633" cy="296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5740481" y="3024895"/>
            <a:ext cx="2492060" cy="349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4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53" y="-276120"/>
            <a:ext cx="7179016" cy="1139825"/>
          </a:xfrm>
        </p:spPr>
        <p:txBody>
          <a:bodyPr>
            <a:normAutofit/>
          </a:bodyPr>
          <a:lstStyle/>
          <a:p>
            <a:r>
              <a:rPr lang="en-CA" sz="2800" b="1" dirty="0">
                <a:latin typeface="Baskerville"/>
                <a:cs typeface="Baskerville"/>
              </a:rPr>
              <a:t>TXNIP (</a:t>
            </a:r>
            <a:r>
              <a:rPr lang="en-CA" sz="2800" b="1" dirty="0" err="1">
                <a:latin typeface="Baskerville"/>
                <a:cs typeface="Baskerville"/>
              </a:rPr>
              <a:t>Thioredoxin</a:t>
            </a:r>
            <a:r>
              <a:rPr lang="en-CA" sz="2800" b="1" dirty="0">
                <a:latin typeface="Baskerville"/>
                <a:cs typeface="Baskerville"/>
              </a:rPr>
              <a:t> interacting protein)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930" b="35984"/>
          <a:stretch/>
        </p:blipFill>
        <p:spPr>
          <a:xfrm>
            <a:off x="1946487" y="3962604"/>
            <a:ext cx="4518081" cy="28677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8284" y="4025083"/>
            <a:ext cx="818834" cy="144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4394" y="4004023"/>
            <a:ext cx="1794633" cy="296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5516" y="6551182"/>
            <a:ext cx="1794633" cy="296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54672" y="6551182"/>
            <a:ext cx="17043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Baskerville"/>
                <a:cs typeface="Baskerville"/>
              </a:rPr>
              <a:t>(Huang et al, Nature 2013)</a:t>
            </a:r>
            <a:endParaRPr lang="en-US" sz="1100" dirty="0">
              <a:latin typeface="Baskerville"/>
              <a:cs typeface="Baskerville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34" y="712690"/>
            <a:ext cx="9191942" cy="40383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2200" dirty="0">
                <a:latin typeface="Baskerville"/>
                <a:cs typeface="Baskerville"/>
              </a:rPr>
              <a:t>u</a:t>
            </a:r>
            <a:r>
              <a:rPr lang="en-CA" sz="2200" dirty="0" smtClean="0">
                <a:latin typeface="Baskerville"/>
                <a:cs typeface="Baskerville"/>
              </a:rPr>
              <a:t>biquitously </a:t>
            </a:r>
            <a:r>
              <a:rPr lang="en-CA" sz="2200" dirty="0">
                <a:latin typeface="Baskerville"/>
                <a:cs typeface="Baskerville"/>
              </a:rPr>
              <a:t>expressed,  </a:t>
            </a:r>
            <a:r>
              <a:rPr lang="en-CA" sz="2200" dirty="0" smtClean="0">
                <a:latin typeface="Baskerville"/>
                <a:cs typeface="Baskerville"/>
              </a:rPr>
              <a:t>~50 </a:t>
            </a:r>
            <a:r>
              <a:rPr lang="en-CA" sz="2200" dirty="0" err="1">
                <a:latin typeface="Baskerville"/>
                <a:cs typeface="Baskerville"/>
              </a:rPr>
              <a:t>kDa</a:t>
            </a:r>
            <a:endParaRPr lang="en-CA" sz="2200" dirty="0">
              <a:latin typeface="Baskerville"/>
              <a:cs typeface="Baskerville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CA" sz="2200" dirty="0">
              <a:latin typeface="Baskerville"/>
              <a:cs typeface="Baskerville"/>
            </a:endParaRPr>
          </a:p>
          <a:p>
            <a:pPr>
              <a:lnSpc>
                <a:spcPct val="90000"/>
              </a:lnSpc>
            </a:pPr>
            <a:r>
              <a:rPr lang="en-CA" sz="2200" dirty="0">
                <a:latin typeface="Baskerville"/>
                <a:cs typeface="Baskerville"/>
              </a:rPr>
              <a:t>c</a:t>
            </a:r>
            <a:r>
              <a:rPr lang="en-CA" sz="2200" dirty="0" smtClean="0">
                <a:latin typeface="Baskerville"/>
                <a:cs typeface="Baskerville"/>
              </a:rPr>
              <a:t>ytoplasm</a:t>
            </a:r>
            <a:r>
              <a:rPr lang="en-CA" sz="2200" dirty="0">
                <a:latin typeface="Baskerville"/>
                <a:cs typeface="Baskerville"/>
              </a:rPr>
              <a:t>, nucleus, mitochondria, cell membrane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CA" sz="2200" dirty="0">
              <a:latin typeface="Baskerville"/>
              <a:cs typeface="Baskerville"/>
            </a:endParaRPr>
          </a:p>
          <a:p>
            <a:pPr>
              <a:lnSpc>
                <a:spcPct val="90000"/>
              </a:lnSpc>
            </a:pPr>
            <a:r>
              <a:rPr lang="en-CA" sz="2200" dirty="0" err="1">
                <a:latin typeface="Baskerville"/>
                <a:cs typeface="Baskerville"/>
              </a:rPr>
              <a:t>t</a:t>
            </a:r>
            <a:r>
              <a:rPr lang="en-CA" sz="2200" dirty="0" err="1" smtClean="0">
                <a:latin typeface="Baskerville"/>
                <a:cs typeface="Baskerville"/>
              </a:rPr>
              <a:t>umor</a:t>
            </a:r>
            <a:r>
              <a:rPr lang="en-CA" sz="2200" dirty="0" smtClean="0">
                <a:latin typeface="Baskerville"/>
                <a:cs typeface="Baskerville"/>
              </a:rPr>
              <a:t> </a:t>
            </a:r>
            <a:r>
              <a:rPr lang="en-CA" sz="2200" dirty="0">
                <a:latin typeface="Baskerville"/>
                <a:cs typeface="Baskerville"/>
              </a:rPr>
              <a:t>suppressor (expression reduced in many </a:t>
            </a:r>
            <a:r>
              <a:rPr lang="en-CA" sz="2200" dirty="0" err="1">
                <a:latin typeface="Baskerville"/>
                <a:cs typeface="Baskerville"/>
              </a:rPr>
              <a:t>tumors</a:t>
            </a:r>
            <a:r>
              <a:rPr lang="en-CA" sz="2200" dirty="0">
                <a:latin typeface="Baskerville"/>
                <a:cs typeface="Baskerville"/>
              </a:rPr>
              <a:t>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CA" sz="2200" dirty="0">
              <a:latin typeface="Baskerville"/>
              <a:cs typeface="Baskerville"/>
            </a:endParaRPr>
          </a:p>
          <a:p>
            <a:pPr>
              <a:lnSpc>
                <a:spcPct val="90000"/>
              </a:lnSpc>
            </a:pPr>
            <a:r>
              <a:rPr lang="en-CA" sz="2200" dirty="0">
                <a:latin typeface="Baskerville"/>
                <a:cs typeface="Baskerville"/>
              </a:rPr>
              <a:t>o</a:t>
            </a:r>
            <a:r>
              <a:rPr lang="en-CA" sz="2200" dirty="0" smtClean="0">
                <a:latin typeface="Baskerville"/>
                <a:cs typeface="Baskerville"/>
              </a:rPr>
              <a:t>verexpression </a:t>
            </a:r>
            <a:r>
              <a:rPr lang="en-CA" sz="2200" dirty="0">
                <a:latin typeface="Baskerville"/>
                <a:cs typeface="Baskerville"/>
              </a:rPr>
              <a:t>induces cell cycle arrest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CA" sz="2200" dirty="0">
              <a:latin typeface="Baskerville"/>
              <a:cs typeface="Baskerville"/>
            </a:endParaRPr>
          </a:p>
          <a:p>
            <a:pPr>
              <a:lnSpc>
                <a:spcPct val="90000"/>
              </a:lnSpc>
            </a:pPr>
            <a:r>
              <a:rPr lang="en-CA" sz="2200" dirty="0">
                <a:latin typeface="Baskerville"/>
                <a:cs typeface="Baskerville"/>
              </a:rPr>
              <a:t>r</a:t>
            </a:r>
            <a:r>
              <a:rPr lang="en-CA" sz="2200" dirty="0" smtClean="0">
                <a:latin typeface="Baskerville"/>
                <a:cs typeface="Baskerville"/>
              </a:rPr>
              <a:t>ole </a:t>
            </a:r>
            <a:r>
              <a:rPr lang="en-CA" sz="2200" dirty="0">
                <a:latin typeface="Baskerville"/>
                <a:cs typeface="Baskerville"/>
              </a:rPr>
              <a:t>in oxidative stress by inhibiting activity or bioavailability </a:t>
            </a:r>
            <a:r>
              <a:rPr lang="en-CA" sz="2200" dirty="0" smtClean="0">
                <a:latin typeface="Baskerville"/>
                <a:cs typeface="Baskerville"/>
              </a:rPr>
              <a:t>of </a:t>
            </a:r>
            <a:r>
              <a:rPr lang="en-CA" sz="2200" dirty="0" err="1" smtClean="0">
                <a:latin typeface="Baskerville"/>
                <a:cs typeface="Baskerville"/>
              </a:rPr>
              <a:t>thioredoxin</a:t>
            </a:r>
            <a:endParaRPr lang="en-CA" sz="22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63575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3622" y="-13957"/>
            <a:ext cx="2741330" cy="976973"/>
          </a:xfrm>
        </p:spPr>
        <p:txBody>
          <a:bodyPr>
            <a:normAutofit/>
          </a:bodyPr>
          <a:lstStyle/>
          <a:p>
            <a:r>
              <a:rPr lang="en-CA" sz="2800" b="1" dirty="0" smtClean="0">
                <a:latin typeface="Baskerville"/>
                <a:cs typeface="Baskerville"/>
              </a:rPr>
              <a:t>TXNIP </a:t>
            </a:r>
            <a:r>
              <a:rPr lang="en-CA" sz="2800" b="1" baseline="30000" dirty="0" smtClean="0">
                <a:latin typeface="Baskerville"/>
                <a:cs typeface="Baskerville"/>
              </a:rPr>
              <a:t>-/- </a:t>
            </a:r>
            <a:r>
              <a:rPr lang="en-CA" sz="2800" b="1" dirty="0" smtClean="0">
                <a:latin typeface="Baskerville"/>
                <a:cs typeface="Baskerville"/>
              </a:rPr>
              <a:t>mice</a:t>
            </a:r>
            <a:endParaRPr lang="en-CA" sz="2800" b="1" dirty="0">
              <a:latin typeface="Baskerville"/>
              <a:cs typeface="Baskerville"/>
            </a:endParaRP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730" y="1412875"/>
            <a:ext cx="8893175" cy="4929188"/>
          </a:xfrm>
          <a:ln>
            <a:noFill/>
          </a:ln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CA" sz="2000" b="1" dirty="0" smtClean="0"/>
              <a:t>Metabolism</a:t>
            </a:r>
            <a:r>
              <a:rPr lang="en-CA" sz="2000" dirty="0" smtClean="0"/>
              <a:t>			In </a:t>
            </a:r>
            <a:r>
              <a:rPr lang="en-CA" sz="2000" dirty="0"/>
              <a:t>fasting conditions: </a:t>
            </a:r>
            <a:endParaRPr lang="en-CA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CA" sz="2000" dirty="0"/>
              <a:t>	</a:t>
            </a:r>
            <a:r>
              <a:rPr lang="en-CA" sz="2000" dirty="0" smtClean="0"/>
              <a:t>				</a:t>
            </a:r>
            <a:r>
              <a:rPr lang="en-CA" sz="2000" dirty="0" err="1" smtClean="0"/>
              <a:t>hypoglycemia</a:t>
            </a:r>
            <a:r>
              <a:rPr lang="en-CA" sz="2000" dirty="0" smtClean="0"/>
              <a:t> </a:t>
            </a:r>
            <a:endParaRPr lang="en-CA" sz="20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2000" dirty="0"/>
              <a:t>                                 </a:t>
            </a:r>
            <a:r>
              <a:rPr lang="en-CA" sz="2000" dirty="0" smtClean="0"/>
              <a:t>	 </a:t>
            </a:r>
            <a:r>
              <a:rPr lang="en-CA" sz="2000" dirty="0"/>
              <a:t>insulin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2000" dirty="0"/>
              <a:t>                                  </a:t>
            </a:r>
            <a:r>
              <a:rPr lang="en-CA" sz="2000" dirty="0" smtClean="0"/>
              <a:t>	 triglycerides</a:t>
            </a:r>
            <a:endParaRPr lang="en-CA" sz="20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2000" dirty="0"/>
              <a:t>                                  </a:t>
            </a:r>
            <a:r>
              <a:rPr lang="en-CA" sz="2000" dirty="0" smtClean="0"/>
              <a:t>	 fatty </a:t>
            </a:r>
            <a:r>
              <a:rPr lang="en-CA" sz="2000" dirty="0"/>
              <a:t>acids in plasma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1600" dirty="0"/>
              <a:t>                                           </a:t>
            </a:r>
            <a:r>
              <a:rPr lang="en-CA" sz="1600" dirty="0" smtClean="0"/>
              <a:t>	(</a:t>
            </a:r>
            <a:r>
              <a:rPr lang="en-CA" sz="1600" dirty="0" err="1"/>
              <a:t>Hui</a:t>
            </a:r>
            <a:r>
              <a:rPr lang="en-CA" sz="1600" dirty="0"/>
              <a:t> et al. 2004, Donnelly et al. 2004, Oka et al. 2006)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CA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CA" sz="2000" b="1" dirty="0" smtClean="0"/>
              <a:t>Carcinogenesis</a:t>
            </a:r>
            <a:r>
              <a:rPr lang="en-CA" sz="2000" dirty="0" smtClean="0"/>
              <a:t> 		hepatocellular </a:t>
            </a:r>
            <a:r>
              <a:rPr lang="en-CA" sz="2000" dirty="0"/>
              <a:t>carcinoma (40% of mice) </a:t>
            </a:r>
            <a:r>
              <a:rPr lang="en-CA" sz="1600" dirty="0"/>
              <a:t>(</a:t>
            </a:r>
            <a:r>
              <a:rPr lang="en-CA" sz="1600" dirty="0" err="1"/>
              <a:t>Sheth</a:t>
            </a:r>
            <a:r>
              <a:rPr lang="en-CA" sz="1600" dirty="0"/>
              <a:t> et al. 2006)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2000" dirty="0"/>
              <a:t>                                    </a:t>
            </a:r>
            <a:r>
              <a:rPr lang="en-CA" sz="2000" dirty="0" smtClean="0"/>
              <a:t>	hepatocellular </a:t>
            </a:r>
            <a:r>
              <a:rPr lang="en-CA" sz="2000" dirty="0"/>
              <a:t>and bladder </a:t>
            </a:r>
            <a:r>
              <a:rPr lang="en-CA" sz="2000" dirty="0" err="1" smtClean="0"/>
              <a:t>tumors</a:t>
            </a:r>
            <a:r>
              <a:rPr lang="en-CA" sz="2000" dirty="0" smtClean="0"/>
              <a:t> (carcinogen-induced)</a:t>
            </a:r>
            <a:endParaRPr lang="en-CA" sz="20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1600" dirty="0"/>
              <a:t>                                           </a:t>
            </a:r>
            <a:r>
              <a:rPr lang="en-CA" sz="1600" dirty="0" smtClean="0"/>
              <a:t>	(</a:t>
            </a:r>
            <a:r>
              <a:rPr lang="en-CA" sz="1600" dirty="0"/>
              <a:t>Kwon et al. 2010, </a:t>
            </a:r>
            <a:r>
              <a:rPr lang="en-CA" sz="1600" dirty="0" err="1"/>
              <a:t>Nishizawa</a:t>
            </a:r>
            <a:r>
              <a:rPr lang="en-CA" sz="1600" dirty="0"/>
              <a:t> et al. 2011)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CA" sz="2000" dirty="0"/>
          </a:p>
          <a:p>
            <a:pPr marL="0" indent="0">
              <a:lnSpc>
                <a:spcPct val="80000"/>
              </a:lnSpc>
              <a:buNone/>
            </a:pPr>
            <a:r>
              <a:rPr lang="en-CA" sz="2000" b="1" dirty="0" smtClean="0"/>
              <a:t>Hematopoiesis 		</a:t>
            </a:r>
            <a:r>
              <a:rPr lang="en-CA" sz="2000" dirty="0"/>
              <a:t>i</a:t>
            </a:r>
            <a:r>
              <a:rPr lang="en-CA" sz="2000" dirty="0" smtClean="0"/>
              <a:t>mpaired </a:t>
            </a:r>
            <a:r>
              <a:rPr lang="en-CA" sz="2000" dirty="0"/>
              <a:t>maturation of NK cells </a:t>
            </a:r>
            <a:r>
              <a:rPr lang="en-CA" sz="1600" dirty="0"/>
              <a:t>(Lee et al. 2005)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2000" dirty="0"/>
              <a:t>                                </a:t>
            </a:r>
            <a:r>
              <a:rPr lang="en-CA" sz="2000" dirty="0" smtClean="0"/>
              <a:t>	impaired </a:t>
            </a:r>
            <a:r>
              <a:rPr lang="en-CA" sz="2000" dirty="0"/>
              <a:t>function of dendritic cells </a:t>
            </a:r>
            <a:r>
              <a:rPr lang="en-CA" sz="1600" dirty="0"/>
              <a:t>(Son et al. 2008)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CA" sz="2000" dirty="0"/>
              <a:t>                                </a:t>
            </a:r>
            <a:r>
              <a:rPr lang="en-CA" sz="2000" dirty="0" smtClean="0"/>
              <a:t>	altered </a:t>
            </a:r>
            <a:r>
              <a:rPr lang="en-CA" sz="2000" dirty="0"/>
              <a:t>HSCs </a:t>
            </a:r>
            <a:r>
              <a:rPr lang="en-CA" sz="1600" dirty="0"/>
              <a:t>(</a:t>
            </a:r>
            <a:r>
              <a:rPr lang="en-CA" sz="1600" dirty="0" err="1"/>
              <a:t>Jeong</a:t>
            </a:r>
            <a:r>
              <a:rPr lang="en-CA" sz="1600" dirty="0"/>
              <a:t> et al. 2009, Jung et al. 2013)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CA" sz="1600" dirty="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CA" sz="2000" dirty="0"/>
          </a:p>
        </p:txBody>
      </p:sp>
      <p:sp>
        <p:nvSpPr>
          <p:cNvPr id="147464" name="Line 8"/>
          <p:cNvSpPr>
            <a:spLocks noChangeShapeType="1"/>
          </p:cNvSpPr>
          <p:nvPr/>
        </p:nvSpPr>
        <p:spPr bwMode="auto">
          <a:xfrm flipV="1">
            <a:off x="2423705" y="238158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 flipV="1">
            <a:off x="2423705" y="267051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 flipV="1">
            <a:off x="2423705" y="207855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 flipV="1">
            <a:off x="2400708" y="376144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Text Box 1027"/>
          <p:cNvSpPr txBox="1">
            <a:spLocks noChangeArrowheads="1"/>
          </p:cNvSpPr>
          <p:nvPr/>
        </p:nvSpPr>
        <p:spPr bwMode="auto">
          <a:xfrm>
            <a:off x="135935" y="107950"/>
            <a:ext cx="797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CA" sz="2400" b="1" dirty="0">
                <a:latin typeface="Baskerville"/>
                <a:cs typeface="Baskerville"/>
              </a:rPr>
              <a:t> Induction of TXNIP in differentiating MEL </a:t>
            </a:r>
            <a:r>
              <a:rPr lang="en-CA" sz="2400" b="1" dirty="0" smtClean="0">
                <a:latin typeface="Baskerville"/>
                <a:cs typeface="Baskerville"/>
              </a:rPr>
              <a:t>cells</a:t>
            </a:r>
            <a:endParaRPr lang="en-US" sz="2400" b="1" dirty="0" smtClean="0">
              <a:effectLst/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90" y="3003341"/>
            <a:ext cx="5139546" cy="3854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834" y="865319"/>
            <a:ext cx="3528377" cy="17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Text Box 1027"/>
          <p:cNvSpPr txBox="1">
            <a:spLocks noChangeArrowheads="1"/>
          </p:cNvSpPr>
          <p:nvPr/>
        </p:nvSpPr>
        <p:spPr bwMode="auto">
          <a:xfrm>
            <a:off x="177800" y="107950"/>
            <a:ext cx="797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CA" sz="2400" b="1" dirty="0">
                <a:latin typeface="Baskerville"/>
                <a:cs typeface="Baskerville"/>
              </a:rPr>
              <a:t> Induction of TXNIP in differentiating </a:t>
            </a:r>
            <a:r>
              <a:rPr lang="en-CA" sz="2400" b="1" dirty="0" smtClean="0">
                <a:latin typeface="Baskerville"/>
                <a:cs typeface="Baskerville"/>
              </a:rPr>
              <a:t>G1E</a:t>
            </a:r>
            <a:r>
              <a:rPr lang="en-CA" sz="2400" b="1" dirty="0">
                <a:latin typeface="Baskerville"/>
                <a:cs typeface="Baskerville"/>
              </a:rPr>
              <a:t>-ER </a:t>
            </a:r>
            <a:r>
              <a:rPr lang="en-CA" sz="2400" b="1" dirty="0" smtClean="0">
                <a:latin typeface="Baskerville"/>
                <a:cs typeface="Baskerville"/>
              </a:rPr>
              <a:t>cells</a:t>
            </a:r>
            <a:r>
              <a:rPr lang="en-CA" sz="2400" dirty="0" smtClean="0">
                <a:latin typeface="Baskerville"/>
                <a:cs typeface="Baskerville"/>
              </a:rPr>
              <a:t> </a:t>
            </a:r>
            <a:endParaRPr lang="en-US" sz="2400" b="1" dirty="0" smtClean="0">
              <a:effectLst/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178" y="4040440"/>
            <a:ext cx="4009908" cy="195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94" y="4040440"/>
            <a:ext cx="3846750" cy="195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31" y="988857"/>
            <a:ext cx="7093217" cy="27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2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862" y="3835857"/>
            <a:ext cx="4508500" cy="208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422" y="1077759"/>
            <a:ext cx="3937000" cy="227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848" y="77897"/>
            <a:ext cx="823173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Baskerville"/>
                <a:cs typeface="Baskerville"/>
              </a:rPr>
              <a:t>TXNIP </a:t>
            </a:r>
            <a:r>
              <a:rPr lang="en-US" sz="2800" b="1" dirty="0" smtClean="0">
                <a:latin typeface="Baskerville"/>
                <a:cs typeface="Baskerville"/>
              </a:rPr>
              <a:t>&amp; ROS </a:t>
            </a:r>
            <a:r>
              <a:rPr lang="en-US" sz="2800" b="1" dirty="0">
                <a:latin typeface="Baskerville"/>
                <a:cs typeface="Baskerville"/>
              </a:rPr>
              <a:t>scavenger </a:t>
            </a:r>
            <a:r>
              <a:rPr lang="en-US" sz="2800" b="1" dirty="0" smtClean="0">
                <a:latin typeface="Baskerville"/>
                <a:cs typeface="Baskerville"/>
              </a:rPr>
              <a:t>NAC</a:t>
            </a:r>
          </a:p>
          <a:p>
            <a:endParaRPr lang="en-US" sz="400" b="1" dirty="0">
              <a:latin typeface="Baskerville"/>
              <a:cs typeface="Baskerville"/>
            </a:endParaRPr>
          </a:p>
          <a:p>
            <a:endParaRPr lang="en-US" sz="800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- </a:t>
            </a:r>
            <a:r>
              <a:rPr lang="en-US" dirty="0" smtClean="0">
                <a:latin typeface="Baskerville"/>
                <a:cs typeface="Baskerville"/>
              </a:rPr>
              <a:t>TXNIP </a:t>
            </a:r>
            <a:r>
              <a:rPr lang="en-US" dirty="0" err="1" smtClean="0">
                <a:latin typeface="Baskerville"/>
                <a:cs typeface="Baskerville"/>
              </a:rPr>
              <a:t>upregulation</a:t>
            </a:r>
            <a:r>
              <a:rPr lang="en-US" dirty="0" smtClean="0">
                <a:latin typeface="Baskerville"/>
                <a:cs typeface="Baskerville"/>
              </a:rPr>
              <a:t> with HMBA unchanged</a:t>
            </a:r>
            <a:endParaRPr lang="en-US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59908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34572" y="6672097"/>
            <a:ext cx="49042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dirty="0">
                <a:cs typeface="Times New Roman" charset="0"/>
              </a:rPr>
              <a:t>Liu </a:t>
            </a:r>
            <a:r>
              <a:rPr lang="en-US" sz="1000" i="1" dirty="0">
                <a:cs typeface="Times New Roman" charset="0"/>
              </a:rPr>
              <a:t>et al</a:t>
            </a:r>
            <a:r>
              <a:rPr lang="en-US" sz="1000" dirty="0">
                <a:cs typeface="Times New Roman" charset="0"/>
              </a:rPr>
              <a:t>. </a:t>
            </a:r>
            <a:r>
              <a:rPr lang="en-GB" sz="1000" i="1" dirty="0"/>
              <a:t>Nature Reviews Immunology</a:t>
            </a:r>
            <a:r>
              <a:rPr lang="en-GB" sz="1000" dirty="0"/>
              <a:t> </a:t>
            </a:r>
            <a:r>
              <a:rPr lang="en-GB" sz="1000" b="1" dirty="0"/>
              <a:t>7</a:t>
            </a:r>
            <a:r>
              <a:rPr lang="en-GB" sz="1000" dirty="0"/>
              <a:t>, 202</a:t>
            </a:r>
            <a:r>
              <a:rPr lang="en-GB" sz="1000" dirty="0">
                <a:cs typeface="Arial" charset="0"/>
              </a:rPr>
              <a:t>–212</a:t>
            </a:r>
            <a:r>
              <a:rPr lang="en-GB" sz="1000" dirty="0"/>
              <a:t> (March 2007) </a:t>
            </a:r>
          </a:p>
        </p:txBody>
      </p:sp>
      <p:pic>
        <p:nvPicPr>
          <p:cNvPr id="7223" name="Picture 55" descr="D:\Leena\Slides\nri\feb 17\nri2035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1"/>
          <a:stretch/>
        </p:blipFill>
        <p:spPr bwMode="auto">
          <a:xfrm>
            <a:off x="2850447" y="151664"/>
            <a:ext cx="5528810" cy="648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945" y="77897"/>
            <a:ext cx="4158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Baskerville"/>
                <a:cs typeface="Baskerville"/>
              </a:rPr>
              <a:t>MAP kinase pathways</a:t>
            </a:r>
            <a:endParaRPr lang="en-US" sz="2800" b="1" dirty="0" smtClean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38721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5" y="795936"/>
            <a:ext cx="4013200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442" y="2803396"/>
            <a:ext cx="4114800" cy="177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50" y="4646526"/>
            <a:ext cx="4292600" cy="1955800"/>
          </a:xfrm>
          <a:prstGeom prst="rect">
            <a:avLst/>
          </a:prstGeom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69025" y="75387"/>
            <a:ext cx="54826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2400" b="1" dirty="0" smtClean="0">
                <a:latin typeface="Baskerville"/>
                <a:cs typeface="Baskerville"/>
              </a:rPr>
              <a:t>TXNIP – Regulation of MAP kinases</a:t>
            </a:r>
            <a:r>
              <a:rPr lang="en-CA" sz="2400" dirty="0" smtClean="0">
                <a:latin typeface="Baskerville"/>
                <a:cs typeface="Baskerville"/>
              </a:rPr>
              <a:t> </a:t>
            </a:r>
            <a:endParaRPr lang="en-US" sz="2400" b="1" dirty="0" smtClean="0">
              <a:effectLst/>
              <a:latin typeface="Baskerville"/>
              <a:cs typeface="Baskervil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1655" y="1600137"/>
            <a:ext cx="183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  <a:r>
              <a:rPr lang="en-US" sz="2400" b="1" dirty="0" smtClean="0"/>
              <a:t>38 inhibitor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91655" y="3533477"/>
            <a:ext cx="1831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JNK inhibitor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05166" y="5549651"/>
            <a:ext cx="184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ERK inhibitor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252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7" y="1451762"/>
            <a:ext cx="2857500" cy="189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0" y="1299362"/>
            <a:ext cx="2806700" cy="204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269" y="3884511"/>
            <a:ext cx="4686300" cy="1866900"/>
          </a:xfrm>
          <a:prstGeom prst="rect">
            <a:avLst/>
          </a:prstGeom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77800" y="42822"/>
            <a:ext cx="7975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effectLst/>
                <a:latin typeface="Baskerville"/>
                <a:cs typeface="Baskerville"/>
              </a:rPr>
              <a:t>TXNIP overexpression </a:t>
            </a:r>
            <a:endParaRPr lang="en-US" sz="2400" b="1" dirty="0" smtClean="0">
              <a:effectLst/>
              <a:latin typeface="Baskerville"/>
              <a:cs typeface="Baskerville"/>
            </a:endParaRPr>
          </a:p>
          <a:p>
            <a:pPr>
              <a:defRPr/>
            </a:pPr>
            <a:r>
              <a:rPr lang="en-US" sz="2000" dirty="0" smtClean="0">
                <a:latin typeface="Baskerville"/>
                <a:cs typeface="Baskerville"/>
              </a:rPr>
              <a:t>- </a:t>
            </a:r>
            <a:r>
              <a:rPr lang="en-US" sz="2000" dirty="0" smtClean="0">
                <a:effectLst/>
                <a:latin typeface="Baskerville"/>
                <a:cs typeface="Baskerville"/>
              </a:rPr>
              <a:t>increases </a:t>
            </a:r>
            <a:r>
              <a:rPr lang="en-US" sz="2000" dirty="0" smtClean="0">
                <a:effectLst/>
                <a:latin typeface="Baskerville"/>
                <a:cs typeface="Baskerville"/>
              </a:rPr>
              <a:t>iron </a:t>
            </a:r>
            <a:r>
              <a:rPr lang="en-US" sz="2000" dirty="0" smtClean="0">
                <a:effectLst/>
                <a:latin typeface="Baskerville"/>
                <a:cs typeface="Baskerville"/>
              </a:rPr>
              <a:t>uptake</a:t>
            </a:r>
          </a:p>
          <a:p>
            <a:pPr>
              <a:defRPr/>
            </a:pPr>
            <a:r>
              <a:rPr lang="en-US" sz="2000" dirty="0" smtClean="0">
                <a:effectLst/>
                <a:latin typeface="Baskerville"/>
                <a:cs typeface="Baskerville"/>
              </a:rPr>
              <a:t>- decreases </a:t>
            </a:r>
            <a:r>
              <a:rPr lang="en-US" sz="2000" dirty="0" smtClean="0">
                <a:effectLst/>
                <a:latin typeface="Baskerville"/>
                <a:cs typeface="Baskerville"/>
              </a:rPr>
              <a:t>TFR expression</a:t>
            </a:r>
          </a:p>
        </p:txBody>
      </p:sp>
    </p:spTree>
    <p:extLst>
      <p:ext uri="{BB962C8B-B14F-4D97-AF65-F5344CB8AC3E}">
        <p14:creationId xmlns:p14="http://schemas.microsoft.com/office/powerpoint/2010/main" val="235093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34" y="1641893"/>
            <a:ext cx="5041626" cy="312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77800" y="34681"/>
            <a:ext cx="7975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effectLst/>
                <a:latin typeface="Baskerville"/>
                <a:cs typeface="Baskerville"/>
              </a:rPr>
              <a:t>Analysis of </a:t>
            </a:r>
            <a:r>
              <a:rPr lang="en-US" sz="2800" b="1" i="1" dirty="0" err="1" smtClean="0">
                <a:effectLst/>
                <a:latin typeface="Baskerville"/>
                <a:cs typeface="Baskerville"/>
              </a:rPr>
              <a:t>Txnip</a:t>
            </a:r>
            <a:r>
              <a:rPr lang="en-US" sz="2800" b="1" baseline="30000" dirty="0" smtClean="0">
                <a:effectLst/>
                <a:latin typeface="Baskerville"/>
                <a:cs typeface="Baskerville"/>
              </a:rPr>
              <a:t>-/- 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mice</a:t>
            </a:r>
          </a:p>
          <a:p>
            <a:pPr>
              <a:defRPr/>
            </a:pPr>
            <a:r>
              <a:rPr lang="en-US" sz="2400" dirty="0" smtClean="0">
                <a:latin typeface="Baskerville"/>
                <a:cs typeface="Baskerville"/>
              </a:rPr>
              <a:t>- spleen size</a:t>
            </a:r>
          </a:p>
          <a:p>
            <a:pPr>
              <a:defRPr/>
            </a:pPr>
            <a:r>
              <a:rPr lang="en-US" sz="2400" dirty="0" smtClean="0">
                <a:effectLst/>
                <a:latin typeface="Baskerville"/>
                <a:cs typeface="Baskerville"/>
              </a:rPr>
              <a:t>- </a:t>
            </a:r>
            <a:r>
              <a:rPr lang="en-US" sz="2400" dirty="0">
                <a:latin typeface="Baskerville"/>
                <a:cs typeface="Baskerville"/>
              </a:rPr>
              <a:t>b</a:t>
            </a:r>
            <a:r>
              <a:rPr lang="en-US" sz="2400" dirty="0" smtClean="0">
                <a:effectLst/>
                <a:latin typeface="Baskerville"/>
                <a:cs typeface="Baskerville"/>
              </a:rPr>
              <a:t>lood parameters</a:t>
            </a:r>
            <a:endParaRPr lang="en-US" sz="2400" dirty="0" smtClean="0">
              <a:effectLst/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728" y="4580975"/>
            <a:ext cx="7079601" cy="1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1026"/>
          <p:cNvSpPr txBox="1">
            <a:spLocks noChangeArrowheads="1"/>
          </p:cNvSpPr>
          <p:nvPr/>
        </p:nvSpPr>
        <p:spPr bwMode="auto">
          <a:xfrm>
            <a:off x="-74613" y="-3175"/>
            <a:ext cx="23810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CB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/>
                <a:latin typeface="Baskerville"/>
                <a:cs typeface="Baskerville"/>
              </a:rPr>
              <a:t>Hematopoiesis</a:t>
            </a:r>
          </a:p>
        </p:txBody>
      </p:sp>
      <p:sp>
        <p:nvSpPr>
          <p:cNvPr id="398339" name="Text Box 1027"/>
          <p:cNvSpPr txBox="1">
            <a:spLocks noChangeArrowheads="1"/>
          </p:cNvSpPr>
          <p:nvPr/>
        </p:nvSpPr>
        <p:spPr bwMode="auto">
          <a:xfrm>
            <a:off x="47640" y="555625"/>
            <a:ext cx="144142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/>
                <a:latin typeface="Baskerville"/>
                <a:cs typeface="Baskerville"/>
              </a:rPr>
              <a:t>Specification</a:t>
            </a:r>
          </a:p>
          <a:p>
            <a:pPr algn="ctr">
              <a:defRPr/>
            </a:pPr>
            <a:r>
              <a:rPr lang="en-US" sz="1600" b="1">
                <a:effectLst/>
                <a:latin typeface="Baskerville"/>
                <a:cs typeface="Baskerville"/>
              </a:rPr>
              <a:t>of HSC</a:t>
            </a:r>
          </a:p>
        </p:txBody>
      </p:sp>
      <p:sp>
        <p:nvSpPr>
          <p:cNvPr id="195588" name="Line 1028"/>
          <p:cNvSpPr>
            <a:spLocks noChangeShapeType="1"/>
          </p:cNvSpPr>
          <p:nvPr/>
        </p:nvSpPr>
        <p:spPr bwMode="auto">
          <a:xfrm flipV="1">
            <a:off x="342900" y="1643063"/>
            <a:ext cx="847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195589" name="Line 1029"/>
          <p:cNvSpPr>
            <a:spLocks noChangeShapeType="1"/>
          </p:cNvSpPr>
          <p:nvPr/>
        </p:nvSpPr>
        <p:spPr bwMode="auto">
          <a:xfrm>
            <a:off x="341313" y="1652588"/>
            <a:ext cx="1587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195590" name="Line 1030"/>
          <p:cNvSpPr>
            <a:spLocks noChangeShapeType="1"/>
          </p:cNvSpPr>
          <p:nvPr/>
        </p:nvSpPr>
        <p:spPr bwMode="auto">
          <a:xfrm>
            <a:off x="1187450" y="1652588"/>
            <a:ext cx="1588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195591" name="Line 1031"/>
          <p:cNvSpPr>
            <a:spLocks noChangeShapeType="1"/>
          </p:cNvSpPr>
          <p:nvPr/>
        </p:nvSpPr>
        <p:spPr bwMode="auto">
          <a:xfrm>
            <a:off x="1301750" y="1652588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195592" name="Line 1032"/>
          <p:cNvSpPr>
            <a:spLocks noChangeShapeType="1"/>
          </p:cNvSpPr>
          <p:nvPr/>
        </p:nvSpPr>
        <p:spPr bwMode="auto">
          <a:xfrm>
            <a:off x="1301750" y="1652588"/>
            <a:ext cx="1588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195593" name="Line 1033"/>
          <p:cNvSpPr>
            <a:spLocks noChangeShapeType="1"/>
          </p:cNvSpPr>
          <p:nvPr/>
        </p:nvSpPr>
        <p:spPr bwMode="auto">
          <a:xfrm flipH="1">
            <a:off x="2133600" y="1652588"/>
            <a:ext cx="0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195594" name="Line 1034"/>
          <p:cNvSpPr>
            <a:spLocks noChangeShapeType="1"/>
          </p:cNvSpPr>
          <p:nvPr/>
        </p:nvSpPr>
        <p:spPr bwMode="auto">
          <a:xfrm>
            <a:off x="2203450" y="1652588"/>
            <a:ext cx="6710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Baskerville"/>
              <a:cs typeface="Baskerville"/>
            </a:endParaRPr>
          </a:p>
        </p:txBody>
      </p:sp>
      <p:sp>
        <p:nvSpPr>
          <p:cNvPr id="195595" name="Line 1035"/>
          <p:cNvSpPr>
            <a:spLocks noChangeShapeType="1"/>
          </p:cNvSpPr>
          <p:nvPr/>
        </p:nvSpPr>
        <p:spPr bwMode="auto">
          <a:xfrm>
            <a:off x="2209800" y="1652588"/>
            <a:ext cx="0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Baskerville"/>
              <a:cs typeface="Baskerville"/>
            </a:endParaRPr>
          </a:p>
        </p:txBody>
      </p:sp>
      <p:sp>
        <p:nvSpPr>
          <p:cNvPr id="398348" name="Text Box 1036"/>
          <p:cNvSpPr txBox="1">
            <a:spLocks noChangeArrowheads="1"/>
          </p:cNvSpPr>
          <p:nvPr/>
        </p:nvSpPr>
        <p:spPr bwMode="auto">
          <a:xfrm>
            <a:off x="1099278" y="963613"/>
            <a:ext cx="144793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/>
                <a:latin typeface="Baskerville"/>
                <a:cs typeface="Baskerville"/>
              </a:rPr>
              <a:t>Expansion/</a:t>
            </a:r>
          </a:p>
          <a:p>
            <a:pPr algn="ctr">
              <a:defRPr/>
            </a:pPr>
            <a:r>
              <a:rPr lang="en-US" sz="1600" b="1">
                <a:effectLst/>
                <a:latin typeface="Baskerville"/>
                <a:cs typeface="Baskerville"/>
              </a:rPr>
              <a:t>Maintenance</a:t>
            </a:r>
          </a:p>
        </p:txBody>
      </p:sp>
      <p:sp>
        <p:nvSpPr>
          <p:cNvPr id="398349" name="Line 1037"/>
          <p:cNvSpPr>
            <a:spLocks noChangeShapeType="1"/>
          </p:cNvSpPr>
          <p:nvPr/>
        </p:nvSpPr>
        <p:spPr bwMode="auto">
          <a:xfrm>
            <a:off x="762000" y="1174750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effectLst/>
              <a:latin typeface="Baskerville"/>
              <a:cs typeface="Baskerville"/>
            </a:endParaRPr>
          </a:p>
        </p:txBody>
      </p:sp>
      <p:sp>
        <p:nvSpPr>
          <p:cNvPr id="398350" name="Text Box 1038"/>
          <p:cNvSpPr txBox="1">
            <a:spLocks noChangeArrowheads="1"/>
          </p:cNvSpPr>
          <p:nvPr/>
        </p:nvSpPr>
        <p:spPr bwMode="auto">
          <a:xfrm>
            <a:off x="3570288" y="1260475"/>
            <a:ext cx="3897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effectLst/>
                <a:latin typeface="Baskerville"/>
                <a:cs typeface="Baskerville"/>
              </a:rPr>
              <a:t>Lineage Selection &amp; Maturation</a:t>
            </a:r>
          </a:p>
        </p:txBody>
      </p:sp>
      <p:sp>
        <p:nvSpPr>
          <p:cNvPr id="398351" name="Oval 1039"/>
          <p:cNvSpPr>
            <a:spLocks noChangeAspect="1" noChangeArrowheads="1"/>
          </p:cNvSpPr>
          <p:nvPr/>
        </p:nvSpPr>
        <p:spPr bwMode="auto">
          <a:xfrm>
            <a:off x="404813" y="3884613"/>
            <a:ext cx="300037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52" name="Oval 1040"/>
          <p:cNvSpPr>
            <a:spLocks noChangeAspect="1" noChangeArrowheads="1"/>
          </p:cNvSpPr>
          <p:nvPr/>
        </p:nvSpPr>
        <p:spPr bwMode="auto">
          <a:xfrm>
            <a:off x="388938" y="3810000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53" name="Line 1041"/>
          <p:cNvSpPr>
            <a:spLocks noChangeShapeType="1"/>
          </p:cNvSpPr>
          <p:nvPr/>
        </p:nvSpPr>
        <p:spPr bwMode="auto">
          <a:xfrm flipV="1">
            <a:off x="4343400" y="2346325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54" name="Line 1042"/>
          <p:cNvSpPr>
            <a:spLocks noChangeShapeType="1"/>
          </p:cNvSpPr>
          <p:nvPr/>
        </p:nvSpPr>
        <p:spPr bwMode="auto">
          <a:xfrm>
            <a:off x="4419600" y="6096000"/>
            <a:ext cx="1828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55" name="Text Box 1043"/>
          <p:cNvSpPr txBox="1">
            <a:spLocks noChangeArrowheads="1"/>
          </p:cNvSpPr>
          <p:nvPr/>
        </p:nvSpPr>
        <p:spPr bwMode="auto">
          <a:xfrm>
            <a:off x="6657975" y="2171700"/>
            <a:ext cx="170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B-lymphocytes</a:t>
            </a:r>
          </a:p>
        </p:txBody>
      </p:sp>
      <p:sp>
        <p:nvSpPr>
          <p:cNvPr id="398356" name="Text Box 1044"/>
          <p:cNvSpPr txBox="1">
            <a:spLocks noChangeArrowheads="1"/>
          </p:cNvSpPr>
          <p:nvPr/>
        </p:nvSpPr>
        <p:spPr bwMode="auto">
          <a:xfrm>
            <a:off x="6569075" y="2705100"/>
            <a:ext cx="1687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T-lymphocytes</a:t>
            </a:r>
          </a:p>
        </p:txBody>
      </p:sp>
      <p:sp>
        <p:nvSpPr>
          <p:cNvPr id="398357" name="Text Box 1045"/>
          <p:cNvSpPr txBox="1">
            <a:spLocks noChangeArrowheads="1"/>
          </p:cNvSpPr>
          <p:nvPr/>
        </p:nvSpPr>
        <p:spPr bwMode="auto">
          <a:xfrm>
            <a:off x="6477000" y="3505200"/>
            <a:ext cx="149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Erythrocytes</a:t>
            </a:r>
          </a:p>
        </p:txBody>
      </p:sp>
      <p:sp>
        <p:nvSpPr>
          <p:cNvPr id="398358" name="Text Box 1046"/>
          <p:cNvSpPr txBox="1">
            <a:spLocks noChangeArrowheads="1"/>
          </p:cNvSpPr>
          <p:nvPr/>
        </p:nvSpPr>
        <p:spPr bwMode="auto">
          <a:xfrm>
            <a:off x="8075613" y="4197350"/>
            <a:ext cx="104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Platelets</a:t>
            </a:r>
          </a:p>
        </p:txBody>
      </p:sp>
      <p:sp>
        <p:nvSpPr>
          <p:cNvPr id="398359" name="Text Box 1047"/>
          <p:cNvSpPr txBox="1">
            <a:spLocks noChangeArrowheads="1"/>
          </p:cNvSpPr>
          <p:nvPr/>
        </p:nvSpPr>
        <p:spPr bwMode="auto">
          <a:xfrm>
            <a:off x="6478588" y="5994400"/>
            <a:ext cx="2695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Monocytes/Macrophages</a:t>
            </a:r>
          </a:p>
        </p:txBody>
      </p:sp>
      <p:sp>
        <p:nvSpPr>
          <p:cNvPr id="398360" name="Text Box 1048"/>
          <p:cNvSpPr txBox="1">
            <a:spLocks noChangeArrowheads="1"/>
          </p:cNvSpPr>
          <p:nvPr/>
        </p:nvSpPr>
        <p:spPr bwMode="auto">
          <a:xfrm>
            <a:off x="1624013" y="5330825"/>
            <a:ext cx="12430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Myelo-</a:t>
            </a:r>
          </a:p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erythroid</a:t>
            </a:r>
          </a:p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progenitor</a:t>
            </a:r>
          </a:p>
          <a:p>
            <a:pPr algn="ctr">
              <a:defRPr/>
            </a:pPr>
            <a:endParaRPr lang="en-US" sz="1600">
              <a:effectLst/>
              <a:latin typeface="Verdana" charset="0"/>
              <a:cs typeface="+mn-cs"/>
            </a:endParaRPr>
          </a:p>
        </p:txBody>
      </p:sp>
      <p:sp>
        <p:nvSpPr>
          <p:cNvPr id="195609" name="Line 1049"/>
          <p:cNvSpPr>
            <a:spLocks noChangeShapeType="1"/>
          </p:cNvSpPr>
          <p:nvPr/>
        </p:nvSpPr>
        <p:spPr bwMode="auto">
          <a:xfrm>
            <a:off x="8915400" y="1663700"/>
            <a:ext cx="0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Baskerville"/>
              <a:cs typeface="Baskerville"/>
            </a:endParaRPr>
          </a:p>
        </p:txBody>
      </p:sp>
      <p:sp>
        <p:nvSpPr>
          <p:cNvPr id="398362" name="Line 1050"/>
          <p:cNvSpPr>
            <a:spLocks noChangeShapeType="1"/>
          </p:cNvSpPr>
          <p:nvPr/>
        </p:nvSpPr>
        <p:spPr bwMode="auto">
          <a:xfrm>
            <a:off x="4343400" y="4329113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63" name="Line 1051"/>
          <p:cNvSpPr>
            <a:spLocks noChangeShapeType="1"/>
          </p:cNvSpPr>
          <p:nvPr/>
        </p:nvSpPr>
        <p:spPr bwMode="auto">
          <a:xfrm flipV="1">
            <a:off x="4343400" y="3795713"/>
            <a:ext cx="2133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64" name="Line 1052"/>
          <p:cNvSpPr>
            <a:spLocks noChangeShapeType="1"/>
          </p:cNvSpPr>
          <p:nvPr/>
        </p:nvSpPr>
        <p:spPr bwMode="auto">
          <a:xfrm>
            <a:off x="4364038" y="2879725"/>
            <a:ext cx="2189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65" name="Line 1053"/>
          <p:cNvSpPr>
            <a:spLocks noChangeShapeType="1"/>
          </p:cNvSpPr>
          <p:nvPr/>
        </p:nvSpPr>
        <p:spPr bwMode="auto">
          <a:xfrm>
            <a:off x="4419600" y="5943600"/>
            <a:ext cx="1905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66" name="Line 1054"/>
          <p:cNvSpPr>
            <a:spLocks noChangeShapeType="1"/>
          </p:cNvSpPr>
          <p:nvPr/>
        </p:nvSpPr>
        <p:spPr bwMode="auto">
          <a:xfrm>
            <a:off x="4343400" y="4405313"/>
            <a:ext cx="2133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67" name="Text Box 1055"/>
          <p:cNvSpPr txBox="1">
            <a:spLocks noChangeArrowheads="1"/>
          </p:cNvSpPr>
          <p:nvPr/>
        </p:nvSpPr>
        <p:spPr bwMode="auto">
          <a:xfrm>
            <a:off x="6496050" y="4638675"/>
            <a:ext cx="1179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Mast cells</a:t>
            </a:r>
          </a:p>
        </p:txBody>
      </p:sp>
      <p:sp>
        <p:nvSpPr>
          <p:cNvPr id="398368" name="Text Box 1056"/>
          <p:cNvSpPr txBox="1">
            <a:spLocks noChangeArrowheads="1"/>
          </p:cNvSpPr>
          <p:nvPr/>
        </p:nvSpPr>
        <p:spPr bwMode="auto">
          <a:xfrm>
            <a:off x="6472238" y="6405563"/>
            <a:ext cx="1349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Osteoclasts</a:t>
            </a:r>
          </a:p>
        </p:txBody>
      </p:sp>
      <p:sp>
        <p:nvSpPr>
          <p:cNvPr id="398369" name="Text Box 1057"/>
          <p:cNvSpPr txBox="1">
            <a:spLocks noChangeArrowheads="1"/>
          </p:cNvSpPr>
          <p:nvPr/>
        </p:nvSpPr>
        <p:spPr bwMode="auto">
          <a:xfrm>
            <a:off x="6503988" y="4038600"/>
            <a:ext cx="1290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Mega-</a:t>
            </a:r>
          </a:p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karyocytes</a:t>
            </a:r>
          </a:p>
        </p:txBody>
      </p:sp>
      <p:sp>
        <p:nvSpPr>
          <p:cNvPr id="398370" name="Line 1058"/>
          <p:cNvSpPr>
            <a:spLocks noChangeShapeType="1"/>
          </p:cNvSpPr>
          <p:nvPr/>
        </p:nvSpPr>
        <p:spPr bwMode="auto">
          <a:xfrm>
            <a:off x="7643813" y="43640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76" name="Line 1064"/>
          <p:cNvSpPr>
            <a:spLocks noChangeShapeType="1"/>
          </p:cNvSpPr>
          <p:nvPr/>
        </p:nvSpPr>
        <p:spPr bwMode="auto">
          <a:xfrm>
            <a:off x="1803400" y="39624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77" name="Line 1065"/>
          <p:cNvSpPr>
            <a:spLocks noChangeShapeType="1"/>
          </p:cNvSpPr>
          <p:nvPr/>
        </p:nvSpPr>
        <p:spPr bwMode="auto">
          <a:xfrm rot="18931830" flipV="1">
            <a:off x="1677988" y="3165475"/>
            <a:ext cx="966787" cy="51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78" name="Line 1066"/>
          <p:cNvSpPr>
            <a:spLocks noChangeShapeType="1"/>
          </p:cNvSpPr>
          <p:nvPr/>
        </p:nvSpPr>
        <p:spPr bwMode="auto">
          <a:xfrm rot="2357761">
            <a:off x="1695450" y="4213225"/>
            <a:ext cx="1020763" cy="51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79" name="Line 1067"/>
          <p:cNvSpPr>
            <a:spLocks noChangeShapeType="1"/>
          </p:cNvSpPr>
          <p:nvPr/>
        </p:nvSpPr>
        <p:spPr bwMode="auto">
          <a:xfrm>
            <a:off x="2903538" y="2725738"/>
            <a:ext cx="533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0" name="Line 1068"/>
          <p:cNvSpPr>
            <a:spLocks noChangeShapeType="1"/>
          </p:cNvSpPr>
          <p:nvPr/>
        </p:nvSpPr>
        <p:spPr bwMode="auto">
          <a:xfrm>
            <a:off x="2857500" y="5226050"/>
            <a:ext cx="257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1" name="Line 1069"/>
          <p:cNvSpPr>
            <a:spLocks noChangeShapeType="1"/>
          </p:cNvSpPr>
          <p:nvPr/>
        </p:nvSpPr>
        <p:spPr bwMode="auto">
          <a:xfrm rot="2357761">
            <a:off x="2995613" y="5554663"/>
            <a:ext cx="7937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2" name="Line 1070"/>
          <p:cNvSpPr>
            <a:spLocks noChangeShapeType="1"/>
          </p:cNvSpPr>
          <p:nvPr/>
        </p:nvSpPr>
        <p:spPr bwMode="auto">
          <a:xfrm rot="18931830" flipV="1">
            <a:off x="2995613" y="4941888"/>
            <a:ext cx="788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3" name="Line 1071"/>
          <p:cNvSpPr>
            <a:spLocks noChangeShapeType="1"/>
          </p:cNvSpPr>
          <p:nvPr/>
        </p:nvSpPr>
        <p:spPr bwMode="auto">
          <a:xfrm rot="18931830" flipV="1">
            <a:off x="3360738" y="2551113"/>
            <a:ext cx="38100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4" name="Line 1072"/>
          <p:cNvSpPr>
            <a:spLocks noChangeShapeType="1"/>
          </p:cNvSpPr>
          <p:nvPr/>
        </p:nvSpPr>
        <p:spPr bwMode="auto">
          <a:xfrm rot="-2668170">
            <a:off x="3533775" y="2646363"/>
            <a:ext cx="60325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5" name="Text Box 1073"/>
          <p:cNvSpPr txBox="1">
            <a:spLocks noChangeArrowheads="1"/>
          </p:cNvSpPr>
          <p:nvPr/>
        </p:nvSpPr>
        <p:spPr bwMode="auto">
          <a:xfrm>
            <a:off x="2332960" y="2800946"/>
            <a:ext cx="12430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effectLst/>
                <a:latin typeface="Verdana" charset="0"/>
                <a:cs typeface="+mn-cs"/>
              </a:rPr>
              <a:t>Lymphoid</a:t>
            </a:r>
          </a:p>
          <a:p>
            <a:pPr algn="ctr">
              <a:defRPr/>
            </a:pPr>
            <a:r>
              <a:rPr lang="en-US" sz="1600" dirty="0">
                <a:effectLst/>
                <a:latin typeface="Verdana" charset="0"/>
                <a:cs typeface="+mn-cs"/>
              </a:rPr>
              <a:t>progenitor</a:t>
            </a:r>
          </a:p>
        </p:txBody>
      </p:sp>
      <p:sp>
        <p:nvSpPr>
          <p:cNvPr id="398386" name="Text Box 1074"/>
          <p:cNvSpPr txBox="1">
            <a:spLocks noChangeArrowheads="1"/>
          </p:cNvSpPr>
          <p:nvPr/>
        </p:nvSpPr>
        <p:spPr bwMode="auto">
          <a:xfrm>
            <a:off x="-49213" y="4151313"/>
            <a:ext cx="1625601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hematopoietic</a:t>
            </a:r>
          </a:p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stem cells</a:t>
            </a:r>
          </a:p>
        </p:txBody>
      </p:sp>
      <p:sp>
        <p:nvSpPr>
          <p:cNvPr id="398387" name="Freeform 1075"/>
          <p:cNvSpPr>
            <a:spLocks/>
          </p:cNvSpPr>
          <p:nvPr/>
        </p:nvSpPr>
        <p:spPr bwMode="auto">
          <a:xfrm>
            <a:off x="1338263" y="3343275"/>
            <a:ext cx="381000" cy="330200"/>
          </a:xfrm>
          <a:custGeom>
            <a:avLst/>
            <a:gdLst>
              <a:gd name="T0" fmla="*/ 48 w 240"/>
              <a:gd name="T1" fmla="*/ 208 h 208"/>
              <a:gd name="T2" fmla="*/ 0 w 240"/>
              <a:gd name="T3" fmla="*/ 112 h 208"/>
              <a:gd name="T4" fmla="*/ 48 w 240"/>
              <a:gd name="T5" fmla="*/ 16 h 208"/>
              <a:gd name="T6" fmla="*/ 192 w 240"/>
              <a:gd name="T7" fmla="*/ 16 h 208"/>
              <a:gd name="T8" fmla="*/ 240 w 240"/>
              <a:gd name="T9" fmla="*/ 112 h 208"/>
              <a:gd name="T10" fmla="*/ 192 w 2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0" h="208">
                <a:moveTo>
                  <a:pt x="48" y="208"/>
                </a:moveTo>
                <a:cubicBezTo>
                  <a:pt x="24" y="176"/>
                  <a:pt x="0" y="144"/>
                  <a:pt x="0" y="112"/>
                </a:cubicBezTo>
                <a:cubicBezTo>
                  <a:pt x="0" y="80"/>
                  <a:pt x="16" y="32"/>
                  <a:pt x="48" y="16"/>
                </a:cubicBezTo>
                <a:cubicBezTo>
                  <a:pt x="80" y="0"/>
                  <a:pt x="160" y="0"/>
                  <a:pt x="192" y="16"/>
                </a:cubicBezTo>
                <a:cubicBezTo>
                  <a:pt x="224" y="32"/>
                  <a:pt x="240" y="80"/>
                  <a:pt x="240" y="112"/>
                </a:cubicBezTo>
                <a:cubicBezTo>
                  <a:pt x="240" y="144"/>
                  <a:pt x="199" y="192"/>
                  <a:pt x="192" y="20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8" name="Line 1076"/>
          <p:cNvSpPr>
            <a:spLocks noChangeShapeType="1"/>
          </p:cNvSpPr>
          <p:nvPr/>
        </p:nvSpPr>
        <p:spPr bwMode="auto">
          <a:xfrm>
            <a:off x="84138" y="39782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89" name="Line 1077"/>
          <p:cNvSpPr>
            <a:spLocks noChangeShapeType="1"/>
          </p:cNvSpPr>
          <p:nvPr/>
        </p:nvSpPr>
        <p:spPr bwMode="auto">
          <a:xfrm>
            <a:off x="998538" y="39893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0" name="Oval 1078"/>
          <p:cNvSpPr>
            <a:spLocks noChangeAspect="1" noChangeArrowheads="1"/>
          </p:cNvSpPr>
          <p:nvPr/>
        </p:nvSpPr>
        <p:spPr bwMode="auto">
          <a:xfrm>
            <a:off x="1319213" y="3884613"/>
            <a:ext cx="300037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1" name="Oval 1079"/>
          <p:cNvSpPr>
            <a:spLocks noChangeAspect="1" noChangeArrowheads="1"/>
          </p:cNvSpPr>
          <p:nvPr/>
        </p:nvSpPr>
        <p:spPr bwMode="auto">
          <a:xfrm>
            <a:off x="1303338" y="3810000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2" name="Oval 1080"/>
          <p:cNvSpPr>
            <a:spLocks noChangeAspect="1" noChangeArrowheads="1"/>
          </p:cNvSpPr>
          <p:nvPr/>
        </p:nvSpPr>
        <p:spPr bwMode="auto">
          <a:xfrm>
            <a:off x="2373313" y="2513013"/>
            <a:ext cx="300037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3" name="Oval 1081"/>
          <p:cNvSpPr>
            <a:spLocks noChangeAspect="1" noChangeArrowheads="1"/>
          </p:cNvSpPr>
          <p:nvPr/>
        </p:nvSpPr>
        <p:spPr bwMode="auto">
          <a:xfrm>
            <a:off x="2357438" y="2438400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4" name="Oval 1082"/>
          <p:cNvSpPr>
            <a:spLocks noChangeAspect="1" noChangeArrowheads="1"/>
          </p:cNvSpPr>
          <p:nvPr/>
        </p:nvSpPr>
        <p:spPr bwMode="auto">
          <a:xfrm>
            <a:off x="2386013" y="5103813"/>
            <a:ext cx="300037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5" name="Oval 1083"/>
          <p:cNvSpPr>
            <a:spLocks noChangeAspect="1" noChangeArrowheads="1"/>
          </p:cNvSpPr>
          <p:nvPr/>
        </p:nvSpPr>
        <p:spPr bwMode="auto">
          <a:xfrm>
            <a:off x="2370138" y="5029200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6" name="Oval 1084"/>
          <p:cNvSpPr>
            <a:spLocks noChangeAspect="1" noChangeArrowheads="1"/>
          </p:cNvSpPr>
          <p:nvPr/>
        </p:nvSpPr>
        <p:spPr bwMode="auto">
          <a:xfrm>
            <a:off x="3821113" y="2268538"/>
            <a:ext cx="300037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7" name="Oval 1085"/>
          <p:cNvSpPr>
            <a:spLocks noChangeAspect="1" noChangeArrowheads="1"/>
          </p:cNvSpPr>
          <p:nvPr/>
        </p:nvSpPr>
        <p:spPr bwMode="auto">
          <a:xfrm>
            <a:off x="3805238" y="2193925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8" name="Oval 1086"/>
          <p:cNvSpPr>
            <a:spLocks noChangeAspect="1" noChangeArrowheads="1"/>
          </p:cNvSpPr>
          <p:nvPr/>
        </p:nvSpPr>
        <p:spPr bwMode="auto">
          <a:xfrm>
            <a:off x="3821113" y="2741613"/>
            <a:ext cx="300037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399" name="Oval 1087"/>
          <p:cNvSpPr>
            <a:spLocks noChangeAspect="1" noChangeArrowheads="1"/>
          </p:cNvSpPr>
          <p:nvPr/>
        </p:nvSpPr>
        <p:spPr bwMode="auto">
          <a:xfrm>
            <a:off x="3805238" y="2667000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400" name="Oval 1088"/>
          <p:cNvSpPr>
            <a:spLocks noChangeAspect="1" noChangeArrowheads="1"/>
          </p:cNvSpPr>
          <p:nvPr/>
        </p:nvSpPr>
        <p:spPr bwMode="auto">
          <a:xfrm>
            <a:off x="3825875" y="4175125"/>
            <a:ext cx="300038" cy="277813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401" name="Oval 1089"/>
          <p:cNvSpPr>
            <a:spLocks noChangeAspect="1" noChangeArrowheads="1"/>
          </p:cNvSpPr>
          <p:nvPr/>
        </p:nvSpPr>
        <p:spPr bwMode="auto">
          <a:xfrm>
            <a:off x="3810000" y="4100513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402" name="Oval 1090"/>
          <p:cNvSpPr>
            <a:spLocks noChangeAspect="1" noChangeArrowheads="1"/>
          </p:cNvSpPr>
          <p:nvPr/>
        </p:nvSpPr>
        <p:spPr bwMode="auto">
          <a:xfrm>
            <a:off x="3889375" y="5789613"/>
            <a:ext cx="300038" cy="277812"/>
          </a:xfrm>
          <a:prstGeom prst="ellipse">
            <a:avLst/>
          </a:prstGeom>
          <a:solidFill>
            <a:srgbClr val="683D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403" name="Oval 1091"/>
          <p:cNvSpPr>
            <a:spLocks noChangeAspect="1" noChangeArrowheads="1"/>
          </p:cNvSpPr>
          <p:nvPr/>
        </p:nvSpPr>
        <p:spPr bwMode="auto">
          <a:xfrm>
            <a:off x="3873500" y="5715000"/>
            <a:ext cx="393700" cy="365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414" name="Text Box 1102"/>
          <p:cNvSpPr txBox="1">
            <a:spLocks noChangeArrowheads="1"/>
          </p:cNvSpPr>
          <p:nvPr/>
        </p:nvSpPr>
        <p:spPr bwMode="auto">
          <a:xfrm>
            <a:off x="6491288" y="5632450"/>
            <a:ext cx="1216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Eosinophil</a:t>
            </a:r>
          </a:p>
        </p:txBody>
      </p:sp>
      <p:sp>
        <p:nvSpPr>
          <p:cNvPr id="398415" name="Line 1103"/>
          <p:cNvSpPr>
            <a:spLocks noChangeShapeType="1"/>
          </p:cNvSpPr>
          <p:nvPr/>
        </p:nvSpPr>
        <p:spPr bwMode="auto">
          <a:xfrm flipV="1">
            <a:off x="4419600" y="5534025"/>
            <a:ext cx="1905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398416" name="Text Box 1104"/>
          <p:cNvSpPr txBox="1">
            <a:spLocks noChangeArrowheads="1"/>
          </p:cNvSpPr>
          <p:nvPr/>
        </p:nvSpPr>
        <p:spPr bwMode="auto">
          <a:xfrm>
            <a:off x="6477000" y="53340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Verdana" charset="0"/>
                <a:cs typeface="+mn-cs"/>
              </a:rPr>
              <a:t>Neutrophil</a:t>
            </a:r>
          </a:p>
        </p:txBody>
      </p:sp>
      <p:sp>
        <p:nvSpPr>
          <p:cNvPr id="398417" name="Line 1105"/>
          <p:cNvSpPr>
            <a:spLocks noChangeShapeType="1"/>
          </p:cNvSpPr>
          <p:nvPr/>
        </p:nvSpPr>
        <p:spPr bwMode="auto">
          <a:xfrm>
            <a:off x="4419600" y="5838825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 rot="21007521">
            <a:off x="3174721" y="3607367"/>
            <a:ext cx="5152818" cy="7154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8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742" r="4803"/>
          <a:stretch/>
        </p:blipFill>
        <p:spPr>
          <a:xfrm>
            <a:off x="38408" y="1064459"/>
            <a:ext cx="4303365" cy="4148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685" y="1653986"/>
            <a:ext cx="4676229" cy="2683082"/>
          </a:xfrm>
          <a:prstGeom prst="rect">
            <a:avLst/>
          </a:prstGeom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69384" y="26320"/>
            <a:ext cx="837183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Baskerville"/>
                <a:cs typeface="Baskerville"/>
              </a:rPr>
              <a:t>E</a:t>
            </a:r>
            <a:r>
              <a:rPr lang="en-US" sz="2800" b="1" dirty="0" err="1" smtClean="0">
                <a:effectLst/>
                <a:latin typeface="Baskerville"/>
                <a:cs typeface="Baskerville"/>
              </a:rPr>
              <a:t>rythroid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 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precursor populations in </a:t>
            </a:r>
            <a:r>
              <a:rPr lang="en-US" sz="2800" b="1" i="1" dirty="0" err="1" smtClean="0">
                <a:effectLst/>
                <a:latin typeface="Baskerville"/>
                <a:cs typeface="Baskerville"/>
              </a:rPr>
              <a:t>Txnip</a:t>
            </a:r>
            <a:r>
              <a:rPr lang="en-US" sz="2800" b="1" baseline="30000" dirty="0" smtClean="0">
                <a:effectLst/>
                <a:latin typeface="Baskerville"/>
                <a:cs typeface="Baskerville"/>
              </a:rPr>
              <a:t>-/- 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mice</a:t>
            </a:r>
          </a:p>
          <a:p>
            <a:pPr>
              <a:defRPr/>
            </a:pPr>
            <a:r>
              <a:rPr lang="en-US" sz="2400" dirty="0" smtClean="0">
                <a:latin typeface="Baskerville"/>
                <a:cs typeface="Baskerville"/>
              </a:rPr>
              <a:t>- spleen</a:t>
            </a:r>
            <a:endParaRPr lang="en-US" sz="2400" dirty="0" smtClean="0">
              <a:effectLst/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448" y="5135828"/>
            <a:ext cx="7559790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 err="1" smtClean="0"/>
              <a:t>ProE</a:t>
            </a:r>
            <a:r>
              <a:rPr lang="en-CA" sz="2400" dirty="0" smtClean="0"/>
              <a:t>  	</a:t>
            </a:r>
            <a:r>
              <a:rPr lang="en-CA" sz="2400" dirty="0" err="1" smtClean="0"/>
              <a:t>proerythroblasts</a:t>
            </a:r>
            <a:endParaRPr lang="en-CA" sz="2400" dirty="0" smtClean="0"/>
          </a:p>
          <a:p>
            <a:r>
              <a:rPr lang="en-CA" sz="2400" b="1" dirty="0" err="1" smtClean="0"/>
              <a:t>EryA</a:t>
            </a:r>
            <a:r>
              <a:rPr lang="en-CA" sz="2400" b="1" dirty="0" smtClean="0"/>
              <a:t> 	</a:t>
            </a:r>
            <a:r>
              <a:rPr lang="en-CA" sz="2400" dirty="0" smtClean="0"/>
              <a:t>basophilic erythroblasts</a:t>
            </a:r>
            <a:endParaRPr lang="en-CA" sz="2400" dirty="0"/>
          </a:p>
          <a:p>
            <a:r>
              <a:rPr lang="en-CA" sz="2400" b="1" dirty="0" err="1" smtClean="0"/>
              <a:t>EryB</a:t>
            </a:r>
            <a:r>
              <a:rPr lang="en-CA" sz="2400" b="1" dirty="0" smtClean="0"/>
              <a:t> 	</a:t>
            </a:r>
            <a:r>
              <a:rPr lang="en-CA" sz="2400" dirty="0" smtClean="0"/>
              <a:t>late </a:t>
            </a:r>
            <a:r>
              <a:rPr lang="en-CA" sz="2400" dirty="0"/>
              <a:t>basophilic and polychromatic </a:t>
            </a:r>
            <a:r>
              <a:rPr lang="en-CA" sz="2400" dirty="0" smtClean="0"/>
              <a:t>erythroblasts</a:t>
            </a:r>
            <a:endParaRPr lang="en-CA" sz="2400" dirty="0"/>
          </a:p>
          <a:p>
            <a:r>
              <a:rPr lang="en-CA" sz="2400" b="1" dirty="0" err="1" smtClean="0"/>
              <a:t>EryC</a:t>
            </a:r>
            <a:r>
              <a:rPr lang="en-CA" sz="2400" b="1" dirty="0"/>
              <a:t>	</a:t>
            </a:r>
            <a:r>
              <a:rPr lang="en-CA" sz="2400" dirty="0" smtClean="0"/>
              <a:t>orthochromatic </a:t>
            </a:r>
            <a:r>
              <a:rPr lang="en-CA" sz="2400" dirty="0"/>
              <a:t>erythroblasts and </a:t>
            </a:r>
            <a:r>
              <a:rPr lang="en-CA" sz="2400" dirty="0" smtClean="0"/>
              <a:t>erythrocytes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91325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Text Box 1027"/>
          <p:cNvSpPr txBox="1">
            <a:spLocks noChangeArrowheads="1"/>
          </p:cNvSpPr>
          <p:nvPr/>
        </p:nvSpPr>
        <p:spPr bwMode="auto">
          <a:xfrm>
            <a:off x="177799" y="107950"/>
            <a:ext cx="86351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/>
                <a:latin typeface="Baskerville"/>
                <a:cs typeface="Baskerville"/>
              </a:rPr>
              <a:t>Model </a:t>
            </a:r>
          </a:p>
          <a:p>
            <a:pPr>
              <a:defRPr/>
            </a:pPr>
            <a:r>
              <a:rPr lang="en-US" sz="2800" b="1" dirty="0" smtClean="0">
                <a:effectLst/>
                <a:latin typeface="Baskerville"/>
                <a:cs typeface="Baskerville"/>
              </a:rPr>
              <a:t>- Role 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of </a:t>
            </a:r>
            <a:r>
              <a:rPr lang="en-US" sz="2800" b="1" dirty="0" err="1" smtClean="0">
                <a:effectLst/>
                <a:latin typeface="Baskerville"/>
                <a:cs typeface="Baskerville"/>
              </a:rPr>
              <a:t>Txnip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 in </a:t>
            </a:r>
            <a:r>
              <a:rPr lang="en-US" sz="2800" b="1" dirty="0" err="1" smtClean="0">
                <a:effectLst/>
                <a:latin typeface="Baskerville"/>
                <a:cs typeface="Baskerville"/>
              </a:rPr>
              <a:t>erythroid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 </a:t>
            </a:r>
            <a:r>
              <a:rPr lang="en-US" sz="2800" b="1" dirty="0" smtClean="0">
                <a:effectLst/>
                <a:latin typeface="Baskerville"/>
                <a:cs typeface="Baskerville"/>
              </a:rPr>
              <a:t>differentiation</a:t>
            </a:r>
            <a:endParaRPr lang="en-US" sz="2800" b="1" dirty="0" smtClean="0">
              <a:effectLst/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8" y="1288537"/>
            <a:ext cx="8760993" cy="45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7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57" name="Picture 8" descr="cihr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9" r="23650" b="17857"/>
          <a:stretch>
            <a:fillRect/>
          </a:stretch>
        </p:blipFill>
        <p:spPr bwMode="auto">
          <a:xfrm>
            <a:off x="6037203" y="5944187"/>
            <a:ext cx="1479849" cy="9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93" y="6088716"/>
            <a:ext cx="1405461" cy="72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7788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2000" b="1">
              <a:effectLst/>
              <a:latin typeface="Verdana" charset="0"/>
              <a:cs typeface="+mn-cs"/>
            </a:endParaRP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55484" y="76105"/>
            <a:ext cx="4164012" cy="519113"/>
          </a:xfrm>
          <a:prstGeom prst="rect">
            <a:avLst/>
          </a:prstGeom>
          <a:solidFill>
            <a:srgbClr val="3D38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effectLst/>
                <a:latin typeface="Verdana" charset="0"/>
              </a:rPr>
              <a:t>Acknowledgements</a:t>
            </a:r>
          </a:p>
        </p:txBody>
      </p:sp>
      <p:pic>
        <p:nvPicPr>
          <p:cNvPr id="267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55" y="5944187"/>
            <a:ext cx="585579" cy="57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7483918" y="6428108"/>
            <a:ext cx="16081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effectLst/>
                <a:latin typeface="Times New Roman" charset="0"/>
                <a:cs typeface="+mn-cs"/>
              </a:rPr>
              <a:t>The Cancer Research</a:t>
            </a:r>
          </a:p>
          <a:p>
            <a:pPr algn="ctr">
              <a:defRPr/>
            </a:pPr>
            <a:r>
              <a:rPr lang="en-US" sz="1200" b="1" dirty="0">
                <a:effectLst/>
                <a:latin typeface="Times New Roman" charset="0"/>
                <a:cs typeface="+mn-cs"/>
              </a:rPr>
              <a:t>Society</a:t>
            </a:r>
            <a:endParaRPr lang="en-US" sz="1200" dirty="0">
              <a:effectLst/>
              <a:cs typeface="+mn-cs"/>
            </a:endParaRP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5526100" y="181383"/>
            <a:ext cx="18203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effectLst/>
                <a:latin typeface="Verdana"/>
                <a:cs typeface="Verdana"/>
              </a:rPr>
              <a:t>Maril</a:t>
            </a:r>
            <a:r>
              <a:rPr lang="en-US" altLang="ja-JP" sz="1400" b="1" dirty="0" err="1">
                <a:effectLst/>
                <a:latin typeface="Verdana"/>
                <a:cs typeface="Verdana"/>
              </a:rPr>
              <a:t>ène</a:t>
            </a:r>
            <a:r>
              <a:rPr lang="en-US" altLang="ja-JP" sz="1400" b="1" dirty="0">
                <a:effectLst/>
                <a:latin typeface="Verdana"/>
                <a:cs typeface="Verdana"/>
              </a:rPr>
              <a:t> </a:t>
            </a:r>
            <a:r>
              <a:rPr lang="en-US" altLang="ja-JP" sz="1400" b="1" dirty="0" err="1">
                <a:effectLst/>
                <a:latin typeface="Verdana"/>
                <a:cs typeface="Verdana"/>
              </a:rPr>
              <a:t>Paquet</a:t>
            </a:r>
            <a:r>
              <a:rPr lang="en-US" altLang="ja-JP" sz="1400" b="1" dirty="0">
                <a:effectLst/>
                <a:latin typeface="Verdana"/>
                <a:cs typeface="Verdana"/>
              </a:rPr>
              <a:t> </a:t>
            </a:r>
          </a:p>
          <a:p>
            <a:pPr>
              <a:defRPr/>
            </a:pPr>
            <a:r>
              <a:rPr lang="en-US" altLang="ja-JP" sz="1400" b="1" dirty="0">
                <a:effectLst/>
                <a:latin typeface="Verdana"/>
                <a:cs typeface="Verdana"/>
              </a:rPr>
              <a:t>(MUHC, McGill)</a:t>
            </a:r>
            <a:endParaRPr lang="en-US" sz="1400" b="1" dirty="0">
              <a:effectLst/>
              <a:latin typeface="Verdana"/>
              <a:cs typeface="Verdana"/>
            </a:endParaRPr>
          </a:p>
        </p:txBody>
      </p:sp>
      <p:sp>
        <p:nvSpPr>
          <p:cNvPr id="142347" name="TextBox 2"/>
          <p:cNvSpPr txBox="1">
            <a:spLocks noChangeArrowheads="1"/>
          </p:cNvSpPr>
          <p:nvPr/>
        </p:nvSpPr>
        <p:spPr bwMode="auto">
          <a:xfrm>
            <a:off x="610132" y="47253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04" y="711232"/>
            <a:ext cx="6120680" cy="5319268"/>
          </a:xfrm>
          <a:prstGeom prst="rect">
            <a:avLst/>
          </a:prstGeom>
        </p:spPr>
      </p:pic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643200" y="4743680"/>
            <a:ext cx="122396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effectLst/>
                <a:latin typeface="Verdana" charset="0"/>
                <a:cs typeface="+mn-cs"/>
              </a:rPr>
              <a:t>Jadwiga </a:t>
            </a:r>
            <a:r>
              <a:rPr lang="en-US" sz="1400" b="1" dirty="0" err="1">
                <a:effectLst/>
                <a:latin typeface="Verdana" charset="0"/>
                <a:cs typeface="+mn-cs"/>
              </a:rPr>
              <a:t>Gasiorek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2720" y="4815688"/>
            <a:ext cx="108108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effectLst/>
                <a:latin typeface="Verdana" charset="0"/>
                <a:cs typeface="+mn-cs"/>
              </a:rPr>
              <a:t>Anna</a:t>
            </a:r>
          </a:p>
          <a:p>
            <a:pPr algn="ctr">
              <a:defRPr/>
            </a:pPr>
            <a:r>
              <a:rPr lang="en-US" sz="1400" b="1" dirty="0" err="1">
                <a:effectLst/>
                <a:latin typeface="Verdana" charset="0"/>
                <a:cs typeface="+mn-cs"/>
              </a:rPr>
              <a:t>Derjuga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50712" y="2727456"/>
            <a:ext cx="107937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effectLst/>
                <a:latin typeface="Verdana" charset="0"/>
                <a:cs typeface="+mn-cs"/>
              </a:rPr>
              <a:t>Marina </a:t>
            </a:r>
          </a:p>
          <a:p>
            <a:pPr algn="ctr">
              <a:defRPr/>
            </a:pPr>
            <a:r>
              <a:rPr lang="en-US" sz="1400" b="1" dirty="0" smtClean="0">
                <a:effectLst/>
                <a:latin typeface="Verdana" charset="0"/>
                <a:cs typeface="+mn-cs"/>
              </a:rPr>
              <a:t>Bury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051532" y="3447536"/>
            <a:ext cx="9354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err="1">
                <a:effectLst/>
                <a:latin typeface="Verdana" charset="0"/>
                <a:cs typeface="+mn-cs"/>
              </a:rPr>
              <a:t>Zaynab</a:t>
            </a:r>
            <a:endParaRPr lang="en-US" sz="1400" b="1" dirty="0">
              <a:effectLst/>
              <a:latin typeface="Verdana" charset="0"/>
              <a:cs typeface="+mn-cs"/>
            </a:endParaRPr>
          </a:p>
          <a:p>
            <a:pPr algn="ctr">
              <a:defRPr/>
            </a:pPr>
            <a:r>
              <a:rPr lang="en-US" sz="1400" b="1" dirty="0" err="1">
                <a:effectLst/>
                <a:latin typeface="Verdana" charset="0"/>
                <a:cs typeface="+mn-cs"/>
              </a:rPr>
              <a:t>Nouhi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36152" y="762032"/>
            <a:ext cx="122413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effectLst/>
                <a:latin typeface="Verdana" charset="0"/>
                <a:cs typeface="+mn-cs"/>
              </a:rPr>
              <a:t>Gregory</a:t>
            </a:r>
          </a:p>
          <a:p>
            <a:pPr algn="ctr">
              <a:defRPr/>
            </a:pPr>
            <a:r>
              <a:rPr lang="en-US" sz="1400" b="1" dirty="0" err="1">
                <a:effectLst/>
                <a:latin typeface="Verdana" charset="0"/>
                <a:cs typeface="+mn-cs"/>
              </a:rPr>
              <a:t>Chevillard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0" y="1431312"/>
            <a:ext cx="1152000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err="1" smtClean="0">
                <a:effectLst/>
                <a:latin typeface="Verdana" charset="0"/>
                <a:cs typeface="+mn-cs"/>
              </a:rPr>
              <a:t>Isadore</a:t>
            </a:r>
            <a:endParaRPr lang="en-US" sz="1400" b="1" dirty="0" smtClean="0">
              <a:effectLst/>
              <a:latin typeface="Verdana" charset="0"/>
              <a:cs typeface="+mn-cs"/>
            </a:endParaRPr>
          </a:p>
          <a:p>
            <a:pPr algn="ctr">
              <a:defRPr/>
            </a:pPr>
            <a:r>
              <a:rPr lang="en-US" sz="1400" b="1" dirty="0" err="1" smtClean="0">
                <a:effectLst/>
                <a:latin typeface="Verdana" charset="0"/>
                <a:cs typeface="+mn-cs"/>
              </a:rPr>
              <a:t>Dodard</a:t>
            </a:r>
            <a:r>
              <a:rPr lang="en-US" sz="1400" b="1" dirty="0" smtClean="0">
                <a:effectLst/>
                <a:latin typeface="Verdana" charset="0"/>
                <a:cs typeface="+mn-cs"/>
              </a:rPr>
              <a:t>-Friedman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571192" y="1719344"/>
            <a:ext cx="129614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err="1" smtClean="0">
                <a:effectLst/>
                <a:latin typeface="Verdana" charset="0"/>
                <a:cs typeface="+mn-cs"/>
              </a:rPr>
              <a:t>Meenakshi</a:t>
            </a:r>
            <a:endParaRPr lang="en-US" sz="1400" b="1" dirty="0" smtClean="0">
              <a:effectLst/>
              <a:latin typeface="Verdana" charset="0"/>
              <a:cs typeface="+mn-cs"/>
            </a:endParaRPr>
          </a:p>
          <a:p>
            <a:pPr algn="ctr">
              <a:defRPr/>
            </a:pPr>
            <a:r>
              <a:rPr lang="en-US" sz="1400" b="1" dirty="0" err="1" smtClean="0">
                <a:effectLst/>
                <a:latin typeface="Verdana" charset="0"/>
                <a:cs typeface="+mn-cs"/>
              </a:rPr>
              <a:t>Kannan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2554968" y="5084556"/>
            <a:ext cx="129614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effectLst/>
                <a:latin typeface="Verdana" charset="0"/>
                <a:cs typeface="+mn-cs"/>
              </a:rPr>
              <a:t>Vera </a:t>
            </a:r>
            <a:r>
              <a:rPr lang="en-US" sz="1400" b="1" dirty="0" err="1" smtClean="0">
                <a:effectLst/>
                <a:latin typeface="Verdana" charset="0"/>
                <a:cs typeface="+mn-cs"/>
              </a:rPr>
              <a:t>Solovieva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5147429" y="3375528"/>
            <a:ext cx="122396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 smtClean="0">
                <a:effectLst/>
                <a:latin typeface="Verdana" charset="0"/>
                <a:cs typeface="+mn-cs"/>
              </a:rPr>
              <a:t>Thibaut</a:t>
            </a:r>
            <a:endParaRPr lang="en-US" sz="1400" b="1" dirty="0" smtClean="0">
              <a:effectLst/>
              <a:latin typeface="Verdana" charset="0"/>
              <a:cs typeface="+mn-cs"/>
            </a:endParaRPr>
          </a:p>
          <a:p>
            <a:pPr algn="ctr">
              <a:defRPr/>
            </a:pPr>
            <a:r>
              <a:rPr lang="en-US" sz="1400" b="1" dirty="0" err="1" smtClean="0">
                <a:effectLst/>
                <a:latin typeface="Verdana" charset="0"/>
                <a:cs typeface="+mn-cs"/>
              </a:rPr>
              <a:t>Dutruel</a:t>
            </a:r>
            <a:endParaRPr lang="en-US" sz="1400" b="1" dirty="0">
              <a:effectLst/>
              <a:latin typeface="Verdana" charset="0"/>
              <a:cs typeface="+mn-cs"/>
            </a:endParaRPr>
          </a:p>
        </p:txBody>
      </p:sp>
      <p:pic>
        <p:nvPicPr>
          <p:cNvPr id="9" name="Picture 8" descr="marilene-paquet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r="21496" b="30137"/>
          <a:stretch/>
        </p:blipFill>
        <p:spPr>
          <a:xfrm>
            <a:off x="7274515" y="52158"/>
            <a:ext cx="693148" cy="641507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916425" y="1293623"/>
            <a:ext cx="222757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effectLst/>
                <a:latin typeface="Verdana"/>
                <a:cs typeface="Verdana"/>
              </a:rPr>
              <a:t>Simon T. </a:t>
            </a:r>
            <a:r>
              <a:rPr lang="en-US" sz="1400" b="1" dirty="0" err="1" smtClean="0">
                <a:effectLst/>
                <a:latin typeface="Verdana"/>
                <a:cs typeface="Verdana"/>
              </a:rPr>
              <a:t>Hui</a:t>
            </a:r>
            <a:r>
              <a:rPr lang="en-US" sz="1400" b="1" dirty="0">
                <a:latin typeface="Verdana"/>
                <a:cs typeface="Verdana"/>
              </a:rPr>
              <a:t> </a:t>
            </a:r>
            <a:r>
              <a:rPr lang="en-US" sz="1400" b="1" dirty="0" smtClean="0">
                <a:latin typeface="Verdana"/>
                <a:cs typeface="Verdana"/>
              </a:rPr>
              <a:t>(</a:t>
            </a:r>
            <a:r>
              <a:rPr lang="en-US" altLang="ja-JP" sz="1400" b="1" dirty="0" smtClean="0">
                <a:effectLst/>
                <a:latin typeface="Verdana"/>
                <a:cs typeface="Verdana"/>
              </a:rPr>
              <a:t>UCLA)</a:t>
            </a:r>
            <a:endParaRPr lang="en-US" sz="1400" b="1" dirty="0">
              <a:effectLst/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406" y="523895"/>
            <a:ext cx="578200" cy="748259"/>
          </a:xfrm>
          <a:prstGeom prst="rect">
            <a:avLst/>
          </a:prstGeom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6862215" y="4103859"/>
            <a:ext cx="2247142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b="1" dirty="0" smtClean="0">
                <a:effectLst/>
                <a:latin typeface="Verdana"/>
                <a:cs typeface="Verdana"/>
              </a:rPr>
              <a:t>Mitchell Weiss</a:t>
            </a:r>
            <a:endParaRPr lang="en-US" altLang="ja-JP" sz="1400" b="1" dirty="0">
              <a:effectLst/>
              <a:latin typeface="Verdana"/>
              <a:cs typeface="Verdana"/>
            </a:endParaRPr>
          </a:p>
          <a:p>
            <a:pPr algn="r">
              <a:defRPr/>
            </a:pPr>
            <a:r>
              <a:rPr lang="en-US" altLang="ja-JP" sz="1400" b="1" dirty="0" smtClean="0">
                <a:effectLst/>
                <a:latin typeface="Verdana"/>
                <a:cs typeface="Verdana"/>
              </a:rPr>
              <a:t>(Children’s Hospital,</a:t>
            </a:r>
          </a:p>
          <a:p>
            <a:pPr algn="r">
              <a:defRPr/>
            </a:pPr>
            <a:r>
              <a:rPr lang="en-US" altLang="ja-JP" sz="1400" b="1" dirty="0" smtClean="0">
                <a:latin typeface="Verdana"/>
                <a:cs typeface="Verdana"/>
              </a:rPr>
              <a:t>Philadelphia</a:t>
            </a:r>
            <a:r>
              <a:rPr lang="en-US" altLang="ja-JP" sz="1400" b="1" dirty="0" smtClean="0">
                <a:effectLst/>
                <a:latin typeface="Verdana"/>
                <a:cs typeface="Verdana"/>
              </a:rPr>
              <a:t>)</a:t>
            </a:r>
            <a:endParaRPr lang="en-US" sz="1400" b="1" dirty="0">
              <a:effectLst/>
              <a:latin typeface="Verdana"/>
              <a:cs typeface="Verdana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616968" y="2502938"/>
            <a:ext cx="2274844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effectLst/>
                <a:latin typeface="Verdana"/>
                <a:cs typeface="Verdana"/>
              </a:rPr>
              <a:t>Prem</a:t>
            </a:r>
            <a:r>
              <a:rPr lang="en-US" sz="1400" b="1" dirty="0" smtClean="0">
                <a:effectLst/>
                <a:latin typeface="Verdana"/>
                <a:cs typeface="Verdana"/>
              </a:rPr>
              <a:t> </a:t>
            </a:r>
            <a:r>
              <a:rPr lang="en-US" sz="1400" b="1" dirty="0" err="1" smtClean="0">
                <a:effectLst/>
                <a:latin typeface="Verdana"/>
                <a:cs typeface="Verdana"/>
              </a:rPr>
              <a:t>Ponka</a:t>
            </a:r>
            <a:endParaRPr lang="en-US" sz="1400" b="1" dirty="0">
              <a:latin typeface="Verdana"/>
              <a:cs typeface="Verdana"/>
            </a:endParaRPr>
          </a:p>
          <a:p>
            <a:pPr>
              <a:defRPr/>
            </a:pPr>
            <a:r>
              <a:rPr lang="en-US" sz="1400" b="1" dirty="0" smtClean="0">
                <a:latin typeface="Verdana"/>
                <a:cs typeface="Verdana"/>
              </a:rPr>
              <a:t>(McGill</a:t>
            </a:r>
            <a:r>
              <a:rPr lang="en-US" sz="1400" b="1" dirty="0">
                <a:latin typeface="Verdana"/>
                <a:cs typeface="Verdana"/>
              </a:rPr>
              <a:t> </a:t>
            </a:r>
            <a:r>
              <a:rPr lang="en-US" altLang="ja-JP" sz="1400" b="1" dirty="0" smtClean="0">
                <a:latin typeface="Verdana"/>
                <a:cs typeface="Verdana"/>
              </a:rPr>
              <a:t>University</a:t>
            </a:r>
            <a:r>
              <a:rPr lang="en-US" altLang="ja-JP" sz="1400" b="1" dirty="0" smtClean="0">
                <a:latin typeface="Verdana"/>
                <a:cs typeface="Verdana"/>
              </a:rPr>
              <a:t>)</a:t>
            </a:r>
          </a:p>
          <a:p>
            <a:pPr>
              <a:defRPr/>
            </a:pPr>
            <a:r>
              <a:rPr lang="en-US" altLang="ja-JP" sz="1400" b="1" dirty="0" smtClean="0">
                <a:effectLst/>
                <a:latin typeface="Verdana"/>
                <a:cs typeface="Verdana"/>
              </a:rPr>
              <a:t>Daniel </a:t>
            </a:r>
            <a:r>
              <a:rPr lang="en-US" altLang="ja-JP" sz="1400" b="1" dirty="0" smtClean="0">
                <a:effectLst/>
                <a:latin typeface="Verdana"/>
                <a:cs typeface="Verdana"/>
              </a:rPr>
              <a:t>Garcia Santos</a:t>
            </a:r>
            <a:endParaRPr lang="en-US" altLang="ja-JP" sz="1400" b="1" dirty="0" smtClean="0">
              <a:effectLst/>
              <a:latin typeface="Verdana"/>
              <a:cs typeface="Verdana"/>
            </a:endParaRPr>
          </a:p>
          <a:p>
            <a:pPr>
              <a:defRPr/>
            </a:pPr>
            <a:r>
              <a:rPr lang="en-US" altLang="ja-JP" sz="1400" b="1" dirty="0" smtClean="0">
                <a:latin typeface="Verdana"/>
                <a:cs typeface="Verdana"/>
              </a:rPr>
              <a:t>Marc </a:t>
            </a:r>
            <a:r>
              <a:rPr lang="en-US" altLang="ja-JP" sz="1400" b="1" dirty="0" err="1" smtClean="0">
                <a:latin typeface="Verdana"/>
                <a:cs typeface="Verdana"/>
              </a:rPr>
              <a:t>Mikhael</a:t>
            </a:r>
            <a:endParaRPr lang="en-US" altLang="ja-JP" sz="1400" b="1" dirty="0">
              <a:effectLst/>
              <a:latin typeface="Verdan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8456" y="1844824"/>
            <a:ext cx="631156" cy="883250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0" y="6097526"/>
            <a:ext cx="36353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b="13047"/>
          <a:stretch/>
        </p:blipFill>
        <p:spPr>
          <a:xfrm>
            <a:off x="6862215" y="3548980"/>
            <a:ext cx="612216" cy="7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4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1125" y="92075"/>
            <a:ext cx="33522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Baskerville" charset="0"/>
                <a:cs typeface="+mn-cs"/>
              </a:rPr>
              <a:t>Erythroid</a:t>
            </a:r>
            <a:r>
              <a:rPr lang="en-US" sz="2400" b="1" dirty="0">
                <a:latin typeface="Baskerville" charset="0"/>
                <a:cs typeface="+mn-cs"/>
              </a:rPr>
              <a:t> maturation </a:t>
            </a:r>
          </a:p>
          <a:p>
            <a:pPr>
              <a:defRPr/>
            </a:pPr>
            <a:r>
              <a:rPr lang="en-US" sz="2400" b="1" dirty="0">
                <a:latin typeface="Baskerville" charset="0"/>
                <a:cs typeface="+mn-cs"/>
              </a:rPr>
              <a:t>- bone marrow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740025" y="1766888"/>
            <a:ext cx="11112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Average 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cell diameter 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(</a:t>
            </a:r>
            <a:r>
              <a:rPr lang="en-US" sz="1400" b="0" dirty="0">
                <a:latin typeface="Symbol" charset="2"/>
                <a:cs typeface="Symbol" charset="2"/>
              </a:rPr>
              <a:t>m</a:t>
            </a:r>
            <a:r>
              <a:rPr lang="en-US" sz="1400" b="0" dirty="0">
                <a:latin typeface="Baskerville" charset="0"/>
                <a:cs typeface="+mn-cs"/>
              </a:rPr>
              <a:t>)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852738" y="2589213"/>
            <a:ext cx="99853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Log of 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cell volume 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(</a:t>
            </a:r>
            <a:r>
              <a:rPr lang="en-US" sz="1400" b="0" dirty="0">
                <a:latin typeface="Symbol" charset="2"/>
                <a:cs typeface="Symbol" charset="2"/>
              </a:rPr>
              <a:t>m</a:t>
            </a:r>
            <a:r>
              <a:rPr lang="en-US" sz="1400" b="0" baseline="30000" dirty="0">
                <a:latin typeface="Symbol" charset="2"/>
                <a:cs typeface="Symbol" charset="2"/>
              </a:rPr>
              <a:t>3</a:t>
            </a:r>
            <a:r>
              <a:rPr lang="en-US" sz="1400" b="0" dirty="0">
                <a:latin typeface="Baskerville" charset="0"/>
                <a:cs typeface="+mn-cs"/>
              </a:rPr>
              <a:t>)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627313" y="3489325"/>
            <a:ext cx="12398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Rate of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RNA synthesis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606675" y="4175125"/>
            <a:ext cx="12446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Rate of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DNA synthesis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354263" y="4733925"/>
            <a:ext cx="1700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Enzymes from 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ALA-S to PROTO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555875" y="5218113"/>
            <a:ext cx="193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>
                <a:latin typeface="Baskerville" charset="0"/>
                <a:cs typeface="+mn-cs"/>
              </a:rPr>
              <a:t>ALA-synthase</a:t>
            </a:r>
            <a:r>
              <a:rPr lang="en-US" sz="1600" dirty="0">
                <a:latin typeface="Baskerville" charset="0"/>
                <a:cs typeface="+mn-cs"/>
              </a:rPr>
              <a:t> 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651125" y="5591175"/>
            <a:ext cx="11795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Hemoglobin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concentration</a:t>
            </a:r>
          </a:p>
          <a:p>
            <a:pPr algn="ctr">
              <a:defRPr/>
            </a:pPr>
            <a:r>
              <a:rPr lang="en-US" sz="1400" b="0" dirty="0">
                <a:latin typeface="Baskerville" charset="0"/>
                <a:cs typeface="+mn-cs"/>
              </a:rPr>
              <a:t>(10</a:t>
            </a:r>
            <a:r>
              <a:rPr lang="en-US" sz="1400" b="0" baseline="30000" dirty="0">
                <a:latin typeface="Baskerville" charset="0"/>
                <a:cs typeface="+mn-cs"/>
              </a:rPr>
              <a:t>6</a:t>
            </a:r>
            <a:r>
              <a:rPr lang="en-US" sz="1400" b="0" dirty="0">
                <a:latin typeface="Symbol" charset="2"/>
                <a:cs typeface="Symbol" charset="2"/>
              </a:rPr>
              <a:t>m</a:t>
            </a:r>
            <a:r>
              <a:rPr lang="en-US" sz="1400" b="0" dirty="0">
                <a:latin typeface="Baskerville" charset="0"/>
                <a:cs typeface="+mn-cs"/>
              </a:rPr>
              <a:t>g)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4240468" y="409575"/>
            <a:ext cx="5440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Baskerville" charset="0"/>
                <a:cs typeface="+mn-cs"/>
              </a:rPr>
              <a:t>Pro-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4826561" y="212725"/>
            <a:ext cx="67197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Baso-</a:t>
            </a:r>
          </a:p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philic</a:t>
            </a:r>
          </a:p>
          <a:p>
            <a:pPr algn="ctr">
              <a:defRPr/>
            </a:pPr>
            <a:endParaRPr lang="en-US" sz="1400" b="1">
              <a:latin typeface="Baskerville" charset="0"/>
              <a:cs typeface="+mn-cs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441717" y="38100"/>
            <a:ext cx="6719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Poly</a:t>
            </a:r>
          </a:p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 chro-</a:t>
            </a:r>
          </a:p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matic</a:t>
            </a:r>
          </a:p>
          <a:p>
            <a:pPr algn="ctr">
              <a:defRPr/>
            </a:pPr>
            <a:endParaRPr lang="en-US" sz="1400" b="1">
              <a:latin typeface="Baskerville" charset="0"/>
              <a:cs typeface="+mn-cs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059131" y="14288"/>
            <a:ext cx="6976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Ortho</a:t>
            </a:r>
          </a:p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chro</a:t>
            </a:r>
          </a:p>
          <a:p>
            <a:pPr algn="ctr">
              <a:defRPr/>
            </a:pPr>
            <a:r>
              <a:rPr lang="en-US" sz="1400" b="1">
                <a:latin typeface="Baskerville" charset="0"/>
                <a:cs typeface="+mn-cs"/>
              </a:rPr>
              <a:t>matic</a:t>
            </a:r>
          </a:p>
          <a:p>
            <a:pPr algn="ctr">
              <a:defRPr/>
            </a:pPr>
            <a:endParaRPr lang="en-US" sz="1400" b="1">
              <a:latin typeface="Baskerville" charset="0"/>
              <a:cs typeface="+mn-cs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6570560" y="676275"/>
            <a:ext cx="12273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Baskerville" charset="0"/>
                <a:cs typeface="+mn-cs"/>
              </a:rPr>
              <a:t>Reticulocyte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4583113" y="6397625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latin typeface="Baskerville" charset="0"/>
                <a:cs typeface="+mn-cs"/>
              </a:rPr>
              <a:t>50 </a:t>
            </a:r>
            <a:r>
              <a:rPr lang="en-US" sz="1200" b="0" dirty="0" err="1">
                <a:latin typeface="Baskerville" charset="0"/>
                <a:cs typeface="+mn-cs"/>
              </a:rPr>
              <a:t>hrs</a:t>
            </a:r>
            <a:endParaRPr lang="en-US" sz="1200" b="0" dirty="0">
              <a:latin typeface="Baskerville" charset="0"/>
              <a:cs typeface="+mn-cs"/>
            </a:endParaRPr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4284663" y="6426200"/>
            <a:ext cx="1189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>
            <a:off x="5503863" y="6426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6835775" y="6426200"/>
            <a:ext cx="682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5511800" y="6397625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latin typeface="Baskerville" charset="0"/>
                <a:cs typeface="+mn-cs"/>
              </a:rPr>
              <a:t>30 </a:t>
            </a:r>
            <a:r>
              <a:rPr lang="en-US" sz="1200" b="0" dirty="0" err="1">
                <a:latin typeface="Baskerville" charset="0"/>
                <a:cs typeface="+mn-cs"/>
              </a:rPr>
              <a:t>hrs</a:t>
            </a:r>
            <a:endParaRPr lang="en-US" sz="1200" b="0" dirty="0">
              <a:latin typeface="Baskerville" charset="0"/>
              <a:cs typeface="+mn-cs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6869113" y="6397625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latin typeface="Baskerville" charset="0"/>
                <a:cs typeface="+mn-cs"/>
              </a:rPr>
              <a:t>40 </a:t>
            </a:r>
            <a:r>
              <a:rPr lang="en-US" sz="1200" b="0" dirty="0" err="1">
                <a:latin typeface="Baskerville" charset="0"/>
                <a:cs typeface="+mn-cs"/>
              </a:rPr>
              <a:t>hrs</a:t>
            </a:r>
            <a:endParaRPr lang="en-US" sz="1200" b="0" dirty="0">
              <a:latin typeface="Baskerville" charset="0"/>
              <a:cs typeface="+mn-cs"/>
            </a:endParaRP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6205538" y="6397625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latin typeface="Baskerville" charset="0"/>
                <a:cs typeface="+mn-cs"/>
              </a:rPr>
              <a:t>50 </a:t>
            </a:r>
            <a:r>
              <a:rPr lang="en-US" sz="1200" b="0" dirty="0" err="1">
                <a:latin typeface="Baskerville" charset="0"/>
                <a:cs typeface="+mn-cs"/>
              </a:rPr>
              <a:t>hrs</a:t>
            </a:r>
            <a:endParaRPr lang="en-US" sz="1200" b="0" dirty="0">
              <a:latin typeface="Baskerville" charset="0"/>
              <a:cs typeface="+mn-cs"/>
            </a:endParaRPr>
          </a:p>
        </p:txBody>
      </p:sp>
      <p:sp>
        <p:nvSpPr>
          <p:cNvPr id="13348" name="Line 36"/>
          <p:cNvSpPr>
            <a:spLocks noChangeShapeType="1"/>
          </p:cNvSpPr>
          <p:nvPr/>
        </p:nvSpPr>
        <p:spPr bwMode="auto">
          <a:xfrm>
            <a:off x="6146800" y="6426200"/>
            <a:ext cx="671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5065713" y="685800"/>
            <a:ext cx="12490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latin typeface="Baskerville" charset="0"/>
                <a:cs typeface="+mn-cs"/>
              </a:rPr>
              <a:t>erythroblast</a:t>
            </a:r>
          </a:p>
        </p:txBody>
      </p:sp>
      <p:sp>
        <p:nvSpPr>
          <p:cNvPr id="13350" name="Line 38"/>
          <p:cNvSpPr>
            <a:spLocks noChangeShapeType="1"/>
          </p:cNvSpPr>
          <p:nvPr/>
        </p:nvSpPr>
        <p:spPr bwMode="auto">
          <a:xfrm flipV="1">
            <a:off x="4191000" y="711200"/>
            <a:ext cx="25146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pic>
        <p:nvPicPr>
          <p:cNvPr id="13352" name="Picture 40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39800"/>
            <a:ext cx="3352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53" name="Line 41"/>
          <p:cNvSpPr>
            <a:spLocks noChangeShapeType="1"/>
          </p:cNvSpPr>
          <p:nvPr/>
        </p:nvSpPr>
        <p:spPr bwMode="auto">
          <a:xfrm>
            <a:off x="4191000" y="6477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354" name="Line 42"/>
          <p:cNvSpPr>
            <a:spLocks noChangeShapeType="1"/>
          </p:cNvSpPr>
          <p:nvPr/>
        </p:nvSpPr>
        <p:spPr bwMode="auto">
          <a:xfrm>
            <a:off x="6697663" y="642938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pic>
        <p:nvPicPr>
          <p:cNvPr id="23579" name="Picture 1" descr="Screen Shot 2014-01-16 at 4.49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12128" b="16278"/>
          <a:stretch>
            <a:fillRect/>
          </a:stretch>
        </p:blipFill>
        <p:spPr bwMode="auto">
          <a:xfrm>
            <a:off x="3949700" y="1674813"/>
            <a:ext cx="361632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0" name="Rectangle 2"/>
          <p:cNvSpPr>
            <a:spLocks noChangeArrowheads="1"/>
          </p:cNvSpPr>
          <p:nvPr/>
        </p:nvSpPr>
        <p:spPr bwMode="auto">
          <a:xfrm>
            <a:off x="3952875" y="4962525"/>
            <a:ext cx="144463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581" name="TextBox 3"/>
          <p:cNvSpPr txBox="1">
            <a:spLocks noChangeArrowheads="1"/>
          </p:cNvSpPr>
          <p:nvPr/>
        </p:nvSpPr>
        <p:spPr bwMode="auto">
          <a:xfrm>
            <a:off x="5359400" y="6615113"/>
            <a:ext cx="1000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/>
              <a:t>bone marrow</a:t>
            </a:r>
          </a:p>
        </p:txBody>
      </p:sp>
    </p:spTree>
    <p:extLst>
      <p:ext uri="{BB962C8B-B14F-4D97-AF65-F5344CB8AC3E}">
        <p14:creationId xmlns:p14="http://schemas.microsoft.com/office/powerpoint/2010/main" val="40610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75931" y="-125613"/>
            <a:ext cx="5630014" cy="572229"/>
          </a:xfrm>
        </p:spPr>
        <p:txBody>
          <a:bodyPr>
            <a:normAutofit/>
          </a:bodyPr>
          <a:lstStyle/>
          <a:p>
            <a:r>
              <a:rPr lang="en-CA" sz="2400" b="1" dirty="0">
                <a:latin typeface="Baskerville"/>
                <a:cs typeface="Baskerville"/>
              </a:rPr>
              <a:t>Regulation of </a:t>
            </a:r>
            <a:r>
              <a:rPr lang="en-CA" sz="2400" b="1" dirty="0" err="1">
                <a:latin typeface="Baskerville"/>
                <a:cs typeface="Baskerville"/>
              </a:rPr>
              <a:t>erythroid</a:t>
            </a:r>
            <a:r>
              <a:rPr lang="en-CA" sz="2400" b="1" dirty="0">
                <a:latin typeface="Baskerville"/>
                <a:cs typeface="Baskerville"/>
              </a:rPr>
              <a:t> development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035"/>
            <a:ext cx="4537075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79388" y="4734185"/>
            <a:ext cx="316865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1100" dirty="0" err="1"/>
              <a:t>Ingley</a:t>
            </a:r>
            <a:r>
              <a:rPr lang="en-CA" sz="1100" dirty="0"/>
              <a:t> et al. 2004 IUBMB Life 56(4):177-184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154738" y="981075"/>
            <a:ext cx="2989262" cy="558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 dirty="0" smtClean="0"/>
              <a:t>External factors</a:t>
            </a:r>
          </a:p>
          <a:p>
            <a:pPr>
              <a:spcBef>
                <a:spcPct val="50000"/>
              </a:spcBef>
            </a:pPr>
            <a:r>
              <a:rPr lang="en-CA" sz="1600" dirty="0" smtClean="0"/>
              <a:t>IL</a:t>
            </a:r>
            <a:r>
              <a:rPr lang="en-CA" sz="1600" dirty="0"/>
              <a:t>-3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Stem Cell Factor (SCF)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Glucocorticoids (GC)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Thyroid hormone (T3)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Erythropoietin (</a:t>
            </a:r>
            <a:r>
              <a:rPr lang="en-CA" sz="1600" dirty="0" err="1"/>
              <a:t>Epo</a:t>
            </a:r>
            <a:r>
              <a:rPr lang="en-CA" sz="1600" dirty="0"/>
              <a:t>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Insulin (Ins) </a:t>
            </a:r>
          </a:p>
          <a:p>
            <a:pPr>
              <a:spcBef>
                <a:spcPct val="50000"/>
              </a:spcBef>
            </a:pPr>
            <a:endParaRPr lang="en-CA" sz="1600" dirty="0"/>
          </a:p>
          <a:p>
            <a:pPr>
              <a:spcBef>
                <a:spcPct val="50000"/>
              </a:spcBef>
            </a:pPr>
            <a:r>
              <a:rPr lang="en-CA" b="1" dirty="0" smtClean="0"/>
              <a:t>Transcription factors</a:t>
            </a:r>
            <a:endParaRPr lang="en-CA" b="1" dirty="0"/>
          </a:p>
          <a:p>
            <a:pPr>
              <a:spcBef>
                <a:spcPct val="50000"/>
              </a:spcBef>
            </a:pPr>
            <a:r>
              <a:rPr lang="en-CA" sz="1600" dirty="0" smtClean="0"/>
              <a:t>GATA</a:t>
            </a:r>
            <a:r>
              <a:rPr lang="en-CA" sz="1600" dirty="0"/>
              <a:t>-2 (G2)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GATA-1  (G1)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STAT5 (S5)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FOG (FG)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EKLF (EK)</a:t>
            </a:r>
          </a:p>
          <a:p>
            <a:pPr>
              <a:spcBef>
                <a:spcPct val="50000"/>
              </a:spcBef>
            </a:pPr>
            <a:r>
              <a:rPr lang="en-CA" sz="1600" dirty="0"/>
              <a:t>NF-E2 (NF)</a:t>
            </a:r>
            <a:r>
              <a:rPr lang="en-CA" dirty="0"/>
              <a:t>   </a:t>
            </a:r>
          </a:p>
        </p:txBody>
      </p:sp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25" y="4356046"/>
            <a:ext cx="2031851" cy="20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3846825" y="6404235"/>
            <a:ext cx="20891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1100" dirty="0"/>
              <a:t>Lee et al. 2006 Blood 108: 2064-2071</a:t>
            </a:r>
          </a:p>
        </p:txBody>
      </p:sp>
      <p:sp>
        <p:nvSpPr>
          <p:cNvPr id="2" name="Oval 1"/>
          <p:cNvSpPr/>
          <p:nvPr/>
        </p:nvSpPr>
        <p:spPr>
          <a:xfrm>
            <a:off x="6036765" y="6046730"/>
            <a:ext cx="1381240" cy="73064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1800"/>
            <a:ext cx="7391400" cy="3275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76200" y="1019175"/>
            <a:ext cx="62247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 smtClean="0">
                <a:effectLst/>
                <a:latin typeface="Baskerville"/>
                <a:cs typeface="Baskerville"/>
              </a:rPr>
              <a:t>- heterodimer (two subunits: p45 &amp; small </a:t>
            </a:r>
            <a:r>
              <a:rPr lang="en-US" sz="1800" dirty="0" err="1" smtClean="0">
                <a:effectLst/>
                <a:latin typeface="Baskerville"/>
                <a:cs typeface="Baskerville"/>
              </a:rPr>
              <a:t>Maf</a:t>
            </a:r>
            <a:r>
              <a:rPr lang="en-US" sz="1800" dirty="0" smtClean="0">
                <a:effectLst/>
                <a:latin typeface="Baskerville"/>
                <a:cs typeface="Baskerville"/>
              </a:rPr>
              <a:t>)</a:t>
            </a:r>
          </a:p>
          <a:p>
            <a:pPr>
              <a:defRPr/>
            </a:pPr>
            <a:r>
              <a:rPr lang="en-US" sz="1800" dirty="0" smtClean="0">
                <a:effectLst/>
                <a:latin typeface="Baskerville"/>
                <a:cs typeface="Baskerville"/>
              </a:rPr>
              <a:t>- basic-</a:t>
            </a:r>
            <a:r>
              <a:rPr lang="en-US" sz="1800" dirty="0" err="1" smtClean="0">
                <a:effectLst/>
                <a:latin typeface="Baskerville"/>
                <a:cs typeface="Baskerville"/>
              </a:rPr>
              <a:t>leucine</a:t>
            </a:r>
            <a:r>
              <a:rPr lang="en-US" sz="1800" dirty="0" smtClean="0">
                <a:effectLst/>
                <a:latin typeface="Baskerville"/>
                <a:cs typeface="Baskerville"/>
              </a:rPr>
              <a:t> zipper</a:t>
            </a:r>
          </a:p>
          <a:p>
            <a:pPr>
              <a:defRPr/>
            </a:pPr>
            <a:r>
              <a:rPr lang="en-US" sz="1800" dirty="0" smtClean="0">
                <a:effectLst/>
                <a:latin typeface="Baskerville"/>
                <a:cs typeface="Baskerville"/>
              </a:rPr>
              <a:t>- large subunit specifically expressed in </a:t>
            </a:r>
            <a:r>
              <a:rPr lang="en-US" sz="1800" dirty="0" err="1" smtClean="0">
                <a:effectLst/>
                <a:latin typeface="Baskerville"/>
                <a:cs typeface="Baskerville"/>
              </a:rPr>
              <a:t>erythroid</a:t>
            </a:r>
            <a:r>
              <a:rPr lang="en-US" sz="1800" dirty="0" smtClean="0">
                <a:effectLst/>
                <a:latin typeface="Baskerville"/>
                <a:cs typeface="Baskerville"/>
              </a:rPr>
              <a:t>, megakaryocytic </a:t>
            </a:r>
          </a:p>
          <a:p>
            <a:pPr>
              <a:defRPr/>
            </a:pPr>
            <a:r>
              <a:rPr lang="en-US" sz="1800" dirty="0" smtClean="0">
                <a:effectLst/>
                <a:latin typeface="Baskerville"/>
                <a:cs typeface="Baskerville"/>
              </a:rPr>
              <a:t>	and mast cell lineages</a:t>
            </a:r>
          </a:p>
        </p:txBody>
      </p:sp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662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8E6E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effectLst/>
                <a:latin typeface="Baskerville"/>
                <a:cs typeface="Baskerville"/>
              </a:rPr>
              <a:t>NF-E2 (nuclear factor </a:t>
            </a:r>
            <a:r>
              <a:rPr lang="en-US" sz="2800" b="1" dirty="0" err="1">
                <a:effectLst/>
                <a:latin typeface="Baskerville"/>
                <a:cs typeface="Baskerville"/>
              </a:rPr>
              <a:t>erythroid</a:t>
            </a:r>
            <a:r>
              <a:rPr lang="en-US" sz="2800" b="1" dirty="0">
                <a:effectLst/>
                <a:latin typeface="Baskerville"/>
                <a:cs typeface="Baskerville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563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664" y="-98866"/>
            <a:ext cx="2785623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sz="2800" b="1" dirty="0" smtClean="0">
                <a:latin typeface="Baskerville"/>
                <a:cs typeface="Baskerville"/>
              </a:rPr>
              <a:t>NF</a:t>
            </a:r>
            <a:r>
              <a:rPr lang="en-CA" sz="2800" b="1" dirty="0" smtClean="0">
                <a:latin typeface="Baskerville"/>
                <a:cs typeface="Baskerville"/>
              </a:rPr>
              <a:t>-E2 </a:t>
            </a:r>
            <a:r>
              <a:rPr lang="en-CA" sz="2800" b="1" baseline="30000" dirty="0" smtClean="0">
                <a:latin typeface="Baskerville"/>
                <a:cs typeface="Baskerville"/>
              </a:rPr>
              <a:t>-/-</a:t>
            </a:r>
            <a:r>
              <a:rPr lang="en-CA" sz="2800" b="1" dirty="0" smtClean="0">
                <a:latin typeface="Baskerville"/>
                <a:cs typeface="Baskerville"/>
              </a:rPr>
              <a:t> mice</a:t>
            </a:r>
            <a:endParaRPr lang="en-CA" sz="2800" dirty="0" smtClean="0">
              <a:latin typeface="Baskerville"/>
              <a:cs typeface="Baskerville"/>
            </a:endParaRPr>
          </a:p>
        </p:txBody>
      </p:sp>
      <p:pic>
        <p:nvPicPr>
          <p:cNvPr id="4" name="Picture 3" descr="Screen Shot 2014-09-29 at 6.4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40" y="904795"/>
            <a:ext cx="4864100" cy="360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4" y="1285752"/>
            <a:ext cx="2458193" cy="292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946" y="4559536"/>
            <a:ext cx="63162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400" dirty="0">
                <a:latin typeface="Baskerville"/>
                <a:cs typeface="Baskerville"/>
              </a:rPr>
              <a:t> increase in spleen erythropoiesis</a:t>
            </a:r>
          </a:p>
          <a:p>
            <a:pPr>
              <a:buFontTx/>
              <a:buChar char="-"/>
              <a:defRPr/>
            </a:pPr>
            <a:endParaRPr lang="en-US" sz="800" dirty="0">
              <a:latin typeface="Baskerville"/>
              <a:cs typeface="Baskerville"/>
            </a:endParaRPr>
          </a:p>
          <a:p>
            <a:pPr>
              <a:buFontTx/>
              <a:buChar char="-"/>
              <a:defRPr/>
            </a:pPr>
            <a:r>
              <a:rPr lang="en-US" sz="2400" dirty="0">
                <a:latin typeface="Baskerville"/>
                <a:cs typeface="Baskerville"/>
              </a:rPr>
              <a:t> partial block in </a:t>
            </a:r>
            <a:r>
              <a:rPr lang="en-US" sz="2400" dirty="0" err="1">
                <a:latin typeface="Baskerville"/>
                <a:cs typeface="Baskerville"/>
              </a:rPr>
              <a:t>erythroid</a:t>
            </a:r>
            <a:r>
              <a:rPr lang="en-US" sz="2400" dirty="0">
                <a:latin typeface="Baskerville"/>
                <a:cs typeface="Baskerville"/>
              </a:rPr>
              <a:t> progenitor populations</a:t>
            </a:r>
          </a:p>
          <a:p>
            <a:pPr>
              <a:buFontTx/>
              <a:buChar char="-"/>
              <a:defRPr/>
            </a:pPr>
            <a:endParaRPr lang="en-US" sz="800" dirty="0">
              <a:latin typeface="Baskerville"/>
              <a:cs typeface="Baskerville"/>
            </a:endParaRPr>
          </a:p>
          <a:p>
            <a:pPr>
              <a:buFontTx/>
              <a:buChar char="-"/>
              <a:defRPr/>
            </a:pPr>
            <a:r>
              <a:rPr lang="en-US" sz="2400" dirty="0">
                <a:latin typeface="Baskerville"/>
                <a:cs typeface="Baskerville"/>
              </a:rPr>
              <a:t> increase in GATA-1 levels</a:t>
            </a:r>
          </a:p>
          <a:p>
            <a:pPr>
              <a:defRPr/>
            </a:pPr>
            <a:endParaRPr lang="en-US" sz="800" dirty="0">
              <a:latin typeface="Baskerville"/>
              <a:cs typeface="Baskerville"/>
            </a:endParaRPr>
          </a:p>
          <a:p>
            <a:pPr>
              <a:defRPr/>
            </a:pPr>
            <a:r>
              <a:rPr lang="en-US" sz="2400" dirty="0">
                <a:latin typeface="Baskerville"/>
                <a:cs typeface="Baskerville"/>
              </a:rPr>
              <a:t>- cell cycle: increase of cells in G1</a:t>
            </a:r>
            <a:endParaRPr lang="en-US" sz="2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47288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76200" y="76200"/>
            <a:ext cx="471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Baskerville" charset="0"/>
              </a:rPr>
              <a:t>Hemoglobin synthesis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352800" y="765175"/>
            <a:ext cx="243162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latin typeface="Baskerville" charset="0"/>
                <a:cs typeface="+mn-cs"/>
              </a:rPr>
              <a:t>heme</a:t>
            </a:r>
            <a:r>
              <a:rPr lang="en-US" sz="2000" b="1" dirty="0">
                <a:latin typeface="Baskerville" charset="0"/>
                <a:cs typeface="+mn-cs"/>
              </a:rPr>
              <a:t> biosynthesis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52400" y="1527175"/>
            <a:ext cx="158328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Baskerville" charset="0"/>
                <a:cs typeface="+mn-cs"/>
              </a:rPr>
              <a:t>iron uptake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865313" y="2593975"/>
            <a:ext cx="294496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Baskerville" charset="0"/>
                <a:cs typeface="+mn-cs"/>
              </a:rPr>
              <a:t>globin gene expression</a:t>
            </a: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1852613" y="1038225"/>
            <a:ext cx="1344612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3578225" y="1266825"/>
            <a:ext cx="6858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 flipV="1">
            <a:off x="911225" y="2105025"/>
            <a:ext cx="817563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8375"/>
            <a:ext cx="4572000" cy="3273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2778125" y="4953000"/>
            <a:ext cx="164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latin typeface="Baskerville" charset="0"/>
                <a:cs typeface="+mn-cs"/>
              </a:rPr>
              <a:t>hemoglobin</a:t>
            </a:r>
          </a:p>
        </p:txBody>
      </p:sp>
      <p:sp>
        <p:nvSpPr>
          <p:cNvPr id="49164" name="AutoShape 12"/>
          <p:cNvSpPr>
            <a:spLocks noChangeArrowheads="1"/>
          </p:cNvSpPr>
          <p:nvPr/>
        </p:nvSpPr>
        <p:spPr bwMode="auto">
          <a:xfrm rot="3699088">
            <a:off x="2235200" y="3849688"/>
            <a:ext cx="1843087" cy="5222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2917825" y="5456238"/>
            <a:ext cx="14541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1800" b="0" baseline="-25000">
                <a:latin typeface="Baskerville" charset="0"/>
                <a:cs typeface="+mn-cs"/>
              </a:rPr>
              <a:t>2</a:t>
            </a:r>
            <a:r>
              <a:rPr lang="en-US" sz="1800" b="0">
                <a:latin typeface="Symbol" charset="0"/>
                <a:cs typeface="+mn-cs"/>
                <a:sym typeface="Symbol" charset="0"/>
              </a:rPr>
              <a:t></a:t>
            </a:r>
            <a:r>
              <a:rPr lang="en-US" sz="1800" b="0" baseline="-25000">
                <a:latin typeface="Baskerville" charset="0"/>
                <a:cs typeface="+mn-cs"/>
              </a:rPr>
              <a:t>2</a:t>
            </a:r>
            <a:r>
              <a:rPr lang="en-US" sz="1800" b="0">
                <a:latin typeface="Baskerville" charset="0"/>
                <a:cs typeface="+mn-cs"/>
              </a:rPr>
              <a:t> tetramer</a:t>
            </a:r>
          </a:p>
          <a:p>
            <a:pPr>
              <a:defRPr/>
            </a:pPr>
            <a:r>
              <a:rPr lang="en-US" sz="1400" b="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1400" b="0">
                <a:latin typeface="Baskerville" charset="0"/>
                <a:cs typeface="+mn-cs"/>
              </a:rPr>
              <a:t>-chain 141aa</a:t>
            </a:r>
            <a:endParaRPr lang="en-US" sz="1800" b="0">
              <a:latin typeface="Baskerville" charset="0"/>
              <a:cs typeface="+mn-cs"/>
            </a:endParaRPr>
          </a:p>
          <a:p>
            <a:pPr>
              <a:defRPr/>
            </a:pPr>
            <a:r>
              <a:rPr lang="en-US" sz="1400" b="0">
                <a:latin typeface="Symbol" charset="0"/>
                <a:cs typeface="+mn-cs"/>
                <a:sym typeface="Symbol" charset="0"/>
              </a:rPr>
              <a:t></a:t>
            </a:r>
            <a:r>
              <a:rPr lang="en-US" sz="1400" b="0">
                <a:latin typeface="Baskerville" charset="0"/>
                <a:cs typeface="+mn-cs"/>
              </a:rPr>
              <a:t>-chain 146aa</a:t>
            </a:r>
            <a:endParaRPr lang="en-US" sz="1800" b="0">
              <a:latin typeface="Baskerville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4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39688" y="-100013"/>
            <a:ext cx="393038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2800" dirty="0" err="1" smtClean="0">
                <a:latin typeface="Baskerville" charset="0"/>
              </a:rPr>
              <a:t>Erythroleukemia</a:t>
            </a:r>
            <a:r>
              <a:rPr lang="en-US" sz="2800" dirty="0" smtClean="0">
                <a:latin typeface="Baskerville" charset="0"/>
              </a:rPr>
              <a:t> cells</a:t>
            </a:r>
            <a:endParaRPr lang="en-US" sz="2800" dirty="0">
              <a:latin typeface="Baskerville" charset="0"/>
            </a:endParaRPr>
          </a:p>
        </p:txBody>
      </p:sp>
      <p:sp>
        <p:nvSpPr>
          <p:cNvPr id="31784" name="Rectangle 9"/>
          <p:cNvSpPr>
            <a:spLocks noChangeArrowheads="1"/>
          </p:cNvSpPr>
          <p:nvPr/>
        </p:nvSpPr>
        <p:spPr bwMode="auto">
          <a:xfrm>
            <a:off x="61535" y="689936"/>
            <a:ext cx="3321050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0796" name="Oval 140"/>
          <p:cNvSpPr>
            <a:spLocks noChangeArrowheads="1"/>
          </p:cNvSpPr>
          <p:nvPr/>
        </p:nvSpPr>
        <p:spPr bwMode="auto">
          <a:xfrm>
            <a:off x="1069597" y="1213811"/>
            <a:ext cx="2236788" cy="1531937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0802" name="Text Box 146"/>
          <p:cNvSpPr txBox="1">
            <a:spLocks noChangeArrowheads="1"/>
          </p:cNvSpPr>
          <p:nvPr/>
        </p:nvSpPr>
        <p:spPr bwMode="auto">
          <a:xfrm>
            <a:off x="1020385" y="743911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latin typeface="Baskerville" charset="0"/>
                <a:cs typeface="+mn-cs"/>
              </a:rPr>
              <a:t>Hemin</a:t>
            </a:r>
            <a:r>
              <a:rPr lang="en-US" b="1" dirty="0">
                <a:latin typeface="Baskerville" charset="0"/>
                <a:cs typeface="+mn-cs"/>
              </a:rPr>
              <a:t> or DMSO</a:t>
            </a:r>
          </a:p>
        </p:txBody>
      </p:sp>
      <p:sp>
        <p:nvSpPr>
          <p:cNvPr id="70803" name="Line 147"/>
          <p:cNvSpPr>
            <a:spLocks noChangeShapeType="1"/>
          </p:cNvSpPr>
          <p:nvPr/>
        </p:nvSpPr>
        <p:spPr bwMode="auto">
          <a:xfrm>
            <a:off x="1490285" y="1077286"/>
            <a:ext cx="387350" cy="517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0832" name="Text Box 176"/>
          <p:cNvSpPr txBox="1">
            <a:spLocks noChangeArrowheads="1"/>
          </p:cNvSpPr>
          <p:nvPr/>
        </p:nvSpPr>
        <p:spPr bwMode="auto">
          <a:xfrm>
            <a:off x="61535" y="1407486"/>
            <a:ext cx="766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Baskerville" charset="0"/>
                <a:cs typeface="+mn-cs"/>
              </a:rPr>
              <a:t>MEL</a:t>
            </a:r>
            <a:endParaRPr lang="en-US" dirty="0">
              <a:latin typeface="Baskerville" charset="0"/>
              <a:cs typeface="+mn-cs"/>
            </a:endParaRPr>
          </a:p>
        </p:txBody>
      </p:sp>
      <p:sp>
        <p:nvSpPr>
          <p:cNvPr id="73" name="Oval 140"/>
          <p:cNvSpPr>
            <a:spLocks noChangeArrowheads="1"/>
          </p:cNvSpPr>
          <p:nvPr/>
        </p:nvSpPr>
        <p:spPr bwMode="auto">
          <a:xfrm>
            <a:off x="1501411" y="1724184"/>
            <a:ext cx="1485885" cy="1021564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0797" name="Line 141"/>
          <p:cNvSpPr>
            <a:spLocks noChangeShapeType="1"/>
          </p:cNvSpPr>
          <p:nvPr/>
        </p:nvSpPr>
        <p:spPr bwMode="auto">
          <a:xfrm>
            <a:off x="1718885" y="2052011"/>
            <a:ext cx="749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00" b="1">
              <a:cs typeface="+mn-cs"/>
            </a:endParaRPr>
          </a:p>
        </p:txBody>
      </p:sp>
      <p:sp>
        <p:nvSpPr>
          <p:cNvPr id="70798" name="Line 142"/>
          <p:cNvSpPr>
            <a:spLocks noChangeShapeType="1"/>
          </p:cNvSpPr>
          <p:nvPr/>
        </p:nvSpPr>
        <p:spPr bwMode="auto">
          <a:xfrm>
            <a:off x="1985585" y="1975811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00" b="1">
              <a:cs typeface="+mn-cs"/>
            </a:endParaRPr>
          </a:p>
        </p:txBody>
      </p:sp>
      <p:sp>
        <p:nvSpPr>
          <p:cNvPr id="70799" name="Line 143"/>
          <p:cNvSpPr>
            <a:spLocks noChangeShapeType="1"/>
          </p:cNvSpPr>
          <p:nvPr/>
        </p:nvSpPr>
        <p:spPr bwMode="auto">
          <a:xfrm>
            <a:off x="1985585" y="1975811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00" b="1">
              <a:cs typeface="+mn-cs"/>
            </a:endParaRPr>
          </a:p>
        </p:txBody>
      </p:sp>
      <p:sp>
        <p:nvSpPr>
          <p:cNvPr id="70800" name="Text Box 144"/>
          <p:cNvSpPr txBox="1">
            <a:spLocks noChangeArrowheads="1"/>
          </p:cNvSpPr>
          <p:nvPr/>
        </p:nvSpPr>
        <p:spPr bwMode="auto">
          <a:xfrm>
            <a:off x="1629985" y="2088523"/>
            <a:ext cx="1313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Baskerville" charset="0"/>
                <a:cs typeface="+mn-cs"/>
              </a:rPr>
              <a:t>globin gene </a:t>
            </a:r>
          </a:p>
          <a:p>
            <a:pPr>
              <a:defRPr/>
            </a:pPr>
            <a:r>
              <a:rPr lang="en-US" sz="1400" b="1" dirty="0">
                <a:latin typeface="Baskerville" charset="0"/>
                <a:cs typeface="+mn-cs"/>
              </a:rPr>
              <a:t>transcription</a:t>
            </a:r>
          </a:p>
        </p:txBody>
      </p:sp>
      <p:sp>
        <p:nvSpPr>
          <p:cNvPr id="100" name="Text Box 22"/>
          <p:cNvSpPr txBox="1">
            <a:spLocks noChangeArrowheads="1"/>
          </p:cNvSpPr>
          <p:nvPr/>
        </p:nvSpPr>
        <p:spPr bwMode="auto">
          <a:xfrm>
            <a:off x="3296606" y="2200656"/>
            <a:ext cx="10236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Baskerville" charset="0"/>
                <a:cs typeface="+mn-cs"/>
              </a:rPr>
              <a:t> </a:t>
            </a:r>
            <a:r>
              <a:rPr lang="en-US" sz="2000" b="1" dirty="0" err="1" smtClean="0">
                <a:latin typeface="Baskerville" charset="0"/>
                <a:cs typeface="+mn-cs"/>
              </a:rPr>
              <a:t>hemin</a:t>
            </a:r>
            <a:endParaRPr lang="en-US" sz="2000" b="1" dirty="0">
              <a:latin typeface="Baskerville" charset="0"/>
              <a:cs typeface="+mn-cs"/>
            </a:endParaRPr>
          </a:p>
        </p:txBody>
      </p:sp>
      <p:sp>
        <p:nvSpPr>
          <p:cNvPr id="101" name="Text Box 26"/>
          <p:cNvSpPr txBox="1">
            <a:spLocks noChangeArrowheads="1"/>
          </p:cNvSpPr>
          <p:nvPr/>
        </p:nvSpPr>
        <p:spPr bwMode="auto">
          <a:xfrm>
            <a:off x="4649788" y="4524756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latin typeface="Baskerville" charset="0"/>
                <a:cs typeface="+mn-cs"/>
              </a:rPr>
              <a:t>1</a:t>
            </a:r>
          </a:p>
        </p:txBody>
      </p:sp>
      <p:sp>
        <p:nvSpPr>
          <p:cNvPr id="102" name="Text Box 27"/>
          <p:cNvSpPr txBox="1">
            <a:spLocks noChangeArrowheads="1"/>
          </p:cNvSpPr>
          <p:nvPr/>
        </p:nvSpPr>
        <p:spPr bwMode="auto">
          <a:xfrm>
            <a:off x="5259388" y="4524756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latin typeface="Baskerville" charset="0"/>
                <a:cs typeface="+mn-cs"/>
              </a:rPr>
              <a:t>4</a:t>
            </a: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5868988" y="4524756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latin typeface="Baskerville" charset="0"/>
                <a:cs typeface="+mn-cs"/>
              </a:rPr>
              <a:t>8</a:t>
            </a:r>
          </a:p>
        </p:txBody>
      </p:sp>
      <p:sp>
        <p:nvSpPr>
          <p:cNvPr id="104" name="Text Box 29"/>
          <p:cNvSpPr txBox="1">
            <a:spLocks noChangeArrowheads="1"/>
          </p:cNvSpPr>
          <p:nvPr/>
        </p:nvSpPr>
        <p:spPr bwMode="auto">
          <a:xfrm>
            <a:off x="6427788" y="4524756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latin typeface="Baskerville" charset="0"/>
                <a:cs typeface="+mn-cs"/>
              </a:rPr>
              <a:t>24</a:t>
            </a:r>
          </a:p>
        </p:txBody>
      </p:sp>
      <p:sp>
        <p:nvSpPr>
          <p:cNvPr id="105" name="Text Box 30"/>
          <p:cNvSpPr txBox="1">
            <a:spLocks noChangeArrowheads="1"/>
          </p:cNvSpPr>
          <p:nvPr/>
        </p:nvSpPr>
        <p:spPr bwMode="auto">
          <a:xfrm>
            <a:off x="7018338" y="4523168"/>
            <a:ext cx="788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>
                <a:latin typeface="Baskerville" charset="0"/>
                <a:cs typeface="+mn-cs"/>
              </a:rPr>
              <a:t>48</a:t>
            </a:r>
          </a:p>
        </p:txBody>
      </p:sp>
      <p:sp>
        <p:nvSpPr>
          <p:cNvPr id="106" name="Text Box 31"/>
          <p:cNvSpPr txBox="1">
            <a:spLocks noChangeArrowheads="1"/>
          </p:cNvSpPr>
          <p:nvPr/>
        </p:nvSpPr>
        <p:spPr bwMode="auto">
          <a:xfrm>
            <a:off x="7678738" y="4521581"/>
            <a:ext cx="698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latin typeface="Baskerville" charset="0"/>
                <a:cs typeface="+mn-cs"/>
              </a:rPr>
              <a:t>hours</a:t>
            </a:r>
          </a:p>
        </p:txBody>
      </p:sp>
      <p:sp>
        <p:nvSpPr>
          <p:cNvPr id="107" name="Text Box 32"/>
          <p:cNvSpPr txBox="1">
            <a:spLocks noChangeArrowheads="1"/>
          </p:cNvSpPr>
          <p:nvPr/>
        </p:nvSpPr>
        <p:spPr bwMode="auto">
          <a:xfrm>
            <a:off x="7874000" y="5315331"/>
            <a:ext cx="697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latin typeface="Baskerville" charset="0"/>
                <a:cs typeface="+mn-cs"/>
              </a:rPr>
              <a:t>actin</a:t>
            </a:r>
            <a:endParaRPr lang="en-US" sz="2000" b="0" dirty="0">
              <a:latin typeface="Baskerville" charset="0"/>
              <a:cs typeface="+mn-cs"/>
            </a:endParaRPr>
          </a:p>
        </p:txBody>
      </p:sp>
      <p:sp>
        <p:nvSpPr>
          <p:cNvPr id="108" name="Text Box 33"/>
          <p:cNvSpPr txBox="1">
            <a:spLocks noChangeArrowheads="1"/>
          </p:cNvSpPr>
          <p:nvPr/>
        </p:nvSpPr>
        <p:spPr bwMode="auto">
          <a:xfrm>
            <a:off x="7848600" y="6128131"/>
            <a:ext cx="13131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>
                <a:latin typeface="Symbol" charset="0"/>
                <a:cs typeface="+mn-cs"/>
                <a:sym typeface="Symbol" charset="0"/>
              </a:rPr>
              <a:t></a:t>
            </a:r>
            <a:r>
              <a:rPr lang="en-US" sz="2000" b="0" baseline="-25000">
                <a:latin typeface="Baskerville" charset="0"/>
                <a:cs typeface="+mn-cs"/>
              </a:rPr>
              <a:t>maj</a:t>
            </a:r>
            <a:r>
              <a:rPr lang="en-US" sz="2000" b="0">
                <a:latin typeface="Baskerville" charset="0"/>
                <a:cs typeface="+mn-cs"/>
              </a:rPr>
              <a:t>-globin</a:t>
            </a:r>
          </a:p>
        </p:txBody>
      </p:sp>
      <p:pic>
        <p:nvPicPr>
          <p:cNvPr id="110" name="Picture 35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13693"/>
            <a:ext cx="3048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" name="Text Box 39"/>
          <p:cNvSpPr txBox="1">
            <a:spLocks noChangeArrowheads="1"/>
          </p:cNvSpPr>
          <p:nvPr/>
        </p:nvSpPr>
        <p:spPr bwMode="auto">
          <a:xfrm>
            <a:off x="3394652" y="5386838"/>
            <a:ext cx="906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  <a:latin typeface="Baskerville" charset="0"/>
                <a:cs typeface="+mn-cs"/>
              </a:rPr>
              <a:t>time </a:t>
            </a:r>
            <a:endParaRPr lang="en-US" b="1" dirty="0" smtClean="0">
              <a:solidFill>
                <a:schemeClr val="accent2"/>
              </a:solidFill>
              <a:latin typeface="Baskerville" charset="0"/>
              <a:cs typeface="+mn-cs"/>
            </a:endParaRPr>
          </a:p>
          <a:p>
            <a:pPr algn="ctr">
              <a:defRPr/>
            </a:pPr>
            <a:r>
              <a:rPr lang="en-US" b="1" dirty="0" smtClean="0">
                <a:solidFill>
                  <a:schemeClr val="accent2"/>
                </a:solidFill>
                <a:latin typeface="Baskerville" charset="0"/>
                <a:cs typeface="+mn-cs"/>
              </a:rPr>
              <a:t>course</a:t>
            </a:r>
            <a:endParaRPr lang="en-US" b="1" dirty="0">
              <a:latin typeface="Baskerville" charset="0"/>
              <a:cs typeface="+mn-cs"/>
            </a:endParaRPr>
          </a:p>
        </p:txBody>
      </p:sp>
      <p:sp>
        <p:nvSpPr>
          <p:cNvPr id="113" name="Rectangle 2"/>
          <p:cNvSpPr>
            <a:spLocks noChangeArrowheads="1"/>
          </p:cNvSpPr>
          <p:nvPr/>
        </p:nvSpPr>
        <p:spPr bwMode="auto">
          <a:xfrm rot="16260000">
            <a:off x="6983413" y="2284793"/>
            <a:ext cx="619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200mM </a:t>
            </a:r>
            <a:endParaRPr lang="en-US" sz="1400" b="0">
              <a:latin typeface="Baskerville" charset="0"/>
            </a:endParaRPr>
          </a:p>
        </p:txBody>
      </p:sp>
      <p:sp>
        <p:nvSpPr>
          <p:cNvPr id="114" name="Rectangle 5"/>
          <p:cNvSpPr>
            <a:spLocks noChangeArrowheads="1"/>
          </p:cNvSpPr>
          <p:nvPr/>
        </p:nvSpPr>
        <p:spPr bwMode="auto">
          <a:xfrm rot="16260000">
            <a:off x="5327650" y="2332418"/>
            <a:ext cx="5302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10mM </a:t>
            </a:r>
            <a:endParaRPr lang="en-US" sz="1400" b="0">
              <a:latin typeface="Baskerville" charset="0"/>
            </a:endParaRPr>
          </a:p>
        </p:txBody>
      </p:sp>
      <p:sp>
        <p:nvSpPr>
          <p:cNvPr id="115" name="Rectangle 8"/>
          <p:cNvSpPr>
            <a:spLocks noChangeArrowheads="1"/>
          </p:cNvSpPr>
          <p:nvPr/>
        </p:nvSpPr>
        <p:spPr bwMode="auto">
          <a:xfrm rot="16200000">
            <a:off x="5753100" y="2318131"/>
            <a:ext cx="5302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20mM </a:t>
            </a:r>
            <a:endParaRPr lang="en-US" sz="1400" b="0">
              <a:latin typeface="Baskerville" charset="0"/>
            </a:endParaRPr>
          </a:p>
        </p:txBody>
      </p:sp>
      <p:sp>
        <p:nvSpPr>
          <p:cNvPr id="116" name="Rectangle 11"/>
          <p:cNvSpPr>
            <a:spLocks noChangeArrowheads="1"/>
          </p:cNvSpPr>
          <p:nvPr/>
        </p:nvSpPr>
        <p:spPr bwMode="auto">
          <a:xfrm rot="16200000">
            <a:off x="6169025" y="2318131"/>
            <a:ext cx="5302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50mM </a:t>
            </a:r>
            <a:endParaRPr lang="en-US" sz="1400" b="0">
              <a:latin typeface="Baskerville" charset="0"/>
            </a:endParaRPr>
          </a:p>
        </p:txBody>
      </p:sp>
      <p:sp>
        <p:nvSpPr>
          <p:cNvPr id="117" name="Rectangle 14"/>
          <p:cNvSpPr>
            <a:spLocks noChangeArrowheads="1"/>
          </p:cNvSpPr>
          <p:nvPr/>
        </p:nvSpPr>
        <p:spPr bwMode="auto">
          <a:xfrm rot="16200000">
            <a:off x="6564313" y="2286381"/>
            <a:ext cx="619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100mM </a:t>
            </a:r>
            <a:endParaRPr lang="en-US" sz="1400" b="0">
              <a:latin typeface="Baskerville" charset="0"/>
            </a:endParaRPr>
          </a:p>
        </p:txBody>
      </p:sp>
      <p:sp>
        <p:nvSpPr>
          <p:cNvPr id="118" name="Rectangle 17"/>
          <p:cNvSpPr>
            <a:spLocks noChangeArrowheads="1"/>
          </p:cNvSpPr>
          <p:nvPr/>
        </p:nvSpPr>
        <p:spPr bwMode="auto">
          <a:xfrm rot="16260000">
            <a:off x="4437063" y="2314955"/>
            <a:ext cx="558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Control</a:t>
            </a:r>
            <a:endParaRPr lang="en-US" sz="1400" b="0">
              <a:latin typeface="Baskerville" charset="0"/>
            </a:endParaRPr>
          </a:p>
        </p:txBody>
      </p:sp>
      <p:sp>
        <p:nvSpPr>
          <p:cNvPr id="119" name="Rectangle 18"/>
          <p:cNvSpPr>
            <a:spLocks noChangeArrowheads="1"/>
          </p:cNvSpPr>
          <p:nvPr/>
        </p:nvSpPr>
        <p:spPr bwMode="auto">
          <a:xfrm rot="16260000">
            <a:off x="4949825" y="2373693"/>
            <a:ext cx="441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Baskerville" charset="0"/>
              </a:rPr>
              <a:t>1mM </a:t>
            </a:r>
            <a:endParaRPr lang="en-US" sz="1400" b="0">
              <a:latin typeface="Baskerville" charset="0"/>
            </a:endParaRPr>
          </a:p>
        </p:txBody>
      </p:sp>
      <p:sp>
        <p:nvSpPr>
          <p:cNvPr id="120" name="Text Box 24"/>
          <p:cNvSpPr txBox="1">
            <a:spLocks noChangeArrowheads="1"/>
          </p:cNvSpPr>
          <p:nvPr/>
        </p:nvSpPr>
        <p:spPr bwMode="auto">
          <a:xfrm>
            <a:off x="7885113" y="2922968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Baskerville" charset="0"/>
                <a:cs typeface="+mn-cs"/>
              </a:rPr>
              <a:t> </a:t>
            </a:r>
            <a:r>
              <a:rPr lang="en-US" sz="2000" b="0" dirty="0" smtClean="0">
                <a:latin typeface="Baskerville" charset="0"/>
                <a:cs typeface="+mn-cs"/>
              </a:rPr>
              <a:t>actin</a:t>
            </a:r>
            <a:endParaRPr lang="en-US" sz="2000" b="0" dirty="0">
              <a:latin typeface="Baskerville" charset="0"/>
              <a:cs typeface="+mn-cs"/>
            </a:endParaRPr>
          </a:p>
        </p:txBody>
      </p:sp>
      <p:pic>
        <p:nvPicPr>
          <p:cNvPr id="12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2791206"/>
            <a:ext cx="3184525" cy="153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" name="Text Box 37"/>
          <p:cNvSpPr txBox="1">
            <a:spLocks noChangeArrowheads="1"/>
          </p:cNvSpPr>
          <p:nvPr/>
        </p:nvSpPr>
        <p:spPr bwMode="auto">
          <a:xfrm>
            <a:off x="7905750" y="3608768"/>
            <a:ext cx="13131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Symbol" charset="0"/>
                <a:cs typeface="+mn-cs"/>
                <a:sym typeface="Symbol" charset="0"/>
              </a:rPr>
              <a:t></a:t>
            </a:r>
            <a:r>
              <a:rPr lang="en-US" sz="2000" b="0" baseline="-25000" dirty="0" err="1">
                <a:latin typeface="Baskerville" charset="0"/>
                <a:cs typeface="+mn-cs"/>
              </a:rPr>
              <a:t>maj</a:t>
            </a:r>
            <a:r>
              <a:rPr lang="en-US" sz="2000" b="0" dirty="0">
                <a:latin typeface="Baskerville" charset="0"/>
                <a:cs typeface="+mn-cs"/>
              </a:rPr>
              <a:t>-globin</a:t>
            </a:r>
          </a:p>
        </p:txBody>
      </p:sp>
      <p:sp>
        <p:nvSpPr>
          <p:cNvPr id="123" name="Text Box 38"/>
          <p:cNvSpPr txBox="1">
            <a:spLocks noChangeArrowheads="1"/>
          </p:cNvSpPr>
          <p:nvPr/>
        </p:nvSpPr>
        <p:spPr bwMode="auto">
          <a:xfrm>
            <a:off x="3281755" y="3164748"/>
            <a:ext cx="11636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  <a:latin typeface="Baskerville" charset="0"/>
                <a:cs typeface="+mn-cs"/>
              </a:rPr>
              <a:t>dosage</a:t>
            </a:r>
          </a:p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  <a:latin typeface="Baskerville" charset="0"/>
                <a:cs typeface="+mn-cs"/>
              </a:rPr>
              <a:t>response</a:t>
            </a:r>
            <a:endParaRPr lang="en-US" b="1" dirty="0">
              <a:latin typeface="Baskerville" charset="0"/>
              <a:cs typeface="+mn-cs"/>
            </a:endParaRPr>
          </a:p>
        </p:txBody>
      </p:sp>
      <p:sp>
        <p:nvSpPr>
          <p:cNvPr id="126" name="Line 147"/>
          <p:cNvSpPr>
            <a:spLocks noChangeShapeType="1"/>
          </p:cNvSpPr>
          <p:nvPr/>
        </p:nvSpPr>
        <p:spPr bwMode="auto">
          <a:xfrm flipH="1" flipV="1">
            <a:off x="7735129" y="3164369"/>
            <a:ext cx="122996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7" name="Line 147"/>
          <p:cNvSpPr>
            <a:spLocks noChangeShapeType="1"/>
          </p:cNvSpPr>
          <p:nvPr/>
        </p:nvSpPr>
        <p:spPr bwMode="auto">
          <a:xfrm flipH="1" flipV="1">
            <a:off x="7728779" y="3840644"/>
            <a:ext cx="122996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8" name="Line 147"/>
          <p:cNvSpPr>
            <a:spLocks noChangeShapeType="1"/>
          </p:cNvSpPr>
          <p:nvPr/>
        </p:nvSpPr>
        <p:spPr bwMode="auto">
          <a:xfrm flipH="1" flipV="1">
            <a:off x="7649404" y="5555144"/>
            <a:ext cx="122996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9" name="Line 147"/>
          <p:cNvSpPr>
            <a:spLocks noChangeShapeType="1"/>
          </p:cNvSpPr>
          <p:nvPr/>
        </p:nvSpPr>
        <p:spPr bwMode="auto">
          <a:xfrm flipH="1" flipV="1">
            <a:off x="7658929" y="6342544"/>
            <a:ext cx="122996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4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Text Box 1027"/>
          <p:cNvSpPr txBox="1">
            <a:spLocks noChangeArrowheads="1"/>
          </p:cNvSpPr>
          <p:nvPr/>
        </p:nvSpPr>
        <p:spPr bwMode="auto">
          <a:xfrm>
            <a:off x="177800" y="107950"/>
            <a:ext cx="79756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8F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effectLst/>
                <a:latin typeface="Baskerville"/>
                <a:cs typeface="Baskerville"/>
              </a:rPr>
              <a:t>Models</a:t>
            </a:r>
          </a:p>
          <a:p>
            <a:pPr>
              <a:defRPr/>
            </a:pPr>
            <a:endParaRPr lang="en-US" sz="2800" b="1" dirty="0" smtClean="0">
              <a:effectLst/>
              <a:latin typeface="Baskerville"/>
              <a:cs typeface="Baskerville"/>
            </a:endParaRPr>
          </a:p>
          <a:p>
            <a:pPr>
              <a:defRPr/>
            </a:pPr>
            <a:endParaRPr lang="en-US" b="1" dirty="0">
              <a:latin typeface="Baskerville"/>
              <a:cs typeface="Baskerville"/>
            </a:endParaRPr>
          </a:p>
          <a:p>
            <a:pPr>
              <a:defRPr/>
            </a:pPr>
            <a:r>
              <a:rPr lang="en-US" b="1" dirty="0" smtClean="0">
                <a:latin typeface="Baskerville"/>
                <a:cs typeface="Baskerville"/>
              </a:rPr>
              <a:t>                MEL </a:t>
            </a:r>
            <a:r>
              <a:rPr lang="en-US" b="1" dirty="0" smtClean="0">
                <a:latin typeface="Baskerville"/>
                <a:cs typeface="Baskerville"/>
              </a:rPr>
              <a:t>&amp; </a:t>
            </a:r>
            <a:r>
              <a:rPr lang="en-US" b="1" dirty="0" smtClean="0">
                <a:latin typeface="Baskerville"/>
                <a:cs typeface="Baskerville"/>
              </a:rPr>
              <a:t>G1-ER cells					</a:t>
            </a:r>
            <a:r>
              <a:rPr lang="en-US" b="1" dirty="0">
                <a:latin typeface="Baskerville"/>
                <a:cs typeface="Baskerville"/>
              </a:rPr>
              <a:t> </a:t>
            </a:r>
            <a:r>
              <a:rPr lang="en-US" b="1" dirty="0" smtClean="0">
                <a:latin typeface="Baskerville"/>
                <a:cs typeface="Baskerville"/>
              </a:rPr>
              <a:t>  Mice</a:t>
            </a:r>
            <a:endParaRPr lang="en-US" b="1" dirty="0" smtClean="0">
              <a:effectLst/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276" t="21578" r="37070" b="49478"/>
          <a:stretch/>
        </p:blipFill>
        <p:spPr>
          <a:xfrm>
            <a:off x="1350821" y="1738491"/>
            <a:ext cx="1630732" cy="12780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954" t="58041" r="37392" b="13014"/>
          <a:stretch/>
        </p:blipFill>
        <p:spPr>
          <a:xfrm>
            <a:off x="1350821" y="3391739"/>
            <a:ext cx="1630732" cy="12780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38" y="1964771"/>
            <a:ext cx="3668487" cy="16569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046623" y="4739581"/>
            <a:ext cx="739614" cy="98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53762" y="4753538"/>
            <a:ext cx="725659" cy="98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4679" y="5778096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askerville"/>
                <a:cs typeface="Baskerville"/>
              </a:rPr>
              <a:t>untreated</a:t>
            </a:r>
            <a:endParaRPr lang="en-US" sz="2000" dirty="0">
              <a:latin typeface="Baskerville"/>
              <a:cs typeface="Baskervill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5163" y="5789804"/>
            <a:ext cx="1532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t</a:t>
            </a:r>
            <a:r>
              <a:rPr lang="en-US" sz="2000" dirty="0" smtClean="0">
                <a:latin typeface="Baskerville"/>
                <a:cs typeface="Baskerville"/>
              </a:rPr>
              <a:t>reated</a:t>
            </a:r>
          </a:p>
          <a:p>
            <a:r>
              <a:rPr lang="en-US" sz="2000" dirty="0" smtClean="0">
                <a:latin typeface="Baskerville"/>
                <a:cs typeface="Baskerville"/>
              </a:rPr>
              <a:t>(HMBA 96h)</a:t>
            </a:r>
            <a:endParaRPr lang="en-US" sz="2000" dirty="0">
              <a:latin typeface="Baskerville"/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5589" y="6581001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Baskerville"/>
                <a:cs typeface="Baskerville"/>
              </a:rPr>
              <a:t>c</a:t>
            </a:r>
            <a:r>
              <a:rPr lang="en-US" sz="1200" dirty="0" err="1" smtClean="0">
                <a:latin typeface="Baskerville"/>
                <a:cs typeface="Baskerville"/>
              </a:rPr>
              <a:t>romosoma.cib.csic.es</a:t>
            </a:r>
            <a:endParaRPr lang="en-US" sz="12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56315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609</Words>
  <Application>Microsoft Macintosh PowerPoint</Application>
  <PresentationFormat>On-screen Show (4:3)</PresentationFormat>
  <Paragraphs>237</Paragraphs>
  <Slides>22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Document</vt:lpstr>
      <vt:lpstr>Chart</vt:lpstr>
      <vt:lpstr>PowerPoint Presentation</vt:lpstr>
      <vt:lpstr>PowerPoint Presentation</vt:lpstr>
      <vt:lpstr>PowerPoint Presentation</vt:lpstr>
      <vt:lpstr>Regulation of erythroid development</vt:lpstr>
      <vt:lpstr>PowerPoint Presentation</vt:lpstr>
      <vt:lpstr>NF-E2 -/- mice</vt:lpstr>
      <vt:lpstr>PowerPoint Presentation</vt:lpstr>
      <vt:lpstr>PowerPoint Presentation</vt:lpstr>
      <vt:lpstr>PowerPoint Presentation</vt:lpstr>
      <vt:lpstr>Genechip expression array (Affymetrix 430A)   - MEL cells  - differentially expressed TXNIP</vt:lpstr>
      <vt:lpstr>TXNIP (Thioredoxin interacting protein)  </vt:lpstr>
      <vt:lpstr>TXNIP -/- mice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Volker Blank</dc:creator>
  <cp:lastModifiedBy>Volker Blank</cp:lastModifiedBy>
  <cp:revision>51</cp:revision>
  <dcterms:created xsi:type="dcterms:W3CDTF">2014-09-26T17:16:44Z</dcterms:created>
  <dcterms:modified xsi:type="dcterms:W3CDTF">2014-09-29T22:47:47Z</dcterms:modified>
</cp:coreProperties>
</file>