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3" r:id="rId1"/>
  </p:sldMasterIdLst>
  <p:sldIdLst>
    <p:sldId id="256" r:id="rId2"/>
    <p:sldId id="312" r:id="rId3"/>
    <p:sldId id="301" r:id="rId4"/>
    <p:sldId id="259" r:id="rId5"/>
    <p:sldId id="318" r:id="rId6"/>
    <p:sldId id="314" r:id="rId7"/>
    <p:sldId id="319" r:id="rId8"/>
    <p:sldId id="296" r:id="rId9"/>
    <p:sldId id="262" r:id="rId10"/>
    <p:sldId id="298" r:id="rId11"/>
    <p:sldId id="263" r:id="rId12"/>
    <p:sldId id="297" r:id="rId13"/>
    <p:sldId id="264" r:id="rId14"/>
    <p:sldId id="271" r:id="rId15"/>
    <p:sldId id="272" r:id="rId16"/>
    <p:sldId id="273" r:id="rId17"/>
    <p:sldId id="274" r:id="rId18"/>
    <p:sldId id="306" r:id="rId19"/>
    <p:sldId id="281" r:id="rId20"/>
    <p:sldId id="282" r:id="rId21"/>
    <p:sldId id="283" r:id="rId22"/>
    <p:sldId id="284" r:id="rId23"/>
    <p:sldId id="307" r:id="rId24"/>
    <p:sldId id="285" r:id="rId25"/>
    <p:sldId id="286" r:id="rId26"/>
    <p:sldId id="309" r:id="rId27"/>
    <p:sldId id="310" r:id="rId2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33" autoAdjust="0"/>
  </p:normalViewPr>
  <p:slideViewPr>
    <p:cSldViewPr snapToGrid="0">
      <p:cViewPr varScale="1">
        <p:scale>
          <a:sx n="70" d="100"/>
          <a:sy n="70" d="100"/>
        </p:scale>
        <p:origin x="-744"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 Id="rId5" Type="http://schemas.microsoft.com/office/2011/relationships/chartStyle" Target="style1.xml"/><Relationship Id="rId4" Type="http://schemas.microsoft.com/office/2011/relationships/chartColorStyle" Target="colors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 Id="rId5" Type="http://schemas.microsoft.com/office/2011/relationships/chartStyle" Target="style2.xml"/><Relationship Id="rId4"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3.xlsx"/><Relationship Id="rId1" Type="http://schemas.openxmlformats.org/officeDocument/2006/relationships/themeOverride" Target="../theme/themeOverride3.xml"/><Relationship Id="rId5" Type="http://schemas.microsoft.com/office/2011/relationships/chartStyle" Target="style3.xml"/><Relationship Id="rId4"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1801639421519685E-2"/>
          <c:y val="8.3144922345098599E-2"/>
          <c:w val="0.90780196779200073"/>
          <c:h val="0.65136392433704404"/>
        </c:manualLayout>
      </c:layout>
      <c:lineChart>
        <c:grouping val="standard"/>
        <c:varyColors val="0"/>
        <c:ser>
          <c:idx val="0"/>
          <c:order val="0"/>
          <c:tx>
            <c:strRef>
              <c:f>Sheet2!$A$6</c:f>
              <c:strCache>
                <c:ptCount val="1"/>
                <c:pt idx="0">
                  <c:v>Rhizopus/yeast</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Sheet2!$B$6:$J$6</c:f>
              <c:numCache>
                <c:formatCode>General</c:formatCode>
                <c:ptCount val="9"/>
                <c:pt idx="1">
                  <c:v>1.131</c:v>
                </c:pt>
                <c:pt idx="2">
                  <c:v>1.22</c:v>
                </c:pt>
                <c:pt idx="3">
                  <c:v>1.339</c:v>
                </c:pt>
                <c:pt idx="4">
                  <c:v>1.4850000000000001</c:v>
                </c:pt>
                <c:pt idx="5">
                  <c:v>1.33</c:v>
                </c:pt>
                <c:pt idx="6">
                  <c:v>1.22</c:v>
                </c:pt>
                <c:pt idx="7">
                  <c:v>1.0640000000000001</c:v>
                </c:pt>
                <c:pt idx="8">
                  <c:v>0.94</c:v>
                </c:pt>
              </c:numCache>
            </c:numRef>
          </c:val>
          <c:smooth val="0"/>
        </c:ser>
        <c:ser>
          <c:idx val="1"/>
          <c:order val="1"/>
          <c:tx>
            <c:strRef>
              <c:f>Sheet2!$A$7</c:f>
              <c:strCache>
                <c:ptCount val="1"/>
                <c:pt idx="0">
                  <c:v>Aspergillus/yeast</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Sheet2!$B$7:$J$7</c:f>
              <c:numCache>
                <c:formatCode>General</c:formatCode>
                <c:ptCount val="9"/>
                <c:pt idx="1">
                  <c:v>0.91500000000000004</c:v>
                </c:pt>
                <c:pt idx="2">
                  <c:v>1.272</c:v>
                </c:pt>
                <c:pt idx="3">
                  <c:v>1.5349999999999999</c:v>
                </c:pt>
                <c:pt idx="4">
                  <c:v>1.383</c:v>
                </c:pt>
                <c:pt idx="5">
                  <c:v>1.262</c:v>
                </c:pt>
                <c:pt idx="6">
                  <c:v>1.2549999999999999</c:v>
                </c:pt>
                <c:pt idx="7">
                  <c:v>1.0109999999999999</c:v>
                </c:pt>
                <c:pt idx="8">
                  <c:v>0.90100000000000002</c:v>
                </c:pt>
              </c:numCache>
            </c:numRef>
          </c:val>
          <c:smooth val="0"/>
        </c:ser>
        <c:ser>
          <c:idx val="2"/>
          <c:order val="2"/>
          <c:tx>
            <c:strRef>
              <c:f>Sheet2!$A$8</c:f>
              <c:strCache>
                <c:ptCount val="1"/>
                <c:pt idx="0">
                  <c:v>Aspergillus/  Rhizopus/yeast</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Sheet2!$B$8:$J$8</c:f>
              <c:numCache>
                <c:formatCode>General</c:formatCode>
                <c:ptCount val="9"/>
                <c:pt idx="1">
                  <c:v>1.1200000000000001</c:v>
                </c:pt>
                <c:pt idx="2">
                  <c:v>1.34</c:v>
                </c:pt>
                <c:pt idx="3">
                  <c:v>1.401</c:v>
                </c:pt>
                <c:pt idx="4">
                  <c:v>1.4710000000000001</c:v>
                </c:pt>
                <c:pt idx="5">
                  <c:v>1.125</c:v>
                </c:pt>
                <c:pt idx="6">
                  <c:v>0.95</c:v>
                </c:pt>
                <c:pt idx="7">
                  <c:v>1.0009999999999999</c:v>
                </c:pt>
                <c:pt idx="8">
                  <c:v>0.997</c:v>
                </c:pt>
              </c:numCache>
            </c:numRef>
          </c:val>
          <c:smooth val="0"/>
        </c:ser>
        <c:ser>
          <c:idx val="3"/>
          <c:order val="3"/>
          <c:tx>
            <c:strRef>
              <c:f>Sheet2!$A$9</c:f>
              <c:strCache>
                <c:ptCount val="1"/>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Sheet2!$B$9:$J$9</c:f>
              <c:numCache>
                <c:formatCode>General</c:formatCode>
                <c:ptCount val="9"/>
              </c:numCache>
            </c:numRef>
          </c:val>
          <c:smooth val="0"/>
        </c:ser>
        <c:ser>
          <c:idx val="4"/>
          <c:order val="4"/>
          <c:tx>
            <c:strRef>
              <c:f>Sheet2!$A$10</c:f>
              <c:strCache>
                <c:ptCount val="1"/>
                <c:pt idx="0">
                  <c:v>Rhizopus/Spirogyra/yeast</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Sheet2!$B$10:$J$10</c:f>
              <c:numCache>
                <c:formatCode>General</c:formatCode>
                <c:ptCount val="9"/>
                <c:pt idx="1">
                  <c:v>0.80400000000000005</c:v>
                </c:pt>
                <c:pt idx="2">
                  <c:v>0.91400000000000003</c:v>
                </c:pt>
                <c:pt idx="3">
                  <c:v>1.42</c:v>
                </c:pt>
                <c:pt idx="4">
                  <c:v>1.6080000000000001</c:v>
                </c:pt>
                <c:pt idx="5">
                  <c:v>1.6319999999999999</c:v>
                </c:pt>
                <c:pt idx="6">
                  <c:v>1.35</c:v>
                </c:pt>
                <c:pt idx="7">
                  <c:v>1.226</c:v>
                </c:pt>
                <c:pt idx="8">
                  <c:v>0.92800000000000005</c:v>
                </c:pt>
              </c:numCache>
            </c:numRef>
          </c:val>
          <c:smooth val="0"/>
        </c:ser>
        <c:ser>
          <c:idx val="5"/>
          <c:order val="5"/>
          <c:tx>
            <c:strRef>
              <c:f>Sheet2!$A$11</c:f>
              <c:strCache>
                <c:ptCount val="1"/>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Sheet2!$B$11:$J$11</c:f>
              <c:numCache>
                <c:formatCode>General</c:formatCode>
                <c:ptCount val="9"/>
              </c:numCache>
            </c:numRef>
          </c:val>
          <c:smooth val="0"/>
        </c:ser>
        <c:ser>
          <c:idx val="6"/>
          <c:order val="6"/>
          <c:tx>
            <c:strRef>
              <c:f>Sheet2!$A$12</c:f>
              <c:strCache>
                <c:ptCount val="1"/>
                <c:pt idx="0">
                  <c:v>Aspergillus/  Spirogyra/  yeast</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Sheet2!$B$12:$J$12</c:f>
              <c:numCache>
                <c:formatCode>General</c:formatCode>
                <c:ptCount val="9"/>
                <c:pt idx="1">
                  <c:v>0.92900000000000005</c:v>
                </c:pt>
                <c:pt idx="2">
                  <c:v>1.056</c:v>
                </c:pt>
                <c:pt idx="3">
                  <c:v>1.6140000000000001</c:v>
                </c:pt>
                <c:pt idx="4">
                  <c:v>1.61</c:v>
                </c:pt>
                <c:pt idx="5">
                  <c:v>1.456</c:v>
                </c:pt>
                <c:pt idx="6">
                  <c:v>1.232</c:v>
                </c:pt>
                <c:pt idx="7">
                  <c:v>1.325</c:v>
                </c:pt>
                <c:pt idx="8">
                  <c:v>1.05</c:v>
                </c:pt>
              </c:numCache>
            </c:numRef>
          </c:val>
          <c:smooth val="0"/>
        </c:ser>
        <c:ser>
          <c:idx val="7"/>
          <c:order val="7"/>
          <c:tx>
            <c:strRef>
              <c:f>Sheet2!$A$13</c:f>
              <c:strCache>
                <c:ptCount val="1"/>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Sheet2!$B$13:$J$13</c:f>
              <c:numCache>
                <c:formatCode>General</c:formatCode>
                <c:ptCount val="9"/>
              </c:numCache>
            </c:numRef>
          </c:val>
          <c:smooth val="0"/>
        </c:ser>
        <c:ser>
          <c:idx val="8"/>
          <c:order val="8"/>
          <c:tx>
            <c:strRef>
              <c:f>Sheet2!$A$14</c:f>
              <c:strCache>
                <c:ptCount val="1"/>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Sheet2!$B$5:$J$5</c:f>
              <c:strCache>
                <c:ptCount val="9"/>
                <c:pt idx="1">
                  <c:v>Day 0</c:v>
                </c:pt>
                <c:pt idx="2">
                  <c:v>Day 3</c:v>
                </c:pt>
                <c:pt idx="3">
                  <c:v>Day 6</c:v>
                </c:pt>
                <c:pt idx="4">
                  <c:v>Day 9</c:v>
                </c:pt>
                <c:pt idx="5">
                  <c:v>Day 12</c:v>
                </c:pt>
                <c:pt idx="6">
                  <c:v>Day 15</c:v>
                </c:pt>
                <c:pt idx="7">
                  <c:v>Day 18</c:v>
                </c:pt>
                <c:pt idx="8">
                  <c:v>Day 21</c:v>
                </c:pt>
              </c:strCache>
            </c:strRef>
          </c:cat>
          <c:val>
            <c:numRef>
              <c:f>Sheet2!$B$14:$J$14</c:f>
              <c:numCache>
                <c:formatCode>General</c:formatCode>
                <c:ptCount val="9"/>
              </c:numCache>
            </c:numRef>
          </c:val>
          <c:smooth val="0"/>
        </c:ser>
        <c:dLbls>
          <c:dLblPos val="ctr"/>
          <c:showLegendKey val="0"/>
          <c:showVal val="1"/>
          <c:showCatName val="0"/>
          <c:showSerName val="0"/>
          <c:showPercent val="0"/>
          <c:showBubbleSize val="0"/>
        </c:dLbls>
        <c:marker val="1"/>
        <c:smooth val="0"/>
        <c:axId val="33682176"/>
        <c:axId val="33683712"/>
      </c:lineChart>
      <c:catAx>
        <c:axId val="336821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3683712"/>
        <c:crosses val="autoZero"/>
        <c:auto val="1"/>
        <c:lblAlgn val="ctr"/>
        <c:lblOffset val="100"/>
        <c:noMultiLvlLbl val="0"/>
      </c:catAx>
      <c:valAx>
        <c:axId val="3368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3682176"/>
        <c:crosses val="autoZero"/>
        <c:crossBetween val="between"/>
      </c:valAx>
      <c:spPr>
        <a:noFill/>
        <a:ln>
          <a:noFill/>
        </a:ln>
        <a:effectLst/>
      </c:spPr>
    </c:plotArea>
    <c:legend>
      <c:legendPos val="b"/>
      <c:legendEntry>
        <c:idx val="3"/>
        <c:delete val="1"/>
      </c:legendEntry>
      <c:legendEntry>
        <c:idx val="5"/>
        <c:delete val="1"/>
      </c:legendEntry>
      <c:legendEntry>
        <c:idx val="7"/>
        <c:delete val="1"/>
      </c:legendEntry>
      <c:legendEntry>
        <c:idx val="8"/>
        <c:delete val="1"/>
      </c:legendEntry>
      <c:layout>
        <c:manualLayout>
          <c:xMode val="edge"/>
          <c:yMode val="edge"/>
          <c:x val="0.10704464972181506"/>
          <c:y val="0.80426056596454076"/>
          <c:w val="0.76667052982013617"/>
          <c:h val="5.725741006741666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0409056344592441E-2"/>
          <c:y val="8.3593563588642325E-2"/>
          <c:w val="0.90719218976132654"/>
          <c:h val="0.69115142567406329"/>
        </c:manualLayout>
      </c:layout>
      <c:lineChart>
        <c:grouping val="standard"/>
        <c:varyColors val="0"/>
        <c:ser>
          <c:idx val="0"/>
          <c:order val="0"/>
          <c:tx>
            <c:strRef>
              <c:f>Sheet2!$A$40</c:f>
              <c:strCache>
                <c:ptCount val="1"/>
                <c:pt idx="0">
                  <c:v>Rhizopus/yeast</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Sheet2!$B$40:$J$40</c:f>
              <c:numCache>
                <c:formatCode>General</c:formatCode>
                <c:ptCount val="9"/>
                <c:pt idx="1">
                  <c:v>1.03</c:v>
                </c:pt>
                <c:pt idx="2">
                  <c:v>1.3620000000000001</c:v>
                </c:pt>
                <c:pt idx="3">
                  <c:v>1.345</c:v>
                </c:pt>
                <c:pt idx="4">
                  <c:v>1.5509999999999999</c:v>
                </c:pt>
                <c:pt idx="5">
                  <c:v>1.194</c:v>
                </c:pt>
                <c:pt idx="6">
                  <c:v>1.23</c:v>
                </c:pt>
                <c:pt idx="7">
                  <c:v>0.99199999999999999</c:v>
                </c:pt>
                <c:pt idx="8">
                  <c:v>1.0109999999999999</c:v>
                </c:pt>
              </c:numCache>
            </c:numRef>
          </c:val>
          <c:smooth val="0"/>
        </c:ser>
        <c:ser>
          <c:idx val="1"/>
          <c:order val="1"/>
          <c:tx>
            <c:strRef>
              <c:f>Sheet2!$A$41</c:f>
              <c:strCache>
                <c:ptCount val="1"/>
                <c:pt idx="0">
                  <c:v>Aspergillus/yeast</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Sheet2!$B$41:$J$41</c:f>
              <c:numCache>
                <c:formatCode>General</c:formatCode>
                <c:ptCount val="9"/>
                <c:pt idx="1">
                  <c:v>0.94</c:v>
                </c:pt>
                <c:pt idx="2">
                  <c:v>0.997</c:v>
                </c:pt>
                <c:pt idx="3">
                  <c:v>1.349</c:v>
                </c:pt>
                <c:pt idx="4">
                  <c:v>1.2450000000000001</c:v>
                </c:pt>
                <c:pt idx="5">
                  <c:v>1.139</c:v>
                </c:pt>
                <c:pt idx="6">
                  <c:v>1.147</c:v>
                </c:pt>
                <c:pt idx="7">
                  <c:v>1.202</c:v>
                </c:pt>
                <c:pt idx="8">
                  <c:v>1.101</c:v>
                </c:pt>
              </c:numCache>
            </c:numRef>
          </c:val>
          <c:smooth val="0"/>
        </c:ser>
        <c:ser>
          <c:idx val="2"/>
          <c:order val="2"/>
          <c:tx>
            <c:strRef>
              <c:f>Sheet2!$A$42</c:f>
              <c:strCache>
                <c:ptCount val="1"/>
                <c:pt idx="0">
                  <c:v>Aspergillus/  Rhizopus/yeast</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Sheet2!$B$42:$J$42</c:f>
              <c:numCache>
                <c:formatCode>General</c:formatCode>
                <c:ptCount val="9"/>
                <c:pt idx="1">
                  <c:v>0.98299999999999998</c:v>
                </c:pt>
                <c:pt idx="2">
                  <c:v>1.008</c:v>
                </c:pt>
                <c:pt idx="3">
                  <c:v>1.42</c:v>
                </c:pt>
                <c:pt idx="4">
                  <c:v>1.22</c:v>
                </c:pt>
                <c:pt idx="5">
                  <c:v>1.036</c:v>
                </c:pt>
                <c:pt idx="6">
                  <c:v>0.995</c:v>
                </c:pt>
                <c:pt idx="7">
                  <c:v>1.002</c:v>
                </c:pt>
                <c:pt idx="8">
                  <c:v>0.92200000000000004</c:v>
                </c:pt>
              </c:numCache>
            </c:numRef>
          </c:val>
          <c:smooth val="0"/>
        </c:ser>
        <c:ser>
          <c:idx val="3"/>
          <c:order val="3"/>
          <c:tx>
            <c:strRef>
              <c:f>Sheet2!$A$43</c:f>
              <c:strCache>
                <c:ptCount val="1"/>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Sheet2!$B$43:$J$43</c:f>
              <c:numCache>
                <c:formatCode>General</c:formatCode>
                <c:ptCount val="9"/>
              </c:numCache>
            </c:numRef>
          </c:val>
          <c:smooth val="0"/>
        </c:ser>
        <c:ser>
          <c:idx val="4"/>
          <c:order val="4"/>
          <c:tx>
            <c:strRef>
              <c:f>Sheet2!$A$44</c:f>
              <c:strCache>
                <c:ptCount val="1"/>
                <c:pt idx="0">
                  <c:v>Rhizopus/Spirogyra/yeast</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Sheet2!$B$44:$J$44</c:f>
              <c:numCache>
                <c:formatCode>General</c:formatCode>
                <c:ptCount val="9"/>
                <c:pt idx="1">
                  <c:v>0.80100000000000005</c:v>
                </c:pt>
                <c:pt idx="2">
                  <c:v>1.294</c:v>
                </c:pt>
                <c:pt idx="3">
                  <c:v>1.643</c:v>
                </c:pt>
                <c:pt idx="4">
                  <c:v>1.62</c:v>
                </c:pt>
                <c:pt idx="5">
                  <c:v>1.52</c:v>
                </c:pt>
                <c:pt idx="6">
                  <c:v>1.41</c:v>
                </c:pt>
                <c:pt idx="7">
                  <c:v>1.2290000000000001</c:v>
                </c:pt>
                <c:pt idx="8">
                  <c:v>1.1599999999999999</c:v>
                </c:pt>
              </c:numCache>
            </c:numRef>
          </c:val>
          <c:smooth val="0"/>
        </c:ser>
        <c:ser>
          <c:idx val="5"/>
          <c:order val="5"/>
          <c:tx>
            <c:strRef>
              <c:f>Sheet2!$A$45</c:f>
              <c:strCache>
                <c:ptCount val="1"/>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Sheet2!$B$45:$J$45</c:f>
              <c:numCache>
                <c:formatCode>General</c:formatCode>
                <c:ptCount val="9"/>
              </c:numCache>
            </c:numRef>
          </c:val>
          <c:smooth val="0"/>
        </c:ser>
        <c:ser>
          <c:idx val="6"/>
          <c:order val="6"/>
          <c:tx>
            <c:strRef>
              <c:f>Sheet2!$A$46</c:f>
              <c:strCache>
                <c:ptCount val="1"/>
                <c:pt idx="0">
                  <c:v>Aspergillus/  Spirogyra/  yeast</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Sheet2!$B$46:$J$46</c:f>
              <c:numCache>
                <c:formatCode>General</c:formatCode>
                <c:ptCount val="9"/>
                <c:pt idx="1">
                  <c:v>0.90300000000000002</c:v>
                </c:pt>
                <c:pt idx="2">
                  <c:v>1.087</c:v>
                </c:pt>
                <c:pt idx="3">
                  <c:v>1.639</c:v>
                </c:pt>
                <c:pt idx="4">
                  <c:v>1.5980000000000001</c:v>
                </c:pt>
                <c:pt idx="5">
                  <c:v>1.401</c:v>
                </c:pt>
                <c:pt idx="6">
                  <c:v>1.4</c:v>
                </c:pt>
                <c:pt idx="7">
                  <c:v>1.34</c:v>
                </c:pt>
                <c:pt idx="8">
                  <c:v>1.2</c:v>
                </c:pt>
              </c:numCache>
            </c:numRef>
          </c:val>
          <c:smooth val="0"/>
        </c:ser>
        <c:ser>
          <c:idx val="7"/>
          <c:order val="7"/>
          <c:tx>
            <c:strRef>
              <c:f>Sheet2!$A$47</c:f>
              <c:strCache>
                <c:ptCount val="1"/>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Sheet2!$B$47:$J$47</c:f>
              <c:numCache>
                <c:formatCode>General</c:formatCode>
                <c:ptCount val="9"/>
              </c:numCache>
            </c:numRef>
          </c:val>
          <c:smooth val="0"/>
        </c:ser>
        <c:ser>
          <c:idx val="8"/>
          <c:order val="8"/>
          <c:tx>
            <c:strRef>
              <c:f>Sheet2!$A$48</c:f>
              <c:strCache>
                <c:ptCount val="1"/>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Sheet2!$B$39:$J$39</c:f>
              <c:strCache>
                <c:ptCount val="9"/>
                <c:pt idx="1">
                  <c:v>Day 0</c:v>
                </c:pt>
                <c:pt idx="2">
                  <c:v>Day 3</c:v>
                </c:pt>
                <c:pt idx="3">
                  <c:v>Day 6</c:v>
                </c:pt>
                <c:pt idx="4">
                  <c:v>Day 9</c:v>
                </c:pt>
                <c:pt idx="5">
                  <c:v>Day 12</c:v>
                </c:pt>
                <c:pt idx="6">
                  <c:v>Day 15</c:v>
                </c:pt>
                <c:pt idx="7">
                  <c:v>Day 18</c:v>
                </c:pt>
                <c:pt idx="8">
                  <c:v>Day 21</c:v>
                </c:pt>
              </c:strCache>
            </c:strRef>
          </c:cat>
          <c:val>
            <c:numRef>
              <c:f>Sheet2!$B$48:$J$48</c:f>
              <c:numCache>
                <c:formatCode>General</c:formatCode>
                <c:ptCount val="9"/>
              </c:numCache>
            </c:numRef>
          </c:val>
          <c:smooth val="0"/>
        </c:ser>
        <c:dLbls>
          <c:dLblPos val="ctr"/>
          <c:showLegendKey val="0"/>
          <c:showVal val="1"/>
          <c:showCatName val="0"/>
          <c:showSerName val="0"/>
          <c:showPercent val="0"/>
          <c:showBubbleSize val="0"/>
        </c:dLbls>
        <c:marker val="1"/>
        <c:smooth val="0"/>
        <c:axId val="40311040"/>
        <c:axId val="40340480"/>
      </c:lineChart>
      <c:catAx>
        <c:axId val="403110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340480"/>
        <c:crosses val="autoZero"/>
        <c:auto val="1"/>
        <c:lblAlgn val="ctr"/>
        <c:lblOffset val="100"/>
        <c:noMultiLvlLbl val="0"/>
      </c:catAx>
      <c:valAx>
        <c:axId val="40340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311040"/>
        <c:crosses val="autoZero"/>
        <c:crossBetween val="between"/>
      </c:valAx>
      <c:spPr>
        <a:noFill/>
        <a:ln>
          <a:noFill/>
        </a:ln>
        <a:effectLst/>
      </c:spPr>
    </c:plotArea>
    <c:legend>
      <c:legendPos val="b"/>
      <c:legendEntry>
        <c:idx val="3"/>
        <c:delete val="1"/>
      </c:legendEntry>
      <c:legendEntry>
        <c:idx val="5"/>
        <c:delete val="1"/>
      </c:legendEntry>
      <c:legendEntry>
        <c:idx val="7"/>
        <c:delete val="1"/>
      </c:legendEntry>
      <c:legendEntry>
        <c:idx val="8"/>
        <c:delete val="1"/>
      </c:legendEntry>
      <c:layout>
        <c:manualLayout>
          <c:xMode val="edge"/>
          <c:yMode val="edge"/>
          <c:x val="0.13096406856999426"/>
          <c:y val="0.8585546408971606"/>
          <c:w val="0.74025080415013145"/>
          <c:h val="5.243940848857306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0121874300596149E-2"/>
          <c:y val="7.2497002689478618E-2"/>
          <c:w val="0.94565065461491871"/>
          <c:h val="0.64357501011298324"/>
        </c:manualLayout>
      </c:layout>
      <c:lineChart>
        <c:grouping val="standard"/>
        <c:varyColors val="0"/>
        <c:ser>
          <c:idx val="0"/>
          <c:order val="0"/>
          <c:tx>
            <c:strRef>
              <c:f>Sheet2!$A$77</c:f>
              <c:strCache>
                <c:ptCount val="1"/>
                <c:pt idx="0">
                  <c:v>Rhizopus/yeast</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Sheet2!$B$77:$J$77</c:f>
              <c:numCache>
                <c:formatCode>General</c:formatCode>
                <c:ptCount val="9"/>
                <c:pt idx="1">
                  <c:v>0.92900000000000005</c:v>
                </c:pt>
                <c:pt idx="2">
                  <c:v>1.3759999999999999</c:v>
                </c:pt>
                <c:pt idx="3">
                  <c:v>1.629</c:v>
                </c:pt>
                <c:pt idx="4">
                  <c:v>1.6479999999999999</c:v>
                </c:pt>
                <c:pt idx="5">
                  <c:v>1.2430000000000001</c:v>
                </c:pt>
                <c:pt idx="6">
                  <c:v>1.012</c:v>
                </c:pt>
                <c:pt idx="7">
                  <c:v>1.002</c:v>
                </c:pt>
                <c:pt idx="8">
                  <c:v>0.95699999999999996</c:v>
                </c:pt>
              </c:numCache>
            </c:numRef>
          </c:val>
          <c:smooth val="0"/>
        </c:ser>
        <c:ser>
          <c:idx val="1"/>
          <c:order val="1"/>
          <c:tx>
            <c:strRef>
              <c:f>Sheet2!$A$78</c:f>
              <c:strCache>
                <c:ptCount val="1"/>
                <c:pt idx="0">
                  <c:v>Aspergillus/yeast</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Sheet2!$B$78:$J$78</c:f>
              <c:numCache>
                <c:formatCode>General</c:formatCode>
                <c:ptCount val="9"/>
                <c:pt idx="1">
                  <c:v>1.036</c:v>
                </c:pt>
                <c:pt idx="2">
                  <c:v>1.2450000000000001</c:v>
                </c:pt>
                <c:pt idx="3">
                  <c:v>1.4319999999999999</c:v>
                </c:pt>
                <c:pt idx="4">
                  <c:v>1.3069999999999999</c:v>
                </c:pt>
                <c:pt idx="5">
                  <c:v>1.1399999999999999</c:v>
                </c:pt>
                <c:pt idx="6">
                  <c:v>1.125</c:v>
                </c:pt>
                <c:pt idx="7">
                  <c:v>1.0109999999999999</c:v>
                </c:pt>
                <c:pt idx="8">
                  <c:v>0.94199999999999995</c:v>
                </c:pt>
              </c:numCache>
            </c:numRef>
          </c:val>
          <c:smooth val="0"/>
        </c:ser>
        <c:ser>
          <c:idx val="2"/>
          <c:order val="2"/>
          <c:tx>
            <c:strRef>
              <c:f>Sheet2!$A$79</c:f>
              <c:strCache>
                <c:ptCount val="1"/>
                <c:pt idx="0">
                  <c:v>Aspergillus/  Rhizopus/yeast</c:v>
                </c:pt>
              </c:strCache>
            </c:strRef>
          </c:tx>
          <c:spPr>
            <a:ln w="34925" cap="rnd">
              <a:solidFill>
                <a:schemeClr val="accent3"/>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Sheet2!$B$79:$J$79</c:f>
              <c:numCache>
                <c:formatCode>General</c:formatCode>
                <c:ptCount val="9"/>
                <c:pt idx="1">
                  <c:v>1.075</c:v>
                </c:pt>
                <c:pt idx="2">
                  <c:v>1.4710000000000001</c:v>
                </c:pt>
                <c:pt idx="3">
                  <c:v>1.587</c:v>
                </c:pt>
                <c:pt idx="4">
                  <c:v>1.5529999999999999</c:v>
                </c:pt>
                <c:pt idx="5">
                  <c:v>1.2290000000000001</c:v>
                </c:pt>
                <c:pt idx="6">
                  <c:v>1.1559999999999999</c:v>
                </c:pt>
                <c:pt idx="7">
                  <c:v>1.1140000000000001</c:v>
                </c:pt>
                <c:pt idx="8">
                  <c:v>1.1160000000000001</c:v>
                </c:pt>
              </c:numCache>
            </c:numRef>
          </c:val>
          <c:smooth val="0"/>
        </c:ser>
        <c:ser>
          <c:idx val="3"/>
          <c:order val="3"/>
          <c:tx>
            <c:strRef>
              <c:f>Sheet2!$A$80</c:f>
              <c:strCache>
                <c:ptCount val="1"/>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Sheet2!$B$80:$J$80</c:f>
              <c:numCache>
                <c:formatCode>General</c:formatCode>
                <c:ptCount val="9"/>
              </c:numCache>
            </c:numRef>
          </c:val>
          <c:smooth val="0"/>
        </c:ser>
        <c:ser>
          <c:idx val="4"/>
          <c:order val="4"/>
          <c:tx>
            <c:strRef>
              <c:f>Sheet2!$A$81</c:f>
              <c:strCache>
                <c:ptCount val="1"/>
                <c:pt idx="0">
                  <c:v>Rhizopus/Spirogyra/yeast</c:v>
                </c:pt>
              </c:strCache>
            </c:strRef>
          </c:tx>
          <c:spPr>
            <a:ln w="34925" cap="rnd">
              <a:solidFill>
                <a:schemeClr val="accent5"/>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Sheet2!$B$81:$J$81</c:f>
              <c:numCache>
                <c:formatCode>General</c:formatCode>
                <c:ptCount val="9"/>
                <c:pt idx="1">
                  <c:v>1.0489999999999999</c:v>
                </c:pt>
                <c:pt idx="2">
                  <c:v>1.0609999999999999</c:v>
                </c:pt>
                <c:pt idx="3">
                  <c:v>1.6339999999999999</c:v>
                </c:pt>
                <c:pt idx="4">
                  <c:v>1.413</c:v>
                </c:pt>
                <c:pt idx="5">
                  <c:v>1.476</c:v>
                </c:pt>
                <c:pt idx="6">
                  <c:v>1.321</c:v>
                </c:pt>
                <c:pt idx="7">
                  <c:v>1.2250000000000001</c:v>
                </c:pt>
                <c:pt idx="8">
                  <c:v>1.1639999999999999</c:v>
                </c:pt>
              </c:numCache>
            </c:numRef>
          </c:val>
          <c:smooth val="0"/>
        </c:ser>
        <c:ser>
          <c:idx val="5"/>
          <c:order val="5"/>
          <c:tx>
            <c:strRef>
              <c:f>Sheet2!$A$82</c:f>
              <c:strCache>
                <c:ptCount val="1"/>
              </c:strCache>
            </c:strRef>
          </c:tx>
          <c:spPr>
            <a:ln w="34925" cap="rnd">
              <a:solidFill>
                <a:schemeClr val="accent6"/>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Sheet2!$B$82:$J$82</c:f>
              <c:numCache>
                <c:formatCode>General</c:formatCode>
                <c:ptCount val="9"/>
              </c:numCache>
            </c:numRef>
          </c:val>
          <c:smooth val="0"/>
        </c:ser>
        <c:ser>
          <c:idx val="6"/>
          <c:order val="6"/>
          <c:tx>
            <c:strRef>
              <c:f>Sheet2!$A$83</c:f>
              <c:strCache>
                <c:ptCount val="1"/>
                <c:pt idx="0">
                  <c:v>Aspergillus/  Spirogyra/  yeast</c:v>
                </c:pt>
              </c:strCache>
            </c:strRef>
          </c:tx>
          <c:spPr>
            <a:ln w="34925" cap="rnd">
              <a:solidFill>
                <a:schemeClr val="accent1">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Sheet2!$B$83:$J$83</c:f>
              <c:numCache>
                <c:formatCode>General</c:formatCode>
                <c:ptCount val="9"/>
                <c:pt idx="1">
                  <c:v>1.0960000000000001</c:v>
                </c:pt>
                <c:pt idx="2">
                  <c:v>1.115</c:v>
                </c:pt>
                <c:pt idx="3">
                  <c:v>1.6279999999999999</c:v>
                </c:pt>
                <c:pt idx="4">
                  <c:v>1.48</c:v>
                </c:pt>
                <c:pt idx="5">
                  <c:v>1.296</c:v>
                </c:pt>
                <c:pt idx="6">
                  <c:v>1.3049999999999999</c:v>
                </c:pt>
                <c:pt idx="7">
                  <c:v>1.3120000000000001</c:v>
                </c:pt>
                <c:pt idx="8">
                  <c:v>1.1259999999999999</c:v>
                </c:pt>
              </c:numCache>
            </c:numRef>
          </c:val>
          <c:smooth val="0"/>
        </c:ser>
        <c:ser>
          <c:idx val="7"/>
          <c:order val="7"/>
          <c:tx>
            <c:strRef>
              <c:f>Sheet2!$A$84</c:f>
              <c:strCache>
                <c:ptCount val="1"/>
              </c:strCache>
            </c:strRef>
          </c:tx>
          <c:spPr>
            <a:ln w="34925" cap="rnd">
              <a:solidFill>
                <a:schemeClr val="accent2">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Sheet2!$B$84:$J$84</c:f>
              <c:numCache>
                <c:formatCode>General</c:formatCode>
                <c:ptCount val="9"/>
              </c:numCache>
            </c:numRef>
          </c:val>
          <c:smooth val="0"/>
        </c:ser>
        <c:ser>
          <c:idx val="8"/>
          <c:order val="8"/>
          <c:tx>
            <c:strRef>
              <c:f>Sheet2!$A$85</c:f>
              <c:strCache>
                <c:ptCount val="1"/>
              </c:strCache>
            </c:strRef>
          </c:tx>
          <c:spPr>
            <a:ln w="34925" cap="rnd">
              <a:solidFill>
                <a:schemeClr val="accent3">
                  <a:lumMod val="60000"/>
                </a:schemeClr>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Sheet2!$B$76:$J$76</c:f>
              <c:strCache>
                <c:ptCount val="9"/>
                <c:pt idx="1">
                  <c:v>Day 0</c:v>
                </c:pt>
                <c:pt idx="2">
                  <c:v>Day 3</c:v>
                </c:pt>
                <c:pt idx="3">
                  <c:v>Day 6</c:v>
                </c:pt>
                <c:pt idx="4">
                  <c:v>Day 9</c:v>
                </c:pt>
                <c:pt idx="5">
                  <c:v>Day 12</c:v>
                </c:pt>
                <c:pt idx="6">
                  <c:v>Day 15</c:v>
                </c:pt>
                <c:pt idx="7">
                  <c:v>Day 18</c:v>
                </c:pt>
                <c:pt idx="8">
                  <c:v>Day 21</c:v>
                </c:pt>
              </c:strCache>
            </c:strRef>
          </c:cat>
          <c:val>
            <c:numRef>
              <c:f>Sheet2!$B$85:$J$85</c:f>
              <c:numCache>
                <c:formatCode>General</c:formatCode>
                <c:ptCount val="9"/>
              </c:numCache>
            </c:numRef>
          </c:val>
          <c:smooth val="0"/>
        </c:ser>
        <c:dLbls>
          <c:dLblPos val="ctr"/>
          <c:showLegendKey val="0"/>
          <c:showVal val="1"/>
          <c:showCatName val="0"/>
          <c:showSerName val="0"/>
          <c:showPercent val="0"/>
          <c:showBubbleSize val="0"/>
        </c:dLbls>
        <c:marker val="1"/>
        <c:smooth val="0"/>
        <c:axId val="40414592"/>
        <c:axId val="40637568"/>
      </c:lineChart>
      <c:catAx>
        <c:axId val="40414592"/>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637568"/>
        <c:crosses val="autoZero"/>
        <c:auto val="1"/>
        <c:lblAlgn val="ctr"/>
        <c:lblOffset val="100"/>
        <c:noMultiLvlLbl val="0"/>
      </c:catAx>
      <c:valAx>
        <c:axId val="406375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0414592"/>
        <c:crosses val="autoZero"/>
        <c:crossBetween val="between"/>
      </c:valAx>
      <c:spPr>
        <a:noFill/>
        <a:ln>
          <a:noFill/>
        </a:ln>
        <a:effectLst/>
      </c:spPr>
    </c:plotArea>
    <c:legend>
      <c:legendPos val="b"/>
      <c:legendEntry>
        <c:idx val="3"/>
        <c:delete val="1"/>
      </c:legendEntry>
      <c:legendEntry>
        <c:idx val="5"/>
        <c:delete val="1"/>
      </c:legendEntry>
      <c:legendEntry>
        <c:idx val="7"/>
        <c:delete val="1"/>
      </c:legendEntry>
      <c:legendEntry>
        <c:idx val="8"/>
        <c:delete val="1"/>
      </c:legendEntry>
      <c:layout>
        <c:manualLayout>
          <c:xMode val="edge"/>
          <c:yMode val="edge"/>
          <c:x val="2.1183037700410093E-2"/>
          <c:y val="0.80319323557609201"/>
          <c:w val="0.93071067741346325"/>
          <c:h val="5.149738318638313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userShapes r:id="rId3"/>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0.00723</cdr:x>
      <cdr:y>0.01452</cdr:y>
    </cdr:from>
    <cdr:to>
      <cdr:x>0.15732</cdr:x>
      <cdr:y>0.07441</cdr:y>
    </cdr:to>
    <cdr:sp macro="" textlink="">
      <cdr:nvSpPr>
        <cdr:cNvPr id="4" name="TextBox 3"/>
        <cdr:cNvSpPr txBox="1"/>
      </cdr:nvSpPr>
      <cdr:spPr>
        <a:xfrm xmlns:a="http://schemas.openxmlformats.org/drawingml/2006/main">
          <a:off x="38100" y="76199"/>
          <a:ext cx="790575"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dirty="0"/>
            <a:t>O.D</a:t>
          </a:r>
        </a:p>
      </cdr:txBody>
    </cdr:sp>
  </cdr:relSizeAnchor>
  <cdr:relSizeAnchor xmlns:cdr="http://schemas.openxmlformats.org/drawingml/2006/chartDrawing">
    <cdr:from>
      <cdr:x>0.01735</cdr:x>
      <cdr:y>0.88255</cdr:y>
    </cdr:from>
    <cdr:to>
      <cdr:x>0.98011</cdr:x>
      <cdr:y>0.95406</cdr:y>
    </cdr:to>
    <cdr:sp macro="" textlink="">
      <cdr:nvSpPr>
        <cdr:cNvPr id="5" name="TextBox 4"/>
        <cdr:cNvSpPr txBox="1"/>
      </cdr:nvSpPr>
      <cdr:spPr>
        <a:xfrm xmlns:a="http://schemas.openxmlformats.org/drawingml/2006/main">
          <a:off x="185531" y="5888788"/>
          <a:ext cx="10296260" cy="477149"/>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GB" sz="2000" b="1" dirty="0"/>
            <a:t>FIG. 1: Growth curve obtained from treating cassava cultivar TME 0505 with different </a:t>
          </a:r>
          <a:r>
            <a:rPr lang="en-GB" sz="2000" b="1" dirty="0" err="1"/>
            <a:t>innocula</a:t>
          </a:r>
          <a:endParaRPr lang="en-GB" sz="20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0.02439</cdr:x>
      <cdr:y>0.89328</cdr:y>
    </cdr:from>
    <cdr:to>
      <cdr:x>0.9598</cdr:x>
      <cdr:y>1</cdr:y>
    </cdr:to>
    <cdr:sp macro="" textlink="">
      <cdr:nvSpPr>
        <cdr:cNvPr id="2" name="TextBox 1"/>
        <cdr:cNvSpPr txBox="1"/>
      </cdr:nvSpPr>
      <cdr:spPr>
        <a:xfrm xmlns:a="http://schemas.openxmlformats.org/drawingml/2006/main">
          <a:off x="278296" y="5989982"/>
          <a:ext cx="10673139" cy="715617"/>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GB" sz="2000" b="1" dirty="0"/>
            <a:t>FIG. 2: Growth curve obtained from treating cassava cultivar TME 419 with different </a:t>
          </a:r>
          <a:r>
            <a:rPr lang="en-GB" sz="2000" b="1" dirty="0" smtClean="0"/>
            <a:t>inoculants</a:t>
          </a:r>
          <a:endParaRPr lang="en-GB" sz="2000" b="1" dirty="0"/>
        </a:p>
      </cdr:txBody>
    </cdr:sp>
  </cdr:relSizeAnchor>
  <cdr:relSizeAnchor xmlns:cdr="http://schemas.openxmlformats.org/drawingml/2006/chartDrawing">
    <cdr:from>
      <cdr:x>0.01742</cdr:x>
      <cdr:y>0</cdr:y>
    </cdr:from>
    <cdr:to>
      <cdr:x>0.18191</cdr:x>
      <cdr:y>0.0455</cdr:y>
    </cdr:to>
    <cdr:sp macro="" textlink="">
      <cdr:nvSpPr>
        <cdr:cNvPr id="3" name="TextBox 2"/>
        <cdr:cNvSpPr txBox="1"/>
      </cdr:nvSpPr>
      <cdr:spPr>
        <a:xfrm xmlns:a="http://schemas.openxmlformats.org/drawingml/2006/main">
          <a:off x="198782" y="0"/>
          <a:ext cx="1876851" cy="3050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600" dirty="0"/>
            <a:t>O.D</a:t>
          </a:r>
        </a:p>
      </cdr:txBody>
    </cdr:sp>
  </cdr:relSizeAnchor>
</c:userShapes>
</file>

<file path=ppt/drawings/drawing3.xml><?xml version="1.0" encoding="utf-8"?>
<c:userShapes xmlns:c="http://schemas.openxmlformats.org/drawingml/2006/chart">
  <cdr:relSizeAnchor xmlns:cdr="http://schemas.openxmlformats.org/drawingml/2006/chartDrawing">
    <cdr:from>
      <cdr:x>0.02576</cdr:x>
      <cdr:y>0.86265</cdr:y>
    </cdr:from>
    <cdr:to>
      <cdr:x>0.97658</cdr:x>
      <cdr:y>0.96759</cdr:y>
    </cdr:to>
    <cdr:sp macro="" textlink="">
      <cdr:nvSpPr>
        <cdr:cNvPr id="2" name="TextBox 1"/>
        <cdr:cNvSpPr txBox="1"/>
      </cdr:nvSpPr>
      <cdr:spPr>
        <a:xfrm xmlns:a="http://schemas.openxmlformats.org/drawingml/2006/main">
          <a:off x="291549" y="5807450"/>
          <a:ext cx="10760765" cy="706467"/>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en-GB" sz="2000" b="1" dirty="0" smtClean="0"/>
            <a:t>FIG. </a:t>
          </a:r>
          <a:r>
            <a:rPr lang="en-GB" sz="2000" b="1" dirty="0"/>
            <a:t>3: Growth curve obtained from treating cassava cultivar TME 4779 with </a:t>
          </a:r>
          <a:r>
            <a:rPr lang="en-GB" sz="2000" b="1" dirty="0" smtClean="0"/>
            <a:t>different inoculants</a:t>
          </a:r>
          <a:endParaRPr lang="en-GB" sz="2000" b="1" dirty="0"/>
        </a:p>
      </cdr:txBody>
    </cdr:sp>
  </cdr:relSizeAnchor>
  <cdr:relSizeAnchor xmlns:cdr="http://schemas.openxmlformats.org/drawingml/2006/chartDrawing">
    <cdr:from>
      <cdr:x>0</cdr:x>
      <cdr:y>0.01698</cdr:y>
    </cdr:from>
    <cdr:to>
      <cdr:x>0.15659</cdr:x>
      <cdr:y>0.05401</cdr:y>
    </cdr:to>
    <cdr:sp macro="" textlink="">
      <cdr:nvSpPr>
        <cdr:cNvPr id="3" name="TextBox 2"/>
        <cdr:cNvSpPr txBox="1"/>
      </cdr:nvSpPr>
      <cdr:spPr>
        <a:xfrm xmlns:a="http://schemas.openxmlformats.org/drawingml/2006/main">
          <a:off x="0" y="104775"/>
          <a:ext cx="962025" cy="2286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l"/>
          <a:r>
            <a:rPr lang="en-GB" sz="1100"/>
            <a:t>O.D</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3B90CE44-303D-45D8-B708-84FACC1BF582}"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a:defRPr/>
            </a:pPr>
            <a:fld id="{0F9995A9-D530-4FF3-800D-B27B75918782}" type="slidenum">
              <a:rPr lang="en-GB" smtClean="0"/>
              <a:pPr>
                <a:defRPr/>
              </a:pPr>
              <a:t>‹#›</a:t>
            </a:fld>
            <a:endParaRPr lang="en-GB"/>
          </a:p>
        </p:txBody>
      </p:sp>
    </p:spTree>
    <p:extLst>
      <p:ext uri="{BB962C8B-B14F-4D97-AF65-F5344CB8AC3E}">
        <p14:creationId xmlns:p14="http://schemas.microsoft.com/office/powerpoint/2010/main" val="4107392187"/>
      </p:ext>
    </p:extLst>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2C5B07B-49D6-442D-920A-4E5B1351011E}"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DAB03243-F12A-45BA-AFB9-75F6FA0040FC}" type="slidenum">
              <a:rPr lang="en-GB" smtClean="0"/>
              <a:pPr>
                <a:defRPr/>
              </a:pPr>
              <a:t>‹#›</a:t>
            </a:fld>
            <a:endParaRPr lang="en-GB"/>
          </a:p>
        </p:txBody>
      </p:sp>
    </p:spTree>
    <p:extLst>
      <p:ext uri="{BB962C8B-B14F-4D97-AF65-F5344CB8AC3E}">
        <p14:creationId xmlns:p14="http://schemas.microsoft.com/office/powerpoint/2010/main" val="3627352945"/>
      </p:ext>
    </p:extLst>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2C5B07B-49D6-442D-920A-4E5B1351011E}"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DAB03243-F12A-45BA-AFB9-75F6FA0040FC}" type="slidenum">
              <a:rPr lang="en-GB" smtClean="0"/>
              <a:pPr>
                <a:defRPr/>
              </a:pPr>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8354077"/>
      </p:ext>
    </p:extLst>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02C5B07B-49D6-442D-920A-4E5B1351011E}" type="datetimeFigureOut">
              <a:rPr lang="en-GB" smtClean="0"/>
              <a:pPr>
                <a:defRPr/>
              </a:pPr>
              <a:t>11/08/2015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DAB03243-F12A-45BA-AFB9-75F6FA0040FC}" type="slidenum">
              <a:rPr lang="en-GB" smtClean="0"/>
              <a:pPr>
                <a:defRPr/>
              </a:pPr>
              <a:t>‹#›</a:t>
            </a:fld>
            <a:endParaRPr lang="en-GB"/>
          </a:p>
        </p:txBody>
      </p:sp>
    </p:spTree>
    <p:extLst>
      <p:ext uri="{BB962C8B-B14F-4D97-AF65-F5344CB8AC3E}">
        <p14:creationId xmlns:p14="http://schemas.microsoft.com/office/powerpoint/2010/main" val="1976671976"/>
      </p:ext>
    </p:extLst>
  </p:cSld>
  <p:clrMapOvr>
    <a:masterClrMapping/>
  </p:clrMapOvr>
  <p:transition spd="slow">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02C5B07B-49D6-442D-920A-4E5B1351011E}" type="datetimeFigureOut">
              <a:rPr lang="en-GB" smtClean="0"/>
              <a:pPr>
                <a:defRPr/>
              </a:pPr>
              <a:t>11/08/2015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DAB03243-F12A-45BA-AFB9-75F6FA0040FC}" type="slidenum">
              <a:rPr lang="en-GB" smtClean="0"/>
              <a:pPr>
                <a:defRPr/>
              </a:pPr>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208675"/>
      </p:ext>
    </p:extLst>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02C5B07B-49D6-442D-920A-4E5B1351011E}" type="datetimeFigureOut">
              <a:rPr lang="en-GB" smtClean="0"/>
              <a:pPr>
                <a:defRPr/>
              </a:pPr>
              <a:t>11/08/2015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DAB03243-F12A-45BA-AFB9-75F6FA0040FC}" type="slidenum">
              <a:rPr lang="en-GB" smtClean="0"/>
              <a:pPr>
                <a:defRPr/>
              </a:pPr>
              <a:t>‹#›</a:t>
            </a:fld>
            <a:endParaRPr lang="en-GB"/>
          </a:p>
        </p:txBody>
      </p:sp>
    </p:spTree>
    <p:extLst>
      <p:ext uri="{BB962C8B-B14F-4D97-AF65-F5344CB8AC3E}">
        <p14:creationId xmlns:p14="http://schemas.microsoft.com/office/powerpoint/2010/main" val="3236299022"/>
      </p:ext>
    </p:extLst>
  </p:cSld>
  <p:clrMapOvr>
    <a:masterClrMapping/>
  </p:clrMapOvr>
  <p:transition spd="slow">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76E460E-6B46-41B1-B800-6FBD3DD9B476}"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F4567522-4446-4283-B064-8F56F95550C7}" type="slidenum">
              <a:rPr lang="en-GB" smtClean="0"/>
              <a:pPr>
                <a:defRPr/>
              </a:pPr>
              <a:t>‹#›</a:t>
            </a:fld>
            <a:endParaRPr lang="en-GB"/>
          </a:p>
        </p:txBody>
      </p:sp>
    </p:spTree>
    <p:extLst>
      <p:ext uri="{BB962C8B-B14F-4D97-AF65-F5344CB8AC3E}">
        <p14:creationId xmlns:p14="http://schemas.microsoft.com/office/powerpoint/2010/main" val="4270255808"/>
      </p:ext>
    </p:extLst>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C4B9B8F-5433-40A0-B4DC-C4B7E05CF530}"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815192F1-8CAF-4159-8999-3C8A6B77846A}" type="slidenum">
              <a:rPr lang="en-GB" smtClean="0"/>
              <a:pPr>
                <a:defRPr/>
              </a:pPr>
              <a:t>‹#›</a:t>
            </a:fld>
            <a:endParaRPr lang="en-GB"/>
          </a:p>
        </p:txBody>
      </p:sp>
    </p:spTree>
    <p:extLst>
      <p:ext uri="{BB962C8B-B14F-4D97-AF65-F5344CB8AC3E}">
        <p14:creationId xmlns:p14="http://schemas.microsoft.com/office/powerpoint/2010/main" val="3173398522"/>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3744448-19F2-4ADE-AFF4-9E441AB58689}"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3FCE9F2B-BDB9-47F2-BC9F-371BE975CB45}" type="slidenum">
              <a:rPr lang="en-GB" smtClean="0"/>
              <a:pPr>
                <a:defRPr/>
              </a:pPr>
              <a:t>‹#›</a:t>
            </a:fld>
            <a:endParaRPr lang="en-GB"/>
          </a:p>
        </p:txBody>
      </p:sp>
    </p:spTree>
    <p:extLst>
      <p:ext uri="{BB962C8B-B14F-4D97-AF65-F5344CB8AC3E}">
        <p14:creationId xmlns:p14="http://schemas.microsoft.com/office/powerpoint/2010/main" val="3966416971"/>
      </p:ext>
    </p:extLst>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D913367-E334-42FF-8080-9B93812E1B2A}" type="datetimeFigureOut">
              <a:rPr lang="en-GB" smtClean="0"/>
              <a:pPr>
                <a:defRPr/>
              </a:pPr>
              <a:t>11/08/2015</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a:defRPr/>
            </a:pPr>
            <a:fld id="{E17B7B14-5CA9-4ADD-8FE7-E7E3CC168CB4}" type="slidenum">
              <a:rPr lang="en-GB" smtClean="0"/>
              <a:pPr>
                <a:defRPr/>
              </a:pPr>
              <a:t>‹#›</a:t>
            </a:fld>
            <a:endParaRPr lang="en-GB"/>
          </a:p>
        </p:txBody>
      </p:sp>
    </p:spTree>
    <p:extLst>
      <p:ext uri="{BB962C8B-B14F-4D97-AF65-F5344CB8AC3E}">
        <p14:creationId xmlns:p14="http://schemas.microsoft.com/office/powerpoint/2010/main" val="1629385454"/>
      </p:ext>
    </p:extLst>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5ED117F-CA13-4990-8339-7B28B2E33CCD}" type="datetimeFigureOut">
              <a:rPr lang="en-GB" smtClean="0"/>
              <a:pPr>
                <a:defRPr/>
              </a:pPr>
              <a:t>11/08/2015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a:defRPr/>
            </a:pPr>
            <a:fld id="{4B583EB0-EADE-4877-AA42-0B8FE2B2A318}" type="slidenum">
              <a:rPr lang="en-GB" smtClean="0"/>
              <a:pPr>
                <a:defRPr/>
              </a:pPr>
              <a:t>‹#›</a:t>
            </a:fld>
            <a:endParaRPr lang="en-GB"/>
          </a:p>
        </p:txBody>
      </p:sp>
    </p:spTree>
    <p:extLst>
      <p:ext uri="{BB962C8B-B14F-4D97-AF65-F5344CB8AC3E}">
        <p14:creationId xmlns:p14="http://schemas.microsoft.com/office/powerpoint/2010/main" val="3779597127"/>
      </p:ext>
    </p:extLst>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0B9EC829-45D2-4452-B8F9-BC20B351E2CA}" type="datetimeFigureOut">
              <a:rPr lang="en-GB" smtClean="0"/>
              <a:pPr>
                <a:defRPr/>
              </a:pPr>
              <a:t>11/08/2015</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a:defRPr/>
            </a:pPr>
            <a:fld id="{7E26EA1B-5DA3-4716-B865-E80D04770372}" type="slidenum">
              <a:rPr lang="en-GB" smtClean="0"/>
              <a:pPr>
                <a:defRPr/>
              </a:pPr>
              <a:t>‹#›</a:t>
            </a:fld>
            <a:endParaRPr lang="en-GB"/>
          </a:p>
        </p:txBody>
      </p:sp>
    </p:spTree>
    <p:extLst>
      <p:ext uri="{BB962C8B-B14F-4D97-AF65-F5344CB8AC3E}">
        <p14:creationId xmlns:p14="http://schemas.microsoft.com/office/powerpoint/2010/main" val="104910836"/>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3B9E56B9-BBC3-440E-9B0E-19F5B3EDE52F}" type="datetimeFigureOut">
              <a:rPr lang="en-GB" smtClean="0"/>
              <a:pPr>
                <a:defRPr/>
              </a:pPr>
              <a:t>11/08/2015</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14BCC106-684A-432A-ADCE-DF50BC76E9F3}" type="slidenum">
              <a:rPr lang="en-GB" smtClean="0"/>
              <a:pPr>
                <a:defRPr/>
              </a:pPr>
              <a:t>‹#›</a:t>
            </a:fld>
            <a:endParaRPr lang="en-GB"/>
          </a:p>
        </p:txBody>
      </p:sp>
    </p:spTree>
    <p:extLst>
      <p:ext uri="{BB962C8B-B14F-4D97-AF65-F5344CB8AC3E}">
        <p14:creationId xmlns:p14="http://schemas.microsoft.com/office/powerpoint/2010/main" val="1527781050"/>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1482E17-2032-4B70-992B-691031B452A2}" type="datetimeFigureOut">
              <a:rPr lang="en-GB" smtClean="0"/>
              <a:pPr>
                <a:defRPr/>
              </a:pPr>
              <a:t>11/08/2015</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C19071E9-D4B9-4E0A-B3EB-E247D3741244}" type="slidenum">
              <a:rPr lang="en-GB" smtClean="0"/>
              <a:pPr>
                <a:defRPr/>
              </a:pPr>
              <a:t>‹#›</a:t>
            </a:fld>
            <a:endParaRPr lang="en-GB"/>
          </a:p>
        </p:txBody>
      </p:sp>
    </p:spTree>
    <p:extLst>
      <p:ext uri="{BB962C8B-B14F-4D97-AF65-F5344CB8AC3E}">
        <p14:creationId xmlns:p14="http://schemas.microsoft.com/office/powerpoint/2010/main" val="481637285"/>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07D4D4D-0DDB-4A1A-9EFD-86BCF1103C23}" type="datetimeFigureOut">
              <a:rPr lang="en-GB" smtClean="0"/>
              <a:pPr>
                <a:defRPr/>
              </a:pPr>
              <a:t>11/08/2015</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0341A72E-0BF4-4E60-8897-A38409B51C2D}" type="slidenum">
              <a:rPr lang="en-GB" smtClean="0"/>
              <a:pPr>
                <a:defRPr/>
              </a:pPr>
              <a:t>‹#›</a:t>
            </a:fld>
            <a:endParaRPr lang="en-GB"/>
          </a:p>
        </p:txBody>
      </p:sp>
    </p:spTree>
    <p:extLst>
      <p:ext uri="{BB962C8B-B14F-4D97-AF65-F5344CB8AC3E}">
        <p14:creationId xmlns:p14="http://schemas.microsoft.com/office/powerpoint/2010/main" val="4168568456"/>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712EA49-1674-40F3-B201-16656B722E01}" type="datetimeFigureOut">
              <a:rPr lang="en-GB" smtClean="0"/>
              <a:pPr>
                <a:defRPr/>
              </a:pPr>
              <a:t>11/08/2015</a:t>
            </a:fld>
            <a:endParaRPr lang="en-GB"/>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a:defRPr/>
            </a:pPr>
            <a:fld id="{A73A6F19-2846-4BF2-A438-06DD3304301A}" type="slidenum">
              <a:rPr lang="en-GB" smtClean="0"/>
              <a:pPr>
                <a:defRPr/>
              </a:pPr>
              <a:t>‹#›</a:t>
            </a:fld>
            <a:endParaRPr lang="en-GB"/>
          </a:p>
        </p:txBody>
      </p:sp>
    </p:spTree>
    <p:extLst>
      <p:ext uri="{BB962C8B-B14F-4D97-AF65-F5344CB8AC3E}">
        <p14:creationId xmlns:p14="http://schemas.microsoft.com/office/powerpoint/2010/main" val="3879515234"/>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2C5B07B-49D6-442D-920A-4E5B1351011E}" type="datetimeFigureOut">
              <a:rPr lang="en-GB" smtClean="0"/>
              <a:pPr>
                <a:defRPr/>
              </a:pPr>
              <a:t>11/08/2015</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a:defRPr/>
            </a:pPr>
            <a:fld id="{DAB03243-F12A-45BA-AFB9-75F6FA0040FC}" type="slidenum">
              <a:rPr lang="en-GB" smtClean="0"/>
              <a:pPr>
                <a:defRPr/>
              </a:pPr>
              <a:t>‹#›</a:t>
            </a:fld>
            <a:endParaRPr lang="en-GB"/>
          </a:p>
        </p:txBody>
      </p:sp>
    </p:spTree>
    <p:extLst>
      <p:ext uri="{BB962C8B-B14F-4D97-AF65-F5344CB8AC3E}">
        <p14:creationId xmlns:p14="http://schemas.microsoft.com/office/powerpoint/2010/main" val="3061409814"/>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 id="2147483865" r:id="rId12"/>
    <p:sldLayoutId id="2147483866" r:id="rId13"/>
    <p:sldLayoutId id="2147483867" r:id="rId14"/>
    <p:sldLayoutId id="2147483868" r:id="rId15"/>
    <p:sldLayoutId id="2147483869" r:id="rId16"/>
  </p:sldLayoutIdLst>
  <p:transition spd="slow">
    <p:fade/>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331305" y="234288"/>
            <a:ext cx="11622156" cy="6553200"/>
          </a:xfrm>
        </p:spPr>
        <p:txBody>
          <a:bodyPr>
            <a:normAutofit fontScale="85000" lnSpcReduction="20000"/>
          </a:bodyPr>
          <a:lstStyle/>
          <a:p>
            <a:pPr fontAlgn="t"/>
            <a:endParaRPr lang="en-US" dirty="0" smtClean="0"/>
          </a:p>
          <a:p>
            <a:pPr algn="ctr"/>
            <a:r>
              <a:rPr lang="en-US" sz="2800" b="1" dirty="0" smtClean="0">
                <a:solidFill>
                  <a:schemeClr val="tx1"/>
                </a:solidFill>
              </a:rPr>
              <a:t>PROCESS OPTIMIZATION OF BIOETHANOL PRODUCTION FROM PEELS OF CASSAVA CULTIVARS USING DIFFERENT MICROBIAL INNOCULANTS.</a:t>
            </a:r>
            <a:endParaRPr lang="en-US" sz="2800" dirty="0" smtClean="0">
              <a:solidFill>
                <a:schemeClr val="tx1"/>
              </a:solidFill>
            </a:endParaRPr>
          </a:p>
          <a:p>
            <a:pPr algn="ctr" fontAlgn="t"/>
            <a:endParaRPr lang="en-US" sz="2800" dirty="0" smtClean="0">
              <a:solidFill>
                <a:schemeClr val="tx1"/>
              </a:solidFill>
            </a:endParaRPr>
          </a:p>
          <a:p>
            <a:pPr algn="ctr" fontAlgn="t"/>
            <a:r>
              <a:rPr lang="en-US" sz="2800" dirty="0" smtClean="0">
                <a:solidFill>
                  <a:schemeClr val="tx1"/>
                </a:solidFill>
              </a:rPr>
              <a:t>  by</a:t>
            </a:r>
          </a:p>
          <a:p>
            <a:pPr algn="ctr" fontAlgn="t"/>
            <a:r>
              <a:rPr lang="en-US" sz="2800" b="1" dirty="0" smtClean="0">
                <a:solidFill>
                  <a:schemeClr val="tx1"/>
                </a:solidFill>
              </a:rPr>
              <a:t>  </a:t>
            </a:r>
          </a:p>
          <a:p>
            <a:pPr algn="ctr" fontAlgn="t"/>
            <a:endParaRPr lang="en-US" sz="2800" dirty="0" smtClean="0">
              <a:solidFill>
                <a:schemeClr val="tx1"/>
              </a:solidFill>
            </a:endParaRPr>
          </a:p>
          <a:p>
            <a:pPr>
              <a:lnSpc>
                <a:spcPct val="115000"/>
              </a:lnSpc>
              <a:spcBef>
                <a:spcPts val="0"/>
              </a:spcBef>
              <a:spcAft>
                <a:spcPts val="1000"/>
              </a:spcAft>
            </a:pPr>
            <a:r>
              <a:rPr lang="en-US" sz="2800" b="1" dirty="0" err="1" smtClean="0">
                <a:solidFill>
                  <a:schemeClr val="tx1"/>
                </a:solidFill>
              </a:rPr>
              <a:t>Uyoh</a:t>
            </a:r>
            <a:r>
              <a:rPr lang="en-US" sz="2800" b="1" dirty="0" smtClean="0">
                <a:solidFill>
                  <a:schemeClr val="tx1"/>
                </a:solidFill>
              </a:rPr>
              <a:t> </a:t>
            </a:r>
            <a:r>
              <a:rPr lang="en-US" sz="2800" b="1" dirty="0" err="1" smtClean="0">
                <a:solidFill>
                  <a:schemeClr val="tx1"/>
                </a:solidFill>
              </a:rPr>
              <a:t>Edak</a:t>
            </a:r>
            <a:r>
              <a:rPr lang="en-US" sz="2800" b="1" dirty="0" smtClean="0">
                <a:solidFill>
                  <a:schemeClr val="tx1"/>
                </a:solidFill>
              </a:rPr>
              <a:t> Aniedi</a:t>
            </a:r>
            <a:r>
              <a:rPr lang="en-US" sz="2800" b="1" baseline="30000" dirty="0" smtClean="0">
                <a:latin typeface="Calibri"/>
                <a:ea typeface="Calibri"/>
                <a:cs typeface="Times New Roman"/>
              </a:rPr>
              <a:t>1</a:t>
            </a:r>
            <a:r>
              <a:rPr lang="en-US" sz="2800" b="1" dirty="0" smtClean="0">
                <a:solidFill>
                  <a:schemeClr val="tx1"/>
                </a:solidFill>
              </a:rPr>
              <a:t>, </a:t>
            </a:r>
            <a:r>
              <a:rPr lang="en-US" sz="2800" b="1" dirty="0" err="1" smtClean="0">
                <a:solidFill>
                  <a:schemeClr val="tx1"/>
                </a:solidFill>
              </a:rPr>
              <a:t>Obianwa</a:t>
            </a:r>
            <a:r>
              <a:rPr lang="en-US" sz="2800" b="1" dirty="0" smtClean="0">
                <a:solidFill>
                  <a:schemeClr val="tx1"/>
                </a:solidFill>
              </a:rPr>
              <a:t> </a:t>
            </a:r>
            <a:r>
              <a:rPr lang="en-US" sz="2800" b="1" dirty="0" err="1" smtClean="0">
                <a:solidFill>
                  <a:schemeClr val="tx1"/>
                </a:solidFill>
              </a:rPr>
              <a:t>Chibuzor</a:t>
            </a:r>
            <a:r>
              <a:rPr lang="en-US" sz="2800" b="1" dirty="0" smtClean="0">
                <a:solidFill>
                  <a:schemeClr val="tx1"/>
                </a:solidFill>
              </a:rPr>
              <a:t> Uchenna</a:t>
            </a:r>
            <a:r>
              <a:rPr lang="en-US" sz="2800" b="1" baseline="30000" dirty="0">
                <a:solidFill>
                  <a:prstClr val="black">
                    <a:lumMod val="65000"/>
                    <a:lumOff val="35000"/>
                  </a:prstClr>
                </a:solidFill>
                <a:latin typeface="Calibri"/>
                <a:ea typeface="Calibri"/>
                <a:cs typeface="Times New Roman"/>
              </a:rPr>
              <a:t>1</a:t>
            </a:r>
            <a:r>
              <a:rPr lang="en-US" sz="2800" b="1" dirty="0" smtClean="0">
                <a:solidFill>
                  <a:schemeClr val="tx1"/>
                </a:solidFill>
              </a:rPr>
              <a:t> and </a:t>
            </a:r>
            <a:r>
              <a:rPr lang="en-US" sz="2800" b="1" dirty="0" err="1" smtClean="0">
                <a:solidFill>
                  <a:schemeClr val="tx1"/>
                </a:solidFill>
              </a:rPr>
              <a:t>Igile</a:t>
            </a:r>
            <a:r>
              <a:rPr lang="en-US" sz="2800" b="1" dirty="0" smtClean="0">
                <a:solidFill>
                  <a:schemeClr val="tx1"/>
                </a:solidFill>
              </a:rPr>
              <a:t> Godwin</a:t>
            </a:r>
            <a:r>
              <a:rPr lang="en-US" sz="2800" baseline="30000" dirty="0" smtClean="0">
                <a:latin typeface="Calibri"/>
                <a:ea typeface="Calibri"/>
                <a:cs typeface="Times New Roman"/>
              </a:rPr>
              <a:t>2</a:t>
            </a:r>
            <a:endParaRPr lang="en-US" sz="2800" dirty="0">
              <a:latin typeface="Calibri"/>
              <a:ea typeface="Calibri"/>
              <a:cs typeface="Times New Roman"/>
            </a:endParaRPr>
          </a:p>
          <a:p>
            <a:pPr>
              <a:lnSpc>
                <a:spcPct val="115000"/>
              </a:lnSpc>
              <a:spcBef>
                <a:spcPts val="0"/>
              </a:spcBef>
              <a:spcAft>
                <a:spcPts val="1000"/>
              </a:spcAft>
            </a:pPr>
            <a:endParaRPr lang="en-US" sz="2800" dirty="0" smtClean="0">
              <a:solidFill>
                <a:schemeClr val="tx1"/>
              </a:solidFill>
            </a:endParaRPr>
          </a:p>
          <a:p>
            <a:pPr algn="ctr" fontAlgn="t"/>
            <a:r>
              <a:rPr lang="en-US" sz="2800" b="1" dirty="0" smtClean="0">
                <a:solidFill>
                  <a:schemeClr val="tx1"/>
                </a:solidFill>
              </a:rPr>
              <a:t>Department of Genetics &amp; Biotechnology</a:t>
            </a:r>
            <a:r>
              <a:rPr lang="en-US" sz="2800" baseline="30000" dirty="0">
                <a:latin typeface="Calibri"/>
                <a:ea typeface="Calibri"/>
                <a:cs typeface="Times New Roman"/>
              </a:rPr>
              <a:t>1</a:t>
            </a:r>
            <a:r>
              <a:rPr lang="en-US" sz="2800" b="1" dirty="0" smtClean="0">
                <a:solidFill>
                  <a:schemeClr val="tx1"/>
                </a:solidFill>
              </a:rPr>
              <a:t> and Department of  Biochemistry</a:t>
            </a:r>
            <a:r>
              <a:rPr lang="en-US" sz="2800" baseline="30000" dirty="0">
                <a:latin typeface="Calibri"/>
                <a:ea typeface="Calibri"/>
                <a:cs typeface="Times New Roman"/>
              </a:rPr>
              <a:t>2</a:t>
            </a:r>
            <a:endParaRPr lang="en-US" sz="2800" dirty="0" smtClean="0">
              <a:solidFill>
                <a:schemeClr val="tx1"/>
              </a:solidFill>
            </a:endParaRPr>
          </a:p>
          <a:p>
            <a:pPr algn="ctr" fontAlgn="t"/>
            <a:r>
              <a:rPr lang="en-US" sz="2800" b="1" dirty="0" smtClean="0">
                <a:solidFill>
                  <a:schemeClr val="tx1"/>
                </a:solidFill>
              </a:rPr>
              <a:t>UNIVERSITY OF CALABAR,</a:t>
            </a:r>
          </a:p>
          <a:p>
            <a:pPr algn="ctr" fontAlgn="t"/>
            <a:r>
              <a:rPr lang="en-US" sz="2800" b="1" dirty="0" smtClean="0">
                <a:solidFill>
                  <a:schemeClr val="tx1"/>
                </a:solidFill>
              </a:rPr>
              <a:t>NIGERIA</a:t>
            </a:r>
            <a:endParaRPr lang="en-US" sz="2800" dirty="0" smtClean="0">
              <a:solidFill>
                <a:schemeClr val="tx1"/>
              </a:solidFill>
            </a:endParaRPr>
          </a:p>
          <a:p>
            <a:pPr algn="ctr" fontAlgn="t"/>
            <a:endParaRPr lang="en-US" sz="2800" b="1" dirty="0" smtClean="0">
              <a:solidFill>
                <a:schemeClr val="tx1"/>
              </a:solidFill>
            </a:endParaRPr>
          </a:p>
          <a:p>
            <a:pPr algn="ctr" fontAlgn="t"/>
            <a:endParaRPr lang="en-US" sz="2800" b="1" dirty="0" smtClean="0">
              <a:solidFill>
                <a:schemeClr val="tx1"/>
              </a:solidFill>
            </a:endParaRPr>
          </a:p>
          <a:p>
            <a:pPr algn="ctr" fontAlgn="t"/>
            <a:r>
              <a:rPr lang="en-US" sz="2800" b="1" dirty="0" smtClean="0">
                <a:solidFill>
                  <a:schemeClr val="tx1"/>
                </a:solidFill>
              </a:rPr>
              <a:t>AUGUST 2015</a:t>
            </a:r>
          </a:p>
          <a:p>
            <a:pPr fontAlgn="t"/>
            <a:endParaRPr lang="en-US" b="1" dirty="0" smtClean="0"/>
          </a:p>
          <a:p>
            <a:pPr fontAlgn="t"/>
            <a:endParaRPr lang="en-US" dirty="0" smtClean="0"/>
          </a:p>
          <a:p>
            <a:endParaRPr lang="en-US" dirty="0" smtClean="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5315762"/>
              </p:ext>
            </p:extLst>
          </p:nvPr>
        </p:nvGraphicFramePr>
        <p:xfrm>
          <a:off x="371060" y="1438871"/>
          <a:ext cx="11277600" cy="5419131"/>
        </p:xfrm>
        <a:graphic>
          <a:graphicData uri="http://schemas.openxmlformats.org/drawingml/2006/table">
            <a:tbl>
              <a:tblPr firstRow="1" firstCol="1" bandRow="1"/>
              <a:tblGrid>
                <a:gridCol w="2630303"/>
                <a:gridCol w="1033532"/>
                <a:gridCol w="1033532"/>
                <a:gridCol w="1033532"/>
                <a:gridCol w="1033532"/>
                <a:gridCol w="1033532"/>
                <a:gridCol w="1094391"/>
                <a:gridCol w="1106565"/>
                <a:gridCol w="1106565"/>
                <a:gridCol w="172116"/>
              </a:tblGrid>
              <a:tr h="686681">
                <a:tc>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9">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419</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73245">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Inoculum</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0</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3</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9</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12</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18</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21</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473245">
                <a:tc>
                  <a:txBody>
                    <a:bodyPr/>
                    <a:lstStyle/>
                    <a:p>
                      <a:pPr algn="ctr" latinLnBrk="0">
                        <a:spcAft>
                          <a:spcPts val="0"/>
                        </a:spcAft>
                      </a:pP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1.362 (4)</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1.345 (5)</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1.551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1.194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0.992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1.011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a:txBody>
                    <a:bodyPr/>
                    <a:lstStyle/>
                    <a:p>
                      <a:pPr algn="ctr" latinLnBrk="0">
                        <a:spcAft>
                          <a:spcPts val="0"/>
                        </a:spcAft>
                      </a:pP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0.94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0.997 (4)</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1.349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1.245 (5)</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1.139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1.147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1.202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1.101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rowSpan="2">
                  <a:txBody>
                    <a:bodyPr/>
                    <a:lstStyle/>
                    <a:p>
                      <a:pPr algn="ctr" latinLnBrk="0">
                        <a:spcAft>
                          <a:spcPts val="0"/>
                        </a:spcAft>
                      </a:pP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0.983 (5)</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1.008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1.42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1.036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0.995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1.002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0.922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vMerge="1">
                  <a:txBody>
                    <a:bodyPr/>
                    <a:lstStyle/>
                    <a:p>
                      <a:endParaRPr lang="en-GB"/>
                    </a:p>
                  </a:txBody>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rowSpan="2">
                  <a:txBody>
                    <a:bodyPr/>
                    <a:lstStyle/>
                    <a:p>
                      <a:pPr algn="ctr" latinLnBrk="0">
                        <a:spcAft>
                          <a:spcPts val="0"/>
                        </a:spcAft>
                      </a:pPr>
                      <a:r>
                        <a:rPr lang="en-GB" sz="1800" b="1" i="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Rhizopus/Spirogyra/yeast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0.801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1.294 (5)</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1.643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1.62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1.52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1.41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1.229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1.16 (8)</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vMerge="1">
                  <a:txBody>
                    <a:bodyPr/>
                    <a:lstStyle/>
                    <a:p>
                      <a:endParaRPr lang="en-GB"/>
                    </a:p>
                  </a:txBody>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rowSpan="2">
                  <a:txBody>
                    <a:bodyPr/>
                    <a:lstStyle/>
                    <a:p>
                      <a:pPr algn="ctr" latinLnBrk="0">
                        <a:spcAft>
                          <a:spcPts val="0"/>
                        </a:spcAft>
                      </a:pPr>
                      <a:r>
                        <a:rPr lang="en-GB" sz="1800" b="1" i="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  Spirogyra/  yeast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0.903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1.087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1.639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1.598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1.401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 (8)</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vMerge="1">
                  <a:txBody>
                    <a:bodyPr/>
                    <a:lstStyle/>
                    <a:p>
                      <a:endParaRPr lang="en-GB"/>
                    </a:p>
                  </a:txBody>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a:noFill/>
                    </a:lnB>
                    <a:solidFill>
                      <a:srgbClr val="FFFFFF"/>
                    </a:solidFill>
                  </a:tcPr>
                </a:tc>
                <a:tc>
                  <a:txBody>
                    <a:bodyPr/>
                    <a:lstStyle/>
                    <a:p>
                      <a:pPr algn="just" latinLnBrk="1">
                        <a:spcAft>
                          <a:spcPts val="0"/>
                        </a:spcAft>
                      </a:pPr>
                      <a:r>
                        <a:rPr lang="en-GB" sz="900" kern="10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r h="473245">
                <a:tc>
                  <a:txBody>
                    <a:bodyPr/>
                    <a:lstStyle/>
                    <a:p>
                      <a:pPr algn="ctr" latinLnBrk="0">
                        <a:spcAft>
                          <a:spcPts val="0"/>
                        </a:spcAft>
                      </a:pPr>
                      <a:r>
                        <a:rPr lang="en-GB" sz="9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61835" marR="61835"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just" latinLnBrk="1">
                        <a:spcAft>
                          <a:spcPts val="0"/>
                        </a:spcAft>
                      </a:pPr>
                      <a:r>
                        <a:rPr lang="en-GB" sz="9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a:noFill/>
                    </a:lnL>
                    <a:lnR>
                      <a:noFill/>
                    </a:lnR>
                    <a:lnT>
                      <a:noFill/>
                    </a:lnT>
                    <a:lnB>
                      <a:noFill/>
                    </a:lnB>
                    <a:solidFill>
                      <a:srgbClr val="FFFFFF"/>
                    </a:solidFill>
                  </a:tcPr>
                </a:tc>
              </a:tr>
            </a:tbl>
          </a:graphicData>
        </a:graphic>
      </p:graphicFrame>
      <p:sp>
        <p:nvSpPr>
          <p:cNvPr id="3" name="TextBox 2"/>
          <p:cNvSpPr txBox="1"/>
          <p:nvPr/>
        </p:nvSpPr>
        <p:spPr>
          <a:xfrm>
            <a:off x="477078" y="238539"/>
            <a:ext cx="10469218" cy="1200329"/>
          </a:xfrm>
          <a:prstGeom prst="rect">
            <a:avLst/>
          </a:prstGeom>
          <a:noFill/>
        </p:spPr>
        <p:txBody>
          <a:bodyPr wrap="square" rtlCol="0">
            <a:spAutoFit/>
          </a:bodyPr>
          <a:lstStyle/>
          <a:p>
            <a:pPr algn="ctr"/>
            <a:r>
              <a:rPr lang="en-GB" sz="2400" b="1" dirty="0" smtClean="0"/>
              <a:t>TABLE 2</a:t>
            </a:r>
          </a:p>
          <a:p>
            <a:pPr algn="ctr"/>
            <a:r>
              <a:rPr lang="en-GB" sz="2400" b="1" dirty="0"/>
              <a:t>M</a:t>
            </a:r>
            <a:r>
              <a:rPr lang="en-GB" sz="2400" b="1" dirty="0" smtClean="0"/>
              <a:t>icrobial growth from different inoculants at optical density of 540nm and the observed pH, in cultivar TME 419</a:t>
            </a:r>
            <a:endParaRPr lang="en-GB" sz="2400" b="1" dirty="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892273537"/>
              </p:ext>
            </p:extLst>
          </p:nvPr>
        </p:nvGraphicFramePr>
        <p:xfrm>
          <a:off x="318052" y="0"/>
          <a:ext cx="11410122" cy="6705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8607239"/>
              </p:ext>
            </p:extLst>
          </p:nvPr>
        </p:nvGraphicFramePr>
        <p:xfrm>
          <a:off x="397561" y="1438872"/>
          <a:ext cx="11092073" cy="5277168"/>
        </p:xfrm>
        <a:graphic>
          <a:graphicData uri="http://schemas.openxmlformats.org/drawingml/2006/table">
            <a:tbl>
              <a:tblPr firstRow="1" firstCol="1" bandRow="1"/>
              <a:tblGrid>
                <a:gridCol w="2630222"/>
                <a:gridCol w="1063863"/>
                <a:gridCol w="1063863"/>
                <a:gridCol w="1063863"/>
                <a:gridCol w="1063863"/>
                <a:gridCol w="1063863"/>
                <a:gridCol w="1063863"/>
                <a:gridCol w="1063863"/>
                <a:gridCol w="1014810"/>
              </a:tblGrid>
              <a:tr h="712276">
                <a:tc>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4779</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25895">
                <a:tc>
                  <a:txBody>
                    <a:bodyPr/>
                    <a:lstStyle/>
                    <a:p>
                      <a:pPr algn="l" latinLnBrk="1">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gridSpan="8">
                  <a:txBody>
                    <a:bodyPr/>
                    <a:lstStyle/>
                    <a:p>
                      <a:pPr algn="l" latinLnBrk="1">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398729">
                <a:tc>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Inoculum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0</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3</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9</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12</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18</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21</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a:txBody>
                    <a:bodyPr/>
                    <a:lstStyle/>
                    <a:p>
                      <a:pPr algn="ctr" latinLnBrk="0">
                        <a:spcAft>
                          <a:spcPts val="0"/>
                        </a:spcAft>
                      </a:pP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0.929 (4)</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1.376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1.629  (5)</a:t>
                      </a:r>
                      <a:endParaRPr lang="en-GB"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1.648</a:t>
                      </a:r>
                      <a:r>
                        <a:rPr lang="en-GB"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(5)</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1.243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1.012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1.002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0.957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a:txBody>
                    <a:bodyPr/>
                    <a:lstStyle/>
                    <a:p>
                      <a:pPr algn="ctr" latinLnBrk="0">
                        <a:spcAft>
                          <a:spcPts val="0"/>
                        </a:spcAft>
                      </a:pP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1.036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1.245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1.432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1.307 (4)</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1.14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1.125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1.011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0.942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rowSpan="2">
                  <a:txBody>
                    <a:bodyPr/>
                    <a:lstStyle/>
                    <a:p>
                      <a:pPr algn="ctr" latinLnBrk="0">
                        <a:spcAft>
                          <a:spcPts val="0"/>
                        </a:spcAft>
                      </a:pP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18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1.075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1.471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1.587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1.553 (5)</a:t>
                      </a:r>
                      <a:endParaRPr lang="en-GB" sz="18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1.229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1.156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1.114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1.116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vMerge="1">
                  <a:txBody>
                    <a:bodyPr/>
                    <a:lstStyle/>
                    <a:p>
                      <a:endParaRPr lang="en-GB"/>
                    </a:p>
                  </a:txBody>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rowSpan="2">
                  <a:txBody>
                    <a:bodyPr/>
                    <a:lstStyle/>
                    <a:p>
                      <a:pPr algn="ctr" latinLnBrk="0">
                        <a:spcAft>
                          <a:spcPts val="0"/>
                        </a:spcAft>
                      </a:pPr>
                      <a:r>
                        <a:rPr lang="en-GB" sz="1800" b="1" i="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Rhizopus/Spirogyra/yeast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1.049 (5)</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1.061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1.634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1.413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1.476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1.321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1.225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1.164 (8)</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vMerge="1">
                  <a:txBody>
                    <a:bodyPr/>
                    <a:lstStyle/>
                    <a:p>
                      <a:endParaRPr lang="en-GB"/>
                    </a:p>
                  </a:txBody>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774845">
                <a:tc rowSpan="2">
                  <a:txBody>
                    <a:bodyPr/>
                    <a:lstStyle/>
                    <a:p>
                      <a:pPr algn="ctr" latinLnBrk="0">
                        <a:spcAft>
                          <a:spcPts val="0"/>
                        </a:spcAft>
                      </a:pPr>
                      <a:r>
                        <a:rPr lang="en-GB" sz="1800" b="1" i="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  Spirogyra/  yeast</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1.096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1.115 (5)</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1.628 (5)</a:t>
                      </a:r>
                      <a:endParaRPr lang="en-GB"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1.48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1.296 (6)</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1.305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1.312 (6)</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1.126 (8)</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172279">
                <a:tc vMerge="1">
                  <a:txBody>
                    <a:bodyPr/>
                    <a:lstStyle/>
                    <a:p>
                      <a:endParaRPr lang="en-GB"/>
                    </a:p>
                  </a:txBody>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c>
                  <a:txBody>
                    <a:bodyPr/>
                    <a:lstStyle/>
                    <a:p>
                      <a:pPr algn="ctr" latinLnBrk="0">
                        <a:spcAft>
                          <a:spcPts val="0"/>
                        </a:spcAft>
                      </a:pPr>
                      <a:r>
                        <a:rPr lang="en-GB" sz="1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a:noFill/>
                    </a:lnB>
                    <a:solidFill>
                      <a:srgbClr val="FFFFFF"/>
                    </a:solidFill>
                  </a:tcPr>
                </a:tc>
              </a:tr>
              <a:tr h="398729">
                <a:tc>
                  <a:txBody>
                    <a:bodyPr/>
                    <a:lstStyle/>
                    <a:p>
                      <a:pPr algn="ctr" latinLnBrk="0">
                        <a:spcAft>
                          <a:spcPts val="0"/>
                        </a:spcAft>
                      </a:pPr>
                      <a:r>
                        <a:rPr lang="en-GB" sz="8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8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6261" marR="56261"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TextBox 2"/>
          <p:cNvSpPr txBox="1"/>
          <p:nvPr/>
        </p:nvSpPr>
        <p:spPr>
          <a:xfrm>
            <a:off x="675861" y="238539"/>
            <a:ext cx="11105322" cy="1200329"/>
          </a:xfrm>
          <a:prstGeom prst="rect">
            <a:avLst/>
          </a:prstGeom>
          <a:noFill/>
        </p:spPr>
        <p:txBody>
          <a:bodyPr wrap="square" rtlCol="0">
            <a:spAutoFit/>
          </a:bodyPr>
          <a:lstStyle/>
          <a:p>
            <a:pPr algn="ctr"/>
            <a:r>
              <a:rPr lang="en-GB" sz="2400" b="1" dirty="0" smtClean="0"/>
              <a:t>TABLE 3</a:t>
            </a:r>
          </a:p>
          <a:p>
            <a:pPr algn="ctr"/>
            <a:r>
              <a:rPr lang="en-GB" sz="2400" b="1" dirty="0"/>
              <a:t>M</a:t>
            </a:r>
            <a:r>
              <a:rPr lang="en-GB" sz="2400" b="1" dirty="0" smtClean="0"/>
              <a:t>icrobial growth for different inoculum at optical density of 540nm and the observed pH, on cassava cultivar TME 4779</a:t>
            </a:r>
            <a:endParaRPr lang="en-GB" sz="2400" b="1"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475716598"/>
              </p:ext>
            </p:extLst>
          </p:nvPr>
        </p:nvGraphicFramePr>
        <p:xfrm>
          <a:off x="0" y="0"/>
          <a:ext cx="11317357" cy="67321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588963" y="404822"/>
            <a:ext cx="10796587"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just" eaLnBrk="1" hangingPunct="1"/>
            <a:r>
              <a:rPr lang="en-GB" sz="2800" b="1" dirty="0" smtClean="0"/>
              <a:t>RESULTS OF FERMENTATION AT OPTIMIZED PARAMETERS</a:t>
            </a:r>
          </a:p>
          <a:p>
            <a:pPr algn="just" eaLnBrk="1" hangingPunct="1"/>
            <a:endParaRPr lang="en-GB" sz="2800" b="1" dirty="0" smtClean="0"/>
          </a:p>
          <a:p>
            <a:pPr marL="571500" indent="-571500" algn="just" eaLnBrk="1" hangingPunct="1">
              <a:buFont typeface="Arial" pitchFamily="34" charset="0"/>
              <a:buChar char="•"/>
            </a:pPr>
            <a:r>
              <a:rPr lang="en-GB" sz="4400" b="1" dirty="0" smtClean="0"/>
              <a:t> pH 5.0, temperature 28</a:t>
            </a:r>
            <a:r>
              <a:rPr lang="en-US" sz="4400" baseline="30000" dirty="0" smtClean="0"/>
              <a:t>o</a:t>
            </a:r>
            <a:r>
              <a:rPr lang="en-GB" sz="4400" b="1" dirty="0" smtClean="0"/>
              <a:t>C, increased surface area of substrate, substrate concentration and inoculant culture concentration on Days 7, 14 and 21 are shown in tables 5, 6 and 7.</a:t>
            </a:r>
            <a:endParaRPr lang="en-GB" sz="4400" b="1" dirty="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450298" y="291133"/>
            <a:ext cx="111474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sz="2400" b="1" dirty="0" smtClean="0"/>
              <a:t>TABLE 5</a:t>
            </a:r>
          </a:p>
          <a:p>
            <a:pPr algn="ctr" eaLnBrk="1" hangingPunct="1"/>
            <a:r>
              <a:rPr lang="en-GB" sz="2400" dirty="0" smtClean="0"/>
              <a:t>E</a:t>
            </a:r>
            <a:r>
              <a:rPr lang="en-GB" sz="3200" b="1" dirty="0" smtClean="0"/>
              <a:t>thanol yield obtained on the 7th day from three cassava cultivars treated with the different inoculants</a:t>
            </a:r>
            <a:endParaRPr lang="en-GB" sz="3200" b="1" dirty="0"/>
          </a:p>
        </p:txBody>
      </p:sp>
      <p:graphicFrame>
        <p:nvGraphicFramePr>
          <p:cNvPr id="2" name="Table 1"/>
          <p:cNvGraphicFramePr>
            <a:graphicFrameLocks noGrp="1"/>
          </p:cNvGraphicFramePr>
          <p:nvPr>
            <p:extLst>
              <p:ext uri="{D42A27DB-BD31-4B8C-83A1-F6EECF244321}">
                <p14:modId xmlns:p14="http://schemas.microsoft.com/office/powerpoint/2010/main" val="899037064"/>
              </p:ext>
            </p:extLst>
          </p:nvPr>
        </p:nvGraphicFramePr>
        <p:xfrm>
          <a:off x="450298" y="1656524"/>
          <a:ext cx="11410399" cy="5049076"/>
        </p:xfrm>
        <a:graphic>
          <a:graphicData uri="http://schemas.openxmlformats.org/drawingml/2006/table">
            <a:tbl>
              <a:tblPr firstRow="1" firstCol="1" bandRow="1"/>
              <a:tblGrid>
                <a:gridCol w="1218236"/>
                <a:gridCol w="1613796"/>
                <a:gridCol w="1614923"/>
                <a:gridCol w="1622813"/>
                <a:gridCol w="1626193"/>
                <a:gridCol w="1856093"/>
                <a:gridCol w="1858345"/>
              </a:tblGrid>
              <a:tr h="623479">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0505</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419</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4779</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54101">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inoculum</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w="12700" cap="flat" cmpd="sng" algn="ctr">
                      <a:solidFill>
                        <a:srgbClr val="000000"/>
                      </a:solidFill>
                      <a:prstDash val="solid"/>
                      <a:round/>
                      <a:headEnd type="none" w="med" len="med"/>
                      <a:tailEnd type="none" w="med" len="med"/>
                    </a:lnT>
                    <a:lnB>
                      <a:noFill/>
                    </a:lnB>
                  </a:tcPr>
                </a:tc>
              </a:tr>
              <a:tr h="623479">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1.33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10.71</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1.07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10.71</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0.71</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2.94</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13.92</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1.88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r>
              <a:tr h="623479">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10.44</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0.47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15.33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0.34</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12.32</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0.27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1.00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12.86</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r>
              <a:tr h="623479">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0.34</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10.71</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0.27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14.66</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11.78</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0.71</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16.00</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0.00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12.85</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r>
              <a:tr h="623479">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18</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1.00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14.46</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18.33</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2.03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14.73</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1.63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0" kern="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23.67</a:t>
                      </a:r>
                      <a:r>
                        <a:rPr lang="en-GB" sz="2000" b="0" kern="0" baseline="30000" dirty="0" smtClea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0.67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19.01</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0.53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r>
              <a:tr h="623479">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13.92</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0.71</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14.46</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0.47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21.33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0.33</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17.14</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0.26</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a:noFill/>
                    </a:lnB>
                  </a:tcPr>
                </a:tc>
              </a:tr>
              <a:tr h="65410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Control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6.96</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0.97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1.46</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6.96</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1.17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1.00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8.84</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7004" marR="57004"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5"/>
          <p:cNvSpPr txBox="1">
            <a:spLocks noChangeArrowheads="1"/>
          </p:cNvSpPr>
          <p:nvPr/>
        </p:nvSpPr>
        <p:spPr bwMode="auto">
          <a:xfrm>
            <a:off x="225287" y="477838"/>
            <a:ext cx="1162698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sz="2400" b="1" dirty="0" smtClean="0"/>
              <a:t>TABLE 6</a:t>
            </a:r>
          </a:p>
          <a:p>
            <a:pPr algn="ctr" eaLnBrk="1" hangingPunct="1"/>
            <a:r>
              <a:rPr lang="en-GB" sz="3200" b="1" dirty="0" smtClean="0"/>
              <a:t>Ethanol yield obtained on the 14th day from three cassava cultivars treated with different inoculants</a:t>
            </a:r>
          </a:p>
        </p:txBody>
      </p:sp>
      <p:graphicFrame>
        <p:nvGraphicFramePr>
          <p:cNvPr id="2" name="Table 1"/>
          <p:cNvGraphicFramePr>
            <a:graphicFrameLocks noGrp="1"/>
          </p:cNvGraphicFramePr>
          <p:nvPr>
            <p:extLst>
              <p:ext uri="{D42A27DB-BD31-4B8C-83A1-F6EECF244321}">
                <p14:modId xmlns:p14="http://schemas.microsoft.com/office/powerpoint/2010/main" val="2893864727"/>
              </p:ext>
            </p:extLst>
          </p:nvPr>
        </p:nvGraphicFramePr>
        <p:xfrm>
          <a:off x="463826" y="1825622"/>
          <a:ext cx="11251096" cy="4826968"/>
        </p:xfrm>
        <a:graphic>
          <a:graphicData uri="http://schemas.openxmlformats.org/drawingml/2006/table">
            <a:tbl>
              <a:tblPr firstRow="1" firstCol="1" bandRow="1"/>
              <a:tblGrid>
                <a:gridCol w="1214125"/>
                <a:gridCol w="1589771"/>
                <a:gridCol w="1589771"/>
                <a:gridCol w="1599455"/>
                <a:gridCol w="1770597"/>
                <a:gridCol w="1658657"/>
                <a:gridCol w="1828720"/>
              </a:tblGrid>
              <a:tr h="603371">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0505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419</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4779</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603371">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inoculum</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(ml)</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w="12700" cap="flat" cmpd="sng" algn="ctr">
                      <a:solidFill>
                        <a:srgbClr val="000000"/>
                      </a:solidFill>
                      <a:prstDash val="solid"/>
                      <a:round/>
                      <a:headEnd type="none" w="med" len="med"/>
                      <a:tailEnd type="none" w="med" len="med"/>
                    </a:lnT>
                    <a:lnB>
                      <a:noFill/>
                    </a:lnB>
                  </a:tcPr>
                </a:tc>
              </a:tr>
              <a:tr h="60337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9.91</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0.70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just"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0.88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10.98</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0.71</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3.22</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13.66</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2.58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r>
              <a:tr h="60337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17.67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14.19</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0.97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1.53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1.23</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1.00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12.86</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r>
              <a:tr h="60337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13.67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10.97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0.97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12.67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0.34</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0.27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2.33</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11.24</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1.61</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r>
              <a:tr h="60337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1.86</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12.49</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1.46</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14.46</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1.77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11.78</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1.42</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17.14</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1.87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r>
              <a:tr h="60337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19.57</a:t>
                      </a:r>
                      <a:r>
                        <a:rPr lang="en-GB" sz="2000" b="1" kern="0" baseline="300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1.33</a:t>
                      </a:r>
                      <a:endParaRPr lang="en-GB" sz="20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15.8</a:t>
                      </a:r>
                      <a:r>
                        <a:rPr lang="en-GB" sz="2000" b="1" kern="0" baseline="300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1.07</a:t>
                      </a:r>
                      <a:endParaRPr lang="en-GB" sz="2000" b="1" kern="1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19</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1.16</a:t>
                      </a:r>
                      <a:endParaRPr lang="en-GB"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15.26</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 0.93</a:t>
                      </a:r>
                      <a:endParaRPr lang="en-GB"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22.33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17.94</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0.70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a:noFill/>
                    </a:lnB>
                  </a:tcPr>
                </a:tc>
              </a:tr>
              <a:tr h="603371">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Control</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5.89</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0.97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5.62</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0.81</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2.60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9.34</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1.17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3437" marR="63437"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654120" y="332441"/>
            <a:ext cx="11122025"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GB" sz="2400" b="1" dirty="0" smtClean="0"/>
              <a:t>TABLE 7</a:t>
            </a:r>
          </a:p>
          <a:p>
            <a:pPr algn="ctr" eaLnBrk="1" hangingPunct="1"/>
            <a:r>
              <a:rPr lang="en-GB" sz="3200" b="1" dirty="0" smtClean="0"/>
              <a:t>Ethanol yield obtained on the 21st day from three cassava cultivars treated with different inoculants</a:t>
            </a:r>
            <a:endParaRPr lang="en-GB" sz="3200" b="1" dirty="0"/>
          </a:p>
        </p:txBody>
      </p:sp>
      <p:graphicFrame>
        <p:nvGraphicFramePr>
          <p:cNvPr id="2" name="Table 1"/>
          <p:cNvGraphicFramePr>
            <a:graphicFrameLocks noGrp="1"/>
          </p:cNvGraphicFramePr>
          <p:nvPr>
            <p:extLst>
              <p:ext uri="{D42A27DB-BD31-4B8C-83A1-F6EECF244321}">
                <p14:modId xmlns:p14="http://schemas.microsoft.com/office/powerpoint/2010/main" val="3388433256"/>
              </p:ext>
            </p:extLst>
          </p:nvPr>
        </p:nvGraphicFramePr>
        <p:xfrm>
          <a:off x="654121" y="1630015"/>
          <a:ext cx="11122024" cy="5227987"/>
        </p:xfrm>
        <a:graphic>
          <a:graphicData uri="http://schemas.openxmlformats.org/drawingml/2006/table">
            <a:tbl>
              <a:tblPr firstRow="1" firstCol="1" bandRow="1"/>
              <a:tblGrid>
                <a:gridCol w="1160122"/>
                <a:gridCol w="1576866"/>
                <a:gridCol w="1578914"/>
                <a:gridCol w="1587105"/>
                <a:gridCol w="1588129"/>
                <a:gridCol w="1618847"/>
                <a:gridCol w="2012041"/>
              </a:tblGrid>
              <a:tr h="604993">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0505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419</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gridSpan="2">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TME 4779</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711286">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inoculum</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(ml)</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vol (ml)</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mass (g/cm)</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w="12700" cap="flat" cmpd="sng" algn="ctr">
                      <a:solidFill>
                        <a:srgbClr val="000000"/>
                      </a:solidFill>
                      <a:prstDash val="solid"/>
                      <a:round/>
                      <a:headEnd type="none" w="med" len="med"/>
                      <a:tailEnd type="none" w="med" len="med"/>
                    </a:lnT>
                    <a:lnB>
                      <a:noFill/>
                    </a:lnB>
                  </a:tcPr>
                </a:tc>
              </a:tr>
              <a:tr h="711286">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10.66</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0.34</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8.57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0.27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11.67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0.96</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15.33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2.33</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12.32</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1.88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r>
              <a:tr h="711286">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11.25</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0.47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1.86</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12.31</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1.49</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1.00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10.45</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r>
              <a:tr h="711286">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8.84</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0.47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0.33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9.11</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0.27</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0.58</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9.37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0.96</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r>
              <a:tr h="711286">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17</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1.53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13.66</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1.22</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15.67</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1.67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12.59</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1.34</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22</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1.73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17.67</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1.39</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r>
              <a:tr h="711286">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21</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1.53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16.87</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1.22</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21.33</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0.66</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17.14</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0.53</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21.33</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0.34</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17.14</a:t>
                      </a:r>
                      <a:r>
                        <a:rPr lang="en-GB" sz="2000" b="1" kern="0" baseline="30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0.27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a:noFill/>
                    </a:lnB>
                  </a:tcPr>
                </a:tc>
              </a:tr>
              <a:tr h="355278">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Control</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9.67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0.67</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7.77</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0.54 </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7.67</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6.16</a:t>
                      </a:r>
                      <a:r>
                        <a:rPr lang="en-GB" sz="2000" b="1" kern="0" baseline="30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0.71</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r>
                        <a:rPr lang="en-GB" sz="2000" b="1" kern="0" baseline="300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1.00</a:t>
                      </a:r>
                      <a:endParaRPr lang="en-GB" sz="2000" b="1" kern="10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8.03</a:t>
                      </a:r>
                      <a:r>
                        <a:rPr lang="en-GB" sz="20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 0.80</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443" marR="65443"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3554"/>
                                        </p:tgtEl>
                                        <p:attrNameLst>
                                          <p:attrName>r</p:attrName>
                                        </p:attrNameLst>
                                      </p:cBhvr>
                                    </p:animRot>
                                    <p:animRot by="-240000">
                                      <p:cBhvr>
                                        <p:cTn id="7" dur="200" fill="hold">
                                          <p:stCondLst>
                                            <p:cond delay="200"/>
                                          </p:stCondLst>
                                        </p:cTn>
                                        <p:tgtEl>
                                          <p:spTgt spid="23554"/>
                                        </p:tgtEl>
                                        <p:attrNameLst>
                                          <p:attrName>r</p:attrName>
                                        </p:attrNameLst>
                                      </p:cBhvr>
                                    </p:animRot>
                                    <p:animRot by="240000">
                                      <p:cBhvr>
                                        <p:cTn id="8" dur="200" fill="hold">
                                          <p:stCondLst>
                                            <p:cond delay="400"/>
                                          </p:stCondLst>
                                        </p:cTn>
                                        <p:tgtEl>
                                          <p:spTgt spid="23554"/>
                                        </p:tgtEl>
                                        <p:attrNameLst>
                                          <p:attrName>r</p:attrName>
                                        </p:attrNameLst>
                                      </p:cBhvr>
                                    </p:animRot>
                                    <p:animRot by="-240000">
                                      <p:cBhvr>
                                        <p:cTn id="9" dur="200" fill="hold">
                                          <p:stCondLst>
                                            <p:cond delay="600"/>
                                          </p:stCondLst>
                                        </p:cTn>
                                        <p:tgtEl>
                                          <p:spTgt spid="23554"/>
                                        </p:tgtEl>
                                        <p:attrNameLst>
                                          <p:attrName>r</p:attrName>
                                        </p:attrNameLst>
                                      </p:cBhvr>
                                    </p:animRot>
                                    <p:animRot by="120000">
                                      <p:cBhvr>
                                        <p:cTn id="10" dur="200" fill="hold">
                                          <p:stCondLst>
                                            <p:cond delay="800"/>
                                          </p:stCondLst>
                                        </p:cTn>
                                        <p:tgtEl>
                                          <p:spTgt spid="235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39718147"/>
              </p:ext>
            </p:extLst>
          </p:nvPr>
        </p:nvGraphicFramePr>
        <p:xfrm>
          <a:off x="1127037" y="1825626"/>
          <a:ext cx="10800522" cy="4757670"/>
        </p:xfrm>
        <a:graphic>
          <a:graphicData uri="http://schemas.openxmlformats.org/drawingml/2006/table">
            <a:tbl>
              <a:tblPr firstRow="1" firstCol="1" bandRow="1"/>
              <a:tblGrid>
                <a:gridCol w="3538331"/>
                <a:gridCol w="2227805"/>
                <a:gridCol w="2562726"/>
                <a:gridCol w="2471660"/>
              </a:tblGrid>
              <a:tr h="509742">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Parameter Tested</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TME 4779</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GB" sz="2000" b="1"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TME 419</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GB" sz="2000" b="1"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TME 0505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120">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Moisture Content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62.19</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63.59</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64.15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w="12700" cap="flat" cmpd="sng" algn="ctr">
                      <a:solidFill>
                        <a:srgbClr val="000000"/>
                      </a:solidFill>
                      <a:prstDash val="solid"/>
                      <a:round/>
                      <a:headEnd type="none" w="med" len="med"/>
                      <a:tailEnd type="none" w="med" len="med"/>
                    </a:lnT>
                    <a:lnB>
                      <a:noFill/>
                    </a:lnB>
                  </a:tcPr>
                </a:tc>
              </a:tr>
              <a:tr h="509742">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Dry Matter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b="1"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34.92</a:t>
                      </a:r>
                      <a:endParaRPr lang="en-GB"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30.72</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25.77</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r>
              <a:tr h="533120">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Starch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b="1"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72.19</a:t>
                      </a:r>
                      <a:endParaRPr lang="en-GB"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70.44</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69.85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r>
              <a:tr h="509742">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Fibre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3.42</a:t>
                      </a:r>
                      <a:endParaRPr lang="en-GB"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3.22</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3.12</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r>
              <a:tr h="509742">
                <a:tc>
                  <a:txBody>
                    <a:bodyPr/>
                    <a:lstStyle/>
                    <a:p>
                      <a:pPr algn="l" latinLnBrk="0">
                        <a:spcAft>
                          <a:spcPts val="0"/>
                        </a:spcAft>
                      </a:pPr>
                      <a:r>
                        <a:rPr lang="en-GB" sz="2000" b="1"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Ash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0.47</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0.28</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r>
              <a:tr h="533120">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Protein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1.26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r>
              <a:tr h="509742">
                <a:tc>
                  <a:txBody>
                    <a:bodyPr/>
                    <a:lstStyle/>
                    <a:p>
                      <a:pPr algn="l" latinLnBrk="0">
                        <a:spcAft>
                          <a:spcPts val="0"/>
                        </a:spcAft>
                      </a:pPr>
                      <a:r>
                        <a:rPr lang="en-GB" sz="2000" b="1"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0.61</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0.72</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0.78</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a:noFill/>
                    </a:lnB>
                  </a:tcPr>
                </a:tc>
              </a:tr>
              <a:tr h="533120">
                <a:tc>
                  <a:txBody>
                    <a:bodyPr/>
                    <a:lstStyle/>
                    <a:p>
                      <a:pPr algn="l" latinLnBrk="0">
                        <a:spcAft>
                          <a:spcPts val="0"/>
                        </a:spcAft>
                      </a:pPr>
                      <a:r>
                        <a:rPr lang="en-GB" sz="2000" b="1"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Carbon Nitrogen</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algn="l" latinLnBrk="0">
                        <a:spcAft>
                          <a:spcPts val="0"/>
                        </a:spcAft>
                      </a:pPr>
                      <a:r>
                        <a:rPr lang="en-GB" sz="2000" b="1"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Phosphorus(ppm)</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GB" sz="2000" b="1" kern="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12.27</a:t>
                      </a:r>
                      <a:endParaRPr lang="en-GB"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GB" sz="2000" ker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6.29</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8.56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latinLnBrk="0">
                        <a:spcAft>
                          <a:spcPts val="0"/>
                        </a:spcAft>
                      </a:pPr>
                      <a:r>
                        <a:rPr lang="en-GB" sz="2000" kern="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5189" marR="65189"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1635" y="242270"/>
            <a:ext cx="11025809" cy="1533753"/>
          </a:xfrm>
          <a:prstGeom prst="rect">
            <a:avLst/>
          </a:prstGeom>
          <a:noFill/>
        </p:spPr>
        <p:txBody>
          <a:bodyPr wrap="square" rtlCol="0">
            <a:spAutoFit/>
          </a:bodyPr>
          <a:lstStyle/>
          <a:p>
            <a:pPr algn="ctr" latinLnBrk="0">
              <a:lnSpc>
                <a:spcPct val="150000"/>
              </a:lnSpc>
              <a:spcBef>
                <a:spcPts val="1400"/>
              </a:spcBef>
              <a:spcAft>
                <a:spcPts val="1400"/>
              </a:spcAft>
              <a:tabLst>
                <a:tab pos="257175" algn="l"/>
              </a:tabLst>
            </a:pPr>
            <a:r>
              <a:rPr lang="en-US" sz="2400" b="1" kern="100" dirty="0">
                <a:ea typeface="Calibri" panose="020F0502020204030204" pitchFamily="34" charset="0"/>
                <a:cs typeface="Times New Roman" panose="02020603050405020304" pitchFamily="18" charset="0"/>
              </a:rPr>
              <a:t>TABLE 8</a:t>
            </a:r>
            <a:endParaRPr lang="en-GB" sz="2400" kern="100" dirty="0">
              <a:ea typeface="Calibri" panose="020F0502020204030204" pitchFamily="34" charset="0"/>
              <a:cs typeface="Times New Roman" panose="02020603050405020304" pitchFamily="18" charset="0"/>
            </a:endParaRPr>
          </a:p>
          <a:p>
            <a:pPr algn="ctr" latinLnBrk="0">
              <a:lnSpc>
                <a:spcPct val="115000"/>
              </a:lnSpc>
              <a:spcAft>
                <a:spcPts val="1000"/>
              </a:spcAft>
            </a:pPr>
            <a:r>
              <a:rPr lang="en-GB" sz="4000" b="1" kern="0" dirty="0">
                <a:ea typeface="Calibri" panose="020F0502020204030204" pitchFamily="34" charset="0"/>
                <a:cs typeface="Times New Roman" panose="02020603050405020304" pitchFamily="18" charset="0"/>
              </a:rPr>
              <a:t>Proximate Analysis of Cassava Cultivars</a:t>
            </a:r>
            <a:r>
              <a:rPr lang="en-GB" sz="2400" b="1" kern="0" dirty="0">
                <a:ea typeface="Calibri" panose="020F0502020204030204" pitchFamily="34" charset="0"/>
                <a:cs typeface="Times New Roman" panose="02020603050405020304" pitchFamily="18" charset="0"/>
              </a:rPr>
              <a:t> </a:t>
            </a:r>
            <a:endParaRPr lang="en-GB" sz="2400"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30538"/>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8963" y="325438"/>
            <a:ext cx="11123612" cy="6617196"/>
          </a:xfrm>
          <a:prstGeom prst="rect">
            <a:avLst/>
          </a:prstGeom>
          <a:noFill/>
        </p:spPr>
        <p:txBody>
          <a:bodyPr>
            <a:spAutoFit/>
          </a:bodyPr>
          <a:lstStyle/>
          <a:p>
            <a:pPr algn="ctr" eaLnBrk="1" fontAlgn="auto" hangingPunct="1">
              <a:spcBef>
                <a:spcPts val="0"/>
              </a:spcBef>
              <a:spcAft>
                <a:spcPts val="0"/>
              </a:spcAft>
              <a:defRPr/>
            </a:pPr>
            <a:r>
              <a:rPr lang="en-GB" sz="2800" b="1" dirty="0"/>
              <a:t>DISCUSSION</a:t>
            </a:r>
          </a:p>
          <a:p>
            <a:pPr lvl="0"/>
            <a:endParaRPr lang="en-US" sz="3600" b="1" kern="100" dirty="0">
              <a:solidFill>
                <a:prstClr val="black"/>
              </a:solidFill>
              <a:cs typeface="Times New Roman" panose="02020603050405020304" pitchFamily="18" charset="0"/>
            </a:endParaRPr>
          </a:p>
          <a:p>
            <a:pPr marL="285750" lvl="0" indent="-285750">
              <a:buFont typeface="Arial" panose="020B0604020202020204" pitchFamily="34" charset="0"/>
              <a:buChar char="•"/>
            </a:pPr>
            <a:r>
              <a:rPr lang="en-US" sz="3600" b="1" kern="100" dirty="0">
                <a:solidFill>
                  <a:prstClr val="black"/>
                </a:solidFill>
                <a:ea typeface="Calibri" panose="020F0502020204030204" pitchFamily="34" charset="0"/>
                <a:cs typeface="Times New Roman" panose="02020603050405020304" pitchFamily="18" charset="0"/>
              </a:rPr>
              <a:t>The yield reported in this study competes </a:t>
            </a:r>
            <a:r>
              <a:rPr lang="en-US" sz="3600" b="1" kern="100" dirty="0" smtClean="0">
                <a:solidFill>
                  <a:prstClr val="black"/>
                </a:solidFill>
                <a:ea typeface="Calibri" panose="020F0502020204030204" pitchFamily="34" charset="0"/>
                <a:cs typeface="Times New Roman" panose="02020603050405020304" pitchFamily="18" charset="0"/>
              </a:rPr>
              <a:t>favorably with (and sometimes better than) those </a:t>
            </a:r>
            <a:r>
              <a:rPr lang="en-US" sz="3600" b="1" kern="100" dirty="0">
                <a:solidFill>
                  <a:prstClr val="black"/>
                </a:solidFill>
                <a:ea typeface="Calibri" panose="020F0502020204030204" pitchFamily="34" charset="0"/>
                <a:cs typeface="Times New Roman" panose="02020603050405020304" pitchFamily="18" charset="0"/>
              </a:rPr>
              <a:t>reported from cassava </a:t>
            </a:r>
            <a:r>
              <a:rPr lang="en-US" sz="3600" b="1" kern="100" dirty="0" smtClean="0">
                <a:solidFill>
                  <a:prstClr val="black"/>
                </a:solidFill>
                <a:ea typeface="Calibri" panose="020F0502020204030204" pitchFamily="34" charset="0"/>
                <a:cs typeface="Times New Roman" panose="02020603050405020304" pitchFamily="18" charset="0"/>
              </a:rPr>
              <a:t>peels using other inoculants, potato peels and </a:t>
            </a:r>
            <a:r>
              <a:rPr lang="en-US" sz="3600" b="1" kern="100" dirty="0">
                <a:solidFill>
                  <a:prstClr val="black"/>
                </a:solidFill>
                <a:ea typeface="Calibri" panose="020F0502020204030204" pitchFamily="34" charset="0"/>
                <a:cs typeface="Times New Roman" panose="02020603050405020304" pitchFamily="18" charset="0"/>
              </a:rPr>
              <a:t>spoilt </a:t>
            </a:r>
            <a:r>
              <a:rPr lang="en-US" sz="3600" b="1" kern="100" dirty="0" smtClean="0">
                <a:solidFill>
                  <a:prstClr val="black"/>
                </a:solidFill>
                <a:ea typeface="Calibri" panose="020F0502020204030204" pitchFamily="34" charset="0"/>
                <a:cs typeface="Times New Roman" panose="02020603050405020304" pitchFamily="18" charset="0"/>
              </a:rPr>
              <a:t>mangoes </a:t>
            </a:r>
            <a:r>
              <a:rPr lang="en-US" sz="3600" b="1" kern="100" dirty="0">
                <a:solidFill>
                  <a:prstClr val="black"/>
                </a:solidFill>
                <a:ea typeface="Calibri" panose="020F0502020204030204" pitchFamily="34" charset="0"/>
                <a:cs typeface="Times New Roman" panose="02020603050405020304" pitchFamily="18" charset="0"/>
              </a:rPr>
              <a:t>by other workers. </a:t>
            </a:r>
            <a:endParaRPr lang="en-GB" sz="3600" b="1" dirty="0">
              <a:solidFill>
                <a:prstClr val="black"/>
              </a:solidFill>
            </a:endParaRPr>
          </a:p>
          <a:p>
            <a:pPr eaLnBrk="1" fontAlgn="auto" hangingPunct="1">
              <a:spcBef>
                <a:spcPts val="0"/>
              </a:spcBef>
              <a:spcAft>
                <a:spcPts val="0"/>
              </a:spcAft>
              <a:defRPr/>
            </a:pPr>
            <a:endParaRPr lang="en-GB" sz="3600" b="1" dirty="0"/>
          </a:p>
          <a:p>
            <a:pPr marL="285750" indent="-285750" algn="just" eaLnBrk="1" fontAlgn="auto" hangingPunct="1">
              <a:spcBef>
                <a:spcPts val="0"/>
              </a:spcBef>
              <a:spcAft>
                <a:spcPts val="0"/>
              </a:spcAft>
              <a:buFont typeface="Arial" panose="020B0604020202020204" pitchFamily="34" charset="0"/>
              <a:buChar char="•"/>
              <a:defRPr/>
            </a:pPr>
            <a:r>
              <a:rPr lang="en-GB" sz="3600" b="1" dirty="0"/>
              <a:t>Growth curves </a:t>
            </a:r>
            <a:r>
              <a:rPr lang="en-GB" sz="3600" b="1" dirty="0" smtClean="0"/>
              <a:t>obtained using </a:t>
            </a:r>
            <a:r>
              <a:rPr lang="en-GB" sz="3600" b="1" dirty="0"/>
              <a:t>the five treatments </a:t>
            </a:r>
            <a:r>
              <a:rPr lang="en-GB" sz="3600" b="1" dirty="0" smtClean="0"/>
              <a:t>differed slightly, reflecting </a:t>
            </a:r>
            <a:r>
              <a:rPr lang="en-GB" sz="3600" b="1" dirty="0"/>
              <a:t>differences in the enzymatic composition of these microorganisms and in the composition of peels of the three cassava </a:t>
            </a:r>
            <a:r>
              <a:rPr lang="en-GB" sz="3600" b="1" dirty="0" smtClean="0"/>
              <a:t>varieties</a:t>
            </a:r>
            <a:r>
              <a:rPr lang="en-GB" sz="2800" b="1" dirty="0" smtClean="0"/>
              <a:t>.</a:t>
            </a:r>
            <a:endParaRPr lang="en-GB" sz="2800" b="1" dirty="0"/>
          </a:p>
          <a:p>
            <a:pPr marL="285750" indent="-285750" eaLnBrk="1" fontAlgn="auto" hangingPunct="1">
              <a:spcBef>
                <a:spcPts val="0"/>
              </a:spcBef>
              <a:spcAft>
                <a:spcPts val="0"/>
              </a:spcAft>
              <a:buFont typeface="Arial" panose="020B0604020202020204" pitchFamily="34" charset="0"/>
              <a:buChar char="•"/>
              <a:defRPr/>
            </a:pPr>
            <a:endParaRPr lang="en-GB" dirty="0">
              <a:latin typeface="+mn-lt"/>
            </a:endParaRPr>
          </a:p>
          <a:p>
            <a:pPr marL="285750" indent="-285750" eaLnBrk="1" fontAlgn="auto" hangingPunct="1">
              <a:spcBef>
                <a:spcPts val="0"/>
              </a:spcBef>
              <a:spcAft>
                <a:spcPts val="0"/>
              </a:spcAft>
              <a:buFont typeface="Arial" panose="020B0604020202020204" pitchFamily="34" charset="0"/>
              <a:buChar char="•"/>
              <a:defRPr/>
            </a:pPr>
            <a:endParaRPr lang="en-GB" dirty="0">
              <a:latin typeface="+mn-lt"/>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016" y="277864"/>
            <a:ext cx="11926957" cy="6740307"/>
          </a:xfrm>
          <a:prstGeom prst="rect">
            <a:avLst/>
          </a:prstGeom>
          <a:noFill/>
        </p:spPr>
        <p:txBody>
          <a:bodyPr wrap="square">
            <a:spAutoFit/>
          </a:bodyPr>
          <a:lstStyle/>
          <a:p>
            <a:pPr algn="ctr" eaLnBrk="1" fontAlgn="auto" hangingPunct="1">
              <a:spcBef>
                <a:spcPts val="0"/>
              </a:spcBef>
              <a:spcAft>
                <a:spcPts val="0"/>
              </a:spcAft>
              <a:defRPr/>
            </a:pPr>
            <a:endParaRPr lang="en-GB" sz="3600" dirty="0" smtClean="0">
              <a:latin typeface="+mn-lt"/>
            </a:endParaRPr>
          </a:p>
          <a:p>
            <a:pPr marL="571500" indent="-571500" algn="just" eaLnBrk="1" fontAlgn="auto" hangingPunct="1">
              <a:spcBef>
                <a:spcPts val="0"/>
              </a:spcBef>
              <a:spcAft>
                <a:spcPts val="0"/>
              </a:spcAft>
              <a:buFont typeface="Wingdings" pitchFamily="2" charset="2"/>
              <a:buChar char="Ø"/>
              <a:defRPr/>
            </a:pPr>
            <a:r>
              <a:rPr lang="en-US" sz="3600" b="1" dirty="0" smtClean="0">
                <a:latin typeface="+mn-lt"/>
              </a:rPr>
              <a:t> CASSAVA IS CULTIVATED EXTENSIVELY AS A FOOD CROP IN NIGERIA AND OTHER TROPICAL REGIONS </a:t>
            </a:r>
          </a:p>
          <a:p>
            <a:pPr marL="571500" indent="-571500" algn="just" eaLnBrk="1" fontAlgn="auto" hangingPunct="1">
              <a:spcBef>
                <a:spcPts val="0"/>
              </a:spcBef>
              <a:spcAft>
                <a:spcPts val="0"/>
              </a:spcAft>
              <a:buFont typeface="Wingdings" pitchFamily="2" charset="2"/>
              <a:buChar char="Ø"/>
              <a:defRPr/>
            </a:pPr>
            <a:endParaRPr lang="en-US" sz="3600" b="1" dirty="0" smtClean="0">
              <a:latin typeface="+mn-lt"/>
            </a:endParaRPr>
          </a:p>
          <a:p>
            <a:pPr marL="571500" indent="-571500" algn="just" eaLnBrk="1" fontAlgn="auto" hangingPunct="1">
              <a:spcBef>
                <a:spcPts val="0"/>
              </a:spcBef>
              <a:spcAft>
                <a:spcPts val="0"/>
              </a:spcAft>
              <a:buFont typeface="Wingdings" pitchFamily="2" charset="2"/>
              <a:buChar char="Ø"/>
              <a:defRPr/>
            </a:pPr>
            <a:r>
              <a:rPr lang="en-US" sz="3600" b="1" dirty="0" smtClean="0">
                <a:latin typeface="+mn-lt"/>
              </a:rPr>
              <a:t>PROCESSED INTO TAPIOCA, GARRI, FUFU AND CASSAVA FLOUR</a:t>
            </a:r>
          </a:p>
          <a:p>
            <a:pPr marL="571500" indent="-571500" algn="just" eaLnBrk="1" fontAlgn="auto" hangingPunct="1">
              <a:spcBef>
                <a:spcPts val="0"/>
              </a:spcBef>
              <a:spcAft>
                <a:spcPts val="0"/>
              </a:spcAft>
              <a:buFont typeface="Wingdings" pitchFamily="2" charset="2"/>
              <a:buChar char="Ø"/>
              <a:defRPr/>
            </a:pPr>
            <a:r>
              <a:rPr lang="en-US" sz="3600" b="1" dirty="0" smtClean="0">
                <a:latin typeface="+mn-lt"/>
              </a:rPr>
              <a:t> 3RD LARGEST SOURCE OF CARBOHYDRATE IN THE WORLD </a:t>
            </a:r>
          </a:p>
          <a:p>
            <a:pPr marL="571500" indent="-571500" algn="just" eaLnBrk="1" fontAlgn="auto" hangingPunct="1">
              <a:spcBef>
                <a:spcPts val="0"/>
              </a:spcBef>
              <a:spcAft>
                <a:spcPts val="0"/>
              </a:spcAft>
              <a:buFont typeface="Wingdings" pitchFamily="2" charset="2"/>
              <a:buChar char="Ø"/>
              <a:defRPr/>
            </a:pPr>
            <a:r>
              <a:rPr lang="en-US" sz="3600" b="1" dirty="0" smtClean="0">
                <a:latin typeface="+mn-lt"/>
              </a:rPr>
              <a:t> THERE’S A GROWING INTEREST IN THE CONVERSION OF ORGANIC WASTES LIKE CASSAVA PEELS INTO USEFUL END-PRODUCTS LIKE BIOETHANOL.</a:t>
            </a:r>
            <a:r>
              <a:rPr lang="en-US" sz="2800" b="1" dirty="0" smtClean="0">
                <a:latin typeface="+mn-lt"/>
              </a:rPr>
              <a:t> </a:t>
            </a:r>
            <a:endParaRPr lang="en-GB" sz="2800" b="1" dirty="0">
              <a:latin typeface="+mn-lt"/>
            </a:endParaRPr>
          </a:p>
        </p:txBody>
      </p:sp>
    </p:spTree>
    <p:extLst>
      <p:ext uri="{BB962C8B-B14F-4D97-AF65-F5344CB8AC3E}">
        <p14:creationId xmlns:p14="http://schemas.microsoft.com/office/powerpoint/2010/main" val="1157067190"/>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400050" y="312738"/>
            <a:ext cx="11512550"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457200" indent="-457200" algn="just" eaLnBrk="1" hangingPunct="1">
              <a:buFont typeface="Arial" panose="020B0604020202020204" pitchFamily="34" charset="0"/>
              <a:buChar char="•"/>
            </a:pPr>
            <a:r>
              <a:rPr lang="en-GB" sz="4000" b="1" dirty="0" smtClean="0"/>
              <a:t>An optimum pH of 5.0 obtained in this study is the pH at which each curve showed maximum activity.</a:t>
            </a:r>
            <a:endParaRPr lang="en-GB" sz="4000" b="1" dirty="0"/>
          </a:p>
          <a:p>
            <a:pPr algn="just" eaLnBrk="1" hangingPunct="1"/>
            <a:endParaRPr lang="en-GB" sz="4000" b="1" dirty="0"/>
          </a:p>
          <a:p>
            <a:pPr marL="457200" indent="-457200" algn="just" eaLnBrk="1" hangingPunct="1">
              <a:buFont typeface="Arial" panose="020B0604020202020204" pitchFamily="34" charset="0"/>
              <a:buChar char="•"/>
            </a:pPr>
            <a:r>
              <a:rPr lang="en-GB" sz="4000" b="1" dirty="0" smtClean="0"/>
              <a:t>Cassava cultivar 4779 when treated with</a:t>
            </a:r>
            <a:r>
              <a:rPr lang="en-GB" sz="4000" b="1" i="1" dirty="0" smtClean="0"/>
              <a:t> </a:t>
            </a:r>
            <a:r>
              <a:rPr lang="en-GB" sz="4000" b="1" i="1" dirty="0" err="1" smtClean="0"/>
              <a:t>Rhizopus</a:t>
            </a:r>
            <a:r>
              <a:rPr lang="en-GB" sz="4000" b="1" i="1" dirty="0" smtClean="0"/>
              <a:t> </a:t>
            </a:r>
            <a:r>
              <a:rPr lang="en-GB" sz="4000" b="1" i="1" dirty="0" err="1" smtClean="0"/>
              <a:t>nigricans</a:t>
            </a:r>
            <a:r>
              <a:rPr lang="en-GB" sz="4000" b="1" i="1" dirty="0" smtClean="0"/>
              <a:t>, Spirogyra </a:t>
            </a:r>
            <a:r>
              <a:rPr lang="en-GB" sz="4000" b="1" i="1" dirty="0" err="1" smtClean="0"/>
              <a:t>africana</a:t>
            </a:r>
            <a:r>
              <a:rPr lang="en-GB" sz="4000" b="1" dirty="0" smtClean="0"/>
              <a:t> and </a:t>
            </a:r>
            <a:r>
              <a:rPr lang="en-GB" sz="4000" b="1" i="1" dirty="0" smtClean="0"/>
              <a:t>Saccharomyces </a:t>
            </a:r>
            <a:r>
              <a:rPr lang="en-GB" sz="4000" b="1" i="1" dirty="0" err="1" smtClean="0"/>
              <a:t>cereviceae</a:t>
            </a:r>
            <a:r>
              <a:rPr lang="en-GB" sz="4000" b="1" dirty="0" smtClean="0"/>
              <a:t> gave the highest yield of 19.01g/cm</a:t>
            </a:r>
            <a:r>
              <a:rPr lang="en-GB" sz="4000" b="1" baseline="30000" dirty="0" smtClean="0"/>
              <a:t>3</a:t>
            </a:r>
            <a:r>
              <a:rPr lang="en-GB" sz="4000" b="1" dirty="0" smtClean="0"/>
              <a:t> and percentage concentration yield of 22% on the 7th day.</a:t>
            </a:r>
            <a:endParaRPr lang="en-GB" sz="4000" b="1" dirty="0"/>
          </a:p>
          <a:p>
            <a:pPr marL="457200" indent="-457200" algn="just" eaLnBrk="1" hangingPunct="1">
              <a:buFont typeface="Arial" panose="020B0604020202020204" pitchFamily="34" charset="0"/>
              <a:buChar char="•"/>
            </a:pPr>
            <a:r>
              <a:rPr lang="en-GB" sz="4000" b="1" dirty="0" smtClean="0"/>
              <a:t> This may be attributed to the presence of </a:t>
            </a:r>
            <a:r>
              <a:rPr lang="en-GB" sz="4000" b="1" i="1" dirty="0" smtClean="0"/>
              <a:t>Spirogyra</a:t>
            </a:r>
            <a:r>
              <a:rPr lang="en-GB" sz="4000" b="1" dirty="0" smtClean="0"/>
              <a:t> as an additional carbon source for the microorganisms</a:t>
            </a:r>
            <a:r>
              <a:rPr lang="en-GB" sz="3600" b="1" dirty="0" smtClean="0"/>
              <a:t>. </a:t>
            </a:r>
            <a:endParaRPr lang="en-GB" sz="3600" b="1" dirty="0"/>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4363" y="325438"/>
            <a:ext cx="10985500" cy="5293757"/>
          </a:xfrm>
          <a:prstGeom prst="rect">
            <a:avLst/>
          </a:prstGeom>
          <a:noFill/>
        </p:spPr>
        <p:txBody>
          <a:bodyPr>
            <a:spAutoFit/>
          </a:bodyPr>
          <a:lstStyle/>
          <a:p>
            <a:pPr marL="285750" indent="-285750" algn="just" eaLnBrk="1" fontAlgn="auto" hangingPunct="1">
              <a:spcBef>
                <a:spcPts val="0"/>
              </a:spcBef>
              <a:spcAft>
                <a:spcPts val="0"/>
              </a:spcAft>
              <a:buFont typeface="Arial" panose="020B0604020202020204" pitchFamily="34" charset="0"/>
              <a:buChar char="•"/>
              <a:defRPr/>
            </a:pPr>
            <a:r>
              <a:rPr lang="en-GB" sz="4000" b="1" dirty="0">
                <a:latin typeface="+mn-lt"/>
              </a:rPr>
              <a:t>Spirogyra generally is known to be autotrophic and its carbohydrate composition can also lead to increase in the release of sugars for fermentation. This result is in line with the work of </a:t>
            </a:r>
            <a:r>
              <a:rPr lang="en-GB" sz="4000" b="1" dirty="0" err="1">
                <a:latin typeface="+mn-lt"/>
              </a:rPr>
              <a:t>Sulfahri</a:t>
            </a:r>
            <a:r>
              <a:rPr lang="en-GB" sz="4000" b="1" dirty="0">
                <a:latin typeface="+mn-lt"/>
              </a:rPr>
              <a:t> et al., (2011) but gave a higher yield </a:t>
            </a:r>
            <a:r>
              <a:rPr lang="en-GB" sz="4000" b="1" dirty="0" smtClean="0">
                <a:latin typeface="+mn-lt"/>
              </a:rPr>
              <a:t>in </a:t>
            </a:r>
            <a:r>
              <a:rPr lang="en-GB" sz="4000" b="1" dirty="0">
                <a:latin typeface="+mn-lt"/>
              </a:rPr>
              <a:t>the presence of cassava peel substrate and good pH conditions. </a:t>
            </a:r>
            <a:endParaRPr lang="en-GB" sz="4000" b="1" dirty="0" smtClean="0">
              <a:latin typeface="+mn-lt"/>
            </a:endParaRPr>
          </a:p>
          <a:p>
            <a:pPr marL="285750" indent="-285750" algn="just" eaLnBrk="1" fontAlgn="auto" hangingPunct="1">
              <a:spcBef>
                <a:spcPts val="0"/>
              </a:spcBef>
              <a:spcAft>
                <a:spcPts val="0"/>
              </a:spcAft>
              <a:buFont typeface="Arial" panose="020B0604020202020204" pitchFamily="34" charset="0"/>
              <a:buChar char="•"/>
              <a:defRPr/>
            </a:pPr>
            <a:endParaRPr lang="en-GB" dirty="0">
              <a:latin typeface="+mn-lt"/>
            </a:endParaRP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8150" y="350838"/>
            <a:ext cx="11323638" cy="6740307"/>
          </a:xfrm>
          <a:prstGeom prst="rect">
            <a:avLst/>
          </a:prstGeom>
          <a:noFill/>
        </p:spPr>
        <p:txBody>
          <a:bodyPr>
            <a:spAutoFit/>
          </a:bodyPr>
          <a:lstStyle/>
          <a:p>
            <a:pPr algn="just" eaLnBrk="1" fontAlgn="auto" hangingPunct="1">
              <a:spcBef>
                <a:spcPts val="0"/>
              </a:spcBef>
              <a:spcAft>
                <a:spcPts val="0"/>
              </a:spcAft>
              <a:defRPr/>
            </a:pPr>
            <a:r>
              <a:rPr lang="en-GB" sz="3600" b="1" dirty="0" smtClean="0">
                <a:latin typeface="+mn-lt"/>
              </a:rPr>
              <a:t>Ethanol </a:t>
            </a:r>
            <a:r>
              <a:rPr lang="en-GB" sz="3600" b="1" dirty="0">
                <a:latin typeface="+mn-lt"/>
              </a:rPr>
              <a:t>yield obtained in </a:t>
            </a:r>
            <a:r>
              <a:rPr lang="en-GB" sz="3600" b="1" dirty="0" smtClean="0">
                <a:latin typeface="+mn-lt"/>
              </a:rPr>
              <a:t>the present </a:t>
            </a:r>
            <a:r>
              <a:rPr lang="en-GB" sz="3600" b="1" dirty="0">
                <a:latin typeface="+mn-lt"/>
              </a:rPr>
              <a:t>study is </a:t>
            </a:r>
            <a:r>
              <a:rPr lang="en-GB" sz="3600" b="1" dirty="0" smtClean="0">
                <a:latin typeface="+mn-lt"/>
              </a:rPr>
              <a:t>much lower than the 67.7</a:t>
            </a:r>
            <a:r>
              <a:rPr lang="en-GB" sz="3600" b="1" dirty="0">
                <a:latin typeface="+mn-lt"/>
              </a:rPr>
              <a:t>% and 63.8% </a:t>
            </a:r>
            <a:r>
              <a:rPr lang="en-GB" sz="3600" b="1" dirty="0" smtClean="0">
                <a:latin typeface="+mn-lt"/>
              </a:rPr>
              <a:t>reported by </a:t>
            </a:r>
            <a:r>
              <a:rPr lang="en-GB" sz="3600" b="1" dirty="0" err="1" smtClean="0">
                <a:solidFill>
                  <a:prstClr val="black"/>
                </a:solidFill>
                <a:latin typeface="Century Gothic"/>
              </a:rPr>
              <a:t>Oyeleke</a:t>
            </a:r>
            <a:r>
              <a:rPr lang="en-GB" sz="3600" b="1" dirty="0" smtClean="0">
                <a:solidFill>
                  <a:prstClr val="black"/>
                </a:solidFill>
                <a:latin typeface="Century Gothic"/>
              </a:rPr>
              <a:t> </a:t>
            </a:r>
            <a:r>
              <a:rPr lang="en-GB" sz="3600" b="1" dirty="0">
                <a:solidFill>
                  <a:prstClr val="black"/>
                </a:solidFill>
                <a:latin typeface="Century Gothic"/>
              </a:rPr>
              <a:t>and </a:t>
            </a:r>
            <a:r>
              <a:rPr lang="en-GB" sz="3600" b="1" dirty="0" err="1">
                <a:solidFill>
                  <a:prstClr val="black"/>
                </a:solidFill>
                <a:latin typeface="Century Gothic"/>
              </a:rPr>
              <a:t>Jubril</a:t>
            </a:r>
            <a:r>
              <a:rPr lang="en-GB" sz="3600" b="1" dirty="0">
                <a:solidFill>
                  <a:prstClr val="black"/>
                </a:solidFill>
                <a:latin typeface="Century Gothic"/>
              </a:rPr>
              <a:t> </a:t>
            </a:r>
            <a:r>
              <a:rPr lang="en-GB" sz="3600" b="1" dirty="0" smtClean="0">
                <a:solidFill>
                  <a:prstClr val="black"/>
                </a:solidFill>
                <a:latin typeface="Century Gothic"/>
              </a:rPr>
              <a:t>2009 </a:t>
            </a:r>
            <a:r>
              <a:rPr lang="en-GB" sz="3600" b="1" dirty="0" smtClean="0">
                <a:latin typeface="+mn-lt"/>
              </a:rPr>
              <a:t>when </a:t>
            </a:r>
            <a:r>
              <a:rPr lang="en-GB" sz="3600" b="1" i="1" dirty="0" err="1">
                <a:latin typeface="+mn-lt"/>
              </a:rPr>
              <a:t>Aspergillus</a:t>
            </a:r>
            <a:r>
              <a:rPr lang="en-GB" sz="3600" b="1" i="1" dirty="0">
                <a:latin typeface="+mn-lt"/>
              </a:rPr>
              <a:t> </a:t>
            </a:r>
            <a:r>
              <a:rPr lang="en-GB" sz="3600" b="1" i="1" dirty="0" err="1">
                <a:latin typeface="+mn-lt"/>
              </a:rPr>
              <a:t>niger</a:t>
            </a:r>
            <a:r>
              <a:rPr lang="en-GB" sz="3600" b="1" i="1" dirty="0">
                <a:latin typeface="+mn-lt"/>
              </a:rPr>
              <a:t> </a:t>
            </a:r>
            <a:r>
              <a:rPr lang="en-GB" sz="3600" b="1" dirty="0">
                <a:latin typeface="+mn-lt"/>
              </a:rPr>
              <a:t>and </a:t>
            </a:r>
            <a:r>
              <a:rPr lang="en-GB" sz="3600" b="1" i="1" dirty="0" err="1">
                <a:latin typeface="+mn-lt"/>
              </a:rPr>
              <a:t>Zymomonas</a:t>
            </a:r>
            <a:r>
              <a:rPr lang="en-GB" sz="3600" b="1" i="1" dirty="0">
                <a:latin typeface="+mn-lt"/>
              </a:rPr>
              <a:t> </a:t>
            </a:r>
            <a:r>
              <a:rPr lang="en-GB" sz="3600" b="1" i="1" dirty="0" err="1">
                <a:latin typeface="+mn-lt"/>
              </a:rPr>
              <a:t>mobilis</a:t>
            </a:r>
            <a:r>
              <a:rPr lang="en-GB" sz="3600" b="1" i="1" dirty="0">
                <a:latin typeface="+mn-lt"/>
              </a:rPr>
              <a:t> </a:t>
            </a:r>
            <a:r>
              <a:rPr lang="en-GB" sz="3600" b="1" dirty="0">
                <a:latin typeface="+mn-lt"/>
              </a:rPr>
              <a:t>were used simultaneously on guinea corn husk and millet husk respectively. </a:t>
            </a:r>
          </a:p>
          <a:p>
            <a:pPr eaLnBrk="1" fontAlgn="auto" hangingPunct="1">
              <a:spcBef>
                <a:spcPts val="0"/>
              </a:spcBef>
              <a:spcAft>
                <a:spcPts val="0"/>
              </a:spcAft>
              <a:defRPr/>
            </a:pPr>
            <a:endParaRPr lang="en-GB" sz="3600" b="1" dirty="0">
              <a:latin typeface="+mn-lt"/>
            </a:endParaRPr>
          </a:p>
          <a:p>
            <a:pPr marL="285750" indent="-285750" eaLnBrk="1" fontAlgn="auto" hangingPunct="1">
              <a:spcBef>
                <a:spcPts val="0"/>
              </a:spcBef>
              <a:spcAft>
                <a:spcPts val="0"/>
              </a:spcAft>
              <a:buFont typeface="Arial" panose="020B0604020202020204" pitchFamily="34" charset="0"/>
              <a:buChar char="•"/>
              <a:defRPr/>
            </a:pPr>
            <a:r>
              <a:rPr lang="en-GB" sz="3600" b="1" dirty="0">
                <a:latin typeface="+mn-lt"/>
              </a:rPr>
              <a:t> </a:t>
            </a:r>
            <a:r>
              <a:rPr lang="en-GB" sz="3600" b="1" dirty="0" smtClean="0">
                <a:latin typeface="+mn-lt"/>
              </a:rPr>
              <a:t>In line with reports that </a:t>
            </a:r>
            <a:r>
              <a:rPr lang="en-GB" sz="3600" b="1" i="1" dirty="0" smtClean="0">
                <a:latin typeface="+mn-lt"/>
              </a:rPr>
              <a:t>Saccharomyces </a:t>
            </a:r>
            <a:r>
              <a:rPr lang="en-GB" sz="3600" b="1" i="1" dirty="0" err="1" smtClean="0">
                <a:latin typeface="+mn-lt"/>
              </a:rPr>
              <a:t>cerevisiae</a:t>
            </a:r>
            <a:r>
              <a:rPr lang="en-GB" sz="3600" b="1" i="1" dirty="0" smtClean="0">
                <a:latin typeface="+mn-lt"/>
              </a:rPr>
              <a:t> </a:t>
            </a:r>
            <a:r>
              <a:rPr lang="en-GB" sz="3600" b="1" dirty="0" smtClean="0">
                <a:latin typeface="+mn-lt"/>
              </a:rPr>
              <a:t>is a non- </a:t>
            </a:r>
            <a:r>
              <a:rPr lang="en-GB" sz="3600" b="1" dirty="0" err="1" smtClean="0">
                <a:latin typeface="+mn-lt"/>
              </a:rPr>
              <a:t>amylolytic</a:t>
            </a:r>
            <a:r>
              <a:rPr lang="en-GB" sz="3600" b="1" dirty="0" smtClean="0">
                <a:latin typeface="+mn-lt"/>
              </a:rPr>
              <a:t> microorganism unable to hydrolyse </a:t>
            </a:r>
            <a:r>
              <a:rPr lang="en-GB" sz="3600" b="1" dirty="0" err="1" smtClean="0">
                <a:latin typeface="+mn-lt"/>
              </a:rPr>
              <a:t>strarch</a:t>
            </a:r>
            <a:r>
              <a:rPr lang="en-GB" sz="3600" b="1" dirty="0" smtClean="0">
                <a:latin typeface="+mn-lt"/>
              </a:rPr>
              <a:t> ( </a:t>
            </a:r>
            <a:r>
              <a:rPr lang="en-GB" sz="3600" b="1" dirty="0" err="1" smtClean="0">
                <a:latin typeface="+mn-lt"/>
              </a:rPr>
              <a:t>Jumai</a:t>
            </a:r>
            <a:r>
              <a:rPr lang="en-GB" sz="3600" b="1" dirty="0" smtClean="0">
                <a:latin typeface="+mn-lt"/>
              </a:rPr>
              <a:t> et al., 2006), low concentrations of ethanol were obtained in this study.</a:t>
            </a:r>
            <a:endParaRPr lang="en-GB" sz="3600" b="1" dirty="0">
              <a:latin typeface="+mn-lt"/>
            </a:endParaRP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1548" y="410817"/>
            <a:ext cx="11688417" cy="6617196"/>
          </a:xfrm>
          <a:prstGeom prst="rect">
            <a:avLst/>
          </a:prstGeom>
          <a:noFill/>
        </p:spPr>
        <p:txBody>
          <a:bodyPr wrap="square" rtlCol="0">
            <a:spAutoFit/>
          </a:bodyPr>
          <a:lstStyle/>
          <a:p>
            <a:endParaRPr lang="en-GB" sz="2800" b="1" dirty="0" smtClean="0"/>
          </a:p>
          <a:p>
            <a:pPr marL="457200" indent="-457200">
              <a:buFont typeface="Arial" panose="020B0604020202020204" pitchFamily="34" charset="0"/>
              <a:buChar char="•"/>
            </a:pPr>
            <a:endParaRPr lang="en-GB" sz="4400" b="1" dirty="0"/>
          </a:p>
          <a:p>
            <a:pPr marL="457200" indent="-457200">
              <a:buFont typeface="Arial" panose="020B0604020202020204" pitchFamily="34" charset="0"/>
              <a:buChar char="•"/>
            </a:pPr>
            <a:r>
              <a:rPr lang="en-GB" sz="4400" b="1" dirty="0" smtClean="0"/>
              <a:t> TME 4779 has the highest % starch composition of 72.19, Carbon-Nitrogen- Phosphorus (ppm) of 12.27 and dry matter of 34.92%; this may have contributed to the higher ethanol yield from it. Also the low fibre and ash content of cassava cultivar TME 0505 made it susceptible to quick microbial breakdown.</a:t>
            </a:r>
            <a:endParaRPr lang="en-GB" sz="4400" b="1" dirty="0"/>
          </a:p>
        </p:txBody>
      </p:sp>
    </p:spTree>
    <p:extLst>
      <p:ext uri="{BB962C8B-B14F-4D97-AF65-F5344CB8AC3E}">
        <p14:creationId xmlns:p14="http://schemas.microsoft.com/office/powerpoint/2010/main" val="968746221"/>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296" y="238125"/>
            <a:ext cx="11621604" cy="6617196"/>
          </a:xfrm>
          <a:prstGeom prst="rect">
            <a:avLst/>
          </a:prstGeom>
          <a:noFill/>
        </p:spPr>
        <p:txBody>
          <a:bodyPr wrap="square">
            <a:spAutoFit/>
          </a:bodyPr>
          <a:lstStyle/>
          <a:p>
            <a:pPr algn="ctr" eaLnBrk="1" fontAlgn="auto" hangingPunct="1">
              <a:spcBef>
                <a:spcPts val="0"/>
              </a:spcBef>
              <a:spcAft>
                <a:spcPts val="0"/>
              </a:spcAft>
              <a:defRPr/>
            </a:pPr>
            <a:r>
              <a:rPr lang="en-US" sz="2800" b="1" dirty="0" smtClean="0">
                <a:latin typeface="+mn-lt"/>
              </a:rPr>
              <a:t>CONCLUSION</a:t>
            </a:r>
          </a:p>
          <a:p>
            <a:pPr marL="285750" indent="-285750" algn="just" eaLnBrk="1" fontAlgn="auto" hangingPunct="1">
              <a:spcBef>
                <a:spcPts val="0"/>
              </a:spcBef>
              <a:spcAft>
                <a:spcPts val="0"/>
              </a:spcAft>
              <a:buFont typeface="Arial" panose="020B0604020202020204" pitchFamily="34" charset="0"/>
              <a:buChar char="•"/>
              <a:defRPr/>
            </a:pPr>
            <a:endParaRPr lang="en-GB" sz="3600" b="1" dirty="0">
              <a:latin typeface="+mn-lt"/>
            </a:endParaRPr>
          </a:p>
          <a:p>
            <a:pPr marL="285750" indent="-285750" algn="just" eaLnBrk="1" fontAlgn="auto" hangingPunct="1">
              <a:spcBef>
                <a:spcPts val="0"/>
              </a:spcBef>
              <a:spcAft>
                <a:spcPts val="0"/>
              </a:spcAft>
              <a:buFont typeface="Arial" panose="020B0604020202020204" pitchFamily="34" charset="0"/>
              <a:buChar char="•"/>
              <a:defRPr/>
            </a:pPr>
            <a:r>
              <a:rPr lang="en-GB" sz="3600" b="1" dirty="0">
                <a:latin typeface="+mn-lt"/>
              </a:rPr>
              <a:t>T</a:t>
            </a:r>
            <a:r>
              <a:rPr lang="en-GB" sz="3600" b="1" dirty="0" smtClean="0">
                <a:latin typeface="+mn-lt"/>
              </a:rPr>
              <a:t>he </a:t>
            </a:r>
            <a:r>
              <a:rPr lang="en-GB" sz="3600" b="1" dirty="0">
                <a:latin typeface="+mn-lt"/>
              </a:rPr>
              <a:t>process of bioethanol production can be optimized for </a:t>
            </a:r>
            <a:r>
              <a:rPr lang="en-GB" sz="3600" b="1" dirty="0" smtClean="0">
                <a:latin typeface="+mn-lt"/>
              </a:rPr>
              <a:t>increased ethanol yield </a:t>
            </a:r>
            <a:r>
              <a:rPr lang="en-GB" sz="3600" b="1" dirty="0">
                <a:latin typeface="+mn-lt"/>
              </a:rPr>
              <a:t>at a reduced period of fermentation by improving the various parameters affecting the </a:t>
            </a:r>
            <a:r>
              <a:rPr lang="en-GB" sz="3600" b="1" dirty="0" smtClean="0">
                <a:latin typeface="+mn-lt"/>
              </a:rPr>
              <a:t>medium (pH, substrate surface area and concentration).</a:t>
            </a:r>
          </a:p>
          <a:p>
            <a:pPr marL="285750" indent="-285750" algn="just" eaLnBrk="1" fontAlgn="auto" hangingPunct="1">
              <a:spcBef>
                <a:spcPts val="0"/>
              </a:spcBef>
              <a:spcAft>
                <a:spcPts val="0"/>
              </a:spcAft>
              <a:buFont typeface="Arial" panose="020B0604020202020204" pitchFamily="34" charset="0"/>
              <a:buChar char="•"/>
              <a:defRPr/>
            </a:pPr>
            <a:endParaRPr lang="en-GB" sz="3600" b="1" dirty="0">
              <a:latin typeface="+mn-lt"/>
            </a:endParaRPr>
          </a:p>
          <a:p>
            <a:pPr marL="285750" indent="-285750" algn="just" eaLnBrk="1" fontAlgn="auto" hangingPunct="1">
              <a:spcBef>
                <a:spcPts val="0"/>
              </a:spcBef>
              <a:spcAft>
                <a:spcPts val="0"/>
              </a:spcAft>
              <a:buFont typeface="Arial" panose="020B0604020202020204" pitchFamily="34" charset="0"/>
              <a:buChar char="•"/>
              <a:defRPr/>
            </a:pPr>
            <a:r>
              <a:rPr lang="en-GB" sz="3600" b="1" dirty="0">
                <a:latin typeface="+mn-lt"/>
              </a:rPr>
              <a:t>Bioethanol production from </a:t>
            </a:r>
            <a:r>
              <a:rPr lang="en-GB" sz="3600" b="1" i="1" dirty="0" smtClean="0">
                <a:latin typeface="+mn-lt"/>
              </a:rPr>
              <a:t>Spirogyra</a:t>
            </a:r>
            <a:r>
              <a:rPr lang="en-GB" sz="3600" b="1" dirty="0" smtClean="0">
                <a:latin typeface="+mn-lt"/>
              </a:rPr>
              <a:t> </a:t>
            </a:r>
            <a:r>
              <a:rPr lang="en-GB" sz="3600" b="1" dirty="0">
                <a:latin typeface="+mn-lt"/>
              </a:rPr>
              <a:t>holds a significant potential due to their low percentage of lignin and </a:t>
            </a:r>
            <a:r>
              <a:rPr lang="en-GB" sz="3600" b="1" dirty="0" smtClean="0">
                <a:latin typeface="+mn-lt"/>
              </a:rPr>
              <a:t>hemicellulose content  </a:t>
            </a:r>
            <a:r>
              <a:rPr lang="en-GB" sz="3600" b="1" dirty="0">
                <a:latin typeface="+mn-lt"/>
              </a:rPr>
              <a:t>compared to other </a:t>
            </a:r>
            <a:r>
              <a:rPr lang="en-GB" sz="3600" b="1" dirty="0" err="1" smtClean="0">
                <a:latin typeface="+mn-lt"/>
              </a:rPr>
              <a:t>ligno</a:t>
            </a:r>
            <a:r>
              <a:rPr lang="en-GB" sz="3600" b="1" dirty="0">
                <a:latin typeface="+mn-lt"/>
              </a:rPr>
              <a:t>-</a:t>
            </a:r>
            <a:r>
              <a:rPr lang="en-GB" sz="3600" b="1" dirty="0" smtClean="0">
                <a:latin typeface="+mn-lt"/>
              </a:rPr>
              <a:t>cellulosic plants. </a:t>
            </a:r>
            <a:endParaRPr lang="en-GB" sz="3600" b="1" dirty="0">
              <a:latin typeface="+mn-lt"/>
            </a:endParaRP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2522" y="225425"/>
            <a:ext cx="11926956" cy="6740307"/>
          </a:xfrm>
          <a:prstGeom prst="rect">
            <a:avLst/>
          </a:prstGeom>
          <a:noFill/>
        </p:spPr>
        <p:txBody>
          <a:bodyPr wrap="square">
            <a:spAutoFit/>
          </a:bodyPr>
          <a:lstStyle/>
          <a:p>
            <a:pPr algn="ctr" eaLnBrk="1" fontAlgn="auto" hangingPunct="1">
              <a:spcBef>
                <a:spcPts val="0"/>
              </a:spcBef>
              <a:spcAft>
                <a:spcPts val="0"/>
              </a:spcAft>
              <a:defRPr/>
            </a:pPr>
            <a:endParaRPr lang="en-GB" sz="2800" b="1" dirty="0" smtClean="0">
              <a:latin typeface="+mn-lt"/>
            </a:endParaRPr>
          </a:p>
          <a:p>
            <a:pPr algn="ctr" eaLnBrk="1" fontAlgn="auto" hangingPunct="1">
              <a:spcBef>
                <a:spcPts val="0"/>
              </a:spcBef>
              <a:spcAft>
                <a:spcPts val="0"/>
              </a:spcAft>
              <a:defRPr/>
            </a:pPr>
            <a:endParaRPr lang="en-GB" sz="2800" b="1" dirty="0">
              <a:latin typeface="+mn-lt"/>
            </a:endParaRPr>
          </a:p>
          <a:p>
            <a:pPr algn="just" eaLnBrk="1" fontAlgn="auto" hangingPunct="1">
              <a:spcBef>
                <a:spcPts val="0"/>
              </a:spcBef>
              <a:spcAft>
                <a:spcPts val="0"/>
              </a:spcAft>
              <a:defRPr/>
            </a:pPr>
            <a:endParaRPr lang="en-GB" sz="2800" b="1" dirty="0" smtClean="0">
              <a:latin typeface="+mn-lt"/>
            </a:endParaRPr>
          </a:p>
          <a:p>
            <a:pPr marL="571500" lvl="0" indent="-571500" algn="just" eaLnBrk="1" fontAlgn="auto" hangingPunct="1">
              <a:spcBef>
                <a:spcPts val="0"/>
              </a:spcBef>
              <a:spcAft>
                <a:spcPts val="0"/>
              </a:spcAft>
              <a:buFont typeface="Arial" pitchFamily="34" charset="0"/>
              <a:buChar char="•"/>
              <a:defRPr/>
            </a:pPr>
            <a:r>
              <a:rPr lang="en-GB" sz="4000" b="1" dirty="0" smtClean="0">
                <a:solidFill>
                  <a:prstClr val="black"/>
                </a:solidFill>
                <a:latin typeface="Century Gothic" panose="020B0502020202020204"/>
              </a:rPr>
              <a:t> </a:t>
            </a:r>
            <a:r>
              <a:rPr lang="en-GB" sz="4000" b="1" dirty="0">
                <a:solidFill>
                  <a:prstClr val="black"/>
                </a:solidFill>
                <a:latin typeface="Century Gothic" panose="020B0502020202020204"/>
              </a:rPr>
              <a:t>Spirogyra can be cultivated and proliferated more, as a major feedstock for biofuel production.</a:t>
            </a:r>
          </a:p>
          <a:p>
            <a:pPr marL="571500" indent="-571500" algn="just" eaLnBrk="1" fontAlgn="auto" hangingPunct="1">
              <a:spcBef>
                <a:spcPts val="0"/>
              </a:spcBef>
              <a:spcAft>
                <a:spcPts val="0"/>
              </a:spcAft>
              <a:buAutoNum type="romanUcPeriod"/>
              <a:defRPr/>
            </a:pPr>
            <a:endParaRPr lang="en-GB" sz="4000" b="1" dirty="0">
              <a:latin typeface="+mn-lt"/>
            </a:endParaRPr>
          </a:p>
          <a:p>
            <a:pPr marL="571500" indent="-571500" algn="just" eaLnBrk="1" fontAlgn="auto" hangingPunct="1">
              <a:spcBef>
                <a:spcPts val="0"/>
              </a:spcBef>
              <a:spcAft>
                <a:spcPts val="0"/>
              </a:spcAft>
              <a:buFont typeface="Arial" pitchFamily="34" charset="0"/>
              <a:buChar char="•"/>
              <a:defRPr/>
            </a:pPr>
            <a:r>
              <a:rPr lang="en-GB" sz="4000" b="1" dirty="0" smtClean="0">
                <a:latin typeface="+mn-lt"/>
              </a:rPr>
              <a:t>Cassava </a:t>
            </a:r>
            <a:r>
              <a:rPr lang="en-GB" sz="4000" b="1" dirty="0">
                <a:latin typeface="+mn-lt"/>
              </a:rPr>
              <a:t>cultivars can be developed with higher </a:t>
            </a:r>
            <a:r>
              <a:rPr lang="en-GB" sz="4000" b="1" dirty="0" smtClean="0">
                <a:latin typeface="+mn-lt"/>
              </a:rPr>
              <a:t>starch </a:t>
            </a:r>
            <a:r>
              <a:rPr lang="en-GB" sz="4000" b="1" dirty="0">
                <a:latin typeface="+mn-lt"/>
              </a:rPr>
              <a:t>content and lower fibre values so that the wastes generated can have higher bioethanol potential</a:t>
            </a:r>
            <a:r>
              <a:rPr lang="en-GB" sz="4000" dirty="0">
                <a:latin typeface="+mn-lt"/>
              </a:rPr>
              <a:t>.</a:t>
            </a:r>
          </a:p>
          <a:p>
            <a:pPr algn="just" eaLnBrk="1" fontAlgn="auto" hangingPunct="1">
              <a:spcBef>
                <a:spcPts val="0"/>
              </a:spcBef>
              <a:spcAft>
                <a:spcPts val="0"/>
              </a:spcAft>
              <a:defRPr/>
            </a:pPr>
            <a:endParaRPr lang="en-GB" sz="2800" dirty="0">
              <a:latin typeface="+mn-lt"/>
            </a:endParaRP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583" y="556591"/>
            <a:ext cx="11436626" cy="6186309"/>
          </a:xfrm>
          <a:prstGeom prst="rect">
            <a:avLst/>
          </a:prstGeom>
          <a:noFill/>
        </p:spPr>
        <p:txBody>
          <a:bodyPr wrap="square" rtlCol="0">
            <a:spAutoFit/>
          </a:bodyPr>
          <a:lstStyle/>
          <a:p>
            <a:pPr lvl="0" algn="just" eaLnBrk="1" fontAlgn="auto" hangingPunct="1">
              <a:spcBef>
                <a:spcPts val="0"/>
              </a:spcBef>
              <a:spcAft>
                <a:spcPts val="0"/>
              </a:spcAft>
              <a:defRPr/>
            </a:pPr>
            <a:endParaRPr lang="en-GB" sz="3600" b="1" dirty="0">
              <a:solidFill>
                <a:prstClr val="black"/>
              </a:solidFill>
              <a:latin typeface="Century Gothic" panose="020B0502020202020204"/>
            </a:endParaRPr>
          </a:p>
          <a:p>
            <a:pPr lvl="0" algn="just" eaLnBrk="1" fontAlgn="auto" hangingPunct="1">
              <a:spcBef>
                <a:spcPts val="0"/>
              </a:spcBef>
              <a:spcAft>
                <a:spcPts val="0"/>
              </a:spcAft>
              <a:defRPr/>
            </a:pPr>
            <a:r>
              <a:rPr lang="en-GB" sz="3600" b="1" dirty="0" smtClean="0">
                <a:solidFill>
                  <a:prstClr val="black"/>
                </a:solidFill>
                <a:latin typeface="Century Gothic" panose="020B0502020202020204"/>
              </a:rPr>
              <a:t>. </a:t>
            </a:r>
            <a:r>
              <a:rPr lang="en-GB" sz="3600" b="1" dirty="0">
                <a:solidFill>
                  <a:prstClr val="black"/>
                </a:solidFill>
                <a:latin typeface="Century Gothic" panose="020B0502020202020204"/>
              </a:rPr>
              <a:t>There is need </a:t>
            </a:r>
            <a:r>
              <a:rPr lang="en-GB" sz="3600" b="1" dirty="0" smtClean="0">
                <a:solidFill>
                  <a:prstClr val="black"/>
                </a:solidFill>
                <a:latin typeface="Century Gothic" panose="020B0502020202020204"/>
              </a:rPr>
              <a:t>to invest in </a:t>
            </a:r>
            <a:r>
              <a:rPr lang="en-GB" sz="3600" b="1" dirty="0">
                <a:solidFill>
                  <a:prstClr val="black"/>
                </a:solidFill>
                <a:latin typeface="Century Gothic" panose="020B0502020202020204"/>
              </a:rPr>
              <a:t>large-scale biotechnology plants for conversion of biomass (agricultural wastes) to useful products as this will provide wealth and employment</a:t>
            </a:r>
            <a:r>
              <a:rPr lang="en-GB" sz="3600" b="1" dirty="0" smtClean="0">
                <a:solidFill>
                  <a:prstClr val="black"/>
                </a:solidFill>
                <a:latin typeface="Century Gothic" panose="020B0502020202020204"/>
              </a:rPr>
              <a:t>.</a:t>
            </a:r>
          </a:p>
          <a:p>
            <a:pPr lvl="0" algn="just" eaLnBrk="1" fontAlgn="auto" hangingPunct="1">
              <a:spcBef>
                <a:spcPts val="0"/>
              </a:spcBef>
              <a:spcAft>
                <a:spcPts val="0"/>
              </a:spcAft>
              <a:defRPr/>
            </a:pPr>
            <a:endParaRPr lang="en-GB" sz="3600" b="1" dirty="0">
              <a:solidFill>
                <a:prstClr val="black"/>
              </a:solidFill>
              <a:latin typeface="Century Gothic" panose="020B0502020202020204"/>
            </a:endParaRPr>
          </a:p>
          <a:p>
            <a:pPr lvl="0" algn="just" eaLnBrk="1" fontAlgn="auto" hangingPunct="1">
              <a:spcBef>
                <a:spcPts val="0"/>
              </a:spcBef>
              <a:spcAft>
                <a:spcPts val="0"/>
              </a:spcAft>
              <a:defRPr/>
            </a:pPr>
            <a:r>
              <a:rPr lang="en-GB" sz="3600" b="1" dirty="0" smtClean="0">
                <a:solidFill>
                  <a:prstClr val="black"/>
                </a:solidFill>
                <a:latin typeface="Century Gothic" panose="020B0502020202020204"/>
              </a:rPr>
              <a:t>. </a:t>
            </a:r>
            <a:r>
              <a:rPr lang="en-GB" sz="3600" b="1" dirty="0">
                <a:solidFill>
                  <a:prstClr val="black"/>
                </a:solidFill>
                <a:latin typeface="Century Gothic" panose="020B0502020202020204"/>
              </a:rPr>
              <a:t>T</a:t>
            </a:r>
            <a:r>
              <a:rPr lang="en-GB" sz="3600" b="1" dirty="0" smtClean="0">
                <a:solidFill>
                  <a:prstClr val="black"/>
                </a:solidFill>
                <a:latin typeface="Century Gothic" panose="020B0502020202020204"/>
              </a:rPr>
              <a:t>he </a:t>
            </a:r>
            <a:r>
              <a:rPr lang="en-GB" sz="3600" b="1" dirty="0">
                <a:solidFill>
                  <a:prstClr val="black"/>
                </a:solidFill>
                <a:latin typeface="Century Gothic" panose="020B0502020202020204"/>
              </a:rPr>
              <a:t>use of agricultural wastes </a:t>
            </a:r>
            <a:r>
              <a:rPr lang="en-GB" sz="3600" b="1" dirty="0" smtClean="0">
                <a:solidFill>
                  <a:prstClr val="black"/>
                </a:solidFill>
                <a:latin typeface="Century Gothic" panose="020B0502020202020204"/>
              </a:rPr>
              <a:t>instead of staple foods for biofuel production will not infringe on available food supply. It will in addition </a:t>
            </a:r>
            <a:r>
              <a:rPr lang="en-GB" sz="3600" b="1" dirty="0">
                <a:solidFill>
                  <a:prstClr val="black"/>
                </a:solidFill>
                <a:latin typeface="Century Gothic" panose="020B0502020202020204"/>
              </a:rPr>
              <a:t>reduce pollution arising from improper management of these wastes.</a:t>
            </a:r>
            <a:endParaRPr lang="en-GB" sz="3600" b="1" dirty="0"/>
          </a:p>
        </p:txBody>
      </p:sp>
    </p:spTree>
    <p:extLst>
      <p:ext uri="{BB962C8B-B14F-4D97-AF65-F5344CB8AC3E}">
        <p14:creationId xmlns:p14="http://schemas.microsoft.com/office/powerpoint/2010/main" val="3772602087"/>
      </p:ext>
    </p:extLst>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5618" y="649356"/>
            <a:ext cx="10707756" cy="5632311"/>
          </a:xfrm>
          <a:prstGeom prst="rect">
            <a:avLst/>
          </a:prstGeom>
          <a:noFill/>
        </p:spPr>
        <p:txBody>
          <a:bodyPr wrap="square" rtlCol="0">
            <a:spAutoFit/>
          </a:bodyPr>
          <a:lstStyle/>
          <a:p>
            <a:pPr algn="ctr"/>
            <a:r>
              <a:rPr lang="en-GB" sz="12000" dirty="0" smtClean="0"/>
              <a:t>THANKS FOR YOUR ATTENTION</a:t>
            </a:r>
            <a:endParaRPr lang="en-GB" sz="12000" dirty="0"/>
          </a:p>
        </p:txBody>
      </p:sp>
    </p:spTree>
    <p:extLst>
      <p:ext uri="{BB962C8B-B14F-4D97-AF65-F5344CB8AC3E}">
        <p14:creationId xmlns:p14="http://schemas.microsoft.com/office/powerpoint/2010/main" val="203326262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3095" y="212035"/>
            <a:ext cx="11078818" cy="7704673"/>
          </a:xfrm>
          <a:prstGeom prst="rect">
            <a:avLst/>
          </a:prstGeom>
          <a:noFill/>
        </p:spPr>
        <p:txBody>
          <a:bodyPr wrap="square" rtlCol="0">
            <a:spAutoFit/>
          </a:bodyPr>
          <a:lstStyle/>
          <a:p>
            <a:pPr algn="just" latinLnBrk="0">
              <a:lnSpc>
                <a:spcPct val="150000"/>
              </a:lnSpc>
              <a:spcBef>
                <a:spcPts val="1400"/>
              </a:spcBef>
              <a:spcAft>
                <a:spcPts val="1400"/>
              </a:spcAft>
            </a:pPr>
            <a:r>
              <a:rPr lang="en-US" sz="4400" b="1" kern="100" dirty="0" smtClean="0">
                <a:ea typeface="Calibri" panose="020F0502020204030204" pitchFamily="34" charset="0"/>
                <a:cs typeface="Times New Roman" panose="02020603050405020304" pitchFamily="18" charset="0"/>
              </a:rPr>
              <a:t>ATTRACTIVE FEATURES OF CASSAVA:</a:t>
            </a:r>
          </a:p>
          <a:p>
            <a:pPr marL="285750" indent="-285750" algn="just">
              <a:lnSpc>
                <a:spcPct val="150000"/>
              </a:lnSpc>
              <a:spcBef>
                <a:spcPts val="1400"/>
              </a:spcBef>
              <a:spcAft>
                <a:spcPts val="1400"/>
              </a:spcAft>
              <a:buFont typeface="Arial" panose="020B0604020202020204" pitchFamily="34" charset="0"/>
              <a:buChar char="•"/>
            </a:pPr>
            <a:r>
              <a:rPr lang="en-US" sz="4400" b="1" kern="100" dirty="0" smtClean="0">
                <a:ea typeface="Calibri" panose="020F0502020204030204" pitchFamily="34" charset="0"/>
                <a:cs typeface="Times New Roman" panose="02020603050405020304" pitchFamily="18" charset="0"/>
              </a:rPr>
              <a:t>high  yielding </a:t>
            </a:r>
          </a:p>
          <a:p>
            <a:pPr marL="285750" indent="-285750" algn="just">
              <a:lnSpc>
                <a:spcPct val="150000"/>
              </a:lnSpc>
              <a:spcBef>
                <a:spcPts val="1400"/>
              </a:spcBef>
              <a:spcAft>
                <a:spcPts val="1400"/>
              </a:spcAft>
              <a:buFont typeface="Arial" panose="020B0604020202020204" pitchFamily="34" charset="0"/>
              <a:buChar char="•"/>
            </a:pPr>
            <a:r>
              <a:rPr lang="en-US" sz="4400" b="1" kern="100" dirty="0" smtClean="0">
                <a:ea typeface="Calibri" panose="020F0502020204030204" pitchFamily="34" charset="0"/>
                <a:cs typeface="Times New Roman" panose="02020603050405020304" pitchFamily="18" charset="0"/>
              </a:rPr>
              <a:t>able to grow on marginal soils</a:t>
            </a:r>
          </a:p>
          <a:p>
            <a:pPr marL="285750" indent="-285750" algn="just">
              <a:lnSpc>
                <a:spcPct val="150000"/>
              </a:lnSpc>
              <a:spcBef>
                <a:spcPts val="1400"/>
              </a:spcBef>
              <a:spcAft>
                <a:spcPts val="1400"/>
              </a:spcAft>
              <a:buFont typeface="Arial" panose="020B0604020202020204" pitchFamily="34" charset="0"/>
              <a:buChar char="•"/>
            </a:pPr>
            <a:r>
              <a:rPr lang="en-US" sz="4400" b="1" kern="100" dirty="0">
                <a:ea typeface="Calibri" panose="020F0502020204030204" pitchFamily="34" charset="0"/>
                <a:cs typeface="Times New Roman" panose="02020603050405020304" pitchFamily="18" charset="0"/>
              </a:rPr>
              <a:t>r</a:t>
            </a:r>
            <a:r>
              <a:rPr lang="en-US" sz="4400" b="1" kern="100" dirty="0" smtClean="0">
                <a:ea typeface="Calibri" panose="020F0502020204030204" pitchFamily="34" charset="0"/>
                <a:cs typeface="Times New Roman" panose="02020603050405020304" pitchFamily="18" charset="0"/>
              </a:rPr>
              <a:t>equires minimal labour and </a:t>
            </a:r>
            <a:r>
              <a:rPr lang="en-US" sz="4400" b="1" kern="100" dirty="0" err="1" smtClean="0">
                <a:ea typeface="Calibri" panose="020F0502020204030204" pitchFamily="34" charset="0"/>
                <a:cs typeface="Times New Roman" panose="02020603050405020304" pitchFamily="18" charset="0"/>
              </a:rPr>
              <a:t>mangt</a:t>
            </a:r>
            <a:r>
              <a:rPr lang="en-US" sz="4400" b="1" kern="100" dirty="0" smtClean="0">
                <a:ea typeface="Calibri" panose="020F0502020204030204" pitchFamily="34" charset="0"/>
                <a:cs typeface="Times New Roman" panose="02020603050405020304" pitchFamily="18" charset="0"/>
              </a:rPr>
              <a:t> costs</a:t>
            </a:r>
          </a:p>
          <a:p>
            <a:pPr marL="285750" indent="-285750" algn="just">
              <a:lnSpc>
                <a:spcPct val="150000"/>
              </a:lnSpc>
              <a:spcBef>
                <a:spcPts val="1400"/>
              </a:spcBef>
              <a:spcAft>
                <a:spcPts val="1400"/>
              </a:spcAft>
              <a:buFont typeface="Arial" panose="020B0604020202020204" pitchFamily="34" charset="0"/>
              <a:buChar char="•"/>
            </a:pPr>
            <a:r>
              <a:rPr lang="en-US" sz="4400" b="1" kern="100" dirty="0" smtClean="0">
                <a:ea typeface="Calibri" panose="020F0502020204030204" pitchFamily="34" charset="0"/>
                <a:cs typeface="Times New Roman" panose="02020603050405020304" pitchFamily="18" charset="0"/>
              </a:rPr>
              <a:t>Thus, good candidate for bioethanol prod</a:t>
            </a:r>
            <a:endParaRPr lang="en-GB" sz="4400" b="1" dirty="0" smtClean="0"/>
          </a:p>
          <a:p>
            <a:pPr marL="285750" indent="-285750" algn="just" latinLnBrk="0">
              <a:lnSpc>
                <a:spcPct val="150000"/>
              </a:lnSpc>
              <a:spcBef>
                <a:spcPts val="1400"/>
              </a:spcBef>
              <a:spcAft>
                <a:spcPts val="1400"/>
              </a:spcAft>
              <a:buFont typeface="Arial" panose="020B0604020202020204" pitchFamily="34" charset="0"/>
              <a:buChar char="•"/>
            </a:pPr>
            <a:endParaRPr lang="en-US" sz="3200" b="1" kern="1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15933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838" y="363538"/>
            <a:ext cx="11510962" cy="8002191"/>
          </a:xfrm>
          <a:prstGeom prst="rect">
            <a:avLst/>
          </a:prstGeom>
          <a:noFill/>
        </p:spPr>
        <p:txBody>
          <a:bodyPr>
            <a:spAutoFit/>
          </a:bodyPr>
          <a:lstStyle/>
          <a:p>
            <a:pPr algn="ctr" eaLnBrk="1" fontAlgn="auto" hangingPunct="1">
              <a:spcBef>
                <a:spcPts val="0"/>
              </a:spcBef>
              <a:spcAft>
                <a:spcPts val="0"/>
              </a:spcAft>
              <a:defRPr/>
            </a:pPr>
            <a:r>
              <a:rPr lang="en-US" sz="3600" dirty="0" smtClean="0">
                <a:latin typeface="+mn-lt"/>
              </a:rPr>
              <a:t> </a:t>
            </a:r>
            <a:endParaRPr lang="en-US" sz="3600" dirty="0">
              <a:latin typeface="+mn-lt"/>
            </a:endParaRPr>
          </a:p>
          <a:p>
            <a:pPr>
              <a:lnSpc>
                <a:spcPct val="150000"/>
              </a:lnSpc>
              <a:spcBef>
                <a:spcPts val="1400"/>
              </a:spcBef>
              <a:spcAft>
                <a:spcPts val="1400"/>
              </a:spcAft>
            </a:pPr>
            <a:r>
              <a:rPr lang="en-US" sz="3600" b="1" kern="100" dirty="0" smtClean="0">
                <a:ea typeface="Calibri" panose="020F0502020204030204" pitchFamily="34" charset="0"/>
                <a:cs typeface="Times New Roman" panose="02020603050405020304" pitchFamily="18" charset="0"/>
              </a:rPr>
              <a:t>AIM OF STUDY - TO </a:t>
            </a:r>
            <a:r>
              <a:rPr lang="en-US" sz="3600" b="1" kern="100" dirty="0" smtClean="0">
                <a:solidFill>
                  <a:prstClr val="black"/>
                </a:solidFill>
                <a:ea typeface="Calibri" panose="020F0502020204030204" pitchFamily="34" charset="0"/>
                <a:cs typeface="Times New Roman" panose="02020603050405020304" pitchFamily="18" charset="0"/>
              </a:rPr>
              <a:t>OPTIMIZE THE PRODUCTION OF BIOETHANOL USING DIFFERENT MICROBIAL INOCULANTS FOR THE SIMULTANEOUS SACCHARIFICATION AND FERMENTATION OF CASSAVA PEELS IN 3 CASSAVA VARIETIES . </a:t>
            </a:r>
          </a:p>
          <a:p>
            <a:pPr>
              <a:lnSpc>
                <a:spcPct val="150000"/>
              </a:lnSpc>
              <a:spcBef>
                <a:spcPts val="1400"/>
              </a:spcBef>
              <a:spcAft>
                <a:spcPts val="1400"/>
              </a:spcAft>
            </a:pPr>
            <a:r>
              <a:rPr lang="en-US" sz="3600" b="1" kern="100" dirty="0" smtClean="0">
                <a:ea typeface="Calibri" panose="020F0502020204030204" pitchFamily="34" charset="0"/>
                <a:cs typeface="Times New Roman" panose="02020603050405020304" pitchFamily="18" charset="0"/>
              </a:rPr>
              <a:t>  </a:t>
            </a:r>
          </a:p>
          <a:p>
            <a:pPr>
              <a:lnSpc>
                <a:spcPct val="150000"/>
              </a:lnSpc>
              <a:spcBef>
                <a:spcPts val="1400"/>
              </a:spcBef>
              <a:spcAft>
                <a:spcPts val="1400"/>
              </a:spcAft>
            </a:pPr>
            <a:endParaRPr lang="en-GB" sz="2800" b="1" kern="100" dirty="0">
              <a:ea typeface="Calibri" panose="020F0502020204030204" pitchFamily="34" charset="0"/>
              <a:cs typeface="Times New Roman" panose="02020603050405020304" pitchFamily="18" charset="0"/>
            </a:endParaRPr>
          </a:p>
          <a:p>
            <a:pPr marL="342900" lvl="0" indent="-342900" algn="just" latinLnBrk="0">
              <a:lnSpc>
                <a:spcPct val="150000"/>
              </a:lnSpc>
              <a:spcAft>
                <a:spcPts val="0"/>
              </a:spcAft>
              <a:buSzPts val="1200"/>
              <a:buFont typeface="Arial" panose="020B0604020202020204" pitchFamily="34" charset="0"/>
              <a:buChar char="•"/>
              <a:tabLst>
                <a:tab pos="228600" algn="l"/>
              </a:tabLst>
            </a:pPr>
            <a:endParaRPr lang="en-US" sz="2800" kern="100" dirty="0" smtClean="0">
              <a:ea typeface="Calibri" panose="020F0502020204030204" pitchFamily="34" charset="0"/>
              <a:cs typeface="Times New Roman" panose="02020603050405020304" pitchFamily="18" charset="0"/>
            </a:endParaRP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INNOCULANTS USED</a:t>
            </a:r>
            <a:endParaRPr lang="en-US" dirty="0"/>
          </a:p>
        </p:txBody>
      </p:sp>
      <p:sp>
        <p:nvSpPr>
          <p:cNvPr id="3" name="Content Placeholder 2"/>
          <p:cNvSpPr>
            <a:spLocks noGrp="1"/>
          </p:cNvSpPr>
          <p:nvPr>
            <p:ph idx="1"/>
          </p:nvPr>
        </p:nvSpPr>
        <p:spPr/>
        <p:txBody>
          <a:bodyPr>
            <a:noAutofit/>
          </a:bodyPr>
          <a:lstStyle/>
          <a:p>
            <a:pPr lvl="2"/>
            <a:r>
              <a:rPr lang="en-US" sz="2400" b="1" i="1" dirty="0" err="1" smtClean="0"/>
              <a:t>Aspergillus</a:t>
            </a:r>
            <a:r>
              <a:rPr lang="en-US" sz="2400" b="1" i="1" dirty="0" smtClean="0"/>
              <a:t> </a:t>
            </a:r>
            <a:r>
              <a:rPr lang="en-US" sz="2400" b="1" i="1" dirty="0" err="1" smtClean="0"/>
              <a:t>niger</a:t>
            </a:r>
            <a:r>
              <a:rPr lang="en-US" sz="2400" b="1" i="1" dirty="0" smtClean="0"/>
              <a:t> + Saccharomyces </a:t>
            </a:r>
            <a:r>
              <a:rPr lang="en-US" sz="2400" b="1" i="1" dirty="0" err="1" smtClean="0"/>
              <a:t>cerevisiae</a:t>
            </a:r>
            <a:endParaRPr lang="en-US" sz="2400" b="1" i="1" dirty="0" smtClean="0"/>
          </a:p>
          <a:p>
            <a:pPr lvl="2">
              <a:buClr>
                <a:srgbClr val="A53010"/>
              </a:buClr>
            </a:pPr>
            <a:r>
              <a:rPr lang="en-US" sz="2400" b="1" i="1" dirty="0" err="1" smtClean="0">
                <a:solidFill>
                  <a:prstClr val="black">
                    <a:lumMod val="75000"/>
                    <a:lumOff val="25000"/>
                  </a:prstClr>
                </a:solidFill>
              </a:rPr>
              <a:t>Aspergillus</a:t>
            </a:r>
            <a:r>
              <a:rPr lang="en-US" sz="2400" b="1" i="1" dirty="0" smtClean="0">
                <a:solidFill>
                  <a:prstClr val="black">
                    <a:lumMod val="75000"/>
                    <a:lumOff val="25000"/>
                  </a:prstClr>
                </a:solidFill>
              </a:rPr>
              <a:t> </a:t>
            </a:r>
            <a:r>
              <a:rPr lang="en-US" sz="2400" b="1" i="1" dirty="0" err="1" smtClean="0">
                <a:solidFill>
                  <a:prstClr val="black">
                    <a:lumMod val="75000"/>
                    <a:lumOff val="25000"/>
                  </a:prstClr>
                </a:solidFill>
              </a:rPr>
              <a:t>niger</a:t>
            </a:r>
            <a:r>
              <a:rPr lang="en-US" sz="2400" b="1" i="1" dirty="0" smtClean="0">
                <a:solidFill>
                  <a:prstClr val="black">
                    <a:lumMod val="75000"/>
                    <a:lumOff val="25000"/>
                  </a:prstClr>
                </a:solidFill>
              </a:rPr>
              <a:t> + Saccharomyces </a:t>
            </a:r>
            <a:r>
              <a:rPr lang="en-US" sz="2400" b="1" i="1" dirty="0" err="1" smtClean="0">
                <a:solidFill>
                  <a:prstClr val="black">
                    <a:lumMod val="75000"/>
                    <a:lumOff val="25000"/>
                  </a:prstClr>
                </a:solidFill>
              </a:rPr>
              <a:t>cerevisiae</a:t>
            </a:r>
            <a:r>
              <a:rPr lang="en-US" sz="2400" b="1" i="1" dirty="0" smtClean="0">
                <a:solidFill>
                  <a:prstClr val="black">
                    <a:lumMod val="75000"/>
                    <a:lumOff val="25000"/>
                  </a:prstClr>
                </a:solidFill>
              </a:rPr>
              <a:t> + </a:t>
            </a:r>
            <a:r>
              <a:rPr lang="en-US" sz="2400" b="1" i="1" dirty="0" err="1" smtClean="0">
                <a:solidFill>
                  <a:prstClr val="black">
                    <a:lumMod val="75000"/>
                    <a:lumOff val="25000"/>
                  </a:prstClr>
                </a:solidFill>
              </a:rPr>
              <a:t>Rhizopus</a:t>
            </a:r>
            <a:r>
              <a:rPr lang="en-US" sz="2400" b="1" i="1" dirty="0" smtClean="0">
                <a:solidFill>
                  <a:prstClr val="black">
                    <a:lumMod val="75000"/>
                    <a:lumOff val="25000"/>
                  </a:prstClr>
                </a:solidFill>
              </a:rPr>
              <a:t> </a:t>
            </a:r>
            <a:r>
              <a:rPr lang="en-US" sz="2400" b="1" i="1" dirty="0" err="1" smtClean="0">
                <a:solidFill>
                  <a:prstClr val="black">
                    <a:lumMod val="75000"/>
                    <a:lumOff val="25000"/>
                  </a:prstClr>
                </a:solidFill>
              </a:rPr>
              <a:t>nigricans</a:t>
            </a:r>
            <a:endParaRPr lang="en-US" sz="2400" b="1" i="1" dirty="0" smtClean="0">
              <a:solidFill>
                <a:prstClr val="black">
                  <a:lumMod val="75000"/>
                  <a:lumOff val="25000"/>
                </a:prstClr>
              </a:solidFill>
            </a:endParaRPr>
          </a:p>
          <a:p>
            <a:pPr lvl="2"/>
            <a:r>
              <a:rPr lang="en-US" sz="2400" b="1" i="1" dirty="0" smtClean="0">
                <a:solidFill>
                  <a:prstClr val="black">
                    <a:lumMod val="75000"/>
                    <a:lumOff val="25000"/>
                  </a:prstClr>
                </a:solidFill>
              </a:rPr>
              <a:t>Spirogyra </a:t>
            </a:r>
            <a:r>
              <a:rPr lang="en-US" sz="2400" b="1" i="1" dirty="0" err="1" smtClean="0">
                <a:solidFill>
                  <a:prstClr val="black">
                    <a:lumMod val="75000"/>
                    <a:lumOff val="25000"/>
                  </a:prstClr>
                </a:solidFill>
              </a:rPr>
              <a:t>africana</a:t>
            </a:r>
            <a:r>
              <a:rPr lang="en-US" sz="2400" b="1" i="1" dirty="0" smtClean="0">
                <a:solidFill>
                  <a:prstClr val="black">
                    <a:lumMod val="75000"/>
                    <a:lumOff val="25000"/>
                  </a:prstClr>
                </a:solidFill>
              </a:rPr>
              <a:t> + Saccharomyces </a:t>
            </a:r>
            <a:r>
              <a:rPr lang="en-US" sz="2400" b="1" i="1" dirty="0" err="1" smtClean="0">
                <a:solidFill>
                  <a:prstClr val="black">
                    <a:lumMod val="75000"/>
                    <a:lumOff val="25000"/>
                  </a:prstClr>
                </a:solidFill>
              </a:rPr>
              <a:t>cerevisiae</a:t>
            </a:r>
            <a:r>
              <a:rPr lang="en-US" sz="2400" b="1" i="1" dirty="0" smtClean="0">
                <a:solidFill>
                  <a:prstClr val="black">
                    <a:lumMod val="75000"/>
                    <a:lumOff val="25000"/>
                  </a:prstClr>
                </a:solidFill>
              </a:rPr>
              <a:t> + </a:t>
            </a:r>
            <a:r>
              <a:rPr lang="en-US" sz="2400" b="1" i="1" dirty="0" err="1" smtClean="0">
                <a:solidFill>
                  <a:prstClr val="black">
                    <a:lumMod val="75000"/>
                    <a:lumOff val="25000"/>
                  </a:prstClr>
                </a:solidFill>
              </a:rPr>
              <a:t>Rhizopus</a:t>
            </a:r>
            <a:r>
              <a:rPr lang="en-US" sz="2400" b="1" i="1" dirty="0" smtClean="0">
                <a:solidFill>
                  <a:prstClr val="black">
                    <a:lumMod val="75000"/>
                    <a:lumOff val="25000"/>
                  </a:prstClr>
                </a:solidFill>
              </a:rPr>
              <a:t> </a:t>
            </a:r>
            <a:r>
              <a:rPr lang="en-US" sz="2400" b="1" i="1" dirty="0" err="1" smtClean="0">
                <a:solidFill>
                  <a:prstClr val="black">
                    <a:lumMod val="75000"/>
                    <a:lumOff val="25000"/>
                  </a:prstClr>
                </a:solidFill>
              </a:rPr>
              <a:t>nigricans</a:t>
            </a:r>
            <a:endParaRPr lang="en-US" sz="2400" b="1" i="1" dirty="0" smtClean="0">
              <a:solidFill>
                <a:prstClr val="black">
                  <a:lumMod val="75000"/>
                  <a:lumOff val="25000"/>
                </a:prstClr>
              </a:solidFill>
            </a:endParaRPr>
          </a:p>
          <a:p>
            <a:pPr lvl="2"/>
            <a:r>
              <a:rPr lang="en-US" sz="2400" b="1" i="1" dirty="0" err="1" smtClean="0">
                <a:solidFill>
                  <a:prstClr val="black">
                    <a:lumMod val="75000"/>
                    <a:lumOff val="25000"/>
                  </a:prstClr>
                </a:solidFill>
              </a:rPr>
              <a:t>Aspergillus</a:t>
            </a:r>
            <a:r>
              <a:rPr lang="en-US" sz="2400" b="1" i="1" dirty="0" smtClean="0">
                <a:solidFill>
                  <a:prstClr val="black">
                    <a:lumMod val="75000"/>
                    <a:lumOff val="25000"/>
                  </a:prstClr>
                </a:solidFill>
              </a:rPr>
              <a:t> </a:t>
            </a:r>
            <a:r>
              <a:rPr lang="en-US" sz="2400" b="1" i="1" dirty="0" err="1" smtClean="0">
                <a:solidFill>
                  <a:prstClr val="black">
                    <a:lumMod val="75000"/>
                    <a:lumOff val="25000"/>
                  </a:prstClr>
                </a:solidFill>
              </a:rPr>
              <a:t>niger</a:t>
            </a:r>
            <a:r>
              <a:rPr lang="en-US" sz="2400" b="1" i="1" dirty="0" smtClean="0">
                <a:solidFill>
                  <a:prstClr val="black">
                    <a:lumMod val="75000"/>
                    <a:lumOff val="25000"/>
                  </a:prstClr>
                </a:solidFill>
              </a:rPr>
              <a:t> + Saccharomyces </a:t>
            </a:r>
            <a:r>
              <a:rPr lang="en-US" sz="2400" b="1" i="1" dirty="0" err="1" smtClean="0">
                <a:solidFill>
                  <a:prstClr val="black">
                    <a:lumMod val="75000"/>
                    <a:lumOff val="25000"/>
                  </a:prstClr>
                </a:solidFill>
              </a:rPr>
              <a:t>cerevisiae</a:t>
            </a:r>
            <a:r>
              <a:rPr lang="en-US" sz="2400" b="1" i="1" dirty="0" smtClean="0">
                <a:solidFill>
                  <a:prstClr val="black">
                    <a:lumMod val="75000"/>
                    <a:lumOff val="25000"/>
                  </a:prstClr>
                </a:solidFill>
              </a:rPr>
              <a:t> + Spirogyra </a:t>
            </a:r>
            <a:r>
              <a:rPr lang="en-US" sz="2400" b="1" i="1" dirty="0" err="1" smtClean="0">
                <a:solidFill>
                  <a:prstClr val="black">
                    <a:lumMod val="75000"/>
                    <a:lumOff val="25000"/>
                  </a:prstClr>
                </a:solidFill>
              </a:rPr>
              <a:t>africana</a:t>
            </a:r>
            <a:endParaRPr lang="en-US" sz="2400" b="1" i="1" dirty="0" smtClean="0">
              <a:solidFill>
                <a:prstClr val="black">
                  <a:lumMod val="75000"/>
                  <a:lumOff val="25000"/>
                </a:prstClr>
              </a:solidFill>
            </a:endParaRPr>
          </a:p>
          <a:p>
            <a:pPr lvl="2"/>
            <a:r>
              <a:rPr lang="en-US" sz="2400" b="1" i="1" dirty="0" err="1" smtClean="0">
                <a:solidFill>
                  <a:prstClr val="black">
                    <a:lumMod val="75000"/>
                    <a:lumOff val="25000"/>
                  </a:prstClr>
                </a:solidFill>
              </a:rPr>
              <a:t>Rhizopus</a:t>
            </a:r>
            <a:r>
              <a:rPr lang="en-US" sz="2400" b="1" i="1" dirty="0" smtClean="0">
                <a:solidFill>
                  <a:prstClr val="black">
                    <a:lumMod val="75000"/>
                    <a:lumOff val="25000"/>
                  </a:prstClr>
                </a:solidFill>
              </a:rPr>
              <a:t> </a:t>
            </a:r>
            <a:r>
              <a:rPr lang="en-US" sz="2400" b="1" i="1" dirty="0" err="1" smtClean="0">
                <a:solidFill>
                  <a:prstClr val="black">
                    <a:lumMod val="75000"/>
                    <a:lumOff val="25000"/>
                  </a:prstClr>
                </a:solidFill>
              </a:rPr>
              <a:t>nigricans</a:t>
            </a:r>
            <a:r>
              <a:rPr lang="en-US" sz="2400" b="1" i="1" dirty="0" smtClean="0">
                <a:solidFill>
                  <a:prstClr val="black">
                    <a:lumMod val="75000"/>
                    <a:lumOff val="25000"/>
                  </a:prstClr>
                </a:solidFill>
              </a:rPr>
              <a:t> + Saccharomyces </a:t>
            </a:r>
            <a:r>
              <a:rPr lang="en-US" sz="2400" b="1" i="1" dirty="0" err="1" smtClean="0">
                <a:solidFill>
                  <a:prstClr val="black">
                    <a:lumMod val="75000"/>
                    <a:lumOff val="25000"/>
                  </a:prstClr>
                </a:solidFill>
              </a:rPr>
              <a:t>cerevisiae</a:t>
            </a:r>
            <a:endParaRPr lang="en-US" sz="2400" dirty="0"/>
          </a:p>
        </p:txBody>
      </p:sp>
    </p:spTree>
    <p:extLst>
      <p:ext uri="{BB962C8B-B14F-4D97-AF65-F5344CB8AC3E}">
        <p14:creationId xmlns:p14="http://schemas.microsoft.com/office/powerpoint/2010/main" val="299262213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5287" y="397565"/>
            <a:ext cx="11675165" cy="5632311"/>
          </a:xfrm>
          <a:prstGeom prst="rect">
            <a:avLst/>
          </a:prstGeom>
          <a:noFill/>
        </p:spPr>
        <p:txBody>
          <a:bodyPr wrap="square" rtlCol="0">
            <a:spAutoFit/>
          </a:bodyPr>
          <a:lstStyle/>
          <a:p>
            <a:pPr marL="571500" indent="-571500">
              <a:buFont typeface="Wingdings" pitchFamily="2" charset="2"/>
              <a:buChar char="Ø"/>
            </a:pPr>
            <a:r>
              <a:rPr lang="en-US" sz="4000" b="1" kern="100" dirty="0" smtClean="0">
                <a:solidFill>
                  <a:prstClr val="black"/>
                </a:solidFill>
                <a:ea typeface="Calibri" panose="020F0502020204030204" pitchFamily="34" charset="0"/>
                <a:cs typeface="Times New Roman" panose="02020603050405020304" pitchFamily="18" charset="0"/>
              </a:rPr>
              <a:t>METHODOLOGY :</a:t>
            </a:r>
          </a:p>
          <a:p>
            <a:pPr marL="571500" indent="-571500">
              <a:buFont typeface="Wingdings" pitchFamily="2" charset="2"/>
              <a:buChar char="Ø"/>
            </a:pPr>
            <a:r>
              <a:rPr lang="en-US" sz="4000" b="1" kern="100" dirty="0" smtClean="0">
                <a:solidFill>
                  <a:prstClr val="black"/>
                </a:solidFill>
                <a:ea typeface="Calibri" panose="020F0502020204030204" pitchFamily="34" charset="0"/>
                <a:cs typeface="Times New Roman" panose="02020603050405020304" pitchFamily="18" charset="0"/>
              </a:rPr>
              <a:t>Peels from 3 cassava cultivars </a:t>
            </a:r>
            <a:r>
              <a:rPr lang="en-US" sz="4000" b="1" kern="100" dirty="0">
                <a:solidFill>
                  <a:prstClr val="black"/>
                </a:solidFill>
                <a:ea typeface="Calibri" panose="020F0502020204030204" pitchFamily="34" charset="0"/>
                <a:cs typeface="Times New Roman" panose="02020603050405020304" pitchFamily="18" charset="0"/>
              </a:rPr>
              <a:t>TME 0505, TME 419, and TME 4779, were </a:t>
            </a:r>
            <a:r>
              <a:rPr lang="en-US" sz="4000" b="1" kern="100" dirty="0" smtClean="0">
                <a:solidFill>
                  <a:prstClr val="black"/>
                </a:solidFill>
                <a:ea typeface="Calibri" panose="020F0502020204030204" pitchFamily="34" charset="0"/>
                <a:cs typeface="Times New Roman" panose="02020603050405020304" pitchFamily="18" charset="0"/>
              </a:rPr>
              <a:t>washed, dried </a:t>
            </a:r>
            <a:r>
              <a:rPr lang="en-US" sz="4000" b="1" kern="100" dirty="0">
                <a:solidFill>
                  <a:prstClr val="black"/>
                </a:solidFill>
                <a:ea typeface="Calibri" panose="020F0502020204030204" pitchFamily="34" charset="0"/>
                <a:cs typeface="Times New Roman" panose="02020603050405020304" pitchFamily="18" charset="0"/>
              </a:rPr>
              <a:t>in </a:t>
            </a:r>
            <a:r>
              <a:rPr lang="en-US" sz="4000" b="1" kern="100" dirty="0" smtClean="0">
                <a:solidFill>
                  <a:prstClr val="black"/>
                </a:solidFill>
                <a:ea typeface="Calibri" panose="020F0502020204030204" pitchFamily="34" charset="0"/>
                <a:cs typeface="Times New Roman" panose="02020603050405020304" pitchFamily="18" charset="0"/>
              </a:rPr>
              <a:t>an oven  </a:t>
            </a:r>
            <a:r>
              <a:rPr lang="en-US" sz="4000" b="1" kern="100" dirty="0">
                <a:solidFill>
                  <a:prstClr val="black"/>
                </a:solidFill>
                <a:ea typeface="Calibri" panose="020F0502020204030204" pitchFamily="34" charset="0"/>
                <a:cs typeface="Times New Roman" panose="02020603050405020304" pitchFamily="18" charset="0"/>
              </a:rPr>
              <a:t>at 120</a:t>
            </a:r>
            <a:r>
              <a:rPr lang="en-US" sz="4000" b="1" kern="100" baseline="30000" dirty="0">
                <a:solidFill>
                  <a:prstClr val="black"/>
                </a:solidFill>
                <a:ea typeface="Calibri" panose="020F0502020204030204" pitchFamily="34" charset="0"/>
                <a:cs typeface="Times New Roman" panose="02020603050405020304" pitchFamily="18" charset="0"/>
              </a:rPr>
              <a:t>o</a:t>
            </a:r>
            <a:r>
              <a:rPr lang="en-US" sz="4000" b="1" kern="100" dirty="0">
                <a:solidFill>
                  <a:prstClr val="black"/>
                </a:solidFill>
                <a:ea typeface="Calibri" panose="020F0502020204030204" pitchFamily="34" charset="0"/>
                <a:cs typeface="Times New Roman" panose="02020603050405020304" pitchFamily="18" charset="0"/>
              </a:rPr>
              <a:t>C for </a:t>
            </a:r>
            <a:r>
              <a:rPr lang="en-US" sz="4000" b="1" kern="100" dirty="0" smtClean="0">
                <a:solidFill>
                  <a:prstClr val="black"/>
                </a:solidFill>
                <a:ea typeface="Calibri" panose="020F0502020204030204" pitchFamily="34" charset="0"/>
                <a:cs typeface="Times New Roman" panose="02020603050405020304" pitchFamily="18" charset="0"/>
              </a:rPr>
              <a:t>3hours, </a:t>
            </a:r>
            <a:r>
              <a:rPr lang="en-US" sz="4000" b="1" kern="100" dirty="0">
                <a:solidFill>
                  <a:prstClr val="black"/>
                </a:solidFill>
                <a:ea typeface="Calibri" panose="020F0502020204030204" pitchFamily="34" charset="0"/>
                <a:cs typeface="Times New Roman" panose="02020603050405020304" pitchFamily="18" charset="0"/>
              </a:rPr>
              <a:t>ground into a fine texture using a locally made milling </a:t>
            </a:r>
            <a:r>
              <a:rPr lang="en-US" sz="4000" b="1" kern="100" dirty="0" smtClean="0">
                <a:solidFill>
                  <a:prstClr val="black"/>
                </a:solidFill>
                <a:ea typeface="Calibri" panose="020F0502020204030204" pitchFamily="34" charset="0"/>
                <a:cs typeface="Times New Roman" panose="02020603050405020304" pitchFamily="18" charset="0"/>
              </a:rPr>
              <a:t>machine &amp; </a:t>
            </a:r>
            <a:r>
              <a:rPr lang="en-US" sz="4000" b="1" kern="100" dirty="0">
                <a:solidFill>
                  <a:prstClr val="black"/>
                </a:solidFill>
                <a:ea typeface="Calibri" panose="020F0502020204030204" pitchFamily="34" charset="0"/>
                <a:cs typeface="Times New Roman" panose="02020603050405020304" pitchFamily="18" charset="0"/>
              </a:rPr>
              <a:t>sieved with </a:t>
            </a:r>
            <a:r>
              <a:rPr lang="en-US" sz="4000" b="1" kern="100" dirty="0" smtClean="0">
                <a:solidFill>
                  <a:prstClr val="black"/>
                </a:solidFill>
                <a:ea typeface="Calibri" panose="020F0502020204030204" pitchFamily="34" charset="0"/>
                <a:cs typeface="Times New Roman" panose="02020603050405020304" pitchFamily="18" charset="0"/>
              </a:rPr>
              <a:t>1.5µ  </a:t>
            </a:r>
            <a:r>
              <a:rPr lang="en-US" sz="4000" b="1" kern="100" dirty="0">
                <a:solidFill>
                  <a:prstClr val="black"/>
                </a:solidFill>
                <a:ea typeface="Calibri" panose="020F0502020204030204" pitchFamily="34" charset="0"/>
                <a:cs typeface="Times New Roman" panose="02020603050405020304" pitchFamily="18" charset="0"/>
              </a:rPr>
              <a:t>nylon </a:t>
            </a:r>
            <a:r>
              <a:rPr lang="en-US" sz="4000" b="1" kern="100" dirty="0" smtClean="0">
                <a:solidFill>
                  <a:prstClr val="black"/>
                </a:solidFill>
                <a:ea typeface="Calibri" panose="020F0502020204030204" pitchFamily="34" charset="0"/>
                <a:cs typeface="Times New Roman" panose="02020603050405020304" pitchFamily="18" charset="0"/>
              </a:rPr>
              <a:t>sieve</a:t>
            </a:r>
            <a:r>
              <a:rPr lang="en-US" sz="4000" b="1" kern="100" dirty="0" smtClean="0">
                <a:solidFill>
                  <a:prstClr val="black"/>
                </a:solidFill>
                <a:ea typeface="Calibri" panose="020F0502020204030204" pitchFamily="34" charset="0"/>
                <a:cs typeface="Times New Roman" panose="02020603050405020304" pitchFamily="18" charset="0"/>
              </a:rPr>
              <a:t>.</a:t>
            </a:r>
            <a:endParaRPr lang="en-US" sz="4000" b="1" kern="100" dirty="0" smtClean="0">
              <a:solidFill>
                <a:prstClr val="black"/>
              </a:solidFill>
              <a:ea typeface="Calibri" panose="020F0502020204030204" pitchFamily="34" charset="0"/>
              <a:cs typeface="Times New Roman" panose="02020603050405020304" pitchFamily="18" charset="0"/>
            </a:endParaRPr>
          </a:p>
          <a:p>
            <a:pPr marL="571500" indent="-571500">
              <a:buFont typeface="Wingdings" pitchFamily="2" charset="2"/>
              <a:buChar char="Ø"/>
            </a:pPr>
            <a:r>
              <a:rPr lang="en-US" sz="4000" b="1" kern="100" dirty="0" smtClean="0">
                <a:solidFill>
                  <a:prstClr val="black"/>
                </a:solidFill>
                <a:ea typeface="Calibri" panose="020F0502020204030204" pitchFamily="34" charset="0"/>
                <a:cs typeface="Times New Roman" panose="02020603050405020304" pitchFamily="18" charset="0"/>
              </a:rPr>
              <a:t> </a:t>
            </a:r>
            <a:r>
              <a:rPr lang="en-US" sz="4000" b="1" kern="100" dirty="0">
                <a:solidFill>
                  <a:prstClr val="black"/>
                </a:solidFill>
                <a:ea typeface="Calibri" panose="020F0502020204030204" pitchFamily="34" charset="0"/>
                <a:cs typeface="Times New Roman" panose="02020603050405020304" pitchFamily="18" charset="0"/>
              </a:rPr>
              <a:t>C</a:t>
            </a:r>
            <a:r>
              <a:rPr lang="en-US" sz="4000" b="1" kern="100" dirty="0" smtClean="0">
                <a:solidFill>
                  <a:prstClr val="black"/>
                </a:solidFill>
                <a:ea typeface="Calibri" panose="020F0502020204030204" pitchFamily="34" charset="0"/>
                <a:cs typeface="Times New Roman" panose="02020603050405020304" pitchFamily="18" charset="0"/>
              </a:rPr>
              <a:t>ultured under anaerobic condition at different pH in small </a:t>
            </a:r>
            <a:r>
              <a:rPr lang="en-US" sz="4000" b="1" kern="100" dirty="0" smtClean="0">
                <a:solidFill>
                  <a:prstClr val="black"/>
                </a:solidFill>
                <a:ea typeface="Calibri" panose="020F0502020204030204" pitchFamily="34" charset="0"/>
                <a:cs typeface="Times New Roman" panose="02020603050405020304" pitchFamily="18" charset="0"/>
              </a:rPr>
              <a:t>bioreactors </a:t>
            </a:r>
            <a:r>
              <a:rPr lang="en-US" sz="4000" b="1" kern="100" dirty="0">
                <a:solidFill>
                  <a:prstClr val="black"/>
                </a:solidFill>
                <a:ea typeface="Calibri" panose="020F0502020204030204" pitchFamily="34" charset="0"/>
                <a:cs typeface="Times New Roman" panose="02020603050405020304" pitchFamily="18" charset="0"/>
              </a:rPr>
              <a:t>using </a:t>
            </a:r>
            <a:r>
              <a:rPr lang="en-US" sz="4000" b="1" kern="100" dirty="0" smtClean="0">
                <a:solidFill>
                  <a:prstClr val="black"/>
                </a:solidFill>
                <a:ea typeface="Calibri" panose="020F0502020204030204" pitchFamily="34" charset="0"/>
                <a:cs typeface="Times New Roman" panose="02020603050405020304" pitchFamily="18" charset="0"/>
              </a:rPr>
              <a:t> the </a:t>
            </a:r>
            <a:r>
              <a:rPr lang="en-US" sz="4000" b="1" kern="100" dirty="0">
                <a:solidFill>
                  <a:prstClr val="black"/>
                </a:solidFill>
                <a:ea typeface="Calibri" panose="020F0502020204030204" pitchFamily="34" charset="0"/>
                <a:cs typeface="Times New Roman" panose="02020603050405020304" pitchFamily="18" charset="0"/>
              </a:rPr>
              <a:t>five </a:t>
            </a:r>
            <a:r>
              <a:rPr lang="en-US" sz="4000" b="1" kern="100" dirty="0" smtClean="0">
                <a:solidFill>
                  <a:prstClr val="black"/>
                </a:solidFill>
                <a:ea typeface="Calibri" panose="020F0502020204030204" pitchFamily="34" charset="0"/>
                <a:cs typeface="Times New Roman" panose="02020603050405020304" pitchFamily="18" charset="0"/>
              </a:rPr>
              <a:t>inoculants separately.</a:t>
            </a:r>
          </a:p>
        </p:txBody>
      </p:sp>
    </p:spTree>
    <p:extLst>
      <p:ext uri="{BB962C8B-B14F-4D97-AF65-F5344CB8AC3E}">
        <p14:creationId xmlns:p14="http://schemas.microsoft.com/office/powerpoint/2010/main" val="2444980325"/>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marL="571500" lvl="0" indent="-571500" defTabSz="914400" eaLnBrk="0" fontAlgn="base" hangingPunct="0">
              <a:spcBef>
                <a:spcPct val="0"/>
              </a:spcBef>
              <a:spcAft>
                <a:spcPct val="0"/>
              </a:spcAft>
              <a:buClrTx/>
              <a:buFont typeface="Wingdings" pitchFamily="2" charset="2"/>
              <a:buChar char="Ø"/>
            </a:pPr>
            <a:endPar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71500" lvl="0" indent="-571500" defTabSz="914400" eaLnBrk="0" fontAlgn="base" hangingPunct="0">
              <a:spcBef>
                <a:spcPct val="0"/>
              </a:spcBef>
              <a:spcAft>
                <a:spcPct val="0"/>
              </a:spcAft>
              <a:buClrTx/>
              <a:buFont typeface="Wingdings" pitchFamily="2" charset="2"/>
              <a:buChar char="Ø"/>
            </a:pPr>
            <a:r>
              <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Optical Density (microbial growth) was measured using a spectrophotometer every 3 days. </a:t>
            </a:r>
            <a:endPar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71500" lvl="0" indent="-571500" defTabSz="914400" eaLnBrk="0" fontAlgn="base" hangingPunct="0">
              <a:spcBef>
                <a:spcPct val="0"/>
              </a:spcBef>
              <a:spcAft>
                <a:spcPct val="0"/>
              </a:spcAft>
              <a:buClrTx/>
              <a:buFont typeface="Wingdings" pitchFamily="2" charset="2"/>
              <a:buChar char="Ø"/>
            </a:pPr>
            <a:r>
              <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Trial fermentation was done to find out the optimal parameters required for high ethanol yields</a:t>
            </a:r>
            <a:endPar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571500" lvl="0" indent="-571500" defTabSz="914400" eaLnBrk="0" fontAlgn="base" hangingPunct="0">
              <a:spcBef>
                <a:spcPct val="0"/>
              </a:spcBef>
              <a:spcAft>
                <a:spcPct val="0"/>
              </a:spcAft>
              <a:buClrTx/>
              <a:buFont typeface="Wingdings" pitchFamily="2" charset="2"/>
              <a:buChar char="Ø"/>
            </a:pPr>
            <a:r>
              <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Amount of Ethanol produced was recorded at 7, 14 &amp; 21 </a:t>
            </a:r>
            <a:r>
              <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days using optimal parameters</a:t>
            </a:r>
            <a:endParaRPr lang="en-US" sz="8300" b="1" kern="1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5720131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7212640"/>
              </p:ext>
            </p:extLst>
          </p:nvPr>
        </p:nvGraphicFramePr>
        <p:xfrm>
          <a:off x="952949" y="1399116"/>
          <a:ext cx="11343864" cy="5732560"/>
        </p:xfrm>
        <a:graphic>
          <a:graphicData uri="http://schemas.openxmlformats.org/drawingml/2006/table">
            <a:tbl>
              <a:tblPr firstRow="1" firstCol="1" bandRow="1"/>
              <a:tblGrid>
                <a:gridCol w="2649460"/>
                <a:gridCol w="1069281"/>
                <a:gridCol w="1069281"/>
                <a:gridCol w="1069281"/>
                <a:gridCol w="1069281"/>
                <a:gridCol w="1069281"/>
                <a:gridCol w="1069281"/>
                <a:gridCol w="1139359"/>
                <a:gridCol w="1139359"/>
              </a:tblGrid>
              <a:tr h="779871">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8">
                  <a:txBody>
                    <a:bodyPr/>
                    <a:lstStyle/>
                    <a:p>
                      <a:pPr algn="ctr" latinLnBrk="0">
                        <a:spcAft>
                          <a:spcPts val="0"/>
                        </a:spcAft>
                      </a:pP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451336">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Inoculum</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0</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3</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9</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12</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18</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latinLnBrk="0">
                        <a:spcAft>
                          <a:spcPts val="0"/>
                        </a:spcAft>
                      </a:pPr>
                      <a:r>
                        <a:rPr lang="en-GB" sz="20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Day 21</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451336">
                <a:tc>
                  <a:txBody>
                    <a:bodyPr/>
                    <a:lstStyle/>
                    <a:p>
                      <a:pPr algn="ctr" latinLnBrk="0">
                        <a:spcAft>
                          <a:spcPts val="0"/>
                        </a:spcAft>
                      </a:pPr>
                      <a:r>
                        <a:rPr lang="en-GB" sz="20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20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1.131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 (4)</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1.339 (4)</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1.485 (5)</a:t>
                      </a:r>
                      <a:endParaRPr lang="en-GB"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1.33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1.064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0.94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a:txBody>
                    <a:bodyPr/>
                    <a:lstStyle/>
                    <a:p>
                      <a:pPr algn="ctr" latinLnBrk="0">
                        <a:spcAft>
                          <a:spcPts val="0"/>
                        </a:spcAft>
                      </a:pPr>
                      <a:r>
                        <a:rPr lang="en-GB" sz="20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20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0.915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1.272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1.535 (5)</a:t>
                      </a:r>
                      <a:endParaRPr lang="en-GB"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1.383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1.262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1.255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1.011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0.901  (6)</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rowSpan="2">
                  <a:txBody>
                    <a:bodyPr/>
                    <a:lstStyle/>
                    <a:p>
                      <a:pPr algn="ctr" latinLnBrk="0">
                        <a:spcAft>
                          <a:spcPts val="0"/>
                        </a:spcAft>
                      </a:pPr>
                      <a:r>
                        <a:rPr lang="en-GB" sz="20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20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20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20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/yeast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1.401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1.471 (5)</a:t>
                      </a:r>
                      <a:endParaRPr lang="en-GB"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1.125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0.95 (6)</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1.001 (6)</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0.997 (6)</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vMerge="1">
                  <a:txBody>
                    <a:bodyPr/>
                    <a:lstStyle/>
                    <a:p>
                      <a:endParaRPr lang="en-GB"/>
                    </a:p>
                  </a:txBody>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rowSpan="2">
                  <a:txBody>
                    <a:bodyPr/>
                    <a:lstStyle/>
                    <a:p>
                      <a:pPr algn="ctr" latinLnBrk="0">
                        <a:spcAft>
                          <a:spcPts val="0"/>
                        </a:spcAft>
                      </a:pPr>
                      <a:r>
                        <a:rPr lang="en-GB" sz="20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Rhizopus</a:t>
                      </a:r>
                      <a:r>
                        <a:rPr lang="en-GB" sz="20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/Spirogyra/yeast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0.804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0.914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1.42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1.608 (5)</a:t>
                      </a:r>
                      <a:endParaRPr lang="en-GB" sz="20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1.632 (5)</a:t>
                      </a:r>
                      <a:endParaRPr lang="en-GB"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1.35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1.226 (6)</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0.928 (6)</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vMerge="1">
                  <a:txBody>
                    <a:bodyPr/>
                    <a:lstStyle/>
                    <a:p>
                      <a:endParaRPr lang="en-GB"/>
                    </a:p>
                  </a:txBody>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rowSpan="2">
                  <a:txBody>
                    <a:bodyPr/>
                    <a:lstStyle/>
                    <a:p>
                      <a:pPr algn="ctr" latinLnBrk="0">
                        <a:spcAft>
                          <a:spcPts val="0"/>
                        </a:spcAft>
                      </a:pPr>
                      <a:r>
                        <a:rPr lang="en-GB" sz="2000" b="1" i="1" kern="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Aspergillus</a:t>
                      </a:r>
                      <a:r>
                        <a:rPr lang="en-GB" sz="2000" b="1" i="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Spirogyra/  yeast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0.929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1.056 (5)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1" kern="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1.614 (5)</a:t>
                      </a:r>
                      <a:endParaRPr lang="en-GB" sz="20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b="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1.61 (5)</a:t>
                      </a:r>
                      <a:endParaRPr lang="en-GB" sz="20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1.456 (5)</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1.232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1.325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1.05 (6)</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vMerge="1">
                  <a:txBody>
                    <a:bodyPr/>
                    <a:lstStyle/>
                    <a:p>
                      <a:endParaRPr lang="en-GB"/>
                    </a:p>
                  </a:txBody>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c>
                  <a:txBody>
                    <a:bodyPr/>
                    <a:lstStyle/>
                    <a:p>
                      <a:pPr algn="ctr" latinLnBrk="0">
                        <a:spcAft>
                          <a:spcPts val="0"/>
                        </a:spcAft>
                      </a:pPr>
                      <a:r>
                        <a:rPr lang="en-GB" sz="20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a:noFill/>
                    </a:lnB>
                    <a:solidFill>
                      <a:srgbClr val="FFFFFF"/>
                    </a:solidFill>
                  </a:tcPr>
                </a:tc>
              </a:tr>
              <a:tr h="451336">
                <a:tc>
                  <a:txBody>
                    <a:bodyPr/>
                    <a:lstStyle/>
                    <a:p>
                      <a:pPr algn="ctr" latinLnBrk="0">
                        <a:spcAft>
                          <a:spcPts val="0"/>
                        </a:spcAft>
                      </a:pPr>
                      <a:r>
                        <a:rPr lang="en-GB" sz="900" b="1"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ctr" latinLnBrk="0">
                        <a:spcAft>
                          <a:spcPts val="0"/>
                        </a:spcAft>
                      </a:pPr>
                      <a:r>
                        <a:rPr lang="en-GB" sz="900"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59187" marR="59187"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TextBox 2"/>
          <p:cNvSpPr txBox="1"/>
          <p:nvPr/>
        </p:nvSpPr>
        <p:spPr>
          <a:xfrm>
            <a:off x="490330" y="198783"/>
            <a:ext cx="11251096" cy="1323439"/>
          </a:xfrm>
          <a:prstGeom prst="rect">
            <a:avLst/>
          </a:prstGeom>
          <a:noFill/>
        </p:spPr>
        <p:txBody>
          <a:bodyPr wrap="square" rtlCol="0">
            <a:spAutoFit/>
          </a:bodyPr>
          <a:lstStyle/>
          <a:p>
            <a:pPr algn="ctr"/>
            <a:r>
              <a:rPr lang="en-GB" sz="2400" b="1" dirty="0" smtClean="0"/>
              <a:t>TABLE 1</a:t>
            </a:r>
          </a:p>
          <a:p>
            <a:pPr algn="ctr"/>
            <a:r>
              <a:rPr lang="en-GB" sz="2800" b="1" dirty="0" smtClean="0"/>
              <a:t>Optical densities (indicating microbial growth) for different inoculum at 540nm and the observed pH (in brackets) in cassava cultivar TME 0505</a:t>
            </a:r>
            <a:endParaRPr lang="en-GB" sz="2800" b="1"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63603983"/>
              </p:ext>
            </p:extLst>
          </p:nvPr>
        </p:nvGraphicFramePr>
        <p:xfrm>
          <a:off x="781879" y="185530"/>
          <a:ext cx="10694504" cy="66724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3"/>
                                        </p:tgtEl>
                                      </p:cBhvr>
                                    </p:animEffect>
                                    <p:anim calcmode="lin" valueType="num">
                                      <p:cBhvr>
                                        <p:cTn id="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14" dur="26">
                                          <p:stCondLst>
                                            <p:cond delay="620"/>
                                          </p:stCondLst>
                                        </p:cTn>
                                        <p:tgtEl>
                                          <p:spTgt spid="3"/>
                                        </p:tgtEl>
                                      </p:cBhvr>
                                      <p:to x="100000" y="60000"/>
                                    </p:animScale>
                                    <p:animScale>
                                      <p:cBhvr>
                                        <p:cTn id="15" dur="166" decel="50000">
                                          <p:stCondLst>
                                            <p:cond delay="646"/>
                                          </p:stCondLst>
                                        </p:cTn>
                                        <p:tgtEl>
                                          <p:spTgt spid="3"/>
                                        </p:tgtEl>
                                      </p:cBhvr>
                                      <p:to x="100000" y="100000"/>
                                    </p:animScale>
                                    <p:animScale>
                                      <p:cBhvr>
                                        <p:cTn id="16" dur="26">
                                          <p:stCondLst>
                                            <p:cond delay="1312"/>
                                          </p:stCondLst>
                                        </p:cTn>
                                        <p:tgtEl>
                                          <p:spTgt spid="3"/>
                                        </p:tgtEl>
                                      </p:cBhvr>
                                      <p:to x="100000" y="80000"/>
                                    </p:animScale>
                                    <p:animScale>
                                      <p:cBhvr>
                                        <p:cTn id="17" dur="166" decel="50000">
                                          <p:stCondLst>
                                            <p:cond delay="1338"/>
                                          </p:stCondLst>
                                        </p:cTn>
                                        <p:tgtEl>
                                          <p:spTgt spid="3"/>
                                        </p:tgtEl>
                                      </p:cBhvr>
                                      <p:to x="100000" y="100000"/>
                                    </p:animScale>
                                    <p:animScale>
                                      <p:cBhvr>
                                        <p:cTn id="18" dur="26">
                                          <p:stCondLst>
                                            <p:cond delay="1642"/>
                                          </p:stCondLst>
                                        </p:cTn>
                                        <p:tgtEl>
                                          <p:spTgt spid="3"/>
                                        </p:tgtEl>
                                      </p:cBhvr>
                                      <p:to x="100000" y="90000"/>
                                    </p:animScale>
                                    <p:animScale>
                                      <p:cBhvr>
                                        <p:cTn id="19" dur="166" decel="50000">
                                          <p:stCondLst>
                                            <p:cond delay="1668"/>
                                          </p:stCondLst>
                                        </p:cTn>
                                        <p:tgtEl>
                                          <p:spTgt spid="3"/>
                                        </p:tgtEl>
                                      </p:cBhvr>
                                      <p:to x="100000" y="100000"/>
                                    </p:animScale>
                                    <p:animScale>
                                      <p:cBhvr>
                                        <p:cTn id="20" dur="26">
                                          <p:stCondLst>
                                            <p:cond delay="1808"/>
                                          </p:stCondLst>
                                        </p:cTn>
                                        <p:tgtEl>
                                          <p:spTgt spid="3"/>
                                        </p:tgtEl>
                                      </p:cBhvr>
                                      <p:to x="100000" y="95000"/>
                                    </p:animScale>
                                    <p:animScale>
                                      <p:cBhvr>
                                        <p:cTn id="21" dur="166" decel="50000">
                                          <p:stCondLst>
                                            <p:cond delay="1834"/>
                                          </p:stCondLst>
                                        </p:cTn>
                                        <p:tgtEl>
                                          <p:spTgt spid="3"/>
                                        </p:tgtEl>
                                      </p:cBhvr>
                                      <p:to x="100000" y="100000"/>
                                    </p:animScale>
                                    <p:set>
                                      <p:cBhvr>
                                        <p:cTn id="2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2749</TotalTime>
  <Words>2079</Words>
  <Application>Microsoft Office PowerPoint</Application>
  <PresentationFormat>Custom</PresentationFormat>
  <Paragraphs>575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Wisp</vt:lpstr>
      <vt:lpstr>PowerPoint Presentation</vt:lpstr>
      <vt:lpstr>PowerPoint Presentation</vt:lpstr>
      <vt:lpstr>PowerPoint Presentation</vt:lpstr>
      <vt:lpstr>PowerPoint Presentation</vt:lpstr>
      <vt:lpstr>INNOCULANTS USED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collynz</dc:creator>
  <cp:lastModifiedBy>Prof. Edak Uyoh</cp:lastModifiedBy>
  <cp:revision>154</cp:revision>
  <dcterms:created xsi:type="dcterms:W3CDTF">2015-03-06T13:23:00Z</dcterms:created>
  <dcterms:modified xsi:type="dcterms:W3CDTF">2015-08-11T07:36:34Z</dcterms:modified>
</cp:coreProperties>
</file>