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5" r:id="rId1"/>
  </p:sldMasterIdLst>
  <p:notesMasterIdLst>
    <p:notesMasterId r:id="rId42"/>
  </p:notesMasterIdLst>
  <p:sldIdLst>
    <p:sldId id="298" r:id="rId2"/>
    <p:sldId id="299" r:id="rId3"/>
    <p:sldId id="256" r:id="rId4"/>
    <p:sldId id="285" r:id="rId5"/>
    <p:sldId id="258" r:id="rId6"/>
    <p:sldId id="271" r:id="rId7"/>
    <p:sldId id="272" r:id="rId8"/>
    <p:sldId id="279" r:id="rId9"/>
    <p:sldId id="280" r:id="rId10"/>
    <p:sldId id="282" r:id="rId11"/>
    <p:sldId id="283" r:id="rId12"/>
    <p:sldId id="284" r:id="rId13"/>
    <p:sldId id="257" r:id="rId14"/>
    <p:sldId id="287" r:id="rId15"/>
    <p:sldId id="274" r:id="rId16"/>
    <p:sldId id="264" r:id="rId17"/>
    <p:sldId id="262" r:id="rId18"/>
    <p:sldId id="286" r:id="rId19"/>
    <p:sldId id="263" r:id="rId20"/>
    <p:sldId id="288" r:id="rId21"/>
    <p:sldId id="275" r:id="rId22"/>
    <p:sldId id="261" r:id="rId23"/>
    <p:sldId id="270" r:id="rId24"/>
    <p:sldId id="276" r:id="rId25"/>
    <p:sldId id="265" r:id="rId26"/>
    <p:sldId id="277" r:id="rId27"/>
    <p:sldId id="293" r:id="rId28"/>
    <p:sldId id="266" r:id="rId29"/>
    <p:sldId id="278" r:id="rId30"/>
    <p:sldId id="260" r:id="rId31"/>
    <p:sldId id="267" r:id="rId32"/>
    <p:sldId id="294" r:id="rId33"/>
    <p:sldId id="289" r:id="rId34"/>
    <p:sldId id="295" r:id="rId35"/>
    <p:sldId id="290" r:id="rId36"/>
    <p:sldId id="268" r:id="rId37"/>
    <p:sldId id="296" r:id="rId38"/>
    <p:sldId id="297" r:id="rId39"/>
    <p:sldId id="291" r:id="rId40"/>
    <p:sldId id="300" r:id="rId41"/>
  </p:sldIdLst>
  <p:sldSz cx="9144000" cy="6858000" type="screen4x3"/>
  <p:notesSz cx="6400800" cy="8686800"/>
  <p:custDataLst>
    <p:tags r:id="rId43"/>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3830"/>
    <a:srgbClr val="99CCFF"/>
    <a:srgbClr val="FFCC99"/>
    <a:srgbClr val="FFCCCC"/>
    <a:srgbClr val="FFCCFF"/>
    <a:srgbClr val="676767"/>
    <a:srgbClr val="2E3640"/>
    <a:srgbClr val="EF792F"/>
    <a:srgbClr val="EFB3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779" autoAdjust="0"/>
  </p:normalViewPr>
  <p:slideViewPr>
    <p:cSldViewPr>
      <p:cViewPr varScale="1">
        <p:scale>
          <a:sx n="70" d="100"/>
          <a:sy n="70" d="100"/>
        </p:scale>
        <p:origin x="-1386" y="-108"/>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2"/>
    </mc:Choice>
    <mc:Fallback>
      <c:style val="42"/>
    </mc:Fallback>
  </mc:AlternateContent>
  <c:chart>
    <c:autoTitleDeleted val="0"/>
    <c:view3D>
      <c:rotX val="15"/>
      <c:rotY val="340"/>
      <c:rAngAx val="1"/>
    </c:view3D>
    <c:floor>
      <c:thickness val="0"/>
    </c:floor>
    <c:sideWall>
      <c:thickness val="0"/>
      <c:spPr>
        <a:solidFill>
          <a:srgbClr val="EB632D">
            <a:lumMod val="20000"/>
            <a:lumOff val="80000"/>
          </a:srgbClr>
        </a:solidFill>
      </c:spPr>
    </c:sideWall>
    <c:backWall>
      <c:thickness val="0"/>
      <c:spPr>
        <a:solidFill>
          <a:srgbClr val="EB632D">
            <a:lumMod val="20000"/>
            <a:lumOff val="80000"/>
          </a:srgbClr>
        </a:solidFill>
      </c:spPr>
    </c:backWall>
    <c:plotArea>
      <c:layout/>
      <c:bar3DChart>
        <c:barDir val="col"/>
        <c:grouping val="clustered"/>
        <c:varyColors val="0"/>
        <c:ser>
          <c:idx val="0"/>
          <c:order val="0"/>
          <c:tx>
            <c:strRef>
              <c:f>Sheet1!$B$6</c:f>
              <c:strCache>
                <c:ptCount val="1"/>
                <c:pt idx="0">
                  <c:v>Control (saline) </c:v>
                </c:pt>
              </c:strCache>
            </c:strRef>
          </c:tx>
          <c:spPr>
            <a:solidFill>
              <a:srgbClr val="92D050"/>
            </a:solidFill>
          </c:spPr>
          <c:invertIfNegative val="0"/>
          <c:cat>
            <c:multiLvlStrRef>
              <c:f>Sheet1!$C$4:$F$5</c:f>
              <c:multiLvlStrCache>
                <c:ptCount val="4"/>
                <c:lvl>
                  <c:pt idx="0">
                    <c:v>After 1 hr</c:v>
                  </c:pt>
                  <c:pt idx="1">
                    <c:v>After 2 hrs</c:v>
                  </c:pt>
                  <c:pt idx="2">
                    <c:v>After 3 hrs</c:v>
                  </c:pt>
                  <c:pt idx="3">
                    <c:v>After 4Hr</c:v>
                  </c:pt>
                </c:lvl>
                <c:lvl>
                  <c:pt idx="0">
                    <c:v>% Inhibition</c:v>
                  </c:pt>
                </c:lvl>
              </c:multiLvlStrCache>
            </c:multiLvlStrRef>
          </c:cat>
          <c:val>
            <c:numRef>
              <c:f>Sheet1!$C$6:$F$6</c:f>
              <c:numCache>
                <c:formatCode>General</c:formatCode>
                <c:ptCount val="4"/>
                <c:pt idx="0">
                  <c:v>0</c:v>
                </c:pt>
                <c:pt idx="1">
                  <c:v>0</c:v>
                </c:pt>
                <c:pt idx="2">
                  <c:v>0</c:v>
                </c:pt>
                <c:pt idx="3">
                  <c:v>0</c:v>
                </c:pt>
              </c:numCache>
            </c:numRef>
          </c:val>
        </c:ser>
        <c:ser>
          <c:idx val="1"/>
          <c:order val="1"/>
          <c:tx>
            <c:strRef>
              <c:f>Sheet1!$B$7</c:f>
              <c:strCache>
                <c:ptCount val="1"/>
                <c:pt idx="0">
                  <c:v>EO (50 µL/kg b.wt. </c:v>
                </c:pt>
              </c:strCache>
            </c:strRef>
          </c:tx>
          <c:invertIfNegative val="0"/>
          <c:cat>
            <c:multiLvlStrRef>
              <c:f>Sheet1!$C$4:$F$5</c:f>
              <c:multiLvlStrCache>
                <c:ptCount val="4"/>
                <c:lvl>
                  <c:pt idx="0">
                    <c:v>After 1 hr</c:v>
                  </c:pt>
                  <c:pt idx="1">
                    <c:v>After 2 hrs</c:v>
                  </c:pt>
                  <c:pt idx="2">
                    <c:v>After 3 hrs</c:v>
                  </c:pt>
                  <c:pt idx="3">
                    <c:v>After 4Hr</c:v>
                  </c:pt>
                </c:lvl>
                <c:lvl>
                  <c:pt idx="0">
                    <c:v>% Inhibition</c:v>
                  </c:pt>
                </c:lvl>
              </c:multiLvlStrCache>
            </c:multiLvlStrRef>
          </c:cat>
          <c:val>
            <c:numRef>
              <c:f>Sheet1!$C$7:$F$7</c:f>
              <c:numCache>
                <c:formatCode>General</c:formatCode>
                <c:ptCount val="4"/>
                <c:pt idx="0">
                  <c:v>0.26</c:v>
                </c:pt>
                <c:pt idx="1">
                  <c:v>4.95</c:v>
                </c:pt>
                <c:pt idx="2">
                  <c:v>9.1</c:v>
                </c:pt>
                <c:pt idx="3">
                  <c:v>11.82</c:v>
                </c:pt>
              </c:numCache>
            </c:numRef>
          </c:val>
        </c:ser>
        <c:ser>
          <c:idx val="2"/>
          <c:order val="2"/>
          <c:tx>
            <c:strRef>
              <c:f>Sheet1!$B$8</c:f>
              <c:strCache>
                <c:ptCount val="1"/>
                <c:pt idx="0">
                  <c:v>PEE 50 mg/kg b. wt. </c:v>
                </c:pt>
              </c:strCache>
            </c:strRef>
          </c:tx>
          <c:invertIfNegative val="0"/>
          <c:cat>
            <c:multiLvlStrRef>
              <c:f>Sheet1!$C$4:$F$5</c:f>
              <c:multiLvlStrCache>
                <c:ptCount val="4"/>
                <c:lvl>
                  <c:pt idx="0">
                    <c:v>After 1 hr</c:v>
                  </c:pt>
                  <c:pt idx="1">
                    <c:v>After 2 hrs</c:v>
                  </c:pt>
                  <c:pt idx="2">
                    <c:v>After 3 hrs</c:v>
                  </c:pt>
                  <c:pt idx="3">
                    <c:v>After 4Hr</c:v>
                  </c:pt>
                </c:lvl>
                <c:lvl>
                  <c:pt idx="0">
                    <c:v>% Inhibition</c:v>
                  </c:pt>
                </c:lvl>
              </c:multiLvlStrCache>
            </c:multiLvlStrRef>
          </c:cat>
          <c:val>
            <c:numRef>
              <c:f>Sheet1!$C$8:$F$8</c:f>
              <c:numCache>
                <c:formatCode>General</c:formatCode>
                <c:ptCount val="4"/>
                <c:pt idx="0">
                  <c:v>3.4499999999999997</c:v>
                </c:pt>
                <c:pt idx="1">
                  <c:v>21.259999999999987</c:v>
                </c:pt>
                <c:pt idx="2">
                  <c:v>34.1</c:v>
                </c:pt>
                <c:pt idx="3">
                  <c:v>37.790000000000013</c:v>
                </c:pt>
              </c:numCache>
            </c:numRef>
          </c:val>
        </c:ser>
        <c:ser>
          <c:idx val="3"/>
          <c:order val="3"/>
          <c:tx>
            <c:strRef>
              <c:f>Sheet1!$B$9</c:f>
              <c:strCache>
                <c:ptCount val="1"/>
                <c:pt idx="0">
                  <c:v>ME 50 mg/kg b. wt. </c:v>
                </c:pt>
              </c:strCache>
            </c:strRef>
          </c:tx>
          <c:invertIfNegative val="0"/>
          <c:cat>
            <c:multiLvlStrRef>
              <c:f>Sheet1!$C$4:$F$5</c:f>
              <c:multiLvlStrCache>
                <c:ptCount val="4"/>
                <c:lvl>
                  <c:pt idx="0">
                    <c:v>After 1 hr</c:v>
                  </c:pt>
                  <c:pt idx="1">
                    <c:v>After 2 hrs</c:v>
                  </c:pt>
                  <c:pt idx="2">
                    <c:v>After 3 hrs</c:v>
                  </c:pt>
                  <c:pt idx="3">
                    <c:v>After 4Hr</c:v>
                  </c:pt>
                </c:lvl>
                <c:lvl>
                  <c:pt idx="0">
                    <c:v>% Inhibition</c:v>
                  </c:pt>
                </c:lvl>
              </c:multiLvlStrCache>
            </c:multiLvlStrRef>
          </c:cat>
          <c:val>
            <c:numRef>
              <c:f>Sheet1!$C$9:$F$9</c:f>
              <c:numCache>
                <c:formatCode>General</c:formatCode>
                <c:ptCount val="4"/>
                <c:pt idx="0">
                  <c:v>10.229999999999999</c:v>
                </c:pt>
                <c:pt idx="1">
                  <c:v>23.37</c:v>
                </c:pt>
                <c:pt idx="2">
                  <c:v>35.770000000000003</c:v>
                </c:pt>
                <c:pt idx="3">
                  <c:v>39.82</c:v>
                </c:pt>
              </c:numCache>
            </c:numRef>
          </c:val>
        </c:ser>
        <c:ser>
          <c:idx val="4"/>
          <c:order val="4"/>
          <c:tx>
            <c:strRef>
              <c:f>Sheet1!$B$10</c:f>
              <c:strCache>
                <c:ptCount val="1"/>
                <c:pt idx="0">
                  <c:v>Indomethacin 10 mg/kg </c:v>
                </c:pt>
              </c:strCache>
            </c:strRef>
          </c:tx>
          <c:invertIfNegative val="0"/>
          <c:cat>
            <c:multiLvlStrRef>
              <c:f>Sheet1!$C$4:$F$5</c:f>
              <c:multiLvlStrCache>
                <c:ptCount val="4"/>
                <c:lvl>
                  <c:pt idx="0">
                    <c:v>After 1 hr</c:v>
                  </c:pt>
                  <c:pt idx="1">
                    <c:v>After 2 hrs</c:v>
                  </c:pt>
                  <c:pt idx="2">
                    <c:v>After 3 hrs</c:v>
                  </c:pt>
                  <c:pt idx="3">
                    <c:v>After 4Hr</c:v>
                  </c:pt>
                </c:lvl>
                <c:lvl>
                  <c:pt idx="0">
                    <c:v>% Inhibition</c:v>
                  </c:pt>
                </c:lvl>
              </c:multiLvlStrCache>
            </c:multiLvlStrRef>
          </c:cat>
          <c:val>
            <c:numRef>
              <c:f>Sheet1!$C$10:$F$10</c:f>
              <c:numCache>
                <c:formatCode>General</c:formatCode>
                <c:ptCount val="4"/>
                <c:pt idx="0">
                  <c:v>10.360000000000019</c:v>
                </c:pt>
                <c:pt idx="1">
                  <c:v>24.2</c:v>
                </c:pt>
                <c:pt idx="2">
                  <c:v>39.1</c:v>
                </c:pt>
                <c:pt idx="3">
                  <c:v>42.48</c:v>
                </c:pt>
              </c:numCache>
            </c:numRef>
          </c:val>
        </c:ser>
        <c:dLbls>
          <c:showLegendKey val="0"/>
          <c:showVal val="0"/>
          <c:showCatName val="0"/>
          <c:showSerName val="0"/>
          <c:showPercent val="0"/>
          <c:showBubbleSize val="0"/>
        </c:dLbls>
        <c:gapWidth val="150"/>
        <c:shape val="box"/>
        <c:axId val="138419200"/>
        <c:axId val="36244864"/>
        <c:axId val="0"/>
      </c:bar3DChart>
      <c:catAx>
        <c:axId val="138419200"/>
        <c:scaling>
          <c:orientation val="maxMin"/>
        </c:scaling>
        <c:delete val="0"/>
        <c:axPos val="b"/>
        <c:majorTickMark val="out"/>
        <c:minorTickMark val="none"/>
        <c:tickLblPos val="nextTo"/>
        <c:txPr>
          <a:bodyPr/>
          <a:lstStyle/>
          <a:p>
            <a:pPr>
              <a:defRPr baseline="0">
                <a:solidFill>
                  <a:schemeClr val="tx1"/>
                </a:solidFill>
              </a:defRPr>
            </a:pPr>
            <a:endParaRPr lang="en-US"/>
          </a:p>
        </c:txPr>
        <c:crossAx val="36244864"/>
        <c:crosses val="autoZero"/>
        <c:auto val="1"/>
        <c:lblAlgn val="ctr"/>
        <c:lblOffset val="100"/>
        <c:noMultiLvlLbl val="0"/>
      </c:catAx>
      <c:valAx>
        <c:axId val="36244864"/>
        <c:scaling>
          <c:orientation val="minMax"/>
        </c:scaling>
        <c:delete val="0"/>
        <c:axPos val="r"/>
        <c:majorGridlines/>
        <c:numFmt formatCode="General" sourceLinked="1"/>
        <c:majorTickMark val="out"/>
        <c:minorTickMark val="none"/>
        <c:tickLblPos val="nextTo"/>
        <c:txPr>
          <a:bodyPr/>
          <a:lstStyle/>
          <a:p>
            <a:pPr>
              <a:defRPr baseline="0">
                <a:solidFill>
                  <a:schemeClr val="tx1"/>
                </a:solidFill>
              </a:defRPr>
            </a:pPr>
            <a:endParaRPr lang="en-US"/>
          </a:p>
        </c:txPr>
        <c:crossAx val="138419200"/>
        <c:crosses val="autoZero"/>
        <c:crossBetween val="between"/>
      </c:valAx>
    </c:plotArea>
    <c:legend>
      <c:legendPos val="l"/>
      <c:layout/>
      <c:overlay val="0"/>
      <c:txPr>
        <a:bodyPr/>
        <a:lstStyle/>
        <a:p>
          <a:pPr>
            <a:defRPr baseline="0">
              <a:solidFill>
                <a:schemeClr val="tx1"/>
              </a:solidFill>
            </a:defRPr>
          </a:pPr>
          <a:endParaRPr lang="en-US"/>
        </a:p>
      </c:txPr>
    </c:legend>
    <c:plotVisOnly val="1"/>
    <c:dispBlanksAs val="gap"/>
    <c:showDLblsOverMax val="0"/>
  </c:chart>
  <c:spPr>
    <a:solidFill>
      <a:schemeClr val="accent2">
        <a:lumMod val="20000"/>
        <a:lumOff val="80000"/>
      </a:schemeClr>
    </a:solidFill>
    <a:ln w="28575">
      <a:solidFill>
        <a:schemeClr val="accent4">
          <a:lumMod val="60000"/>
          <a:lumOff val="40000"/>
        </a:schemeClr>
      </a:solidFill>
    </a:ln>
  </c:spPr>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image" Target="../media/image28.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image" Target="../media/image28.jpe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06C47E-16D5-4109-B81B-06E5830AD519}" type="doc">
      <dgm:prSet loTypeId="urn:microsoft.com/office/officeart/2005/8/layout/chevron2" loCatId="list" qsTypeId="urn:microsoft.com/office/officeart/2005/8/quickstyle/3d1" qsCatId="3D" csTypeId="urn:microsoft.com/office/officeart/2005/8/colors/colorful1#1" csCatId="colorful" phldr="1"/>
      <dgm:spPr/>
      <dgm:t>
        <a:bodyPr/>
        <a:lstStyle/>
        <a:p>
          <a:pPr rtl="1"/>
          <a:endParaRPr lang="ar-SA"/>
        </a:p>
      </dgm:t>
    </dgm:pt>
    <dgm:pt modelId="{41CDDB0B-0D00-4517-8299-71D4AEBDD91F}">
      <dgm:prSet phldrT="[Text]" phldr="1" custT="1"/>
      <dgm:spPr>
        <a:blipFill rotWithShape="0">
          <a:blip xmlns:r="http://schemas.openxmlformats.org/officeDocument/2006/relationships" r:embed="rId1"/>
          <a:stretch>
            <a:fillRect/>
          </a:stretch>
        </a:blipFill>
      </dgm:spPr>
      <dgm:t>
        <a:bodyPr/>
        <a:lstStyle/>
        <a:p>
          <a:pPr algn="l" rtl="0"/>
          <a:endParaRPr lang="ar-SA" sz="2000" dirty="0"/>
        </a:p>
      </dgm:t>
    </dgm:pt>
    <dgm:pt modelId="{E50B2FDA-F673-4F5B-BCFE-FA42E9324094}" type="parTrans" cxnId="{64EEC227-DAEB-4537-AD52-D78C339451F3}">
      <dgm:prSet/>
      <dgm:spPr/>
      <dgm:t>
        <a:bodyPr/>
        <a:lstStyle/>
        <a:p>
          <a:pPr algn="l" rtl="0"/>
          <a:endParaRPr lang="ar-SA" sz="2000"/>
        </a:p>
      </dgm:t>
    </dgm:pt>
    <dgm:pt modelId="{4665D6B6-451E-4BFB-86D0-E38E2E64D449}" type="sibTrans" cxnId="{64EEC227-DAEB-4537-AD52-D78C339451F3}">
      <dgm:prSet/>
      <dgm:spPr/>
      <dgm:t>
        <a:bodyPr/>
        <a:lstStyle/>
        <a:p>
          <a:pPr algn="l" rtl="0"/>
          <a:endParaRPr lang="ar-SA" sz="2000"/>
        </a:p>
      </dgm:t>
    </dgm:pt>
    <dgm:pt modelId="{82AE1504-5F4B-4892-9A1F-8512BC42D50D}">
      <dgm:prSet phldrT="[Text]" custT="1"/>
      <dgm:spPr/>
      <dgm:t>
        <a:bodyPr/>
        <a:lstStyle/>
        <a:p>
          <a:pPr marL="0" indent="0" algn="just" rtl="0"/>
          <a:r>
            <a:rPr lang="en-US" sz="2000" b="1" dirty="0" err="1" smtClean="0">
              <a:solidFill>
                <a:schemeClr val="accent1"/>
              </a:solidFill>
            </a:rPr>
            <a:t>Atef</a:t>
          </a:r>
          <a:r>
            <a:rPr lang="en-US" sz="2000" b="1" dirty="0" smtClean="0">
              <a:solidFill>
                <a:schemeClr val="accent1"/>
              </a:solidFill>
            </a:rPr>
            <a:t> A. El-</a:t>
          </a:r>
          <a:r>
            <a:rPr lang="en-US" sz="2000" b="1" dirty="0" err="1" smtClean="0">
              <a:solidFill>
                <a:schemeClr val="accent1"/>
              </a:solidFill>
            </a:rPr>
            <a:t>Hela</a:t>
          </a:r>
          <a:endParaRPr lang="ar-SA" sz="2000" dirty="0">
            <a:solidFill>
              <a:schemeClr val="accent1"/>
            </a:solidFill>
          </a:endParaRPr>
        </a:p>
      </dgm:t>
    </dgm:pt>
    <dgm:pt modelId="{249B0DE6-5A0F-4C71-AADC-29ED48326E1C}" type="parTrans" cxnId="{B01B1237-1312-401B-8553-A22DD3CF6BF3}">
      <dgm:prSet/>
      <dgm:spPr/>
      <dgm:t>
        <a:bodyPr/>
        <a:lstStyle/>
        <a:p>
          <a:pPr algn="l" rtl="0"/>
          <a:endParaRPr lang="ar-SA" sz="2000"/>
        </a:p>
      </dgm:t>
    </dgm:pt>
    <dgm:pt modelId="{9EFFC373-1D51-4A49-B9FB-FEF4653021E6}" type="sibTrans" cxnId="{B01B1237-1312-401B-8553-A22DD3CF6BF3}">
      <dgm:prSet/>
      <dgm:spPr/>
      <dgm:t>
        <a:bodyPr/>
        <a:lstStyle/>
        <a:p>
          <a:pPr algn="l" rtl="0"/>
          <a:endParaRPr lang="ar-SA" sz="2000"/>
        </a:p>
      </dgm:t>
    </dgm:pt>
    <dgm:pt modelId="{6D0EA297-B891-4F47-BBB0-D1DB37EFE77A}">
      <dgm:prSet phldrT="[Text]" phldr="1" custT="1"/>
      <dgm:spPr>
        <a:blipFill rotWithShape="0">
          <a:blip xmlns:r="http://schemas.openxmlformats.org/officeDocument/2006/relationships" r:embed="rId2"/>
          <a:stretch>
            <a:fillRect/>
          </a:stretch>
        </a:blipFill>
      </dgm:spPr>
      <dgm:t>
        <a:bodyPr/>
        <a:lstStyle/>
        <a:p>
          <a:pPr algn="l" rtl="0"/>
          <a:endParaRPr lang="ar-SA" sz="2000" dirty="0"/>
        </a:p>
      </dgm:t>
    </dgm:pt>
    <dgm:pt modelId="{C4CAE78A-CB93-46DE-BEEC-82E5303B09F1}" type="parTrans" cxnId="{8EA69CB4-147F-43AC-A0CE-3D27EAEA6656}">
      <dgm:prSet/>
      <dgm:spPr/>
      <dgm:t>
        <a:bodyPr/>
        <a:lstStyle/>
        <a:p>
          <a:pPr algn="l" rtl="0"/>
          <a:endParaRPr lang="ar-SA" sz="2000"/>
        </a:p>
      </dgm:t>
    </dgm:pt>
    <dgm:pt modelId="{4E1DD409-D8DA-4178-B9DF-FEACFEF428CA}" type="sibTrans" cxnId="{8EA69CB4-147F-43AC-A0CE-3D27EAEA6656}">
      <dgm:prSet/>
      <dgm:spPr/>
      <dgm:t>
        <a:bodyPr/>
        <a:lstStyle/>
        <a:p>
          <a:pPr algn="l" rtl="0"/>
          <a:endParaRPr lang="ar-SA" sz="2000"/>
        </a:p>
      </dgm:t>
    </dgm:pt>
    <dgm:pt modelId="{7AC8A95F-B2D5-4651-A284-F4009B8D2830}">
      <dgm:prSet phldrT="[Text]" custT="1"/>
      <dgm:spPr>
        <a:ln>
          <a:solidFill>
            <a:schemeClr val="accent1"/>
          </a:solidFill>
        </a:ln>
      </dgm:spPr>
      <dgm:t>
        <a:bodyPr/>
        <a:lstStyle/>
        <a:p>
          <a:pPr marL="0" indent="0" algn="just" rtl="0">
            <a:tabLst>
              <a:tab pos="0" algn="l"/>
              <a:tab pos="90488" algn="l"/>
            </a:tabLst>
          </a:pPr>
          <a:r>
            <a:rPr lang="en-US" sz="2000" b="1" dirty="0" err="1" smtClean="0">
              <a:solidFill>
                <a:schemeClr val="accent1"/>
              </a:solidFill>
            </a:rPr>
            <a:t>Areej</a:t>
          </a:r>
          <a:r>
            <a:rPr lang="en-US" sz="2000" b="1" dirty="0" smtClean="0">
              <a:solidFill>
                <a:schemeClr val="accent1"/>
              </a:solidFill>
            </a:rPr>
            <a:t> M. Al-</a:t>
          </a:r>
          <a:r>
            <a:rPr lang="en-US" sz="2000" b="1" dirty="0" err="1" smtClean="0">
              <a:solidFill>
                <a:schemeClr val="accent1"/>
              </a:solidFill>
            </a:rPr>
            <a:t>Taweel</a:t>
          </a:r>
          <a:endParaRPr lang="ar-SA" sz="2000" dirty="0">
            <a:solidFill>
              <a:schemeClr val="accent1"/>
            </a:solidFill>
          </a:endParaRPr>
        </a:p>
      </dgm:t>
    </dgm:pt>
    <dgm:pt modelId="{BCA561F2-3425-4AF3-A737-0C602200C2E2}" type="parTrans" cxnId="{B83A9D83-5062-4538-B2B0-0FAF98BFA5ED}">
      <dgm:prSet/>
      <dgm:spPr/>
      <dgm:t>
        <a:bodyPr/>
        <a:lstStyle/>
        <a:p>
          <a:pPr algn="l" rtl="0"/>
          <a:endParaRPr lang="ar-SA" sz="2000"/>
        </a:p>
      </dgm:t>
    </dgm:pt>
    <dgm:pt modelId="{4A26E51E-8323-4168-932F-1D7C3C3B7008}" type="sibTrans" cxnId="{B83A9D83-5062-4538-B2B0-0FAF98BFA5ED}">
      <dgm:prSet/>
      <dgm:spPr/>
      <dgm:t>
        <a:bodyPr/>
        <a:lstStyle/>
        <a:p>
          <a:pPr algn="l" rtl="0"/>
          <a:endParaRPr lang="ar-SA" sz="2000"/>
        </a:p>
      </dgm:t>
    </dgm:pt>
    <dgm:pt modelId="{13CF455E-1F8B-4029-8982-C720B4CA6320}">
      <dgm:prSet phldrT="[Text]" phldr="1" custT="1"/>
      <dgm:spPr>
        <a:blipFill rotWithShape="0">
          <a:blip xmlns:r="http://schemas.openxmlformats.org/officeDocument/2006/relationships" r:embed="rId3"/>
          <a:stretch>
            <a:fillRect/>
          </a:stretch>
        </a:blipFill>
      </dgm:spPr>
      <dgm:t>
        <a:bodyPr/>
        <a:lstStyle/>
        <a:p>
          <a:pPr algn="l" rtl="0"/>
          <a:endParaRPr lang="ar-SA" sz="2000"/>
        </a:p>
      </dgm:t>
    </dgm:pt>
    <dgm:pt modelId="{F0FC41B5-97EB-4B84-BB67-54FE2E484BF5}" type="parTrans" cxnId="{1BD4080C-76B2-427B-BF0E-FD5C321CAEF0}">
      <dgm:prSet/>
      <dgm:spPr/>
      <dgm:t>
        <a:bodyPr/>
        <a:lstStyle/>
        <a:p>
          <a:pPr algn="l" rtl="0"/>
          <a:endParaRPr lang="ar-SA" sz="2000"/>
        </a:p>
      </dgm:t>
    </dgm:pt>
    <dgm:pt modelId="{4A83DFBA-A0CD-47A1-9CD0-6486C7FAC147}" type="sibTrans" cxnId="{1BD4080C-76B2-427B-BF0E-FD5C321CAEF0}">
      <dgm:prSet/>
      <dgm:spPr/>
      <dgm:t>
        <a:bodyPr/>
        <a:lstStyle/>
        <a:p>
          <a:pPr algn="l" rtl="0"/>
          <a:endParaRPr lang="ar-SA" sz="2000"/>
        </a:p>
      </dgm:t>
    </dgm:pt>
    <dgm:pt modelId="{1E9FE6FF-9015-4F3F-B892-2E5CEB7A9604}">
      <dgm:prSet phldrT="[Text]" phldr="1" custT="1"/>
      <dgm:spPr/>
      <dgm:t>
        <a:bodyPr/>
        <a:lstStyle/>
        <a:p>
          <a:pPr marL="228600" indent="0" algn="l" rtl="0"/>
          <a:endParaRPr lang="ar-SA" sz="2000" dirty="0"/>
        </a:p>
      </dgm:t>
    </dgm:pt>
    <dgm:pt modelId="{2AB28B0B-648E-40C2-ACCA-2B2B0F10B090}" type="parTrans" cxnId="{BD2944F3-8C95-42AB-B118-C477E78CB9E3}">
      <dgm:prSet/>
      <dgm:spPr/>
      <dgm:t>
        <a:bodyPr/>
        <a:lstStyle/>
        <a:p>
          <a:pPr algn="l" rtl="0"/>
          <a:endParaRPr lang="ar-SA" sz="2000"/>
        </a:p>
      </dgm:t>
    </dgm:pt>
    <dgm:pt modelId="{5607F401-CA49-4620-AD21-C26DE25A4D3C}" type="sibTrans" cxnId="{BD2944F3-8C95-42AB-B118-C477E78CB9E3}">
      <dgm:prSet/>
      <dgm:spPr/>
      <dgm:t>
        <a:bodyPr/>
        <a:lstStyle/>
        <a:p>
          <a:pPr algn="l" rtl="0"/>
          <a:endParaRPr lang="ar-SA" sz="2000"/>
        </a:p>
      </dgm:t>
    </dgm:pt>
    <dgm:pt modelId="{084312CF-07D1-490D-B8E0-EB0DC221C35B}">
      <dgm:prSet phldrT="[Text]" phldr="1" custT="1"/>
      <dgm:spPr/>
      <dgm:t>
        <a:bodyPr/>
        <a:lstStyle/>
        <a:p>
          <a:pPr marL="228600" indent="0" algn="l" rtl="0"/>
          <a:endParaRPr lang="ar-SA" sz="2000" dirty="0"/>
        </a:p>
      </dgm:t>
    </dgm:pt>
    <dgm:pt modelId="{6F8B85CE-41C4-410C-8C77-61EC162BB9A5}" type="parTrans" cxnId="{9F512C92-36D8-4700-8656-294CC5E94150}">
      <dgm:prSet/>
      <dgm:spPr/>
      <dgm:t>
        <a:bodyPr/>
        <a:lstStyle/>
        <a:p>
          <a:pPr algn="l" rtl="0"/>
          <a:endParaRPr lang="ar-SA" sz="2000"/>
        </a:p>
      </dgm:t>
    </dgm:pt>
    <dgm:pt modelId="{7F87705A-0212-48F4-919A-94A8FBA9BBDF}" type="sibTrans" cxnId="{9F512C92-36D8-4700-8656-294CC5E94150}">
      <dgm:prSet/>
      <dgm:spPr/>
      <dgm:t>
        <a:bodyPr/>
        <a:lstStyle/>
        <a:p>
          <a:pPr algn="l" rtl="0"/>
          <a:endParaRPr lang="ar-SA" sz="2000"/>
        </a:p>
      </dgm:t>
    </dgm:pt>
    <dgm:pt modelId="{69F3C3C5-4191-4DF3-A7E7-B3E7C255A112}">
      <dgm:prSet phldrT="[Text]" custT="1"/>
      <dgm:spPr>
        <a:ln>
          <a:solidFill>
            <a:schemeClr val="accent1"/>
          </a:solidFill>
        </a:ln>
      </dgm:spPr>
      <dgm:t>
        <a:bodyPr/>
        <a:lstStyle/>
        <a:p>
          <a:pPr marL="0" indent="0" algn="just" rtl="0">
            <a:tabLst>
              <a:tab pos="0" algn="l"/>
              <a:tab pos="90488" algn="l"/>
            </a:tabLst>
          </a:pPr>
          <a:r>
            <a:rPr lang="en-US" sz="2000" dirty="0" smtClean="0"/>
            <a:t>Associate Professor of </a:t>
          </a:r>
          <a:r>
            <a:rPr lang="en-US" sz="2000" dirty="0" err="1" smtClean="0"/>
            <a:t>Pharmacognosy</a:t>
          </a:r>
          <a:r>
            <a:rPr lang="en-US" sz="2000" dirty="0" smtClean="0"/>
            <a:t>- Deputy Chair of </a:t>
          </a:r>
          <a:r>
            <a:rPr lang="en-US" sz="2000" dirty="0" err="1" smtClean="0"/>
            <a:t>Pharmacognosy</a:t>
          </a:r>
          <a:r>
            <a:rPr lang="en-US" sz="2000" dirty="0" smtClean="0"/>
            <a:t> Department- College of Pharmacy- </a:t>
          </a:r>
          <a:r>
            <a:rPr lang="en-US" sz="2000" b="1" dirty="0" smtClean="0">
              <a:solidFill>
                <a:schemeClr val="accent1"/>
              </a:solidFill>
            </a:rPr>
            <a:t>King Saud University</a:t>
          </a:r>
          <a:r>
            <a:rPr lang="en-US" sz="2000" dirty="0" smtClean="0"/>
            <a:t>- Riyadh- Saudi Arabia.</a:t>
          </a:r>
          <a:endParaRPr lang="ar-SA" sz="2000" dirty="0"/>
        </a:p>
      </dgm:t>
    </dgm:pt>
    <dgm:pt modelId="{AD4831D4-666E-4D72-8C2B-F7601841D50A}" type="parTrans" cxnId="{7881A103-84FB-44C5-9939-54AD3115ADB8}">
      <dgm:prSet/>
      <dgm:spPr/>
      <dgm:t>
        <a:bodyPr/>
        <a:lstStyle/>
        <a:p>
          <a:pPr algn="l" rtl="0"/>
          <a:endParaRPr lang="ar-SA" sz="2000"/>
        </a:p>
      </dgm:t>
    </dgm:pt>
    <dgm:pt modelId="{BA7BFA31-C577-4A76-A2DF-6FBE38CEFFF1}" type="sibTrans" cxnId="{7881A103-84FB-44C5-9939-54AD3115ADB8}">
      <dgm:prSet/>
      <dgm:spPr/>
      <dgm:t>
        <a:bodyPr/>
        <a:lstStyle/>
        <a:p>
          <a:pPr algn="l" rtl="0"/>
          <a:endParaRPr lang="ar-SA" sz="2000"/>
        </a:p>
      </dgm:t>
    </dgm:pt>
    <dgm:pt modelId="{97DA7B42-53EC-4BF4-9B58-A94AA423034F}">
      <dgm:prSet custT="1"/>
      <dgm:spPr/>
      <dgm:t>
        <a:bodyPr/>
        <a:lstStyle/>
        <a:p>
          <a:pPr marL="0" indent="0" algn="just" rtl="0"/>
          <a:r>
            <a:rPr lang="en-US" sz="2000" dirty="0" smtClean="0"/>
            <a:t>Professor of </a:t>
          </a:r>
          <a:r>
            <a:rPr lang="en-US" sz="2000" dirty="0" err="1" smtClean="0"/>
            <a:t>Pharmacognosy</a:t>
          </a:r>
          <a:r>
            <a:rPr lang="en-US" sz="2000" dirty="0" smtClean="0"/>
            <a:t> and Head of </a:t>
          </a:r>
          <a:r>
            <a:rPr lang="en-US" sz="2000" dirty="0" err="1" smtClean="0"/>
            <a:t>Pharmacognosy</a:t>
          </a:r>
          <a:r>
            <a:rPr lang="en-US" sz="2000" dirty="0" smtClean="0"/>
            <a:t> Department- Faculty of Pharmacy- </a:t>
          </a:r>
          <a:r>
            <a:rPr lang="en-US" sz="2000" b="1" dirty="0" smtClean="0">
              <a:solidFill>
                <a:schemeClr val="accent1"/>
              </a:solidFill>
            </a:rPr>
            <a:t>Al-</a:t>
          </a:r>
          <a:r>
            <a:rPr lang="en-US" sz="2000" b="1" dirty="0" err="1" smtClean="0">
              <a:solidFill>
                <a:schemeClr val="accent1"/>
              </a:solidFill>
            </a:rPr>
            <a:t>Azhar</a:t>
          </a:r>
          <a:r>
            <a:rPr lang="en-US" sz="2000" b="1" dirty="0" smtClean="0">
              <a:solidFill>
                <a:schemeClr val="accent1"/>
              </a:solidFill>
            </a:rPr>
            <a:t> University</a:t>
          </a:r>
          <a:r>
            <a:rPr lang="en-US" sz="2000" dirty="0" smtClean="0"/>
            <a:t>- Cairo- Egypt.</a:t>
          </a:r>
        </a:p>
      </dgm:t>
    </dgm:pt>
    <dgm:pt modelId="{2ACAA08E-C4CB-4D5C-8E2B-80720DEFFCAE}" type="parTrans" cxnId="{ACF3857E-4B22-4705-BE2A-DEAA9DD09914}">
      <dgm:prSet/>
      <dgm:spPr/>
      <dgm:t>
        <a:bodyPr/>
        <a:lstStyle/>
        <a:p>
          <a:pPr algn="l" rtl="0"/>
          <a:endParaRPr lang="ar-SA" sz="2000"/>
        </a:p>
      </dgm:t>
    </dgm:pt>
    <dgm:pt modelId="{7D579CD5-80D9-46F6-816F-D9ED88D42EB9}" type="sibTrans" cxnId="{ACF3857E-4B22-4705-BE2A-DEAA9DD09914}">
      <dgm:prSet/>
      <dgm:spPr/>
      <dgm:t>
        <a:bodyPr/>
        <a:lstStyle/>
        <a:p>
          <a:pPr algn="l" rtl="0"/>
          <a:endParaRPr lang="ar-SA" sz="2000"/>
        </a:p>
      </dgm:t>
    </dgm:pt>
    <dgm:pt modelId="{D139C206-1800-4EF4-9E24-8DA49721F80F}">
      <dgm:prSet custT="1"/>
      <dgm:spPr/>
      <dgm:t>
        <a:bodyPr/>
        <a:lstStyle/>
        <a:p>
          <a:pPr marL="0" indent="0" rtl="0"/>
          <a:r>
            <a:rPr lang="en-US" sz="2000" dirty="0" smtClean="0"/>
            <a:t>Associate Professor of </a:t>
          </a:r>
          <a:r>
            <a:rPr lang="en-US" sz="2000" dirty="0" err="1" smtClean="0"/>
            <a:t>Pharmacognosy</a:t>
          </a:r>
          <a:r>
            <a:rPr lang="en-US" sz="2000" dirty="0" smtClean="0"/>
            <a:t>- </a:t>
          </a:r>
          <a:r>
            <a:rPr lang="en-US" sz="2000" dirty="0" err="1" smtClean="0"/>
            <a:t>Pharmacognosy</a:t>
          </a:r>
          <a:r>
            <a:rPr lang="en-US" sz="2000" dirty="0" smtClean="0"/>
            <a:t> Department- Faculty of Pharmacy- </a:t>
          </a:r>
          <a:r>
            <a:rPr lang="en-US" sz="2000" b="1" dirty="0" smtClean="0">
              <a:solidFill>
                <a:schemeClr val="accent1"/>
              </a:solidFill>
            </a:rPr>
            <a:t>Cairo University</a:t>
          </a:r>
          <a:r>
            <a:rPr lang="en-US" sz="2000" dirty="0" smtClean="0"/>
            <a:t>- Cairo- Egypt.</a:t>
          </a:r>
        </a:p>
      </dgm:t>
    </dgm:pt>
    <dgm:pt modelId="{E3BC2028-014F-425A-B64A-6D9F6C581E31}" type="parTrans" cxnId="{3A87D270-62F1-41FC-9A20-37ED79F2EBD3}">
      <dgm:prSet/>
      <dgm:spPr/>
      <dgm:t>
        <a:bodyPr/>
        <a:lstStyle/>
        <a:p>
          <a:pPr rtl="1"/>
          <a:endParaRPr lang="ar-SA" sz="2000"/>
        </a:p>
      </dgm:t>
    </dgm:pt>
    <dgm:pt modelId="{E22814A7-2834-496B-A7B2-E917F581230B}" type="sibTrans" cxnId="{3A87D270-62F1-41FC-9A20-37ED79F2EBD3}">
      <dgm:prSet/>
      <dgm:spPr/>
      <dgm:t>
        <a:bodyPr/>
        <a:lstStyle/>
        <a:p>
          <a:pPr rtl="1"/>
          <a:endParaRPr lang="ar-SA" sz="2000"/>
        </a:p>
      </dgm:t>
    </dgm:pt>
    <dgm:pt modelId="{8FABE63F-5F87-4995-8CBA-D06321BFC3D0}">
      <dgm:prSet custT="1"/>
      <dgm:spPr/>
      <dgm:t>
        <a:bodyPr/>
        <a:lstStyle/>
        <a:p>
          <a:pPr marL="0" indent="0" rtl="0"/>
          <a:r>
            <a:rPr lang="en-US" sz="2000" b="1" dirty="0" err="1" smtClean="0">
              <a:solidFill>
                <a:schemeClr val="accent1"/>
              </a:solidFill>
            </a:rPr>
            <a:t>Hala</a:t>
          </a:r>
          <a:r>
            <a:rPr lang="en-US" sz="2000" b="1" dirty="0" smtClean="0">
              <a:solidFill>
                <a:schemeClr val="accent1"/>
              </a:solidFill>
            </a:rPr>
            <a:t> M. El-</a:t>
          </a:r>
          <a:r>
            <a:rPr lang="en-US" sz="2000" b="1" dirty="0" err="1" smtClean="0">
              <a:solidFill>
                <a:schemeClr val="accent1"/>
              </a:solidFill>
            </a:rPr>
            <a:t>Hefnawy</a:t>
          </a:r>
          <a:endParaRPr lang="en-US" sz="2000" b="1" dirty="0" smtClean="0">
            <a:solidFill>
              <a:schemeClr val="accent1"/>
            </a:solidFill>
          </a:endParaRPr>
        </a:p>
      </dgm:t>
    </dgm:pt>
    <dgm:pt modelId="{8EB42739-93A7-48EE-A497-D45829293CE6}" type="sibTrans" cxnId="{DEEE7EC2-93BA-488C-971A-299D94C25B48}">
      <dgm:prSet/>
      <dgm:spPr/>
      <dgm:t>
        <a:bodyPr/>
        <a:lstStyle/>
        <a:p>
          <a:pPr rtl="1"/>
          <a:endParaRPr lang="ar-SA" sz="2000"/>
        </a:p>
      </dgm:t>
    </dgm:pt>
    <dgm:pt modelId="{8D3D75C3-D9F9-4397-A567-E48E97701665}" type="parTrans" cxnId="{DEEE7EC2-93BA-488C-971A-299D94C25B48}">
      <dgm:prSet/>
      <dgm:spPr/>
      <dgm:t>
        <a:bodyPr/>
        <a:lstStyle/>
        <a:p>
          <a:pPr rtl="1"/>
          <a:endParaRPr lang="ar-SA" sz="2000"/>
        </a:p>
      </dgm:t>
    </dgm:pt>
    <dgm:pt modelId="{BC5FC63B-B2EC-4A4F-8640-D319739FE721}" type="pres">
      <dgm:prSet presAssocID="{1A06C47E-16D5-4109-B81B-06E5830AD519}" presName="linearFlow" presStyleCnt="0">
        <dgm:presLayoutVars>
          <dgm:dir/>
          <dgm:animLvl val="lvl"/>
          <dgm:resizeHandles val="exact"/>
        </dgm:presLayoutVars>
      </dgm:prSet>
      <dgm:spPr/>
      <dgm:t>
        <a:bodyPr/>
        <a:lstStyle/>
        <a:p>
          <a:endParaRPr lang="en-US"/>
        </a:p>
      </dgm:t>
    </dgm:pt>
    <dgm:pt modelId="{09F305B3-6886-4269-9ABA-03F85C52169E}" type="pres">
      <dgm:prSet presAssocID="{41CDDB0B-0D00-4517-8299-71D4AEBDD91F}" presName="composite" presStyleCnt="0"/>
      <dgm:spPr/>
    </dgm:pt>
    <dgm:pt modelId="{DF9E70EF-6860-4B35-A332-999B8D3377FA}" type="pres">
      <dgm:prSet presAssocID="{41CDDB0B-0D00-4517-8299-71D4AEBDD91F}" presName="parentText" presStyleLbl="alignNode1" presStyleIdx="0" presStyleCnt="3">
        <dgm:presLayoutVars>
          <dgm:chMax val="1"/>
          <dgm:bulletEnabled val="1"/>
        </dgm:presLayoutVars>
      </dgm:prSet>
      <dgm:spPr/>
      <dgm:t>
        <a:bodyPr/>
        <a:lstStyle/>
        <a:p>
          <a:endParaRPr lang="en-US"/>
        </a:p>
      </dgm:t>
    </dgm:pt>
    <dgm:pt modelId="{FDE07789-3589-4850-ACCA-0AF0EEDC37E6}" type="pres">
      <dgm:prSet presAssocID="{41CDDB0B-0D00-4517-8299-71D4AEBDD91F}" presName="descendantText" presStyleLbl="alignAcc1" presStyleIdx="0" presStyleCnt="3">
        <dgm:presLayoutVars>
          <dgm:bulletEnabled val="1"/>
        </dgm:presLayoutVars>
      </dgm:prSet>
      <dgm:spPr/>
      <dgm:t>
        <a:bodyPr/>
        <a:lstStyle/>
        <a:p>
          <a:pPr rtl="1"/>
          <a:endParaRPr lang="ar-SA"/>
        </a:p>
      </dgm:t>
    </dgm:pt>
    <dgm:pt modelId="{77EBA649-BD74-4F7E-98CE-C412ECB2486C}" type="pres">
      <dgm:prSet presAssocID="{4665D6B6-451E-4BFB-86D0-E38E2E64D449}" presName="sp" presStyleCnt="0"/>
      <dgm:spPr/>
    </dgm:pt>
    <dgm:pt modelId="{B69114EA-F9AB-44FF-ADEC-0ABE5F8BD18F}" type="pres">
      <dgm:prSet presAssocID="{6D0EA297-B891-4F47-BBB0-D1DB37EFE77A}" presName="composite" presStyleCnt="0"/>
      <dgm:spPr/>
    </dgm:pt>
    <dgm:pt modelId="{D8B6B476-BDF3-405A-9DE4-B7245360F09B}" type="pres">
      <dgm:prSet presAssocID="{6D0EA297-B891-4F47-BBB0-D1DB37EFE77A}" presName="parentText" presStyleLbl="alignNode1" presStyleIdx="1" presStyleCnt="3">
        <dgm:presLayoutVars>
          <dgm:chMax val="1"/>
          <dgm:bulletEnabled val="1"/>
        </dgm:presLayoutVars>
      </dgm:prSet>
      <dgm:spPr/>
      <dgm:t>
        <a:bodyPr/>
        <a:lstStyle/>
        <a:p>
          <a:endParaRPr lang="en-US"/>
        </a:p>
      </dgm:t>
    </dgm:pt>
    <dgm:pt modelId="{E9BA4C87-9A7B-4C75-8324-19E79245B65C}" type="pres">
      <dgm:prSet presAssocID="{6D0EA297-B891-4F47-BBB0-D1DB37EFE77A}" presName="descendantText" presStyleLbl="alignAcc1" presStyleIdx="1" presStyleCnt="3">
        <dgm:presLayoutVars>
          <dgm:bulletEnabled val="1"/>
        </dgm:presLayoutVars>
      </dgm:prSet>
      <dgm:spPr/>
      <dgm:t>
        <a:bodyPr/>
        <a:lstStyle/>
        <a:p>
          <a:pPr rtl="1"/>
          <a:endParaRPr lang="ar-SA"/>
        </a:p>
      </dgm:t>
    </dgm:pt>
    <dgm:pt modelId="{DD7E1A21-B018-4F0F-AC92-0471A8CACAC8}" type="pres">
      <dgm:prSet presAssocID="{4E1DD409-D8DA-4178-B9DF-FEACFEF428CA}" presName="sp" presStyleCnt="0"/>
      <dgm:spPr/>
    </dgm:pt>
    <dgm:pt modelId="{5B99FED3-A658-4BE9-B348-551B68C4E33B}" type="pres">
      <dgm:prSet presAssocID="{13CF455E-1F8B-4029-8982-C720B4CA6320}" presName="composite" presStyleCnt="0"/>
      <dgm:spPr/>
    </dgm:pt>
    <dgm:pt modelId="{3440CF7F-79DB-417A-9381-438EB0EFA5A0}" type="pres">
      <dgm:prSet presAssocID="{13CF455E-1F8B-4029-8982-C720B4CA6320}" presName="parentText" presStyleLbl="alignNode1" presStyleIdx="2" presStyleCnt="3">
        <dgm:presLayoutVars>
          <dgm:chMax val="1"/>
          <dgm:bulletEnabled val="1"/>
        </dgm:presLayoutVars>
      </dgm:prSet>
      <dgm:spPr/>
      <dgm:t>
        <a:bodyPr/>
        <a:lstStyle/>
        <a:p>
          <a:endParaRPr lang="en-US"/>
        </a:p>
      </dgm:t>
    </dgm:pt>
    <dgm:pt modelId="{D74B027D-736B-4118-ABAA-792A94808745}" type="pres">
      <dgm:prSet presAssocID="{13CF455E-1F8B-4029-8982-C720B4CA6320}" presName="descendantText" presStyleLbl="alignAcc1" presStyleIdx="2" presStyleCnt="3">
        <dgm:presLayoutVars>
          <dgm:bulletEnabled val="1"/>
        </dgm:presLayoutVars>
      </dgm:prSet>
      <dgm:spPr/>
      <dgm:t>
        <a:bodyPr/>
        <a:lstStyle/>
        <a:p>
          <a:pPr rtl="1"/>
          <a:endParaRPr lang="ar-SA"/>
        </a:p>
      </dgm:t>
    </dgm:pt>
  </dgm:ptLst>
  <dgm:cxnLst>
    <dgm:cxn modelId="{EB8F3628-31D5-4CB4-AE08-167565C2CD7B}" type="presOf" srcId="{D139C206-1800-4EF4-9E24-8DA49721F80F}" destId="{D74B027D-736B-4118-ABAA-792A94808745}" srcOrd="0" destOrd="2" presId="urn:microsoft.com/office/officeart/2005/8/layout/chevron2"/>
    <dgm:cxn modelId="{CD4DD7D6-A9D0-405F-9172-B686BD35B9D1}" type="presOf" srcId="{97DA7B42-53EC-4BF4-9B58-A94AA423034F}" destId="{FDE07789-3589-4850-ACCA-0AF0EEDC37E6}" srcOrd="0" destOrd="1" presId="urn:microsoft.com/office/officeart/2005/8/layout/chevron2"/>
    <dgm:cxn modelId="{DB718C24-9F57-48C6-B98B-47BC5616AF53}" type="presOf" srcId="{69F3C3C5-4191-4DF3-A7E7-B3E7C255A112}" destId="{E9BA4C87-9A7B-4C75-8324-19E79245B65C}" srcOrd="0" destOrd="1" presId="urn:microsoft.com/office/officeart/2005/8/layout/chevron2"/>
    <dgm:cxn modelId="{0E2A42A7-13C3-4F42-863B-4F396800F46A}" type="presOf" srcId="{1E9FE6FF-9015-4F3F-B892-2E5CEB7A9604}" destId="{D74B027D-736B-4118-ABAA-792A94808745}" srcOrd="0" destOrd="0" presId="urn:microsoft.com/office/officeart/2005/8/layout/chevron2"/>
    <dgm:cxn modelId="{168A607A-B47D-416F-99F0-3D239247D59E}" type="presOf" srcId="{7AC8A95F-B2D5-4651-A284-F4009B8D2830}" destId="{E9BA4C87-9A7B-4C75-8324-19E79245B65C}" srcOrd="0" destOrd="0" presId="urn:microsoft.com/office/officeart/2005/8/layout/chevron2"/>
    <dgm:cxn modelId="{B1A5732E-2259-452D-B4EB-3196660B296F}" type="presOf" srcId="{41CDDB0B-0D00-4517-8299-71D4AEBDD91F}" destId="{DF9E70EF-6860-4B35-A332-999B8D3377FA}" srcOrd="0" destOrd="0" presId="urn:microsoft.com/office/officeart/2005/8/layout/chevron2"/>
    <dgm:cxn modelId="{BD2944F3-8C95-42AB-B118-C477E78CB9E3}" srcId="{13CF455E-1F8B-4029-8982-C720B4CA6320}" destId="{1E9FE6FF-9015-4F3F-B892-2E5CEB7A9604}" srcOrd="0" destOrd="0" parTransId="{2AB28B0B-648E-40C2-ACCA-2B2B0F10B090}" sibTransId="{5607F401-CA49-4620-AD21-C26DE25A4D3C}"/>
    <dgm:cxn modelId="{45A50C61-AB95-4C4D-A429-A94E138C57AC}" type="presOf" srcId="{8FABE63F-5F87-4995-8CBA-D06321BFC3D0}" destId="{D74B027D-736B-4118-ABAA-792A94808745}" srcOrd="0" destOrd="1" presId="urn:microsoft.com/office/officeart/2005/8/layout/chevron2"/>
    <dgm:cxn modelId="{CA4A3337-4E7B-435A-BB3B-CCA692FAF889}" type="presOf" srcId="{6D0EA297-B891-4F47-BBB0-D1DB37EFE77A}" destId="{D8B6B476-BDF3-405A-9DE4-B7245360F09B}" srcOrd="0" destOrd="0" presId="urn:microsoft.com/office/officeart/2005/8/layout/chevron2"/>
    <dgm:cxn modelId="{B01B1237-1312-401B-8553-A22DD3CF6BF3}" srcId="{41CDDB0B-0D00-4517-8299-71D4AEBDD91F}" destId="{82AE1504-5F4B-4892-9A1F-8512BC42D50D}" srcOrd="0" destOrd="0" parTransId="{249B0DE6-5A0F-4C71-AADC-29ED48326E1C}" sibTransId="{9EFFC373-1D51-4A49-B9FB-FEF4653021E6}"/>
    <dgm:cxn modelId="{7881A103-84FB-44C5-9939-54AD3115ADB8}" srcId="{6D0EA297-B891-4F47-BBB0-D1DB37EFE77A}" destId="{69F3C3C5-4191-4DF3-A7E7-B3E7C255A112}" srcOrd="1" destOrd="0" parTransId="{AD4831D4-666E-4D72-8C2B-F7601841D50A}" sibTransId="{BA7BFA31-C577-4A76-A2DF-6FBE38CEFFF1}"/>
    <dgm:cxn modelId="{9F512C92-36D8-4700-8656-294CC5E94150}" srcId="{13CF455E-1F8B-4029-8982-C720B4CA6320}" destId="{084312CF-07D1-490D-B8E0-EB0DC221C35B}" srcOrd="3" destOrd="0" parTransId="{6F8B85CE-41C4-410C-8C77-61EC162BB9A5}" sibTransId="{7F87705A-0212-48F4-919A-94A8FBA9BBDF}"/>
    <dgm:cxn modelId="{ACF3857E-4B22-4705-BE2A-DEAA9DD09914}" srcId="{41CDDB0B-0D00-4517-8299-71D4AEBDD91F}" destId="{97DA7B42-53EC-4BF4-9B58-A94AA423034F}" srcOrd="1" destOrd="0" parTransId="{2ACAA08E-C4CB-4D5C-8E2B-80720DEFFCAE}" sibTransId="{7D579CD5-80D9-46F6-816F-D9ED88D42EB9}"/>
    <dgm:cxn modelId="{64EEC227-DAEB-4537-AD52-D78C339451F3}" srcId="{1A06C47E-16D5-4109-B81B-06E5830AD519}" destId="{41CDDB0B-0D00-4517-8299-71D4AEBDD91F}" srcOrd="0" destOrd="0" parTransId="{E50B2FDA-F673-4F5B-BCFE-FA42E9324094}" sibTransId="{4665D6B6-451E-4BFB-86D0-E38E2E64D449}"/>
    <dgm:cxn modelId="{DEEE7EC2-93BA-488C-971A-299D94C25B48}" srcId="{13CF455E-1F8B-4029-8982-C720B4CA6320}" destId="{8FABE63F-5F87-4995-8CBA-D06321BFC3D0}" srcOrd="1" destOrd="0" parTransId="{8D3D75C3-D9F9-4397-A567-E48E97701665}" sibTransId="{8EB42739-93A7-48EE-A497-D45829293CE6}"/>
    <dgm:cxn modelId="{82349900-5632-430B-96C2-05AD0CFA6279}" type="presOf" srcId="{084312CF-07D1-490D-B8E0-EB0DC221C35B}" destId="{D74B027D-736B-4118-ABAA-792A94808745}" srcOrd="0" destOrd="3" presId="urn:microsoft.com/office/officeart/2005/8/layout/chevron2"/>
    <dgm:cxn modelId="{3A87D270-62F1-41FC-9A20-37ED79F2EBD3}" srcId="{13CF455E-1F8B-4029-8982-C720B4CA6320}" destId="{D139C206-1800-4EF4-9E24-8DA49721F80F}" srcOrd="2" destOrd="0" parTransId="{E3BC2028-014F-425A-B64A-6D9F6C581E31}" sibTransId="{E22814A7-2834-496B-A7B2-E917F581230B}"/>
    <dgm:cxn modelId="{7DA9E476-7AA4-4DB2-861A-83A852714C09}" type="presOf" srcId="{13CF455E-1F8B-4029-8982-C720B4CA6320}" destId="{3440CF7F-79DB-417A-9381-438EB0EFA5A0}" srcOrd="0" destOrd="0" presId="urn:microsoft.com/office/officeart/2005/8/layout/chevron2"/>
    <dgm:cxn modelId="{1BD4080C-76B2-427B-BF0E-FD5C321CAEF0}" srcId="{1A06C47E-16D5-4109-B81B-06E5830AD519}" destId="{13CF455E-1F8B-4029-8982-C720B4CA6320}" srcOrd="2" destOrd="0" parTransId="{F0FC41B5-97EB-4B84-BB67-54FE2E484BF5}" sibTransId="{4A83DFBA-A0CD-47A1-9CD0-6486C7FAC147}"/>
    <dgm:cxn modelId="{3DFA22C4-DA36-449E-99C7-0E15A9C370C2}" type="presOf" srcId="{1A06C47E-16D5-4109-B81B-06E5830AD519}" destId="{BC5FC63B-B2EC-4A4F-8640-D319739FE721}" srcOrd="0" destOrd="0" presId="urn:microsoft.com/office/officeart/2005/8/layout/chevron2"/>
    <dgm:cxn modelId="{5350C32A-F5CE-44C7-9F25-FF309053CB9C}" type="presOf" srcId="{82AE1504-5F4B-4892-9A1F-8512BC42D50D}" destId="{FDE07789-3589-4850-ACCA-0AF0EEDC37E6}" srcOrd="0" destOrd="0" presId="urn:microsoft.com/office/officeart/2005/8/layout/chevron2"/>
    <dgm:cxn modelId="{B83A9D83-5062-4538-B2B0-0FAF98BFA5ED}" srcId="{6D0EA297-B891-4F47-BBB0-D1DB37EFE77A}" destId="{7AC8A95F-B2D5-4651-A284-F4009B8D2830}" srcOrd="0" destOrd="0" parTransId="{BCA561F2-3425-4AF3-A737-0C602200C2E2}" sibTransId="{4A26E51E-8323-4168-932F-1D7C3C3B7008}"/>
    <dgm:cxn modelId="{8EA69CB4-147F-43AC-A0CE-3D27EAEA6656}" srcId="{1A06C47E-16D5-4109-B81B-06E5830AD519}" destId="{6D0EA297-B891-4F47-BBB0-D1DB37EFE77A}" srcOrd="1" destOrd="0" parTransId="{C4CAE78A-CB93-46DE-BEEC-82E5303B09F1}" sibTransId="{4E1DD409-D8DA-4178-B9DF-FEACFEF428CA}"/>
    <dgm:cxn modelId="{D1C7DACC-C7AA-40B4-BEA6-597DB5B0FF03}" type="presParOf" srcId="{BC5FC63B-B2EC-4A4F-8640-D319739FE721}" destId="{09F305B3-6886-4269-9ABA-03F85C52169E}" srcOrd="0" destOrd="0" presId="urn:microsoft.com/office/officeart/2005/8/layout/chevron2"/>
    <dgm:cxn modelId="{D9E02395-FB64-4866-9426-BE5363D71DC2}" type="presParOf" srcId="{09F305B3-6886-4269-9ABA-03F85C52169E}" destId="{DF9E70EF-6860-4B35-A332-999B8D3377FA}" srcOrd="0" destOrd="0" presId="urn:microsoft.com/office/officeart/2005/8/layout/chevron2"/>
    <dgm:cxn modelId="{49A95A95-A987-4385-AB2E-5CA9D6D05B87}" type="presParOf" srcId="{09F305B3-6886-4269-9ABA-03F85C52169E}" destId="{FDE07789-3589-4850-ACCA-0AF0EEDC37E6}" srcOrd="1" destOrd="0" presId="urn:microsoft.com/office/officeart/2005/8/layout/chevron2"/>
    <dgm:cxn modelId="{D3C3F800-A25D-4374-B2A4-7EEC95205870}" type="presParOf" srcId="{BC5FC63B-B2EC-4A4F-8640-D319739FE721}" destId="{77EBA649-BD74-4F7E-98CE-C412ECB2486C}" srcOrd="1" destOrd="0" presId="urn:microsoft.com/office/officeart/2005/8/layout/chevron2"/>
    <dgm:cxn modelId="{DD5DEABC-6C6F-43D3-B317-E846061EEF7A}" type="presParOf" srcId="{BC5FC63B-B2EC-4A4F-8640-D319739FE721}" destId="{B69114EA-F9AB-44FF-ADEC-0ABE5F8BD18F}" srcOrd="2" destOrd="0" presId="urn:microsoft.com/office/officeart/2005/8/layout/chevron2"/>
    <dgm:cxn modelId="{9E88D3C6-734A-4C9A-BB80-4FFFBF02F5CF}" type="presParOf" srcId="{B69114EA-F9AB-44FF-ADEC-0ABE5F8BD18F}" destId="{D8B6B476-BDF3-405A-9DE4-B7245360F09B}" srcOrd="0" destOrd="0" presId="urn:microsoft.com/office/officeart/2005/8/layout/chevron2"/>
    <dgm:cxn modelId="{DFCD17FE-59FE-453E-B605-1C1AB3991C85}" type="presParOf" srcId="{B69114EA-F9AB-44FF-ADEC-0ABE5F8BD18F}" destId="{E9BA4C87-9A7B-4C75-8324-19E79245B65C}" srcOrd="1" destOrd="0" presId="urn:microsoft.com/office/officeart/2005/8/layout/chevron2"/>
    <dgm:cxn modelId="{2E1FCACD-6D3F-4892-8478-C1AE9B6064E4}" type="presParOf" srcId="{BC5FC63B-B2EC-4A4F-8640-D319739FE721}" destId="{DD7E1A21-B018-4F0F-AC92-0471A8CACAC8}" srcOrd="3" destOrd="0" presId="urn:microsoft.com/office/officeart/2005/8/layout/chevron2"/>
    <dgm:cxn modelId="{CC4779BA-DE51-47BE-BFB0-2A5D25C4F8AF}" type="presParOf" srcId="{BC5FC63B-B2EC-4A4F-8640-D319739FE721}" destId="{5B99FED3-A658-4BE9-B348-551B68C4E33B}" srcOrd="4" destOrd="0" presId="urn:microsoft.com/office/officeart/2005/8/layout/chevron2"/>
    <dgm:cxn modelId="{6A24719B-F049-4575-8788-FB16763514A0}" type="presParOf" srcId="{5B99FED3-A658-4BE9-B348-551B68C4E33B}" destId="{3440CF7F-79DB-417A-9381-438EB0EFA5A0}" srcOrd="0" destOrd="0" presId="urn:microsoft.com/office/officeart/2005/8/layout/chevron2"/>
    <dgm:cxn modelId="{843206A1-6667-446A-9519-104AF76F6BCF}" type="presParOf" srcId="{5B99FED3-A658-4BE9-B348-551B68C4E33B}" destId="{D74B027D-736B-4118-ABAA-792A9480874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9E70EF-6860-4B35-A332-999B8D3377FA}">
      <dsp:nvSpPr>
        <dsp:cNvPr id="0" name=""/>
        <dsp:cNvSpPr/>
      </dsp:nvSpPr>
      <dsp:spPr>
        <a:xfrm rot="5400000">
          <a:off x="-283145" y="286176"/>
          <a:ext cx="1887634" cy="1321343"/>
        </a:xfrm>
        <a:prstGeom prst="chevron">
          <a:avLst/>
        </a:prstGeom>
        <a:blipFill rotWithShape="0">
          <a:blip xmlns:r="http://schemas.openxmlformats.org/officeDocument/2006/relationships" r:embed="rId1"/>
          <a:stretch>
            <a:fillRect/>
          </a:stretch>
        </a:blip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l" defTabSz="889000" rtl="0">
            <a:lnSpc>
              <a:spcPct val="90000"/>
            </a:lnSpc>
            <a:spcBef>
              <a:spcPct val="0"/>
            </a:spcBef>
            <a:spcAft>
              <a:spcPct val="35000"/>
            </a:spcAft>
          </a:pPr>
          <a:endParaRPr lang="ar-SA" sz="2000" kern="1200" dirty="0"/>
        </a:p>
      </dsp:txBody>
      <dsp:txXfrm rot="-5400000">
        <a:off x="1" y="663703"/>
        <a:ext cx="1321343" cy="566291"/>
      </dsp:txXfrm>
    </dsp:sp>
    <dsp:sp modelId="{FDE07789-3589-4850-ACCA-0AF0EEDC37E6}">
      <dsp:nvSpPr>
        <dsp:cNvPr id="0" name=""/>
        <dsp:cNvSpPr/>
      </dsp:nvSpPr>
      <dsp:spPr>
        <a:xfrm rot="5400000">
          <a:off x="4226313" y="-2901938"/>
          <a:ext cx="1226962" cy="7036902"/>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0" lvl="1" indent="0" algn="just" defTabSz="889000" rtl="0">
            <a:lnSpc>
              <a:spcPct val="90000"/>
            </a:lnSpc>
            <a:spcBef>
              <a:spcPct val="0"/>
            </a:spcBef>
            <a:spcAft>
              <a:spcPct val="15000"/>
            </a:spcAft>
            <a:buChar char="••"/>
          </a:pPr>
          <a:r>
            <a:rPr lang="en-US" sz="2000" b="1" kern="1200" dirty="0" err="1" smtClean="0">
              <a:solidFill>
                <a:schemeClr val="accent1"/>
              </a:solidFill>
            </a:rPr>
            <a:t>Atef</a:t>
          </a:r>
          <a:r>
            <a:rPr lang="en-US" sz="2000" b="1" kern="1200" dirty="0" smtClean="0">
              <a:solidFill>
                <a:schemeClr val="accent1"/>
              </a:solidFill>
            </a:rPr>
            <a:t> A. El-</a:t>
          </a:r>
          <a:r>
            <a:rPr lang="en-US" sz="2000" b="1" kern="1200" dirty="0" err="1" smtClean="0">
              <a:solidFill>
                <a:schemeClr val="accent1"/>
              </a:solidFill>
            </a:rPr>
            <a:t>Hela</a:t>
          </a:r>
          <a:endParaRPr lang="ar-SA" sz="2000" kern="1200" dirty="0">
            <a:solidFill>
              <a:schemeClr val="accent1"/>
            </a:solidFill>
          </a:endParaRPr>
        </a:p>
        <a:p>
          <a:pPr marL="0" lvl="1" indent="0" algn="just" defTabSz="889000" rtl="0">
            <a:lnSpc>
              <a:spcPct val="90000"/>
            </a:lnSpc>
            <a:spcBef>
              <a:spcPct val="0"/>
            </a:spcBef>
            <a:spcAft>
              <a:spcPct val="15000"/>
            </a:spcAft>
            <a:buChar char="••"/>
          </a:pPr>
          <a:r>
            <a:rPr lang="en-US" sz="2000" kern="1200" dirty="0" smtClean="0"/>
            <a:t>Professor of </a:t>
          </a:r>
          <a:r>
            <a:rPr lang="en-US" sz="2000" kern="1200" dirty="0" err="1" smtClean="0"/>
            <a:t>Pharmacognosy</a:t>
          </a:r>
          <a:r>
            <a:rPr lang="en-US" sz="2000" kern="1200" dirty="0" smtClean="0"/>
            <a:t> and Head of </a:t>
          </a:r>
          <a:r>
            <a:rPr lang="en-US" sz="2000" kern="1200" dirty="0" err="1" smtClean="0"/>
            <a:t>Pharmacognosy</a:t>
          </a:r>
          <a:r>
            <a:rPr lang="en-US" sz="2000" kern="1200" dirty="0" smtClean="0"/>
            <a:t> Department- Faculty of Pharmacy- </a:t>
          </a:r>
          <a:r>
            <a:rPr lang="en-US" sz="2000" b="1" kern="1200" dirty="0" smtClean="0">
              <a:solidFill>
                <a:schemeClr val="accent1"/>
              </a:solidFill>
            </a:rPr>
            <a:t>Al-</a:t>
          </a:r>
          <a:r>
            <a:rPr lang="en-US" sz="2000" b="1" kern="1200" dirty="0" err="1" smtClean="0">
              <a:solidFill>
                <a:schemeClr val="accent1"/>
              </a:solidFill>
            </a:rPr>
            <a:t>Azhar</a:t>
          </a:r>
          <a:r>
            <a:rPr lang="en-US" sz="2000" b="1" kern="1200" dirty="0" smtClean="0">
              <a:solidFill>
                <a:schemeClr val="accent1"/>
              </a:solidFill>
            </a:rPr>
            <a:t> University</a:t>
          </a:r>
          <a:r>
            <a:rPr lang="en-US" sz="2000" kern="1200" dirty="0" smtClean="0"/>
            <a:t>- Cairo- Egypt.</a:t>
          </a:r>
        </a:p>
      </dsp:txBody>
      <dsp:txXfrm rot="-5400000">
        <a:off x="1321344" y="62926"/>
        <a:ext cx="6977007" cy="1107172"/>
      </dsp:txXfrm>
    </dsp:sp>
    <dsp:sp modelId="{D8B6B476-BDF3-405A-9DE4-B7245360F09B}">
      <dsp:nvSpPr>
        <dsp:cNvPr id="0" name=""/>
        <dsp:cNvSpPr/>
      </dsp:nvSpPr>
      <dsp:spPr>
        <a:xfrm rot="5400000">
          <a:off x="-283145" y="1982534"/>
          <a:ext cx="1887634" cy="1321343"/>
        </a:xfrm>
        <a:prstGeom prst="chevron">
          <a:avLst/>
        </a:prstGeom>
        <a:blipFill rotWithShape="0">
          <a:blip xmlns:r="http://schemas.openxmlformats.org/officeDocument/2006/relationships" r:embed="rId2"/>
          <a:stretch>
            <a:fillRect/>
          </a:stretch>
        </a:blip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l" defTabSz="889000" rtl="0">
            <a:lnSpc>
              <a:spcPct val="90000"/>
            </a:lnSpc>
            <a:spcBef>
              <a:spcPct val="0"/>
            </a:spcBef>
            <a:spcAft>
              <a:spcPct val="35000"/>
            </a:spcAft>
          </a:pPr>
          <a:endParaRPr lang="ar-SA" sz="2000" kern="1200" dirty="0"/>
        </a:p>
      </dsp:txBody>
      <dsp:txXfrm rot="-5400000">
        <a:off x="1" y="2360061"/>
        <a:ext cx="1321343" cy="566291"/>
      </dsp:txXfrm>
    </dsp:sp>
    <dsp:sp modelId="{E9BA4C87-9A7B-4C75-8324-19E79245B65C}">
      <dsp:nvSpPr>
        <dsp:cNvPr id="0" name=""/>
        <dsp:cNvSpPr/>
      </dsp:nvSpPr>
      <dsp:spPr>
        <a:xfrm rot="5400000">
          <a:off x="4226313" y="-1205581"/>
          <a:ext cx="1226962" cy="7036902"/>
        </a:xfrm>
        <a:prstGeom prst="round2SameRect">
          <a:avLst/>
        </a:prstGeom>
        <a:solidFill>
          <a:schemeClr val="lt1">
            <a:alpha val="90000"/>
            <a:hueOff val="0"/>
            <a:satOff val="0"/>
            <a:lumOff val="0"/>
            <a:alphaOff val="0"/>
          </a:schemeClr>
        </a:solidFill>
        <a:ln w="9525" cap="flat" cmpd="sng" algn="ctr">
          <a:solidFill>
            <a:schemeClr val="accent1"/>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0" lvl="1" indent="0" algn="just" defTabSz="889000" rtl="0">
            <a:lnSpc>
              <a:spcPct val="90000"/>
            </a:lnSpc>
            <a:spcBef>
              <a:spcPct val="0"/>
            </a:spcBef>
            <a:spcAft>
              <a:spcPct val="15000"/>
            </a:spcAft>
            <a:buChar char="••"/>
            <a:tabLst>
              <a:tab pos="0" algn="l"/>
              <a:tab pos="90488" algn="l"/>
            </a:tabLst>
          </a:pPr>
          <a:r>
            <a:rPr lang="en-US" sz="2000" b="1" kern="1200" dirty="0" err="1" smtClean="0">
              <a:solidFill>
                <a:schemeClr val="accent1"/>
              </a:solidFill>
            </a:rPr>
            <a:t>Areej</a:t>
          </a:r>
          <a:r>
            <a:rPr lang="en-US" sz="2000" b="1" kern="1200" dirty="0" smtClean="0">
              <a:solidFill>
                <a:schemeClr val="accent1"/>
              </a:solidFill>
            </a:rPr>
            <a:t> M. Al-</a:t>
          </a:r>
          <a:r>
            <a:rPr lang="en-US" sz="2000" b="1" kern="1200" dirty="0" err="1" smtClean="0">
              <a:solidFill>
                <a:schemeClr val="accent1"/>
              </a:solidFill>
            </a:rPr>
            <a:t>Taweel</a:t>
          </a:r>
          <a:endParaRPr lang="ar-SA" sz="2000" kern="1200" dirty="0">
            <a:solidFill>
              <a:schemeClr val="accent1"/>
            </a:solidFill>
          </a:endParaRPr>
        </a:p>
        <a:p>
          <a:pPr marL="0" lvl="1" indent="0" algn="just" defTabSz="889000" rtl="0">
            <a:lnSpc>
              <a:spcPct val="90000"/>
            </a:lnSpc>
            <a:spcBef>
              <a:spcPct val="0"/>
            </a:spcBef>
            <a:spcAft>
              <a:spcPct val="15000"/>
            </a:spcAft>
            <a:buChar char="••"/>
            <a:tabLst>
              <a:tab pos="0" algn="l"/>
              <a:tab pos="90488" algn="l"/>
            </a:tabLst>
          </a:pPr>
          <a:r>
            <a:rPr lang="en-US" sz="2000" kern="1200" dirty="0" smtClean="0"/>
            <a:t>Associate Professor of </a:t>
          </a:r>
          <a:r>
            <a:rPr lang="en-US" sz="2000" kern="1200" dirty="0" err="1" smtClean="0"/>
            <a:t>Pharmacognosy</a:t>
          </a:r>
          <a:r>
            <a:rPr lang="en-US" sz="2000" kern="1200" dirty="0" smtClean="0"/>
            <a:t>- Deputy Chair of </a:t>
          </a:r>
          <a:r>
            <a:rPr lang="en-US" sz="2000" kern="1200" dirty="0" err="1" smtClean="0"/>
            <a:t>Pharmacognosy</a:t>
          </a:r>
          <a:r>
            <a:rPr lang="en-US" sz="2000" kern="1200" dirty="0" smtClean="0"/>
            <a:t> Department- College of Pharmacy- </a:t>
          </a:r>
          <a:r>
            <a:rPr lang="en-US" sz="2000" b="1" kern="1200" dirty="0" smtClean="0">
              <a:solidFill>
                <a:schemeClr val="accent1"/>
              </a:solidFill>
            </a:rPr>
            <a:t>King Saud University</a:t>
          </a:r>
          <a:r>
            <a:rPr lang="en-US" sz="2000" kern="1200" dirty="0" smtClean="0"/>
            <a:t>- Riyadh- Saudi Arabia.</a:t>
          </a:r>
          <a:endParaRPr lang="ar-SA" sz="2000" kern="1200" dirty="0"/>
        </a:p>
      </dsp:txBody>
      <dsp:txXfrm rot="-5400000">
        <a:off x="1321344" y="1759283"/>
        <a:ext cx="6977007" cy="1107172"/>
      </dsp:txXfrm>
    </dsp:sp>
    <dsp:sp modelId="{3440CF7F-79DB-417A-9381-438EB0EFA5A0}">
      <dsp:nvSpPr>
        <dsp:cNvPr id="0" name=""/>
        <dsp:cNvSpPr/>
      </dsp:nvSpPr>
      <dsp:spPr>
        <a:xfrm rot="5400000">
          <a:off x="-283145" y="3678891"/>
          <a:ext cx="1887634" cy="1321343"/>
        </a:xfrm>
        <a:prstGeom prst="chevron">
          <a:avLst/>
        </a:prstGeom>
        <a:blipFill rotWithShape="0">
          <a:blip xmlns:r="http://schemas.openxmlformats.org/officeDocument/2006/relationships" r:embed="rId3"/>
          <a:stretch>
            <a:fillRect/>
          </a:stretch>
        </a:blip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l" defTabSz="889000" rtl="0">
            <a:lnSpc>
              <a:spcPct val="90000"/>
            </a:lnSpc>
            <a:spcBef>
              <a:spcPct val="0"/>
            </a:spcBef>
            <a:spcAft>
              <a:spcPct val="35000"/>
            </a:spcAft>
          </a:pPr>
          <a:endParaRPr lang="ar-SA" sz="2000" kern="1200"/>
        </a:p>
      </dsp:txBody>
      <dsp:txXfrm rot="-5400000">
        <a:off x="1" y="4056418"/>
        <a:ext cx="1321343" cy="566291"/>
      </dsp:txXfrm>
    </dsp:sp>
    <dsp:sp modelId="{D74B027D-736B-4118-ABAA-792A94808745}">
      <dsp:nvSpPr>
        <dsp:cNvPr id="0" name=""/>
        <dsp:cNvSpPr/>
      </dsp:nvSpPr>
      <dsp:spPr>
        <a:xfrm rot="5400000">
          <a:off x="4226313" y="490776"/>
          <a:ext cx="1226962" cy="7036902"/>
        </a:xfrm>
        <a:prstGeom prst="round2Same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0" algn="l" defTabSz="889000" rtl="0">
            <a:lnSpc>
              <a:spcPct val="90000"/>
            </a:lnSpc>
            <a:spcBef>
              <a:spcPct val="0"/>
            </a:spcBef>
            <a:spcAft>
              <a:spcPct val="15000"/>
            </a:spcAft>
            <a:buChar char="••"/>
          </a:pPr>
          <a:endParaRPr lang="ar-SA" sz="2000" kern="1200" dirty="0"/>
        </a:p>
        <a:p>
          <a:pPr marL="0" lvl="1" indent="0" algn="l" defTabSz="889000" rtl="0">
            <a:lnSpc>
              <a:spcPct val="90000"/>
            </a:lnSpc>
            <a:spcBef>
              <a:spcPct val="0"/>
            </a:spcBef>
            <a:spcAft>
              <a:spcPct val="15000"/>
            </a:spcAft>
            <a:buChar char="••"/>
          </a:pPr>
          <a:r>
            <a:rPr lang="en-US" sz="2000" b="1" kern="1200" dirty="0" err="1" smtClean="0">
              <a:solidFill>
                <a:schemeClr val="accent1"/>
              </a:solidFill>
            </a:rPr>
            <a:t>Hala</a:t>
          </a:r>
          <a:r>
            <a:rPr lang="en-US" sz="2000" b="1" kern="1200" dirty="0" smtClean="0">
              <a:solidFill>
                <a:schemeClr val="accent1"/>
              </a:solidFill>
            </a:rPr>
            <a:t> M. El-</a:t>
          </a:r>
          <a:r>
            <a:rPr lang="en-US" sz="2000" b="1" kern="1200" dirty="0" err="1" smtClean="0">
              <a:solidFill>
                <a:schemeClr val="accent1"/>
              </a:solidFill>
            </a:rPr>
            <a:t>Hefnawy</a:t>
          </a:r>
          <a:endParaRPr lang="en-US" sz="2000" b="1" kern="1200" dirty="0" smtClean="0">
            <a:solidFill>
              <a:schemeClr val="accent1"/>
            </a:solidFill>
          </a:endParaRPr>
        </a:p>
        <a:p>
          <a:pPr marL="0" lvl="1" indent="0" algn="l" defTabSz="889000" rtl="0">
            <a:lnSpc>
              <a:spcPct val="90000"/>
            </a:lnSpc>
            <a:spcBef>
              <a:spcPct val="0"/>
            </a:spcBef>
            <a:spcAft>
              <a:spcPct val="15000"/>
            </a:spcAft>
            <a:buChar char="••"/>
          </a:pPr>
          <a:r>
            <a:rPr lang="en-US" sz="2000" kern="1200" dirty="0" smtClean="0"/>
            <a:t>Associate Professor of </a:t>
          </a:r>
          <a:r>
            <a:rPr lang="en-US" sz="2000" kern="1200" dirty="0" err="1" smtClean="0"/>
            <a:t>Pharmacognosy</a:t>
          </a:r>
          <a:r>
            <a:rPr lang="en-US" sz="2000" kern="1200" dirty="0" smtClean="0"/>
            <a:t>- </a:t>
          </a:r>
          <a:r>
            <a:rPr lang="en-US" sz="2000" kern="1200" dirty="0" err="1" smtClean="0"/>
            <a:t>Pharmacognosy</a:t>
          </a:r>
          <a:r>
            <a:rPr lang="en-US" sz="2000" kern="1200" dirty="0" smtClean="0"/>
            <a:t> Department- Faculty of Pharmacy- </a:t>
          </a:r>
          <a:r>
            <a:rPr lang="en-US" sz="2000" b="1" kern="1200" dirty="0" smtClean="0">
              <a:solidFill>
                <a:schemeClr val="accent1"/>
              </a:solidFill>
            </a:rPr>
            <a:t>Cairo University</a:t>
          </a:r>
          <a:r>
            <a:rPr lang="en-US" sz="2000" kern="1200" dirty="0" smtClean="0"/>
            <a:t>- Cairo- Egypt.</a:t>
          </a:r>
        </a:p>
        <a:p>
          <a:pPr marL="228600" lvl="1" indent="0" algn="l" defTabSz="889000" rtl="0">
            <a:lnSpc>
              <a:spcPct val="90000"/>
            </a:lnSpc>
            <a:spcBef>
              <a:spcPct val="0"/>
            </a:spcBef>
            <a:spcAft>
              <a:spcPct val="15000"/>
            </a:spcAft>
            <a:buChar char="••"/>
          </a:pPr>
          <a:endParaRPr lang="ar-SA" sz="2000" kern="1200" dirty="0"/>
        </a:p>
      </dsp:txBody>
      <dsp:txXfrm rot="-5400000">
        <a:off x="1321344" y="3455641"/>
        <a:ext cx="6977007" cy="1107172"/>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627438" y="0"/>
            <a:ext cx="2773362" cy="434975"/>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773362" cy="434975"/>
          </a:xfrm>
          <a:prstGeom prst="rect">
            <a:avLst/>
          </a:prstGeom>
        </p:spPr>
        <p:txBody>
          <a:bodyPr vert="horz" lIns="91440" tIns="45720" rIns="91440" bIns="45720" rtlCol="1"/>
          <a:lstStyle>
            <a:lvl1pPr algn="l">
              <a:defRPr sz="1200"/>
            </a:lvl1pPr>
          </a:lstStyle>
          <a:p>
            <a:fld id="{8761A076-2D4D-40EF-9F0C-697BBE13CC9C}" type="datetimeFigureOut">
              <a:rPr lang="ar-SA" smtClean="0"/>
              <a:pPr/>
              <a:t>29/11/1435</a:t>
            </a:fld>
            <a:endParaRPr lang="ar-SA"/>
          </a:p>
        </p:txBody>
      </p:sp>
      <p:sp>
        <p:nvSpPr>
          <p:cNvPr id="4" name="Slide Image Placeholder 3"/>
          <p:cNvSpPr>
            <a:spLocks noGrp="1" noRot="1" noChangeAspect="1"/>
          </p:cNvSpPr>
          <p:nvPr>
            <p:ph type="sldImg" idx="2"/>
          </p:nvPr>
        </p:nvSpPr>
        <p:spPr>
          <a:xfrm>
            <a:off x="1028700" y="650875"/>
            <a:ext cx="4343400" cy="325755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39763" y="4125913"/>
            <a:ext cx="5121275" cy="3910012"/>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627438" y="8250238"/>
            <a:ext cx="2773362" cy="434975"/>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250238"/>
            <a:ext cx="2773362" cy="434975"/>
          </a:xfrm>
          <a:prstGeom prst="rect">
            <a:avLst/>
          </a:prstGeom>
        </p:spPr>
        <p:txBody>
          <a:bodyPr vert="horz" lIns="91440" tIns="45720" rIns="91440" bIns="45720" rtlCol="1" anchor="b"/>
          <a:lstStyle>
            <a:lvl1pPr algn="l">
              <a:defRPr sz="1200"/>
            </a:lvl1pPr>
          </a:lstStyle>
          <a:p>
            <a:fld id="{CFD0C75D-3569-4473-8384-C4EAB0B1672B}" type="slidenum">
              <a:rPr lang="ar-SA" smtClean="0"/>
              <a:pPr/>
              <a:t>‹#›</a:t>
            </a:fld>
            <a:endParaRPr lang="ar-SA"/>
          </a:p>
        </p:txBody>
      </p:sp>
    </p:spTree>
    <p:extLst>
      <p:ext uri="{BB962C8B-B14F-4D97-AF65-F5344CB8AC3E}">
        <p14:creationId xmlns:p14="http://schemas.microsoft.com/office/powerpoint/2010/main" val="45228197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Freeform 3" descr="Picture1"/>
          <p:cNvSpPr>
            <a:spLocks/>
          </p:cNvSpPr>
          <p:nvPr userDrawn="1"/>
        </p:nvSpPr>
        <p:spPr bwMode="auto">
          <a:xfrm>
            <a:off x="780643" y="1573186"/>
            <a:ext cx="3023233" cy="2612149"/>
          </a:xfrm>
          <a:custGeom>
            <a:avLst/>
            <a:gdLst>
              <a:gd name="T0" fmla="*/ 509890 w 2042748"/>
              <a:gd name="T1" fmla="*/ 1765495 h 1765495"/>
              <a:gd name="T2" fmla="*/ 0 w 2042748"/>
              <a:gd name="T3" fmla="*/ 882748 h 1765495"/>
              <a:gd name="T4" fmla="*/ 509890 w 2042748"/>
              <a:gd name="T5" fmla="*/ 0 h 1765495"/>
              <a:gd name="T6" fmla="*/ 1532858 w 2042748"/>
              <a:gd name="T7" fmla="*/ 0 h 1765495"/>
              <a:gd name="T8" fmla="*/ 2042748 w 2042748"/>
              <a:gd name="T9" fmla="*/ 882748 h 1765495"/>
              <a:gd name="T10" fmla="*/ 1532858 w 2042748"/>
              <a:gd name="T11" fmla="*/ 1765495 h 1765495"/>
              <a:gd name="T12" fmla="*/ 509890 w 2042748"/>
              <a:gd name="T13" fmla="*/ 1765495 h 1765495"/>
              <a:gd name="T14" fmla="*/ 509890 w 2042748"/>
              <a:gd name="T15" fmla="*/ 1765495 h 17654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42748" h="1765495">
                <a:moveTo>
                  <a:pt x="509890" y="1765495"/>
                </a:moveTo>
                <a:lnTo>
                  <a:pt x="0" y="882748"/>
                </a:lnTo>
                <a:lnTo>
                  <a:pt x="509890" y="0"/>
                </a:lnTo>
                <a:lnTo>
                  <a:pt x="1532858" y="0"/>
                </a:lnTo>
                <a:lnTo>
                  <a:pt x="2042748" y="882748"/>
                </a:lnTo>
                <a:lnTo>
                  <a:pt x="1532858" y="1765495"/>
                </a:lnTo>
                <a:lnTo>
                  <a:pt x="509890" y="1765495"/>
                </a:lnTo>
                <a:lnTo>
                  <a:pt x="509890" y="1765495"/>
                </a:lnTo>
                <a:close/>
              </a:path>
            </a:pathLst>
          </a:custGeom>
          <a:blipFill dpi="0" rotWithShape="1">
            <a:blip r:embed="rId2"/>
            <a:srcRect/>
            <a:stretch>
              <a:fillRect/>
            </a:stretch>
          </a:blipFill>
          <a:ln>
            <a:noFill/>
          </a:ln>
          <a:effectLst/>
          <a:extLst>
            <a:ext uri="{91240B29-F687-4F45-9708-019B960494DF}">
              <a14:hiddenLine xmlns:a14="http://schemas.microsoft.com/office/drawing/2010/main" w="12747" cap="flat">
                <a:solidFill>
                  <a:srgbClr val="212120"/>
                </a:solidFill>
                <a:prstDash val="solid"/>
                <a:miter lim="800000"/>
                <a:headEnd/>
                <a:tailEnd/>
              </a14:hiddenLine>
            </a:ext>
            <a:ext uri="{AF507438-7753-43E0-B8FC-AC1667EBCBE1}">
              <a14:hiddenEffects xmlns:a14="http://schemas.microsoft.com/office/drawing/2010/main">
                <a:effectLst>
                  <a:outerShdw dist="35921" dir="2700000" algn="ctr" rotWithShape="0">
                    <a:srgbClr val="8C8681"/>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userDrawn="1">
            <p:ph type="ctrTitle" hasCustomPrompt="1"/>
          </p:nvPr>
        </p:nvSpPr>
        <p:spPr>
          <a:xfrm>
            <a:off x="4600620" y="2592194"/>
            <a:ext cx="4128962" cy="1245394"/>
          </a:xfrm>
        </p:spPr>
        <p:txBody>
          <a:bodyPr>
            <a:noAutofit/>
          </a:bodyPr>
          <a:lstStyle>
            <a:lvl1pPr>
              <a:lnSpc>
                <a:spcPct val="90000"/>
              </a:lnSpc>
              <a:defRPr sz="4000">
                <a:solidFill>
                  <a:schemeClr val="accent4"/>
                </a:solidFill>
              </a:defRPr>
            </a:lvl1pPr>
          </a:lstStyle>
          <a:p>
            <a:r>
              <a:rPr lang="en-US" dirty="0" smtClean="0"/>
              <a:t>Title of the Presentation</a:t>
            </a:r>
            <a:endParaRPr lang="en-US" dirty="0"/>
          </a:p>
        </p:txBody>
      </p:sp>
      <p:sp>
        <p:nvSpPr>
          <p:cNvPr id="3" name="Subtitle 2"/>
          <p:cNvSpPr>
            <a:spLocks noGrp="1"/>
          </p:cNvSpPr>
          <p:nvPr userDrawn="1">
            <p:ph type="subTitle" idx="1" hasCustomPrompt="1"/>
          </p:nvPr>
        </p:nvSpPr>
        <p:spPr>
          <a:xfrm>
            <a:off x="4600620" y="3907825"/>
            <a:ext cx="4128962" cy="435575"/>
          </a:xfrm>
        </p:spPr>
        <p:txBody>
          <a:bodyPr>
            <a:normAutofit/>
          </a:bodyPr>
          <a:lstStyle>
            <a:lvl1pPr marL="0" indent="0" algn="l">
              <a:spcBef>
                <a:spcPts val="0"/>
              </a:spcBef>
              <a:buNone/>
              <a:defRPr sz="2000" cap="none"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 of the presentation</a:t>
            </a:r>
            <a:endParaRPr lang="en-US" dirty="0"/>
          </a:p>
        </p:txBody>
      </p:sp>
      <p:grpSp>
        <p:nvGrpSpPr>
          <p:cNvPr id="4" name="Group 3"/>
          <p:cNvGrpSpPr/>
          <p:nvPr userDrawn="1"/>
        </p:nvGrpSpPr>
        <p:grpSpPr>
          <a:xfrm>
            <a:off x="469994" y="302218"/>
            <a:ext cx="5321206" cy="6260742"/>
            <a:chOff x="469994" y="302218"/>
            <a:chExt cx="5321206" cy="6260742"/>
          </a:xfrm>
        </p:grpSpPr>
        <p:sp>
          <p:nvSpPr>
            <p:cNvPr id="6" name="Freeform 5"/>
            <p:cNvSpPr>
              <a:spLocks noEditPoints="1"/>
            </p:cNvSpPr>
            <p:nvPr/>
          </p:nvSpPr>
          <p:spPr bwMode="auto">
            <a:xfrm>
              <a:off x="5426219" y="807172"/>
              <a:ext cx="364981" cy="525424"/>
            </a:xfrm>
            <a:custGeom>
              <a:avLst/>
              <a:gdLst>
                <a:gd name="T0" fmla="*/ 0 w 341063"/>
                <a:gd name="T1" fmla="*/ 146625 h 490875"/>
                <a:gd name="T2" fmla="*/ 86063 w 341063"/>
                <a:gd name="T3" fmla="*/ 296437 h 490875"/>
                <a:gd name="T4" fmla="*/ 255001 w 341063"/>
                <a:gd name="T5" fmla="*/ 296437 h 490875"/>
                <a:gd name="T6" fmla="*/ 341063 w 341063"/>
                <a:gd name="T7" fmla="*/ 146625 h 490875"/>
                <a:gd name="T8" fmla="*/ 255001 w 341063"/>
                <a:gd name="T9" fmla="*/ 0 h 490875"/>
                <a:gd name="T10" fmla="*/ 86063 w 341063"/>
                <a:gd name="T11" fmla="*/ 0 h 490875"/>
                <a:gd name="T12" fmla="*/ 0 w 341063"/>
                <a:gd name="T13" fmla="*/ 146625 h 490875"/>
                <a:gd name="T14" fmla="*/ 60563 w 341063"/>
                <a:gd name="T15" fmla="*/ 146625 h 490875"/>
                <a:gd name="T16" fmla="*/ 114751 w 341063"/>
                <a:gd name="T17" fmla="*/ 51000 h 490875"/>
                <a:gd name="T18" fmla="*/ 226313 w 341063"/>
                <a:gd name="T19" fmla="*/ 51000 h 490875"/>
                <a:gd name="T20" fmla="*/ 283688 w 341063"/>
                <a:gd name="T21" fmla="*/ 146625 h 490875"/>
                <a:gd name="T22" fmla="*/ 226313 w 341063"/>
                <a:gd name="T23" fmla="*/ 245437 h 490875"/>
                <a:gd name="T24" fmla="*/ 114751 w 341063"/>
                <a:gd name="T25" fmla="*/ 245437 h 490875"/>
                <a:gd name="T26" fmla="*/ 60563 w 341063"/>
                <a:gd name="T27" fmla="*/ 146625 h 490875"/>
                <a:gd name="T28" fmla="*/ 216751 w 341063"/>
                <a:gd name="T29" fmla="*/ 446250 h 490875"/>
                <a:gd name="T30" fmla="*/ 124313 w 341063"/>
                <a:gd name="T31" fmla="*/ 446250 h 490875"/>
                <a:gd name="T32" fmla="*/ 124313 w 341063"/>
                <a:gd name="T33" fmla="*/ 490875 h 490875"/>
                <a:gd name="T34" fmla="*/ 216751 w 341063"/>
                <a:gd name="T35" fmla="*/ 490875 h 490875"/>
                <a:gd name="T36" fmla="*/ 216751 w 341063"/>
                <a:gd name="T37" fmla="*/ 446250 h 490875"/>
                <a:gd name="T38" fmla="*/ 258188 w 341063"/>
                <a:gd name="T39" fmla="*/ 318750 h 490875"/>
                <a:gd name="T40" fmla="*/ 86063 w 341063"/>
                <a:gd name="T41" fmla="*/ 318750 h 490875"/>
                <a:gd name="T42" fmla="*/ 86063 w 341063"/>
                <a:gd name="T43" fmla="*/ 363375 h 490875"/>
                <a:gd name="T44" fmla="*/ 258188 w 341063"/>
                <a:gd name="T45" fmla="*/ 363375 h 490875"/>
                <a:gd name="T46" fmla="*/ 258188 w 341063"/>
                <a:gd name="T47" fmla="*/ 318750 h 490875"/>
                <a:gd name="T48" fmla="*/ 258188 w 341063"/>
                <a:gd name="T49" fmla="*/ 382500 h 490875"/>
                <a:gd name="T50" fmla="*/ 86063 w 341063"/>
                <a:gd name="T51" fmla="*/ 382500 h 490875"/>
                <a:gd name="T52" fmla="*/ 86063 w 341063"/>
                <a:gd name="T53" fmla="*/ 427125 h 490875"/>
                <a:gd name="T54" fmla="*/ 258188 w 341063"/>
                <a:gd name="T55" fmla="*/ 427125 h 490875"/>
                <a:gd name="T56" fmla="*/ 258188 w 341063"/>
                <a:gd name="T57" fmla="*/ 382500 h 490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1063" h="490875">
                  <a:moveTo>
                    <a:pt x="0" y="146625"/>
                  </a:moveTo>
                  <a:lnTo>
                    <a:pt x="86063" y="296437"/>
                  </a:lnTo>
                  <a:lnTo>
                    <a:pt x="255001" y="296437"/>
                  </a:lnTo>
                  <a:lnTo>
                    <a:pt x="341063" y="146625"/>
                  </a:lnTo>
                  <a:lnTo>
                    <a:pt x="255001" y="0"/>
                  </a:lnTo>
                  <a:lnTo>
                    <a:pt x="86063" y="0"/>
                  </a:lnTo>
                  <a:lnTo>
                    <a:pt x="0" y="146625"/>
                  </a:lnTo>
                  <a:close/>
                  <a:moveTo>
                    <a:pt x="60563" y="146625"/>
                  </a:moveTo>
                  <a:lnTo>
                    <a:pt x="114751" y="51000"/>
                  </a:lnTo>
                  <a:lnTo>
                    <a:pt x="226313" y="51000"/>
                  </a:lnTo>
                  <a:lnTo>
                    <a:pt x="283688" y="146625"/>
                  </a:lnTo>
                  <a:lnTo>
                    <a:pt x="226313" y="245437"/>
                  </a:lnTo>
                  <a:lnTo>
                    <a:pt x="114751" y="245437"/>
                  </a:lnTo>
                  <a:lnTo>
                    <a:pt x="60563" y="146625"/>
                  </a:lnTo>
                  <a:close/>
                  <a:moveTo>
                    <a:pt x="216751" y="446250"/>
                  </a:moveTo>
                  <a:lnTo>
                    <a:pt x="124313" y="446250"/>
                  </a:lnTo>
                  <a:lnTo>
                    <a:pt x="124313" y="490875"/>
                  </a:lnTo>
                  <a:lnTo>
                    <a:pt x="216751" y="490875"/>
                  </a:lnTo>
                  <a:lnTo>
                    <a:pt x="216751" y="446250"/>
                  </a:lnTo>
                  <a:close/>
                  <a:moveTo>
                    <a:pt x="258188" y="318750"/>
                  </a:moveTo>
                  <a:lnTo>
                    <a:pt x="86063" y="318750"/>
                  </a:lnTo>
                  <a:lnTo>
                    <a:pt x="86063" y="363375"/>
                  </a:lnTo>
                  <a:lnTo>
                    <a:pt x="258188" y="363375"/>
                  </a:lnTo>
                  <a:lnTo>
                    <a:pt x="258188" y="318750"/>
                  </a:lnTo>
                  <a:close/>
                  <a:moveTo>
                    <a:pt x="258188" y="382500"/>
                  </a:moveTo>
                  <a:lnTo>
                    <a:pt x="86063" y="382500"/>
                  </a:lnTo>
                  <a:lnTo>
                    <a:pt x="86063" y="427125"/>
                  </a:lnTo>
                  <a:lnTo>
                    <a:pt x="258188" y="427125"/>
                  </a:lnTo>
                  <a:lnTo>
                    <a:pt x="258188" y="382500"/>
                  </a:lnTo>
                  <a:close/>
                </a:path>
              </a:pathLst>
            </a:custGeom>
            <a:solidFill>
              <a:schemeClr val="bg2"/>
            </a:solidFill>
            <a:ln>
              <a:noFill/>
            </a:ln>
            <a:effectLst/>
            <a:extLst/>
          </p:spPr>
          <p:txBody>
            <a:bodyPr vert="horz" wrap="square" lIns="91440" tIns="45720" rIns="91440" bIns="45720" numCol="1" anchor="t" anchorCtr="0" compatLnSpc="1">
              <a:prstTxWarp prst="textNoShape">
                <a:avLst/>
              </a:prstTxWarp>
            </a:bodyPr>
            <a:lstStyle/>
            <a:p>
              <a:endParaRPr lang="en-US"/>
            </a:p>
          </p:txBody>
        </p:sp>
        <p:sp>
          <p:nvSpPr>
            <p:cNvPr id="10" name="Freeform 7"/>
            <p:cNvSpPr>
              <a:spLocks/>
            </p:cNvSpPr>
            <p:nvPr userDrawn="1"/>
          </p:nvSpPr>
          <p:spPr bwMode="auto">
            <a:xfrm>
              <a:off x="2236297" y="4874095"/>
              <a:ext cx="1268903" cy="1102028"/>
            </a:xfrm>
            <a:custGeom>
              <a:avLst/>
              <a:gdLst>
                <a:gd name="T0" fmla="*/ 889314 w 1185752"/>
                <a:gd name="T1" fmla="*/ 0 h 1029564"/>
                <a:gd name="T2" fmla="*/ 296438 w 1185752"/>
                <a:gd name="T3" fmla="*/ 0 h 1029564"/>
                <a:gd name="T4" fmla="*/ 0 w 1185752"/>
                <a:gd name="T5" fmla="*/ 513188 h 1029564"/>
                <a:gd name="T6" fmla="*/ 296438 w 1185752"/>
                <a:gd name="T7" fmla="*/ 1029564 h 1029564"/>
                <a:gd name="T8" fmla="*/ 889314 w 1185752"/>
                <a:gd name="T9" fmla="*/ 1029564 h 1029564"/>
                <a:gd name="T10" fmla="*/ 1185752 w 1185752"/>
                <a:gd name="T11" fmla="*/ 513188 h 1029564"/>
                <a:gd name="T12" fmla="*/ 889314 w 1185752"/>
                <a:gd name="T13" fmla="*/ 0 h 1029564"/>
              </a:gdLst>
              <a:ahLst/>
              <a:cxnLst>
                <a:cxn ang="0">
                  <a:pos x="T0" y="T1"/>
                </a:cxn>
                <a:cxn ang="0">
                  <a:pos x="T2" y="T3"/>
                </a:cxn>
                <a:cxn ang="0">
                  <a:pos x="T4" y="T5"/>
                </a:cxn>
                <a:cxn ang="0">
                  <a:pos x="T6" y="T7"/>
                </a:cxn>
                <a:cxn ang="0">
                  <a:pos x="T8" y="T9"/>
                </a:cxn>
                <a:cxn ang="0">
                  <a:pos x="T10" y="T11"/>
                </a:cxn>
                <a:cxn ang="0">
                  <a:pos x="T12" y="T13"/>
                </a:cxn>
              </a:cxnLst>
              <a:rect l="0" t="0" r="r" b="b"/>
              <a:pathLst>
                <a:path w="1185752" h="1029564">
                  <a:moveTo>
                    <a:pt x="889314" y="0"/>
                  </a:moveTo>
                  <a:lnTo>
                    <a:pt x="296438" y="0"/>
                  </a:lnTo>
                  <a:lnTo>
                    <a:pt x="0" y="513188"/>
                  </a:lnTo>
                  <a:lnTo>
                    <a:pt x="296438" y="1029564"/>
                  </a:lnTo>
                  <a:lnTo>
                    <a:pt x="889314" y="1029564"/>
                  </a:lnTo>
                  <a:lnTo>
                    <a:pt x="1185752" y="513188"/>
                  </a:lnTo>
                  <a:lnTo>
                    <a:pt x="889314" y="0"/>
                  </a:lnTo>
                </a:path>
              </a:pathLst>
            </a:custGeom>
            <a:gradFill rotWithShape="1">
              <a:gsLst>
                <a:gs pos="0">
                  <a:schemeClr val="accent1"/>
                </a:gs>
                <a:gs pos="100000">
                  <a:schemeClr val="accent6"/>
                </a:gs>
              </a:gsLst>
              <a:lin ang="0" scaled="1"/>
            </a:gradFill>
            <a:ln>
              <a:noFill/>
            </a:ln>
            <a:effectLst/>
            <a:extLst/>
          </p:spPr>
          <p:txBody>
            <a:bodyPr vert="horz" wrap="square" lIns="91440" tIns="45720" rIns="91440" bIns="45720" numCol="1" anchor="t" anchorCtr="0" compatLnSpc="1">
              <a:prstTxWarp prst="textNoShape">
                <a:avLst/>
              </a:prstTxWarp>
            </a:bodyPr>
            <a:lstStyle/>
            <a:p>
              <a:endParaRPr lang="en-US"/>
            </a:p>
          </p:txBody>
        </p:sp>
        <p:sp>
          <p:nvSpPr>
            <p:cNvPr id="11" name="Freeform 8"/>
            <p:cNvSpPr>
              <a:spLocks/>
            </p:cNvSpPr>
            <p:nvPr userDrawn="1"/>
          </p:nvSpPr>
          <p:spPr bwMode="auto">
            <a:xfrm>
              <a:off x="3123775" y="848115"/>
              <a:ext cx="1541786" cy="1334033"/>
            </a:xfrm>
            <a:custGeom>
              <a:avLst/>
              <a:gdLst>
                <a:gd name="T0" fmla="*/ 360188 w 1440753"/>
                <a:gd name="T1" fmla="*/ 1246314 h 1246314"/>
                <a:gd name="T2" fmla="*/ 0 w 1440753"/>
                <a:gd name="T3" fmla="*/ 621563 h 1246314"/>
                <a:gd name="T4" fmla="*/ 360188 w 1440753"/>
                <a:gd name="T5" fmla="*/ 0 h 1246314"/>
                <a:gd name="T6" fmla="*/ 1080565 w 1440753"/>
                <a:gd name="T7" fmla="*/ 0 h 1246314"/>
                <a:gd name="T8" fmla="*/ 1440753 w 1440753"/>
                <a:gd name="T9" fmla="*/ 621563 h 1246314"/>
                <a:gd name="T10" fmla="*/ 1080565 w 1440753"/>
                <a:gd name="T11" fmla="*/ 1246314 h 1246314"/>
                <a:gd name="T12" fmla="*/ 360188 w 1440753"/>
                <a:gd name="T13" fmla="*/ 1246314 h 1246314"/>
              </a:gdLst>
              <a:ahLst/>
              <a:cxnLst>
                <a:cxn ang="0">
                  <a:pos x="T0" y="T1"/>
                </a:cxn>
                <a:cxn ang="0">
                  <a:pos x="T2" y="T3"/>
                </a:cxn>
                <a:cxn ang="0">
                  <a:pos x="T4" y="T5"/>
                </a:cxn>
                <a:cxn ang="0">
                  <a:pos x="T6" y="T7"/>
                </a:cxn>
                <a:cxn ang="0">
                  <a:pos x="T8" y="T9"/>
                </a:cxn>
                <a:cxn ang="0">
                  <a:pos x="T10" y="T11"/>
                </a:cxn>
                <a:cxn ang="0">
                  <a:pos x="T12" y="T13"/>
                </a:cxn>
              </a:cxnLst>
              <a:rect l="0" t="0" r="r" b="b"/>
              <a:pathLst>
                <a:path w="1440753" h="1246314">
                  <a:moveTo>
                    <a:pt x="360188" y="1246314"/>
                  </a:moveTo>
                  <a:lnTo>
                    <a:pt x="0" y="621563"/>
                  </a:lnTo>
                  <a:lnTo>
                    <a:pt x="360188" y="0"/>
                  </a:lnTo>
                  <a:lnTo>
                    <a:pt x="1080565" y="0"/>
                  </a:lnTo>
                  <a:lnTo>
                    <a:pt x="1440753" y="621563"/>
                  </a:lnTo>
                  <a:lnTo>
                    <a:pt x="1080565" y="1246314"/>
                  </a:lnTo>
                  <a:lnTo>
                    <a:pt x="360188" y="1246314"/>
                  </a:lnTo>
                  <a:close/>
                </a:path>
              </a:pathLst>
            </a:custGeom>
            <a:gradFill rotWithShape="1">
              <a:gsLst>
                <a:gs pos="0">
                  <a:schemeClr val="accent2"/>
                </a:gs>
                <a:gs pos="100000">
                  <a:schemeClr val="accent3"/>
                </a:gs>
              </a:gsLst>
              <a:lin ang="0" scaled="1"/>
            </a:gradFill>
            <a:ln>
              <a:noFill/>
            </a:ln>
            <a:effectLst/>
            <a:extLst/>
          </p:spPr>
          <p:txBody>
            <a:bodyPr vert="horz" wrap="square" lIns="91440" tIns="45720" rIns="91440" bIns="45720" numCol="1" anchor="t" anchorCtr="0" compatLnSpc="1">
              <a:prstTxWarp prst="textNoShape">
                <a:avLst/>
              </a:prstTxWarp>
            </a:bodyPr>
            <a:lstStyle/>
            <a:p>
              <a:endParaRPr lang="en-US"/>
            </a:p>
          </p:txBody>
        </p:sp>
        <p:sp>
          <p:nvSpPr>
            <p:cNvPr id="12" name="Freeform 9"/>
            <p:cNvSpPr>
              <a:spLocks/>
            </p:cNvSpPr>
            <p:nvPr userDrawn="1"/>
          </p:nvSpPr>
          <p:spPr bwMode="auto">
            <a:xfrm>
              <a:off x="3253393" y="5464345"/>
              <a:ext cx="1272314" cy="1098615"/>
            </a:xfrm>
            <a:custGeom>
              <a:avLst/>
              <a:gdLst>
                <a:gd name="T0" fmla="*/ 296438 w 1188940"/>
                <a:gd name="T1" fmla="*/ 1026376 h 1026376"/>
                <a:gd name="T2" fmla="*/ 0 w 1188940"/>
                <a:gd name="T3" fmla="*/ 513188 h 1026376"/>
                <a:gd name="T4" fmla="*/ 296438 w 1188940"/>
                <a:gd name="T5" fmla="*/ 0 h 1026376"/>
                <a:gd name="T6" fmla="*/ 892502 w 1188940"/>
                <a:gd name="T7" fmla="*/ 0 h 1026376"/>
                <a:gd name="T8" fmla="*/ 1188940 w 1188940"/>
                <a:gd name="T9" fmla="*/ 513188 h 1026376"/>
                <a:gd name="T10" fmla="*/ 892502 w 1188940"/>
                <a:gd name="T11" fmla="*/ 1026376 h 1026376"/>
                <a:gd name="T12" fmla="*/ 296438 w 1188940"/>
                <a:gd name="T13" fmla="*/ 1026376 h 1026376"/>
              </a:gdLst>
              <a:ahLst/>
              <a:cxnLst>
                <a:cxn ang="0">
                  <a:pos x="T0" y="T1"/>
                </a:cxn>
                <a:cxn ang="0">
                  <a:pos x="T2" y="T3"/>
                </a:cxn>
                <a:cxn ang="0">
                  <a:pos x="T4" y="T5"/>
                </a:cxn>
                <a:cxn ang="0">
                  <a:pos x="T6" y="T7"/>
                </a:cxn>
                <a:cxn ang="0">
                  <a:pos x="T8" y="T9"/>
                </a:cxn>
                <a:cxn ang="0">
                  <a:pos x="T10" y="T11"/>
                </a:cxn>
                <a:cxn ang="0">
                  <a:pos x="T12" y="T13"/>
                </a:cxn>
              </a:cxnLst>
              <a:rect l="0" t="0" r="r" b="b"/>
              <a:pathLst>
                <a:path w="1188940" h="1026376">
                  <a:moveTo>
                    <a:pt x="296438" y="1026376"/>
                  </a:moveTo>
                  <a:lnTo>
                    <a:pt x="0" y="513188"/>
                  </a:lnTo>
                  <a:lnTo>
                    <a:pt x="296438" y="0"/>
                  </a:lnTo>
                  <a:lnTo>
                    <a:pt x="892502" y="0"/>
                  </a:lnTo>
                  <a:lnTo>
                    <a:pt x="1188940" y="513188"/>
                  </a:lnTo>
                  <a:lnTo>
                    <a:pt x="892502" y="1026376"/>
                  </a:lnTo>
                  <a:lnTo>
                    <a:pt x="296438" y="1026376"/>
                  </a:lnTo>
                  <a:close/>
                </a:path>
              </a:pathLst>
            </a:custGeom>
            <a:solidFill>
              <a:schemeClr val="bg2"/>
            </a:solidFill>
            <a:ln>
              <a:noFill/>
            </a:ln>
            <a:effectLst/>
            <a:extLst/>
          </p:spPr>
          <p:txBody>
            <a:bodyPr vert="horz" wrap="square" lIns="91440" tIns="45720" rIns="91440" bIns="45720" numCol="1" anchor="t" anchorCtr="0" compatLnSpc="1">
              <a:prstTxWarp prst="textNoShape">
                <a:avLst/>
              </a:prstTxWarp>
            </a:bodyPr>
            <a:lstStyle/>
            <a:p>
              <a:endParaRPr lang="en-US"/>
            </a:p>
          </p:txBody>
        </p:sp>
        <p:sp>
          <p:nvSpPr>
            <p:cNvPr id="13" name="Freeform 10"/>
            <p:cNvSpPr>
              <a:spLocks noEditPoints="1"/>
            </p:cNvSpPr>
            <p:nvPr userDrawn="1"/>
          </p:nvSpPr>
          <p:spPr bwMode="auto">
            <a:xfrm>
              <a:off x="2523433" y="851525"/>
              <a:ext cx="712906" cy="617545"/>
            </a:xfrm>
            <a:custGeom>
              <a:avLst/>
              <a:gdLst>
                <a:gd name="T0" fmla="*/ 500439 w 666189"/>
                <a:gd name="T1" fmla="*/ 0 h 576938"/>
                <a:gd name="T2" fmla="*/ 165751 w 666189"/>
                <a:gd name="T3" fmla="*/ 0 h 576938"/>
                <a:gd name="T4" fmla="*/ 0 w 666189"/>
                <a:gd name="T5" fmla="*/ 290063 h 576938"/>
                <a:gd name="T6" fmla="*/ 165751 w 666189"/>
                <a:gd name="T7" fmla="*/ 576938 h 576938"/>
                <a:gd name="T8" fmla="*/ 500439 w 666189"/>
                <a:gd name="T9" fmla="*/ 576938 h 576938"/>
                <a:gd name="T10" fmla="*/ 666189 w 666189"/>
                <a:gd name="T11" fmla="*/ 290063 h 576938"/>
                <a:gd name="T12" fmla="*/ 500439 w 666189"/>
                <a:gd name="T13" fmla="*/ 0 h 576938"/>
                <a:gd name="T14" fmla="*/ 443064 w 666189"/>
                <a:gd name="T15" fmla="*/ 478126 h 576938"/>
                <a:gd name="T16" fmla="*/ 223126 w 666189"/>
                <a:gd name="T17" fmla="*/ 478126 h 576938"/>
                <a:gd name="T18" fmla="*/ 114750 w 666189"/>
                <a:gd name="T19" fmla="*/ 290063 h 576938"/>
                <a:gd name="T20" fmla="*/ 223126 w 666189"/>
                <a:gd name="T21" fmla="*/ 98813 h 576938"/>
                <a:gd name="T22" fmla="*/ 443064 w 666189"/>
                <a:gd name="T23" fmla="*/ 98813 h 576938"/>
                <a:gd name="T24" fmla="*/ 551439 w 666189"/>
                <a:gd name="T25" fmla="*/ 290063 h 576938"/>
                <a:gd name="T26" fmla="*/ 443064 w 666189"/>
                <a:gd name="T27" fmla="*/ 478126 h 576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6189" h="576938">
                  <a:moveTo>
                    <a:pt x="500439" y="0"/>
                  </a:moveTo>
                  <a:lnTo>
                    <a:pt x="165751" y="0"/>
                  </a:lnTo>
                  <a:lnTo>
                    <a:pt x="0" y="290063"/>
                  </a:lnTo>
                  <a:lnTo>
                    <a:pt x="165751" y="576938"/>
                  </a:lnTo>
                  <a:lnTo>
                    <a:pt x="500439" y="576938"/>
                  </a:lnTo>
                  <a:lnTo>
                    <a:pt x="666189" y="290063"/>
                  </a:lnTo>
                  <a:lnTo>
                    <a:pt x="500439" y="0"/>
                  </a:lnTo>
                  <a:close/>
                  <a:moveTo>
                    <a:pt x="443064" y="478126"/>
                  </a:moveTo>
                  <a:lnTo>
                    <a:pt x="223126" y="478126"/>
                  </a:lnTo>
                  <a:lnTo>
                    <a:pt x="114750" y="290063"/>
                  </a:lnTo>
                  <a:lnTo>
                    <a:pt x="223126" y="98813"/>
                  </a:lnTo>
                  <a:lnTo>
                    <a:pt x="443064" y="98813"/>
                  </a:lnTo>
                  <a:lnTo>
                    <a:pt x="551439" y="290063"/>
                  </a:lnTo>
                  <a:lnTo>
                    <a:pt x="443064" y="478126"/>
                  </a:lnTo>
                  <a:close/>
                </a:path>
              </a:pathLst>
            </a:custGeom>
            <a:gradFill rotWithShape="1">
              <a:gsLst>
                <a:gs pos="0">
                  <a:schemeClr val="accent5"/>
                </a:gs>
                <a:gs pos="100000">
                  <a:schemeClr val="accent4"/>
                </a:gs>
              </a:gsLst>
              <a:lin ang="0" scaled="1"/>
            </a:gradFill>
            <a:ln>
              <a:noFill/>
            </a:ln>
            <a:effectLst/>
            <a:extLst/>
          </p:spPr>
          <p:txBody>
            <a:bodyPr vert="horz" wrap="square" lIns="91440" tIns="45720" rIns="91440" bIns="45720" numCol="1" anchor="t" anchorCtr="0" compatLnSpc="1">
              <a:prstTxWarp prst="textNoShape">
                <a:avLst/>
              </a:prstTxWarp>
            </a:bodyPr>
            <a:lstStyle/>
            <a:p>
              <a:endParaRPr lang="en-US"/>
            </a:p>
          </p:txBody>
        </p:sp>
        <p:sp>
          <p:nvSpPr>
            <p:cNvPr id="14" name="Freeform 11"/>
            <p:cNvSpPr>
              <a:spLocks noEditPoints="1"/>
            </p:cNvSpPr>
            <p:nvPr userDrawn="1"/>
          </p:nvSpPr>
          <p:spPr bwMode="auto">
            <a:xfrm>
              <a:off x="4334691" y="302218"/>
              <a:ext cx="1111995" cy="962141"/>
            </a:xfrm>
            <a:custGeom>
              <a:avLst/>
              <a:gdLst>
                <a:gd name="T0" fmla="*/ 777751 w 1039126"/>
                <a:gd name="T1" fmla="*/ 0 h 898876"/>
                <a:gd name="T2" fmla="*/ 261375 w 1039126"/>
                <a:gd name="T3" fmla="*/ 0 h 898876"/>
                <a:gd name="T4" fmla="*/ 0 w 1039126"/>
                <a:gd name="T5" fmla="*/ 449438 h 898876"/>
                <a:gd name="T6" fmla="*/ 261375 w 1039126"/>
                <a:gd name="T7" fmla="*/ 898876 h 898876"/>
                <a:gd name="T8" fmla="*/ 777751 w 1039126"/>
                <a:gd name="T9" fmla="*/ 898876 h 898876"/>
                <a:gd name="T10" fmla="*/ 1039126 w 1039126"/>
                <a:gd name="T11" fmla="*/ 449438 h 898876"/>
                <a:gd name="T12" fmla="*/ 777751 w 1039126"/>
                <a:gd name="T13" fmla="*/ 0 h 898876"/>
                <a:gd name="T14" fmla="*/ 688501 w 1039126"/>
                <a:gd name="T15" fmla="*/ 742688 h 898876"/>
                <a:gd name="T16" fmla="*/ 350625 w 1039126"/>
                <a:gd name="T17" fmla="*/ 742688 h 898876"/>
                <a:gd name="T18" fmla="*/ 181687 w 1039126"/>
                <a:gd name="T19" fmla="*/ 449438 h 898876"/>
                <a:gd name="T20" fmla="*/ 350625 w 1039126"/>
                <a:gd name="T21" fmla="*/ 156188 h 898876"/>
                <a:gd name="T22" fmla="*/ 688501 w 1039126"/>
                <a:gd name="T23" fmla="*/ 156188 h 898876"/>
                <a:gd name="T24" fmla="*/ 857439 w 1039126"/>
                <a:gd name="T25" fmla="*/ 449438 h 898876"/>
                <a:gd name="T26" fmla="*/ 688501 w 1039126"/>
                <a:gd name="T27" fmla="*/ 742688 h 898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9126" h="898876">
                  <a:moveTo>
                    <a:pt x="777751" y="0"/>
                  </a:moveTo>
                  <a:lnTo>
                    <a:pt x="261375" y="0"/>
                  </a:lnTo>
                  <a:lnTo>
                    <a:pt x="0" y="449438"/>
                  </a:lnTo>
                  <a:lnTo>
                    <a:pt x="261375" y="898876"/>
                  </a:lnTo>
                  <a:lnTo>
                    <a:pt x="777751" y="898876"/>
                  </a:lnTo>
                  <a:lnTo>
                    <a:pt x="1039126" y="449438"/>
                  </a:lnTo>
                  <a:lnTo>
                    <a:pt x="777751" y="0"/>
                  </a:lnTo>
                  <a:close/>
                  <a:moveTo>
                    <a:pt x="688501" y="742688"/>
                  </a:moveTo>
                  <a:lnTo>
                    <a:pt x="350625" y="742688"/>
                  </a:lnTo>
                  <a:lnTo>
                    <a:pt x="181687" y="449438"/>
                  </a:lnTo>
                  <a:lnTo>
                    <a:pt x="350625" y="156188"/>
                  </a:lnTo>
                  <a:lnTo>
                    <a:pt x="688501" y="156188"/>
                  </a:lnTo>
                  <a:lnTo>
                    <a:pt x="857439" y="449438"/>
                  </a:lnTo>
                  <a:lnTo>
                    <a:pt x="688501" y="742688"/>
                  </a:lnTo>
                  <a:close/>
                </a:path>
              </a:pathLst>
            </a:custGeom>
            <a:gradFill rotWithShape="1">
              <a:gsLst>
                <a:gs pos="0">
                  <a:schemeClr val="accent1"/>
                </a:gs>
                <a:gs pos="100000">
                  <a:schemeClr val="accent2"/>
                </a:gs>
              </a:gsLst>
              <a:lin ang="0" scaled="1"/>
            </a:gradFill>
            <a:ln>
              <a:noFill/>
            </a:ln>
            <a:effectLst/>
            <a:extLst/>
          </p:spPr>
          <p:txBody>
            <a:bodyPr vert="horz" wrap="square" lIns="91440" tIns="45720" rIns="91440" bIns="45720" numCol="1" anchor="t" anchorCtr="0" compatLnSpc="1">
              <a:prstTxWarp prst="textNoShape">
                <a:avLst/>
              </a:prstTxWarp>
            </a:bodyPr>
            <a:lstStyle/>
            <a:p>
              <a:endParaRPr lang="en-US"/>
            </a:p>
          </p:txBody>
        </p:sp>
        <p:sp>
          <p:nvSpPr>
            <p:cNvPr id="27" name="Freeform 14"/>
            <p:cNvSpPr>
              <a:spLocks noEditPoints="1"/>
            </p:cNvSpPr>
            <p:nvPr/>
          </p:nvSpPr>
          <p:spPr bwMode="auto">
            <a:xfrm>
              <a:off x="1605866" y="4601147"/>
              <a:ext cx="600341" cy="320714"/>
            </a:xfrm>
            <a:custGeom>
              <a:avLst/>
              <a:gdLst>
                <a:gd name="T0" fmla="*/ 97 w 176"/>
                <a:gd name="T1" fmla="*/ 94 h 94"/>
                <a:gd name="T2" fmla="*/ 176 w 176"/>
                <a:gd name="T3" fmla="*/ 47 h 94"/>
                <a:gd name="T4" fmla="*/ 97 w 176"/>
                <a:gd name="T5" fmla="*/ 0 h 94"/>
                <a:gd name="T6" fmla="*/ 97 w 176"/>
                <a:gd name="T7" fmla="*/ 28 h 94"/>
                <a:gd name="T8" fmla="*/ 0 w 176"/>
                <a:gd name="T9" fmla="*/ 28 h 94"/>
                <a:gd name="T10" fmla="*/ 0 w 176"/>
                <a:gd name="T11" fmla="*/ 66 h 94"/>
                <a:gd name="T12" fmla="*/ 97 w 176"/>
                <a:gd name="T13" fmla="*/ 66 h 94"/>
                <a:gd name="T14" fmla="*/ 97 w 176"/>
                <a:gd name="T15" fmla="*/ 94 h 94"/>
                <a:gd name="T16" fmla="*/ 12 w 176"/>
                <a:gd name="T17" fmla="*/ 55 h 94"/>
                <a:gd name="T18" fmla="*/ 12 w 176"/>
                <a:gd name="T19" fmla="*/ 39 h 94"/>
                <a:gd name="T20" fmla="*/ 109 w 176"/>
                <a:gd name="T21" fmla="*/ 39 h 94"/>
                <a:gd name="T22" fmla="*/ 109 w 176"/>
                <a:gd name="T23" fmla="*/ 21 h 94"/>
                <a:gd name="T24" fmla="*/ 153 w 176"/>
                <a:gd name="T25" fmla="*/ 47 h 94"/>
                <a:gd name="T26" fmla="*/ 109 w 176"/>
                <a:gd name="T27" fmla="*/ 73 h 94"/>
                <a:gd name="T28" fmla="*/ 109 w 176"/>
                <a:gd name="T29" fmla="*/ 55 h 94"/>
                <a:gd name="T30" fmla="*/ 12 w 176"/>
                <a:gd name="T31" fmla="*/ 5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6" h="94">
                  <a:moveTo>
                    <a:pt x="97" y="94"/>
                  </a:moveTo>
                  <a:cubicBezTo>
                    <a:pt x="176" y="47"/>
                    <a:pt x="176" y="47"/>
                    <a:pt x="176" y="47"/>
                  </a:cubicBezTo>
                  <a:cubicBezTo>
                    <a:pt x="97" y="0"/>
                    <a:pt x="97" y="0"/>
                    <a:pt x="97" y="0"/>
                  </a:cubicBezTo>
                  <a:cubicBezTo>
                    <a:pt x="97" y="0"/>
                    <a:pt x="97" y="21"/>
                    <a:pt x="97" y="28"/>
                  </a:cubicBezTo>
                  <a:cubicBezTo>
                    <a:pt x="86" y="28"/>
                    <a:pt x="0" y="28"/>
                    <a:pt x="0" y="28"/>
                  </a:cubicBezTo>
                  <a:cubicBezTo>
                    <a:pt x="0" y="66"/>
                    <a:pt x="0" y="66"/>
                    <a:pt x="0" y="66"/>
                  </a:cubicBezTo>
                  <a:cubicBezTo>
                    <a:pt x="0" y="66"/>
                    <a:pt x="86" y="66"/>
                    <a:pt x="97" y="66"/>
                  </a:cubicBezTo>
                  <a:cubicBezTo>
                    <a:pt x="97" y="73"/>
                    <a:pt x="97" y="94"/>
                    <a:pt x="97" y="94"/>
                  </a:cubicBezTo>
                  <a:close/>
                  <a:moveTo>
                    <a:pt x="12" y="55"/>
                  </a:moveTo>
                  <a:cubicBezTo>
                    <a:pt x="12" y="49"/>
                    <a:pt x="12" y="45"/>
                    <a:pt x="12" y="39"/>
                  </a:cubicBezTo>
                  <a:cubicBezTo>
                    <a:pt x="22" y="39"/>
                    <a:pt x="109" y="39"/>
                    <a:pt x="109" y="39"/>
                  </a:cubicBezTo>
                  <a:cubicBezTo>
                    <a:pt x="109" y="39"/>
                    <a:pt x="109" y="27"/>
                    <a:pt x="109" y="21"/>
                  </a:cubicBezTo>
                  <a:cubicBezTo>
                    <a:pt x="119" y="27"/>
                    <a:pt x="143" y="41"/>
                    <a:pt x="153" y="47"/>
                  </a:cubicBezTo>
                  <a:cubicBezTo>
                    <a:pt x="143" y="53"/>
                    <a:pt x="119" y="67"/>
                    <a:pt x="109" y="73"/>
                  </a:cubicBezTo>
                  <a:cubicBezTo>
                    <a:pt x="109" y="67"/>
                    <a:pt x="109" y="55"/>
                    <a:pt x="109" y="55"/>
                  </a:cubicBezTo>
                  <a:cubicBezTo>
                    <a:pt x="109" y="55"/>
                    <a:pt x="22" y="55"/>
                    <a:pt x="12" y="55"/>
                  </a:cubicBezTo>
                  <a:close/>
                </a:path>
              </a:pathLst>
            </a:custGeom>
            <a:solidFill>
              <a:schemeClr val="bg2"/>
            </a:solidFill>
            <a:ln>
              <a:noFill/>
            </a:ln>
            <a:effectLst/>
            <a:extLst/>
          </p:spPr>
          <p:txBody>
            <a:bodyPr vert="horz" wrap="square" lIns="91440" tIns="45720" rIns="91440" bIns="45720" numCol="1" anchor="t" anchorCtr="0" compatLnSpc="1">
              <a:prstTxWarp prst="textNoShape">
                <a:avLst/>
              </a:prstTxWarp>
            </a:bodyPr>
            <a:lstStyle/>
            <a:p>
              <a:endParaRPr lang="en-US"/>
            </a:p>
          </p:txBody>
        </p:sp>
        <p:sp>
          <p:nvSpPr>
            <p:cNvPr id="28" name="Freeform 15"/>
            <p:cNvSpPr>
              <a:spLocks noEditPoints="1"/>
            </p:cNvSpPr>
            <p:nvPr/>
          </p:nvSpPr>
          <p:spPr bwMode="auto">
            <a:xfrm>
              <a:off x="1189722" y="4788799"/>
              <a:ext cx="689028" cy="365068"/>
            </a:xfrm>
            <a:custGeom>
              <a:avLst/>
              <a:gdLst>
                <a:gd name="T0" fmla="*/ 91 w 202"/>
                <a:gd name="T1" fmla="*/ 75 h 107"/>
                <a:gd name="T2" fmla="*/ 202 w 202"/>
                <a:gd name="T3" fmla="*/ 75 h 107"/>
                <a:gd name="T4" fmla="*/ 202 w 202"/>
                <a:gd name="T5" fmla="*/ 31 h 107"/>
                <a:gd name="T6" fmla="*/ 91 w 202"/>
                <a:gd name="T7" fmla="*/ 31 h 107"/>
                <a:gd name="T8" fmla="*/ 91 w 202"/>
                <a:gd name="T9" fmla="*/ 0 h 107"/>
                <a:gd name="T10" fmla="*/ 0 w 202"/>
                <a:gd name="T11" fmla="*/ 53 h 107"/>
                <a:gd name="T12" fmla="*/ 91 w 202"/>
                <a:gd name="T13" fmla="*/ 107 h 107"/>
                <a:gd name="T14" fmla="*/ 91 w 202"/>
                <a:gd name="T15" fmla="*/ 75 h 107"/>
                <a:gd name="T16" fmla="*/ 78 w 202"/>
                <a:gd name="T17" fmla="*/ 62 h 107"/>
                <a:gd name="T18" fmla="*/ 78 w 202"/>
                <a:gd name="T19" fmla="*/ 83 h 107"/>
                <a:gd name="T20" fmla="*/ 27 w 202"/>
                <a:gd name="T21" fmla="*/ 53 h 107"/>
                <a:gd name="T22" fmla="*/ 78 w 202"/>
                <a:gd name="T23" fmla="*/ 23 h 107"/>
                <a:gd name="T24" fmla="*/ 78 w 202"/>
                <a:gd name="T25" fmla="*/ 45 h 107"/>
                <a:gd name="T26" fmla="*/ 188 w 202"/>
                <a:gd name="T27" fmla="*/ 45 h 107"/>
                <a:gd name="T28" fmla="*/ 188 w 202"/>
                <a:gd name="T29" fmla="*/ 62 h 107"/>
                <a:gd name="T30" fmla="*/ 78 w 202"/>
                <a:gd name="T31"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2" h="107">
                  <a:moveTo>
                    <a:pt x="91" y="75"/>
                  </a:moveTo>
                  <a:cubicBezTo>
                    <a:pt x="103" y="75"/>
                    <a:pt x="202" y="75"/>
                    <a:pt x="202" y="75"/>
                  </a:cubicBezTo>
                  <a:cubicBezTo>
                    <a:pt x="202" y="31"/>
                    <a:pt x="202" y="31"/>
                    <a:pt x="202" y="31"/>
                  </a:cubicBezTo>
                  <a:cubicBezTo>
                    <a:pt x="202" y="31"/>
                    <a:pt x="103" y="31"/>
                    <a:pt x="91" y="31"/>
                  </a:cubicBezTo>
                  <a:cubicBezTo>
                    <a:pt x="91" y="24"/>
                    <a:pt x="91" y="0"/>
                    <a:pt x="91" y="0"/>
                  </a:cubicBezTo>
                  <a:cubicBezTo>
                    <a:pt x="0" y="53"/>
                    <a:pt x="0" y="53"/>
                    <a:pt x="0" y="53"/>
                  </a:cubicBezTo>
                  <a:cubicBezTo>
                    <a:pt x="91" y="107"/>
                    <a:pt x="91" y="107"/>
                    <a:pt x="91" y="107"/>
                  </a:cubicBezTo>
                  <a:cubicBezTo>
                    <a:pt x="91" y="107"/>
                    <a:pt x="91" y="83"/>
                    <a:pt x="91" y="75"/>
                  </a:cubicBezTo>
                  <a:close/>
                  <a:moveTo>
                    <a:pt x="78" y="62"/>
                  </a:moveTo>
                  <a:cubicBezTo>
                    <a:pt x="78" y="62"/>
                    <a:pt x="78" y="76"/>
                    <a:pt x="78" y="83"/>
                  </a:cubicBezTo>
                  <a:cubicBezTo>
                    <a:pt x="65" y="76"/>
                    <a:pt x="39" y="60"/>
                    <a:pt x="27" y="53"/>
                  </a:cubicBezTo>
                  <a:cubicBezTo>
                    <a:pt x="39" y="46"/>
                    <a:pt x="65" y="31"/>
                    <a:pt x="78" y="23"/>
                  </a:cubicBezTo>
                  <a:cubicBezTo>
                    <a:pt x="78" y="30"/>
                    <a:pt x="78" y="45"/>
                    <a:pt x="78" y="45"/>
                  </a:cubicBezTo>
                  <a:cubicBezTo>
                    <a:pt x="78" y="45"/>
                    <a:pt x="177" y="45"/>
                    <a:pt x="188" y="45"/>
                  </a:cubicBezTo>
                  <a:cubicBezTo>
                    <a:pt x="188" y="50"/>
                    <a:pt x="188" y="56"/>
                    <a:pt x="188" y="62"/>
                  </a:cubicBezTo>
                  <a:cubicBezTo>
                    <a:pt x="177" y="62"/>
                    <a:pt x="78" y="62"/>
                    <a:pt x="78" y="62"/>
                  </a:cubicBezTo>
                  <a:close/>
                </a:path>
              </a:pathLst>
            </a:custGeom>
            <a:solidFill>
              <a:schemeClr val="bg2"/>
            </a:solidFill>
            <a:ln>
              <a:noFill/>
            </a:ln>
            <a:effectLst/>
            <a:extLst/>
          </p:spPr>
          <p:txBody>
            <a:bodyPr vert="horz" wrap="square" lIns="91440" tIns="45720" rIns="91440" bIns="45720" numCol="1" anchor="t" anchorCtr="0" compatLnSpc="1">
              <a:prstTxWarp prst="textNoShape">
                <a:avLst/>
              </a:prstTxWarp>
            </a:bodyPr>
            <a:lstStyle/>
            <a:p>
              <a:endParaRPr lang="en-US"/>
            </a:p>
          </p:txBody>
        </p:sp>
        <p:sp>
          <p:nvSpPr>
            <p:cNvPr id="29" name="Freeform 16"/>
            <p:cNvSpPr>
              <a:spLocks noEditPoints="1"/>
            </p:cNvSpPr>
            <p:nvPr/>
          </p:nvSpPr>
          <p:spPr bwMode="auto">
            <a:xfrm>
              <a:off x="3345493" y="4178079"/>
              <a:ext cx="436612" cy="436716"/>
            </a:xfrm>
            <a:custGeom>
              <a:avLst/>
              <a:gdLst>
                <a:gd name="T0" fmla="*/ 0 w 128"/>
                <a:gd name="T1" fmla="*/ 64 h 128"/>
                <a:gd name="T2" fmla="*/ 128 w 128"/>
                <a:gd name="T3" fmla="*/ 64 h 128"/>
                <a:gd name="T4" fmla="*/ 8 w 128"/>
                <a:gd name="T5" fmla="*/ 68 h 128"/>
                <a:gd name="T6" fmla="*/ 30 w 128"/>
                <a:gd name="T7" fmla="*/ 87 h 128"/>
                <a:gd name="T8" fmla="*/ 8 w 128"/>
                <a:gd name="T9" fmla="*/ 68 h 128"/>
                <a:gd name="T10" fmla="*/ 68 w 128"/>
                <a:gd name="T11" fmla="*/ 9 h 128"/>
                <a:gd name="T12" fmla="*/ 68 w 128"/>
                <a:gd name="T13" fmla="*/ 32 h 128"/>
                <a:gd name="T14" fmla="*/ 92 w 128"/>
                <a:gd name="T15" fmla="*/ 60 h 128"/>
                <a:gd name="T16" fmla="*/ 68 w 128"/>
                <a:gd name="T17" fmla="*/ 40 h 128"/>
                <a:gd name="T18" fmla="*/ 60 w 128"/>
                <a:gd name="T19" fmla="*/ 9 h 128"/>
                <a:gd name="T20" fmla="*/ 41 w 128"/>
                <a:gd name="T21" fmla="*/ 32 h 128"/>
                <a:gd name="T22" fmla="*/ 60 w 128"/>
                <a:gd name="T23" fmla="*/ 40 h 128"/>
                <a:gd name="T24" fmla="*/ 36 w 128"/>
                <a:gd name="T25" fmla="*/ 60 h 128"/>
                <a:gd name="T26" fmla="*/ 60 w 128"/>
                <a:gd name="T27" fmla="*/ 40 h 128"/>
                <a:gd name="T28" fmla="*/ 8 w 128"/>
                <a:gd name="T29" fmla="*/ 60 h 128"/>
                <a:gd name="T30" fmla="*/ 31 w 128"/>
                <a:gd name="T31" fmla="*/ 40 h 128"/>
                <a:gd name="T32" fmla="*/ 36 w 128"/>
                <a:gd name="T33" fmla="*/ 68 h 128"/>
                <a:gd name="T34" fmla="*/ 60 w 128"/>
                <a:gd name="T35" fmla="*/ 87 h 128"/>
                <a:gd name="T36" fmla="*/ 36 w 128"/>
                <a:gd name="T37" fmla="*/ 68 h 128"/>
                <a:gd name="T38" fmla="*/ 60 w 128"/>
                <a:gd name="T39" fmla="*/ 119 h 128"/>
                <a:gd name="T40" fmla="*/ 60 w 128"/>
                <a:gd name="T41" fmla="*/ 95 h 128"/>
                <a:gd name="T42" fmla="*/ 68 w 128"/>
                <a:gd name="T43" fmla="*/ 95 h 128"/>
                <a:gd name="T44" fmla="*/ 68 w 128"/>
                <a:gd name="T45" fmla="*/ 119 h 128"/>
                <a:gd name="T46" fmla="*/ 68 w 128"/>
                <a:gd name="T47" fmla="*/ 68 h 128"/>
                <a:gd name="T48" fmla="*/ 89 w 128"/>
                <a:gd name="T49" fmla="*/ 87 h 128"/>
                <a:gd name="T50" fmla="*/ 99 w 128"/>
                <a:gd name="T51" fmla="*/ 68 h 128"/>
                <a:gd name="T52" fmla="*/ 115 w 128"/>
                <a:gd name="T53" fmla="*/ 87 h 128"/>
                <a:gd name="T54" fmla="*/ 99 w 128"/>
                <a:gd name="T55" fmla="*/ 68 h 128"/>
                <a:gd name="T56" fmla="*/ 97 w 128"/>
                <a:gd name="T57" fmla="*/ 40 h 128"/>
                <a:gd name="T58" fmla="*/ 120 w 128"/>
                <a:gd name="T59" fmla="*/ 60 h 128"/>
                <a:gd name="T60" fmla="*/ 110 w 128"/>
                <a:gd name="T61" fmla="*/ 32 h 128"/>
                <a:gd name="T62" fmla="*/ 85 w 128"/>
                <a:gd name="T63" fmla="*/ 12 h 128"/>
                <a:gd name="T64" fmla="*/ 43 w 128"/>
                <a:gd name="T65" fmla="*/ 12 h 128"/>
                <a:gd name="T66" fmla="*/ 18 w 128"/>
                <a:gd name="T67" fmla="*/ 32 h 128"/>
                <a:gd name="T68" fmla="*/ 17 w 128"/>
                <a:gd name="T69" fmla="*/ 95 h 128"/>
                <a:gd name="T70" fmla="*/ 43 w 128"/>
                <a:gd name="T71" fmla="*/ 116 h 128"/>
                <a:gd name="T72" fmla="*/ 85 w 128"/>
                <a:gd name="T73" fmla="*/ 116 h 128"/>
                <a:gd name="T74" fmla="*/ 110 w 128"/>
                <a:gd name="T75" fmla="*/ 9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8" h="128">
                  <a:moveTo>
                    <a:pt x="64" y="0"/>
                  </a:moveTo>
                  <a:cubicBezTo>
                    <a:pt x="29" y="0"/>
                    <a:pt x="0" y="29"/>
                    <a:pt x="0" y="64"/>
                  </a:cubicBezTo>
                  <a:cubicBezTo>
                    <a:pt x="0" y="99"/>
                    <a:pt x="29" y="128"/>
                    <a:pt x="64" y="128"/>
                  </a:cubicBezTo>
                  <a:cubicBezTo>
                    <a:pt x="99" y="128"/>
                    <a:pt x="128" y="99"/>
                    <a:pt x="128" y="64"/>
                  </a:cubicBezTo>
                  <a:cubicBezTo>
                    <a:pt x="128" y="29"/>
                    <a:pt x="99" y="0"/>
                    <a:pt x="64" y="0"/>
                  </a:cubicBezTo>
                  <a:close/>
                  <a:moveTo>
                    <a:pt x="8" y="68"/>
                  </a:moveTo>
                  <a:cubicBezTo>
                    <a:pt x="28" y="68"/>
                    <a:pt x="28" y="68"/>
                    <a:pt x="28" y="68"/>
                  </a:cubicBezTo>
                  <a:cubicBezTo>
                    <a:pt x="28" y="75"/>
                    <a:pt x="29" y="81"/>
                    <a:pt x="30" y="87"/>
                  </a:cubicBezTo>
                  <a:cubicBezTo>
                    <a:pt x="13" y="87"/>
                    <a:pt x="13" y="87"/>
                    <a:pt x="13" y="87"/>
                  </a:cubicBezTo>
                  <a:cubicBezTo>
                    <a:pt x="10" y="81"/>
                    <a:pt x="9" y="75"/>
                    <a:pt x="8" y="68"/>
                  </a:cubicBezTo>
                  <a:close/>
                  <a:moveTo>
                    <a:pt x="68" y="32"/>
                  </a:moveTo>
                  <a:cubicBezTo>
                    <a:pt x="68" y="9"/>
                    <a:pt x="68" y="9"/>
                    <a:pt x="68" y="9"/>
                  </a:cubicBezTo>
                  <a:cubicBezTo>
                    <a:pt x="75" y="11"/>
                    <a:pt x="82" y="20"/>
                    <a:pt x="86" y="32"/>
                  </a:cubicBezTo>
                  <a:lnTo>
                    <a:pt x="68" y="32"/>
                  </a:lnTo>
                  <a:close/>
                  <a:moveTo>
                    <a:pt x="89" y="40"/>
                  </a:moveTo>
                  <a:cubicBezTo>
                    <a:pt x="90" y="46"/>
                    <a:pt x="91" y="53"/>
                    <a:pt x="92" y="60"/>
                  </a:cubicBezTo>
                  <a:cubicBezTo>
                    <a:pt x="68" y="60"/>
                    <a:pt x="68" y="60"/>
                    <a:pt x="68" y="60"/>
                  </a:cubicBezTo>
                  <a:cubicBezTo>
                    <a:pt x="68" y="40"/>
                    <a:pt x="68" y="40"/>
                    <a:pt x="68" y="40"/>
                  </a:cubicBezTo>
                  <a:lnTo>
                    <a:pt x="89" y="40"/>
                  </a:lnTo>
                  <a:close/>
                  <a:moveTo>
                    <a:pt x="60" y="9"/>
                  </a:moveTo>
                  <a:cubicBezTo>
                    <a:pt x="60" y="32"/>
                    <a:pt x="60" y="32"/>
                    <a:pt x="60" y="32"/>
                  </a:cubicBezTo>
                  <a:cubicBezTo>
                    <a:pt x="41" y="32"/>
                    <a:pt x="41" y="32"/>
                    <a:pt x="41" y="32"/>
                  </a:cubicBezTo>
                  <a:cubicBezTo>
                    <a:pt x="46" y="20"/>
                    <a:pt x="52" y="11"/>
                    <a:pt x="60" y="9"/>
                  </a:cubicBezTo>
                  <a:close/>
                  <a:moveTo>
                    <a:pt x="60" y="40"/>
                  </a:moveTo>
                  <a:cubicBezTo>
                    <a:pt x="60" y="60"/>
                    <a:pt x="60" y="60"/>
                    <a:pt x="60" y="60"/>
                  </a:cubicBezTo>
                  <a:cubicBezTo>
                    <a:pt x="36" y="60"/>
                    <a:pt x="36" y="60"/>
                    <a:pt x="36" y="60"/>
                  </a:cubicBezTo>
                  <a:cubicBezTo>
                    <a:pt x="36" y="53"/>
                    <a:pt x="37" y="46"/>
                    <a:pt x="39" y="40"/>
                  </a:cubicBezTo>
                  <a:lnTo>
                    <a:pt x="60" y="40"/>
                  </a:lnTo>
                  <a:close/>
                  <a:moveTo>
                    <a:pt x="28" y="60"/>
                  </a:moveTo>
                  <a:cubicBezTo>
                    <a:pt x="8" y="60"/>
                    <a:pt x="8" y="60"/>
                    <a:pt x="8" y="60"/>
                  </a:cubicBezTo>
                  <a:cubicBezTo>
                    <a:pt x="9" y="53"/>
                    <a:pt x="10" y="46"/>
                    <a:pt x="13" y="40"/>
                  </a:cubicBezTo>
                  <a:cubicBezTo>
                    <a:pt x="31" y="40"/>
                    <a:pt x="31" y="40"/>
                    <a:pt x="31" y="40"/>
                  </a:cubicBezTo>
                  <a:cubicBezTo>
                    <a:pt x="29" y="46"/>
                    <a:pt x="28" y="53"/>
                    <a:pt x="28" y="60"/>
                  </a:cubicBezTo>
                  <a:close/>
                  <a:moveTo>
                    <a:pt x="36" y="68"/>
                  </a:moveTo>
                  <a:cubicBezTo>
                    <a:pt x="60" y="68"/>
                    <a:pt x="60" y="68"/>
                    <a:pt x="60" y="68"/>
                  </a:cubicBezTo>
                  <a:cubicBezTo>
                    <a:pt x="60" y="87"/>
                    <a:pt x="60" y="87"/>
                    <a:pt x="60" y="87"/>
                  </a:cubicBezTo>
                  <a:cubicBezTo>
                    <a:pt x="39" y="87"/>
                    <a:pt x="39" y="87"/>
                    <a:pt x="39" y="87"/>
                  </a:cubicBezTo>
                  <a:cubicBezTo>
                    <a:pt x="37" y="81"/>
                    <a:pt x="36" y="75"/>
                    <a:pt x="36" y="68"/>
                  </a:cubicBezTo>
                  <a:close/>
                  <a:moveTo>
                    <a:pt x="60" y="95"/>
                  </a:moveTo>
                  <a:cubicBezTo>
                    <a:pt x="60" y="119"/>
                    <a:pt x="60" y="119"/>
                    <a:pt x="60" y="119"/>
                  </a:cubicBezTo>
                  <a:cubicBezTo>
                    <a:pt x="52" y="117"/>
                    <a:pt x="45" y="108"/>
                    <a:pt x="41" y="95"/>
                  </a:cubicBezTo>
                  <a:lnTo>
                    <a:pt x="60" y="95"/>
                  </a:lnTo>
                  <a:close/>
                  <a:moveTo>
                    <a:pt x="68" y="119"/>
                  </a:moveTo>
                  <a:cubicBezTo>
                    <a:pt x="68" y="95"/>
                    <a:pt x="68" y="95"/>
                    <a:pt x="68" y="95"/>
                  </a:cubicBezTo>
                  <a:cubicBezTo>
                    <a:pt x="87" y="95"/>
                    <a:pt x="87" y="95"/>
                    <a:pt x="87" y="95"/>
                  </a:cubicBezTo>
                  <a:cubicBezTo>
                    <a:pt x="82" y="108"/>
                    <a:pt x="76" y="117"/>
                    <a:pt x="68" y="119"/>
                  </a:cubicBezTo>
                  <a:close/>
                  <a:moveTo>
                    <a:pt x="68" y="87"/>
                  </a:moveTo>
                  <a:cubicBezTo>
                    <a:pt x="68" y="68"/>
                    <a:pt x="68" y="68"/>
                    <a:pt x="68" y="68"/>
                  </a:cubicBezTo>
                  <a:cubicBezTo>
                    <a:pt x="92" y="68"/>
                    <a:pt x="92" y="68"/>
                    <a:pt x="92" y="68"/>
                  </a:cubicBezTo>
                  <a:cubicBezTo>
                    <a:pt x="91" y="75"/>
                    <a:pt x="90" y="81"/>
                    <a:pt x="89" y="87"/>
                  </a:cubicBezTo>
                  <a:lnTo>
                    <a:pt x="68" y="87"/>
                  </a:lnTo>
                  <a:close/>
                  <a:moveTo>
                    <a:pt x="99" y="68"/>
                  </a:moveTo>
                  <a:cubicBezTo>
                    <a:pt x="120" y="68"/>
                    <a:pt x="120" y="68"/>
                    <a:pt x="120" y="68"/>
                  </a:cubicBezTo>
                  <a:cubicBezTo>
                    <a:pt x="119" y="75"/>
                    <a:pt x="117" y="81"/>
                    <a:pt x="115" y="87"/>
                  </a:cubicBezTo>
                  <a:cubicBezTo>
                    <a:pt x="97" y="87"/>
                    <a:pt x="97" y="87"/>
                    <a:pt x="97" y="87"/>
                  </a:cubicBezTo>
                  <a:cubicBezTo>
                    <a:pt x="98" y="81"/>
                    <a:pt x="99" y="75"/>
                    <a:pt x="99" y="68"/>
                  </a:cubicBezTo>
                  <a:close/>
                  <a:moveTo>
                    <a:pt x="99" y="60"/>
                  </a:moveTo>
                  <a:cubicBezTo>
                    <a:pt x="99" y="53"/>
                    <a:pt x="98" y="46"/>
                    <a:pt x="97" y="40"/>
                  </a:cubicBezTo>
                  <a:cubicBezTo>
                    <a:pt x="114" y="40"/>
                    <a:pt x="114" y="40"/>
                    <a:pt x="114" y="40"/>
                  </a:cubicBezTo>
                  <a:cubicBezTo>
                    <a:pt x="117" y="46"/>
                    <a:pt x="119" y="53"/>
                    <a:pt x="120" y="60"/>
                  </a:cubicBezTo>
                  <a:lnTo>
                    <a:pt x="99" y="60"/>
                  </a:lnTo>
                  <a:close/>
                  <a:moveTo>
                    <a:pt x="110" y="32"/>
                  </a:moveTo>
                  <a:cubicBezTo>
                    <a:pt x="95" y="32"/>
                    <a:pt x="95" y="32"/>
                    <a:pt x="95" y="32"/>
                  </a:cubicBezTo>
                  <a:cubicBezTo>
                    <a:pt x="92" y="24"/>
                    <a:pt x="89" y="17"/>
                    <a:pt x="85" y="12"/>
                  </a:cubicBezTo>
                  <a:cubicBezTo>
                    <a:pt x="95" y="16"/>
                    <a:pt x="103" y="23"/>
                    <a:pt x="110" y="32"/>
                  </a:cubicBezTo>
                  <a:close/>
                  <a:moveTo>
                    <a:pt x="43" y="12"/>
                  </a:moveTo>
                  <a:cubicBezTo>
                    <a:pt x="39" y="17"/>
                    <a:pt x="35" y="24"/>
                    <a:pt x="33" y="32"/>
                  </a:cubicBezTo>
                  <a:cubicBezTo>
                    <a:pt x="18" y="32"/>
                    <a:pt x="18" y="32"/>
                    <a:pt x="18" y="32"/>
                  </a:cubicBezTo>
                  <a:cubicBezTo>
                    <a:pt x="24" y="23"/>
                    <a:pt x="33" y="16"/>
                    <a:pt x="43" y="12"/>
                  </a:cubicBezTo>
                  <a:close/>
                  <a:moveTo>
                    <a:pt x="17" y="95"/>
                  </a:moveTo>
                  <a:cubicBezTo>
                    <a:pt x="32" y="95"/>
                    <a:pt x="32" y="95"/>
                    <a:pt x="32" y="95"/>
                  </a:cubicBezTo>
                  <a:cubicBezTo>
                    <a:pt x="35" y="103"/>
                    <a:pt x="39" y="110"/>
                    <a:pt x="43" y="116"/>
                  </a:cubicBezTo>
                  <a:cubicBezTo>
                    <a:pt x="32" y="112"/>
                    <a:pt x="23" y="104"/>
                    <a:pt x="17" y="95"/>
                  </a:cubicBezTo>
                  <a:close/>
                  <a:moveTo>
                    <a:pt x="85" y="116"/>
                  </a:moveTo>
                  <a:cubicBezTo>
                    <a:pt x="89" y="110"/>
                    <a:pt x="93" y="103"/>
                    <a:pt x="95" y="95"/>
                  </a:cubicBezTo>
                  <a:cubicBezTo>
                    <a:pt x="110" y="95"/>
                    <a:pt x="110" y="95"/>
                    <a:pt x="110" y="95"/>
                  </a:cubicBezTo>
                  <a:cubicBezTo>
                    <a:pt x="104" y="104"/>
                    <a:pt x="95" y="112"/>
                    <a:pt x="85" y="116"/>
                  </a:cubicBezTo>
                  <a:close/>
                </a:path>
              </a:pathLst>
            </a:custGeom>
            <a:solidFill>
              <a:schemeClr val="bg2"/>
            </a:solidFill>
            <a:ln>
              <a:noFill/>
            </a:ln>
            <a:effectLst/>
            <a:extLst/>
          </p:spPr>
          <p:txBody>
            <a:bodyPr vert="horz" wrap="square" lIns="91440" tIns="45720" rIns="91440" bIns="45720" numCol="1" anchor="t" anchorCtr="0" compatLnSpc="1">
              <a:prstTxWarp prst="textNoShape">
                <a:avLst/>
              </a:prstTxWarp>
            </a:bodyPr>
            <a:lstStyle/>
            <a:p>
              <a:endParaRPr lang="en-US"/>
            </a:p>
          </p:txBody>
        </p:sp>
        <p:sp>
          <p:nvSpPr>
            <p:cNvPr id="19" name="Freeform 11"/>
            <p:cNvSpPr>
              <a:spLocks noEditPoints="1"/>
            </p:cNvSpPr>
            <p:nvPr userDrawn="1"/>
          </p:nvSpPr>
          <p:spPr bwMode="auto">
            <a:xfrm>
              <a:off x="469994" y="3837588"/>
              <a:ext cx="1006832" cy="871150"/>
            </a:xfrm>
            <a:custGeom>
              <a:avLst/>
              <a:gdLst>
                <a:gd name="T0" fmla="*/ 777751 w 1039126"/>
                <a:gd name="T1" fmla="*/ 0 h 898876"/>
                <a:gd name="T2" fmla="*/ 261375 w 1039126"/>
                <a:gd name="T3" fmla="*/ 0 h 898876"/>
                <a:gd name="T4" fmla="*/ 0 w 1039126"/>
                <a:gd name="T5" fmla="*/ 449438 h 898876"/>
                <a:gd name="T6" fmla="*/ 261375 w 1039126"/>
                <a:gd name="T7" fmla="*/ 898876 h 898876"/>
                <a:gd name="T8" fmla="*/ 777751 w 1039126"/>
                <a:gd name="T9" fmla="*/ 898876 h 898876"/>
                <a:gd name="T10" fmla="*/ 1039126 w 1039126"/>
                <a:gd name="T11" fmla="*/ 449438 h 898876"/>
                <a:gd name="T12" fmla="*/ 777751 w 1039126"/>
                <a:gd name="T13" fmla="*/ 0 h 898876"/>
                <a:gd name="T14" fmla="*/ 688501 w 1039126"/>
                <a:gd name="T15" fmla="*/ 742688 h 898876"/>
                <a:gd name="T16" fmla="*/ 350625 w 1039126"/>
                <a:gd name="T17" fmla="*/ 742688 h 898876"/>
                <a:gd name="T18" fmla="*/ 181687 w 1039126"/>
                <a:gd name="T19" fmla="*/ 449438 h 898876"/>
                <a:gd name="T20" fmla="*/ 350625 w 1039126"/>
                <a:gd name="T21" fmla="*/ 156188 h 898876"/>
                <a:gd name="T22" fmla="*/ 688501 w 1039126"/>
                <a:gd name="T23" fmla="*/ 156188 h 898876"/>
                <a:gd name="T24" fmla="*/ 857439 w 1039126"/>
                <a:gd name="T25" fmla="*/ 449438 h 898876"/>
                <a:gd name="T26" fmla="*/ 688501 w 1039126"/>
                <a:gd name="T27" fmla="*/ 742688 h 898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9126" h="898876">
                  <a:moveTo>
                    <a:pt x="777751" y="0"/>
                  </a:moveTo>
                  <a:lnTo>
                    <a:pt x="261375" y="0"/>
                  </a:lnTo>
                  <a:lnTo>
                    <a:pt x="0" y="449438"/>
                  </a:lnTo>
                  <a:lnTo>
                    <a:pt x="261375" y="898876"/>
                  </a:lnTo>
                  <a:lnTo>
                    <a:pt x="777751" y="898876"/>
                  </a:lnTo>
                  <a:lnTo>
                    <a:pt x="1039126" y="449438"/>
                  </a:lnTo>
                  <a:lnTo>
                    <a:pt x="777751" y="0"/>
                  </a:lnTo>
                  <a:close/>
                  <a:moveTo>
                    <a:pt x="688501" y="742688"/>
                  </a:moveTo>
                  <a:lnTo>
                    <a:pt x="350625" y="742688"/>
                  </a:lnTo>
                  <a:lnTo>
                    <a:pt x="181687" y="449438"/>
                  </a:lnTo>
                  <a:lnTo>
                    <a:pt x="350625" y="156188"/>
                  </a:lnTo>
                  <a:lnTo>
                    <a:pt x="688501" y="156188"/>
                  </a:lnTo>
                  <a:lnTo>
                    <a:pt x="857439" y="449438"/>
                  </a:lnTo>
                  <a:lnTo>
                    <a:pt x="688501" y="742688"/>
                  </a:lnTo>
                  <a:close/>
                </a:path>
              </a:pathLst>
            </a:custGeom>
            <a:gradFill rotWithShape="1">
              <a:gsLst>
                <a:gs pos="0">
                  <a:schemeClr val="accent1"/>
                </a:gs>
                <a:gs pos="100000">
                  <a:schemeClr val="accent2"/>
                </a:gs>
              </a:gsLst>
              <a:lin ang="0" scaled="1"/>
            </a:gradFill>
            <a:ln>
              <a:noFill/>
            </a:ln>
            <a:effectLst/>
            <a:extLst/>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ith Text and Phot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5257800" cy="1047926"/>
          </a:xfrm>
        </p:spPr>
        <p:txBody>
          <a:bodyPr>
            <a:normAutofit/>
          </a:bodyPr>
          <a:lstStyle>
            <a:lvl1pPr>
              <a:lnSpc>
                <a:spcPct val="90000"/>
              </a:lnSpc>
              <a:defRPr sz="3600">
                <a:solidFill>
                  <a:schemeClr val="accent4"/>
                </a:solidFill>
              </a:defRPr>
            </a:lvl1pPr>
          </a:lstStyle>
          <a:p>
            <a:r>
              <a:rPr lang="en-US" dirty="0" smtClean="0"/>
              <a:t>Content Page </a:t>
            </a:r>
            <a:br>
              <a:rPr lang="en-US" dirty="0" smtClean="0"/>
            </a:br>
            <a:r>
              <a:rPr lang="en-US" dirty="0" smtClean="0"/>
              <a:t>with Text and Photo</a:t>
            </a:r>
            <a:endParaRPr lang="en-US" dirty="0"/>
          </a:p>
        </p:txBody>
      </p:sp>
      <p:sp>
        <p:nvSpPr>
          <p:cNvPr id="3" name="Content Placeholder 2"/>
          <p:cNvSpPr>
            <a:spLocks noGrp="1"/>
          </p:cNvSpPr>
          <p:nvPr>
            <p:ph sz="half" idx="1"/>
          </p:nvPr>
        </p:nvSpPr>
        <p:spPr>
          <a:xfrm>
            <a:off x="762000" y="2209800"/>
            <a:ext cx="4267200" cy="3505200"/>
          </a:xfrm>
        </p:spPr>
        <p:txBody>
          <a:bodyPr>
            <a:normAutofit/>
          </a:bodyPr>
          <a:lstStyle>
            <a:lvl1pPr marL="0" indent="0">
              <a:lnSpc>
                <a:spcPct val="120000"/>
              </a:lnSpc>
              <a:spcBef>
                <a:spcPts val="0"/>
              </a:spcBef>
              <a:buFontTx/>
              <a:buNone/>
              <a:defRPr sz="1600">
                <a:solidFill>
                  <a:schemeClr val="tx2"/>
                </a:solidFill>
                <a:latin typeface="+mn-lt"/>
              </a:defRPr>
            </a:lvl1pPr>
            <a:lvl2pPr>
              <a:buFontTx/>
              <a:buNone/>
              <a:defRPr sz="2400">
                <a:solidFill>
                  <a:schemeClr val="bg1"/>
                </a:solidFill>
              </a:defRPr>
            </a:lvl2pPr>
            <a:lvl3pPr>
              <a:buFontTx/>
              <a:buNone/>
              <a:defRPr sz="2000">
                <a:solidFill>
                  <a:schemeClr val="bg1"/>
                </a:solidFill>
              </a:defRPr>
            </a:lvl3pPr>
            <a:lvl4pPr>
              <a:buFontTx/>
              <a:buNone/>
              <a:defRPr sz="1800">
                <a:solidFill>
                  <a:schemeClr val="bg1"/>
                </a:solidFill>
              </a:defRPr>
            </a:lvl4pPr>
            <a:lvl5pPr>
              <a:buFontTx/>
              <a:buNone/>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8" name="Picture Placeholder 2"/>
          <p:cNvSpPr>
            <a:spLocks noGrp="1"/>
          </p:cNvSpPr>
          <p:nvPr>
            <p:ph type="pic" idx="10"/>
          </p:nvPr>
        </p:nvSpPr>
        <p:spPr>
          <a:xfrm>
            <a:off x="5334000" y="2209800"/>
            <a:ext cx="3176478" cy="3505200"/>
          </a:xfrm>
        </p:spPr>
        <p:txBody>
          <a:bodyPr>
            <a:normAutofit/>
          </a:bodyPr>
          <a:lstStyle>
            <a:lvl1pPr marL="0" indent="0">
              <a:buNone/>
              <a:defRPr sz="16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Subtitle 2"/>
          <p:cNvSpPr>
            <a:spLocks noGrp="1"/>
          </p:cNvSpPr>
          <p:nvPr>
            <p:ph type="subTitle" idx="11" hasCustomPrompt="1"/>
          </p:nvPr>
        </p:nvSpPr>
        <p:spPr>
          <a:xfrm>
            <a:off x="457200" y="1505126"/>
            <a:ext cx="5259765" cy="476074"/>
          </a:xfrm>
        </p:spPr>
        <p:txBody>
          <a:bodyPr>
            <a:normAutofit/>
          </a:bodyPr>
          <a:lstStyle>
            <a:lvl1pPr marL="0" indent="0" algn="l">
              <a:buNone/>
              <a:defRPr sz="2000" cap="none"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 content page with text and photo</a:t>
            </a:r>
            <a:endParaRPr lang="en-US" dirty="0"/>
          </a:p>
        </p:txBody>
      </p:sp>
      <p:cxnSp>
        <p:nvCxnSpPr>
          <p:cNvPr id="5" name="Straight Connector 4"/>
          <p:cNvCxnSpPr/>
          <p:nvPr userDrawn="1"/>
        </p:nvCxnSpPr>
        <p:spPr>
          <a:xfrm>
            <a:off x="533400" y="5930573"/>
            <a:ext cx="81534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V="1">
            <a:off x="6380156" y="5930573"/>
            <a:ext cx="304800" cy="55539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02" name="Group 101"/>
          <p:cNvGrpSpPr/>
          <p:nvPr userDrawn="1"/>
        </p:nvGrpSpPr>
        <p:grpSpPr>
          <a:xfrm>
            <a:off x="5943600" y="80962"/>
            <a:ext cx="3034450" cy="1747838"/>
            <a:chOff x="5943600" y="157274"/>
            <a:chExt cx="3105914" cy="1789001"/>
          </a:xfrm>
        </p:grpSpPr>
        <p:sp>
          <p:nvSpPr>
            <p:cNvPr id="103" name="Freeform 102"/>
            <p:cNvSpPr>
              <a:spLocks/>
            </p:cNvSpPr>
            <p:nvPr/>
          </p:nvSpPr>
          <p:spPr bwMode="auto">
            <a:xfrm>
              <a:off x="7024599" y="1360749"/>
              <a:ext cx="411068" cy="423776"/>
            </a:xfrm>
            <a:custGeom>
              <a:avLst/>
              <a:gdLst>
                <a:gd name="T0" fmla="*/ 86 w 129"/>
                <a:gd name="T1" fmla="*/ 3 h 133"/>
                <a:gd name="T2" fmla="*/ 52 w 129"/>
                <a:gd name="T3" fmla="*/ 1 h 133"/>
                <a:gd name="T4" fmla="*/ 53 w 129"/>
                <a:gd name="T5" fmla="*/ 7 h 133"/>
                <a:gd name="T6" fmla="*/ 44 w 129"/>
                <a:gd name="T7" fmla="*/ 11 h 133"/>
                <a:gd name="T8" fmla="*/ 51 w 129"/>
                <a:gd name="T9" fmla="*/ 17 h 133"/>
                <a:gd name="T10" fmla="*/ 44 w 129"/>
                <a:gd name="T11" fmla="*/ 25 h 133"/>
                <a:gd name="T12" fmla="*/ 15 w 129"/>
                <a:gd name="T13" fmla="*/ 58 h 133"/>
                <a:gd name="T14" fmla="*/ 5 w 129"/>
                <a:gd name="T15" fmla="*/ 69 h 133"/>
                <a:gd name="T16" fmla="*/ 6 w 129"/>
                <a:gd name="T17" fmla="*/ 77 h 133"/>
                <a:gd name="T18" fmla="*/ 14 w 129"/>
                <a:gd name="T19" fmla="*/ 80 h 133"/>
                <a:gd name="T20" fmla="*/ 13 w 129"/>
                <a:gd name="T21" fmla="*/ 88 h 133"/>
                <a:gd name="T22" fmla="*/ 18 w 129"/>
                <a:gd name="T23" fmla="*/ 91 h 133"/>
                <a:gd name="T24" fmla="*/ 14 w 129"/>
                <a:gd name="T25" fmla="*/ 94 h 133"/>
                <a:gd name="T26" fmla="*/ 18 w 129"/>
                <a:gd name="T27" fmla="*/ 99 h 133"/>
                <a:gd name="T28" fmla="*/ 38 w 129"/>
                <a:gd name="T29" fmla="*/ 118 h 133"/>
                <a:gd name="T30" fmla="*/ 54 w 129"/>
                <a:gd name="T31" fmla="*/ 133 h 133"/>
                <a:gd name="T32" fmla="*/ 102 w 129"/>
                <a:gd name="T33" fmla="*/ 133 h 133"/>
                <a:gd name="T34" fmla="*/ 109 w 129"/>
                <a:gd name="T35" fmla="*/ 65 h 133"/>
                <a:gd name="T36" fmla="*/ 86 w 129"/>
                <a:gd name="T37" fmla="*/ 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9" h="133">
                  <a:moveTo>
                    <a:pt x="86" y="3"/>
                  </a:moveTo>
                  <a:cubicBezTo>
                    <a:pt x="72" y="0"/>
                    <a:pt x="61" y="0"/>
                    <a:pt x="52" y="1"/>
                  </a:cubicBezTo>
                  <a:cubicBezTo>
                    <a:pt x="53" y="7"/>
                    <a:pt x="53" y="7"/>
                    <a:pt x="53" y="7"/>
                  </a:cubicBezTo>
                  <a:cubicBezTo>
                    <a:pt x="44" y="11"/>
                    <a:pt x="44" y="11"/>
                    <a:pt x="44" y="11"/>
                  </a:cubicBezTo>
                  <a:cubicBezTo>
                    <a:pt x="51" y="17"/>
                    <a:pt x="51" y="17"/>
                    <a:pt x="51" y="17"/>
                  </a:cubicBezTo>
                  <a:cubicBezTo>
                    <a:pt x="44" y="25"/>
                    <a:pt x="44" y="25"/>
                    <a:pt x="44" y="25"/>
                  </a:cubicBezTo>
                  <a:cubicBezTo>
                    <a:pt x="60" y="64"/>
                    <a:pt x="27" y="61"/>
                    <a:pt x="15" y="58"/>
                  </a:cubicBezTo>
                  <a:cubicBezTo>
                    <a:pt x="5" y="69"/>
                    <a:pt x="5" y="69"/>
                    <a:pt x="5" y="69"/>
                  </a:cubicBezTo>
                  <a:cubicBezTo>
                    <a:pt x="0" y="75"/>
                    <a:pt x="6" y="77"/>
                    <a:pt x="6" y="77"/>
                  </a:cubicBezTo>
                  <a:cubicBezTo>
                    <a:pt x="14" y="80"/>
                    <a:pt x="14" y="80"/>
                    <a:pt x="14" y="80"/>
                  </a:cubicBezTo>
                  <a:cubicBezTo>
                    <a:pt x="13" y="88"/>
                    <a:pt x="13" y="88"/>
                    <a:pt x="13" y="88"/>
                  </a:cubicBezTo>
                  <a:cubicBezTo>
                    <a:pt x="18" y="91"/>
                    <a:pt x="18" y="91"/>
                    <a:pt x="18" y="91"/>
                  </a:cubicBezTo>
                  <a:cubicBezTo>
                    <a:pt x="14" y="94"/>
                    <a:pt x="14" y="94"/>
                    <a:pt x="14" y="94"/>
                  </a:cubicBezTo>
                  <a:cubicBezTo>
                    <a:pt x="18" y="99"/>
                    <a:pt x="18" y="99"/>
                    <a:pt x="18" y="99"/>
                  </a:cubicBezTo>
                  <a:cubicBezTo>
                    <a:pt x="7" y="127"/>
                    <a:pt x="38" y="118"/>
                    <a:pt x="38" y="118"/>
                  </a:cubicBezTo>
                  <a:cubicBezTo>
                    <a:pt x="38" y="118"/>
                    <a:pt x="52" y="111"/>
                    <a:pt x="54" y="133"/>
                  </a:cubicBezTo>
                  <a:cubicBezTo>
                    <a:pt x="102" y="133"/>
                    <a:pt x="102" y="133"/>
                    <a:pt x="102" y="133"/>
                  </a:cubicBezTo>
                  <a:cubicBezTo>
                    <a:pt x="99" y="98"/>
                    <a:pt x="109" y="65"/>
                    <a:pt x="109" y="65"/>
                  </a:cubicBezTo>
                  <a:cubicBezTo>
                    <a:pt x="129" y="15"/>
                    <a:pt x="86" y="3"/>
                    <a:pt x="86" y="3"/>
                  </a:cubicBezTo>
                </a:path>
              </a:pathLst>
            </a:custGeom>
            <a:gradFill rotWithShape="1">
              <a:gsLst>
                <a:gs pos="0">
                  <a:schemeClr val="accent1"/>
                </a:gs>
                <a:gs pos="100000">
                  <a:schemeClr val="accent6"/>
                </a:gs>
              </a:gsLst>
              <a:lin ang="0" scaled="1"/>
            </a:gradFill>
            <a:ln>
              <a:noFill/>
            </a:ln>
            <a:effectLst/>
            <a:extLst/>
          </p:spPr>
          <p:txBody>
            <a:bodyPr vert="horz" wrap="square" lIns="91440" tIns="45720" rIns="91440" bIns="45720" numCol="1" anchor="t" anchorCtr="0" compatLnSpc="1">
              <a:prstTxWarp prst="textNoShape">
                <a:avLst/>
              </a:prstTxWarp>
            </a:bodyPr>
            <a:lstStyle/>
            <a:p>
              <a:endParaRPr lang="en-US"/>
            </a:p>
          </p:txBody>
        </p:sp>
        <p:sp>
          <p:nvSpPr>
            <p:cNvPr id="104" name="Freeform 103"/>
            <p:cNvSpPr>
              <a:spLocks/>
            </p:cNvSpPr>
            <p:nvPr userDrawn="1"/>
          </p:nvSpPr>
          <p:spPr bwMode="auto">
            <a:xfrm>
              <a:off x="6568169" y="907548"/>
              <a:ext cx="697860" cy="720100"/>
            </a:xfrm>
            <a:custGeom>
              <a:avLst/>
              <a:gdLst>
                <a:gd name="T0" fmla="*/ 111 w 219"/>
                <a:gd name="T1" fmla="*/ 0 h 226"/>
                <a:gd name="T2" fmla="*/ 74 w 219"/>
                <a:gd name="T3" fmla="*/ 5 h 226"/>
                <a:gd name="T4" fmla="*/ 33 w 219"/>
                <a:gd name="T5" fmla="*/ 111 h 226"/>
                <a:gd name="T6" fmla="*/ 45 w 219"/>
                <a:gd name="T7" fmla="*/ 226 h 226"/>
                <a:gd name="T8" fmla="*/ 128 w 219"/>
                <a:gd name="T9" fmla="*/ 226 h 226"/>
                <a:gd name="T10" fmla="*/ 146 w 219"/>
                <a:gd name="T11" fmla="*/ 198 h 226"/>
                <a:gd name="T12" fmla="*/ 155 w 219"/>
                <a:gd name="T13" fmla="*/ 200 h 226"/>
                <a:gd name="T14" fmla="*/ 159 w 219"/>
                <a:gd name="T15" fmla="*/ 201 h 226"/>
                <a:gd name="T16" fmla="*/ 159 w 219"/>
                <a:gd name="T17" fmla="*/ 201 h 226"/>
                <a:gd name="T18" fmla="*/ 159 w 219"/>
                <a:gd name="T19" fmla="*/ 201 h 226"/>
                <a:gd name="T20" fmla="*/ 163 w 219"/>
                <a:gd name="T21" fmla="*/ 196 h 226"/>
                <a:gd name="T22" fmla="*/ 163 w 219"/>
                <a:gd name="T23" fmla="*/ 194 h 226"/>
                <a:gd name="T24" fmla="*/ 160 w 219"/>
                <a:gd name="T25" fmla="*/ 186 h 226"/>
                <a:gd name="T26" fmla="*/ 160 w 219"/>
                <a:gd name="T27" fmla="*/ 186 h 226"/>
                <a:gd name="T28" fmla="*/ 160 w 219"/>
                <a:gd name="T29" fmla="*/ 186 h 226"/>
                <a:gd name="T30" fmla="*/ 196 w 219"/>
                <a:gd name="T31" fmla="*/ 144 h 226"/>
                <a:gd name="T32" fmla="*/ 195 w 219"/>
                <a:gd name="T33" fmla="*/ 136 h 226"/>
                <a:gd name="T34" fmla="*/ 210 w 219"/>
                <a:gd name="T35" fmla="*/ 131 h 226"/>
                <a:gd name="T36" fmla="*/ 210 w 219"/>
                <a:gd name="T37" fmla="*/ 117 h 226"/>
                <a:gd name="T38" fmla="*/ 188 w 219"/>
                <a:gd name="T39" fmla="*/ 91 h 226"/>
                <a:gd name="T40" fmla="*/ 193 w 219"/>
                <a:gd name="T41" fmla="*/ 74 h 226"/>
                <a:gd name="T42" fmla="*/ 111 w 219"/>
                <a:gd name="T4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9" h="226">
                  <a:moveTo>
                    <a:pt x="111" y="0"/>
                  </a:moveTo>
                  <a:cubicBezTo>
                    <a:pt x="100" y="0"/>
                    <a:pt x="88" y="2"/>
                    <a:pt x="74" y="5"/>
                  </a:cubicBezTo>
                  <a:cubicBezTo>
                    <a:pt x="74" y="5"/>
                    <a:pt x="0" y="24"/>
                    <a:pt x="33" y="111"/>
                  </a:cubicBezTo>
                  <a:cubicBezTo>
                    <a:pt x="33" y="111"/>
                    <a:pt x="51" y="166"/>
                    <a:pt x="45" y="226"/>
                  </a:cubicBezTo>
                  <a:cubicBezTo>
                    <a:pt x="128" y="226"/>
                    <a:pt x="128" y="226"/>
                    <a:pt x="128" y="226"/>
                  </a:cubicBezTo>
                  <a:cubicBezTo>
                    <a:pt x="129" y="203"/>
                    <a:pt x="139" y="198"/>
                    <a:pt x="146" y="198"/>
                  </a:cubicBezTo>
                  <a:cubicBezTo>
                    <a:pt x="151" y="198"/>
                    <a:pt x="155" y="200"/>
                    <a:pt x="155" y="200"/>
                  </a:cubicBezTo>
                  <a:cubicBezTo>
                    <a:pt x="155" y="200"/>
                    <a:pt x="156" y="201"/>
                    <a:pt x="159" y="201"/>
                  </a:cubicBezTo>
                  <a:cubicBezTo>
                    <a:pt x="159" y="201"/>
                    <a:pt x="159" y="201"/>
                    <a:pt x="159" y="201"/>
                  </a:cubicBezTo>
                  <a:cubicBezTo>
                    <a:pt x="159" y="201"/>
                    <a:pt x="159" y="201"/>
                    <a:pt x="159" y="201"/>
                  </a:cubicBezTo>
                  <a:cubicBezTo>
                    <a:pt x="163" y="196"/>
                    <a:pt x="163" y="196"/>
                    <a:pt x="163" y="196"/>
                  </a:cubicBezTo>
                  <a:cubicBezTo>
                    <a:pt x="163" y="196"/>
                    <a:pt x="163" y="196"/>
                    <a:pt x="163" y="194"/>
                  </a:cubicBezTo>
                  <a:cubicBezTo>
                    <a:pt x="163" y="192"/>
                    <a:pt x="162" y="190"/>
                    <a:pt x="160" y="186"/>
                  </a:cubicBezTo>
                  <a:cubicBezTo>
                    <a:pt x="160" y="186"/>
                    <a:pt x="160" y="186"/>
                    <a:pt x="160" y="186"/>
                  </a:cubicBezTo>
                  <a:cubicBezTo>
                    <a:pt x="160" y="186"/>
                    <a:pt x="160" y="186"/>
                    <a:pt x="160" y="186"/>
                  </a:cubicBezTo>
                  <a:cubicBezTo>
                    <a:pt x="160" y="186"/>
                    <a:pt x="162" y="151"/>
                    <a:pt x="196" y="144"/>
                  </a:cubicBezTo>
                  <a:cubicBezTo>
                    <a:pt x="195" y="136"/>
                    <a:pt x="195" y="136"/>
                    <a:pt x="195" y="136"/>
                  </a:cubicBezTo>
                  <a:cubicBezTo>
                    <a:pt x="210" y="131"/>
                    <a:pt x="210" y="131"/>
                    <a:pt x="210" y="131"/>
                  </a:cubicBezTo>
                  <a:cubicBezTo>
                    <a:pt x="210" y="131"/>
                    <a:pt x="219" y="127"/>
                    <a:pt x="210" y="117"/>
                  </a:cubicBezTo>
                  <a:cubicBezTo>
                    <a:pt x="188" y="91"/>
                    <a:pt x="188" y="91"/>
                    <a:pt x="188" y="91"/>
                  </a:cubicBezTo>
                  <a:cubicBezTo>
                    <a:pt x="188" y="91"/>
                    <a:pt x="184" y="84"/>
                    <a:pt x="193" y="74"/>
                  </a:cubicBezTo>
                  <a:cubicBezTo>
                    <a:pt x="193" y="74"/>
                    <a:pt x="188" y="0"/>
                    <a:pt x="111" y="0"/>
                  </a:cubicBezTo>
                </a:path>
              </a:pathLst>
            </a:custGeom>
            <a:gradFill rotWithShape="1">
              <a:gsLst>
                <a:gs pos="0">
                  <a:schemeClr val="accent4"/>
                </a:gs>
                <a:gs pos="100000">
                  <a:schemeClr val="accent5"/>
                </a:gs>
              </a:gsLst>
              <a:lin ang="0" scaled="1"/>
            </a:gradFill>
            <a:ln>
              <a:noFill/>
            </a:ln>
            <a:effectLst/>
            <a:extLst/>
          </p:spPr>
          <p:txBody>
            <a:bodyPr vert="horz" wrap="square" lIns="91440" tIns="45720" rIns="91440" bIns="45720" numCol="1" anchor="t" anchorCtr="0" compatLnSpc="1">
              <a:prstTxWarp prst="textNoShape">
                <a:avLst/>
              </a:prstTxWarp>
            </a:bodyPr>
            <a:lstStyle/>
            <a:p>
              <a:endParaRPr lang="en-US"/>
            </a:p>
          </p:txBody>
        </p:sp>
        <p:sp>
          <p:nvSpPr>
            <p:cNvPr id="105" name="Freeform 104"/>
            <p:cNvSpPr>
              <a:spLocks/>
            </p:cNvSpPr>
            <p:nvPr userDrawn="1"/>
          </p:nvSpPr>
          <p:spPr bwMode="auto">
            <a:xfrm>
              <a:off x="7073773" y="1366372"/>
              <a:ext cx="127462" cy="184804"/>
            </a:xfrm>
            <a:custGeom>
              <a:avLst/>
              <a:gdLst>
                <a:gd name="T0" fmla="*/ 37 w 40"/>
                <a:gd name="T1" fmla="*/ 0 h 58"/>
                <a:gd name="T2" fmla="*/ 37 w 40"/>
                <a:gd name="T3" fmla="*/ 0 h 58"/>
                <a:gd name="T4" fmla="*/ 1 w 40"/>
                <a:gd name="T5" fmla="*/ 42 h 58"/>
                <a:gd name="T6" fmla="*/ 4 w 40"/>
                <a:gd name="T7" fmla="*/ 50 h 58"/>
                <a:gd name="T8" fmla="*/ 4 w 40"/>
                <a:gd name="T9" fmla="*/ 52 h 58"/>
                <a:gd name="T10" fmla="*/ 0 w 40"/>
                <a:gd name="T11" fmla="*/ 57 h 58"/>
                <a:gd name="T12" fmla="*/ 0 w 40"/>
                <a:gd name="T13" fmla="*/ 57 h 58"/>
                <a:gd name="T14" fmla="*/ 0 w 40"/>
                <a:gd name="T15" fmla="*/ 57 h 58"/>
                <a:gd name="T16" fmla="*/ 13 w 40"/>
                <a:gd name="T17" fmla="*/ 58 h 58"/>
                <a:gd name="T18" fmla="*/ 13 w 40"/>
                <a:gd name="T19" fmla="*/ 58 h 58"/>
                <a:gd name="T20" fmla="*/ 15 w 40"/>
                <a:gd name="T21" fmla="*/ 58 h 58"/>
                <a:gd name="T22" fmla="*/ 29 w 40"/>
                <a:gd name="T23" fmla="*/ 24 h 58"/>
                <a:gd name="T24" fmla="*/ 29 w 40"/>
                <a:gd name="T25" fmla="*/ 24 h 58"/>
                <a:gd name="T26" fmla="*/ 29 w 40"/>
                <a:gd name="T27" fmla="*/ 24 h 58"/>
                <a:gd name="T28" fmla="*/ 36 w 40"/>
                <a:gd name="T29" fmla="*/ 16 h 58"/>
                <a:gd name="T30" fmla="*/ 29 w 40"/>
                <a:gd name="T31" fmla="*/ 10 h 58"/>
                <a:gd name="T32" fmla="*/ 38 w 40"/>
                <a:gd name="T33" fmla="*/ 6 h 58"/>
                <a:gd name="T34" fmla="*/ 37 w 40"/>
                <a:gd name="T35" fmla="*/ 0 h 58"/>
                <a:gd name="T36" fmla="*/ 37 w 40"/>
                <a:gd name="T3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58">
                  <a:moveTo>
                    <a:pt x="37" y="0"/>
                  </a:moveTo>
                  <a:cubicBezTo>
                    <a:pt x="37" y="0"/>
                    <a:pt x="37" y="0"/>
                    <a:pt x="37" y="0"/>
                  </a:cubicBezTo>
                  <a:cubicBezTo>
                    <a:pt x="3" y="7"/>
                    <a:pt x="1" y="42"/>
                    <a:pt x="1" y="42"/>
                  </a:cubicBezTo>
                  <a:cubicBezTo>
                    <a:pt x="3" y="46"/>
                    <a:pt x="4" y="48"/>
                    <a:pt x="4" y="50"/>
                  </a:cubicBezTo>
                  <a:cubicBezTo>
                    <a:pt x="4" y="52"/>
                    <a:pt x="4" y="52"/>
                    <a:pt x="4" y="52"/>
                  </a:cubicBezTo>
                  <a:cubicBezTo>
                    <a:pt x="0" y="57"/>
                    <a:pt x="0" y="57"/>
                    <a:pt x="0" y="57"/>
                  </a:cubicBezTo>
                  <a:cubicBezTo>
                    <a:pt x="0" y="57"/>
                    <a:pt x="0" y="57"/>
                    <a:pt x="0" y="57"/>
                  </a:cubicBezTo>
                  <a:cubicBezTo>
                    <a:pt x="0" y="57"/>
                    <a:pt x="0" y="57"/>
                    <a:pt x="0" y="57"/>
                  </a:cubicBezTo>
                  <a:cubicBezTo>
                    <a:pt x="4" y="58"/>
                    <a:pt x="8" y="58"/>
                    <a:pt x="13" y="58"/>
                  </a:cubicBezTo>
                  <a:cubicBezTo>
                    <a:pt x="13" y="58"/>
                    <a:pt x="13" y="58"/>
                    <a:pt x="13" y="58"/>
                  </a:cubicBezTo>
                  <a:cubicBezTo>
                    <a:pt x="13" y="58"/>
                    <a:pt x="14" y="58"/>
                    <a:pt x="15" y="58"/>
                  </a:cubicBezTo>
                  <a:cubicBezTo>
                    <a:pt x="28" y="58"/>
                    <a:pt x="40" y="51"/>
                    <a:pt x="29" y="24"/>
                  </a:cubicBezTo>
                  <a:cubicBezTo>
                    <a:pt x="29" y="24"/>
                    <a:pt x="29" y="24"/>
                    <a:pt x="29" y="24"/>
                  </a:cubicBezTo>
                  <a:cubicBezTo>
                    <a:pt x="29" y="24"/>
                    <a:pt x="29" y="24"/>
                    <a:pt x="29" y="24"/>
                  </a:cubicBezTo>
                  <a:cubicBezTo>
                    <a:pt x="36" y="16"/>
                    <a:pt x="36" y="16"/>
                    <a:pt x="36" y="16"/>
                  </a:cubicBezTo>
                  <a:cubicBezTo>
                    <a:pt x="29" y="10"/>
                    <a:pt x="29" y="10"/>
                    <a:pt x="29" y="10"/>
                  </a:cubicBezTo>
                  <a:cubicBezTo>
                    <a:pt x="38" y="6"/>
                    <a:pt x="38" y="6"/>
                    <a:pt x="38" y="6"/>
                  </a:cubicBezTo>
                  <a:cubicBezTo>
                    <a:pt x="37" y="0"/>
                    <a:pt x="37" y="0"/>
                    <a:pt x="37" y="0"/>
                  </a:cubicBezTo>
                  <a:cubicBezTo>
                    <a:pt x="37" y="0"/>
                    <a:pt x="37" y="0"/>
                    <a:pt x="37" y="0"/>
                  </a:cubicBezTo>
                </a:path>
              </a:pathLst>
            </a:custGeom>
            <a:solidFill>
              <a:schemeClr val="accent5">
                <a:lumMod val="75000"/>
              </a:schemeClr>
            </a:solidFill>
            <a:ln>
              <a:noFill/>
            </a:ln>
            <a:effectLst/>
            <a:extLst/>
          </p:spPr>
          <p:txBody>
            <a:bodyPr vert="horz" wrap="square" lIns="91440" tIns="45720" rIns="91440" bIns="45720" numCol="1" anchor="t" anchorCtr="0" compatLnSpc="1">
              <a:prstTxWarp prst="textNoShape">
                <a:avLst/>
              </a:prstTxWarp>
            </a:bodyPr>
            <a:lstStyle/>
            <a:p>
              <a:endParaRPr lang="en-US"/>
            </a:p>
          </p:txBody>
        </p:sp>
        <p:sp>
          <p:nvSpPr>
            <p:cNvPr id="106" name="Freeform 105"/>
            <p:cNvSpPr>
              <a:spLocks noEditPoints="1"/>
            </p:cNvSpPr>
            <p:nvPr userDrawn="1"/>
          </p:nvSpPr>
          <p:spPr bwMode="auto">
            <a:xfrm>
              <a:off x="7074834" y="1366372"/>
              <a:ext cx="127462" cy="184804"/>
            </a:xfrm>
            <a:custGeom>
              <a:avLst/>
              <a:gdLst>
                <a:gd name="T0" fmla="*/ 13 w 40"/>
                <a:gd name="T1" fmla="*/ 58 h 58"/>
                <a:gd name="T2" fmla="*/ 13 w 40"/>
                <a:gd name="T3" fmla="*/ 58 h 58"/>
                <a:gd name="T4" fmla="*/ 13 w 40"/>
                <a:gd name="T5" fmla="*/ 58 h 58"/>
                <a:gd name="T6" fmla="*/ 13 w 40"/>
                <a:gd name="T7" fmla="*/ 58 h 58"/>
                <a:gd name="T8" fmla="*/ 0 w 40"/>
                <a:gd name="T9" fmla="*/ 57 h 58"/>
                <a:gd name="T10" fmla="*/ 0 w 40"/>
                <a:gd name="T11" fmla="*/ 57 h 58"/>
                <a:gd name="T12" fmla="*/ 0 w 40"/>
                <a:gd name="T13" fmla="*/ 57 h 58"/>
                <a:gd name="T14" fmla="*/ 29 w 40"/>
                <a:gd name="T15" fmla="*/ 24 h 58"/>
                <a:gd name="T16" fmla="*/ 29 w 40"/>
                <a:gd name="T17" fmla="*/ 24 h 58"/>
                <a:gd name="T18" fmla="*/ 15 w 40"/>
                <a:gd name="T19" fmla="*/ 58 h 58"/>
                <a:gd name="T20" fmla="*/ 29 w 40"/>
                <a:gd name="T21" fmla="*/ 24 h 58"/>
                <a:gd name="T22" fmla="*/ 29 w 40"/>
                <a:gd name="T23" fmla="*/ 10 h 58"/>
                <a:gd name="T24" fmla="*/ 29 w 40"/>
                <a:gd name="T25" fmla="*/ 10 h 58"/>
                <a:gd name="T26" fmla="*/ 36 w 40"/>
                <a:gd name="T27" fmla="*/ 16 h 58"/>
                <a:gd name="T28" fmla="*/ 29 w 40"/>
                <a:gd name="T29" fmla="*/ 10 h 58"/>
                <a:gd name="T30" fmla="*/ 37 w 40"/>
                <a:gd name="T31" fmla="*/ 0 h 58"/>
                <a:gd name="T32" fmla="*/ 37 w 40"/>
                <a:gd name="T33" fmla="*/ 0 h 58"/>
                <a:gd name="T34" fmla="*/ 38 w 40"/>
                <a:gd name="T35" fmla="*/ 6 h 58"/>
                <a:gd name="T36" fmla="*/ 37 w 40"/>
                <a:gd name="T3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58">
                  <a:moveTo>
                    <a:pt x="13" y="58"/>
                  </a:moveTo>
                  <a:cubicBezTo>
                    <a:pt x="13" y="58"/>
                    <a:pt x="13" y="58"/>
                    <a:pt x="13" y="58"/>
                  </a:cubicBezTo>
                  <a:cubicBezTo>
                    <a:pt x="13" y="58"/>
                    <a:pt x="13" y="58"/>
                    <a:pt x="13" y="58"/>
                  </a:cubicBezTo>
                  <a:cubicBezTo>
                    <a:pt x="13" y="58"/>
                    <a:pt x="13" y="58"/>
                    <a:pt x="13" y="58"/>
                  </a:cubicBezTo>
                  <a:moveTo>
                    <a:pt x="0" y="57"/>
                  </a:moveTo>
                  <a:cubicBezTo>
                    <a:pt x="0" y="57"/>
                    <a:pt x="0" y="57"/>
                    <a:pt x="0" y="57"/>
                  </a:cubicBezTo>
                  <a:cubicBezTo>
                    <a:pt x="0" y="57"/>
                    <a:pt x="0" y="57"/>
                    <a:pt x="0" y="57"/>
                  </a:cubicBezTo>
                  <a:moveTo>
                    <a:pt x="29" y="24"/>
                  </a:moveTo>
                  <a:cubicBezTo>
                    <a:pt x="29" y="24"/>
                    <a:pt x="29" y="24"/>
                    <a:pt x="29" y="24"/>
                  </a:cubicBezTo>
                  <a:cubicBezTo>
                    <a:pt x="40" y="51"/>
                    <a:pt x="28" y="58"/>
                    <a:pt x="15" y="58"/>
                  </a:cubicBezTo>
                  <a:cubicBezTo>
                    <a:pt x="28" y="58"/>
                    <a:pt x="40" y="51"/>
                    <a:pt x="29" y="24"/>
                  </a:cubicBezTo>
                  <a:moveTo>
                    <a:pt x="29" y="10"/>
                  </a:moveTo>
                  <a:cubicBezTo>
                    <a:pt x="29" y="10"/>
                    <a:pt x="29" y="10"/>
                    <a:pt x="29" y="10"/>
                  </a:cubicBezTo>
                  <a:cubicBezTo>
                    <a:pt x="36" y="16"/>
                    <a:pt x="36" y="16"/>
                    <a:pt x="36" y="16"/>
                  </a:cubicBezTo>
                  <a:cubicBezTo>
                    <a:pt x="29" y="10"/>
                    <a:pt x="29" y="10"/>
                    <a:pt x="29" y="10"/>
                  </a:cubicBezTo>
                  <a:moveTo>
                    <a:pt x="37" y="0"/>
                  </a:moveTo>
                  <a:cubicBezTo>
                    <a:pt x="37" y="0"/>
                    <a:pt x="37" y="0"/>
                    <a:pt x="37" y="0"/>
                  </a:cubicBezTo>
                  <a:cubicBezTo>
                    <a:pt x="38" y="6"/>
                    <a:pt x="38" y="6"/>
                    <a:pt x="38" y="6"/>
                  </a:cubicBezTo>
                  <a:cubicBezTo>
                    <a:pt x="37" y="0"/>
                    <a:pt x="37" y="0"/>
                    <a:pt x="37" y="0"/>
                  </a:cubicBezTo>
                </a:path>
              </a:pathLst>
            </a:custGeom>
            <a:solidFill>
              <a:srgbClr val="462D77"/>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07" name="Freeform 8"/>
            <p:cNvSpPr>
              <a:spLocks/>
            </p:cNvSpPr>
            <p:nvPr/>
          </p:nvSpPr>
          <p:spPr bwMode="auto">
            <a:xfrm>
              <a:off x="7269215" y="824704"/>
              <a:ext cx="1092995" cy="1121571"/>
            </a:xfrm>
            <a:custGeom>
              <a:avLst/>
              <a:gdLst>
                <a:gd name="T0" fmla="*/ 174 w 343"/>
                <a:gd name="T1" fmla="*/ 0 h 352"/>
                <a:gd name="T2" fmla="*/ 115 w 343"/>
                <a:gd name="T3" fmla="*/ 8 h 352"/>
                <a:gd name="T4" fmla="*/ 51 w 343"/>
                <a:gd name="T5" fmla="*/ 172 h 352"/>
                <a:gd name="T6" fmla="*/ 70 w 343"/>
                <a:gd name="T7" fmla="*/ 352 h 352"/>
                <a:gd name="T8" fmla="*/ 200 w 343"/>
                <a:gd name="T9" fmla="*/ 352 h 352"/>
                <a:gd name="T10" fmla="*/ 228 w 343"/>
                <a:gd name="T11" fmla="*/ 309 h 352"/>
                <a:gd name="T12" fmla="*/ 241 w 343"/>
                <a:gd name="T13" fmla="*/ 312 h 352"/>
                <a:gd name="T14" fmla="*/ 268 w 343"/>
                <a:gd name="T15" fmla="*/ 316 h 352"/>
                <a:gd name="T16" fmla="*/ 294 w 343"/>
                <a:gd name="T17" fmla="*/ 262 h 352"/>
                <a:gd name="T18" fmla="*/ 304 w 343"/>
                <a:gd name="T19" fmla="*/ 249 h 352"/>
                <a:gd name="T20" fmla="*/ 294 w 343"/>
                <a:gd name="T21" fmla="*/ 240 h 352"/>
                <a:gd name="T22" fmla="*/ 307 w 343"/>
                <a:gd name="T23" fmla="*/ 233 h 352"/>
                <a:gd name="T24" fmla="*/ 305 w 343"/>
                <a:gd name="T25" fmla="*/ 212 h 352"/>
                <a:gd name="T26" fmla="*/ 327 w 343"/>
                <a:gd name="T27" fmla="*/ 204 h 352"/>
                <a:gd name="T28" fmla="*/ 328 w 343"/>
                <a:gd name="T29" fmla="*/ 182 h 352"/>
                <a:gd name="T30" fmla="*/ 320 w 343"/>
                <a:gd name="T31" fmla="*/ 173 h 352"/>
                <a:gd name="T32" fmla="*/ 282 w 343"/>
                <a:gd name="T33" fmla="*/ 173 h 352"/>
                <a:gd name="T34" fmla="*/ 261 w 343"/>
                <a:gd name="T35" fmla="*/ 139 h 352"/>
                <a:gd name="T36" fmla="*/ 258 w 343"/>
                <a:gd name="T37" fmla="*/ 138 h 352"/>
                <a:gd name="T38" fmla="*/ 257 w 343"/>
                <a:gd name="T39" fmla="*/ 139 h 352"/>
                <a:gd name="T40" fmla="*/ 248 w 343"/>
                <a:gd name="T41" fmla="*/ 141 h 352"/>
                <a:gd name="T42" fmla="*/ 248 w 343"/>
                <a:gd name="T43" fmla="*/ 141 h 352"/>
                <a:gd name="T44" fmla="*/ 248 w 343"/>
                <a:gd name="T45" fmla="*/ 141 h 352"/>
                <a:gd name="T46" fmla="*/ 227 w 343"/>
                <a:gd name="T47" fmla="*/ 144 h 352"/>
                <a:gd name="T48" fmla="*/ 226 w 343"/>
                <a:gd name="T49" fmla="*/ 144 h 352"/>
                <a:gd name="T50" fmla="*/ 226 w 343"/>
                <a:gd name="T51" fmla="*/ 144 h 352"/>
                <a:gd name="T52" fmla="*/ 226 w 343"/>
                <a:gd name="T53" fmla="*/ 144 h 352"/>
                <a:gd name="T54" fmla="*/ 225 w 343"/>
                <a:gd name="T55" fmla="*/ 144 h 352"/>
                <a:gd name="T56" fmla="*/ 203 w 343"/>
                <a:gd name="T57" fmla="*/ 106 h 352"/>
                <a:gd name="T58" fmla="*/ 204 w 343"/>
                <a:gd name="T59" fmla="*/ 102 h 352"/>
                <a:gd name="T60" fmla="*/ 205 w 343"/>
                <a:gd name="T61" fmla="*/ 101 h 352"/>
                <a:gd name="T62" fmla="*/ 205 w 343"/>
                <a:gd name="T63" fmla="*/ 100 h 352"/>
                <a:gd name="T64" fmla="*/ 197 w 343"/>
                <a:gd name="T65" fmla="*/ 90 h 352"/>
                <a:gd name="T66" fmla="*/ 205 w 343"/>
                <a:gd name="T67" fmla="*/ 82 h 352"/>
                <a:gd name="T68" fmla="*/ 194 w 343"/>
                <a:gd name="T69" fmla="*/ 76 h 352"/>
                <a:gd name="T70" fmla="*/ 196 w 343"/>
                <a:gd name="T71" fmla="*/ 59 h 352"/>
                <a:gd name="T72" fmla="*/ 178 w 343"/>
                <a:gd name="T73" fmla="*/ 53 h 352"/>
                <a:gd name="T74" fmla="*/ 172 w 343"/>
                <a:gd name="T75" fmla="*/ 45 h 352"/>
                <a:gd name="T76" fmla="*/ 177 w 343"/>
                <a:gd name="T77" fmla="*/ 35 h 352"/>
                <a:gd name="T78" fmla="*/ 205 w 343"/>
                <a:gd name="T79" fmla="*/ 3 h 352"/>
                <a:gd name="T80" fmla="*/ 174 w 343"/>
                <a:gd name="T81"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3" h="352">
                  <a:moveTo>
                    <a:pt x="174" y="0"/>
                  </a:moveTo>
                  <a:cubicBezTo>
                    <a:pt x="156" y="0"/>
                    <a:pt x="137" y="2"/>
                    <a:pt x="115" y="8"/>
                  </a:cubicBezTo>
                  <a:cubicBezTo>
                    <a:pt x="115" y="8"/>
                    <a:pt x="0" y="37"/>
                    <a:pt x="51" y="172"/>
                  </a:cubicBezTo>
                  <a:cubicBezTo>
                    <a:pt x="51" y="172"/>
                    <a:pt x="79" y="259"/>
                    <a:pt x="70" y="352"/>
                  </a:cubicBezTo>
                  <a:cubicBezTo>
                    <a:pt x="200" y="352"/>
                    <a:pt x="200" y="352"/>
                    <a:pt x="200" y="352"/>
                  </a:cubicBezTo>
                  <a:cubicBezTo>
                    <a:pt x="202" y="316"/>
                    <a:pt x="217" y="309"/>
                    <a:pt x="228" y="309"/>
                  </a:cubicBezTo>
                  <a:cubicBezTo>
                    <a:pt x="236" y="309"/>
                    <a:pt x="241" y="312"/>
                    <a:pt x="241" y="312"/>
                  </a:cubicBezTo>
                  <a:cubicBezTo>
                    <a:pt x="241" y="312"/>
                    <a:pt x="254" y="316"/>
                    <a:pt x="268" y="316"/>
                  </a:cubicBezTo>
                  <a:cubicBezTo>
                    <a:pt x="289" y="316"/>
                    <a:pt x="313" y="307"/>
                    <a:pt x="294" y="262"/>
                  </a:cubicBezTo>
                  <a:cubicBezTo>
                    <a:pt x="304" y="249"/>
                    <a:pt x="304" y="249"/>
                    <a:pt x="304" y="249"/>
                  </a:cubicBezTo>
                  <a:cubicBezTo>
                    <a:pt x="294" y="240"/>
                    <a:pt x="294" y="240"/>
                    <a:pt x="294" y="240"/>
                  </a:cubicBezTo>
                  <a:cubicBezTo>
                    <a:pt x="307" y="233"/>
                    <a:pt x="307" y="233"/>
                    <a:pt x="307" y="233"/>
                  </a:cubicBezTo>
                  <a:cubicBezTo>
                    <a:pt x="305" y="212"/>
                    <a:pt x="305" y="212"/>
                    <a:pt x="305" y="212"/>
                  </a:cubicBezTo>
                  <a:cubicBezTo>
                    <a:pt x="327" y="204"/>
                    <a:pt x="327" y="204"/>
                    <a:pt x="327" y="204"/>
                  </a:cubicBezTo>
                  <a:cubicBezTo>
                    <a:pt x="327" y="204"/>
                    <a:pt x="343" y="198"/>
                    <a:pt x="328" y="182"/>
                  </a:cubicBezTo>
                  <a:cubicBezTo>
                    <a:pt x="320" y="173"/>
                    <a:pt x="320" y="173"/>
                    <a:pt x="320" y="173"/>
                  </a:cubicBezTo>
                  <a:cubicBezTo>
                    <a:pt x="282" y="173"/>
                    <a:pt x="282" y="173"/>
                    <a:pt x="282" y="173"/>
                  </a:cubicBezTo>
                  <a:cubicBezTo>
                    <a:pt x="280" y="147"/>
                    <a:pt x="270" y="140"/>
                    <a:pt x="261" y="139"/>
                  </a:cubicBezTo>
                  <a:cubicBezTo>
                    <a:pt x="260" y="139"/>
                    <a:pt x="259" y="138"/>
                    <a:pt x="258" y="138"/>
                  </a:cubicBezTo>
                  <a:cubicBezTo>
                    <a:pt x="258" y="138"/>
                    <a:pt x="257" y="139"/>
                    <a:pt x="257" y="139"/>
                  </a:cubicBezTo>
                  <a:cubicBezTo>
                    <a:pt x="252" y="139"/>
                    <a:pt x="249" y="140"/>
                    <a:pt x="248" y="141"/>
                  </a:cubicBezTo>
                  <a:cubicBezTo>
                    <a:pt x="248" y="141"/>
                    <a:pt x="248" y="141"/>
                    <a:pt x="248" y="141"/>
                  </a:cubicBezTo>
                  <a:cubicBezTo>
                    <a:pt x="248" y="141"/>
                    <a:pt x="248" y="141"/>
                    <a:pt x="248" y="141"/>
                  </a:cubicBezTo>
                  <a:cubicBezTo>
                    <a:pt x="247" y="141"/>
                    <a:pt x="237" y="144"/>
                    <a:pt x="227" y="144"/>
                  </a:cubicBezTo>
                  <a:cubicBezTo>
                    <a:pt x="226" y="144"/>
                    <a:pt x="226" y="144"/>
                    <a:pt x="226" y="144"/>
                  </a:cubicBezTo>
                  <a:cubicBezTo>
                    <a:pt x="226" y="144"/>
                    <a:pt x="226" y="144"/>
                    <a:pt x="226" y="144"/>
                  </a:cubicBezTo>
                  <a:cubicBezTo>
                    <a:pt x="226" y="144"/>
                    <a:pt x="226" y="144"/>
                    <a:pt x="226" y="144"/>
                  </a:cubicBezTo>
                  <a:cubicBezTo>
                    <a:pt x="226" y="144"/>
                    <a:pt x="225" y="144"/>
                    <a:pt x="225" y="144"/>
                  </a:cubicBezTo>
                  <a:cubicBezTo>
                    <a:pt x="209" y="144"/>
                    <a:pt x="192" y="137"/>
                    <a:pt x="203" y="106"/>
                  </a:cubicBezTo>
                  <a:cubicBezTo>
                    <a:pt x="203" y="105"/>
                    <a:pt x="204" y="103"/>
                    <a:pt x="204" y="102"/>
                  </a:cubicBezTo>
                  <a:cubicBezTo>
                    <a:pt x="204" y="102"/>
                    <a:pt x="204" y="101"/>
                    <a:pt x="205" y="101"/>
                  </a:cubicBezTo>
                  <a:cubicBezTo>
                    <a:pt x="205" y="101"/>
                    <a:pt x="205" y="100"/>
                    <a:pt x="205" y="100"/>
                  </a:cubicBezTo>
                  <a:cubicBezTo>
                    <a:pt x="197" y="90"/>
                    <a:pt x="197" y="90"/>
                    <a:pt x="197" y="90"/>
                  </a:cubicBezTo>
                  <a:cubicBezTo>
                    <a:pt x="205" y="82"/>
                    <a:pt x="205" y="82"/>
                    <a:pt x="205" y="82"/>
                  </a:cubicBezTo>
                  <a:cubicBezTo>
                    <a:pt x="194" y="76"/>
                    <a:pt x="194" y="76"/>
                    <a:pt x="194" y="76"/>
                  </a:cubicBezTo>
                  <a:cubicBezTo>
                    <a:pt x="196" y="59"/>
                    <a:pt x="196" y="59"/>
                    <a:pt x="196" y="59"/>
                  </a:cubicBezTo>
                  <a:cubicBezTo>
                    <a:pt x="178" y="53"/>
                    <a:pt x="178" y="53"/>
                    <a:pt x="178" y="53"/>
                  </a:cubicBezTo>
                  <a:cubicBezTo>
                    <a:pt x="178" y="53"/>
                    <a:pt x="172" y="50"/>
                    <a:pt x="172" y="45"/>
                  </a:cubicBezTo>
                  <a:cubicBezTo>
                    <a:pt x="172" y="42"/>
                    <a:pt x="173" y="39"/>
                    <a:pt x="177" y="35"/>
                  </a:cubicBezTo>
                  <a:cubicBezTo>
                    <a:pt x="205" y="3"/>
                    <a:pt x="205" y="3"/>
                    <a:pt x="205" y="3"/>
                  </a:cubicBezTo>
                  <a:cubicBezTo>
                    <a:pt x="195" y="1"/>
                    <a:pt x="185" y="0"/>
                    <a:pt x="174" y="0"/>
                  </a:cubicBezTo>
                </a:path>
              </a:pathLst>
            </a:custGeom>
            <a:gradFill rotWithShape="1">
              <a:gsLst>
                <a:gs pos="0">
                  <a:schemeClr val="accent3"/>
                </a:gs>
                <a:gs pos="100000">
                  <a:schemeClr val="accent2"/>
                </a:gs>
              </a:gsLst>
              <a:lin ang="0" scaled="1"/>
            </a:gradFill>
            <a:ln>
              <a:noFill/>
            </a:ln>
            <a:effectLst/>
            <a:extLst/>
          </p:spPr>
          <p:txBody>
            <a:bodyPr vert="horz" wrap="square" lIns="91440" tIns="45720" rIns="91440" bIns="45720" numCol="1" anchor="t" anchorCtr="0" compatLnSpc="1">
              <a:prstTxWarp prst="textNoShape">
                <a:avLst/>
              </a:prstTxWarp>
            </a:bodyPr>
            <a:lstStyle/>
            <a:p>
              <a:endParaRPr lang="en-US"/>
            </a:p>
          </p:txBody>
        </p:sp>
        <p:sp>
          <p:nvSpPr>
            <p:cNvPr id="108" name="Freeform 9"/>
            <p:cNvSpPr>
              <a:spLocks/>
            </p:cNvSpPr>
            <p:nvPr/>
          </p:nvSpPr>
          <p:spPr bwMode="auto">
            <a:xfrm>
              <a:off x="7817306" y="834264"/>
              <a:ext cx="471613" cy="541667"/>
            </a:xfrm>
            <a:custGeom>
              <a:avLst/>
              <a:gdLst>
                <a:gd name="T0" fmla="*/ 33 w 148"/>
                <a:gd name="T1" fmla="*/ 0 h 170"/>
                <a:gd name="T2" fmla="*/ 33 w 148"/>
                <a:gd name="T3" fmla="*/ 0 h 170"/>
                <a:gd name="T4" fmla="*/ 33 w 148"/>
                <a:gd name="T5" fmla="*/ 0 h 170"/>
                <a:gd name="T6" fmla="*/ 5 w 148"/>
                <a:gd name="T7" fmla="*/ 32 h 170"/>
                <a:gd name="T8" fmla="*/ 0 w 148"/>
                <a:gd name="T9" fmla="*/ 42 h 170"/>
                <a:gd name="T10" fmla="*/ 6 w 148"/>
                <a:gd name="T11" fmla="*/ 50 h 170"/>
                <a:gd name="T12" fmla="*/ 24 w 148"/>
                <a:gd name="T13" fmla="*/ 56 h 170"/>
                <a:gd name="T14" fmla="*/ 22 w 148"/>
                <a:gd name="T15" fmla="*/ 73 h 170"/>
                <a:gd name="T16" fmla="*/ 33 w 148"/>
                <a:gd name="T17" fmla="*/ 79 h 170"/>
                <a:gd name="T18" fmla="*/ 25 w 148"/>
                <a:gd name="T19" fmla="*/ 87 h 170"/>
                <a:gd name="T20" fmla="*/ 33 w 148"/>
                <a:gd name="T21" fmla="*/ 97 h 170"/>
                <a:gd name="T22" fmla="*/ 33 w 148"/>
                <a:gd name="T23" fmla="*/ 97 h 170"/>
                <a:gd name="T24" fmla="*/ 33 w 148"/>
                <a:gd name="T25" fmla="*/ 98 h 170"/>
                <a:gd name="T26" fmla="*/ 32 w 148"/>
                <a:gd name="T27" fmla="*/ 99 h 170"/>
                <a:gd name="T28" fmla="*/ 31 w 148"/>
                <a:gd name="T29" fmla="*/ 103 h 170"/>
                <a:gd name="T30" fmla="*/ 53 w 148"/>
                <a:gd name="T31" fmla="*/ 141 h 170"/>
                <a:gd name="T32" fmla="*/ 54 w 148"/>
                <a:gd name="T33" fmla="*/ 141 h 170"/>
                <a:gd name="T34" fmla="*/ 55 w 148"/>
                <a:gd name="T35" fmla="*/ 141 h 170"/>
                <a:gd name="T36" fmla="*/ 76 w 148"/>
                <a:gd name="T37" fmla="*/ 138 h 170"/>
                <a:gd name="T38" fmla="*/ 76 w 148"/>
                <a:gd name="T39" fmla="*/ 138 h 170"/>
                <a:gd name="T40" fmla="*/ 76 w 148"/>
                <a:gd name="T41" fmla="*/ 138 h 170"/>
                <a:gd name="T42" fmla="*/ 85 w 148"/>
                <a:gd name="T43" fmla="*/ 136 h 170"/>
                <a:gd name="T44" fmla="*/ 86 w 148"/>
                <a:gd name="T45" fmla="*/ 135 h 170"/>
                <a:gd name="T46" fmla="*/ 86 w 148"/>
                <a:gd name="T47" fmla="*/ 135 h 170"/>
                <a:gd name="T48" fmla="*/ 86 w 148"/>
                <a:gd name="T49" fmla="*/ 135 h 170"/>
                <a:gd name="T50" fmla="*/ 89 w 148"/>
                <a:gd name="T51" fmla="*/ 136 h 170"/>
                <a:gd name="T52" fmla="*/ 110 w 148"/>
                <a:gd name="T53" fmla="*/ 170 h 170"/>
                <a:gd name="T54" fmla="*/ 148 w 148"/>
                <a:gd name="T55" fmla="*/ 170 h 170"/>
                <a:gd name="T56" fmla="*/ 121 w 148"/>
                <a:gd name="T57" fmla="*/ 138 h 170"/>
                <a:gd name="T58" fmla="*/ 120 w 148"/>
                <a:gd name="T59" fmla="*/ 132 h 170"/>
                <a:gd name="T60" fmla="*/ 129 w 148"/>
                <a:gd name="T61" fmla="*/ 111 h 170"/>
                <a:gd name="T62" fmla="*/ 33 w 148"/>
                <a:gd name="T63"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8" h="170">
                  <a:moveTo>
                    <a:pt x="33" y="0"/>
                  </a:moveTo>
                  <a:cubicBezTo>
                    <a:pt x="33" y="0"/>
                    <a:pt x="33" y="0"/>
                    <a:pt x="33" y="0"/>
                  </a:cubicBezTo>
                  <a:cubicBezTo>
                    <a:pt x="33" y="0"/>
                    <a:pt x="33" y="0"/>
                    <a:pt x="33" y="0"/>
                  </a:cubicBezTo>
                  <a:cubicBezTo>
                    <a:pt x="5" y="32"/>
                    <a:pt x="5" y="32"/>
                    <a:pt x="5" y="32"/>
                  </a:cubicBezTo>
                  <a:cubicBezTo>
                    <a:pt x="1" y="36"/>
                    <a:pt x="0" y="39"/>
                    <a:pt x="0" y="42"/>
                  </a:cubicBezTo>
                  <a:cubicBezTo>
                    <a:pt x="0" y="47"/>
                    <a:pt x="6" y="50"/>
                    <a:pt x="6" y="50"/>
                  </a:cubicBezTo>
                  <a:cubicBezTo>
                    <a:pt x="24" y="56"/>
                    <a:pt x="24" y="56"/>
                    <a:pt x="24" y="56"/>
                  </a:cubicBezTo>
                  <a:cubicBezTo>
                    <a:pt x="22" y="73"/>
                    <a:pt x="22" y="73"/>
                    <a:pt x="22" y="73"/>
                  </a:cubicBezTo>
                  <a:cubicBezTo>
                    <a:pt x="33" y="79"/>
                    <a:pt x="33" y="79"/>
                    <a:pt x="33" y="79"/>
                  </a:cubicBezTo>
                  <a:cubicBezTo>
                    <a:pt x="25" y="87"/>
                    <a:pt x="25" y="87"/>
                    <a:pt x="25" y="87"/>
                  </a:cubicBezTo>
                  <a:cubicBezTo>
                    <a:pt x="33" y="97"/>
                    <a:pt x="33" y="97"/>
                    <a:pt x="33" y="97"/>
                  </a:cubicBezTo>
                  <a:cubicBezTo>
                    <a:pt x="33" y="97"/>
                    <a:pt x="33" y="97"/>
                    <a:pt x="33" y="97"/>
                  </a:cubicBezTo>
                  <a:cubicBezTo>
                    <a:pt x="33" y="97"/>
                    <a:pt x="33" y="98"/>
                    <a:pt x="33" y="98"/>
                  </a:cubicBezTo>
                  <a:cubicBezTo>
                    <a:pt x="32" y="98"/>
                    <a:pt x="32" y="99"/>
                    <a:pt x="32" y="99"/>
                  </a:cubicBezTo>
                  <a:cubicBezTo>
                    <a:pt x="32" y="100"/>
                    <a:pt x="31" y="102"/>
                    <a:pt x="31" y="103"/>
                  </a:cubicBezTo>
                  <a:cubicBezTo>
                    <a:pt x="20" y="134"/>
                    <a:pt x="37" y="141"/>
                    <a:pt x="53" y="141"/>
                  </a:cubicBezTo>
                  <a:cubicBezTo>
                    <a:pt x="53" y="141"/>
                    <a:pt x="54" y="141"/>
                    <a:pt x="54" y="141"/>
                  </a:cubicBezTo>
                  <a:cubicBezTo>
                    <a:pt x="54" y="141"/>
                    <a:pt x="54" y="141"/>
                    <a:pt x="55" y="141"/>
                  </a:cubicBezTo>
                  <a:cubicBezTo>
                    <a:pt x="65" y="141"/>
                    <a:pt x="75" y="138"/>
                    <a:pt x="76" y="138"/>
                  </a:cubicBezTo>
                  <a:cubicBezTo>
                    <a:pt x="76" y="138"/>
                    <a:pt x="76" y="138"/>
                    <a:pt x="76" y="138"/>
                  </a:cubicBezTo>
                  <a:cubicBezTo>
                    <a:pt x="76" y="138"/>
                    <a:pt x="76" y="138"/>
                    <a:pt x="76" y="138"/>
                  </a:cubicBezTo>
                  <a:cubicBezTo>
                    <a:pt x="77" y="137"/>
                    <a:pt x="80" y="136"/>
                    <a:pt x="85" y="136"/>
                  </a:cubicBezTo>
                  <a:cubicBezTo>
                    <a:pt x="85" y="136"/>
                    <a:pt x="86" y="135"/>
                    <a:pt x="86" y="135"/>
                  </a:cubicBezTo>
                  <a:cubicBezTo>
                    <a:pt x="86" y="135"/>
                    <a:pt x="86" y="135"/>
                    <a:pt x="86" y="135"/>
                  </a:cubicBezTo>
                  <a:cubicBezTo>
                    <a:pt x="86" y="135"/>
                    <a:pt x="86" y="135"/>
                    <a:pt x="86" y="135"/>
                  </a:cubicBezTo>
                  <a:cubicBezTo>
                    <a:pt x="87" y="135"/>
                    <a:pt x="88" y="136"/>
                    <a:pt x="89" y="136"/>
                  </a:cubicBezTo>
                  <a:cubicBezTo>
                    <a:pt x="98" y="137"/>
                    <a:pt x="108" y="144"/>
                    <a:pt x="110" y="170"/>
                  </a:cubicBezTo>
                  <a:cubicBezTo>
                    <a:pt x="148" y="170"/>
                    <a:pt x="148" y="170"/>
                    <a:pt x="148" y="170"/>
                  </a:cubicBezTo>
                  <a:cubicBezTo>
                    <a:pt x="121" y="138"/>
                    <a:pt x="121" y="138"/>
                    <a:pt x="121" y="138"/>
                  </a:cubicBezTo>
                  <a:cubicBezTo>
                    <a:pt x="121" y="138"/>
                    <a:pt x="120" y="136"/>
                    <a:pt x="120" y="132"/>
                  </a:cubicBezTo>
                  <a:cubicBezTo>
                    <a:pt x="120" y="127"/>
                    <a:pt x="121" y="120"/>
                    <a:pt x="129" y="111"/>
                  </a:cubicBezTo>
                  <a:cubicBezTo>
                    <a:pt x="129" y="111"/>
                    <a:pt x="123" y="17"/>
                    <a:pt x="33" y="0"/>
                  </a:cubicBezTo>
                </a:path>
              </a:pathLst>
            </a:custGeom>
            <a:solidFill>
              <a:schemeClr val="accent5">
                <a:lumMod val="75000"/>
              </a:schemeClr>
            </a:solidFill>
            <a:ln>
              <a:noFill/>
            </a:ln>
            <a:effectLst/>
            <a:extLst/>
          </p:spPr>
          <p:txBody>
            <a:bodyPr vert="horz" wrap="square" lIns="91440" tIns="45720" rIns="91440" bIns="45720" numCol="1" anchor="t" anchorCtr="0" compatLnSpc="1">
              <a:prstTxWarp prst="textNoShape">
                <a:avLst/>
              </a:prstTxWarp>
            </a:bodyPr>
            <a:lstStyle/>
            <a:p>
              <a:endParaRPr lang="en-US"/>
            </a:p>
          </p:txBody>
        </p:sp>
        <p:sp>
          <p:nvSpPr>
            <p:cNvPr id="109" name="Freeform 10"/>
            <p:cNvSpPr>
              <a:spLocks noEditPoints="1"/>
            </p:cNvSpPr>
            <p:nvPr/>
          </p:nvSpPr>
          <p:spPr bwMode="auto">
            <a:xfrm>
              <a:off x="7817306" y="834264"/>
              <a:ext cx="283605" cy="449265"/>
            </a:xfrm>
            <a:custGeom>
              <a:avLst/>
              <a:gdLst>
                <a:gd name="T0" fmla="*/ 53 w 89"/>
                <a:gd name="T1" fmla="*/ 141 h 141"/>
                <a:gd name="T2" fmla="*/ 54 w 89"/>
                <a:gd name="T3" fmla="*/ 141 h 141"/>
                <a:gd name="T4" fmla="*/ 54 w 89"/>
                <a:gd name="T5" fmla="*/ 141 h 141"/>
                <a:gd name="T6" fmla="*/ 53 w 89"/>
                <a:gd name="T7" fmla="*/ 141 h 141"/>
                <a:gd name="T8" fmla="*/ 76 w 89"/>
                <a:gd name="T9" fmla="*/ 138 h 141"/>
                <a:gd name="T10" fmla="*/ 55 w 89"/>
                <a:gd name="T11" fmla="*/ 141 h 141"/>
                <a:gd name="T12" fmla="*/ 76 w 89"/>
                <a:gd name="T13" fmla="*/ 138 h 141"/>
                <a:gd name="T14" fmla="*/ 85 w 89"/>
                <a:gd name="T15" fmla="*/ 136 h 141"/>
                <a:gd name="T16" fmla="*/ 76 w 89"/>
                <a:gd name="T17" fmla="*/ 138 h 141"/>
                <a:gd name="T18" fmla="*/ 85 w 89"/>
                <a:gd name="T19" fmla="*/ 136 h 141"/>
                <a:gd name="T20" fmla="*/ 86 w 89"/>
                <a:gd name="T21" fmla="*/ 135 h 141"/>
                <a:gd name="T22" fmla="*/ 86 w 89"/>
                <a:gd name="T23" fmla="*/ 135 h 141"/>
                <a:gd name="T24" fmla="*/ 89 w 89"/>
                <a:gd name="T25" fmla="*/ 136 h 141"/>
                <a:gd name="T26" fmla="*/ 86 w 89"/>
                <a:gd name="T27" fmla="*/ 135 h 141"/>
                <a:gd name="T28" fmla="*/ 32 w 89"/>
                <a:gd name="T29" fmla="*/ 99 h 141"/>
                <a:gd name="T30" fmla="*/ 31 w 89"/>
                <a:gd name="T31" fmla="*/ 103 h 141"/>
                <a:gd name="T32" fmla="*/ 32 w 89"/>
                <a:gd name="T33" fmla="*/ 99 h 141"/>
                <a:gd name="T34" fmla="*/ 33 w 89"/>
                <a:gd name="T35" fmla="*/ 97 h 141"/>
                <a:gd name="T36" fmla="*/ 33 w 89"/>
                <a:gd name="T37" fmla="*/ 98 h 141"/>
                <a:gd name="T38" fmla="*/ 33 w 89"/>
                <a:gd name="T39" fmla="*/ 97 h 141"/>
                <a:gd name="T40" fmla="*/ 33 w 89"/>
                <a:gd name="T41" fmla="*/ 97 h 141"/>
                <a:gd name="T42" fmla="*/ 33 w 89"/>
                <a:gd name="T43" fmla="*/ 79 h 141"/>
                <a:gd name="T44" fmla="*/ 25 w 89"/>
                <a:gd name="T45" fmla="*/ 87 h 141"/>
                <a:gd name="T46" fmla="*/ 33 w 89"/>
                <a:gd name="T47" fmla="*/ 79 h 141"/>
                <a:gd name="T48" fmla="*/ 24 w 89"/>
                <a:gd name="T49" fmla="*/ 56 h 141"/>
                <a:gd name="T50" fmla="*/ 22 w 89"/>
                <a:gd name="T51" fmla="*/ 73 h 141"/>
                <a:gd name="T52" fmla="*/ 24 w 89"/>
                <a:gd name="T53" fmla="*/ 56 h 141"/>
                <a:gd name="T54" fmla="*/ 33 w 89"/>
                <a:gd name="T55" fmla="*/ 0 h 141"/>
                <a:gd name="T56" fmla="*/ 5 w 89"/>
                <a:gd name="T57" fmla="*/ 32 h 141"/>
                <a:gd name="T58" fmla="*/ 0 w 89"/>
                <a:gd name="T59" fmla="*/ 42 h 141"/>
                <a:gd name="T60" fmla="*/ 5 w 89"/>
                <a:gd name="T61" fmla="*/ 32 h 141"/>
                <a:gd name="T62" fmla="*/ 33 w 89"/>
                <a:gd name="T63" fmla="*/ 0 h 141"/>
                <a:gd name="T64" fmla="*/ 33 w 89"/>
                <a:gd name="T65"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141">
                  <a:moveTo>
                    <a:pt x="53" y="141"/>
                  </a:moveTo>
                  <a:cubicBezTo>
                    <a:pt x="53" y="141"/>
                    <a:pt x="54" y="141"/>
                    <a:pt x="54" y="141"/>
                  </a:cubicBezTo>
                  <a:cubicBezTo>
                    <a:pt x="54" y="141"/>
                    <a:pt x="54" y="141"/>
                    <a:pt x="54" y="141"/>
                  </a:cubicBezTo>
                  <a:cubicBezTo>
                    <a:pt x="54" y="141"/>
                    <a:pt x="53" y="141"/>
                    <a:pt x="53" y="141"/>
                  </a:cubicBezTo>
                  <a:moveTo>
                    <a:pt x="76" y="138"/>
                  </a:moveTo>
                  <a:cubicBezTo>
                    <a:pt x="75" y="138"/>
                    <a:pt x="65" y="141"/>
                    <a:pt x="55" y="141"/>
                  </a:cubicBezTo>
                  <a:cubicBezTo>
                    <a:pt x="65" y="141"/>
                    <a:pt x="75" y="138"/>
                    <a:pt x="76" y="138"/>
                  </a:cubicBezTo>
                  <a:moveTo>
                    <a:pt x="85" y="136"/>
                  </a:moveTo>
                  <a:cubicBezTo>
                    <a:pt x="80" y="136"/>
                    <a:pt x="77" y="137"/>
                    <a:pt x="76" y="138"/>
                  </a:cubicBezTo>
                  <a:cubicBezTo>
                    <a:pt x="77" y="137"/>
                    <a:pt x="80" y="136"/>
                    <a:pt x="85" y="136"/>
                  </a:cubicBezTo>
                  <a:moveTo>
                    <a:pt x="86" y="135"/>
                  </a:moveTo>
                  <a:cubicBezTo>
                    <a:pt x="86" y="135"/>
                    <a:pt x="86" y="135"/>
                    <a:pt x="86" y="135"/>
                  </a:cubicBezTo>
                  <a:cubicBezTo>
                    <a:pt x="87" y="135"/>
                    <a:pt x="88" y="136"/>
                    <a:pt x="89" y="136"/>
                  </a:cubicBezTo>
                  <a:cubicBezTo>
                    <a:pt x="88" y="136"/>
                    <a:pt x="87" y="135"/>
                    <a:pt x="86" y="135"/>
                  </a:cubicBezTo>
                  <a:moveTo>
                    <a:pt x="32" y="99"/>
                  </a:moveTo>
                  <a:cubicBezTo>
                    <a:pt x="32" y="100"/>
                    <a:pt x="31" y="102"/>
                    <a:pt x="31" y="103"/>
                  </a:cubicBezTo>
                  <a:cubicBezTo>
                    <a:pt x="31" y="102"/>
                    <a:pt x="32" y="100"/>
                    <a:pt x="32" y="99"/>
                  </a:cubicBezTo>
                  <a:moveTo>
                    <a:pt x="33" y="97"/>
                  </a:moveTo>
                  <a:cubicBezTo>
                    <a:pt x="33" y="97"/>
                    <a:pt x="33" y="98"/>
                    <a:pt x="33" y="98"/>
                  </a:cubicBezTo>
                  <a:cubicBezTo>
                    <a:pt x="33" y="98"/>
                    <a:pt x="33" y="97"/>
                    <a:pt x="33" y="97"/>
                  </a:cubicBezTo>
                  <a:cubicBezTo>
                    <a:pt x="33" y="97"/>
                    <a:pt x="33" y="97"/>
                    <a:pt x="33" y="97"/>
                  </a:cubicBezTo>
                  <a:moveTo>
                    <a:pt x="33" y="79"/>
                  </a:moveTo>
                  <a:cubicBezTo>
                    <a:pt x="25" y="87"/>
                    <a:pt x="25" y="87"/>
                    <a:pt x="25" y="87"/>
                  </a:cubicBezTo>
                  <a:cubicBezTo>
                    <a:pt x="33" y="79"/>
                    <a:pt x="33" y="79"/>
                    <a:pt x="33" y="79"/>
                  </a:cubicBezTo>
                  <a:moveTo>
                    <a:pt x="24" y="56"/>
                  </a:moveTo>
                  <a:cubicBezTo>
                    <a:pt x="22" y="73"/>
                    <a:pt x="22" y="73"/>
                    <a:pt x="22" y="73"/>
                  </a:cubicBezTo>
                  <a:cubicBezTo>
                    <a:pt x="24" y="56"/>
                    <a:pt x="24" y="56"/>
                    <a:pt x="24" y="56"/>
                  </a:cubicBezTo>
                  <a:moveTo>
                    <a:pt x="33" y="0"/>
                  </a:moveTo>
                  <a:cubicBezTo>
                    <a:pt x="5" y="32"/>
                    <a:pt x="5" y="32"/>
                    <a:pt x="5" y="32"/>
                  </a:cubicBezTo>
                  <a:cubicBezTo>
                    <a:pt x="1" y="36"/>
                    <a:pt x="0" y="39"/>
                    <a:pt x="0" y="42"/>
                  </a:cubicBezTo>
                  <a:cubicBezTo>
                    <a:pt x="0" y="39"/>
                    <a:pt x="1" y="36"/>
                    <a:pt x="5" y="32"/>
                  </a:cubicBezTo>
                  <a:cubicBezTo>
                    <a:pt x="33" y="0"/>
                    <a:pt x="33" y="0"/>
                    <a:pt x="33" y="0"/>
                  </a:cubicBezTo>
                  <a:cubicBezTo>
                    <a:pt x="33" y="0"/>
                    <a:pt x="33" y="0"/>
                    <a:pt x="33" y="0"/>
                  </a:cubicBezTo>
                </a:path>
              </a:pathLst>
            </a:custGeom>
            <a:solidFill>
              <a:srgbClr val="34342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10" name="Freeform 11"/>
            <p:cNvSpPr>
              <a:spLocks noEditPoints="1"/>
            </p:cNvSpPr>
            <p:nvPr/>
          </p:nvSpPr>
          <p:spPr bwMode="auto">
            <a:xfrm>
              <a:off x="7549633" y="1019067"/>
              <a:ext cx="181635" cy="210295"/>
            </a:xfrm>
            <a:custGeom>
              <a:avLst/>
              <a:gdLst>
                <a:gd name="T0" fmla="*/ 0 w 57"/>
                <a:gd name="T1" fmla="*/ 17 h 66"/>
                <a:gd name="T2" fmla="*/ 0 w 57"/>
                <a:gd name="T3" fmla="*/ 49 h 66"/>
                <a:gd name="T4" fmla="*/ 28 w 57"/>
                <a:gd name="T5" fmla="*/ 66 h 66"/>
                <a:gd name="T6" fmla="*/ 57 w 57"/>
                <a:gd name="T7" fmla="*/ 49 h 66"/>
                <a:gd name="T8" fmla="*/ 57 w 57"/>
                <a:gd name="T9" fmla="*/ 17 h 66"/>
                <a:gd name="T10" fmla="*/ 28 w 57"/>
                <a:gd name="T11" fmla="*/ 0 h 66"/>
                <a:gd name="T12" fmla="*/ 0 w 57"/>
                <a:gd name="T13" fmla="*/ 17 h 66"/>
                <a:gd name="T14" fmla="*/ 50 w 57"/>
                <a:gd name="T15" fmla="*/ 45 h 66"/>
                <a:gd name="T16" fmla="*/ 32 w 57"/>
                <a:gd name="T17" fmla="*/ 56 h 66"/>
                <a:gd name="T18" fmla="*/ 32 w 57"/>
                <a:gd name="T19" fmla="*/ 10 h 66"/>
                <a:gd name="T20" fmla="*/ 50 w 57"/>
                <a:gd name="T21" fmla="*/ 21 h 66"/>
                <a:gd name="T22" fmla="*/ 50 w 57"/>
                <a:gd name="T23" fmla="*/ 45 h 66"/>
                <a:gd name="T24" fmla="*/ 7 w 57"/>
                <a:gd name="T25" fmla="*/ 21 h 66"/>
                <a:gd name="T26" fmla="*/ 25 w 57"/>
                <a:gd name="T27" fmla="*/ 10 h 66"/>
                <a:gd name="T28" fmla="*/ 25 w 57"/>
                <a:gd name="T29" fmla="*/ 56 h 66"/>
                <a:gd name="T30" fmla="*/ 7 w 57"/>
                <a:gd name="T31" fmla="*/ 45 h 66"/>
                <a:gd name="T32" fmla="*/ 7 w 57"/>
                <a:gd name="T33" fmla="*/ 2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66">
                  <a:moveTo>
                    <a:pt x="0" y="17"/>
                  </a:moveTo>
                  <a:cubicBezTo>
                    <a:pt x="0" y="49"/>
                    <a:pt x="0" y="49"/>
                    <a:pt x="0" y="49"/>
                  </a:cubicBezTo>
                  <a:cubicBezTo>
                    <a:pt x="28" y="66"/>
                    <a:pt x="28" y="66"/>
                    <a:pt x="28" y="66"/>
                  </a:cubicBezTo>
                  <a:cubicBezTo>
                    <a:pt x="57" y="49"/>
                    <a:pt x="57" y="49"/>
                    <a:pt x="57" y="49"/>
                  </a:cubicBezTo>
                  <a:cubicBezTo>
                    <a:pt x="57" y="17"/>
                    <a:pt x="57" y="17"/>
                    <a:pt x="57" y="17"/>
                  </a:cubicBezTo>
                  <a:cubicBezTo>
                    <a:pt x="28" y="0"/>
                    <a:pt x="28" y="0"/>
                    <a:pt x="28" y="0"/>
                  </a:cubicBezTo>
                  <a:lnTo>
                    <a:pt x="0" y="17"/>
                  </a:lnTo>
                  <a:close/>
                  <a:moveTo>
                    <a:pt x="50" y="45"/>
                  </a:moveTo>
                  <a:cubicBezTo>
                    <a:pt x="48" y="47"/>
                    <a:pt x="37" y="52"/>
                    <a:pt x="32" y="56"/>
                  </a:cubicBezTo>
                  <a:cubicBezTo>
                    <a:pt x="32" y="10"/>
                    <a:pt x="32" y="10"/>
                    <a:pt x="32" y="10"/>
                  </a:cubicBezTo>
                  <a:cubicBezTo>
                    <a:pt x="37" y="13"/>
                    <a:pt x="48" y="19"/>
                    <a:pt x="50" y="21"/>
                  </a:cubicBezTo>
                  <a:lnTo>
                    <a:pt x="50" y="45"/>
                  </a:lnTo>
                  <a:close/>
                  <a:moveTo>
                    <a:pt x="7" y="21"/>
                  </a:moveTo>
                  <a:cubicBezTo>
                    <a:pt x="9" y="19"/>
                    <a:pt x="19" y="14"/>
                    <a:pt x="25" y="10"/>
                  </a:cubicBezTo>
                  <a:cubicBezTo>
                    <a:pt x="25" y="56"/>
                    <a:pt x="25" y="56"/>
                    <a:pt x="25" y="56"/>
                  </a:cubicBezTo>
                  <a:cubicBezTo>
                    <a:pt x="19" y="52"/>
                    <a:pt x="9" y="47"/>
                    <a:pt x="7" y="45"/>
                  </a:cubicBezTo>
                  <a:lnTo>
                    <a:pt x="7" y="21"/>
                  </a:lnTo>
                  <a:close/>
                </a:path>
              </a:pathLst>
            </a:custGeom>
            <a:solidFill>
              <a:srgbClr val="FFFFF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11" name="Freeform 13"/>
            <p:cNvSpPr>
              <a:spLocks noEditPoints="1"/>
            </p:cNvSpPr>
            <p:nvPr userDrawn="1"/>
          </p:nvSpPr>
          <p:spPr bwMode="auto">
            <a:xfrm>
              <a:off x="6231078" y="802401"/>
              <a:ext cx="398322" cy="430148"/>
            </a:xfrm>
            <a:custGeom>
              <a:avLst/>
              <a:gdLst>
                <a:gd name="T0" fmla="*/ 121108 w 398383"/>
                <a:gd name="T1" fmla="*/ 258152 h 430254"/>
                <a:gd name="T2" fmla="*/ 121108 w 398383"/>
                <a:gd name="T3" fmla="*/ 232656 h 430254"/>
                <a:gd name="T4" fmla="*/ 270900 w 398383"/>
                <a:gd name="T5" fmla="*/ 232656 h 430254"/>
                <a:gd name="T6" fmla="*/ 270900 w 398383"/>
                <a:gd name="T7" fmla="*/ 258152 h 430254"/>
                <a:gd name="T8" fmla="*/ 121108 w 398383"/>
                <a:gd name="T9" fmla="*/ 258152 h 430254"/>
                <a:gd name="T10" fmla="*/ 121108 w 398383"/>
                <a:gd name="T11" fmla="*/ 188037 h 430254"/>
                <a:gd name="T12" fmla="*/ 121108 w 398383"/>
                <a:gd name="T13" fmla="*/ 159353 h 430254"/>
                <a:gd name="T14" fmla="*/ 270900 w 398383"/>
                <a:gd name="T15" fmla="*/ 159353 h 430254"/>
                <a:gd name="T16" fmla="*/ 270900 w 398383"/>
                <a:gd name="T17" fmla="*/ 188037 h 430254"/>
                <a:gd name="T18" fmla="*/ 121108 w 398383"/>
                <a:gd name="T19" fmla="*/ 188037 h 430254"/>
                <a:gd name="T20" fmla="*/ 121108 w 398383"/>
                <a:gd name="T21" fmla="*/ 114734 h 430254"/>
                <a:gd name="T22" fmla="*/ 121108 w 398383"/>
                <a:gd name="T23" fmla="*/ 89238 h 430254"/>
                <a:gd name="T24" fmla="*/ 270900 w 398383"/>
                <a:gd name="T25" fmla="*/ 89238 h 430254"/>
                <a:gd name="T26" fmla="*/ 270900 w 398383"/>
                <a:gd name="T27" fmla="*/ 114734 h 430254"/>
                <a:gd name="T28" fmla="*/ 121108 w 398383"/>
                <a:gd name="T29" fmla="*/ 114734 h 430254"/>
                <a:gd name="T30" fmla="*/ 299584 w 398383"/>
                <a:gd name="T31" fmla="*/ 0 h 430254"/>
                <a:gd name="T32" fmla="*/ 98799 w 398383"/>
                <a:gd name="T33" fmla="*/ 0 h 430254"/>
                <a:gd name="T34" fmla="*/ 0 w 398383"/>
                <a:gd name="T35" fmla="*/ 172101 h 430254"/>
                <a:gd name="T36" fmla="*/ 98799 w 398383"/>
                <a:gd name="T37" fmla="*/ 344203 h 430254"/>
                <a:gd name="T38" fmla="*/ 229469 w 398383"/>
                <a:gd name="T39" fmla="*/ 344203 h 430254"/>
                <a:gd name="T40" fmla="*/ 347390 w 398383"/>
                <a:gd name="T41" fmla="*/ 430254 h 430254"/>
                <a:gd name="T42" fmla="*/ 328268 w 398383"/>
                <a:gd name="T43" fmla="*/ 293210 h 430254"/>
                <a:gd name="T44" fmla="*/ 398383 w 398383"/>
                <a:gd name="T45" fmla="*/ 172101 h 430254"/>
                <a:gd name="T46" fmla="*/ 299584 w 398383"/>
                <a:gd name="T47" fmla="*/ 0 h 430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8383" h="430254">
                  <a:moveTo>
                    <a:pt x="121108" y="258152"/>
                  </a:moveTo>
                  <a:lnTo>
                    <a:pt x="121108" y="232656"/>
                  </a:lnTo>
                  <a:lnTo>
                    <a:pt x="270900" y="232656"/>
                  </a:lnTo>
                  <a:lnTo>
                    <a:pt x="270900" y="258152"/>
                  </a:lnTo>
                  <a:lnTo>
                    <a:pt x="121108" y="258152"/>
                  </a:lnTo>
                  <a:moveTo>
                    <a:pt x="121108" y="188037"/>
                  </a:moveTo>
                  <a:lnTo>
                    <a:pt x="121108" y="159353"/>
                  </a:lnTo>
                  <a:lnTo>
                    <a:pt x="270900" y="159353"/>
                  </a:lnTo>
                  <a:lnTo>
                    <a:pt x="270900" y="188037"/>
                  </a:lnTo>
                  <a:lnTo>
                    <a:pt x="121108" y="188037"/>
                  </a:lnTo>
                  <a:moveTo>
                    <a:pt x="121108" y="114734"/>
                  </a:moveTo>
                  <a:lnTo>
                    <a:pt x="121108" y="89238"/>
                  </a:lnTo>
                  <a:lnTo>
                    <a:pt x="270900" y="89238"/>
                  </a:lnTo>
                  <a:lnTo>
                    <a:pt x="270900" y="114734"/>
                  </a:lnTo>
                  <a:lnTo>
                    <a:pt x="121108" y="114734"/>
                  </a:lnTo>
                  <a:moveTo>
                    <a:pt x="299584" y="0"/>
                  </a:moveTo>
                  <a:lnTo>
                    <a:pt x="98799" y="0"/>
                  </a:lnTo>
                  <a:lnTo>
                    <a:pt x="0" y="172101"/>
                  </a:lnTo>
                  <a:lnTo>
                    <a:pt x="98799" y="344203"/>
                  </a:lnTo>
                  <a:lnTo>
                    <a:pt x="229469" y="344203"/>
                  </a:lnTo>
                  <a:lnTo>
                    <a:pt x="347390" y="430254"/>
                  </a:lnTo>
                  <a:lnTo>
                    <a:pt x="328268" y="293210"/>
                  </a:lnTo>
                  <a:lnTo>
                    <a:pt x="398383" y="172101"/>
                  </a:lnTo>
                  <a:lnTo>
                    <a:pt x="299584" y="0"/>
                  </a:lnTo>
                </a:path>
              </a:pathLst>
            </a:custGeom>
            <a:gradFill rotWithShape="1">
              <a:gsLst>
                <a:gs pos="0">
                  <a:schemeClr val="accent4"/>
                </a:gs>
                <a:gs pos="100000">
                  <a:schemeClr val="accent5"/>
                </a:gs>
              </a:gsLst>
              <a:lin ang="0" scaled="1"/>
            </a:gradFill>
            <a:ln>
              <a:noFill/>
            </a:ln>
            <a:effectLst/>
            <a:extLst/>
          </p:spPr>
          <p:txBody>
            <a:bodyPr vert="horz" wrap="square" lIns="91440" tIns="45720" rIns="91440" bIns="45720" numCol="1" anchor="t" anchorCtr="0" compatLnSpc="1">
              <a:prstTxWarp prst="textNoShape">
                <a:avLst/>
              </a:prstTxWarp>
            </a:bodyPr>
            <a:lstStyle/>
            <a:p>
              <a:endParaRPr lang="en-US"/>
            </a:p>
          </p:txBody>
        </p:sp>
        <p:sp>
          <p:nvSpPr>
            <p:cNvPr id="112" name="Freeform 14"/>
            <p:cNvSpPr>
              <a:spLocks/>
            </p:cNvSpPr>
            <p:nvPr userDrawn="1"/>
          </p:nvSpPr>
          <p:spPr bwMode="auto">
            <a:xfrm>
              <a:off x="7900907" y="463906"/>
              <a:ext cx="729725" cy="914462"/>
            </a:xfrm>
            <a:custGeom>
              <a:avLst/>
              <a:gdLst>
                <a:gd name="T0" fmla="*/ 104 w 229"/>
                <a:gd name="T1" fmla="*/ 0 h 287"/>
                <a:gd name="T2" fmla="*/ 0 w 229"/>
                <a:gd name="T3" fmla="*/ 94 h 287"/>
                <a:gd name="T4" fmla="*/ 7 w 229"/>
                <a:gd name="T5" fmla="*/ 115 h 287"/>
                <a:gd name="T6" fmla="*/ 6 w 229"/>
                <a:gd name="T7" fmla="*/ 117 h 287"/>
                <a:gd name="T8" fmla="*/ 102 w 229"/>
                <a:gd name="T9" fmla="*/ 228 h 287"/>
                <a:gd name="T10" fmla="*/ 102 w 229"/>
                <a:gd name="T11" fmla="*/ 228 h 287"/>
                <a:gd name="T12" fmla="*/ 102 w 229"/>
                <a:gd name="T13" fmla="*/ 228 h 287"/>
                <a:gd name="T14" fmla="*/ 93 w 229"/>
                <a:gd name="T15" fmla="*/ 249 h 287"/>
                <a:gd name="T16" fmla="*/ 94 w 229"/>
                <a:gd name="T17" fmla="*/ 255 h 287"/>
                <a:gd name="T18" fmla="*/ 121 w 229"/>
                <a:gd name="T19" fmla="*/ 287 h 287"/>
                <a:gd name="T20" fmla="*/ 188 w 229"/>
                <a:gd name="T21" fmla="*/ 287 h 287"/>
                <a:gd name="T22" fmla="*/ 204 w 229"/>
                <a:gd name="T23" fmla="*/ 141 h 287"/>
                <a:gd name="T24" fmla="*/ 183 w 229"/>
                <a:gd name="T25" fmla="*/ 22 h 287"/>
                <a:gd name="T26" fmla="*/ 162 w 229"/>
                <a:gd name="T27" fmla="*/ 37 h 287"/>
                <a:gd name="T28" fmla="*/ 166 w 229"/>
                <a:gd name="T29" fmla="*/ 12 h 287"/>
                <a:gd name="T30" fmla="*/ 152 w 229"/>
                <a:gd name="T31" fmla="*/ 7 h 287"/>
                <a:gd name="T32" fmla="*/ 104 w 229"/>
                <a:gd name="T33"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9" h="287">
                  <a:moveTo>
                    <a:pt x="104" y="0"/>
                  </a:moveTo>
                  <a:cubicBezTo>
                    <a:pt x="6" y="0"/>
                    <a:pt x="0" y="94"/>
                    <a:pt x="0" y="94"/>
                  </a:cubicBezTo>
                  <a:cubicBezTo>
                    <a:pt x="12" y="106"/>
                    <a:pt x="7" y="115"/>
                    <a:pt x="7" y="115"/>
                  </a:cubicBezTo>
                  <a:cubicBezTo>
                    <a:pt x="6" y="117"/>
                    <a:pt x="6" y="117"/>
                    <a:pt x="6" y="117"/>
                  </a:cubicBezTo>
                  <a:cubicBezTo>
                    <a:pt x="96" y="134"/>
                    <a:pt x="102" y="228"/>
                    <a:pt x="102" y="228"/>
                  </a:cubicBezTo>
                  <a:cubicBezTo>
                    <a:pt x="102" y="228"/>
                    <a:pt x="102" y="228"/>
                    <a:pt x="102" y="228"/>
                  </a:cubicBezTo>
                  <a:cubicBezTo>
                    <a:pt x="102" y="228"/>
                    <a:pt x="102" y="228"/>
                    <a:pt x="102" y="228"/>
                  </a:cubicBezTo>
                  <a:cubicBezTo>
                    <a:pt x="94" y="237"/>
                    <a:pt x="93" y="244"/>
                    <a:pt x="93" y="249"/>
                  </a:cubicBezTo>
                  <a:cubicBezTo>
                    <a:pt x="93" y="253"/>
                    <a:pt x="94" y="255"/>
                    <a:pt x="94" y="255"/>
                  </a:cubicBezTo>
                  <a:cubicBezTo>
                    <a:pt x="121" y="287"/>
                    <a:pt x="121" y="287"/>
                    <a:pt x="121" y="287"/>
                  </a:cubicBezTo>
                  <a:cubicBezTo>
                    <a:pt x="188" y="287"/>
                    <a:pt x="188" y="287"/>
                    <a:pt x="188" y="287"/>
                  </a:cubicBezTo>
                  <a:cubicBezTo>
                    <a:pt x="181" y="211"/>
                    <a:pt x="204" y="141"/>
                    <a:pt x="204" y="141"/>
                  </a:cubicBezTo>
                  <a:cubicBezTo>
                    <a:pt x="229" y="75"/>
                    <a:pt x="205" y="40"/>
                    <a:pt x="183" y="22"/>
                  </a:cubicBezTo>
                  <a:cubicBezTo>
                    <a:pt x="162" y="37"/>
                    <a:pt x="162" y="37"/>
                    <a:pt x="162" y="37"/>
                  </a:cubicBezTo>
                  <a:cubicBezTo>
                    <a:pt x="166" y="12"/>
                    <a:pt x="166" y="12"/>
                    <a:pt x="166" y="12"/>
                  </a:cubicBezTo>
                  <a:cubicBezTo>
                    <a:pt x="158" y="8"/>
                    <a:pt x="152" y="7"/>
                    <a:pt x="152" y="7"/>
                  </a:cubicBezTo>
                  <a:cubicBezTo>
                    <a:pt x="134" y="2"/>
                    <a:pt x="118" y="0"/>
                    <a:pt x="104" y="0"/>
                  </a:cubicBezTo>
                </a:path>
              </a:pathLst>
            </a:custGeom>
            <a:gradFill rotWithShape="1">
              <a:gsLst>
                <a:gs pos="0">
                  <a:schemeClr val="accent5"/>
                </a:gs>
                <a:gs pos="100000">
                  <a:schemeClr val="accent4"/>
                </a:gs>
              </a:gsLst>
              <a:lin ang="0" scaled="1"/>
            </a:gradFill>
            <a:ln>
              <a:noFill/>
            </a:ln>
            <a:effectLst/>
            <a:extLst/>
          </p:spPr>
          <p:txBody>
            <a:bodyPr vert="horz" wrap="square" lIns="91440" tIns="45720" rIns="91440" bIns="45720" numCol="1" anchor="t" anchorCtr="0" compatLnSpc="1">
              <a:prstTxWarp prst="textNoShape">
                <a:avLst/>
              </a:prstTxWarp>
            </a:bodyPr>
            <a:lstStyle/>
            <a:p>
              <a:endParaRPr lang="en-US"/>
            </a:p>
          </p:txBody>
        </p:sp>
        <p:sp>
          <p:nvSpPr>
            <p:cNvPr id="113" name="Freeform 15"/>
            <p:cNvSpPr>
              <a:spLocks/>
            </p:cNvSpPr>
            <p:nvPr/>
          </p:nvSpPr>
          <p:spPr bwMode="auto">
            <a:xfrm>
              <a:off x="8199695" y="1187941"/>
              <a:ext cx="28679" cy="66912"/>
            </a:xfrm>
            <a:custGeom>
              <a:avLst/>
              <a:gdLst>
                <a:gd name="T0" fmla="*/ 9 w 9"/>
                <a:gd name="T1" fmla="*/ 0 h 21"/>
                <a:gd name="T2" fmla="*/ 0 w 9"/>
                <a:gd name="T3" fmla="*/ 21 h 21"/>
                <a:gd name="T4" fmla="*/ 9 w 9"/>
                <a:gd name="T5" fmla="*/ 0 h 21"/>
                <a:gd name="T6" fmla="*/ 9 w 9"/>
                <a:gd name="T7" fmla="*/ 0 h 21"/>
              </a:gdLst>
              <a:ahLst/>
              <a:cxnLst>
                <a:cxn ang="0">
                  <a:pos x="T0" y="T1"/>
                </a:cxn>
                <a:cxn ang="0">
                  <a:pos x="T2" y="T3"/>
                </a:cxn>
                <a:cxn ang="0">
                  <a:pos x="T4" y="T5"/>
                </a:cxn>
                <a:cxn ang="0">
                  <a:pos x="T6" y="T7"/>
                </a:cxn>
              </a:cxnLst>
              <a:rect l="0" t="0" r="r" b="b"/>
              <a:pathLst>
                <a:path w="9" h="21">
                  <a:moveTo>
                    <a:pt x="9" y="0"/>
                  </a:moveTo>
                  <a:cubicBezTo>
                    <a:pt x="1" y="9"/>
                    <a:pt x="0" y="16"/>
                    <a:pt x="0" y="21"/>
                  </a:cubicBezTo>
                  <a:cubicBezTo>
                    <a:pt x="0" y="16"/>
                    <a:pt x="1" y="9"/>
                    <a:pt x="9" y="0"/>
                  </a:cubicBezTo>
                  <a:cubicBezTo>
                    <a:pt x="9" y="0"/>
                    <a:pt x="9" y="0"/>
                    <a:pt x="9" y="0"/>
                  </a:cubicBezTo>
                </a:path>
              </a:pathLst>
            </a:custGeom>
            <a:solidFill>
              <a:srgbClr val="34342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14" name="Freeform 16"/>
            <p:cNvSpPr>
              <a:spLocks noEditPoints="1"/>
            </p:cNvSpPr>
            <p:nvPr userDrawn="1"/>
          </p:nvSpPr>
          <p:spPr bwMode="auto">
            <a:xfrm>
              <a:off x="8366896" y="157274"/>
              <a:ext cx="398322" cy="379167"/>
            </a:xfrm>
            <a:custGeom>
              <a:avLst/>
              <a:gdLst>
                <a:gd name="T0" fmla="*/ 39 w 125"/>
                <a:gd name="T1" fmla="*/ 80 h 119"/>
                <a:gd name="T2" fmla="*/ 39 w 125"/>
                <a:gd name="T3" fmla="*/ 72 h 119"/>
                <a:gd name="T4" fmla="*/ 86 w 125"/>
                <a:gd name="T5" fmla="*/ 72 h 119"/>
                <a:gd name="T6" fmla="*/ 86 w 125"/>
                <a:gd name="T7" fmla="*/ 80 h 119"/>
                <a:gd name="T8" fmla="*/ 39 w 125"/>
                <a:gd name="T9" fmla="*/ 80 h 119"/>
                <a:gd name="T10" fmla="*/ 39 w 125"/>
                <a:gd name="T11" fmla="*/ 58 h 119"/>
                <a:gd name="T12" fmla="*/ 39 w 125"/>
                <a:gd name="T13" fmla="*/ 49 h 119"/>
                <a:gd name="T14" fmla="*/ 86 w 125"/>
                <a:gd name="T15" fmla="*/ 49 h 119"/>
                <a:gd name="T16" fmla="*/ 86 w 125"/>
                <a:gd name="T17" fmla="*/ 58 h 119"/>
                <a:gd name="T18" fmla="*/ 39 w 125"/>
                <a:gd name="T19" fmla="*/ 58 h 119"/>
                <a:gd name="T20" fmla="*/ 39 w 125"/>
                <a:gd name="T21" fmla="*/ 35 h 119"/>
                <a:gd name="T22" fmla="*/ 39 w 125"/>
                <a:gd name="T23" fmla="*/ 27 h 119"/>
                <a:gd name="T24" fmla="*/ 86 w 125"/>
                <a:gd name="T25" fmla="*/ 27 h 119"/>
                <a:gd name="T26" fmla="*/ 86 w 125"/>
                <a:gd name="T27" fmla="*/ 35 h 119"/>
                <a:gd name="T28" fmla="*/ 39 w 125"/>
                <a:gd name="T29" fmla="*/ 35 h 119"/>
                <a:gd name="T30" fmla="*/ 93 w 125"/>
                <a:gd name="T31" fmla="*/ 0 h 119"/>
                <a:gd name="T32" fmla="*/ 31 w 125"/>
                <a:gd name="T33" fmla="*/ 0 h 119"/>
                <a:gd name="T34" fmla="*/ 0 w 125"/>
                <a:gd name="T35" fmla="*/ 54 h 119"/>
                <a:gd name="T36" fmla="*/ 21 w 125"/>
                <a:gd name="T37" fmla="*/ 91 h 119"/>
                <a:gd name="T38" fmla="*/ 19 w 125"/>
                <a:gd name="T39" fmla="*/ 109 h 119"/>
                <a:gd name="T40" fmla="*/ 36 w 125"/>
                <a:gd name="T41" fmla="*/ 119 h 119"/>
                <a:gd name="T42" fmla="*/ 36 w 125"/>
                <a:gd name="T43" fmla="*/ 119 h 119"/>
                <a:gd name="T44" fmla="*/ 36 w 125"/>
                <a:gd name="T45" fmla="*/ 119 h 119"/>
                <a:gd name="T46" fmla="*/ 52 w 125"/>
                <a:gd name="T47" fmla="*/ 108 h 119"/>
                <a:gd name="T48" fmla="*/ 93 w 125"/>
                <a:gd name="T49" fmla="*/ 108 h 119"/>
                <a:gd name="T50" fmla="*/ 125 w 125"/>
                <a:gd name="T51" fmla="*/ 54 h 119"/>
                <a:gd name="T52" fmla="*/ 93 w 125"/>
                <a:gd name="T53"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5" h="119">
                  <a:moveTo>
                    <a:pt x="39" y="80"/>
                  </a:moveTo>
                  <a:cubicBezTo>
                    <a:pt x="39" y="72"/>
                    <a:pt x="39" y="72"/>
                    <a:pt x="39" y="72"/>
                  </a:cubicBezTo>
                  <a:cubicBezTo>
                    <a:pt x="86" y="72"/>
                    <a:pt x="86" y="72"/>
                    <a:pt x="86" y="72"/>
                  </a:cubicBezTo>
                  <a:cubicBezTo>
                    <a:pt x="86" y="80"/>
                    <a:pt x="86" y="80"/>
                    <a:pt x="86" y="80"/>
                  </a:cubicBezTo>
                  <a:cubicBezTo>
                    <a:pt x="39" y="80"/>
                    <a:pt x="39" y="80"/>
                    <a:pt x="39" y="80"/>
                  </a:cubicBezTo>
                  <a:moveTo>
                    <a:pt x="39" y="58"/>
                  </a:moveTo>
                  <a:cubicBezTo>
                    <a:pt x="39" y="49"/>
                    <a:pt x="39" y="49"/>
                    <a:pt x="39" y="49"/>
                  </a:cubicBezTo>
                  <a:cubicBezTo>
                    <a:pt x="86" y="49"/>
                    <a:pt x="86" y="49"/>
                    <a:pt x="86" y="49"/>
                  </a:cubicBezTo>
                  <a:cubicBezTo>
                    <a:pt x="86" y="58"/>
                    <a:pt x="86" y="58"/>
                    <a:pt x="86" y="58"/>
                  </a:cubicBezTo>
                  <a:cubicBezTo>
                    <a:pt x="39" y="58"/>
                    <a:pt x="39" y="58"/>
                    <a:pt x="39" y="58"/>
                  </a:cubicBezTo>
                  <a:moveTo>
                    <a:pt x="39" y="35"/>
                  </a:moveTo>
                  <a:cubicBezTo>
                    <a:pt x="39" y="27"/>
                    <a:pt x="39" y="27"/>
                    <a:pt x="39" y="27"/>
                  </a:cubicBezTo>
                  <a:cubicBezTo>
                    <a:pt x="86" y="27"/>
                    <a:pt x="86" y="27"/>
                    <a:pt x="86" y="27"/>
                  </a:cubicBezTo>
                  <a:cubicBezTo>
                    <a:pt x="86" y="35"/>
                    <a:pt x="86" y="35"/>
                    <a:pt x="86" y="35"/>
                  </a:cubicBezTo>
                  <a:cubicBezTo>
                    <a:pt x="39" y="35"/>
                    <a:pt x="39" y="35"/>
                    <a:pt x="39" y="35"/>
                  </a:cubicBezTo>
                  <a:moveTo>
                    <a:pt x="93" y="0"/>
                  </a:moveTo>
                  <a:cubicBezTo>
                    <a:pt x="31" y="0"/>
                    <a:pt x="31" y="0"/>
                    <a:pt x="31" y="0"/>
                  </a:cubicBezTo>
                  <a:cubicBezTo>
                    <a:pt x="0" y="54"/>
                    <a:pt x="0" y="54"/>
                    <a:pt x="0" y="54"/>
                  </a:cubicBezTo>
                  <a:cubicBezTo>
                    <a:pt x="21" y="91"/>
                    <a:pt x="21" y="91"/>
                    <a:pt x="21" y="91"/>
                  </a:cubicBezTo>
                  <a:cubicBezTo>
                    <a:pt x="19" y="109"/>
                    <a:pt x="19" y="109"/>
                    <a:pt x="19" y="109"/>
                  </a:cubicBezTo>
                  <a:cubicBezTo>
                    <a:pt x="24" y="112"/>
                    <a:pt x="30" y="115"/>
                    <a:pt x="36" y="119"/>
                  </a:cubicBezTo>
                  <a:cubicBezTo>
                    <a:pt x="36" y="119"/>
                    <a:pt x="36" y="119"/>
                    <a:pt x="36" y="119"/>
                  </a:cubicBezTo>
                  <a:cubicBezTo>
                    <a:pt x="36" y="119"/>
                    <a:pt x="36" y="119"/>
                    <a:pt x="36" y="119"/>
                  </a:cubicBezTo>
                  <a:cubicBezTo>
                    <a:pt x="52" y="108"/>
                    <a:pt x="52" y="108"/>
                    <a:pt x="52" y="108"/>
                  </a:cubicBezTo>
                  <a:cubicBezTo>
                    <a:pt x="93" y="108"/>
                    <a:pt x="93" y="108"/>
                    <a:pt x="93" y="108"/>
                  </a:cubicBezTo>
                  <a:cubicBezTo>
                    <a:pt x="125" y="54"/>
                    <a:pt x="125" y="54"/>
                    <a:pt x="125" y="54"/>
                  </a:cubicBezTo>
                  <a:cubicBezTo>
                    <a:pt x="93" y="0"/>
                    <a:pt x="93" y="0"/>
                    <a:pt x="93" y="0"/>
                  </a:cubicBezTo>
                </a:path>
              </a:pathLst>
            </a:custGeom>
            <a:gradFill rotWithShape="1">
              <a:gsLst>
                <a:gs pos="0">
                  <a:schemeClr val="accent3"/>
                </a:gs>
                <a:gs pos="100000">
                  <a:schemeClr val="accent2"/>
                </a:gs>
              </a:gsLst>
              <a:lin ang="0" scaled="1"/>
            </a:gradFill>
            <a:ln>
              <a:noFill/>
            </a:ln>
            <a:effectLst/>
            <a:extLst/>
          </p:spPr>
          <p:txBody>
            <a:bodyPr vert="horz" wrap="square" lIns="91440" tIns="45720" rIns="91440" bIns="45720" numCol="1" anchor="t" anchorCtr="0" compatLnSpc="1">
              <a:prstTxWarp prst="textNoShape">
                <a:avLst/>
              </a:prstTxWarp>
            </a:bodyPr>
            <a:lstStyle/>
            <a:p>
              <a:endParaRPr lang="en-US"/>
            </a:p>
          </p:txBody>
        </p:sp>
        <p:sp>
          <p:nvSpPr>
            <p:cNvPr id="115" name="Freeform 17"/>
            <p:cNvSpPr>
              <a:spLocks/>
            </p:cNvSpPr>
            <p:nvPr userDrawn="1"/>
          </p:nvSpPr>
          <p:spPr bwMode="auto">
            <a:xfrm>
              <a:off x="8414694" y="504578"/>
              <a:ext cx="66918" cy="79656"/>
            </a:xfrm>
            <a:custGeom>
              <a:avLst/>
              <a:gdLst>
                <a:gd name="T0" fmla="*/ 4 w 21"/>
                <a:gd name="T1" fmla="*/ 0 h 25"/>
                <a:gd name="T2" fmla="*/ 4 w 21"/>
                <a:gd name="T3" fmla="*/ 0 h 25"/>
                <a:gd name="T4" fmla="*/ 4 w 21"/>
                <a:gd name="T5" fmla="*/ 0 h 25"/>
                <a:gd name="T6" fmla="*/ 0 w 21"/>
                <a:gd name="T7" fmla="*/ 25 h 25"/>
                <a:gd name="T8" fmla="*/ 21 w 21"/>
                <a:gd name="T9" fmla="*/ 10 h 25"/>
                <a:gd name="T10" fmla="*/ 4 w 21"/>
                <a:gd name="T11" fmla="*/ 0 h 25"/>
                <a:gd name="T12" fmla="*/ 4 w 21"/>
                <a:gd name="T13" fmla="*/ 0 h 25"/>
                <a:gd name="T14" fmla="*/ 4 w 21"/>
                <a:gd name="T15" fmla="*/ 0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5">
                  <a:moveTo>
                    <a:pt x="4" y="0"/>
                  </a:moveTo>
                  <a:cubicBezTo>
                    <a:pt x="4" y="0"/>
                    <a:pt x="4" y="0"/>
                    <a:pt x="4" y="0"/>
                  </a:cubicBezTo>
                  <a:cubicBezTo>
                    <a:pt x="4" y="0"/>
                    <a:pt x="4" y="0"/>
                    <a:pt x="4" y="0"/>
                  </a:cubicBezTo>
                  <a:cubicBezTo>
                    <a:pt x="0" y="25"/>
                    <a:pt x="0" y="25"/>
                    <a:pt x="0" y="25"/>
                  </a:cubicBezTo>
                  <a:cubicBezTo>
                    <a:pt x="21" y="10"/>
                    <a:pt x="21" y="10"/>
                    <a:pt x="21" y="10"/>
                  </a:cubicBezTo>
                  <a:cubicBezTo>
                    <a:pt x="15" y="6"/>
                    <a:pt x="9" y="3"/>
                    <a:pt x="4" y="0"/>
                  </a:cubicBezTo>
                  <a:cubicBezTo>
                    <a:pt x="4" y="0"/>
                    <a:pt x="4" y="0"/>
                    <a:pt x="4" y="0"/>
                  </a:cubicBezTo>
                  <a:cubicBezTo>
                    <a:pt x="4" y="0"/>
                    <a:pt x="4" y="0"/>
                    <a:pt x="4" y="0"/>
                  </a:cubicBezTo>
                </a:path>
              </a:pathLst>
            </a:custGeom>
            <a:solidFill>
              <a:schemeClr val="accent5">
                <a:lumMod val="75000"/>
              </a:schemeClr>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16" name="Freeform 18"/>
            <p:cNvSpPr>
              <a:spLocks/>
            </p:cNvSpPr>
            <p:nvPr/>
          </p:nvSpPr>
          <p:spPr bwMode="auto">
            <a:xfrm>
              <a:off x="8419569" y="499704"/>
              <a:ext cx="12746" cy="79656"/>
            </a:xfrm>
            <a:custGeom>
              <a:avLst/>
              <a:gdLst>
                <a:gd name="T0" fmla="*/ 12748 w 12748"/>
                <a:gd name="T1" fmla="*/ 0 h 79676"/>
                <a:gd name="T2" fmla="*/ 0 w 12748"/>
                <a:gd name="T3" fmla="*/ 79676 h 79676"/>
                <a:gd name="T4" fmla="*/ 12748 w 12748"/>
                <a:gd name="T5" fmla="*/ 0 h 79676"/>
                <a:gd name="T6" fmla="*/ 12748 w 12748"/>
                <a:gd name="T7" fmla="*/ 0 h 79676"/>
              </a:gdLst>
              <a:ahLst/>
              <a:cxnLst>
                <a:cxn ang="0">
                  <a:pos x="T0" y="T1"/>
                </a:cxn>
                <a:cxn ang="0">
                  <a:pos x="T2" y="T3"/>
                </a:cxn>
                <a:cxn ang="0">
                  <a:pos x="T4" y="T5"/>
                </a:cxn>
                <a:cxn ang="0">
                  <a:pos x="T6" y="T7"/>
                </a:cxn>
              </a:cxnLst>
              <a:rect l="0" t="0" r="r" b="b"/>
              <a:pathLst>
                <a:path w="12748" h="79676">
                  <a:moveTo>
                    <a:pt x="12748" y="0"/>
                  </a:moveTo>
                  <a:lnTo>
                    <a:pt x="0" y="79676"/>
                  </a:lnTo>
                  <a:lnTo>
                    <a:pt x="12748" y="0"/>
                  </a:lnTo>
                  <a:lnTo>
                    <a:pt x="12748" y="0"/>
                  </a:lnTo>
                  <a:close/>
                </a:path>
              </a:pathLst>
            </a:custGeom>
            <a:solidFill>
              <a:srgbClr val="34342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17" name="Freeform 19"/>
            <p:cNvSpPr>
              <a:spLocks/>
            </p:cNvSpPr>
            <p:nvPr/>
          </p:nvSpPr>
          <p:spPr bwMode="auto">
            <a:xfrm>
              <a:off x="8419569" y="499704"/>
              <a:ext cx="12746" cy="79656"/>
            </a:xfrm>
            <a:custGeom>
              <a:avLst/>
              <a:gdLst>
                <a:gd name="T0" fmla="*/ 12748 w 12748"/>
                <a:gd name="T1" fmla="*/ 0 h 79676"/>
                <a:gd name="T2" fmla="*/ 0 w 12748"/>
                <a:gd name="T3" fmla="*/ 79676 h 79676"/>
                <a:gd name="T4" fmla="*/ 12748 w 12748"/>
                <a:gd name="T5" fmla="*/ 0 h 79676"/>
                <a:gd name="T6" fmla="*/ 12748 w 12748"/>
                <a:gd name="T7" fmla="*/ 0 h 79676"/>
              </a:gdLst>
              <a:ahLst/>
              <a:cxnLst>
                <a:cxn ang="0">
                  <a:pos x="T0" y="T1"/>
                </a:cxn>
                <a:cxn ang="0">
                  <a:pos x="T2" y="T3"/>
                </a:cxn>
                <a:cxn ang="0">
                  <a:pos x="T4" y="T5"/>
                </a:cxn>
                <a:cxn ang="0">
                  <a:pos x="T6" y="T7"/>
                </a:cxn>
              </a:cxnLst>
              <a:rect l="0" t="0" r="r" b="b"/>
              <a:pathLst>
                <a:path w="12748" h="79676">
                  <a:moveTo>
                    <a:pt x="12748" y="0"/>
                  </a:moveTo>
                  <a:lnTo>
                    <a:pt x="0" y="79676"/>
                  </a:lnTo>
                  <a:lnTo>
                    <a:pt x="12748" y="0"/>
                  </a:lnTo>
                  <a:lnTo>
                    <a:pt x="12748" y="0"/>
                  </a:lnTo>
                </a:path>
              </a:pathLst>
            </a:cu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18" name="Freeform 20"/>
            <p:cNvSpPr>
              <a:spLocks/>
            </p:cNvSpPr>
            <p:nvPr/>
          </p:nvSpPr>
          <p:spPr bwMode="auto">
            <a:xfrm>
              <a:off x="8432315" y="499704"/>
              <a:ext cx="54172" cy="31862"/>
            </a:xfrm>
            <a:custGeom>
              <a:avLst/>
              <a:gdLst>
                <a:gd name="T0" fmla="*/ 0 w 17"/>
                <a:gd name="T1" fmla="*/ 0 h 10"/>
                <a:gd name="T2" fmla="*/ 0 w 17"/>
                <a:gd name="T3" fmla="*/ 0 h 10"/>
                <a:gd name="T4" fmla="*/ 17 w 17"/>
                <a:gd name="T5" fmla="*/ 10 h 10"/>
                <a:gd name="T6" fmla="*/ 17 w 17"/>
                <a:gd name="T7" fmla="*/ 10 h 10"/>
                <a:gd name="T8" fmla="*/ 0 w 17"/>
                <a:gd name="T9" fmla="*/ 0 h 10"/>
              </a:gdLst>
              <a:ahLst/>
              <a:cxnLst>
                <a:cxn ang="0">
                  <a:pos x="T0" y="T1"/>
                </a:cxn>
                <a:cxn ang="0">
                  <a:pos x="T2" y="T3"/>
                </a:cxn>
                <a:cxn ang="0">
                  <a:pos x="T4" y="T5"/>
                </a:cxn>
                <a:cxn ang="0">
                  <a:pos x="T6" y="T7"/>
                </a:cxn>
                <a:cxn ang="0">
                  <a:pos x="T8" y="T9"/>
                </a:cxn>
              </a:cxnLst>
              <a:rect l="0" t="0" r="r" b="b"/>
              <a:pathLst>
                <a:path w="17" h="10">
                  <a:moveTo>
                    <a:pt x="0" y="0"/>
                  </a:moveTo>
                  <a:cubicBezTo>
                    <a:pt x="0" y="0"/>
                    <a:pt x="0" y="0"/>
                    <a:pt x="0" y="0"/>
                  </a:cubicBezTo>
                  <a:cubicBezTo>
                    <a:pt x="5" y="3"/>
                    <a:pt x="11" y="6"/>
                    <a:pt x="17" y="10"/>
                  </a:cubicBezTo>
                  <a:cubicBezTo>
                    <a:pt x="17" y="10"/>
                    <a:pt x="17" y="10"/>
                    <a:pt x="17" y="10"/>
                  </a:cubicBezTo>
                  <a:cubicBezTo>
                    <a:pt x="11" y="6"/>
                    <a:pt x="5" y="3"/>
                    <a:pt x="0" y="0"/>
                  </a:cubicBezTo>
                </a:path>
              </a:pathLst>
            </a:custGeom>
            <a:solidFill>
              <a:srgbClr val="34342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19" name="Freeform 21"/>
            <p:cNvSpPr>
              <a:spLocks noEditPoints="1"/>
            </p:cNvSpPr>
            <p:nvPr userDrawn="1"/>
          </p:nvSpPr>
          <p:spPr bwMode="auto">
            <a:xfrm>
              <a:off x="6157100" y="1299460"/>
              <a:ext cx="312285" cy="165686"/>
            </a:xfrm>
            <a:custGeom>
              <a:avLst/>
              <a:gdLst>
                <a:gd name="T0" fmla="*/ 54 w 98"/>
                <a:gd name="T1" fmla="*/ 52 h 52"/>
                <a:gd name="T2" fmla="*/ 98 w 98"/>
                <a:gd name="T3" fmla="*/ 26 h 52"/>
                <a:gd name="T4" fmla="*/ 54 w 98"/>
                <a:gd name="T5" fmla="*/ 0 h 52"/>
                <a:gd name="T6" fmla="*/ 54 w 98"/>
                <a:gd name="T7" fmla="*/ 15 h 52"/>
                <a:gd name="T8" fmla="*/ 0 w 98"/>
                <a:gd name="T9" fmla="*/ 15 h 52"/>
                <a:gd name="T10" fmla="*/ 0 w 98"/>
                <a:gd name="T11" fmla="*/ 36 h 52"/>
                <a:gd name="T12" fmla="*/ 54 w 98"/>
                <a:gd name="T13" fmla="*/ 36 h 52"/>
                <a:gd name="T14" fmla="*/ 54 w 98"/>
                <a:gd name="T15" fmla="*/ 52 h 52"/>
                <a:gd name="T16" fmla="*/ 7 w 98"/>
                <a:gd name="T17" fmla="*/ 30 h 52"/>
                <a:gd name="T18" fmla="*/ 7 w 98"/>
                <a:gd name="T19" fmla="*/ 22 h 52"/>
                <a:gd name="T20" fmla="*/ 61 w 98"/>
                <a:gd name="T21" fmla="*/ 22 h 52"/>
                <a:gd name="T22" fmla="*/ 61 w 98"/>
                <a:gd name="T23" fmla="*/ 11 h 52"/>
                <a:gd name="T24" fmla="*/ 86 w 98"/>
                <a:gd name="T25" fmla="*/ 26 h 52"/>
                <a:gd name="T26" fmla="*/ 61 w 98"/>
                <a:gd name="T27" fmla="*/ 40 h 52"/>
                <a:gd name="T28" fmla="*/ 61 w 98"/>
                <a:gd name="T29" fmla="*/ 30 h 52"/>
                <a:gd name="T30" fmla="*/ 7 w 98"/>
                <a:gd name="T31" fmla="*/ 3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8" h="52">
                  <a:moveTo>
                    <a:pt x="54" y="52"/>
                  </a:moveTo>
                  <a:cubicBezTo>
                    <a:pt x="98" y="26"/>
                    <a:pt x="98" y="26"/>
                    <a:pt x="98" y="26"/>
                  </a:cubicBezTo>
                  <a:cubicBezTo>
                    <a:pt x="54" y="0"/>
                    <a:pt x="54" y="0"/>
                    <a:pt x="54" y="0"/>
                  </a:cubicBezTo>
                  <a:cubicBezTo>
                    <a:pt x="54" y="0"/>
                    <a:pt x="54" y="11"/>
                    <a:pt x="54" y="15"/>
                  </a:cubicBezTo>
                  <a:cubicBezTo>
                    <a:pt x="48" y="15"/>
                    <a:pt x="0" y="15"/>
                    <a:pt x="0" y="15"/>
                  </a:cubicBezTo>
                  <a:cubicBezTo>
                    <a:pt x="0" y="36"/>
                    <a:pt x="0" y="36"/>
                    <a:pt x="0" y="36"/>
                  </a:cubicBezTo>
                  <a:cubicBezTo>
                    <a:pt x="0" y="36"/>
                    <a:pt x="48" y="36"/>
                    <a:pt x="54" y="36"/>
                  </a:cubicBezTo>
                  <a:cubicBezTo>
                    <a:pt x="54" y="40"/>
                    <a:pt x="54" y="52"/>
                    <a:pt x="54" y="52"/>
                  </a:cubicBezTo>
                  <a:close/>
                  <a:moveTo>
                    <a:pt x="7" y="30"/>
                  </a:moveTo>
                  <a:cubicBezTo>
                    <a:pt x="7" y="27"/>
                    <a:pt x="7" y="24"/>
                    <a:pt x="7" y="22"/>
                  </a:cubicBezTo>
                  <a:cubicBezTo>
                    <a:pt x="13" y="22"/>
                    <a:pt x="61" y="22"/>
                    <a:pt x="61" y="22"/>
                  </a:cubicBezTo>
                  <a:cubicBezTo>
                    <a:pt x="61" y="22"/>
                    <a:pt x="61" y="15"/>
                    <a:pt x="61" y="11"/>
                  </a:cubicBezTo>
                  <a:cubicBezTo>
                    <a:pt x="67" y="15"/>
                    <a:pt x="80" y="22"/>
                    <a:pt x="86" y="26"/>
                  </a:cubicBezTo>
                  <a:cubicBezTo>
                    <a:pt x="80" y="29"/>
                    <a:pt x="67" y="37"/>
                    <a:pt x="61" y="40"/>
                  </a:cubicBezTo>
                  <a:cubicBezTo>
                    <a:pt x="61" y="37"/>
                    <a:pt x="61" y="30"/>
                    <a:pt x="61" y="30"/>
                  </a:cubicBezTo>
                  <a:cubicBezTo>
                    <a:pt x="61" y="30"/>
                    <a:pt x="13" y="30"/>
                    <a:pt x="7" y="30"/>
                  </a:cubicBezTo>
                  <a:close/>
                </a:path>
              </a:pathLst>
            </a:custGeom>
            <a:gradFill rotWithShape="1">
              <a:gsLst>
                <a:gs pos="0">
                  <a:schemeClr val="accent2"/>
                </a:gs>
                <a:gs pos="100000">
                  <a:schemeClr val="accent3"/>
                </a:gs>
              </a:gsLst>
              <a:lin ang="0" scaled="1"/>
            </a:gradFill>
            <a:ln>
              <a:noFill/>
            </a:ln>
            <a:effectLst/>
            <a:extLst/>
          </p:spPr>
          <p:txBody>
            <a:bodyPr vert="horz" wrap="square" lIns="91440" tIns="45720" rIns="91440" bIns="45720" numCol="1" anchor="t" anchorCtr="0" compatLnSpc="1">
              <a:prstTxWarp prst="textNoShape">
                <a:avLst/>
              </a:prstTxWarp>
            </a:bodyPr>
            <a:lstStyle/>
            <a:p>
              <a:endParaRPr lang="en-US"/>
            </a:p>
          </p:txBody>
        </p:sp>
        <p:sp>
          <p:nvSpPr>
            <p:cNvPr id="120" name="Freeform 22"/>
            <p:cNvSpPr>
              <a:spLocks noEditPoints="1"/>
            </p:cNvSpPr>
            <p:nvPr userDrawn="1"/>
          </p:nvSpPr>
          <p:spPr bwMode="auto">
            <a:xfrm>
              <a:off x="5943600" y="1395049"/>
              <a:ext cx="356896" cy="187991"/>
            </a:xfrm>
            <a:custGeom>
              <a:avLst/>
              <a:gdLst>
                <a:gd name="T0" fmla="*/ 43 w 112"/>
                <a:gd name="T1" fmla="*/ 46 h 59"/>
                <a:gd name="T2" fmla="*/ 15 w 112"/>
                <a:gd name="T3" fmla="*/ 30 h 59"/>
                <a:gd name="T4" fmla="*/ 43 w 112"/>
                <a:gd name="T5" fmla="*/ 13 h 59"/>
                <a:gd name="T6" fmla="*/ 43 w 112"/>
                <a:gd name="T7" fmla="*/ 25 h 59"/>
                <a:gd name="T8" fmla="*/ 104 w 112"/>
                <a:gd name="T9" fmla="*/ 25 h 59"/>
                <a:gd name="T10" fmla="*/ 104 w 112"/>
                <a:gd name="T11" fmla="*/ 34 h 59"/>
                <a:gd name="T12" fmla="*/ 43 w 112"/>
                <a:gd name="T13" fmla="*/ 34 h 59"/>
                <a:gd name="T14" fmla="*/ 43 w 112"/>
                <a:gd name="T15" fmla="*/ 46 h 59"/>
                <a:gd name="T16" fmla="*/ 50 w 112"/>
                <a:gd name="T17" fmla="*/ 0 h 59"/>
                <a:gd name="T18" fmla="*/ 0 w 112"/>
                <a:gd name="T19" fmla="*/ 30 h 59"/>
                <a:gd name="T20" fmla="*/ 50 w 112"/>
                <a:gd name="T21" fmla="*/ 59 h 59"/>
                <a:gd name="T22" fmla="*/ 50 w 112"/>
                <a:gd name="T23" fmla="*/ 42 h 59"/>
                <a:gd name="T24" fmla="*/ 112 w 112"/>
                <a:gd name="T25" fmla="*/ 42 h 59"/>
                <a:gd name="T26" fmla="*/ 112 w 112"/>
                <a:gd name="T27" fmla="*/ 17 h 59"/>
                <a:gd name="T28" fmla="*/ 50 w 112"/>
                <a:gd name="T29" fmla="*/ 17 h 59"/>
                <a:gd name="T30" fmla="*/ 50 w 112"/>
                <a:gd name="T31"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 h="59">
                  <a:moveTo>
                    <a:pt x="43" y="46"/>
                  </a:moveTo>
                  <a:cubicBezTo>
                    <a:pt x="36" y="42"/>
                    <a:pt x="21" y="34"/>
                    <a:pt x="15" y="30"/>
                  </a:cubicBezTo>
                  <a:cubicBezTo>
                    <a:pt x="21" y="26"/>
                    <a:pt x="36" y="17"/>
                    <a:pt x="43" y="13"/>
                  </a:cubicBezTo>
                  <a:cubicBezTo>
                    <a:pt x="43" y="17"/>
                    <a:pt x="43" y="25"/>
                    <a:pt x="43" y="25"/>
                  </a:cubicBezTo>
                  <a:cubicBezTo>
                    <a:pt x="43" y="25"/>
                    <a:pt x="98" y="25"/>
                    <a:pt x="104" y="25"/>
                  </a:cubicBezTo>
                  <a:cubicBezTo>
                    <a:pt x="104" y="28"/>
                    <a:pt x="104" y="31"/>
                    <a:pt x="104" y="34"/>
                  </a:cubicBezTo>
                  <a:cubicBezTo>
                    <a:pt x="98" y="34"/>
                    <a:pt x="43" y="34"/>
                    <a:pt x="43" y="34"/>
                  </a:cubicBezTo>
                  <a:cubicBezTo>
                    <a:pt x="43" y="34"/>
                    <a:pt x="43" y="42"/>
                    <a:pt x="43" y="46"/>
                  </a:cubicBezTo>
                  <a:moveTo>
                    <a:pt x="50" y="0"/>
                  </a:moveTo>
                  <a:cubicBezTo>
                    <a:pt x="0" y="30"/>
                    <a:pt x="0" y="30"/>
                    <a:pt x="0" y="30"/>
                  </a:cubicBezTo>
                  <a:cubicBezTo>
                    <a:pt x="50" y="59"/>
                    <a:pt x="50" y="59"/>
                    <a:pt x="50" y="59"/>
                  </a:cubicBezTo>
                  <a:cubicBezTo>
                    <a:pt x="50" y="59"/>
                    <a:pt x="50" y="46"/>
                    <a:pt x="50" y="42"/>
                  </a:cubicBezTo>
                  <a:cubicBezTo>
                    <a:pt x="57" y="42"/>
                    <a:pt x="112" y="42"/>
                    <a:pt x="112" y="42"/>
                  </a:cubicBezTo>
                  <a:cubicBezTo>
                    <a:pt x="112" y="17"/>
                    <a:pt x="112" y="17"/>
                    <a:pt x="112" y="17"/>
                  </a:cubicBezTo>
                  <a:cubicBezTo>
                    <a:pt x="112" y="17"/>
                    <a:pt x="57" y="17"/>
                    <a:pt x="50" y="17"/>
                  </a:cubicBezTo>
                  <a:cubicBezTo>
                    <a:pt x="50" y="13"/>
                    <a:pt x="50" y="0"/>
                    <a:pt x="50" y="0"/>
                  </a:cubicBezTo>
                </a:path>
              </a:pathLst>
            </a:custGeom>
            <a:gradFill rotWithShape="1">
              <a:gsLst>
                <a:gs pos="0">
                  <a:schemeClr val="accent6"/>
                </a:gs>
                <a:gs pos="100000">
                  <a:schemeClr val="accent1"/>
                </a:gs>
              </a:gsLst>
              <a:lin ang="0" scaled="1"/>
            </a:gradFill>
            <a:ln>
              <a:noFill/>
            </a:ln>
            <a:effectLst/>
            <a:extLst/>
          </p:spPr>
          <p:txBody>
            <a:bodyPr vert="horz" wrap="square" lIns="91440" tIns="45720" rIns="91440" bIns="45720" numCol="1" anchor="t" anchorCtr="0" compatLnSpc="1">
              <a:prstTxWarp prst="textNoShape">
                <a:avLst/>
              </a:prstTxWarp>
            </a:bodyPr>
            <a:lstStyle/>
            <a:p>
              <a:endParaRPr lang="en-US"/>
            </a:p>
          </p:txBody>
        </p:sp>
        <p:sp>
          <p:nvSpPr>
            <p:cNvPr id="121" name="Freeform 24"/>
            <p:cNvSpPr>
              <a:spLocks noEditPoints="1"/>
            </p:cNvSpPr>
            <p:nvPr userDrawn="1"/>
          </p:nvSpPr>
          <p:spPr bwMode="auto">
            <a:xfrm>
              <a:off x="8577901" y="1038186"/>
              <a:ext cx="261299" cy="229411"/>
            </a:xfrm>
            <a:custGeom>
              <a:avLst/>
              <a:gdLst>
                <a:gd name="T0" fmla="*/ 89238 w 261339"/>
                <a:gd name="T1" fmla="*/ 188036 h 229468"/>
                <a:gd name="T2" fmla="*/ 44619 w 261339"/>
                <a:gd name="T3" fmla="*/ 114734 h 229468"/>
                <a:gd name="T4" fmla="*/ 89238 w 261339"/>
                <a:gd name="T5" fmla="*/ 38244 h 229468"/>
                <a:gd name="T6" fmla="*/ 175289 w 261339"/>
                <a:gd name="T7" fmla="*/ 38244 h 229468"/>
                <a:gd name="T8" fmla="*/ 216721 w 261339"/>
                <a:gd name="T9" fmla="*/ 114734 h 229468"/>
                <a:gd name="T10" fmla="*/ 175289 w 261339"/>
                <a:gd name="T11" fmla="*/ 188036 h 229468"/>
                <a:gd name="T12" fmla="*/ 89238 w 261339"/>
                <a:gd name="T13" fmla="*/ 188036 h 229468"/>
                <a:gd name="T14" fmla="*/ 197598 w 261339"/>
                <a:gd name="T15" fmla="*/ 0 h 229468"/>
                <a:gd name="T16" fmla="*/ 63741 w 261339"/>
                <a:gd name="T17" fmla="*/ 0 h 229468"/>
                <a:gd name="T18" fmla="*/ 0 w 261339"/>
                <a:gd name="T19" fmla="*/ 114734 h 229468"/>
                <a:gd name="T20" fmla="*/ 63741 w 261339"/>
                <a:gd name="T21" fmla="*/ 229468 h 229468"/>
                <a:gd name="T22" fmla="*/ 197598 w 261339"/>
                <a:gd name="T23" fmla="*/ 229468 h 229468"/>
                <a:gd name="T24" fmla="*/ 261339 w 261339"/>
                <a:gd name="T25" fmla="*/ 114734 h 229468"/>
                <a:gd name="T26" fmla="*/ 197598 w 261339"/>
                <a:gd name="T27" fmla="*/ 0 h 229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1339" h="229468">
                  <a:moveTo>
                    <a:pt x="89238" y="188036"/>
                  </a:moveTo>
                  <a:lnTo>
                    <a:pt x="44619" y="114734"/>
                  </a:lnTo>
                  <a:lnTo>
                    <a:pt x="89238" y="38244"/>
                  </a:lnTo>
                  <a:lnTo>
                    <a:pt x="175289" y="38244"/>
                  </a:lnTo>
                  <a:lnTo>
                    <a:pt x="216721" y="114734"/>
                  </a:lnTo>
                  <a:lnTo>
                    <a:pt x="175289" y="188036"/>
                  </a:lnTo>
                  <a:lnTo>
                    <a:pt x="89238" y="188036"/>
                  </a:lnTo>
                  <a:moveTo>
                    <a:pt x="197598" y="0"/>
                  </a:moveTo>
                  <a:lnTo>
                    <a:pt x="63741" y="0"/>
                  </a:lnTo>
                  <a:lnTo>
                    <a:pt x="0" y="114734"/>
                  </a:lnTo>
                  <a:lnTo>
                    <a:pt x="63741" y="229468"/>
                  </a:lnTo>
                  <a:lnTo>
                    <a:pt x="197598" y="229468"/>
                  </a:lnTo>
                  <a:lnTo>
                    <a:pt x="261339" y="114734"/>
                  </a:lnTo>
                  <a:lnTo>
                    <a:pt x="197598" y="0"/>
                  </a:lnTo>
                </a:path>
              </a:pathLst>
            </a:custGeom>
            <a:gradFill rotWithShape="1">
              <a:gsLst>
                <a:gs pos="0">
                  <a:schemeClr val="accent2"/>
                </a:gs>
                <a:gs pos="100000">
                  <a:schemeClr val="accent3"/>
                </a:gs>
              </a:gsLst>
              <a:lin ang="0" scaled="1"/>
            </a:gradFill>
            <a:ln>
              <a:noFill/>
            </a:ln>
            <a:effectLst/>
            <a:extLst/>
          </p:spPr>
          <p:txBody>
            <a:bodyPr vert="horz" wrap="square" lIns="91440" tIns="45720" rIns="91440" bIns="45720" numCol="1" anchor="t" anchorCtr="0" compatLnSpc="1">
              <a:prstTxWarp prst="textNoShape">
                <a:avLst/>
              </a:prstTxWarp>
            </a:bodyPr>
            <a:lstStyle/>
            <a:p>
              <a:endParaRPr lang="en-US"/>
            </a:p>
          </p:txBody>
        </p:sp>
        <p:sp>
          <p:nvSpPr>
            <p:cNvPr id="122" name="Freeform 26"/>
            <p:cNvSpPr>
              <a:spLocks noEditPoints="1"/>
            </p:cNvSpPr>
            <p:nvPr/>
          </p:nvSpPr>
          <p:spPr bwMode="auto">
            <a:xfrm>
              <a:off x="8839200" y="942597"/>
              <a:ext cx="210314" cy="181617"/>
            </a:xfrm>
            <a:custGeom>
              <a:avLst/>
              <a:gdLst>
                <a:gd name="T0" fmla="*/ 70115 w 210346"/>
                <a:gd name="T1" fmla="*/ 149792 h 181662"/>
                <a:gd name="T2" fmla="*/ 38244 w 210346"/>
                <a:gd name="T3" fmla="*/ 92425 h 181662"/>
                <a:gd name="T4" fmla="*/ 70115 w 210346"/>
                <a:gd name="T5" fmla="*/ 31870 h 181662"/>
                <a:gd name="T6" fmla="*/ 140230 w 210346"/>
                <a:gd name="T7" fmla="*/ 31870 h 181662"/>
                <a:gd name="T8" fmla="*/ 175288 w 210346"/>
                <a:gd name="T9" fmla="*/ 92425 h 181662"/>
                <a:gd name="T10" fmla="*/ 140230 w 210346"/>
                <a:gd name="T11" fmla="*/ 149792 h 181662"/>
                <a:gd name="T12" fmla="*/ 70115 w 210346"/>
                <a:gd name="T13" fmla="*/ 149792 h 181662"/>
                <a:gd name="T14" fmla="*/ 159353 w 210346"/>
                <a:gd name="T15" fmla="*/ 0 h 181662"/>
                <a:gd name="T16" fmla="*/ 54180 w 210346"/>
                <a:gd name="T17" fmla="*/ 0 h 181662"/>
                <a:gd name="T18" fmla="*/ 0 w 210346"/>
                <a:gd name="T19" fmla="*/ 92425 h 181662"/>
                <a:gd name="T20" fmla="*/ 54180 w 210346"/>
                <a:gd name="T21" fmla="*/ 181662 h 181662"/>
                <a:gd name="T22" fmla="*/ 159353 w 210346"/>
                <a:gd name="T23" fmla="*/ 181662 h 181662"/>
                <a:gd name="T24" fmla="*/ 210346 w 210346"/>
                <a:gd name="T25" fmla="*/ 92425 h 181662"/>
                <a:gd name="T26" fmla="*/ 159353 w 210346"/>
                <a:gd name="T27" fmla="*/ 0 h 181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0346" h="181662">
                  <a:moveTo>
                    <a:pt x="70115" y="149792"/>
                  </a:moveTo>
                  <a:lnTo>
                    <a:pt x="38244" y="92425"/>
                  </a:lnTo>
                  <a:lnTo>
                    <a:pt x="70115" y="31870"/>
                  </a:lnTo>
                  <a:lnTo>
                    <a:pt x="140230" y="31870"/>
                  </a:lnTo>
                  <a:lnTo>
                    <a:pt x="175288" y="92425"/>
                  </a:lnTo>
                  <a:lnTo>
                    <a:pt x="140230" y="149792"/>
                  </a:lnTo>
                  <a:lnTo>
                    <a:pt x="70115" y="149792"/>
                  </a:lnTo>
                  <a:moveTo>
                    <a:pt x="159353" y="0"/>
                  </a:moveTo>
                  <a:lnTo>
                    <a:pt x="54180" y="0"/>
                  </a:lnTo>
                  <a:lnTo>
                    <a:pt x="0" y="92425"/>
                  </a:lnTo>
                  <a:lnTo>
                    <a:pt x="54180" y="181662"/>
                  </a:lnTo>
                  <a:lnTo>
                    <a:pt x="159353" y="181662"/>
                  </a:lnTo>
                  <a:lnTo>
                    <a:pt x="210346" y="92425"/>
                  </a:lnTo>
                  <a:lnTo>
                    <a:pt x="159353" y="0"/>
                  </a:lnTo>
                </a:path>
              </a:pathLst>
            </a:custGeom>
            <a:gradFill rotWithShape="1">
              <a:gsLst>
                <a:gs pos="0">
                  <a:schemeClr val="accent5"/>
                </a:gs>
                <a:gs pos="100000">
                  <a:schemeClr val="accent4"/>
                </a:gs>
              </a:gsLst>
              <a:lin ang="0" scaled="1"/>
            </a:gradFill>
            <a:ln>
              <a:noFill/>
            </a:ln>
            <a:effectLst/>
            <a:extLst/>
          </p:spPr>
          <p:txBody>
            <a:bodyPr vert="horz" wrap="square" lIns="91440" tIns="45720" rIns="91440" bIns="45720" numCol="1" anchor="t" anchorCtr="0" compatLnSpc="1">
              <a:prstTxWarp prst="textNoShape">
                <a:avLst/>
              </a:prstTxWarp>
            </a:bodyPr>
            <a:lstStyle/>
            <a:p>
              <a:endParaRPr lang="en-US"/>
            </a:p>
          </p:txBody>
        </p:sp>
        <p:sp>
          <p:nvSpPr>
            <p:cNvPr id="123" name="Freeform 28"/>
            <p:cNvSpPr>
              <a:spLocks noEditPoints="1"/>
            </p:cNvSpPr>
            <p:nvPr/>
          </p:nvSpPr>
          <p:spPr bwMode="auto">
            <a:xfrm>
              <a:off x="8683058" y="878871"/>
              <a:ext cx="156142" cy="137010"/>
            </a:xfrm>
            <a:custGeom>
              <a:avLst/>
              <a:gdLst>
                <a:gd name="T0" fmla="*/ 54180 w 156166"/>
                <a:gd name="T1" fmla="*/ 111548 h 137044"/>
                <a:gd name="T2" fmla="*/ 28683 w 156166"/>
                <a:gd name="T3" fmla="*/ 70116 h 137044"/>
                <a:gd name="T4" fmla="*/ 54180 w 156166"/>
                <a:gd name="T5" fmla="*/ 25497 h 137044"/>
                <a:gd name="T6" fmla="*/ 105173 w 156166"/>
                <a:gd name="T7" fmla="*/ 25497 h 137044"/>
                <a:gd name="T8" fmla="*/ 130669 w 156166"/>
                <a:gd name="T9" fmla="*/ 70116 h 137044"/>
                <a:gd name="T10" fmla="*/ 105173 w 156166"/>
                <a:gd name="T11" fmla="*/ 111548 h 137044"/>
                <a:gd name="T12" fmla="*/ 54180 w 156166"/>
                <a:gd name="T13" fmla="*/ 111548 h 137044"/>
                <a:gd name="T14" fmla="*/ 117921 w 156166"/>
                <a:gd name="T15" fmla="*/ 0 h 137044"/>
                <a:gd name="T16" fmla="*/ 38245 w 156166"/>
                <a:gd name="T17" fmla="*/ 0 h 137044"/>
                <a:gd name="T18" fmla="*/ 0 w 156166"/>
                <a:gd name="T19" fmla="*/ 70116 h 137044"/>
                <a:gd name="T20" fmla="*/ 38245 w 156166"/>
                <a:gd name="T21" fmla="*/ 137044 h 137044"/>
                <a:gd name="T22" fmla="*/ 117921 w 156166"/>
                <a:gd name="T23" fmla="*/ 137044 h 137044"/>
                <a:gd name="T24" fmla="*/ 156166 w 156166"/>
                <a:gd name="T25" fmla="*/ 70116 h 137044"/>
                <a:gd name="T26" fmla="*/ 117921 w 156166"/>
                <a:gd name="T27" fmla="*/ 0 h 137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6166" h="137044">
                  <a:moveTo>
                    <a:pt x="54180" y="111548"/>
                  </a:moveTo>
                  <a:lnTo>
                    <a:pt x="28683" y="70116"/>
                  </a:lnTo>
                  <a:lnTo>
                    <a:pt x="54180" y="25497"/>
                  </a:lnTo>
                  <a:lnTo>
                    <a:pt x="105173" y="25497"/>
                  </a:lnTo>
                  <a:lnTo>
                    <a:pt x="130669" y="70116"/>
                  </a:lnTo>
                  <a:lnTo>
                    <a:pt x="105173" y="111548"/>
                  </a:lnTo>
                  <a:lnTo>
                    <a:pt x="54180" y="111548"/>
                  </a:lnTo>
                  <a:moveTo>
                    <a:pt x="117921" y="0"/>
                  </a:moveTo>
                  <a:lnTo>
                    <a:pt x="38245" y="0"/>
                  </a:lnTo>
                  <a:lnTo>
                    <a:pt x="0" y="70116"/>
                  </a:lnTo>
                  <a:lnTo>
                    <a:pt x="38245" y="137044"/>
                  </a:lnTo>
                  <a:lnTo>
                    <a:pt x="117921" y="137044"/>
                  </a:lnTo>
                  <a:lnTo>
                    <a:pt x="156166" y="70116"/>
                  </a:lnTo>
                  <a:lnTo>
                    <a:pt x="117921" y="0"/>
                  </a:lnTo>
                </a:path>
              </a:pathLst>
            </a:custGeom>
            <a:gradFill rotWithShape="1">
              <a:gsLst>
                <a:gs pos="0">
                  <a:schemeClr val="accent1"/>
                </a:gs>
                <a:gs pos="100000">
                  <a:schemeClr val="accent6"/>
                </a:gs>
              </a:gsLst>
              <a:lin ang="0" scaled="1"/>
            </a:gradFill>
            <a:ln>
              <a:noFill/>
            </a:ln>
            <a:effectLst/>
            <a:extLst/>
          </p:spPr>
          <p:txBody>
            <a:bodyPr vert="horz" wrap="square" lIns="91440" tIns="45720" rIns="91440" bIns="45720" numCol="1" anchor="t" anchorCtr="0" compatLnSpc="1">
              <a:prstTxWarp prst="textNoShape">
                <a:avLst/>
              </a:prstTxWarp>
            </a:bodyPr>
            <a:lstStyle/>
            <a:p>
              <a:endParaRPr lang="en-US"/>
            </a:p>
          </p:txBody>
        </p:sp>
        <p:sp>
          <p:nvSpPr>
            <p:cNvPr id="124" name="Freeform 29"/>
            <p:cNvSpPr>
              <a:spLocks noEditPoints="1"/>
            </p:cNvSpPr>
            <p:nvPr/>
          </p:nvSpPr>
          <p:spPr bwMode="auto">
            <a:xfrm>
              <a:off x="8145523" y="601665"/>
              <a:ext cx="229434" cy="328186"/>
            </a:xfrm>
            <a:custGeom>
              <a:avLst/>
              <a:gdLst>
                <a:gd name="T0" fmla="*/ 0 w 229469"/>
                <a:gd name="T1" fmla="*/ 98799 h 328267"/>
                <a:gd name="T2" fmla="*/ 57368 w 229469"/>
                <a:gd name="T3" fmla="*/ 197598 h 328267"/>
                <a:gd name="T4" fmla="*/ 172102 w 229469"/>
                <a:gd name="T5" fmla="*/ 197598 h 328267"/>
                <a:gd name="T6" fmla="*/ 229469 w 229469"/>
                <a:gd name="T7" fmla="*/ 98799 h 328267"/>
                <a:gd name="T8" fmla="*/ 172102 w 229469"/>
                <a:gd name="T9" fmla="*/ 0 h 328267"/>
                <a:gd name="T10" fmla="*/ 57368 w 229469"/>
                <a:gd name="T11" fmla="*/ 0 h 328267"/>
                <a:gd name="T12" fmla="*/ 0 w 229469"/>
                <a:gd name="T13" fmla="*/ 98799 h 328267"/>
                <a:gd name="T14" fmla="*/ 41432 w 229469"/>
                <a:gd name="T15" fmla="*/ 98799 h 328267"/>
                <a:gd name="T16" fmla="*/ 79677 w 229469"/>
                <a:gd name="T17" fmla="*/ 31871 h 328267"/>
                <a:gd name="T18" fmla="*/ 152980 w 229469"/>
                <a:gd name="T19" fmla="*/ 31871 h 328267"/>
                <a:gd name="T20" fmla="*/ 191224 w 229469"/>
                <a:gd name="T21" fmla="*/ 98799 h 328267"/>
                <a:gd name="T22" fmla="*/ 152980 w 229469"/>
                <a:gd name="T23" fmla="*/ 162540 h 328267"/>
                <a:gd name="T24" fmla="*/ 79677 w 229469"/>
                <a:gd name="T25" fmla="*/ 162540 h 328267"/>
                <a:gd name="T26" fmla="*/ 41432 w 229469"/>
                <a:gd name="T27" fmla="*/ 98799 h 328267"/>
                <a:gd name="T28" fmla="*/ 146605 w 229469"/>
                <a:gd name="T29" fmla="*/ 296397 h 328267"/>
                <a:gd name="T30" fmla="*/ 86051 w 229469"/>
                <a:gd name="T31" fmla="*/ 296397 h 328267"/>
                <a:gd name="T32" fmla="*/ 86051 w 229469"/>
                <a:gd name="T33" fmla="*/ 328267 h 328267"/>
                <a:gd name="T34" fmla="*/ 146605 w 229469"/>
                <a:gd name="T35" fmla="*/ 328267 h 328267"/>
                <a:gd name="T36" fmla="*/ 146605 w 229469"/>
                <a:gd name="T37" fmla="*/ 296397 h 328267"/>
                <a:gd name="T38" fmla="*/ 172102 w 229469"/>
                <a:gd name="T39" fmla="*/ 213533 h 328267"/>
                <a:gd name="T40" fmla="*/ 57368 w 229469"/>
                <a:gd name="T41" fmla="*/ 213533 h 328267"/>
                <a:gd name="T42" fmla="*/ 57368 w 229469"/>
                <a:gd name="T43" fmla="*/ 242217 h 328267"/>
                <a:gd name="T44" fmla="*/ 172102 w 229469"/>
                <a:gd name="T45" fmla="*/ 242217 h 328267"/>
                <a:gd name="T46" fmla="*/ 172102 w 229469"/>
                <a:gd name="T47" fmla="*/ 213533 h 328267"/>
                <a:gd name="T48" fmla="*/ 172102 w 229469"/>
                <a:gd name="T49" fmla="*/ 254965 h 328267"/>
                <a:gd name="T50" fmla="*/ 57368 w 229469"/>
                <a:gd name="T51" fmla="*/ 254965 h 328267"/>
                <a:gd name="T52" fmla="*/ 57368 w 229469"/>
                <a:gd name="T53" fmla="*/ 286836 h 328267"/>
                <a:gd name="T54" fmla="*/ 172102 w 229469"/>
                <a:gd name="T55" fmla="*/ 286836 h 328267"/>
                <a:gd name="T56" fmla="*/ 172102 w 229469"/>
                <a:gd name="T57" fmla="*/ 254965 h 328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9469" h="328267">
                  <a:moveTo>
                    <a:pt x="0" y="98799"/>
                  </a:moveTo>
                  <a:lnTo>
                    <a:pt x="57368" y="197598"/>
                  </a:lnTo>
                  <a:lnTo>
                    <a:pt x="172102" y="197598"/>
                  </a:lnTo>
                  <a:lnTo>
                    <a:pt x="229469" y="98799"/>
                  </a:lnTo>
                  <a:lnTo>
                    <a:pt x="172102" y="0"/>
                  </a:lnTo>
                  <a:lnTo>
                    <a:pt x="57368" y="0"/>
                  </a:lnTo>
                  <a:lnTo>
                    <a:pt x="0" y="98799"/>
                  </a:lnTo>
                  <a:close/>
                  <a:moveTo>
                    <a:pt x="41432" y="98799"/>
                  </a:moveTo>
                  <a:lnTo>
                    <a:pt x="79677" y="31871"/>
                  </a:lnTo>
                  <a:lnTo>
                    <a:pt x="152980" y="31871"/>
                  </a:lnTo>
                  <a:lnTo>
                    <a:pt x="191224" y="98799"/>
                  </a:lnTo>
                  <a:lnTo>
                    <a:pt x="152980" y="162540"/>
                  </a:lnTo>
                  <a:lnTo>
                    <a:pt x="79677" y="162540"/>
                  </a:lnTo>
                  <a:lnTo>
                    <a:pt x="41432" y="98799"/>
                  </a:lnTo>
                  <a:close/>
                  <a:moveTo>
                    <a:pt x="146605" y="296397"/>
                  </a:moveTo>
                  <a:lnTo>
                    <a:pt x="86051" y="296397"/>
                  </a:lnTo>
                  <a:lnTo>
                    <a:pt x="86051" y="328267"/>
                  </a:lnTo>
                  <a:lnTo>
                    <a:pt x="146605" y="328267"/>
                  </a:lnTo>
                  <a:lnTo>
                    <a:pt x="146605" y="296397"/>
                  </a:lnTo>
                  <a:close/>
                  <a:moveTo>
                    <a:pt x="172102" y="213533"/>
                  </a:moveTo>
                  <a:lnTo>
                    <a:pt x="57368" y="213533"/>
                  </a:lnTo>
                  <a:lnTo>
                    <a:pt x="57368" y="242217"/>
                  </a:lnTo>
                  <a:lnTo>
                    <a:pt x="172102" y="242217"/>
                  </a:lnTo>
                  <a:lnTo>
                    <a:pt x="172102" y="213533"/>
                  </a:lnTo>
                  <a:close/>
                  <a:moveTo>
                    <a:pt x="172102" y="254965"/>
                  </a:moveTo>
                  <a:lnTo>
                    <a:pt x="57368" y="254965"/>
                  </a:lnTo>
                  <a:lnTo>
                    <a:pt x="57368" y="286836"/>
                  </a:lnTo>
                  <a:lnTo>
                    <a:pt x="172102" y="286836"/>
                  </a:lnTo>
                  <a:lnTo>
                    <a:pt x="172102" y="254965"/>
                  </a:lnTo>
                  <a:close/>
                </a:path>
              </a:pathLst>
            </a:custGeom>
            <a:solidFill>
              <a:srgbClr val="FFFFF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25" name="Freeform 30"/>
            <p:cNvSpPr>
              <a:spLocks noEditPoints="1"/>
            </p:cNvSpPr>
            <p:nvPr userDrawn="1"/>
          </p:nvSpPr>
          <p:spPr bwMode="auto">
            <a:xfrm>
              <a:off x="7791813" y="254361"/>
              <a:ext cx="254926" cy="251716"/>
            </a:xfrm>
            <a:custGeom>
              <a:avLst/>
              <a:gdLst>
                <a:gd name="T0" fmla="*/ 0 w 80"/>
                <a:gd name="T1" fmla="*/ 40 h 79"/>
                <a:gd name="T2" fmla="*/ 80 w 80"/>
                <a:gd name="T3" fmla="*/ 40 h 79"/>
                <a:gd name="T4" fmla="*/ 5 w 80"/>
                <a:gd name="T5" fmla="*/ 42 h 79"/>
                <a:gd name="T6" fmla="*/ 19 w 80"/>
                <a:gd name="T7" fmla="*/ 54 h 79"/>
                <a:gd name="T8" fmla="*/ 5 w 80"/>
                <a:gd name="T9" fmla="*/ 42 h 79"/>
                <a:gd name="T10" fmla="*/ 43 w 80"/>
                <a:gd name="T11" fmla="*/ 5 h 79"/>
                <a:gd name="T12" fmla="*/ 43 w 80"/>
                <a:gd name="T13" fmla="*/ 19 h 79"/>
                <a:gd name="T14" fmla="*/ 57 w 80"/>
                <a:gd name="T15" fmla="*/ 37 h 79"/>
                <a:gd name="T16" fmla="*/ 43 w 80"/>
                <a:gd name="T17" fmla="*/ 24 h 79"/>
                <a:gd name="T18" fmla="*/ 38 w 80"/>
                <a:gd name="T19" fmla="*/ 5 h 79"/>
                <a:gd name="T20" fmla="*/ 26 w 80"/>
                <a:gd name="T21" fmla="*/ 19 h 79"/>
                <a:gd name="T22" fmla="*/ 38 w 80"/>
                <a:gd name="T23" fmla="*/ 24 h 79"/>
                <a:gd name="T24" fmla="*/ 23 w 80"/>
                <a:gd name="T25" fmla="*/ 37 h 79"/>
                <a:gd name="T26" fmla="*/ 38 w 80"/>
                <a:gd name="T27" fmla="*/ 24 h 79"/>
                <a:gd name="T28" fmla="*/ 5 w 80"/>
                <a:gd name="T29" fmla="*/ 37 h 79"/>
                <a:gd name="T30" fmla="*/ 19 w 80"/>
                <a:gd name="T31" fmla="*/ 24 h 79"/>
                <a:gd name="T32" fmla="*/ 23 w 80"/>
                <a:gd name="T33" fmla="*/ 42 h 79"/>
                <a:gd name="T34" fmla="*/ 38 w 80"/>
                <a:gd name="T35" fmla="*/ 54 h 79"/>
                <a:gd name="T36" fmla="*/ 23 w 80"/>
                <a:gd name="T37" fmla="*/ 42 h 79"/>
                <a:gd name="T38" fmla="*/ 38 w 80"/>
                <a:gd name="T39" fmla="*/ 74 h 79"/>
                <a:gd name="T40" fmla="*/ 38 w 80"/>
                <a:gd name="T41" fmla="*/ 59 h 79"/>
                <a:gd name="T42" fmla="*/ 43 w 80"/>
                <a:gd name="T43" fmla="*/ 59 h 79"/>
                <a:gd name="T44" fmla="*/ 43 w 80"/>
                <a:gd name="T45" fmla="*/ 74 h 79"/>
                <a:gd name="T46" fmla="*/ 43 w 80"/>
                <a:gd name="T47" fmla="*/ 42 h 79"/>
                <a:gd name="T48" fmla="*/ 56 w 80"/>
                <a:gd name="T49" fmla="*/ 54 h 79"/>
                <a:gd name="T50" fmla="*/ 62 w 80"/>
                <a:gd name="T51" fmla="*/ 42 h 79"/>
                <a:gd name="T52" fmla="*/ 72 w 80"/>
                <a:gd name="T53" fmla="*/ 54 h 79"/>
                <a:gd name="T54" fmla="*/ 62 w 80"/>
                <a:gd name="T55" fmla="*/ 42 h 79"/>
                <a:gd name="T56" fmla="*/ 61 w 80"/>
                <a:gd name="T57" fmla="*/ 24 h 79"/>
                <a:gd name="T58" fmla="*/ 75 w 80"/>
                <a:gd name="T59" fmla="*/ 37 h 79"/>
                <a:gd name="T60" fmla="*/ 69 w 80"/>
                <a:gd name="T61" fmla="*/ 19 h 79"/>
                <a:gd name="T62" fmla="*/ 53 w 80"/>
                <a:gd name="T63" fmla="*/ 7 h 79"/>
                <a:gd name="T64" fmla="*/ 27 w 80"/>
                <a:gd name="T65" fmla="*/ 7 h 79"/>
                <a:gd name="T66" fmla="*/ 12 w 80"/>
                <a:gd name="T67" fmla="*/ 19 h 79"/>
                <a:gd name="T68" fmla="*/ 11 w 80"/>
                <a:gd name="T69" fmla="*/ 59 h 79"/>
                <a:gd name="T70" fmla="*/ 27 w 80"/>
                <a:gd name="T71" fmla="*/ 72 h 79"/>
                <a:gd name="T72" fmla="*/ 53 w 80"/>
                <a:gd name="T73" fmla="*/ 72 h 79"/>
                <a:gd name="T74" fmla="*/ 69 w 80"/>
                <a:gd name="T75"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 h="79">
                  <a:moveTo>
                    <a:pt x="40" y="0"/>
                  </a:moveTo>
                  <a:cubicBezTo>
                    <a:pt x="18" y="0"/>
                    <a:pt x="0" y="18"/>
                    <a:pt x="0" y="40"/>
                  </a:cubicBezTo>
                  <a:cubicBezTo>
                    <a:pt x="0" y="62"/>
                    <a:pt x="18" y="79"/>
                    <a:pt x="40" y="79"/>
                  </a:cubicBezTo>
                  <a:cubicBezTo>
                    <a:pt x="62" y="79"/>
                    <a:pt x="80" y="62"/>
                    <a:pt x="80" y="40"/>
                  </a:cubicBezTo>
                  <a:cubicBezTo>
                    <a:pt x="80" y="18"/>
                    <a:pt x="62" y="0"/>
                    <a:pt x="40" y="0"/>
                  </a:cubicBezTo>
                  <a:close/>
                  <a:moveTo>
                    <a:pt x="5" y="42"/>
                  </a:moveTo>
                  <a:cubicBezTo>
                    <a:pt x="18" y="42"/>
                    <a:pt x="18" y="42"/>
                    <a:pt x="18" y="42"/>
                  </a:cubicBezTo>
                  <a:cubicBezTo>
                    <a:pt x="18" y="46"/>
                    <a:pt x="18" y="50"/>
                    <a:pt x="19" y="54"/>
                  </a:cubicBezTo>
                  <a:cubicBezTo>
                    <a:pt x="8" y="54"/>
                    <a:pt x="8" y="54"/>
                    <a:pt x="8" y="54"/>
                  </a:cubicBezTo>
                  <a:cubicBezTo>
                    <a:pt x="7" y="50"/>
                    <a:pt x="6" y="46"/>
                    <a:pt x="5" y="42"/>
                  </a:cubicBezTo>
                  <a:close/>
                  <a:moveTo>
                    <a:pt x="43" y="19"/>
                  </a:moveTo>
                  <a:cubicBezTo>
                    <a:pt x="43" y="5"/>
                    <a:pt x="43" y="5"/>
                    <a:pt x="43" y="5"/>
                  </a:cubicBezTo>
                  <a:cubicBezTo>
                    <a:pt x="47" y="6"/>
                    <a:pt x="52" y="12"/>
                    <a:pt x="54" y="19"/>
                  </a:cubicBezTo>
                  <a:lnTo>
                    <a:pt x="43" y="19"/>
                  </a:lnTo>
                  <a:close/>
                  <a:moveTo>
                    <a:pt x="56" y="24"/>
                  </a:moveTo>
                  <a:cubicBezTo>
                    <a:pt x="57" y="28"/>
                    <a:pt x="57" y="33"/>
                    <a:pt x="57" y="37"/>
                  </a:cubicBezTo>
                  <a:cubicBezTo>
                    <a:pt x="43" y="37"/>
                    <a:pt x="43" y="37"/>
                    <a:pt x="43" y="37"/>
                  </a:cubicBezTo>
                  <a:cubicBezTo>
                    <a:pt x="43" y="24"/>
                    <a:pt x="43" y="24"/>
                    <a:pt x="43" y="24"/>
                  </a:cubicBezTo>
                  <a:lnTo>
                    <a:pt x="56" y="24"/>
                  </a:lnTo>
                  <a:close/>
                  <a:moveTo>
                    <a:pt x="38" y="5"/>
                  </a:moveTo>
                  <a:cubicBezTo>
                    <a:pt x="38" y="19"/>
                    <a:pt x="38" y="19"/>
                    <a:pt x="38" y="19"/>
                  </a:cubicBezTo>
                  <a:cubicBezTo>
                    <a:pt x="26" y="19"/>
                    <a:pt x="26" y="19"/>
                    <a:pt x="26" y="19"/>
                  </a:cubicBezTo>
                  <a:cubicBezTo>
                    <a:pt x="29" y="12"/>
                    <a:pt x="33" y="6"/>
                    <a:pt x="38" y="5"/>
                  </a:cubicBezTo>
                  <a:close/>
                  <a:moveTo>
                    <a:pt x="38" y="24"/>
                  </a:moveTo>
                  <a:cubicBezTo>
                    <a:pt x="38" y="37"/>
                    <a:pt x="38" y="37"/>
                    <a:pt x="38" y="37"/>
                  </a:cubicBezTo>
                  <a:cubicBezTo>
                    <a:pt x="23" y="37"/>
                    <a:pt x="23" y="37"/>
                    <a:pt x="23" y="37"/>
                  </a:cubicBezTo>
                  <a:cubicBezTo>
                    <a:pt x="23" y="33"/>
                    <a:pt x="24" y="28"/>
                    <a:pt x="25" y="24"/>
                  </a:cubicBezTo>
                  <a:lnTo>
                    <a:pt x="38" y="24"/>
                  </a:lnTo>
                  <a:close/>
                  <a:moveTo>
                    <a:pt x="18" y="37"/>
                  </a:moveTo>
                  <a:cubicBezTo>
                    <a:pt x="5" y="37"/>
                    <a:pt x="5" y="37"/>
                    <a:pt x="5" y="37"/>
                  </a:cubicBezTo>
                  <a:cubicBezTo>
                    <a:pt x="6" y="33"/>
                    <a:pt x="7" y="28"/>
                    <a:pt x="9" y="24"/>
                  </a:cubicBezTo>
                  <a:cubicBezTo>
                    <a:pt x="19" y="24"/>
                    <a:pt x="19" y="24"/>
                    <a:pt x="19" y="24"/>
                  </a:cubicBezTo>
                  <a:cubicBezTo>
                    <a:pt x="19" y="28"/>
                    <a:pt x="18" y="33"/>
                    <a:pt x="18" y="37"/>
                  </a:cubicBezTo>
                  <a:close/>
                  <a:moveTo>
                    <a:pt x="23" y="42"/>
                  </a:moveTo>
                  <a:cubicBezTo>
                    <a:pt x="38" y="42"/>
                    <a:pt x="38" y="42"/>
                    <a:pt x="38" y="42"/>
                  </a:cubicBezTo>
                  <a:cubicBezTo>
                    <a:pt x="38" y="54"/>
                    <a:pt x="38" y="54"/>
                    <a:pt x="38" y="54"/>
                  </a:cubicBezTo>
                  <a:cubicBezTo>
                    <a:pt x="24" y="54"/>
                    <a:pt x="24" y="54"/>
                    <a:pt x="24" y="54"/>
                  </a:cubicBezTo>
                  <a:cubicBezTo>
                    <a:pt x="23" y="50"/>
                    <a:pt x="23" y="46"/>
                    <a:pt x="23" y="42"/>
                  </a:cubicBezTo>
                  <a:close/>
                  <a:moveTo>
                    <a:pt x="38" y="59"/>
                  </a:moveTo>
                  <a:cubicBezTo>
                    <a:pt x="38" y="74"/>
                    <a:pt x="38" y="74"/>
                    <a:pt x="38" y="74"/>
                  </a:cubicBezTo>
                  <a:cubicBezTo>
                    <a:pt x="33" y="73"/>
                    <a:pt x="28" y="67"/>
                    <a:pt x="26" y="59"/>
                  </a:cubicBezTo>
                  <a:lnTo>
                    <a:pt x="38" y="59"/>
                  </a:lnTo>
                  <a:close/>
                  <a:moveTo>
                    <a:pt x="43" y="74"/>
                  </a:moveTo>
                  <a:cubicBezTo>
                    <a:pt x="43" y="59"/>
                    <a:pt x="43" y="59"/>
                    <a:pt x="43" y="59"/>
                  </a:cubicBezTo>
                  <a:cubicBezTo>
                    <a:pt x="55" y="59"/>
                    <a:pt x="55" y="59"/>
                    <a:pt x="55" y="59"/>
                  </a:cubicBezTo>
                  <a:cubicBezTo>
                    <a:pt x="52" y="67"/>
                    <a:pt x="47" y="73"/>
                    <a:pt x="43" y="74"/>
                  </a:cubicBezTo>
                  <a:close/>
                  <a:moveTo>
                    <a:pt x="43" y="54"/>
                  </a:moveTo>
                  <a:cubicBezTo>
                    <a:pt x="43" y="42"/>
                    <a:pt x="43" y="42"/>
                    <a:pt x="43" y="42"/>
                  </a:cubicBezTo>
                  <a:cubicBezTo>
                    <a:pt x="57" y="42"/>
                    <a:pt x="57" y="42"/>
                    <a:pt x="57" y="42"/>
                  </a:cubicBezTo>
                  <a:cubicBezTo>
                    <a:pt x="57" y="46"/>
                    <a:pt x="57" y="50"/>
                    <a:pt x="56" y="54"/>
                  </a:cubicBezTo>
                  <a:lnTo>
                    <a:pt x="43" y="54"/>
                  </a:lnTo>
                  <a:close/>
                  <a:moveTo>
                    <a:pt x="62" y="42"/>
                  </a:moveTo>
                  <a:cubicBezTo>
                    <a:pt x="75" y="42"/>
                    <a:pt x="75" y="42"/>
                    <a:pt x="75" y="42"/>
                  </a:cubicBezTo>
                  <a:cubicBezTo>
                    <a:pt x="75" y="46"/>
                    <a:pt x="74" y="50"/>
                    <a:pt x="72" y="54"/>
                  </a:cubicBezTo>
                  <a:cubicBezTo>
                    <a:pt x="61" y="54"/>
                    <a:pt x="61" y="54"/>
                    <a:pt x="61" y="54"/>
                  </a:cubicBezTo>
                  <a:cubicBezTo>
                    <a:pt x="62" y="50"/>
                    <a:pt x="62" y="46"/>
                    <a:pt x="62" y="42"/>
                  </a:cubicBezTo>
                  <a:close/>
                  <a:moveTo>
                    <a:pt x="62" y="37"/>
                  </a:moveTo>
                  <a:cubicBezTo>
                    <a:pt x="62" y="33"/>
                    <a:pt x="62" y="28"/>
                    <a:pt x="61" y="24"/>
                  </a:cubicBezTo>
                  <a:cubicBezTo>
                    <a:pt x="72" y="24"/>
                    <a:pt x="72" y="24"/>
                    <a:pt x="72" y="24"/>
                  </a:cubicBezTo>
                  <a:cubicBezTo>
                    <a:pt x="74" y="28"/>
                    <a:pt x="75" y="33"/>
                    <a:pt x="75" y="37"/>
                  </a:cubicBezTo>
                  <a:lnTo>
                    <a:pt x="62" y="37"/>
                  </a:lnTo>
                  <a:close/>
                  <a:moveTo>
                    <a:pt x="69" y="19"/>
                  </a:moveTo>
                  <a:cubicBezTo>
                    <a:pt x="59" y="19"/>
                    <a:pt x="59" y="19"/>
                    <a:pt x="59" y="19"/>
                  </a:cubicBezTo>
                  <a:cubicBezTo>
                    <a:pt x="58" y="15"/>
                    <a:pt x="56" y="10"/>
                    <a:pt x="53" y="7"/>
                  </a:cubicBezTo>
                  <a:cubicBezTo>
                    <a:pt x="60" y="10"/>
                    <a:pt x="65" y="14"/>
                    <a:pt x="69" y="19"/>
                  </a:cubicBezTo>
                  <a:close/>
                  <a:moveTo>
                    <a:pt x="27" y="7"/>
                  </a:moveTo>
                  <a:cubicBezTo>
                    <a:pt x="24" y="10"/>
                    <a:pt x="22" y="15"/>
                    <a:pt x="21" y="19"/>
                  </a:cubicBezTo>
                  <a:cubicBezTo>
                    <a:pt x="12" y="19"/>
                    <a:pt x="12" y="19"/>
                    <a:pt x="12" y="19"/>
                  </a:cubicBezTo>
                  <a:cubicBezTo>
                    <a:pt x="15" y="14"/>
                    <a:pt x="21" y="10"/>
                    <a:pt x="27" y="7"/>
                  </a:cubicBezTo>
                  <a:close/>
                  <a:moveTo>
                    <a:pt x="11" y="59"/>
                  </a:moveTo>
                  <a:cubicBezTo>
                    <a:pt x="21" y="59"/>
                    <a:pt x="21" y="59"/>
                    <a:pt x="21" y="59"/>
                  </a:cubicBezTo>
                  <a:cubicBezTo>
                    <a:pt x="22" y="64"/>
                    <a:pt x="24" y="69"/>
                    <a:pt x="27" y="72"/>
                  </a:cubicBezTo>
                  <a:cubicBezTo>
                    <a:pt x="20" y="69"/>
                    <a:pt x="15" y="65"/>
                    <a:pt x="11" y="59"/>
                  </a:cubicBezTo>
                  <a:close/>
                  <a:moveTo>
                    <a:pt x="53" y="72"/>
                  </a:moveTo>
                  <a:cubicBezTo>
                    <a:pt x="56" y="69"/>
                    <a:pt x="58" y="64"/>
                    <a:pt x="60" y="59"/>
                  </a:cubicBezTo>
                  <a:cubicBezTo>
                    <a:pt x="69" y="59"/>
                    <a:pt x="69" y="59"/>
                    <a:pt x="69" y="59"/>
                  </a:cubicBezTo>
                  <a:cubicBezTo>
                    <a:pt x="65" y="65"/>
                    <a:pt x="60" y="69"/>
                    <a:pt x="53" y="72"/>
                  </a:cubicBezTo>
                  <a:close/>
                </a:path>
              </a:pathLst>
            </a:custGeom>
            <a:gradFill rotWithShape="1">
              <a:gsLst>
                <a:gs pos="0">
                  <a:schemeClr val="accent1"/>
                </a:gs>
                <a:gs pos="100000">
                  <a:schemeClr val="accent6"/>
                </a:gs>
              </a:gsLst>
              <a:lin ang="0" scaled="1"/>
            </a:gradFill>
            <a:ln>
              <a:noFill/>
            </a:ln>
            <a:effectLst/>
            <a:extLst/>
          </p:spPr>
          <p:txBody>
            <a:bodyPr vert="horz" wrap="square" lIns="91440" tIns="45720" rIns="91440" bIns="45720" numCol="1" anchor="t" anchorCtr="0" compatLnSpc="1">
              <a:prstTxWarp prst="textNoShape">
                <a:avLst/>
              </a:prstTxWarp>
            </a:bodyPr>
            <a:lstStyle/>
            <a:p>
              <a:endParaRPr lang="en-US"/>
            </a:p>
          </p:txBody>
        </p:sp>
        <p:sp>
          <p:nvSpPr>
            <p:cNvPr id="126" name="Freeform 31"/>
            <p:cNvSpPr>
              <a:spLocks noEditPoints="1"/>
            </p:cNvSpPr>
            <p:nvPr userDrawn="1"/>
          </p:nvSpPr>
          <p:spPr bwMode="auto">
            <a:xfrm>
              <a:off x="8585270" y="1305833"/>
              <a:ext cx="172076" cy="219853"/>
            </a:xfrm>
            <a:custGeom>
              <a:avLst/>
              <a:gdLst>
                <a:gd name="T0" fmla="*/ 127483 w 172102"/>
                <a:gd name="T1" fmla="*/ 0 h 219907"/>
                <a:gd name="T2" fmla="*/ 41432 w 172102"/>
                <a:gd name="T3" fmla="*/ 0 h 219907"/>
                <a:gd name="T4" fmla="*/ 0 w 172102"/>
                <a:gd name="T5" fmla="*/ 73303 h 219907"/>
                <a:gd name="T6" fmla="*/ 35058 w 172102"/>
                <a:gd name="T7" fmla="*/ 133857 h 219907"/>
                <a:gd name="T8" fmla="*/ 0 w 172102"/>
                <a:gd name="T9" fmla="*/ 194411 h 219907"/>
                <a:gd name="T10" fmla="*/ 15936 w 172102"/>
                <a:gd name="T11" fmla="*/ 219907 h 219907"/>
                <a:gd name="T12" fmla="*/ 60555 w 172102"/>
                <a:gd name="T13" fmla="*/ 146605 h 219907"/>
                <a:gd name="T14" fmla="*/ 127483 w 172102"/>
                <a:gd name="T15" fmla="*/ 146605 h 219907"/>
                <a:gd name="T16" fmla="*/ 172102 w 172102"/>
                <a:gd name="T17" fmla="*/ 73303 h 219907"/>
                <a:gd name="T18" fmla="*/ 127483 w 172102"/>
                <a:gd name="T19" fmla="*/ 0 h 219907"/>
                <a:gd name="T20" fmla="*/ 114735 w 172102"/>
                <a:gd name="T21" fmla="*/ 121108 h 219907"/>
                <a:gd name="T22" fmla="*/ 57367 w 172102"/>
                <a:gd name="T23" fmla="*/ 121108 h 219907"/>
                <a:gd name="T24" fmla="*/ 28684 w 172102"/>
                <a:gd name="T25" fmla="*/ 73303 h 219907"/>
                <a:gd name="T26" fmla="*/ 57367 w 172102"/>
                <a:gd name="T27" fmla="*/ 25497 h 219907"/>
                <a:gd name="T28" fmla="*/ 114735 w 172102"/>
                <a:gd name="T29" fmla="*/ 25497 h 219907"/>
                <a:gd name="T30" fmla="*/ 140231 w 172102"/>
                <a:gd name="T31" fmla="*/ 73303 h 219907"/>
                <a:gd name="T32" fmla="*/ 114735 w 172102"/>
                <a:gd name="T33" fmla="*/ 121108 h 219907"/>
                <a:gd name="T34" fmla="*/ 92425 w 172102"/>
                <a:gd name="T35" fmla="*/ 66928 h 219907"/>
                <a:gd name="T36" fmla="*/ 92425 w 172102"/>
                <a:gd name="T37" fmla="*/ 41432 h 219907"/>
                <a:gd name="T38" fmla="*/ 79677 w 172102"/>
                <a:gd name="T39" fmla="*/ 41432 h 219907"/>
                <a:gd name="T40" fmla="*/ 79677 w 172102"/>
                <a:gd name="T41" fmla="*/ 66928 h 219907"/>
                <a:gd name="T42" fmla="*/ 54180 w 172102"/>
                <a:gd name="T43" fmla="*/ 66928 h 219907"/>
                <a:gd name="T44" fmla="*/ 54180 w 172102"/>
                <a:gd name="T45" fmla="*/ 76490 h 219907"/>
                <a:gd name="T46" fmla="*/ 79677 w 172102"/>
                <a:gd name="T47" fmla="*/ 76490 h 219907"/>
                <a:gd name="T48" fmla="*/ 79677 w 172102"/>
                <a:gd name="T49" fmla="*/ 101986 h 219907"/>
                <a:gd name="T50" fmla="*/ 92425 w 172102"/>
                <a:gd name="T51" fmla="*/ 101986 h 219907"/>
                <a:gd name="T52" fmla="*/ 92425 w 172102"/>
                <a:gd name="T53" fmla="*/ 76490 h 219907"/>
                <a:gd name="T54" fmla="*/ 114735 w 172102"/>
                <a:gd name="T55" fmla="*/ 76490 h 219907"/>
                <a:gd name="T56" fmla="*/ 114735 w 172102"/>
                <a:gd name="T57" fmla="*/ 66928 h 219907"/>
                <a:gd name="T58" fmla="*/ 92425 w 172102"/>
                <a:gd name="T59" fmla="*/ 66928 h 219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2102" h="219907">
                  <a:moveTo>
                    <a:pt x="127483" y="0"/>
                  </a:moveTo>
                  <a:lnTo>
                    <a:pt x="41432" y="0"/>
                  </a:lnTo>
                  <a:lnTo>
                    <a:pt x="0" y="73303"/>
                  </a:lnTo>
                  <a:lnTo>
                    <a:pt x="35058" y="133857"/>
                  </a:lnTo>
                  <a:lnTo>
                    <a:pt x="0" y="194411"/>
                  </a:lnTo>
                  <a:lnTo>
                    <a:pt x="15936" y="219907"/>
                  </a:lnTo>
                  <a:lnTo>
                    <a:pt x="60555" y="146605"/>
                  </a:lnTo>
                  <a:lnTo>
                    <a:pt x="127483" y="146605"/>
                  </a:lnTo>
                  <a:lnTo>
                    <a:pt x="172102" y="73303"/>
                  </a:lnTo>
                  <a:lnTo>
                    <a:pt x="127483" y="0"/>
                  </a:lnTo>
                  <a:close/>
                  <a:moveTo>
                    <a:pt x="114735" y="121108"/>
                  </a:moveTo>
                  <a:lnTo>
                    <a:pt x="57367" y="121108"/>
                  </a:lnTo>
                  <a:lnTo>
                    <a:pt x="28684" y="73303"/>
                  </a:lnTo>
                  <a:lnTo>
                    <a:pt x="57367" y="25497"/>
                  </a:lnTo>
                  <a:lnTo>
                    <a:pt x="114735" y="25497"/>
                  </a:lnTo>
                  <a:lnTo>
                    <a:pt x="140231" y="73303"/>
                  </a:lnTo>
                  <a:lnTo>
                    <a:pt x="114735" y="121108"/>
                  </a:lnTo>
                  <a:close/>
                  <a:moveTo>
                    <a:pt x="92425" y="66928"/>
                  </a:moveTo>
                  <a:lnTo>
                    <a:pt x="92425" y="41432"/>
                  </a:lnTo>
                  <a:lnTo>
                    <a:pt x="79677" y="41432"/>
                  </a:lnTo>
                  <a:lnTo>
                    <a:pt x="79677" y="66928"/>
                  </a:lnTo>
                  <a:lnTo>
                    <a:pt x="54180" y="66928"/>
                  </a:lnTo>
                  <a:lnTo>
                    <a:pt x="54180" y="76490"/>
                  </a:lnTo>
                  <a:lnTo>
                    <a:pt x="79677" y="76490"/>
                  </a:lnTo>
                  <a:lnTo>
                    <a:pt x="79677" y="101986"/>
                  </a:lnTo>
                  <a:lnTo>
                    <a:pt x="92425" y="101986"/>
                  </a:lnTo>
                  <a:lnTo>
                    <a:pt x="92425" y="76490"/>
                  </a:lnTo>
                  <a:lnTo>
                    <a:pt x="114735" y="76490"/>
                  </a:lnTo>
                  <a:lnTo>
                    <a:pt x="114735" y="66928"/>
                  </a:lnTo>
                  <a:lnTo>
                    <a:pt x="92425" y="66928"/>
                  </a:lnTo>
                  <a:close/>
                </a:path>
              </a:pathLst>
            </a:custGeom>
            <a:gradFill rotWithShape="1">
              <a:gsLst>
                <a:gs pos="0">
                  <a:schemeClr val="accent6"/>
                </a:gs>
                <a:gs pos="100000">
                  <a:schemeClr val="accent1"/>
                </a:gs>
              </a:gsLst>
              <a:lin ang="0" scaled="1"/>
            </a:gradFill>
            <a:ln>
              <a:noFill/>
            </a:ln>
            <a:effectLst/>
            <a:extLst/>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with Text and Table">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1" y="2209800"/>
            <a:ext cx="7689583" cy="3505200"/>
          </a:xfrm>
        </p:spPr>
        <p:txBody>
          <a:bodyPr>
            <a:normAutofit/>
          </a:bodyPr>
          <a:lstStyle>
            <a:lvl1pPr>
              <a:defRPr sz="1800">
                <a:solidFill>
                  <a:schemeClr val="tx2"/>
                </a:solidFill>
              </a:defRPr>
            </a:lvl1pPr>
            <a:lvl2pPr>
              <a:defRPr sz="1600">
                <a:solidFill>
                  <a:schemeClr val="tx2"/>
                </a:solidFill>
              </a:defRPr>
            </a:lvl2pPr>
            <a:lvl3pPr>
              <a:defRPr sz="1400">
                <a:solidFill>
                  <a:schemeClr val="tx2"/>
                </a:solidFill>
              </a:defRPr>
            </a:lvl3pPr>
            <a:lvl4pPr>
              <a:defRPr sz="1200">
                <a:solidFill>
                  <a:schemeClr val="tx2"/>
                </a:solidFill>
              </a:defRPr>
            </a:lvl4pPr>
            <a:lvl5pPr>
              <a:defRPr sz="120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hasCustomPrompt="1"/>
          </p:nvPr>
        </p:nvSpPr>
        <p:spPr>
          <a:xfrm>
            <a:off x="457200" y="457200"/>
            <a:ext cx="5257800" cy="1051560"/>
          </a:xfrm>
        </p:spPr>
        <p:txBody>
          <a:bodyPr>
            <a:normAutofit/>
          </a:bodyPr>
          <a:lstStyle>
            <a:lvl1pPr>
              <a:lnSpc>
                <a:spcPct val="90000"/>
              </a:lnSpc>
              <a:defRPr sz="3600">
                <a:solidFill>
                  <a:schemeClr val="accent4"/>
                </a:solidFill>
              </a:defRPr>
            </a:lvl1pPr>
          </a:lstStyle>
          <a:p>
            <a:r>
              <a:rPr lang="en-US" dirty="0" smtClean="0"/>
              <a:t>Content Page </a:t>
            </a:r>
            <a:br>
              <a:rPr lang="en-US" dirty="0" smtClean="0"/>
            </a:br>
            <a:r>
              <a:rPr lang="en-US" dirty="0" smtClean="0"/>
              <a:t>with Text and Table</a:t>
            </a:r>
            <a:endParaRPr lang="en-US" dirty="0"/>
          </a:p>
        </p:txBody>
      </p:sp>
      <p:sp>
        <p:nvSpPr>
          <p:cNvPr id="9" name="Subtitle 2"/>
          <p:cNvSpPr>
            <a:spLocks noGrp="1"/>
          </p:cNvSpPr>
          <p:nvPr>
            <p:ph type="subTitle" idx="11" hasCustomPrompt="1"/>
          </p:nvPr>
        </p:nvSpPr>
        <p:spPr>
          <a:xfrm>
            <a:off x="457200" y="1510553"/>
            <a:ext cx="5257800" cy="475488"/>
          </a:xfrm>
        </p:spPr>
        <p:txBody>
          <a:bodyPr>
            <a:normAutofit/>
          </a:bodyPr>
          <a:lstStyle>
            <a:lvl1pPr marL="0" indent="0" algn="l">
              <a:buNone/>
              <a:defRPr sz="2000" cap="none"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 content page with text and table</a:t>
            </a:r>
            <a:endParaRPr lang="en-US" dirty="0"/>
          </a:p>
        </p:txBody>
      </p:sp>
      <p:cxnSp>
        <p:nvCxnSpPr>
          <p:cNvPr id="25" name="Straight Connector 24"/>
          <p:cNvCxnSpPr/>
          <p:nvPr userDrawn="1"/>
        </p:nvCxnSpPr>
        <p:spPr>
          <a:xfrm>
            <a:off x="533400" y="5930573"/>
            <a:ext cx="81534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flipV="1">
            <a:off x="6380156" y="5930573"/>
            <a:ext cx="304800" cy="55539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58" name="Group 57"/>
          <p:cNvGrpSpPr/>
          <p:nvPr userDrawn="1"/>
        </p:nvGrpSpPr>
        <p:grpSpPr>
          <a:xfrm>
            <a:off x="5911438" y="173562"/>
            <a:ext cx="3101749" cy="1752562"/>
            <a:chOff x="5715000" y="173562"/>
            <a:chExt cx="3298187" cy="1863554"/>
          </a:xfrm>
        </p:grpSpPr>
        <p:sp>
          <p:nvSpPr>
            <p:cNvPr id="59" name="Freeform 34"/>
            <p:cNvSpPr>
              <a:spLocks/>
            </p:cNvSpPr>
            <p:nvPr/>
          </p:nvSpPr>
          <p:spPr bwMode="auto">
            <a:xfrm>
              <a:off x="6644150" y="807920"/>
              <a:ext cx="1245414" cy="1080177"/>
            </a:xfrm>
            <a:custGeom>
              <a:avLst/>
              <a:gdLst>
                <a:gd name="T0" fmla="*/ 503665 w 2021037"/>
                <a:gd name="T1" fmla="*/ 1753267 h 1753267"/>
                <a:gd name="T2" fmla="*/ 0 w 2021037"/>
                <a:gd name="T3" fmla="*/ 876633 h 1753267"/>
                <a:gd name="T4" fmla="*/ 503665 w 2021037"/>
                <a:gd name="T5" fmla="*/ 0 h 1753267"/>
                <a:gd name="T6" fmla="*/ 1517372 w 2021037"/>
                <a:gd name="T7" fmla="*/ 0 h 1753267"/>
                <a:gd name="T8" fmla="*/ 2021037 w 2021037"/>
                <a:gd name="T9" fmla="*/ 876633 h 1753267"/>
                <a:gd name="T10" fmla="*/ 1517372 w 2021037"/>
                <a:gd name="T11" fmla="*/ 1753267 h 1753267"/>
                <a:gd name="T12" fmla="*/ 503665 w 2021037"/>
                <a:gd name="T13" fmla="*/ 1753267 h 1753267"/>
              </a:gdLst>
              <a:ahLst/>
              <a:cxnLst>
                <a:cxn ang="0">
                  <a:pos x="T0" y="T1"/>
                </a:cxn>
                <a:cxn ang="0">
                  <a:pos x="T2" y="T3"/>
                </a:cxn>
                <a:cxn ang="0">
                  <a:pos x="T4" y="T5"/>
                </a:cxn>
                <a:cxn ang="0">
                  <a:pos x="T6" y="T7"/>
                </a:cxn>
                <a:cxn ang="0">
                  <a:pos x="T8" y="T9"/>
                </a:cxn>
                <a:cxn ang="0">
                  <a:pos x="T10" y="T11"/>
                </a:cxn>
                <a:cxn ang="0">
                  <a:pos x="T12" y="T13"/>
                </a:cxn>
              </a:cxnLst>
              <a:rect l="0" t="0" r="r" b="b"/>
              <a:pathLst>
                <a:path w="2021037" h="1753267">
                  <a:moveTo>
                    <a:pt x="503665" y="1753267"/>
                  </a:moveTo>
                  <a:lnTo>
                    <a:pt x="0" y="876633"/>
                  </a:lnTo>
                  <a:lnTo>
                    <a:pt x="503665" y="0"/>
                  </a:lnTo>
                  <a:lnTo>
                    <a:pt x="1517372" y="0"/>
                  </a:lnTo>
                  <a:lnTo>
                    <a:pt x="2021037" y="876633"/>
                  </a:lnTo>
                  <a:lnTo>
                    <a:pt x="1517372" y="1753267"/>
                  </a:lnTo>
                  <a:lnTo>
                    <a:pt x="503665" y="1753267"/>
                  </a:lnTo>
                  <a:close/>
                </a:path>
              </a:pathLst>
            </a:custGeom>
            <a:solidFill>
              <a:schemeClr val="bg2"/>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60" name="Freeform 35"/>
            <p:cNvSpPr>
              <a:spLocks noEditPoints="1"/>
            </p:cNvSpPr>
            <p:nvPr/>
          </p:nvSpPr>
          <p:spPr bwMode="auto">
            <a:xfrm>
              <a:off x="7416149" y="201057"/>
              <a:ext cx="310372" cy="269062"/>
            </a:xfrm>
            <a:custGeom>
              <a:avLst/>
              <a:gdLst>
                <a:gd name="T0" fmla="*/ 379343 w 503666"/>
                <a:gd name="T1" fmla="*/ 0 h 436723"/>
                <a:gd name="T2" fmla="*/ 127510 w 503666"/>
                <a:gd name="T3" fmla="*/ 0 h 436723"/>
                <a:gd name="T4" fmla="*/ 0 w 503666"/>
                <a:gd name="T5" fmla="*/ 216768 h 436723"/>
                <a:gd name="T6" fmla="*/ 127510 w 503666"/>
                <a:gd name="T7" fmla="*/ 436723 h 436723"/>
                <a:gd name="T8" fmla="*/ 379343 w 503666"/>
                <a:gd name="T9" fmla="*/ 436723 h 436723"/>
                <a:gd name="T10" fmla="*/ 503666 w 503666"/>
                <a:gd name="T11" fmla="*/ 216768 h 436723"/>
                <a:gd name="T12" fmla="*/ 379343 w 503666"/>
                <a:gd name="T13" fmla="*/ 0 h 436723"/>
                <a:gd name="T14" fmla="*/ 334714 w 503666"/>
                <a:gd name="T15" fmla="*/ 360217 h 436723"/>
                <a:gd name="T16" fmla="*/ 168951 w 503666"/>
                <a:gd name="T17" fmla="*/ 360217 h 436723"/>
                <a:gd name="T18" fmla="*/ 86069 w 503666"/>
                <a:gd name="T19" fmla="*/ 216768 h 436723"/>
                <a:gd name="T20" fmla="*/ 168951 w 503666"/>
                <a:gd name="T21" fmla="*/ 76507 h 436723"/>
                <a:gd name="T22" fmla="*/ 334714 w 503666"/>
                <a:gd name="T23" fmla="*/ 76507 h 436723"/>
                <a:gd name="T24" fmla="*/ 417596 w 503666"/>
                <a:gd name="T25" fmla="*/ 216768 h 436723"/>
                <a:gd name="T26" fmla="*/ 334714 w 503666"/>
                <a:gd name="T27" fmla="*/ 360217 h 436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3666" h="436723">
                  <a:moveTo>
                    <a:pt x="379343" y="0"/>
                  </a:moveTo>
                  <a:lnTo>
                    <a:pt x="127510" y="0"/>
                  </a:lnTo>
                  <a:lnTo>
                    <a:pt x="0" y="216768"/>
                  </a:lnTo>
                  <a:lnTo>
                    <a:pt x="127510" y="436723"/>
                  </a:lnTo>
                  <a:lnTo>
                    <a:pt x="379343" y="436723"/>
                  </a:lnTo>
                  <a:lnTo>
                    <a:pt x="503666" y="216768"/>
                  </a:lnTo>
                  <a:lnTo>
                    <a:pt x="379343" y="0"/>
                  </a:lnTo>
                  <a:close/>
                  <a:moveTo>
                    <a:pt x="334714" y="360217"/>
                  </a:moveTo>
                  <a:lnTo>
                    <a:pt x="168951" y="360217"/>
                  </a:lnTo>
                  <a:lnTo>
                    <a:pt x="86069" y="216768"/>
                  </a:lnTo>
                  <a:lnTo>
                    <a:pt x="168951" y="76507"/>
                  </a:lnTo>
                  <a:lnTo>
                    <a:pt x="334714" y="76507"/>
                  </a:lnTo>
                  <a:lnTo>
                    <a:pt x="417596" y="216768"/>
                  </a:lnTo>
                  <a:lnTo>
                    <a:pt x="334714" y="360217"/>
                  </a:lnTo>
                  <a:close/>
                </a:path>
              </a:pathLst>
            </a:custGeom>
            <a:solidFill>
              <a:schemeClr val="bg2"/>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61" name="Freeform 36"/>
            <p:cNvSpPr>
              <a:spLocks noEditPoints="1"/>
            </p:cNvSpPr>
            <p:nvPr/>
          </p:nvSpPr>
          <p:spPr bwMode="auto">
            <a:xfrm>
              <a:off x="7623361" y="1760198"/>
              <a:ext cx="320193" cy="276918"/>
            </a:xfrm>
            <a:custGeom>
              <a:avLst/>
              <a:gdLst>
                <a:gd name="T0" fmla="*/ 392094 w 519604"/>
                <a:gd name="T1" fmla="*/ 0 h 449473"/>
                <a:gd name="T2" fmla="*/ 130698 w 519604"/>
                <a:gd name="T3" fmla="*/ 0 h 449473"/>
                <a:gd name="T4" fmla="*/ 0 w 519604"/>
                <a:gd name="T5" fmla="*/ 226330 h 449473"/>
                <a:gd name="T6" fmla="*/ 130698 w 519604"/>
                <a:gd name="T7" fmla="*/ 449473 h 449473"/>
                <a:gd name="T8" fmla="*/ 392094 w 519604"/>
                <a:gd name="T9" fmla="*/ 449473 h 449473"/>
                <a:gd name="T10" fmla="*/ 519604 w 519604"/>
                <a:gd name="T11" fmla="*/ 226330 h 449473"/>
                <a:gd name="T12" fmla="*/ 392094 w 519604"/>
                <a:gd name="T13" fmla="*/ 0 h 449473"/>
                <a:gd name="T14" fmla="*/ 347465 w 519604"/>
                <a:gd name="T15" fmla="*/ 372967 h 449473"/>
                <a:gd name="T16" fmla="*/ 175326 w 519604"/>
                <a:gd name="T17" fmla="*/ 372967 h 449473"/>
                <a:gd name="T18" fmla="*/ 92444 w 519604"/>
                <a:gd name="T19" fmla="*/ 226330 h 449473"/>
                <a:gd name="T20" fmla="*/ 175326 w 519604"/>
                <a:gd name="T21" fmla="*/ 79694 h 449473"/>
                <a:gd name="T22" fmla="*/ 347465 w 519604"/>
                <a:gd name="T23" fmla="*/ 79694 h 449473"/>
                <a:gd name="T24" fmla="*/ 430347 w 519604"/>
                <a:gd name="T25" fmla="*/ 226330 h 449473"/>
                <a:gd name="T26" fmla="*/ 347465 w 519604"/>
                <a:gd name="T27" fmla="*/ 372967 h 449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9604" h="449473">
                  <a:moveTo>
                    <a:pt x="392094" y="0"/>
                  </a:moveTo>
                  <a:lnTo>
                    <a:pt x="130698" y="0"/>
                  </a:lnTo>
                  <a:lnTo>
                    <a:pt x="0" y="226330"/>
                  </a:lnTo>
                  <a:lnTo>
                    <a:pt x="130698" y="449473"/>
                  </a:lnTo>
                  <a:lnTo>
                    <a:pt x="392094" y="449473"/>
                  </a:lnTo>
                  <a:lnTo>
                    <a:pt x="519604" y="226330"/>
                  </a:lnTo>
                  <a:lnTo>
                    <a:pt x="392094" y="0"/>
                  </a:lnTo>
                  <a:close/>
                  <a:moveTo>
                    <a:pt x="347465" y="372967"/>
                  </a:moveTo>
                  <a:lnTo>
                    <a:pt x="175326" y="372967"/>
                  </a:lnTo>
                  <a:lnTo>
                    <a:pt x="92444" y="226330"/>
                  </a:lnTo>
                  <a:lnTo>
                    <a:pt x="175326" y="79694"/>
                  </a:lnTo>
                  <a:lnTo>
                    <a:pt x="347465" y="79694"/>
                  </a:lnTo>
                  <a:lnTo>
                    <a:pt x="430347" y="226330"/>
                  </a:lnTo>
                  <a:lnTo>
                    <a:pt x="347465" y="372967"/>
                  </a:lnTo>
                  <a:close/>
                </a:path>
              </a:pathLst>
            </a:custGeom>
            <a:solidFill>
              <a:schemeClr val="bg2"/>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62" name="Freeform 38"/>
            <p:cNvSpPr>
              <a:spLocks noEditPoints="1"/>
            </p:cNvSpPr>
            <p:nvPr/>
          </p:nvSpPr>
          <p:spPr bwMode="auto">
            <a:xfrm>
              <a:off x="7919030" y="654731"/>
              <a:ext cx="253404" cy="133549"/>
            </a:xfrm>
            <a:custGeom>
              <a:avLst/>
              <a:gdLst>
                <a:gd name="T0" fmla="*/ 71 w 129"/>
                <a:gd name="T1" fmla="*/ 68 h 68"/>
                <a:gd name="T2" fmla="*/ 129 w 129"/>
                <a:gd name="T3" fmla="*/ 34 h 68"/>
                <a:gd name="T4" fmla="*/ 71 w 129"/>
                <a:gd name="T5" fmla="*/ 0 h 68"/>
                <a:gd name="T6" fmla="*/ 71 w 129"/>
                <a:gd name="T7" fmla="*/ 20 h 68"/>
                <a:gd name="T8" fmla="*/ 0 w 129"/>
                <a:gd name="T9" fmla="*/ 20 h 68"/>
                <a:gd name="T10" fmla="*/ 0 w 129"/>
                <a:gd name="T11" fmla="*/ 48 h 68"/>
                <a:gd name="T12" fmla="*/ 71 w 129"/>
                <a:gd name="T13" fmla="*/ 48 h 68"/>
                <a:gd name="T14" fmla="*/ 71 w 129"/>
                <a:gd name="T15" fmla="*/ 68 h 68"/>
                <a:gd name="T16" fmla="*/ 8 w 129"/>
                <a:gd name="T17" fmla="*/ 40 h 68"/>
                <a:gd name="T18" fmla="*/ 8 w 129"/>
                <a:gd name="T19" fmla="*/ 28 h 68"/>
                <a:gd name="T20" fmla="*/ 79 w 129"/>
                <a:gd name="T21" fmla="*/ 28 h 68"/>
                <a:gd name="T22" fmla="*/ 79 w 129"/>
                <a:gd name="T23" fmla="*/ 15 h 68"/>
                <a:gd name="T24" fmla="*/ 112 w 129"/>
                <a:gd name="T25" fmla="*/ 34 h 68"/>
                <a:gd name="T26" fmla="*/ 79 w 129"/>
                <a:gd name="T27" fmla="*/ 53 h 68"/>
                <a:gd name="T28" fmla="*/ 79 w 129"/>
                <a:gd name="T29" fmla="*/ 40 h 68"/>
                <a:gd name="T30" fmla="*/ 8 w 129"/>
                <a:gd name="T31" fmla="*/ 4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9" h="68">
                  <a:moveTo>
                    <a:pt x="71" y="68"/>
                  </a:moveTo>
                  <a:cubicBezTo>
                    <a:pt x="129" y="34"/>
                    <a:pt x="129" y="34"/>
                    <a:pt x="129" y="34"/>
                  </a:cubicBezTo>
                  <a:cubicBezTo>
                    <a:pt x="71" y="0"/>
                    <a:pt x="71" y="0"/>
                    <a:pt x="71" y="0"/>
                  </a:cubicBezTo>
                  <a:cubicBezTo>
                    <a:pt x="71" y="0"/>
                    <a:pt x="71" y="15"/>
                    <a:pt x="71" y="20"/>
                  </a:cubicBezTo>
                  <a:cubicBezTo>
                    <a:pt x="63" y="20"/>
                    <a:pt x="0" y="20"/>
                    <a:pt x="0" y="20"/>
                  </a:cubicBezTo>
                  <a:cubicBezTo>
                    <a:pt x="0" y="48"/>
                    <a:pt x="0" y="48"/>
                    <a:pt x="0" y="48"/>
                  </a:cubicBezTo>
                  <a:cubicBezTo>
                    <a:pt x="0" y="48"/>
                    <a:pt x="63" y="48"/>
                    <a:pt x="71" y="48"/>
                  </a:cubicBezTo>
                  <a:cubicBezTo>
                    <a:pt x="71" y="53"/>
                    <a:pt x="71" y="68"/>
                    <a:pt x="71" y="68"/>
                  </a:cubicBezTo>
                  <a:close/>
                  <a:moveTo>
                    <a:pt x="8" y="40"/>
                  </a:moveTo>
                  <a:cubicBezTo>
                    <a:pt x="8" y="36"/>
                    <a:pt x="8" y="32"/>
                    <a:pt x="8" y="28"/>
                  </a:cubicBezTo>
                  <a:cubicBezTo>
                    <a:pt x="16" y="28"/>
                    <a:pt x="79" y="28"/>
                    <a:pt x="79" y="28"/>
                  </a:cubicBezTo>
                  <a:cubicBezTo>
                    <a:pt x="79" y="28"/>
                    <a:pt x="79" y="19"/>
                    <a:pt x="79" y="15"/>
                  </a:cubicBezTo>
                  <a:cubicBezTo>
                    <a:pt x="87" y="19"/>
                    <a:pt x="104" y="29"/>
                    <a:pt x="112" y="34"/>
                  </a:cubicBezTo>
                  <a:cubicBezTo>
                    <a:pt x="104" y="39"/>
                    <a:pt x="87" y="49"/>
                    <a:pt x="79" y="53"/>
                  </a:cubicBezTo>
                  <a:cubicBezTo>
                    <a:pt x="79" y="49"/>
                    <a:pt x="79" y="40"/>
                    <a:pt x="79" y="40"/>
                  </a:cubicBezTo>
                  <a:cubicBezTo>
                    <a:pt x="79" y="40"/>
                    <a:pt x="16" y="40"/>
                    <a:pt x="8" y="40"/>
                  </a:cubicBezTo>
                  <a:close/>
                </a:path>
              </a:pathLst>
            </a:custGeom>
            <a:solidFill>
              <a:schemeClr val="bg2"/>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63" name="Freeform 39"/>
            <p:cNvSpPr>
              <a:spLocks noEditPoints="1"/>
            </p:cNvSpPr>
            <p:nvPr/>
          </p:nvSpPr>
          <p:spPr bwMode="auto">
            <a:xfrm>
              <a:off x="7742236" y="733290"/>
              <a:ext cx="290728" cy="153189"/>
            </a:xfrm>
            <a:custGeom>
              <a:avLst/>
              <a:gdLst>
                <a:gd name="T0" fmla="*/ 67 w 148"/>
                <a:gd name="T1" fmla="*/ 55 h 78"/>
                <a:gd name="T2" fmla="*/ 148 w 148"/>
                <a:gd name="T3" fmla="*/ 55 h 78"/>
                <a:gd name="T4" fmla="*/ 148 w 148"/>
                <a:gd name="T5" fmla="*/ 23 h 78"/>
                <a:gd name="T6" fmla="*/ 67 w 148"/>
                <a:gd name="T7" fmla="*/ 23 h 78"/>
                <a:gd name="T8" fmla="*/ 67 w 148"/>
                <a:gd name="T9" fmla="*/ 0 h 78"/>
                <a:gd name="T10" fmla="*/ 0 w 148"/>
                <a:gd name="T11" fmla="*/ 39 h 78"/>
                <a:gd name="T12" fmla="*/ 67 w 148"/>
                <a:gd name="T13" fmla="*/ 78 h 78"/>
                <a:gd name="T14" fmla="*/ 67 w 148"/>
                <a:gd name="T15" fmla="*/ 55 h 78"/>
                <a:gd name="T16" fmla="*/ 57 w 148"/>
                <a:gd name="T17" fmla="*/ 45 h 78"/>
                <a:gd name="T18" fmla="*/ 57 w 148"/>
                <a:gd name="T19" fmla="*/ 61 h 78"/>
                <a:gd name="T20" fmla="*/ 20 w 148"/>
                <a:gd name="T21" fmla="*/ 39 h 78"/>
                <a:gd name="T22" fmla="*/ 57 w 148"/>
                <a:gd name="T23" fmla="*/ 17 h 78"/>
                <a:gd name="T24" fmla="*/ 57 w 148"/>
                <a:gd name="T25" fmla="*/ 33 h 78"/>
                <a:gd name="T26" fmla="*/ 138 w 148"/>
                <a:gd name="T27" fmla="*/ 33 h 78"/>
                <a:gd name="T28" fmla="*/ 138 w 148"/>
                <a:gd name="T29" fmla="*/ 45 h 78"/>
                <a:gd name="T30" fmla="*/ 57 w 148"/>
                <a:gd name="T31" fmla="*/ 4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8" h="78">
                  <a:moveTo>
                    <a:pt x="67" y="55"/>
                  </a:moveTo>
                  <a:cubicBezTo>
                    <a:pt x="76" y="55"/>
                    <a:pt x="148" y="55"/>
                    <a:pt x="148" y="55"/>
                  </a:cubicBezTo>
                  <a:cubicBezTo>
                    <a:pt x="148" y="23"/>
                    <a:pt x="148" y="23"/>
                    <a:pt x="148" y="23"/>
                  </a:cubicBezTo>
                  <a:cubicBezTo>
                    <a:pt x="148" y="23"/>
                    <a:pt x="76" y="23"/>
                    <a:pt x="67" y="23"/>
                  </a:cubicBezTo>
                  <a:cubicBezTo>
                    <a:pt x="67" y="17"/>
                    <a:pt x="67" y="0"/>
                    <a:pt x="67" y="0"/>
                  </a:cubicBezTo>
                  <a:cubicBezTo>
                    <a:pt x="0" y="39"/>
                    <a:pt x="0" y="39"/>
                    <a:pt x="0" y="39"/>
                  </a:cubicBezTo>
                  <a:cubicBezTo>
                    <a:pt x="67" y="78"/>
                    <a:pt x="67" y="78"/>
                    <a:pt x="67" y="78"/>
                  </a:cubicBezTo>
                  <a:cubicBezTo>
                    <a:pt x="67" y="78"/>
                    <a:pt x="67" y="61"/>
                    <a:pt x="67" y="55"/>
                  </a:cubicBezTo>
                  <a:close/>
                  <a:moveTo>
                    <a:pt x="57" y="45"/>
                  </a:moveTo>
                  <a:cubicBezTo>
                    <a:pt x="57" y="45"/>
                    <a:pt x="57" y="56"/>
                    <a:pt x="57" y="61"/>
                  </a:cubicBezTo>
                  <a:cubicBezTo>
                    <a:pt x="48" y="56"/>
                    <a:pt x="29" y="44"/>
                    <a:pt x="20" y="39"/>
                  </a:cubicBezTo>
                  <a:cubicBezTo>
                    <a:pt x="29" y="34"/>
                    <a:pt x="48" y="22"/>
                    <a:pt x="57" y="17"/>
                  </a:cubicBezTo>
                  <a:cubicBezTo>
                    <a:pt x="57" y="22"/>
                    <a:pt x="57" y="33"/>
                    <a:pt x="57" y="33"/>
                  </a:cubicBezTo>
                  <a:cubicBezTo>
                    <a:pt x="57" y="33"/>
                    <a:pt x="130" y="33"/>
                    <a:pt x="138" y="33"/>
                  </a:cubicBezTo>
                  <a:cubicBezTo>
                    <a:pt x="138" y="37"/>
                    <a:pt x="138" y="41"/>
                    <a:pt x="138" y="45"/>
                  </a:cubicBezTo>
                  <a:cubicBezTo>
                    <a:pt x="130" y="45"/>
                    <a:pt x="57" y="45"/>
                    <a:pt x="57" y="45"/>
                  </a:cubicBezTo>
                  <a:close/>
                </a:path>
              </a:pathLst>
            </a:custGeom>
            <a:solidFill>
              <a:schemeClr val="bg2"/>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64" name="Freeform 43"/>
            <p:cNvSpPr>
              <a:spLocks noEditPoints="1"/>
            </p:cNvSpPr>
            <p:nvPr/>
          </p:nvSpPr>
          <p:spPr bwMode="auto">
            <a:xfrm>
              <a:off x="5907509" y="285508"/>
              <a:ext cx="269120" cy="384936"/>
            </a:xfrm>
            <a:custGeom>
              <a:avLst/>
              <a:gdLst>
                <a:gd name="T0" fmla="*/ 0 w 436723"/>
                <a:gd name="T1" fmla="*/ 188078 h 624800"/>
                <a:gd name="T2" fmla="*/ 108384 w 436723"/>
                <a:gd name="T3" fmla="*/ 376155 h 624800"/>
                <a:gd name="T4" fmla="*/ 328339 w 436723"/>
                <a:gd name="T5" fmla="*/ 376155 h 624800"/>
                <a:gd name="T6" fmla="*/ 436723 w 436723"/>
                <a:gd name="T7" fmla="*/ 188078 h 624800"/>
                <a:gd name="T8" fmla="*/ 328339 w 436723"/>
                <a:gd name="T9" fmla="*/ 0 h 624800"/>
                <a:gd name="T10" fmla="*/ 108384 w 436723"/>
                <a:gd name="T11" fmla="*/ 0 h 624800"/>
                <a:gd name="T12" fmla="*/ 0 w 436723"/>
                <a:gd name="T13" fmla="*/ 188078 h 624800"/>
                <a:gd name="T14" fmla="*/ 76506 w 436723"/>
                <a:gd name="T15" fmla="*/ 188078 h 624800"/>
                <a:gd name="T16" fmla="*/ 146637 w 436723"/>
                <a:gd name="T17" fmla="*/ 63755 h 624800"/>
                <a:gd name="T18" fmla="*/ 290086 w 436723"/>
                <a:gd name="T19" fmla="*/ 63755 h 624800"/>
                <a:gd name="T20" fmla="*/ 360217 w 436723"/>
                <a:gd name="T21" fmla="*/ 188078 h 624800"/>
                <a:gd name="T22" fmla="*/ 290086 w 436723"/>
                <a:gd name="T23" fmla="*/ 312400 h 624800"/>
                <a:gd name="T24" fmla="*/ 146637 w 436723"/>
                <a:gd name="T25" fmla="*/ 312400 h 624800"/>
                <a:gd name="T26" fmla="*/ 76506 w 436723"/>
                <a:gd name="T27" fmla="*/ 188078 h 624800"/>
                <a:gd name="T28" fmla="*/ 277335 w 436723"/>
                <a:gd name="T29" fmla="*/ 567421 h 624800"/>
                <a:gd name="T30" fmla="*/ 159388 w 436723"/>
                <a:gd name="T31" fmla="*/ 567421 h 624800"/>
                <a:gd name="T32" fmla="*/ 159388 w 436723"/>
                <a:gd name="T33" fmla="*/ 624800 h 624800"/>
                <a:gd name="T34" fmla="*/ 277335 w 436723"/>
                <a:gd name="T35" fmla="*/ 624800 h 624800"/>
                <a:gd name="T36" fmla="*/ 277335 w 436723"/>
                <a:gd name="T37" fmla="*/ 567421 h 624800"/>
                <a:gd name="T38" fmla="*/ 328339 w 436723"/>
                <a:gd name="T39" fmla="*/ 404845 h 624800"/>
                <a:gd name="T40" fmla="*/ 108384 w 436723"/>
                <a:gd name="T41" fmla="*/ 404845 h 624800"/>
                <a:gd name="T42" fmla="*/ 108384 w 436723"/>
                <a:gd name="T43" fmla="*/ 462225 h 624800"/>
                <a:gd name="T44" fmla="*/ 328339 w 436723"/>
                <a:gd name="T45" fmla="*/ 462225 h 624800"/>
                <a:gd name="T46" fmla="*/ 328339 w 436723"/>
                <a:gd name="T47" fmla="*/ 404845 h 624800"/>
                <a:gd name="T48" fmla="*/ 328339 w 436723"/>
                <a:gd name="T49" fmla="*/ 487727 h 624800"/>
                <a:gd name="T50" fmla="*/ 108384 w 436723"/>
                <a:gd name="T51" fmla="*/ 487727 h 624800"/>
                <a:gd name="T52" fmla="*/ 108384 w 436723"/>
                <a:gd name="T53" fmla="*/ 545106 h 624800"/>
                <a:gd name="T54" fmla="*/ 328339 w 436723"/>
                <a:gd name="T55" fmla="*/ 545106 h 624800"/>
                <a:gd name="T56" fmla="*/ 328339 w 436723"/>
                <a:gd name="T57" fmla="*/ 487727 h 624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6723" h="624800">
                  <a:moveTo>
                    <a:pt x="0" y="188078"/>
                  </a:moveTo>
                  <a:lnTo>
                    <a:pt x="108384" y="376155"/>
                  </a:lnTo>
                  <a:lnTo>
                    <a:pt x="328339" y="376155"/>
                  </a:lnTo>
                  <a:lnTo>
                    <a:pt x="436723" y="188078"/>
                  </a:lnTo>
                  <a:lnTo>
                    <a:pt x="328339" y="0"/>
                  </a:lnTo>
                  <a:lnTo>
                    <a:pt x="108384" y="0"/>
                  </a:lnTo>
                  <a:lnTo>
                    <a:pt x="0" y="188078"/>
                  </a:lnTo>
                  <a:close/>
                  <a:moveTo>
                    <a:pt x="76506" y="188078"/>
                  </a:moveTo>
                  <a:lnTo>
                    <a:pt x="146637" y="63755"/>
                  </a:lnTo>
                  <a:lnTo>
                    <a:pt x="290086" y="63755"/>
                  </a:lnTo>
                  <a:lnTo>
                    <a:pt x="360217" y="188078"/>
                  </a:lnTo>
                  <a:lnTo>
                    <a:pt x="290086" y="312400"/>
                  </a:lnTo>
                  <a:lnTo>
                    <a:pt x="146637" y="312400"/>
                  </a:lnTo>
                  <a:lnTo>
                    <a:pt x="76506" y="188078"/>
                  </a:lnTo>
                  <a:close/>
                  <a:moveTo>
                    <a:pt x="277335" y="567421"/>
                  </a:moveTo>
                  <a:lnTo>
                    <a:pt x="159388" y="567421"/>
                  </a:lnTo>
                  <a:lnTo>
                    <a:pt x="159388" y="624800"/>
                  </a:lnTo>
                  <a:lnTo>
                    <a:pt x="277335" y="624800"/>
                  </a:lnTo>
                  <a:lnTo>
                    <a:pt x="277335" y="567421"/>
                  </a:lnTo>
                  <a:close/>
                  <a:moveTo>
                    <a:pt x="328339" y="404845"/>
                  </a:moveTo>
                  <a:lnTo>
                    <a:pt x="108384" y="404845"/>
                  </a:lnTo>
                  <a:lnTo>
                    <a:pt x="108384" y="462225"/>
                  </a:lnTo>
                  <a:lnTo>
                    <a:pt x="328339" y="462225"/>
                  </a:lnTo>
                  <a:lnTo>
                    <a:pt x="328339" y="404845"/>
                  </a:lnTo>
                  <a:close/>
                  <a:moveTo>
                    <a:pt x="328339" y="487727"/>
                  </a:moveTo>
                  <a:lnTo>
                    <a:pt x="108384" y="487727"/>
                  </a:lnTo>
                  <a:lnTo>
                    <a:pt x="108384" y="545106"/>
                  </a:lnTo>
                  <a:lnTo>
                    <a:pt x="328339" y="545106"/>
                  </a:lnTo>
                  <a:lnTo>
                    <a:pt x="328339" y="487727"/>
                  </a:lnTo>
                  <a:close/>
                </a:path>
              </a:pathLst>
            </a:custGeom>
            <a:solidFill>
              <a:schemeClr val="bg2"/>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65" name="Freeform 44"/>
            <p:cNvSpPr>
              <a:spLocks noEditPoints="1"/>
            </p:cNvSpPr>
            <p:nvPr/>
          </p:nvSpPr>
          <p:spPr bwMode="auto">
            <a:xfrm>
              <a:off x="5911438" y="959145"/>
              <a:ext cx="267155" cy="267098"/>
            </a:xfrm>
            <a:custGeom>
              <a:avLst/>
              <a:gdLst>
                <a:gd name="T0" fmla="*/ 0 w 136"/>
                <a:gd name="T1" fmla="*/ 68 h 136"/>
                <a:gd name="T2" fmla="*/ 136 w 136"/>
                <a:gd name="T3" fmla="*/ 68 h 136"/>
                <a:gd name="T4" fmla="*/ 9 w 136"/>
                <a:gd name="T5" fmla="*/ 72 h 136"/>
                <a:gd name="T6" fmla="*/ 33 w 136"/>
                <a:gd name="T7" fmla="*/ 93 h 136"/>
                <a:gd name="T8" fmla="*/ 9 w 136"/>
                <a:gd name="T9" fmla="*/ 72 h 136"/>
                <a:gd name="T10" fmla="*/ 72 w 136"/>
                <a:gd name="T11" fmla="*/ 9 h 136"/>
                <a:gd name="T12" fmla="*/ 72 w 136"/>
                <a:gd name="T13" fmla="*/ 34 h 136"/>
                <a:gd name="T14" fmla="*/ 98 w 136"/>
                <a:gd name="T15" fmla="*/ 64 h 136"/>
                <a:gd name="T16" fmla="*/ 72 w 136"/>
                <a:gd name="T17" fmla="*/ 42 h 136"/>
                <a:gd name="T18" fmla="*/ 64 w 136"/>
                <a:gd name="T19" fmla="*/ 9 h 136"/>
                <a:gd name="T20" fmla="*/ 44 w 136"/>
                <a:gd name="T21" fmla="*/ 34 h 136"/>
                <a:gd name="T22" fmla="*/ 64 w 136"/>
                <a:gd name="T23" fmla="*/ 42 h 136"/>
                <a:gd name="T24" fmla="*/ 39 w 136"/>
                <a:gd name="T25" fmla="*/ 64 h 136"/>
                <a:gd name="T26" fmla="*/ 64 w 136"/>
                <a:gd name="T27" fmla="*/ 42 h 136"/>
                <a:gd name="T28" fmla="*/ 9 w 136"/>
                <a:gd name="T29" fmla="*/ 64 h 136"/>
                <a:gd name="T30" fmla="*/ 33 w 136"/>
                <a:gd name="T31" fmla="*/ 42 h 136"/>
                <a:gd name="T32" fmla="*/ 39 w 136"/>
                <a:gd name="T33" fmla="*/ 72 h 136"/>
                <a:gd name="T34" fmla="*/ 64 w 136"/>
                <a:gd name="T35" fmla="*/ 93 h 136"/>
                <a:gd name="T36" fmla="*/ 39 w 136"/>
                <a:gd name="T37" fmla="*/ 72 h 136"/>
                <a:gd name="T38" fmla="*/ 64 w 136"/>
                <a:gd name="T39" fmla="*/ 127 h 136"/>
                <a:gd name="T40" fmla="*/ 64 w 136"/>
                <a:gd name="T41" fmla="*/ 101 h 136"/>
                <a:gd name="T42" fmla="*/ 72 w 136"/>
                <a:gd name="T43" fmla="*/ 101 h 136"/>
                <a:gd name="T44" fmla="*/ 72 w 136"/>
                <a:gd name="T45" fmla="*/ 127 h 136"/>
                <a:gd name="T46" fmla="*/ 72 w 136"/>
                <a:gd name="T47" fmla="*/ 72 h 136"/>
                <a:gd name="T48" fmla="*/ 95 w 136"/>
                <a:gd name="T49" fmla="*/ 93 h 136"/>
                <a:gd name="T50" fmla="*/ 106 w 136"/>
                <a:gd name="T51" fmla="*/ 72 h 136"/>
                <a:gd name="T52" fmla="*/ 122 w 136"/>
                <a:gd name="T53" fmla="*/ 93 h 136"/>
                <a:gd name="T54" fmla="*/ 106 w 136"/>
                <a:gd name="T55" fmla="*/ 72 h 136"/>
                <a:gd name="T56" fmla="*/ 103 w 136"/>
                <a:gd name="T57" fmla="*/ 42 h 136"/>
                <a:gd name="T58" fmla="*/ 127 w 136"/>
                <a:gd name="T59" fmla="*/ 64 h 136"/>
                <a:gd name="T60" fmla="*/ 117 w 136"/>
                <a:gd name="T61" fmla="*/ 34 h 136"/>
                <a:gd name="T62" fmla="*/ 91 w 136"/>
                <a:gd name="T63" fmla="*/ 13 h 136"/>
                <a:gd name="T64" fmla="*/ 46 w 136"/>
                <a:gd name="T65" fmla="*/ 13 h 136"/>
                <a:gd name="T66" fmla="*/ 20 w 136"/>
                <a:gd name="T67" fmla="*/ 34 h 136"/>
                <a:gd name="T68" fmla="*/ 19 w 136"/>
                <a:gd name="T69" fmla="*/ 101 h 136"/>
                <a:gd name="T70" fmla="*/ 46 w 136"/>
                <a:gd name="T71" fmla="*/ 123 h 136"/>
                <a:gd name="T72" fmla="*/ 91 w 136"/>
                <a:gd name="T73" fmla="*/ 123 h 136"/>
                <a:gd name="T74" fmla="*/ 118 w 136"/>
                <a:gd name="T7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6" h="136">
                  <a:moveTo>
                    <a:pt x="68" y="0"/>
                  </a:moveTo>
                  <a:cubicBezTo>
                    <a:pt x="31" y="0"/>
                    <a:pt x="0" y="31"/>
                    <a:pt x="0" y="68"/>
                  </a:cubicBezTo>
                  <a:cubicBezTo>
                    <a:pt x="0" y="106"/>
                    <a:pt x="31" y="136"/>
                    <a:pt x="68" y="136"/>
                  </a:cubicBezTo>
                  <a:cubicBezTo>
                    <a:pt x="106" y="136"/>
                    <a:pt x="136" y="106"/>
                    <a:pt x="136" y="68"/>
                  </a:cubicBezTo>
                  <a:cubicBezTo>
                    <a:pt x="136" y="31"/>
                    <a:pt x="106" y="0"/>
                    <a:pt x="68" y="0"/>
                  </a:cubicBezTo>
                  <a:close/>
                  <a:moveTo>
                    <a:pt x="9" y="72"/>
                  </a:moveTo>
                  <a:cubicBezTo>
                    <a:pt x="30" y="72"/>
                    <a:pt x="30" y="72"/>
                    <a:pt x="30" y="72"/>
                  </a:cubicBezTo>
                  <a:cubicBezTo>
                    <a:pt x="31" y="80"/>
                    <a:pt x="31" y="86"/>
                    <a:pt x="33" y="93"/>
                  </a:cubicBezTo>
                  <a:cubicBezTo>
                    <a:pt x="14" y="93"/>
                    <a:pt x="14" y="93"/>
                    <a:pt x="14" y="93"/>
                  </a:cubicBezTo>
                  <a:cubicBezTo>
                    <a:pt x="11" y="86"/>
                    <a:pt x="10" y="80"/>
                    <a:pt x="9" y="72"/>
                  </a:cubicBezTo>
                  <a:close/>
                  <a:moveTo>
                    <a:pt x="72" y="34"/>
                  </a:moveTo>
                  <a:cubicBezTo>
                    <a:pt x="72" y="9"/>
                    <a:pt x="72" y="9"/>
                    <a:pt x="72" y="9"/>
                  </a:cubicBezTo>
                  <a:cubicBezTo>
                    <a:pt x="80" y="12"/>
                    <a:pt x="88" y="21"/>
                    <a:pt x="92" y="34"/>
                  </a:cubicBezTo>
                  <a:lnTo>
                    <a:pt x="72" y="34"/>
                  </a:lnTo>
                  <a:close/>
                  <a:moveTo>
                    <a:pt x="95" y="42"/>
                  </a:moveTo>
                  <a:cubicBezTo>
                    <a:pt x="96" y="49"/>
                    <a:pt x="97" y="56"/>
                    <a:pt x="98" y="64"/>
                  </a:cubicBezTo>
                  <a:cubicBezTo>
                    <a:pt x="72" y="64"/>
                    <a:pt x="72" y="64"/>
                    <a:pt x="72" y="64"/>
                  </a:cubicBezTo>
                  <a:cubicBezTo>
                    <a:pt x="72" y="42"/>
                    <a:pt x="72" y="42"/>
                    <a:pt x="72" y="42"/>
                  </a:cubicBezTo>
                  <a:lnTo>
                    <a:pt x="95" y="42"/>
                  </a:lnTo>
                  <a:close/>
                  <a:moveTo>
                    <a:pt x="64" y="9"/>
                  </a:moveTo>
                  <a:cubicBezTo>
                    <a:pt x="64" y="34"/>
                    <a:pt x="64" y="34"/>
                    <a:pt x="64" y="34"/>
                  </a:cubicBezTo>
                  <a:cubicBezTo>
                    <a:pt x="44" y="34"/>
                    <a:pt x="44" y="34"/>
                    <a:pt x="44" y="34"/>
                  </a:cubicBezTo>
                  <a:cubicBezTo>
                    <a:pt x="49" y="21"/>
                    <a:pt x="56" y="12"/>
                    <a:pt x="64" y="9"/>
                  </a:cubicBezTo>
                  <a:close/>
                  <a:moveTo>
                    <a:pt x="64" y="42"/>
                  </a:moveTo>
                  <a:cubicBezTo>
                    <a:pt x="64" y="64"/>
                    <a:pt x="64" y="64"/>
                    <a:pt x="64" y="64"/>
                  </a:cubicBezTo>
                  <a:cubicBezTo>
                    <a:pt x="39" y="64"/>
                    <a:pt x="39" y="64"/>
                    <a:pt x="39" y="64"/>
                  </a:cubicBezTo>
                  <a:cubicBezTo>
                    <a:pt x="39" y="56"/>
                    <a:pt x="40" y="49"/>
                    <a:pt x="42" y="42"/>
                  </a:cubicBezTo>
                  <a:lnTo>
                    <a:pt x="64" y="42"/>
                  </a:lnTo>
                  <a:close/>
                  <a:moveTo>
                    <a:pt x="30" y="64"/>
                  </a:moveTo>
                  <a:cubicBezTo>
                    <a:pt x="9" y="64"/>
                    <a:pt x="9" y="64"/>
                    <a:pt x="9" y="64"/>
                  </a:cubicBezTo>
                  <a:cubicBezTo>
                    <a:pt x="10" y="56"/>
                    <a:pt x="12" y="49"/>
                    <a:pt x="15" y="42"/>
                  </a:cubicBezTo>
                  <a:cubicBezTo>
                    <a:pt x="33" y="42"/>
                    <a:pt x="33" y="42"/>
                    <a:pt x="33" y="42"/>
                  </a:cubicBezTo>
                  <a:cubicBezTo>
                    <a:pt x="32" y="49"/>
                    <a:pt x="31" y="56"/>
                    <a:pt x="30" y="64"/>
                  </a:cubicBezTo>
                  <a:close/>
                  <a:moveTo>
                    <a:pt x="39" y="72"/>
                  </a:moveTo>
                  <a:cubicBezTo>
                    <a:pt x="64" y="72"/>
                    <a:pt x="64" y="72"/>
                    <a:pt x="64" y="72"/>
                  </a:cubicBezTo>
                  <a:cubicBezTo>
                    <a:pt x="64" y="93"/>
                    <a:pt x="64" y="93"/>
                    <a:pt x="64" y="93"/>
                  </a:cubicBezTo>
                  <a:cubicBezTo>
                    <a:pt x="41" y="93"/>
                    <a:pt x="41" y="93"/>
                    <a:pt x="41" y="93"/>
                  </a:cubicBezTo>
                  <a:cubicBezTo>
                    <a:pt x="40" y="86"/>
                    <a:pt x="39" y="80"/>
                    <a:pt x="39" y="72"/>
                  </a:cubicBezTo>
                  <a:close/>
                  <a:moveTo>
                    <a:pt x="64" y="101"/>
                  </a:moveTo>
                  <a:cubicBezTo>
                    <a:pt x="64" y="127"/>
                    <a:pt x="64" y="127"/>
                    <a:pt x="64" y="127"/>
                  </a:cubicBezTo>
                  <a:cubicBezTo>
                    <a:pt x="56" y="124"/>
                    <a:pt x="48" y="115"/>
                    <a:pt x="44" y="101"/>
                  </a:cubicBezTo>
                  <a:lnTo>
                    <a:pt x="64" y="101"/>
                  </a:lnTo>
                  <a:close/>
                  <a:moveTo>
                    <a:pt x="72" y="127"/>
                  </a:moveTo>
                  <a:cubicBezTo>
                    <a:pt x="72" y="101"/>
                    <a:pt x="72" y="101"/>
                    <a:pt x="72" y="101"/>
                  </a:cubicBezTo>
                  <a:cubicBezTo>
                    <a:pt x="93" y="101"/>
                    <a:pt x="93" y="101"/>
                    <a:pt x="93" y="101"/>
                  </a:cubicBezTo>
                  <a:cubicBezTo>
                    <a:pt x="88" y="115"/>
                    <a:pt x="81" y="124"/>
                    <a:pt x="72" y="127"/>
                  </a:cubicBezTo>
                  <a:close/>
                  <a:moveTo>
                    <a:pt x="72" y="93"/>
                  </a:moveTo>
                  <a:cubicBezTo>
                    <a:pt x="72" y="72"/>
                    <a:pt x="72" y="72"/>
                    <a:pt x="72" y="72"/>
                  </a:cubicBezTo>
                  <a:cubicBezTo>
                    <a:pt x="98" y="72"/>
                    <a:pt x="98" y="72"/>
                    <a:pt x="98" y="72"/>
                  </a:cubicBezTo>
                  <a:cubicBezTo>
                    <a:pt x="97" y="80"/>
                    <a:pt x="96" y="86"/>
                    <a:pt x="95" y="93"/>
                  </a:cubicBezTo>
                  <a:lnTo>
                    <a:pt x="72" y="93"/>
                  </a:lnTo>
                  <a:close/>
                  <a:moveTo>
                    <a:pt x="106" y="72"/>
                  </a:moveTo>
                  <a:cubicBezTo>
                    <a:pt x="127" y="72"/>
                    <a:pt x="127" y="72"/>
                    <a:pt x="127" y="72"/>
                  </a:cubicBezTo>
                  <a:cubicBezTo>
                    <a:pt x="127" y="80"/>
                    <a:pt x="125" y="86"/>
                    <a:pt x="122" y="93"/>
                  </a:cubicBezTo>
                  <a:cubicBezTo>
                    <a:pt x="104" y="93"/>
                    <a:pt x="104" y="93"/>
                    <a:pt x="104" y="93"/>
                  </a:cubicBezTo>
                  <a:cubicBezTo>
                    <a:pt x="105" y="86"/>
                    <a:pt x="106" y="80"/>
                    <a:pt x="106" y="72"/>
                  </a:cubicBezTo>
                  <a:close/>
                  <a:moveTo>
                    <a:pt x="106" y="64"/>
                  </a:moveTo>
                  <a:cubicBezTo>
                    <a:pt x="106" y="56"/>
                    <a:pt x="105" y="49"/>
                    <a:pt x="103" y="42"/>
                  </a:cubicBezTo>
                  <a:cubicBezTo>
                    <a:pt x="122" y="42"/>
                    <a:pt x="122" y="42"/>
                    <a:pt x="122" y="42"/>
                  </a:cubicBezTo>
                  <a:cubicBezTo>
                    <a:pt x="125" y="49"/>
                    <a:pt x="127" y="56"/>
                    <a:pt x="127" y="64"/>
                  </a:cubicBezTo>
                  <a:lnTo>
                    <a:pt x="106" y="64"/>
                  </a:lnTo>
                  <a:close/>
                  <a:moveTo>
                    <a:pt x="117" y="34"/>
                  </a:moveTo>
                  <a:cubicBezTo>
                    <a:pt x="101" y="34"/>
                    <a:pt x="101" y="34"/>
                    <a:pt x="101" y="34"/>
                  </a:cubicBezTo>
                  <a:cubicBezTo>
                    <a:pt x="98" y="26"/>
                    <a:pt x="95" y="19"/>
                    <a:pt x="91" y="13"/>
                  </a:cubicBezTo>
                  <a:cubicBezTo>
                    <a:pt x="101" y="18"/>
                    <a:pt x="110" y="25"/>
                    <a:pt x="117" y="34"/>
                  </a:cubicBezTo>
                  <a:close/>
                  <a:moveTo>
                    <a:pt x="46" y="13"/>
                  </a:moveTo>
                  <a:cubicBezTo>
                    <a:pt x="42" y="19"/>
                    <a:pt x="38" y="26"/>
                    <a:pt x="35" y="34"/>
                  </a:cubicBezTo>
                  <a:cubicBezTo>
                    <a:pt x="20" y="34"/>
                    <a:pt x="20" y="34"/>
                    <a:pt x="20" y="34"/>
                  </a:cubicBezTo>
                  <a:cubicBezTo>
                    <a:pt x="26" y="25"/>
                    <a:pt x="35" y="18"/>
                    <a:pt x="46" y="13"/>
                  </a:cubicBezTo>
                  <a:close/>
                  <a:moveTo>
                    <a:pt x="19" y="101"/>
                  </a:moveTo>
                  <a:cubicBezTo>
                    <a:pt x="35" y="101"/>
                    <a:pt x="35" y="101"/>
                    <a:pt x="35" y="101"/>
                  </a:cubicBezTo>
                  <a:cubicBezTo>
                    <a:pt x="38" y="110"/>
                    <a:pt x="41" y="117"/>
                    <a:pt x="46" y="123"/>
                  </a:cubicBezTo>
                  <a:cubicBezTo>
                    <a:pt x="35" y="119"/>
                    <a:pt x="25" y="111"/>
                    <a:pt x="19" y="101"/>
                  </a:cubicBezTo>
                  <a:close/>
                  <a:moveTo>
                    <a:pt x="91" y="123"/>
                  </a:moveTo>
                  <a:cubicBezTo>
                    <a:pt x="95" y="117"/>
                    <a:pt x="99" y="110"/>
                    <a:pt x="101" y="101"/>
                  </a:cubicBezTo>
                  <a:cubicBezTo>
                    <a:pt x="118" y="101"/>
                    <a:pt x="118" y="101"/>
                    <a:pt x="118" y="101"/>
                  </a:cubicBezTo>
                  <a:cubicBezTo>
                    <a:pt x="111" y="111"/>
                    <a:pt x="102" y="119"/>
                    <a:pt x="91" y="123"/>
                  </a:cubicBezTo>
                  <a:close/>
                </a:path>
              </a:pathLst>
            </a:custGeom>
            <a:solidFill>
              <a:schemeClr val="bg2"/>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66" name="Freeform 45"/>
            <p:cNvSpPr>
              <a:spLocks noEditPoints="1"/>
            </p:cNvSpPr>
            <p:nvPr/>
          </p:nvSpPr>
          <p:spPr bwMode="auto">
            <a:xfrm>
              <a:off x="8416017" y="326751"/>
              <a:ext cx="229832" cy="300486"/>
            </a:xfrm>
            <a:custGeom>
              <a:avLst/>
              <a:gdLst>
                <a:gd name="T0" fmla="*/ 280523 w 372968"/>
                <a:gd name="T1" fmla="*/ 0 h 487727"/>
                <a:gd name="T2" fmla="*/ 92445 w 372968"/>
                <a:gd name="T3" fmla="*/ 0 h 487727"/>
                <a:gd name="T4" fmla="*/ 0 w 372968"/>
                <a:gd name="T5" fmla="*/ 162575 h 487727"/>
                <a:gd name="T6" fmla="*/ 76506 w 372968"/>
                <a:gd name="T7" fmla="*/ 299649 h 487727"/>
                <a:gd name="T8" fmla="*/ 0 w 372968"/>
                <a:gd name="T9" fmla="*/ 430347 h 487727"/>
                <a:gd name="T10" fmla="*/ 31878 w 372968"/>
                <a:gd name="T11" fmla="*/ 487727 h 487727"/>
                <a:gd name="T12" fmla="*/ 127510 w 372968"/>
                <a:gd name="T13" fmla="*/ 325151 h 487727"/>
                <a:gd name="T14" fmla="*/ 280523 w 372968"/>
                <a:gd name="T15" fmla="*/ 325151 h 487727"/>
                <a:gd name="T16" fmla="*/ 372968 w 372968"/>
                <a:gd name="T17" fmla="*/ 162575 h 487727"/>
                <a:gd name="T18" fmla="*/ 280523 w 372968"/>
                <a:gd name="T19" fmla="*/ 0 h 487727"/>
                <a:gd name="T20" fmla="*/ 245457 w 372968"/>
                <a:gd name="T21" fmla="*/ 267771 h 487727"/>
                <a:gd name="T22" fmla="*/ 124323 w 372968"/>
                <a:gd name="T23" fmla="*/ 267771 h 487727"/>
                <a:gd name="T24" fmla="*/ 63755 w 372968"/>
                <a:gd name="T25" fmla="*/ 162575 h 487727"/>
                <a:gd name="T26" fmla="*/ 124323 w 372968"/>
                <a:gd name="T27" fmla="*/ 57379 h 487727"/>
                <a:gd name="T28" fmla="*/ 245457 w 372968"/>
                <a:gd name="T29" fmla="*/ 57379 h 487727"/>
                <a:gd name="T30" fmla="*/ 309212 w 372968"/>
                <a:gd name="T31" fmla="*/ 162575 h 487727"/>
                <a:gd name="T32" fmla="*/ 245457 w 372968"/>
                <a:gd name="T33" fmla="*/ 267771 h 487727"/>
                <a:gd name="T34" fmla="*/ 197641 w 372968"/>
                <a:gd name="T35" fmla="*/ 149824 h 487727"/>
                <a:gd name="T36" fmla="*/ 197641 w 372968"/>
                <a:gd name="T37" fmla="*/ 95633 h 487727"/>
                <a:gd name="T38" fmla="*/ 168951 w 372968"/>
                <a:gd name="T39" fmla="*/ 95633 h 487727"/>
                <a:gd name="T40" fmla="*/ 168951 w 372968"/>
                <a:gd name="T41" fmla="*/ 149824 h 487727"/>
                <a:gd name="T42" fmla="*/ 117947 w 372968"/>
                <a:gd name="T43" fmla="*/ 149824 h 487727"/>
                <a:gd name="T44" fmla="*/ 117947 w 372968"/>
                <a:gd name="T45" fmla="*/ 172139 h 487727"/>
                <a:gd name="T46" fmla="*/ 168951 w 372968"/>
                <a:gd name="T47" fmla="*/ 172139 h 487727"/>
                <a:gd name="T48" fmla="*/ 168951 w 372968"/>
                <a:gd name="T49" fmla="*/ 226331 h 487727"/>
                <a:gd name="T50" fmla="*/ 197641 w 372968"/>
                <a:gd name="T51" fmla="*/ 226331 h 487727"/>
                <a:gd name="T52" fmla="*/ 197641 w 372968"/>
                <a:gd name="T53" fmla="*/ 172139 h 487727"/>
                <a:gd name="T54" fmla="*/ 251833 w 372968"/>
                <a:gd name="T55" fmla="*/ 172139 h 487727"/>
                <a:gd name="T56" fmla="*/ 251833 w 372968"/>
                <a:gd name="T57" fmla="*/ 149824 h 487727"/>
                <a:gd name="T58" fmla="*/ 197641 w 372968"/>
                <a:gd name="T59" fmla="*/ 149824 h 487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72968" h="487727">
                  <a:moveTo>
                    <a:pt x="280523" y="0"/>
                  </a:moveTo>
                  <a:lnTo>
                    <a:pt x="92445" y="0"/>
                  </a:lnTo>
                  <a:lnTo>
                    <a:pt x="0" y="162575"/>
                  </a:lnTo>
                  <a:lnTo>
                    <a:pt x="76506" y="299649"/>
                  </a:lnTo>
                  <a:lnTo>
                    <a:pt x="0" y="430347"/>
                  </a:lnTo>
                  <a:lnTo>
                    <a:pt x="31878" y="487727"/>
                  </a:lnTo>
                  <a:lnTo>
                    <a:pt x="127510" y="325151"/>
                  </a:lnTo>
                  <a:lnTo>
                    <a:pt x="280523" y="325151"/>
                  </a:lnTo>
                  <a:lnTo>
                    <a:pt x="372968" y="162575"/>
                  </a:lnTo>
                  <a:lnTo>
                    <a:pt x="280523" y="0"/>
                  </a:lnTo>
                  <a:close/>
                  <a:moveTo>
                    <a:pt x="245457" y="267771"/>
                  </a:moveTo>
                  <a:lnTo>
                    <a:pt x="124323" y="267771"/>
                  </a:lnTo>
                  <a:lnTo>
                    <a:pt x="63755" y="162575"/>
                  </a:lnTo>
                  <a:lnTo>
                    <a:pt x="124323" y="57379"/>
                  </a:lnTo>
                  <a:lnTo>
                    <a:pt x="245457" y="57379"/>
                  </a:lnTo>
                  <a:lnTo>
                    <a:pt x="309212" y="162575"/>
                  </a:lnTo>
                  <a:lnTo>
                    <a:pt x="245457" y="267771"/>
                  </a:lnTo>
                  <a:close/>
                  <a:moveTo>
                    <a:pt x="197641" y="149824"/>
                  </a:moveTo>
                  <a:lnTo>
                    <a:pt x="197641" y="95633"/>
                  </a:lnTo>
                  <a:lnTo>
                    <a:pt x="168951" y="95633"/>
                  </a:lnTo>
                  <a:lnTo>
                    <a:pt x="168951" y="149824"/>
                  </a:lnTo>
                  <a:lnTo>
                    <a:pt x="117947" y="149824"/>
                  </a:lnTo>
                  <a:lnTo>
                    <a:pt x="117947" y="172139"/>
                  </a:lnTo>
                  <a:lnTo>
                    <a:pt x="168951" y="172139"/>
                  </a:lnTo>
                  <a:lnTo>
                    <a:pt x="168951" y="226331"/>
                  </a:lnTo>
                  <a:lnTo>
                    <a:pt x="197641" y="226331"/>
                  </a:lnTo>
                  <a:lnTo>
                    <a:pt x="197641" y="172139"/>
                  </a:lnTo>
                  <a:lnTo>
                    <a:pt x="251833" y="172139"/>
                  </a:lnTo>
                  <a:lnTo>
                    <a:pt x="251833" y="149824"/>
                  </a:lnTo>
                  <a:lnTo>
                    <a:pt x="197641" y="149824"/>
                  </a:lnTo>
                  <a:close/>
                </a:path>
              </a:pathLst>
            </a:custGeom>
            <a:solidFill>
              <a:schemeClr val="bg2"/>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67" name="Freeform 46"/>
            <p:cNvSpPr>
              <a:spLocks noEditPoints="1"/>
            </p:cNvSpPr>
            <p:nvPr/>
          </p:nvSpPr>
          <p:spPr bwMode="auto">
            <a:xfrm>
              <a:off x="8180291" y="173562"/>
              <a:ext cx="656102" cy="567584"/>
            </a:xfrm>
            <a:custGeom>
              <a:avLst/>
              <a:gdLst>
                <a:gd name="T0" fmla="*/ 84 w 334"/>
                <a:gd name="T1" fmla="*/ 0 h 289"/>
                <a:gd name="T2" fmla="*/ 0 w 334"/>
                <a:gd name="T3" fmla="*/ 145 h 289"/>
                <a:gd name="T4" fmla="*/ 84 w 334"/>
                <a:gd name="T5" fmla="*/ 289 h 289"/>
                <a:gd name="T6" fmla="*/ 251 w 334"/>
                <a:gd name="T7" fmla="*/ 289 h 289"/>
                <a:gd name="T8" fmla="*/ 334 w 334"/>
                <a:gd name="T9" fmla="*/ 145 h 289"/>
                <a:gd name="T10" fmla="*/ 251 w 334"/>
                <a:gd name="T11" fmla="*/ 0 h 289"/>
                <a:gd name="T12" fmla="*/ 84 w 334"/>
                <a:gd name="T13" fmla="*/ 0 h 289"/>
                <a:gd name="T14" fmla="*/ 246 w 334"/>
                <a:gd name="T15" fmla="*/ 9 h 289"/>
                <a:gd name="T16" fmla="*/ 324 w 334"/>
                <a:gd name="T17" fmla="*/ 145 h 289"/>
                <a:gd name="T18" fmla="*/ 246 w 334"/>
                <a:gd name="T19" fmla="*/ 281 h 289"/>
                <a:gd name="T20" fmla="*/ 89 w 334"/>
                <a:gd name="T21" fmla="*/ 281 h 289"/>
                <a:gd name="T22" fmla="*/ 10 w 334"/>
                <a:gd name="T23" fmla="*/ 145 h 289"/>
                <a:gd name="T24" fmla="*/ 89 w 334"/>
                <a:gd name="T25" fmla="*/ 9 h 289"/>
                <a:gd name="T26" fmla="*/ 246 w 334"/>
                <a:gd name="T27" fmla="*/ 9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4" h="289">
                  <a:moveTo>
                    <a:pt x="84" y="0"/>
                  </a:moveTo>
                  <a:cubicBezTo>
                    <a:pt x="0" y="145"/>
                    <a:pt x="0" y="145"/>
                    <a:pt x="0" y="145"/>
                  </a:cubicBezTo>
                  <a:cubicBezTo>
                    <a:pt x="84" y="289"/>
                    <a:pt x="84" y="289"/>
                    <a:pt x="84" y="289"/>
                  </a:cubicBezTo>
                  <a:cubicBezTo>
                    <a:pt x="251" y="289"/>
                    <a:pt x="251" y="289"/>
                    <a:pt x="251" y="289"/>
                  </a:cubicBezTo>
                  <a:cubicBezTo>
                    <a:pt x="334" y="145"/>
                    <a:pt x="334" y="145"/>
                    <a:pt x="334" y="145"/>
                  </a:cubicBezTo>
                  <a:cubicBezTo>
                    <a:pt x="251" y="0"/>
                    <a:pt x="251" y="0"/>
                    <a:pt x="251" y="0"/>
                  </a:cubicBezTo>
                  <a:lnTo>
                    <a:pt x="84" y="0"/>
                  </a:lnTo>
                  <a:close/>
                  <a:moveTo>
                    <a:pt x="246" y="9"/>
                  </a:moveTo>
                  <a:cubicBezTo>
                    <a:pt x="248" y="13"/>
                    <a:pt x="322" y="141"/>
                    <a:pt x="324" y="145"/>
                  </a:cubicBezTo>
                  <a:cubicBezTo>
                    <a:pt x="322" y="149"/>
                    <a:pt x="248" y="277"/>
                    <a:pt x="246" y="281"/>
                  </a:cubicBezTo>
                  <a:cubicBezTo>
                    <a:pt x="241" y="281"/>
                    <a:pt x="93" y="281"/>
                    <a:pt x="89" y="281"/>
                  </a:cubicBezTo>
                  <a:cubicBezTo>
                    <a:pt x="86" y="277"/>
                    <a:pt x="12" y="149"/>
                    <a:pt x="10" y="145"/>
                  </a:cubicBezTo>
                  <a:cubicBezTo>
                    <a:pt x="12" y="141"/>
                    <a:pt x="86" y="13"/>
                    <a:pt x="89" y="9"/>
                  </a:cubicBezTo>
                  <a:cubicBezTo>
                    <a:pt x="93" y="9"/>
                    <a:pt x="241" y="9"/>
                    <a:pt x="246" y="9"/>
                  </a:cubicBezTo>
                  <a:close/>
                </a:path>
              </a:pathLst>
            </a:custGeom>
            <a:solidFill>
              <a:schemeClr val="bg2"/>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68" name="Freeform 47"/>
            <p:cNvSpPr>
              <a:spLocks noEditPoints="1"/>
            </p:cNvSpPr>
            <p:nvPr/>
          </p:nvSpPr>
          <p:spPr bwMode="auto">
            <a:xfrm>
              <a:off x="5715000" y="183382"/>
              <a:ext cx="656102" cy="567583"/>
            </a:xfrm>
            <a:custGeom>
              <a:avLst/>
              <a:gdLst>
                <a:gd name="T0" fmla="*/ 84 w 334"/>
                <a:gd name="T1" fmla="*/ 0 h 289"/>
                <a:gd name="T2" fmla="*/ 0 w 334"/>
                <a:gd name="T3" fmla="*/ 144 h 289"/>
                <a:gd name="T4" fmla="*/ 84 w 334"/>
                <a:gd name="T5" fmla="*/ 289 h 289"/>
                <a:gd name="T6" fmla="*/ 251 w 334"/>
                <a:gd name="T7" fmla="*/ 289 h 289"/>
                <a:gd name="T8" fmla="*/ 334 w 334"/>
                <a:gd name="T9" fmla="*/ 144 h 289"/>
                <a:gd name="T10" fmla="*/ 251 w 334"/>
                <a:gd name="T11" fmla="*/ 0 h 289"/>
                <a:gd name="T12" fmla="*/ 84 w 334"/>
                <a:gd name="T13" fmla="*/ 0 h 289"/>
                <a:gd name="T14" fmla="*/ 246 w 334"/>
                <a:gd name="T15" fmla="*/ 8 h 289"/>
                <a:gd name="T16" fmla="*/ 324 w 334"/>
                <a:gd name="T17" fmla="*/ 144 h 289"/>
                <a:gd name="T18" fmla="*/ 246 w 334"/>
                <a:gd name="T19" fmla="*/ 280 h 289"/>
                <a:gd name="T20" fmla="*/ 89 w 334"/>
                <a:gd name="T21" fmla="*/ 280 h 289"/>
                <a:gd name="T22" fmla="*/ 10 w 334"/>
                <a:gd name="T23" fmla="*/ 144 h 289"/>
                <a:gd name="T24" fmla="*/ 89 w 334"/>
                <a:gd name="T25" fmla="*/ 8 h 289"/>
                <a:gd name="T26" fmla="*/ 246 w 334"/>
                <a:gd name="T27" fmla="*/ 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4" h="289">
                  <a:moveTo>
                    <a:pt x="84" y="0"/>
                  </a:moveTo>
                  <a:cubicBezTo>
                    <a:pt x="0" y="144"/>
                    <a:pt x="0" y="144"/>
                    <a:pt x="0" y="144"/>
                  </a:cubicBezTo>
                  <a:cubicBezTo>
                    <a:pt x="84" y="289"/>
                    <a:pt x="84" y="289"/>
                    <a:pt x="84" y="289"/>
                  </a:cubicBezTo>
                  <a:cubicBezTo>
                    <a:pt x="251" y="289"/>
                    <a:pt x="251" y="289"/>
                    <a:pt x="251" y="289"/>
                  </a:cubicBezTo>
                  <a:cubicBezTo>
                    <a:pt x="334" y="144"/>
                    <a:pt x="334" y="144"/>
                    <a:pt x="334" y="144"/>
                  </a:cubicBezTo>
                  <a:cubicBezTo>
                    <a:pt x="251" y="0"/>
                    <a:pt x="251" y="0"/>
                    <a:pt x="251" y="0"/>
                  </a:cubicBezTo>
                  <a:lnTo>
                    <a:pt x="84" y="0"/>
                  </a:lnTo>
                  <a:close/>
                  <a:moveTo>
                    <a:pt x="246" y="8"/>
                  </a:moveTo>
                  <a:cubicBezTo>
                    <a:pt x="248" y="12"/>
                    <a:pt x="322" y="140"/>
                    <a:pt x="324" y="144"/>
                  </a:cubicBezTo>
                  <a:cubicBezTo>
                    <a:pt x="322" y="148"/>
                    <a:pt x="248" y="276"/>
                    <a:pt x="246" y="280"/>
                  </a:cubicBezTo>
                  <a:cubicBezTo>
                    <a:pt x="241" y="280"/>
                    <a:pt x="93" y="280"/>
                    <a:pt x="89" y="280"/>
                  </a:cubicBezTo>
                  <a:cubicBezTo>
                    <a:pt x="86" y="276"/>
                    <a:pt x="13" y="148"/>
                    <a:pt x="10" y="144"/>
                  </a:cubicBezTo>
                  <a:cubicBezTo>
                    <a:pt x="13" y="140"/>
                    <a:pt x="86" y="12"/>
                    <a:pt x="89" y="8"/>
                  </a:cubicBezTo>
                  <a:cubicBezTo>
                    <a:pt x="93" y="8"/>
                    <a:pt x="241" y="8"/>
                    <a:pt x="246" y="8"/>
                  </a:cubicBezTo>
                  <a:close/>
                </a:path>
              </a:pathLst>
            </a:custGeom>
            <a:solidFill>
              <a:schemeClr val="bg2"/>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69" name="Freeform 48"/>
            <p:cNvSpPr>
              <a:spLocks/>
            </p:cNvSpPr>
            <p:nvPr userDrawn="1"/>
          </p:nvSpPr>
          <p:spPr bwMode="auto">
            <a:xfrm>
              <a:off x="6259132" y="499579"/>
              <a:ext cx="636458" cy="551872"/>
            </a:xfrm>
            <a:custGeom>
              <a:avLst/>
              <a:gdLst>
                <a:gd name="T0" fmla="*/ 258208 w 1032833"/>
                <a:gd name="T1" fmla="*/ 895760 h 895760"/>
                <a:gd name="T2" fmla="*/ 0 w 1032833"/>
                <a:gd name="T3" fmla="*/ 446286 h 895760"/>
                <a:gd name="T4" fmla="*/ 258208 w 1032833"/>
                <a:gd name="T5" fmla="*/ 0 h 895760"/>
                <a:gd name="T6" fmla="*/ 774624 w 1032833"/>
                <a:gd name="T7" fmla="*/ 0 h 895760"/>
                <a:gd name="T8" fmla="*/ 1032833 w 1032833"/>
                <a:gd name="T9" fmla="*/ 446286 h 895760"/>
                <a:gd name="T10" fmla="*/ 774624 w 1032833"/>
                <a:gd name="T11" fmla="*/ 895760 h 895760"/>
                <a:gd name="T12" fmla="*/ 258208 w 1032833"/>
                <a:gd name="T13" fmla="*/ 895760 h 895760"/>
              </a:gdLst>
              <a:ahLst/>
              <a:cxnLst>
                <a:cxn ang="0">
                  <a:pos x="T0" y="T1"/>
                </a:cxn>
                <a:cxn ang="0">
                  <a:pos x="T2" y="T3"/>
                </a:cxn>
                <a:cxn ang="0">
                  <a:pos x="T4" y="T5"/>
                </a:cxn>
                <a:cxn ang="0">
                  <a:pos x="T6" y="T7"/>
                </a:cxn>
                <a:cxn ang="0">
                  <a:pos x="T8" y="T9"/>
                </a:cxn>
                <a:cxn ang="0">
                  <a:pos x="T10" y="T11"/>
                </a:cxn>
                <a:cxn ang="0">
                  <a:pos x="T12" y="T13"/>
                </a:cxn>
              </a:cxnLst>
              <a:rect l="0" t="0" r="r" b="b"/>
              <a:pathLst>
                <a:path w="1032833" h="895760">
                  <a:moveTo>
                    <a:pt x="258208" y="895760"/>
                  </a:moveTo>
                  <a:lnTo>
                    <a:pt x="0" y="446286"/>
                  </a:lnTo>
                  <a:lnTo>
                    <a:pt x="258208" y="0"/>
                  </a:lnTo>
                  <a:lnTo>
                    <a:pt x="774624" y="0"/>
                  </a:lnTo>
                  <a:lnTo>
                    <a:pt x="1032833" y="446286"/>
                  </a:lnTo>
                  <a:lnTo>
                    <a:pt x="774624" y="895760"/>
                  </a:lnTo>
                  <a:lnTo>
                    <a:pt x="258208" y="895760"/>
                  </a:lnTo>
                  <a:close/>
                </a:path>
              </a:pathLst>
            </a:custGeom>
            <a:solidFill>
              <a:schemeClr val="bg2"/>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0" name="Freeform 49"/>
            <p:cNvSpPr>
              <a:spLocks noEditPoints="1"/>
            </p:cNvSpPr>
            <p:nvPr/>
          </p:nvSpPr>
          <p:spPr bwMode="auto">
            <a:xfrm>
              <a:off x="8121361" y="796137"/>
              <a:ext cx="891826" cy="771835"/>
            </a:xfrm>
            <a:custGeom>
              <a:avLst/>
              <a:gdLst>
                <a:gd name="T0" fmla="*/ 113 w 454"/>
                <a:gd name="T1" fmla="*/ 0 h 393"/>
                <a:gd name="T2" fmla="*/ 0 w 454"/>
                <a:gd name="T3" fmla="*/ 197 h 393"/>
                <a:gd name="T4" fmla="*/ 113 w 454"/>
                <a:gd name="T5" fmla="*/ 393 h 393"/>
                <a:gd name="T6" fmla="*/ 340 w 454"/>
                <a:gd name="T7" fmla="*/ 393 h 393"/>
                <a:gd name="T8" fmla="*/ 454 w 454"/>
                <a:gd name="T9" fmla="*/ 197 h 393"/>
                <a:gd name="T10" fmla="*/ 340 w 454"/>
                <a:gd name="T11" fmla="*/ 0 h 393"/>
                <a:gd name="T12" fmla="*/ 113 w 454"/>
                <a:gd name="T13" fmla="*/ 0 h 393"/>
                <a:gd name="T14" fmla="*/ 336 w 454"/>
                <a:gd name="T15" fmla="*/ 9 h 393"/>
                <a:gd name="T16" fmla="*/ 444 w 454"/>
                <a:gd name="T17" fmla="*/ 197 h 393"/>
                <a:gd name="T18" fmla="*/ 336 w 454"/>
                <a:gd name="T19" fmla="*/ 385 h 393"/>
                <a:gd name="T20" fmla="*/ 118 w 454"/>
                <a:gd name="T21" fmla="*/ 385 h 393"/>
                <a:gd name="T22" fmla="*/ 10 w 454"/>
                <a:gd name="T23" fmla="*/ 197 h 393"/>
                <a:gd name="T24" fmla="*/ 118 w 454"/>
                <a:gd name="T25" fmla="*/ 9 h 393"/>
                <a:gd name="T26" fmla="*/ 336 w 454"/>
                <a:gd name="T27" fmla="*/ 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4" h="393">
                  <a:moveTo>
                    <a:pt x="113" y="0"/>
                  </a:moveTo>
                  <a:cubicBezTo>
                    <a:pt x="0" y="197"/>
                    <a:pt x="0" y="197"/>
                    <a:pt x="0" y="197"/>
                  </a:cubicBezTo>
                  <a:cubicBezTo>
                    <a:pt x="113" y="393"/>
                    <a:pt x="113" y="393"/>
                    <a:pt x="113" y="393"/>
                  </a:cubicBezTo>
                  <a:cubicBezTo>
                    <a:pt x="340" y="393"/>
                    <a:pt x="340" y="393"/>
                    <a:pt x="340" y="393"/>
                  </a:cubicBezTo>
                  <a:cubicBezTo>
                    <a:pt x="454" y="197"/>
                    <a:pt x="454" y="197"/>
                    <a:pt x="454" y="197"/>
                  </a:cubicBezTo>
                  <a:cubicBezTo>
                    <a:pt x="340" y="0"/>
                    <a:pt x="340" y="0"/>
                    <a:pt x="340" y="0"/>
                  </a:cubicBezTo>
                  <a:lnTo>
                    <a:pt x="113" y="0"/>
                  </a:lnTo>
                  <a:close/>
                  <a:moveTo>
                    <a:pt x="336" y="9"/>
                  </a:moveTo>
                  <a:cubicBezTo>
                    <a:pt x="338" y="13"/>
                    <a:pt x="442" y="193"/>
                    <a:pt x="444" y="197"/>
                  </a:cubicBezTo>
                  <a:cubicBezTo>
                    <a:pt x="442" y="201"/>
                    <a:pt x="338" y="381"/>
                    <a:pt x="336" y="385"/>
                  </a:cubicBezTo>
                  <a:cubicBezTo>
                    <a:pt x="331" y="385"/>
                    <a:pt x="123" y="385"/>
                    <a:pt x="118" y="385"/>
                  </a:cubicBezTo>
                  <a:cubicBezTo>
                    <a:pt x="116" y="381"/>
                    <a:pt x="12" y="201"/>
                    <a:pt x="10" y="197"/>
                  </a:cubicBezTo>
                  <a:cubicBezTo>
                    <a:pt x="12" y="193"/>
                    <a:pt x="116" y="13"/>
                    <a:pt x="118" y="9"/>
                  </a:cubicBezTo>
                  <a:cubicBezTo>
                    <a:pt x="123" y="9"/>
                    <a:pt x="331" y="9"/>
                    <a:pt x="336" y="9"/>
                  </a:cubicBezTo>
                  <a:close/>
                </a:path>
              </a:pathLst>
            </a:custGeom>
            <a:solidFill>
              <a:schemeClr val="bg2"/>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51"/>
            <p:cNvSpPr>
              <a:spLocks noEditPoints="1"/>
            </p:cNvSpPr>
            <p:nvPr/>
          </p:nvSpPr>
          <p:spPr bwMode="auto">
            <a:xfrm>
              <a:off x="5716965" y="809884"/>
              <a:ext cx="656101" cy="567584"/>
            </a:xfrm>
            <a:custGeom>
              <a:avLst/>
              <a:gdLst>
                <a:gd name="T0" fmla="*/ 84 w 334"/>
                <a:gd name="T1" fmla="*/ 0 h 289"/>
                <a:gd name="T2" fmla="*/ 0 w 334"/>
                <a:gd name="T3" fmla="*/ 144 h 289"/>
                <a:gd name="T4" fmla="*/ 84 w 334"/>
                <a:gd name="T5" fmla="*/ 289 h 289"/>
                <a:gd name="T6" fmla="*/ 251 w 334"/>
                <a:gd name="T7" fmla="*/ 289 h 289"/>
                <a:gd name="T8" fmla="*/ 334 w 334"/>
                <a:gd name="T9" fmla="*/ 144 h 289"/>
                <a:gd name="T10" fmla="*/ 251 w 334"/>
                <a:gd name="T11" fmla="*/ 0 h 289"/>
                <a:gd name="T12" fmla="*/ 84 w 334"/>
                <a:gd name="T13" fmla="*/ 0 h 289"/>
                <a:gd name="T14" fmla="*/ 246 w 334"/>
                <a:gd name="T15" fmla="*/ 8 h 289"/>
                <a:gd name="T16" fmla="*/ 324 w 334"/>
                <a:gd name="T17" fmla="*/ 144 h 289"/>
                <a:gd name="T18" fmla="*/ 246 w 334"/>
                <a:gd name="T19" fmla="*/ 280 h 289"/>
                <a:gd name="T20" fmla="*/ 89 w 334"/>
                <a:gd name="T21" fmla="*/ 280 h 289"/>
                <a:gd name="T22" fmla="*/ 10 w 334"/>
                <a:gd name="T23" fmla="*/ 144 h 289"/>
                <a:gd name="T24" fmla="*/ 89 w 334"/>
                <a:gd name="T25" fmla="*/ 8 h 289"/>
                <a:gd name="T26" fmla="*/ 246 w 334"/>
                <a:gd name="T27" fmla="*/ 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4" h="289">
                  <a:moveTo>
                    <a:pt x="84" y="0"/>
                  </a:moveTo>
                  <a:cubicBezTo>
                    <a:pt x="0" y="144"/>
                    <a:pt x="0" y="144"/>
                    <a:pt x="0" y="144"/>
                  </a:cubicBezTo>
                  <a:cubicBezTo>
                    <a:pt x="84" y="289"/>
                    <a:pt x="84" y="289"/>
                    <a:pt x="84" y="289"/>
                  </a:cubicBezTo>
                  <a:cubicBezTo>
                    <a:pt x="251" y="289"/>
                    <a:pt x="251" y="289"/>
                    <a:pt x="251" y="289"/>
                  </a:cubicBezTo>
                  <a:cubicBezTo>
                    <a:pt x="334" y="144"/>
                    <a:pt x="334" y="144"/>
                    <a:pt x="334" y="144"/>
                  </a:cubicBezTo>
                  <a:cubicBezTo>
                    <a:pt x="251" y="0"/>
                    <a:pt x="251" y="0"/>
                    <a:pt x="251" y="0"/>
                  </a:cubicBezTo>
                  <a:lnTo>
                    <a:pt x="84" y="0"/>
                  </a:lnTo>
                  <a:close/>
                  <a:moveTo>
                    <a:pt x="246" y="8"/>
                  </a:moveTo>
                  <a:cubicBezTo>
                    <a:pt x="248" y="12"/>
                    <a:pt x="322" y="140"/>
                    <a:pt x="324" y="144"/>
                  </a:cubicBezTo>
                  <a:cubicBezTo>
                    <a:pt x="322" y="148"/>
                    <a:pt x="248" y="276"/>
                    <a:pt x="246" y="280"/>
                  </a:cubicBezTo>
                  <a:cubicBezTo>
                    <a:pt x="241" y="280"/>
                    <a:pt x="93" y="280"/>
                    <a:pt x="89" y="280"/>
                  </a:cubicBezTo>
                  <a:cubicBezTo>
                    <a:pt x="86" y="276"/>
                    <a:pt x="12" y="148"/>
                    <a:pt x="10" y="144"/>
                  </a:cubicBezTo>
                  <a:cubicBezTo>
                    <a:pt x="12" y="140"/>
                    <a:pt x="86" y="12"/>
                    <a:pt x="89" y="8"/>
                  </a:cubicBezTo>
                  <a:cubicBezTo>
                    <a:pt x="93" y="8"/>
                    <a:pt x="241" y="8"/>
                    <a:pt x="246" y="8"/>
                  </a:cubicBezTo>
                  <a:close/>
                </a:path>
              </a:pathLst>
            </a:custGeom>
            <a:solidFill>
              <a:schemeClr val="bg2"/>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2" name="Freeform 52"/>
            <p:cNvSpPr>
              <a:spLocks noEditPoints="1"/>
            </p:cNvSpPr>
            <p:nvPr/>
          </p:nvSpPr>
          <p:spPr bwMode="auto">
            <a:xfrm>
              <a:off x="6785585" y="181418"/>
              <a:ext cx="656102" cy="567584"/>
            </a:xfrm>
            <a:custGeom>
              <a:avLst/>
              <a:gdLst>
                <a:gd name="T0" fmla="*/ 84 w 334"/>
                <a:gd name="T1" fmla="*/ 0 h 289"/>
                <a:gd name="T2" fmla="*/ 0 w 334"/>
                <a:gd name="T3" fmla="*/ 145 h 289"/>
                <a:gd name="T4" fmla="*/ 84 w 334"/>
                <a:gd name="T5" fmla="*/ 289 h 289"/>
                <a:gd name="T6" fmla="*/ 250 w 334"/>
                <a:gd name="T7" fmla="*/ 289 h 289"/>
                <a:gd name="T8" fmla="*/ 334 w 334"/>
                <a:gd name="T9" fmla="*/ 145 h 289"/>
                <a:gd name="T10" fmla="*/ 250 w 334"/>
                <a:gd name="T11" fmla="*/ 0 h 289"/>
                <a:gd name="T12" fmla="*/ 84 w 334"/>
                <a:gd name="T13" fmla="*/ 0 h 289"/>
                <a:gd name="T14" fmla="*/ 246 w 334"/>
                <a:gd name="T15" fmla="*/ 9 h 289"/>
                <a:gd name="T16" fmla="*/ 324 w 334"/>
                <a:gd name="T17" fmla="*/ 145 h 289"/>
                <a:gd name="T18" fmla="*/ 246 w 334"/>
                <a:gd name="T19" fmla="*/ 281 h 289"/>
                <a:gd name="T20" fmla="*/ 89 w 334"/>
                <a:gd name="T21" fmla="*/ 281 h 289"/>
                <a:gd name="T22" fmla="*/ 10 w 334"/>
                <a:gd name="T23" fmla="*/ 145 h 289"/>
                <a:gd name="T24" fmla="*/ 89 w 334"/>
                <a:gd name="T25" fmla="*/ 9 h 289"/>
                <a:gd name="T26" fmla="*/ 246 w 334"/>
                <a:gd name="T27" fmla="*/ 9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4" h="289">
                  <a:moveTo>
                    <a:pt x="84" y="0"/>
                  </a:moveTo>
                  <a:cubicBezTo>
                    <a:pt x="0" y="145"/>
                    <a:pt x="0" y="145"/>
                    <a:pt x="0" y="145"/>
                  </a:cubicBezTo>
                  <a:cubicBezTo>
                    <a:pt x="84" y="289"/>
                    <a:pt x="84" y="289"/>
                    <a:pt x="84" y="289"/>
                  </a:cubicBezTo>
                  <a:cubicBezTo>
                    <a:pt x="250" y="289"/>
                    <a:pt x="250" y="289"/>
                    <a:pt x="250" y="289"/>
                  </a:cubicBezTo>
                  <a:cubicBezTo>
                    <a:pt x="334" y="145"/>
                    <a:pt x="334" y="145"/>
                    <a:pt x="334" y="145"/>
                  </a:cubicBezTo>
                  <a:cubicBezTo>
                    <a:pt x="250" y="0"/>
                    <a:pt x="250" y="0"/>
                    <a:pt x="250" y="0"/>
                  </a:cubicBezTo>
                  <a:lnTo>
                    <a:pt x="84" y="0"/>
                  </a:lnTo>
                  <a:close/>
                  <a:moveTo>
                    <a:pt x="246" y="9"/>
                  </a:moveTo>
                  <a:cubicBezTo>
                    <a:pt x="248" y="13"/>
                    <a:pt x="322" y="141"/>
                    <a:pt x="324" y="145"/>
                  </a:cubicBezTo>
                  <a:cubicBezTo>
                    <a:pt x="322" y="149"/>
                    <a:pt x="248" y="277"/>
                    <a:pt x="246" y="281"/>
                  </a:cubicBezTo>
                  <a:cubicBezTo>
                    <a:pt x="241" y="281"/>
                    <a:pt x="93" y="281"/>
                    <a:pt x="89" y="281"/>
                  </a:cubicBezTo>
                  <a:cubicBezTo>
                    <a:pt x="86" y="277"/>
                    <a:pt x="12" y="149"/>
                    <a:pt x="10" y="145"/>
                  </a:cubicBezTo>
                  <a:cubicBezTo>
                    <a:pt x="12" y="141"/>
                    <a:pt x="86" y="13"/>
                    <a:pt x="89" y="9"/>
                  </a:cubicBezTo>
                  <a:cubicBezTo>
                    <a:pt x="93" y="9"/>
                    <a:pt x="241" y="9"/>
                    <a:pt x="246" y="9"/>
                  </a:cubicBezTo>
                  <a:close/>
                </a:path>
              </a:pathLst>
            </a:custGeom>
            <a:solidFill>
              <a:schemeClr val="bg2"/>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3" name="Freeform 53"/>
            <p:cNvSpPr>
              <a:spLocks noEditPoints="1"/>
            </p:cNvSpPr>
            <p:nvPr/>
          </p:nvSpPr>
          <p:spPr bwMode="auto">
            <a:xfrm>
              <a:off x="7628302" y="477975"/>
              <a:ext cx="656101" cy="567584"/>
            </a:xfrm>
            <a:custGeom>
              <a:avLst/>
              <a:gdLst>
                <a:gd name="T0" fmla="*/ 83 w 334"/>
                <a:gd name="T1" fmla="*/ 0 h 289"/>
                <a:gd name="T2" fmla="*/ 0 w 334"/>
                <a:gd name="T3" fmla="*/ 144 h 289"/>
                <a:gd name="T4" fmla="*/ 83 w 334"/>
                <a:gd name="T5" fmla="*/ 289 h 289"/>
                <a:gd name="T6" fmla="*/ 250 w 334"/>
                <a:gd name="T7" fmla="*/ 289 h 289"/>
                <a:gd name="T8" fmla="*/ 334 w 334"/>
                <a:gd name="T9" fmla="*/ 144 h 289"/>
                <a:gd name="T10" fmla="*/ 250 w 334"/>
                <a:gd name="T11" fmla="*/ 0 h 289"/>
                <a:gd name="T12" fmla="*/ 83 w 334"/>
                <a:gd name="T13" fmla="*/ 0 h 289"/>
                <a:gd name="T14" fmla="*/ 245 w 334"/>
                <a:gd name="T15" fmla="*/ 8 h 289"/>
                <a:gd name="T16" fmla="*/ 324 w 334"/>
                <a:gd name="T17" fmla="*/ 144 h 289"/>
                <a:gd name="T18" fmla="*/ 245 w 334"/>
                <a:gd name="T19" fmla="*/ 280 h 289"/>
                <a:gd name="T20" fmla="*/ 88 w 334"/>
                <a:gd name="T21" fmla="*/ 280 h 289"/>
                <a:gd name="T22" fmla="*/ 10 w 334"/>
                <a:gd name="T23" fmla="*/ 144 h 289"/>
                <a:gd name="T24" fmla="*/ 88 w 334"/>
                <a:gd name="T25" fmla="*/ 8 h 289"/>
                <a:gd name="T26" fmla="*/ 245 w 334"/>
                <a:gd name="T27" fmla="*/ 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4" h="289">
                  <a:moveTo>
                    <a:pt x="83" y="0"/>
                  </a:moveTo>
                  <a:cubicBezTo>
                    <a:pt x="0" y="144"/>
                    <a:pt x="0" y="144"/>
                    <a:pt x="0" y="144"/>
                  </a:cubicBezTo>
                  <a:cubicBezTo>
                    <a:pt x="83" y="289"/>
                    <a:pt x="83" y="289"/>
                    <a:pt x="83" y="289"/>
                  </a:cubicBezTo>
                  <a:cubicBezTo>
                    <a:pt x="250" y="289"/>
                    <a:pt x="250" y="289"/>
                    <a:pt x="250" y="289"/>
                  </a:cubicBezTo>
                  <a:cubicBezTo>
                    <a:pt x="334" y="144"/>
                    <a:pt x="334" y="144"/>
                    <a:pt x="334" y="144"/>
                  </a:cubicBezTo>
                  <a:cubicBezTo>
                    <a:pt x="250" y="0"/>
                    <a:pt x="250" y="0"/>
                    <a:pt x="250" y="0"/>
                  </a:cubicBezTo>
                  <a:lnTo>
                    <a:pt x="83" y="0"/>
                  </a:lnTo>
                  <a:close/>
                  <a:moveTo>
                    <a:pt x="245" y="8"/>
                  </a:moveTo>
                  <a:cubicBezTo>
                    <a:pt x="248" y="12"/>
                    <a:pt x="322" y="140"/>
                    <a:pt x="324" y="144"/>
                  </a:cubicBezTo>
                  <a:cubicBezTo>
                    <a:pt x="322" y="148"/>
                    <a:pt x="248" y="276"/>
                    <a:pt x="245" y="280"/>
                  </a:cubicBezTo>
                  <a:cubicBezTo>
                    <a:pt x="241" y="280"/>
                    <a:pt x="93" y="280"/>
                    <a:pt x="88" y="280"/>
                  </a:cubicBezTo>
                  <a:cubicBezTo>
                    <a:pt x="86" y="276"/>
                    <a:pt x="12" y="148"/>
                    <a:pt x="10" y="144"/>
                  </a:cubicBezTo>
                  <a:cubicBezTo>
                    <a:pt x="12" y="140"/>
                    <a:pt x="86" y="12"/>
                    <a:pt x="88" y="8"/>
                  </a:cubicBezTo>
                  <a:cubicBezTo>
                    <a:pt x="93" y="8"/>
                    <a:pt x="241" y="8"/>
                    <a:pt x="245" y="8"/>
                  </a:cubicBezTo>
                  <a:close/>
                </a:path>
              </a:pathLst>
            </a:custGeom>
            <a:solidFill>
              <a:schemeClr val="bg2"/>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4" name="Rectangle 54"/>
            <p:cNvSpPr>
              <a:spLocks noChangeArrowheads="1"/>
            </p:cNvSpPr>
            <p:nvPr userDrawn="1"/>
          </p:nvSpPr>
          <p:spPr bwMode="auto">
            <a:xfrm>
              <a:off x="7115600" y="1159469"/>
              <a:ext cx="306443" cy="345657"/>
            </a:xfrm>
            <a:prstGeom prst="rect">
              <a:avLst/>
            </a:pr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5" name="Freeform 55"/>
            <p:cNvSpPr>
              <a:spLocks noEditPoints="1"/>
            </p:cNvSpPr>
            <p:nvPr userDrawn="1"/>
          </p:nvSpPr>
          <p:spPr bwMode="auto">
            <a:xfrm>
              <a:off x="6946663" y="1051451"/>
              <a:ext cx="640387" cy="689350"/>
            </a:xfrm>
            <a:custGeom>
              <a:avLst/>
              <a:gdLst>
                <a:gd name="T0" fmla="*/ 777813 w 1039209"/>
                <a:gd name="T1" fmla="*/ 0 h 1118903"/>
                <a:gd name="T2" fmla="*/ 258209 w 1039209"/>
                <a:gd name="T3" fmla="*/ 0 h 1118903"/>
                <a:gd name="T4" fmla="*/ 0 w 1039209"/>
                <a:gd name="T5" fmla="*/ 449474 h 1118903"/>
                <a:gd name="T6" fmla="*/ 178515 w 1039209"/>
                <a:gd name="T7" fmla="*/ 761874 h 1118903"/>
                <a:gd name="T8" fmla="*/ 130698 w 1039209"/>
                <a:gd name="T9" fmla="*/ 1118903 h 1118903"/>
                <a:gd name="T10" fmla="*/ 436723 w 1039209"/>
                <a:gd name="T11" fmla="*/ 898948 h 1118903"/>
                <a:gd name="T12" fmla="*/ 777813 w 1039209"/>
                <a:gd name="T13" fmla="*/ 898948 h 1118903"/>
                <a:gd name="T14" fmla="*/ 1039209 w 1039209"/>
                <a:gd name="T15" fmla="*/ 449474 h 1118903"/>
                <a:gd name="T16" fmla="*/ 777813 w 1039209"/>
                <a:gd name="T17" fmla="*/ 0 h 1118903"/>
                <a:gd name="T18" fmla="*/ 723621 w 1039209"/>
                <a:gd name="T19" fmla="*/ 672617 h 1118903"/>
                <a:gd name="T20" fmla="*/ 331527 w 1039209"/>
                <a:gd name="T21" fmla="*/ 672617 h 1118903"/>
                <a:gd name="T22" fmla="*/ 331527 w 1039209"/>
                <a:gd name="T23" fmla="*/ 602486 h 1118903"/>
                <a:gd name="T24" fmla="*/ 723621 w 1039209"/>
                <a:gd name="T25" fmla="*/ 602486 h 1118903"/>
                <a:gd name="T26" fmla="*/ 723621 w 1039209"/>
                <a:gd name="T27" fmla="*/ 672617 h 1118903"/>
                <a:gd name="T28" fmla="*/ 723621 w 1039209"/>
                <a:gd name="T29" fmla="*/ 484539 h 1118903"/>
                <a:gd name="T30" fmla="*/ 331527 w 1039209"/>
                <a:gd name="T31" fmla="*/ 484539 h 1118903"/>
                <a:gd name="T32" fmla="*/ 331527 w 1039209"/>
                <a:gd name="T33" fmla="*/ 414409 h 1118903"/>
                <a:gd name="T34" fmla="*/ 723621 w 1039209"/>
                <a:gd name="T35" fmla="*/ 414409 h 1118903"/>
                <a:gd name="T36" fmla="*/ 723621 w 1039209"/>
                <a:gd name="T37" fmla="*/ 484539 h 1118903"/>
                <a:gd name="T38" fmla="*/ 723621 w 1039209"/>
                <a:gd name="T39" fmla="*/ 296462 h 1118903"/>
                <a:gd name="T40" fmla="*/ 331527 w 1039209"/>
                <a:gd name="T41" fmla="*/ 296462 h 1118903"/>
                <a:gd name="T42" fmla="*/ 331527 w 1039209"/>
                <a:gd name="T43" fmla="*/ 226331 h 1118903"/>
                <a:gd name="T44" fmla="*/ 723621 w 1039209"/>
                <a:gd name="T45" fmla="*/ 226331 h 1118903"/>
                <a:gd name="T46" fmla="*/ 723621 w 1039209"/>
                <a:gd name="T47" fmla="*/ 296462 h 1118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39209" h="1118903">
                  <a:moveTo>
                    <a:pt x="777813" y="0"/>
                  </a:moveTo>
                  <a:lnTo>
                    <a:pt x="258209" y="0"/>
                  </a:lnTo>
                  <a:lnTo>
                    <a:pt x="0" y="449474"/>
                  </a:lnTo>
                  <a:lnTo>
                    <a:pt x="178515" y="761874"/>
                  </a:lnTo>
                  <a:lnTo>
                    <a:pt x="130698" y="1118903"/>
                  </a:lnTo>
                  <a:lnTo>
                    <a:pt x="436723" y="898948"/>
                  </a:lnTo>
                  <a:lnTo>
                    <a:pt x="777813" y="898948"/>
                  </a:lnTo>
                  <a:lnTo>
                    <a:pt x="1039209" y="449474"/>
                  </a:lnTo>
                  <a:lnTo>
                    <a:pt x="777813" y="0"/>
                  </a:lnTo>
                  <a:close/>
                  <a:moveTo>
                    <a:pt x="723621" y="672617"/>
                  </a:moveTo>
                  <a:lnTo>
                    <a:pt x="331527" y="672617"/>
                  </a:lnTo>
                  <a:lnTo>
                    <a:pt x="331527" y="602486"/>
                  </a:lnTo>
                  <a:lnTo>
                    <a:pt x="723621" y="602486"/>
                  </a:lnTo>
                  <a:lnTo>
                    <a:pt x="723621" y="672617"/>
                  </a:lnTo>
                  <a:close/>
                  <a:moveTo>
                    <a:pt x="723621" y="484539"/>
                  </a:moveTo>
                  <a:lnTo>
                    <a:pt x="331527" y="484539"/>
                  </a:lnTo>
                  <a:lnTo>
                    <a:pt x="331527" y="414409"/>
                  </a:lnTo>
                  <a:lnTo>
                    <a:pt x="723621" y="414409"/>
                  </a:lnTo>
                  <a:lnTo>
                    <a:pt x="723621" y="484539"/>
                  </a:lnTo>
                  <a:close/>
                  <a:moveTo>
                    <a:pt x="723621" y="296462"/>
                  </a:moveTo>
                  <a:lnTo>
                    <a:pt x="331527" y="296462"/>
                  </a:lnTo>
                  <a:lnTo>
                    <a:pt x="331527" y="226331"/>
                  </a:lnTo>
                  <a:lnTo>
                    <a:pt x="723621" y="226331"/>
                  </a:lnTo>
                  <a:lnTo>
                    <a:pt x="723621" y="296462"/>
                  </a:lnTo>
                  <a:close/>
                </a:path>
              </a:pathLst>
            </a:custGeom>
            <a:gradFill rotWithShape="1">
              <a:gsLst>
                <a:gs pos="0">
                  <a:schemeClr val="accent3"/>
                </a:gs>
                <a:gs pos="100000">
                  <a:schemeClr val="accent2"/>
                </a:gs>
              </a:gsLst>
              <a:lin ang="0" scaled="1"/>
            </a:gradFill>
            <a:ln>
              <a:noFill/>
            </a:ln>
            <a:effectLst/>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553200" y="6356350"/>
            <a:ext cx="2133600" cy="365125"/>
          </a:xfrm>
          <a:prstGeom prst="rect">
            <a:avLst/>
          </a:prstGeom>
        </p:spPr>
        <p:txBody>
          <a:bodyPr/>
          <a:lstStyle/>
          <a:p>
            <a:endParaRPr lang="ar-SA"/>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r>
              <a:rPr lang="en-US" smtClean="0"/>
              <a:t>Taghreed A. Ibrahim (Pharmacognosy- 2014)</a:t>
            </a:r>
            <a:endParaRPr lang="ar-SA"/>
          </a:p>
        </p:txBody>
      </p:sp>
      <p:sp>
        <p:nvSpPr>
          <p:cNvPr id="4" name="Slide Number Placeholder 3"/>
          <p:cNvSpPr>
            <a:spLocks noGrp="1"/>
          </p:cNvSpPr>
          <p:nvPr>
            <p:ph type="sldNum" sz="quarter" idx="12"/>
          </p:nvPr>
        </p:nvSpPr>
        <p:spPr>
          <a:xfrm>
            <a:off x="457200" y="6356350"/>
            <a:ext cx="2133600" cy="365125"/>
          </a:xfrm>
          <a:prstGeom prst="rect">
            <a:avLst/>
          </a:prstGeom>
        </p:spPr>
        <p:txBody>
          <a:bodyPr/>
          <a:lstStyle/>
          <a:p>
            <a:fld id="{00218919-AE58-4638-890E-748AC8E5128F}"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pic>
        <p:nvPicPr>
          <p:cNvPr id="4" name="Picture 14" descr="C:\Users\30015237\AppData\Local\Microsoft\Windows\Temporary Internet Files\Content.IE5\QPO383B8\MC900437822[1].png"/>
          <p:cNvPicPr>
            <a:picLocks noChangeAspect="1" noChangeArrowheads="1"/>
          </p:cNvPicPr>
          <p:nvPr userDrawn="1"/>
        </p:nvPicPr>
        <p:blipFill>
          <a:blip r:embed="rId2" cstate="print">
            <a:lum bright="30000" contrast="-50000"/>
          </a:blip>
          <a:srcRect/>
          <a:stretch>
            <a:fillRect/>
          </a:stretch>
        </p:blipFill>
        <p:spPr bwMode="auto">
          <a:xfrm>
            <a:off x="7430417" y="0"/>
            <a:ext cx="1759025" cy="7029450"/>
          </a:xfrm>
          <a:prstGeom prst="rect">
            <a:avLst/>
          </a:prstGeom>
          <a:noFill/>
          <a:ln w="9525">
            <a:noFill/>
            <a:miter lim="800000"/>
            <a:headEnd/>
            <a:tailEnd/>
          </a:ln>
        </p:spPr>
      </p:pic>
      <p:sp>
        <p:nvSpPr>
          <p:cNvPr id="5" name="Rectangle 4"/>
          <p:cNvSpPr/>
          <p:nvPr userDrawn="1"/>
        </p:nvSpPr>
        <p:spPr bwMode="auto">
          <a:xfrm>
            <a:off x="7896512" y="6044140"/>
            <a:ext cx="1247488" cy="840849"/>
          </a:xfrm>
          <a:prstGeom prst="rect">
            <a:avLst/>
          </a:prstGeom>
          <a:solidFill>
            <a:schemeClr val="accent3"/>
          </a:solidFill>
          <a:ln w="0" cap="flat" cmpd="sng" algn="ctr">
            <a:noFill/>
            <a:prstDash val="solid"/>
            <a:round/>
            <a:headEnd type="none" w="sm" len="sm"/>
            <a:tailEnd type="none" w="sm" len="sm"/>
          </a:ln>
          <a:effectLst/>
        </p:spPr>
        <p:txBody>
          <a:bodyPr lIns="90000" tIns="46800" rIns="90000" bIns="46800"/>
          <a:lstStyle/>
          <a:p>
            <a:pPr>
              <a:defRPr/>
            </a:pPr>
            <a:endParaRPr lang="en-AU"/>
          </a:p>
        </p:txBody>
      </p:sp>
      <p:sp>
        <p:nvSpPr>
          <p:cNvPr id="6" name="Rectangle 5"/>
          <p:cNvSpPr/>
          <p:nvPr userDrawn="1"/>
        </p:nvSpPr>
        <p:spPr bwMode="auto">
          <a:xfrm>
            <a:off x="11727" y="6165305"/>
            <a:ext cx="1767683" cy="684759"/>
          </a:xfrm>
          <a:prstGeom prst="rect">
            <a:avLst/>
          </a:prstGeom>
          <a:solidFill>
            <a:schemeClr val="accent3"/>
          </a:solidFill>
          <a:ln w="0" cap="flat" cmpd="sng" algn="ctr">
            <a:noFill/>
            <a:prstDash val="solid"/>
            <a:round/>
            <a:headEnd type="none" w="sm" len="sm"/>
            <a:tailEnd type="none" w="sm" len="sm"/>
          </a:ln>
          <a:effectLst/>
        </p:spPr>
        <p:txBody>
          <a:bodyPr lIns="90000" tIns="46800" rIns="90000" bIns="46800"/>
          <a:lstStyle/>
          <a:p>
            <a:pPr>
              <a:defRPr/>
            </a:pPr>
            <a:endParaRPr lang="en-AU"/>
          </a:p>
        </p:txBody>
      </p:sp>
      <p:pic>
        <p:nvPicPr>
          <p:cNvPr id="7" name="Picture 16" descr="Sydney Uni.jpg"/>
          <p:cNvPicPr>
            <a:picLocks noChangeAspect="1"/>
          </p:cNvPicPr>
          <p:nvPr userDrawn="1"/>
        </p:nvPicPr>
        <p:blipFill>
          <a:blip r:embed="rId3" cstate="print"/>
          <a:srcRect/>
          <a:stretch>
            <a:fillRect/>
          </a:stretch>
        </p:blipFill>
        <p:spPr bwMode="auto">
          <a:xfrm>
            <a:off x="54238" y="6214606"/>
            <a:ext cx="1639743" cy="598945"/>
          </a:xfrm>
          <a:prstGeom prst="rect">
            <a:avLst/>
          </a:prstGeom>
          <a:noFill/>
          <a:ln w="9525">
            <a:noFill/>
            <a:miter lim="800000"/>
            <a:headEnd/>
            <a:tailEnd/>
          </a:ln>
        </p:spPr>
      </p:pic>
      <p:pic>
        <p:nvPicPr>
          <p:cNvPr id="8" name="Picture 17" descr="UWS.jpg"/>
          <p:cNvPicPr>
            <a:picLocks noChangeAspect="1"/>
          </p:cNvPicPr>
          <p:nvPr userDrawn="1"/>
        </p:nvPicPr>
        <p:blipFill>
          <a:blip r:embed="rId4" cstate="print"/>
          <a:srcRect/>
          <a:stretch>
            <a:fillRect/>
          </a:stretch>
        </p:blipFill>
        <p:spPr bwMode="auto">
          <a:xfrm>
            <a:off x="7954831" y="6093297"/>
            <a:ext cx="1138504" cy="721842"/>
          </a:xfrm>
          <a:prstGeom prst="rect">
            <a:avLst/>
          </a:prstGeom>
          <a:noFill/>
          <a:ln w="9525">
            <a:noFill/>
            <a:miter lim="800000"/>
            <a:headEnd/>
            <a:tailEnd/>
          </a:ln>
        </p:spPr>
      </p:pic>
      <p:sp>
        <p:nvSpPr>
          <p:cNvPr id="9" name="Text Box 46"/>
          <p:cNvSpPr txBox="1">
            <a:spLocks noChangeArrowheads="1"/>
          </p:cNvSpPr>
          <p:nvPr userDrawn="1"/>
        </p:nvSpPr>
        <p:spPr bwMode="auto">
          <a:xfrm>
            <a:off x="3109283" y="6592888"/>
            <a:ext cx="3523914" cy="507831"/>
          </a:xfrm>
          <a:prstGeom prst="rect">
            <a:avLst/>
          </a:prstGeom>
          <a:noFill/>
          <a:ln w="12700">
            <a:noFill/>
            <a:miter lim="800000"/>
            <a:headEnd type="none" w="sm" len="sm"/>
            <a:tailEnd type="none" w="sm" len="sm"/>
          </a:ln>
          <a:effectLst/>
        </p:spPr>
        <p:txBody>
          <a:bodyPr>
            <a:spAutoFit/>
          </a:bodyPr>
          <a:lstStyle/>
          <a:p>
            <a:pPr eaLnBrk="1" hangingPunct="1">
              <a:defRPr/>
            </a:pPr>
            <a:r>
              <a:rPr lang="en-GB" sz="900" b="1" dirty="0">
                <a:solidFill>
                  <a:srgbClr val="003300"/>
                </a:solidFill>
              </a:rPr>
              <a:t>©JCTCM-Professor Kelvin Chan PhD DSc FSB FCP </a:t>
            </a:r>
            <a:r>
              <a:rPr lang="en-GB" sz="900" b="1" dirty="0" smtClean="0">
                <a:solidFill>
                  <a:srgbClr val="003300"/>
                </a:solidFill>
              </a:rPr>
              <a:t>FRPS </a:t>
            </a:r>
            <a:r>
              <a:rPr lang="en-GB" sz="900" b="1" dirty="0">
                <a:solidFill>
                  <a:srgbClr val="003300"/>
                </a:solidFill>
              </a:rPr>
              <a:t>FRSM©</a:t>
            </a:r>
          </a:p>
          <a:p>
            <a:pPr>
              <a:defRPr/>
            </a:pPr>
            <a:endParaRPr lang="en-US" sz="900" dirty="0">
              <a:solidFill>
                <a:srgbClr val="003300"/>
              </a:solidFill>
            </a:endParaRPr>
          </a:p>
        </p:txBody>
      </p:sp>
      <p:sp>
        <p:nvSpPr>
          <p:cNvPr id="2" name="Title 1"/>
          <p:cNvSpPr>
            <a:spLocks noGrp="1"/>
          </p:cNvSpPr>
          <p:nvPr>
            <p:ph type="title"/>
          </p:nvPr>
        </p:nvSpPr>
        <p:spPr>
          <a:xfrm>
            <a:off x="117268" y="115888"/>
            <a:ext cx="8909577" cy="1225550"/>
          </a:xfrm>
        </p:spPr>
        <p:txBody>
          <a:bodyPr/>
          <a:lstStyle>
            <a:lvl1pPr>
              <a:defRPr>
                <a:solidFill>
                  <a:srgbClr val="0000CC"/>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507977" y="1558925"/>
            <a:ext cx="8244789" cy="4606379"/>
          </a:xfrm>
          <a:ln>
            <a:noFill/>
          </a:ln>
        </p:spPr>
        <p:txBody>
          <a:bodyPr>
            <a:normAutofit/>
          </a:bodyPr>
          <a:lstStyle>
            <a:lvl1pPr marL="447675" indent="-447675">
              <a:spcBef>
                <a:spcPts val="0"/>
              </a:spcBef>
              <a:buClr>
                <a:srgbClr val="002060"/>
              </a:buClr>
              <a:buFont typeface="Wingdings" pitchFamily="2" charset="2"/>
              <a:buChar char="§"/>
              <a:defRPr sz="2400">
                <a:solidFill>
                  <a:srgbClr val="002060"/>
                </a:solidFill>
              </a:defRPr>
            </a:lvl1pPr>
            <a:lvl2pPr marL="896938" indent="-439738">
              <a:spcBef>
                <a:spcPts val="0"/>
              </a:spcBef>
              <a:buClr>
                <a:srgbClr val="002060"/>
              </a:buClr>
              <a:buFont typeface="Courier New" pitchFamily="49" charset="0"/>
              <a:buChar char="o"/>
              <a:defRPr sz="2400">
                <a:solidFill>
                  <a:srgbClr val="002060"/>
                </a:solidFill>
              </a:defRPr>
            </a:lvl2pPr>
            <a:lvl3pPr marL="896938" indent="17463">
              <a:spcBef>
                <a:spcPts val="0"/>
              </a:spcBef>
              <a:buFontTx/>
              <a:buNone/>
              <a:defRPr sz="2200">
                <a:solidFill>
                  <a:srgbClr val="002060"/>
                </a:solidFill>
              </a:defRPr>
            </a:lvl3pPr>
            <a:lvl4pPr>
              <a:spcBef>
                <a:spcPts val="0"/>
              </a:spcBef>
              <a:defRPr sz="2200">
                <a:solidFill>
                  <a:srgbClr val="002060"/>
                </a:solidFill>
              </a:defRPr>
            </a:lvl4pPr>
            <a:lvl5pPr>
              <a:spcBef>
                <a:spcPts val="0"/>
              </a:spcBef>
              <a:defRPr sz="2200">
                <a:solidFill>
                  <a:srgbClr val="00206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560525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4" name="Straight Connector 3"/>
          <p:cNvCxnSpPr/>
          <p:nvPr userDrawn="1"/>
        </p:nvCxnSpPr>
        <p:spPr>
          <a:xfrm>
            <a:off x="533400" y="5930573"/>
            <a:ext cx="81534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flipV="1">
            <a:off x="6380156" y="5930573"/>
            <a:ext cx="304800" cy="55539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2" name="Group 11"/>
          <p:cNvGrpSpPr/>
          <p:nvPr userDrawn="1"/>
        </p:nvGrpSpPr>
        <p:grpSpPr>
          <a:xfrm>
            <a:off x="5943600" y="80962"/>
            <a:ext cx="3034450" cy="1747838"/>
            <a:chOff x="5943600" y="157274"/>
            <a:chExt cx="3105914" cy="1789001"/>
          </a:xfrm>
        </p:grpSpPr>
        <p:sp>
          <p:nvSpPr>
            <p:cNvPr id="13" name="Freeform 12"/>
            <p:cNvSpPr>
              <a:spLocks/>
            </p:cNvSpPr>
            <p:nvPr/>
          </p:nvSpPr>
          <p:spPr bwMode="auto">
            <a:xfrm>
              <a:off x="7024599" y="1360749"/>
              <a:ext cx="411068" cy="423776"/>
            </a:xfrm>
            <a:custGeom>
              <a:avLst/>
              <a:gdLst>
                <a:gd name="T0" fmla="*/ 86 w 129"/>
                <a:gd name="T1" fmla="*/ 3 h 133"/>
                <a:gd name="T2" fmla="*/ 52 w 129"/>
                <a:gd name="T3" fmla="*/ 1 h 133"/>
                <a:gd name="T4" fmla="*/ 53 w 129"/>
                <a:gd name="T5" fmla="*/ 7 h 133"/>
                <a:gd name="T6" fmla="*/ 44 w 129"/>
                <a:gd name="T7" fmla="*/ 11 h 133"/>
                <a:gd name="T8" fmla="*/ 51 w 129"/>
                <a:gd name="T9" fmla="*/ 17 h 133"/>
                <a:gd name="T10" fmla="*/ 44 w 129"/>
                <a:gd name="T11" fmla="*/ 25 h 133"/>
                <a:gd name="T12" fmla="*/ 15 w 129"/>
                <a:gd name="T13" fmla="*/ 58 h 133"/>
                <a:gd name="T14" fmla="*/ 5 w 129"/>
                <a:gd name="T15" fmla="*/ 69 h 133"/>
                <a:gd name="T16" fmla="*/ 6 w 129"/>
                <a:gd name="T17" fmla="*/ 77 h 133"/>
                <a:gd name="T18" fmla="*/ 14 w 129"/>
                <a:gd name="T19" fmla="*/ 80 h 133"/>
                <a:gd name="T20" fmla="*/ 13 w 129"/>
                <a:gd name="T21" fmla="*/ 88 h 133"/>
                <a:gd name="T22" fmla="*/ 18 w 129"/>
                <a:gd name="T23" fmla="*/ 91 h 133"/>
                <a:gd name="T24" fmla="*/ 14 w 129"/>
                <a:gd name="T25" fmla="*/ 94 h 133"/>
                <a:gd name="T26" fmla="*/ 18 w 129"/>
                <a:gd name="T27" fmla="*/ 99 h 133"/>
                <a:gd name="T28" fmla="*/ 38 w 129"/>
                <a:gd name="T29" fmla="*/ 118 h 133"/>
                <a:gd name="T30" fmla="*/ 54 w 129"/>
                <a:gd name="T31" fmla="*/ 133 h 133"/>
                <a:gd name="T32" fmla="*/ 102 w 129"/>
                <a:gd name="T33" fmla="*/ 133 h 133"/>
                <a:gd name="T34" fmla="*/ 109 w 129"/>
                <a:gd name="T35" fmla="*/ 65 h 133"/>
                <a:gd name="T36" fmla="*/ 86 w 129"/>
                <a:gd name="T37" fmla="*/ 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9" h="133">
                  <a:moveTo>
                    <a:pt x="86" y="3"/>
                  </a:moveTo>
                  <a:cubicBezTo>
                    <a:pt x="72" y="0"/>
                    <a:pt x="61" y="0"/>
                    <a:pt x="52" y="1"/>
                  </a:cubicBezTo>
                  <a:cubicBezTo>
                    <a:pt x="53" y="7"/>
                    <a:pt x="53" y="7"/>
                    <a:pt x="53" y="7"/>
                  </a:cubicBezTo>
                  <a:cubicBezTo>
                    <a:pt x="44" y="11"/>
                    <a:pt x="44" y="11"/>
                    <a:pt x="44" y="11"/>
                  </a:cubicBezTo>
                  <a:cubicBezTo>
                    <a:pt x="51" y="17"/>
                    <a:pt x="51" y="17"/>
                    <a:pt x="51" y="17"/>
                  </a:cubicBezTo>
                  <a:cubicBezTo>
                    <a:pt x="44" y="25"/>
                    <a:pt x="44" y="25"/>
                    <a:pt x="44" y="25"/>
                  </a:cubicBezTo>
                  <a:cubicBezTo>
                    <a:pt x="60" y="64"/>
                    <a:pt x="27" y="61"/>
                    <a:pt x="15" y="58"/>
                  </a:cubicBezTo>
                  <a:cubicBezTo>
                    <a:pt x="5" y="69"/>
                    <a:pt x="5" y="69"/>
                    <a:pt x="5" y="69"/>
                  </a:cubicBezTo>
                  <a:cubicBezTo>
                    <a:pt x="0" y="75"/>
                    <a:pt x="6" y="77"/>
                    <a:pt x="6" y="77"/>
                  </a:cubicBezTo>
                  <a:cubicBezTo>
                    <a:pt x="14" y="80"/>
                    <a:pt x="14" y="80"/>
                    <a:pt x="14" y="80"/>
                  </a:cubicBezTo>
                  <a:cubicBezTo>
                    <a:pt x="13" y="88"/>
                    <a:pt x="13" y="88"/>
                    <a:pt x="13" y="88"/>
                  </a:cubicBezTo>
                  <a:cubicBezTo>
                    <a:pt x="18" y="91"/>
                    <a:pt x="18" y="91"/>
                    <a:pt x="18" y="91"/>
                  </a:cubicBezTo>
                  <a:cubicBezTo>
                    <a:pt x="14" y="94"/>
                    <a:pt x="14" y="94"/>
                    <a:pt x="14" y="94"/>
                  </a:cubicBezTo>
                  <a:cubicBezTo>
                    <a:pt x="18" y="99"/>
                    <a:pt x="18" y="99"/>
                    <a:pt x="18" y="99"/>
                  </a:cubicBezTo>
                  <a:cubicBezTo>
                    <a:pt x="7" y="127"/>
                    <a:pt x="38" y="118"/>
                    <a:pt x="38" y="118"/>
                  </a:cubicBezTo>
                  <a:cubicBezTo>
                    <a:pt x="38" y="118"/>
                    <a:pt x="52" y="111"/>
                    <a:pt x="54" y="133"/>
                  </a:cubicBezTo>
                  <a:cubicBezTo>
                    <a:pt x="102" y="133"/>
                    <a:pt x="102" y="133"/>
                    <a:pt x="102" y="133"/>
                  </a:cubicBezTo>
                  <a:cubicBezTo>
                    <a:pt x="99" y="98"/>
                    <a:pt x="109" y="65"/>
                    <a:pt x="109" y="65"/>
                  </a:cubicBezTo>
                  <a:cubicBezTo>
                    <a:pt x="129" y="15"/>
                    <a:pt x="86" y="3"/>
                    <a:pt x="86" y="3"/>
                  </a:cubicBezTo>
                </a:path>
              </a:pathLst>
            </a:custGeom>
            <a:gradFill rotWithShape="1">
              <a:gsLst>
                <a:gs pos="0">
                  <a:schemeClr val="accent1"/>
                </a:gs>
                <a:gs pos="100000">
                  <a:schemeClr val="accent6"/>
                </a:gs>
              </a:gsLst>
              <a:lin ang="0" scaled="1"/>
            </a:gradFill>
            <a:ln>
              <a:noFill/>
            </a:ln>
            <a:effectLst/>
            <a:extLst/>
          </p:spPr>
          <p:txBody>
            <a:bodyPr vert="horz" wrap="square" lIns="91440" tIns="45720" rIns="91440" bIns="45720" numCol="1" anchor="t" anchorCtr="0" compatLnSpc="1">
              <a:prstTxWarp prst="textNoShape">
                <a:avLst/>
              </a:prstTxWarp>
            </a:bodyPr>
            <a:lstStyle/>
            <a:p>
              <a:endParaRPr lang="en-US"/>
            </a:p>
          </p:txBody>
        </p:sp>
        <p:sp>
          <p:nvSpPr>
            <p:cNvPr id="14" name="Freeform 13"/>
            <p:cNvSpPr>
              <a:spLocks/>
            </p:cNvSpPr>
            <p:nvPr userDrawn="1"/>
          </p:nvSpPr>
          <p:spPr bwMode="auto">
            <a:xfrm>
              <a:off x="6568169" y="907548"/>
              <a:ext cx="697860" cy="720100"/>
            </a:xfrm>
            <a:custGeom>
              <a:avLst/>
              <a:gdLst>
                <a:gd name="T0" fmla="*/ 111 w 219"/>
                <a:gd name="T1" fmla="*/ 0 h 226"/>
                <a:gd name="T2" fmla="*/ 74 w 219"/>
                <a:gd name="T3" fmla="*/ 5 h 226"/>
                <a:gd name="T4" fmla="*/ 33 w 219"/>
                <a:gd name="T5" fmla="*/ 111 h 226"/>
                <a:gd name="T6" fmla="*/ 45 w 219"/>
                <a:gd name="T7" fmla="*/ 226 h 226"/>
                <a:gd name="T8" fmla="*/ 128 w 219"/>
                <a:gd name="T9" fmla="*/ 226 h 226"/>
                <a:gd name="T10" fmla="*/ 146 w 219"/>
                <a:gd name="T11" fmla="*/ 198 h 226"/>
                <a:gd name="T12" fmla="*/ 155 w 219"/>
                <a:gd name="T13" fmla="*/ 200 h 226"/>
                <a:gd name="T14" fmla="*/ 159 w 219"/>
                <a:gd name="T15" fmla="*/ 201 h 226"/>
                <a:gd name="T16" fmla="*/ 159 w 219"/>
                <a:gd name="T17" fmla="*/ 201 h 226"/>
                <a:gd name="T18" fmla="*/ 159 w 219"/>
                <a:gd name="T19" fmla="*/ 201 h 226"/>
                <a:gd name="T20" fmla="*/ 163 w 219"/>
                <a:gd name="T21" fmla="*/ 196 h 226"/>
                <a:gd name="T22" fmla="*/ 163 w 219"/>
                <a:gd name="T23" fmla="*/ 194 h 226"/>
                <a:gd name="T24" fmla="*/ 160 w 219"/>
                <a:gd name="T25" fmla="*/ 186 h 226"/>
                <a:gd name="T26" fmla="*/ 160 w 219"/>
                <a:gd name="T27" fmla="*/ 186 h 226"/>
                <a:gd name="T28" fmla="*/ 160 w 219"/>
                <a:gd name="T29" fmla="*/ 186 h 226"/>
                <a:gd name="T30" fmla="*/ 196 w 219"/>
                <a:gd name="T31" fmla="*/ 144 h 226"/>
                <a:gd name="T32" fmla="*/ 195 w 219"/>
                <a:gd name="T33" fmla="*/ 136 h 226"/>
                <a:gd name="T34" fmla="*/ 210 w 219"/>
                <a:gd name="T35" fmla="*/ 131 h 226"/>
                <a:gd name="T36" fmla="*/ 210 w 219"/>
                <a:gd name="T37" fmla="*/ 117 h 226"/>
                <a:gd name="T38" fmla="*/ 188 w 219"/>
                <a:gd name="T39" fmla="*/ 91 h 226"/>
                <a:gd name="T40" fmla="*/ 193 w 219"/>
                <a:gd name="T41" fmla="*/ 74 h 226"/>
                <a:gd name="T42" fmla="*/ 111 w 219"/>
                <a:gd name="T4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9" h="226">
                  <a:moveTo>
                    <a:pt x="111" y="0"/>
                  </a:moveTo>
                  <a:cubicBezTo>
                    <a:pt x="100" y="0"/>
                    <a:pt x="88" y="2"/>
                    <a:pt x="74" y="5"/>
                  </a:cubicBezTo>
                  <a:cubicBezTo>
                    <a:pt x="74" y="5"/>
                    <a:pt x="0" y="24"/>
                    <a:pt x="33" y="111"/>
                  </a:cubicBezTo>
                  <a:cubicBezTo>
                    <a:pt x="33" y="111"/>
                    <a:pt x="51" y="166"/>
                    <a:pt x="45" y="226"/>
                  </a:cubicBezTo>
                  <a:cubicBezTo>
                    <a:pt x="128" y="226"/>
                    <a:pt x="128" y="226"/>
                    <a:pt x="128" y="226"/>
                  </a:cubicBezTo>
                  <a:cubicBezTo>
                    <a:pt x="129" y="203"/>
                    <a:pt x="139" y="198"/>
                    <a:pt x="146" y="198"/>
                  </a:cubicBezTo>
                  <a:cubicBezTo>
                    <a:pt x="151" y="198"/>
                    <a:pt x="155" y="200"/>
                    <a:pt x="155" y="200"/>
                  </a:cubicBezTo>
                  <a:cubicBezTo>
                    <a:pt x="155" y="200"/>
                    <a:pt x="156" y="201"/>
                    <a:pt x="159" y="201"/>
                  </a:cubicBezTo>
                  <a:cubicBezTo>
                    <a:pt x="159" y="201"/>
                    <a:pt x="159" y="201"/>
                    <a:pt x="159" y="201"/>
                  </a:cubicBezTo>
                  <a:cubicBezTo>
                    <a:pt x="159" y="201"/>
                    <a:pt x="159" y="201"/>
                    <a:pt x="159" y="201"/>
                  </a:cubicBezTo>
                  <a:cubicBezTo>
                    <a:pt x="163" y="196"/>
                    <a:pt x="163" y="196"/>
                    <a:pt x="163" y="196"/>
                  </a:cubicBezTo>
                  <a:cubicBezTo>
                    <a:pt x="163" y="196"/>
                    <a:pt x="163" y="196"/>
                    <a:pt x="163" y="194"/>
                  </a:cubicBezTo>
                  <a:cubicBezTo>
                    <a:pt x="163" y="192"/>
                    <a:pt x="162" y="190"/>
                    <a:pt x="160" y="186"/>
                  </a:cubicBezTo>
                  <a:cubicBezTo>
                    <a:pt x="160" y="186"/>
                    <a:pt x="160" y="186"/>
                    <a:pt x="160" y="186"/>
                  </a:cubicBezTo>
                  <a:cubicBezTo>
                    <a:pt x="160" y="186"/>
                    <a:pt x="160" y="186"/>
                    <a:pt x="160" y="186"/>
                  </a:cubicBezTo>
                  <a:cubicBezTo>
                    <a:pt x="160" y="186"/>
                    <a:pt x="162" y="151"/>
                    <a:pt x="196" y="144"/>
                  </a:cubicBezTo>
                  <a:cubicBezTo>
                    <a:pt x="195" y="136"/>
                    <a:pt x="195" y="136"/>
                    <a:pt x="195" y="136"/>
                  </a:cubicBezTo>
                  <a:cubicBezTo>
                    <a:pt x="210" y="131"/>
                    <a:pt x="210" y="131"/>
                    <a:pt x="210" y="131"/>
                  </a:cubicBezTo>
                  <a:cubicBezTo>
                    <a:pt x="210" y="131"/>
                    <a:pt x="219" y="127"/>
                    <a:pt x="210" y="117"/>
                  </a:cubicBezTo>
                  <a:cubicBezTo>
                    <a:pt x="188" y="91"/>
                    <a:pt x="188" y="91"/>
                    <a:pt x="188" y="91"/>
                  </a:cubicBezTo>
                  <a:cubicBezTo>
                    <a:pt x="188" y="91"/>
                    <a:pt x="184" y="84"/>
                    <a:pt x="193" y="74"/>
                  </a:cubicBezTo>
                  <a:cubicBezTo>
                    <a:pt x="193" y="74"/>
                    <a:pt x="188" y="0"/>
                    <a:pt x="111" y="0"/>
                  </a:cubicBezTo>
                </a:path>
              </a:pathLst>
            </a:custGeom>
            <a:gradFill rotWithShape="1">
              <a:gsLst>
                <a:gs pos="0">
                  <a:schemeClr val="accent4"/>
                </a:gs>
                <a:gs pos="100000">
                  <a:schemeClr val="accent5"/>
                </a:gs>
              </a:gsLst>
              <a:lin ang="0" scaled="1"/>
            </a:gradFill>
            <a:ln>
              <a:noFill/>
            </a:ln>
            <a:effectLst/>
            <a:extLst/>
          </p:spPr>
          <p:txBody>
            <a:bodyPr vert="horz" wrap="square" lIns="91440" tIns="45720" rIns="91440" bIns="45720" numCol="1" anchor="t" anchorCtr="0" compatLnSpc="1">
              <a:prstTxWarp prst="textNoShape">
                <a:avLst/>
              </a:prstTxWarp>
            </a:bodyPr>
            <a:lstStyle/>
            <a:p>
              <a:endParaRPr lang="en-US"/>
            </a:p>
          </p:txBody>
        </p:sp>
        <p:sp>
          <p:nvSpPr>
            <p:cNvPr id="15" name="Freeform 14"/>
            <p:cNvSpPr>
              <a:spLocks/>
            </p:cNvSpPr>
            <p:nvPr userDrawn="1"/>
          </p:nvSpPr>
          <p:spPr bwMode="auto">
            <a:xfrm>
              <a:off x="7073773" y="1366372"/>
              <a:ext cx="127462" cy="184804"/>
            </a:xfrm>
            <a:custGeom>
              <a:avLst/>
              <a:gdLst>
                <a:gd name="T0" fmla="*/ 37 w 40"/>
                <a:gd name="T1" fmla="*/ 0 h 58"/>
                <a:gd name="T2" fmla="*/ 37 w 40"/>
                <a:gd name="T3" fmla="*/ 0 h 58"/>
                <a:gd name="T4" fmla="*/ 1 w 40"/>
                <a:gd name="T5" fmla="*/ 42 h 58"/>
                <a:gd name="T6" fmla="*/ 4 w 40"/>
                <a:gd name="T7" fmla="*/ 50 h 58"/>
                <a:gd name="T8" fmla="*/ 4 w 40"/>
                <a:gd name="T9" fmla="*/ 52 h 58"/>
                <a:gd name="T10" fmla="*/ 0 w 40"/>
                <a:gd name="T11" fmla="*/ 57 h 58"/>
                <a:gd name="T12" fmla="*/ 0 w 40"/>
                <a:gd name="T13" fmla="*/ 57 h 58"/>
                <a:gd name="T14" fmla="*/ 0 w 40"/>
                <a:gd name="T15" fmla="*/ 57 h 58"/>
                <a:gd name="T16" fmla="*/ 13 w 40"/>
                <a:gd name="T17" fmla="*/ 58 h 58"/>
                <a:gd name="T18" fmla="*/ 13 w 40"/>
                <a:gd name="T19" fmla="*/ 58 h 58"/>
                <a:gd name="T20" fmla="*/ 15 w 40"/>
                <a:gd name="T21" fmla="*/ 58 h 58"/>
                <a:gd name="T22" fmla="*/ 29 w 40"/>
                <a:gd name="T23" fmla="*/ 24 h 58"/>
                <a:gd name="T24" fmla="*/ 29 w 40"/>
                <a:gd name="T25" fmla="*/ 24 h 58"/>
                <a:gd name="T26" fmla="*/ 29 w 40"/>
                <a:gd name="T27" fmla="*/ 24 h 58"/>
                <a:gd name="T28" fmla="*/ 36 w 40"/>
                <a:gd name="T29" fmla="*/ 16 h 58"/>
                <a:gd name="T30" fmla="*/ 29 w 40"/>
                <a:gd name="T31" fmla="*/ 10 h 58"/>
                <a:gd name="T32" fmla="*/ 38 w 40"/>
                <a:gd name="T33" fmla="*/ 6 h 58"/>
                <a:gd name="T34" fmla="*/ 37 w 40"/>
                <a:gd name="T35" fmla="*/ 0 h 58"/>
                <a:gd name="T36" fmla="*/ 37 w 40"/>
                <a:gd name="T3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58">
                  <a:moveTo>
                    <a:pt x="37" y="0"/>
                  </a:moveTo>
                  <a:cubicBezTo>
                    <a:pt x="37" y="0"/>
                    <a:pt x="37" y="0"/>
                    <a:pt x="37" y="0"/>
                  </a:cubicBezTo>
                  <a:cubicBezTo>
                    <a:pt x="3" y="7"/>
                    <a:pt x="1" y="42"/>
                    <a:pt x="1" y="42"/>
                  </a:cubicBezTo>
                  <a:cubicBezTo>
                    <a:pt x="3" y="46"/>
                    <a:pt x="4" y="48"/>
                    <a:pt x="4" y="50"/>
                  </a:cubicBezTo>
                  <a:cubicBezTo>
                    <a:pt x="4" y="52"/>
                    <a:pt x="4" y="52"/>
                    <a:pt x="4" y="52"/>
                  </a:cubicBezTo>
                  <a:cubicBezTo>
                    <a:pt x="0" y="57"/>
                    <a:pt x="0" y="57"/>
                    <a:pt x="0" y="57"/>
                  </a:cubicBezTo>
                  <a:cubicBezTo>
                    <a:pt x="0" y="57"/>
                    <a:pt x="0" y="57"/>
                    <a:pt x="0" y="57"/>
                  </a:cubicBezTo>
                  <a:cubicBezTo>
                    <a:pt x="0" y="57"/>
                    <a:pt x="0" y="57"/>
                    <a:pt x="0" y="57"/>
                  </a:cubicBezTo>
                  <a:cubicBezTo>
                    <a:pt x="4" y="58"/>
                    <a:pt x="8" y="58"/>
                    <a:pt x="13" y="58"/>
                  </a:cubicBezTo>
                  <a:cubicBezTo>
                    <a:pt x="13" y="58"/>
                    <a:pt x="13" y="58"/>
                    <a:pt x="13" y="58"/>
                  </a:cubicBezTo>
                  <a:cubicBezTo>
                    <a:pt x="13" y="58"/>
                    <a:pt x="14" y="58"/>
                    <a:pt x="15" y="58"/>
                  </a:cubicBezTo>
                  <a:cubicBezTo>
                    <a:pt x="28" y="58"/>
                    <a:pt x="40" y="51"/>
                    <a:pt x="29" y="24"/>
                  </a:cubicBezTo>
                  <a:cubicBezTo>
                    <a:pt x="29" y="24"/>
                    <a:pt x="29" y="24"/>
                    <a:pt x="29" y="24"/>
                  </a:cubicBezTo>
                  <a:cubicBezTo>
                    <a:pt x="29" y="24"/>
                    <a:pt x="29" y="24"/>
                    <a:pt x="29" y="24"/>
                  </a:cubicBezTo>
                  <a:cubicBezTo>
                    <a:pt x="36" y="16"/>
                    <a:pt x="36" y="16"/>
                    <a:pt x="36" y="16"/>
                  </a:cubicBezTo>
                  <a:cubicBezTo>
                    <a:pt x="29" y="10"/>
                    <a:pt x="29" y="10"/>
                    <a:pt x="29" y="10"/>
                  </a:cubicBezTo>
                  <a:cubicBezTo>
                    <a:pt x="38" y="6"/>
                    <a:pt x="38" y="6"/>
                    <a:pt x="38" y="6"/>
                  </a:cubicBezTo>
                  <a:cubicBezTo>
                    <a:pt x="37" y="0"/>
                    <a:pt x="37" y="0"/>
                    <a:pt x="37" y="0"/>
                  </a:cubicBezTo>
                  <a:cubicBezTo>
                    <a:pt x="37" y="0"/>
                    <a:pt x="37" y="0"/>
                    <a:pt x="37" y="0"/>
                  </a:cubicBezTo>
                </a:path>
              </a:pathLst>
            </a:custGeom>
            <a:solidFill>
              <a:schemeClr val="accent5">
                <a:lumMod val="75000"/>
              </a:schemeClr>
            </a:solidFill>
            <a:ln>
              <a:noFill/>
            </a:ln>
            <a:effectLst/>
            <a:extLst/>
          </p:spPr>
          <p:txBody>
            <a:bodyPr vert="horz" wrap="square" lIns="91440" tIns="45720" rIns="91440" bIns="45720" numCol="1" anchor="t" anchorCtr="0" compatLnSpc="1">
              <a:prstTxWarp prst="textNoShape">
                <a:avLst/>
              </a:prstTxWarp>
            </a:bodyPr>
            <a:lstStyle/>
            <a:p>
              <a:endParaRPr lang="en-US"/>
            </a:p>
          </p:txBody>
        </p:sp>
        <p:sp>
          <p:nvSpPr>
            <p:cNvPr id="16" name="Freeform 15"/>
            <p:cNvSpPr>
              <a:spLocks noEditPoints="1"/>
            </p:cNvSpPr>
            <p:nvPr userDrawn="1"/>
          </p:nvSpPr>
          <p:spPr bwMode="auto">
            <a:xfrm>
              <a:off x="7074834" y="1366372"/>
              <a:ext cx="127462" cy="184804"/>
            </a:xfrm>
            <a:custGeom>
              <a:avLst/>
              <a:gdLst>
                <a:gd name="T0" fmla="*/ 13 w 40"/>
                <a:gd name="T1" fmla="*/ 58 h 58"/>
                <a:gd name="T2" fmla="*/ 13 w 40"/>
                <a:gd name="T3" fmla="*/ 58 h 58"/>
                <a:gd name="T4" fmla="*/ 13 w 40"/>
                <a:gd name="T5" fmla="*/ 58 h 58"/>
                <a:gd name="T6" fmla="*/ 13 w 40"/>
                <a:gd name="T7" fmla="*/ 58 h 58"/>
                <a:gd name="T8" fmla="*/ 0 w 40"/>
                <a:gd name="T9" fmla="*/ 57 h 58"/>
                <a:gd name="T10" fmla="*/ 0 w 40"/>
                <a:gd name="T11" fmla="*/ 57 h 58"/>
                <a:gd name="T12" fmla="*/ 0 w 40"/>
                <a:gd name="T13" fmla="*/ 57 h 58"/>
                <a:gd name="T14" fmla="*/ 29 w 40"/>
                <a:gd name="T15" fmla="*/ 24 h 58"/>
                <a:gd name="T16" fmla="*/ 29 w 40"/>
                <a:gd name="T17" fmla="*/ 24 h 58"/>
                <a:gd name="T18" fmla="*/ 15 w 40"/>
                <a:gd name="T19" fmla="*/ 58 h 58"/>
                <a:gd name="T20" fmla="*/ 29 w 40"/>
                <a:gd name="T21" fmla="*/ 24 h 58"/>
                <a:gd name="T22" fmla="*/ 29 w 40"/>
                <a:gd name="T23" fmla="*/ 10 h 58"/>
                <a:gd name="T24" fmla="*/ 29 w 40"/>
                <a:gd name="T25" fmla="*/ 10 h 58"/>
                <a:gd name="T26" fmla="*/ 36 w 40"/>
                <a:gd name="T27" fmla="*/ 16 h 58"/>
                <a:gd name="T28" fmla="*/ 29 w 40"/>
                <a:gd name="T29" fmla="*/ 10 h 58"/>
                <a:gd name="T30" fmla="*/ 37 w 40"/>
                <a:gd name="T31" fmla="*/ 0 h 58"/>
                <a:gd name="T32" fmla="*/ 37 w 40"/>
                <a:gd name="T33" fmla="*/ 0 h 58"/>
                <a:gd name="T34" fmla="*/ 38 w 40"/>
                <a:gd name="T35" fmla="*/ 6 h 58"/>
                <a:gd name="T36" fmla="*/ 37 w 40"/>
                <a:gd name="T3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58">
                  <a:moveTo>
                    <a:pt x="13" y="58"/>
                  </a:moveTo>
                  <a:cubicBezTo>
                    <a:pt x="13" y="58"/>
                    <a:pt x="13" y="58"/>
                    <a:pt x="13" y="58"/>
                  </a:cubicBezTo>
                  <a:cubicBezTo>
                    <a:pt x="13" y="58"/>
                    <a:pt x="13" y="58"/>
                    <a:pt x="13" y="58"/>
                  </a:cubicBezTo>
                  <a:cubicBezTo>
                    <a:pt x="13" y="58"/>
                    <a:pt x="13" y="58"/>
                    <a:pt x="13" y="58"/>
                  </a:cubicBezTo>
                  <a:moveTo>
                    <a:pt x="0" y="57"/>
                  </a:moveTo>
                  <a:cubicBezTo>
                    <a:pt x="0" y="57"/>
                    <a:pt x="0" y="57"/>
                    <a:pt x="0" y="57"/>
                  </a:cubicBezTo>
                  <a:cubicBezTo>
                    <a:pt x="0" y="57"/>
                    <a:pt x="0" y="57"/>
                    <a:pt x="0" y="57"/>
                  </a:cubicBezTo>
                  <a:moveTo>
                    <a:pt x="29" y="24"/>
                  </a:moveTo>
                  <a:cubicBezTo>
                    <a:pt x="29" y="24"/>
                    <a:pt x="29" y="24"/>
                    <a:pt x="29" y="24"/>
                  </a:cubicBezTo>
                  <a:cubicBezTo>
                    <a:pt x="40" y="51"/>
                    <a:pt x="28" y="58"/>
                    <a:pt x="15" y="58"/>
                  </a:cubicBezTo>
                  <a:cubicBezTo>
                    <a:pt x="28" y="58"/>
                    <a:pt x="40" y="51"/>
                    <a:pt x="29" y="24"/>
                  </a:cubicBezTo>
                  <a:moveTo>
                    <a:pt x="29" y="10"/>
                  </a:moveTo>
                  <a:cubicBezTo>
                    <a:pt x="29" y="10"/>
                    <a:pt x="29" y="10"/>
                    <a:pt x="29" y="10"/>
                  </a:cubicBezTo>
                  <a:cubicBezTo>
                    <a:pt x="36" y="16"/>
                    <a:pt x="36" y="16"/>
                    <a:pt x="36" y="16"/>
                  </a:cubicBezTo>
                  <a:cubicBezTo>
                    <a:pt x="29" y="10"/>
                    <a:pt x="29" y="10"/>
                    <a:pt x="29" y="10"/>
                  </a:cubicBezTo>
                  <a:moveTo>
                    <a:pt x="37" y="0"/>
                  </a:moveTo>
                  <a:cubicBezTo>
                    <a:pt x="37" y="0"/>
                    <a:pt x="37" y="0"/>
                    <a:pt x="37" y="0"/>
                  </a:cubicBezTo>
                  <a:cubicBezTo>
                    <a:pt x="38" y="6"/>
                    <a:pt x="38" y="6"/>
                    <a:pt x="38" y="6"/>
                  </a:cubicBezTo>
                  <a:cubicBezTo>
                    <a:pt x="37" y="0"/>
                    <a:pt x="37" y="0"/>
                    <a:pt x="37" y="0"/>
                  </a:cubicBezTo>
                </a:path>
              </a:pathLst>
            </a:custGeom>
            <a:solidFill>
              <a:srgbClr val="462D77"/>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7" name="Freeform 8"/>
            <p:cNvSpPr>
              <a:spLocks/>
            </p:cNvSpPr>
            <p:nvPr/>
          </p:nvSpPr>
          <p:spPr bwMode="auto">
            <a:xfrm>
              <a:off x="7269215" y="824704"/>
              <a:ext cx="1092995" cy="1121571"/>
            </a:xfrm>
            <a:custGeom>
              <a:avLst/>
              <a:gdLst>
                <a:gd name="T0" fmla="*/ 174 w 343"/>
                <a:gd name="T1" fmla="*/ 0 h 352"/>
                <a:gd name="T2" fmla="*/ 115 w 343"/>
                <a:gd name="T3" fmla="*/ 8 h 352"/>
                <a:gd name="T4" fmla="*/ 51 w 343"/>
                <a:gd name="T5" fmla="*/ 172 h 352"/>
                <a:gd name="T6" fmla="*/ 70 w 343"/>
                <a:gd name="T7" fmla="*/ 352 h 352"/>
                <a:gd name="T8" fmla="*/ 200 w 343"/>
                <a:gd name="T9" fmla="*/ 352 h 352"/>
                <a:gd name="T10" fmla="*/ 228 w 343"/>
                <a:gd name="T11" fmla="*/ 309 h 352"/>
                <a:gd name="T12" fmla="*/ 241 w 343"/>
                <a:gd name="T13" fmla="*/ 312 h 352"/>
                <a:gd name="T14" fmla="*/ 268 w 343"/>
                <a:gd name="T15" fmla="*/ 316 h 352"/>
                <a:gd name="T16" fmla="*/ 294 w 343"/>
                <a:gd name="T17" fmla="*/ 262 h 352"/>
                <a:gd name="T18" fmla="*/ 304 w 343"/>
                <a:gd name="T19" fmla="*/ 249 h 352"/>
                <a:gd name="T20" fmla="*/ 294 w 343"/>
                <a:gd name="T21" fmla="*/ 240 h 352"/>
                <a:gd name="T22" fmla="*/ 307 w 343"/>
                <a:gd name="T23" fmla="*/ 233 h 352"/>
                <a:gd name="T24" fmla="*/ 305 w 343"/>
                <a:gd name="T25" fmla="*/ 212 h 352"/>
                <a:gd name="T26" fmla="*/ 327 w 343"/>
                <a:gd name="T27" fmla="*/ 204 h 352"/>
                <a:gd name="T28" fmla="*/ 328 w 343"/>
                <a:gd name="T29" fmla="*/ 182 h 352"/>
                <a:gd name="T30" fmla="*/ 320 w 343"/>
                <a:gd name="T31" fmla="*/ 173 h 352"/>
                <a:gd name="T32" fmla="*/ 282 w 343"/>
                <a:gd name="T33" fmla="*/ 173 h 352"/>
                <a:gd name="T34" fmla="*/ 261 w 343"/>
                <a:gd name="T35" fmla="*/ 139 h 352"/>
                <a:gd name="T36" fmla="*/ 258 w 343"/>
                <a:gd name="T37" fmla="*/ 138 h 352"/>
                <a:gd name="T38" fmla="*/ 257 w 343"/>
                <a:gd name="T39" fmla="*/ 139 h 352"/>
                <a:gd name="T40" fmla="*/ 248 w 343"/>
                <a:gd name="T41" fmla="*/ 141 h 352"/>
                <a:gd name="T42" fmla="*/ 248 w 343"/>
                <a:gd name="T43" fmla="*/ 141 h 352"/>
                <a:gd name="T44" fmla="*/ 248 w 343"/>
                <a:gd name="T45" fmla="*/ 141 h 352"/>
                <a:gd name="T46" fmla="*/ 227 w 343"/>
                <a:gd name="T47" fmla="*/ 144 h 352"/>
                <a:gd name="T48" fmla="*/ 226 w 343"/>
                <a:gd name="T49" fmla="*/ 144 h 352"/>
                <a:gd name="T50" fmla="*/ 226 w 343"/>
                <a:gd name="T51" fmla="*/ 144 h 352"/>
                <a:gd name="T52" fmla="*/ 226 w 343"/>
                <a:gd name="T53" fmla="*/ 144 h 352"/>
                <a:gd name="T54" fmla="*/ 225 w 343"/>
                <a:gd name="T55" fmla="*/ 144 h 352"/>
                <a:gd name="T56" fmla="*/ 203 w 343"/>
                <a:gd name="T57" fmla="*/ 106 h 352"/>
                <a:gd name="T58" fmla="*/ 204 w 343"/>
                <a:gd name="T59" fmla="*/ 102 h 352"/>
                <a:gd name="T60" fmla="*/ 205 w 343"/>
                <a:gd name="T61" fmla="*/ 101 h 352"/>
                <a:gd name="T62" fmla="*/ 205 w 343"/>
                <a:gd name="T63" fmla="*/ 100 h 352"/>
                <a:gd name="T64" fmla="*/ 197 w 343"/>
                <a:gd name="T65" fmla="*/ 90 h 352"/>
                <a:gd name="T66" fmla="*/ 205 w 343"/>
                <a:gd name="T67" fmla="*/ 82 h 352"/>
                <a:gd name="T68" fmla="*/ 194 w 343"/>
                <a:gd name="T69" fmla="*/ 76 h 352"/>
                <a:gd name="T70" fmla="*/ 196 w 343"/>
                <a:gd name="T71" fmla="*/ 59 h 352"/>
                <a:gd name="T72" fmla="*/ 178 w 343"/>
                <a:gd name="T73" fmla="*/ 53 h 352"/>
                <a:gd name="T74" fmla="*/ 172 w 343"/>
                <a:gd name="T75" fmla="*/ 45 h 352"/>
                <a:gd name="T76" fmla="*/ 177 w 343"/>
                <a:gd name="T77" fmla="*/ 35 h 352"/>
                <a:gd name="T78" fmla="*/ 205 w 343"/>
                <a:gd name="T79" fmla="*/ 3 h 352"/>
                <a:gd name="T80" fmla="*/ 174 w 343"/>
                <a:gd name="T81"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3" h="352">
                  <a:moveTo>
                    <a:pt x="174" y="0"/>
                  </a:moveTo>
                  <a:cubicBezTo>
                    <a:pt x="156" y="0"/>
                    <a:pt x="137" y="2"/>
                    <a:pt x="115" y="8"/>
                  </a:cubicBezTo>
                  <a:cubicBezTo>
                    <a:pt x="115" y="8"/>
                    <a:pt x="0" y="37"/>
                    <a:pt x="51" y="172"/>
                  </a:cubicBezTo>
                  <a:cubicBezTo>
                    <a:pt x="51" y="172"/>
                    <a:pt x="79" y="259"/>
                    <a:pt x="70" y="352"/>
                  </a:cubicBezTo>
                  <a:cubicBezTo>
                    <a:pt x="200" y="352"/>
                    <a:pt x="200" y="352"/>
                    <a:pt x="200" y="352"/>
                  </a:cubicBezTo>
                  <a:cubicBezTo>
                    <a:pt x="202" y="316"/>
                    <a:pt x="217" y="309"/>
                    <a:pt x="228" y="309"/>
                  </a:cubicBezTo>
                  <a:cubicBezTo>
                    <a:pt x="236" y="309"/>
                    <a:pt x="241" y="312"/>
                    <a:pt x="241" y="312"/>
                  </a:cubicBezTo>
                  <a:cubicBezTo>
                    <a:pt x="241" y="312"/>
                    <a:pt x="254" y="316"/>
                    <a:pt x="268" y="316"/>
                  </a:cubicBezTo>
                  <a:cubicBezTo>
                    <a:pt x="289" y="316"/>
                    <a:pt x="313" y="307"/>
                    <a:pt x="294" y="262"/>
                  </a:cubicBezTo>
                  <a:cubicBezTo>
                    <a:pt x="304" y="249"/>
                    <a:pt x="304" y="249"/>
                    <a:pt x="304" y="249"/>
                  </a:cubicBezTo>
                  <a:cubicBezTo>
                    <a:pt x="294" y="240"/>
                    <a:pt x="294" y="240"/>
                    <a:pt x="294" y="240"/>
                  </a:cubicBezTo>
                  <a:cubicBezTo>
                    <a:pt x="307" y="233"/>
                    <a:pt x="307" y="233"/>
                    <a:pt x="307" y="233"/>
                  </a:cubicBezTo>
                  <a:cubicBezTo>
                    <a:pt x="305" y="212"/>
                    <a:pt x="305" y="212"/>
                    <a:pt x="305" y="212"/>
                  </a:cubicBezTo>
                  <a:cubicBezTo>
                    <a:pt x="327" y="204"/>
                    <a:pt x="327" y="204"/>
                    <a:pt x="327" y="204"/>
                  </a:cubicBezTo>
                  <a:cubicBezTo>
                    <a:pt x="327" y="204"/>
                    <a:pt x="343" y="198"/>
                    <a:pt x="328" y="182"/>
                  </a:cubicBezTo>
                  <a:cubicBezTo>
                    <a:pt x="320" y="173"/>
                    <a:pt x="320" y="173"/>
                    <a:pt x="320" y="173"/>
                  </a:cubicBezTo>
                  <a:cubicBezTo>
                    <a:pt x="282" y="173"/>
                    <a:pt x="282" y="173"/>
                    <a:pt x="282" y="173"/>
                  </a:cubicBezTo>
                  <a:cubicBezTo>
                    <a:pt x="280" y="147"/>
                    <a:pt x="270" y="140"/>
                    <a:pt x="261" y="139"/>
                  </a:cubicBezTo>
                  <a:cubicBezTo>
                    <a:pt x="260" y="139"/>
                    <a:pt x="259" y="138"/>
                    <a:pt x="258" y="138"/>
                  </a:cubicBezTo>
                  <a:cubicBezTo>
                    <a:pt x="258" y="138"/>
                    <a:pt x="257" y="139"/>
                    <a:pt x="257" y="139"/>
                  </a:cubicBezTo>
                  <a:cubicBezTo>
                    <a:pt x="252" y="139"/>
                    <a:pt x="249" y="140"/>
                    <a:pt x="248" y="141"/>
                  </a:cubicBezTo>
                  <a:cubicBezTo>
                    <a:pt x="248" y="141"/>
                    <a:pt x="248" y="141"/>
                    <a:pt x="248" y="141"/>
                  </a:cubicBezTo>
                  <a:cubicBezTo>
                    <a:pt x="248" y="141"/>
                    <a:pt x="248" y="141"/>
                    <a:pt x="248" y="141"/>
                  </a:cubicBezTo>
                  <a:cubicBezTo>
                    <a:pt x="247" y="141"/>
                    <a:pt x="237" y="144"/>
                    <a:pt x="227" y="144"/>
                  </a:cubicBezTo>
                  <a:cubicBezTo>
                    <a:pt x="226" y="144"/>
                    <a:pt x="226" y="144"/>
                    <a:pt x="226" y="144"/>
                  </a:cubicBezTo>
                  <a:cubicBezTo>
                    <a:pt x="226" y="144"/>
                    <a:pt x="226" y="144"/>
                    <a:pt x="226" y="144"/>
                  </a:cubicBezTo>
                  <a:cubicBezTo>
                    <a:pt x="226" y="144"/>
                    <a:pt x="226" y="144"/>
                    <a:pt x="226" y="144"/>
                  </a:cubicBezTo>
                  <a:cubicBezTo>
                    <a:pt x="226" y="144"/>
                    <a:pt x="225" y="144"/>
                    <a:pt x="225" y="144"/>
                  </a:cubicBezTo>
                  <a:cubicBezTo>
                    <a:pt x="209" y="144"/>
                    <a:pt x="192" y="137"/>
                    <a:pt x="203" y="106"/>
                  </a:cubicBezTo>
                  <a:cubicBezTo>
                    <a:pt x="203" y="105"/>
                    <a:pt x="204" y="103"/>
                    <a:pt x="204" y="102"/>
                  </a:cubicBezTo>
                  <a:cubicBezTo>
                    <a:pt x="204" y="102"/>
                    <a:pt x="204" y="101"/>
                    <a:pt x="205" y="101"/>
                  </a:cubicBezTo>
                  <a:cubicBezTo>
                    <a:pt x="205" y="101"/>
                    <a:pt x="205" y="100"/>
                    <a:pt x="205" y="100"/>
                  </a:cubicBezTo>
                  <a:cubicBezTo>
                    <a:pt x="197" y="90"/>
                    <a:pt x="197" y="90"/>
                    <a:pt x="197" y="90"/>
                  </a:cubicBezTo>
                  <a:cubicBezTo>
                    <a:pt x="205" y="82"/>
                    <a:pt x="205" y="82"/>
                    <a:pt x="205" y="82"/>
                  </a:cubicBezTo>
                  <a:cubicBezTo>
                    <a:pt x="194" y="76"/>
                    <a:pt x="194" y="76"/>
                    <a:pt x="194" y="76"/>
                  </a:cubicBezTo>
                  <a:cubicBezTo>
                    <a:pt x="196" y="59"/>
                    <a:pt x="196" y="59"/>
                    <a:pt x="196" y="59"/>
                  </a:cubicBezTo>
                  <a:cubicBezTo>
                    <a:pt x="178" y="53"/>
                    <a:pt x="178" y="53"/>
                    <a:pt x="178" y="53"/>
                  </a:cubicBezTo>
                  <a:cubicBezTo>
                    <a:pt x="178" y="53"/>
                    <a:pt x="172" y="50"/>
                    <a:pt x="172" y="45"/>
                  </a:cubicBezTo>
                  <a:cubicBezTo>
                    <a:pt x="172" y="42"/>
                    <a:pt x="173" y="39"/>
                    <a:pt x="177" y="35"/>
                  </a:cubicBezTo>
                  <a:cubicBezTo>
                    <a:pt x="205" y="3"/>
                    <a:pt x="205" y="3"/>
                    <a:pt x="205" y="3"/>
                  </a:cubicBezTo>
                  <a:cubicBezTo>
                    <a:pt x="195" y="1"/>
                    <a:pt x="185" y="0"/>
                    <a:pt x="174" y="0"/>
                  </a:cubicBezTo>
                </a:path>
              </a:pathLst>
            </a:custGeom>
            <a:gradFill rotWithShape="1">
              <a:gsLst>
                <a:gs pos="0">
                  <a:schemeClr val="accent3"/>
                </a:gs>
                <a:gs pos="100000">
                  <a:schemeClr val="accent2"/>
                </a:gs>
              </a:gsLst>
              <a:lin ang="0" scaled="1"/>
            </a:gradFill>
            <a:ln>
              <a:noFill/>
            </a:ln>
            <a:effectLst/>
            <a:extLst/>
          </p:spPr>
          <p:txBody>
            <a:bodyPr vert="horz" wrap="square" lIns="91440" tIns="45720" rIns="91440" bIns="45720" numCol="1" anchor="t" anchorCtr="0" compatLnSpc="1">
              <a:prstTxWarp prst="textNoShape">
                <a:avLst/>
              </a:prstTxWarp>
            </a:bodyPr>
            <a:lstStyle/>
            <a:p>
              <a:endParaRPr lang="en-US"/>
            </a:p>
          </p:txBody>
        </p:sp>
        <p:sp>
          <p:nvSpPr>
            <p:cNvPr id="18" name="Freeform 9"/>
            <p:cNvSpPr>
              <a:spLocks/>
            </p:cNvSpPr>
            <p:nvPr/>
          </p:nvSpPr>
          <p:spPr bwMode="auto">
            <a:xfrm>
              <a:off x="7817306" y="834264"/>
              <a:ext cx="471613" cy="541667"/>
            </a:xfrm>
            <a:custGeom>
              <a:avLst/>
              <a:gdLst>
                <a:gd name="T0" fmla="*/ 33 w 148"/>
                <a:gd name="T1" fmla="*/ 0 h 170"/>
                <a:gd name="T2" fmla="*/ 33 w 148"/>
                <a:gd name="T3" fmla="*/ 0 h 170"/>
                <a:gd name="T4" fmla="*/ 33 w 148"/>
                <a:gd name="T5" fmla="*/ 0 h 170"/>
                <a:gd name="T6" fmla="*/ 5 w 148"/>
                <a:gd name="T7" fmla="*/ 32 h 170"/>
                <a:gd name="T8" fmla="*/ 0 w 148"/>
                <a:gd name="T9" fmla="*/ 42 h 170"/>
                <a:gd name="T10" fmla="*/ 6 w 148"/>
                <a:gd name="T11" fmla="*/ 50 h 170"/>
                <a:gd name="T12" fmla="*/ 24 w 148"/>
                <a:gd name="T13" fmla="*/ 56 h 170"/>
                <a:gd name="T14" fmla="*/ 22 w 148"/>
                <a:gd name="T15" fmla="*/ 73 h 170"/>
                <a:gd name="T16" fmla="*/ 33 w 148"/>
                <a:gd name="T17" fmla="*/ 79 h 170"/>
                <a:gd name="T18" fmla="*/ 25 w 148"/>
                <a:gd name="T19" fmla="*/ 87 h 170"/>
                <a:gd name="T20" fmla="*/ 33 w 148"/>
                <a:gd name="T21" fmla="*/ 97 h 170"/>
                <a:gd name="T22" fmla="*/ 33 w 148"/>
                <a:gd name="T23" fmla="*/ 97 h 170"/>
                <a:gd name="T24" fmla="*/ 33 w 148"/>
                <a:gd name="T25" fmla="*/ 98 h 170"/>
                <a:gd name="T26" fmla="*/ 32 w 148"/>
                <a:gd name="T27" fmla="*/ 99 h 170"/>
                <a:gd name="T28" fmla="*/ 31 w 148"/>
                <a:gd name="T29" fmla="*/ 103 h 170"/>
                <a:gd name="T30" fmla="*/ 53 w 148"/>
                <a:gd name="T31" fmla="*/ 141 h 170"/>
                <a:gd name="T32" fmla="*/ 54 w 148"/>
                <a:gd name="T33" fmla="*/ 141 h 170"/>
                <a:gd name="T34" fmla="*/ 55 w 148"/>
                <a:gd name="T35" fmla="*/ 141 h 170"/>
                <a:gd name="T36" fmla="*/ 76 w 148"/>
                <a:gd name="T37" fmla="*/ 138 h 170"/>
                <a:gd name="T38" fmla="*/ 76 w 148"/>
                <a:gd name="T39" fmla="*/ 138 h 170"/>
                <a:gd name="T40" fmla="*/ 76 w 148"/>
                <a:gd name="T41" fmla="*/ 138 h 170"/>
                <a:gd name="T42" fmla="*/ 85 w 148"/>
                <a:gd name="T43" fmla="*/ 136 h 170"/>
                <a:gd name="T44" fmla="*/ 86 w 148"/>
                <a:gd name="T45" fmla="*/ 135 h 170"/>
                <a:gd name="T46" fmla="*/ 86 w 148"/>
                <a:gd name="T47" fmla="*/ 135 h 170"/>
                <a:gd name="T48" fmla="*/ 86 w 148"/>
                <a:gd name="T49" fmla="*/ 135 h 170"/>
                <a:gd name="T50" fmla="*/ 89 w 148"/>
                <a:gd name="T51" fmla="*/ 136 h 170"/>
                <a:gd name="T52" fmla="*/ 110 w 148"/>
                <a:gd name="T53" fmla="*/ 170 h 170"/>
                <a:gd name="T54" fmla="*/ 148 w 148"/>
                <a:gd name="T55" fmla="*/ 170 h 170"/>
                <a:gd name="T56" fmla="*/ 121 w 148"/>
                <a:gd name="T57" fmla="*/ 138 h 170"/>
                <a:gd name="T58" fmla="*/ 120 w 148"/>
                <a:gd name="T59" fmla="*/ 132 h 170"/>
                <a:gd name="T60" fmla="*/ 129 w 148"/>
                <a:gd name="T61" fmla="*/ 111 h 170"/>
                <a:gd name="T62" fmla="*/ 33 w 148"/>
                <a:gd name="T63"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8" h="170">
                  <a:moveTo>
                    <a:pt x="33" y="0"/>
                  </a:moveTo>
                  <a:cubicBezTo>
                    <a:pt x="33" y="0"/>
                    <a:pt x="33" y="0"/>
                    <a:pt x="33" y="0"/>
                  </a:cubicBezTo>
                  <a:cubicBezTo>
                    <a:pt x="33" y="0"/>
                    <a:pt x="33" y="0"/>
                    <a:pt x="33" y="0"/>
                  </a:cubicBezTo>
                  <a:cubicBezTo>
                    <a:pt x="5" y="32"/>
                    <a:pt x="5" y="32"/>
                    <a:pt x="5" y="32"/>
                  </a:cubicBezTo>
                  <a:cubicBezTo>
                    <a:pt x="1" y="36"/>
                    <a:pt x="0" y="39"/>
                    <a:pt x="0" y="42"/>
                  </a:cubicBezTo>
                  <a:cubicBezTo>
                    <a:pt x="0" y="47"/>
                    <a:pt x="6" y="50"/>
                    <a:pt x="6" y="50"/>
                  </a:cubicBezTo>
                  <a:cubicBezTo>
                    <a:pt x="24" y="56"/>
                    <a:pt x="24" y="56"/>
                    <a:pt x="24" y="56"/>
                  </a:cubicBezTo>
                  <a:cubicBezTo>
                    <a:pt x="22" y="73"/>
                    <a:pt x="22" y="73"/>
                    <a:pt x="22" y="73"/>
                  </a:cubicBezTo>
                  <a:cubicBezTo>
                    <a:pt x="33" y="79"/>
                    <a:pt x="33" y="79"/>
                    <a:pt x="33" y="79"/>
                  </a:cubicBezTo>
                  <a:cubicBezTo>
                    <a:pt x="25" y="87"/>
                    <a:pt x="25" y="87"/>
                    <a:pt x="25" y="87"/>
                  </a:cubicBezTo>
                  <a:cubicBezTo>
                    <a:pt x="33" y="97"/>
                    <a:pt x="33" y="97"/>
                    <a:pt x="33" y="97"/>
                  </a:cubicBezTo>
                  <a:cubicBezTo>
                    <a:pt x="33" y="97"/>
                    <a:pt x="33" y="97"/>
                    <a:pt x="33" y="97"/>
                  </a:cubicBezTo>
                  <a:cubicBezTo>
                    <a:pt x="33" y="97"/>
                    <a:pt x="33" y="98"/>
                    <a:pt x="33" y="98"/>
                  </a:cubicBezTo>
                  <a:cubicBezTo>
                    <a:pt x="32" y="98"/>
                    <a:pt x="32" y="99"/>
                    <a:pt x="32" y="99"/>
                  </a:cubicBezTo>
                  <a:cubicBezTo>
                    <a:pt x="32" y="100"/>
                    <a:pt x="31" y="102"/>
                    <a:pt x="31" y="103"/>
                  </a:cubicBezTo>
                  <a:cubicBezTo>
                    <a:pt x="20" y="134"/>
                    <a:pt x="37" y="141"/>
                    <a:pt x="53" y="141"/>
                  </a:cubicBezTo>
                  <a:cubicBezTo>
                    <a:pt x="53" y="141"/>
                    <a:pt x="54" y="141"/>
                    <a:pt x="54" y="141"/>
                  </a:cubicBezTo>
                  <a:cubicBezTo>
                    <a:pt x="54" y="141"/>
                    <a:pt x="54" y="141"/>
                    <a:pt x="55" y="141"/>
                  </a:cubicBezTo>
                  <a:cubicBezTo>
                    <a:pt x="65" y="141"/>
                    <a:pt x="75" y="138"/>
                    <a:pt x="76" y="138"/>
                  </a:cubicBezTo>
                  <a:cubicBezTo>
                    <a:pt x="76" y="138"/>
                    <a:pt x="76" y="138"/>
                    <a:pt x="76" y="138"/>
                  </a:cubicBezTo>
                  <a:cubicBezTo>
                    <a:pt x="76" y="138"/>
                    <a:pt x="76" y="138"/>
                    <a:pt x="76" y="138"/>
                  </a:cubicBezTo>
                  <a:cubicBezTo>
                    <a:pt x="77" y="137"/>
                    <a:pt x="80" y="136"/>
                    <a:pt x="85" y="136"/>
                  </a:cubicBezTo>
                  <a:cubicBezTo>
                    <a:pt x="85" y="136"/>
                    <a:pt x="86" y="135"/>
                    <a:pt x="86" y="135"/>
                  </a:cubicBezTo>
                  <a:cubicBezTo>
                    <a:pt x="86" y="135"/>
                    <a:pt x="86" y="135"/>
                    <a:pt x="86" y="135"/>
                  </a:cubicBezTo>
                  <a:cubicBezTo>
                    <a:pt x="86" y="135"/>
                    <a:pt x="86" y="135"/>
                    <a:pt x="86" y="135"/>
                  </a:cubicBezTo>
                  <a:cubicBezTo>
                    <a:pt x="87" y="135"/>
                    <a:pt x="88" y="136"/>
                    <a:pt x="89" y="136"/>
                  </a:cubicBezTo>
                  <a:cubicBezTo>
                    <a:pt x="98" y="137"/>
                    <a:pt x="108" y="144"/>
                    <a:pt x="110" y="170"/>
                  </a:cubicBezTo>
                  <a:cubicBezTo>
                    <a:pt x="148" y="170"/>
                    <a:pt x="148" y="170"/>
                    <a:pt x="148" y="170"/>
                  </a:cubicBezTo>
                  <a:cubicBezTo>
                    <a:pt x="121" y="138"/>
                    <a:pt x="121" y="138"/>
                    <a:pt x="121" y="138"/>
                  </a:cubicBezTo>
                  <a:cubicBezTo>
                    <a:pt x="121" y="138"/>
                    <a:pt x="120" y="136"/>
                    <a:pt x="120" y="132"/>
                  </a:cubicBezTo>
                  <a:cubicBezTo>
                    <a:pt x="120" y="127"/>
                    <a:pt x="121" y="120"/>
                    <a:pt x="129" y="111"/>
                  </a:cubicBezTo>
                  <a:cubicBezTo>
                    <a:pt x="129" y="111"/>
                    <a:pt x="123" y="17"/>
                    <a:pt x="33" y="0"/>
                  </a:cubicBezTo>
                </a:path>
              </a:pathLst>
            </a:custGeom>
            <a:solidFill>
              <a:schemeClr val="accent5">
                <a:lumMod val="75000"/>
              </a:schemeClr>
            </a:solidFill>
            <a:ln>
              <a:noFill/>
            </a:ln>
            <a:effectLst/>
            <a:extLst/>
          </p:spPr>
          <p:txBody>
            <a:bodyPr vert="horz" wrap="square" lIns="91440" tIns="45720" rIns="91440" bIns="45720" numCol="1" anchor="t" anchorCtr="0" compatLnSpc="1">
              <a:prstTxWarp prst="textNoShape">
                <a:avLst/>
              </a:prstTxWarp>
            </a:bodyPr>
            <a:lstStyle/>
            <a:p>
              <a:endParaRPr lang="en-US"/>
            </a:p>
          </p:txBody>
        </p:sp>
        <p:sp>
          <p:nvSpPr>
            <p:cNvPr id="19" name="Freeform 10"/>
            <p:cNvSpPr>
              <a:spLocks noEditPoints="1"/>
            </p:cNvSpPr>
            <p:nvPr/>
          </p:nvSpPr>
          <p:spPr bwMode="auto">
            <a:xfrm>
              <a:off x="7817306" y="834264"/>
              <a:ext cx="283605" cy="449265"/>
            </a:xfrm>
            <a:custGeom>
              <a:avLst/>
              <a:gdLst>
                <a:gd name="T0" fmla="*/ 53 w 89"/>
                <a:gd name="T1" fmla="*/ 141 h 141"/>
                <a:gd name="T2" fmla="*/ 54 w 89"/>
                <a:gd name="T3" fmla="*/ 141 h 141"/>
                <a:gd name="T4" fmla="*/ 54 w 89"/>
                <a:gd name="T5" fmla="*/ 141 h 141"/>
                <a:gd name="T6" fmla="*/ 53 w 89"/>
                <a:gd name="T7" fmla="*/ 141 h 141"/>
                <a:gd name="T8" fmla="*/ 76 w 89"/>
                <a:gd name="T9" fmla="*/ 138 h 141"/>
                <a:gd name="T10" fmla="*/ 55 w 89"/>
                <a:gd name="T11" fmla="*/ 141 h 141"/>
                <a:gd name="T12" fmla="*/ 76 w 89"/>
                <a:gd name="T13" fmla="*/ 138 h 141"/>
                <a:gd name="T14" fmla="*/ 85 w 89"/>
                <a:gd name="T15" fmla="*/ 136 h 141"/>
                <a:gd name="T16" fmla="*/ 76 w 89"/>
                <a:gd name="T17" fmla="*/ 138 h 141"/>
                <a:gd name="T18" fmla="*/ 85 w 89"/>
                <a:gd name="T19" fmla="*/ 136 h 141"/>
                <a:gd name="T20" fmla="*/ 86 w 89"/>
                <a:gd name="T21" fmla="*/ 135 h 141"/>
                <a:gd name="T22" fmla="*/ 86 w 89"/>
                <a:gd name="T23" fmla="*/ 135 h 141"/>
                <a:gd name="T24" fmla="*/ 89 w 89"/>
                <a:gd name="T25" fmla="*/ 136 h 141"/>
                <a:gd name="T26" fmla="*/ 86 w 89"/>
                <a:gd name="T27" fmla="*/ 135 h 141"/>
                <a:gd name="T28" fmla="*/ 32 w 89"/>
                <a:gd name="T29" fmla="*/ 99 h 141"/>
                <a:gd name="T30" fmla="*/ 31 w 89"/>
                <a:gd name="T31" fmla="*/ 103 h 141"/>
                <a:gd name="T32" fmla="*/ 32 w 89"/>
                <a:gd name="T33" fmla="*/ 99 h 141"/>
                <a:gd name="T34" fmla="*/ 33 w 89"/>
                <a:gd name="T35" fmla="*/ 97 h 141"/>
                <a:gd name="T36" fmla="*/ 33 w 89"/>
                <a:gd name="T37" fmla="*/ 98 h 141"/>
                <a:gd name="T38" fmla="*/ 33 w 89"/>
                <a:gd name="T39" fmla="*/ 97 h 141"/>
                <a:gd name="T40" fmla="*/ 33 w 89"/>
                <a:gd name="T41" fmla="*/ 97 h 141"/>
                <a:gd name="T42" fmla="*/ 33 w 89"/>
                <a:gd name="T43" fmla="*/ 79 h 141"/>
                <a:gd name="T44" fmla="*/ 25 w 89"/>
                <a:gd name="T45" fmla="*/ 87 h 141"/>
                <a:gd name="T46" fmla="*/ 33 w 89"/>
                <a:gd name="T47" fmla="*/ 79 h 141"/>
                <a:gd name="T48" fmla="*/ 24 w 89"/>
                <a:gd name="T49" fmla="*/ 56 h 141"/>
                <a:gd name="T50" fmla="*/ 22 w 89"/>
                <a:gd name="T51" fmla="*/ 73 h 141"/>
                <a:gd name="T52" fmla="*/ 24 w 89"/>
                <a:gd name="T53" fmla="*/ 56 h 141"/>
                <a:gd name="T54" fmla="*/ 33 w 89"/>
                <a:gd name="T55" fmla="*/ 0 h 141"/>
                <a:gd name="T56" fmla="*/ 5 w 89"/>
                <a:gd name="T57" fmla="*/ 32 h 141"/>
                <a:gd name="T58" fmla="*/ 0 w 89"/>
                <a:gd name="T59" fmla="*/ 42 h 141"/>
                <a:gd name="T60" fmla="*/ 5 w 89"/>
                <a:gd name="T61" fmla="*/ 32 h 141"/>
                <a:gd name="T62" fmla="*/ 33 w 89"/>
                <a:gd name="T63" fmla="*/ 0 h 141"/>
                <a:gd name="T64" fmla="*/ 33 w 89"/>
                <a:gd name="T65"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141">
                  <a:moveTo>
                    <a:pt x="53" y="141"/>
                  </a:moveTo>
                  <a:cubicBezTo>
                    <a:pt x="53" y="141"/>
                    <a:pt x="54" y="141"/>
                    <a:pt x="54" y="141"/>
                  </a:cubicBezTo>
                  <a:cubicBezTo>
                    <a:pt x="54" y="141"/>
                    <a:pt x="54" y="141"/>
                    <a:pt x="54" y="141"/>
                  </a:cubicBezTo>
                  <a:cubicBezTo>
                    <a:pt x="54" y="141"/>
                    <a:pt x="53" y="141"/>
                    <a:pt x="53" y="141"/>
                  </a:cubicBezTo>
                  <a:moveTo>
                    <a:pt x="76" y="138"/>
                  </a:moveTo>
                  <a:cubicBezTo>
                    <a:pt x="75" y="138"/>
                    <a:pt x="65" y="141"/>
                    <a:pt x="55" y="141"/>
                  </a:cubicBezTo>
                  <a:cubicBezTo>
                    <a:pt x="65" y="141"/>
                    <a:pt x="75" y="138"/>
                    <a:pt x="76" y="138"/>
                  </a:cubicBezTo>
                  <a:moveTo>
                    <a:pt x="85" y="136"/>
                  </a:moveTo>
                  <a:cubicBezTo>
                    <a:pt x="80" y="136"/>
                    <a:pt x="77" y="137"/>
                    <a:pt x="76" y="138"/>
                  </a:cubicBezTo>
                  <a:cubicBezTo>
                    <a:pt x="77" y="137"/>
                    <a:pt x="80" y="136"/>
                    <a:pt x="85" y="136"/>
                  </a:cubicBezTo>
                  <a:moveTo>
                    <a:pt x="86" y="135"/>
                  </a:moveTo>
                  <a:cubicBezTo>
                    <a:pt x="86" y="135"/>
                    <a:pt x="86" y="135"/>
                    <a:pt x="86" y="135"/>
                  </a:cubicBezTo>
                  <a:cubicBezTo>
                    <a:pt x="87" y="135"/>
                    <a:pt x="88" y="136"/>
                    <a:pt x="89" y="136"/>
                  </a:cubicBezTo>
                  <a:cubicBezTo>
                    <a:pt x="88" y="136"/>
                    <a:pt x="87" y="135"/>
                    <a:pt x="86" y="135"/>
                  </a:cubicBezTo>
                  <a:moveTo>
                    <a:pt x="32" y="99"/>
                  </a:moveTo>
                  <a:cubicBezTo>
                    <a:pt x="32" y="100"/>
                    <a:pt x="31" y="102"/>
                    <a:pt x="31" y="103"/>
                  </a:cubicBezTo>
                  <a:cubicBezTo>
                    <a:pt x="31" y="102"/>
                    <a:pt x="32" y="100"/>
                    <a:pt x="32" y="99"/>
                  </a:cubicBezTo>
                  <a:moveTo>
                    <a:pt x="33" y="97"/>
                  </a:moveTo>
                  <a:cubicBezTo>
                    <a:pt x="33" y="97"/>
                    <a:pt x="33" y="98"/>
                    <a:pt x="33" y="98"/>
                  </a:cubicBezTo>
                  <a:cubicBezTo>
                    <a:pt x="33" y="98"/>
                    <a:pt x="33" y="97"/>
                    <a:pt x="33" y="97"/>
                  </a:cubicBezTo>
                  <a:cubicBezTo>
                    <a:pt x="33" y="97"/>
                    <a:pt x="33" y="97"/>
                    <a:pt x="33" y="97"/>
                  </a:cubicBezTo>
                  <a:moveTo>
                    <a:pt x="33" y="79"/>
                  </a:moveTo>
                  <a:cubicBezTo>
                    <a:pt x="25" y="87"/>
                    <a:pt x="25" y="87"/>
                    <a:pt x="25" y="87"/>
                  </a:cubicBezTo>
                  <a:cubicBezTo>
                    <a:pt x="33" y="79"/>
                    <a:pt x="33" y="79"/>
                    <a:pt x="33" y="79"/>
                  </a:cubicBezTo>
                  <a:moveTo>
                    <a:pt x="24" y="56"/>
                  </a:moveTo>
                  <a:cubicBezTo>
                    <a:pt x="22" y="73"/>
                    <a:pt x="22" y="73"/>
                    <a:pt x="22" y="73"/>
                  </a:cubicBezTo>
                  <a:cubicBezTo>
                    <a:pt x="24" y="56"/>
                    <a:pt x="24" y="56"/>
                    <a:pt x="24" y="56"/>
                  </a:cubicBezTo>
                  <a:moveTo>
                    <a:pt x="33" y="0"/>
                  </a:moveTo>
                  <a:cubicBezTo>
                    <a:pt x="5" y="32"/>
                    <a:pt x="5" y="32"/>
                    <a:pt x="5" y="32"/>
                  </a:cubicBezTo>
                  <a:cubicBezTo>
                    <a:pt x="1" y="36"/>
                    <a:pt x="0" y="39"/>
                    <a:pt x="0" y="42"/>
                  </a:cubicBezTo>
                  <a:cubicBezTo>
                    <a:pt x="0" y="39"/>
                    <a:pt x="1" y="36"/>
                    <a:pt x="5" y="32"/>
                  </a:cubicBezTo>
                  <a:cubicBezTo>
                    <a:pt x="33" y="0"/>
                    <a:pt x="33" y="0"/>
                    <a:pt x="33" y="0"/>
                  </a:cubicBezTo>
                  <a:cubicBezTo>
                    <a:pt x="33" y="0"/>
                    <a:pt x="33" y="0"/>
                    <a:pt x="33" y="0"/>
                  </a:cubicBezTo>
                </a:path>
              </a:pathLst>
            </a:custGeom>
            <a:solidFill>
              <a:srgbClr val="34342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0" name="Freeform 11"/>
            <p:cNvSpPr>
              <a:spLocks noEditPoints="1"/>
            </p:cNvSpPr>
            <p:nvPr/>
          </p:nvSpPr>
          <p:spPr bwMode="auto">
            <a:xfrm>
              <a:off x="7549633" y="1019067"/>
              <a:ext cx="181635" cy="210295"/>
            </a:xfrm>
            <a:custGeom>
              <a:avLst/>
              <a:gdLst>
                <a:gd name="T0" fmla="*/ 0 w 57"/>
                <a:gd name="T1" fmla="*/ 17 h 66"/>
                <a:gd name="T2" fmla="*/ 0 w 57"/>
                <a:gd name="T3" fmla="*/ 49 h 66"/>
                <a:gd name="T4" fmla="*/ 28 w 57"/>
                <a:gd name="T5" fmla="*/ 66 h 66"/>
                <a:gd name="T6" fmla="*/ 57 w 57"/>
                <a:gd name="T7" fmla="*/ 49 h 66"/>
                <a:gd name="T8" fmla="*/ 57 w 57"/>
                <a:gd name="T9" fmla="*/ 17 h 66"/>
                <a:gd name="T10" fmla="*/ 28 w 57"/>
                <a:gd name="T11" fmla="*/ 0 h 66"/>
                <a:gd name="T12" fmla="*/ 0 w 57"/>
                <a:gd name="T13" fmla="*/ 17 h 66"/>
                <a:gd name="T14" fmla="*/ 50 w 57"/>
                <a:gd name="T15" fmla="*/ 45 h 66"/>
                <a:gd name="T16" fmla="*/ 32 w 57"/>
                <a:gd name="T17" fmla="*/ 56 h 66"/>
                <a:gd name="T18" fmla="*/ 32 w 57"/>
                <a:gd name="T19" fmla="*/ 10 h 66"/>
                <a:gd name="T20" fmla="*/ 50 w 57"/>
                <a:gd name="T21" fmla="*/ 21 h 66"/>
                <a:gd name="T22" fmla="*/ 50 w 57"/>
                <a:gd name="T23" fmla="*/ 45 h 66"/>
                <a:gd name="T24" fmla="*/ 7 w 57"/>
                <a:gd name="T25" fmla="*/ 21 h 66"/>
                <a:gd name="T26" fmla="*/ 25 w 57"/>
                <a:gd name="T27" fmla="*/ 10 h 66"/>
                <a:gd name="T28" fmla="*/ 25 w 57"/>
                <a:gd name="T29" fmla="*/ 56 h 66"/>
                <a:gd name="T30" fmla="*/ 7 w 57"/>
                <a:gd name="T31" fmla="*/ 45 h 66"/>
                <a:gd name="T32" fmla="*/ 7 w 57"/>
                <a:gd name="T33" fmla="*/ 2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66">
                  <a:moveTo>
                    <a:pt x="0" y="17"/>
                  </a:moveTo>
                  <a:cubicBezTo>
                    <a:pt x="0" y="49"/>
                    <a:pt x="0" y="49"/>
                    <a:pt x="0" y="49"/>
                  </a:cubicBezTo>
                  <a:cubicBezTo>
                    <a:pt x="28" y="66"/>
                    <a:pt x="28" y="66"/>
                    <a:pt x="28" y="66"/>
                  </a:cubicBezTo>
                  <a:cubicBezTo>
                    <a:pt x="57" y="49"/>
                    <a:pt x="57" y="49"/>
                    <a:pt x="57" y="49"/>
                  </a:cubicBezTo>
                  <a:cubicBezTo>
                    <a:pt x="57" y="17"/>
                    <a:pt x="57" y="17"/>
                    <a:pt x="57" y="17"/>
                  </a:cubicBezTo>
                  <a:cubicBezTo>
                    <a:pt x="28" y="0"/>
                    <a:pt x="28" y="0"/>
                    <a:pt x="28" y="0"/>
                  </a:cubicBezTo>
                  <a:lnTo>
                    <a:pt x="0" y="17"/>
                  </a:lnTo>
                  <a:close/>
                  <a:moveTo>
                    <a:pt x="50" y="45"/>
                  </a:moveTo>
                  <a:cubicBezTo>
                    <a:pt x="48" y="47"/>
                    <a:pt x="37" y="52"/>
                    <a:pt x="32" y="56"/>
                  </a:cubicBezTo>
                  <a:cubicBezTo>
                    <a:pt x="32" y="10"/>
                    <a:pt x="32" y="10"/>
                    <a:pt x="32" y="10"/>
                  </a:cubicBezTo>
                  <a:cubicBezTo>
                    <a:pt x="37" y="13"/>
                    <a:pt x="48" y="19"/>
                    <a:pt x="50" y="21"/>
                  </a:cubicBezTo>
                  <a:lnTo>
                    <a:pt x="50" y="45"/>
                  </a:lnTo>
                  <a:close/>
                  <a:moveTo>
                    <a:pt x="7" y="21"/>
                  </a:moveTo>
                  <a:cubicBezTo>
                    <a:pt x="9" y="19"/>
                    <a:pt x="19" y="14"/>
                    <a:pt x="25" y="10"/>
                  </a:cubicBezTo>
                  <a:cubicBezTo>
                    <a:pt x="25" y="56"/>
                    <a:pt x="25" y="56"/>
                    <a:pt x="25" y="56"/>
                  </a:cubicBezTo>
                  <a:cubicBezTo>
                    <a:pt x="19" y="52"/>
                    <a:pt x="9" y="47"/>
                    <a:pt x="7" y="45"/>
                  </a:cubicBezTo>
                  <a:lnTo>
                    <a:pt x="7" y="21"/>
                  </a:lnTo>
                  <a:close/>
                </a:path>
              </a:pathLst>
            </a:custGeom>
            <a:solidFill>
              <a:srgbClr val="FFFFF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1" name="Freeform 13"/>
            <p:cNvSpPr>
              <a:spLocks noEditPoints="1"/>
            </p:cNvSpPr>
            <p:nvPr userDrawn="1"/>
          </p:nvSpPr>
          <p:spPr bwMode="auto">
            <a:xfrm>
              <a:off x="6231078" y="802401"/>
              <a:ext cx="398322" cy="430148"/>
            </a:xfrm>
            <a:custGeom>
              <a:avLst/>
              <a:gdLst>
                <a:gd name="T0" fmla="*/ 121108 w 398383"/>
                <a:gd name="T1" fmla="*/ 258152 h 430254"/>
                <a:gd name="T2" fmla="*/ 121108 w 398383"/>
                <a:gd name="T3" fmla="*/ 232656 h 430254"/>
                <a:gd name="T4" fmla="*/ 270900 w 398383"/>
                <a:gd name="T5" fmla="*/ 232656 h 430254"/>
                <a:gd name="T6" fmla="*/ 270900 w 398383"/>
                <a:gd name="T7" fmla="*/ 258152 h 430254"/>
                <a:gd name="T8" fmla="*/ 121108 w 398383"/>
                <a:gd name="T9" fmla="*/ 258152 h 430254"/>
                <a:gd name="T10" fmla="*/ 121108 w 398383"/>
                <a:gd name="T11" fmla="*/ 188037 h 430254"/>
                <a:gd name="T12" fmla="*/ 121108 w 398383"/>
                <a:gd name="T13" fmla="*/ 159353 h 430254"/>
                <a:gd name="T14" fmla="*/ 270900 w 398383"/>
                <a:gd name="T15" fmla="*/ 159353 h 430254"/>
                <a:gd name="T16" fmla="*/ 270900 w 398383"/>
                <a:gd name="T17" fmla="*/ 188037 h 430254"/>
                <a:gd name="T18" fmla="*/ 121108 w 398383"/>
                <a:gd name="T19" fmla="*/ 188037 h 430254"/>
                <a:gd name="T20" fmla="*/ 121108 w 398383"/>
                <a:gd name="T21" fmla="*/ 114734 h 430254"/>
                <a:gd name="T22" fmla="*/ 121108 w 398383"/>
                <a:gd name="T23" fmla="*/ 89238 h 430254"/>
                <a:gd name="T24" fmla="*/ 270900 w 398383"/>
                <a:gd name="T25" fmla="*/ 89238 h 430254"/>
                <a:gd name="T26" fmla="*/ 270900 w 398383"/>
                <a:gd name="T27" fmla="*/ 114734 h 430254"/>
                <a:gd name="T28" fmla="*/ 121108 w 398383"/>
                <a:gd name="T29" fmla="*/ 114734 h 430254"/>
                <a:gd name="T30" fmla="*/ 299584 w 398383"/>
                <a:gd name="T31" fmla="*/ 0 h 430254"/>
                <a:gd name="T32" fmla="*/ 98799 w 398383"/>
                <a:gd name="T33" fmla="*/ 0 h 430254"/>
                <a:gd name="T34" fmla="*/ 0 w 398383"/>
                <a:gd name="T35" fmla="*/ 172101 h 430254"/>
                <a:gd name="T36" fmla="*/ 98799 w 398383"/>
                <a:gd name="T37" fmla="*/ 344203 h 430254"/>
                <a:gd name="T38" fmla="*/ 229469 w 398383"/>
                <a:gd name="T39" fmla="*/ 344203 h 430254"/>
                <a:gd name="T40" fmla="*/ 347390 w 398383"/>
                <a:gd name="T41" fmla="*/ 430254 h 430254"/>
                <a:gd name="T42" fmla="*/ 328268 w 398383"/>
                <a:gd name="T43" fmla="*/ 293210 h 430254"/>
                <a:gd name="T44" fmla="*/ 398383 w 398383"/>
                <a:gd name="T45" fmla="*/ 172101 h 430254"/>
                <a:gd name="T46" fmla="*/ 299584 w 398383"/>
                <a:gd name="T47" fmla="*/ 0 h 430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8383" h="430254">
                  <a:moveTo>
                    <a:pt x="121108" y="258152"/>
                  </a:moveTo>
                  <a:lnTo>
                    <a:pt x="121108" y="232656"/>
                  </a:lnTo>
                  <a:lnTo>
                    <a:pt x="270900" y="232656"/>
                  </a:lnTo>
                  <a:lnTo>
                    <a:pt x="270900" y="258152"/>
                  </a:lnTo>
                  <a:lnTo>
                    <a:pt x="121108" y="258152"/>
                  </a:lnTo>
                  <a:moveTo>
                    <a:pt x="121108" y="188037"/>
                  </a:moveTo>
                  <a:lnTo>
                    <a:pt x="121108" y="159353"/>
                  </a:lnTo>
                  <a:lnTo>
                    <a:pt x="270900" y="159353"/>
                  </a:lnTo>
                  <a:lnTo>
                    <a:pt x="270900" y="188037"/>
                  </a:lnTo>
                  <a:lnTo>
                    <a:pt x="121108" y="188037"/>
                  </a:lnTo>
                  <a:moveTo>
                    <a:pt x="121108" y="114734"/>
                  </a:moveTo>
                  <a:lnTo>
                    <a:pt x="121108" y="89238"/>
                  </a:lnTo>
                  <a:lnTo>
                    <a:pt x="270900" y="89238"/>
                  </a:lnTo>
                  <a:lnTo>
                    <a:pt x="270900" y="114734"/>
                  </a:lnTo>
                  <a:lnTo>
                    <a:pt x="121108" y="114734"/>
                  </a:lnTo>
                  <a:moveTo>
                    <a:pt x="299584" y="0"/>
                  </a:moveTo>
                  <a:lnTo>
                    <a:pt x="98799" y="0"/>
                  </a:lnTo>
                  <a:lnTo>
                    <a:pt x="0" y="172101"/>
                  </a:lnTo>
                  <a:lnTo>
                    <a:pt x="98799" y="344203"/>
                  </a:lnTo>
                  <a:lnTo>
                    <a:pt x="229469" y="344203"/>
                  </a:lnTo>
                  <a:lnTo>
                    <a:pt x="347390" y="430254"/>
                  </a:lnTo>
                  <a:lnTo>
                    <a:pt x="328268" y="293210"/>
                  </a:lnTo>
                  <a:lnTo>
                    <a:pt x="398383" y="172101"/>
                  </a:lnTo>
                  <a:lnTo>
                    <a:pt x="299584" y="0"/>
                  </a:lnTo>
                </a:path>
              </a:pathLst>
            </a:custGeom>
            <a:gradFill rotWithShape="1">
              <a:gsLst>
                <a:gs pos="0">
                  <a:schemeClr val="accent4"/>
                </a:gs>
                <a:gs pos="100000">
                  <a:schemeClr val="accent5"/>
                </a:gs>
              </a:gsLst>
              <a:lin ang="0" scaled="1"/>
            </a:gradFill>
            <a:ln>
              <a:noFill/>
            </a:ln>
            <a:effectLst/>
            <a:extLst/>
          </p:spPr>
          <p:txBody>
            <a:bodyPr vert="horz" wrap="square" lIns="91440" tIns="45720" rIns="91440" bIns="45720" numCol="1" anchor="t" anchorCtr="0" compatLnSpc="1">
              <a:prstTxWarp prst="textNoShape">
                <a:avLst/>
              </a:prstTxWarp>
            </a:bodyPr>
            <a:lstStyle/>
            <a:p>
              <a:endParaRPr lang="en-US"/>
            </a:p>
          </p:txBody>
        </p:sp>
        <p:sp>
          <p:nvSpPr>
            <p:cNvPr id="22" name="Freeform 14"/>
            <p:cNvSpPr>
              <a:spLocks/>
            </p:cNvSpPr>
            <p:nvPr userDrawn="1"/>
          </p:nvSpPr>
          <p:spPr bwMode="auto">
            <a:xfrm>
              <a:off x="7900907" y="463906"/>
              <a:ext cx="729725" cy="914462"/>
            </a:xfrm>
            <a:custGeom>
              <a:avLst/>
              <a:gdLst>
                <a:gd name="T0" fmla="*/ 104 w 229"/>
                <a:gd name="T1" fmla="*/ 0 h 287"/>
                <a:gd name="T2" fmla="*/ 0 w 229"/>
                <a:gd name="T3" fmla="*/ 94 h 287"/>
                <a:gd name="T4" fmla="*/ 7 w 229"/>
                <a:gd name="T5" fmla="*/ 115 h 287"/>
                <a:gd name="T6" fmla="*/ 6 w 229"/>
                <a:gd name="T7" fmla="*/ 117 h 287"/>
                <a:gd name="T8" fmla="*/ 102 w 229"/>
                <a:gd name="T9" fmla="*/ 228 h 287"/>
                <a:gd name="T10" fmla="*/ 102 w 229"/>
                <a:gd name="T11" fmla="*/ 228 h 287"/>
                <a:gd name="T12" fmla="*/ 102 w 229"/>
                <a:gd name="T13" fmla="*/ 228 h 287"/>
                <a:gd name="T14" fmla="*/ 93 w 229"/>
                <a:gd name="T15" fmla="*/ 249 h 287"/>
                <a:gd name="T16" fmla="*/ 94 w 229"/>
                <a:gd name="T17" fmla="*/ 255 h 287"/>
                <a:gd name="T18" fmla="*/ 121 w 229"/>
                <a:gd name="T19" fmla="*/ 287 h 287"/>
                <a:gd name="T20" fmla="*/ 188 w 229"/>
                <a:gd name="T21" fmla="*/ 287 h 287"/>
                <a:gd name="T22" fmla="*/ 204 w 229"/>
                <a:gd name="T23" fmla="*/ 141 h 287"/>
                <a:gd name="T24" fmla="*/ 183 w 229"/>
                <a:gd name="T25" fmla="*/ 22 h 287"/>
                <a:gd name="T26" fmla="*/ 162 w 229"/>
                <a:gd name="T27" fmla="*/ 37 h 287"/>
                <a:gd name="T28" fmla="*/ 166 w 229"/>
                <a:gd name="T29" fmla="*/ 12 h 287"/>
                <a:gd name="T30" fmla="*/ 152 w 229"/>
                <a:gd name="T31" fmla="*/ 7 h 287"/>
                <a:gd name="T32" fmla="*/ 104 w 229"/>
                <a:gd name="T33"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9" h="287">
                  <a:moveTo>
                    <a:pt x="104" y="0"/>
                  </a:moveTo>
                  <a:cubicBezTo>
                    <a:pt x="6" y="0"/>
                    <a:pt x="0" y="94"/>
                    <a:pt x="0" y="94"/>
                  </a:cubicBezTo>
                  <a:cubicBezTo>
                    <a:pt x="12" y="106"/>
                    <a:pt x="7" y="115"/>
                    <a:pt x="7" y="115"/>
                  </a:cubicBezTo>
                  <a:cubicBezTo>
                    <a:pt x="6" y="117"/>
                    <a:pt x="6" y="117"/>
                    <a:pt x="6" y="117"/>
                  </a:cubicBezTo>
                  <a:cubicBezTo>
                    <a:pt x="96" y="134"/>
                    <a:pt x="102" y="228"/>
                    <a:pt x="102" y="228"/>
                  </a:cubicBezTo>
                  <a:cubicBezTo>
                    <a:pt x="102" y="228"/>
                    <a:pt x="102" y="228"/>
                    <a:pt x="102" y="228"/>
                  </a:cubicBezTo>
                  <a:cubicBezTo>
                    <a:pt x="102" y="228"/>
                    <a:pt x="102" y="228"/>
                    <a:pt x="102" y="228"/>
                  </a:cubicBezTo>
                  <a:cubicBezTo>
                    <a:pt x="94" y="237"/>
                    <a:pt x="93" y="244"/>
                    <a:pt x="93" y="249"/>
                  </a:cubicBezTo>
                  <a:cubicBezTo>
                    <a:pt x="93" y="253"/>
                    <a:pt x="94" y="255"/>
                    <a:pt x="94" y="255"/>
                  </a:cubicBezTo>
                  <a:cubicBezTo>
                    <a:pt x="121" y="287"/>
                    <a:pt x="121" y="287"/>
                    <a:pt x="121" y="287"/>
                  </a:cubicBezTo>
                  <a:cubicBezTo>
                    <a:pt x="188" y="287"/>
                    <a:pt x="188" y="287"/>
                    <a:pt x="188" y="287"/>
                  </a:cubicBezTo>
                  <a:cubicBezTo>
                    <a:pt x="181" y="211"/>
                    <a:pt x="204" y="141"/>
                    <a:pt x="204" y="141"/>
                  </a:cubicBezTo>
                  <a:cubicBezTo>
                    <a:pt x="229" y="75"/>
                    <a:pt x="205" y="40"/>
                    <a:pt x="183" y="22"/>
                  </a:cubicBezTo>
                  <a:cubicBezTo>
                    <a:pt x="162" y="37"/>
                    <a:pt x="162" y="37"/>
                    <a:pt x="162" y="37"/>
                  </a:cubicBezTo>
                  <a:cubicBezTo>
                    <a:pt x="166" y="12"/>
                    <a:pt x="166" y="12"/>
                    <a:pt x="166" y="12"/>
                  </a:cubicBezTo>
                  <a:cubicBezTo>
                    <a:pt x="158" y="8"/>
                    <a:pt x="152" y="7"/>
                    <a:pt x="152" y="7"/>
                  </a:cubicBezTo>
                  <a:cubicBezTo>
                    <a:pt x="134" y="2"/>
                    <a:pt x="118" y="0"/>
                    <a:pt x="104" y="0"/>
                  </a:cubicBezTo>
                </a:path>
              </a:pathLst>
            </a:custGeom>
            <a:gradFill rotWithShape="1">
              <a:gsLst>
                <a:gs pos="0">
                  <a:schemeClr val="accent5"/>
                </a:gs>
                <a:gs pos="100000">
                  <a:schemeClr val="accent4"/>
                </a:gs>
              </a:gsLst>
              <a:lin ang="0" scaled="1"/>
            </a:gradFill>
            <a:ln>
              <a:noFill/>
            </a:ln>
            <a:effectLst/>
            <a:extLst/>
          </p:spPr>
          <p:txBody>
            <a:bodyPr vert="horz" wrap="square" lIns="91440" tIns="45720" rIns="91440" bIns="45720" numCol="1" anchor="t" anchorCtr="0" compatLnSpc="1">
              <a:prstTxWarp prst="textNoShape">
                <a:avLst/>
              </a:prstTxWarp>
            </a:bodyPr>
            <a:lstStyle/>
            <a:p>
              <a:endParaRPr lang="en-US"/>
            </a:p>
          </p:txBody>
        </p:sp>
        <p:sp>
          <p:nvSpPr>
            <p:cNvPr id="23" name="Freeform 15"/>
            <p:cNvSpPr>
              <a:spLocks/>
            </p:cNvSpPr>
            <p:nvPr/>
          </p:nvSpPr>
          <p:spPr bwMode="auto">
            <a:xfrm>
              <a:off x="8199695" y="1187941"/>
              <a:ext cx="28679" cy="66912"/>
            </a:xfrm>
            <a:custGeom>
              <a:avLst/>
              <a:gdLst>
                <a:gd name="T0" fmla="*/ 9 w 9"/>
                <a:gd name="T1" fmla="*/ 0 h 21"/>
                <a:gd name="T2" fmla="*/ 0 w 9"/>
                <a:gd name="T3" fmla="*/ 21 h 21"/>
                <a:gd name="T4" fmla="*/ 9 w 9"/>
                <a:gd name="T5" fmla="*/ 0 h 21"/>
                <a:gd name="T6" fmla="*/ 9 w 9"/>
                <a:gd name="T7" fmla="*/ 0 h 21"/>
              </a:gdLst>
              <a:ahLst/>
              <a:cxnLst>
                <a:cxn ang="0">
                  <a:pos x="T0" y="T1"/>
                </a:cxn>
                <a:cxn ang="0">
                  <a:pos x="T2" y="T3"/>
                </a:cxn>
                <a:cxn ang="0">
                  <a:pos x="T4" y="T5"/>
                </a:cxn>
                <a:cxn ang="0">
                  <a:pos x="T6" y="T7"/>
                </a:cxn>
              </a:cxnLst>
              <a:rect l="0" t="0" r="r" b="b"/>
              <a:pathLst>
                <a:path w="9" h="21">
                  <a:moveTo>
                    <a:pt x="9" y="0"/>
                  </a:moveTo>
                  <a:cubicBezTo>
                    <a:pt x="1" y="9"/>
                    <a:pt x="0" y="16"/>
                    <a:pt x="0" y="21"/>
                  </a:cubicBezTo>
                  <a:cubicBezTo>
                    <a:pt x="0" y="16"/>
                    <a:pt x="1" y="9"/>
                    <a:pt x="9" y="0"/>
                  </a:cubicBezTo>
                  <a:cubicBezTo>
                    <a:pt x="9" y="0"/>
                    <a:pt x="9" y="0"/>
                    <a:pt x="9" y="0"/>
                  </a:cubicBezTo>
                </a:path>
              </a:pathLst>
            </a:custGeom>
            <a:solidFill>
              <a:srgbClr val="34342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4" name="Freeform 16"/>
            <p:cNvSpPr>
              <a:spLocks noEditPoints="1"/>
            </p:cNvSpPr>
            <p:nvPr userDrawn="1"/>
          </p:nvSpPr>
          <p:spPr bwMode="auto">
            <a:xfrm>
              <a:off x="8366896" y="157274"/>
              <a:ext cx="398322" cy="379167"/>
            </a:xfrm>
            <a:custGeom>
              <a:avLst/>
              <a:gdLst>
                <a:gd name="T0" fmla="*/ 39 w 125"/>
                <a:gd name="T1" fmla="*/ 80 h 119"/>
                <a:gd name="T2" fmla="*/ 39 w 125"/>
                <a:gd name="T3" fmla="*/ 72 h 119"/>
                <a:gd name="T4" fmla="*/ 86 w 125"/>
                <a:gd name="T5" fmla="*/ 72 h 119"/>
                <a:gd name="T6" fmla="*/ 86 w 125"/>
                <a:gd name="T7" fmla="*/ 80 h 119"/>
                <a:gd name="T8" fmla="*/ 39 w 125"/>
                <a:gd name="T9" fmla="*/ 80 h 119"/>
                <a:gd name="T10" fmla="*/ 39 w 125"/>
                <a:gd name="T11" fmla="*/ 58 h 119"/>
                <a:gd name="T12" fmla="*/ 39 w 125"/>
                <a:gd name="T13" fmla="*/ 49 h 119"/>
                <a:gd name="T14" fmla="*/ 86 w 125"/>
                <a:gd name="T15" fmla="*/ 49 h 119"/>
                <a:gd name="T16" fmla="*/ 86 w 125"/>
                <a:gd name="T17" fmla="*/ 58 h 119"/>
                <a:gd name="T18" fmla="*/ 39 w 125"/>
                <a:gd name="T19" fmla="*/ 58 h 119"/>
                <a:gd name="T20" fmla="*/ 39 w 125"/>
                <a:gd name="T21" fmla="*/ 35 h 119"/>
                <a:gd name="T22" fmla="*/ 39 w 125"/>
                <a:gd name="T23" fmla="*/ 27 h 119"/>
                <a:gd name="T24" fmla="*/ 86 w 125"/>
                <a:gd name="T25" fmla="*/ 27 h 119"/>
                <a:gd name="T26" fmla="*/ 86 w 125"/>
                <a:gd name="T27" fmla="*/ 35 h 119"/>
                <a:gd name="T28" fmla="*/ 39 w 125"/>
                <a:gd name="T29" fmla="*/ 35 h 119"/>
                <a:gd name="T30" fmla="*/ 93 w 125"/>
                <a:gd name="T31" fmla="*/ 0 h 119"/>
                <a:gd name="T32" fmla="*/ 31 w 125"/>
                <a:gd name="T33" fmla="*/ 0 h 119"/>
                <a:gd name="T34" fmla="*/ 0 w 125"/>
                <a:gd name="T35" fmla="*/ 54 h 119"/>
                <a:gd name="T36" fmla="*/ 21 w 125"/>
                <a:gd name="T37" fmla="*/ 91 h 119"/>
                <a:gd name="T38" fmla="*/ 19 w 125"/>
                <a:gd name="T39" fmla="*/ 109 h 119"/>
                <a:gd name="T40" fmla="*/ 36 w 125"/>
                <a:gd name="T41" fmla="*/ 119 h 119"/>
                <a:gd name="T42" fmla="*/ 36 w 125"/>
                <a:gd name="T43" fmla="*/ 119 h 119"/>
                <a:gd name="T44" fmla="*/ 36 w 125"/>
                <a:gd name="T45" fmla="*/ 119 h 119"/>
                <a:gd name="T46" fmla="*/ 52 w 125"/>
                <a:gd name="T47" fmla="*/ 108 h 119"/>
                <a:gd name="T48" fmla="*/ 93 w 125"/>
                <a:gd name="T49" fmla="*/ 108 h 119"/>
                <a:gd name="T50" fmla="*/ 125 w 125"/>
                <a:gd name="T51" fmla="*/ 54 h 119"/>
                <a:gd name="T52" fmla="*/ 93 w 125"/>
                <a:gd name="T53"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5" h="119">
                  <a:moveTo>
                    <a:pt x="39" y="80"/>
                  </a:moveTo>
                  <a:cubicBezTo>
                    <a:pt x="39" y="72"/>
                    <a:pt x="39" y="72"/>
                    <a:pt x="39" y="72"/>
                  </a:cubicBezTo>
                  <a:cubicBezTo>
                    <a:pt x="86" y="72"/>
                    <a:pt x="86" y="72"/>
                    <a:pt x="86" y="72"/>
                  </a:cubicBezTo>
                  <a:cubicBezTo>
                    <a:pt x="86" y="80"/>
                    <a:pt x="86" y="80"/>
                    <a:pt x="86" y="80"/>
                  </a:cubicBezTo>
                  <a:cubicBezTo>
                    <a:pt x="39" y="80"/>
                    <a:pt x="39" y="80"/>
                    <a:pt x="39" y="80"/>
                  </a:cubicBezTo>
                  <a:moveTo>
                    <a:pt x="39" y="58"/>
                  </a:moveTo>
                  <a:cubicBezTo>
                    <a:pt x="39" y="49"/>
                    <a:pt x="39" y="49"/>
                    <a:pt x="39" y="49"/>
                  </a:cubicBezTo>
                  <a:cubicBezTo>
                    <a:pt x="86" y="49"/>
                    <a:pt x="86" y="49"/>
                    <a:pt x="86" y="49"/>
                  </a:cubicBezTo>
                  <a:cubicBezTo>
                    <a:pt x="86" y="58"/>
                    <a:pt x="86" y="58"/>
                    <a:pt x="86" y="58"/>
                  </a:cubicBezTo>
                  <a:cubicBezTo>
                    <a:pt x="39" y="58"/>
                    <a:pt x="39" y="58"/>
                    <a:pt x="39" y="58"/>
                  </a:cubicBezTo>
                  <a:moveTo>
                    <a:pt x="39" y="35"/>
                  </a:moveTo>
                  <a:cubicBezTo>
                    <a:pt x="39" y="27"/>
                    <a:pt x="39" y="27"/>
                    <a:pt x="39" y="27"/>
                  </a:cubicBezTo>
                  <a:cubicBezTo>
                    <a:pt x="86" y="27"/>
                    <a:pt x="86" y="27"/>
                    <a:pt x="86" y="27"/>
                  </a:cubicBezTo>
                  <a:cubicBezTo>
                    <a:pt x="86" y="35"/>
                    <a:pt x="86" y="35"/>
                    <a:pt x="86" y="35"/>
                  </a:cubicBezTo>
                  <a:cubicBezTo>
                    <a:pt x="39" y="35"/>
                    <a:pt x="39" y="35"/>
                    <a:pt x="39" y="35"/>
                  </a:cubicBezTo>
                  <a:moveTo>
                    <a:pt x="93" y="0"/>
                  </a:moveTo>
                  <a:cubicBezTo>
                    <a:pt x="31" y="0"/>
                    <a:pt x="31" y="0"/>
                    <a:pt x="31" y="0"/>
                  </a:cubicBezTo>
                  <a:cubicBezTo>
                    <a:pt x="0" y="54"/>
                    <a:pt x="0" y="54"/>
                    <a:pt x="0" y="54"/>
                  </a:cubicBezTo>
                  <a:cubicBezTo>
                    <a:pt x="21" y="91"/>
                    <a:pt x="21" y="91"/>
                    <a:pt x="21" y="91"/>
                  </a:cubicBezTo>
                  <a:cubicBezTo>
                    <a:pt x="19" y="109"/>
                    <a:pt x="19" y="109"/>
                    <a:pt x="19" y="109"/>
                  </a:cubicBezTo>
                  <a:cubicBezTo>
                    <a:pt x="24" y="112"/>
                    <a:pt x="30" y="115"/>
                    <a:pt x="36" y="119"/>
                  </a:cubicBezTo>
                  <a:cubicBezTo>
                    <a:pt x="36" y="119"/>
                    <a:pt x="36" y="119"/>
                    <a:pt x="36" y="119"/>
                  </a:cubicBezTo>
                  <a:cubicBezTo>
                    <a:pt x="36" y="119"/>
                    <a:pt x="36" y="119"/>
                    <a:pt x="36" y="119"/>
                  </a:cubicBezTo>
                  <a:cubicBezTo>
                    <a:pt x="52" y="108"/>
                    <a:pt x="52" y="108"/>
                    <a:pt x="52" y="108"/>
                  </a:cubicBezTo>
                  <a:cubicBezTo>
                    <a:pt x="93" y="108"/>
                    <a:pt x="93" y="108"/>
                    <a:pt x="93" y="108"/>
                  </a:cubicBezTo>
                  <a:cubicBezTo>
                    <a:pt x="125" y="54"/>
                    <a:pt x="125" y="54"/>
                    <a:pt x="125" y="54"/>
                  </a:cubicBezTo>
                  <a:cubicBezTo>
                    <a:pt x="93" y="0"/>
                    <a:pt x="93" y="0"/>
                    <a:pt x="93" y="0"/>
                  </a:cubicBezTo>
                </a:path>
              </a:pathLst>
            </a:custGeom>
            <a:gradFill rotWithShape="1">
              <a:gsLst>
                <a:gs pos="0">
                  <a:schemeClr val="accent3"/>
                </a:gs>
                <a:gs pos="100000">
                  <a:schemeClr val="accent2"/>
                </a:gs>
              </a:gsLst>
              <a:lin ang="0" scaled="1"/>
            </a:gradFill>
            <a:ln>
              <a:noFill/>
            </a:ln>
            <a:effectLst/>
            <a:extLst/>
          </p:spPr>
          <p:txBody>
            <a:bodyPr vert="horz" wrap="square" lIns="91440" tIns="45720" rIns="91440" bIns="45720" numCol="1" anchor="t" anchorCtr="0" compatLnSpc="1">
              <a:prstTxWarp prst="textNoShape">
                <a:avLst/>
              </a:prstTxWarp>
            </a:bodyPr>
            <a:lstStyle/>
            <a:p>
              <a:endParaRPr lang="en-US"/>
            </a:p>
          </p:txBody>
        </p:sp>
        <p:sp>
          <p:nvSpPr>
            <p:cNvPr id="25" name="Freeform 17"/>
            <p:cNvSpPr>
              <a:spLocks/>
            </p:cNvSpPr>
            <p:nvPr userDrawn="1"/>
          </p:nvSpPr>
          <p:spPr bwMode="auto">
            <a:xfrm>
              <a:off x="8414694" y="504578"/>
              <a:ext cx="66918" cy="79656"/>
            </a:xfrm>
            <a:custGeom>
              <a:avLst/>
              <a:gdLst>
                <a:gd name="T0" fmla="*/ 4 w 21"/>
                <a:gd name="T1" fmla="*/ 0 h 25"/>
                <a:gd name="T2" fmla="*/ 4 w 21"/>
                <a:gd name="T3" fmla="*/ 0 h 25"/>
                <a:gd name="T4" fmla="*/ 4 w 21"/>
                <a:gd name="T5" fmla="*/ 0 h 25"/>
                <a:gd name="T6" fmla="*/ 0 w 21"/>
                <a:gd name="T7" fmla="*/ 25 h 25"/>
                <a:gd name="T8" fmla="*/ 21 w 21"/>
                <a:gd name="T9" fmla="*/ 10 h 25"/>
                <a:gd name="T10" fmla="*/ 4 w 21"/>
                <a:gd name="T11" fmla="*/ 0 h 25"/>
                <a:gd name="T12" fmla="*/ 4 w 21"/>
                <a:gd name="T13" fmla="*/ 0 h 25"/>
                <a:gd name="T14" fmla="*/ 4 w 21"/>
                <a:gd name="T15" fmla="*/ 0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5">
                  <a:moveTo>
                    <a:pt x="4" y="0"/>
                  </a:moveTo>
                  <a:cubicBezTo>
                    <a:pt x="4" y="0"/>
                    <a:pt x="4" y="0"/>
                    <a:pt x="4" y="0"/>
                  </a:cubicBezTo>
                  <a:cubicBezTo>
                    <a:pt x="4" y="0"/>
                    <a:pt x="4" y="0"/>
                    <a:pt x="4" y="0"/>
                  </a:cubicBezTo>
                  <a:cubicBezTo>
                    <a:pt x="0" y="25"/>
                    <a:pt x="0" y="25"/>
                    <a:pt x="0" y="25"/>
                  </a:cubicBezTo>
                  <a:cubicBezTo>
                    <a:pt x="21" y="10"/>
                    <a:pt x="21" y="10"/>
                    <a:pt x="21" y="10"/>
                  </a:cubicBezTo>
                  <a:cubicBezTo>
                    <a:pt x="15" y="6"/>
                    <a:pt x="9" y="3"/>
                    <a:pt x="4" y="0"/>
                  </a:cubicBezTo>
                  <a:cubicBezTo>
                    <a:pt x="4" y="0"/>
                    <a:pt x="4" y="0"/>
                    <a:pt x="4" y="0"/>
                  </a:cubicBezTo>
                  <a:cubicBezTo>
                    <a:pt x="4" y="0"/>
                    <a:pt x="4" y="0"/>
                    <a:pt x="4" y="0"/>
                  </a:cubicBezTo>
                </a:path>
              </a:pathLst>
            </a:custGeom>
            <a:solidFill>
              <a:schemeClr val="accent5">
                <a:lumMod val="75000"/>
              </a:schemeClr>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auto">
            <a:xfrm>
              <a:off x="8419569" y="499704"/>
              <a:ext cx="12746" cy="79656"/>
            </a:xfrm>
            <a:custGeom>
              <a:avLst/>
              <a:gdLst>
                <a:gd name="T0" fmla="*/ 12748 w 12748"/>
                <a:gd name="T1" fmla="*/ 0 h 79676"/>
                <a:gd name="T2" fmla="*/ 0 w 12748"/>
                <a:gd name="T3" fmla="*/ 79676 h 79676"/>
                <a:gd name="T4" fmla="*/ 12748 w 12748"/>
                <a:gd name="T5" fmla="*/ 0 h 79676"/>
                <a:gd name="T6" fmla="*/ 12748 w 12748"/>
                <a:gd name="T7" fmla="*/ 0 h 79676"/>
              </a:gdLst>
              <a:ahLst/>
              <a:cxnLst>
                <a:cxn ang="0">
                  <a:pos x="T0" y="T1"/>
                </a:cxn>
                <a:cxn ang="0">
                  <a:pos x="T2" y="T3"/>
                </a:cxn>
                <a:cxn ang="0">
                  <a:pos x="T4" y="T5"/>
                </a:cxn>
                <a:cxn ang="0">
                  <a:pos x="T6" y="T7"/>
                </a:cxn>
              </a:cxnLst>
              <a:rect l="0" t="0" r="r" b="b"/>
              <a:pathLst>
                <a:path w="12748" h="79676">
                  <a:moveTo>
                    <a:pt x="12748" y="0"/>
                  </a:moveTo>
                  <a:lnTo>
                    <a:pt x="0" y="79676"/>
                  </a:lnTo>
                  <a:lnTo>
                    <a:pt x="12748" y="0"/>
                  </a:lnTo>
                  <a:lnTo>
                    <a:pt x="12748" y="0"/>
                  </a:lnTo>
                  <a:close/>
                </a:path>
              </a:pathLst>
            </a:custGeom>
            <a:solidFill>
              <a:srgbClr val="34342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7" name="Freeform 19"/>
            <p:cNvSpPr>
              <a:spLocks/>
            </p:cNvSpPr>
            <p:nvPr/>
          </p:nvSpPr>
          <p:spPr bwMode="auto">
            <a:xfrm>
              <a:off x="8419569" y="499704"/>
              <a:ext cx="12746" cy="79656"/>
            </a:xfrm>
            <a:custGeom>
              <a:avLst/>
              <a:gdLst>
                <a:gd name="T0" fmla="*/ 12748 w 12748"/>
                <a:gd name="T1" fmla="*/ 0 h 79676"/>
                <a:gd name="T2" fmla="*/ 0 w 12748"/>
                <a:gd name="T3" fmla="*/ 79676 h 79676"/>
                <a:gd name="T4" fmla="*/ 12748 w 12748"/>
                <a:gd name="T5" fmla="*/ 0 h 79676"/>
                <a:gd name="T6" fmla="*/ 12748 w 12748"/>
                <a:gd name="T7" fmla="*/ 0 h 79676"/>
              </a:gdLst>
              <a:ahLst/>
              <a:cxnLst>
                <a:cxn ang="0">
                  <a:pos x="T0" y="T1"/>
                </a:cxn>
                <a:cxn ang="0">
                  <a:pos x="T2" y="T3"/>
                </a:cxn>
                <a:cxn ang="0">
                  <a:pos x="T4" y="T5"/>
                </a:cxn>
                <a:cxn ang="0">
                  <a:pos x="T6" y="T7"/>
                </a:cxn>
              </a:cxnLst>
              <a:rect l="0" t="0" r="r" b="b"/>
              <a:pathLst>
                <a:path w="12748" h="79676">
                  <a:moveTo>
                    <a:pt x="12748" y="0"/>
                  </a:moveTo>
                  <a:lnTo>
                    <a:pt x="0" y="79676"/>
                  </a:lnTo>
                  <a:lnTo>
                    <a:pt x="12748" y="0"/>
                  </a:lnTo>
                  <a:lnTo>
                    <a:pt x="12748" y="0"/>
                  </a:lnTo>
                </a:path>
              </a:pathLst>
            </a:cu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8" name="Freeform 20"/>
            <p:cNvSpPr>
              <a:spLocks/>
            </p:cNvSpPr>
            <p:nvPr/>
          </p:nvSpPr>
          <p:spPr bwMode="auto">
            <a:xfrm>
              <a:off x="8432315" y="499704"/>
              <a:ext cx="54172" cy="31862"/>
            </a:xfrm>
            <a:custGeom>
              <a:avLst/>
              <a:gdLst>
                <a:gd name="T0" fmla="*/ 0 w 17"/>
                <a:gd name="T1" fmla="*/ 0 h 10"/>
                <a:gd name="T2" fmla="*/ 0 w 17"/>
                <a:gd name="T3" fmla="*/ 0 h 10"/>
                <a:gd name="T4" fmla="*/ 17 w 17"/>
                <a:gd name="T5" fmla="*/ 10 h 10"/>
                <a:gd name="T6" fmla="*/ 17 w 17"/>
                <a:gd name="T7" fmla="*/ 10 h 10"/>
                <a:gd name="T8" fmla="*/ 0 w 17"/>
                <a:gd name="T9" fmla="*/ 0 h 10"/>
              </a:gdLst>
              <a:ahLst/>
              <a:cxnLst>
                <a:cxn ang="0">
                  <a:pos x="T0" y="T1"/>
                </a:cxn>
                <a:cxn ang="0">
                  <a:pos x="T2" y="T3"/>
                </a:cxn>
                <a:cxn ang="0">
                  <a:pos x="T4" y="T5"/>
                </a:cxn>
                <a:cxn ang="0">
                  <a:pos x="T6" y="T7"/>
                </a:cxn>
                <a:cxn ang="0">
                  <a:pos x="T8" y="T9"/>
                </a:cxn>
              </a:cxnLst>
              <a:rect l="0" t="0" r="r" b="b"/>
              <a:pathLst>
                <a:path w="17" h="10">
                  <a:moveTo>
                    <a:pt x="0" y="0"/>
                  </a:moveTo>
                  <a:cubicBezTo>
                    <a:pt x="0" y="0"/>
                    <a:pt x="0" y="0"/>
                    <a:pt x="0" y="0"/>
                  </a:cubicBezTo>
                  <a:cubicBezTo>
                    <a:pt x="5" y="3"/>
                    <a:pt x="11" y="6"/>
                    <a:pt x="17" y="10"/>
                  </a:cubicBezTo>
                  <a:cubicBezTo>
                    <a:pt x="17" y="10"/>
                    <a:pt x="17" y="10"/>
                    <a:pt x="17" y="10"/>
                  </a:cubicBezTo>
                  <a:cubicBezTo>
                    <a:pt x="11" y="6"/>
                    <a:pt x="5" y="3"/>
                    <a:pt x="0" y="0"/>
                  </a:cubicBezTo>
                </a:path>
              </a:pathLst>
            </a:custGeom>
            <a:solidFill>
              <a:srgbClr val="34342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9" name="Freeform 21"/>
            <p:cNvSpPr>
              <a:spLocks noEditPoints="1"/>
            </p:cNvSpPr>
            <p:nvPr userDrawn="1"/>
          </p:nvSpPr>
          <p:spPr bwMode="auto">
            <a:xfrm>
              <a:off x="6157100" y="1299460"/>
              <a:ext cx="312285" cy="165686"/>
            </a:xfrm>
            <a:custGeom>
              <a:avLst/>
              <a:gdLst>
                <a:gd name="T0" fmla="*/ 54 w 98"/>
                <a:gd name="T1" fmla="*/ 52 h 52"/>
                <a:gd name="T2" fmla="*/ 98 w 98"/>
                <a:gd name="T3" fmla="*/ 26 h 52"/>
                <a:gd name="T4" fmla="*/ 54 w 98"/>
                <a:gd name="T5" fmla="*/ 0 h 52"/>
                <a:gd name="T6" fmla="*/ 54 w 98"/>
                <a:gd name="T7" fmla="*/ 15 h 52"/>
                <a:gd name="T8" fmla="*/ 0 w 98"/>
                <a:gd name="T9" fmla="*/ 15 h 52"/>
                <a:gd name="T10" fmla="*/ 0 w 98"/>
                <a:gd name="T11" fmla="*/ 36 h 52"/>
                <a:gd name="T12" fmla="*/ 54 w 98"/>
                <a:gd name="T13" fmla="*/ 36 h 52"/>
                <a:gd name="T14" fmla="*/ 54 w 98"/>
                <a:gd name="T15" fmla="*/ 52 h 52"/>
                <a:gd name="T16" fmla="*/ 7 w 98"/>
                <a:gd name="T17" fmla="*/ 30 h 52"/>
                <a:gd name="T18" fmla="*/ 7 w 98"/>
                <a:gd name="T19" fmla="*/ 22 h 52"/>
                <a:gd name="T20" fmla="*/ 61 w 98"/>
                <a:gd name="T21" fmla="*/ 22 h 52"/>
                <a:gd name="T22" fmla="*/ 61 w 98"/>
                <a:gd name="T23" fmla="*/ 11 h 52"/>
                <a:gd name="T24" fmla="*/ 86 w 98"/>
                <a:gd name="T25" fmla="*/ 26 h 52"/>
                <a:gd name="T26" fmla="*/ 61 w 98"/>
                <a:gd name="T27" fmla="*/ 40 h 52"/>
                <a:gd name="T28" fmla="*/ 61 w 98"/>
                <a:gd name="T29" fmla="*/ 30 h 52"/>
                <a:gd name="T30" fmla="*/ 7 w 98"/>
                <a:gd name="T31" fmla="*/ 3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8" h="52">
                  <a:moveTo>
                    <a:pt x="54" y="52"/>
                  </a:moveTo>
                  <a:cubicBezTo>
                    <a:pt x="98" y="26"/>
                    <a:pt x="98" y="26"/>
                    <a:pt x="98" y="26"/>
                  </a:cubicBezTo>
                  <a:cubicBezTo>
                    <a:pt x="54" y="0"/>
                    <a:pt x="54" y="0"/>
                    <a:pt x="54" y="0"/>
                  </a:cubicBezTo>
                  <a:cubicBezTo>
                    <a:pt x="54" y="0"/>
                    <a:pt x="54" y="11"/>
                    <a:pt x="54" y="15"/>
                  </a:cubicBezTo>
                  <a:cubicBezTo>
                    <a:pt x="48" y="15"/>
                    <a:pt x="0" y="15"/>
                    <a:pt x="0" y="15"/>
                  </a:cubicBezTo>
                  <a:cubicBezTo>
                    <a:pt x="0" y="36"/>
                    <a:pt x="0" y="36"/>
                    <a:pt x="0" y="36"/>
                  </a:cubicBezTo>
                  <a:cubicBezTo>
                    <a:pt x="0" y="36"/>
                    <a:pt x="48" y="36"/>
                    <a:pt x="54" y="36"/>
                  </a:cubicBezTo>
                  <a:cubicBezTo>
                    <a:pt x="54" y="40"/>
                    <a:pt x="54" y="52"/>
                    <a:pt x="54" y="52"/>
                  </a:cubicBezTo>
                  <a:close/>
                  <a:moveTo>
                    <a:pt x="7" y="30"/>
                  </a:moveTo>
                  <a:cubicBezTo>
                    <a:pt x="7" y="27"/>
                    <a:pt x="7" y="24"/>
                    <a:pt x="7" y="22"/>
                  </a:cubicBezTo>
                  <a:cubicBezTo>
                    <a:pt x="13" y="22"/>
                    <a:pt x="61" y="22"/>
                    <a:pt x="61" y="22"/>
                  </a:cubicBezTo>
                  <a:cubicBezTo>
                    <a:pt x="61" y="22"/>
                    <a:pt x="61" y="15"/>
                    <a:pt x="61" y="11"/>
                  </a:cubicBezTo>
                  <a:cubicBezTo>
                    <a:pt x="67" y="15"/>
                    <a:pt x="80" y="22"/>
                    <a:pt x="86" y="26"/>
                  </a:cubicBezTo>
                  <a:cubicBezTo>
                    <a:pt x="80" y="29"/>
                    <a:pt x="67" y="37"/>
                    <a:pt x="61" y="40"/>
                  </a:cubicBezTo>
                  <a:cubicBezTo>
                    <a:pt x="61" y="37"/>
                    <a:pt x="61" y="30"/>
                    <a:pt x="61" y="30"/>
                  </a:cubicBezTo>
                  <a:cubicBezTo>
                    <a:pt x="61" y="30"/>
                    <a:pt x="13" y="30"/>
                    <a:pt x="7" y="30"/>
                  </a:cubicBezTo>
                  <a:close/>
                </a:path>
              </a:pathLst>
            </a:custGeom>
            <a:gradFill rotWithShape="1">
              <a:gsLst>
                <a:gs pos="0">
                  <a:schemeClr val="accent2"/>
                </a:gs>
                <a:gs pos="100000">
                  <a:schemeClr val="accent3"/>
                </a:gs>
              </a:gsLst>
              <a:lin ang="0" scaled="1"/>
            </a:gradFill>
            <a:ln>
              <a:noFill/>
            </a:ln>
            <a:effectLst/>
            <a:extLst/>
          </p:spPr>
          <p:txBody>
            <a:bodyPr vert="horz" wrap="square" lIns="91440" tIns="45720" rIns="91440" bIns="45720" numCol="1" anchor="t" anchorCtr="0" compatLnSpc="1">
              <a:prstTxWarp prst="textNoShape">
                <a:avLst/>
              </a:prstTxWarp>
            </a:bodyPr>
            <a:lstStyle/>
            <a:p>
              <a:endParaRPr lang="en-US"/>
            </a:p>
          </p:txBody>
        </p:sp>
        <p:sp>
          <p:nvSpPr>
            <p:cNvPr id="30" name="Freeform 22"/>
            <p:cNvSpPr>
              <a:spLocks noEditPoints="1"/>
            </p:cNvSpPr>
            <p:nvPr userDrawn="1"/>
          </p:nvSpPr>
          <p:spPr bwMode="auto">
            <a:xfrm>
              <a:off x="5943600" y="1395049"/>
              <a:ext cx="356896" cy="187991"/>
            </a:xfrm>
            <a:custGeom>
              <a:avLst/>
              <a:gdLst>
                <a:gd name="T0" fmla="*/ 43 w 112"/>
                <a:gd name="T1" fmla="*/ 46 h 59"/>
                <a:gd name="T2" fmla="*/ 15 w 112"/>
                <a:gd name="T3" fmla="*/ 30 h 59"/>
                <a:gd name="T4" fmla="*/ 43 w 112"/>
                <a:gd name="T5" fmla="*/ 13 h 59"/>
                <a:gd name="T6" fmla="*/ 43 w 112"/>
                <a:gd name="T7" fmla="*/ 25 h 59"/>
                <a:gd name="T8" fmla="*/ 104 w 112"/>
                <a:gd name="T9" fmla="*/ 25 h 59"/>
                <a:gd name="T10" fmla="*/ 104 w 112"/>
                <a:gd name="T11" fmla="*/ 34 h 59"/>
                <a:gd name="T12" fmla="*/ 43 w 112"/>
                <a:gd name="T13" fmla="*/ 34 h 59"/>
                <a:gd name="T14" fmla="*/ 43 w 112"/>
                <a:gd name="T15" fmla="*/ 46 h 59"/>
                <a:gd name="T16" fmla="*/ 50 w 112"/>
                <a:gd name="T17" fmla="*/ 0 h 59"/>
                <a:gd name="T18" fmla="*/ 0 w 112"/>
                <a:gd name="T19" fmla="*/ 30 h 59"/>
                <a:gd name="T20" fmla="*/ 50 w 112"/>
                <a:gd name="T21" fmla="*/ 59 h 59"/>
                <a:gd name="T22" fmla="*/ 50 w 112"/>
                <a:gd name="T23" fmla="*/ 42 h 59"/>
                <a:gd name="T24" fmla="*/ 112 w 112"/>
                <a:gd name="T25" fmla="*/ 42 h 59"/>
                <a:gd name="T26" fmla="*/ 112 w 112"/>
                <a:gd name="T27" fmla="*/ 17 h 59"/>
                <a:gd name="T28" fmla="*/ 50 w 112"/>
                <a:gd name="T29" fmla="*/ 17 h 59"/>
                <a:gd name="T30" fmla="*/ 50 w 112"/>
                <a:gd name="T31"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 h="59">
                  <a:moveTo>
                    <a:pt x="43" y="46"/>
                  </a:moveTo>
                  <a:cubicBezTo>
                    <a:pt x="36" y="42"/>
                    <a:pt x="21" y="34"/>
                    <a:pt x="15" y="30"/>
                  </a:cubicBezTo>
                  <a:cubicBezTo>
                    <a:pt x="21" y="26"/>
                    <a:pt x="36" y="17"/>
                    <a:pt x="43" y="13"/>
                  </a:cubicBezTo>
                  <a:cubicBezTo>
                    <a:pt x="43" y="17"/>
                    <a:pt x="43" y="25"/>
                    <a:pt x="43" y="25"/>
                  </a:cubicBezTo>
                  <a:cubicBezTo>
                    <a:pt x="43" y="25"/>
                    <a:pt x="98" y="25"/>
                    <a:pt x="104" y="25"/>
                  </a:cubicBezTo>
                  <a:cubicBezTo>
                    <a:pt x="104" y="28"/>
                    <a:pt x="104" y="31"/>
                    <a:pt x="104" y="34"/>
                  </a:cubicBezTo>
                  <a:cubicBezTo>
                    <a:pt x="98" y="34"/>
                    <a:pt x="43" y="34"/>
                    <a:pt x="43" y="34"/>
                  </a:cubicBezTo>
                  <a:cubicBezTo>
                    <a:pt x="43" y="34"/>
                    <a:pt x="43" y="42"/>
                    <a:pt x="43" y="46"/>
                  </a:cubicBezTo>
                  <a:moveTo>
                    <a:pt x="50" y="0"/>
                  </a:moveTo>
                  <a:cubicBezTo>
                    <a:pt x="0" y="30"/>
                    <a:pt x="0" y="30"/>
                    <a:pt x="0" y="30"/>
                  </a:cubicBezTo>
                  <a:cubicBezTo>
                    <a:pt x="50" y="59"/>
                    <a:pt x="50" y="59"/>
                    <a:pt x="50" y="59"/>
                  </a:cubicBezTo>
                  <a:cubicBezTo>
                    <a:pt x="50" y="59"/>
                    <a:pt x="50" y="46"/>
                    <a:pt x="50" y="42"/>
                  </a:cubicBezTo>
                  <a:cubicBezTo>
                    <a:pt x="57" y="42"/>
                    <a:pt x="112" y="42"/>
                    <a:pt x="112" y="42"/>
                  </a:cubicBezTo>
                  <a:cubicBezTo>
                    <a:pt x="112" y="17"/>
                    <a:pt x="112" y="17"/>
                    <a:pt x="112" y="17"/>
                  </a:cubicBezTo>
                  <a:cubicBezTo>
                    <a:pt x="112" y="17"/>
                    <a:pt x="57" y="17"/>
                    <a:pt x="50" y="17"/>
                  </a:cubicBezTo>
                  <a:cubicBezTo>
                    <a:pt x="50" y="13"/>
                    <a:pt x="50" y="0"/>
                    <a:pt x="50" y="0"/>
                  </a:cubicBezTo>
                </a:path>
              </a:pathLst>
            </a:custGeom>
            <a:gradFill rotWithShape="1">
              <a:gsLst>
                <a:gs pos="0">
                  <a:schemeClr val="accent6"/>
                </a:gs>
                <a:gs pos="100000">
                  <a:schemeClr val="accent1"/>
                </a:gs>
              </a:gsLst>
              <a:lin ang="0" scaled="1"/>
            </a:gradFill>
            <a:ln>
              <a:noFill/>
            </a:ln>
            <a:effectLst/>
            <a:extLst/>
          </p:spPr>
          <p:txBody>
            <a:bodyPr vert="horz" wrap="square" lIns="91440" tIns="45720" rIns="91440" bIns="45720" numCol="1" anchor="t" anchorCtr="0" compatLnSpc="1">
              <a:prstTxWarp prst="textNoShape">
                <a:avLst/>
              </a:prstTxWarp>
            </a:bodyPr>
            <a:lstStyle/>
            <a:p>
              <a:endParaRPr lang="en-US"/>
            </a:p>
          </p:txBody>
        </p:sp>
        <p:sp>
          <p:nvSpPr>
            <p:cNvPr id="31" name="Freeform 24"/>
            <p:cNvSpPr>
              <a:spLocks noEditPoints="1"/>
            </p:cNvSpPr>
            <p:nvPr userDrawn="1"/>
          </p:nvSpPr>
          <p:spPr bwMode="auto">
            <a:xfrm>
              <a:off x="8577901" y="1038186"/>
              <a:ext cx="261299" cy="229411"/>
            </a:xfrm>
            <a:custGeom>
              <a:avLst/>
              <a:gdLst>
                <a:gd name="T0" fmla="*/ 89238 w 261339"/>
                <a:gd name="T1" fmla="*/ 188036 h 229468"/>
                <a:gd name="T2" fmla="*/ 44619 w 261339"/>
                <a:gd name="T3" fmla="*/ 114734 h 229468"/>
                <a:gd name="T4" fmla="*/ 89238 w 261339"/>
                <a:gd name="T5" fmla="*/ 38244 h 229468"/>
                <a:gd name="T6" fmla="*/ 175289 w 261339"/>
                <a:gd name="T7" fmla="*/ 38244 h 229468"/>
                <a:gd name="T8" fmla="*/ 216721 w 261339"/>
                <a:gd name="T9" fmla="*/ 114734 h 229468"/>
                <a:gd name="T10" fmla="*/ 175289 w 261339"/>
                <a:gd name="T11" fmla="*/ 188036 h 229468"/>
                <a:gd name="T12" fmla="*/ 89238 w 261339"/>
                <a:gd name="T13" fmla="*/ 188036 h 229468"/>
                <a:gd name="T14" fmla="*/ 197598 w 261339"/>
                <a:gd name="T15" fmla="*/ 0 h 229468"/>
                <a:gd name="T16" fmla="*/ 63741 w 261339"/>
                <a:gd name="T17" fmla="*/ 0 h 229468"/>
                <a:gd name="T18" fmla="*/ 0 w 261339"/>
                <a:gd name="T19" fmla="*/ 114734 h 229468"/>
                <a:gd name="T20" fmla="*/ 63741 w 261339"/>
                <a:gd name="T21" fmla="*/ 229468 h 229468"/>
                <a:gd name="T22" fmla="*/ 197598 w 261339"/>
                <a:gd name="T23" fmla="*/ 229468 h 229468"/>
                <a:gd name="T24" fmla="*/ 261339 w 261339"/>
                <a:gd name="T25" fmla="*/ 114734 h 229468"/>
                <a:gd name="T26" fmla="*/ 197598 w 261339"/>
                <a:gd name="T27" fmla="*/ 0 h 229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1339" h="229468">
                  <a:moveTo>
                    <a:pt x="89238" y="188036"/>
                  </a:moveTo>
                  <a:lnTo>
                    <a:pt x="44619" y="114734"/>
                  </a:lnTo>
                  <a:lnTo>
                    <a:pt x="89238" y="38244"/>
                  </a:lnTo>
                  <a:lnTo>
                    <a:pt x="175289" y="38244"/>
                  </a:lnTo>
                  <a:lnTo>
                    <a:pt x="216721" y="114734"/>
                  </a:lnTo>
                  <a:lnTo>
                    <a:pt x="175289" y="188036"/>
                  </a:lnTo>
                  <a:lnTo>
                    <a:pt x="89238" y="188036"/>
                  </a:lnTo>
                  <a:moveTo>
                    <a:pt x="197598" y="0"/>
                  </a:moveTo>
                  <a:lnTo>
                    <a:pt x="63741" y="0"/>
                  </a:lnTo>
                  <a:lnTo>
                    <a:pt x="0" y="114734"/>
                  </a:lnTo>
                  <a:lnTo>
                    <a:pt x="63741" y="229468"/>
                  </a:lnTo>
                  <a:lnTo>
                    <a:pt x="197598" y="229468"/>
                  </a:lnTo>
                  <a:lnTo>
                    <a:pt x="261339" y="114734"/>
                  </a:lnTo>
                  <a:lnTo>
                    <a:pt x="197598" y="0"/>
                  </a:lnTo>
                </a:path>
              </a:pathLst>
            </a:custGeom>
            <a:gradFill rotWithShape="1">
              <a:gsLst>
                <a:gs pos="0">
                  <a:schemeClr val="accent2"/>
                </a:gs>
                <a:gs pos="100000">
                  <a:schemeClr val="accent3"/>
                </a:gs>
              </a:gsLst>
              <a:lin ang="0" scaled="1"/>
            </a:gradFill>
            <a:ln>
              <a:noFill/>
            </a:ln>
            <a:effectLst/>
            <a:extLst/>
          </p:spPr>
          <p:txBody>
            <a:bodyPr vert="horz" wrap="square" lIns="91440" tIns="45720" rIns="91440" bIns="45720" numCol="1" anchor="t" anchorCtr="0" compatLnSpc="1">
              <a:prstTxWarp prst="textNoShape">
                <a:avLst/>
              </a:prstTxWarp>
            </a:bodyPr>
            <a:lstStyle/>
            <a:p>
              <a:endParaRPr lang="en-US"/>
            </a:p>
          </p:txBody>
        </p:sp>
        <p:sp>
          <p:nvSpPr>
            <p:cNvPr id="32" name="Freeform 26"/>
            <p:cNvSpPr>
              <a:spLocks noEditPoints="1"/>
            </p:cNvSpPr>
            <p:nvPr/>
          </p:nvSpPr>
          <p:spPr bwMode="auto">
            <a:xfrm>
              <a:off x="8839200" y="942597"/>
              <a:ext cx="210314" cy="181617"/>
            </a:xfrm>
            <a:custGeom>
              <a:avLst/>
              <a:gdLst>
                <a:gd name="T0" fmla="*/ 70115 w 210346"/>
                <a:gd name="T1" fmla="*/ 149792 h 181662"/>
                <a:gd name="T2" fmla="*/ 38244 w 210346"/>
                <a:gd name="T3" fmla="*/ 92425 h 181662"/>
                <a:gd name="T4" fmla="*/ 70115 w 210346"/>
                <a:gd name="T5" fmla="*/ 31870 h 181662"/>
                <a:gd name="T6" fmla="*/ 140230 w 210346"/>
                <a:gd name="T7" fmla="*/ 31870 h 181662"/>
                <a:gd name="T8" fmla="*/ 175288 w 210346"/>
                <a:gd name="T9" fmla="*/ 92425 h 181662"/>
                <a:gd name="T10" fmla="*/ 140230 w 210346"/>
                <a:gd name="T11" fmla="*/ 149792 h 181662"/>
                <a:gd name="T12" fmla="*/ 70115 w 210346"/>
                <a:gd name="T13" fmla="*/ 149792 h 181662"/>
                <a:gd name="T14" fmla="*/ 159353 w 210346"/>
                <a:gd name="T15" fmla="*/ 0 h 181662"/>
                <a:gd name="T16" fmla="*/ 54180 w 210346"/>
                <a:gd name="T17" fmla="*/ 0 h 181662"/>
                <a:gd name="T18" fmla="*/ 0 w 210346"/>
                <a:gd name="T19" fmla="*/ 92425 h 181662"/>
                <a:gd name="T20" fmla="*/ 54180 w 210346"/>
                <a:gd name="T21" fmla="*/ 181662 h 181662"/>
                <a:gd name="T22" fmla="*/ 159353 w 210346"/>
                <a:gd name="T23" fmla="*/ 181662 h 181662"/>
                <a:gd name="T24" fmla="*/ 210346 w 210346"/>
                <a:gd name="T25" fmla="*/ 92425 h 181662"/>
                <a:gd name="T26" fmla="*/ 159353 w 210346"/>
                <a:gd name="T27" fmla="*/ 0 h 181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0346" h="181662">
                  <a:moveTo>
                    <a:pt x="70115" y="149792"/>
                  </a:moveTo>
                  <a:lnTo>
                    <a:pt x="38244" y="92425"/>
                  </a:lnTo>
                  <a:lnTo>
                    <a:pt x="70115" y="31870"/>
                  </a:lnTo>
                  <a:lnTo>
                    <a:pt x="140230" y="31870"/>
                  </a:lnTo>
                  <a:lnTo>
                    <a:pt x="175288" y="92425"/>
                  </a:lnTo>
                  <a:lnTo>
                    <a:pt x="140230" y="149792"/>
                  </a:lnTo>
                  <a:lnTo>
                    <a:pt x="70115" y="149792"/>
                  </a:lnTo>
                  <a:moveTo>
                    <a:pt x="159353" y="0"/>
                  </a:moveTo>
                  <a:lnTo>
                    <a:pt x="54180" y="0"/>
                  </a:lnTo>
                  <a:lnTo>
                    <a:pt x="0" y="92425"/>
                  </a:lnTo>
                  <a:lnTo>
                    <a:pt x="54180" y="181662"/>
                  </a:lnTo>
                  <a:lnTo>
                    <a:pt x="159353" y="181662"/>
                  </a:lnTo>
                  <a:lnTo>
                    <a:pt x="210346" y="92425"/>
                  </a:lnTo>
                  <a:lnTo>
                    <a:pt x="159353" y="0"/>
                  </a:lnTo>
                </a:path>
              </a:pathLst>
            </a:custGeom>
            <a:gradFill rotWithShape="1">
              <a:gsLst>
                <a:gs pos="0">
                  <a:schemeClr val="accent5"/>
                </a:gs>
                <a:gs pos="100000">
                  <a:schemeClr val="accent4"/>
                </a:gs>
              </a:gsLst>
              <a:lin ang="0" scaled="1"/>
            </a:gradFill>
            <a:ln>
              <a:noFill/>
            </a:ln>
            <a:effectLs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EditPoints="1"/>
            </p:cNvSpPr>
            <p:nvPr/>
          </p:nvSpPr>
          <p:spPr bwMode="auto">
            <a:xfrm>
              <a:off x="8683058" y="878871"/>
              <a:ext cx="156142" cy="137010"/>
            </a:xfrm>
            <a:custGeom>
              <a:avLst/>
              <a:gdLst>
                <a:gd name="T0" fmla="*/ 54180 w 156166"/>
                <a:gd name="T1" fmla="*/ 111548 h 137044"/>
                <a:gd name="T2" fmla="*/ 28683 w 156166"/>
                <a:gd name="T3" fmla="*/ 70116 h 137044"/>
                <a:gd name="T4" fmla="*/ 54180 w 156166"/>
                <a:gd name="T5" fmla="*/ 25497 h 137044"/>
                <a:gd name="T6" fmla="*/ 105173 w 156166"/>
                <a:gd name="T7" fmla="*/ 25497 h 137044"/>
                <a:gd name="T8" fmla="*/ 130669 w 156166"/>
                <a:gd name="T9" fmla="*/ 70116 h 137044"/>
                <a:gd name="T10" fmla="*/ 105173 w 156166"/>
                <a:gd name="T11" fmla="*/ 111548 h 137044"/>
                <a:gd name="T12" fmla="*/ 54180 w 156166"/>
                <a:gd name="T13" fmla="*/ 111548 h 137044"/>
                <a:gd name="T14" fmla="*/ 117921 w 156166"/>
                <a:gd name="T15" fmla="*/ 0 h 137044"/>
                <a:gd name="T16" fmla="*/ 38245 w 156166"/>
                <a:gd name="T17" fmla="*/ 0 h 137044"/>
                <a:gd name="T18" fmla="*/ 0 w 156166"/>
                <a:gd name="T19" fmla="*/ 70116 h 137044"/>
                <a:gd name="T20" fmla="*/ 38245 w 156166"/>
                <a:gd name="T21" fmla="*/ 137044 h 137044"/>
                <a:gd name="T22" fmla="*/ 117921 w 156166"/>
                <a:gd name="T23" fmla="*/ 137044 h 137044"/>
                <a:gd name="T24" fmla="*/ 156166 w 156166"/>
                <a:gd name="T25" fmla="*/ 70116 h 137044"/>
                <a:gd name="T26" fmla="*/ 117921 w 156166"/>
                <a:gd name="T27" fmla="*/ 0 h 137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6166" h="137044">
                  <a:moveTo>
                    <a:pt x="54180" y="111548"/>
                  </a:moveTo>
                  <a:lnTo>
                    <a:pt x="28683" y="70116"/>
                  </a:lnTo>
                  <a:lnTo>
                    <a:pt x="54180" y="25497"/>
                  </a:lnTo>
                  <a:lnTo>
                    <a:pt x="105173" y="25497"/>
                  </a:lnTo>
                  <a:lnTo>
                    <a:pt x="130669" y="70116"/>
                  </a:lnTo>
                  <a:lnTo>
                    <a:pt x="105173" y="111548"/>
                  </a:lnTo>
                  <a:lnTo>
                    <a:pt x="54180" y="111548"/>
                  </a:lnTo>
                  <a:moveTo>
                    <a:pt x="117921" y="0"/>
                  </a:moveTo>
                  <a:lnTo>
                    <a:pt x="38245" y="0"/>
                  </a:lnTo>
                  <a:lnTo>
                    <a:pt x="0" y="70116"/>
                  </a:lnTo>
                  <a:lnTo>
                    <a:pt x="38245" y="137044"/>
                  </a:lnTo>
                  <a:lnTo>
                    <a:pt x="117921" y="137044"/>
                  </a:lnTo>
                  <a:lnTo>
                    <a:pt x="156166" y="70116"/>
                  </a:lnTo>
                  <a:lnTo>
                    <a:pt x="117921" y="0"/>
                  </a:lnTo>
                </a:path>
              </a:pathLst>
            </a:custGeom>
            <a:gradFill rotWithShape="1">
              <a:gsLst>
                <a:gs pos="0">
                  <a:schemeClr val="accent1"/>
                </a:gs>
                <a:gs pos="100000">
                  <a:schemeClr val="accent6"/>
                </a:gs>
              </a:gsLst>
              <a:lin ang="0" scaled="1"/>
            </a:gradFill>
            <a:ln>
              <a:noFill/>
            </a:ln>
            <a:effectLs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EditPoints="1"/>
            </p:cNvSpPr>
            <p:nvPr/>
          </p:nvSpPr>
          <p:spPr bwMode="auto">
            <a:xfrm>
              <a:off x="8145523" y="601665"/>
              <a:ext cx="229434" cy="328186"/>
            </a:xfrm>
            <a:custGeom>
              <a:avLst/>
              <a:gdLst>
                <a:gd name="T0" fmla="*/ 0 w 229469"/>
                <a:gd name="T1" fmla="*/ 98799 h 328267"/>
                <a:gd name="T2" fmla="*/ 57368 w 229469"/>
                <a:gd name="T3" fmla="*/ 197598 h 328267"/>
                <a:gd name="T4" fmla="*/ 172102 w 229469"/>
                <a:gd name="T5" fmla="*/ 197598 h 328267"/>
                <a:gd name="T6" fmla="*/ 229469 w 229469"/>
                <a:gd name="T7" fmla="*/ 98799 h 328267"/>
                <a:gd name="T8" fmla="*/ 172102 w 229469"/>
                <a:gd name="T9" fmla="*/ 0 h 328267"/>
                <a:gd name="T10" fmla="*/ 57368 w 229469"/>
                <a:gd name="T11" fmla="*/ 0 h 328267"/>
                <a:gd name="T12" fmla="*/ 0 w 229469"/>
                <a:gd name="T13" fmla="*/ 98799 h 328267"/>
                <a:gd name="T14" fmla="*/ 41432 w 229469"/>
                <a:gd name="T15" fmla="*/ 98799 h 328267"/>
                <a:gd name="T16" fmla="*/ 79677 w 229469"/>
                <a:gd name="T17" fmla="*/ 31871 h 328267"/>
                <a:gd name="T18" fmla="*/ 152980 w 229469"/>
                <a:gd name="T19" fmla="*/ 31871 h 328267"/>
                <a:gd name="T20" fmla="*/ 191224 w 229469"/>
                <a:gd name="T21" fmla="*/ 98799 h 328267"/>
                <a:gd name="T22" fmla="*/ 152980 w 229469"/>
                <a:gd name="T23" fmla="*/ 162540 h 328267"/>
                <a:gd name="T24" fmla="*/ 79677 w 229469"/>
                <a:gd name="T25" fmla="*/ 162540 h 328267"/>
                <a:gd name="T26" fmla="*/ 41432 w 229469"/>
                <a:gd name="T27" fmla="*/ 98799 h 328267"/>
                <a:gd name="T28" fmla="*/ 146605 w 229469"/>
                <a:gd name="T29" fmla="*/ 296397 h 328267"/>
                <a:gd name="T30" fmla="*/ 86051 w 229469"/>
                <a:gd name="T31" fmla="*/ 296397 h 328267"/>
                <a:gd name="T32" fmla="*/ 86051 w 229469"/>
                <a:gd name="T33" fmla="*/ 328267 h 328267"/>
                <a:gd name="T34" fmla="*/ 146605 w 229469"/>
                <a:gd name="T35" fmla="*/ 328267 h 328267"/>
                <a:gd name="T36" fmla="*/ 146605 w 229469"/>
                <a:gd name="T37" fmla="*/ 296397 h 328267"/>
                <a:gd name="T38" fmla="*/ 172102 w 229469"/>
                <a:gd name="T39" fmla="*/ 213533 h 328267"/>
                <a:gd name="T40" fmla="*/ 57368 w 229469"/>
                <a:gd name="T41" fmla="*/ 213533 h 328267"/>
                <a:gd name="T42" fmla="*/ 57368 w 229469"/>
                <a:gd name="T43" fmla="*/ 242217 h 328267"/>
                <a:gd name="T44" fmla="*/ 172102 w 229469"/>
                <a:gd name="T45" fmla="*/ 242217 h 328267"/>
                <a:gd name="T46" fmla="*/ 172102 w 229469"/>
                <a:gd name="T47" fmla="*/ 213533 h 328267"/>
                <a:gd name="T48" fmla="*/ 172102 w 229469"/>
                <a:gd name="T49" fmla="*/ 254965 h 328267"/>
                <a:gd name="T50" fmla="*/ 57368 w 229469"/>
                <a:gd name="T51" fmla="*/ 254965 h 328267"/>
                <a:gd name="T52" fmla="*/ 57368 w 229469"/>
                <a:gd name="T53" fmla="*/ 286836 h 328267"/>
                <a:gd name="T54" fmla="*/ 172102 w 229469"/>
                <a:gd name="T55" fmla="*/ 286836 h 328267"/>
                <a:gd name="T56" fmla="*/ 172102 w 229469"/>
                <a:gd name="T57" fmla="*/ 254965 h 328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9469" h="328267">
                  <a:moveTo>
                    <a:pt x="0" y="98799"/>
                  </a:moveTo>
                  <a:lnTo>
                    <a:pt x="57368" y="197598"/>
                  </a:lnTo>
                  <a:lnTo>
                    <a:pt x="172102" y="197598"/>
                  </a:lnTo>
                  <a:lnTo>
                    <a:pt x="229469" y="98799"/>
                  </a:lnTo>
                  <a:lnTo>
                    <a:pt x="172102" y="0"/>
                  </a:lnTo>
                  <a:lnTo>
                    <a:pt x="57368" y="0"/>
                  </a:lnTo>
                  <a:lnTo>
                    <a:pt x="0" y="98799"/>
                  </a:lnTo>
                  <a:close/>
                  <a:moveTo>
                    <a:pt x="41432" y="98799"/>
                  </a:moveTo>
                  <a:lnTo>
                    <a:pt x="79677" y="31871"/>
                  </a:lnTo>
                  <a:lnTo>
                    <a:pt x="152980" y="31871"/>
                  </a:lnTo>
                  <a:lnTo>
                    <a:pt x="191224" y="98799"/>
                  </a:lnTo>
                  <a:lnTo>
                    <a:pt x="152980" y="162540"/>
                  </a:lnTo>
                  <a:lnTo>
                    <a:pt x="79677" y="162540"/>
                  </a:lnTo>
                  <a:lnTo>
                    <a:pt x="41432" y="98799"/>
                  </a:lnTo>
                  <a:close/>
                  <a:moveTo>
                    <a:pt x="146605" y="296397"/>
                  </a:moveTo>
                  <a:lnTo>
                    <a:pt x="86051" y="296397"/>
                  </a:lnTo>
                  <a:lnTo>
                    <a:pt x="86051" y="328267"/>
                  </a:lnTo>
                  <a:lnTo>
                    <a:pt x="146605" y="328267"/>
                  </a:lnTo>
                  <a:lnTo>
                    <a:pt x="146605" y="296397"/>
                  </a:lnTo>
                  <a:close/>
                  <a:moveTo>
                    <a:pt x="172102" y="213533"/>
                  </a:moveTo>
                  <a:lnTo>
                    <a:pt x="57368" y="213533"/>
                  </a:lnTo>
                  <a:lnTo>
                    <a:pt x="57368" y="242217"/>
                  </a:lnTo>
                  <a:lnTo>
                    <a:pt x="172102" y="242217"/>
                  </a:lnTo>
                  <a:lnTo>
                    <a:pt x="172102" y="213533"/>
                  </a:lnTo>
                  <a:close/>
                  <a:moveTo>
                    <a:pt x="172102" y="254965"/>
                  </a:moveTo>
                  <a:lnTo>
                    <a:pt x="57368" y="254965"/>
                  </a:lnTo>
                  <a:lnTo>
                    <a:pt x="57368" y="286836"/>
                  </a:lnTo>
                  <a:lnTo>
                    <a:pt x="172102" y="286836"/>
                  </a:lnTo>
                  <a:lnTo>
                    <a:pt x="172102" y="254965"/>
                  </a:lnTo>
                  <a:close/>
                </a:path>
              </a:pathLst>
            </a:custGeom>
            <a:solidFill>
              <a:srgbClr val="FFFFF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EditPoints="1"/>
            </p:cNvSpPr>
            <p:nvPr userDrawn="1"/>
          </p:nvSpPr>
          <p:spPr bwMode="auto">
            <a:xfrm>
              <a:off x="7791813" y="254361"/>
              <a:ext cx="254926" cy="251716"/>
            </a:xfrm>
            <a:custGeom>
              <a:avLst/>
              <a:gdLst>
                <a:gd name="T0" fmla="*/ 0 w 80"/>
                <a:gd name="T1" fmla="*/ 40 h 79"/>
                <a:gd name="T2" fmla="*/ 80 w 80"/>
                <a:gd name="T3" fmla="*/ 40 h 79"/>
                <a:gd name="T4" fmla="*/ 5 w 80"/>
                <a:gd name="T5" fmla="*/ 42 h 79"/>
                <a:gd name="T6" fmla="*/ 19 w 80"/>
                <a:gd name="T7" fmla="*/ 54 h 79"/>
                <a:gd name="T8" fmla="*/ 5 w 80"/>
                <a:gd name="T9" fmla="*/ 42 h 79"/>
                <a:gd name="T10" fmla="*/ 43 w 80"/>
                <a:gd name="T11" fmla="*/ 5 h 79"/>
                <a:gd name="T12" fmla="*/ 43 w 80"/>
                <a:gd name="T13" fmla="*/ 19 h 79"/>
                <a:gd name="T14" fmla="*/ 57 w 80"/>
                <a:gd name="T15" fmla="*/ 37 h 79"/>
                <a:gd name="T16" fmla="*/ 43 w 80"/>
                <a:gd name="T17" fmla="*/ 24 h 79"/>
                <a:gd name="T18" fmla="*/ 38 w 80"/>
                <a:gd name="T19" fmla="*/ 5 h 79"/>
                <a:gd name="T20" fmla="*/ 26 w 80"/>
                <a:gd name="T21" fmla="*/ 19 h 79"/>
                <a:gd name="T22" fmla="*/ 38 w 80"/>
                <a:gd name="T23" fmla="*/ 24 h 79"/>
                <a:gd name="T24" fmla="*/ 23 w 80"/>
                <a:gd name="T25" fmla="*/ 37 h 79"/>
                <a:gd name="T26" fmla="*/ 38 w 80"/>
                <a:gd name="T27" fmla="*/ 24 h 79"/>
                <a:gd name="T28" fmla="*/ 5 w 80"/>
                <a:gd name="T29" fmla="*/ 37 h 79"/>
                <a:gd name="T30" fmla="*/ 19 w 80"/>
                <a:gd name="T31" fmla="*/ 24 h 79"/>
                <a:gd name="T32" fmla="*/ 23 w 80"/>
                <a:gd name="T33" fmla="*/ 42 h 79"/>
                <a:gd name="T34" fmla="*/ 38 w 80"/>
                <a:gd name="T35" fmla="*/ 54 h 79"/>
                <a:gd name="T36" fmla="*/ 23 w 80"/>
                <a:gd name="T37" fmla="*/ 42 h 79"/>
                <a:gd name="T38" fmla="*/ 38 w 80"/>
                <a:gd name="T39" fmla="*/ 74 h 79"/>
                <a:gd name="T40" fmla="*/ 38 w 80"/>
                <a:gd name="T41" fmla="*/ 59 h 79"/>
                <a:gd name="T42" fmla="*/ 43 w 80"/>
                <a:gd name="T43" fmla="*/ 59 h 79"/>
                <a:gd name="T44" fmla="*/ 43 w 80"/>
                <a:gd name="T45" fmla="*/ 74 h 79"/>
                <a:gd name="T46" fmla="*/ 43 w 80"/>
                <a:gd name="T47" fmla="*/ 42 h 79"/>
                <a:gd name="T48" fmla="*/ 56 w 80"/>
                <a:gd name="T49" fmla="*/ 54 h 79"/>
                <a:gd name="T50" fmla="*/ 62 w 80"/>
                <a:gd name="T51" fmla="*/ 42 h 79"/>
                <a:gd name="T52" fmla="*/ 72 w 80"/>
                <a:gd name="T53" fmla="*/ 54 h 79"/>
                <a:gd name="T54" fmla="*/ 62 w 80"/>
                <a:gd name="T55" fmla="*/ 42 h 79"/>
                <a:gd name="T56" fmla="*/ 61 w 80"/>
                <a:gd name="T57" fmla="*/ 24 h 79"/>
                <a:gd name="T58" fmla="*/ 75 w 80"/>
                <a:gd name="T59" fmla="*/ 37 h 79"/>
                <a:gd name="T60" fmla="*/ 69 w 80"/>
                <a:gd name="T61" fmla="*/ 19 h 79"/>
                <a:gd name="T62" fmla="*/ 53 w 80"/>
                <a:gd name="T63" fmla="*/ 7 h 79"/>
                <a:gd name="T64" fmla="*/ 27 w 80"/>
                <a:gd name="T65" fmla="*/ 7 h 79"/>
                <a:gd name="T66" fmla="*/ 12 w 80"/>
                <a:gd name="T67" fmla="*/ 19 h 79"/>
                <a:gd name="T68" fmla="*/ 11 w 80"/>
                <a:gd name="T69" fmla="*/ 59 h 79"/>
                <a:gd name="T70" fmla="*/ 27 w 80"/>
                <a:gd name="T71" fmla="*/ 72 h 79"/>
                <a:gd name="T72" fmla="*/ 53 w 80"/>
                <a:gd name="T73" fmla="*/ 72 h 79"/>
                <a:gd name="T74" fmla="*/ 69 w 80"/>
                <a:gd name="T75"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 h="79">
                  <a:moveTo>
                    <a:pt x="40" y="0"/>
                  </a:moveTo>
                  <a:cubicBezTo>
                    <a:pt x="18" y="0"/>
                    <a:pt x="0" y="18"/>
                    <a:pt x="0" y="40"/>
                  </a:cubicBezTo>
                  <a:cubicBezTo>
                    <a:pt x="0" y="62"/>
                    <a:pt x="18" y="79"/>
                    <a:pt x="40" y="79"/>
                  </a:cubicBezTo>
                  <a:cubicBezTo>
                    <a:pt x="62" y="79"/>
                    <a:pt x="80" y="62"/>
                    <a:pt x="80" y="40"/>
                  </a:cubicBezTo>
                  <a:cubicBezTo>
                    <a:pt x="80" y="18"/>
                    <a:pt x="62" y="0"/>
                    <a:pt x="40" y="0"/>
                  </a:cubicBezTo>
                  <a:close/>
                  <a:moveTo>
                    <a:pt x="5" y="42"/>
                  </a:moveTo>
                  <a:cubicBezTo>
                    <a:pt x="18" y="42"/>
                    <a:pt x="18" y="42"/>
                    <a:pt x="18" y="42"/>
                  </a:cubicBezTo>
                  <a:cubicBezTo>
                    <a:pt x="18" y="46"/>
                    <a:pt x="18" y="50"/>
                    <a:pt x="19" y="54"/>
                  </a:cubicBezTo>
                  <a:cubicBezTo>
                    <a:pt x="8" y="54"/>
                    <a:pt x="8" y="54"/>
                    <a:pt x="8" y="54"/>
                  </a:cubicBezTo>
                  <a:cubicBezTo>
                    <a:pt x="7" y="50"/>
                    <a:pt x="6" y="46"/>
                    <a:pt x="5" y="42"/>
                  </a:cubicBezTo>
                  <a:close/>
                  <a:moveTo>
                    <a:pt x="43" y="19"/>
                  </a:moveTo>
                  <a:cubicBezTo>
                    <a:pt x="43" y="5"/>
                    <a:pt x="43" y="5"/>
                    <a:pt x="43" y="5"/>
                  </a:cubicBezTo>
                  <a:cubicBezTo>
                    <a:pt x="47" y="6"/>
                    <a:pt x="52" y="12"/>
                    <a:pt x="54" y="19"/>
                  </a:cubicBezTo>
                  <a:lnTo>
                    <a:pt x="43" y="19"/>
                  </a:lnTo>
                  <a:close/>
                  <a:moveTo>
                    <a:pt x="56" y="24"/>
                  </a:moveTo>
                  <a:cubicBezTo>
                    <a:pt x="57" y="28"/>
                    <a:pt x="57" y="33"/>
                    <a:pt x="57" y="37"/>
                  </a:cubicBezTo>
                  <a:cubicBezTo>
                    <a:pt x="43" y="37"/>
                    <a:pt x="43" y="37"/>
                    <a:pt x="43" y="37"/>
                  </a:cubicBezTo>
                  <a:cubicBezTo>
                    <a:pt x="43" y="24"/>
                    <a:pt x="43" y="24"/>
                    <a:pt x="43" y="24"/>
                  </a:cubicBezTo>
                  <a:lnTo>
                    <a:pt x="56" y="24"/>
                  </a:lnTo>
                  <a:close/>
                  <a:moveTo>
                    <a:pt x="38" y="5"/>
                  </a:moveTo>
                  <a:cubicBezTo>
                    <a:pt x="38" y="19"/>
                    <a:pt x="38" y="19"/>
                    <a:pt x="38" y="19"/>
                  </a:cubicBezTo>
                  <a:cubicBezTo>
                    <a:pt x="26" y="19"/>
                    <a:pt x="26" y="19"/>
                    <a:pt x="26" y="19"/>
                  </a:cubicBezTo>
                  <a:cubicBezTo>
                    <a:pt x="29" y="12"/>
                    <a:pt x="33" y="6"/>
                    <a:pt x="38" y="5"/>
                  </a:cubicBezTo>
                  <a:close/>
                  <a:moveTo>
                    <a:pt x="38" y="24"/>
                  </a:moveTo>
                  <a:cubicBezTo>
                    <a:pt x="38" y="37"/>
                    <a:pt x="38" y="37"/>
                    <a:pt x="38" y="37"/>
                  </a:cubicBezTo>
                  <a:cubicBezTo>
                    <a:pt x="23" y="37"/>
                    <a:pt x="23" y="37"/>
                    <a:pt x="23" y="37"/>
                  </a:cubicBezTo>
                  <a:cubicBezTo>
                    <a:pt x="23" y="33"/>
                    <a:pt x="24" y="28"/>
                    <a:pt x="25" y="24"/>
                  </a:cubicBezTo>
                  <a:lnTo>
                    <a:pt x="38" y="24"/>
                  </a:lnTo>
                  <a:close/>
                  <a:moveTo>
                    <a:pt x="18" y="37"/>
                  </a:moveTo>
                  <a:cubicBezTo>
                    <a:pt x="5" y="37"/>
                    <a:pt x="5" y="37"/>
                    <a:pt x="5" y="37"/>
                  </a:cubicBezTo>
                  <a:cubicBezTo>
                    <a:pt x="6" y="33"/>
                    <a:pt x="7" y="28"/>
                    <a:pt x="9" y="24"/>
                  </a:cubicBezTo>
                  <a:cubicBezTo>
                    <a:pt x="19" y="24"/>
                    <a:pt x="19" y="24"/>
                    <a:pt x="19" y="24"/>
                  </a:cubicBezTo>
                  <a:cubicBezTo>
                    <a:pt x="19" y="28"/>
                    <a:pt x="18" y="33"/>
                    <a:pt x="18" y="37"/>
                  </a:cubicBezTo>
                  <a:close/>
                  <a:moveTo>
                    <a:pt x="23" y="42"/>
                  </a:moveTo>
                  <a:cubicBezTo>
                    <a:pt x="38" y="42"/>
                    <a:pt x="38" y="42"/>
                    <a:pt x="38" y="42"/>
                  </a:cubicBezTo>
                  <a:cubicBezTo>
                    <a:pt x="38" y="54"/>
                    <a:pt x="38" y="54"/>
                    <a:pt x="38" y="54"/>
                  </a:cubicBezTo>
                  <a:cubicBezTo>
                    <a:pt x="24" y="54"/>
                    <a:pt x="24" y="54"/>
                    <a:pt x="24" y="54"/>
                  </a:cubicBezTo>
                  <a:cubicBezTo>
                    <a:pt x="23" y="50"/>
                    <a:pt x="23" y="46"/>
                    <a:pt x="23" y="42"/>
                  </a:cubicBezTo>
                  <a:close/>
                  <a:moveTo>
                    <a:pt x="38" y="59"/>
                  </a:moveTo>
                  <a:cubicBezTo>
                    <a:pt x="38" y="74"/>
                    <a:pt x="38" y="74"/>
                    <a:pt x="38" y="74"/>
                  </a:cubicBezTo>
                  <a:cubicBezTo>
                    <a:pt x="33" y="73"/>
                    <a:pt x="28" y="67"/>
                    <a:pt x="26" y="59"/>
                  </a:cubicBezTo>
                  <a:lnTo>
                    <a:pt x="38" y="59"/>
                  </a:lnTo>
                  <a:close/>
                  <a:moveTo>
                    <a:pt x="43" y="74"/>
                  </a:moveTo>
                  <a:cubicBezTo>
                    <a:pt x="43" y="59"/>
                    <a:pt x="43" y="59"/>
                    <a:pt x="43" y="59"/>
                  </a:cubicBezTo>
                  <a:cubicBezTo>
                    <a:pt x="55" y="59"/>
                    <a:pt x="55" y="59"/>
                    <a:pt x="55" y="59"/>
                  </a:cubicBezTo>
                  <a:cubicBezTo>
                    <a:pt x="52" y="67"/>
                    <a:pt x="47" y="73"/>
                    <a:pt x="43" y="74"/>
                  </a:cubicBezTo>
                  <a:close/>
                  <a:moveTo>
                    <a:pt x="43" y="54"/>
                  </a:moveTo>
                  <a:cubicBezTo>
                    <a:pt x="43" y="42"/>
                    <a:pt x="43" y="42"/>
                    <a:pt x="43" y="42"/>
                  </a:cubicBezTo>
                  <a:cubicBezTo>
                    <a:pt x="57" y="42"/>
                    <a:pt x="57" y="42"/>
                    <a:pt x="57" y="42"/>
                  </a:cubicBezTo>
                  <a:cubicBezTo>
                    <a:pt x="57" y="46"/>
                    <a:pt x="57" y="50"/>
                    <a:pt x="56" y="54"/>
                  </a:cubicBezTo>
                  <a:lnTo>
                    <a:pt x="43" y="54"/>
                  </a:lnTo>
                  <a:close/>
                  <a:moveTo>
                    <a:pt x="62" y="42"/>
                  </a:moveTo>
                  <a:cubicBezTo>
                    <a:pt x="75" y="42"/>
                    <a:pt x="75" y="42"/>
                    <a:pt x="75" y="42"/>
                  </a:cubicBezTo>
                  <a:cubicBezTo>
                    <a:pt x="75" y="46"/>
                    <a:pt x="74" y="50"/>
                    <a:pt x="72" y="54"/>
                  </a:cubicBezTo>
                  <a:cubicBezTo>
                    <a:pt x="61" y="54"/>
                    <a:pt x="61" y="54"/>
                    <a:pt x="61" y="54"/>
                  </a:cubicBezTo>
                  <a:cubicBezTo>
                    <a:pt x="62" y="50"/>
                    <a:pt x="62" y="46"/>
                    <a:pt x="62" y="42"/>
                  </a:cubicBezTo>
                  <a:close/>
                  <a:moveTo>
                    <a:pt x="62" y="37"/>
                  </a:moveTo>
                  <a:cubicBezTo>
                    <a:pt x="62" y="33"/>
                    <a:pt x="62" y="28"/>
                    <a:pt x="61" y="24"/>
                  </a:cubicBezTo>
                  <a:cubicBezTo>
                    <a:pt x="72" y="24"/>
                    <a:pt x="72" y="24"/>
                    <a:pt x="72" y="24"/>
                  </a:cubicBezTo>
                  <a:cubicBezTo>
                    <a:pt x="74" y="28"/>
                    <a:pt x="75" y="33"/>
                    <a:pt x="75" y="37"/>
                  </a:cubicBezTo>
                  <a:lnTo>
                    <a:pt x="62" y="37"/>
                  </a:lnTo>
                  <a:close/>
                  <a:moveTo>
                    <a:pt x="69" y="19"/>
                  </a:moveTo>
                  <a:cubicBezTo>
                    <a:pt x="59" y="19"/>
                    <a:pt x="59" y="19"/>
                    <a:pt x="59" y="19"/>
                  </a:cubicBezTo>
                  <a:cubicBezTo>
                    <a:pt x="58" y="15"/>
                    <a:pt x="56" y="10"/>
                    <a:pt x="53" y="7"/>
                  </a:cubicBezTo>
                  <a:cubicBezTo>
                    <a:pt x="60" y="10"/>
                    <a:pt x="65" y="14"/>
                    <a:pt x="69" y="19"/>
                  </a:cubicBezTo>
                  <a:close/>
                  <a:moveTo>
                    <a:pt x="27" y="7"/>
                  </a:moveTo>
                  <a:cubicBezTo>
                    <a:pt x="24" y="10"/>
                    <a:pt x="22" y="15"/>
                    <a:pt x="21" y="19"/>
                  </a:cubicBezTo>
                  <a:cubicBezTo>
                    <a:pt x="12" y="19"/>
                    <a:pt x="12" y="19"/>
                    <a:pt x="12" y="19"/>
                  </a:cubicBezTo>
                  <a:cubicBezTo>
                    <a:pt x="15" y="14"/>
                    <a:pt x="21" y="10"/>
                    <a:pt x="27" y="7"/>
                  </a:cubicBezTo>
                  <a:close/>
                  <a:moveTo>
                    <a:pt x="11" y="59"/>
                  </a:moveTo>
                  <a:cubicBezTo>
                    <a:pt x="21" y="59"/>
                    <a:pt x="21" y="59"/>
                    <a:pt x="21" y="59"/>
                  </a:cubicBezTo>
                  <a:cubicBezTo>
                    <a:pt x="22" y="64"/>
                    <a:pt x="24" y="69"/>
                    <a:pt x="27" y="72"/>
                  </a:cubicBezTo>
                  <a:cubicBezTo>
                    <a:pt x="20" y="69"/>
                    <a:pt x="15" y="65"/>
                    <a:pt x="11" y="59"/>
                  </a:cubicBezTo>
                  <a:close/>
                  <a:moveTo>
                    <a:pt x="53" y="72"/>
                  </a:moveTo>
                  <a:cubicBezTo>
                    <a:pt x="56" y="69"/>
                    <a:pt x="58" y="64"/>
                    <a:pt x="60" y="59"/>
                  </a:cubicBezTo>
                  <a:cubicBezTo>
                    <a:pt x="69" y="59"/>
                    <a:pt x="69" y="59"/>
                    <a:pt x="69" y="59"/>
                  </a:cubicBezTo>
                  <a:cubicBezTo>
                    <a:pt x="65" y="65"/>
                    <a:pt x="60" y="69"/>
                    <a:pt x="53" y="72"/>
                  </a:cubicBezTo>
                  <a:close/>
                </a:path>
              </a:pathLst>
            </a:custGeom>
            <a:gradFill rotWithShape="1">
              <a:gsLst>
                <a:gs pos="0">
                  <a:schemeClr val="accent1"/>
                </a:gs>
                <a:gs pos="100000">
                  <a:schemeClr val="accent6"/>
                </a:gs>
              </a:gsLst>
              <a:lin ang="0" scaled="1"/>
            </a:gradFill>
            <a:ln>
              <a:noFill/>
            </a:ln>
            <a:effectLs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EditPoints="1"/>
            </p:cNvSpPr>
            <p:nvPr userDrawn="1"/>
          </p:nvSpPr>
          <p:spPr bwMode="auto">
            <a:xfrm>
              <a:off x="8585270" y="1305833"/>
              <a:ext cx="172076" cy="219853"/>
            </a:xfrm>
            <a:custGeom>
              <a:avLst/>
              <a:gdLst>
                <a:gd name="T0" fmla="*/ 127483 w 172102"/>
                <a:gd name="T1" fmla="*/ 0 h 219907"/>
                <a:gd name="T2" fmla="*/ 41432 w 172102"/>
                <a:gd name="T3" fmla="*/ 0 h 219907"/>
                <a:gd name="T4" fmla="*/ 0 w 172102"/>
                <a:gd name="T5" fmla="*/ 73303 h 219907"/>
                <a:gd name="T6" fmla="*/ 35058 w 172102"/>
                <a:gd name="T7" fmla="*/ 133857 h 219907"/>
                <a:gd name="T8" fmla="*/ 0 w 172102"/>
                <a:gd name="T9" fmla="*/ 194411 h 219907"/>
                <a:gd name="T10" fmla="*/ 15936 w 172102"/>
                <a:gd name="T11" fmla="*/ 219907 h 219907"/>
                <a:gd name="T12" fmla="*/ 60555 w 172102"/>
                <a:gd name="T13" fmla="*/ 146605 h 219907"/>
                <a:gd name="T14" fmla="*/ 127483 w 172102"/>
                <a:gd name="T15" fmla="*/ 146605 h 219907"/>
                <a:gd name="T16" fmla="*/ 172102 w 172102"/>
                <a:gd name="T17" fmla="*/ 73303 h 219907"/>
                <a:gd name="T18" fmla="*/ 127483 w 172102"/>
                <a:gd name="T19" fmla="*/ 0 h 219907"/>
                <a:gd name="T20" fmla="*/ 114735 w 172102"/>
                <a:gd name="T21" fmla="*/ 121108 h 219907"/>
                <a:gd name="T22" fmla="*/ 57367 w 172102"/>
                <a:gd name="T23" fmla="*/ 121108 h 219907"/>
                <a:gd name="T24" fmla="*/ 28684 w 172102"/>
                <a:gd name="T25" fmla="*/ 73303 h 219907"/>
                <a:gd name="T26" fmla="*/ 57367 w 172102"/>
                <a:gd name="T27" fmla="*/ 25497 h 219907"/>
                <a:gd name="T28" fmla="*/ 114735 w 172102"/>
                <a:gd name="T29" fmla="*/ 25497 h 219907"/>
                <a:gd name="T30" fmla="*/ 140231 w 172102"/>
                <a:gd name="T31" fmla="*/ 73303 h 219907"/>
                <a:gd name="T32" fmla="*/ 114735 w 172102"/>
                <a:gd name="T33" fmla="*/ 121108 h 219907"/>
                <a:gd name="T34" fmla="*/ 92425 w 172102"/>
                <a:gd name="T35" fmla="*/ 66928 h 219907"/>
                <a:gd name="T36" fmla="*/ 92425 w 172102"/>
                <a:gd name="T37" fmla="*/ 41432 h 219907"/>
                <a:gd name="T38" fmla="*/ 79677 w 172102"/>
                <a:gd name="T39" fmla="*/ 41432 h 219907"/>
                <a:gd name="T40" fmla="*/ 79677 w 172102"/>
                <a:gd name="T41" fmla="*/ 66928 h 219907"/>
                <a:gd name="T42" fmla="*/ 54180 w 172102"/>
                <a:gd name="T43" fmla="*/ 66928 h 219907"/>
                <a:gd name="T44" fmla="*/ 54180 w 172102"/>
                <a:gd name="T45" fmla="*/ 76490 h 219907"/>
                <a:gd name="T46" fmla="*/ 79677 w 172102"/>
                <a:gd name="T47" fmla="*/ 76490 h 219907"/>
                <a:gd name="T48" fmla="*/ 79677 w 172102"/>
                <a:gd name="T49" fmla="*/ 101986 h 219907"/>
                <a:gd name="T50" fmla="*/ 92425 w 172102"/>
                <a:gd name="T51" fmla="*/ 101986 h 219907"/>
                <a:gd name="T52" fmla="*/ 92425 w 172102"/>
                <a:gd name="T53" fmla="*/ 76490 h 219907"/>
                <a:gd name="T54" fmla="*/ 114735 w 172102"/>
                <a:gd name="T55" fmla="*/ 76490 h 219907"/>
                <a:gd name="T56" fmla="*/ 114735 w 172102"/>
                <a:gd name="T57" fmla="*/ 66928 h 219907"/>
                <a:gd name="T58" fmla="*/ 92425 w 172102"/>
                <a:gd name="T59" fmla="*/ 66928 h 219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2102" h="219907">
                  <a:moveTo>
                    <a:pt x="127483" y="0"/>
                  </a:moveTo>
                  <a:lnTo>
                    <a:pt x="41432" y="0"/>
                  </a:lnTo>
                  <a:lnTo>
                    <a:pt x="0" y="73303"/>
                  </a:lnTo>
                  <a:lnTo>
                    <a:pt x="35058" y="133857"/>
                  </a:lnTo>
                  <a:lnTo>
                    <a:pt x="0" y="194411"/>
                  </a:lnTo>
                  <a:lnTo>
                    <a:pt x="15936" y="219907"/>
                  </a:lnTo>
                  <a:lnTo>
                    <a:pt x="60555" y="146605"/>
                  </a:lnTo>
                  <a:lnTo>
                    <a:pt x="127483" y="146605"/>
                  </a:lnTo>
                  <a:lnTo>
                    <a:pt x="172102" y="73303"/>
                  </a:lnTo>
                  <a:lnTo>
                    <a:pt x="127483" y="0"/>
                  </a:lnTo>
                  <a:close/>
                  <a:moveTo>
                    <a:pt x="114735" y="121108"/>
                  </a:moveTo>
                  <a:lnTo>
                    <a:pt x="57367" y="121108"/>
                  </a:lnTo>
                  <a:lnTo>
                    <a:pt x="28684" y="73303"/>
                  </a:lnTo>
                  <a:lnTo>
                    <a:pt x="57367" y="25497"/>
                  </a:lnTo>
                  <a:lnTo>
                    <a:pt x="114735" y="25497"/>
                  </a:lnTo>
                  <a:lnTo>
                    <a:pt x="140231" y="73303"/>
                  </a:lnTo>
                  <a:lnTo>
                    <a:pt x="114735" y="121108"/>
                  </a:lnTo>
                  <a:close/>
                  <a:moveTo>
                    <a:pt x="92425" y="66928"/>
                  </a:moveTo>
                  <a:lnTo>
                    <a:pt x="92425" y="41432"/>
                  </a:lnTo>
                  <a:lnTo>
                    <a:pt x="79677" y="41432"/>
                  </a:lnTo>
                  <a:lnTo>
                    <a:pt x="79677" y="66928"/>
                  </a:lnTo>
                  <a:lnTo>
                    <a:pt x="54180" y="66928"/>
                  </a:lnTo>
                  <a:lnTo>
                    <a:pt x="54180" y="76490"/>
                  </a:lnTo>
                  <a:lnTo>
                    <a:pt x="79677" y="76490"/>
                  </a:lnTo>
                  <a:lnTo>
                    <a:pt x="79677" y="101986"/>
                  </a:lnTo>
                  <a:lnTo>
                    <a:pt x="92425" y="101986"/>
                  </a:lnTo>
                  <a:lnTo>
                    <a:pt x="92425" y="76490"/>
                  </a:lnTo>
                  <a:lnTo>
                    <a:pt x="114735" y="76490"/>
                  </a:lnTo>
                  <a:lnTo>
                    <a:pt x="114735" y="66928"/>
                  </a:lnTo>
                  <a:lnTo>
                    <a:pt x="92425" y="66928"/>
                  </a:lnTo>
                  <a:close/>
                </a:path>
              </a:pathLst>
            </a:custGeom>
            <a:gradFill rotWithShape="1">
              <a:gsLst>
                <a:gs pos="0">
                  <a:schemeClr val="accent6"/>
                </a:gs>
                <a:gs pos="100000">
                  <a:schemeClr val="accent1"/>
                </a:gs>
              </a:gsLst>
              <a:lin ang="0" scaled="1"/>
            </a:gradFill>
            <a:ln>
              <a:noFill/>
            </a:ln>
            <a:effectLst/>
            <a:extLst/>
          </p:spPr>
          <p:txBody>
            <a:bodyPr vert="horz" wrap="square" lIns="91440" tIns="45720" rIns="91440" bIns="45720" numCol="1" anchor="t" anchorCtr="0" compatLnSpc="1">
              <a:prstTxWarp prst="textNoShape">
                <a:avLst/>
              </a:prstTxWarp>
            </a:bodyPr>
            <a:lstStyle/>
            <a:p>
              <a:endParaRPr lang="en-US"/>
            </a:p>
          </p:txBody>
        </p:sp>
      </p:grpSp>
      <p:sp>
        <p:nvSpPr>
          <p:cNvPr id="3" name="Text Placeholder 2"/>
          <p:cNvSpPr>
            <a:spLocks noGrp="1"/>
          </p:cNvSpPr>
          <p:nvPr>
            <p:ph type="body" idx="1"/>
          </p:nvPr>
        </p:nvSpPr>
        <p:spPr>
          <a:xfrm>
            <a:off x="762000" y="1828800"/>
            <a:ext cx="7696200" cy="3886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Placeholder 1"/>
          <p:cNvSpPr>
            <a:spLocks noGrp="1"/>
          </p:cNvSpPr>
          <p:nvPr>
            <p:ph type="title"/>
          </p:nvPr>
        </p:nvSpPr>
        <p:spPr>
          <a:xfrm>
            <a:off x="457200" y="457200"/>
            <a:ext cx="5257800" cy="1060304"/>
          </a:xfrm>
          <a:prstGeom prst="rect">
            <a:avLst/>
          </a:prstGeom>
        </p:spPr>
        <p:txBody>
          <a:bodyPr vert="horz" lIns="91440" tIns="45720" rIns="91440" bIns="45720" rtlCol="0" anchor="t">
            <a:normAutofit/>
          </a:bodyPr>
          <a:lstStyle/>
          <a:p>
            <a:r>
              <a:rPr lang="en-US" dirty="0" smtClean="0"/>
              <a:t>Content Page </a:t>
            </a:r>
            <a:br>
              <a:rPr lang="en-US" dirty="0" smtClean="0"/>
            </a:br>
            <a:r>
              <a:rPr lang="en-US" dirty="0" smtClean="0"/>
              <a:t>with Text and Photo</a:t>
            </a:r>
            <a:endParaRPr lang="en-US" dirty="0"/>
          </a:p>
        </p:txBody>
      </p:sp>
    </p:spTree>
  </p:cSld>
  <p:clrMap bg1="lt1" tx1="dk1" bg2="lt2" tx2="dk2" accent1="accent1" accent2="accent2" accent3="accent3" accent4="accent4" accent5="accent5" accent6="accent6" hlink="hlink" folHlink="folHlink"/>
  <p:sldLayoutIdLst>
    <p:sldLayoutId id="2147483716" r:id="rId1"/>
    <p:sldLayoutId id="2147483719" r:id="rId2"/>
    <p:sldLayoutId id="2147483717" r:id="rId3"/>
    <p:sldLayoutId id="2147483720" r:id="rId4"/>
    <p:sldLayoutId id="2147483721" r:id="rId5"/>
  </p:sldLayoutIdLst>
  <p:hf sldNum="0" hdr="0" dt="0"/>
  <p:txStyles>
    <p:titleStyle>
      <a:lvl1pPr algn="l" defTabSz="914400" rtl="0" eaLnBrk="1" latinLnBrk="0" hangingPunct="1">
        <a:lnSpc>
          <a:spcPct val="90000"/>
        </a:lnSpc>
        <a:spcBef>
          <a:spcPct val="0"/>
        </a:spcBef>
        <a:buNone/>
        <a:defRPr sz="3600" kern="1200" baseline="0">
          <a:solidFill>
            <a:schemeClr val="accent4"/>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1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micsonline.org/scholarly-journals.php" TargetMode="External"/><Relationship Id="rId2" Type="http://schemas.openxmlformats.org/officeDocument/2006/relationships/hyperlink" Target="http://www.omicsonline.org/open-access-publication.php" TargetMode="External"/><Relationship Id="rId1" Type="http://schemas.openxmlformats.org/officeDocument/2006/relationships/slideLayout" Target="../slideLayouts/slideLayout5.xml"/><Relationship Id="rId4" Type="http://schemas.openxmlformats.org/officeDocument/2006/relationships/hyperlink" Target="http://www.omicsonline.org/international-scientific-conferences/"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40.xml.rels><?xml version="1.0" encoding="UTF-8" standalone="yes"?>
<Relationships xmlns="http://schemas.openxmlformats.org/package/2006/relationships"><Relationship Id="rId2" Type="http://schemas.openxmlformats.org/officeDocument/2006/relationships/hyperlink" Target="http://pharmacognosy-phytochemistry-natural-products.pharmaceuticalconferences.com/"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63" y="428625"/>
            <a:ext cx="8186737" cy="1143000"/>
          </a:xfrm>
          <a:ln w="3175"/>
        </p:spPr>
        <p:txBody>
          <a:bodyPr/>
          <a:lstStyle/>
          <a:p>
            <a:pPr>
              <a:defRPr/>
            </a:pPr>
            <a:r>
              <a:rPr lang="en-US" sz="3600" b="1" dirty="0" smtClean="0">
                <a:solidFill>
                  <a:schemeClr val="accent3">
                    <a:lumMod val="75000"/>
                  </a:schemeClr>
                </a:solidFill>
                <a:effectLst>
                  <a:outerShdw blurRad="38100" dist="38100" dir="2700000" algn="tl">
                    <a:srgbClr val="000000">
                      <a:alpha val="43137"/>
                    </a:srgbClr>
                  </a:outerShdw>
                </a:effectLst>
                <a:latin typeface="Baskerville Old Face" pitchFamily="18" charset="0"/>
              </a:rPr>
              <a:t>About OMICS Group</a:t>
            </a:r>
            <a:endParaRPr lang="en-US" sz="3600" b="1" dirty="0">
              <a:solidFill>
                <a:schemeClr val="accent3">
                  <a:lumMod val="75000"/>
                </a:schemeClr>
              </a:solidFill>
              <a:effectLst>
                <a:outerShdw blurRad="38100" dist="38100" dir="2700000" algn="tl">
                  <a:srgbClr val="000000">
                    <a:alpha val="43137"/>
                  </a:srgbClr>
                </a:outerShdw>
              </a:effectLst>
              <a:latin typeface="Baskerville Old Face" pitchFamily="18" charset="0"/>
            </a:endParaRPr>
          </a:p>
        </p:txBody>
      </p:sp>
      <p:sp>
        <p:nvSpPr>
          <p:cNvPr id="4" name="Content Placeholder 3"/>
          <p:cNvSpPr>
            <a:spLocks noGrp="1"/>
          </p:cNvSpPr>
          <p:nvPr>
            <p:ph idx="1"/>
          </p:nvPr>
        </p:nvSpPr>
        <p:spPr/>
        <p:txBody>
          <a:bodyPr>
            <a:normAutofit lnSpcReduction="10000"/>
          </a:bodyPr>
          <a:lstStyle/>
          <a:p>
            <a:pPr algn="just">
              <a:buFont typeface="Arial" charset="0"/>
              <a:buNone/>
              <a:defRPr/>
            </a:pPr>
            <a:r>
              <a:rPr lang="en-US" sz="2000" dirty="0" smtClean="0">
                <a:latin typeface="+mj-lt"/>
              </a:rPr>
              <a:t>      </a:t>
            </a:r>
            <a:r>
              <a:rPr lang="en-US" sz="2000" dirty="0" smtClean="0">
                <a:effectLst>
                  <a:outerShdw blurRad="38100" dist="38100" dir="2700000" algn="tl">
                    <a:srgbClr val="000000">
                      <a:alpha val="43137"/>
                    </a:srgbClr>
                  </a:outerShdw>
                </a:effectLst>
                <a:latin typeface="+mj-lt"/>
              </a:rPr>
              <a:t>OMICS Group International is an amalgamation of </a:t>
            </a:r>
            <a:r>
              <a:rPr lang="en-US" sz="2000" dirty="0" smtClean="0">
                <a:effectLst>
                  <a:outerShdw blurRad="38100" dist="38100" dir="2700000" algn="tl">
                    <a:srgbClr val="000000">
                      <a:alpha val="43137"/>
                    </a:srgbClr>
                  </a:outerShdw>
                </a:effectLst>
                <a:latin typeface="+mj-lt"/>
                <a:hlinkClick r:id="rId2" tooltip="Open Access publications"/>
              </a:rPr>
              <a:t>Open Access publications</a:t>
            </a:r>
            <a:r>
              <a:rPr lang="en-US" sz="2000" dirty="0" smtClean="0">
                <a:effectLst>
                  <a:outerShdw blurRad="38100" dist="38100" dir="2700000" algn="tl">
                    <a:srgbClr val="000000">
                      <a:alpha val="43137"/>
                    </a:srgbClr>
                  </a:outerShdw>
                </a:effectLst>
                <a:latin typeface="+mj-lt"/>
              </a:rPr>
              <a:t> and worldwide international science conferences and events. Established in the year 2007 with the sole aim of making the information on Sciences and technology ‘Open Access’, OMICS Group publishes 400 online open access </a:t>
            </a:r>
            <a:r>
              <a:rPr lang="en-US" sz="2000" dirty="0" smtClean="0">
                <a:effectLst>
                  <a:outerShdw blurRad="38100" dist="38100" dir="2700000" algn="tl">
                    <a:srgbClr val="000000">
                      <a:alpha val="43137"/>
                    </a:srgbClr>
                  </a:outerShdw>
                </a:effectLst>
                <a:latin typeface="+mj-lt"/>
                <a:hlinkClick r:id="rId3" tooltip="scholarly journals"/>
              </a:rPr>
              <a:t>scholarly journals</a:t>
            </a:r>
            <a:r>
              <a:rPr lang="en-US" sz="2000" dirty="0" smtClean="0">
                <a:effectLst>
                  <a:outerShdw blurRad="38100" dist="38100" dir="2700000" algn="tl">
                    <a:srgbClr val="000000">
                      <a:alpha val="43137"/>
                    </a:srgbClr>
                  </a:outerShdw>
                </a:effectLst>
                <a:latin typeface="+mj-lt"/>
              </a:rPr>
              <a:t> in all aspects of Science, Engineering, Management and Technology journals. OMICS Group has been instrumental in taking the knowledge on Science &amp; technology to the doorsteps of ordinary men and women. Research Scholars, Students, Libraries, Educational Institutions, Research centers and the industry are main stakeholders that benefitted greatly from this knowledge dissemination. OMICS Group also organizes 300 </a:t>
            </a:r>
            <a:r>
              <a:rPr lang="en-US" sz="2000" dirty="0" smtClean="0">
                <a:effectLst>
                  <a:outerShdw blurRad="38100" dist="38100" dir="2700000" algn="tl">
                    <a:srgbClr val="000000">
                      <a:alpha val="43137"/>
                    </a:srgbClr>
                  </a:outerShdw>
                </a:effectLst>
                <a:latin typeface="+mj-lt"/>
                <a:hlinkClick r:id="rId4" tooltip="International conferences"/>
              </a:rPr>
              <a:t>International conferences</a:t>
            </a:r>
            <a:r>
              <a:rPr lang="en-US" sz="2000" dirty="0" smtClean="0">
                <a:effectLst>
                  <a:outerShdw blurRad="38100" dist="38100" dir="2700000" algn="tl">
                    <a:srgbClr val="000000">
                      <a:alpha val="43137"/>
                    </a:srgbClr>
                  </a:outerShdw>
                </a:effectLst>
                <a:latin typeface="+mj-lt"/>
              </a:rPr>
              <a:t> annually across the globe, where knowledge transfer takes place through debates, round table discussions, poster presentations, workshops, symposia and exhibitions</a:t>
            </a:r>
            <a:r>
              <a:rPr lang="en-US" sz="1800" dirty="0" smtClean="0">
                <a:effectLst>
                  <a:outerShdw blurRad="38100" dist="38100" dir="2700000" algn="tl">
                    <a:srgbClr val="000000">
                      <a:alpha val="43137"/>
                    </a:srgbClr>
                  </a:outerShdw>
                </a:effectLst>
                <a:latin typeface="+mj-lt"/>
              </a:rPr>
              <a:t>.</a:t>
            </a:r>
            <a:endParaRPr lang="en-US" sz="1800"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747059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457200"/>
            <a:ext cx="5257800" cy="757222"/>
          </a:xfrm>
        </p:spPr>
        <p:txBody>
          <a:bodyPr>
            <a:noAutofit/>
          </a:bodyPr>
          <a:lstStyle/>
          <a:p>
            <a:r>
              <a:rPr lang="en-US" b="1" dirty="0" smtClean="0"/>
              <a:t>Introduction (Cont.)</a:t>
            </a:r>
            <a:endParaRPr lang="en-US" b="1" dirty="0"/>
          </a:p>
        </p:txBody>
      </p:sp>
      <p:sp>
        <p:nvSpPr>
          <p:cNvPr id="12" name="Rectangle 11"/>
          <p:cNvSpPr/>
          <p:nvPr/>
        </p:nvSpPr>
        <p:spPr>
          <a:xfrm>
            <a:off x="428596" y="1785926"/>
            <a:ext cx="8215370" cy="341632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lnSpc>
                <a:spcPct val="150000"/>
              </a:lnSpc>
            </a:pPr>
            <a:r>
              <a:rPr lang="en-US" sz="2400" dirty="0" smtClean="0"/>
              <a:t>Uses in folk medicine </a:t>
            </a:r>
            <a:r>
              <a:rPr lang="en-US" sz="2400" b="1" dirty="0" smtClean="0"/>
              <a:t>(Toki </a:t>
            </a:r>
            <a:r>
              <a:rPr lang="en-US" sz="2400" b="1" i="1" dirty="0" smtClean="0"/>
              <a:t>et al.,</a:t>
            </a:r>
            <a:r>
              <a:rPr lang="en-US" sz="2400" b="1" dirty="0" smtClean="0"/>
              <a:t> 1995 and </a:t>
            </a:r>
            <a:r>
              <a:rPr lang="en-US" sz="2400" b="1" dirty="0" err="1" smtClean="0"/>
              <a:t>Ganaboa</a:t>
            </a:r>
            <a:r>
              <a:rPr lang="en-US" sz="2400" b="1" dirty="0" smtClean="0"/>
              <a:t> &amp; Castro 2004):</a:t>
            </a:r>
          </a:p>
          <a:p>
            <a:pPr algn="just">
              <a:lnSpc>
                <a:spcPct val="150000"/>
              </a:lnSpc>
            </a:pPr>
            <a:r>
              <a:rPr lang="en-US" sz="2400" dirty="0" smtClean="0"/>
              <a:t>Medicinal plants belonging to genus </a:t>
            </a:r>
            <a:r>
              <a:rPr lang="en-US" sz="2400" i="1" dirty="0" smtClean="0"/>
              <a:t>Verbena</a:t>
            </a:r>
            <a:r>
              <a:rPr lang="en-US" sz="2400" dirty="0" smtClean="0"/>
              <a:t> are reported to be used traditionally as:</a:t>
            </a:r>
          </a:p>
          <a:p>
            <a:pPr algn="just">
              <a:lnSpc>
                <a:spcPct val="150000"/>
              </a:lnSpc>
            </a:pPr>
            <a:r>
              <a:rPr lang="en-US" sz="2400" dirty="0" smtClean="0"/>
              <a:t>Tonic   diaphoretic   sedative    diuretic   </a:t>
            </a:r>
            <a:r>
              <a:rPr lang="en-US" sz="2400" dirty="0" err="1" smtClean="0"/>
              <a:t>antidiarrheal</a:t>
            </a:r>
            <a:r>
              <a:rPr lang="en-US" sz="2400" dirty="0" smtClean="0"/>
              <a:t> expectorant   and anti-inflammatory topical applications.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457200"/>
            <a:ext cx="5257800" cy="685784"/>
          </a:xfrm>
        </p:spPr>
        <p:txBody>
          <a:bodyPr>
            <a:noAutofit/>
          </a:bodyPr>
          <a:lstStyle/>
          <a:p>
            <a:r>
              <a:rPr lang="en-US" b="1" dirty="0" smtClean="0"/>
              <a:t>Introduction (Cont.)</a:t>
            </a:r>
            <a:endParaRPr lang="en-US" b="1" dirty="0"/>
          </a:p>
        </p:txBody>
      </p:sp>
      <p:sp>
        <p:nvSpPr>
          <p:cNvPr id="12" name="Rectangle 11"/>
          <p:cNvSpPr/>
          <p:nvPr/>
        </p:nvSpPr>
        <p:spPr>
          <a:xfrm>
            <a:off x="357158" y="1142984"/>
            <a:ext cx="8215370" cy="452431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lnSpc>
                <a:spcPct val="150000"/>
              </a:lnSpc>
            </a:pPr>
            <a:r>
              <a:rPr lang="en-US" sz="2400" dirty="0" smtClean="0"/>
              <a:t>Previous pharmacological studies proved that </a:t>
            </a:r>
            <a:r>
              <a:rPr lang="en-US" sz="2400" i="1" dirty="0" smtClean="0"/>
              <a:t>Verbena</a:t>
            </a:r>
            <a:r>
              <a:rPr lang="en-US" sz="2400" dirty="0" smtClean="0"/>
              <a:t> species have:</a:t>
            </a:r>
          </a:p>
          <a:p>
            <a:pPr algn="just">
              <a:lnSpc>
                <a:spcPct val="150000"/>
              </a:lnSpc>
            </a:pPr>
            <a:r>
              <a:rPr lang="en-US" sz="2400" dirty="0" smtClean="0"/>
              <a:t>Antioxidant antifungal antibacterial </a:t>
            </a:r>
            <a:r>
              <a:rPr lang="en-US" sz="2400" dirty="0" err="1" smtClean="0"/>
              <a:t>parasiticide</a:t>
            </a:r>
            <a:r>
              <a:rPr lang="en-US" sz="2400" dirty="0" smtClean="0"/>
              <a:t> </a:t>
            </a:r>
            <a:r>
              <a:rPr lang="en-US" sz="2400" dirty="0" err="1" smtClean="0"/>
              <a:t>immunostimulant</a:t>
            </a:r>
            <a:r>
              <a:rPr lang="en-US" sz="2400" dirty="0" smtClean="0"/>
              <a:t> antidepressant </a:t>
            </a:r>
            <a:r>
              <a:rPr lang="en-US" sz="2400" dirty="0" err="1" smtClean="0"/>
              <a:t>hypotensive</a:t>
            </a:r>
            <a:r>
              <a:rPr lang="en-US" sz="2400" dirty="0" smtClean="0"/>
              <a:t> </a:t>
            </a:r>
            <a:r>
              <a:rPr lang="en-US" sz="2400" dirty="0" err="1" smtClean="0"/>
              <a:t>hepato</a:t>
            </a:r>
            <a:r>
              <a:rPr lang="en-US" sz="2400" dirty="0" smtClean="0"/>
              <a:t>-protective	</a:t>
            </a:r>
            <a:r>
              <a:rPr lang="en-US" sz="2400" dirty="0" err="1" smtClean="0"/>
              <a:t>neuro</a:t>
            </a:r>
            <a:r>
              <a:rPr lang="en-US" sz="2400" dirty="0" smtClean="0"/>
              <a:t>-protective and hypoglycemic effects</a:t>
            </a:r>
          </a:p>
          <a:p>
            <a:pPr algn="just">
              <a:lnSpc>
                <a:spcPct val="150000"/>
              </a:lnSpc>
            </a:pPr>
            <a:endParaRPr lang="en-US" sz="2400" dirty="0" smtClean="0"/>
          </a:p>
          <a:p>
            <a:pPr algn="just">
              <a:lnSpc>
                <a:spcPct val="150000"/>
              </a:lnSpc>
            </a:pPr>
            <a:r>
              <a:rPr lang="en-US" sz="2400" b="1" dirty="0" smtClean="0"/>
              <a:t>(Lai </a:t>
            </a:r>
            <a:r>
              <a:rPr lang="en-US" sz="2400" b="1" i="1" dirty="0" smtClean="0"/>
              <a:t>et al</a:t>
            </a:r>
            <a:r>
              <a:rPr lang="en-US" sz="2400" b="1" dirty="0" smtClean="0"/>
              <a:t>, 2006, Ismail </a:t>
            </a:r>
            <a:r>
              <a:rPr lang="en-US" sz="2400" b="1" i="1" dirty="0" smtClean="0"/>
              <a:t>et al</a:t>
            </a:r>
            <a:r>
              <a:rPr lang="en-US" sz="2400" b="1" dirty="0" smtClean="0"/>
              <a:t>, 2006, Toki </a:t>
            </a:r>
            <a:r>
              <a:rPr lang="en-US" sz="2400" b="1" i="1" dirty="0" smtClean="0"/>
              <a:t>et al</a:t>
            </a:r>
            <a:r>
              <a:rPr lang="en-US" sz="2400" b="1" dirty="0" smtClean="0"/>
              <a:t>, 1995 and </a:t>
            </a:r>
            <a:r>
              <a:rPr lang="en-US" sz="2400" b="1" dirty="0" err="1" smtClean="0"/>
              <a:t>Carnat</a:t>
            </a:r>
            <a:r>
              <a:rPr lang="en-US" sz="2400" b="1" dirty="0" smtClean="0"/>
              <a:t> </a:t>
            </a:r>
            <a:r>
              <a:rPr lang="en-US" sz="2400" b="1" i="1" dirty="0" smtClean="0"/>
              <a:t>et al</a:t>
            </a:r>
            <a:r>
              <a:rPr lang="en-US" sz="2400" b="1" dirty="0" smtClean="0"/>
              <a:t>, 1995).</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457200"/>
            <a:ext cx="5257800" cy="685784"/>
          </a:xfrm>
        </p:spPr>
        <p:txBody>
          <a:bodyPr>
            <a:noAutofit/>
          </a:bodyPr>
          <a:lstStyle/>
          <a:p>
            <a:r>
              <a:rPr lang="en-US" b="1" dirty="0" smtClean="0"/>
              <a:t>Introduction (Cont.)</a:t>
            </a:r>
            <a:endParaRPr lang="en-US" b="1" dirty="0"/>
          </a:p>
        </p:txBody>
      </p:sp>
      <p:sp>
        <p:nvSpPr>
          <p:cNvPr id="12" name="Rectangle 11"/>
          <p:cNvSpPr/>
          <p:nvPr/>
        </p:nvSpPr>
        <p:spPr>
          <a:xfrm>
            <a:off x="357158" y="1714488"/>
            <a:ext cx="8286808" cy="334784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lnSpc>
                <a:spcPct val="150000"/>
              </a:lnSpc>
            </a:pPr>
            <a:r>
              <a:rPr lang="en-US" sz="2400" dirty="0" smtClean="0"/>
              <a:t>Based on the available literature there is no data concerning either the chemical composition and /or the pharmacological activities of </a:t>
            </a:r>
            <a:r>
              <a:rPr lang="en-US" sz="2400" i="1" dirty="0" smtClean="0"/>
              <a:t>Verbena </a:t>
            </a:r>
            <a:r>
              <a:rPr lang="en-US" sz="2400" i="1" dirty="0" err="1" smtClean="0"/>
              <a:t>tenara</a:t>
            </a:r>
            <a:r>
              <a:rPr lang="en-US" sz="2400" dirty="0" smtClean="0"/>
              <a:t> </a:t>
            </a:r>
            <a:r>
              <a:rPr lang="en-US" sz="2400" dirty="0" err="1" smtClean="0"/>
              <a:t>Spreng</a:t>
            </a:r>
            <a:r>
              <a:rPr lang="en-US" sz="2400" dirty="0" smtClean="0"/>
              <a:t> except </a:t>
            </a:r>
            <a:r>
              <a:rPr lang="en-US" sz="2400" dirty="0" err="1" smtClean="0"/>
              <a:t>iridoids</a:t>
            </a:r>
            <a:r>
              <a:rPr lang="en-US" sz="2400" dirty="0" smtClean="0"/>
              <a:t> </a:t>
            </a:r>
            <a:r>
              <a:rPr lang="en-US" sz="2400" b="1" dirty="0" smtClean="0"/>
              <a:t>(El-</a:t>
            </a:r>
            <a:r>
              <a:rPr lang="en-US" sz="2400" b="1" dirty="0" err="1" smtClean="0"/>
              <a:t>Domiaty</a:t>
            </a:r>
            <a:r>
              <a:rPr lang="en-US" sz="2400" b="1" dirty="0" smtClean="0"/>
              <a:t> </a:t>
            </a:r>
            <a:r>
              <a:rPr lang="en-US" sz="2400" b="1" i="1" dirty="0" smtClean="0"/>
              <a:t>et al,</a:t>
            </a:r>
            <a:r>
              <a:rPr lang="en-US" sz="2400" b="1" dirty="0" smtClean="0"/>
              <a:t> 1999), </a:t>
            </a:r>
            <a:r>
              <a:rPr lang="en-US" sz="2400" dirty="0" smtClean="0"/>
              <a:t>so the  chemical  and biological investigation of </a:t>
            </a:r>
            <a:r>
              <a:rPr lang="en-US" sz="2400" i="1" dirty="0" smtClean="0"/>
              <a:t>Verbena </a:t>
            </a:r>
            <a:r>
              <a:rPr lang="en-US" sz="2400" i="1" dirty="0" err="1" smtClean="0"/>
              <a:t>tenara</a:t>
            </a:r>
            <a:r>
              <a:rPr lang="en-US" sz="2400" i="1" dirty="0" smtClean="0"/>
              <a:t> </a:t>
            </a:r>
            <a:r>
              <a:rPr lang="en-US" sz="2400" dirty="0" smtClean="0"/>
              <a:t> Spring appears to be very interesting.</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00034" y="500042"/>
            <a:ext cx="5257800" cy="542908"/>
          </a:xfrm>
        </p:spPr>
        <p:txBody>
          <a:bodyPr>
            <a:noAutofit/>
          </a:bodyPr>
          <a:lstStyle/>
          <a:p>
            <a:r>
              <a:rPr lang="en-US" b="1" dirty="0" smtClean="0"/>
              <a:t>Aim of Work</a:t>
            </a:r>
            <a:endParaRPr lang="en-US" b="1" dirty="0"/>
          </a:p>
        </p:txBody>
      </p:sp>
      <p:sp>
        <p:nvSpPr>
          <p:cNvPr id="19" name="Subtitle 18"/>
          <p:cNvSpPr>
            <a:spLocks noGrp="1"/>
          </p:cNvSpPr>
          <p:nvPr>
            <p:ph type="subTitle" idx="11"/>
          </p:nvPr>
        </p:nvSpPr>
        <p:spPr>
          <a:xfrm>
            <a:off x="357158" y="1357298"/>
            <a:ext cx="5572164" cy="4429156"/>
          </a:xfrm>
        </p:spPr>
        <p:style>
          <a:lnRef idx="1">
            <a:schemeClr val="accent1"/>
          </a:lnRef>
          <a:fillRef idx="2">
            <a:schemeClr val="accent1"/>
          </a:fillRef>
          <a:effectRef idx="1">
            <a:schemeClr val="accent1"/>
          </a:effectRef>
          <a:fontRef idx="minor">
            <a:schemeClr val="dk1"/>
          </a:fontRef>
        </p:style>
        <p:txBody>
          <a:bodyPr>
            <a:noAutofit/>
          </a:bodyPr>
          <a:lstStyle/>
          <a:p>
            <a:pPr algn="just"/>
            <a:r>
              <a:rPr lang="en-US" sz="2200" dirty="0" smtClean="0"/>
              <a:t>1- Qualitative and quantitative investigation of chemical constituents of </a:t>
            </a:r>
            <a:r>
              <a:rPr lang="en-US" sz="2200" i="1" dirty="0" smtClean="0"/>
              <a:t>V. </a:t>
            </a:r>
            <a:r>
              <a:rPr lang="en-US" sz="2200" i="1" dirty="0" err="1" smtClean="0"/>
              <a:t>tenara</a:t>
            </a:r>
            <a:r>
              <a:rPr lang="en-US" sz="2200" i="1" dirty="0" smtClean="0"/>
              <a:t> </a:t>
            </a:r>
            <a:r>
              <a:rPr lang="en-US" sz="2200" dirty="0" smtClean="0"/>
              <a:t>including:</a:t>
            </a:r>
          </a:p>
          <a:p>
            <a:pPr algn="just"/>
            <a:r>
              <a:rPr lang="en-US" sz="2200" dirty="0" smtClean="0"/>
              <a:t>a- Investigation of essential oil constituents. </a:t>
            </a:r>
          </a:p>
          <a:p>
            <a:pPr algn="just"/>
            <a:endParaRPr lang="en-US" sz="2200" dirty="0" smtClean="0"/>
          </a:p>
          <a:p>
            <a:pPr algn="just"/>
            <a:r>
              <a:rPr lang="en-US" sz="2200" dirty="0" smtClean="0"/>
              <a:t>b- Investigation of pet. ether extract.</a:t>
            </a:r>
          </a:p>
          <a:p>
            <a:pPr algn="just"/>
            <a:endParaRPr lang="en-US" sz="2200" dirty="0" smtClean="0"/>
          </a:p>
          <a:p>
            <a:pPr algn="just"/>
            <a:r>
              <a:rPr lang="en-US" sz="2200" dirty="0" smtClean="0"/>
              <a:t>c- Investigation of </a:t>
            </a:r>
            <a:r>
              <a:rPr lang="en-US" sz="2200" dirty="0" err="1" smtClean="0"/>
              <a:t>methanolic</a:t>
            </a:r>
            <a:r>
              <a:rPr lang="en-US" sz="2200" dirty="0" smtClean="0"/>
              <a:t> extract constituents:</a:t>
            </a:r>
          </a:p>
          <a:p>
            <a:pPr algn="just"/>
            <a:r>
              <a:rPr lang="en-US" sz="2200" dirty="0" err="1" smtClean="0"/>
              <a:t>phenolics</a:t>
            </a:r>
            <a:r>
              <a:rPr lang="en-US" sz="2200" dirty="0" smtClean="0"/>
              <a:t>, </a:t>
            </a:r>
            <a:r>
              <a:rPr lang="en-US" sz="2200" dirty="0" err="1" smtClean="0"/>
              <a:t>flavonoids</a:t>
            </a:r>
            <a:r>
              <a:rPr lang="en-US" sz="2200" dirty="0" smtClean="0"/>
              <a:t>, </a:t>
            </a:r>
            <a:r>
              <a:rPr lang="en-US" sz="2200" dirty="0" err="1" smtClean="0"/>
              <a:t>phenylethanoids</a:t>
            </a:r>
            <a:r>
              <a:rPr lang="en-US" sz="2200" dirty="0" smtClean="0"/>
              <a:t> and </a:t>
            </a:r>
            <a:r>
              <a:rPr lang="en-US" sz="2200" dirty="0" err="1" smtClean="0"/>
              <a:t>iridoids</a:t>
            </a:r>
            <a:r>
              <a:rPr lang="en-US" sz="2200" dirty="0" smtClean="0"/>
              <a:t>.</a:t>
            </a:r>
          </a:p>
          <a:p>
            <a:pPr algn="just"/>
            <a:endParaRPr lang="en-US" sz="2200" dirty="0" smtClean="0"/>
          </a:p>
        </p:txBody>
      </p:sp>
      <p:pic>
        <p:nvPicPr>
          <p:cNvPr id="12" name="Picture 1" descr="C:\Users\DELL\Desktop\verbena.jpg"/>
          <p:cNvPicPr>
            <a:picLocks noChangeAspect="1" noChangeArrowheads="1"/>
          </p:cNvPicPr>
          <p:nvPr/>
        </p:nvPicPr>
        <p:blipFill>
          <a:blip r:embed="rId2"/>
          <a:srcRect/>
          <a:stretch>
            <a:fillRect/>
          </a:stretch>
        </p:blipFill>
        <p:spPr bwMode="auto">
          <a:xfrm>
            <a:off x="6286512" y="2071678"/>
            <a:ext cx="2646102" cy="261082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28596" y="642918"/>
            <a:ext cx="5257800" cy="542908"/>
          </a:xfrm>
        </p:spPr>
        <p:txBody>
          <a:bodyPr>
            <a:noAutofit/>
          </a:bodyPr>
          <a:lstStyle/>
          <a:p>
            <a:r>
              <a:rPr lang="en-US" b="1" dirty="0" smtClean="0"/>
              <a:t>Aim of Work (Cont.)</a:t>
            </a:r>
            <a:endParaRPr lang="en-US" b="1" dirty="0"/>
          </a:p>
        </p:txBody>
      </p:sp>
      <p:sp>
        <p:nvSpPr>
          <p:cNvPr id="19" name="Subtitle 18"/>
          <p:cNvSpPr>
            <a:spLocks noGrp="1"/>
          </p:cNvSpPr>
          <p:nvPr>
            <p:ph type="subTitle" idx="11"/>
          </p:nvPr>
        </p:nvSpPr>
        <p:spPr>
          <a:xfrm>
            <a:off x="285720" y="2143116"/>
            <a:ext cx="5500726" cy="2786082"/>
          </a:xfrm>
        </p:spPr>
        <p:style>
          <a:lnRef idx="1">
            <a:schemeClr val="accent1"/>
          </a:lnRef>
          <a:fillRef idx="2">
            <a:schemeClr val="accent1"/>
          </a:fillRef>
          <a:effectRef idx="1">
            <a:schemeClr val="accent1"/>
          </a:effectRef>
          <a:fontRef idx="minor">
            <a:schemeClr val="dk1"/>
          </a:fontRef>
        </p:style>
        <p:txBody>
          <a:bodyPr>
            <a:noAutofit/>
          </a:bodyPr>
          <a:lstStyle/>
          <a:p>
            <a:pPr algn="just">
              <a:lnSpc>
                <a:spcPct val="150000"/>
              </a:lnSpc>
            </a:pPr>
            <a:r>
              <a:rPr lang="en-US" sz="2200" dirty="0" smtClean="0"/>
              <a:t>2- Evaluation of biological activity of essential oil (EO), pet. ether extract (PEE) and methanol extract (ME):</a:t>
            </a:r>
          </a:p>
          <a:p>
            <a:pPr algn="just">
              <a:lnSpc>
                <a:spcPct val="150000"/>
              </a:lnSpc>
            </a:pPr>
            <a:r>
              <a:rPr lang="en-US" sz="2200" dirty="0" smtClean="0"/>
              <a:t>Anti-inflammatory, antimicrobial and antioxidant effects.</a:t>
            </a:r>
            <a:endParaRPr lang="ar-SA" sz="2200" dirty="0"/>
          </a:p>
        </p:txBody>
      </p:sp>
      <p:pic>
        <p:nvPicPr>
          <p:cNvPr id="12" name="Picture 1" descr="C:\Users\DELL\Desktop\verbena.jpg"/>
          <p:cNvPicPr>
            <a:picLocks noChangeAspect="1" noChangeArrowheads="1"/>
          </p:cNvPicPr>
          <p:nvPr/>
        </p:nvPicPr>
        <p:blipFill>
          <a:blip r:embed="rId2"/>
          <a:srcRect/>
          <a:stretch>
            <a:fillRect/>
          </a:stretch>
        </p:blipFill>
        <p:spPr bwMode="auto">
          <a:xfrm>
            <a:off x="6286512" y="2071678"/>
            <a:ext cx="2646102" cy="261082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28596" y="357166"/>
            <a:ext cx="5257800" cy="471470"/>
          </a:xfrm>
        </p:spPr>
        <p:txBody>
          <a:bodyPr>
            <a:noAutofit/>
          </a:bodyPr>
          <a:lstStyle/>
          <a:p>
            <a:r>
              <a:rPr lang="en-US" b="1" dirty="0" smtClean="0"/>
              <a:t>Essential oil</a:t>
            </a:r>
            <a:endParaRPr lang="en-US" b="1" dirty="0"/>
          </a:p>
        </p:txBody>
      </p:sp>
      <p:sp>
        <p:nvSpPr>
          <p:cNvPr id="13" name="Subtitle 12"/>
          <p:cNvSpPr>
            <a:spLocks noGrp="1"/>
          </p:cNvSpPr>
          <p:nvPr>
            <p:ph type="subTitle" idx="11"/>
          </p:nvPr>
        </p:nvSpPr>
        <p:spPr>
          <a:xfrm>
            <a:off x="357158" y="1071546"/>
            <a:ext cx="8072494" cy="1143008"/>
          </a:xfrm>
        </p:spPr>
        <p:style>
          <a:lnRef idx="1">
            <a:schemeClr val="accent1"/>
          </a:lnRef>
          <a:fillRef idx="2">
            <a:schemeClr val="accent1"/>
          </a:fillRef>
          <a:effectRef idx="1">
            <a:schemeClr val="accent1"/>
          </a:effectRef>
          <a:fontRef idx="minor">
            <a:schemeClr val="dk1"/>
          </a:fontRef>
        </p:style>
        <p:txBody>
          <a:bodyPr>
            <a:noAutofit/>
          </a:bodyPr>
          <a:lstStyle/>
          <a:p>
            <a:pPr algn="just">
              <a:lnSpc>
                <a:spcPct val="150000"/>
              </a:lnSpc>
            </a:pPr>
            <a:r>
              <a:rPr lang="en-US" sz="2400" dirty="0" smtClean="0"/>
              <a:t>Isolation of essential oil from the fresh aerial part of </a:t>
            </a:r>
            <a:r>
              <a:rPr lang="en-US" sz="2400" i="1" dirty="0" smtClean="0"/>
              <a:t>V. </a:t>
            </a:r>
            <a:r>
              <a:rPr lang="en-US" sz="2400" i="1" dirty="0" err="1" smtClean="0"/>
              <a:t>tenara</a:t>
            </a:r>
            <a:r>
              <a:rPr lang="en-US" sz="2400" i="1" dirty="0" smtClean="0"/>
              <a:t> </a:t>
            </a:r>
            <a:r>
              <a:rPr lang="en-US" sz="2400" dirty="0" smtClean="0"/>
              <a:t>by </a:t>
            </a:r>
            <a:r>
              <a:rPr lang="en-US" sz="2400" dirty="0" err="1" smtClean="0"/>
              <a:t>hydrodistillation</a:t>
            </a:r>
            <a:r>
              <a:rPr lang="en-US" sz="2400" dirty="0" smtClean="0"/>
              <a:t> using </a:t>
            </a:r>
            <a:r>
              <a:rPr lang="en-US" sz="2400" dirty="0" err="1" smtClean="0"/>
              <a:t>Clavenger</a:t>
            </a:r>
            <a:r>
              <a:rPr lang="en-US" sz="2400" dirty="0" smtClean="0"/>
              <a:t> apparatus.</a:t>
            </a:r>
            <a:endParaRPr lang="en-US" sz="2400" dirty="0"/>
          </a:p>
        </p:txBody>
      </p:sp>
      <p:pic>
        <p:nvPicPr>
          <p:cNvPr id="2050" name="Picture 2" descr="C:\Users\DELL\Pictures\clavenger app.jpg"/>
          <p:cNvPicPr>
            <a:picLocks noChangeAspect="1" noChangeArrowheads="1"/>
          </p:cNvPicPr>
          <p:nvPr/>
        </p:nvPicPr>
        <p:blipFill>
          <a:blip r:embed="rId2"/>
          <a:srcRect/>
          <a:stretch>
            <a:fillRect/>
          </a:stretch>
        </p:blipFill>
        <p:spPr bwMode="auto">
          <a:xfrm>
            <a:off x="6858016" y="2500306"/>
            <a:ext cx="1524000" cy="2990850"/>
          </a:xfrm>
          <a:prstGeom prst="rect">
            <a:avLst/>
          </a:prstGeom>
          <a:noFill/>
        </p:spPr>
      </p:pic>
      <p:sp>
        <p:nvSpPr>
          <p:cNvPr id="21" name="Rectangle 20"/>
          <p:cNvSpPr/>
          <p:nvPr/>
        </p:nvSpPr>
        <p:spPr>
          <a:xfrm>
            <a:off x="428596" y="2357430"/>
            <a:ext cx="5857916" cy="830997"/>
          </a:xfrm>
          <a:prstGeom prst="rect">
            <a:avLst/>
          </a:prstGeom>
          <a:solidFill>
            <a:srgbClr val="99CCFF"/>
          </a:solidFill>
        </p:spPr>
        <p:style>
          <a:lnRef idx="0">
            <a:schemeClr val="accent3"/>
          </a:lnRef>
          <a:fillRef idx="3">
            <a:schemeClr val="accent3"/>
          </a:fillRef>
          <a:effectRef idx="3">
            <a:schemeClr val="accent3"/>
          </a:effectRef>
          <a:fontRef idx="minor">
            <a:schemeClr val="lt1"/>
          </a:fontRef>
        </p:style>
        <p:txBody>
          <a:bodyPr wrap="square">
            <a:spAutoFit/>
          </a:bodyPr>
          <a:lstStyle/>
          <a:p>
            <a:pPr algn="ctr" rtl="0"/>
            <a:r>
              <a:rPr lang="en-US" sz="2400" b="1" dirty="0">
                <a:solidFill>
                  <a:schemeClr val="tx1"/>
                </a:solidFill>
              </a:rPr>
              <a:t>Table  </a:t>
            </a:r>
            <a:r>
              <a:rPr lang="en-US" sz="2400" b="1" dirty="0" smtClean="0">
                <a:solidFill>
                  <a:schemeClr val="tx1"/>
                </a:solidFill>
              </a:rPr>
              <a:t>(1) Physical characters of essential </a:t>
            </a:r>
            <a:r>
              <a:rPr lang="en-US" sz="2400" b="1" dirty="0">
                <a:solidFill>
                  <a:schemeClr val="tx1"/>
                </a:solidFill>
              </a:rPr>
              <a:t>oil of </a:t>
            </a:r>
            <a:r>
              <a:rPr lang="en-US" sz="2400" b="1" i="1" dirty="0">
                <a:solidFill>
                  <a:schemeClr val="tx1"/>
                </a:solidFill>
              </a:rPr>
              <a:t>Verbena </a:t>
            </a:r>
            <a:r>
              <a:rPr lang="en-US" sz="2400" b="1" i="1" dirty="0" err="1">
                <a:solidFill>
                  <a:schemeClr val="tx1"/>
                </a:solidFill>
              </a:rPr>
              <a:t>tenara</a:t>
            </a:r>
            <a:endParaRPr lang="en-US" sz="2400" b="1" dirty="0">
              <a:solidFill>
                <a:schemeClr val="tx1"/>
              </a:solidFill>
            </a:endParaRPr>
          </a:p>
        </p:txBody>
      </p:sp>
      <p:graphicFrame>
        <p:nvGraphicFramePr>
          <p:cNvPr id="22" name="Table 21"/>
          <p:cNvGraphicFramePr>
            <a:graphicFrameLocks noGrp="1"/>
          </p:cNvGraphicFramePr>
          <p:nvPr>
            <p:extLst>
              <p:ext uri="{D42A27DB-BD31-4B8C-83A1-F6EECF244321}">
                <p14:modId xmlns:p14="http://schemas.microsoft.com/office/powerpoint/2010/main" val="2542365383"/>
              </p:ext>
            </p:extLst>
          </p:nvPr>
        </p:nvGraphicFramePr>
        <p:xfrm>
          <a:off x="428596" y="3357562"/>
          <a:ext cx="5929354" cy="2494606"/>
        </p:xfrm>
        <a:graphic>
          <a:graphicData uri="http://schemas.openxmlformats.org/drawingml/2006/table">
            <a:tbl>
              <a:tblPr firstRow="1" bandRow="1">
                <a:tableStyleId>{F5AB1C69-6EDB-4FF4-983F-18BD219EF322}</a:tableStyleId>
              </a:tblPr>
              <a:tblGrid>
                <a:gridCol w="2392547"/>
                <a:gridCol w="3536807"/>
              </a:tblGrid>
              <a:tr h="500066">
                <a:tc>
                  <a:txBody>
                    <a:bodyPr/>
                    <a:lstStyle/>
                    <a:p>
                      <a:r>
                        <a:rPr lang="en-US" sz="2000" b="1" dirty="0" smtClean="0"/>
                        <a:t>Item</a:t>
                      </a:r>
                      <a:endParaRPr lang="en-US" sz="2000" b="1" dirty="0"/>
                    </a:p>
                  </a:txBody>
                  <a:tcPr anchor="ctr"/>
                </a:tc>
                <a:tc>
                  <a:txBody>
                    <a:bodyPr/>
                    <a:lstStyle/>
                    <a:p>
                      <a:pPr algn="ctr"/>
                      <a:r>
                        <a:rPr lang="en-US" sz="2000" b="1" dirty="0" smtClean="0"/>
                        <a:t>Result</a:t>
                      </a:r>
                      <a:endParaRPr lang="en-US" sz="2000" b="1" dirty="0"/>
                    </a:p>
                  </a:txBody>
                  <a:tcPr anchor="ctr"/>
                </a:tc>
              </a:tr>
              <a:tr h="409580">
                <a:tc>
                  <a:txBody>
                    <a:bodyPr/>
                    <a:lstStyle/>
                    <a:p>
                      <a:r>
                        <a:rPr lang="en-US" sz="2000" b="1" dirty="0" err="1" smtClean="0"/>
                        <a:t>Colour</a:t>
                      </a:r>
                      <a:endParaRPr lang="en-US" sz="2000" b="1" dirty="0"/>
                    </a:p>
                  </a:txBody>
                  <a:tcPr/>
                </a:tc>
                <a:tc>
                  <a:txBody>
                    <a:bodyPr/>
                    <a:lstStyle/>
                    <a:p>
                      <a:pPr algn="ctr"/>
                      <a:r>
                        <a:rPr lang="en-US" sz="2000" b="1" dirty="0" smtClean="0"/>
                        <a:t>Yellowish</a:t>
                      </a:r>
                      <a:endParaRPr lang="en-US" sz="2000" b="1" dirty="0"/>
                    </a:p>
                  </a:txBody>
                  <a:tcPr/>
                </a:tc>
              </a:tr>
              <a:tr h="274320">
                <a:tc>
                  <a:txBody>
                    <a:bodyPr/>
                    <a:lstStyle/>
                    <a:p>
                      <a:r>
                        <a:rPr lang="en-US" sz="2000" b="1" dirty="0" err="1" smtClean="0"/>
                        <a:t>Odour</a:t>
                      </a:r>
                      <a:endParaRPr lang="en-US" sz="2000" b="1" dirty="0"/>
                    </a:p>
                  </a:txBody>
                  <a:tcPr/>
                </a:tc>
                <a:tc>
                  <a:txBody>
                    <a:bodyPr/>
                    <a:lstStyle/>
                    <a:p>
                      <a:pPr algn="ctr"/>
                      <a:r>
                        <a:rPr lang="en-US" sz="2000" b="1" dirty="0" smtClean="0"/>
                        <a:t>Aromatic characteristic </a:t>
                      </a:r>
                      <a:endParaRPr lang="en-US" sz="2000" b="1" dirty="0"/>
                    </a:p>
                  </a:txBody>
                  <a:tcPr/>
                </a:tc>
              </a:tr>
              <a:tr h="274320">
                <a:tc>
                  <a:txBody>
                    <a:bodyPr/>
                    <a:lstStyle/>
                    <a:p>
                      <a:r>
                        <a:rPr lang="en-US" sz="2000" b="1" dirty="0" smtClean="0"/>
                        <a:t>Percentage</a:t>
                      </a:r>
                      <a:endParaRPr lang="en-US" sz="2000" b="1" dirty="0"/>
                    </a:p>
                  </a:txBody>
                  <a:tcPr/>
                </a:tc>
                <a:tc>
                  <a:txBody>
                    <a:bodyPr/>
                    <a:lstStyle/>
                    <a:p>
                      <a:pPr algn="ctr"/>
                      <a:r>
                        <a:rPr lang="en-US" sz="2000" b="1" kern="1200" dirty="0" smtClean="0">
                          <a:solidFill>
                            <a:schemeClr val="dk1"/>
                          </a:solidFill>
                          <a:latin typeface="+mn-lt"/>
                          <a:ea typeface="+mn-ea"/>
                          <a:cs typeface="+mn-cs"/>
                        </a:rPr>
                        <a:t>0.21% </a:t>
                      </a:r>
                      <a:endParaRPr lang="en-US" sz="2000" b="1" dirty="0"/>
                    </a:p>
                  </a:txBody>
                  <a:tcPr/>
                </a:tc>
              </a:tr>
              <a:tr h="274320">
                <a:tc>
                  <a:txBody>
                    <a:bodyPr/>
                    <a:lstStyle/>
                    <a:p>
                      <a:r>
                        <a:rPr lang="en-US" sz="2000" b="1" kern="1200" dirty="0" smtClean="0">
                          <a:solidFill>
                            <a:schemeClr val="dk1"/>
                          </a:solidFill>
                          <a:latin typeface="+mn-lt"/>
                          <a:ea typeface="+mn-ea"/>
                          <a:cs typeface="+mn-cs"/>
                        </a:rPr>
                        <a:t>refractive index </a:t>
                      </a:r>
                      <a:endParaRPr lang="en-US" sz="2000" b="1" dirty="0"/>
                    </a:p>
                  </a:txBody>
                  <a:tcPr/>
                </a:tc>
                <a:tc>
                  <a:txBody>
                    <a:bodyPr/>
                    <a:lstStyle/>
                    <a:p>
                      <a:pPr algn="ctr"/>
                      <a:r>
                        <a:rPr lang="en-US" sz="2000" b="1" kern="1200" dirty="0" smtClean="0">
                          <a:solidFill>
                            <a:schemeClr val="dk1"/>
                          </a:solidFill>
                          <a:latin typeface="+mn-lt"/>
                          <a:ea typeface="+mn-ea"/>
                          <a:cs typeface="+mn-cs"/>
                        </a:rPr>
                        <a:t>1.46277</a:t>
                      </a:r>
                      <a:endParaRPr lang="en-US" sz="2000" b="1" dirty="0"/>
                    </a:p>
                  </a:txBody>
                  <a:tcPr/>
                </a:tc>
              </a:tr>
              <a:tr h="274320">
                <a:tc>
                  <a:txBody>
                    <a:bodyPr/>
                    <a:lstStyle/>
                    <a:p>
                      <a:r>
                        <a:rPr lang="en-US" sz="2000" b="1" kern="1200" dirty="0" smtClean="0">
                          <a:solidFill>
                            <a:schemeClr val="dk1"/>
                          </a:solidFill>
                          <a:latin typeface="+mn-lt"/>
                          <a:ea typeface="+mn-ea"/>
                          <a:cs typeface="+mn-cs"/>
                        </a:rPr>
                        <a:t>specific gravity </a:t>
                      </a:r>
                      <a:endParaRPr lang="en-US" sz="2000" b="1" dirty="0"/>
                    </a:p>
                  </a:txBody>
                  <a:tcPr/>
                </a:tc>
                <a:tc>
                  <a:txBody>
                    <a:bodyPr/>
                    <a:lstStyle/>
                    <a:p>
                      <a:pPr algn="ctr"/>
                      <a:r>
                        <a:rPr lang="en-US" sz="2000" b="1" kern="1200" dirty="0" smtClean="0">
                          <a:solidFill>
                            <a:schemeClr val="dk1"/>
                          </a:solidFill>
                          <a:latin typeface="+mn-lt"/>
                          <a:ea typeface="+mn-ea"/>
                          <a:cs typeface="+mn-cs"/>
                        </a:rPr>
                        <a:t>0.87322 </a:t>
                      </a:r>
                      <a:endParaRPr lang="en-US" sz="2000" b="1" dirty="0"/>
                    </a:p>
                  </a:txBody>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14282" y="357166"/>
            <a:ext cx="4357718" cy="614346"/>
          </a:xfrm>
        </p:spPr>
        <p:txBody>
          <a:bodyPr>
            <a:noAutofit/>
          </a:bodyPr>
          <a:lstStyle/>
          <a:p>
            <a:r>
              <a:rPr lang="en-US" dirty="0" smtClean="0"/>
              <a:t>Essential oil (Cont.)</a:t>
            </a:r>
            <a:endParaRPr lang="en-US" dirty="0"/>
          </a:p>
        </p:txBody>
      </p:sp>
      <p:graphicFrame>
        <p:nvGraphicFramePr>
          <p:cNvPr id="18" name="Table 17"/>
          <p:cNvGraphicFramePr>
            <a:graphicFrameLocks noGrp="1"/>
          </p:cNvGraphicFramePr>
          <p:nvPr/>
        </p:nvGraphicFramePr>
        <p:xfrm>
          <a:off x="4643438" y="1214422"/>
          <a:ext cx="4214842" cy="4784578"/>
        </p:xfrm>
        <a:graphic>
          <a:graphicData uri="http://schemas.openxmlformats.org/drawingml/2006/table">
            <a:tbl>
              <a:tblPr firstRow="1" bandRow="1">
                <a:tableStyleId>{F5AB1C69-6EDB-4FF4-983F-18BD219EF322}</a:tableStyleId>
              </a:tblPr>
              <a:tblGrid>
                <a:gridCol w="428628"/>
                <a:gridCol w="857256"/>
                <a:gridCol w="1000132"/>
                <a:gridCol w="1928826"/>
              </a:tblGrid>
              <a:tr h="670417">
                <a:tc>
                  <a:txBody>
                    <a:bodyPr/>
                    <a:lstStyle/>
                    <a:p>
                      <a:pPr algn="ctr" rtl="0">
                        <a:spcAft>
                          <a:spcPts val="0"/>
                        </a:spcAft>
                      </a:pPr>
                      <a:r>
                        <a:rPr lang="en-US" sz="1800" b="1" dirty="0" smtClean="0">
                          <a:latin typeface="+mn-lt"/>
                          <a:ea typeface="SimSun"/>
                          <a:cs typeface="Arial"/>
                        </a:rPr>
                        <a:t>No</a:t>
                      </a:r>
                      <a:endParaRPr lang="en-US" sz="1800" b="1" dirty="0">
                        <a:latin typeface="+mn-lt"/>
                        <a:ea typeface="SimSun"/>
                        <a:cs typeface="Arial"/>
                      </a:endParaRPr>
                    </a:p>
                  </a:txBody>
                  <a:tcPr marL="68580" marR="68580" marT="0" marB="0" anchor="ctr"/>
                </a:tc>
                <a:tc>
                  <a:txBody>
                    <a:bodyPr/>
                    <a:lstStyle/>
                    <a:p>
                      <a:pPr algn="ctr" rtl="0">
                        <a:spcAft>
                          <a:spcPts val="0"/>
                        </a:spcAft>
                      </a:pPr>
                      <a:r>
                        <a:rPr lang="en-US" sz="1800" b="1" dirty="0" err="1">
                          <a:latin typeface="+mn-lt"/>
                        </a:rPr>
                        <a:t>Rt</a:t>
                      </a:r>
                      <a:endParaRPr lang="en-US" sz="1800" b="1" dirty="0">
                        <a:latin typeface="+mn-lt"/>
                        <a:ea typeface="Times New Roman"/>
                        <a:cs typeface="Arial"/>
                      </a:endParaRPr>
                    </a:p>
                  </a:txBody>
                  <a:tcPr marL="68580" marR="68580" marT="0" marB="0" anchor="ctr"/>
                </a:tc>
                <a:tc>
                  <a:txBody>
                    <a:bodyPr/>
                    <a:lstStyle/>
                    <a:p>
                      <a:pPr algn="ctr" rtl="0">
                        <a:spcAft>
                          <a:spcPts val="0"/>
                        </a:spcAft>
                      </a:pPr>
                      <a:r>
                        <a:rPr lang="en-US" sz="1800" b="1" dirty="0" smtClean="0">
                          <a:latin typeface="+mn-lt"/>
                        </a:rPr>
                        <a:t>%</a:t>
                      </a:r>
                      <a:endParaRPr lang="en-US" sz="1800" b="1" dirty="0">
                        <a:latin typeface="+mn-lt"/>
                        <a:ea typeface="Times New Roman"/>
                        <a:cs typeface="Arial"/>
                      </a:endParaRPr>
                    </a:p>
                  </a:txBody>
                  <a:tcPr marL="68580" marR="68580" marT="0" marB="0" anchor="ctr"/>
                </a:tc>
                <a:tc>
                  <a:txBody>
                    <a:bodyPr/>
                    <a:lstStyle/>
                    <a:p>
                      <a:pPr algn="ctr" rtl="0">
                        <a:spcAft>
                          <a:spcPts val="0"/>
                        </a:spcAft>
                      </a:pPr>
                      <a:r>
                        <a:rPr lang="en-US" sz="1800" b="1" dirty="0" smtClean="0">
                          <a:latin typeface="+mn-lt"/>
                        </a:rPr>
                        <a:t>Identified  </a:t>
                      </a:r>
                      <a:r>
                        <a:rPr lang="en-US" sz="1800" b="1" dirty="0">
                          <a:latin typeface="+mn-lt"/>
                        </a:rPr>
                        <a:t>compounds</a:t>
                      </a:r>
                      <a:endParaRPr lang="en-US" sz="1800" b="1" dirty="0">
                        <a:latin typeface="+mn-lt"/>
                        <a:ea typeface="Times New Roman"/>
                        <a:cs typeface="Arial"/>
                      </a:endParaRPr>
                    </a:p>
                  </a:txBody>
                  <a:tcPr marL="68580" marR="68580" marT="0" marB="0"/>
                </a:tc>
              </a:tr>
              <a:tr h="335209">
                <a:tc>
                  <a:txBody>
                    <a:bodyPr/>
                    <a:lstStyle/>
                    <a:p>
                      <a:pPr algn="ctr" rtl="0">
                        <a:spcAft>
                          <a:spcPts val="0"/>
                        </a:spcAft>
                      </a:pPr>
                      <a:r>
                        <a:rPr lang="en-US" sz="1800" b="1">
                          <a:latin typeface="+mn-lt"/>
                        </a:rPr>
                        <a:t>1</a:t>
                      </a:r>
                      <a:endParaRPr lang="en-US" sz="1800" b="1">
                        <a:latin typeface="+mn-lt"/>
                        <a:ea typeface="Times New Roman"/>
                        <a:cs typeface="Arial"/>
                      </a:endParaRPr>
                    </a:p>
                  </a:txBody>
                  <a:tcPr marL="68580" marR="68580" marT="0" marB="0"/>
                </a:tc>
                <a:tc>
                  <a:txBody>
                    <a:bodyPr/>
                    <a:lstStyle/>
                    <a:p>
                      <a:pPr algn="ctr" rtl="0">
                        <a:spcAft>
                          <a:spcPts val="0"/>
                        </a:spcAft>
                      </a:pPr>
                      <a:r>
                        <a:rPr lang="en-US" sz="1800" b="1">
                          <a:latin typeface="+mn-lt"/>
                        </a:rPr>
                        <a:t>4.13</a:t>
                      </a:r>
                      <a:endParaRPr lang="en-US" sz="1800" b="1">
                        <a:latin typeface="+mn-lt"/>
                        <a:ea typeface="Times New Roman"/>
                        <a:cs typeface="Arial"/>
                      </a:endParaRPr>
                    </a:p>
                  </a:txBody>
                  <a:tcPr marL="68580" marR="68580" marT="0" marB="0"/>
                </a:tc>
                <a:tc>
                  <a:txBody>
                    <a:bodyPr/>
                    <a:lstStyle/>
                    <a:p>
                      <a:pPr algn="ctr" rtl="0">
                        <a:spcAft>
                          <a:spcPts val="0"/>
                        </a:spcAft>
                      </a:pPr>
                      <a:r>
                        <a:rPr lang="en-US" sz="1800" b="1">
                          <a:latin typeface="+mn-lt"/>
                        </a:rPr>
                        <a:t>2.5</a:t>
                      </a:r>
                      <a:endParaRPr lang="en-US" sz="1800" b="1">
                        <a:latin typeface="+mn-lt"/>
                        <a:ea typeface="Times New Roman"/>
                        <a:cs typeface="Arial"/>
                      </a:endParaRPr>
                    </a:p>
                  </a:txBody>
                  <a:tcPr marL="68580" marR="68580" marT="0" marB="0"/>
                </a:tc>
                <a:tc>
                  <a:txBody>
                    <a:bodyPr/>
                    <a:lstStyle/>
                    <a:p>
                      <a:pPr algn="ctr" rtl="0">
                        <a:spcAft>
                          <a:spcPts val="0"/>
                        </a:spcAft>
                      </a:pPr>
                      <a:r>
                        <a:rPr lang="en-US" sz="1800" b="1">
                          <a:latin typeface="+mn-lt"/>
                        </a:rPr>
                        <a:t>α - Pinene</a:t>
                      </a:r>
                      <a:endParaRPr lang="en-US" sz="1800" b="1">
                        <a:latin typeface="+mn-lt"/>
                        <a:ea typeface="Times New Roman"/>
                        <a:cs typeface="Arial"/>
                      </a:endParaRPr>
                    </a:p>
                  </a:txBody>
                  <a:tcPr marL="68580" marR="68580" marT="0" marB="0"/>
                </a:tc>
              </a:tr>
              <a:tr h="335209">
                <a:tc>
                  <a:txBody>
                    <a:bodyPr/>
                    <a:lstStyle/>
                    <a:p>
                      <a:pPr algn="ctr" rtl="0">
                        <a:spcAft>
                          <a:spcPts val="0"/>
                        </a:spcAft>
                      </a:pPr>
                      <a:r>
                        <a:rPr lang="en-US" sz="1800" b="1">
                          <a:latin typeface="+mn-lt"/>
                        </a:rPr>
                        <a:t>2</a:t>
                      </a:r>
                      <a:endParaRPr lang="en-US" sz="1800" b="1">
                        <a:latin typeface="+mn-lt"/>
                        <a:ea typeface="Times New Roman"/>
                        <a:cs typeface="Arial"/>
                      </a:endParaRPr>
                    </a:p>
                  </a:txBody>
                  <a:tcPr marL="68580" marR="68580" marT="0" marB="0"/>
                </a:tc>
                <a:tc>
                  <a:txBody>
                    <a:bodyPr/>
                    <a:lstStyle/>
                    <a:p>
                      <a:pPr algn="ctr" rtl="0">
                        <a:spcAft>
                          <a:spcPts val="0"/>
                        </a:spcAft>
                      </a:pPr>
                      <a:r>
                        <a:rPr lang="en-US" sz="1800" b="1">
                          <a:latin typeface="+mn-lt"/>
                        </a:rPr>
                        <a:t>4.3</a:t>
                      </a:r>
                      <a:endParaRPr lang="en-US" sz="1800" b="1">
                        <a:latin typeface="+mn-lt"/>
                        <a:ea typeface="Times New Roman"/>
                        <a:cs typeface="Arial"/>
                      </a:endParaRPr>
                    </a:p>
                  </a:txBody>
                  <a:tcPr marL="68580" marR="68580" marT="0" marB="0"/>
                </a:tc>
                <a:tc>
                  <a:txBody>
                    <a:bodyPr/>
                    <a:lstStyle/>
                    <a:p>
                      <a:pPr algn="ctr" rtl="0">
                        <a:spcAft>
                          <a:spcPts val="0"/>
                        </a:spcAft>
                      </a:pPr>
                      <a:r>
                        <a:rPr lang="en-US" sz="1800" b="1" dirty="0">
                          <a:latin typeface="+mn-lt"/>
                        </a:rPr>
                        <a:t>5.5</a:t>
                      </a:r>
                      <a:endParaRPr lang="en-US" sz="1800" b="1" dirty="0">
                        <a:latin typeface="+mn-lt"/>
                        <a:ea typeface="Times New Roman"/>
                        <a:cs typeface="Arial"/>
                      </a:endParaRPr>
                    </a:p>
                  </a:txBody>
                  <a:tcPr marL="68580" marR="68580" marT="0" marB="0"/>
                </a:tc>
                <a:tc>
                  <a:txBody>
                    <a:bodyPr/>
                    <a:lstStyle/>
                    <a:p>
                      <a:pPr algn="ctr" rtl="0">
                        <a:spcAft>
                          <a:spcPts val="0"/>
                        </a:spcAft>
                      </a:pPr>
                      <a:r>
                        <a:rPr lang="en-US" sz="1800" b="1">
                          <a:latin typeface="+mn-lt"/>
                        </a:rPr>
                        <a:t>β-Pinene</a:t>
                      </a:r>
                      <a:endParaRPr lang="en-US" sz="1800" b="1">
                        <a:latin typeface="+mn-lt"/>
                        <a:ea typeface="Times New Roman"/>
                        <a:cs typeface="Arial"/>
                      </a:endParaRPr>
                    </a:p>
                  </a:txBody>
                  <a:tcPr marL="68580" marR="68580" marT="0" marB="0"/>
                </a:tc>
              </a:tr>
              <a:tr h="335209">
                <a:tc>
                  <a:txBody>
                    <a:bodyPr/>
                    <a:lstStyle/>
                    <a:p>
                      <a:pPr algn="ctr" rtl="0">
                        <a:spcAft>
                          <a:spcPts val="0"/>
                        </a:spcAft>
                      </a:pPr>
                      <a:r>
                        <a:rPr lang="en-US" sz="1800" b="1">
                          <a:latin typeface="+mn-lt"/>
                        </a:rPr>
                        <a:t>3</a:t>
                      </a:r>
                      <a:endParaRPr lang="en-US" sz="1800" b="1">
                        <a:latin typeface="+mn-lt"/>
                        <a:ea typeface="Times New Roman"/>
                        <a:cs typeface="Arial"/>
                      </a:endParaRPr>
                    </a:p>
                  </a:txBody>
                  <a:tcPr marL="68580" marR="68580" marT="0" marB="0"/>
                </a:tc>
                <a:tc>
                  <a:txBody>
                    <a:bodyPr/>
                    <a:lstStyle/>
                    <a:p>
                      <a:pPr algn="ctr" rtl="0">
                        <a:spcAft>
                          <a:spcPts val="0"/>
                        </a:spcAft>
                      </a:pPr>
                      <a:r>
                        <a:rPr lang="en-US" sz="1800" b="1">
                          <a:latin typeface="+mn-lt"/>
                        </a:rPr>
                        <a:t>6.39</a:t>
                      </a:r>
                      <a:endParaRPr lang="en-US" sz="1800" b="1">
                        <a:latin typeface="+mn-lt"/>
                        <a:ea typeface="Times New Roman"/>
                        <a:cs typeface="Arial"/>
                      </a:endParaRPr>
                    </a:p>
                  </a:txBody>
                  <a:tcPr marL="68580" marR="68580" marT="0" marB="0"/>
                </a:tc>
                <a:tc>
                  <a:txBody>
                    <a:bodyPr/>
                    <a:lstStyle/>
                    <a:p>
                      <a:pPr algn="ctr" rtl="0">
                        <a:spcAft>
                          <a:spcPts val="0"/>
                        </a:spcAft>
                      </a:pPr>
                      <a:r>
                        <a:rPr lang="en-US" sz="1800" b="1">
                          <a:latin typeface="+mn-lt"/>
                        </a:rPr>
                        <a:t>2.85</a:t>
                      </a:r>
                      <a:endParaRPr lang="en-US" sz="1800" b="1">
                        <a:latin typeface="+mn-lt"/>
                        <a:ea typeface="Times New Roman"/>
                        <a:cs typeface="Arial"/>
                      </a:endParaRPr>
                    </a:p>
                  </a:txBody>
                  <a:tcPr marL="68580" marR="68580" marT="0" marB="0"/>
                </a:tc>
                <a:tc>
                  <a:txBody>
                    <a:bodyPr/>
                    <a:lstStyle/>
                    <a:p>
                      <a:pPr algn="ctr" rtl="0">
                        <a:spcAft>
                          <a:spcPts val="0"/>
                        </a:spcAft>
                      </a:pPr>
                      <a:r>
                        <a:rPr lang="en-US" sz="1800" b="1" dirty="0">
                          <a:latin typeface="+mn-lt"/>
                        </a:rPr>
                        <a:t>Cineol</a:t>
                      </a:r>
                      <a:endParaRPr lang="en-US" sz="1800" b="1" dirty="0">
                        <a:latin typeface="+mn-lt"/>
                        <a:ea typeface="Times New Roman"/>
                        <a:cs typeface="Arial"/>
                      </a:endParaRPr>
                    </a:p>
                  </a:txBody>
                  <a:tcPr marL="68580" marR="68580" marT="0" marB="0"/>
                </a:tc>
              </a:tr>
              <a:tr h="335209">
                <a:tc>
                  <a:txBody>
                    <a:bodyPr/>
                    <a:lstStyle/>
                    <a:p>
                      <a:pPr algn="ctr" rtl="0">
                        <a:spcAft>
                          <a:spcPts val="0"/>
                        </a:spcAft>
                      </a:pPr>
                      <a:r>
                        <a:rPr lang="en-US" sz="1800" b="1">
                          <a:latin typeface="+mn-lt"/>
                        </a:rPr>
                        <a:t>4</a:t>
                      </a:r>
                      <a:endParaRPr lang="en-US" sz="1800" b="1">
                        <a:latin typeface="+mn-lt"/>
                        <a:ea typeface="Times New Roman"/>
                        <a:cs typeface="Arial"/>
                      </a:endParaRPr>
                    </a:p>
                  </a:txBody>
                  <a:tcPr marL="68580" marR="68580" marT="0" marB="0"/>
                </a:tc>
                <a:tc>
                  <a:txBody>
                    <a:bodyPr/>
                    <a:lstStyle/>
                    <a:p>
                      <a:pPr algn="ctr" rtl="0">
                        <a:spcAft>
                          <a:spcPts val="0"/>
                        </a:spcAft>
                      </a:pPr>
                      <a:r>
                        <a:rPr lang="en-US" sz="1800" b="1">
                          <a:latin typeface="+mn-lt"/>
                        </a:rPr>
                        <a:t>6.44</a:t>
                      </a:r>
                      <a:endParaRPr lang="en-US" sz="1800" b="1">
                        <a:latin typeface="+mn-lt"/>
                        <a:ea typeface="Times New Roman"/>
                        <a:cs typeface="Arial"/>
                      </a:endParaRPr>
                    </a:p>
                  </a:txBody>
                  <a:tcPr marL="68580" marR="68580" marT="0" marB="0"/>
                </a:tc>
                <a:tc>
                  <a:txBody>
                    <a:bodyPr/>
                    <a:lstStyle/>
                    <a:p>
                      <a:pPr algn="ctr" rtl="0">
                        <a:spcAft>
                          <a:spcPts val="0"/>
                        </a:spcAft>
                      </a:pPr>
                      <a:r>
                        <a:rPr lang="en-US" sz="1800" b="1">
                          <a:latin typeface="+mn-lt"/>
                        </a:rPr>
                        <a:t>15.64</a:t>
                      </a:r>
                      <a:endParaRPr lang="en-US" sz="1800" b="1">
                        <a:latin typeface="+mn-lt"/>
                        <a:ea typeface="Times New Roman"/>
                        <a:cs typeface="Arial"/>
                      </a:endParaRPr>
                    </a:p>
                  </a:txBody>
                  <a:tcPr marL="68580" marR="68580" marT="0" marB="0"/>
                </a:tc>
                <a:tc>
                  <a:txBody>
                    <a:bodyPr/>
                    <a:lstStyle/>
                    <a:p>
                      <a:pPr algn="ctr" rtl="0">
                        <a:spcAft>
                          <a:spcPts val="0"/>
                        </a:spcAft>
                      </a:pPr>
                      <a:r>
                        <a:rPr lang="en-US" sz="1800" b="1" dirty="0">
                          <a:latin typeface="+mn-lt"/>
                        </a:rPr>
                        <a:t>Menthol</a:t>
                      </a:r>
                      <a:endParaRPr lang="en-US" sz="1800" b="1" dirty="0">
                        <a:latin typeface="+mn-lt"/>
                        <a:ea typeface="Times New Roman"/>
                        <a:cs typeface="Arial"/>
                      </a:endParaRPr>
                    </a:p>
                  </a:txBody>
                  <a:tcPr marL="68580" marR="68580" marT="0" marB="0"/>
                </a:tc>
              </a:tr>
              <a:tr h="335209">
                <a:tc>
                  <a:txBody>
                    <a:bodyPr/>
                    <a:lstStyle/>
                    <a:p>
                      <a:pPr algn="ctr" rtl="0">
                        <a:spcAft>
                          <a:spcPts val="0"/>
                        </a:spcAft>
                      </a:pPr>
                      <a:r>
                        <a:rPr lang="en-US" sz="1800" b="1">
                          <a:latin typeface="+mn-lt"/>
                        </a:rPr>
                        <a:t>5</a:t>
                      </a:r>
                      <a:endParaRPr lang="en-US" sz="1800" b="1">
                        <a:latin typeface="+mn-lt"/>
                        <a:ea typeface="Times New Roman"/>
                        <a:cs typeface="Arial"/>
                      </a:endParaRPr>
                    </a:p>
                  </a:txBody>
                  <a:tcPr marL="68580" marR="68580" marT="0" marB="0"/>
                </a:tc>
                <a:tc>
                  <a:txBody>
                    <a:bodyPr/>
                    <a:lstStyle/>
                    <a:p>
                      <a:pPr algn="ctr" rtl="0">
                        <a:spcAft>
                          <a:spcPts val="0"/>
                        </a:spcAft>
                      </a:pPr>
                      <a:r>
                        <a:rPr lang="en-US" sz="1800" b="1">
                          <a:latin typeface="+mn-lt"/>
                        </a:rPr>
                        <a:t>7.8</a:t>
                      </a:r>
                      <a:endParaRPr lang="en-US" sz="1800" b="1">
                        <a:latin typeface="+mn-lt"/>
                        <a:ea typeface="Times New Roman"/>
                        <a:cs typeface="Arial"/>
                      </a:endParaRPr>
                    </a:p>
                  </a:txBody>
                  <a:tcPr marL="68580" marR="68580" marT="0" marB="0"/>
                </a:tc>
                <a:tc>
                  <a:txBody>
                    <a:bodyPr/>
                    <a:lstStyle/>
                    <a:p>
                      <a:pPr algn="ctr" rtl="0">
                        <a:spcAft>
                          <a:spcPts val="0"/>
                        </a:spcAft>
                      </a:pPr>
                      <a:r>
                        <a:rPr lang="en-US" sz="1800" b="1">
                          <a:latin typeface="+mn-lt"/>
                        </a:rPr>
                        <a:t>1.42</a:t>
                      </a:r>
                      <a:endParaRPr lang="en-US" sz="1800" b="1">
                        <a:latin typeface="+mn-lt"/>
                        <a:ea typeface="Times New Roman"/>
                        <a:cs typeface="Arial"/>
                      </a:endParaRPr>
                    </a:p>
                  </a:txBody>
                  <a:tcPr marL="68580" marR="68580" marT="0" marB="0"/>
                </a:tc>
                <a:tc>
                  <a:txBody>
                    <a:bodyPr/>
                    <a:lstStyle/>
                    <a:p>
                      <a:pPr algn="ctr" rtl="0">
                        <a:spcAft>
                          <a:spcPts val="0"/>
                        </a:spcAft>
                      </a:pPr>
                      <a:r>
                        <a:rPr lang="en-US" sz="1800" b="1">
                          <a:latin typeface="+mn-lt"/>
                        </a:rPr>
                        <a:t>Terpinol</a:t>
                      </a:r>
                      <a:endParaRPr lang="en-US" sz="1800" b="1">
                        <a:latin typeface="+mn-lt"/>
                        <a:ea typeface="Times New Roman"/>
                        <a:cs typeface="Arial"/>
                      </a:endParaRPr>
                    </a:p>
                  </a:txBody>
                  <a:tcPr marL="68580" marR="68580" marT="0" marB="0"/>
                </a:tc>
              </a:tr>
              <a:tr h="335209">
                <a:tc>
                  <a:txBody>
                    <a:bodyPr/>
                    <a:lstStyle/>
                    <a:p>
                      <a:pPr algn="ctr" rtl="0">
                        <a:spcAft>
                          <a:spcPts val="0"/>
                        </a:spcAft>
                      </a:pPr>
                      <a:r>
                        <a:rPr lang="en-US" sz="1800" b="1">
                          <a:latin typeface="+mn-lt"/>
                        </a:rPr>
                        <a:t>6</a:t>
                      </a:r>
                      <a:endParaRPr lang="en-US" sz="1800" b="1">
                        <a:latin typeface="+mn-lt"/>
                        <a:ea typeface="Times New Roman"/>
                        <a:cs typeface="Arial"/>
                      </a:endParaRPr>
                    </a:p>
                  </a:txBody>
                  <a:tcPr marL="68580" marR="68580" marT="0" marB="0"/>
                </a:tc>
                <a:tc>
                  <a:txBody>
                    <a:bodyPr/>
                    <a:lstStyle/>
                    <a:p>
                      <a:pPr algn="ctr" rtl="0">
                        <a:spcAft>
                          <a:spcPts val="0"/>
                        </a:spcAft>
                      </a:pPr>
                      <a:r>
                        <a:rPr lang="en-US" sz="1800" b="1">
                          <a:latin typeface="+mn-lt"/>
                        </a:rPr>
                        <a:t>8.5</a:t>
                      </a:r>
                      <a:endParaRPr lang="en-US" sz="1800" b="1">
                        <a:latin typeface="+mn-lt"/>
                        <a:ea typeface="Times New Roman"/>
                        <a:cs typeface="Arial"/>
                      </a:endParaRPr>
                    </a:p>
                  </a:txBody>
                  <a:tcPr marL="68580" marR="68580" marT="0" marB="0"/>
                </a:tc>
                <a:tc>
                  <a:txBody>
                    <a:bodyPr/>
                    <a:lstStyle/>
                    <a:p>
                      <a:pPr algn="ctr" rtl="0">
                        <a:spcAft>
                          <a:spcPts val="0"/>
                        </a:spcAft>
                      </a:pPr>
                      <a:r>
                        <a:rPr lang="en-US" sz="1800" b="1">
                          <a:latin typeface="+mn-lt"/>
                        </a:rPr>
                        <a:t>1.19</a:t>
                      </a:r>
                      <a:endParaRPr lang="en-US" sz="1800" b="1">
                        <a:latin typeface="+mn-lt"/>
                        <a:ea typeface="Times New Roman"/>
                        <a:cs typeface="Arial"/>
                      </a:endParaRPr>
                    </a:p>
                  </a:txBody>
                  <a:tcPr marL="68580" marR="68580" marT="0" marB="0"/>
                </a:tc>
                <a:tc>
                  <a:txBody>
                    <a:bodyPr/>
                    <a:lstStyle/>
                    <a:p>
                      <a:pPr algn="ctr" rtl="0">
                        <a:spcAft>
                          <a:spcPts val="0"/>
                        </a:spcAft>
                      </a:pPr>
                      <a:r>
                        <a:rPr lang="en-US" sz="1800" b="1">
                          <a:latin typeface="+mn-lt"/>
                        </a:rPr>
                        <a:t>Borneol</a:t>
                      </a:r>
                      <a:endParaRPr lang="en-US" sz="1800" b="1">
                        <a:latin typeface="+mn-lt"/>
                        <a:ea typeface="Times New Roman"/>
                        <a:cs typeface="Arial"/>
                      </a:endParaRPr>
                    </a:p>
                  </a:txBody>
                  <a:tcPr marL="68580" marR="68580" marT="0" marB="0"/>
                </a:tc>
              </a:tr>
              <a:tr h="335209">
                <a:tc>
                  <a:txBody>
                    <a:bodyPr/>
                    <a:lstStyle/>
                    <a:p>
                      <a:pPr algn="ctr" rtl="0">
                        <a:spcAft>
                          <a:spcPts val="0"/>
                        </a:spcAft>
                      </a:pPr>
                      <a:r>
                        <a:rPr lang="en-US" sz="1800" b="1">
                          <a:latin typeface="+mn-lt"/>
                        </a:rPr>
                        <a:t>7</a:t>
                      </a:r>
                      <a:endParaRPr lang="en-US" sz="1800" b="1">
                        <a:latin typeface="+mn-lt"/>
                        <a:ea typeface="Times New Roman"/>
                        <a:cs typeface="Arial"/>
                      </a:endParaRPr>
                    </a:p>
                  </a:txBody>
                  <a:tcPr marL="68580" marR="68580" marT="0" marB="0"/>
                </a:tc>
                <a:tc>
                  <a:txBody>
                    <a:bodyPr/>
                    <a:lstStyle/>
                    <a:p>
                      <a:pPr algn="ctr" rtl="0">
                        <a:spcAft>
                          <a:spcPts val="0"/>
                        </a:spcAft>
                      </a:pPr>
                      <a:r>
                        <a:rPr lang="en-US" sz="1800" b="1">
                          <a:latin typeface="+mn-lt"/>
                        </a:rPr>
                        <a:t>9.1</a:t>
                      </a:r>
                      <a:endParaRPr lang="en-US" sz="1800" b="1">
                        <a:latin typeface="+mn-lt"/>
                        <a:ea typeface="Times New Roman"/>
                        <a:cs typeface="Arial"/>
                      </a:endParaRPr>
                    </a:p>
                  </a:txBody>
                  <a:tcPr marL="68580" marR="68580" marT="0" marB="0"/>
                </a:tc>
                <a:tc>
                  <a:txBody>
                    <a:bodyPr/>
                    <a:lstStyle/>
                    <a:p>
                      <a:pPr algn="ctr" rtl="0">
                        <a:spcAft>
                          <a:spcPts val="0"/>
                        </a:spcAft>
                      </a:pPr>
                      <a:r>
                        <a:rPr lang="en-US" sz="1800" b="1">
                          <a:latin typeface="+mn-lt"/>
                        </a:rPr>
                        <a:t>4.8</a:t>
                      </a:r>
                      <a:endParaRPr lang="en-US" sz="1800" b="1">
                        <a:latin typeface="+mn-lt"/>
                        <a:ea typeface="Times New Roman"/>
                        <a:cs typeface="Arial"/>
                      </a:endParaRPr>
                    </a:p>
                  </a:txBody>
                  <a:tcPr marL="68580" marR="68580" marT="0" marB="0"/>
                </a:tc>
                <a:tc>
                  <a:txBody>
                    <a:bodyPr/>
                    <a:lstStyle/>
                    <a:p>
                      <a:pPr algn="ctr" rtl="0">
                        <a:spcAft>
                          <a:spcPts val="0"/>
                        </a:spcAft>
                      </a:pPr>
                      <a:r>
                        <a:rPr lang="en-US" sz="1800" b="1">
                          <a:latin typeface="+mn-lt"/>
                        </a:rPr>
                        <a:t>Camphene</a:t>
                      </a:r>
                      <a:endParaRPr lang="en-US" sz="1800" b="1">
                        <a:latin typeface="+mn-lt"/>
                        <a:ea typeface="Times New Roman"/>
                        <a:cs typeface="Arial"/>
                      </a:endParaRPr>
                    </a:p>
                  </a:txBody>
                  <a:tcPr marL="68580" marR="68580" marT="0" marB="0"/>
                </a:tc>
              </a:tr>
              <a:tr h="335209">
                <a:tc>
                  <a:txBody>
                    <a:bodyPr/>
                    <a:lstStyle/>
                    <a:p>
                      <a:pPr algn="ctr" rtl="0">
                        <a:spcAft>
                          <a:spcPts val="0"/>
                        </a:spcAft>
                      </a:pPr>
                      <a:r>
                        <a:rPr lang="en-US" sz="1800" b="1">
                          <a:latin typeface="+mn-lt"/>
                        </a:rPr>
                        <a:t>8</a:t>
                      </a:r>
                      <a:endParaRPr lang="en-US" sz="1800" b="1">
                        <a:latin typeface="+mn-lt"/>
                        <a:ea typeface="Times New Roman"/>
                        <a:cs typeface="Arial"/>
                      </a:endParaRPr>
                    </a:p>
                  </a:txBody>
                  <a:tcPr marL="68580" marR="68580" marT="0" marB="0"/>
                </a:tc>
                <a:tc>
                  <a:txBody>
                    <a:bodyPr/>
                    <a:lstStyle/>
                    <a:p>
                      <a:pPr algn="ctr" rtl="0">
                        <a:spcAft>
                          <a:spcPts val="0"/>
                        </a:spcAft>
                      </a:pPr>
                      <a:r>
                        <a:rPr lang="en-US" sz="1800" b="1">
                          <a:latin typeface="+mn-lt"/>
                        </a:rPr>
                        <a:t>11.11</a:t>
                      </a:r>
                      <a:endParaRPr lang="en-US" sz="1800" b="1">
                        <a:latin typeface="+mn-lt"/>
                        <a:ea typeface="Times New Roman"/>
                        <a:cs typeface="Arial"/>
                      </a:endParaRPr>
                    </a:p>
                  </a:txBody>
                  <a:tcPr marL="68580" marR="68580" marT="0" marB="0"/>
                </a:tc>
                <a:tc>
                  <a:txBody>
                    <a:bodyPr/>
                    <a:lstStyle/>
                    <a:p>
                      <a:pPr algn="ctr" rtl="0">
                        <a:spcAft>
                          <a:spcPts val="0"/>
                        </a:spcAft>
                      </a:pPr>
                      <a:r>
                        <a:rPr lang="en-US" sz="1800" b="1" dirty="0" smtClean="0">
                          <a:latin typeface="+mn-lt"/>
                        </a:rPr>
                        <a:t>13.0</a:t>
                      </a:r>
                      <a:endParaRPr lang="en-US" sz="1800" b="1" dirty="0">
                        <a:latin typeface="+mn-lt"/>
                        <a:ea typeface="Times New Roman"/>
                        <a:cs typeface="Arial"/>
                      </a:endParaRPr>
                    </a:p>
                  </a:txBody>
                  <a:tcPr marL="68580" marR="68580" marT="0" marB="0"/>
                </a:tc>
                <a:tc>
                  <a:txBody>
                    <a:bodyPr/>
                    <a:lstStyle/>
                    <a:p>
                      <a:pPr algn="ctr" rtl="0">
                        <a:spcAft>
                          <a:spcPts val="0"/>
                        </a:spcAft>
                      </a:pPr>
                      <a:r>
                        <a:rPr lang="en-US" sz="1800" b="1">
                          <a:latin typeface="+mn-lt"/>
                        </a:rPr>
                        <a:t>Eugenol</a:t>
                      </a:r>
                      <a:endParaRPr lang="en-US" sz="1800" b="1">
                        <a:latin typeface="+mn-lt"/>
                        <a:ea typeface="Times New Roman"/>
                        <a:cs typeface="Arial"/>
                      </a:endParaRPr>
                    </a:p>
                  </a:txBody>
                  <a:tcPr marL="68580" marR="68580" marT="0" marB="0"/>
                </a:tc>
              </a:tr>
              <a:tr h="335209">
                <a:tc>
                  <a:txBody>
                    <a:bodyPr/>
                    <a:lstStyle/>
                    <a:p>
                      <a:pPr algn="ctr" rtl="0">
                        <a:spcAft>
                          <a:spcPts val="0"/>
                        </a:spcAft>
                      </a:pPr>
                      <a:r>
                        <a:rPr lang="en-US" sz="1800" b="1">
                          <a:latin typeface="+mn-lt"/>
                        </a:rPr>
                        <a:t>9</a:t>
                      </a:r>
                      <a:endParaRPr lang="en-US" sz="1800" b="1">
                        <a:latin typeface="+mn-lt"/>
                        <a:ea typeface="Times New Roman"/>
                        <a:cs typeface="Arial"/>
                      </a:endParaRPr>
                    </a:p>
                  </a:txBody>
                  <a:tcPr marL="68580" marR="68580" marT="0" marB="0"/>
                </a:tc>
                <a:tc>
                  <a:txBody>
                    <a:bodyPr/>
                    <a:lstStyle/>
                    <a:p>
                      <a:pPr algn="ctr" rtl="0">
                        <a:spcAft>
                          <a:spcPts val="0"/>
                        </a:spcAft>
                      </a:pPr>
                      <a:r>
                        <a:rPr lang="en-US" sz="1800" b="1">
                          <a:latin typeface="+mn-lt"/>
                        </a:rPr>
                        <a:t>13.55</a:t>
                      </a:r>
                      <a:endParaRPr lang="en-US" sz="1800" b="1">
                        <a:latin typeface="+mn-lt"/>
                        <a:ea typeface="Times New Roman"/>
                        <a:cs typeface="Arial"/>
                      </a:endParaRPr>
                    </a:p>
                  </a:txBody>
                  <a:tcPr marL="68580" marR="68580" marT="0" marB="0"/>
                </a:tc>
                <a:tc>
                  <a:txBody>
                    <a:bodyPr/>
                    <a:lstStyle/>
                    <a:p>
                      <a:pPr algn="ctr" rtl="0">
                        <a:spcAft>
                          <a:spcPts val="0"/>
                        </a:spcAft>
                      </a:pPr>
                      <a:r>
                        <a:rPr lang="en-US" sz="1800" b="1">
                          <a:latin typeface="+mn-lt"/>
                        </a:rPr>
                        <a:t>2.44</a:t>
                      </a:r>
                      <a:endParaRPr lang="en-US" sz="1800" b="1">
                        <a:latin typeface="+mn-lt"/>
                        <a:ea typeface="Times New Roman"/>
                        <a:cs typeface="Arial"/>
                      </a:endParaRPr>
                    </a:p>
                  </a:txBody>
                  <a:tcPr marL="68580" marR="68580" marT="0" marB="0"/>
                </a:tc>
                <a:tc>
                  <a:txBody>
                    <a:bodyPr/>
                    <a:lstStyle/>
                    <a:p>
                      <a:pPr algn="ctr" rtl="0">
                        <a:spcAft>
                          <a:spcPts val="0"/>
                        </a:spcAft>
                      </a:pPr>
                      <a:r>
                        <a:rPr lang="en-US" sz="1800" b="1">
                          <a:latin typeface="+mn-lt"/>
                        </a:rPr>
                        <a:t>β- Caryophyllene</a:t>
                      </a:r>
                      <a:endParaRPr lang="en-US" sz="1800" b="1">
                        <a:latin typeface="+mn-lt"/>
                        <a:ea typeface="Times New Roman"/>
                        <a:cs typeface="Arial"/>
                      </a:endParaRPr>
                    </a:p>
                  </a:txBody>
                  <a:tcPr marL="68580" marR="68580" marT="0" marB="0"/>
                </a:tc>
              </a:tr>
              <a:tr h="335209">
                <a:tc>
                  <a:txBody>
                    <a:bodyPr/>
                    <a:lstStyle/>
                    <a:p>
                      <a:pPr algn="ctr" rtl="0">
                        <a:spcAft>
                          <a:spcPts val="0"/>
                        </a:spcAft>
                      </a:pPr>
                      <a:r>
                        <a:rPr lang="en-US" sz="1800" b="1">
                          <a:latin typeface="+mn-lt"/>
                        </a:rPr>
                        <a:t>10</a:t>
                      </a:r>
                      <a:endParaRPr lang="en-US" sz="1800" b="1">
                        <a:latin typeface="+mn-lt"/>
                        <a:ea typeface="Times New Roman"/>
                        <a:cs typeface="Arial"/>
                      </a:endParaRPr>
                    </a:p>
                  </a:txBody>
                  <a:tcPr marL="68580" marR="68580" marT="0" marB="0"/>
                </a:tc>
                <a:tc>
                  <a:txBody>
                    <a:bodyPr/>
                    <a:lstStyle/>
                    <a:p>
                      <a:pPr algn="ctr" rtl="0">
                        <a:spcAft>
                          <a:spcPts val="0"/>
                        </a:spcAft>
                      </a:pPr>
                      <a:r>
                        <a:rPr lang="en-US" sz="1800" b="1">
                          <a:latin typeface="+mn-lt"/>
                        </a:rPr>
                        <a:t>14.03</a:t>
                      </a:r>
                      <a:endParaRPr lang="en-US" sz="1800" b="1">
                        <a:latin typeface="+mn-lt"/>
                        <a:ea typeface="Times New Roman"/>
                        <a:cs typeface="Arial"/>
                      </a:endParaRPr>
                    </a:p>
                  </a:txBody>
                  <a:tcPr marL="68580" marR="68580" marT="0" marB="0"/>
                </a:tc>
                <a:tc>
                  <a:txBody>
                    <a:bodyPr/>
                    <a:lstStyle/>
                    <a:p>
                      <a:pPr algn="ctr" rtl="0">
                        <a:spcAft>
                          <a:spcPts val="0"/>
                        </a:spcAft>
                      </a:pPr>
                      <a:r>
                        <a:rPr lang="en-US" sz="1800" b="1">
                          <a:latin typeface="+mn-lt"/>
                        </a:rPr>
                        <a:t>33.2</a:t>
                      </a:r>
                      <a:endParaRPr lang="en-US" sz="1800" b="1">
                        <a:latin typeface="+mn-lt"/>
                        <a:ea typeface="Times New Roman"/>
                        <a:cs typeface="Arial"/>
                      </a:endParaRPr>
                    </a:p>
                  </a:txBody>
                  <a:tcPr marL="68580" marR="68580" marT="0" marB="0"/>
                </a:tc>
                <a:tc>
                  <a:txBody>
                    <a:bodyPr/>
                    <a:lstStyle/>
                    <a:p>
                      <a:pPr algn="ctr" rtl="0">
                        <a:spcAft>
                          <a:spcPts val="0"/>
                        </a:spcAft>
                      </a:pPr>
                      <a:r>
                        <a:rPr lang="en-US" sz="1800" b="1" dirty="0" err="1">
                          <a:latin typeface="+mn-lt"/>
                        </a:rPr>
                        <a:t>Citronellyl</a:t>
                      </a:r>
                      <a:r>
                        <a:rPr lang="en-US" sz="1800" b="1" dirty="0">
                          <a:latin typeface="+mn-lt"/>
                        </a:rPr>
                        <a:t> acetate</a:t>
                      </a:r>
                      <a:endParaRPr lang="en-US" sz="1800" b="1" dirty="0">
                        <a:latin typeface="+mn-lt"/>
                        <a:ea typeface="Times New Roman"/>
                        <a:cs typeface="Arial"/>
                      </a:endParaRPr>
                    </a:p>
                  </a:txBody>
                  <a:tcPr marL="68580" marR="68580" marT="0" marB="0"/>
                </a:tc>
              </a:tr>
              <a:tr h="335209">
                <a:tc gridSpan="2">
                  <a:txBody>
                    <a:bodyPr/>
                    <a:lstStyle/>
                    <a:p>
                      <a:pPr algn="ctr" rtl="0">
                        <a:spcAft>
                          <a:spcPts val="0"/>
                        </a:spcAft>
                      </a:pPr>
                      <a:r>
                        <a:rPr lang="en-US" sz="1800" b="1">
                          <a:latin typeface="+mn-lt"/>
                        </a:rPr>
                        <a:t>Total</a:t>
                      </a:r>
                      <a:endParaRPr lang="en-US" sz="1800" b="1">
                        <a:latin typeface="+mn-lt"/>
                        <a:ea typeface="Times New Roman"/>
                        <a:cs typeface="Arial"/>
                      </a:endParaRPr>
                    </a:p>
                  </a:txBody>
                  <a:tcPr marL="68580" marR="68580" marT="0" marB="0"/>
                </a:tc>
                <a:tc hMerge="1">
                  <a:txBody>
                    <a:bodyPr/>
                    <a:lstStyle/>
                    <a:p>
                      <a:pPr rtl="1"/>
                      <a:endParaRPr lang="ar-SA"/>
                    </a:p>
                  </a:txBody>
                  <a:tcPr/>
                </a:tc>
                <a:tc gridSpan="2">
                  <a:txBody>
                    <a:bodyPr/>
                    <a:lstStyle/>
                    <a:p>
                      <a:pPr algn="l" rtl="0">
                        <a:spcAft>
                          <a:spcPts val="0"/>
                        </a:spcAft>
                        <a:tabLst>
                          <a:tab pos="1124585" algn="ctr"/>
                        </a:tabLst>
                      </a:pPr>
                      <a:r>
                        <a:rPr lang="en-US" sz="1800" b="1" dirty="0">
                          <a:latin typeface="+mn-lt"/>
                        </a:rPr>
                        <a:t>82.54</a:t>
                      </a:r>
                      <a:endParaRPr lang="en-US" sz="1800" b="1" dirty="0">
                        <a:latin typeface="+mn-lt"/>
                        <a:ea typeface="Times New Roman"/>
                        <a:cs typeface="Arial"/>
                      </a:endParaRPr>
                    </a:p>
                  </a:txBody>
                  <a:tcPr marL="68580" marR="68580" marT="0" marB="0"/>
                </a:tc>
                <a:tc hMerge="1">
                  <a:txBody>
                    <a:bodyPr/>
                    <a:lstStyle/>
                    <a:p>
                      <a:pPr rtl="1"/>
                      <a:endParaRPr lang="ar-SA"/>
                    </a:p>
                  </a:txBody>
                  <a:tcPr/>
                </a:tc>
              </a:tr>
            </a:tbl>
          </a:graphicData>
        </a:graphic>
      </p:graphicFrame>
      <p:sp>
        <p:nvSpPr>
          <p:cNvPr id="19" name="Rectangle 18"/>
          <p:cNvSpPr/>
          <p:nvPr/>
        </p:nvSpPr>
        <p:spPr>
          <a:xfrm>
            <a:off x="4643438" y="428604"/>
            <a:ext cx="4214810" cy="707886"/>
          </a:xfrm>
          <a:prstGeom prst="rect">
            <a:avLst/>
          </a:prstGeom>
          <a:solidFill>
            <a:srgbClr val="99CCFF"/>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rtl="0"/>
            <a:r>
              <a:rPr lang="en-US" sz="2000" b="1" dirty="0"/>
              <a:t>Table  </a:t>
            </a:r>
            <a:r>
              <a:rPr lang="en-US" sz="2000" b="1" dirty="0" smtClean="0"/>
              <a:t>(2) </a:t>
            </a:r>
            <a:r>
              <a:rPr lang="en-US" sz="2000" b="1" dirty="0"/>
              <a:t>GC/ MS analysis of the essential oil of </a:t>
            </a:r>
            <a:r>
              <a:rPr lang="en-US" sz="2000" b="1" i="1" dirty="0"/>
              <a:t>Verbena </a:t>
            </a:r>
            <a:r>
              <a:rPr lang="en-US" sz="2000" b="1" i="1" dirty="0" err="1"/>
              <a:t>tenara</a:t>
            </a:r>
            <a:endParaRPr lang="en-US" sz="2000" b="1" dirty="0"/>
          </a:p>
        </p:txBody>
      </p:sp>
      <p:sp>
        <p:nvSpPr>
          <p:cNvPr id="17" name="TextBox 16"/>
          <p:cNvSpPr txBox="1"/>
          <p:nvPr/>
        </p:nvSpPr>
        <p:spPr>
          <a:xfrm>
            <a:off x="285720" y="1000109"/>
            <a:ext cx="4214842" cy="4893647"/>
          </a:xfrm>
          <a:prstGeom prst="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pPr algn="just"/>
            <a:r>
              <a:rPr lang="en-US" sz="2400" b="1" dirty="0" smtClean="0"/>
              <a:t>Results of GC/MS of essential oil revealed that:</a:t>
            </a:r>
          </a:p>
          <a:p>
            <a:pPr algn="just"/>
            <a:r>
              <a:rPr lang="en-US" sz="2400" dirty="0" smtClean="0"/>
              <a:t>1- 10 compounds were identified in the oil.</a:t>
            </a:r>
          </a:p>
          <a:p>
            <a:pPr algn="just"/>
            <a:endParaRPr lang="en-US" sz="2400" dirty="0" smtClean="0"/>
          </a:p>
          <a:p>
            <a:pPr algn="just"/>
            <a:r>
              <a:rPr lang="en-US" sz="2400" dirty="0" smtClean="0"/>
              <a:t>2- the identified components constitute 82.54% of the total oil composition.</a:t>
            </a:r>
          </a:p>
          <a:p>
            <a:pPr algn="just"/>
            <a:endParaRPr lang="en-US" sz="2400" dirty="0" smtClean="0"/>
          </a:p>
          <a:p>
            <a:pPr algn="just"/>
            <a:r>
              <a:rPr lang="en-US" sz="2400" dirty="0" smtClean="0"/>
              <a:t>3- </a:t>
            </a:r>
            <a:r>
              <a:rPr lang="en-US" sz="2400" dirty="0" err="1" smtClean="0"/>
              <a:t>Citronellyl</a:t>
            </a:r>
            <a:r>
              <a:rPr lang="en-US" sz="2400" dirty="0" smtClean="0"/>
              <a:t> acetate (33.2%) is the major constituent followed by menthol (15.64%) and </a:t>
            </a:r>
            <a:r>
              <a:rPr lang="en-US" sz="2400" dirty="0" err="1" smtClean="0"/>
              <a:t>eugenol</a:t>
            </a:r>
            <a:r>
              <a:rPr lang="en-US" sz="2400" dirty="0" smtClean="0"/>
              <a:t> (13.0%).</a:t>
            </a:r>
            <a:endParaRPr lang="ar-SA"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143240" y="1357298"/>
            <a:ext cx="1690694" cy="628632"/>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400" b="1" dirty="0" smtClean="0"/>
              <a:t>Powdered  aerial part of the plant</a:t>
            </a:r>
            <a:endParaRPr lang="ar-SA" sz="1400" b="1" dirty="0"/>
          </a:p>
        </p:txBody>
      </p:sp>
      <p:sp>
        <p:nvSpPr>
          <p:cNvPr id="6" name="Rounded Rectangle 5"/>
          <p:cNvSpPr/>
          <p:nvPr/>
        </p:nvSpPr>
        <p:spPr>
          <a:xfrm>
            <a:off x="285720" y="1285860"/>
            <a:ext cx="1843070" cy="685800"/>
          </a:xfrm>
          <a:prstGeom prst="roundRect">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en-US" sz="1400" b="1" dirty="0" smtClean="0"/>
              <a:t>Pet. Ether extract (0.5%)</a:t>
            </a:r>
            <a:endParaRPr lang="ar-SA" sz="1400" b="1" dirty="0"/>
          </a:p>
        </p:txBody>
      </p:sp>
      <p:sp>
        <p:nvSpPr>
          <p:cNvPr id="7" name="Rounded Rectangle 6"/>
          <p:cNvSpPr/>
          <p:nvPr/>
        </p:nvSpPr>
        <p:spPr>
          <a:xfrm>
            <a:off x="5857884" y="642918"/>
            <a:ext cx="2143140" cy="623910"/>
          </a:xfrm>
          <a:prstGeom prst="roundRect">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en-US" sz="1400" b="1" dirty="0" smtClean="0"/>
              <a:t>Defatted Powder</a:t>
            </a:r>
            <a:endParaRPr lang="ar-SA" sz="1400" b="1" dirty="0"/>
          </a:p>
        </p:txBody>
      </p:sp>
      <p:sp>
        <p:nvSpPr>
          <p:cNvPr id="8" name="Left Arrow 7"/>
          <p:cNvSpPr/>
          <p:nvPr/>
        </p:nvSpPr>
        <p:spPr>
          <a:xfrm>
            <a:off x="2071670" y="1428736"/>
            <a:ext cx="978408" cy="484632"/>
          </a:xfrm>
          <a:prstGeom prst="lef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1" anchor="ctr"/>
          <a:lstStyle/>
          <a:p>
            <a:pPr algn="ctr"/>
            <a:endParaRPr lang="ar-SA"/>
          </a:p>
        </p:txBody>
      </p:sp>
      <p:sp>
        <p:nvSpPr>
          <p:cNvPr id="9" name="Right Arrow 8"/>
          <p:cNvSpPr/>
          <p:nvPr/>
        </p:nvSpPr>
        <p:spPr>
          <a:xfrm rot="19764476">
            <a:off x="4841543" y="1143909"/>
            <a:ext cx="978408" cy="484632"/>
          </a:xfrm>
          <a:prstGeom prst="righ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1" anchor="ctr"/>
          <a:lstStyle/>
          <a:p>
            <a:pPr algn="ctr"/>
            <a:endParaRPr lang="ar-SA"/>
          </a:p>
        </p:txBody>
      </p:sp>
      <p:sp>
        <p:nvSpPr>
          <p:cNvPr id="10" name="Rounded Rectangle 9"/>
          <p:cNvSpPr/>
          <p:nvPr/>
        </p:nvSpPr>
        <p:spPr>
          <a:xfrm>
            <a:off x="5929322" y="1928802"/>
            <a:ext cx="2133600" cy="500066"/>
          </a:xfrm>
          <a:prstGeom prst="roundRect">
            <a:avLst/>
          </a:prstGeom>
        </p:spPr>
        <p:style>
          <a:lnRef idx="0">
            <a:schemeClr val="accent4"/>
          </a:lnRef>
          <a:fillRef idx="3">
            <a:schemeClr val="accent4"/>
          </a:fillRef>
          <a:effectRef idx="3">
            <a:schemeClr val="accent4"/>
          </a:effectRef>
          <a:fontRef idx="minor">
            <a:schemeClr val="lt1"/>
          </a:fontRef>
        </p:style>
        <p:txBody>
          <a:bodyPr rtlCol="1" anchor="ctr"/>
          <a:lstStyle/>
          <a:p>
            <a:pPr algn="ctr"/>
            <a:r>
              <a:rPr lang="en-US" sz="1400" b="1" dirty="0" smtClean="0"/>
              <a:t>Methanol extract (6%)</a:t>
            </a:r>
            <a:endParaRPr lang="ar-SA" sz="1400" b="1" dirty="0"/>
          </a:p>
        </p:txBody>
      </p:sp>
      <p:sp>
        <p:nvSpPr>
          <p:cNvPr id="11" name="Down Arrow 10"/>
          <p:cNvSpPr/>
          <p:nvPr/>
        </p:nvSpPr>
        <p:spPr>
          <a:xfrm>
            <a:off x="6786578" y="1285860"/>
            <a:ext cx="304800" cy="609600"/>
          </a:xfrm>
          <a:prstGeom prst="down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1" anchor="ctr"/>
          <a:lstStyle/>
          <a:p>
            <a:pPr algn="ctr"/>
            <a:endParaRPr lang="ar-SA"/>
          </a:p>
        </p:txBody>
      </p:sp>
      <p:sp>
        <p:nvSpPr>
          <p:cNvPr id="12" name="Down Arrow 11"/>
          <p:cNvSpPr/>
          <p:nvPr/>
        </p:nvSpPr>
        <p:spPr>
          <a:xfrm>
            <a:off x="928662" y="2071678"/>
            <a:ext cx="304800" cy="609600"/>
          </a:xfrm>
          <a:prstGeom prst="down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1" anchor="ctr"/>
          <a:lstStyle/>
          <a:p>
            <a:pPr algn="ctr"/>
            <a:endParaRPr lang="ar-SA"/>
          </a:p>
        </p:txBody>
      </p:sp>
      <p:sp>
        <p:nvSpPr>
          <p:cNvPr id="13" name="Rectangle 12"/>
          <p:cNvSpPr/>
          <p:nvPr/>
        </p:nvSpPr>
        <p:spPr>
          <a:xfrm>
            <a:off x="1214414" y="2214554"/>
            <a:ext cx="1409688" cy="29529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rtlCol="1" anchor="ctr"/>
          <a:lstStyle/>
          <a:p>
            <a:pPr algn="ctr"/>
            <a:r>
              <a:rPr lang="en-US" sz="1400" b="1" dirty="0" err="1" smtClean="0"/>
              <a:t>Saponification</a:t>
            </a:r>
            <a:endParaRPr lang="ar-SA" sz="1400" b="1" dirty="0"/>
          </a:p>
        </p:txBody>
      </p:sp>
      <p:sp>
        <p:nvSpPr>
          <p:cNvPr id="14" name="Rectangle 13"/>
          <p:cNvSpPr/>
          <p:nvPr/>
        </p:nvSpPr>
        <p:spPr>
          <a:xfrm>
            <a:off x="428596" y="2786058"/>
            <a:ext cx="1471594" cy="176226"/>
          </a:xfrm>
          <a:prstGeom prst="rect">
            <a:avLst/>
          </a:prstGeom>
        </p:spPr>
        <p:style>
          <a:lnRef idx="0">
            <a:schemeClr val="accent2"/>
          </a:lnRef>
          <a:fillRef idx="3">
            <a:schemeClr val="accent2"/>
          </a:fillRef>
          <a:effectRef idx="3">
            <a:schemeClr val="accent2"/>
          </a:effectRef>
          <a:fontRef idx="minor">
            <a:schemeClr val="lt1"/>
          </a:fontRef>
        </p:style>
        <p:txBody>
          <a:bodyPr rtlCol="1" anchor="ctr"/>
          <a:lstStyle/>
          <a:p>
            <a:pPr algn="ctr"/>
            <a:endParaRPr lang="ar-SA"/>
          </a:p>
        </p:txBody>
      </p:sp>
      <p:sp>
        <p:nvSpPr>
          <p:cNvPr id="15" name="Down Arrow 14"/>
          <p:cNvSpPr/>
          <p:nvPr/>
        </p:nvSpPr>
        <p:spPr>
          <a:xfrm>
            <a:off x="357158" y="3000372"/>
            <a:ext cx="304800" cy="609600"/>
          </a:xfrm>
          <a:prstGeom prst="down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1" anchor="ctr"/>
          <a:lstStyle/>
          <a:p>
            <a:pPr algn="ctr"/>
            <a:endParaRPr lang="ar-SA"/>
          </a:p>
        </p:txBody>
      </p:sp>
      <p:sp>
        <p:nvSpPr>
          <p:cNvPr id="16" name="Down Arrow 15"/>
          <p:cNvSpPr/>
          <p:nvPr/>
        </p:nvSpPr>
        <p:spPr>
          <a:xfrm>
            <a:off x="1714480" y="3000372"/>
            <a:ext cx="304800" cy="609600"/>
          </a:xfrm>
          <a:prstGeom prst="down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1" anchor="ctr"/>
          <a:lstStyle/>
          <a:p>
            <a:pPr algn="ctr"/>
            <a:endParaRPr lang="ar-SA"/>
          </a:p>
        </p:txBody>
      </p:sp>
      <p:sp>
        <p:nvSpPr>
          <p:cNvPr id="17" name="Rounded Rectangle 16"/>
          <p:cNvSpPr/>
          <p:nvPr/>
        </p:nvSpPr>
        <p:spPr>
          <a:xfrm>
            <a:off x="214282" y="3643314"/>
            <a:ext cx="914376" cy="457200"/>
          </a:xfrm>
          <a:prstGeom prst="roundRect">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en-US" sz="1400" b="1" dirty="0" err="1" smtClean="0"/>
              <a:t>Unsap</a:t>
            </a:r>
            <a:r>
              <a:rPr lang="en-US" sz="1400" b="1" dirty="0" smtClean="0"/>
              <a:t>.</a:t>
            </a:r>
            <a:endParaRPr lang="ar-SA" sz="1400" b="1" dirty="0"/>
          </a:p>
        </p:txBody>
      </p:sp>
      <p:sp>
        <p:nvSpPr>
          <p:cNvPr id="18" name="Rounded Rectangle 17"/>
          <p:cNvSpPr/>
          <p:nvPr/>
        </p:nvSpPr>
        <p:spPr>
          <a:xfrm>
            <a:off x="1428728" y="3643314"/>
            <a:ext cx="733412" cy="457200"/>
          </a:xfrm>
          <a:prstGeom prst="roundRect">
            <a:avLst/>
          </a:prstGeom>
        </p:spPr>
        <p:style>
          <a:lnRef idx="0">
            <a:schemeClr val="accent2"/>
          </a:lnRef>
          <a:fillRef idx="3">
            <a:schemeClr val="accent2"/>
          </a:fillRef>
          <a:effectRef idx="3">
            <a:schemeClr val="accent2"/>
          </a:effectRef>
          <a:fontRef idx="minor">
            <a:schemeClr val="lt1"/>
          </a:fontRef>
        </p:style>
        <p:txBody>
          <a:bodyPr rtlCol="1" anchor="ctr"/>
          <a:lstStyle/>
          <a:p>
            <a:pPr algn="ctr" rtl="0"/>
            <a:r>
              <a:rPr lang="en-US" sz="1400" b="1" dirty="0" smtClean="0"/>
              <a:t>Sap.</a:t>
            </a:r>
            <a:endParaRPr lang="ar-SA" sz="1400" b="1" dirty="0"/>
          </a:p>
        </p:txBody>
      </p:sp>
      <p:sp>
        <p:nvSpPr>
          <p:cNvPr id="19" name="Down Arrow 18"/>
          <p:cNvSpPr/>
          <p:nvPr/>
        </p:nvSpPr>
        <p:spPr>
          <a:xfrm>
            <a:off x="1714480" y="4143380"/>
            <a:ext cx="304800" cy="762000"/>
          </a:xfrm>
          <a:prstGeom prst="down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1" anchor="ctr"/>
          <a:lstStyle/>
          <a:p>
            <a:pPr algn="ctr"/>
            <a:endParaRPr lang="ar-SA"/>
          </a:p>
        </p:txBody>
      </p:sp>
      <p:sp>
        <p:nvSpPr>
          <p:cNvPr id="20" name="Rectangle 19"/>
          <p:cNvSpPr/>
          <p:nvPr/>
        </p:nvSpPr>
        <p:spPr>
          <a:xfrm>
            <a:off x="2000232" y="4286256"/>
            <a:ext cx="1428760" cy="4572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rtlCol="1" anchor="ctr"/>
          <a:lstStyle/>
          <a:p>
            <a:pPr algn="ctr"/>
            <a:r>
              <a:rPr lang="en-US" sz="1400" b="1" dirty="0" smtClean="0"/>
              <a:t>Acidification </a:t>
            </a:r>
          </a:p>
          <a:p>
            <a:pPr algn="ctr"/>
            <a:r>
              <a:rPr lang="en-US" sz="1400" b="1" dirty="0" err="1" smtClean="0"/>
              <a:t>Methylation</a:t>
            </a:r>
            <a:endParaRPr lang="ar-SA" sz="1400" b="1" dirty="0"/>
          </a:p>
        </p:txBody>
      </p:sp>
      <p:sp>
        <p:nvSpPr>
          <p:cNvPr id="21" name="Down Arrow 20"/>
          <p:cNvSpPr/>
          <p:nvPr/>
        </p:nvSpPr>
        <p:spPr>
          <a:xfrm>
            <a:off x="428596" y="4143380"/>
            <a:ext cx="304800" cy="762000"/>
          </a:xfrm>
          <a:prstGeom prst="down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1" anchor="ctr"/>
          <a:lstStyle/>
          <a:p>
            <a:pPr algn="ctr"/>
            <a:endParaRPr lang="ar-SA"/>
          </a:p>
        </p:txBody>
      </p:sp>
      <p:sp>
        <p:nvSpPr>
          <p:cNvPr id="22" name="Rounded Rectangle 21"/>
          <p:cNvSpPr/>
          <p:nvPr/>
        </p:nvSpPr>
        <p:spPr>
          <a:xfrm>
            <a:off x="285720" y="4929198"/>
            <a:ext cx="857256" cy="357190"/>
          </a:xfrm>
          <a:prstGeom prst="round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en-US" sz="1400" b="1" dirty="0" smtClean="0"/>
              <a:t>GC/MS</a:t>
            </a:r>
            <a:endParaRPr lang="ar-SA" sz="1400" b="1" dirty="0"/>
          </a:p>
        </p:txBody>
      </p:sp>
      <p:sp>
        <p:nvSpPr>
          <p:cNvPr id="23" name="Rounded Rectangle 22"/>
          <p:cNvSpPr/>
          <p:nvPr/>
        </p:nvSpPr>
        <p:spPr>
          <a:xfrm>
            <a:off x="1428728" y="4929198"/>
            <a:ext cx="857256" cy="428628"/>
          </a:xfrm>
          <a:prstGeom prst="round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en-US" sz="1400" b="1" dirty="0" smtClean="0"/>
              <a:t>GC/MS</a:t>
            </a:r>
            <a:endParaRPr lang="ar-SA" sz="1400" b="1" dirty="0"/>
          </a:p>
        </p:txBody>
      </p:sp>
      <p:sp>
        <p:nvSpPr>
          <p:cNvPr id="24" name="Down Arrow 23"/>
          <p:cNvSpPr/>
          <p:nvPr/>
        </p:nvSpPr>
        <p:spPr>
          <a:xfrm>
            <a:off x="6786578" y="2500306"/>
            <a:ext cx="304800" cy="609600"/>
          </a:xfrm>
          <a:prstGeom prst="down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1" anchor="ctr"/>
          <a:lstStyle/>
          <a:p>
            <a:pPr algn="ctr"/>
            <a:endParaRPr lang="ar-SA"/>
          </a:p>
        </p:txBody>
      </p:sp>
      <p:sp>
        <p:nvSpPr>
          <p:cNvPr id="25" name="Rectangle 24"/>
          <p:cNvSpPr/>
          <p:nvPr/>
        </p:nvSpPr>
        <p:spPr>
          <a:xfrm>
            <a:off x="3643306" y="3143248"/>
            <a:ext cx="4572032" cy="190504"/>
          </a:xfrm>
          <a:prstGeom prst="rect">
            <a:avLst/>
          </a:prstGeom>
        </p:spPr>
        <p:style>
          <a:lnRef idx="0">
            <a:schemeClr val="accent4"/>
          </a:lnRef>
          <a:fillRef idx="3">
            <a:schemeClr val="accent4"/>
          </a:fillRef>
          <a:effectRef idx="3">
            <a:schemeClr val="accent4"/>
          </a:effectRef>
          <a:fontRef idx="minor">
            <a:schemeClr val="lt1"/>
          </a:fontRef>
        </p:style>
        <p:txBody>
          <a:bodyPr rtlCol="1" anchor="ctr"/>
          <a:lstStyle/>
          <a:p>
            <a:pPr algn="ctr"/>
            <a:endParaRPr lang="ar-SA"/>
          </a:p>
        </p:txBody>
      </p:sp>
      <p:sp>
        <p:nvSpPr>
          <p:cNvPr id="26" name="Down Arrow 25"/>
          <p:cNvSpPr/>
          <p:nvPr/>
        </p:nvSpPr>
        <p:spPr>
          <a:xfrm>
            <a:off x="3500430" y="3429000"/>
            <a:ext cx="376238" cy="1785950"/>
          </a:xfrm>
          <a:prstGeom prst="down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1" anchor="ctr"/>
          <a:lstStyle/>
          <a:p>
            <a:pPr algn="ctr"/>
            <a:endParaRPr lang="ar-SA"/>
          </a:p>
        </p:txBody>
      </p:sp>
      <p:sp>
        <p:nvSpPr>
          <p:cNvPr id="27" name="Down Arrow 26"/>
          <p:cNvSpPr/>
          <p:nvPr/>
        </p:nvSpPr>
        <p:spPr>
          <a:xfrm>
            <a:off x="4714876" y="3357562"/>
            <a:ext cx="376238" cy="1785950"/>
          </a:xfrm>
          <a:prstGeom prst="down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1" anchor="ctr"/>
          <a:lstStyle/>
          <a:p>
            <a:pPr algn="ctr"/>
            <a:endParaRPr lang="ar-SA"/>
          </a:p>
        </p:txBody>
      </p:sp>
      <p:sp>
        <p:nvSpPr>
          <p:cNvPr id="32" name="Down Arrow 31"/>
          <p:cNvSpPr/>
          <p:nvPr/>
        </p:nvSpPr>
        <p:spPr>
          <a:xfrm>
            <a:off x="7858148" y="3357562"/>
            <a:ext cx="357190" cy="1785950"/>
          </a:xfrm>
          <a:prstGeom prst="down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1" anchor="ctr"/>
          <a:lstStyle/>
          <a:p>
            <a:pPr algn="ctr"/>
            <a:endParaRPr lang="ar-SA"/>
          </a:p>
        </p:txBody>
      </p:sp>
      <p:sp>
        <p:nvSpPr>
          <p:cNvPr id="33" name="Down Arrow 32"/>
          <p:cNvSpPr/>
          <p:nvPr/>
        </p:nvSpPr>
        <p:spPr>
          <a:xfrm>
            <a:off x="6072198" y="3429000"/>
            <a:ext cx="357190" cy="1643074"/>
          </a:xfrm>
          <a:prstGeom prst="down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1" anchor="ctr"/>
          <a:lstStyle/>
          <a:p>
            <a:pPr algn="ctr"/>
            <a:endParaRPr lang="ar-SA"/>
          </a:p>
        </p:txBody>
      </p:sp>
      <p:sp>
        <p:nvSpPr>
          <p:cNvPr id="35" name="Rounded Rectangle 34"/>
          <p:cNvSpPr/>
          <p:nvPr/>
        </p:nvSpPr>
        <p:spPr>
          <a:xfrm>
            <a:off x="7500958" y="5214950"/>
            <a:ext cx="1071570" cy="533400"/>
          </a:xfrm>
          <a:prstGeom prst="round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en-US" sz="1400" b="1" dirty="0" smtClean="0"/>
              <a:t>Trim &amp; Hill </a:t>
            </a:r>
            <a:endParaRPr lang="ar-SA" sz="1400" b="1" dirty="0"/>
          </a:p>
        </p:txBody>
      </p:sp>
      <p:sp>
        <p:nvSpPr>
          <p:cNvPr id="36" name="Rounded Rectangle 35"/>
          <p:cNvSpPr/>
          <p:nvPr/>
        </p:nvSpPr>
        <p:spPr>
          <a:xfrm>
            <a:off x="4429124" y="5286388"/>
            <a:ext cx="914400" cy="533400"/>
          </a:xfrm>
          <a:prstGeom prst="round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en-US" sz="1600" b="1" dirty="0" smtClean="0"/>
              <a:t>AlCl</a:t>
            </a:r>
            <a:r>
              <a:rPr lang="en-US" sz="1400" b="1" baseline="-25000" dirty="0" smtClean="0"/>
              <a:t>3</a:t>
            </a:r>
            <a:endParaRPr lang="ar-SA" sz="1600" b="1" baseline="-25000" dirty="0"/>
          </a:p>
        </p:txBody>
      </p:sp>
      <p:sp>
        <p:nvSpPr>
          <p:cNvPr id="37" name="Rounded Rectangle 36"/>
          <p:cNvSpPr/>
          <p:nvPr/>
        </p:nvSpPr>
        <p:spPr>
          <a:xfrm>
            <a:off x="3071802" y="5286388"/>
            <a:ext cx="1219200" cy="533400"/>
          </a:xfrm>
          <a:prstGeom prst="round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en-US" sz="1400" b="1" dirty="0" err="1" smtClean="0"/>
              <a:t>Folin-Ciocalteu</a:t>
            </a:r>
            <a:endParaRPr lang="ar-SA" sz="1400" b="1" dirty="0"/>
          </a:p>
        </p:txBody>
      </p:sp>
      <p:sp>
        <p:nvSpPr>
          <p:cNvPr id="38" name="Rectangle 37"/>
          <p:cNvSpPr/>
          <p:nvPr/>
        </p:nvSpPr>
        <p:spPr>
          <a:xfrm>
            <a:off x="3786182" y="4214818"/>
            <a:ext cx="928694" cy="3048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rtlCol="1" anchor="ctr"/>
          <a:lstStyle/>
          <a:p>
            <a:pPr algn="ctr"/>
            <a:r>
              <a:rPr lang="en-US" sz="1400" b="1" dirty="0" err="1" smtClean="0"/>
              <a:t>Phenolic</a:t>
            </a:r>
            <a:endParaRPr lang="ar-SA" sz="1400" b="1" dirty="0"/>
          </a:p>
        </p:txBody>
      </p:sp>
      <p:sp>
        <p:nvSpPr>
          <p:cNvPr id="39" name="Rectangle 38"/>
          <p:cNvSpPr/>
          <p:nvPr/>
        </p:nvSpPr>
        <p:spPr>
          <a:xfrm>
            <a:off x="5000628" y="4071942"/>
            <a:ext cx="1143008" cy="42862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rtlCol="1" anchor="ctr"/>
          <a:lstStyle/>
          <a:p>
            <a:pPr algn="ctr"/>
            <a:r>
              <a:rPr lang="en-US" sz="1400" b="1" dirty="0" err="1" smtClean="0"/>
              <a:t>Flavonoid</a:t>
            </a:r>
            <a:endParaRPr lang="ar-SA" sz="1400" b="1" dirty="0"/>
          </a:p>
        </p:txBody>
      </p:sp>
      <p:sp>
        <p:nvSpPr>
          <p:cNvPr id="40" name="Rounded Rectangle 39"/>
          <p:cNvSpPr/>
          <p:nvPr/>
        </p:nvSpPr>
        <p:spPr>
          <a:xfrm>
            <a:off x="5715008" y="5214950"/>
            <a:ext cx="1143008" cy="533400"/>
          </a:xfrm>
          <a:prstGeom prst="round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en-US" sz="1400" b="1" dirty="0" err="1" smtClean="0"/>
              <a:t>Arnow's</a:t>
            </a:r>
            <a:r>
              <a:rPr lang="en-US" sz="1400" b="1" dirty="0" smtClean="0"/>
              <a:t> reagent </a:t>
            </a:r>
            <a:endParaRPr lang="ar-SA" sz="1400" b="1" dirty="0"/>
          </a:p>
        </p:txBody>
      </p:sp>
      <p:sp>
        <p:nvSpPr>
          <p:cNvPr id="41" name="Rectangle 40"/>
          <p:cNvSpPr/>
          <p:nvPr/>
        </p:nvSpPr>
        <p:spPr>
          <a:xfrm>
            <a:off x="6357950" y="4071942"/>
            <a:ext cx="1500198" cy="42862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rtlCol="1" anchor="ctr"/>
          <a:lstStyle/>
          <a:p>
            <a:pPr algn="ctr"/>
            <a:r>
              <a:rPr lang="en-US" sz="1400" b="1" dirty="0" err="1" smtClean="0"/>
              <a:t>phenylethanoid</a:t>
            </a:r>
            <a:endParaRPr lang="ar-SA" sz="1400" b="1" dirty="0"/>
          </a:p>
        </p:txBody>
      </p:sp>
      <p:sp>
        <p:nvSpPr>
          <p:cNvPr id="43" name="Rectangle 42"/>
          <p:cNvSpPr/>
          <p:nvPr/>
        </p:nvSpPr>
        <p:spPr>
          <a:xfrm>
            <a:off x="8143900" y="4143380"/>
            <a:ext cx="785786" cy="28575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rtlCol="1" anchor="ctr"/>
          <a:lstStyle/>
          <a:p>
            <a:pPr algn="ctr"/>
            <a:r>
              <a:rPr lang="en-US" sz="1400" b="1" dirty="0" err="1" smtClean="0"/>
              <a:t>Iridoid</a:t>
            </a:r>
            <a:endParaRPr lang="ar-SA" sz="1400" b="1" dirty="0"/>
          </a:p>
        </p:txBody>
      </p:sp>
      <p:sp>
        <p:nvSpPr>
          <p:cNvPr id="44" name="TextBox 43"/>
          <p:cNvSpPr txBox="1"/>
          <p:nvPr/>
        </p:nvSpPr>
        <p:spPr>
          <a:xfrm>
            <a:off x="357158" y="357166"/>
            <a:ext cx="3500462" cy="646331"/>
          </a:xfrm>
          <a:prstGeom prst="rect">
            <a:avLst/>
          </a:prstGeom>
          <a:noFill/>
        </p:spPr>
        <p:txBody>
          <a:bodyPr wrap="square" rtlCol="1">
            <a:spAutoFit/>
          </a:bodyPr>
          <a:lstStyle/>
          <a:p>
            <a:r>
              <a:rPr lang="en-US" sz="3600" b="1" dirty="0" smtClean="0">
                <a:solidFill>
                  <a:schemeClr val="accent4"/>
                </a:solidFill>
              </a:rPr>
              <a:t>Methodology</a:t>
            </a:r>
            <a:endParaRPr lang="ar-SA" sz="3600" b="1" dirty="0">
              <a:solidFill>
                <a:schemeClr val="accent4"/>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1000"/>
                                        <p:tgtEl>
                                          <p:spTgt spid="4"/>
                                        </p:tgtEl>
                                      </p:cBhvr>
                                    </p:animEffect>
                                  </p:childTnLst>
                                </p:cTn>
                              </p:par>
                            </p:childTnLst>
                          </p:cTn>
                        </p:par>
                        <p:par>
                          <p:cTn id="8" fill="hold">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1000"/>
                                        <p:tgtEl>
                                          <p:spTgt spid="8"/>
                                        </p:tgtEl>
                                      </p:cBhvr>
                                    </p:animEffect>
                                  </p:childTnLst>
                                </p:cTn>
                              </p:par>
                            </p:childTnLst>
                          </p:cTn>
                        </p:par>
                        <p:par>
                          <p:cTn id="12" fill="hold">
                            <p:stCondLst>
                              <p:cond delay="2000"/>
                            </p:stCondLst>
                            <p:childTnLst>
                              <p:par>
                                <p:cTn id="13" presetID="4" presetClass="entr" presetSubtype="16"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ox(in)">
                                      <p:cBhvr>
                                        <p:cTn id="15" dur="1000"/>
                                        <p:tgtEl>
                                          <p:spTgt spid="6"/>
                                        </p:tgtEl>
                                      </p:cBhvr>
                                    </p:animEffect>
                                  </p:childTnLst>
                                </p:cTn>
                              </p:par>
                            </p:childTnLst>
                          </p:cTn>
                        </p:par>
                        <p:par>
                          <p:cTn id="16" fill="hold">
                            <p:stCondLst>
                              <p:cond delay="3000"/>
                            </p:stCondLst>
                            <p:childTnLst>
                              <p:par>
                                <p:cTn id="17" presetID="9"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dissolve">
                                      <p:cBhvr>
                                        <p:cTn id="19" dur="1000"/>
                                        <p:tgtEl>
                                          <p:spTgt spid="12"/>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heckerboard(across)">
                                      <p:cBhvr>
                                        <p:cTn id="22" dur="1000"/>
                                        <p:tgtEl>
                                          <p:spTgt spid="13"/>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dissolve">
                                      <p:cBhvr>
                                        <p:cTn id="25" dur="1000"/>
                                        <p:tgtEl>
                                          <p:spTgt spid="14"/>
                                        </p:tgtEl>
                                      </p:cBhvr>
                                    </p:animEffect>
                                  </p:childTnLst>
                                </p:cTn>
                              </p:par>
                            </p:childTnLst>
                          </p:cTn>
                        </p:par>
                        <p:par>
                          <p:cTn id="26" fill="hold">
                            <p:stCondLst>
                              <p:cond delay="4000"/>
                            </p:stCondLst>
                            <p:childTnLst>
                              <p:par>
                                <p:cTn id="27" presetID="9" presetClass="entr" presetSubtype="0"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dissolve">
                                      <p:cBhvr>
                                        <p:cTn id="29" dur="1000"/>
                                        <p:tgtEl>
                                          <p:spTgt spid="15"/>
                                        </p:tgtEl>
                                      </p:cBhvr>
                                    </p:animEffect>
                                  </p:childTnLst>
                                </p:cTn>
                              </p:par>
                            </p:childTnLst>
                          </p:cTn>
                        </p:par>
                        <p:par>
                          <p:cTn id="30" fill="hold">
                            <p:stCondLst>
                              <p:cond delay="5000"/>
                            </p:stCondLst>
                            <p:childTnLst>
                              <p:par>
                                <p:cTn id="31" presetID="4"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box(in)">
                                      <p:cBhvr>
                                        <p:cTn id="33" dur="1000"/>
                                        <p:tgtEl>
                                          <p:spTgt spid="17"/>
                                        </p:tgtEl>
                                      </p:cBhvr>
                                    </p:animEffect>
                                  </p:childTnLst>
                                </p:cTn>
                              </p:par>
                            </p:childTnLst>
                          </p:cTn>
                        </p:par>
                        <p:par>
                          <p:cTn id="34" fill="hold">
                            <p:stCondLst>
                              <p:cond delay="6000"/>
                            </p:stCondLst>
                            <p:childTnLst>
                              <p:par>
                                <p:cTn id="35" presetID="9"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dissolve">
                                      <p:cBhvr>
                                        <p:cTn id="37" dur="1000"/>
                                        <p:tgtEl>
                                          <p:spTgt spid="16"/>
                                        </p:tgtEl>
                                      </p:cBhvr>
                                    </p:animEffect>
                                  </p:childTnLst>
                                </p:cTn>
                              </p:par>
                            </p:childTnLst>
                          </p:cTn>
                        </p:par>
                        <p:par>
                          <p:cTn id="38" fill="hold">
                            <p:stCondLst>
                              <p:cond delay="7000"/>
                            </p:stCondLst>
                            <p:childTnLst>
                              <p:par>
                                <p:cTn id="39" presetID="4" presetClass="entr" presetSubtype="16"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box(in)">
                                      <p:cBhvr>
                                        <p:cTn id="41" dur="1000"/>
                                        <p:tgtEl>
                                          <p:spTgt spid="18"/>
                                        </p:tgtEl>
                                      </p:cBhvr>
                                    </p:animEffect>
                                  </p:childTnLst>
                                </p:cTn>
                              </p:par>
                            </p:childTnLst>
                          </p:cTn>
                        </p:par>
                        <p:par>
                          <p:cTn id="42" fill="hold">
                            <p:stCondLst>
                              <p:cond delay="8000"/>
                            </p:stCondLst>
                            <p:childTnLst>
                              <p:par>
                                <p:cTn id="43" presetID="9" presetClass="entr" presetSubtype="0" fill="hold" grpId="0" nodeType="after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dissolve">
                                      <p:cBhvr>
                                        <p:cTn id="45" dur="1000"/>
                                        <p:tgtEl>
                                          <p:spTgt spid="21"/>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dissolve">
                                      <p:cBhvr>
                                        <p:cTn id="48" dur="1000"/>
                                        <p:tgtEl>
                                          <p:spTgt spid="19"/>
                                        </p:tgtEl>
                                      </p:cBhvr>
                                    </p:animEffect>
                                  </p:childTnLst>
                                </p:cTn>
                              </p:par>
                              <p:par>
                                <p:cTn id="49" presetID="5" presetClass="entr" presetSubtype="1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checkerboard(across)">
                                      <p:cBhvr>
                                        <p:cTn id="51" dur="1000"/>
                                        <p:tgtEl>
                                          <p:spTgt spid="20"/>
                                        </p:tgtEl>
                                      </p:cBhvr>
                                    </p:animEffect>
                                  </p:childTnLst>
                                </p:cTn>
                              </p:par>
                              <p:par>
                                <p:cTn id="52" presetID="4" presetClass="entr" presetSubtype="16"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box(in)">
                                      <p:cBhvr>
                                        <p:cTn id="54" dur="1000"/>
                                        <p:tgtEl>
                                          <p:spTgt spid="22"/>
                                        </p:tgtEl>
                                      </p:cBhvr>
                                    </p:animEffect>
                                  </p:childTnLst>
                                </p:cTn>
                              </p:par>
                              <p:par>
                                <p:cTn id="55" presetID="4" presetClass="entr" presetSubtype="16"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box(in)">
                                      <p:cBhvr>
                                        <p:cTn id="57" dur="1000"/>
                                        <p:tgtEl>
                                          <p:spTgt spid="23"/>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dissolve">
                                      <p:cBhvr>
                                        <p:cTn id="62" dur="1000"/>
                                        <p:tgtEl>
                                          <p:spTgt spid="9"/>
                                        </p:tgtEl>
                                      </p:cBhvr>
                                    </p:animEffect>
                                  </p:childTnLst>
                                </p:cTn>
                              </p:par>
                            </p:childTnLst>
                          </p:cTn>
                        </p:par>
                        <p:par>
                          <p:cTn id="63" fill="hold">
                            <p:stCondLst>
                              <p:cond delay="1000"/>
                            </p:stCondLst>
                            <p:childTnLst>
                              <p:par>
                                <p:cTn id="64" presetID="4" presetClass="entr" presetSubtype="16" fill="hold" grpId="0"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box(in)">
                                      <p:cBhvr>
                                        <p:cTn id="66" dur="1000"/>
                                        <p:tgtEl>
                                          <p:spTgt spid="7"/>
                                        </p:tgtEl>
                                      </p:cBhvr>
                                    </p:animEffect>
                                  </p:childTnLst>
                                </p:cTn>
                              </p:par>
                            </p:childTnLst>
                          </p:cTn>
                        </p:par>
                        <p:par>
                          <p:cTn id="67" fill="hold">
                            <p:stCondLst>
                              <p:cond delay="2000"/>
                            </p:stCondLst>
                            <p:childTnLst>
                              <p:par>
                                <p:cTn id="68" presetID="9" presetClass="entr" presetSubtype="0"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dissolve">
                                      <p:cBhvr>
                                        <p:cTn id="70" dur="1000"/>
                                        <p:tgtEl>
                                          <p:spTgt spid="11"/>
                                        </p:tgtEl>
                                      </p:cBhvr>
                                    </p:animEffect>
                                  </p:childTnLst>
                                </p:cTn>
                              </p:par>
                            </p:childTnLst>
                          </p:cTn>
                        </p:par>
                        <p:par>
                          <p:cTn id="71" fill="hold">
                            <p:stCondLst>
                              <p:cond delay="3000"/>
                            </p:stCondLst>
                            <p:childTnLst>
                              <p:par>
                                <p:cTn id="72" presetID="4" presetClass="entr" presetSubtype="16" fill="hold" grpId="0" nodeType="afterEffect">
                                  <p:stCondLst>
                                    <p:cond delay="0"/>
                                  </p:stCondLst>
                                  <p:childTnLst>
                                    <p:set>
                                      <p:cBhvr>
                                        <p:cTn id="73" dur="1" fill="hold">
                                          <p:stCondLst>
                                            <p:cond delay="0"/>
                                          </p:stCondLst>
                                        </p:cTn>
                                        <p:tgtEl>
                                          <p:spTgt spid="10"/>
                                        </p:tgtEl>
                                        <p:attrNameLst>
                                          <p:attrName>style.visibility</p:attrName>
                                        </p:attrNameLst>
                                      </p:cBhvr>
                                      <p:to>
                                        <p:strVal val="visible"/>
                                      </p:to>
                                    </p:set>
                                    <p:animEffect transition="in" filter="box(in)">
                                      <p:cBhvr>
                                        <p:cTn id="74" dur="1000"/>
                                        <p:tgtEl>
                                          <p:spTgt spid="10"/>
                                        </p:tgtEl>
                                      </p:cBhvr>
                                    </p:animEffect>
                                  </p:childTnLst>
                                </p:cTn>
                              </p:par>
                            </p:childTnLst>
                          </p:cTn>
                        </p:par>
                        <p:par>
                          <p:cTn id="75" fill="hold">
                            <p:stCondLst>
                              <p:cond delay="4000"/>
                            </p:stCondLst>
                            <p:childTnLst>
                              <p:par>
                                <p:cTn id="76" presetID="9"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dissolve">
                                      <p:cBhvr>
                                        <p:cTn id="78" dur="1000"/>
                                        <p:tgtEl>
                                          <p:spTgt spid="24"/>
                                        </p:tgtEl>
                                      </p:cBhvr>
                                    </p:animEffect>
                                  </p:childTnLst>
                                </p:cTn>
                              </p:par>
                              <p:par>
                                <p:cTn id="79" presetID="9" presetClass="entr" presetSubtype="0"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Effect transition="in" filter="dissolve">
                                      <p:cBhvr>
                                        <p:cTn id="81" dur="1000"/>
                                        <p:tgtEl>
                                          <p:spTgt spid="25"/>
                                        </p:tgtEl>
                                      </p:cBhvr>
                                    </p:animEffect>
                                  </p:childTnLst>
                                </p:cTn>
                              </p:par>
                            </p:childTnLst>
                          </p:cTn>
                        </p:par>
                        <p:par>
                          <p:cTn id="82" fill="hold">
                            <p:stCondLst>
                              <p:cond delay="5000"/>
                            </p:stCondLst>
                            <p:childTnLst>
                              <p:par>
                                <p:cTn id="83" presetID="9" presetClass="entr" presetSubtype="0" fill="hold" grpId="0" nodeType="afterEffect">
                                  <p:stCondLst>
                                    <p:cond delay="0"/>
                                  </p:stCondLst>
                                  <p:childTnLst>
                                    <p:set>
                                      <p:cBhvr>
                                        <p:cTn id="84" dur="1" fill="hold">
                                          <p:stCondLst>
                                            <p:cond delay="0"/>
                                          </p:stCondLst>
                                        </p:cTn>
                                        <p:tgtEl>
                                          <p:spTgt spid="26"/>
                                        </p:tgtEl>
                                        <p:attrNameLst>
                                          <p:attrName>style.visibility</p:attrName>
                                        </p:attrNameLst>
                                      </p:cBhvr>
                                      <p:to>
                                        <p:strVal val="visible"/>
                                      </p:to>
                                    </p:set>
                                    <p:animEffect transition="in" filter="dissolve">
                                      <p:cBhvr>
                                        <p:cTn id="85" dur="1000"/>
                                        <p:tgtEl>
                                          <p:spTgt spid="26"/>
                                        </p:tgtEl>
                                      </p:cBhvr>
                                    </p:animEffect>
                                  </p:childTnLst>
                                </p:cTn>
                              </p:par>
                            </p:childTnLst>
                          </p:cTn>
                        </p:par>
                        <p:par>
                          <p:cTn id="86" fill="hold">
                            <p:stCondLst>
                              <p:cond delay="6000"/>
                            </p:stCondLst>
                            <p:childTnLst>
                              <p:par>
                                <p:cTn id="87" presetID="4" presetClass="entr" presetSubtype="16"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box(in)">
                                      <p:cBhvr>
                                        <p:cTn id="89" dur="1000"/>
                                        <p:tgtEl>
                                          <p:spTgt spid="37"/>
                                        </p:tgtEl>
                                      </p:cBhvr>
                                    </p:animEffect>
                                  </p:childTnLst>
                                </p:cTn>
                              </p:par>
                              <p:par>
                                <p:cTn id="90" presetID="5" presetClass="entr" presetSubtype="10" fill="hold" grpId="0" nodeType="withEffect">
                                  <p:stCondLst>
                                    <p:cond delay="0"/>
                                  </p:stCondLst>
                                  <p:childTnLst>
                                    <p:set>
                                      <p:cBhvr>
                                        <p:cTn id="91" dur="1" fill="hold">
                                          <p:stCondLst>
                                            <p:cond delay="0"/>
                                          </p:stCondLst>
                                        </p:cTn>
                                        <p:tgtEl>
                                          <p:spTgt spid="38"/>
                                        </p:tgtEl>
                                        <p:attrNameLst>
                                          <p:attrName>style.visibility</p:attrName>
                                        </p:attrNameLst>
                                      </p:cBhvr>
                                      <p:to>
                                        <p:strVal val="visible"/>
                                      </p:to>
                                    </p:set>
                                    <p:animEffect transition="in" filter="checkerboard(across)">
                                      <p:cBhvr>
                                        <p:cTn id="92" dur="1000"/>
                                        <p:tgtEl>
                                          <p:spTgt spid="38"/>
                                        </p:tgtEl>
                                      </p:cBhvr>
                                    </p:animEffect>
                                  </p:childTnLst>
                                </p:cTn>
                              </p:par>
                            </p:childTnLst>
                          </p:cTn>
                        </p:par>
                        <p:par>
                          <p:cTn id="93" fill="hold">
                            <p:stCondLst>
                              <p:cond delay="7000"/>
                            </p:stCondLst>
                            <p:childTnLst>
                              <p:par>
                                <p:cTn id="94" presetID="9" presetClass="entr" presetSubtype="0"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Effect transition="in" filter="dissolve">
                                      <p:cBhvr>
                                        <p:cTn id="96" dur="1000"/>
                                        <p:tgtEl>
                                          <p:spTgt spid="27"/>
                                        </p:tgtEl>
                                      </p:cBhvr>
                                    </p:animEffect>
                                  </p:childTnLst>
                                </p:cTn>
                              </p:par>
                            </p:childTnLst>
                          </p:cTn>
                        </p:par>
                        <p:par>
                          <p:cTn id="97" fill="hold">
                            <p:stCondLst>
                              <p:cond delay="8000"/>
                            </p:stCondLst>
                            <p:childTnLst>
                              <p:par>
                                <p:cTn id="98" presetID="4" presetClass="entr" presetSubtype="16" fill="hold" grpId="0" nodeType="afterEffect">
                                  <p:stCondLst>
                                    <p:cond delay="0"/>
                                  </p:stCondLst>
                                  <p:childTnLst>
                                    <p:set>
                                      <p:cBhvr>
                                        <p:cTn id="99" dur="1" fill="hold">
                                          <p:stCondLst>
                                            <p:cond delay="0"/>
                                          </p:stCondLst>
                                        </p:cTn>
                                        <p:tgtEl>
                                          <p:spTgt spid="36"/>
                                        </p:tgtEl>
                                        <p:attrNameLst>
                                          <p:attrName>style.visibility</p:attrName>
                                        </p:attrNameLst>
                                      </p:cBhvr>
                                      <p:to>
                                        <p:strVal val="visible"/>
                                      </p:to>
                                    </p:set>
                                    <p:animEffect transition="in" filter="box(in)">
                                      <p:cBhvr>
                                        <p:cTn id="100" dur="1000"/>
                                        <p:tgtEl>
                                          <p:spTgt spid="36"/>
                                        </p:tgtEl>
                                      </p:cBhvr>
                                    </p:animEffect>
                                  </p:childTnLst>
                                </p:cTn>
                              </p:par>
                              <p:par>
                                <p:cTn id="101" presetID="5" presetClass="entr" presetSubtype="10" fill="hold" grpId="0" nodeType="withEffect">
                                  <p:stCondLst>
                                    <p:cond delay="0"/>
                                  </p:stCondLst>
                                  <p:childTnLst>
                                    <p:set>
                                      <p:cBhvr>
                                        <p:cTn id="102" dur="1" fill="hold">
                                          <p:stCondLst>
                                            <p:cond delay="0"/>
                                          </p:stCondLst>
                                        </p:cTn>
                                        <p:tgtEl>
                                          <p:spTgt spid="39"/>
                                        </p:tgtEl>
                                        <p:attrNameLst>
                                          <p:attrName>style.visibility</p:attrName>
                                        </p:attrNameLst>
                                      </p:cBhvr>
                                      <p:to>
                                        <p:strVal val="visible"/>
                                      </p:to>
                                    </p:set>
                                    <p:animEffect transition="in" filter="checkerboard(across)">
                                      <p:cBhvr>
                                        <p:cTn id="103" dur="1000"/>
                                        <p:tgtEl>
                                          <p:spTgt spid="39"/>
                                        </p:tgtEl>
                                      </p:cBhvr>
                                    </p:animEffect>
                                  </p:childTnLst>
                                </p:cTn>
                              </p:par>
                            </p:childTnLst>
                          </p:cTn>
                        </p:par>
                        <p:par>
                          <p:cTn id="104" fill="hold">
                            <p:stCondLst>
                              <p:cond delay="9000"/>
                            </p:stCondLst>
                            <p:childTnLst>
                              <p:par>
                                <p:cTn id="105" presetID="9" presetClass="entr" presetSubtype="0"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dissolve">
                                      <p:cBhvr>
                                        <p:cTn id="107" dur="1000"/>
                                        <p:tgtEl>
                                          <p:spTgt spid="33"/>
                                        </p:tgtEl>
                                      </p:cBhvr>
                                    </p:animEffect>
                                  </p:childTnLst>
                                </p:cTn>
                              </p:par>
                            </p:childTnLst>
                          </p:cTn>
                        </p:par>
                        <p:par>
                          <p:cTn id="108" fill="hold">
                            <p:stCondLst>
                              <p:cond delay="10000"/>
                            </p:stCondLst>
                            <p:childTnLst>
                              <p:par>
                                <p:cTn id="109" presetID="4" presetClass="entr" presetSubtype="16"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box(in)">
                                      <p:cBhvr>
                                        <p:cTn id="111" dur="1000"/>
                                        <p:tgtEl>
                                          <p:spTgt spid="40"/>
                                        </p:tgtEl>
                                      </p:cBhvr>
                                    </p:animEffect>
                                  </p:childTnLst>
                                </p:cTn>
                              </p:par>
                              <p:par>
                                <p:cTn id="112" presetID="5" presetClass="entr" presetSubtype="10"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checkerboard(across)">
                                      <p:cBhvr>
                                        <p:cTn id="114" dur="1000"/>
                                        <p:tgtEl>
                                          <p:spTgt spid="41"/>
                                        </p:tgtEl>
                                      </p:cBhvr>
                                    </p:animEffect>
                                  </p:childTnLst>
                                </p:cTn>
                              </p:par>
                            </p:childTnLst>
                          </p:cTn>
                        </p:par>
                        <p:par>
                          <p:cTn id="115" fill="hold">
                            <p:stCondLst>
                              <p:cond delay="11000"/>
                            </p:stCondLst>
                            <p:childTnLst>
                              <p:par>
                                <p:cTn id="116" presetID="9"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dissolve">
                                      <p:cBhvr>
                                        <p:cTn id="118" dur="1000"/>
                                        <p:tgtEl>
                                          <p:spTgt spid="32"/>
                                        </p:tgtEl>
                                      </p:cBhvr>
                                    </p:animEffect>
                                  </p:childTnLst>
                                </p:cTn>
                              </p:par>
                            </p:childTnLst>
                          </p:cTn>
                        </p:par>
                        <p:par>
                          <p:cTn id="119" fill="hold">
                            <p:stCondLst>
                              <p:cond delay="12000"/>
                            </p:stCondLst>
                            <p:childTnLst>
                              <p:par>
                                <p:cTn id="120" presetID="4" presetClass="entr" presetSubtype="16" fill="hold" grpId="0" nodeType="afterEffect">
                                  <p:stCondLst>
                                    <p:cond delay="0"/>
                                  </p:stCondLst>
                                  <p:childTnLst>
                                    <p:set>
                                      <p:cBhvr>
                                        <p:cTn id="121" dur="1" fill="hold">
                                          <p:stCondLst>
                                            <p:cond delay="0"/>
                                          </p:stCondLst>
                                        </p:cTn>
                                        <p:tgtEl>
                                          <p:spTgt spid="35"/>
                                        </p:tgtEl>
                                        <p:attrNameLst>
                                          <p:attrName>style.visibility</p:attrName>
                                        </p:attrNameLst>
                                      </p:cBhvr>
                                      <p:to>
                                        <p:strVal val="visible"/>
                                      </p:to>
                                    </p:set>
                                    <p:animEffect transition="in" filter="box(in)">
                                      <p:cBhvr>
                                        <p:cTn id="122" dur="1000"/>
                                        <p:tgtEl>
                                          <p:spTgt spid="35"/>
                                        </p:tgtEl>
                                      </p:cBhvr>
                                    </p:animEffect>
                                  </p:childTnLst>
                                </p:cTn>
                              </p:par>
                              <p:par>
                                <p:cTn id="123" presetID="5" presetClass="entr" presetSubtype="10" fill="hold" grpId="0" nodeType="withEffect">
                                  <p:stCondLst>
                                    <p:cond delay="0"/>
                                  </p:stCondLst>
                                  <p:childTnLst>
                                    <p:set>
                                      <p:cBhvr>
                                        <p:cTn id="124" dur="1" fill="hold">
                                          <p:stCondLst>
                                            <p:cond delay="0"/>
                                          </p:stCondLst>
                                        </p:cTn>
                                        <p:tgtEl>
                                          <p:spTgt spid="43"/>
                                        </p:tgtEl>
                                        <p:attrNameLst>
                                          <p:attrName>style.visibility</p:attrName>
                                        </p:attrNameLst>
                                      </p:cBhvr>
                                      <p:to>
                                        <p:strVal val="visible"/>
                                      </p:to>
                                    </p:set>
                                    <p:animEffect transition="in" filter="checkerboard(across)">
                                      <p:cBhvr>
                                        <p:cTn id="12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32" grpId="0" animBg="1"/>
      <p:bldP spid="33" grpId="0" animBg="1"/>
      <p:bldP spid="35" grpId="0" animBg="1"/>
      <p:bldP spid="36" grpId="0" animBg="1"/>
      <p:bldP spid="37" grpId="0" animBg="1"/>
      <p:bldP spid="38" grpId="0" animBg="1"/>
      <p:bldP spid="39" grpId="0" animBg="1"/>
      <p:bldP spid="40" grpId="0" animBg="1"/>
      <p:bldP spid="41"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457200"/>
            <a:ext cx="5472122" cy="1042974"/>
          </a:xfrm>
        </p:spPr>
        <p:txBody>
          <a:bodyPr>
            <a:noAutofit/>
          </a:bodyPr>
          <a:lstStyle/>
          <a:p>
            <a:pPr algn="just"/>
            <a:r>
              <a:rPr lang="en-US" b="1" dirty="0" smtClean="0"/>
              <a:t>Results of Quantitative Analysis</a:t>
            </a:r>
            <a:endParaRPr lang="en-US" b="1" dirty="0"/>
          </a:p>
        </p:txBody>
      </p:sp>
      <p:graphicFrame>
        <p:nvGraphicFramePr>
          <p:cNvPr id="21" name="Table 20"/>
          <p:cNvGraphicFramePr>
            <a:graphicFrameLocks noGrp="1"/>
          </p:cNvGraphicFramePr>
          <p:nvPr/>
        </p:nvGraphicFramePr>
        <p:xfrm>
          <a:off x="428596" y="2857496"/>
          <a:ext cx="8286809" cy="1943120"/>
        </p:xfrm>
        <a:graphic>
          <a:graphicData uri="http://schemas.openxmlformats.org/drawingml/2006/table">
            <a:tbl>
              <a:tblPr>
                <a:tableStyleId>{775DCB02-9BB8-47FD-8907-85C794F793BA}</a:tableStyleId>
              </a:tblPr>
              <a:tblGrid>
                <a:gridCol w="1643072"/>
                <a:gridCol w="1571636"/>
                <a:gridCol w="1500198"/>
                <a:gridCol w="1857390"/>
                <a:gridCol w="1714513"/>
              </a:tblGrid>
              <a:tr h="571504">
                <a:tc>
                  <a:txBody>
                    <a:bodyPr/>
                    <a:lstStyle/>
                    <a:p>
                      <a:pPr algn="ctr" rtl="0">
                        <a:spcAft>
                          <a:spcPts val="0"/>
                        </a:spcAft>
                        <a:tabLst>
                          <a:tab pos="1962150" algn="l"/>
                        </a:tabLst>
                      </a:pPr>
                      <a:r>
                        <a:rPr lang="en-US" sz="2000" b="1" dirty="0" smtClean="0"/>
                        <a:t>Class </a:t>
                      </a:r>
                      <a:endParaRPr lang="en-US" sz="2000" b="1" dirty="0">
                        <a:latin typeface="Times New Roman"/>
                        <a:ea typeface="Times New Roman"/>
                        <a:cs typeface="Arial"/>
                      </a:endParaRPr>
                    </a:p>
                  </a:txBody>
                  <a:tcPr marL="68580" marR="68580" marT="0" marB="0" anchor="ctr"/>
                </a:tc>
                <a:tc>
                  <a:txBody>
                    <a:bodyPr/>
                    <a:lstStyle/>
                    <a:p>
                      <a:pPr algn="ctr" rtl="0">
                        <a:spcAft>
                          <a:spcPts val="0"/>
                        </a:spcAft>
                        <a:tabLst>
                          <a:tab pos="1962150" algn="l"/>
                        </a:tabLst>
                      </a:pPr>
                      <a:r>
                        <a:rPr lang="en-US" sz="2000" b="1" dirty="0"/>
                        <a:t>Total phenol</a:t>
                      </a:r>
                    </a:p>
                    <a:p>
                      <a:pPr algn="ctr" rtl="0">
                        <a:spcAft>
                          <a:spcPts val="0"/>
                        </a:spcAft>
                        <a:tabLst>
                          <a:tab pos="1962150" algn="l"/>
                        </a:tabLst>
                      </a:pPr>
                      <a:r>
                        <a:rPr lang="en-US" sz="2000" b="1" dirty="0"/>
                        <a:t>µ g %</a:t>
                      </a:r>
                      <a:endParaRPr lang="en-US" sz="2000" b="1" dirty="0">
                        <a:latin typeface="Times New Roman"/>
                        <a:ea typeface="Times New Roman"/>
                        <a:cs typeface="Arial"/>
                      </a:endParaRPr>
                    </a:p>
                  </a:txBody>
                  <a:tcPr marL="68580" marR="68580" marT="0" marB="0" anchor="ctr"/>
                </a:tc>
                <a:tc>
                  <a:txBody>
                    <a:bodyPr/>
                    <a:lstStyle/>
                    <a:p>
                      <a:pPr algn="ctr" rtl="0">
                        <a:spcAft>
                          <a:spcPts val="0"/>
                        </a:spcAft>
                        <a:tabLst>
                          <a:tab pos="1962150" algn="l"/>
                        </a:tabLst>
                      </a:pPr>
                      <a:r>
                        <a:rPr lang="en-US" sz="2000" b="1" dirty="0" err="1"/>
                        <a:t>Flavonoids</a:t>
                      </a:r>
                      <a:endParaRPr lang="en-US" sz="2000" b="1" dirty="0"/>
                    </a:p>
                    <a:p>
                      <a:pPr algn="ctr" rtl="0">
                        <a:spcAft>
                          <a:spcPts val="0"/>
                        </a:spcAft>
                        <a:tabLst>
                          <a:tab pos="1962150" algn="l"/>
                        </a:tabLst>
                      </a:pPr>
                      <a:r>
                        <a:rPr lang="en-US" sz="2000" b="1" dirty="0"/>
                        <a:t>µ g (%)</a:t>
                      </a:r>
                      <a:endParaRPr lang="en-US" sz="2000" b="1" dirty="0">
                        <a:latin typeface="Times New Roman"/>
                        <a:ea typeface="Times New Roman"/>
                        <a:cs typeface="Arial"/>
                      </a:endParaRPr>
                    </a:p>
                  </a:txBody>
                  <a:tcPr marL="68580" marR="68580" marT="0" marB="0" anchor="ctr"/>
                </a:tc>
                <a:tc>
                  <a:txBody>
                    <a:bodyPr/>
                    <a:lstStyle/>
                    <a:p>
                      <a:pPr algn="ctr" rtl="0">
                        <a:spcAft>
                          <a:spcPts val="0"/>
                        </a:spcAft>
                        <a:tabLst>
                          <a:tab pos="1962150" algn="l"/>
                        </a:tabLst>
                      </a:pPr>
                      <a:r>
                        <a:rPr lang="en-US" sz="2000" b="1" dirty="0"/>
                        <a:t>Phenyl </a:t>
                      </a:r>
                      <a:r>
                        <a:rPr lang="en-US" sz="2000" b="1" dirty="0" err="1"/>
                        <a:t>ethanoids</a:t>
                      </a:r>
                      <a:endParaRPr lang="en-US" sz="2000" b="1" dirty="0"/>
                    </a:p>
                    <a:p>
                      <a:pPr algn="ctr" rtl="0">
                        <a:spcAft>
                          <a:spcPts val="0"/>
                        </a:spcAft>
                        <a:tabLst>
                          <a:tab pos="1962150" algn="l"/>
                        </a:tabLst>
                      </a:pPr>
                      <a:r>
                        <a:rPr lang="en-US" sz="2000" b="1" dirty="0"/>
                        <a:t>µ g %</a:t>
                      </a:r>
                      <a:endParaRPr lang="en-US" sz="2000" b="1" dirty="0">
                        <a:latin typeface="Times New Roman"/>
                        <a:ea typeface="Times New Roman"/>
                        <a:cs typeface="Arial"/>
                      </a:endParaRPr>
                    </a:p>
                  </a:txBody>
                  <a:tcPr marL="68580" marR="68580" marT="0" marB="0" anchor="ctr"/>
                </a:tc>
                <a:tc>
                  <a:txBody>
                    <a:bodyPr/>
                    <a:lstStyle/>
                    <a:p>
                      <a:pPr algn="ctr" rtl="0">
                        <a:spcAft>
                          <a:spcPts val="0"/>
                        </a:spcAft>
                        <a:tabLst>
                          <a:tab pos="1962150" algn="l"/>
                        </a:tabLst>
                      </a:pPr>
                      <a:r>
                        <a:rPr lang="en-US" sz="2000" b="1" dirty="0" err="1"/>
                        <a:t>Iridoids</a:t>
                      </a:r>
                      <a:endParaRPr lang="en-US" sz="2000" b="1" dirty="0"/>
                    </a:p>
                    <a:p>
                      <a:pPr algn="ctr" rtl="0">
                        <a:spcAft>
                          <a:spcPts val="0"/>
                        </a:spcAft>
                        <a:tabLst>
                          <a:tab pos="1962150" algn="l"/>
                        </a:tabLst>
                      </a:pPr>
                      <a:r>
                        <a:rPr lang="en-US" sz="2000" b="1" dirty="0"/>
                        <a:t>µ g %</a:t>
                      </a:r>
                      <a:endParaRPr lang="en-US" sz="2000" b="1" dirty="0">
                        <a:latin typeface="Times New Roman"/>
                        <a:ea typeface="Times New Roman"/>
                        <a:cs typeface="Arial"/>
                      </a:endParaRPr>
                    </a:p>
                  </a:txBody>
                  <a:tcPr marL="68580" marR="68580" marT="0" marB="0" anchor="ctr"/>
                </a:tc>
              </a:tr>
              <a:tr h="514360">
                <a:tc>
                  <a:txBody>
                    <a:bodyPr/>
                    <a:lstStyle/>
                    <a:p>
                      <a:pPr algn="ctr" rtl="1">
                        <a:spcAft>
                          <a:spcPts val="0"/>
                        </a:spcAft>
                        <a:tabLst>
                          <a:tab pos="1962150" algn="l"/>
                        </a:tabLst>
                      </a:pPr>
                      <a:r>
                        <a:rPr lang="en-US" sz="2000" b="1" dirty="0" smtClean="0"/>
                        <a:t>Percentage</a:t>
                      </a:r>
                      <a:endParaRPr lang="en-US" sz="2000" b="1" i="0" dirty="0">
                        <a:latin typeface="Times New Roman"/>
                        <a:ea typeface="Times New Roman"/>
                        <a:cs typeface="Arial"/>
                      </a:endParaRPr>
                    </a:p>
                  </a:txBody>
                  <a:tcPr marL="68580" marR="68580" marT="0" marB="0" anchor="ctr"/>
                </a:tc>
                <a:tc>
                  <a:txBody>
                    <a:bodyPr/>
                    <a:lstStyle/>
                    <a:p>
                      <a:pPr algn="ctr" rtl="0">
                        <a:spcAft>
                          <a:spcPts val="0"/>
                        </a:spcAft>
                        <a:tabLst>
                          <a:tab pos="1962150" algn="l"/>
                        </a:tabLst>
                      </a:pPr>
                      <a:r>
                        <a:rPr lang="en-US" sz="2000" b="1" dirty="0"/>
                        <a:t>46 ± 0.6</a:t>
                      </a:r>
                      <a:endParaRPr lang="en-US" sz="2000" b="1" dirty="0">
                        <a:latin typeface="Times New Roman"/>
                        <a:ea typeface="Times New Roman"/>
                        <a:cs typeface="Arial"/>
                      </a:endParaRPr>
                    </a:p>
                  </a:txBody>
                  <a:tcPr marL="68580" marR="68580" marT="0" marB="0" anchor="ctr"/>
                </a:tc>
                <a:tc>
                  <a:txBody>
                    <a:bodyPr/>
                    <a:lstStyle/>
                    <a:p>
                      <a:pPr algn="ctr" rtl="0">
                        <a:spcAft>
                          <a:spcPts val="0"/>
                        </a:spcAft>
                        <a:tabLst>
                          <a:tab pos="1962150" algn="l"/>
                        </a:tabLst>
                      </a:pPr>
                      <a:r>
                        <a:rPr lang="en-US" sz="2000" b="1" dirty="0"/>
                        <a:t>19.1±0.04</a:t>
                      </a:r>
                      <a:endParaRPr lang="en-US" sz="2000" b="1" dirty="0">
                        <a:latin typeface="Times New Roman"/>
                        <a:ea typeface="Times New Roman"/>
                        <a:cs typeface="Arial"/>
                      </a:endParaRPr>
                    </a:p>
                  </a:txBody>
                  <a:tcPr marL="68580" marR="68580" marT="0" marB="0" anchor="ctr"/>
                </a:tc>
                <a:tc>
                  <a:txBody>
                    <a:bodyPr/>
                    <a:lstStyle/>
                    <a:p>
                      <a:pPr algn="ctr" rtl="0">
                        <a:spcAft>
                          <a:spcPts val="0"/>
                        </a:spcAft>
                        <a:tabLst>
                          <a:tab pos="1962150" algn="l"/>
                        </a:tabLst>
                      </a:pPr>
                      <a:r>
                        <a:rPr lang="en-US" sz="2000" b="1" dirty="0"/>
                        <a:t>165 ± 1.87</a:t>
                      </a:r>
                      <a:endParaRPr lang="en-US" sz="2000" b="1" dirty="0">
                        <a:latin typeface="Times New Roman"/>
                        <a:ea typeface="Times New Roman"/>
                        <a:cs typeface="Arial"/>
                      </a:endParaRPr>
                    </a:p>
                  </a:txBody>
                  <a:tcPr marL="68580" marR="68580" marT="0" marB="0" anchor="ctr"/>
                </a:tc>
                <a:tc>
                  <a:txBody>
                    <a:bodyPr/>
                    <a:lstStyle/>
                    <a:p>
                      <a:pPr algn="ctr" rtl="0">
                        <a:spcAft>
                          <a:spcPts val="0"/>
                        </a:spcAft>
                        <a:tabLst>
                          <a:tab pos="1962150" algn="l"/>
                        </a:tabLst>
                      </a:pPr>
                      <a:r>
                        <a:rPr lang="en-US" sz="2000" b="1" dirty="0"/>
                        <a:t>32.77± 1</a:t>
                      </a:r>
                      <a:endParaRPr lang="en-US" sz="2000" b="1" dirty="0">
                        <a:latin typeface="Times New Roman"/>
                        <a:ea typeface="Times New Roman"/>
                        <a:cs typeface="Arial"/>
                      </a:endParaRPr>
                    </a:p>
                  </a:txBody>
                  <a:tcPr marL="68580" marR="68580" marT="0" marB="0" anchor="ctr"/>
                </a:tc>
              </a:tr>
              <a:tr h="514360">
                <a:tc>
                  <a:txBody>
                    <a:bodyPr/>
                    <a:lstStyle/>
                    <a:p>
                      <a:pPr algn="ctr" rtl="1">
                        <a:spcAft>
                          <a:spcPts val="0"/>
                        </a:spcAft>
                        <a:tabLst>
                          <a:tab pos="1962150" algn="l"/>
                        </a:tabLst>
                      </a:pPr>
                      <a:r>
                        <a:rPr lang="en-US" sz="2000" b="1" i="0" dirty="0" smtClean="0">
                          <a:latin typeface="Times New Roman"/>
                          <a:ea typeface="Times New Roman"/>
                          <a:cs typeface="Arial"/>
                        </a:rPr>
                        <a:t>Calculated as</a:t>
                      </a:r>
                      <a:endParaRPr lang="en-US" sz="2000" b="1" i="0" dirty="0">
                        <a:latin typeface="Times New Roman"/>
                        <a:ea typeface="Times New Roman"/>
                        <a:cs typeface="Arial"/>
                      </a:endParaRPr>
                    </a:p>
                  </a:txBody>
                  <a:tcPr marL="68580" marR="68580" marT="0" marB="0" anchor="ctr"/>
                </a:tc>
                <a:tc>
                  <a:txBody>
                    <a:bodyPr/>
                    <a:lstStyle/>
                    <a:p>
                      <a:pPr algn="ctr" rtl="0">
                        <a:spcAft>
                          <a:spcPts val="0"/>
                        </a:spcAft>
                        <a:tabLst>
                          <a:tab pos="1962150" algn="l"/>
                        </a:tabLst>
                      </a:pPr>
                      <a:r>
                        <a:rPr lang="en-US" sz="2000" b="1" dirty="0" smtClean="0">
                          <a:latin typeface="Times New Roman"/>
                          <a:ea typeface="Times New Roman"/>
                          <a:cs typeface="Arial"/>
                        </a:rPr>
                        <a:t>Gallic acid</a:t>
                      </a:r>
                      <a:endParaRPr lang="en-US" sz="2000" b="1" dirty="0">
                        <a:latin typeface="Times New Roman"/>
                        <a:ea typeface="Times New Roman"/>
                        <a:cs typeface="Arial"/>
                      </a:endParaRPr>
                    </a:p>
                  </a:txBody>
                  <a:tcPr marL="68580" marR="68580" marT="0" marB="0" anchor="ctr"/>
                </a:tc>
                <a:tc>
                  <a:txBody>
                    <a:bodyPr/>
                    <a:lstStyle/>
                    <a:p>
                      <a:pPr algn="ctr" rtl="0">
                        <a:spcAft>
                          <a:spcPts val="0"/>
                        </a:spcAft>
                        <a:tabLst>
                          <a:tab pos="1962150" algn="l"/>
                        </a:tabLst>
                      </a:pPr>
                      <a:r>
                        <a:rPr lang="en-US" sz="2000" b="1" kern="1200" dirty="0" err="1" smtClean="0">
                          <a:solidFill>
                            <a:schemeClr val="dk1"/>
                          </a:solidFill>
                          <a:latin typeface="+mn-lt"/>
                          <a:ea typeface="+mn-ea"/>
                          <a:cs typeface="+mn-cs"/>
                        </a:rPr>
                        <a:t>Quercetin</a:t>
                      </a:r>
                      <a:endParaRPr lang="en-US" sz="2000" b="1" dirty="0">
                        <a:latin typeface="Times New Roman"/>
                        <a:ea typeface="Times New Roman"/>
                        <a:cs typeface="Arial"/>
                      </a:endParaRPr>
                    </a:p>
                  </a:txBody>
                  <a:tcPr marL="68580" marR="68580" marT="0" marB="0" anchor="ctr"/>
                </a:tc>
                <a:tc>
                  <a:txBody>
                    <a:bodyPr/>
                    <a:lstStyle/>
                    <a:p>
                      <a:pPr algn="ctr" rtl="0">
                        <a:spcAft>
                          <a:spcPts val="0"/>
                        </a:spcAft>
                        <a:tabLst>
                          <a:tab pos="1962150" algn="l"/>
                        </a:tabLst>
                      </a:pPr>
                      <a:r>
                        <a:rPr lang="en-US" sz="2000" b="1" kern="1200" dirty="0" err="1" smtClean="0">
                          <a:solidFill>
                            <a:schemeClr val="dk1"/>
                          </a:solidFill>
                          <a:latin typeface="+mn-lt"/>
                          <a:ea typeface="+mn-ea"/>
                          <a:cs typeface="+mn-cs"/>
                        </a:rPr>
                        <a:t>Verbascoside</a:t>
                      </a:r>
                      <a:r>
                        <a:rPr lang="en-US" sz="1800" kern="1200" dirty="0" smtClean="0">
                          <a:solidFill>
                            <a:schemeClr val="dk1"/>
                          </a:solidFill>
                          <a:latin typeface="+mn-lt"/>
                          <a:ea typeface="+mn-ea"/>
                          <a:cs typeface="+mn-cs"/>
                        </a:rPr>
                        <a:t> </a:t>
                      </a:r>
                      <a:endParaRPr lang="en-US" sz="2000" b="1" dirty="0">
                        <a:latin typeface="Times New Roman"/>
                        <a:ea typeface="Times New Roman"/>
                        <a:cs typeface="Arial"/>
                      </a:endParaRPr>
                    </a:p>
                  </a:txBody>
                  <a:tcPr marL="68580" marR="68580" marT="0" marB="0" anchor="ctr"/>
                </a:tc>
                <a:tc>
                  <a:txBody>
                    <a:bodyPr/>
                    <a:lstStyle/>
                    <a:p>
                      <a:pPr algn="ctr" rtl="0">
                        <a:spcAft>
                          <a:spcPts val="0"/>
                        </a:spcAft>
                        <a:tabLst>
                          <a:tab pos="1962150" algn="l"/>
                        </a:tabLst>
                      </a:pPr>
                      <a:r>
                        <a:rPr lang="en-US" sz="2000" b="1" dirty="0" err="1" smtClean="0"/>
                        <a:t>Herbagoside</a:t>
                      </a:r>
                      <a:endParaRPr lang="en-US" sz="2000" b="1" dirty="0">
                        <a:latin typeface="Times New Roman"/>
                        <a:ea typeface="Times New Roman"/>
                        <a:cs typeface="Arial"/>
                      </a:endParaRPr>
                    </a:p>
                  </a:txBody>
                  <a:tcPr marL="68580" marR="68580" marT="0" marB="0" anchor="ctr"/>
                </a:tc>
              </a:tr>
            </a:tbl>
          </a:graphicData>
        </a:graphic>
      </p:graphicFrame>
      <p:sp>
        <p:nvSpPr>
          <p:cNvPr id="22" name="Rectangle 21"/>
          <p:cNvSpPr/>
          <p:nvPr/>
        </p:nvSpPr>
        <p:spPr>
          <a:xfrm>
            <a:off x="428596" y="2071678"/>
            <a:ext cx="8215370" cy="400110"/>
          </a:xfrm>
          <a:prstGeom prst="rect">
            <a:avLst/>
          </a:prstGeom>
          <a:solidFill>
            <a:schemeClr val="accent2">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rtl="0"/>
            <a:r>
              <a:rPr lang="en-US" sz="2000" b="1" dirty="0"/>
              <a:t>Table  </a:t>
            </a:r>
            <a:r>
              <a:rPr lang="en-US" sz="2000" b="1" dirty="0" smtClean="0"/>
              <a:t>(3) Results of quantitative analysis of ME of </a:t>
            </a:r>
            <a:r>
              <a:rPr lang="en-US" sz="2000" b="1" i="1" dirty="0" smtClean="0"/>
              <a:t>Verbena </a:t>
            </a:r>
            <a:r>
              <a:rPr lang="en-US" sz="2000" b="1" i="1" dirty="0" err="1"/>
              <a:t>tenara</a:t>
            </a:r>
            <a:endParaRPr lang="en-US" sz="20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le 16"/>
          <p:cNvGraphicFramePr>
            <a:graphicFrameLocks noGrp="1"/>
          </p:cNvGraphicFramePr>
          <p:nvPr/>
        </p:nvGraphicFramePr>
        <p:xfrm>
          <a:off x="500034" y="714356"/>
          <a:ext cx="5500726" cy="5399780"/>
        </p:xfrm>
        <a:graphic>
          <a:graphicData uri="http://schemas.openxmlformats.org/drawingml/2006/table">
            <a:tbl>
              <a:tblPr>
                <a:tableStyleId>{08FB837D-C827-4EFA-A057-4D05807E0F7C}</a:tableStyleId>
              </a:tblPr>
              <a:tblGrid>
                <a:gridCol w="642942"/>
                <a:gridCol w="714380"/>
                <a:gridCol w="785818"/>
                <a:gridCol w="3357586"/>
              </a:tblGrid>
              <a:tr h="214314">
                <a:tc rowSpan="2">
                  <a:txBody>
                    <a:bodyPr/>
                    <a:lstStyle/>
                    <a:p>
                      <a:pPr algn="l" rtl="0">
                        <a:spcAft>
                          <a:spcPts val="0"/>
                        </a:spcAft>
                      </a:pPr>
                      <a:r>
                        <a:rPr lang="en-US" sz="1600" b="1" dirty="0">
                          <a:latin typeface="+mn-lt"/>
                        </a:rPr>
                        <a:t>Peak No.</a:t>
                      </a:r>
                      <a:endParaRPr lang="en-US" sz="1600" b="1" dirty="0">
                        <a:latin typeface="+mn-lt"/>
                        <a:ea typeface="Times New Roman"/>
                        <a:cs typeface="Arial"/>
                      </a:endParaRPr>
                    </a:p>
                  </a:txBody>
                  <a:tcPr marL="66261" marR="66261" marT="0" marB="0" anchor="ctr"/>
                </a:tc>
                <a:tc gridSpan="2">
                  <a:txBody>
                    <a:bodyPr/>
                    <a:lstStyle/>
                    <a:p>
                      <a:pPr algn="ctr" rtl="0">
                        <a:spcAft>
                          <a:spcPts val="0"/>
                        </a:spcAft>
                      </a:pPr>
                      <a:r>
                        <a:rPr lang="en-US" sz="1600" b="1" dirty="0">
                          <a:latin typeface="+mn-lt"/>
                        </a:rPr>
                        <a:t>GC </a:t>
                      </a:r>
                      <a:r>
                        <a:rPr lang="en-US" sz="1600" b="1" dirty="0" smtClean="0">
                          <a:latin typeface="+mn-lt"/>
                        </a:rPr>
                        <a:t>analysis</a:t>
                      </a:r>
                      <a:endParaRPr lang="en-US" sz="1600" b="1" dirty="0">
                        <a:latin typeface="+mn-lt"/>
                        <a:ea typeface="Times New Roman"/>
                        <a:cs typeface="Arial"/>
                      </a:endParaRPr>
                    </a:p>
                  </a:txBody>
                  <a:tcPr marL="66261" marR="66261" marT="0" marB="0" anchor="ctr"/>
                </a:tc>
                <a:tc hMerge="1">
                  <a:txBody>
                    <a:bodyPr/>
                    <a:lstStyle/>
                    <a:p>
                      <a:pPr rtl="1"/>
                      <a:endParaRPr lang="ar-SA"/>
                    </a:p>
                  </a:txBody>
                  <a:tcPr/>
                </a:tc>
                <a:tc rowSpan="2">
                  <a:txBody>
                    <a:bodyPr/>
                    <a:lstStyle/>
                    <a:p>
                      <a:pPr algn="ctr" rtl="0">
                        <a:spcAft>
                          <a:spcPts val="0"/>
                        </a:spcAft>
                      </a:pPr>
                      <a:r>
                        <a:rPr lang="en-US" sz="1600" b="1" dirty="0">
                          <a:latin typeface="+mn-lt"/>
                        </a:rPr>
                        <a:t>Compound name</a:t>
                      </a:r>
                      <a:endParaRPr lang="en-US" sz="1600" b="1" dirty="0">
                        <a:latin typeface="+mn-lt"/>
                        <a:ea typeface="Times New Roman"/>
                        <a:cs typeface="Arial"/>
                      </a:endParaRPr>
                    </a:p>
                  </a:txBody>
                  <a:tcPr marL="66261" marR="66261" marT="0" marB="0" anchor="ctr"/>
                </a:tc>
              </a:tr>
              <a:tr h="257797">
                <a:tc vMerge="1">
                  <a:txBody>
                    <a:bodyPr/>
                    <a:lstStyle/>
                    <a:p>
                      <a:pPr algn="ctr" rtl="0">
                        <a:spcAft>
                          <a:spcPts val="0"/>
                        </a:spcAft>
                      </a:pPr>
                      <a:endParaRPr lang="en-US" sz="1800" dirty="0">
                        <a:latin typeface="Times New Roman"/>
                        <a:ea typeface="SimSun"/>
                        <a:cs typeface="Arial"/>
                      </a:endParaRPr>
                    </a:p>
                  </a:txBody>
                  <a:tcPr marL="66261" marR="66261" marT="0" marB="0"/>
                </a:tc>
                <a:tc>
                  <a:txBody>
                    <a:bodyPr/>
                    <a:lstStyle/>
                    <a:p>
                      <a:pPr algn="ctr" rtl="0">
                        <a:spcAft>
                          <a:spcPts val="0"/>
                        </a:spcAft>
                      </a:pPr>
                      <a:r>
                        <a:rPr lang="en-US" sz="1600" b="1" dirty="0" err="1">
                          <a:latin typeface="+mn-lt"/>
                        </a:rPr>
                        <a:t>Rt</a:t>
                      </a:r>
                      <a:endParaRPr lang="en-US" sz="1600" b="1" dirty="0">
                        <a:latin typeface="+mn-lt"/>
                        <a:ea typeface="Times New Roman"/>
                        <a:cs typeface="Arial"/>
                      </a:endParaRPr>
                    </a:p>
                  </a:txBody>
                  <a:tcPr marL="66261" marR="66261" marT="0" marB="0"/>
                </a:tc>
                <a:tc>
                  <a:txBody>
                    <a:bodyPr/>
                    <a:lstStyle/>
                    <a:p>
                      <a:pPr algn="ctr" rtl="0">
                        <a:spcAft>
                          <a:spcPts val="0"/>
                        </a:spcAft>
                      </a:pPr>
                      <a:r>
                        <a:rPr lang="en-US" sz="1600" b="1" dirty="0">
                          <a:latin typeface="+mn-lt"/>
                        </a:rPr>
                        <a:t>%</a:t>
                      </a:r>
                      <a:endParaRPr lang="en-US" sz="1600" b="1" dirty="0">
                        <a:latin typeface="+mn-lt"/>
                        <a:ea typeface="Times New Roman"/>
                        <a:cs typeface="Arial"/>
                      </a:endParaRPr>
                    </a:p>
                  </a:txBody>
                  <a:tcPr marL="66261" marR="66261" marT="0" marB="0"/>
                </a:tc>
                <a:tc vMerge="1">
                  <a:txBody>
                    <a:bodyPr/>
                    <a:lstStyle/>
                    <a:p>
                      <a:pPr algn="ctr" rtl="0">
                        <a:spcAft>
                          <a:spcPts val="0"/>
                        </a:spcAft>
                      </a:pPr>
                      <a:endParaRPr lang="en-US" sz="1400" b="1" dirty="0">
                        <a:latin typeface="+mn-lt"/>
                        <a:ea typeface="SimSun"/>
                        <a:cs typeface="Arial"/>
                      </a:endParaRPr>
                    </a:p>
                  </a:txBody>
                  <a:tcPr marL="66261" marR="66261" marT="0" marB="0"/>
                </a:tc>
              </a:tr>
              <a:tr h="257797">
                <a:tc>
                  <a:txBody>
                    <a:bodyPr/>
                    <a:lstStyle/>
                    <a:p>
                      <a:pPr algn="ctr" rtl="0">
                        <a:spcAft>
                          <a:spcPts val="0"/>
                        </a:spcAft>
                      </a:pPr>
                      <a:r>
                        <a:rPr lang="en-US" sz="1600" b="1" dirty="0">
                          <a:latin typeface="+mn-lt"/>
                        </a:rPr>
                        <a:t>1</a:t>
                      </a:r>
                      <a:endParaRPr lang="en-US" sz="1600" b="1" dirty="0">
                        <a:latin typeface="+mn-lt"/>
                        <a:ea typeface="Times New Roman"/>
                        <a:cs typeface="Arial"/>
                      </a:endParaRPr>
                    </a:p>
                  </a:txBody>
                  <a:tcPr marL="66261" marR="66261" marT="0" marB="0"/>
                </a:tc>
                <a:tc>
                  <a:txBody>
                    <a:bodyPr/>
                    <a:lstStyle/>
                    <a:p>
                      <a:pPr algn="ctr" rtl="0">
                        <a:spcAft>
                          <a:spcPts val="0"/>
                        </a:spcAft>
                      </a:pPr>
                      <a:r>
                        <a:rPr lang="en-US" sz="1600" b="1">
                          <a:latin typeface="+mn-lt"/>
                        </a:rPr>
                        <a:t>2.89</a:t>
                      </a:r>
                      <a:endParaRPr lang="en-US" sz="1600" b="1">
                        <a:latin typeface="+mn-lt"/>
                        <a:ea typeface="Times New Roman"/>
                        <a:cs typeface="Arial"/>
                      </a:endParaRPr>
                    </a:p>
                  </a:txBody>
                  <a:tcPr marL="66261" marR="66261" marT="0" marB="0"/>
                </a:tc>
                <a:tc>
                  <a:txBody>
                    <a:bodyPr/>
                    <a:lstStyle/>
                    <a:p>
                      <a:pPr algn="ctr" rtl="0">
                        <a:spcAft>
                          <a:spcPts val="0"/>
                        </a:spcAft>
                      </a:pPr>
                      <a:r>
                        <a:rPr lang="en-US" sz="1600" b="1">
                          <a:latin typeface="+mn-lt"/>
                        </a:rPr>
                        <a:t>1.7</a:t>
                      </a:r>
                      <a:endParaRPr lang="en-US" sz="1600" b="1">
                        <a:latin typeface="+mn-lt"/>
                        <a:ea typeface="Times New Roman"/>
                        <a:cs typeface="Arial"/>
                      </a:endParaRPr>
                    </a:p>
                  </a:txBody>
                  <a:tcPr marL="66261" marR="66261" marT="0" marB="0"/>
                </a:tc>
                <a:tc>
                  <a:txBody>
                    <a:bodyPr/>
                    <a:lstStyle/>
                    <a:p>
                      <a:pPr algn="ctr" rtl="0">
                        <a:spcAft>
                          <a:spcPts val="0"/>
                        </a:spcAft>
                      </a:pPr>
                      <a:r>
                        <a:rPr lang="en-US" sz="1600" b="1">
                          <a:latin typeface="+mn-lt"/>
                        </a:rPr>
                        <a:t>Capric acid</a:t>
                      </a:r>
                      <a:endParaRPr lang="en-US" sz="1600" b="1">
                        <a:latin typeface="+mn-lt"/>
                        <a:ea typeface="Times New Roman"/>
                        <a:cs typeface="Arial"/>
                      </a:endParaRPr>
                    </a:p>
                  </a:txBody>
                  <a:tcPr marL="66261" marR="66261" marT="0" marB="0"/>
                </a:tc>
              </a:tr>
              <a:tr h="257797">
                <a:tc>
                  <a:txBody>
                    <a:bodyPr/>
                    <a:lstStyle/>
                    <a:p>
                      <a:pPr algn="ctr" rtl="0">
                        <a:spcAft>
                          <a:spcPts val="0"/>
                        </a:spcAft>
                      </a:pPr>
                      <a:r>
                        <a:rPr lang="en-US" sz="1600" b="1">
                          <a:latin typeface="+mn-lt"/>
                        </a:rPr>
                        <a:t>1</a:t>
                      </a:r>
                      <a:endParaRPr lang="en-US" sz="1600" b="1">
                        <a:latin typeface="+mn-lt"/>
                        <a:ea typeface="Times New Roman"/>
                        <a:cs typeface="Arial"/>
                      </a:endParaRPr>
                    </a:p>
                  </a:txBody>
                  <a:tcPr marL="66261" marR="66261" marT="0" marB="0"/>
                </a:tc>
                <a:tc>
                  <a:txBody>
                    <a:bodyPr/>
                    <a:lstStyle/>
                    <a:p>
                      <a:pPr algn="ctr" rtl="0">
                        <a:spcAft>
                          <a:spcPts val="0"/>
                        </a:spcAft>
                      </a:pPr>
                      <a:r>
                        <a:rPr lang="en-US" sz="1600" b="1">
                          <a:latin typeface="+mn-lt"/>
                        </a:rPr>
                        <a:t>3.36</a:t>
                      </a:r>
                      <a:endParaRPr lang="en-US" sz="1600" b="1">
                        <a:latin typeface="+mn-lt"/>
                        <a:ea typeface="Times New Roman"/>
                        <a:cs typeface="Arial"/>
                      </a:endParaRPr>
                    </a:p>
                  </a:txBody>
                  <a:tcPr marL="66261" marR="66261" marT="0" marB="0"/>
                </a:tc>
                <a:tc>
                  <a:txBody>
                    <a:bodyPr/>
                    <a:lstStyle/>
                    <a:p>
                      <a:pPr algn="ctr" rtl="0">
                        <a:spcAft>
                          <a:spcPts val="0"/>
                        </a:spcAft>
                      </a:pPr>
                      <a:r>
                        <a:rPr lang="en-US" sz="1600" b="1">
                          <a:latin typeface="+mn-lt"/>
                        </a:rPr>
                        <a:t>1.2</a:t>
                      </a:r>
                      <a:endParaRPr lang="en-US" sz="1600" b="1">
                        <a:latin typeface="+mn-lt"/>
                        <a:ea typeface="Times New Roman"/>
                        <a:cs typeface="Arial"/>
                      </a:endParaRPr>
                    </a:p>
                  </a:txBody>
                  <a:tcPr marL="66261" marR="66261" marT="0" marB="0"/>
                </a:tc>
                <a:tc>
                  <a:txBody>
                    <a:bodyPr/>
                    <a:lstStyle/>
                    <a:p>
                      <a:pPr algn="ctr" rtl="0">
                        <a:spcAft>
                          <a:spcPts val="0"/>
                        </a:spcAft>
                      </a:pPr>
                      <a:r>
                        <a:rPr lang="en-US" sz="1600" b="1">
                          <a:latin typeface="+mn-lt"/>
                        </a:rPr>
                        <a:t>Lauric acid</a:t>
                      </a:r>
                      <a:endParaRPr lang="en-US" sz="1600" b="1">
                        <a:latin typeface="+mn-lt"/>
                        <a:ea typeface="Times New Roman"/>
                        <a:cs typeface="Arial"/>
                      </a:endParaRPr>
                    </a:p>
                  </a:txBody>
                  <a:tcPr marL="66261" marR="66261" marT="0" marB="0"/>
                </a:tc>
              </a:tr>
              <a:tr h="257797">
                <a:tc>
                  <a:txBody>
                    <a:bodyPr/>
                    <a:lstStyle/>
                    <a:p>
                      <a:pPr algn="ctr" rtl="0">
                        <a:spcAft>
                          <a:spcPts val="0"/>
                        </a:spcAft>
                      </a:pPr>
                      <a:r>
                        <a:rPr lang="en-US" sz="1600" b="1">
                          <a:latin typeface="+mn-lt"/>
                        </a:rPr>
                        <a:t>2</a:t>
                      </a:r>
                      <a:endParaRPr lang="en-US" sz="1600" b="1">
                        <a:latin typeface="+mn-lt"/>
                        <a:ea typeface="Times New Roman"/>
                        <a:cs typeface="Arial"/>
                      </a:endParaRPr>
                    </a:p>
                  </a:txBody>
                  <a:tcPr marL="66261" marR="66261" marT="0" marB="0"/>
                </a:tc>
                <a:tc>
                  <a:txBody>
                    <a:bodyPr/>
                    <a:lstStyle/>
                    <a:p>
                      <a:pPr algn="ctr" rtl="0">
                        <a:spcAft>
                          <a:spcPts val="0"/>
                        </a:spcAft>
                      </a:pPr>
                      <a:r>
                        <a:rPr lang="en-US" sz="1600" b="1">
                          <a:latin typeface="+mn-lt"/>
                        </a:rPr>
                        <a:t>5.96</a:t>
                      </a:r>
                      <a:endParaRPr lang="en-US" sz="1600" b="1">
                        <a:latin typeface="+mn-lt"/>
                        <a:ea typeface="Times New Roman"/>
                        <a:cs typeface="Arial"/>
                      </a:endParaRPr>
                    </a:p>
                  </a:txBody>
                  <a:tcPr marL="66261" marR="66261" marT="0" marB="0"/>
                </a:tc>
                <a:tc>
                  <a:txBody>
                    <a:bodyPr/>
                    <a:lstStyle/>
                    <a:p>
                      <a:pPr algn="ctr" rtl="0">
                        <a:spcAft>
                          <a:spcPts val="0"/>
                        </a:spcAft>
                      </a:pPr>
                      <a:r>
                        <a:rPr lang="en-US" sz="1600" b="1">
                          <a:latin typeface="+mn-lt"/>
                        </a:rPr>
                        <a:t>1.8</a:t>
                      </a:r>
                      <a:endParaRPr lang="en-US" sz="1600" b="1">
                        <a:latin typeface="+mn-lt"/>
                        <a:ea typeface="Times New Roman"/>
                        <a:cs typeface="Arial"/>
                      </a:endParaRPr>
                    </a:p>
                  </a:txBody>
                  <a:tcPr marL="66261" marR="66261" marT="0" marB="0"/>
                </a:tc>
                <a:tc>
                  <a:txBody>
                    <a:bodyPr/>
                    <a:lstStyle/>
                    <a:p>
                      <a:pPr algn="ctr" rtl="0">
                        <a:spcAft>
                          <a:spcPts val="0"/>
                        </a:spcAft>
                      </a:pPr>
                      <a:r>
                        <a:rPr lang="en-US" sz="1600" b="1" dirty="0">
                          <a:latin typeface="+mn-lt"/>
                        </a:rPr>
                        <a:t>11.Amino </a:t>
                      </a:r>
                      <a:r>
                        <a:rPr lang="en-US" sz="1600" b="1" dirty="0" err="1">
                          <a:latin typeface="+mn-lt"/>
                        </a:rPr>
                        <a:t>myrstic</a:t>
                      </a:r>
                      <a:r>
                        <a:rPr lang="en-US" sz="1600" b="1" dirty="0">
                          <a:latin typeface="+mn-lt"/>
                        </a:rPr>
                        <a:t> acid</a:t>
                      </a:r>
                      <a:endParaRPr lang="en-US" sz="1600" b="1" dirty="0">
                        <a:latin typeface="+mn-lt"/>
                        <a:ea typeface="Times New Roman"/>
                        <a:cs typeface="Arial"/>
                      </a:endParaRPr>
                    </a:p>
                  </a:txBody>
                  <a:tcPr marL="66261" marR="66261" marT="0" marB="0"/>
                </a:tc>
              </a:tr>
              <a:tr h="257797">
                <a:tc>
                  <a:txBody>
                    <a:bodyPr/>
                    <a:lstStyle/>
                    <a:p>
                      <a:pPr algn="ctr" rtl="0">
                        <a:spcAft>
                          <a:spcPts val="0"/>
                        </a:spcAft>
                      </a:pPr>
                      <a:r>
                        <a:rPr lang="en-US" sz="1600" b="1">
                          <a:latin typeface="+mn-lt"/>
                        </a:rPr>
                        <a:t>3</a:t>
                      </a:r>
                      <a:endParaRPr lang="en-US" sz="1600" b="1">
                        <a:latin typeface="+mn-lt"/>
                        <a:ea typeface="Times New Roman"/>
                        <a:cs typeface="Arial"/>
                      </a:endParaRPr>
                    </a:p>
                  </a:txBody>
                  <a:tcPr marL="66261" marR="66261" marT="0" marB="0"/>
                </a:tc>
                <a:tc>
                  <a:txBody>
                    <a:bodyPr/>
                    <a:lstStyle/>
                    <a:p>
                      <a:pPr algn="ctr" rtl="0">
                        <a:spcAft>
                          <a:spcPts val="0"/>
                        </a:spcAft>
                      </a:pPr>
                      <a:r>
                        <a:rPr lang="en-US" sz="1600" b="1">
                          <a:latin typeface="+mn-lt"/>
                        </a:rPr>
                        <a:t>7.15</a:t>
                      </a:r>
                      <a:endParaRPr lang="en-US" sz="1600" b="1">
                        <a:latin typeface="+mn-lt"/>
                        <a:ea typeface="Times New Roman"/>
                        <a:cs typeface="Arial"/>
                      </a:endParaRPr>
                    </a:p>
                  </a:txBody>
                  <a:tcPr marL="66261" marR="66261" marT="0" marB="0"/>
                </a:tc>
                <a:tc>
                  <a:txBody>
                    <a:bodyPr/>
                    <a:lstStyle/>
                    <a:p>
                      <a:pPr algn="ctr" rtl="0">
                        <a:spcAft>
                          <a:spcPts val="0"/>
                        </a:spcAft>
                      </a:pPr>
                      <a:r>
                        <a:rPr lang="en-US" sz="1600" b="1">
                          <a:latin typeface="+mn-lt"/>
                        </a:rPr>
                        <a:t>9.8</a:t>
                      </a:r>
                      <a:endParaRPr lang="en-US" sz="1600" b="1">
                        <a:latin typeface="+mn-lt"/>
                        <a:ea typeface="Times New Roman"/>
                        <a:cs typeface="Arial"/>
                      </a:endParaRPr>
                    </a:p>
                  </a:txBody>
                  <a:tcPr marL="66261" marR="66261" marT="0" marB="0"/>
                </a:tc>
                <a:tc>
                  <a:txBody>
                    <a:bodyPr/>
                    <a:lstStyle/>
                    <a:p>
                      <a:pPr algn="ctr" rtl="0">
                        <a:spcAft>
                          <a:spcPts val="0"/>
                        </a:spcAft>
                      </a:pPr>
                      <a:r>
                        <a:rPr lang="en-US" sz="1600" b="1">
                          <a:latin typeface="+mn-lt"/>
                        </a:rPr>
                        <a:t>Myristic acid</a:t>
                      </a:r>
                      <a:endParaRPr lang="en-US" sz="1600" b="1">
                        <a:latin typeface="+mn-lt"/>
                        <a:ea typeface="Times New Roman"/>
                        <a:cs typeface="Arial"/>
                      </a:endParaRPr>
                    </a:p>
                  </a:txBody>
                  <a:tcPr marL="66261" marR="66261" marT="0" marB="0"/>
                </a:tc>
              </a:tr>
              <a:tr h="257797">
                <a:tc>
                  <a:txBody>
                    <a:bodyPr/>
                    <a:lstStyle/>
                    <a:p>
                      <a:pPr algn="ctr" rtl="0">
                        <a:spcAft>
                          <a:spcPts val="0"/>
                        </a:spcAft>
                      </a:pPr>
                      <a:r>
                        <a:rPr lang="en-US" sz="1600" b="1">
                          <a:latin typeface="+mn-lt"/>
                        </a:rPr>
                        <a:t>4</a:t>
                      </a:r>
                      <a:endParaRPr lang="en-US" sz="1600" b="1">
                        <a:latin typeface="+mn-lt"/>
                        <a:ea typeface="Times New Roman"/>
                        <a:cs typeface="Arial"/>
                      </a:endParaRPr>
                    </a:p>
                  </a:txBody>
                  <a:tcPr marL="66261" marR="66261" marT="0" marB="0"/>
                </a:tc>
                <a:tc>
                  <a:txBody>
                    <a:bodyPr/>
                    <a:lstStyle/>
                    <a:p>
                      <a:pPr algn="ctr" rtl="0">
                        <a:spcAft>
                          <a:spcPts val="0"/>
                        </a:spcAft>
                      </a:pPr>
                      <a:r>
                        <a:rPr lang="en-US" sz="1600" b="1">
                          <a:latin typeface="+mn-lt"/>
                        </a:rPr>
                        <a:t>7.19</a:t>
                      </a:r>
                      <a:endParaRPr lang="en-US" sz="1600" b="1">
                        <a:latin typeface="+mn-lt"/>
                        <a:ea typeface="Times New Roman"/>
                        <a:cs typeface="Arial"/>
                      </a:endParaRPr>
                    </a:p>
                  </a:txBody>
                  <a:tcPr marL="66261" marR="66261" marT="0" marB="0"/>
                </a:tc>
                <a:tc>
                  <a:txBody>
                    <a:bodyPr/>
                    <a:lstStyle/>
                    <a:p>
                      <a:pPr algn="ctr" rtl="0">
                        <a:spcAft>
                          <a:spcPts val="0"/>
                        </a:spcAft>
                      </a:pPr>
                      <a:r>
                        <a:rPr lang="en-US" sz="1600" b="1">
                          <a:latin typeface="+mn-lt"/>
                        </a:rPr>
                        <a:t>1.65</a:t>
                      </a:r>
                      <a:endParaRPr lang="en-US" sz="1600" b="1">
                        <a:latin typeface="+mn-lt"/>
                        <a:ea typeface="Times New Roman"/>
                        <a:cs typeface="Arial"/>
                      </a:endParaRPr>
                    </a:p>
                  </a:txBody>
                  <a:tcPr marL="66261" marR="66261" marT="0" marB="0"/>
                </a:tc>
                <a:tc>
                  <a:txBody>
                    <a:bodyPr/>
                    <a:lstStyle/>
                    <a:p>
                      <a:pPr algn="ctr" rtl="0">
                        <a:spcAft>
                          <a:spcPts val="0"/>
                        </a:spcAft>
                      </a:pPr>
                      <a:r>
                        <a:rPr lang="en-US" sz="1600" b="1">
                          <a:latin typeface="+mn-lt"/>
                        </a:rPr>
                        <a:t>Hydrastininic acid</a:t>
                      </a:r>
                      <a:endParaRPr lang="en-US" sz="1600" b="1">
                        <a:latin typeface="+mn-lt"/>
                        <a:ea typeface="Times New Roman"/>
                        <a:cs typeface="Arial"/>
                      </a:endParaRPr>
                    </a:p>
                  </a:txBody>
                  <a:tcPr marL="66261" marR="66261" marT="0" marB="0"/>
                </a:tc>
              </a:tr>
              <a:tr h="257797">
                <a:tc>
                  <a:txBody>
                    <a:bodyPr/>
                    <a:lstStyle/>
                    <a:p>
                      <a:pPr algn="ctr" rtl="0">
                        <a:spcAft>
                          <a:spcPts val="0"/>
                        </a:spcAft>
                      </a:pPr>
                      <a:r>
                        <a:rPr lang="en-US" sz="1600" b="1">
                          <a:latin typeface="+mn-lt"/>
                        </a:rPr>
                        <a:t>5</a:t>
                      </a:r>
                      <a:endParaRPr lang="en-US" sz="1600" b="1">
                        <a:latin typeface="+mn-lt"/>
                        <a:ea typeface="Times New Roman"/>
                        <a:cs typeface="Arial"/>
                      </a:endParaRPr>
                    </a:p>
                  </a:txBody>
                  <a:tcPr marL="66261" marR="66261" marT="0" marB="0"/>
                </a:tc>
                <a:tc>
                  <a:txBody>
                    <a:bodyPr/>
                    <a:lstStyle/>
                    <a:p>
                      <a:pPr algn="ctr" rtl="0">
                        <a:spcAft>
                          <a:spcPts val="0"/>
                        </a:spcAft>
                      </a:pPr>
                      <a:r>
                        <a:rPr lang="en-US" sz="1600" b="1">
                          <a:latin typeface="+mn-lt"/>
                        </a:rPr>
                        <a:t>10.73</a:t>
                      </a:r>
                      <a:endParaRPr lang="en-US" sz="1600" b="1">
                        <a:latin typeface="+mn-lt"/>
                        <a:ea typeface="Times New Roman"/>
                        <a:cs typeface="Arial"/>
                      </a:endParaRPr>
                    </a:p>
                  </a:txBody>
                  <a:tcPr marL="66261" marR="66261" marT="0" marB="0"/>
                </a:tc>
                <a:tc>
                  <a:txBody>
                    <a:bodyPr/>
                    <a:lstStyle/>
                    <a:p>
                      <a:pPr algn="ctr" rtl="0">
                        <a:spcAft>
                          <a:spcPts val="0"/>
                        </a:spcAft>
                      </a:pPr>
                      <a:r>
                        <a:rPr lang="en-US" sz="1600" b="1">
                          <a:latin typeface="+mn-lt"/>
                        </a:rPr>
                        <a:t>13.6</a:t>
                      </a:r>
                      <a:endParaRPr lang="en-US" sz="1600" b="1">
                        <a:latin typeface="+mn-lt"/>
                        <a:ea typeface="Times New Roman"/>
                        <a:cs typeface="Arial"/>
                      </a:endParaRPr>
                    </a:p>
                  </a:txBody>
                  <a:tcPr marL="66261" marR="66261" marT="0" marB="0"/>
                </a:tc>
                <a:tc>
                  <a:txBody>
                    <a:bodyPr/>
                    <a:lstStyle/>
                    <a:p>
                      <a:pPr algn="ctr" rtl="0">
                        <a:spcAft>
                          <a:spcPts val="0"/>
                        </a:spcAft>
                      </a:pPr>
                      <a:r>
                        <a:rPr lang="en-US" sz="1600" b="1" dirty="0" err="1">
                          <a:latin typeface="+mn-lt"/>
                        </a:rPr>
                        <a:t>Palmitic</a:t>
                      </a:r>
                      <a:r>
                        <a:rPr lang="en-US" sz="1600" b="1" dirty="0">
                          <a:latin typeface="+mn-lt"/>
                        </a:rPr>
                        <a:t> acid</a:t>
                      </a:r>
                      <a:endParaRPr lang="en-US" sz="1600" b="1" dirty="0">
                        <a:latin typeface="+mn-lt"/>
                        <a:ea typeface="Times New Roman"/>
                        <a:cs typeface="Arial"/>
                      </a:endParaRPr>
                    </a:p>
                  </a:txBody>
                  <a:tcPr marL="66261" marR="66261" marT="0" marB="0"/>
                </a:tc>
              </a:tr>
              <a:tr h="257797">
                <a:tc>
                  <a:txBody>
                    <a:bodyPr/>
                    <a:lstStyle/>
                    <a:p>
                      <a:pPr algn="ctr" rtl="0">
                        <a:spcAft>
                          <a:spcPts val="0"/>
                        </a:spcAft>
                      </a:pPr>
                      <a:r>
                        <a:rPr lang="en-US" sz="1600" b="1">
                          <a:latin typeface="+mn-lt"/>
                        </a:rPr>
                        <a:t>6</a:t>
                      </a:r>
                      <a:endParaRPr lang="en-US" sz="1600" b="1">
                        <a:latin typeface="+mn-lt"/>
                        <a:ea typeface="Times New Roman"/>
                        <a:cs typeface="Arial"/>
                      </a:endParaRPr>
                    </a:p>
                  </a:txBody>
                  <a:tcPr marL="66261" marR="66261" marT="0" marB="0"/>
                </a:tc>
                <a:tc>
                  <a:txBody>
                    <a:bodyPr/>
                    <a:lstStyle/>
                    <a:p>
                      <a:pPr algn="ctr" rtl="0">
                        <a:spcAft>
                          <a:spcPts val="0"/>
                        </a:spcAft>
                      </a:pPr>
                      <a:r>
                        <a:rPr lang="en-US" sz="1600" b="1">
                          <a:latin typeface="+mn-lt"/>
                        </a:rPr>
                        <a:t>12.9</a:t>
                      </a:r>
                      <a:endParaRPr lang="en-US" sz="1600" b="1">
                        <a:latin typeface="+mn-lt"/>
                        <a:ea typeface="Times New Roman"/>
                        <a:cs typeface="Arial"/>
                      </a:endParaRPr>
                    </a:p>
                  </a:txBody>
                  <a:tcPr marL="66261" marR="66261" marT="0" marB="0"/>
                </a:tc>
                <a:tc>
                  <a:txBody>
                    <a:bodyPr/>
                    <a:lstStyle/>
                    <a:p>
                      <a:pPr algn="ctr" rtl="0">
                        <a:spcAft>
                          <a:spcPts val="0"/>
                        </a:spcAft>
                      </a:pPr>
                      <a:r>
                        <a:rPr lang="en-US" sz="1600" b="1">
                          <a:latin typeface="+mn-lt"/>
                        </a:rPr>
                        <a:t>2.8</a:t>
                      </a:r>
                      <a:endParaRPr lang="en-US" sz="1600" b="1">
                        <a:latin typeface="+mn-lt"/>
                        <a:ea typeface="Times New Roman"/>
                        <a:cs typeface="Arial"/>
                      </a:endParaRPr>
                    </a:p>
                  </a:txBody>
                  <a:tcPr marL="66261" marR="66261" marT="0" marB="0"/>
                </a:tc>
                <a:tc>
                  <a:txBody>
                    <a:bodyPr/>
                    <a:lstStyle/>
                    <a:p>
                      <a:pPr algn="ctr" rtl="0">
                        <a:spcAft>
                          <a:spcPts val="0"/>
                        </a:spcAft>
                      </a:pPr>
                      <a:r>
                        <a:rPr lang="en-US" sz="1600" b="1">
                          <a:latin typeface="+mn-lt"/>
                        </a:rPr>
                        <a:t>Pentadecanoic acid</a:t>
                      </a:r>
                      <a:endParaRPr lang="en-US" sz="1600" b="1">
                        <a:latin typeface="+mn-lt"/>
                        <a:ea typeface="Times New Roman"/>
                        <a:cs typeface="Arial"/>
                      </a:endParaRPr>
                    </a:p>
                  </a:txBody>
                  <a:tcPr marL="66261" marR="66261" marT="0" marB="0"/>
                </a:tc>
              </a:tr>
              <a:tr h="257797">
                <a:tc>
                  <a:txBody>
                    <a:bodyPr/>
                    <a:lstStyle/>
                    <a:p>
                      <a:pPr algn="ctr" rtl="0">
                        <a:spcAft>
                          <a:spcPts val="0"/>
                        </a:spcAft>
                      </a:pPr>
                      <a:r>
                        <a:rPr lang="en-US" sz="1600" b="1">
                          <a:latin typeface="+mn-lt"/>
                        </a:rPr>
                        <a:t>7</a:t>
                      </a:r>
                      <a:endParaRPr lang="en-US" sz="1600" b="1">
                        <a:latin typeface="+mn-lt"/>
                        <a:ea typeface="Times New Roman"/>
                        <a:cs typeface="Arial"/>
                      </a:endParaRPr>
                    </a:p>
                  </a:txBody>
                  <a:tcPr marL="66261" marR="66261" marT="0" marB="0"/>
                </a:tc>
                <a:tc>
                  <a:txBody>
                    <a:bodyPr/>
                    <a:lstStyle/>
                    <a:p>
                      <a:pPr algn="ctr" rtl="0">
                        <a:spcAft>
                          <a:spcPts val="0"/>
                        </a:spcAft>
                      </a:pPr>
                      <a:r>
                        <a:rPr lang="en-US" sz="1600" b="1">
                          <a:latin typeface="+mn-lt"/>
                        </a:rPr>
                        <a:t>13.4</a:t>
                      </a:r>
                      <a:endParaRPr lang="en-US" sz="1600" b="1">
                        <a:latin typeface="+mn-lt"/>
                        <a:ea typeface="Times New Roman"/>
                        <a:cs typeface="Arial"/>
                      </a:endParaRPr>
                    </a:p>
                  </a:txBody>
                  <a:tcPr marL="66261" marR="66261" marT="0" marB="0"/>
                </a:tc>
                <a:tc>
                  <a:txBody>
                    <a:bodyPr/>
                    <a:lstStyle/>
                    <a:p>
                      <a:pPr algn="ctr" rtl="0">
                        <a:spcAft>
                          <a:spcPts val="0"/>
                        </a:spcAft>
                      </a:pPr>
                      <a:r>
                        <a:rPr lang="en-US" sz="1600" b="1">
                          <a:latin typeface="+mn-lt"/>
                        </a:rPr>
                        <a:t>8.3</a:t>
                      </a:r>
                      <a:endParaRPr lang="en-US" sz="1600" b="1">
                        <a:latin typeface="+mn-lt"/>
                        <a:ea typeface="Times New Roman"/>
                        <a:cs typeface="Arial"/>
                      </a:endParaRPr>
                    </a:p>
                  </a:txBody>
                  <a:tcPr marL="66261" marR="66261" marT="0" marB="0"/>
                </a:tc>
                <a:tc>
                  <a:txBody>
                    <a:bodyPr/>
                    <a:lstStyle/>
                    <a:p>
                      <a:pPr algn="ctr" rtl="0">
                        <a:spcAft>
                          <a:spcPts val="0"/>
                        </a:spcAft>
                      </a:pPr>
                      <a:r>
                        <a:rPr lang="el-GR" sz="1600" b="1" dirty="0" smtClean="0">
                          <a:latin typeface="+mn-lt"/>
                        </a:rPr>
                        <a:t>α</a:t>
                      </a:r>
                      <a:r>
                        <a:rPr lang="en-US" sz="1600" b="1" dirty="0" smtClean="0">
                          <a:latin typeface="+mn-lt"/>
                        </a:rPr>
                        <a:t>-</a:t>
                      </a:r>
                      <a:r>
                        <a:rPr lang="en-US" sz="1600" b="1" dirty="0" err="1" smtClean="0">
                          <a:latin typeface="+mn-lt"/>
                        </a:rPr>
                        <a:t>Linolenic</a:t>
                      </a:r>
                      <a:r>
                        <a:rPr lang="en-US" sz="1600" b="1" dirty="0" smtClean="0">
                          <a:latin typeface="+mn-lt"/>
                        </a:rPr>
                        <a:t> acid</a:t>
                      </a:r>
                      <a:endParaRPr lang="en-US" sz="1600" b="1" dirty="0">
                        <a:latin typeface="+mn-lt"/>
                        <a:ea typeface="Times New Roman"/>
                        <a:cs typeface="Arial"/>
                      </a:endParaRPr>
                    </a:p>
                  </a:txBody>
                  <a:tcPr marL="66261" marR="66261" marT="0" marB="0"/>
                </a:tc>
              </a:tr>
              <a:tr h="257797">
                <a:tc>
                  <a:txBody>
                    <a:bodyPr/>
                    <a:lstStyle/>
                    <a:p>
                      <a:pPr algn="ctr" rtl="0">
                        <a:spcAft>
                          <a:spcPts val="0"/>
                        </a:spcAft>
                      </a:pPr>
                      <a:r>
                        <a:rPr lang="en-US" sz="1600" b="1">
                          <a:latin typeface="+mn-lt"/>
                        </a:rPr>
                        <a:t>8</a:t>
                      </a:r>
                      <a:endParaRPr lang="en-US" sz="1600" b="1">
                        <a:latin typeface="+mn-lt"/>
                        <a:ea typeface="Times New Roman"/>
                        <a:cs typeface="Arial"/>
                      </a:endParaRPr>
                    </a:p>
                  </a:txBody>
                  <a:tcPr marL="66261" marR="66261" marT="0" marB="0"/>
                </a:tc>
                <a:tc>
                  <a:txBody>
                    <a:bodyPr/>
                    <a:lstStyle/>
                    <a:p>
                      <a:pPr algn="ctr" rtl="0">
                        <a:spcAft>
                          <a:spcPts val="0"/>
                        </a:spcAft>
                      </a:pPr>
                      <a:r>
                        <a:rPr lang="en-US" sz="1600" b="1">
                          <a:latin typeface="+mn-lt"/>
                        </a:rPr>
                        <a:t>14.3</a:t>
                      </a:r>
                      <a:endParaRPr lang="en-US" sz="1600" b="1">
                        <a:latin typeface="+mn-lt"/>
                        <a:ea typeface="Times New Roman"/>
                        <a:cs typeface="Arial"/>
                      </a:endParaRPr>
                    </a:p>
                  </a:txBody>
                  <a:tcPr marL="66261" marR="66261" marT="0" marB="0"/>
                </a:tc>
                <a:tc>
                  <a:txBody>
                    <a:bodyPr/>
                    <a:lstStyle/>
                    <a:p>
                      <a:pPr algn="ctr" rtl="0">
                        <a:spcAft>
                          <a:spcPts val="0"/>
                        </a:spcAft>
                      </a:pPr>
                      <a:r>
                        <a:rPr lang="en-US" sz="1600" b="1">
                          <a:latin typeface="+mn-lt"/>
                        </a:rPr>
                        <a:t>3.85</a:t>
                      </a:r>
                      <a:endParaRPr lang="en-US" sz="1600" b="1">
                        <a:latin typeface="+mn-lt"/>
                        <a:ea typeface="Times New Roman"/>
                        <a:cs typeface="Arial"/>
                      </a:endParaRPr>
                    </a:p>
                  </a:txBody>
                  <a:tcPr marL="66261" marR="66261" marT="0" marB="0"/>
                </a:tc>
                <a:tc>
                  <a:txBody>
                    <a:bodyPr/>
                    <a:lstStyle/>
                    <a:p>
                      <a:pPr algn="ctr" rtl="0">
                        <a:spcAft>
                          <a:spcPts val="0"/>
                        </a:spcAft>
                      </a:pPr>
                      <a:r>
                        <a:rPr lang="en-US" sz="1600" b="1">
                          <a:latin typeface="+mn-lt"/>
                        </a:rPr>
                        <a:t>Stearic acid</a:t>
                      </a:r>
                      <a:endParaRPr lang="en-US" sz="1600" b="1">
                        <a:latin typeface="+mn-lt"/>
                        <a:ea typeface="Times New Roman"/>
                        <a:cs typeface="Arial"/>
                      </a:endParaRPr>
                    </a:p>
                  </a:txBody>
                  <a:tcPr marL="66261" marR="66261" marT="0" marB="0"/>
                </a:tc>
              </a:tr>
              <a:tr h="257797">
                <a:tc>
                  <a:txBody>
                    <a:bodyPr/>
                    <a:lstStyle/>
                    <a:p>
                      <a:pPr algn="ctr" rtl="0">
                        <a:spcAft>
                          <a:spcPts val="0"/>
                        </a:spcAft>
                      </a:pPr>
                      <a:r>
                        <a:rPr lang="en-US" sz="1600" b="1">
                          <a:latin typeface="+mn-lt"/>
                        </a:rPr>
                        <a:t>9</a:t>
                      </a:r>
                      <a:endParaRPr lang="en-US" sz="1600" b="1">
                        <a:latin typeface="+mn-lt"/>
                        <a:ea typeface="Times New Roman"/>
                        <a:cs typeface="Arial"/>
                      </a:endParaRPr>
                    </a:p>
                  </a:txBody>
                  <a:tcPr marL="66261" marR="66261" marT="0" marB="0"/>
                </a:tc>
                <a:tc>
                  <a:txBody>
                    <a:bodyPr/>
                    <a:lstStyle/>
                    <a:p>
                      <a:pPr algn="ctr" rtl="0">
                        <a:spcAft>
                          <a:spcPts val="0"/>
                        </a:spcAft>
                      </a:pPr>
                      <a:r>
                        <a:rPr lang="en-US" sz="1600" b="1">
                          <a:latin typeface="+mn-lt"/>
                        </a:rPr>
                        <a:t>19.2</a:t>
                      </a:r>
                      <a:endParaRPr lang="en-US" sz="1600" b="1">
                        <a:latin typeface="+mn-lt"/>
                        <a:ea typeface="Times New Roman"/>
                        <a:cs typeface="Arial"/>
                      </a:endParaRPr>
                    </a:p>
                  </a:txBody>
                  <a:tcPr marL="66261" marR="66261" marT="0" marB="0"/>
                </a:tc>
                <a:tc>
                  <a:txBody>
                    <a:bodyPr/>
                    <a:lstStyle/>
                    <a:p>
                      <a:pPr algn="ctr" rtl="0">
                        <a:spcAft>
                          <a:spcPts val="0"/>
                        </a:spcAft>
                      </a:pPr>
                      <a:r>
                        <a:rPr lang="en-US" sz="1600" b="1">
                          <a:latin typeface="+mn-lt"/>
                        </a:rPr>
                        <a:t>12.85</a:t>
                      </a:r>
                      <a:endParaRPr lang="en-US" sz="1600" b="1">
                        <a:latin typeface="+mn-lt"/>
                        <a:ea typeface="Times New Roman"/>
                        <a:cs typeface="Arial"/>
                      </a:endParaRPr>
                    </a:p>
                  </a:txBody>
                  <a:tcPr marL="66261" marR="66261" marT="0" marB="0"/>
                </a:tc>
                <a:tc>
                  <a:txBody>
                    <a:bodyPr/>
                    <a:lstStyle/>
                    <a:p>
                      <a:pPr algn="ctr" rtl="0">
                        <a:spcAft>
                          <a:spcPts val="0"/>
                        </a:spcAft>
                      </a:pPr>
                      <a:r>
                        <a:rPr lang="en-US" sz="1600" b="1">
                          <a:latin typeface="+mn-lt"/>
                        </a:rPr>
                        <a:t>Arachidic acid</a:t>
                      </a:r>
                      <a:endParaRPr lang="en-US" sz="1600" b="1">
                        <a:latin typeface="+mn-lt"/>
                        <a:ea typeface="Times New Roman"/>
                        <a:cs typeface="Arial"/>
                      </a:endParaRPr>
                    </a:p>
                  </a:txBody>
                  <a:tcPr marL="66261" marR="66261" marT="0" marB="0"/>
                </a:tc>
              </a:tr>
              <a:tr h="257797">
                <a:tc>
                  <a:txBody>
                    <a:bodyPr/>
                    <a:lstStyle/>
                    <a:p>
                      <a:pPr algn="ctr" rtl="0">
                        <a:spcAft>
                          <a:spcPts val="0"/>
                        </a:spcAft>
                      </a:pPr>
                      <a:r>
                        <a:rPr lang="en-US" sz="1600" b="1">
                          <a:latin typeface="+mn-lt"/>
                        </a:rPr>
                        <a:t>10</a:t>
                      </a:r>
                      <a:endParaRPr lang="en-US" sz="1600" b="1">
                        <a:latin typeface="+mn-lt"/>
                        <a:ea typeface="Times New Roman"/>
                        <a:cs typeface="Arial"/>
                      </a:endParaRPr>
                    </a:p>
                  </a:txBody>
                  <a:tcPr marL="66261" marR="66261" marT="0" marB="0"/>
                </a:tc>
                <a:tc>
                  <a:txBody>
                    <a:bodyPr/>
                    <a:lstStyle/>
                    <a:p>
                      <a:pPr algn="ctr" rtl="0">
                        <a:spcAft>
                          <a:spcPts val="0"/>
                        </a:spcAft>
                      </a:pPr>
                      <a:r>
                        <a:rPr lang="en-US" sz="1600" b="1">
                          <a:latin typeface="+mn-lt"/>
                        </a:rPr>
                        <a:t>19.8</a:t>
                      </a:r>
                      <a:endParaRPr lang="en-US" sz="1600" b="1">
                        <a:latin typeface="+mn-lt"/>
                        <a:ea typeface="Times New Roman"/>
                        <a:cs typeface="Arial"/>
                      </a:endParaRPr>
                    </a:p>
                  </a:txBody>
                  <a:tcPr marL="66261" marR="66261" marT="0" marB="0"/>
                </a:tc>
                <a:tc>
                  <a:txBody>
                    <a:bodyPr/>
                    <a:lstStyle/>
                    <a:p>
                      <a:pPr algn="ctr" rtl="0">
                        <a:spcAft>
                          <a:spcPts val="0"/>
                        </a:spcAft>
                      </a:pPr>
                      <a:r>
                        <a:rPr lang="en-US" sz="1600" b="1">
                          <a:latin typeface="+mn-lt"/>
                        </a:rPr>
                        <a:t>2.7</a:t>
                      </a:r>
                      <a:endParaRPr lang="en-US" sz="1600" b="1">
                        <a:latin typeface="+mn-lt"/>
                        <a:ea typeface="Times New Roman"/>
                        <a:cs typeface="Arial"/>
                      </a:endParaRPr>
                    </a:p>
                  </a:txBody>
                  <a:tcPr marL="66261" marR="66261" marT="0" marB="0"/>
                </a:tc>
                <a:tc>
                  <a:txBody>
                    <a:bodyPr/>
                    <a:lstStyle/>
                    <a:p>
                      <a:pPr algn="ctr" rtl="0">
                        <a:spcAft>
                          <a:spcPts val="0"/>
                        </a:spcAft>
                      </a:pPr>
                      <a:r>
                        <a:rPr lang="en-US" sz="1600" b="1" dirty="0" err="1">
                          <a:latin typeface="+mn-lt"/>
                        </a:rPr>
                        <a:t>Behenic</a:t>
                      </a:r>
                      <a:r>
                        <a:rPr lang="en-US" sz="1600" b="1" dirty="0">
                          <a:latin typeface="+mn-lt"/>
                        </a:rPr>
                        <a:t> acid</a:t>
                      </a:r>
                      <a:endParaRPr lang="en-US" sz="1600" b="1" dirty="0">
                        <a:latin typeface="+mn-lt"/>
                        <a:ea typeface="Times New Roman"/>
                        <a:cs typeface="Arial"/>
                      </a:endParaRPr>
                    </a:p>
                  </a:txBody>
                  <a:tcPr marL="66261" marR="66261" marT="0" marB="0"/>
                </a:tc>
              </a:tr>
              <a:tr h="257797">
                <a:tc>
                  <a:txBody>
                    <a:bodyPr/>
                    <a:lstStyle/>
                    <a:p>
                      <a:pPr algn="ctr" rtl="0">
                        <a:spcAft>
                          <a:spcPts val="0"/>
                        </a:spcAft>
                      </a:pPr>
                      <a:r>
                        <a:rPr lang="en-US" sz="1600" b="1">
                          <a:latin typeface="+mn-lt"/>
                        </a:rPr>
                        <a:t>11</a:t>
                      </a:r>
                      <a:endParaRPr lang="en-US" sz="1600" b="1">
                        <a:latin typeface="+mn-lt"/>
                        <a:ea typeface="Times New Roman"/>
                        <a:cs typeface="Arial"/>
                      </a:endParaRPr>
                    </a:p>
                  </a:txBody>
                  <a:tcPr marL="66261" marR="66261" marT="0" marB="0"/>
                </a:tc>
                <a:tc>
                  <a:txBody>
                    <a:bodyPr/>
                    <a:lstStyle/>
                    <a:p>
                      <a:pPr algn="ctr" rtl="0">
                        <a:spcAft>
                          <a:spcPts val="0"/>
                        </a:spcAft>
                      </a:pPr>
                      <a:r>
                        <a:rPr lang="en-US" sz="1600" b="1">
                          <a:latin typeface="+mn-lt"/>
                        </a:rPr>
                        <a:t>21.7</a:t>
                      </a:r>
                      <a:endParaRPr lang="en-US" sz="1600" b="1">
                        <a:latin typeface="+mn-lt"/>
                        <a:ea typeface="Times New Roman"/>
                        <a:cs typeface="Arial"/>
                      </a:endParaRPr>
                    </a:p>
                  </a:txBody>
                  <a:tcPr marL="66261" marR="66261" marT="0" marB="0"/>
                </a:tc>
                <a:tc>
                  <a:txBody>
                    <a:bodyPr/>
                    <a:lstStyle/>
                    <a:p>
                      <a:pPr algn="ctr" rtl="0">
                        <a:spcAft>
                          <a:spcPts val="0"/>
                        </a:spcAft>
                      </a:pPr>
                      <a:r>
                        <a:rPr lang="en-US" sz="1600" b="1">
                          <a:latin typeface="+mn-lt"/>
                        </a:rPr>
                        <a:t>16.85</a:t>
                      </a:r>
                      <a:endParaRPr lang="en-US" sz="1600" b="1">
                        <a:latin typeface="+mn-lt"/>
                        <a:ea typeface="Times New Roman"/>
                        <a:cs typeface="Arial"/>
                      </a:endParaRPr>
                    </a:p>
                  </a:txBody>
                  <a:tcPr marL="66261" marR="66261" marT="0" marB="0"/>
                </a:tc>
                <a:tc>
                  <a:txBody>
                    <a:bodyPr/>
                    <a:lstStyle/>
                    <a:p>
                      <a:pPr algn="ctr" rtl="0">
                        <a:spcAft>
                          <a:spcPts val="0"/>
                        </a:spcAft>
                      </a:pPr>
                      <a:r>
                        <a:rPr lang="en-US" sz="1600" b="1" dirty="0" err="1">
                          <a:latin typeface="+mn-lt"/>
                        </a:rPr>
                        <a:t>Erucic</a:t>
                      </a:r>
                      <a:r>
                        <a:rPr lang="en-US" sz="1600" b="1" dirty="0">
                          <a:latin typeface="+mn-lt"/>
                        </a:rPr>
                        <a:t> acid</a:t>
                      </a:r>
                      <a:endParaRPr lang="en-US" sz="1600" b="1" dirty="0">
                        <a:latin typeface="+mn-lt"/>
                        <a:ea typeface="Times New Roman"/>
                        <a:cs typeface="Arial"/>
                      </a:endParaRPr>
                    </a:p>
                  </a:txBody>
                  <a:tcPr marL="66261" marR="66261" marT="0" marB="0"/>
                </a:tc>
              </a:tr>
              <a:tr h="257797">
                <a:tc>
                  <a:txBody>
                    <a:bodyPr/>
                    <a:lstStyle/>
                    <a:p>
                      <a:pPr algn="ctr" rtl="0">
                        <a:spcAft>
                          <a:spcPts val="0"/>
                        </a:spcAft>
                      </a:pPr>
                      <a:r>
                        <a:rPr lang="en-US" sz="1600" b="1">
                          <a:latin typeface="+mn-lt"/>
                        </a:rPr>
                        <a:t>12</a:t>
                      </a:r>
                      <a:endParaRPr lang="en-US" sz="1600" b="1">
                        <a:latin typeface="+mn-lt"/>
                        <a:ea typeface="Times New Roman"/>
                        <a:cs typeface="Arial"/>
                      </a:endParaRPr>
                    </a:p>
                  </a:txBody>
                  <a:tcPr marL="66261" marR="66261" marT="0" marB="0"/>
                </a:tc>
                <a:tc>
                  <a:txBody>
                    <a:bodyPr/>
                    <a:lstStyle/>
                    <a:p>
                      <a:pPr algn="ctr" rtl="0">
                        <a:spcAft>
                          <a:spcPts val="0"/>
                        </a:spcAft>
                      </a:pPr>
                      <a:r>
                        <a:rPr lang="en-US" sz="1600" b="1">
                          <a:latin typeface="+mn-lt"/>
                        </a:rPr>
                        <a:t>23.7</a:t>
                      </a:r>
                      <a:endParaRPr lang="en-US" sz="1600" b="1">
                        <a:latin typeface="+mn-lt"/>
                        <a:ea typeface="Times New Roman"/>
                        <a:cs typeface="Arial"/>
                      </a:endParaRPr>
                    </a:p>
                  </a:txBody>
                  <a:tcPr marL="66261" marR="66261" marT="0" marB="0"/>
                </a:tc>
                <a:tc>
                  <a:txBody>
                    <a:bodyPr/>
                    <a:lstStyle/>
                    <a:p>
                      <a:pPr algn="ctr" rtl="0">
                        <a:spcAft>
                          <a:spcPts val="0"/>
                        </a:spcAft>
                      </a:pPr>
                      <a:r>
                        <a:rPr lang="en-US" sz="1600" b="1">
                          <a:latin typeface="+mn-lt"/>
                        </a:rPr>
                        <a:t>2.55</a:t>
                      </a:r>
                      <a:endParaRPr lang="en-US" sz="1600" b="1">
                        <a:latin typeface="+mn-lt"/>
                        <a:ea typeface="Times New Roman"/>
                        <a:cs typeface="Arial"/>
                      </a:endParaRPr>
                    </a:p>
                  </a:txBody>
                  <a:tcPr marL="66261" marR="66261" marT="0" marB="0"/>
                </a:tc>
                <a:tc>
                  <a:txBody>
                    <a:bodyPr/>
                    <a:lstStyle/>
                    <a:p>
                      <a:pPr algn="ctr" rtl="0">
                        <a:spcAft>
                          <a:spcPts val="0"/>
                        </a:spcAft>
                      </a:pPr>
                      <a:r>
                        <a:rPr lang="en-US" sz="1600" b="1" dirty="0" err="1" smtClean="0">
                          <a:latin typeface="+mn-lt"/>
                        </a:rPr>
                        <a:t>Heneicosanoic</a:t>
                      </a:r>
                      <a:r>
                        <a:rPr lang="en-US" sz="1600" b="1" dirty="0" smtClean="0">
                          <a:latin typeface="+mn-lt"/>
                        </a:rPr>
                        <a:t> </a:t>
                      </a:r>
                      <a:r>
                        <a:rPr lang="en-US" sz="1600" b="1" dirty="0">
                          <a:latin typeface="+mn-lt"/>
                        </a:rPr>
                        <a:t>acid</a:t>
                      </a:r>
                      <a:endParaRPr lang="en-US" sz="1600" b="1" dirty="0">
                        <a:latin typeface="+mn-lt"/>
                        <a:ea typeface="Times New Roman"/>
                        <a:cs typeface="Arial"/>
                      </a:endParaRPr>
                    </a:p>
                  </a:txBody>
                  <a:tcPr marL="66261" marR="66261" marT="0" marB="0"/>
                </a:tc>
              </a:tr>
              <a:tr h="257797">
                <a:tc>
                  <a:txBody>
                    <a:bodyPr/>
                    <a:lstStyle/>
                    <a:p>
                      <a:pPr algn="ctr" rtl="0">
                        <a:spcAft>
                          <a:spcPts val="0"/>
                        </a:spcAft>
                      </a:pPr>
                      <a:r>
                        <a:rPr lang="en-US" sz="1600" b="1">
                          <a:latin typeface="+mn-lt"/>
                        </a:rPr>
                        <a:t>13</a:t>
                      </a:r>
                      <a:endParaRPr lang="en-US" sz="1600" b="1">
                        <a:latin typeface="+mn-lt"/>
                        <a:ea typeface="Times New Roman"/>
                        <a:cs typeface="Arial"/>
                      </a:endParaRPr>
                    </a:p>
                  </a:txBody>
                  <a:tcPr marL="66261" marR="66261" marT="0" marB="0"/>
                </a:tc>
                <a:tc>
                  <a:txBody>
                    <a:bodyPr/>
                    <a:lstStyle/>
                    <a:p>
                      <a:pPr algn="ctr" rtl="0">
                        <a:spcAft>
                          <a:spcPts val="0"/>
                        </a:spcAft>
                      </a:pPr>
                      <a:r>
                        <a:rPr lang="en-US" sz="1600" b="1">
                          <a:latin typeface="+mn-lt"/>
                        </a:rPr>
                        <a:t>25.3</a:t>
                      </a:r>
                      <a:endParaRPr lang="en-US" sz="1600" b="1">
                        <a:latin typeface="+mn-lt"/>
                        <a:ea typeface="Times New Roman"/>
                        <a:cs typeface="Arial"/>
                      </a:endParaRPr>
                    </a:p>
                  </a:txBody>
                  <a:tcPr marL="66261" marR="66261" marT="0" marB="0"/>
                </a:tc>
                <a:tc>
                  <a:txBody>
                    <a:bodyPr/>
                    <a:lstStyle/>
                    <a:p>
                      <a:pPr algn="ctr" rtl="0">
                        <a:spcAft>
                          <a:spcPts val="0"/>
                        </a:spcAft>
                      </a:pPr>
                      <a:r>
                        <a:rPr lang="en-US" sz="1600" b="1">
                          <a:latin typeface="+mn-lt"/>
                        </a:rPr>
                        <a:t>2.66</a:t>
                      </a:r>
                      <a:endParaRPr lang="en-US" sz="1600" b="1">
                        <a:latin typeface="+mn-lt"/>
                        <a:ea typeface="Times New Roman"/>
                        <a:cs typeface="Arial"/>
                      </a:endParaRPr>
                    </a:p>
                  </a:txBody>
                  <a:tcPr marL="66261" marR="66261" marT="0" marB="0"/>
                </a:tc>
                <a:tc>
                  <a:txBody>
                    <a:bodyPr/>
                    <a:lstStyle/>
                    <a:p>
                      <a:pPr algn="ctr" rtl="0">
                        <a:spcAft>
                          <a:spcPts val="0"/>
                        </a:spcAft>
                      </a:pPr>
                      <a:r>
                        <a:rPr lang="en-US" sz="1600" b="1" dirty="0" err="1" smtClean="0">
                          <a:latin typeface="+mn-lt"/>
                        </a:rPr>
                        <a:t>Nonadecanoic</a:t>
                      </a:r>
                      <a:r>
                        <a:rPr lang="en-US" sz="1600" b="1" dirty="0" smtClean="0">
                          <a:latin typeface="+mn-lt"/>
                        </a:rPr>
                        <a:t> </a:t>
                      </a:r>
                      <a:r>
                        <a:rPr lang="en-US" sz="1600" b="1" dirty="0">
                          <a:latin typeface="+mn-lt"/>
                        </a:rPr>
                        <a:t>acid</a:t>
                      </a:r>
                      <a:endParaRPr lang="en-US" sz="1600" b="1" dirty="0">
                        <a:latin typeface="+mn-lt"/>
                        <a:ea typeface="Times New Roman"/>
                        <a:cs typeface="Arial"/>
                      </a:endParaRPr>
                    </a:p>
                  </a:txBody>
                  <a:tcPr marL="66261" marR="66261" marT="0" marB="0"/>
                </a:tc>
              </a:tr>
              <a:tr h="257797">
                <a:tc>
                  <a:txBody>
                    <a:bodyPr/>
                    <a:lstStyle/>
                    <a:p>
                      <a:pPr algn="ctr" rtl="0">
                        <a:spcAft>
                          <a:spcPts val="0"/>
                        </a:spcAft>
                      </a:pPr>
                      <a:r>
                        <a:rPr lang="en-US" sz="1600" b="1">
                          <a:latin typeface="+mn-lt"/>
                        </a:rPr>
                        <a:t>14</a:t>
                      </a:r>
                      <a:endParaRPr lang="en-US" sz="1600" b="1">
                        <a:latin typeface="+mn-lt"/>
                        <a:ea typeface="Times New Roman"/>
                        <a:cs typeface="Arial"/>
                      </a:endParaRPr>
                    </a:p>
                  </a:txBody>
                  <a:tcPr marL="66261" marR="66261" marT="0" marB="0"/>
                </a:tc>
                <a:tc>
                  <a:txBody>
                    <a:bodyPr/>
                    <a:lstStyle/>
                    <a:p>
                      <a:pPr algn="ctr" rtl="0">
                        <a:spcAft>
                          <a:spcPts val="0"/>
                        </a:spcAft>
                      </a:pPr>
                      <a:r>
                        <a:rPr lang="en-US" sz="1600" b="1">
                          <a:latin typeface="+mn-lt"/>
                        </a:rPr>
                        <a:t>25.5</a:t>
                      </a:r>
                      <a:endParaRPr lang="en-US" sz="1600" b="1">
                        <a:latin typeface="+mn-lt"/>
                        <a:ea typeface="Times New Roman"/>
                        <a:cs typeface="Arial"/>
                      </a:endParaRPr>
                    </a:p>
                  </a:txBody>
                  <a:tcPr marL="66261" marR="66261" marT="0" marB="0"/>
                </a:tc>
                <a:tc>
                  <a:txBody>
                    <a:bodyPr/>
                    <a:lstStyle/>
                    <a:p>
                      <a:pPr algn="ctr" rtl="0">
                        <a:spcAft>
                          <a:spcPts val="0"/>
                        </a:spcAft>
                      </a:pPr>
                      <a:r>
                        <a:rPr lang="en-US" sz="1600" b="1">
                          <a:latin typeface="+mn-lt"/>
                        </a:rPr>
                        <a:t>8.33</a:t>
                      </a:r>
                      <a:endParaRPr lang="en-US" sz="1600" b="1">
                        <a:latin typeface="+mn-lt"/>
                        <a:ea typeface="Times New Roman"/>
                        <a:cs typeface="Arial"/>
                      </a:endParaRPr>
                    </a:p>
                  </a:txBody>
                  <a:tcPr marL="66261" marR="66261" marT="0" marB="0"/>
                </a:tc>
                <a:tc>
                  <a:txBody>
                    <a:bodyPr/>
                    <a:lstStyle/>
                    <a:p>
                      <a:pPr algn="ctr" rtl="0">
                        <a:spcAft>
                          <a:spcPts val="0"/>
                        </a:spcAft>
                      </a:pPr>
                      <a:r>
                        <a:rPr lang="en-US" sz="1600" b="1" dirty="0" err="1" smtClean="0">
                          <a:latin typeface="+mn-lt"/>
                        </a:rPr>
                        <a:t>Tricosanoic</a:t>
                      </a:r>
                      <a:r>
                        <a:rPr lang="en-US" sz="1600" b="1" dirty="0" smtClean="0">
                          <a:latin typeface="+mn-lt"/>
                        </a:rPr>
                        <a:t> </a:t>
                      </a:r>
                      <a:r>
                        <a:rPr lang="en-US" sz="1600" b="1" dirty="0">
                          <a:latin typeface="+mn-lt"/>
                        </a:rPr>
                        <a:t>acid</a:t>
                      </a:r>
                      <a:endParaRPr lang="en-US" sz="1600" b="1" dirty="0">
                        <a:latin typeface="+mn-lt"/>
                        <a:ea typeface="Times New Roman"/>
                        <a:cs typeface="Arial"/>
                      </a:endParaRPr>
                    </a:p>
                  </a:txBody>
                  <a:tcPr marL="66261" marR="66261" marT="0" marB="0"/>
                </a:tc>
              </a:tr>
              <a:tr h="257797">
                <a:tc>
                  <a:txBody>
                    <a:bodyPr/>
                    <a:lstStyle/>
                    <a:p>
                      <a:pPr algn="ctr" rtl="0">
                        <a:spcAft>
                          <a:spcPts val="0"/>
                        </a:spcAft>
                      </a:pPr>
                      <a:r>
                        <a:rPr lang="en-US" sz="1600" b="1">
                          <a:latin typeface="+mn-lt"/>
                        </a:rPr>
                        <a:t>15</a:t>
                      </a:r>
                      <a:endParaRPr lang="en-US" sz="1600" b="1">
                        <a:latin typeface="+mn-lt"/>
                        <a:ea typeface="Times New Roman"/>
                        <a:cs typeface="Arial"/>
                      </a:endParaRPr>
                    </a:p>
                  </a:txBody>
                  <a:tcPr marL="66261" marR="66261" marT="0" marB="0"/>
                </a:tc>
                <a:tc>
                  <a:txBody>
                    <a:bodyPr/>
                    <a:lstStyle/>
                    <a:p>
                      <a:pPr algn="ctr" rtl="0">
                        <a:spcAft>
                          <a:spcPts val="0"/>
                        </a:spcAft>
                      </a:pPr>
                      <a:r>
                        <a:rPr lang="en-US" sz="1600" b="1">
                          <a:latin typeface="+mn-lt"/>
                        </a:rPr>
                        <a:t>27.4</a:t>
                      </a:r>
                      <a:endParaRPr lang="en-US" sz="1600" b="1">
                        <a:latin typeface="+mn-lt"/>
                        <a:ea typeface="Times New Roman"/>
                        <a:cs typeface="Arial"/>
                      </a:endParaRPr>
                    </a:p>
                  </a:txBody>
                  <a:tcPr marL="66261" marR="66261" marT="0" marB="0"/>
                </a:tc>
                <a:tc>
                  <a:txBody>
                    <a:bodyPr/>
                    <a:lstStyle/>
                    <a:p>
                      <a:pPr algn="ctr" rtl="0">
                        <a:spcAft>
                          <a:spcPts val="0"/>
                        </a:spcAft>
                      </a:pPr>
                      <a:r>
                        <a:rPr lang="en-US" sz="1600" b="1">
                          <a:latin typeface="+mn-lt"/>
                        </a:rPr>
                        <a:t>2.91</a:t>
                      </a:r>
                      <a:endParaRPr lang="en-US" sz="1600" b="1">
                        <a:latin typeface="+mn-lt"/>
                        <a:ea typeface="Times New Roman"/>
                        <a:cs typeface="Arial"/>
                      </a:endParaRPr>
                    </a:p>
                  </a:txBody>
                  <a:tcPr marL="66261" marR="66261" marT="0" marB="0"/>
                </a:tc>
                <a:tc>
                  <a:txBody>
                    <a:bodyPr/>
                    <a:lstStyle/>
                    <a:p>
                      <a:pPr algn="ctr" rtl="0">
                        <a:spcAft>
                          <a:spcPts val="0"/>
                        </a:spcAft>
                      </a:pPr>
                      <a:r>
                        <a:rPr lang="en-US" sz="1600" b="1" dirty="0" err="1" smtClean="0">
                          <a:latin typeface="+mn-lt"/>
                        </a:rPr>
                        <a:t>lignoceric</a:t>
                      </a:r>
                      <a:r>
                        <a:rPr lang="en-US" sz="1600" b="1" dirty="0" smtClean="0">
                          <a:latin typeface="+mn-lt"/>
                        </a:rPr>
                        <a:t> acid</a:t>
                      </a:r>
                      <a:endParaRPr lang="en-US" sz="1600" b="1" dirty="0">
                        <a:latin typeface="+mn-lt"/>
                        <a:ea typeface="Times New Roman"/>
                        <a:cs typeface="Arial"/>
                      </a:endParaRPr>
                    </a:p>
                  </a:txBody>
                  <a:tcPr marL="66261" marR="66261" marT="0" marB="0"/>
                </a:tc>
              </a:tr>
              <a:tr h="257797">
                <a:tc>
                  <a:txBody>
                    <a:bodyPr/>
                    <a:lstStyle/>
                    <a:p>
                      <a:pPr algn="ctr" rtl="0">
                        <a:spcAft>
                          <a:spcPts val="0"/>
                        </a:spcAft>
                      </a:pPr>
                      <a:r>
                        <a:rPr lang="en-US" sz="1600" b="1">
                          <a:latin typeface="+mn-lt"/>
                        </a:rPr>
                        <a:t>16</a:t>
                      </a:r>
                      <a:endParaRPr lang="en-US" sz="1600" b="1">
                        <a:latin typeface="+mn-lt"/>
                        <a:ea typeface="Times New Roman"/>
                        <a:cs typeface="Arial"/>
                      </a:endParaRPr>
                    </a:p>
                  </a:txBody>
                  <a:tcPr marL="66261" marR="66261" marT="0" marB="0"/>
                </a:tc>
                <a:tc>
                  <a:txBody>
                    <a:bodyPr/>
                    <a:lstStyle/>
                    <a:p>
                      <a:pPr algn="ctr" rtl="0">
                        <a:spcAft>
                          <a:spcPts val="0"/>
                        </a:spcAft>
                      </a:pPr>
                      <a:r>
                        <a:rPr lang="en-US" sz="1600" b="1">
                          <a:latin typeface="+mn-lt"/>
                        </a:rPr>
                        <a:t>29.2</a:t>
                      </a:r>
                      <a:endParaRPr lang="en-US" sz="1600" b="1">
                        <a:latin typeface="+mn-lt"/>
                        <a:ea typeface="Times New Roman"/>
                        <a:cs typeface="Arial"/>
                      </a:endParaRPr>
                    </a:p>
                  </a:txBody>
                  <a:tcPr marL="66261" marR="66261" marT="0" marB="0"/>
                </a:tc>
                <a:tc>
                  <a:txBody>
                    <a:bodyPr/>
                    <a:lstStyle/>
                    <a:p>
                      <a:pPr algn="ctr" rtl="0">
                        <a:spcAft>
                          <a:spcPts val="0"/>
                        </a:spcAft>
                      </a:pPr>
                      <a:r>
                        <a:rPr lang="en-US" sz="1600" b="1">
                          <a:latin typeface="+mn-lt"/>
                        </a:rPr>
                        <a:t>0.95</a:t>
                      </a:r>
                      <a:endParaRPr lang="en-US" sz="1600" b="1">
                        <a:latin typeface="+mn-lt"/>
                        <a:ea typeface="Times New Roman"/>
                        <a:cs typeface="Arial"/>
                      </a:endParaRPr>
                    </a:p>
                  </a:txBody>
                  <a:tcPr marL="66261" marR="66261" marT="0" marB="0"/>
                </a:tc>
                <a:tc>
                  <a:txBody>
                    <a:bodyPr/>
                    <a:lstStyle/>
                    <a:p>
                      <a:pPr algn="ctr" rtl="0">
                        <a:spcAft>
                          <a:spcPts val="0"/>
                        </a:spcAft>
                      </a:pPr>
                      <a:r>
                        <a:rPr lang="en-US" sz="1600" b="1" dirty="0" err="1" smtClean="0">
                          <a:latin typeface="+mn-lt"/>
                        </a:rPr>
                        <a:t>Pentacosanoic</a:t>
                      </a:r>
                      <a:r>
                        <a:rPr lang="en-US" sz="1600" b="1" dirty="0" smtClean="0">
                          <a:latin typeface="+mn-lt"/>
                        </a:rPr>
                        <a:t>  </a:t>
                      </a:r>
                      <a:r>
                        <a:rPr lang="en-US" sz="1600" b="1" dirty="0">
                          <a:latin typeface="+mn-lt"/>
                        </a:rPr>
                        <a:t>acid</a:t>
                      </a:r>
                      <a:endParaRPr lang="en-US" sz="1600" b="1" dirty="0">
                        <a:latin typeface="+mn-lt"/>
                        <a:ea typeface="Times New Roman"/>
                        <a:cs typeface="Arial"/>
                      </a:endParaRPr>
                    </a:p>
                  </a:txBody>
                  <a:tcPr marL="66261" marR="66261" marT="0" marB="0"/>
                </a:tc>
              </a:tr>
              <a:tr h="257797">
                <a:tc>
                  <a:txBody>
                    <a:bodyPr/>
                    <a:lstStyle/>
                    <a:p>
                      <a:pPr algn="ctr" rtl="0">
                        <a:spcAft>
                          <a:spcPts val="0"/>
                        </a:spcAft>
                      </a:pPr>
                      <a:r>
                        <a:rPr lang="en-US" sz="1600" b="1">
                          <a:latin typeface="+mn-lt"/>
                        </a:rPr>
                        <a:t>17</a:t>
                      </a:r>
                      <a:endParaRPr lang="en-US" sz="1600" b="1">
                        <a:latin typeface="+mn-lt"/>
                        <a:ea typeface="Times New Roman"/>
                        <a:cs typeface="Arial"/>
                      </a:endParaRPr>
                    </a:p>
                  </a:txBody>
                  <a:tcPr marL="66261" marR="66261" marT="0" marB="0"/>
                </a:tc>
                <a:tc>
                  <a:txBody>
                    <a:bodyPr/>
                    <a:lstStyle/>
                    <a:p>
                      <a:pPr algn="ctr" rtl="0">
                        <a:spcAft>
                          <a:spcPts val="0"/>
                        </a:spcAft>
                      </a:pPr>
                      <a:r>
                        <a:rPr lang="en-US" sz="1600" b="1">
                          <a:latin typeface="+mn-lt"/>
                        </a:rPr>
                        <a:t>30.7</a:t>
                      </a:r>
                      <a:endParaRPr lang="en-US" sz="1600" b="1">
                        <a:latin typeface="+mn-lt"/>
                        <a:ea typeface="Times New Roman"/>
                        <a:cs typeface="Arial"/>
                      </a:endParaRPr>
                    </a:p>
                  </a:txBody>
                  <a:tcPr marL="66261" marR="66261" marT="0" marB="0"/>
                </a:tc>
                <a:tc>
                  <a:txBody>
                    <a:bodyPr/>
                    <a:lstStyle/>
                    <a:p>
                      <a:pPr algn="ctr" rtl="0">
                        <a:spcAft>
                          <a:spcPts val="0"/>
                        </a:spcAft>
                      </a:pPr>
                      <a:r>
                        <a:rPr lang="en-US" sz="1600" b="1">
                          <a:latin typeface="+mn-lt"/>
                        </a:rPr>
                        <a:t>2.6</a:t>
                      </a:r>
                      <a:endParaRPr lang="en-US" sz="1600" b="1">
                        <a:latin typeface="+mn-lt"/>
                        <a:ea typeface="Times New Roman"/>
                        <a:cs typeface="Arial"/>
                      </a:endParaRPr>
                    </a:p>
                  </a:txBody>
                  <a:tcPr marL="66261" marR="66261" marT="0" marB="0"/>
                </a:tc>
                <a:tc>
                  <a:txBody>
                    <a:bodyPr/>
                    <a:lstStyle/>
                    <a:p>
                      <a:pPr algn="ctr" rtl="0">
                        <a:spcAft>
                          <a:spcPts val="0"/>
                        </a:spcAft>
                      </a:pPr>
                      <a:r>
                        <a:rPr lang="en-US" sz="1600" b="1">
                          <a:latin typeface="+mn-lt"/>
                        </a:rPr>
                        <a:t>Cerotic  acid</a:t>
                      </a:r>
                      <a:endParaRPr lang="en-US" sz="1600" b="1">
                        <a:latin typeface="+mn-lt"/>
                        <a:ea typeface="Times New Roman"/>
                        <a:cs typeface="Arial"/>
                      </a:endParaRPr>
                    </a:p>
                  </a:txBody>
                  <a:tcPr marL="66261" marR="66261" marT="0" marB="0"/>
                </a:tc>
              </a:tr>
              <a:tr h="257797">
                <a:tc>
                  <a:txBody>
                    <a:bodyPr/>
                    <a:lstStyle/>
                    <a:p>
                      <a:pPr algn="ctr" rtl="0">
                        <a:spcAft>
                          <a:spcPts val="0"/>
                        </a:spcAft>
                      </a:pPr>
                      <a:r>
                        <a:rPr lang="en-US" sz="1600" b="1">
                          <a:latin typeface="+mn-lt"/>
                        </a:rPr>
                        <a:t>18</a:t>
                      </a:r>
                      <a:endParaRPr lang="en-US" sz="1600" b="1">
                        <a:latin typeface="+mn-lt"/>
                        <a:ea typeface="Times New Roman"/>
                        <a:cs typeface="Arial"/>
                      </a:endParaRPr>
                    </a:p>
                  </a:txBody>
                  <a:tcPr marL="66261" marR="66261" marT="0" marB="0"/>
                </a:tc>
                <a:tc>
                  <a:txBody>
                    <a:bodyPr/>
                    <a:lstStyle/>
                    <a:p>
                      <a:pPr algn="ctr" rtl="0">
                        <a:spcAft>
                          <a:spcPts val="0"/>
                        </a:spcAft>
                      </a:pPr>
                      <a:r>
                        <a:rPr lang="en-US" sz="1600" b="1">
                          <a:latin typeface="+mn-lt"/>
                        </a:rPr>
                        <a:t>32.3</a:t>
                      </a:r>
                      <a:endParaRPr lang="en-US" sz="1600" b="1">
                        <a:latin typeface="+mn-lt"/>
                        <a:ea typeface="Times New Roman"/>
                        <a:cs typeface="Arial"/>
                      </a:endParaRPr>
                    </a:p>
                  </a:txBody>
                  <a:tcPr marL="66261" marR="66261" marT="0" marB="0"/>
                </a:tc>
                <a:tc>
                  <a:txBody>
                    <a:bodyPr/>
                    <a:lstStyle/>
                    <a:p>
                      <a:pPr algn="ctr" rtl="0">
                        <a:spcAft>
                          <a:spcPts val="0"/>
                        </a:spcAft>
                      </a:pPr>
                      <a:r>
                        <a:rPr lang="en-US" sz="1600" b="1" dirty="0">
                          <a:latin typeface="+mn-lt"/>
                        </a:rPr>
                        <a:t>2.9</a:t>
                      </a:r>
                      <a:endParaRPr lang="en-US" sz="1600" b="1" dirty="0">
                        <a:latin typeface="+mn-lt"/>
                        <a:ea typeface="Times New Roman"/>
                        <a:cs typeface="Arial"/>
                      </a:endParaRPr>
                    </a:p>
                  </a:txBody>
                  <a:tcPr marL="66261" marR="66261" marT="0" marB="0"/>
                </a:tc>
                <a:tc>
                  <a:txBody>
                    <a:bodyPr/>
                    <a:lstStyle/>
                    <a:p>
                      <a:pPr algn="ctr" rtl="0">
                        <a:spcAft>
                          <a:spcPts val="0"/>
                        </a:spcAft>
                      </a:pPr>
                      <a:r>
                        <a:rPr lang="en-US" sz="1600" b="1" dirty="0" err="1">
                          <a:latin typeface="+mn-lt"/>
                        </a:rPr>
                        <a:t>Carboceric</a:t>
                      </a:r>
                      <a:r>
                        <a:rPr lang="en-US" sz="1600" b="1" dirty="0">
                          <a:latin typeface="+mn-lt"/>
                        </a:rPr>
                        <a:t> acid</a:t>
                      </a:r>
                      <a:endParaRPr lang="en-US" sz="1600" b="1" dirty="0">
                        <a:latin typeface="+mn-lt"/>
                        <a:ea typeface="Times New Roman"/>
                        <a:cs typeface="Arial"/>
                      </a:endParaRPr>
                    </a:p>
                  </a:txBody>
                  <a:tcPr marL="66261" marR="66261" marT="0" marB="0"/>
                </a:tc>
              </a:tr>
            </a:tbl>
          </a:graphicData>
        </a:graphic>
      </p:graphicFrame>
      <p:sp>
        <p:nvSpPr>
          <p:cNvPr id="23" name="Rectangle 1"/>
          <p:cNvSpPr>
            <a:spLocks noChangeArrowheads="1"/>
          </p:cNvSpPr>
          <p:nvPr/>
        </p:nvSpPr>
        <p:spPr bwMode="auto">
          <a:xfrm>
            <a:off x="214282" y="214290"/>
            <a:ext cx="8643998" cy="36933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Table (4) GC/ MS analysis of the fatty acid methyl esters of </a:t>
            </a:r>
            <a:r>
              <a:rPr kumimoji="0" lang="en-US"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V. </a:t>
            </a:r>
            <a:r>
              <a:rPr kumimoji="0" lang="en-US" b="1"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tenara</a:t>
            </a:r>
            <a:endParaRPr kumimoji="0" lang="en-US" b="1" i="0" u="none" strike="noStrike" cap="none" normalizeH="0" baseline="0" dirty="0" smtClean="0">
              <a:ln>
                <a:noFill/>
              </a:ln>
              <a:solidFill>
                <a:schemeClr val="tx1"/>
              </a:solidFill>
              <a:effectLst/>
              <a:latin typeface="Arial" pitchFamily="34" charset="0"/>
              <a:cs typeface="Arial" pitchFamily="34" charset="0"/>
            </a:endParaRPr>
          </a:p>
        </p:txBody>
      </p:sp>
      <p:grpSp>
        <p:nvGrpSpPr>
          <p:cNvPr id="29" name="Group 3"/>
          <p:cNvGrpSpPr>
            <a:grpSpLocks/>
          </p:cNvGrpSpPr>
          <p:nvPr/>
        </p:nvGrpSpPr>
        <p:grpSpPr bwMode="auto">
          <a:xfrm>
            <a:off x="2928926" y="3500438"/>
            <a:ext cx="500065" cy="357190"/>
            <a:chOff x="104968557" y="112449118"/>
            <a:chExt cx="663118" cy="659930"/>
          </a:xfrm>
        </p:grpSpPr>
        <p:sp>
          <p:nvSpPr>
            <p:cNvPr id="30" name="Freeform 4"/>
            <p:cNvSpPr>
              <a:spLocks/>
            </p:cNvSpPr>
            <p:nvPr/>
          </p:nvSpPr>
          <p:spPr bwMode="auto">
            <a:xfrm>
              <a:off x="105214039" y="112449118"/>
              <a:ext cx="417635" cy="325183"/>
            </a:xfrm>
            <a:custGeom>
              <a:avLst/>
              <a:gdLst>
                <a:gd name="T0" fmla="*/ 24 w 131"/>
                <a:gd name="T1" fmla="*/ 102 h 102"/>
                <a:gd name="T2" fmla="*/ 31 w 131"/>
                <a:gd name="T3" fmla="*/ 101 h 102"/>
                <a:gd name="T4" fmla="*/ 58 w 131"/>
                <a:gd name="T5" fmla="*/ 81 h 102"/>
                <a:gd name="T6" fmla="*/ 70 w 131"/>
                <a:gd name="T7" fmla="*/ 64 h 102"/>
                <a:gd name="T8" fmla="*/ 131 w 131"/>
                <a:gd name="T9" fmla="*/ 0 h 102"/>
                <a:gd name="T10" fmla="*/ 86 w 131"/>
                <a:gd name="T11" fmla="*/ 0 h 102"/>
                <a:gd name="T12" fmla="*/ 24 w 131"/>
                <a:gd name="T13" fmla="*/ 65 h 102"/>
                <a:gd name="T14" fmla="*/ 24 w 131"/>
                <a:gd name="T15" fmla="*/ 65 h 102"/>
                <a:gd name="T16" fmla="*/ 5 w 131"/>
                <a:gd name="T17" fmla="*/ 90 h 102"/>
                <a:gd name="T18" fmla="*/ 0 w 131"/>
                <a:gd name="T19" fmla="*/ 94 h 102"/>
                <a:gd name="T20" fmla="*/ 21 w 131"/>
                <a:gd name="T21" fmla="*/ 102 h 102"/>
                <a:gd name="T22" fmla="*/ 24 w 131"/>
                <a:gd name="T23"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102">
                  <a:moveTo>
                    <a:pt x="24" y="102"/>
                  </a:moveTo>
                  <a:cubicBezTo>
                    <a:pt x="27" y="102"/>
                    <a:pt x="29" y="102"/>
                    <a:pt x="31" y="101"/>
                  </a:cubicBezTo>
                  <a:cubicBezTo>
                    <a:pt x="41" y="99"/>
                    <a:pt x="50" y="91"/>
                    <a:pt x="58" y="81"/>
                  </a:cubicBezTo>
                  <a:cubicBezTo>
                    <a:pt x="62" y="76"/>
                    <a:pt x="66" y="70"/>
                    <a:pt x="70" y="64"/>
                  </a:cubicBezTo>
                  <a:cubicBezTo>
                    <a:pt x="88" y="35"/>
                    <a:pt x="105" y="0"/>
                    <a:pt x="131" y="0"/>
                  </a:cubicBezTo>
                  <a:cubicBezTo>
                    <a:pt x="86" y="0"/>
                    <a:pt x="86" y="0"/>
                    <a:pt x="86" y="0"/>
                  </a:cubicBezTo>
                  <a:cubicBezTo>
                    <a:pt x="59" y="0"/>
                    <a:pt x="43" y="36"/>
                    <a:pt x="24" y="65"/>
                  </a:cubicBezTo>
                  <a:cubicBezTo>
                    <a:pt x="24" y="65"/>
                    <a:pt x="24" y="65"/>
                    <a:pt x="24" y="65"/>
                  </a:cubicBezTo>
                  <a:cubicBezTo>
                    <a:pt x="18" y="74"/>
                    <a:pt x="12" y="83"/>
                    <a:pt x="5" y="90"/>
                  </a:cubicBezTo>
                  <a:cubicBezTo>
                    <a:pt x="3" y="91"/>
                    <a:pt x="2" y="93"/>
                    <a:pt x="0" y="94"/>
                  </a:cubicBezTo>
                  <a:cubicBezTo>
                    <a:pt x="7" y="99"/>
                    <a:pt x="14" y="102"/>
                    <a:pt x="21" y="102"/>
                  </a:cubicBezTo>
                  <a:lnTo>
                    <a:pt x="24" y="102"/>
                  </a:lnTo>
                  <a:close/>
                </a:path>
              </a:pathLst>
            </a:custGeom>
            <a:gradFill rotWithShape="1">
              <a:gsLst>
                <a:gs pos="0">
                  <a:schemeClr val="accent4"/>
                </a:gs>
                <a:gs pos="100000">
                  <a:schemeClr val="accent5"/>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31" name="Freeform 5"/>
            <p:cNvSpPr>
              <a:spLocks/>
            </p:cNvSpPr>
            <p:nvPr/>
          </p:nvSpPr>
          <p:spPr bwMode="auto">
            <a:xfrm>
              <a:off x="104968557" y="112611708"/>
              <a:ext cx="312431" cy="162592"/>
            </a:xfrm>
            <a:custGeom>
              <a:avLst/>
              <a:gdLst>
                <a:gd name="T0" fmla="*/ 77 w 98"/>
                <a:gd name="T1" fmla="*/ 43 h 51"/>
                <a:gd name="T2" fmla="*/ 60 w 98"/>
                <a:gd name="T3" fmla="*/ 23 h 51"/>
                <a:gd name="T4" fmla="*/ 45 w 98"/>
                <a:gd name="T5" fmla="*/ 0 h 51"/>
                <a:gd name="T6" fmla="*/ 0 w 98"/>
                <a:gd name="T7" fmla="*/ 0 h 51"/>
                <a:gd name="T8" fmla="*/ 53 w 98"/>
                <a:gd name="T9" fmla="*/ 51 h 51"/>
                <a:gd name="T10" fmla="*/ 98 w 98"/>
                <a:gd name="T11" fmla="*/ 51 h 51"/>
                <a:gd name="T12" fmla="*/ 77 w 98"/>
                <a:gd name="T13" fmla="*/ 43 h 51"/>
              </a:gdLst>
              <a:ahLst/>
              <a:cxnLst>
                <a:cxn ang="0">
                  <a:pos x="T0" y="T1"/>
                </a:cxn>
                <a:cxn ang="0">
                  <a:pos x="T2" y="T3"/>
                </a:cxn>
                <a:cxn ang="0">
                  <a:pos x="T4" y="T5"/>
                </a:cxn>
                <a:cxn ang="0">
                  <a:pos x="T6" y="T7"/>
                </a:cxn>
                <a:cxn ang="0">
                  <a:pos x="T8" y="T9"/>
                </a:cxn>
                <a:cxn ang="0">
                  <a:pos x="T10" y="T11"/>
                </a:cxn>
                <a:cxn ang="0">
                  <a:pos x="T12" y="T13"/>
                </a:cxn>
              </a:cxnLst>
              <a:rect l="0" t="0" r="r" b="b"/>
              <a:pathLst>
                <a:path w="98" h="51">
                  <a:moveTo>
                    <a:pt x="77" y="43"/>
                  </a:moveTo>
                  <a:cubicBezTo>
                    <a:pt x="71" y="38"/>
                    <a:pt x="65" y="31"/>
                    <a:pt x="60" y="23"/>
                  </a:cubicBezTo>
                  <a:cubicBezTo>
                    <a:pt x="55" y="16"/>
                    <a:pt x="50" y="8"/>
                    <a:pt x="45" y="0"/>
                  </a:cubicBezTo>
                  <a:cubicBezTo>
                    <a:pt x="0" y="0"/>
                    <a:pt x="0" y="0"/>
                    <a:pt x="0" y="0"/>
                  </a:cubicBezTo>
                  <a:cubicBezTo>
                    <a:pt x="16" y="25"/>
                    <a:pt x="31" y="51"/>
                    <a:pt x="53" y="51"/>
                  </a:cubicBezTo>
                  <a:cubicBezTo>
                    <a:pt x="98" y="51"/>
                    <a:pt x="98" y="51"/>
                    <a:pt x="98" y="51"/>
                  </a:cubicBezTo>
                  <a:cubicBezTo>
                    <a:pt x="91" y="51"/>
                    <a:pt x="84" y="48"/>
                    <a:pt x="77" y="43"/>
                  </a:cubicBezTo>
                  <a:close/>
                </a:path>
              </a:pathLst>
            </a:custGeom>
            <a:gradFill rotWithShape="1">
              <a:gsLst>
                <a:gs pos="0">
                  <a:schemeClr val="accent2"/>
                </a:gs>
                <a:gs pos="100000">
                  <a:schemeClr val="accent3"/>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32" name="Freeform 6"/>
            <p:cNvSpPr>
              <a:spLocks/>
            </p:cNvSpPr>
            <p:nvPr/>
          </p:nvSpPr>
          <p:spPr bwMode="auto">
            <a:xfrm>
              <a:off x="105214038" y="112783864"/>
              <a:ext cx="417637" cy="325184"/>
            </a:xfrm>
            <a:custGeom>
              <a:avLst/>
              <a:gdLst>
                <a:gd name="T0" fmla="*/ 24 w 131"/>
                <a:gd name="T1" fmla="*/ 0 h 102"/>
                <a:gd name="T2" fmla="*/ 31 w 131"/>
                <a:gd name="T3" fmla="*/ 1 h 102"/>
                <a:gd name="T4" fmla="*/ 58 w 131"/>
                <a:gd name="T5" fmla="*/ 21 h 102"/>
                <a:gd name="T6" fmla="*/ 70 w 131"/>
                <a:gd name="T7" fmla="*/ 38 h 102"/>
                <a:gd name="T8" fmla="*/ 131 w 131"/>
                <a:gd name="T9" fmla="*/ 102 h 102"/>
                <a:gd name="T10" fmla="*/ 86 w 131"/>
                <a:gd name="T11" fmla="*/ 102 h 102"/>
                <a:gd name="T12" fmla="*/ 24 w 131"/>
                <a:gd name="T13" fmla="*/ 37 h 102"/>
                <a:gd name="T14" fmla="*/ 24 w 131"/>
                <a:gd name="T15" fmla="*/ 37 h 102"/>
                <a:gd name="T16" fmla="*/ 5 w 131"/>
                <a:gd name="T17" fmla="*/ 12 h 102"/>
                <a:gd name="T18" fmla="*/ 0 w 131"/>
                <a:gd name="T19" fmla="*/ 8 h 102"/>
                <a:gd name="T20" fmla="*/ 21 w 131"/>
                <a:gd name="T21" fmla="*/ 0 h 102"/>
                <a:gd name="T22" fmla="*/ 24 w 131"/>
                <a:gd name="T23"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102">
                  <a:moveTo>
                    <a:pt x="24" y="0"/>
                  </a:moveTo>
                  <a:cubicBezTo>
                    <a:pt x="27" y="0"/>
                    <a:pt x="29" y="0"/>
                    <a:pt x="31" y="1"/>
                  </a:cubicBezTo>
                  <a:cubicBezTo>
                    <a:pt x="41" y="3"/>
                    <a:pt x="50" y="11"/>
                    <a:pt x="58" y="21"/>
                  </a:cubicBezTo>
                  <a:cubicBezTo>
                    <a:pt x="62" y="26"/>
                    <a:pt x="66" y="32"/>
                    <a:pt x="70" y="38"/>
                  </a:cubicBezTo>
                  <a:cubicBezTo>
                    <a:pt x="88" y="67"/>
                    <a:pt x="105" y="102"/>
                    <a:pt x="131" y="102"/>
                  </a:cubicBezTo>
                  <a:cubicBezTo>
                    <a:pt x="86" y="102"/>
                    <a:pt x="86" y="102"/>
                    <a:pt x="86" y="102"/>
                  </a:cubicBezTo>
                  <a:cubicBezTo>
                    <a:pt x="59" y="102"/>
                    <a:pt x="43" y="66"/>
                    <a:pt x="24" y="37"/>
                  </a:cubicBezTo>
                  <a:cubicBezTo>
                    <a:pt x="24" y="37"/>
                    <a:pt x="24" y="37"/>
                    <a:pt x="24" y="37"/>
                  </a:cubicBezTo>
                  <a:cubicBezTo>
                    <a:pt x="18" y="27"/>
                    <a:pt x="12" y="19"/>
                    <a:pt x="5" y="12"/>
                  </a:cubicBezTo>
                  <a:cubicBezTo>
                    <a:pt x="3" y="11"/>
                    <a:pt x="2" y="9"/>
                    <a:pt x="0" y="8"/>
                  </a:cubicBezTo>
                  <a:cubicBezTo>
                    <a:pt x="7" y="3"/>
                    <a:pt x="14" y="0"/>
                    <a:pt x="21" y="0"/>
                  </a:cubicBezTo>
                  <a:lnTo>
                    <a:pt x="24" y="0"/>
                  </a:lnTo>
                  <a:close/>
                </a:path>
              </a:pathLst>
            </a:custGeom>
            <a:gradFill rotWithShape="1">
              <a:gsLst>
                <a:gs pos="0">
                  <a:schemeClr val="bg2"/>
                </a:gs>
                <a:gs pos="100000">
                  <a:schemeClr val="bg1"/>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33" name="Freeform 7"/>
            <p:cNvSpPr>
              <a:spLocks/>
            </p:cNvSpPr>
            <p:nvPr/>
          </p:nvSpPr>
          <p:spPr bwMode="auto">
            <a:xfrm>
              <a:off x="104968558" y="112783865"/>
              <a:ext cx="312430" cy="162592"/>
            </a:xfrm>
            <a:custGeom>
              <a:avLst/>
              <a:gdLst>
                <a:gd name="T0" fmla="*/ 77 w 98"/>
                <a:gd name="T1" fmla="*/ 8 h 51"/>
                <a:gd name="T2" fmla="*/ 60 w 98"/>
                <a:gd name="T3" fmla="*/ 28 h 51"/>
                <a:gd name="T4" fmla="*/ 45 w 98"/>
                <a:gd name="T5" fmla="*/ 51 h 51"/>
                <a:gd name="T6" fmla="*/ 0 w 98"/>
                <a:gd name="T7" fmla="*/ 51 h 51"/>
                <a:gd name="T8" fmla="*/ 53 w 98"/>
                <a:gd name="T9" fmla="*/ 0 h 51"/>
                <a:gd name="T10" fmla="*/ 98 w 98"/>
                <a:gd name="T11" fmla="*/ 0 h 51"/>
                <a:gd name="T12" fmla="*/ 77 w 98"/>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98" h="51">
                  <a:moveTo>
                    <a:pt x="77" y="8"/>
                  </a:moveTo>
                  <a:cubicBezTo>
                    <a:pt x="71" y="13"/>
                    <a:pt x="65" y="20"/>
                    <a:pt x="60" y="28"/>
                  </a:cubicBezTo>
                  <a:cubicBezTo>
                    <a:pt x="55" y="35"/>
                    <a:pt x="50" y="43"/>
                    <a:pt x="45" y="51"/>
                  </a:cubicBezTo>
                  <a:cubicBezTo>
                    <a:pt x="0" y="51"/>
                    <a:pt x="0" y="51"/>
                    <a:pt x="0" y="51"/>
                  </a:cubicBezTo>
                  <a:cubicBezTo>
                    <a:pt x="16" y="26"/>
                    <a:pt x="31" y="0"/>
                    <a:pt x="53" y="0"/>
                  </a:cubicBezTo>
                  <a:cubicBezTo>
                    <a:pt x="98" y="0"/>
                    <a:pt x="98" y="0"/>
                    <a:pt x="98" y="0"/>
                  </a:cubicBezTo>
                  <a:cubicBezTo>
                    <a:pt x="91" y="0"/>
                    <a:pt x="84" y="3"/>
                    <a:pt x="77" y="8"/>
                  </a:cubicBezTo>
                  <a:close/>
                </a:path>
              </a:pathLst>
            </a:custGeom>
            <a:gradFill rotWithShape="1">
              <a:gsLst>
                <a:gs pos="0">
                  <a:schemeClr val="bg2"/>
                </a:gs>
                <a:gs pos="100000">
                  <a:schemeClr val="bg1"/>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grpSp>
      <p:grpSp>
        <p:nvGrpSpPr>
          <p:cNvPr id="34" name="Group 3"/>
          <p:cNvGrpSpPr>
            <a:grpSpLocks/>
          </p:cNvGrpSpPr>
          <p:nvPr/>
        </p:nvGrpSpPr>
        <p:grpSpPr bwMode="auto">
          <a:xfrm>
            <a:off x="3071802" y="4000504"/>
            <a:ext cx="500065" cy="357190"/>
            <a:chOff x="104968557" y="112449118"/>
            <a:chExt cx="663118" cy="659930"/>
          </a:xfrm>
        </p:grpSpPr>
        <p:sp>
          <p:nvSpPr>
            <p:cNvPr id="35" name="Freeform 4"/>
            <p:cNvSpPr>
              <a:spLocks/>
            </p:cNvSpPr>
            <p:nvPr/>
          </p:nvSpPr>
          <p:spPr bwMode="auto">
            <a:xfrm>
              <a:off x="105214039" y="112449118"/>
              <a:ext cx="417635" cy="325183"/>
            </a:xfrm>
            <a:custGeom>
              <a:avLst/>
              <a:gdLst>
                <a:gd name="T0" fmla="*/ 24 w 131"/>
                <a:gd name="T1" fmla="*/ 102 h 102"/>
                <a:gd name="T2" fmla="*/ 31 w 131"/>
                <a:gd name="T3" fmla="*/ 101 h 102"/>
                <a:gd name="T4" fmla="*/ 58 w 131"/>
                <a:gd name="T5" fmla="*/ 81 h 102"/>
                <a:gd name="T6" fmla="*/ 70 w 131"/>
                <a:gd name="T7" fmla="*/ 64 h 102"/>
                <a:gd name="T8" fmla="*/ 131 w 131"/>
                <a:gd name="T9" fmla="*/ 0 h 102"/>
                <a:gd name="T10" fmla="*/ 86 w 131"/>
                <a:gd name="T11" fmla="*/ 0 h 102"/>
                <a:gd name="T12" fmla="*/ 24 w 131"/>
                <a:gd name="T13" fmla="*/ 65 h 102"/>
                <a:gd name="T14" fmla="*/ 24 w 131"/>
                <a:gd name="T15" fmla="*/ 65 h 102"/>
                <a:gd name="T16" fmla="*/ 5 w 131"/>
                <a:gd name="T17" fmla="*/ 90 h 102"/>
                <a:gd name="T18" fmla="*/ 0 w 131"/>
                <a:gd name="T19" fmla="*/ 94 h 102"/>
                <a:gd name="T20" fmla="*/ 21 w 131"/>
                <a:gd name="T21" fmla="*/ 102 h 102"/>
                <a:gd name="T22" fmla="*/ 24 w 131"/>
                <a:gd name="T23"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102">
                  <a:moveTo>
                    <a:pt x="24" y="102"/>
                  </a:moveTo>
                  <a:cubicBezTo>
                    <a:pt x="27" y="102"/>
                    <a:pt x="29" y="102"/>
                    <a:pt x="31" y="101"/>
                  </a:cubicBezTo>
                  <a:cubicBezTo>
                    <a:pt x="41" y="99"/>
                    <a:pt x="50" y="91"/>
                    <a:pt x="58" y="81"/>
                  </a:cubicBezTo>
                  <a:cubicBezTo>
                    <a:pt x="62" y="76"/>
                    <a:pt x="66" y="70"/>
                    <a:pt x="70" y="64"/>
                  </a:cubicBezTo>
                  <a:cubicBezTo>
                    <a:pt x="88" y="35"/>
                    <a:pt x="105" y="0"/>
                    <a:pt x="131" y="0"/>
                  </a:cubicBezTo>
                  <a:cubicBezTo>
                    <a:pt x="86" y="0"/>
                    <a:pt x="86" y="0"/>
                    <a:pt x="86" y="0"/>
                  </a:cubicBezTo>
                  <a:cubicBezTo>
                    <a:pt x="59" y="0"/>
                    <a:pt x="43" y="36"/>
                    <a:pt x="24" y="65"/>
                  </a:cubicBezTo>
                  <a:cubicBezTo>
                    <a:pt x="24" y="65"/>
                    <a:pt x="24" y="65"/>
                    <a:pt x="24" y="65"/>
                  </a:cubicBezTo>
                  <a:cubicBezTo>
                    <a:pt x="18" y="74"/>
                    <a:pt x="12" y="83"/>
                    <a:pt x="5" y="90"/>
                  </a:cubicBezTo>
                  <a:cubicBezTo>
                    <a:pt x="3" y="91"/>
                    <a:pt x="2" y="93"/>
                    <a:pt x="0" y="94"/>
                  </a:cubicBezTo>
                  <a:cubicBezTo>
                    <a:pt x="7" y="99"/>
                    <a:pt x="14" y="102"/>
                    <a:pt x="21" y="102"/>
                  </a:cubicBezTo>
                  <a:lnTo>
                    <a:pt x="24" y="102"/>
                  </a:lnTo>
                  <a:close/>
                </a:path>
              </a:pathLst>
            </a:custGeom>
            <a:gradFill rotWithShape="1">
              <a:gsLst>
                <a:gs pos="0">
                  <a:schemeClr val="accent4"/>
                </a:gs>
                <a:gs pos="100000">
                  <a:schemeClr val="accent5"/>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36" name="Freeform 5"/>
            <p:cNvSpPr>
              <a:spLocks/>
            </p:cNvSpPr>
            <p:nvPr/>
          </p:nvSpPr>
          <p:spPr bwMode="auto">
            <a:xfrm>
              <a:off x="104968557" y="112611708"/>
              <a:ext cx="312431" cy="162592"/>
            </a:xfrm>
            <a:custGeom>
              <a:avLst/>
              <a:gdLst>
                <a:gd name="T0" fmla="*/ 77 w 98"/>
                <a:gd name="T1" fmla="*/ 43 h 51"/>
                <a:gd name="T2" fmla="*/ 60 w 98"/>
                <a:gd name="T3" fmla="*/ 23 h 51"/>
                <a:gd name="T4" fmla="*/ 45 w 98"/>
                <a:gd name="T5" fmla="*/ 0 h 51"/>
                <a:gd name="T6" fmla="*/ 0 w 98"/>
                <a:gd name="T7" fmla="*/ 0 h 51"/>
                <a:gd name="T8" fmla="*/ 53 w 98"/>
                <a:gd name="T9" fmla="*/ 51 h 51"/>
                <a:gd name="T10" fmla="*/ 98 w 98"/>
                <a:gd name="T11" fmla="*/ 51 h 51"/>
                <a:gd name="T12" fmla="*/ 77 w 98"/>
                <a:gd name="T13" fmla="*/ 43 h 51"/>
              </a:gdLst>
              <a:ahLst/>
              <a:cxnLst>
                <a:cxn ang="0">
                  <a:pos x="T0" y="T1"/>
                </a:cxn>
                <a:cxn ang="0">
                  <a:pos x="T2" y="T3"/>
                </a:cxn>
                <a:cxn ang="0">
                  <a:pos x="T4" y="T5"/>
                </a:cxn>
                <a:cxn ang="0">
                  <a:pos x="T6" y="T7"/>
                </a:cxn>
                <a:cxn ang="0">
                  <a:pos x="T8" y="T9"/>
                </a:cxn>
                <a:cxn ang="0">
                  <a:pos x="T10" y="T11"/>
                </a:cxn>
                <a:cxn ang="0">
                  <a:pos x="T12" y="T13"/>
                </a:cxn>
              </a:cxnLst>
              <a:rect l="0" t="0" r="r" b="b"/>
              <a:pathLst>
                <a:path w="98" h="51">
                  <a:moveTo>
                    <a:pt x="77" y="43"/>
                  </a:moveTo>
                  <a:cubicBezTo>
                    <a:pt x="71" y="38"/>
                    <a:pt x="65" y="31"/>
                    <a:pt x="60" y="23"/>
                  </a:cubicBezTo>
                  <a:cubicBezTo>
                    <a:pt x="55" y="16"/>
                    <a:pt x="50" y="8"/>
                    <a:pt x="45" y="0"/>
                  </a:cubicBezTo>
                  <a:cubicBezTo>
                    <a:pt x="0" y="0"/>
                    <a:pt x="0" y="0"/>
                    <a:pt x="0" y="0"/>
                  </a:cubicBezTo>
                  <a:cubicBezTo>
                    <a:pt x="16" y="25"/>
                    <a:pt x="31" y="51"/>
                    <a:pt x="53" y="51"/>
                  </a:cubicBezTo>
                  <a:cubicBezTo>
                    <a:pt x="98" y="51"/>
                    <a:pt x="98" y="51"/>
                    <a:pt x="98" y="51"/>
                  </a:cubicBezTo>
                  <a:cubicBezTo>
                    <a:pt x="91" y="51"/>
                    <a:pt x="84" y="48"/>
                    <a:pt x="77" y="43"/>
                  </a:cubicBezTo>
                  <a:close/>
                </a:path>
              </a:pathLst>
            </a:custGeom>
            <a:gradFill rotWithShape="1">
              <a:gsLst>
                <a:gs pos="0">
                  <a:schemeClr val="accent2"/>
                </a:gs>
                <a:gs pos="100000">
                  <a:schemeClr val="accent3"/>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37" name="Freeform 6"/>
            <p:cNvSpPr>
              <a:spLocks/>
            </p:cNvSpPr>
            <p:nvPr/>
          </p:nvSpPr>
          <p:spPr bwMode="auto">
            <a:xfrm>
              <a:off x="105214038" y="112783864"/>
              <a:ext cx="417637" cy="325184"/>
            </a:xfrm>
            <a:custGeom>
              <a:avLst/>
              <a:gdLst>
                <a:gd name="T0" fmla="*/ 24 w 131"/>
                <a:gd name="T1" fmla="*/ 0 h 102"/>
                <a:gd name="T2" fmla="*/ 31 w 131"/>
                <a:gd name="T3" fmla="*/ 1 h 102"/>
                <a:gd name="T4" fmla="*/ 58 w 131"/>
                <a:gd name="T5" fmla="*/ 21 h 102"/>
                <a:gd name="T6" fmla="*/ 70 w 131"/>
                <a:gd name="T7" fmla="*/ 38 h 102"/>
                <a:gd name="T8" fmla="*/ 131 w 131"/>
                <a:gd name="T9" fmla="*/ 102 h 102"/>
                <a:gd name="T10" fmla="*/ 86 w 131"/>
                <a:gd name="T11" fmla="*/ 102 h 102"/>
                <a:gd name="T12" fmla="*/ 24 w 131"/>
                <a:gd name="T13" fmla="*/ 37 h 102"/>
                <a:gd name="T14" fmla="*/ 24 w 131"/>
                <a:gd name="T15" fmla="*/ 37 h 102"/>
                <a:gd name="T16" fmla="*/ 5 w 131"/>
                <a:gd name="T17" fmla="*/ 12 h 102"/>
                <a:gd name="T18" fmla="*/ 0 w 131"/>
                <a:gd name="T19" fmla="*/ 8 h 102"/>
                <a:gd name="T20" fmla="*/ 21 w 131"/>
                <a:gd name="T21" fmla="*/ 0 h 102"/>
                <a:gd name="T22" fmla="*/ 24 w 131"/>
                <a:gd name="T23"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102">
                  <a:moveTo>
                    <a:pt x="24" y="0"/>
                  </a:moveTo>
                  <a:cubicBezTo>
                    <a:pt x="27" y="0"/>
                    <a:pt x="29" y="0"/>
                    <a:pt x="31" y="1"/>
                  </a:cubicBezTo>
                  <a:cubicBezTo>
                    <a:pt x="41" y="3"/>
                    <a:pt x="50" y="11"/>
                    <a:pt x="58" y="21"/>
                  </a:cubicBezTo>
                  <a:cubicBezTo>
                    <a:pt x="62" y="26"/>
                    <a:pt x="66" y="32"/>
                    <a:pt x="70" y="38"/>
                  </a:cubicBezTo>
                  <a:cubicBezTo>
                    <a:pt x="88" y="67"/>
                    <a:pt x="105" y="102"/>
                    <a:pt x="131" y="102"/>
                  </a:cubicBezTo>
                  <a:cubicBezTo>
                    <a:pt x="86" y="102"/>
                    <a:pt x="86" y="102"/>
                    <a:pt x="86" y="102"/>
                  </a:cubicBezTo>
                  <a:cubicBezTo>
                    <a:pt x="59" y="102"/>
                    <a:pt x="43" y="66"/>
                    <a:pt x="24" y="37"/>
                  </a:cubicBezTo>
                  <a:cubicBezTo>
                    <a:pt x="24" y="37"/>
                    <a:pt x="24" y="37"/>
                    <a:pt x="24" y="37"/>
                  </a:cubicBezTo>
                  <a:cubicBezTo>
                    <a:pt x="18" y="27"/>
                    <a:pt x="12" y="19"/>
                    <a:pt x="5" y="12"/>
                  </a:cubicBezTo>
                  <a:cubicBezTo>
                    <a:pt x="3" y="11"/>
                    <a:pt x="2" y="9"/>
                    <a:pt x="0" y="8"/>
                  </a:cubicBezTo>
                  <a:cubicBezTo>
                    <a:pt x="7" y="3"/>
                    <a:pt x="14" y="0"/>
                    <a:pt x="21" y="0"/>
                  </a:cubicBezTo>
                  <a:lnTo>
                    <a:pt x="24" y="0"/>
                  </a:lnTo>
                  <a:close/>
                </a:path>
              </a:pathLst>
            </a:custGeom>
            <a:gradFill rotWithShape="1">
              <a:gsLst>
                <a:gs pos="0">
                  <a:schemeClr val="bg2"/>
                </a:gs>
                <a:gs pos="100000">
                  <a:schemeClr val="bg1"/>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38" name="Freeform 7"/>
            <p:cNvSpPr>
              <a:spLocks/>
            </p:cNvSpPr>
            <p:nvPr/>
          </p:nvSpPr>
          <p:spPr bwMode="auto">
            <a:xfrm>
              <a:off x="104968558" y="112783865"/>
              <a:ext cx="312430" cy="162592"/>
            </a:xfrm>
            <a:custGeom>
              <a:avLst/>
              <a:gdLst>
                <a:gd name="T0" fmla="*/ 77 w 98"/>
                <a:gd name="T1" fmla="*/ 8 h 51"/>
                <a:gd name="T2" fmla="*/ 60 w 98"/>
                <a:gd name="T3" fmla="*/ 28 h 51"/>
                <a:gd name="T4" fmla="*/ 45 w 98"/>
                <a:gd name="T5" fmla="*/ 51 h 51"/>
                <a:gd name="T6" fmla="*/ 0 w 98"/>
                <a:gd name="T7" fmla="*/ 51 h 51"/>
                <a:gd name="T8" fmla="*/ 53 w 98"/>
                <a:gd name="T9" fmla="*/ 0 h 51"/>
                <a:gd name="T10" fmla="*/ 98 w 98"/>
                <a:gd name="T11" fmla="*/ 0 h 51"/>
                <a:gd name="T12" fmla="*/ 77 w 98"/>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98" h="51">
                  <a:moveTo>
                    <a:pt x="77" y="8"/>
                  </a:moveTo>
                  <a:cubicBezTo>
                    <a:pt x="71" y="13"/>
                    <a:pt x="65" y="20"/>
                    <a:pt x="60" y="28"/>
                  </a:cubicBezTo>
                  <a:cubicBezTo>
                    <a:pt x="55" y="35"/>
                    <a:pt x="50" y="43"/>
                    <a:pt x="45" y="51"/>
                  </a:cubicBezTo>
                  <a:cubicBezTo>
                    <a:pt x="0" y="51"/>
                    <a:pt x="0" y="51"/>
                    <a:pt x="0" y="51"/>
                  </a:cubicBezTo>
                  <a:cubicBezTo>
                    <a:pt x="16" y="26"/>
                    <a:pt x="31" y="0"/>
                    <a:pt x="53" y="0"/>
                  </a:cubicBezTo>
                  <a:cubicBezTo>
                    <a:pt x="98" y="0"/>
                    <a:pt x="98" y="0"/>
                    <a:pt x="98" y="0"/>
                  </a:cubicBezTo>
                  <a:cubicBezTo>
                    <a:pt x="91" y="0"/>
                    <a:pt x="84" y="3"/>
                    <a:pt x="77" y="8"/>
                  </a:cubicBezTo>
                  <a:close/>
                </a:path>
              </a:pathLst>
            </a:custGeom>
            <a:gradFill rotWithShape="1">
              <a:gsLst>
                <a:gs pos="0">
                  <a:schemeClr val="bg2"/>
                </a:gs>
                <a:gs pos="100000">
                  <a:schemeClr val="bg1"/>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grpSp>
      <p:grpSp>
        <p:nvGrpSpPr>
          <p:cNvPr id="39" name="Group 3"/>
          <p:cNvGrpSpPr>
            <a:grpSpLocks/>
          </p:cNvGrpSpPr>
          <p:nvPr/>
        </p:nvGrpSpPr>
        <p:grpSpPr bwMode="auto">
          <a:xfrm>
            <a:off x="2714612" y="2428868"/>
            <a:ext cx="500065" cy="357190"/>
            <a:chOff x="104968557" y="112449118"/>
            <a:chExt cx="663118" cy="659930"/>
          </a:xfrm>
        </p:grpSpPr>
        <p:sp>
          <p:nvSpPr>
            <p:cNvPr id="40" name="Freeform 4"/>
            <p:cNvSpPr>
              <a:spLocks/>
            </p:cNvSpPr>
            <p:nvPr/>
          </p:nvSpPr>
          <p:spPr bwMode="auto">
            <a:xfrm>
              <a:off x="105214039" y="112449118"/>
              <a:ext cx="417635" cy="325183"/>
            </a:xfrm>
            <a:custGeom>
              <a:avLst/>
              <a:gdLst>
                <a:gd name="T0" fmla="*/ 24 w 131"/>
                <a:gd name="T1" fmla="*/ 102 h 102"/>
                <a:gd name="T2" fmla="*/ 31 w 131"/>
                <a:gd name="T3" fmla="*/ 101 h 102"/>
                <a:gd name="T4" fmla="*/ 58 w 131"/>
                <a:gd name="T5" fmla="*/ 81 h 102"/>
                <a:gd name="T6" fmla="*/ 70 w 131"/>
                <a:gd name="T7" fmla="*/ 64 h 102"/>
                <a:gd name="T8" fmla="*/ 131 w 131"/>
                <a:gd name="T9" fmla="*/ 0 h 102"/>
                <a:gd name="T10" fmla="*/ 86 w 131"/>
                <a:gd name="T11" fmla="*/ 0 h 102"/>
                <a:gd name="T12" fmla="*/ 24 w 131"/>
                <a:gd name="T13" fmla="*/ 65 h 102"/>
                <a:gd name="T14" fmla="*/ 24 w 131"/>
                <a:gd name="T15" fmla="*/ 65 h 102"/>
                <a:gd name="T16" fmla="*/ 5 w 131"/>
                <a:gd name="T17" fmla="*/ 90 h 102"/>
                <a:gd name="T18" fmla="*/ 0 w 131"/>
                <a:gd name="T19" fmla="*/ 94 h 102"/>
                <a:gd name="T20" fmla="*/ 21 w 131"/>
                <a:gd name="T21" fmla="*/ 102 h 102"/>
                <a:gd name="T22" fmla="*/ 24 w 131"/>
                <a:gd name="T23"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102">
                  <a:moveTo>
                    <a:pt x="24" y="102"/>
                  </a:moveTo>
                  <a:cubicBezTo>
                    <a:pt x="27" y="102"/>
                    <a:pt x="29" y="102"/>
                    <a:pt x="31" y="101"/>
                  </a:cubicBezTo>
                  <a:cubicBezTo>
                    <a:pt x="41" y="99"/>
                    <a:pt x="50" y="91"/>
                    <a:pt x="58" y="81"/>
                  </a:cubicBezTo>
                  <a:cubicBezTo>
                    <a:pt x="62" y="76"/>
                    <a:pt x="66" y="70"/>
                    <a:pt x="70" y="64"/>
                  </a:cubicBezTo>
                  <a:cubicBezTo>
                    <a:pt x="88" y="35"/>
                    <a:pt x="105" y="0"/>
                    <a:pt x="131" y="0"/>
                  </a:cubicBezTo>
                  <a:cubicBezTo>
                    <a:pt x="86" y="0"/>
                    <a:pt x="86" y="0"/>
                    <a:pt x="86" y="0"/>
                  </a:cubicBezTo>
                  <a:cubicBezTo>
                    <a:pt x="59" y="0"/>
                    <a:pt x="43" y="36"/>
                    <a:pt x="24" y="65"/>
                  </a:cubicBezTo>
                  <a:cubicBezTo>
                    <a:pt x="24" y="65"/>
                    <a:pt x="24" y="65"/>
                    <a:pt x="24" y="65"/>
                  </a:cubicBezTo>
                  <a:cubicBezTo>
                    <a:pt x="18" y="74"/>
                    <a:pt x="12" y="83"/>
                    <a:pt x="5" y="90"/>
                  </a:cubicBezTo>
                  <a:cubicBezTo>
                    <a:pt x="3" y="91"/>
                    <a:pt x="2" y="93"/>
                    <a:pt x="0" y="94"/>
                  </a:cubicBezTo>
                  <a:cubicBezTo>
                    <a:pt x="7" y="99"/>
                    <a:pt x="14" y="102"/>
                    <a:pt x="21" y="102"/>
                  </a:cubicBezTo>
                  <a:lnTo>
                    <a:pt x="24" y="102"/>
                  </a:lnTo>
                  <a:close/>
                </a:path>
              </a:pathLst>
            </a:custGeom>
            <a:gradFill rotWithShape="1">
              <a:gsLst>
                <a:gs pos="0">
                  <a:schemeClr val="accent4"/>
                </a:gs>
                <a:gs pos="100000">
                  <a:schemeClr val="accent5"/>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1" name="Freeform 5"/>
            <p:cNvSpPr>
              <a:spLocks/>
            </p:cNvSpPr>
            <p:nvPr/>
          </p:nvSpPr>
          <p:spPr bwMode="auto">
            <a:xfrm>
              <a:off x="104968557" y="112611708"/>
              <a:ext cx="312431" cy="162592"/>
            </a:xfrm>
            <a:custGeom>
              <a:avLst/>
              <a:gdLst>
                <a:gd name="T0" fmla="*/ 77 w 98"/>
                <a:gd name="T1" fmla="*/ 43 h 51"/>
                <a:gd name="T2" fmla="*/ 60 w 98"/>
                <a:gd name="T3" fmla="*/ 23 h 51"/>
                <a:gd name="T4" fmla="*/ 45 w 98"/>
                <a:gd name="T5" fmla="*/ 0 h 51"/>
                <a:gd name="T6" fmla="*/ 0 w 98"/>
                <a:gd name="T7" fmla="*/ 0 h 51"/>
                <a:gd name="T8" fmla="*/ 53 w 98"/>
                <a:gd name="T9" fmla="*/ 51 h 51"/>
                <a:gd name="T10" fmla="*/ 98 w 98"/>
                <a:gd name="T11" fmla="*/ 51 h 51"/>
                <a:gd name="T12" fmla="*/ 77 w 98"/>
                <a:gd name="T13" fmla="*/ 43 h 51"/>
              </a:gdLst>
              <a:ahLst/>
              <a:cxnLst>
                <a:cxn ang="0">
                  <a:pos x="T0" y="T1"/>
                </a:cxn>
                <a:cxn ang="0">
                  <a:pos x="T2" y="T3"/>
                </a:cxn>
                <a:cxn ang="0">
                  <a:pos x="T4" y="T5"/>
                </a:cxn>
                <a:cxn ang="0">
                  <a:pos x="T6" y="T7"/>
                </a:cxn>
                <a:cxn ang="0">
                  <a:pos x="T8" y="T9"/>
                </a:cxn>
                <a:cxn ang="0">
                  <a:pos x="T10" y="T11"/>
                </a:cxn>
                <a:cxn ang="0">
                  <a:pos x="T12" y="T13"/>
                </a:cxn>
              </a:cxnLst>
              <a:rect l="0" t="0" r="r" b="b"/>
              <a:pathLst>
                <a:path w="98" h="51">
                  <a:moveTo>
                    <a:pt x="77" y="43"/>
                  </a:moveTo>
                  <a:cubicBezTo>
                    <a:pt x="71" y="38"/>
                    <a:pt x="65" y="31"/>
                    <a:pt x="60" y="23"/>
                  </a:cubicBezTo>
                  <a:cubicBezTo>
                    <a:pt x="55" y="16"/>
                    <a:pt x="50" y="8"/>
                    <a:pt x="45" y="0"/>
                  </a:cubicBezTo>
                  <a:cubicBezTo>
                    <a:pt x="0" y="0"/>
                    <a:pt x="0" y="0"/>
                    <a:pt x="0" y="0"/>
                  </a:cubicBezTo>
                  <a:cubicBezTo>
                    <a:pt x="16" y="25"/>
                    <a:pt x="31" y="51"/>
                    <a:pt x="53" y="51"/>
                  </a:cubicBezTo>
                  <a:cubicBezTo>
                    <a:pt x="98" y="51"/>
                    <a:pt x="98" y="51"/>
                    <a:pt x="98" y="51"/>
                  </a:cubicBezTo>
                  <a:cubicBezTo>
                    <a:pt x="91" y="51"/>
                    <a:pt x="84" y="48"/>
                    <a:pt x="77" y="43"/>
                  </a:cubicBezTo>
                  <a:close/>
                </a:path>
              </a:pathLst>
            </a:custGeom>
            <a:gradFill rotWithShape="1">
              <a:gsLst>
                <a:gs pos="0">
                  <a:schemeClr val="accent2"/>
                </a:gs>
                <a:gs pos="100000">
                  <a:schemeClr val="accent3"/>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2" name="Freeform 6"/>
            <p:cNvSpPr>
              <a:spLocks/>
            </p:cNvSpPr>
            <p:nvPr/>
          </p:nvSpPr>
          <p:spPr bwMode="auto">
            <a:xfrm>
              <a:off x="105214038" y="112783864"/>
              <a:ext cx="417637" cy="325184"/>
            </a:xfrm>
            <a:custGeom>
              <a:avLst/>
              <a:gdLst>
                <a:gd name="T0" fmla="*/ 24 w 131"/>
                <a:gd name="T1" fmla="*/ 0 h 102"/>
                <a:gd name="T2" fmla="*/ 31 w 131"/>
                <a:gd name="T3" fmla="*/ 1 h 102"/>
                <a:gd name="T4" fmla="*/ 58 w 131"/>
                <a:gd name="T5" fmla="*/ 21 h 102"/>
                <a:gd name="T6" fmla="*/ 70 w 131"/>
                <a:gd name="T7" fmla="*/ 38 h 102"/>
                <a:gd name="T8" fmla="*/ 131 w 131"/>
                <a:gd name="T9" fmla="*/ 102 h 102"/>
                <a:gd name="T10" fmla="*/ 86 w 131"/>
                <a:gd name="T11" fmla="*/ 102 h 102"/>
                <a:gd name="T12" fmla="*/ 24 w 131"/>
                <a:gd name="T13" fmla="*/ 37 h 102"/>
                <a:gd name="T14" fmla="*/ 24 w 131"/>
                <a:gd name="T15" fmla="*/ 37 h 102"/>
                <a:gd name="T16" fmla="*/ 5 w 131"/>
                <a:gd name="T17" fmla="*/ 12 h 102"/>
                <a:gd name="T18" fmla="*/ 0 w 131"/>
                <a:gd name="T19" fmla="*/ 8 h 102"/>
                <a:gd name="T20" fmla="*/ 21 w 131"/>
                <a:gd name="T21" fmla="*/ 0 h 102"/>
                <a:gd name="T22" fmla="*/ 24 w 131"/>
                <a:gd name="T23"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102">
                  <a:moveTo>
                    <a:pt x="24" y="0"/>
                  </a:moveTo>
                  <a:cubicBezTo>
                    <a:pt x="27" y="0"/>
                    <a:pt x="29" y="0"/>
                    <a:pt x="31" y="1"/>
                  </a:cubicBezTo>
                  <a:cubicBezTo>
                    <a:pt x="41" y="3"/>
                    <a:pt x="50" y="11"/>
                    <a:pt x="58" y="21"/>
                  </a:cubicBezTo>
                  <a:cubicBezTo>
                    <a:pt x="62" y="26"/>
                    <a:pt x="66" y="32"/>
                    <a:pt x="70" y="38"/>
                  </a:cubicBezTo>
                  <a:cubicBezTo>
                    <a:pt x="88" y="67"/>
                    <a:pt x="105" y="102"/>
                    <a:pt x="131" y="102"/>
                  </a:cubicBezTo>
                  <a:cubicBezTo>
                    <a:pt x="86" y="102"/>
                    <a:pt x="86" y="102"/>
                    <a:pt x="86" y="102"/>
                  </a:cubicBezTo>
                  <a:cubicBezTo>
                    <a:pt x="59" y="102"/>
                    <a:pt x="43" y="66"/>
                    <a:pt x="24" y="37"/>
                  </a:cubicBezTo>
                  <a:cubicBezTo>
                    <a:pt x="24" y="37"/>
                    <a:pt x="24" y="37"/>
                    <a:pt x="24" y="37"/>
                  </a:cubicBezTo>
                  <a:cubicBezTo>
                    <a:pt x="18" y="27"/>
                    <a:pt x="12" y="19"/>
                    <a:pt x="5" y="12"/>
                  </a:cubicBezTo>
                  <a:cubicBezTo>
                    <a:pt x="3" y="11"/>
                    <a:pt x="2" y="9"/>
                    <a:pt x="0" y="8"/>
                  </a:cubicBezTo>
                  <a:cubicBezTo>
                    <a:pt x="7" y="3"/>
                    <a:pt x="14" y="0"/>
                    <a:pt x="21" y="0"/>
                  </a:cubicBezTo>
                  <a:lnTo>
                    <a:pt x="24" y="0"/>
                  </a:lnTo>
                  <a:close/>
                </a:path>
              </a:pathLst>
            </a:custGeom>
            <a:gradFill rotWithShape="1">
              <a:gsLst>
                <a:gs pos="0">
                  <a:schemeClr val="bg2"/>
                </a:gs>
                <a:gs pos="100000">
                  <a:schemeClr val="bg1"/>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3" name="Freeform 7"/>
            <p:cNvSpPr>
              <a:spLocks/>
            </p:cNvSpPr>
            <p:nvPr/>
          </p:nvSpPr>
          <p:spPr bwMode="auto">
            <a:xfrm>
              <a:off x="104968558" y="112783865"/>
              <a:ext cx="312430" cy="162592"/>
            </a:xfrm>
            <a:custGeom>
              <a:avLst/>
              <a:gdLst>
                <a:gd name="T0" fmla="*/ 77 w 98"/>
                <a:gd name="T1" fmla="*/ 8 h 51"/>
                <a:gd name="T2" fmla="*/ 60 w 98"/>
                <a:gd name="T3" fmla="*/ 28 h 51"/>
                <a:gd name="T4" fmla="*/ 45 w 98"/>
                <a:gd name="T5" fmla="*/ 51 h 51"/>
                <a:gd name="T6" fmla="*/ 0 w 98"/>
                <a:gd name="T7" fmla="*/ 51 h 51"/>
                <a:gd name="T8" fmla="*/ 53 w 98"/>
                <a:gd name="T9" fmla="*/ 0 h 51"/>
                <a:gd name="T10" fmla="*/ 98 w 98"/>
                <a:gd name="T11" fmla="*/ 0 h 51"/>
                <a:gd name="T12" fmla="*/ 77 w 98"/>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98" h="51">
                  <a:moveTo>
                    <a:pt x="77" y="8"/>
                  </a:moveTo>
                  <a:cubicBezTo>
                    <a:pt x="71" y="13"/>
                    <a:pt x="65" y="20"/>
                    <a:pt x="60" y="28"/>
                  </a:cubicBezTo>
                  <a:cubicBezTo>
                    <a:pt x="55" y="35"/>
                    <a:pt x="50" y="43"/>
                    <a:pt x="45" y="51"/>
                  </a:cubicBezTo>
                  <a:cubicBezTo>
                    <a:pt x="0" y="51"/>
                    <a:pt x="0" y="51"/>
                    <a:pt x="0" y="51"/>
                  </a:cubicBezTo>
                  <a:cubicBezTo>
                    <a:pt x="16" y="26"/>
                    <a:pt x="31" y="0"/>
                    <a:pt x="53" y="0"/>
                  </a:cubicBezTo>
                  <a:cubicBezTo>
                    <a:pt x="98" y="0"/>
                    <a:pt x="98" y="0"/>
                    <a:pt x="98" y="0"/>
                  </a:cubicBezTo>
                  <a:cubicBezTo>
                    <a:pt x="91" y="0"/>
                    <a:pt x="84" y="3"/>
                    <a:pt x="77" y="8"/>
                  </a:cubicBezTo>
                  <a:close/>
                </a:path>
              </a:pathLst>
            </a:custGeom>
            <a:gradFill rotWithShape="1">
              <a:gsLst>
                <a:gs pos="0">
                  <a:schemeClr val="bg2"/>
                </a:gs>
                <a:gs pos="100000">
                  <a:schemeClr val="bg1"/>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grpSp>
      <p:sp>
        <p:nvSpPr>
          <p:cNvPr id="54" name="TextBox 53"/>
          <p:cNvSpPr txBox="1"/>
          <p:nvPr/>
        </p:nvSpPr>
        <p:spPr>
          <a:xfrm>
            <a:off x="6215074" y="1643050"/>
            <a:ext cx="2571768" cy="3477875"/>
          </a:xfrm>
          <a:prstGeom prst="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pPr algn="just"/>
            <a:r>
              <a:rPr lang="en-US" sz="2200" dirty="0" smtClean="0"/>
              <a:t>18 fatty acid were identified.</a:t>
            </a:r>
          </a:p>
          <a:p>
            <a:pPr algn="just"/>
            <a:endParaRPr lang="en-US" sz="2200" dirty="0" smtClean="0"/>
          </a:p>
          <a:p>
            <a:pPr algn="just"/>
            <a:r>
              <a:rPr lang="en-US" sz="2200" dirty="0" err="1" smtClean="0"/>
              <a:t>Erucic</a:t>
            </a:r>
            <a:r>
              <a:rPr lang="en-US" sz="2200" dirty="0" smtClean="0"/>
              <a:t> acid is the major fatty acid (16.85% followed by </a:t>
            </a:r>
            <a:r>
              <a:rPr lang="en-US" sz="2200" dirty="0" err="1" smtClean="0"/>
              <a:t>palmitic</a:t>
            </a:r>
            <a:r>
              <a:rPr lang="en-US" sz="2200" dirty="0" smtClean="0"/>
              <a:t> acid (13.6%) and </a:t>
            </a:r>
            <a:r>
              <a:rPr lang="en-US" sz="2200" dirty="0" err="1" smtClean="0"/>
              <a:t>arachidic</a:t>
            </a:r>
            <a:r>
              <a:rPr lang="en-US" sz="2200" dirty="0" smtClean="0"/>
              <a:t> acid (12.85%).</a:t>
            </a:r>
            <a:endParaRPr lang="ar-SA" sz="2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6" y="285750"/>
            <a:ext cx="8229600" cy="1143000"/>
          </a:xfrm>
        </p:spPr>
        <p:txBody>
          <a:bodyPr/>
          <a:lstStyle/>
          <a:p>
            <a:pPr>
              <a:defRPr/>
            </a:pPr>
            <a:r>
              <a:rPr lang="en-US" sz="3600" b="1" dirty="0" smtClean="0">
                <a:solidFill>
                  <a:schemeClr val="accent3">
                    <a:lumMod val="75000"/>
                  </a:schemeClr>
                </a:solidFill>
                <a:effectLst>
                  <a:outerShdw blurRad="38100" dist="38100" dir="2700000" algn="tl">
                    <a:srgbClr val="000000">
                      <a:alpha val="43137"/>
                    </a:srgbClr>
                  </a:outerShdw>
                </a:effectLst>
                <a:latin typeface="Baskerville Old Face" pitchFamily="18" charset="0"/>
              </a:rPr>
              <a:t>About OMICS Group Conferences</a:t>
            </a:r>
          </a:p>
        </p:txBody>
      </p:sp>
      <p:sp>
        <p:nvSpPr>
          <p:cNvPr id="3" name="Content Placeholder 2"/>
          <p:cNvSpPr>
            <a:spLocks noGrp="1"/>
          </p:cNvSpPr>
          <p:nvPr>
            <p:ph idx="1"/>
          </p:nvPr>
        </p:nvSpPr>
        <p:spPr>
          <a:xfrm>
            <a:off x="571501" y="1571625"/>
            <a:ext cx="7972425" cy="4483100"/>
          </a:xfrm>
        </p:spPr>
        <p:txBody>
          <a:bodyPr/>
          <a:lstStyle/>
          <a:p>
            <a:pPr algn="just">
              <a:buFont typeface="Arial" charset="0"/>
              <a:buNone/>
              <a:defRPr/>
            </a:pPr>
            <a:r>
              <a:rPr lang="en-US" sz="2000" dirty="0" smtClean="0">
                <a:effectLst>
                  <a:outerShdw blurRad="38100" dist="38100" dir="2700000" algn="tl">
                    <a:srgbClr val="000000">
                      <a:alpha val="43137"/>
                    </a:srgbClr>
                  </a:outerShdw>
                </a:effectLst>
                <a:latin typeface="+mj-lt"/>
              </a:rPr>
              <a:t>     OMICS Group International is a pioneer and leading science event organizer, which publishes around 400 open access journals and conducts over 300 Medical, Clinical, Engineering, Life Sciences, </a:t>
            </a:r>
            <a:r>
              <a:rPr lang="en-US" sz="2000" dirty="0" err="1" smtClean="0">
                <a:effectLst>
                  <a:outerShdw blurRad="38100" dist="38100" dir="2700000" algn="tl">
                    <a:srgbClr val="000000">
                      <a:alpha val="43137"/>
                    </a:srgbClr>
                  </a:outerShdw>
                </a:effectLst>
                <a:latin typeface="+mj-lt"/>
              </a:rPr>
              <a:t>Phrama</a:t>
            </a:r>
            <a:r>
              <a:rPr lang="en-US" sz="2000" dirty="0" smtClean="0">
                <a:effectLst>
                  <a:outerShdw blurRad="38100" dist="38100" dir="2700000" algn="tl">
                    <a:srgbClr val="000000">
                      <a:alpha val="43137"/>
                    </a:srgbClr>
                  </a:outerShdw>
                </a:effectLst>
                <a:latin typeface="+mj-lt"/>
              </a:rPr>
              <a:t> scientific conferences all over the globe annually with the support of more than 1000 scientific associations and 30,000 editorial board members and 3.5 million followers to its credit.</a:t>
            </a:r>
            <a:br>
              <a:rPr lang="en-US" sz="2000" dirty="0" smtClean="0">
                <a:effectLst>
                  <a:outerShdw blurRad="38100" dist="38100" dir="2700000" algn="tl">
                    <a:srgbClr val="000000">
                      <a:alpha val="43137"/>
                    </a:srgbClr>
                  </a:outerShdw>
                </a:effectLst>
                <a:latin typeface="+mj-lt"/>
              </a:rPr>
            </a:br>
            <a:endParaRPr lang="en-US" sz="2000" dirty="0" smtClean="0">
              <a:effectLst>
                <a:outerShdw blurRad="38100" dist="38100" dir="2700000" algn="tl">
                  <a:srgbClr val="000000">
                    <a:alpha val="43137"/>
                  </a:srgbClr>
                </a:outerShdw>
              </a:effectLst>
              <a:latin typeface="+mj-lt"/>
            </a:endParaRPr>
          </a:p>
          <a:p>
            <a:pPr algn="just">
              <a:buFont typeface="Arial" charset="0"/>
              <a:buNone/>
              <a:defRPr/>
            </a:pPr>
            <a:r>
              <a:rPr lang="en-US" sz="2000" dirty="0" smtClean="0">
                <a:effectLst>
                  <a:outerShdw blurRad="38100" dist="38100" dir="2700000" algn="tl">
                    <a:srgbClr val="000000">
                      <a:alpha val="43137"/>
                    </a:srgbClr>
                  </a:outerShdw>
                </a:effectLst>
                <a:latin typeface="+mj-lt"/>
              </a:rPr>
              <a:t>    OMICS Group has organized 500 conferences, workshops and national symposiums across the major cities including San Francisco, Las Vegas, San Antonio, Omaha, Orlando, Raleigh, Santa Clara, Chicago, Philadelphia, Baltimore, United Kingdom, Valencia, Dubai, Beijing, Hyderabad, </a:t>
            </a:r>
            <a:r>
              <a:rPr lang="en-US" sz="2000" dirty="0" err="1" smtClean="0">
                <a:effectLst>
                  <a:outerShdw blurRad="38100" dist="38100" dir="2700000" algn="tl">
                    <a:srgbClr val="000000">
                      <a:alpha val="43137"/>
                    </a:srgbClr>
                  </a:outerShdw>
                </a:effectLst>
                <a:latin typeface="+mj-lt"/>
              </a:rPr>
              <a:t>Bengaluru</a:t>
            </a:r>
            <a:r>
              <a:rPr lang="en-US" sz="2000" dirty="0" smtClean="0">
                <a:effectLst>
                  <a:outerShdw blurRad="38100" dist="38100" dir="2700000" algn="tl">
                    <a:srgbClr val="000000">
                      <a:alpha val="43137"/>
                    </a:srgbClr>
                  </a:outerShdw>
                </a:effectLst>
                <a:latin typeface="+mj-lt"/>
              </a:rPr>
              <a:t> and Mumbai.</a:t>
            </a:r>
          </a:p>
          <a:p>
            <a:pPr>
              <a:defRPr/>
            </a:pPr>
            <a:endParaRPr lang="en-US" dirty="0"/>
          </a:p>
        </p:txBody>
      </p:sp>
    </p:spTree>
    <p:extLst>
      <p:ext uri="{BB962C8B-B14F-4D97-AF65-F5344CB8AC3E}">
        <p14:creationId xmlns:p14="http://schemas.microsoft.com/office/powerpoint/2010/main" val="40009881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Table 20"/>
          <p:cNvGraphicFramePr>
            <a:graphicFrameLocks noGrp="1"/>
          </p:cNvGraphicFramePr>
          <p:nvPr/>
        </p:nvGraphicFramePr>
        <p:xfrm>
          <a:off x="4000496" y="1142984"/>
          <a:ext cx="4786345" cy="4876800"/>
        </p:xfrm>
        <a:graphic>
          <a:graphicData uri="http://schemas.openxmlformats.org/drawingml/2006/table">
            <a:tbl>
              <a:tblPr>
                <a:tableStyleId>{93296810-A885-4BE3-A3E7-6D5BEEA58F35}</a:tableStyleId>
              </a:tblPr>
              <a:tblGrid>
                <a:gridCol w="500066"/>
                <a:gridCol w="785818"/>
                <a:gridCol w="1714511"/>
                <a:gridCol w="1785950"/>
              </a:tblGrid>
              <a:tr h="0">
                <a:tc>
                  <a:txBody>
                    <a:bodyPr/>
                    <a:lstStyle/>
                    <a:p>
                      <a:pPr algn="ctr" rtl="0">
                        <a:spcAft>
                          <a:spcPts val="0"/>
                        </a:spcAft>
                      </a:pPr>
                      <a:r>
                        <a:rPr lang="en-US" sz="1600" b="1" dirty="0" smtClean="0"/>
                        <a:t>No</a:t>
                      </a:r>
                      <a:endParaRPr lang="en-US" sz="1600" b="1" dirty="0">
                        <a:latin typeface="Times New Roman"/>
                        <a:ea typeface="Times New Roman"/>
                        <a:cs typeface="Arial"/>
                      </a:endParaRPr>
                    </a:p>
                  </a:txBody>
                  <a:tcPr marL="68580" marR="68580" marT="0" marB="0"/>
                </a:tc>
                <a:tc>
                  <a:txBody>
                    <a:bodyPr/>
                    <a:lstStyle/>
                    <a:p>
                      <a:pPr algn="ctr" rtl="1">
                        <a:spcAft>
                          <a:spcPts val="0"/>
                        </a:spcAft>
                      </a:pPr>
                      <a:r>
                        <a:rPr lang="en-US" sz="1600" b="1" dirty="0" err="1"/>
                        <a:t>Rt</a:t>
                      </a:r>
                      <a:endParaRPr lang="en-US" sz="1600" b="1" dirty="0">
                        <a:latin typeface="Times New Roman"/>
                        <a:ea typeface="Times New Roman"/>
                        <a:cs typeface="Arial"/>
                      </a:endParaRPr>
                    </a:p>
                  </a:txBody>
                  <a:tcPr marL="68580" marR="68580" marT="0" marB="0"/>
                </a:tc>
                <a:tc>
                  <a:txBody>
                    <a:bodyPr/>
                    <a:lstStyle/>
                    <a:p>
                      <a:pPr algn="ctr" rtl="0">
                        <a:spcAft>
                          <a:spcPts val="0"/>
                        </a:spcAft>
                      </a:pPr>
                      <a:r>
                        <a:rPr lang="en-US" sz="1600" b="1" dirty="0"/>
                        <a:t>% of identified compound</a:t>
                      </a:r>
                      <a:endParaRPr lang="en-US" sz="1600" b="1" dirty="0">
                        <a:latin typeface="Times New Roman"/>
                        <a:ea typeface="Times New Roman"/>
                        <a:cs typeface="Arial"/>
                      </a:endParaRPr>
                    </a:p>
                  </a:txBody>
                  <a:tcPr marL="68580" marR="68580" marT="0" marB="0"/>
                </a:tc>
                <a:tc>
                  <a:txBody>
                    <a:bodyPr/>
                    <a:lstStyle/>
                    <a:p>
                      <a:pPr algn="ctr" rtl="1">
                        <a:spcAft>
                          <a:spcPts val="0"/>
                        </a:spcAft>
                      </a:pPr>
                      <a:r>
                        <a:rPr lang="en-US" sz="1600" b="1" dirty="0"/>
                        <a:t>Compound name</a:t>
                      </a:r>
                      <a:endParaRPr lang="en-US" sz="1600" b="1" dirty="0">
                        <a:latin typeface="Times New Roman"/>
                        <a:ea typeface="Times New Roman"/>
                        <a:cs typeface="Arial"/>
                      </a:endParaRPr>
                    </a:p>
                  </a:txBody>
                  <a:tcPr marL="68580" marR="68580" marT="0" marB="0"/>
                </a:tc>
              </a:tr>
              <a:tr h="0">
                <a:tc>
                  <a:txBody>
                    <a:bodyPr/>
                    <a:lstStyle/>
                    <a:p>
                      <a:pPr algn="ctr" rtl="0">
                        <a:spcAft>
                          <a:spcPts val="0"/>
                        </a:spcAft>
                      </a:pPr>
                      <a:r>
                        <a:rPr lang="en-US" sz="1600" b="1"/>
                        <a:t>1</a:t>
                      </a:r>
                      <a:endParaRPr lang="en-US" sz="1600" b="1">
                        <a:latin typeface="Times New Roman"/>
                        <a:ea typeface="Times New Roman"/>
                        <a:cs typeface="Arial"/>
                      </a:endParaRPr>
                    </a:p>
                  </a:txBody>
                  <a:tcPr marL="68580" marR="68580" marT="0" marB="0"/>
                </a:tc>
                <a:tc>
                  <a:txBody>
                    <a:bodyPr/>
                    <a:lstStyle/>
                    <a:p>
                      <a:pPr algn="ctr" rtl="0">
                        <a:spcAft>
                          <a:spcPts val="0"/>
                        </a:spcAft>
                      </a:pPr>
                      <a:r>
                        <a:rPr lang="en-US" sz="1600" b="1" dirty="0"/>
                        <a:t>18.99</a:t>
                      </a:r>
                      <a:endParaRPr lang="en-US" sz="1600" b="1" dirty="0">
                        <a:latin typeface="Times New Roman"/>
                        <a:ea typeface="Times New Roman"/>
                        <a:cs typeface="Arial"/>
                      </a:endParaRPr>
                    </a:p>
                  </a:txBody>
                  <a:tcPr marL="68580" marR="68580" marT="0" marB="0"/>
                </a:tc>
                <a:tc>
                  <a:txBody>
                    <a:bodyPr/>
                    <a:lstStyle/>
                    <a:p>
                      <a:pPr algn="ctr" rtl="0">
                        <a:spcAft>
                          <a:spcPts val="0"/>
                        </a:spcAft>
                      </a:pPr>
                      <a:r>
                        <a:rPr lang="en-US" sz="1600" b="1"/>
                        <a:t>0.37</a:t>
                      </a:r>
                      <a:endParaRPr lang="en-US" sz="1600" b="1">
                        <a:latin typeface="Times New Roman"/>
                        <a:ea typeface="Times New Roman"/>
                        <a:cs typeface="Arial"/>
                      </a:endParaRPr>
                    </a:p>
                  </a:txBody>
                  <a:tcPr marL="68580" marR="68580" marT="0" marB="0"/>
                </a:tc>
                <a:tc>
                  <a:txBody>
                    <a:bodyPr/>
                    <a:lstStyle/>
                    <a:p>
                      <a:pPr algn="ctr" rtl="0">
                        <a:spcAft>
                          <a:spcPts val="0"/>
                        </a:spcAft>
                      </a:pPr>
                      <a:r>
                        <a:rPr lang="en-US" sz="1600" b="1"/>
                        <a:t>Ionon</a:t>
                      </a:r>
                      <a:endParaRPr lang="en-US" sz="1600" b="1">
                        <a:latin typeface="Times New Roman"/>
                        <a:ea typeface="Times New Roman"/>
                        <a:cs typeface="Arial"/>
                      </a:endParaRPr>
                    </a:p>
                  </a:txBody>
                  <a:tcPr marL="68580" marR="68580" marT="0" marB="0"/>
                </a:tc>
              </a:tr>
              <a:tr h="0">
                <a:tc>
                  <a:txBody>
                    <a:bodyPr/>
                    <a:lstStyle/>
                    <a:p>
                      <a:pPr algn="ctr" rtl="0">
                        <a:spcAft>
                          <a:spcPts val="0"/>
                        </a:spcAft>
                      </a:pPr>
                      <a:r>
                        <a:rPr lang="en-US" sz="1600" b="1"/>
                        <a:t>2</a:t>
                      </a:r>
                      <a:endParaRPr lang="en-US" sz="1600" b="1">
                        <a:latin typeface="Times New Roman"/>
                        <a:ea typeface="Times New Roman"/>
                        <a:cs typeface="Arial"/>
                      </a:endParaRPr>
                    </a:p>
                  </a:txBody>
                  <a:tcPr marL="68580" marR="68580" marT="0" marB="0"/>
                </a:tc>
                <a:tc>
                  <a:txBody>
                    <a:bodyPr/>
                    <a:lstStyle/>
                    <a:p>
                      <a:pPr algn="ctr" rtl="0">
                        <a:spcAft>
                          <a:spcPts val="0"/>
                        </a:spcAft>
                      </a:pPr>
                      <a:r>
                        <a:rPr lang="en-US" sz="1600" b="1"/>
                        <a:t>20.12</a:t>
                      </a:r>
                      <a:endParaRPr lang="en-US" sz="1600" b="1">
                        <a:latin typeface="Times New Roman"/>
                        <a:ea typeface="Times New Roman"/>
                        <a:cs typeface="Arial"/>
                      </a:endParaRPr>
                    </a:p>
                  </a:txBody>
                  <a:tcPr marL="68580" marR="68580" marT="0" marB="0"/>
                </a:tc>
                <a:tc>
                  <a:txBody>
                    <a:bodyPr/>
                    <a:lstStyle/>
                    <a:p>
                      <a:pPr algn="ctr" rtl="0">
                        <a:spcAft>
                          <a:spcPts val="0"/>
                        </a:spcAft>
                      </a:pPr>
                      <a:r>
                        <a:rPr lang="en-US" sz="1600" b="1"/>
                        <a:t>0.30</a:t>
                      </a:r>
                      <a:endParaRPr lang="en-US" sz="1600" b="1">
                        <a:latin typeface="Times New Roman"/>
                        <a:ea typeface="Times New Roman"/>
                        <a:cs typeface="Arial"/>
                      </a:endParaRPr>
                    </a:p>
                  </a:txBody>
                  <a:tcPr marL="68580" marR="68580" marT="0" marB="0"/>
                </a:tc>
                <a:tc>
                  <a:txBody>
                    <a:bodyPr/>
                    <a:lstStyle/>
                    <a:p>
                      <a:pPr algn="ctr" rtl="0">
                        <a:spcAft>
                          <a:spcPts val="0"/>
                        </a:spcAft>
                      </a:pPr>
                      <a:r>
                        <a:rPr lang="en-US" sz="1600" b="1"/>
                        <a:t>dodecane</a:t>
                      </a:r>
                      <a:endParaRPr lang="en-US" sz="1600" b="1">
                        <a:latin typeface="Times New Roman"/>
                        <a:ea typeface="Times New Roman"/>
                        <a:cs typeface="Arial"/>
                      </a:endParaRPr>
                    </a:p>
                  </a:txBody>
                  <a:tcPr marL="68580" marR="68580" marT="0" marB="0"/>
                </a:tc>
              </a:tr>
              <a:tr h="0">
                <a:tc>
                  <a:txBody>
                    <a:bodyPr/>
                    <a:lstStyle/>
                    <a:p>
                      <a:pPr algn="ctr" rtl="0">
                        <a:spcAft>
                          <a:spcPts val="0"/>
                        </a:spcAft>
                      </a:pPr>
                      <a:r>
                        <a:rPr lang="en-US" sz="1600" b="1"/>
                        <a:t>3</a:t>
                      </a:r>
                      <a:endParaRPr lang="en-US" sz="1600" b="1">
                        <a:latin typeface="Times New Roman"/>
                        <a:ea typeface="Times New Roman"/>
                        <a:cs typeface="Arial"/>
                      </a:endParaRPr>
                    </a:p>
                  </a:txBody>
                  <a:tcPr marL="68580" marR="68580" marT="0" marB="0"/>
                </a:tc>
                <a:tc>
                  <a:txBody>
                    <a:bodyPr/>
                    <a:lstStyle/>
                    <a:p>
                      <a:pPr algn="ctr" rtl="0">
                        <a:spcAft>
                          <a:spcPts val="0"/>
                        </a:spcAft>
                      </a:pPr>
                      <a:r>
                        <a:rPr lang="en-US" sz="1600" b="1"/>
                        <a:t>23.83</a:t>
                      </a:r>
                      <a:endParaRPr lang="en-US" sz="1600" b="1">
                        <a:latin typeface="Times New Roman"/>
                        <a:ea typeface="Times New Roman"/>
                        <a:cs typeface="Arial"/>
                      </a:endParaRPr>
                    </a:p>
                  </a:txBody>
                  <a:tcPr marL="68580" marR="68580" marT="0" marB="0"/>
                </a:tc>
                <a:tc>
                  <a:txBody>
                    <a:bodyPr/>
                    <a:lstStyle/>
                    <a:p>
                      <a:pPr algn="ctr" rtl="0">
                        <a:spcAft>
                          <a:spcPts val="0"/>
                        </a:spcAft>
                      </a:pPr>
                      <a:r>
                        <a:rPr lang="en-US" sz="1600" b="1" dirty="0"/>
                        <a:t>4.31</a:t>
                      </a:r>
                      <a:endParaRPr lang="en-US" sz="1600" b="1" dirty="0">
                        <a:latin typeface="Times New Roman"/>
                        <a:ea typeface="Times New Roman"/>
                        <a:cs typeface="Arial"/>
                      </a:endParaRPr>
                    </a:p>
                  </a:txBody>
                  <a:tcPr marL="68580" marR="68580" marT="0" marB="0"/>
                </a:tc>
                <a:tc>
                  <a:txBody>
                    <a:bodyPr/>
                    <a:lstStyle/>
                    <a:p>
                      <a:pPr algn="ctr" rtl="0">
                        <a:spcAft>
                          <a:spcPts val="0"/>
                        </a:spcAft>
                      </a:pPr>
                      <a:r>
                        <a:rPr lang="en-US" sz="1600" b="1"/>
                        <a:t>Phytol</a:t>
                      </a:r>
                      <a:endParaRPr lang="en-US" sz="1600" b="1">
                        <a:latin typeface="Times New Roman"/>
                        <a:ea typeface="Times New Roman"/>
                        <a:cs typeface="Arial"/>
                      </a:endParaRPr>
                    </a:p>
                  </a:txBody>
                  <a:tcPr marL="68580" marR="68580" marT="0" marB="0"/>
                </a:tc>
              </a:tr>
              <a:tr h="0">
                <a:tc>
                  <a:txBody>
                    <a:bodyPr/>
                    <a:lstStyle/>
                    <a:p>
                      <a:pPr algn="ctr" rtl="0">
                        <a:spcAft>
                          <a:spcPts val="0"/>
                        </a:spcAft>
                      </a:pPr>
                      <a:r>
                        <a:rPr lang="en-US" sz="1600" b="1"/>
                        <a:t>4</a:t>
                      </a:r>
                      <a:endParaRPr lang="en-US" sz="1600" b="1">
                        <a:latin typeface="Times New Roman"/>
                        <a:ea typeface="Times New Roman"/>
                        <a:cs typeface="Arial"/>
                      </a:endParaRPr>
                    </a:p>
                  </a:txBody>
                  <a:tcPr marL="68580" marR="68580" marT="0" marB="0"/>
                </a:tc>
                <a:tc>
                  <a:txBody>
                    <a:bodyPr/>
                    <a:lstStyle/>
                    <a:p>
                      <a:pPr algn="ctr" rtl="0">
                        <a:spcAft>
                          <a:spcPts val="0"/>
                        </a:spcAft>
                      </a:pPr>
                      <a:r>
                        <a:rPr lang="en-US" sz="1600" b="1"/>
                        <a:t>26.7</a:t>
                      </a:r>
                      <a:endParaRPr lang="en-US" sz="1600" b="1">
                        <a:latin typeface="Times New Roman"/>
                        <a:ea typeface="Times New Roman"/>
                        <a:cs typeface="Arial"/>
                      </a:endParaRPr>
                    </a:p>
                  </a:txBody>
                  <a:tcPr marL="68580" marR="68580" marT="0" marB="0"/>
                </a:tc>
                <a:tc>
                  <a:txBody>
                    <a:bodyPr/>
                    <a:lstStyle/>
                    <a:p>
                      <a:pPr algn="ctr" rtl="0">
                        <a:spcAft>
                          <a:spcPts val="0"/>
                        </a:spcAft>
                      </a:pPr>
                      <a:r>
                        <a:rPr lang="en-US" sz="1600" b="1"/>
                        <a:t>1.4</a:t>
                      </a:r>
                      <a:endParaRPr lang="en-US" sz="1600" b="1">
                        <a:latin typeface="Times New Roman"/>
                        <a:ea typeface="Times New Roman"/>
                        <a:cs typeface="Arial"/>
                      </a:endParaRPr>
                    </a:p>
                  </a:txBody>
                  <a:tcPr marL="68580" marR="68580" marT="0" marB="0"/>
                </a:tc>
                <a:tc>
                  <a:txBody>
                    <a:bodyPr/>
                    <a:lstStyle/>
                    <a:p>
                      <a:pPr algn="ctr" rtl="0">
                        <a:spcAft>
                          <a:spcPts val="0"/>
                        </a:spcAft>
                      </a:pPr>
                      <a:r>
                        <a:rPr lang="en-US" sz="1600" b="1"/>
                        <a:t>Nonadecane</a:t>
                      </a:r>
                      <a:endParaRPr lang="en-US" sz="1600" b="1">
                        <a:latin typeface="Times New Roman"/>
                        <a:ea typeface="Times New Roman"/>
                        <a:cs typeface="Arial"/>
                      </a:endParaRPr>
                    </a:p>
                  </a:txBody>
                  <a:tcPr marL="68580" marR="68580" marT="0" marB="0"/>
                </a:tc>
              </a:tr>
              <a:tr h="0">
                <a:tc>
                  <a:txBody>
                    <a:bodyPr/>
                    <a:lstStyle/>
                    <a:p>
                      <a:pPr algn="ctr" rtl="0">
                        <a:spcAft>
                          <a:spcPts val="0"/>
                        </a:spcAft>
                      </a:pPr>
                      <a:r>
                        <a:rPr lang="en-US" sz="1600" b="1"/>
                        <a:t>5</a:t>
                      </a:r>
                      <a:endParaRPr lang="en-US" sz="1600" b="1">
                        <a:latin typeface="Times New Roman"/>
                        <a:ea typeface="Times New Roman"/>
                        <a:cs typeface="Arial"/>
                      </a:endParaRPr>
                    </a:p>
                  </a:txBody>
                  <a:tcPr marL="68580" marR="68580" marT="0" marB="0"/>
                </a:tc>
                <a:tc>
                  <a:txBody>
                    <a:bodyPr/>
                    <a:lstStyle/>
                    <a:p>
                      <a:pPr algn="ctr" rtl="0">
                        <a:spcAft>
                          <a:spcPts val="0"/>
                        </a:spcAft>
                      </a:pPr>
                      <a:r>
                        <a:rPr lang="en-US" sz="1600" b="1"/>
                        <a:t>27.32</a:t>
                      </a:r>
                      <a:endParaRPr lang="en-US" sz="1600" b="1">
                        <a:latin typeface="Times New Roman"/>
                        <a:ea typeface="Times New Roman"/>
                        <a:cs typeface="Arial"/>
                      </a:endParaRPr>
                    </a:p>
                  </a:txBody>
                  <a:tcPr marL="68580" marR="68580" marT="0" marB="0"/>
                </a:tc>
                <a:tc>
                  <a:txBody>
                    <a:bodyPr/>
                    <a:lstStyle/>
                    <a:p>
                      <a:pPr algn="ctr" rtl="0">
                        <a:spcAft>
                          <a:spcPts val="0"/>
                        </a:spcAft>
                      </a:pPr>
                      <a:r>
                        <a:rPr lang="en-US" sz="1600" b="1"/>
                        <a:t>1.1</a:t>
                      </a:r>
                      <a:endParaRPr lang="en-US" sz="1600" b="1">
                        <a:latin typeface="Times New Roman"/>
                        <a:ea typeface="Times New Roman"/>
                        <a:cs typeface="Arial"/>
                      </a:endParaRPr>
                    </a:p>
                  </a:txBody>
                  <a:tcPr marL="68580" marR="68580" marT="0" marB="0"/>
                </a:tc>
                <a:tc>
                  <a:txBody>
                    <a:bodyPr/>
                    <a:lstStyle/>
                    <a:p>
                      <a:pPr algn="ctr" rtl="0">
                        <a:spcAft>
                          <a:spcPts val="0"/>
                        </a:spcAft>
                      </a:pPr>
                      <a:r>
                        <a:rPr lang="en-US" sz="1600" b="1"/>
                        <a:t>Eicosane C20</a:t>
                      </a:r>
                      <a:endParaRPr lang="en-US" sz="1600" b="1">
                        <a:latin typeface="Times New Roman"/>
                        <a:ea typeface="Times New Roman"/>
                        <a:cs typeface="Arial"/>
                      </a:endParaRPr>
                    </a:p>
                  </a:txBody>
                  <a:tcPr marL="68580" marR="68580" marT="0" marB="0"/>
                </a:tc>
              </a:tr>
              <a:tr h="0">
                <a:tc>
                  <a:txBody>
                    <a:bodyPr/>
                    <a:lstStyle/>
                    <a:p>
                      <a:pPr algn="ctr" rtl="0">
                        <a:spcAft>
                          <a:spcPts val="0"/>
                        </a:spcAft>
                      </a:pPr>
                      <a:r>
                        <a:rPr lang="en-US" sz="1600" b="1"/>
                        <a:t>6</a:t>
                      </a:r>
                      <a:endParaRPr lang="en-US" sz="1600" b="1">
                        <a:latin typeface="Times New Roman"/>
                        <a:ea typeface="Times New Roman"/>
                        <a:cs typeface="Arial"/>
                      </a:endParaRPr>
                    </a:p>
                  </a:txBody>
                  <a:tcPr marL="68580" marR="68580" marT="0" marB="0"/>
                </a:tc>
                <a:tc>
                  <a:txBody>
                    <a:bodyPr/>
                    <a:lstStyle/>
                    <a:p>
                      <a:pPr algn="ctr" rtl="0">
                        <a:spcAft>
                          <a:spcPts val="0"/>
                        </a:spcAft>
                      </a:pPr>
                      <a:r>
                        <a:rPr lang="en-US" sz="1600" b="1"/>
                        <a:t>28.9</a:t>
                      </a:r>
                      <a:endParaRPr lang="en-US" sz="1600" b="1">
                        <a:latin typeface="Times New Roman"/>
                        <a:ea typeface="Times New Roman"/>
                        <a:cs typeface="Arial"/>
                      </a:endParaRPr>
                    </a:p>
                  </a:txBody>
                  <a:tcPr marL="68580" marR="68580" marT="0" marB="0"/>
                </a:tc>
                <a:tc>
                  <a:txBody>
                    <a:bodyPr/>
                    <a:lstStyle/>
                    <a:p>
                      <a:pPr algn="ctr" rtl="0">
                        <a:spcAft>
                          <a:spcPts val="0"/>
                        </a:spcAft>
                      </a:pPr>
                      <a:r>
                        <a:rPr lang="en-US" sz="1600" b="1"/>
                        <a:t>1.13</a:t>
                      </a:r>
                      <a:endParaRPr lang="en-US" sz="1600" b="1">
                        <a:latin typeface="Times New Roman"/>
                        <a:ea typeface="Times New Roman"/>
                        <a:cs typeface="Arial"/>
                      </a:endParaRPr>
                    </a:p>
                  </a:txBody>
                  <a:tcPr marL="68580" marR="68580" marT="0" marB="0"/>
                </a:tc>
                <a:tc>
                  <a:txBody>
                    <a:bodyPr/>
                    <a:lstStyle/>
                    <a:p>
                      <a:pPr algn="ctr" rtl="0">
                        <a:spcAft>
                          <a:spcPts val="0"/>
                        </a:spcAft>
                      </a:pPr>
                      <a:r>
                        <a:rPr lang="en-US" sz="1600" b="1"/>
                        <a:t>Heneicosane</a:t>
                      </a:r>
                      <a:endParaRPr lang="en-US" sz="1600" b="1">
                        <a:latin typeface="Times New Roman"/>
                        <a:ea typeface="Times New Roman"/>
                        <a:cs typeface="Arial"/>
                      </a:endParaRPr>
                    </a:p>
                  </a:txBody>
                  <a:tcPr marL="68580" marR="68580" marT="0" marB="0"/>
                </a:tc>
              </a:tr>
              <a:tr h="0">
                <a:tc>
                  <a:txBody>
                    <a:bodyPr/>
                    <a:lstStyle/>
                    <a:p>
                      <a:pPr algn="ctr" rtl="0">
                        <a:spcAft>
                          <a:spcPts val="0"/>
                        </a:spcAft>
                      </a:pPr>
                      <a:r>
                        <a:rPr lang="en-US" sz="1600" b="1"/>
                        <a:t>7</a:t>
                      </a:r>
                      <a:endParaRPr lang="en-US" sz="1600" b="1">
                        <a:latin typeface="Times New Roman"/>
                        <a:ea typeface="Times New Roman"/>
                        <a:cs typeface="Arial"/>
                      </a:endParaRPr>
                    </a:p>
                  </a:txBody>
                  <a:tcPr marL="68580" marR="68580" marT="0" marB="0"/>
                </a:tc>
                <a:tc>
                  <a:txBody>
                    <a:bodyPr/>
                    <a:lstStyle/>
                    <a:p>
                      <a:pPr algn="ctr" rtl="0">
                        <a:spcAft>
                          <a:spcPts val="0"/>
                        </a:spcAft>
                      </a:pPr>
                      <a:r>
                        <a:rPr lang="en-US" sz="1600" b="1"/>
                        <a:t>30.7</a:t>
                      </a:r>
                      <a:endParaRPr lang="en-US" sz="1600" b="1">
                        <a:latin typeface="Times New Roman"/>
                        <a:ea typeface="Times New Roman"/>
                        <a:cs typeface="Arial"/>
                      </a:endParaRPr>
                    </a:p>
                  </a:txBody>
                  <a:tcPr marL="68580" marR="68580" marT="0" marB="0"/>
                </a:tc>
                <a:tc>
                  <a:txBody>
                    <a:bodyPr/>
                    <a:lstStyle/>
                    <a:p>
                      <a:pPr algn="ctr" rtl="0">
                        <a:spcAft>
                          <a:spcPts val="0"/>
                        </a:spcAft>
                      </a:pPr>
                      <a:r>
                        <a:rPr lang="en-US" sz="1600" b="1"/>
                        <a:t>7.7</a:t>
                      </a:r>
                      <a:endParaRPr lang="en-US" sz="1600" b="1">
                        <a:latin typeface="Times New Roman"/>
                        <a:ea typeface="Times New Roman"/>
                        <a:cs typeface="Arial"/>
                      </a:endParaRPr>
                    </a:p>
                  </a:txBody>
                  <a:tcPr marL="68580" marR="68580" marT="0" marB="0"/>
                </a:tc>
                <a:tc>
                  <a:txBody>
                    <a:bodyPr/>
                    <a:lstStyle/>
                    <a:p>
                      <a:pPr algn="ctr" rtl="0">
                        <a:spcAft>
                          <a:spcPts val="0"/>
                        </a:spcAft>
                      </a:pPr>
                      <a:r>
                        <a:rPr lang="en-US" sz="1600" b="1"/>
                        <a:t>Phytane</a:t>
                      </a:r>
                      <a:endParaRPr lang="en-US" sz="1600" b="1">
                        <a:latin typeface="Times New Roman"/>
                        <a:ea typeface="Times New Roman"/>
                        <a:cs typeface="Arial"/>
                      </a:endParaRPr>
                    </a:p>
                  </a:txBody>
                  <a:tcPr marL="68580" marR="68580" marT="0" marB="0"/>
                </a:tc>
              </a:tr>
              <a:tr h="0">
                <a:tc>
                  <a:txBody>
                    <a:bodyPr/>
                    <a:lstStyle/>
                    <a:p>
                      <a:pPr algn="ctr" rtl="0">
                        <a:spcAft>
                          <a:spcPts val="0"/>
                        </a:spcAft>
                      </a:pPr>
                      <a:r>
                        <a:rPr lang="en-US" sz="1600" b="1"/>
                        <a:t>8</a:t>
                      </a:r>
                      <a:endParaRPr lang="en-US" sz="1600" b="1">
                        <a:latin typeface="Times New Roman"/>
                        <a:ea typeface="Times New Roman"/>
                        <a:cs typeface="Arial"/>
                      </a:endParaRPr>
                    </a:p>
                  </a:txBody>
                  <a:tcPr marL="68580" marR="68580" marT="0" marB="0"/>
                </a:tc>
                <a:tc>
                  <a:txBody>
                    <a:bodyPr/>
                    <a:lstStyle/>
                    <a:p>
                      <a:pPr algn="ctr" rtl="0">
                        <a:spcAft>
                          <a:spcPts val="0"/>
                        </a:spcAft>
                      </a:pPr>
                      <a:r>
                        <a:rPr lang="en-US" sz="1600" b="1"/>
                        <a:t>32.1</a:t>
                      </a:r>
                      <a:endParaRPr lang="en-US" sz="1600" b="1">
                        <a:latin typeface="Times New Roman"/>
                        <a:ea typeface="Times New Roman"/>
                        <a:cs typeface="Arial"/>
                      </a:endParaRPr>
                    </a:p>
                  </a:txBody>
                  <a:tcPr marL="68580" marR="68580" marT="0" marB="0"/>
                </a:tc>
                <a:tc>
                  <a:txBody>
                    <a:bodyPr/>
                    <a:lstStyle/>
                    <a:p>
                      <a:pPr algn="ctr" rtl="0">
                        <a:spcAft>
                          <a:spcPts val="0"/>
                        </a:spcAft>
                      </a:pPr>
                      <a:r>
                        <a:rPr lang="en-US" sz="1600" b="1"/>
                        <a:t>2.5</a:t>
                      </a:r>
                      <a:endParaRPr lang="en-US" sz="1600" b="1">
                        <a:latin typeface="Times New Roman"/>
                        <a:ea typeface="Times New Roman"/>
                        <a:cs typeface="Arial"/>
                      </a:endParaRPr>
                    </a:p>
                  </a:txBody>
                  <a:tcPr marL="68580" marR="68580" marT="0" marB="0"/>
                </a:tc>
                <a:tc>
                  <a:txBody>
                    <a:bodyPr/>
                    <a:lstStyle/>
                    <a:p>
                      <a:pPr algn="ctr" rtl="0">
                        <a:spcAft>
                          <a:spcPts val="0"/>
                        </a:spcAft>
                      </a:pPr>
                      <a:r>
                        <a:rPr lang="en-US" sz="1600" b="1"/>
                        <a:t>Methyicosane</a:t>
                      </a:r>
                      <a:endParaRPr lang="en-US" sz="1600" b="1">
                        <a:latin typeface="Times New Roman"/>
                        <a:ea typeface="Times New Roman"/>
                        <a:cs typeface="Arial"/>
                      </a:endParaRPr>
                    </a:p>
                  </a:txBody>
                  <a:tcPr marL="68580" marR="68580" marT="0" marB="0"/>
                </a:tc>
              </a:tr>
              <a:tr h="0">
                <a:tc>
                  <a:txBody>
                    <a:bodyPr/>
                    <a:lstStyle/>
                    <a:p>
                      <a:pPr algn="ctr" rtl="0">
                        <a:spcAft>
                          <a:spcPts val="0"/>
                        </a:spcAft>
                      </a:pPr>
                      <a:r>
                        <a:rPr lang="en-US" sz="1600" b="1"/>
                        <a:t>9</a:t>
                      </a:r>
                      <a:endParaRPr lang="en-US" sz="1600" b="1">
                        <a:latin typeface="Times New Roman"/>
                        <a:ea typeface="Times New Roman"/>
                        <a:cs typeface="Arial"/>
                      </a:endParaRPr>
                    </a:p>
                  </a:txBody>
                  <a:tcPr marL="68580" marR="68580" marT="0" marB="0"/>
                </a:tc>
                <a:tc>
                  <a:txBody>
                    <a:bodyPr/>
                    <a:lstStyle/>
                    <a:p>
                      <a:pPr algn="ctr" rtl="0">
                        <a:spcAft>
                          <a:spcPts val="0"/>
                        </a:spcAft>
                      </a:pPr>
                      <a:r>
                        <a:rPr lang="en-US" sz="1600" b="1"/>
                        <a:t>33.7</a:t>
                      </a:r>
                      <a:endParaRPr lang="en-US" sz="1600" b="1">
                        <a:latin typeface="Times New Roman"/>
                        <a:ea typeface="Times New Roman"/>
                        <a:cs typeface="Arial"/>
                      </a:endParaRPr>
                    </a:p>
                  </a:txBody>
                  <a:tcPr marL="68580" marR="68580" marT="0" marB="0"/>
                </a:tc>
                <a:tc>
                  <a:txBody>
                    <a:bodyPr/>
                    <a:lstStyle/>
                    <a:p>
                      <a:pPr algn="ctr" rtl="0">
                        <a:spcAft>
                          <a:spcPts val="0"/>
                        </a:spcAft>
                      </a:pPr>
                      <a:r>
                        <a:rPr lang="en-US" sz="1600" b="1"/>
                        <a:t>2.1</a:t>
                      </a:r>
                      <a:endParaRPr lang="en-US" sz="1600" b="1">
                        <a:latin typeface="Times New Roman"/>
                        <a:ea typeface="Times New Roman"/>
                        <a:cs typeface="Arial"/>
                      </a:endParaRPr>
                    </a:p>
                  </a:txBody>
                  <a:tcPr marL="68580" marR="68580" marT="0" marB="0"/>
                </a:tc>
                <a:tc>
                  <a:txBody>
                    <a:bodyPr/>
                    <a:lstStyle/>
                    <a:p>
                      <a:pPr algn="ctr" rtl="0">
                        <a:spcAft>
                          <a:spcPts val="0"/>
                        </a:spcAft>
                      </a:pPr>
                      <a:r>
                        <a:rPr lang="en-US" sz="1600" b="1"/>
                        <a:t>Tricosane</a:t>
                      </a:r>
                      <a:endParaRPr lang="en-US" sz="1600" b="1">
                        <a:latin typeface="Times New Roman"/>
                        <a:ea typeface="Times New Roman"/>
                        <a:cs typeface="Arial"/>
                      </a:endParaRPr>
                    </a:p>
                  </a:txBody>
                  <a:tcPr marL="68580" marR="68580" marT="0" marB="0"/>
                </a:tc>
              </a:tr>
              <a:tr h="0">
                <a:tc>
                  <a:txBody>
                    <a:bodyPr/>
                    <a:lstStyle/>
                    <a:p>
                      <a:pPr algn="ctr" rtl="0">
                        <a:spcAft>
                          <a:spcPts val="0"/>
                        </a:spcAft>
                      </a:pPr>
                      <a:r>
                        <a:rPr lang="en-US" sz="1600" b="1"/>
                        <a:t>10</a:t>
                      </a:r>
                      <a:endParaRPr lang="en-US" sz="1600" b="1">
                        <a:latin typeface="Times New Roman"/>
                        <a:ea typeface="Times New Roman"/>
                        <a:cs typeface="Arial"/>
                      </a:endParaRPr>
                    </a:p>
                  </a:txBody>
                  <a:tcPr marL="68580" marR="68580" marT="0" marB="0"/>
                </a:tc>
                <a:tc>
                  <a:txBody>
                    <a:bodyPr/>
                    <a:lstStyle/>
                    <a:p>
                      <a:pPr algn="ctr" rtl="0">
                        <a:spcAft>
                          <a:spcPts val="0"/>
                        </a:spcAft>
                      </a:pPr>
                      <a:r>
                        <a:rPr lang="en-US" sz="1600" b="1"/>
                        <a:t>35.04</a:t>
                      </a:r>
                      <a:endParaRPr lang="en-US" sz="1600" b="1">
                        <a:latin typeface="Times New Roman"/>
                        <a:ea typeface="Times New Roman"/>
                        <a:cs typeface="Arial"/>
                      </a:endParaRPr>
                    </a:p>
                  </a:txBody>
                  <a:tcPr marL="68580" marR="68580" marT="0" marB="0"/>
                </a:tc>
                <a:tc>
                  <a:txBody>
                    <a:bodyPr/>
                    <a:lstStyle/>
                    <a:p>
                      <a:pPr algn="ctr" rtl="0">
                        <a:spcAft>
                          <a:spcPts val="0"/>
                        </a:spcAft>
                      </a:pPr>
                      <a:r>
                        <a:rPr lang="en-US" sz="1600" b="1"/>
                        <a:t>0.7</a:t>
                      </a:r>
                      <a:endParaRPr lang="en-US" sz="1600" b="1">
                        <a:latin typeface="Times New Roman"/>
                        <a:ea typeface="Times New Roman"/>
                        <a:cs typeface="Arial"/>
                      </a:endParaRPr>
                    </a:p>
                  </a:txBody>
                  <a:tcPr marL="68580" marR="68580" marT="0" marB="0"/>
                </a:tc>
                <a:tc>
                  <a:txBody>
                    <a:bodyPr/>
                    <a:lstStyle/>
                    <a:p>
                      <a:pPr algn="ctr" rtl="0">
                        <a:spcAft>
                          <a:spcPts val="0"/>
                        </a:spcAft>
                      </a:pPr>
                      <a:r>
                        <a:rPr lang="en-US" sz="1600" b="1"/>
                        <a:t>Squalene</a:t>
                      </a:r>
                      <a:endParaRPr lang="en-US" sz="1600" b="1">
                        <a:latin typeface="Times New Roman"/>
                        <a:ea typeface="Times New Roman"/>
                        <a:cs typeface="Arial"/>
                      </a:endParaRPr>
                    </a:p>
                  </a:txBody>
                  <a:tcPr marL="68580" marR="68580" marT="0" marB="0"/>
                </a:tc>
              </a:tr>
              <a:tr h="0">
                <a:tc>
                  <a:txBody>
                    <a:bodyPr/>
                    <a:lstStyle/>
                    <a:p>
                      <a:pPr algn="ctr" rtl="0">
                        <a:spcAft>
                          <a:spcPts val="0"/>
                        </a:spcAft>
                      </a:pPr>
                      <a:r>
                        <a:rPr lang="en-US" sz="1600" b="1"/>
                        <a:t>11</a:t>
                      </a:r>
                      <a:endParaRPr lang="en-US" sz="1600" b="1">
                        <a:latin typeface="Times New Roman"/>
                        <a:ea typeface="Times New Roman"/>
                        <a:cs typeface="Arial"/>
                      </a:endParaRPr>
                    </a:p>
                  </a:txBody>
                  <a:tcPr marL="68580" marR="68580" marT="0" marB="0"/>
                </a:tc>
                <a:tc>
                  <a:txBody>
                    <a:bodyPr/>
                    <a:lstStyle/>
                    <a:p>
                      <a:pPr algn="ctr" rtl="0">
                        <a:spcAft>
                          <a:spcPts val="0"/>
                        </a:spcAft>
                      </a:pPr>
                      <a:r>
                        <a:rPr lang="en-US" sz="1600" b="1"/>
                        <a:t>36.2</a:t>
                      </a:r>
                      <a:endParaRPr lang="en-US" sz="1600" b="1">
                        <a:latin typeface="Times New Roman"/>
                        <a:ea typeface="Times New Roman"/>
                        <a:cs typeface="Arial"/>
                      </a:endParaRPr>
                    </a:p>
                  </a:txBody>
                  <a:tcPr marL="68580" marR="68580" marT="0" marB="0"/>
                </a:tc>
                <a:tc>
                  <a:txBody>
                    <a:bodyPr/>
                    <a:lstStyle/>
                    <a:p>
                      <a:pPr algn="ctr" rtl="0">
                        <a:spcAft>
                          <a:spcPts val="0"/>
                        </a:spcAft>
                      </a:pPr>
                      <a:r>
                        <a:rPr lang="en-US" sz="1600" b="1"/>
                        <a:t>10.1</a:t>
                      </a:r>
                      <a:endParaRPr lang="en-US" sz="1600" b="1">
                        <a:latin typeface="Times New Roman"/>
                        <a:ea typeface="Times New Roman"/>
                        <a:cs typeface="Arial"/>
                      </a:endParaRPr>
                    </a:p>
                  </a:txBody>
                  <a:tcPr marL="68580" marR="68580" marT="0" marB="0"/>
                </a:tc>
                <a:tc>
                  <a:txBody>
                    <a:bodyPr/>
                    <a:lstStyle/>
                    <a:p>
                      <a:pPr algn="ctr" rtl="0">
                        <a:spcAft>
                          <a:spcPts val="0"/>
                        </a:spcAft>
                      </a:pPr>
                      <a:r>
                        <a:rPr lang="en-US" sz="1600" b="1"/>
                        <a:t>Hexacosane</a:t>
                      </a:r>
                      <a:endParaRPr lang="en-US" sz="1600" b="1">
                        <a:latin typeface="Times New Roman"/>
                        <a:ea typeface="Times New Roman"/>
                        <a:cs typeface="Arial"/>
                      </a:endParaRPr>
                    </a:p>
                  </a:txBody>
                  <a:tcPr marL="68580" marR="68580" marT="0" marB="0"/>
                </a:tc>
              </a:tr>
              <a:tr h="0">
                <a:tc>
                  <a:txBody>
                    <a:bodyPr/>
                    <a:lstStyle/>
                    <a:p>
                      <a:pPr algn="ctr" rtl="0">
                        <a:spcAft>
                          <a:spcPts val="0"/>
                        </a:spcAft>
                      </a:pPr>
                      <a:r>
                        <a:rPr lang="en-US" sz="1600" b="1"/>
                        <a:t>12</a:t>
                      </a:r>
                      <a:endParaRPr lang="en-US" sz="1600" b="1">
                        <a:latin typeface="Times New Roman"/>
                        <a:ea typeface="Times New Roman"/>
                        <a:cs typeface="Arial"/>
                      </a:endParaRPr>
                    </a:p>
                  </a:txBody>
                  <a:tcPr marL="68580" marR="68580" marT="0" marB="0"/>
                </a:tc>
                <a:tc>
                  <a:txBody>
                    <a:bodyPr/>
                    <a:lstStyle/>
                    <a:p>
                      <a:pPr algn="ctr" rtl="0">
                        <a:spcAft>
                          <a:spcPts val="0"/>
                        </a:spcAft>
                      </a:pPr>
                      <a:r>
                        <a:rPr lang="en-US" sz="1600" b="1"/>
                        <a:t>37.27</a:t>
                      </a:r>
                      <a:endParaRPr lang="en-US" sz="1600" b="1">
                        <a:latin typeface="Times New Roman"/>
                        <a:ea typeface="Times New Roman"/>
                        <a:cs typeface="Arial"/>
                      </a:endParaRPr>
                    </a:p>
                  </a:txBody>
                  <a:tcPr marL="68580" marR="68580" marT="0" marB="0"/>
                </a:tc>
                <a:tc>
                  <a:txBody>
                    <a:bodyPr/>
                    <a:lstStyle/>
                    <a:p>
                      <a:pPr algn="ctr" rtl="0">
                        <a:spcAft>
                          <a:spcPts val="0"/>
                        </a:spcAft>
                      </a:pPr>
                      <a:r>
                        <a:rPr lang="en-US" sz="1600" b="1"/>
                        <a:t>3.2</a:t>
                      </a:r>
                      <a:endParaRPr lang="en-US" sz="1600" b="1">
                        <a:latin typeface="Times New Roman"/>
                        <a:ea typeface="Times New Roman"/>
                        <a:cs typeface="Arial"/>
                      </a:endParaRPr>
                    </a:p>
                  </a:txBody>
                  <a:tcPr marL="68580" marR="68580" marT="0" marB="0"/>
                </a:tc>
                <a:tc>
                  <a:txBody>
                    <a:bodyPr/>
                    <a:lstStyle/>
                    <a:p>
                      <a:pPr algn="ctr" rtl="0">
                        <a:spcAft>
                          <a:spcPts val="0"/>
                        </a:spcAft>
                      </a:pPr>
                      <a:r>
                        <a:rPr lang="en-US" sz="1600" b="1"/>
                        <a:t>Heptacosane</a:t>
                      </a:r>
                      <a:endParaRPr lang="en-US" sz="1600" b="1">
                        <a:latin typeface="Times New Roman"/>
                        <a:ea typeface="Times New Roman"/>
                        <a:cs typeface="Arial"/>
                      </a:endParaRPr>
                    </a:p>
                  </a:txBody>
                  <a:tcPr marL="68580" marR="68580" marT="0" marB="0"/>
                </a:tc>
              </a:tr>
              <a:tr h="0">
                <a:tc>
                  <a:txBody>
                    <a:bodyPr/>
                    <a:lstStyle/>
                    <a:p>
                      <a:pPr algn="ctr" rtl="0">
                        <a:spcAft>
                          <a:spcPts val="0"/>
                        </a:spcAft>
                      </a:pPr>
                      <a:r>
                        <a:rPr lang="en-US" sz="1600" b="1"/>
                        <a:t>13</a:t>
                      </a:r>
                      <a:endParaRPr lang="en-US" sz="1600" b="1">
                        <a:latin typeface="Times New Roman"/>
                        <a:ea typeface="Times New Roman"/>
                        <a:cs typeface="Arial"/>
                      </a:endParaRPr>
                    </a:p>
                  </a:txBody>
                  <a:tcPr marL="68580" marR="68580" marT="0" marB="0"/>
                </a:tc>
                <a:tc>
                  <a:txBody>
                    <a:bodyPr/>
                    <a:lstStyle/>
                    <a:p>
                      <a:pPr algn="ctr" rtl="0">
                        <a:spcAft>
                          <a:spcPts val="0"/>
                        </a:spcAft>
                      </a:pPr>
                      <a:r>
                        <a:rPr lang="en-US" sz="1600" b="1"/>
                        <a:t>38.8</a:t>
                      </a:r>
                      <a:endParaRPr lang="en-US" sz="1600" b="1">
                        <a:latin typeface="Times New Roman"/>
                        <a:ea typeface="Times New Roman"/>
                        <a:cs typeface="Arial"/>
                      </a:endParaRPr>
                    </a:p>
                  </a:txBody>
                  <a:tcPr marL="68580" marR="68580" marT="0" marB="0"/>
                </a:tc>
                <a:tc>
                  <a:txBody>
                    <a:bodyPr/>
                    <a:lstStyle/>
                    <a:p>
                      <a:pPr algn="ctr" rtl="0">
                        <a:spcAft>
                          <a:spcPts val="0"/>
                        </a:spcAft>
                      </a:pPr>
                      <a:r>
                        <a:rPr lang="en-US" sz="1600" b="1"/>
                        <a:t>11.01</a:t>
                      </a:r>
                      <a:endParaRPr lang="en-US" sz="1600" b="1">
                        <a:latin typeface="Times New Roman"/>
                        <a:ea typeface="Times New Roman"/>
                        <a:cs typeface="Arial"/>
                      </a:endParaRPr>
                    </a:p>
                  </a:txBody>
                  <a:tcPr marL="68580" marR="68580" marT="0" marB="0"/>
                </a:tc>
                <a:tc>
                  <a:txBody>
                    <a:bodyPr/>
                    <a:lstStyle/>
                    <a:p>
                      <a:pPr algn="ctr" rtl="0">
                        <a:spcAft>
                          <a:spcPts val="0"/>
                        </a:spcAft>
                      </a:pPr>
                      <a:r>
                        <a:rPr lang="en-US" sz="1600" b="1"/>
                        <a:t>Octacosane</a:t>
                      </a:r>
                      <a:endParaRPr lang="en-US" sz="1600" b="1">
                        <a:latin typeface="Times New Roman"/>
                        <a:ea typeface="Times New Roman"/>
                        <a:cs typeface="Arial"/>
                      </a:endParaRPr>
                    </a:p>
                  </a:txBody>
                  <a:tcPr marL="68580" marR="68580" marT="0" marB="0"/>
                </a:tc>
              </a:tr>
              <a:tr h="0">
                <a:tc>
                  <a:txBody>
                    <a:bodyPr/>
                    <a:lstStyle/>
                    <a:p>
                      <a:pPr algn="ctr" rtl="0">
                        <a:spcAft>
                          <a:spcPts val="0"/>
                        </a:spcAft>
                      </a:pPr>
                      <a:r>
                        <a:rPr lang="en-US" sz="1600" b="1"/>
                        <a:t>14</a:t>
                      </a:r>
                      <a:endParaRPr lang="en-US" sz="1600" b="1">
                        <a:latin typeface="Times New Roman"/>
                        <a:ea typeface="Times New Roman"/>
                        <a:cs typeface="Arial"/>
                      </a:endParaRPr>
                    </a:p>
                  </a:txBody>
                  <a:tcPr marL="68580" marR="68580" marT="0" marB="0"/>
                </a:tc>
                <a:tc>
                  <a:txBody>
                    <a:bodyPr/>
                    <a:lstStyle/>
                    <a:p>
                      <a:pPr algn="ctr" rtl="0">
                        <a:spcAft>
                          <a:spcPts val="0"/>
                        </a:spcAft>
                      </a:pPr>
                      <a:r>
                        <a:rPr lang="en-US" sz="1600" b="1"/>
                        <a:t>39.8</a:t>
                      </a:r>
                      <a:endParaRPr lang="en-US" sz="1600" b="1">
                        <a:latin typeface="Times New Roman"/>
                        <a:ea typeface="Times New Roman"/>
                        <a:cs typeface="Arial"/>
                      </a:endParaRPr>
                    </a:p>
                  </a:txBody>
                  <a:tcPr marL="68580" marR="68580" marT="0" marB="0"/>
                </a:tc>
                <a:tc>
                  <a:txBody>
                    <a:bodyPr/>
                    <a:lstStyle/>
                    <a:p>
                      <a:pPr algn="ctr" rtl="0">
                        <a:spcAft>
                          <a:spcPts val="0"/>
                        </a:spcAft>
                      </a:pPr>
                      <a:r>
                        <a:rPr lang="en-US" sz="1600" b="1"/>
                        <a:t>0.7</a:t>
                      </a:r>
                      <a:endParaRPr lang="en-US" sz="1600" b="1">
                        <a:latin typeface="Times New Roman"/>
                        <a:ea typeface="Times New Roman"/>
                        <a:cs typeface="Arial"/>
                      </a:endParaRPr>
                    </a:p>
                  </a:txBody>
                  <a:tcPr marL="68580" marR="68580" marT="0" marB="0"/>
                </a:tc>
                <a:tc>
                  <a:txBody>
                    <a:bodyPr/>
                    <a:lstStyle/>
                    <a:p>
                      <a:pPr algn="ctr" rtl="0">
                        <a:spcAft>
                          <a:spcPts val="0"/>
                        </a:spcAft>
                      </a:pPr>
                      <a:r>
                        <a:rPr lang="en-US" sz="1600" b="1"/>
                        <a:t>Chlostenol</a:t>
                      </a:r>
                      <a:endParaRPr lang="en-US" sz="1600" b="1">
                        <a:latin typeface="Times New Roman"/>
                        <a:ea typeface="Times New Roman"/>
                        <a:cs typeface="Arial"/>
                      </a:endParaRPr>
                    </a:p>
                  </a:txBody>
                  <a:tcPr marL="68580" marR="68580" marT="0" marB="0"/>
                </a:tc>
              </a:tr>
              <a:tr h="0">
                <a:tc>
                  <a:txBody>
                    <a:bodyPr/>
                    <a:lstStyle/>
                    <a:p>
                      <a:pPr algn="ctr" rtl="0">
                        <a:spcAft>
                          <a:spcPts val="0"/>
                        </a:spcAft>
                      </a:pPr>
                      <a:r>
                        <a:rPr lang="en-US" sz="1600" b="1"/>
                        <a:t>15</a:t>
                      </a:r>
                      <a:endParaRPr lang="en-US" sz="1600" b="1">
                        <a:latin typeface="Times New Roman"/>
                        <a:ea typeface="Times New Roman"/>
                        <a:cs typeface="Arial"/>
                      </a:endParaRPr>
                    </a:p>
                  </a:txBody>
                  <a:tcPr marL="68580" marR="68580" marT="0" marB="0"/>
                </a:tc>
                <a:tc>
                  <a:txBody>
                    <a:bodyPr/>
                    <a:lstStyle/>
                    <a:p>
                      <a:pPr algn="ctr" rtl="0">
                        <a:spcAft>
                          <a:spcPts val="0"/>
                        </a:spcAft>
                      </a:pPr>
                      <a:r>
                        <a:rPr lang="en-US" sz="1600" b="1"/>
                        <a:t>40.3</a:t>
                      </a:r>
                      <a:endParaRPr lang="en-US" sz="1600" b="1">
                        <a:latin typeface="Times New Roman"/>
                        <a:ea typeface="Times New Roman"/>
                        <a:cs typeface="Arial"/>
                      </a:endParaRPr>
                    </a:p>
                  </a:txBody>
                  <a:tcPr marL="68580" marR="68580" marT="0" marB="0"/>
                </a:tc>
                <a:tc>
                  <a:txBody>
                    <a:bodyPr/>
                    <a:lstStyle/>
                    <a:p>
                      <a:pPr algn="ctr" rtl="0">
                        <a:spcAft>
                          <a:spcPts val="0"/>
                        </a:spcAft>
                      </a:pPr>
                      <a:r>
                        <a:rPr lang="en-US" sz="1600" b="1"/>
                        <a:t>25.03</a:t>
                      </a:r>
                      <a:endParaRPr lang="en-US" sz="1600" b="1">
                        <a:latin typeface="Times New Roman"/>
                        <a:ea typeface="Times New Roman"/>
                        <a:cs typeface="Arial"/>
                      </a:endParaRPr>
                    </a:p>
                  </a:txBody>
                  <a:tcPr marL="68580" marR="68580" marT="0" marB="0"/>
                </a:tc>
                <a:tc>
                  <a:txBody>
                    <a:bodyPr/>
                    <a:lstStyle/>
                    <a:p>
                      <a:pPr algn="ctr" rtl="0">
                        <a:spcAft>
                          <a:spcPts val="0"/>
                        </a:spcAft>
                      </a:pPr>
                      <a:r>
                        <a:rPr lang="en-US" sz="1600" b="1"/>
                        <a:t>Stigmasterol</a:t>
                      </a:r>
                      <a:endParaRPr lang="en-US" sz="1600" b="1">
                        <a:latin typeface="Times New Roman"/>
                        <a:ea typeface="Times New Roman"/>
                        <a:cs typeface="Arial"/>
                      </a:endParaRPr>
                    </a:p>
                  </a:txBody>
                  <a:tcPr marL="68580" marR="68580" marT="0" marB="0"/>
                </a:tc>
              </a:tr>
              <a:tr h="0">
                <a:tc>
                  <a:txBody>
                    <a:bodyPr/>
                    <a:lstStyle/>
                    <a:p>
                      <a:pPr algn="ctr" rtl="0">
                        <a:spcAft>
                          <a:spcPts val="0"/>
                        </a:spcAft>
                      </a:pPr>
                      <a:r>
                        <a:rPr lang="en-US" sz="1600" b="1"/>
                        <a:t>16</a:t>
                      </a:r>
                      <a:endParaRPr lang="en-US" sz="1600" b="1">
                        <a:latin typeface="Times New Roman"/>
                        <a:ea typeface="Times New Roman"/>
                        <a:cs typeface="Arial"/>
                      </a:endParaRPr>
                    </a:p>
                  </a:txBody>
                  <a:tcPr marL="68580" marR="68580" marT="0" marB="0"/>
                </a:tc>
                <a:tc>
                  <a:txBody>
                    <a:bodyPr/>
                    <a:lstStyle/>
                    <a:p>
                      <a:pPr algn="ctr" rtl="0">
                        <a:spcAft>
                          <a:spcPts val="0"/>
                        </a:spcAft>
                      </a:pPr>
                      <a:r>
                        <a:rPr lang="en-US" sz="1600" b="1"/>
                        <a:t>41.04</a:t>
                      </a:r>
                      <a:endParaRPr lang="en-US" sz="1600" b="1">
                        <a:latin typeface="Times New Roman"/>
                        <a:ea typeface="Times New Roman"/>
                        <a:cs typeface="Arial"/>
                      </a:endParaRPr>
                    </a:p>
                  </a:txBody>
                  <a:tcPr marL="68580" marR="68580" marT="0" marB="0"/>
                </a:tc>
                <a:tc>
                  <a:txBody>
                    <a:bodyPr/>
                    <a:lstStyle/>
                    <a:p>
                      <a:pPr algn="ctr" rtl="0">
                        <a:spcAft>
                          <a:spcPts val="0"/>
                        </a:spcAft>
                      </a:pPr>
                      <a:r>
                        <a:rPr lang="en-US" sz="1600" b="1"/>
                        <a:t>3.2</a:t>
                      </a:r>
                      <a:endParaRPr lang="en-US" sz="1600" b="1">
                        <a:latin typeface="Times New Roman"/>
                        <a:ea typeface="Times New Roman"/>
                        <a:cs typeface="Arial"/>
                      </a:endParaRPr>
                    </a:p>
                  </a:txBody>
                  <a:tcPr marL="68580" marR="68580" marT="0" marB="0"/>
                </a:tc>
                <a:tc>
                  <a:txBody>
                    <a:bodyPr/>
                    <a:lstStyle/>
                    <a:p>
                      <a:pPr algn="ctr" rtl="0">
                        <a:spcAft>
                          <a:spcPts val="0"/>
                        </a:spcAft>
                      </a:pPr>
                      <a:r>
                        <a:rPr lang="en-US" sz="1600" b="1"/>
                        <a:t>β - Sitosterol</a:t>
                      </a:r>
                      <a:endParaRPr lang="en-US" sz="1600" b="1">
                        <a:latin typeface="Times New Roman"/>
                        <a:ea typeface="Times New Roman"/>
                        <a:cs typeface="Arial"/>
                      </a:endParaRPr>
                    </a:p>
                  </a:txBody>
                  <a:tcPr marL="68580" marR="68580" marT="0" marB="0"/>
                </a:tc>
              </a:tr>
              <a:tr h="0">
                <a:tc>
                  <a:txBody>
                    <a:bodyPr/>
                    <a:lstStyle/>
                    <a:p>
                      <a:pPr algn="ctr" rtl="0">
                        <a:spcAft>
                          <a:spcPts val="0"/>
                        </a:spcAft>
                      </a:pPr>
                      <a:r>
                        <a:rPr lang="en-US" sz="1600" b="1"/>
                        <a:t>17</a:t>
                      </a:r>
                      <a:endParaRPr lang="en-US" sz="1600" b="1">
                        <a:latin typeface="Times New Roman"/>
                        <a:ea typeface="Times New Roman"/>
                        <a:cs typeface="Arial"/>
                      </a:endParaRPr>
                    </a:p>
                  </a:txBody>
                  <a:tcPr marL="68580" marR="68580" marT="0" marB="0"/>
                </a:tc>
                <a:tc>
                  <a:txBody>
                    <a:bodyPr/>
                    <a:lstStyle/>
                    <a:p>
                      <a:pPr algn="ctr" rtl="0">
                        <a:spcAft>
                          <a:spcPts val="0"/>
                        </a:spcAft>
                      </a:pPr>
                      <a:r>
                        <a:rPr lang="en-US" sz="1600" b="1"/>
                        <a:t>41.5</a:t>
                      </a:r>
                      <a:endParaRPr lang="en-US" sz="1600" b="1">
                        <a:latin typeface="Times New Roman"/>
                        <a:ea typeface="Times New Roman"/>
                        <a:cs typeface="Arial"/>
                      </a:endParaRPr>
                    </a:p>
                  </a:txBody>
                  <a:tcPr marL="68580" marR="68580" marT="0" marB="0"/>
                </a:tc>
                <a:tc>
                  <a:txBody>
                    <a:bodyPr/>
                    <a:lstStyle/>
                    <a:p>
                      <a:pPr algn="ctr" rtl="0">
                        <a:spcAft>
                          <a:spcPts val="0"/>
                        </a:spcAft>
                      </a:pPr>
                      <a:r>
                        <a:rPr lang="en-US" sz="1600" b="1"/>
                        <a:t>4.4</a:t>
                      </a:r>
                      <a:endParaRPr lang="en-US" sz="1600" b="1">
                        <a:latin typeface="Times New Roman"/>
                        <a:ea typeface="Times New Roman"/>
                        <a:cs typeface="Arial"/>
                      </a:endParaRPr>
                    </a:p>
                  </a:txBody>
                  <a:tcPr marL="68580" marR="68580" marT="0" marB="0"/>
                </a:tc>
                <a:tc>
                  <a:txBody>
                    <a:bodyPr/>
                    <a:lstStyle/>
                    <a:p>
                      <a:pPr algn="ctr" rtl="0">
                        <a:spcAft>
                          <a:spcPts val="0"/>
                        </a:spcAft>
                      </a:pPr>
                      <a:r>
                        <a:rPr lang="en-US" sz="1600" b="1"/>
                        <a:t>Lupeol</a:t>
                      </a:r>
                      <a:endParaRPr lang="en-US" sz="1600" b="1">
                        <a:latin typeface="Times New Roman"/>
                        <a:ea typeface="Times New Roman"/>
                        <a:cs typeface="Arial"/>
                      </a:endParaRPr>
                    </a:p>
                  </a:txBody>
                  <a:tcPr marL="68580" marR="68580" marT="0" marB="0"/>
                </a:tc>
              </a:tr>
              <a:tr h="0">
                <a:tc>
                  <a:txBody>
                    <a:bodyPr/>
                    <a:lstStyle/>
                    <a:p>
                      <a:pPr algn="ctr" rtl="0">
                        <a:spcAft>
                          <a:spcPts val="0"/>
                        </a:spcAft>
                      </a:pPr>
                      <a:r>
                        <a:rPr lang="en-US" sz="1600" b="1"/>
                        <a:t>18</a:t>
                      </a:r>
                      <a:endParaRPr lang="en-US" sz="1600" b="1">
                        <a:latin typeface="Times New Roman"/>
                        <a:ea typeface="Times New Roman"/>
                        <a:cs typeface="Arial"/>
                      </a:endParaRPr>
                    </a:p>
                  </a:txBody>
                  <a:tcPr marL="68580" marR="68580" marT="0" marB="0"/>
                </a:tc>
                <a:tc>
                  <a:txBody>
                    <a:bodyPr/>
                    <a:lstStyle/>
                    <a:p>
                      <a:pPr algn="ctr" rtl="0">
                        <a:spcAft>
                          <a:spcPts val="0"/>
                        </a:spcAft>
                      </a:pPr>
                      <a:r>
                        <a:rPr lang="en-US" sz="1600" b="1" dirty="0"/>
                        <a:t>43.2</a:t>
                      </a:r>
                      <a:endParaRPr lang="en-US" sz="1600" b="1" dirty="0">
                        <a:latin typeface="Times New Roman"/>
                        <a:ea typeface="Times New Roman"/>
                        <a:cs typeface="Arial"/>
                      </a:endParaRPr>
                    </a:p>
                  </a:txBody>
                  <a:tcPr marL="68580" marR="68580" marT="0" marB="0"/>
                </a:tc>
                <a:tc>
                  <a:txBody>
                    <a:bodyPr/>
                    <a:lstStyle/>
                    <a:p>
                      <a:pPr algn="ctr" rtl="0">
                        <a:spcAft>
                          <a:spcPts val="0"/>
                        </a:spcAft>
                      </a:pPr>
                      <a:r>
                        <a:rPr lang="en-US" sz="1600" b="1"/>
                        <a:t>2.4</a:t>
                      </a:r>
                      <a:endParaRPr lang="en-US" sz="1600" b="1">
                        <a:latin typeface="Times New Roman"/>
                        <a:ea typeface="Times New Roman"/>
                        <a:cs typeface="Arial"/>
                      </a:endParaRPr>
                    </a:p>
                  </a:txBody>
                  <a:tcPr marL="68580" marR="68580" marT="0" marB="0"/>
                </a:tc>
                <a:tc>
                  <a:txBody>
                    <a:bodyPr/>
                    <a:lstStyle/>
                    <a:p>
                      <a:pPr algn="ctr" rtl="0">
                        <a:spcAft>
                          <a:spcPts val="0"/>
                        </a:spcAft>
                      </a:pPr>
                      <a:r>
                        <a:rPr lang="en-US" sz="1600" b="1" dirty="0" err="1"/>
                        <a:t>Ursolic</a:t>
                      </a:r>
                      <a:r>
                        <a:rPr lang="en-US" sz="1600" b="1" dirty="0"/>
                        <a:t> acid</a:t>
                      </a:r>
                      <a:endParaRPr lang="en-US" sz="1600" b="1" dirty="0">
                        <a:latin typeface="Times New Roman"/>
                        <a:ea typeface="Times New Roman"/>
                        <a:cs typeface="Arial"/>
                      </a:endParaRPr>
                    </a:p>
                  </a:txBody>
                  <a:tcPr marL="68580" marR="68580" marT="0" marB="0"/>
                </a:tc>
              </a:tr>
            </a:tbl>
          </a:graphicData>
        </a:graphic>
      </p:graphicFrame>
      <p:sp>
        <p:nvSpPr>
          <p:cNvPr id="22" name="Rectangle 1"/>
          <p:cNvSpPr>
            <a:spLocks noChangeArrowheads="1"/>
          </p:cNvSpPr>
          <p:nvPr/>
        </p:nvSpPr>
        <p:spPr bwMode="auto">
          <a:xfrm>
            <a:off x="3929058" y="285728"/>
            <a:ext cx="4929222" cy="646331"/>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Table (5) GC/ MS analysis of the </a:t>
            </a:r>
            <a:r>
              <a:rPr kumimoji="0" lang="en-US"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unsap</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matter of  </a:t>
            </a:r>
            <a:r>
              <a:rPr kumimoji="0" lang="en-US"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V. </a:t>
            </a:r>
            <a:r>
              <a:rPr kumimoji="0" lang="en-US" b="1"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tenara</a:t>
            </a:r>
            <a:endParaRPr kumimoji="0" lang="en-US" b="1" i="0" u="none" strike="noStrike" cap="none" normalizeH="0" baseline="0" dirty="0" smtClean="0">
              <a:ln>
                <a:noFill/>
              </a:ln>
              <a:solidFill>
                <a:schemeClr val="tx1"/>
              </a:solidFill>
              <a:effectLst/>
              <a:latin typeface="Arial" pitchFamily="34" charset="0"/>
              <a:cs typeface="Arial" pitchFamily="34" charset="0"/>
            </a:endParaRPr>
          </a:p>
        </p:txBody>
      </p:sp>
      <p:grpSp>
        <p:nvGrpSpPr>
          <p:cNvPr id="3" name="Group 3"/>
          <p:cNvGrpSpPr>
            <a:grpSpLocks/>
          </p:cNvGrpSpPr>
          <p:nvPr/>
        </p:nvGrpSpPr>
        <p:grpSpPr bwMode="auto">
          <a:xfrm>
            <a:off x="6715140" y="5072074"/>
            <a:ext cx="500065" cy="357190"/>
            <a:chOff x="104968557" y="112449118"/>
            <a:chExt cx="663118" cy="659930"/>
          </a:xfrm>
        </p:grpSpPr>
        <p:sp>
          <p:nvSpPr>
            <p:cNvPr id="25" name="Freeform 4"/>
            <p:cNvSpPr>
              <a:spLocks/>
            </p:cNvSpPr>
            <p:nvPr/>
          </p:nvSpPr>
          <p:spPr bwMode="auto">
            <a:xfrm>
              <a:off x="105214039" y="112449118"/>
              <a:ext cx="417635" cy="325183"/>
            </a:xfrm>
            <a:custGeom>
              <a:avLst/>
              <a:gdLst>
                <a:gd name="T0" fmla="*/ 24 w 131"/>
                <a:gd name="T1" fmla="*/ 102 h 102"/>
                <a:gd name="T2" fmla="*/ 31 w 131"/>
                <a:gd name="T3" fmla="*/ 101 h 102"/>
                <a:gd name="T4" fmla="*/ 58 w 131"/>
                <a:gd name="T5" fmla="*/ 81 h 102"/>
                <a:gd name="T6" fmla="*/ 70 w 131"/>
                <a:gd name="T7" fmla="*/ 64 h 102"/>
                <a:gd name="T8" fmla="*/ 131 w 131"/>
                <a:gd name="T9" fmla="*/ 0 h 102"/>
                <a:gd name="T10" fmla="*/ 86 w 131"/>
                <a:gd name="T11" fmla="*/ 0 h 102"/>
                <a:gd name="T12" fmla="*/ 24 w 131"/>
                <a:gd name="T13" fmla="*/ 65 h 102"/>
                <a:gd name="T14" fmla="*/ 24 w 131"/>
                <a:gd name="T15" fmla="*/ 65 h 102"/>
                <a:gd name="T16" fmla="*/ 5 w 131"/>
                <a:gd name="T17" fmla="*/ 90 h 102"/>
                <a:gd name="T18" fmla="*/ 0 w 131"/>
                <a:gd name="T19" fmla="*/ 94 h 102"/>
                <a:gd name="T20" fmla="*/ 21 w 131"/>
                <a:gd name="T21" fmla="*/ 102 h 102"/>
                <a:gd name="T22" fmla="*/ 24 w 131"/>
                <a:gd name="T23"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102">
                  <a:moveTo>
                    <a:pt x="24" y="102"/>
                  </a:moveTo>
                  <a:cubicBezTo>
                    <a:pt x="27" y="102"/>
                    <a:pt x="29" y="102"/>
                    <a:pt x="31" y="101"/>
                  </a:cubicBezTo>
                  <a:cubicBezTo>
                    <a:pt x="41" y="99"/>
                    <a:pt x="50" y="91"/>
                    <a:pt x="58" y="81"/>
                  </a:cubicBezTo>
                  <a:cubicBezTo>
                    <a:pt x="62" y="76"/>
                    <a:pt x="66" y="70"/>
                    <a:pt x="70" y="64"/>
                  </a:cubicBezTo>
                  <a:cubicBezTo>
                    <a:pt x="88" y="35"/>
                    <a:pt x="105" y="0"/>
                    <a:pt x="131" y="0"/>
                  </a:cubicBezTo>
                  <a:cubicBezTo>
                    <a:pt x="86" y="0"/>
                    <a:pt x="86" y="0"/>
                    <a:pt x="86" y="0"/>
                  </a:cubicBezTo>
                  <a:cubicBezTo>
                    <a:pt x="59" y="0"/>
                    <a:pt x="43" y="36"/>
                    <a:pt x="24" y="65"/>
                  </a:cubicBezTo>
                  <a:cubicBezTo>
                    <a:pt x="24" y="65"/>
                    <a:pt x="24" y="65"/>
                    <a:pt x="24" y="65"/>
                  </a:cubicBezTo>
                  <a:cubicBezTo>
                    <a:pt x="18" y="74"/>
                    <a:pt x="12" y="83"/>
                    <a:pt x="5" y="90"/>
                  </a:cubicBezTo>
                  <a:cubicBezTo>
                    <a:pt x="3" y="91"/>
                    <a:pt x="2" y="93"/>
                    <a:pt x="0" y="94"/>
                  </a:cubicBezTo>
                  <a:cubicBezTo>
                    <a:pt x="7" y="99"/>
                    <a:pt x="14" y="102"/>
                    <a:pt x="21" y="102"/>
                  </a:cubicBezTo>
                  <a:lnTo>
                    <a:pt x="24" y="102"/>
                  </a:lnTo>
                  <a:close/>
                </a:path>
              </a:pathLst>
            </a:custGeom>
            <a:gradFill rotWithShape="1">
              <a:gsLst>
                <a:gs pos="0">
                  <a:schemeClr val="accent4"/>
                </a:gs>
                <a:gs pos="100000">
                  <a:schemeClr val="accent5"/>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6" name="Freeform 5"/>
            <p:cNvSpPr>
              <a:spLocks/>
            </p:cNvSpPr>
            <p:nvPr/>
          </p:nvSpPr>
          <p:spPr bwMode="auto">
            <a:xfrm>
              <a:off x="104968557" y="112611708"/>
              <a:ext cx="312431" cy="162592"/>
            </a:xfrm>
            <a:custGeom>
              <a:avLst/>
              <a:gdLst>
                <a:gd name="T0" fmla="*/ 77 w 98"/>
                <a:gd name="T1" fmla="*/ 43 h 51"/>
                <a:gd name="T2" fmla="*/ 60 w 98"/>
                <a:gd name="T3" fmla="*/ 23 h 51"/>
                <a:gd name="T4" fmla="*/ 45 w 98"/>
                <a:gd name="T5" fmla="*/ 0 h 51"/>
                <a:gd name="T6" fmla="*/ 0 w 98"/>
                <a:gd name="T7" fmla="*/ 0 h 51"/>
                <a:gd name="T8" fmla="*/ 53 w 98"/>
                <a:gd name="T9" fmla="*/ 51 h 51"/>
                <a:gd name="T10" fmla="*/ 98 w 98"/>
                <a:gd name="T11" fmla="*/ 51 h 51"/>
                <a:gd name="T12" fmla="*/ 77 w 98"/>
                <a:gd name="T13" fmla="*/ 43 h 51"/>
              </a:gdLst>
              <a:ahLst/>
              <a:cxnLst>
                <a:cxn ang="0">
                  <a:pos x="T0" y="T1"/>
                </a:cxn>
                <a:cxn ang="0">
                  <a:pos x="T2" y="T3"/>
                </a:cxn>
                <a:cxn ang="0">
                  <a:pos x="T4" y="T5"/>
                </a:cxn>
                <a:cxn ang="0">
                  <a:pos x="T6" y="T7"/>
                </a:cxn>
                <a:cxn ang="0">
                  <a:pos x="T8" y="T9"/>
                </a:cxn>
                <a:cxn ang="0">
                  <a:pos x="T10" y="T11"/>
                </a:cxn>
                <a:cxn ang="0">
                  <a:pos x="T12" y="T13"/>
                </a:cxn>
              </a:cxnLst>
              <a:rect l="0" t="0" r="r" b="b"/>
              <a:pathLst>
                <a:path w="98" h="51">
                  <a:moveTo>
                    <a:pt x="77" y="43"/>
                  </a:moveTo>
                  <a:cubicBezTo>
                    <a:pt x="71" y="38"/>
                    <a:pt x="65" y="31"/>
                    <a:pt x="60" y="23"/>
                  </a:cubicBezTo>
                  <a:cubicBezTo>
                    <a:pt x="55" y="16"/>
                    <a:pt x="50" y="8"/>
                    <a:pt x="45" y="0"/>
                  </a:cubicBezTo>
                  <a:cubicBezTo>
                    <a:pt x="0" y="0"/>
                    <a:pt x="0" y="0"/>
                    <a:pt x="0" y="0"/>
                  </a:cubicBezTo>
                  <a:cubicBezTo>
                    <a:pt x="16" y="25"/>
                    <a:pt x="31" y="51"/>
                    <a:pt x="53" y="51"/>
                  </a:cubicBezTo>
                  <a:cubicBezTo>
                    <a:pt x="98" y="51"/>
                    <a:pt x="98" y="51"/>
                    <a:pt x="98" y="51"/>
                  </a:cubicBezTo>
                  <a:cubicBezTo>
                    <a:pt x="91" y="51"/>
                    <a:pt x="84" y="48"/>
                    <a:pt x="77" y="43"/>
                  </a:cubicBezTo>
                  <a:close/>
                </a:path>
              </a:pathLst>
            </a:custGeom>
            <a:gradFill rotWithShape="1">
              <a:gsLst>
                <a:gs pos="0">
                  <a:schemeClr val="accent2"/>
                </a:gs>
                <a:gs pos="100000">
                  <a:schemeClr val="accent3"/>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7" name="Freeform 6"/>
            <p:cNvSpPr>
              <a:spLocks/>
            </p:cNvSpPr>
            <p:nvPr/>
          </p:nvSpPr>
          <p:spPr bwMode="auto">
            <a:xfrm>
              <a:off x="105214038" y="112783864"/>
              <a:ext cx="417637" cy="325184"/>
            </a:xfrm>
            <a:custGeom>
              <a:avLst/>
              <a:gdLst>
                <a:gd name="T0" fmla="*/ 24 w 131"/>
                <a:gd name="T1" fmla="*/ 0 h 102"/>
                <a:gd name="T2" fmla="*/ 31 w 131"/>
                <a:gd name="T3" fmla="*/ 1 h 102"/>
                <a:gd name="T4" fmla="*/ 58 w 131"/>
                <a:gd name="T5" fmla="*/ 21 h 102"/>
                <a:gd name="T6" fmla="*/ 70 w 131"/>
                <a:gd name="T7" fmla="*/ 38 h 102"/>
                <a:gd name="T8" fmla="*/ 131 w 131"/>
                <a:gd name="T9" fmla="*/ 102 h 102"/>
                <a:gd name="T10" fmla="*/ 86 w 131"/>
                <a:gd name="T11" fmla="*/ 102 h 102"/>
                <a:gd name="T12" fmla="*/ 24 w 131"/>
                <a:gd name="T13" fmla="*/ 37 h 102"/>
                <a:gd name="T14" fmla="*/ 24 w 131"/>
                <a:gd name="T15" fmla="*/ 37 h 102"/>
                <a:gd name="T16" fmla="*/ 5 w 131"/>
                <a:gd name="T17" fmla="*/ 12 h 102"/>
                <a:gd name="T18" fmla="*/ 0 w 131"/>
                <a:gd name="T19" fmla="*/ 8 h 102"/>
                <a:gd name="T20" fmla="*/ 21 w 131"/>
                <a:gd name="T21" fmla="*/ 0 h 102"/>
                <a:gd name="T22" fmla="*/ 24 w 131"/>
                <a:gd name="T23"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102">
                  <a:moveTo>
                    <a:pt x="24" y="0"/>
                  </a:moveTo>
                  <a:cubicBezTo>
                    <a:pt x="27" y="0"/>
                    <a:pt x="29" y="0"/>
                    <a:pt x="31" y="1"/>
                  </a:cubicBezTo>
                  <a:cubicBezTo>
                    <a:pt x="41" y="3"/>
                    <a:pt x="50" y="11"/>
                    <a:pt x="58" y="21"/>
                  </a:cubicBezTo>
                  <a:cubicBezTo>
                    <a:pt x="62" y="26"/>
                    <a:pt x="66" y="32"/>
                    <a:pt x="70" y="38"/>
                  </a:cubicBezTo>
                  <a:cubicBezTo>
                    <a:pt x="88" y="67"/>
                    <a:pt x="105" y="102"/>
                    <a:pt x="131" y="102"/>
                  </a:cubicBezTo>
                  <a:cubicBezTo>
                    <a:pt x="86" y="102"/>
                    <a:pt x="86" y="102"/>
                    <a:pt x="86" y="102"/>
                  </a:cubicBezTo>
                  <a:cubicBezTo>
                    <a:pt x="59" y="102"/>
                    <a:pt x="43" y="66"/>
                    <a:pt x="24" y="37"/>
                  </a:cubicBezTo>
                  <a:cubicBezTo>
                    <a:pt x="24" y="37"/>
                    <a:pt x="24" y="37"/>
                    <a:pt x="24" y="37"/>
                  </a:cubicBezTo>
                  <a:cubicBezTo>
                    <a:pt x="18" y="27"/>
                    <a:pt x="12" y="19"/>
                    <a:pt x="5" y="12"/>
                  </a:cubicBezTo>
                  <a:cubicBezTo>
                    <a:pt x="3" y="11"/>
                    <a:pt x="2" y="9"/>
                    <a:pt x="0" y="8"/>
                  </a:cubicBezTo>
                  <a:cubicBezTo>
                    <a:pt x="7" y="3"/>
                    <a:pt x="14" y="0"/>
                    <a:pt x="21" y="0"/>
                  </a:cubicBezTo>
                  <a:lnTo>
                    <a:pt x="24" y="0"/>
                  </a:lnTo>
                  <a:close/>
                </a:path>
              </a:pathLst>
            </a:custGeom>
            <a:gradFill rotWithShape="1">
              <a:gsLst>
                <a:gs pos="0">
                  <a:schemeClr val="bg2"/>
                </a:gs>
                <a:gs pos="100000">
                  <a:schemeClr val="bg1"/>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8" name="Freeform 7"/>
            <p:cNvSpPr>
              <a:spLocks/>
            </p:cNvSpPr>
            <p:nvPr/>
          </p:nvSpPr>
          <p:spPr bwMode="auto">
            <a:xfrm>
              <a:off x="104968558" y="112783865"/>
              <a:ext cx="312430" cy="162592"/>
            </a:xfrm>
            <a:custGeom>
              <a:avLst/>
              <a:gdLst>
                <a:gd name="T0" fmla="*/ 77 w 98"/>
                <a:gd name="T1" fmla="*/ 8 h 51"/>
                <a:gd name="T2" fmla="*/ 60 w 98"/>
                <a:gd name="T3" fmla="*/ 28 h 51"/>
                <a:gd name="T4" fmla="*/ 45 w 98"/>
                <a:gd name="T5" fmla="*/ 51 h 51"/>
                <a:gd name="T6" fmla="*/ 0 w 98"/>
                <a:gd name="T7" fmla="*/ 51 h 51"/>
                <a:gd name="T8" fmla="*/ 53 w 98"/>
                <a:gd name="T9" fmla="*/ 0 h 51"/>
                <a:gd name="T10" fmla="*/ 98 w 98"/>
                <a:gd name="T11" fmla="*/ 0 h 51"/>
                <a:gd name="T12" fmla="*/ 77 w 98"/>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98" h="51">
                  <a:moveTo>
                    <a:pt x="77" y="8"/>
                  </a:moveTo>
                  <a:cubicBezTo>
                    <a:pt x="71" y="13"/>
                    <a:pt x="65" y="20"/>
                    <a:pt x="60" y="28"/>
                  </a:cubicBezTo>
                  <a:cubicBezTo>
                    <a:pt x="55" y="35"/>
                    <a:pt x="50" y="43"/>
                    <a:pt x="45" y="51"/>
                  </a:cubicBezTo>
                  <a:cubicBezTo>
                    <a:pt x="0" y="51"/>
                    <a:pt x="0" y="51"/>
                    <a:pt x="0" y="51"/>
                  </a:cubicBezTo>
                  <a:cubicBezTo>
                    <a:pt x="16" y="26"/>
                    <a:pt x="31" y="0"/>
                    <a:pt x="53" y="0"/>
                  </a:cubicBezTo>
                  <a:cubicBezTo>
                    <a:pt x="98" y="0"/>
                    <a:pt x="98" y="0"/>
                    <a:pt x="98" y="0"/>
                  </a:cubicBezTo>
                  <a:cubicBezTo>
                    <a:pt x="91" y="0"/>
                    <a:pt x="84" y="3"/>
                    <a:pt x="77" y="8"/>
                  </a:cubicBezTo>
                  <a:close/>
                </a:path>
              </a:pathLst>
            </a:custGeom>
            <a:gradFill rotWithShape="1">
              <a:gsLst>
                <a:gs pos="0">
                  <a:schemeClr val="bg2"/>
                </a:gs>
                <a:gs pos="100000">
                  <a:schemeClr val="bg1"/>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grpSp>
      <p:grpSp>
        <p:nvGrpSpPr>
          <p:cNvPr id="7" name="Group 3"/>
          <p:cNvGrpSpPr>
            <a:grpSpLocks/>
          </p:cNvGrpSpPr>
          <p:nvPr/>
        </p:nvGrpSpPr>
        <p:grpSpPr bwMode="auto">
          <a:xfrm>
            <a:off x="6786578" y="4572008"/>
            <a:ext cx="500065" cy="357190"/>
            <a:chOff x="104968557" y="112449118"/>
            <a:chExt cx="663118" cy="659930"/>
          </a:xfrm>
        </p:grpSpPr>
        <p:sp>
          <p:nvSpPr>
            <p:cNvPr id="45" name="Freeform 4"/>
            <p:cNvSpPr>
              <a:spLocks/>
            </p:cNvSpPr>
            <p:nvPr/>
          </p:nvSpPr>
          <p:spPr bwMode="auto">
            <a:xfrm>
              <a:off x="105214039" y="112449118"/>
              <a:ext cx="417635" cy="325183"/>
            </a:xfrm>
            <a:custGeom>
              <a:avLst/>
              <a:gdLst>
                <a:gd name="T0" fmla="*/ 24 w 131"/>
                <a:gd name="T1" fmla="*/ 102 h 102"/>
                <a:gd name="T2" fmla="*/ 31 w 131"/>
                <a:gd name="T3" fmla="*/ 101 h 102"/>
                <a:gd name="T4" fmla="*/ 58 w 131"/>
                <a:gd name="T5" fmla="*/ 81 h 102"/>
                <a:gd name="T6" fmla="*/ 70 w 131"/>
                <a:gd name="T7" fmla="*/ 64 h 102"/>
                <a:gd name="T8" fmla="*/ 131 w 131"/>
                <a:gd name="T9" fmla="*/ 0 h 102"/>
                <a:gd name="T10" fmla="*/ 86 w 131"/>
                <a:gd name="T11" fmla="*/ 0 h 102"/>
                <a:gd name="T12" fmla="*/ 24 w 131"/>
                <a:gd name="T13" fmla="*/ 65 h 102"/>
                <a:gd name="T14" fmla="*/ 24 w 131"/>
                <a:gd name="T15" fmla="*/ 65 h 102"/>
                <a:gd name="T16" fmla="*/ 5 w 131"/>
                <a:gd name="T17" fmla="*/ 90 h 102"/>
                <a:gd name="T18" fmla="*/ 0 w 131"/>
                <a:gd name="T19" fmla="*/ 94 h 102"/>
                <a:gd name="T20" fmla="*/ 21 w 131"/>
                <a:gd name="T21" fmla="*/ 102 h 102"/>
                <a:gd name="T22" fmla="*/ 24 w 131"/>
                <a:gd name="T23"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102">
                  <a:moveTo>
                    <a:pt x="24" y="102"/>
                  </a:moveTo>
                  <a:cubicBezTo>
                    <a:pt x="27" y="102"/>
                    <a:pt x="29" y="102"/>
                    <a:pt x="31" y="101"/>
                  </a:cubicBezTo>
                  <a:cubicBezTo>
                    <a:pt x="41" y="99"/>
                    <a:pt x="50" y="91"/>
                    <a:pt x="58" y="81"/>
                  </a:cubicBezTo>
                  <a:cubicBezTo>
                    <a:pt x="62" y="76"/>
                    <a:pt x="66" y="70"/>
                    <a:pt x="70" y="64"/>
                  </a:cubicBezTo>
                  <a:cubicBezTo>
                    <a:pt x="88" y="35"/>
                    <a:pt x="105" y="0"/>
                    <a:pt x="131" y="0"/>
                  </a:cubicBezTo>
                  <a:cubicBezTo>
                    <a:pt x="86" y="0"/>
                    <a:pt x="86" y="0"/>
                    <a:pt x="86" y="0"/>
                  </a:cubicBezTo>
                  <a:cubicBezTo>
                    <a:pt x="59" y="0"/>
                    <a:pt x="43" y="36"/>
                    <a:pt x="24" y="65"/>
                  </a:cubicBezTo>
                  <a:cubicBezTo>
                    <a:pt x="24" y="65"/>
                    <a:pt x="24" y="65"/>
                    <a:pt x="24" y="65"/>
                  </a:cubicBezTo>
                  <a:cubicBezTo>
                    <a:pt x="18" y="74"/>
                    <a:pt x="12" y="83"/>
                    <a:pt x="5" y="90"/>
                  </a:cubicBezTo>
                  <a:cubicBezTo>
                    <a:pt x="3" y="91"/>
                    <a:pt x="2" y="93"/>
                    <a:pt x="0" y="94"/>
                  </a:cubicBezTo>
                  <a:cubicBezTo>
                    <a:pt x="7" y="99"/>
                    <a:pt x="14" y="102"/>
                    <a:pt x="21" y="102"/>
                  </a:cubicBezTo>
                  <a:lnTo>
                    <a:pt x="24" y="102"/>
                  </a:lnTo>
                  <a:close/>
                </a:path>
              </a:pathLst>
            </a:custGeom>
            <a:gradFill rotWithShape="1">
              <a:gsLst>
                <a:gs pos="0">
                  <a:schemeClr val="accent4"/>
                </a:gs>
                <a:gs pos="100000">
                  <a:schemeClr val="accent5"/>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6" name="Freeform 5"/>
            <p:cNvSpPr>
              <a:spLocks/>
            </p:cNvSpPr>
            <p:nvPr/>
          </p:nvSpPr>
          <p:spPr bwMode="auto">
            <a:xfrm>
              <a:off x="104968557" y="112611708"/>
              <a:ext cx="312431" cy="162592"/>
            </a:xfrm>
            <a:custGeom>
              <a:avLst/>
              <a:gdLst>
                <a:gd name="T0" fmla="*/ 77 w 98"/>
                <a:gd name="T1" fmla="*/ 43 h 51"/>
                <a:gd name="T2" fmla="*/ 60 w 98"/>
                <a:gd name="T3" fmla="*/ 23 h 51"/>
                <a:gd name="T4" fmla="*/ 45 w 98"/>
                <a:gd name="T5" fmla="*/ 0 h 51"/>
                <a:gd name="T6" fmla="*/ 0 w 98"/>
                <a:gd name="T7" fmla="*/ 0 h 51"/>
                <a:gd name="T8" fmla="*/ 53 w 98"/>
                <a:gd name="T9" fmla="*/ 51 h 51"/>
                <a:gd name="T10" fmla="*/ 98 w 98"/>
                <a:gd name="T11" fmla="*/ 51 h 51"/>
                <a:gd name="T12" fmla="*/ 77 w 98"/>
                <a:gd name="T13" fmla="*/ 43 h 51"/>
              </a:gdLst>
              <a:ahLst/>
              <a:cxnLst>
                <a:cxn ang="0">
                  <a:pos x="T0" y="T1"/>
                </a:cxn>
                <a:cxn ang="0">
                  <a:pos x="T2" y="T3"/>
                </a:cxn>
                <a:cxn ang="0">
                  <a:pos x="T4" y="T5"/>
                </a:cxn>
                <a:cxn ang="0">
                  <a:pos x="T6" y="T7"/>
                </a:cxn>
                <a:cxn ang="0">
                  <a:pos x="T8" y="T9"/>
                </a:cxn>
                <a:cxn ang="0">
                  <a:pos x="T10" y="T11"/>
                </a:cxn>
                <a:cxn ang="0">
                  <a:pos x="T12" y="T13"/>
                </a:cxn>
              </a:cxnLst>
              <a:rect l="0" t="0" r="r" b="b"/>
              <a:pathLst>
                <a:path w="98" h="51">
                  <a:moveTo>
                    <a:pt x="77" y="43"/>
                  </a:moveTo>
                  <a:cubicBezTo>
                    <a:pt x="71" y="38"/>
                    <a:pt x="65" y="31"/>
                    <a:pt x="60" y="23"/>
                  </a:cubicBezTo>
                  <a:cubicBezTo>
                    <a:pt x="55" y="16"/>
                    <a:pt x="50" y="8"/>
                    <a:pt x="45" y="0"/>
                  </a:cubicBezTo>
                  <a:cubicBezTo>
                    <a:pt x="0" y="0"/>
                    <a:pt x="0" y="0"/>
                    <a:pt x="0" y="0"/>
                  </a:cubicBezTo>
                  <a:cubicBezTo>
                    <a:pt x="16" y="25"/>
                    <a:pt x="31" y="51"/>
                    <a:pt x="53" y="51"/>
                  </a:cubicBezTo>
                  <a:cubicBezTo>
                    <a:pt x="98" y="51"/>
                    <a:pt x="98" y="51"/>
                    <a:pt x="98" y="51"/>
                  </a:cubicBezTo>
                  <a:cubicBezTo>
                    <a:pt x="91" y="51"/>
                    <a:pt x="84" y="48"/>
                    <a:pt x="77" y="43"/>
                  </a:cubicBezTo>
                  <a:close/>
                </a:path>
              </a:pathLst>
            </a:custGeom>
            <a:gradFill rotWithShape="1">
              <a:gsLst>
                <a:gs pos="0">
                  <a:schemeClr val="accent2"/>
                </a:gs>
                <a:gs pos="100000">
                  <a:schemeClr val="accent3"/>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7" name="Freeform 6"/>
            <p:cNvSpPr>
              <a:spLocks/>
            </p:cNvSpPr>
            <p:nvPr/>
          </p:nvSpPr>
          <p:spPr bwMode="auto">
            <a:xfrm>
              <a:off x="105214038" y="112783864"/>
              <a:ext cx="417637" cy="325184"/>
            </a:xfrm>
            <a:custGeom>
              <a:avLst/>
              <a:gdLst>
                <a:gd name="T0" fmla="*/ 24 w 131"/>
                <a:gd name="T1" fmla="*/ 0 h 102"/>
                <a:gd name="T2" fmla="*/ 31 w 131"/>
                <a:gd name="T3" fmla="*/ 1 h 102"/>
                <a:gd name="T4" fmla="*/ 58 w 131"/>
                <a:gd name="T5" fmla="*/ 21 h 102"/>
                <a:gd name="T6" fmla="*/ 70 w 131"/>
                <a:gd name="T7" fmla="*/ 38 h 102"/>
                <a:gd name="T8" fmla="*/ 131 w 131"/>
                <a:gd name="T9" fmla="*/ 102 h 102"/>
                <a:gd name="T10" fmla="*/ 86 w 131"/>
                <a:gd name="T11" fmla="*/ 102 h 102"/>
                <a:gd name="T12" fmla="*/ 24 w 131"/>
                <a:gd name="T13" fmla="*/ 37 h 102"/>
                <a:gd name="T14" fmla="*/ 24 w 131"/>
                <a:gd name="T15" fmla="*/ 37 h 102"/>
                <a:gd name="T16" fmla="*/ 5 w 131"/>
                <a:gd name="T17" fmla="*/ 12 h 102"/>
                <a:gd name="T18" fmla="*/ 0 w 131"/>
                <a:gd name="T19" fmla="*/ 8 h 102"/>
                <a:gd name="T20" fmla="*/ 21 w 131"/>
                <a:gd name="T21" fmla="*/ 0 h 102"/>
                <a:gd name="T22" fmla="*/ 24 w 131"/>
                <a:gd name="T23"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102">
                  <a:moveTo>
                    <a:pt x="24" y="0"/>
                  </a:moveTo>
                  <a:cubicBezTo>
                    <a:pt x="27" y="0"/>
                    <a:pt x="29" y="0"/>
                    <a:pt x="31" y="1"/>
                  </a:cubicBezTo>
                  <a:cubicBezTo>
                    <a:pt x="41" y="3"/>
                    <a:pt x="50" y="11"/>
                    <a:pt x="58" y="21"/>
                  </a:cubicBezTo>
                  <a:cubicBezTo>
                    <a:pt x="62" y="26"/>
                    <a:pt x="66" y="32"/>
                    <a:pt x="70" y="38"/>
                  </a:cubicBezTo>
                  <a:cubicBezTo>
                    <a:pt x="88" y="67"/>
                    <a:pt x="105" y="102"/>
                    <a:pt x="131" y="102"/>
                  </a:cubicBezTo>
                  <a:cubicBezTo>
                    <a:pt x="86" y="102"/>
                    <a:pt x="86" y="102"/>
                    <a:pt x="86" y="102"/>
                  </a:cubicBezTo>
                  <a:cubicBezTo>
                    <a:pt x="59" y="102"/>
                    <a:pt x="43" y="66"/>
                    <a:pt x="24" y="37"/>
                  </a:cubicBezTo>
                  <a:cubicBezTo>
                    <a:pt x="24" y="37"/>
                    <a:pt x="24" y="37"/>
                    <a:pt x="24" y="37"/>
                  </a:cubicBezTo>
                  <a:cubicBezTo>
                    <a:pt x="18" y="27"/>
                    <a:pt x="12" y="19"/>
                    <a:pt x="5" y="12"/>
                  </a:cubicBezTo>
                  <a:cubicBezTo>
                    <a:pt x="3" y="11"/>
                    <a:pt x="2" y="9"/>
                    <a:pt x="0" y="8"/>
                  </a:cubicBezTo>
                  <a:cubicBezTo>
                    <a:pt x="7" y="3"/>
                    <a:pt x="14" y="0"/>
                    <a:pt x="21" y="0"/>
                  </a:cubicBezTo>
                  <a:lnTo>
                    <a:pt x="24" y="0"/>
                  </a:lnTo>
                  <a:close/>
                </a:path>
              </a:pathLst>
            </a:custGeom>
            <a:gradFill rotWithShape="1">
              <a:gsLst>
                <a:gs pos="0">
                  <a:schemeClr val="bg2"/>
                </a:gs>
                <a:gs pos="100000">
                  <a:schemeClr val="bg1"/>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8" name="Freeform 7"/>
            <p:cNvSpPr>
              <a:spLocks/>
            </p:cNvSpPr>
            <p:nvPr/>
          </p:nvSpPr>
          <p:spPr bwMode="auto">
            <a:xfrm>
              <a:off x="104968558" y="112783865"/>
              <a:ext cx="312430" cy="162592"/>
            </a:xfrm>
            <a:custGeom>
              <a:avLst/>
              <a:gdLst>
                <a:gd name="T0" fmla="*/ 77 w 98"/>
                <a:gd name="T1" fmla="*/ 8 h 51"/>
                <a:gd name="T2" fmla="*/ 60 w 98"/>
                <a:gd name="T3" fmla="*/ 28 h 51"/>
                <a:gd name="T4" fmla="*/ 45 w 98"/>
                <a:gd name="T5" fmla="*/ 51 h 51"/>
                <a:gd name="T6" fmla="*/ 0 w 98"/>
                <a:gd name="T7" fmla="*/ 51 h 51"/>
                <a:gd name="T8" fmla="*/ 53 w 98"/>
                <a:gd name="T9" fmla="*/ 0 h 51"/>
                <a:gd name="T10" fmla="*/ 98 w 98"/>
                <a:gd name="T11" fmla="*/ 0 h 51"/>
                <a:gd name="T12" fmla="*/ 77 w 98"/>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98" h="51">
                  <a:moveTo>
                    <a:pt x="77" y="8"/>
                  </a:moveTo>
                  <a:cubicBezTo>
                    <a:pt x="71" y="13"/>
                    <a:pt x="65" y="20"/>
                    <a:pt x="60" y="28"/>
                  </a:cubicBezTo>
                  <a:cubicBezTo>
                    <a:pt x="55" y="35"/>
                    <a:pt x="50" y="43"/>
                    <a:pt x="45" y="51"/>
                  </a:cubicBezTo>
                  <a:cubicBezTo>
                    <a:pt x="0" y="51"/>
                    <a:pt x="0" y="51"/>
                    <a:pt x="0" y="51"/>
                  </a:cubicBezTo>
                  <a:cubicBezTo>
                    <a:pt x="16" y="26"/>
                    <a:pt x="31" y="0"/>
                    <a:pt x="53" y="0"/>
                  </a:cubicBezTo>
                  <a:cubicBezTo>
                    <a:pt x="98" y="0"/>
                    <a:pt x="98" y="0"/>
                    <a:pt x="98" y="0"/>
                  </a:cubicBezTo>
                  <a:cubicBezTo>
                    <a:pt x="91" y="0"/>
                    <a:pt x="84" y="3"/>
                    <a:pt x="77" y="8"/>
                  </a:cubicBezTo>
                  <a:close/>
                </a:path>
              </a:pathLst>
            </a:custGeom>
            <a:gradFill rotWithShape="1">
              <a:gsLst>
                <a:gs pos="0">
                  <a:schemeClr val="bg2"/>
                </a:gs>
                <a:gs pos="100000">
                  <a:schemeClr val="bg1"/>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grpSp>
      <p:grpSp>
        <p:nvGrpSpPr>
          <p:cNvPr id="8" name="Group 3"/>
          <p:cNvGrpSpPr>
            <a:grpSpLocks/>
          </p:cNvGrpSpPr>
          <p:nvPr/>
        </p:nvGrpSpPr>
        <p:grpSpPr bwMode="auto">
          <a:xfrm>
            <a:off x="6786578" y="4071942"/>
            <a:ext cx="500065" cy="357190"/>
            <a:chOff x="104968557" y="112449118"/>
            <a:chExt cx="663118" cy="659930"/>
          </a:xfrm>
        </p:grpSpPr>
        <p:sp>
          <p:nvSpPr>
            <p:cNvPr id="50" name="Freeform 4"/>
            <p:cNvSpPr>
              <a:spLocks/>
            </p:cNvSpPr>
            <p:nvPr/>
          </p:nvSpPr>
          <p:spPr bwMode="auto">
            <a:xfrm>
              <a:off x="105214039" y="112449118"/>
              <a:ext cx="417635" cy="325183"/>
            </a:xfrm>
            <a:custGeom>
              <a:avLst/>
              <a:gdLst>
                <a:gd name="T0" fmla="*/ 24 w 131"/>
                <a:gd name="T1" fmla="*/ 102 h 102"/>
                <a:gd name="T2" fmla="*/ 31 w 131"/>
                <a:gd name="T3" fmla="*/ 101 h 102"/>
                <a:gd name="T4" fmla="*/ 58 w 131"/>
                <a:gd name="T5" fmla="*/ 81 h 102"/>
                <a:gd name="T6" fmla="*/ 70 w 131"/>
                <a:gd name="T7" fmla="*/ 64 h 102"/>
                <a:gd name="T8" fmla="*/ 131 w 131"/>
                <a:gd name="T9" fmla="*/ 0 h 102"/>
                <a:gd name="T10" fmla="*/ 86 w 131"/>
                <a:gd name="T11" fmla="*/ 0 h 102"/>
                <a:gd name="T12" fmla="*/ 24 w 131"/>
                <a:gd name="T13" fmla="*/ 65 h 102"/>
                <a:gd name="T14" fmla="*/ 24 w 131"/>
                <a:gd name="T15" fmla="*/ 65 h 102"/>
                <a:gd name="T16" fmla="*/ 5 w 131"/>
                <a:gd name="T17" fmla="*/ 90 h 102"/>
                <a:gd name="T18" fmla="*/ 0 w 131"/>
                <a:gd name="T19" fmla="*/ 94 h 102"/>
                <a:gd name="T20" fmla="*/ 21 w 131"/>
                <a:gd name="T21" fmla="*/ 102 h 102"/>
                <a:gd name="T22" fmla="*/ 24 w 131"/>
                <a:gd name="T23"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102">
                  <a:moveTo>
                    <a:pt x="24" y="102"/>
                  </a:moveTo>
                  <a:cubicBezTo>
                    <a:pt x="27" y="102"/>
                    <a:pt x="29" y="102"/>
                    <a:pt x="31" y="101"/>
                  </a:cubicBezTo>
                  <a:cubicBezTo>
                    <a:pt x="41" y="99"/>
                    <a:pt x="50" y="91"/>
                    <a:pt x="58" y="81"/>
                  </a:cubicBezTo>
                  <a:cubicBezTo>
                    <a:pt x="62" y="76"/>
                    <a:pt x="66" y="70"/>
                    <a:pt x="70" y="64"/>
                  </a:cubicBezTo>
                  <a:cubicBezTo>
                    <a:pt x="88" y="35"/>
                    <a:pt x="105" y="0"/>
                    <a:pt x="131" y="0"/>
                  </a:cubicBezTo>
                  <a:cubicBezTo>
                    <a:pt x="86" y="0"/>
                    <a:pt x="86" y="0"/>
                    <a:pt x="86" y="0"/>
                  </a:cubicBezTo>
                  <a:cubicBezTo>
                    <a:pt x="59" y="0"/>
                    <a:pt x="43" y="36"/>
                    <a:pt x="24" y="65"/>
                  </a:cubicBezTo>
                  <a:cubicBezTo>
                    <a:pt x="24" y="65"/>
                    <a:pt x="24" y="65"/>
                    <a:pt x="24" y="65"/>
                  </a:cubicBezTo>
                  <a:cubicBezTo>
                    <a:pt x="18" y="74"/>
                    <a:pt x="12" y="83"/>
                    <a:pt x="5" y="90"/>
                  </a:cubicBezTo>
                  <a:cubicBezTo>
                    <a:pt x="3" y="91"/>
                    <a:pt x="2" y="93"/>
                    <a:pt x="0" y="94"/>
                  </a:cubicBezTo>
                  <a:cubicBezTo>
                    <a:pt x="7" y="99"/>
                    <a:pt x="14" y="102"/>
                    <a:pt x="21" y="102"/>
                  </a:cubicBezTo>
                  <a:lnTo>
                    <a:pt x="24" y="102"/>
                  </a:lnTo>
                  <a:close/>
                </a:path>
              </a:pathLst>
            </a:custGeom>
            <a:gradFill rotWithShape="1">
              <a:gsLst>
                <a:gs pos="0">
                  <a:schemeClr val="accent4"/>
                </a:gs>
                <a:gs pos="100000">
                  <a:schemeClr val="accent5"/>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51" name="Freeform 5"/>
            <p:cNvSpPr>
              <a:spLocks/>
            </p:cNvSpPr>
            <p:nvPr/>
          </p:nvSpPr>
          <p:spPr bwMode="auto">
            <a:xfrm>
              <a:off x="104968557" y="112611708"/>
              <a:ext cx="312431" cy="162592"/>
            </a:xfrm>
            <a:custGeom>
              <a:avLst/>
              <a:gdLst>
                <a:gd name="T0" fmla="*/ 77 w 98"/>
                <a:gd name="T1" fmla="*/ 43 h 51"/>
                <a:gd name="T2" fmla="*/ 60 w 98"/>
                <a:gd name="T3" fmla="*/ 23 h 51"/>
                <a:gd name="T4" fmla="*/ 45 w 98"/>
                <a:gd name="T5" fmla="*/ 0 h 51"/>
                <a:gd name="T6" fmla="*/ 0 w 98"/>
                <a:gd name="T7" fmla="*/ 0 h 51"/>
                <a:gd name="T8" fmla="*/ 53 w 98"/>
                <a:gd name="T9" fmla="*/ 51 h 51"/>
                <a:gd name="T10" fmla="*/ 98 w 98"/>
                <a:gd name="T11" fmla="*/ 51 h 51"/>
                <a:gd name="T12" fmla="*/ 77 w 98"/>
                <a:gd name="T13" fmla="*/ 43 h 51"/>
              </a:gdLst>
              <a:ahLst/>
              <a:cxnLst>
                <a:cxn ang="0">
                  <a:pos x="T0" y="T1"/>
                </a:cxn>
                <a:cxn ang="0">
                  <a:pos x="T2" y="T3"/>
                </a:cxn>
                <a:cxn ang="0">
                  <a:pos x="T4" y="T5"/>
                </a:cxn>
                <a:cxn ang="0">
                  <a:pos x="T6" y="T7"/>
                </a:cxn>
                <a:cxn ang="0">
                  <a:pos x="T8" y="T9"/>
                </a:cxn>
                <a:cxn ang="0">
                  <a:pos x="T10" y="T11"/>
                </a:cxn>
                <a:cxn ang="0">
                  <a:pos x="T12" y="T13"/>
                </a:cxn>
              </a:cxnLst>
              <a:rect l="0" t="0" r="r" b="b"/>
              <a:pathLst>
                <a:path w="98" h="51">
                  <a:moveTo>
                    <a:pt x="77" y="43"/>
                  </a:moveTo>
                  <a:cubicBezTo>
                    <a:pt x="71" y="38"/>
                    <a:pt x="65" y="31"/>
                    <a:pt x="60" y="23"/>
                  </a:cubicBezTo>
                  <a:cubicBezTo>
                    <a:pt x="55" y="16"/>
                    <a:pt x="50" y="8"/>
                    <a:pt x="45" y="0"/>
                  </a:cubicBezTo>
                  <a:cubicBezTo>
                    <a:pt x="0" y="0"/>
                    <a:pt x="0" y="0"/>
                    <a:pt x="0" y="0"/>
                  </a:cubicBezTo>
                  <a:cubicBezTo>
                    <a:pt x="16" y="25"/>
                    <a:pt x="31" y="51"/>
                    <a:pt x="53" y="51"/>
                  </a:cubicBezTo>
                  <a:cubicBezTo>
                    <a:pt x="98" y="51"/>
                    <a:pt x="98" y="51"/>
                    <a:pt x="98" y="51"/>
                  </a:cubicBezTo>
                  <a:cubicBezTo>
                    <a:pt x="91" y="51"/>
                    <a:pt x="84" y="48"/>
                    <a:pt x="77" y="43"/>
                  </a:cubicBezTo>
                  <a:close/>
                </a:path>
              </a:pathLst>
            </a:custGeom>
            <a:gradFill rotWithShape="1">
              <a:gsLst>
                <a:gs pos="0">
                  <a:schemeClr val="accent2"/>
                </a:gs>
                <a:gs pos="100000">
                  <a:schemeClr val="accent3"/>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52" name="Freeform 6"/>
            <p:cNvSpPr>
              <a:spLocks/>
            </p:cNvSpPr>
            <p:nvPr/>
          </p:nvSpPr>
          <p:spPr bwMode="auto">
            <a:xfrm>
              <a:off x="105214038" y="112783864"/>
              <a:ext cx="417637" cy="325184"/>
            </a:xfrm>
            <a:custGeom>
              <a:avLst/>
              <a:gdLst>
                <a:gd name="T0" fmla="*/ 24 w 131"/>
                <a:gd name="T1" fmla="*/ 0 h 102"/>
                <a:gd name="T2" fmla="*/ 31 w 131"/>
                <a:gd name="T3" fmla="*/ 1 h 102"/>
                <a:gd name="T4" fmla="*/ 58 w 131"/>
                <a:gd name="T5" fmla="*/ 21 h 102"/>
                <a:gd name="T6" fmla="*/ 70 w 131"/>
                <a:gd name="T7" fmla="*/ 38 h 102"/>
                <a:gd name="T8" fmla="*/ 131 w 131"/>
                <a:gd name="T9" fmla="*/ 102 h 102"/>
                <a:gd name="T10" fmla="*/ 86 w 131"/>
                <a:gd name="T11" fmla="*/ 102 h 102"/>
                <a:gd name="T12" fmla="*/ 24 w 131"/>
                <a:gd name="T13" fmla="*/ 37 h 102"/>
                <a:gd name="T14" fmla="*/ 24 w 131"/>
                <a:gd name="T15" fmla="*/ 37 h 102"/>
                <a:gd name="T16" fmla="*/ 5 w 131"/>
                <a:gd name="T17" fmla="*/ 12 h 102"/>
                <a:gd name="T18" fmla="*/ 0 w 131"/>
                <a:gd name="T19" fmla="*/ 8 h 102"/>
                <a:gd name="T20" fmla="*/ 21 w 131"/>
                <a:gd name="T21" fmla="*/ 0 h 102"/>
                <a:gd name="T22" fmla="*/ 24 w 131"/>
                <a:gd name="T23"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102">
                  <a:moveTo>
                    <a:pt x="24" y="0"/>
                  </a:moveTo>
                  <a:cubicBezTo>
                    <a:pt x="27" y="0"/>
                    <a:pt x="29" y="0"/>
                    <a:pt x="31" y="1"/>
                  </a:cubicBezTo>
                  <a:cubicBezTo>
                    <a:pt x="41" y="3"/>
                    <a:pt x="50" y="11"/>
                    <a:pt x="58" y="21"/>
                  </a:cubicBezTo>
                  <a:cubicBezTo>
                    <a:pt x="62" y="26"/>
                    <a:pt x="66" y="32"/>
                    <a:pt x="70" y="38"/>
                  </a:cubicBezTo>
                  <a:cubicBezTo>
                    <a:pt x="88" y="67"/>
                    <a:pt x="105" y="102"/>
                    <a:pt x="131" y="102"/>
                  </a:cubicBezTo>
                  <a:cubicBezTo>
                    <a:pt x="86" y="102"/>
                    <a:pt x="86" y="102"/>
                    <a:pt x="86" y="102"/>
                  </a:cubicBezTo>
                  <a:cubicBezTo>
                    <a:pt x="59" y="102"/>
                    <a:pt x="43" y="66"/>
                    <a:pt x="24" y="37"/>
                  </a:cubicBezTo>
                  <a:cubicBezTo>
                    <a:pt x="24" y="37"/>
                    <a:pt x="24" y="37"/>
                    <a:pt x="24" y="37"/>
                  </a:cubicBezTo>
                  <a:cubicBezTo>
                    <a:pt x="18" y="27"/>
                    <a:pt x="12" y="19"/>
                    <a:pt x="5" y="12"/>
                  </a:cubicBezTo>
                  <a:cubicBezTo>
                    <a:pt x="3" y="11"/>
                    <a:pt x="2" y="9"/>
                    <a:pt x="0" y="8"/>
                  </a:cubicBezTo>
                  <a:cubicBezTo>
                    <a:pt x="7" y="3"/>
                    <a:pt x="14" y="0"/>
                    <a:pt x="21" y="0"/>
                  </a:cubicBezTo>
                  <a:lnTo>
                    <a:pt x="24" y="0"/>
                  </a:lnTo>
                  <a:close/>
                </a:path>
              </a:pathLst>
            </a:custGeom>
            <a:gradFill rotWithShape="1">
              <a:gsLst>
                <a:gs pos="0">
                  <a:schemeClr val="bg2"/>
                </a:gs>
                <a:gs pos="100000">
                  <a:schemeClr val="bg1"/>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53" name="Freeform 7"/>
            <p:cNvSpPr>
              <a:spLocks/>
            </p:cNvSpPr>
            <p:nvPr/>
          </p:nvSpPr>
          <p:spPr bwMode="auto">
            <a:xfrm>
              <a:off x="104968558" y="112783865"/>
              <a:ext cx="312430" cy="162592"/>
            </a:xfrm>
            <a:custGeom>
              <a:avLst/>
              <a:gdLst>
                <a:gd name="T0" fmla="*/ 77 w 98"/>
                <a:gd name="T1" fmla="*/ 8 h 51"/>
                <a:gd name="T2" fmla="*/ 60 w 98"/>
                <a:gd name="T3" fmla="*/ 28 h 51"/>
                <a:gd name="T4" fmla="*/ 45 w 98"/>
                <a:gd name="T5" fmla="*/ 51 h 51"/>
                <a:gd name="T6" fmla="*/ 0 w 98"/>
                <a:gd name="T7" fmla="*/ 51 h 51"/>
                <a:gd name="T8" fmla="*/ 53 w 98"/>
                <a:gd name="T9" fmla="*/ 0 h 51"/>
                <a:gd name="T10" fmla="*/ 98 w 98"/>
                <a:gd name="T11" fmla="*/ 0 h 51"/>
                <a:gd name="T12" fmla="*/ 77 w 98"/>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98" h="51">
                  <a:moveTo>
                    <a:pt x="77" y="8"/>
                  </a:moveTo>
                  <a:cubicBezTo>
                    <a:pt x="71" y="13"/>
                    <a:pt x="65" y="20"/>
                    <a:pt x="60" y="28"/>
                  </a:cubicBezTo>
                  <a:cubicBezTo>
                    <a:pt x="55" y="35"/>
                    <a:pt x="50" y="43"/>
                    <a:pt x="45" y="51"/>
                  </a:cubicBezTo>
                  <a:cubicBezTo>
                    <a:pt x="0" y="51"/>
                    <a:pt x="0" y="51"/>
                    <a:pt x="0" y="51"/>
                  </a:cubicBezTo>
                  <a:cubicBezTo>
                    <a:pt x="16" y="26"/>
                    <a:pt x="31" y="0"/>
                    <a:pt x="53" y="0"/>
                  </a:cubicBezTo>
                  <a:cubicBezTo>
                    <a:pt x="98" y="0"/>
                    <a:pt x="98" y="0"/>
                    <a:pt x="98" y="0"/>
                  </a:cubicBezTo>
                  <a:cubicBezTo>
                    <a:pt x="91" y="0"/>
                    <a:pt x="84" y="3"/>
                    <a:pt x="77" y="8"/>
                  </a:cubicBezTo>
                  <a:close/>
                </a:path>
              </a:pathLst>
            </a:custGeom>
            <a:gradFill rotWithShape="1">
              <a:gsLst>
                <a:gs pos="0">
                  <a:schemeClr val="bg2"/>
                </a:gs>
                <a:gs pos="100000">
                  <a:schemeClr val="bg1"/>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grpSp>
      <p:sp>
        <p:nvSpPr>
          <p:cNvPr id="44" name="TextBox 43"/>
          <p:cNvSpPr txBox="1"/>
          <p:nvPr/>
        </p:nvSpPr>
        <p:spPr>
          <a:xfrm>
            <a:off x="285720" y="571480"/>
            <a:ext cx="3500462" cy="5324535"/>
          </a:xfrm>
          <a:prstGeom prst="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pPr algn="just"/>
            <a:r>
              <a:rPr lang="en-US" sz="2000" dirty="0" smtClean="0"/>
              <a:t>GC/MS of </a:t>
            </a:r>
            <a:r>
              <a:rPr lang="en-US" sz="2000" dirty="0" err="1" smtClean="0"/>
              <a:t>unsap</a:t>
            </a:r>
            <a:r>
              <a:rPr lang="en-US" sz="2000" dirty="0" smtClean="0"/>
              <a:t>. Matter revealed the identification of 18 compounds, representing 81.56% of total </a:t>
            </a:r>
            <a:r>
              <a:rPr lang="en-US" sz="2000" dirty="0" err="1" smtClean="0"/>
              <a:t>unsap</a:t>
            </a:r>
            <a:r>
              <a:rPr lang="en-US" sz="2000" dirty="0" smtClean="0"/>
              <a:t>.</a:t>
            </a:r>
          </a:p>
          <a:p>
            <a:pPr algn="just"/>
            <a:endParaRPr lang="en-US" sz="2000" dirty="0" smtClean="0"/>
          </a:p>
          <a:p>
            <a:pPr algn="just"/>
            <a:r>
              <a:rPr lang="en-US" sz="2000" dirty="0" smtClean="0"/>
              <a:t>2 steroidal compounds were identified: </a:t>
            </a:r>
            <a:r>
              <a:rPr lang="el-GR" sz="2000" dirty="0" smtClean="0"/>
              <a:t>β</a:t>
            </a:r>
            <a:r>
              <a:rPr lang="en-US" sz="2000" dirty="0" smtClean="0"/>
              <a:t>-</a:t>
            </a:r>
            <a:r>
              <a:rPr lang="en-US" sz="2000" dirty="0" err="1" smtClean="0"/>
              <a:t>sitosterol</a:t>
            </a:r>
            <a:r>
              <a:rPr lang="en-US" sz="2000" dirty="0" smtClean="0"/>
              <a:t> and </a:t>
            </a:r>
            <a:r>
              <a:rPr lang="en-US" sz="2000" dirty="0" err="1" smtClean="0"/>
              <a:t>stigmasterol</a:t>
            </a:r>
            <a:r>
              <a:rPr lang="en-US" sz="2000" dirty="0" smtClean="0"/>
              <a:t>.</a:t>
            </a:r>
          </a:p>
          <a:p>
            <a:pPr algn="just"/>
            <a:endParaRPr lang="en-US" sz="2000" dirty="0" smtClean="0"/>
          </a:p>
          <a:p>
            <a:pPr algn="just"/>
            <a:r>
              <a:rPr lang="en-US" sz="2000" dirty="0" smtClean="0"/>
              <a:t>2 </a:t>
            </a:r>
            <a:r>
              <a:rPr lang="en-US" sz="2000" dirty="0" err="1" smtClean="0"/>
              <a:t>triterpenes</a:t>
            </a:r>
            <a:r>
              <a:rPr lang="en-US" sz="2000" dirty="0" smtClean="0"/>
              <a:t> were detected: </a:t>
            </a:r>
            <a:r>
              <a:rPr lang="en-US" sz="2000" dirty="0" err="1" smtClean="0"/>
              <a:t>lupeol</a:t>
            </a:r>
            <a:r>
              <a:rPr lang="en-US" sz="2000" dirty="0" smtClean="0"/>
              <a:t> and </a:t>
            </a:r>
            <a:r>
              <a:rPr lang="en-US" sz="2000" dirty="0" err="1" smtClean="0"/>
              <a:t>ursolic</a:t>
            </a:r>
            <a:r>
              <a:rPr lang="en-US" sz="2000" dirty="0" smtClean="0"/>
              <a:t> acid.</a:t>
            </a:r>
          </a:p>
          <a:p>
            <a:pPr algn="just"/>
            <a:endParaRPr lang="en-US" sz="2000" dirty="0" smtClean="0"/>
          </a:p>
          <a:p>
            <a:pPr algn="just"/>
            <a:r>
              <a:rPr lang="en-US" sz="2000" dirty="0" err="1" smtClean="0"/>
              <a:t>Stigmasterol</a:t>
            </a:r>
            <a:r>
              <a:rPr lang="en-US" sz="2000" dirty="0" smtClean="0"/>
              <a:t> represents the major component in </a:t>
            </a:r>
            <a:r>
              <a:rPr lang="en-US" sz="2000" dirty="0" err="1" smtClean="0"/>
              <a:t>unsap</a:t>
            </a:r>
            <a:r>
              <a:rPr lang="en-US" sz="2000" dirty="0" smtClean="0"/>
              <a:t>. Matter (25.03%) followed by </a:t>
            </a:r>
            <a:r>
              <a:rPr lang="en-US" sz="2000" dirty="0" err="1" smtClean="0"/>
              <a:t>octacosne</a:t>
            </a:r>
            <a:r>
              <a:rPr lang="en-US" sz="2000" dirty="0" smtClean="0"/>
              <a:t> (11.01%) and </a:t>
            </a:r>
            <a:r>
              <a:rPr lang="en-US" sz="2000" dirty="0" err="1" smtClean="0"/>
              <a:t>hexacosane</a:t>
            </a:r>
            <a:r>
              <a:rPr lang="en-US" sz="2000" dirty="0" smtClean="0"/>
              <a:t> (10.1%).</a:t>
            </a:r>
            <a:endParaRPr lang="ar-SA" sz="2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28596" y="357166"/>
            <a:ext cx="5257800" cy="571504"/>
          </a:xfrm>
        </p:spPr>
        <p:txBody>
          <a:bodyPr>
            <a:noAutofit/>
          </a:bodyPr>
          <a:lstStyle/>
          <a:p>
            <a:r>
              <a:rPr lang="en-US" b="1" dirty="0" err="1" smtClean="0"/>
              <a:t>Flavonoid</a:t>
            </a:r>
            <a:r>
              <a:rPr lang="en-US" b="1" dirty="0" smtClean="0"/>
              <a:t> content</a:t>
            </a:r>
            <a:endParaRPr lang="en-US" b="1" dirty="0"/>
          </a:p>
        </p:txBody>
      </p:sp>
      <p:pic>
        <p:nvPicPr>
          <p:cNvPr id="20" name="Picture 2"/>
          <p:cNvPicPr>
            <a:picLocks noChangeAspect="1" noChangeArrowheads="1"/>
          </p:cNvPicPr>
          <p:nvPr/>
        </p:nvPicPr>
        <p:blipFill>
          <a:blip r:embed="rId2"/>
          <a:srcRect/>
          <a:stretch>
            <a:fillRect/>
          </a:stretch>
        </p:blipFill>
        <p:spPr bwMode="auto">
          <a:xfrm>
            <a:off x="2357422" y="3571877"/>
            <a:ext cx="4214842" cy="230324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2" name="Subtitle 21"/>
          <p:cNvSpPr>
            <a:spLocks noGrp="1"/>
          </p:cNvSpPr>
          <p:nvPr>
            <p:ph type="subTitle" idx="11"/>
          </p:nvPr>
        </p:nvSpPr>
        <p:spPr>
          <a:xfrm>
            <a:off x="428596" y="1071546"/>
            <a:ext cx="8143932" cy="2214578"/>
          </a:xfrm>
        </p:spPr>
        <p:style>
          <a:lnRef idx="1">
            <a:schemeClr val="accent3"/>
          </a:lnRef>
          <a:fillRef idx="2">
            <a:schemeClr val="accent3"/>
          </a:fillRef>
          <a:effectRef idx="1">
            <a:schemeClr val="accent3"/>
          </a:effectRef>
          <a:fontRef idx="minor">
            <a:schemeClr val="dk1"/>
          </a:fontRef>
        </p:style>
        <p:txBody>
          <a:bodyPr>
            <a:noAutofit/>
          </a:bodyPr>
          <a:lstStyle/>
          <a:p>
            <a:pPr algn="just">
              <a:lnSpc>
                <a:spcPct val="170000"/>
              </a:lnSpc>
            </a:pPr>
            <a:r>
              <a:rPr lang="en-US" dirty="0" smtClean="0"/>
              <a:t>HPLC/MS analysis of </a:t>
            </a:r>
            <a:r>
              <a:rPr lang="en-US" dirty="0" err="1" smtClean="0"/>
              <a:t>flavonoid</a:t>
            </a:r>
            <a:r>
              <a:rPr lang="en-US" dirty="0" smtClean="0"/>
              <a:t> content proved the presence of 6 main components.</a:t>
            </a:r>
          </a:p>
          <a:p>
            <a:pPr algn="just">
              <a:lnSpc>
                <a:spcPct val="170000"/>
              </a:lnSpc>
            </a:pPr>
            <a:r>
              <a:rPr lang="en-US" dirty="0" smtClean="0"/>
              <a:t>Identification by comparison with standard authentic samples and  comparing the data with published one.</a:t>
            </a:r>
          </a:p>
          <a:p>
            <a:pPr algn="just">
              <a:lnSpc>
                <a:spcPct val="170000"/>
              </a:lnSpc>
            </a:pPr>
            <a:endParaRPr lang="en-US" dirty="0" smtClean="0"/>
          </a:p>
          <a:p>
            <a:pPr algn="just">
              <a:lnSpc>
                <a:spcPct val="170000"/>
              </a:lnSpc>
            </a:pPr>
            <a:endParaRPr lang="en-US" dirty="0" smtClean="0"/>
          </a:p>
          <a:p>
            <a:pPr algn="just">
              <a:lnSpc>
                <a:spcPct val="170000"/>
              </a:lnSpc>
            </a:pPr>
            <a:endParaRPr lang="en-US" dirty="0" smtClean="0"/>
          </a:p>
          <a:p>
            <a:pPr algn="just">
              <a:lnSpc>
                <a:spcPct val="170000"/>
              </a:lnSpc>
            </a:pPr>
            <a:endParaRPr lang="en-US" dirty="0" smtClean="0"/>
          </a:p>
          <a:p>
            <a:pPr algn="just">
              <a:lnSpc>
                <a:spcPct val="170000"/>
              </a:lnSpc>
            </a:pPr>
            <a:endParaRPr lang="ar-SA"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le 16"/>
          <p:cNvGraphicFramePr>
            <a:graphicFrameLocks noGrp="1"/>
          </p:cNvGraphicFramePr>
          <p:nvPr/>
        </p:nvGraphicFramePr>
        <p:xfrm>
          <a:off x="1428728" y="785794"/>
          <a:ext cx="6500858" cy="1943100"/>
        </p:xfrm>
        <a:graphic>
          <a:graphicData uri="http://schemas.openxmlformats.org/drawingml/2006/table">
            <a:tbl>
              <a:tblPr>
                <a:tableStyleId>{284E427A-3D55-4303-BF80-6455036E1DE7}</a:tableStyleId>
              </a:tblPr>
              <a:tblGrid>
                <a:gridCol w="655388"/>
                <a:gridCol w="1049142"/>
                <a:gridCol w="2209545"/>
                <a:gridCol w="2586783"/>
              </a:tblGrid>
              <a:tr h="147634">
                <a:tc>
                  <a:txBody>
                    <a:bodyPr/>
                    <a:lstStyle/>
                    <a:p>
                      <a:pPr algn="ctr">
                        <a:lnSpc>
                          <a:spcPts val="1700"/>
                        </a:lnSpc>
                        <a:spcAft>
                          <a:spcPts val="0"/>
                        </a:spcAft>
                      </a:pPr>
                      <a:r>
                        <a:rPr lang="en-US" sz="1600" b="1" dirty="0"/>
                        <a:t>Peak</a:t>
                      </a:r>
                      <a:endParaRPr lang="en-US" sz="1600" b="1" dirty="0">
                        <a:solidFill>
                          <a:srgbClr val="000000"/>
                        </a:solidFill>
                        <a:latin typeface="Times New Roman"/>
                        <a:ea typeface="Times New Roman"/>
                      </a:endParaRPr>
                    </a:p>
                  </a:txBody>
                  <a:tcPr marL="68580" marR="68580" marT="0" marB="0" anchor="ctr"/>
                </a:tc>
                <a:tc>
                  <a:txBody>
                    <a:bodyPr/>
                    <a:lstStyle/>
                    <a:p>
                      <a:pPr algn="ctr">
                        <a:lnSpc>
                          <a:spcPts val="1700"/>
                        </a:lnSpc>
                        <a:spcAft>
                          <a:spcPts val="0"/>
                        </a:spcAft>
                      </a:pPr>
                      <a:r>
                        <a:rPr lang="en-US" sz="1600" b="1"/>
                        <a:t>R</a:t>
                      </a:r>
                      <a:r>
                        <a:rPr lang="en-US" sz="1600" b="1" baseline="-25000"/>
                        <a:t>t</a:t>
                      </a:r>
                      <a:r>
                        <a:rPr lang="en-US" sz="1600" b="1"/>
                        <a:t> (min.)</a:t>
                      </a:r>
                      <a:endParaRPr lang="en-US" sz="1600" b="1">
                        <a:solidFill>
                          <a:srgbClr val="000000"/>
                        </a:solidFill>
                        <a:latin typeface="Times New Roman"/>
                        <a:ea typeface="Times New Roman"/>
                      </a:endParaRPr>
                    </a:p>
                  </a:txBody>
                  <a:tcPr marL="68580" marR="68580" marT="0" marB="0" anchor="ctr"/>
                </a:tc>
                <a:tc>
                  <a:txBody>
                    <a:bodyPr/>
                    <a:lstStyle/>
                    <a:p>
                      <a:pPr algn="ctr">
                        <a:lnSpc>
                          <a:spcPts val="1700"/>
                        </a:lnSpc>
                        <a:spcAft>
                          <a:spcPts val="0"/>
                        </a:spcAft>
                      </a:pPr>
                      <a:r>
                        <a:rPr lang="en-US" sz="1600" b="1" dirty="0"/>
                        <a:t>Concentration</a:t>
                      </a:r>
                    </a:p>
                    <a:p>
                      <a:pPr algn="ctr">
                        <a:lnSpc>
                          <a:spcPts val="1700"/>
                        </a:lnSpc>
                        <a:spcAft>
                          <a:spcPts val="0"/>
                        </a:spcAft>
                      </a:pPr>
                      <a:r>
                        <a:rPr lang="en-US" sz="1600" b="1" dirty="0"/>
                        <a:t>(mg/100 g dry sample)</a:t>
                      </a:r>
                      <a:endParaRPr lang="en-US" sz="1600" b="1" dirty="0">
                        <a:solidFill>
                          <a:srgbClr val="000000"/>
                        </a:solidFill>
                        <a:latin typeface="Times New Roman"/>
                        <a:ea typeface="Times New Roman"/>
                      </a:endParaRPr>
                    </a:p>
                  </a:txBody>
                  <a:tcPr marL="68580" marR="68580" marT="0" marB="0" anchor="ctr"/>
                </a:tc>
                <a:tc>
                  <a:txBody>
                    <a:bodyPr/>
                    <a:lstStyle/>
                    <a:p>
                      <a:pPr algn="ctr">
                        <a:lnSpc>
                          <a:spcPts val="1700"/>
                        </a:lnSpc>
                        <a:spcAft>
                          <a:spcPts val="0"/>
                        </a:spcAft>
                      </a:pPr>
                      <a:r>
                        <a:rPr lang="en-US" sz="1600" b="1" dirty="0"/>
                        <a:t>Compound name</a:t>
                      </a:r>
                      <a:endParaRPr lang="en-US" sz="1600" b="1" dirty="0">
                        <a:solidFill>
                          <a:srgbClr val="000000"/>
                        </a:solidFill>
                        <a:latin typeface="Times New Roman"/>
                        <a:ea typeface="Times New Roman"/>
                      </a:endParaRPr>
                    </a:p>
                  </a:txBody>
                  <a:tcPr marL="68580" marR="68580" marT="0" marB="0" anchor="ctr"/>
                </a:tc>
              </a:tr>
              <a:tr h="0">
                <a:tc>
                  <a:txBody>
                    <a:bodyPr/>
                    <a:lstStyle/>
                    <a:p>
                      <a:pPr algn="ctr">
                        <a:lnSpc>
                          <a:spcPts val="1700"/>
                        </a:lnSpc>
                        <a:spcAft>
                          <a:spcPts val="0"/>
                        </a:spcAft>
                      </a:pPr>
                      <a:r>
                        <a:rPr lang="en-US" sz="1600" b="1"/>
                        <a:t>1</a:t>
                      </a:r>
                      <a:endParaRPr lang="en-US" sz="1600" b="1">
                        <a:solidFill>
                          <a:srgbClr val="000000"/>
                        </a:solidFill>
                        <a:latin typeface="Times New Roman"/>
                        <a:ea typeface="Times New Roman"/>
                      </a:endParaRPr>
                    </a:p>
                  </a:txBody>
                  <a:tcPr marL="68580" marR="68580" marT="0" marB="0" anchor="ctr"/>
                </a:tc>
                <a:tc>
                  <a:txBody>
                    <a:bodyPr/>
                    <a:lstStyle/>
                    <a:p>
                      <a:pPr algn="ctr">
                        <a:lnSpc>
                          <a:spcPts val="1700"/>
                        </a:lnSpc>
                        <a:spcAft>
                          <a:spcPts val="0"/>
                        </a:spcAft>
                      </a:pPr>
                      <a:r>
                        <a:rPr lang="en-US" sz="1600" b="1" dirty="0" smtClean="0"/>
                        <a:t>19.20</a:t>
                      </a:r>
                      <a:endParaRPr lang="en-US" sz="1600" b="1" dirty="0">
                        <a:solidFill>
                          <a:srgbClr val="000000"/>
                        </a:solidFill>
                        <a:latin typeface="Times New Roman"/>
                        <a:ea typeface="Times New Roman"/>
                      </a:endParaRPr>
                    </a:p>
                  </a:txBody>
                  <a:tcPr marL="68580" marR="68580" marT="0" marB="0" anchor="ctr"/>
                </a:tc>
                <a:tc>
                  <a:txBody>
                    <a:bodyPr/>
                    <a:lstStyle/>
                    <a:p>
                      <a:pPr algn="ctr">
                        <a:lnSpc>
                          <a:spcPts val="1700"/>
                        </a:lnSpc>
                        <a:spcAft>
                          <a:spcPts val="0"/>
                        </a:spcAft>
                      </a:pPr>
                      <a:r>
                        <a:rPr lang="en-US" sz="1600" b="1" dirty="0" smtClean="0"/>
                        <a:t>1.53 </a:t>
                      </a:r>
                      <a:r>
                        <a:rPr lang="en-US" sz="1600" b="1" dirty="0"/>
                        <a:t>± 0.35</a:t>
                      </a:r>
                      <a:endParaRPr lang="en-US" sz="1600" b="1" dirty="0">
                        <a:solidFill>
                          <a:srgbClr val="000000"/>
                        </a:solidFill>
                        <a:latin typeface="Times New Roman"/>
                        <a:ea typeface="Times New Roman"/>
                      </a:endParaRPr>
                    </a:p>
                  </a:txBody>
                  <a:tcPr marL="68580" marR="68580" marT="0" marB="0" anchor="ctr"/>
                </a:tc>
                <a:tc>
                  <a:txBody>
                    <a:bodyPr/>
                    <a:lstStyle/>
                    <a:p>
                      <a:pPr algn="ctr">
                        <a:lnSpc>
                          <a:spcPts val="1700"/>
                        </a:lnSpc>
                        <a:spcAft>
                          <a:spcPts val="0"/>
                        </a:spcAft>
                      </a:pPr>
                      <a:r>
                        <a:rPr lang="en-US" sz="1600" b="1" dirty="0" err="1" smtClean="0"/>
                        <a:t>Orientin</a:t>
                      </a:r>
                      <a:endParaRPr lang="en-US" sz="1600" b="1" dirty="0">
                        <a:solidFill>
                          <a:srgbClr val="000000"/>
                        </a:solidFill>
                        <a:latin typeface="Times New Roman"/>
                        <a:ea typeface="Times New Roman"/>
                      </a:endParaRPr>
                    </a:p>
                  </a:txBody>
                  <a:tcPr marL="68580" marR="68580" marT="0" marB="0" anchor="ctr"/>
                </a:tc>
              </a:tr>
              <a:tr h="0">
                <a:tc>
                  <a:txBody>
                    <a:bodyPr/>
                    <a:lstStyle/>
                    <a:p>
                      <a:pPr algn="ctr">
                        <a:lnSpc>
                          <a:spcPts val="1700"/>
                        </a:lnSpc>
                        <a:spcAft>
                          <a:spcPts val="0"/>
                        </a:spcAft>
                      </a:pPr>
                      <a:r>
                        <a:rPr lang="en-US" sz="1600" b="1"/>
                        <a:t>2</a:t>
                      </a:r>
                      <a:endParaRPr lang="en-US" sz="1600" b="1">
                        <a:solidFill>
                          <a:srgbClr val="000000"/>
                        </a:solidFill>
                        <a:latin typeface="Times New Roman"/>
                        <a:ea typeface="Times New Roman"/>
                      </a:endParaRPr>
                    </a:p>
                  </a:txBody>
                  <a:tcPr marL="68580" marR="68580" marT="0" marB="0" anchor="ctr"/>
                </a:tc>
                <a:tc>
                  <a:txBody>
                    <a:bodyPr/>
                    <a:lstStyle/>
                    <a:p>
                      <a:pPr algn="ctr">
                        <a:lnSpc>
                          <a:spcPts val="1700"/>
                        </a:lnSpc>
                        <a:spcAft>
                          <a:spcPts val="0"/>
                        </a:spcAft>
                      </a:pPr>
                      <a:r>
                        <a:rPr lang="en-US" sz="1600" b="1" dirty="0" smtClean="0"/>
                        <a:t>22.32</a:t>
                      </a:r>
                      <a:endParaRPr lang="en-US" sz="1600" b="1" dirty="0">
                        <a:solidFill>
                          <a:srgbClr val="000000"/>
                        </a:solidFill>
                        <a:latin typeface="Times New Roman"/>
                        <a:ea typeface="Times New Roman"/>
                      </a:endParaRPr>
                    </a:p>
                  </a:txBody>
                  <a:tcPr marL="68580" marR="68580" marT="0" marB="0" anchor="ctr"/>
                </a:tc>
                <a:tc>
                  <a:txBody>
                    <a:bodyPr/>
                    <a:lstStyle/>
                    <a:p>
                      <a:pPr algn="ctr">
                        <a:lnSpc>
                          <a:spcPts val="1700"/>
                        </a:lnSpc>
                        <a:spcAft>
                          <a:spcPts val="0"/>
                        </a:spcAft>
                      </a:pPr>
                      <a:r>
                        <a:rPr lang="en-US" sz="1600" b="1" dirty="0" smtClean="0"/>
                        <a:t>3.53  </a:t>
                      </a:r>
                      <a:r>
                        <a:rPr lang="en-US" sz="1600" b="1" dirty="0"/>
                        <a:t>± </a:t>
                      </a:r>
                      <a:r>
                        <a:rPr lang="en-US" sz="1600" b="1" dirty="0" smtClean="0"/>
                        <a:t>0.18</a:t>
                      </a:r>
                      <a:endParaRPr lang="en-US" sz="1600" b="1" dirty="0">
                        <a:solidFill>
                          <a:srgbClr val="000000"/>
                        </a:solidFill>
                        <a:latin typeface="Times New Roman"/>
                        <a:ea typeface="Times New Roman"/>
                      </a:endParaRPr>
                    </a:p>
                  </a:txBody>
                  <a:tcPr marL="68580" marR="68580" marT="0" marB="0" anchor="ctr"/>
                </a:tc>
                <a:tc>
                  <a:txBody>
                    <a:bodyPr/>
                    <a:lstStyle/>
                    <a:p>
                      <a:pPr algn="ctr">
                        <a:lnSpc>
                          <a:spcPts val="1700"/>
                        </a:lnSpc>
                        <a:spcAft>
                          <a:spcPts val="0"/>
                        </a:spcAft>
                      </a:pPr>
                      <a:r>
                        <a:rPr lang="en-US" sz="1600" b="1" dirty="0" err="1" smtClean="0"/>
                        <a:t>Vitexin</a:t>
                      </a:r>
                      <a:endParaRPr lang="en-US" sz="1600" b="1" dirty="0">
                        <a:solidFill>
                          <a:srgbClr val="000000"/>
                        </a:solidFill>
                        <a:latin typeface="Times New Roman"/>
                        <a:ea typeface="Times New Roman"/>
                      </a:endParaRPr>
                    </a:p>
                  </a:txBody>
                  <a:tcPr marL="68580" marR="68580" marT="0" marB="0" anchor="ctr"/>
                </a:tc>
              </a:tr>
              <a:tr h="0">
                <a:tc>
                  <a:txBody>
                    <a:bodyPr/>
                    <a:lstStyle/>
                    <a:p>
                      <a:pPr algn="ctr">
                        <a:lnSpc>
                          <a:spcPts val="1700"/>
                        </a:lnSpc>
                        <a:spcAft>
                          <a:spcPts val="0"/>
                        </a:spcAft>
                      </a:pPr>
                      <a:r>
                        <a:rPr lang="en-US" sz="1600" b="1"/>
                        <a:t>3</a:t>
                      </a:r>
                      <a:endParaRPr lang="en-US" sz="1600" b="1">
                        <a:solidFill>
                          <a:srgbClr val="000000"/>
                        </a:solidFill>
                        <a:latin typeface="Times New Roman"/>
                        <a:ea typeface="Times New Roman"/>
                      </a:endParaRPr>
                    </a:p>
                  </a:txBody>
                  <a:tcPr marL="68580" marR="68580" marT="0" marB="0" anchor="ctr"/>
                </a:tc>
                <a:tc>
                  <a:txBody>
                    <a:bodyPr/>
                    <a:lstStyle/>
                    <a:p>
                      <a:pPr algn="ctr">
                        <a:lnSpc>
                          <a:spcPts val="1700"/>
                        </a:lnSpc>
                        <a:spcAft>
                          <a:spcPts val="0"/>
                        </a:spcAft>
                      </a:pPr>
                      <a:r>
                        <a:rPr lang="en-US" sz="1600" b="1" dirty="0" smtClean="0"/>
                        <a:t>25.95</a:t>
                      </a:r>
                      <a:endParaRPr lang="en-US" sz="1600" b="1" dirty="0">
                        <a:solidFill>
                          <a:srgbClr val="000000"/>
                        </a:solidFill>
                        <a:latin typeface="Times New Roman"/>
                        <a:ea typeface="Times New Roman"/>
                      </a:endParaRPr>
                    </a:p>
                  </a:txBody>
                  <a:tcPr marL="68580" marR="68580" marT="0" marB="0" anchor="ctr"/>
                </a:tc>
                <a:tc>
                  <a:txBody>
                    <a:bodyPr/>
                    <a:lstStyle/>
                    <a:p>
                      <a:pPr algn="ctr">
                        <a:lnSpc>
                          <a:spcPts val="1700"/>
                        </a:lnSpc>
                        <a:spcAft>
                          <a:spcPts val="0"/>
                        </a:spcAft>
                      </a:pPr>
                      <a:r>
                        <a:rPr lang="en-US" sz="1600" b="1" dirty="0" smtClean="0"/>
                        <a:t>14.39 </a:t>
                      </a:r>
                      <a:r>
                        <a:rPr lang="en-US" sz="1600" b="1" dirty="0"/>
                        <a:t>± 0.97</a:t>
                      </a:r>
                      <a:endParaRPr lang="en-US" sz="1600" b="1" dirty="0">
                        <a:solidFill>
                          <a:srgbClr val="000000"/>
                        </a:solidFill>
                        <a:latin typeface="Times New Roman"/>
                        <a:ea typeface="Times New Roman"/>
                      </a:endParaRPr>
                    </a:p>
                  </a:txBody>
                  <a:tcPr marL="68580" marR="68580" marT="0" marB="0" anchor="ctr"/>
                </a:tc>
                <a:tc>
                  <a:txBody>
                    <a:bodyPr/>
                    <a:lstStyle/>
                    <a:p>
                      <a:pPr algn="ctr">
                        <a:lnSpc>
                          <a:spcPts val="1700"/>
                        </a:lnSpc>
                        <a:spcAft>
                          <a:spcPts val="0"/>
                        </a:spcAft>
                      </a:pPr>
                      <a:r>
                        <a:rPr lang="en-US" sz="1600" b="1" dirty="0" err="1" smtClean="0"/>
                        <a:t>Isovitexin</a:t>
                      </a:r>
                      <a:endParaRPr lang="en-US" sz="1600" b="1" dirty="0">
                        <a:solidFill>
                          <a:srgbClr val="000000"/>
                        </a:solidFill>
                        <a:latin typeface="Times New Roman"/>
                        <a:ea typeface="Times New Roman"/>
                      </a:endParaRPr>
                    </a:p>
                  </a:txBody>
                  <a:tcPr marL="68580" marR="68580" marT="0" marB="0" anchor="ctr"/>
                </a:tc>
              </a:tr>
              <a:tr h="0">
                <a:tc>
                  <a:txBody>
                    <a:bodyPr/>
                    <a:lstStyle/>
                    <a:p>
                      <a:pPr algn="ctr">
                        <a:lnSpc>
                          <a:spcPts val="1700"/>
                        </a:lnSpc>
                        <a:spcAft>
                          <a:spcPts val="0"/>
                        </a:spcAft>
                      </a:pPr>
                      <a:r>
                        <a:rPr lang="en-US" sz="1600" b="1"/>
                        <a:t>4</a:t>
                      </a:r>
                      <a:endParaRPr lang="en-US" sz="1600" b="1">
                        <a:solidFill>
                          <a:srgbClr val="000000"/>
                        </a:solidFill>
                        <a:latin typeface="Times New Roman"/>
                        <a:ea typeface="Times New Roman"/>
                      </a:endParaRPr>
                    </a:p>
                  </a:txBody>
                  <a:tcPr marL="68580" marR="68580" marT="0" marB="0" anchor="ctr"/>
                </a:tc>
                <a:tc>
                  <a:txBody>
                    <a:bodyPr/>
                    <a:lstStyle/>
                    <a:p>
                      <a:pPr algn="ctr">
                        <a:lnSpc>
                          <a:spcPts val="1700"/>
                        </a:lnSpc>
                        <a:spcAft>
                          <a:spcPts val="0"/>
                        </a:spcAft>
                      </a:pPr>
                      <a:r>
                        <a:rPr lang="en-US" sz="1600" b="1" dirty="0" smtClean="0"/>
                        <a:t>26.82</a:t>
                      </a:r>
                      <a:endParaRPr lang="en-US" sz="1600" b="1" dirty="0">
                        <a:solidFill>
                          <a:srgbClr val="000000"/>
                        </a:solidFill>
                        <a:latin typeface="Times New Roman"/>
                        <a:ea typeface="Times New Roman"/>
                      </a:endParaRPr>
                    </a:p>
                  </a:txBody>
                  <a:tcPr marL="68580" marR="68580" marT="0" marB="0" anchor="ctr"/>
                </a:tc>
                <a:tc>
                  <a:txBody>
                    <a:bodyPr/>
                    <a:lstStyle/>
                    <a:p>
                      <a:pPr algn="ctr">
                        <a:lnSpc>
                          <a:spcPts val="1700"/>
                        </a:lnSpc>
                        <a:spcAft>
                          <a:spcPts val="0"/>
                        </a:spcAft>
                      </a:pPr>
                      <a:r>
                        <a:rPr lang="en-US" sz="1600" b="1" dirty="0" smtClean="0"/>
                        <a:t>13.39 </a:t>
                      </a:r>
                      <a:r>
                        <a:rPr lang="en-US" sz="1600" b="1" dirty="0"/>
                        <a:t>± 0.56</a:t>
                      </a:r>
                      <a:endParaRPr lang="en-US" sz="1600" b="1" dirty="0">
                        <a:solidFill>
                          <a:srgbClr val="000000"/>
                        </a:solidFill>
                        <a:latin typeface="Times New Roman"/>
                        <a:ea typeface="Times New Roman"/>
                      </a:endParaRPr>
                    </a:p>
                  </a:txBody>
                  <a:tcPr marL="68580" marR="68580" marT="0" marB="0" anchor="ctr"/>
                </a:tc>
                <a:tc>
                  <a:txBody>
                    <a:bodyPr/>
                    <a:lstStyle/>
                    <a:p>
                      <a:pPr algn="ctr">
                        <a:lnSpc>
                          <a:spcPts val="1700"/>
                        </a:lnSpc>
                        <a:spcAft>
                          <a:spcPts val="0"/>
                        </a:spcAft>
                      </a:pPr>
                      <a:r>
                        <a:rPr lang="en-US" sz="1600" b="1" dirty="0" smtClean="0"/>
                        <a:t>Luteolin-7-O-glucoside</a:t>
                      </a:r>
                      <a:endParaRPr lang="en-US" sz="1600" b="1" dirty="0">
                        <a:solidFill>
                          <a:srgbClr val="000000"/>
                        </a:solidFill>
                        <a:latin typeface="Times New Roman"/>
                        <a:ea typeface="Times New Roman"/>
                      </a:endParaRPr>
                    </a:p>
                  </a:txBody>
                  <a:tcPr marL="68580" marR="68580" marT="0" marB="0" anchor="ctr"/>
                </a:tc>
              </a:tr>
              <a:tr h="0">
                <a:tc>
                  <a:txBody>
                    <a:bodyPr/>
                    <a:lstStyle/>
                    <a:p>
                      <a:pPr algn="ctr">
                        <a:lnSpc>
                          <a:spcPts val="1700"/>
                        </a:lnSpc>
                        <a:spcAft>
                          <a:spcPts val="0"/>
                        </a:spcAft>
                      </a:pPr>
                      <a:r>
                        <a:rPr lang="en-US" sz="1600" b="1"/>
                        <a:t>5</a:t>
                      </a:r>
                      <a:endParaRPr lang="en-US" sz="1600" b="1">
                        <a:solidFill>
                          <a:srgbClr val="000000"/>
                        </a:solidFill>
                        <a:latin typeface="Times New Roman"/>
                        <a:ea typeface="Times New Roman"/>
                      </a:endParaRPr>
                    </a:p>
                  </a:txBody>
                  <a:tcPr marL="68580" marR="68580" marT="0" marB="0" anchor="ctr"/>
                </a:tc>
                <a:tc>
                  <a:txBody>
                    <a:bodyPr/>
                    <a:lstStyle/>
                    <a:p>
                      <a:pPr algn="ctr">
                        <a:lnSpc>
                          <a:spcPts val="1700"/>
                        </a:lnSpc>
                        <a:spcAft>
                          <a:spcPts val="0"/>
                        </a:spcAft>
                      </a:pPr>
                      <a:r>
                        <a:rPr lang="en-US" sz="1600" b="1" dirty="0" smtClean="0"/>
                        <a:t>31.30</a:t>
                      </a:r>
                      <a:endParaRPr lang="en-US" sz="1600" b="1" dirty="0">
                        <a:solidFill>
                          <a:srgbClr val="000000"/>
                        </a:solidFill>
                        <a:latin typeface="Times New Roman"/>
                        <a:ea typeface="Times New Roman"/>
                      </a:endParaRPr>
                    </a:p>
                  </a:txBody>
                  <a:tcPr marL="68580" marR="68580" marT="0" marB="0" anchor="ctr"/>
                </a:tc>
                <a:tc>
                  <a:txBody>
                    <a:bodyPr/>
                    <a:lstStyle/>
                    <a:p>
                      <a:pPr algn="ctr">
                        <a:lnSpc>
                          <a:spcPts val="1700"/>
                        </a:lnSpc>
                        <a:spcAft>
                          <a:spcPts val="0"/>
                        </a:spcAft>
                      </a:pPr>
                      <a:r>
                        <a:rPr lang="en-US" sz="1600" b="1" dirty="0" smtClean="0"/>
                        <a:t>10.53 </a:t>
                      </a:r>
                      <a:r>
                        <a:rPr lang="en-US" sz="1600" b="1" dirty="0"/>
                        <a:t>± </a:t>
                      </a:r>
                      <a:r>
                        <a:rPr lang="en-US" sz="1600" b="1" dirty="0" smtClean="0"/>
                        <a:t>0.32</a:t>
                      </a:r>
                      <a:endParaRPr lang="en-US" sz="1600" b="1" dirty="0">
                        <a:solidFill>
                          <a:srgbClr val="000000"/>
                        </a:solidFill>
                        <a:latin typeface="Times New Roman"/>
                        <a:ea typeface="Times New Roman"/>
                      </a:endParaRPr>
                    </a:p>
                  </a:txBody>
                  <a:tcPr marL="68580" marR="68580" marT="0" marB="0" anchor="ctr"/>
                </a:tc>
                <a:tc>
                  <a:txBody>
                    <a:bodyPr/>
                    <a:lstStyle/>
                    <a:p>
                      <a:pPr algn="ctr">
                        <a:lnSpc>
                          <a:spcPts val="1700"/>
                        </a:lnSpc>
                        <a:spcAft>
                          <a:spcPts val="0"/>
                        </a:spcAft>
                      </a:pPr>
                      <a:r>
                        <a:rPr lang="en-US" sz="1600" b="1" dirty="0" smtClean="0"/>
                        <a:t>Apigenin-7-O-glucoside</a:t>
                      </a:r>
                      <a:endParaRPr lang="en-US" sz="1600" b="1" dirty="0">
                        <a:solidFill>
                          <a:srgbClr val="000000"/>
                        </a:solidFill>
                        <a:latin typeface="Times New Roman"/>
                        <a:ea typeface="Times New Roman"/>
                      </a:endParaRPr>
                    </a:p>
                  </a:txBody>
                  <a:tcPr marL="68580" marR="68580" marT="0" marB="0" anchor="ctr"/>
                </a:tc>
              </a:tr>
              <a:tr h="0">
                <a:tc>
                  <a:txBody>
                    <a:bodyPr/>
                    <a:lstStyle/>
                    <a:p>
                      <a:pPr algn="ctr">
                        <a:lnSpc>
                          <a:spcPts val="1700"/>
                        </a:lnSpc>
                        <a:spcAft>
                          <a:spcPts val="0"/>
                        </a:spcAft>
                      </a:pPr>
                      <a:r>
                        <a:rPr lang="en-US" sz="1600" b="1" dirty="0" smtClean="0"/>
                        <a:t>6</a:t>
                      </a:r>
                      <a:endParaRPr lang="en-US" sz="1600" b="1" dirty="0">
                        <a:solidFill>
                          <a:srgbClr val="000000"/>
                        </a:solidFill>
                        <a:latin typeface="Times New Roman"/>
                        <a:ea typeface="Times New Roman"/>
                      </a:endParaRPr>
                    </a:p>
                  </a:txBody>
                  <a:tcPr marL="68580" marR="68580" marT="0" marB="0" anchor="ctr"/>
                </a:tc>
                <a:tc>
                  <a:txBody>
                    <a:bodyPr/>
                    <a:lstStyle/>
                    <a:p>
                      <a:pPr algn="ctr">
                        <a:lnSpc>
                          <a:spcPts val="1700"/>
                        </a:lnSpc>
                        <a:spcAft>
                          <a:spcPts val="0"/>
                        </a:spcAft>
                      </a:pPr>
                      <a:r>
                        <a:rPr lang="en-US" sz="1600" b="1" dirty="0" smtClean="0"/>
                        <a:t>47.32</a:t>
                      </a:r>
                      <a:endParaRPr lang="en-US" sz="1600" b="1" dirty="0">
                        <a:solidFill>
                          <a:srgbClr val="000000"/>
                        </a:solidFill>
                        <a:latin typeface="Times New Roman"/>
                        <a:ea typeface="Times New Roman"/>
                      </a:endParaRPr>
                    </a:p>
                  </a:txBody>
                  <a:tcPr marL="68580" marR="68580" marT="0" marB="0" anchor="ctr"/>
                </a:tc>
                <a:tc>
                  <a:txBody>
                    <a:bodyPr/>
                    <a:lstStyle/>
                    <a:p>
                      <a:pPr algn="ctr" rtl="0">
                        <a:lnSpc>
                          <a:spcPts val="1700"/>
                        </a:lnSpc>
                        <a:spcAft>
                          <a:spcPts val="0"/>
                        </a:spcAft>
                      </a:pPr>
                      <a:r>
                        <a:rPr lang="en-US" sz="1600" b="1" dirty="0" smtClean="0"/>
                        <a:t>4.74 ± 0.62</a:t>
                      </a:r>
                      <a:endParaRPr lang="en-US" sz="1600" b="1" dirty="0">
                        <a:solidFill>
                          <a:srgbClr val="000000"/>
                        </a:solidFill>
                        <a:latin typeface="Times New Roman"/>
                        <a:ea typeface="Times New Roman"/>
                      </a:endParaRPr>
                    </a:p>
                  </a:txBody>
                  <a:tcPr marL="68580" marR="68580" marT="0" marB="0" anchor="ctr"/>
                </a:tc>
                <a:tc>
                  <a:txBody>
                    <a:bodyPr/>
                    <a:lstStyle/>
                    <a:p>
                      <a:pPr algn="ctr">
                        <a:lnSpc>
                          <a:spcPts val="1700"/>
                        </a:lnSpc>
                        <a:spcAft>
                          <a:spcPts val="0"/>
                        </a:spcAft>
                      </a:pPr>
                      <a:r>
                        <a:rPr lang="en-US" sz="1600" b="1" dirty="0" err="1" smtClean="0"/>
                        <a:t>Chrysoeriol</a:t>
                      </a:r>
                      <a:endParaRPr lang="en-US" sz="1600" b="1" dirty="0">
                        <a:solidFill>
                          <a:srgbClr val="000000"/>
                        </a:solidFill>
                        <a:latin typeface="Times New Roman"/>
                        <a:ea typeface="Times New Roman"/>
                      </a:endParaRPr>
                    </a:p>
                  </a:txBody>
                  <a:tcPr marL="68580" marR="68580" marT="0" marB="0" anchor="ctr"/>
                </a:tc>
              </a:tr>
            </a:tbl>
          </a:graphicData>
        </a:graphic>
      </p:graphicFrame>
      <p:graphicFrame>
        <p:nvGraphicFramePr>
          <p:cNvPr id="20" name="Table 19"/>
          <p:cNvGraphicFramePr>
            <a:graphicFrameLocks noGrp="1"/>
          </p:cNvGraphicFramePr>
          <p:nvPr/>
        </p:nvGraphicFramePr>
        <p:xfrm>
          <a:off x="1" y="3214686"/>
          <a:ext cx="6072197" cy="2992120"/>
        </p:xfrm>
        <a:graphic>
          <a:graphicData uri="http://schemas.openxmlformats.org/drawingml/2006/table">
            <a:tbl>
              <a:tblPr>
                <a:tableStyleId>{00A15C55-8517-42AA-B614-E9B94910E393}</a:tableStyleId>
              </a:tblPr>
              <a:tblGrid>
                <a:gridCol w="471392"/>
                <a:gridCol w="1671715"/>
                <a:gridCol w="928694"/>
                <a:gridCol w="975867"/>
                <a:gridCol w="1011916"/>
                <a:gridCol w="1012613"/>
              </a:tblGrid>
              <a:tr h="259324">
                <a:tc>
                  <a:txBody>
                    <a:bodyPr/>
                    <a:lstStyle/>
                    <a:p>
                      <a:pPr algn="ctr">
                        <a:lnSpc>
                          <a:spcPct val="150000"/>
                        </a:lnSpc>
                        <a:spcAft>
                          <a:spcPts val="0"/>
                        </a:spcAft>
                      </a:pPr>
                      <a:r>
                        <a:rPr lang="en-US" sz="1600" b="1" dirty="0"/>
                        <a:t>No.</a:t>
                      </a:r>
                      <a:endParaRPr lang="en-US" sz="1600" b="1" dirty="0">
                        <a:solidFill>
                          <a:srgbClr val="000000"/>
                        </a:solidFill>
                        <a:latin typeface="+mj-lt"/>
                        <a:ea typeface="Times New Roman"/>
                        <a:cs typeface="+mn-cs"/>
                      </a:endParaRPr>
                    </a:p>
                  </a:txBody>
                  <a:tcPr marL="64896" marR="64896" marT="0" marB="0" anchor="ctr"/>
                </a:tc>
                <a:tc>
                  <a:txBody>
                    <a:bodyPr/>
                    <a:lstStyle/>
                    <a:p>
                      <a:pPr algn="ctr">
                        <a:lnSpc>
                          <a:spcPct val="150000"/>
                        </a:lnSpc>
                        <a:spcAft>
                          <a:spcPts val="0"/>
                        </a:spcAft>
                      </a:pPr>
                      <a:r>
                        <a:rPr lang="en-US" sz="1600" b="1" dirty="0"/>
                        <a:t>Compound </a:t>
                      </a:r>
                      <a:endParaRPr lang="en-US" sz="1600" b="1" dirty="0">
                        <a:solidFill>
                          <a:srgbClr val="000000"/>
                        </a:solidFill>
                        <a:latin typeface="+mj-lt"/>
                        <a:ea typeface="Times New Roman"/>
                        <a:cs typeface="+mn-cs"/>
                      </a:endParaRPr>
                    </a:p>
                  </a:txBody>
                  <a:tcPr marL="64896" marR="64896" marT="0" marB="0" anchor="ctr"/>
                </a:tc>
                <a:tc>
                  <a:txBody>
                    <a:bodyPr/>
                    <a:lstStyle/>
                    <a:p>
                      <a:pPr algn="ctr" rtl="0">
                        <a:lnSpc>
                          <a:spcPct val="150000"/>
                        </a:lnSpc>
                        <a:spcAft>
                          <a:spcPts val="0"/>
                        </a:spcAft>
                      </a:pPr>
                      <a:r>
                        <a:rPr lang="en-US" sz="1600" b="1" dirty="0" smtClean="0"/>
                        <a:t>R</a:t>
                      </a:r>
                      <a:r>
                        <a:rPr lang="en-US" sz="1600" b="1" baseline="-25000" dirty="0" smtClean="0"/>
                        <a:t>3'</a:t>
                      </a:r>
                      <a:endParaRPr lang="en-US" sz="1600" b="1" dirty="0">
                        <a:solidFill>
                          <a:srgbClr val="000000"/>
                        </a:solidFill>
                        <a:latin typeface="+mj-lt"/>
                        <a:ea typeface="Times New Roman"/>
                        <a:cs typeface="+mn-cs"/>
                      </a:endParaRPr>
                    </a:p>
                  </a:txBody>
                  <a:tcPr marL="64896" marR="64896" marT="0" marB="0" anchor="ctr"/>
                </a:tc>
                <a:tc>
                  <a:txBody>
                    <a:bodyPr/>
                    <a:lstStyle/>
                    <a:p>
                      <a:pPr algn="ctr" rtl="0">
                        <a:lnSpc>
                          <a:spcPct val="150000"/>
                        </a:lnSpc>
                        <a:spcAft>
                          <a:spcPts val="0"/>
                        </a:spcAft>
                      </a:pPr>
                      <a:r>
                        <a:rPr lang="en-US" sz="1600" b="1" dirty="0" smtClean="0"/>
                        <a:t>R</a:t>
                      </a:r>
                      <a:r>
                        <a:rPr lang="en-US" sz="1600" b="1" baseline="-25000" dirty="0" smtClean="0"/>
                        <a:t>6</a:t>
                      </a:r>
                      <a:endParaRPr lang="en-US" sz="1600" b="1" dirty="0">
                        <a:solidFill>
                          <a:srgbClr val="000000"/>
                        </a:solidFill>
                        <a:latin typeface="+mj-lt"/>
                        <a:ea typeface="Times New Roman"/>
                        <a:cs typeface="+mn-cs"/>
                      </a:endParaRPr>
                    </a:p>
                  </a:txBody>
                  <a:tcPr marL="64896" marR="64896" marT="0" marB="0" anchor="ctr"/>
                </a:tc>
                <a:tc>
                  <a:txBody>
                    <a:bodyPr/>
                    <a:lstStyle/>
                    <a:p>
                      <a:pPr algn="ctr" rtl="0">
                        <a:lnSpc>
                          <a:spcPct val="150000"/>
                        </a:lnSpc>
                        <a:spcAft>
                          <a:spcPts val="0"/>
                        </a:spcAft>
                      </a:pPr>
                      <a:r>
                        <a:rPr lang="en-US" sz="1600" b="1" dirty="0" smtClean="0"/>
                        <a:t>R</a:t>
                      </a:r>
                      <a:r>
                        <a:rPr lang="en-US" sz="1600" b="1" baseline="-25000" dirty="0" smtClean="0"/>
                        <a:t>7</a:t>
                      </a:r>
                      <a:endParaRPr lang="en-US" sz="1600" b="1" dirty="0">
                        <a:solidFill>
                          <a:srgbClr val="000000"/>
                        </a:solidFill>
                        <a:latin typeface="+mj-lt"/>
                        <a:ea typeface="Times New Roman"/>
                        <a:cs typeface="+mn-cs"/>
                      </a:endParaRPr>
                    </a:p>
                  </a:txBody>
                  <a:tcPr marL="64896" marR="64896" marT="0" marB="0" anchor="ctr"/>
                </a:tc>
                <a:tc>
                  <a:txBody>
                    <a:bodyPr/>
                    <a:lstStyle/>
                    <a:p>
                      <a:pPr algn="ctr" rtl="0">
                        <a:lnSpc>
                          <a:spcPct val="150000"/>
                        </a:lnSpc>
                        <a:spcAft>
                          <a:spcPts val="0"/>
                        </a:spcAft>
                      </a:pPr>
                      <a:r>
                        <a:rPr lang="en-US" sz="1600" b="1" dirty="0" smtClean="0"/>
                        <a:t>R</a:t>
                      </a:r>
                      <a:r>
                        <a:rPr lang="en-US" sz="1600" b="1" baseline="-25000" dirty="0" smtClean="0"/>
                        <a:t>8</a:t>
                      </a:r>
                      <a:endParaRPr lang="en-US" sz="1600" b="1" dirty="0">
                        <a:solidFill>
                          <a:srgbClr val="000000"/>
                        </a:solidFill>
                        <a:latin typeface="+mj-lt"/>
                        <a:ea typeface="Times New Roman"/>
                        <a:cs typeface="+mn-cs"/>
                      </a:endParaRPr>
                    </a:p>
                  </a:txBody>
                  <a:tcPr marL="64896" marR="64896" marT="0" marB="0" anchor="ctr"/>
                </a:tc>
              </a:tr>
              <a:tr h="292594">
                <a:tc>
                  <a:txBody>
                    <a:bodyPr/>
                    <a:lstStyle/>
                    <a:p>
                      <a:pPr algn="ctr">
                        <a:lnSpc>
                          <a:spcPct val="150000"/>
                        </a:lnSpc>
                        <a:spcAft>
                          <a:spcPts val="0"/>
                        </a:spcAft>
                      </a:pPr>
                      <a:r>
                        <a:rPr lang="en-US" sz="1600" b="1" dirty="0" smtClean="0"/>
                        <a:t>1</a:t>
                      </a:r>
                      <a:endParaRPr lang="en-US" sz="1600" b="1" dirty="0">
                        <a:solidFill>
                          <a:srgbClr val="000000"/>
                        </a:solidFill>
                        <a:latin typeface="+mj-lt"/>
                        <a:ea typeface="Times New Roman"/>
                        <a:cs typeface="+mn-cs"/>
                      </a:endParaRPr>
                    </a:p>
                  </a:txBody>
                  <a:tcPr marL="64896" marR="64896" marT="0" marB="0" anchor="ctr"/>
                </a:tc>
                <a:tc>
                  <a:txBody>
                    <a:bodyPr/>
                    <a:lstStyle/>
                    <a:p>
                      <a:pPr algn="ctr">
                        <a:lnSpc>
                          <a:spcPct val="150000"/>
                        </a:lnSpc>
                        <a:spcAft>
                          <a:spcPts val="0"/>
                        </a:spcAft>
                      </a:pPr>
                      <a:r>
                        <a:rPr lang="en-US" sz="1600" b="1" dirty="0" err="1" smtClean="0"/>
                        <a:t>Orientin</a:t>
                      </a:r>
                      <a:endParaRPr lang="en-US" sz="1600" b="1" dirty="0">
                        <a:solidFill>
                          <a:srgbClr val="000000"/>
                        </a:solidFill>
                        <a:latin typeface="+mj-lt"/>
                        <a:ea typeface="Times New Roman"/>
                        <a:cs typeface="+mn-cs"/>
                      </a:endParaRPr>
                    </a:p>
                  </a:txBody>
                  <a:tcPr marL="64896" marR="64896" marT="0" marB="0" anchor="ctr"/>
                </a:tc>
                <a:tc>
                  <a:txBody>
                    <a:bodyPr/>
                    <a:lstStyle/>
                    <a:p>
                      <a:pPr algn="ctr">
                        <a:lnSpc>
                          <a:spcPct val="150000"/>
                        </a:lnSpc>
                        <a:spcAft>
                          <a:spcPts val="0"/>
                        </a:spcAft>
                      </a:pPr>
                      <a:r>
                        <a:rPr lang="en-US" sz="1600" b="1" dirty="0" smtClean="0"/>
                        <a:t>OH</a:t>
                      </a:r>
                      <a:endParaRPr lang="en-US" sz="1600" b="1" dirty="0">
                        <a:solidFill>
                          <a:srgbClr val="000000"/>
                        </a:solidFill>
                        <a:latin typeface="+mj-lt"/>
                        <a:ea typeface="Times New Roman"/>
                        <a:cs typeface="+mn-cs"/>
                      </a:endParaRPr>
                    </a:p>
                  </a:txBody>
                  <a:tcPr marL="64896" marR="64896" marT="0" marB="0" anchor="ctr"/>
                </a:tc>
                <a:tc>
                  <a:txBody>
                    <a:bodyPr/>
                    <a:lstStyle/>
                    <a:p>
                      <a:pPr algn="ctr">
                        <a:lnSpc>
                          <a:spcPct val="150000"/>
                        </a:lnSpc>
                        <a:spcAft>
                          <a:spcPts val="0"/>
                        </a:spcAft>
                      </a:pPr>
                      <a:r>
                        <a:rPr lang="en-US" sz="1600" b="1" dirty="0" smtClean="0"/>
                        <a:t>H</a:t>
                      </a:r>
                      <a:endParaRPr lang="en-US" sz="1600" b="1" dirty="0">
                        <a:solidFill>
                          <a:srgbClr val="000000"/>
                        </a:solidFill>
                        <a:latin typeface="+mj-lt"/>
                        <a:ea typeface="Times New Roman"/>
                        <a:cs typeface="+mn-cs"/>
                      </a:endParaRPr>
                    </a:p>
                  </a:txBody>
                  <a:tcPr marL="64896" marR="64896" marT="0" marB="0" anchor="ctr"/>
                </a:tc>
                <a:tc>
                  <a:txBody>
                    <a:bodyPr/>
                    <a:lstStyle/>
                    <a:p>
                      <a:pPr algn="ctr">
                        <a:lnSpc>
                          <a:spcPct val="150000"/>
                        </a:lnSpc>
                        <a:spcAft>
                          <a:spcPts val="0"/>
                        </a:spcAft>
                      </a:pPr>
                      <a:r>
                        <a:rPr lang="en-US" sz="1600" b="1" dirty="0" smtClean="0"/>
                        <a:t>H</a:t>
                      </a:r>
                      <a:endParaRPr lang="en-US" sz="1600" b="1" dirty="0">
                        <a:solidFill>
                          <a:srgbClr val="000000"/>
                        </a:solidFill>
                        <a:latin typeface="+mj-lt"/>
                        <a:ea typeface="Times New Roman"/>
                        <a:cs typeface="+mn-cs"/>
                      </a:endParaRPr>
                    </a:p>
                  </a:txBody>
                  <a:tcPr marL="64896" marR="64896" marT="0" marB="0" anchor="ctr"/>
                </a:tc>
                <a:tc>
                  <a:txBody>
                    <a:bodyPr/>
                    <a:lstStyle/>
                    <a:p>
                      <a:pPr algn="ctr">
                        <a:lnSpc>
                          <a:spcPct val="150000"/>
                        </a:lnSpc>
                        <a:spcAft>
                          <a:spcPts val="0"/>
                        </a:spcAft>
                      </a:pPr>
                      <a:r>
                        <a:rPr lang="en-US" sz="1600" b="1" dirty="0" smtClean="0"/>
                        <a:t>Glucose</a:t>
                      </a:r>
                      <a:endParaRPr lang="en-US" sz="1600" b="1" dirty="0">
                        <a:solidFill>
                          <a:srgbClr val="000000"/>
                        </a:solidFill>
                        <a:latin typeface="+mj-lt"/>
                        <a:ea typeface="Times New Roman"/>
                        <a:cs typeface="+mn-cs"/>
                      </a:endParaRPr>
                    </a:p>
                  </a:txBody>
                  <a:tcPr marL="64896" marR="64896" marT="0" marB="0" anchor="ctr"/>
                </a:tc>
              </a:tr>
              <a:tr h="292594">
                <a:tc>
                  <a:txBody>
                    <a:bodyPr/>
                    <a:lstStyle/>
                    <a:p>
                      <a:pPr algn="ctr">
                        <a:lnSpc>
                          <a:spcPct val="150000"/>
                        </a:lnSpc>
                        <a:spcAft>
                          <a:spcPts val="0"/>
                        </a:spcAft>
                      </a:pPr>
                      <a:r>
                        <a:rPr lang="en-US" sz="1600" b="1" dirty="0" smtClean="0"/>
                        <a:t>2</a:t>
                      </a:r>
                      <a:endParaRPr lang="en-US" sz="1600" b="1" dirty="0">
                        <a:solidFill>
                          <a:srgbClr val="000000"/>
                        </a:solidFill>
                        <a:latin typeface="+mj-lt"/>
                        <a:ea typeface="Times New Roman"/>
                        <a:cs typeface="+mn-cs"/>
                      </a:endParaRPr>
                    </a:p>
                  </a:txBody>
                  <a:tcPr marL="64896" marR="64896" marT="0" marB="0" anchor="ctr"/>
                </a:tc>
                <a:tc>
                  <a:txBody>
                    <a:bodyPr/>
                    <a:lstStyle/>
                    <a:p>
                      <a:pPr algn="ctr">
                        <a:lnSpc>
                          <a:spcPct val="150000"/>
                        </a:lnSpc>
                        <a:spcAft>
                          <a:spcPts val="0"/>
                        </a:spcAft>
                      </a:pPr>
                      <a:r>
                        <a:rPr lang="en-US" sz="1600" b="1" dirty="0" err="1" smtClean="0"/>
                        <a:t>Vitexin</a:t>
                      </a:r>
                      <a:endParaRPr lang="en-US" sz="1600" b="1" dirty="0">
                        <a:solidFill>
                          <a:srgbClr val="000000"/>
                        </a:solidFill>
                        <a:latin typeface="+mj-lt"/>
                        <a:ea typeface="Times New Roman"/>
                        <a:cs typeface="+mn-cs"/>
                      </a:endParaRPr>
                    </a:p>
                  </a:txBody>
                  <a:tcPr marL="64896" marR="64896" marT="0" marB="0" anchor="ctr"/>
                </a:tc>
                <a:tc>
                  <a:txBody>
                    <a:bodyPr/>
                    <a:lstStyle/>
                    <a:p>
                      <a:pPr algn="ctr">
                        <a:lnSpc>
                          <a:spcPct val="150000"/>
                        </a:lnSpc>
                        <a:spcAft>
                          <a:spcPts val="0"/>
                        </a:spcAft>
                      </a:pPr>
                      <a:r>
                        <a:rPr lang="en-US" sz="1600" b="1" dirty="0" smtClean="0"/>
                        <a:t>H</a:t>
                      </a:r>
                      <a:endParaRPr lang="en-US" sz="1600" b="1" dirty="0">
                        <a:solidFill>
                          <a:srgbClr val="000000"/>
                        </a:solidFill>
                        <a:latin typeface="+mj-lt"/>
                        <a:ea typeface="Times New Roman"/>
                        <a:cs typeface="+mn-cs"/>
                      </a:endParaRPr>
                    </a:p>
                  </a:txBody>
                  <a:tcPr marL="64896" marR="64896" marT="0" marB="0" anchor="ctr"/>
                </a:tc>
                <a:tc>
                  <a:txBody>
                    <a:bodyPr/>
                    <a:lstStyle/>
                    <a:p>
                      <a:pPr algn="ctr">
                        <a:lnSpc>
                          <a:spcPct val="150000"/>
                        </a:lnSpc>
                        <a:spcAft>
                          <a:spcPts val="0"/>
                        </a:spcAft>
                      </a:pPr>
                      <a:r>
                        <a:rPr lang="en-US" sz="1600" b="1" dirty="0" smtClean="0"/>
                        <a:t>H</a:t>
                      </a:r>
                      <a:endParaRPr lang="en-US" sz="1600" b="1" dirty="0">
                        <a:solidFill>
                          <a:srgbClr val="000000"/>
                        </a:solidFill>
                        <a:latin typeface="+mj-lt"/>
                        <a:ea typeface="Times New Roman"/>
                        <a:cs typeface="+mn-cs"/>
                      </a:endParaRPr>
                    </a:p>
                  </a:txBody>
                  <a:tcPr marL="64896" marR="64896" marT="0" marB="0" anchor="ctr"/>
                </a:tc>
                <a:tc>
                  <a:txBody>
                    <a:bodyPr/>
                    <a:lstStyle/>
                    <a:p>
                      <a:pPr algn="ctr">
                        <a:lnSpc>
                          <a:spcPct val="150000"/>
                        </a:lnSpc>
                        <a:spcAft>
                          <a:spcPts val="0"/>
                        </a:spcAft>
                      </a:pPr>
                      <a:r>
                        <a:rPr lang="en-US" sz="1600" b="1" dirty="0" smtClean="0"/>
                        <a:t>H</a:t>
                      </a:r>
                      <a:endParaRPr lang="en-US" sz="1600" b="1" dirty="0">
                        <a:solidFill>
                          <a:srgbClr val="000000"/>
                        </a:solidFill>
                        <a:latin typeface="+mj-lt"/>
                        <a:ea typeface="Times New Roman"/>
                        <a:cs typeface="+mn-cs"/>
                      </a:endParaRPr>
                    </a:p>
                  </a:txBody>
                  <a:tcPr marL="64896" marR="64896" marT="0" marB="0" anchor="ctr"/>
                </a:tc>
                <a:tc>
                  <a:txBody>
                    <a:bodyPr/>
                    <a:lstStyle/>
                    <a:p>
                      <a:pPr algn="ctr">
                        <a:lnSpc>
                          <a:spcPct val="150000"/>
                        </a:lnSpc>
                        <a:spcAft>
                          <a:spcPts val="0"/>
                        </a:spcAft>
                      </a:pPr>
                      <a:r>
                        <a:rPr lang="en-US" sz="1600" b="1" dirty="0" smtClean="0"/>
                        <a:t>Glucose</a:t>
                      </a:r>
                      <a:endParaRPr lang="en-US" sz="1600" b="1" dirty="0">
                        <a:solidFill>
                          <a:srgbClr val="000000"/>
                        </a:solidFill>
                        <a:latin typeface="+mj-lt"/>
                        <a:ea typeface="Times New Roman"/>
                        <a:cs typeface="+mn-cs"/>
                      </a:endParaRPr>
                    </a:p>
                  </a:txBody>
                  <a:tcPr marL="64896" marR="64896" marT="0" marB="0" anchor="ctr"/>
                </a:tc>
              </a:tr>
              <a:tr h="292594">
                <a:tc>
                  <a:txBody>
                    <a:bodyPr/>
                    <a:lstStyle/>
                    <a:p>
                      <a:pPr algn="ctr">
                        <a:lnSpc>
                          <a:spcPct val="150000"/>
                        </a:lnSpc>
                        <a:spcAft>
                          <a:spcPts val="0"/>
                        </a:spcAft>
                      </a:pPr>
                      <a:r>
                        <a:rPr lang="en-US" sz="1600" b="1" dirty="0" smtClean="0"/>
                        <a:t>3</a:t>
                      </a:r>
                      <a:endParaRPr lang="en-US" sz="1600" b="1" dirty="0">
                        <a:solidFill>
                          <a:srgbClr val="000000"/>
                        </a:solidFill>
                        <a:latin typeface="+mj-lt"/>
                        <a:ea typeface="Times New Roman"/>
                        <a:cs typeface="+mn-cs"/>
                      </a:endParaRPr>
                    </a:p>
                  </a:txBody>
                  <a:tcPr marL="64896" marR="64896" marT="0" marB="0" anchor="ctr"/>
                </a:tc>
                <a:tc>
                  <a:txBody>
                    <a:bodyPr/>
                    <a:lstStyle/>
                    <a:p>
                      <a:pPr algn="ctr">
                        <a:lnSpc>
                          <a:spcPct val="150000"/>
                        </a:lnSpc>
                        <a:spcAft>
                          <a:spcPts val="0"/>
                        </a:spcAft>
                      </a:pPr>
                      <a:r>
                        <a:rPr lang="en-US" sz="1600" b="1" dirty="0" err="1" smtClean="0"/>
                        <a:t>Isovitexin</a:t>
                      </a:r>
                      <a:endParaRPr lang="en-US" sz="1600" b="1" dirty="0">
                        <a:solidFill>
                          <a:srgbClr val="000000"/>
                        </a:solidFill>
                        <a:latin typeface="+mj-lt"/>
                        <a:ea typeface="Times New Roman"/>
                        <a:cs typeface="+mn-cs"/>
                      </a:endParaRPr>
                    </a:p>
                  </a:txBody>
                  <a:tcPr marL="64896" marR="64896" marT="0" marB="0" anchor="ctr"/>
                </a:tc>
                <a:tc>
                  <a:txBody>
                    <a:bodyPr/>
                    <a:lstStyle/>
                    <a:p>
                      <a:pPr algn="ctr">
                        <a:lnSpc>
                          <a:spcPct val="150000"/>
                        </a:lnSpc>
                        <a:spcAft>
                          <a:spcPts val="0"/>
                        </a:spcAft>
                      </a:pPr>
                      <a:r>
                        <a:rPr lang="en-US" sz="1600" b="1" dirty="0" smtClean="0"/>
                        <a:t>H</a:t>
                      </a:r>
                      <a:endParaRPr lang="en-US" sz="1600" b="1" dirty="0">
                        <a:solidFill>
                          <a:srgbClr val="000000"/>
                        </a:solidFill>
                        <a:latin typeface="+mj-lt"/>
                        <a:ea typeface="Times New Roman"/>
                        <a:cs typeface="+mn-cs"/>
                      </a:endParaRPr>
                    </a:p>
                  </a:txBody>
                  <a:tcPr marL="64896" marR="64896" marT="0" marB="0" anchor="ctr"/>
                </a:tc>
                <a:tc>
                  <a:txBody>
                    <a:bodyPr/>
                    <a:lstStyle/>
                    <a:p>
                      <a:pPr algn="ctr">
                        <a:lnSpc>
                          <a:spcPct val="150000"/>
                        </a:lnSpc>
                        <a:spcAft>
                          <a:spcPts val="0"/>
                        </a:spcAft>
                      </a:pPr>
                      <a:r>
                        <a:rPr lang="en-US" sz="1600" b="1" dirty="0" smtClean="0"/>
                        <a:t>Glucose</a:t>
                      </a:r>
                      <a:endParaRPr lang="en-US" sz="1600" b="1" dirty="0">
                        <a:solidFill>
                          <a:srgbClr val="000000"/>
                        </a:solidFill>
                        <a:latin typeface="+mj-lt"/>
                        <a:ea typeface="Times New Roman"/>
                        <a:cs typeface="+mn-cs"/>
                      </a:endParaRPr>
                    </a:p>
                  </a:txBody>
                  <a:tcPr marL="64896" marR="64896" marT="0" marB="0" anchor="ctr"/>
                </a:tc>
                <a:tc>
                  <a:txBody>
                    <a:bodyPr/>
                    <a:lstStyle/>
                    <a:p>
                      <a:pPr algn="ctr">
                        <a:lnSpc>
                          <a:spcPct val="150000"/>
                        </a:lnSpc>
                        <a:spcAft>
                          <a:spcPts val="0"/>
                        </a:spcAft>
                      </a:pPr>
                      <a:r>
                        <a:rPr lang="en-US" sz="1600" b="1" dirty="0" smtClean="0"/>
                        <a:t>H</a:t>
                      </a:r>
                      <a:endParaRPr lang="en-US" sz="1600" b="1" dirty="0">
                        <a:solidFill>
                          <a:srgbClr val="000000"/>
                        </a:solidFill>
                        <a:latin typeface="+mj-lt"/>
                        <a:ea typeface="Times New Roman"/>
                        <a:cs typeface="+mn-cs"/>
                      </a:endParaRPr>
                    </a:p>
                  </a:txBody>
                  <a:tcPr marL="64896" marR="64896" marT="0" marB="0" anchor="ctr"/>
                </a:tc>
                <a:tc>
                  <a:txBody>
                    <a:bodyPr/>
                    <a:lstStyle/>
                    <a:p>
                      <a:pPr algn="ctr">
                        <a:lnSpc>
                          <a:spcPct val="150000"/>
                        </a:lnSpc>
                        <a:spcAft>
                          <a:spcPts val="0"/>
                        </a:spcAft>
                      </a:pPr>
                      <a:r>
                        <a:rPr lang="en-US" sz="1600" b="1" dirty="0" smtClean="0"/>
                        <a:t>H</a:t>
                      </a:r>
                      <a:endParaRPr lang="en-US" sz="1600" b="1" dirty="0">
                        <a:solidFill>
                          <a:srgbClr val="000000"/>
                        </a:solidFill>
                        <a:latin typeface="+mj-lt"/>
                        <a:ea typeface="Times New Roman"/>
                        <a:cs typeface="+mn-cs"/>
                      </a:endParaRPr>
                    </a:p>
                  </a:txBody>
                  <a:tcPr marL="64896" marR="64896" marT="0" marB="0" anchor="ctr"/>
                </a:tc>
              </a:tr>
              <a:tr h="292594">
                <a:tc>
                  <a:txBody>
                    <a:bodyPr/>
                    <a:lstStyle/>
                    <a:p>
                      <a:pPr algn="ctr">
                        <a:lnSpc>
                          <a:spcPct val="150000"/>
                        </a:lnSpc>
                        <a:spcAft>
                          <a:spcPts val="0"/>
                        </a:spcAft>
                      </a:pPr>
                      <a:r>
                        <a:rPr lang="en-US" sz="1600" b="1" dirty="0" smtClean="0"/>
                        <a:t>4</a:t>
                      </a:r>
                      <a:endParaRPr lang="en-US" sz="1600" b="1" dirty="0">
                        <a:solidFill>
                          <a:srgbClr val="000000"/>
                        </a:solidFill>
                        <a:latin typeface="+mj-lt"/>
                        <a:ea typeface="Times New Roman"/>
                        <a:cs typeface="+mn-cs"/>
                      </a:endParaRPr>
                    </a:p>
                  </a:txBody>
                  <a:tcPr marL="64896" marR="64896" marT="0" marB="0" anchor="ctr"/>
                </a:tc>
                <a:tc>
                  <a:txBody>
                    <a:bodyPr/>
                    <a:lstStyle/>
                    <a:p>
                      <a:pPr algn="ctr">
                        <a:lnSpc>
                          <a:spcPct val="150000"/>
                        </a:lnSpc>
                        <a:spcAft>
                          <a:spcPts val="0"/>
                        </a:spcAft>
                      </a:pPr>
                      <a:r>
                        <a:rPr lang="en-US" sz="1600" b="1" dirty="0" err="1"/>
                        <a:t>Luteolin</a:t>
                      </a:r>
                      <a:r>
                        <a:rPr lang="en-US" sz="1600" b="1" dirty="0"/>
                        <a:t> 7-O-glucoside</a:t>
                      </a:r>
                      <a:endParaRPr lang="en-US" sz="1600" b="1" dirty="0">
                        <a:solidFill>
                          <a:srgbClr val="000000"/>
                        </a:solidFill>
                        <a:latin typeface="+mj-lt"/>
                        <a:ea typeface="Times New Roman"/>
                        <a:cs typeface="+mn-cs"/>
                      </a:endParaRPr>
                    </a:p>
                  </a:txBody>
                  <a:tcPr marL="64896" marR="64896" marT="0" marB="0" anchor="ctr"/>
                </a:tc>
                <a:tc>
                  <a:txBody>
                    <a:bodyPr/>
                    <a:lstStyle/>
                    <a:p>
                      <a:pPr algn="ctr">
                        <a:lnSpc>
                          <a:spcPct val="150000"/>
                        </a:lnSpc>
                        <a:spcAft>
                          <a:spcPts val="0"/>
                        </a:spcAft>
                      </a:pPr>
                      <a:r>
                        <a:rPr lang="en-US" sz="1600" b="1"/>
                        <a:t>OH</a:t>
                      </a:r>
                      <a:endParaRPr lang="en-US" sz="1600" b="1">
                        <a:solidFill>
                          <a:srgbClr val="000000"/>
                        </a:solidFill>
                        <a:latin typeface="+mj-lt"/>
                        <a:ea typeface="Times New Roman"/>
                        <a:cs typeface="+mn-cs"/>
                      </a:endParaRPr>
                    </a:p>
                  </a:txBody>
                  <a:tcPr marL="64896" marR="64896" marT="0" marB="0" anchor="ctr"/>
                </a:tc>
                <a:tc>
                  <a:txBody>
                    <a:bodyPr/>
                    <a:lstStyle/>
                    <a:p>
                      <a:pPr algn="ctr">
                        <a:lnSpc>
                          <a:spcPct val="150000"/>
                        </a:lnSpc>
                        <a:spcAft>
                          <a:spcPts val="0"/>
                        </a:spcAft>
                      </a:pPr>
                      <a:r>
                        <a:rPr lang="en-US" sz="1600" b="1" dirty="0" smtClean="0"/>
                        <a:t>H</a:t>
                      </a:r>
                      <a:endParaRPr lang="en-US" sz="1600" b="1" dirty="0">
                        <a:solidFill>
                          <a:srgbClr val="000000"/>
                        </a:solidFill>
                        <a:latin typeface="+mj-lt"/>
                        <a:ea typeface="Times New Roman"/>
                        <a:cs typeface="+mn-cs"/>
                      </a:endParaRPr>
                    </a:p>
                  </a:txBody>
                  <a:tcPr marL="64896" marR="64896" marT="0" marB="0" anchor="ctr"/>
                </a:tc>
                <a:tc>
                  <a:txBody>
                    <a:bodyPr/>
                    <a:lstStyle/>
                    <a:p>
                      <a:pPr algn="ctr">
                        <a:lnSpc>
                          <a:spcPct val="150000"/>
                        </a:lnSpc>
                        <a:spcAft>
                          <a:spcPts val="0"/>
                        </a:spcAft>
                      </a:pPr>
                      <a:r>
                        <a:rPr lang="en-US" sz="1600" b="1" dirty="0" smtClean="0"/>
                        <a:t>Glucose</a:t>
                      </a:r>
                      <a:endParaRPr lang="en-US" sz="1600" b="1" dirty="0">
                        <a:solidFill>
                          <a:srgbClr val="000000"/>
                        </a:solidFill>
                        <a:latin typeface="+mj-lt"/>
                        <a:ea typeface="Times New Roman"/>
                        <a:cs typeface="+mn-cs"/>
                      </a:endParaRPr>
                    </a:p>
                  </a:txBody>
                  <a:tcPr marL="64896" marR="64896" marT="0" marB="0" anchor="ctr"/>
                </a:tc>
                <a:tc>
                  <a:txBody>
                    <a:bodyPr/>
                    <a:lstStyle/>
                    <a:p>
                      <a:pPr algn="ctr">
                        <a:lnSpc>
                          <a:spcPct val="150000"/>
                        </a:lnSpc>
                        <a:spcAft>
                          <a:spcPts val="0"/>
                        </a:spcAft>
                      </a:pPr>
                      <a:r>
                        <a:rPr lang="en-US" sz="1600" b="1"/>
                        <a:t>H</a:t>
                      </a:r>
                      <a:endParaRPr lang="en-US" sz="1600" b="1">
                        <a:solidFill>
                          <a:srgbClr val="000000"/>
                        </a:solidFill>
                        <a:latin typeface="+mj-lt"/>
                        <a:ea typeface="Times New Roman"/>
                        <a:cs typeface="+mn-cs"/>
                      </a:endParaRPr>
                    </a:p>
                  </a:txBody>
                  <a:tcPr marL="64896" marR="64896" marT="0" marB="0" anchor="ctr"/>
                </a:tc>
              </a:tr>
              <a:tr h="257956">
                <a:tc>
                  <a:txBody>
                    <a:bodyPr/>
                    <a:lstStyle/>
                    <a:p>
                      <a:pPr algn="ctr">
                        <a:lnSpc>
                          <a:spcPct val="150000"/>
                        </a:lnSpc>
                        <a:spcAft>
                          <a:spcPts val="0"/>
                        </a:spcAft>
                      </a:pPr>
                      <a:r>
                        <a:rPr lang="en-US" sz="1600" b="1" dirty="0" smtClean="0"/>
                        <a:t>5</a:t>
                      </a:r>
                      <a:endParaRPr lang="en-US" sz="1600" b="1" dirty="0">
                        <a:solidFill>
                          <a:srgbClr val="000000"/>
                        </a:solidFill>
                        <a:latin typeface="+mj-lt"/>
                        <a:ea typeface="Times New Roman"/>
                        <a:cs typeface="+mn-cs"/>
                      </a:endParaRPr>
                    </a:p>
                  </a:txBody>
                  <a:tcPr marL="64896" marR="64896" marT="0" marB="0" anchor="ctr"/>
                </a:tc>
                <a:tc>
                  <a:txBody>
                    <a:bodyPr/>
                    <a:lstStyle/>
                    <a:p>
                      <a:pPr algn="ctr">
                        <a:lnSpc>
                          <a:spcPts val="1700"/>
                        </a:lnSpc>
                        <a:spcAft>
                          <a:spcPts val="0"/>
                        </a:spcAft>
                      </a:pPr>
                      <a:r>
                        <a:rPr lang="en-US" sz="1600" b="1" dirty="0" err="1" smtClean="0"/>
                        <a:t>Apigenen</a:t>
                      </a:r>
                      <a:r>
                        <a:rPr lang="en-US" sz="1600" b="1" baseline="0" dirty="0" smtClean="0"/>
                        <a:t> 7-O-glucoside</a:t>
                      </a:r>
                      <a:endParaRPr lang="en-US" sz="1600" b="1" dirty="0">
                        <a:solidFill>
                          <a:srgbClr val="000000"/>
                        </a:solidFill>
                        <a:latin typeface="+mj-lt"/>
                        <a:ea typeface="Times New Roman"/>
                        <a:cs typeface="+mn-cs"/>
                      </a:endParaRPr>
                    </a:p>
                  </a:txBody>
                  <a:tcPr marL="64896" marR="64896" marT="0" marB="0" anchor="ctr"/>
                </a:tc>
                <a:tc>
                  <a:txBody>
                    <a:bodyPr/>
                    <a:lstStyle/>
                    <a:p>
                      <a:pPr algn="ctr">
                        <a:lnSpc>
                          <a:spcPct val="150000"/>
                        </a:lnSpc>
                        <a:spcAft>
                          <a:spcPts val="0"/>
                        </a:spcAft>
                      </a:pPr>
                      <a:r>
                        <a:rPr lang="en-US" sz="1600" b="1" dirty="0" smtClean="0"/>
                        <a:t>H</a:t>
                      </a:r>
                      <a:endParaRPr lang="en-US" sz="1600" b="1" dirty="0">
                        <a:solidFill>
                          <a:srgbClr val="000000"/>
                        </a:solidFill>
                        <a:latin typeface="+mj-lt"/>
                        <a:ea typeface="Times New Roman"/>
                        <a:cs typeface="+mn-cs"/>
                      </a:endParaRPr>
                    </a:p>
                  </a:txBody>
                  <a:tcPr marL="64896" marR="64896" marT="0" marB="0" anchor="ctr"/>
                </a:tc>
                <a:tc>
                  <a:txBody>
                    <a:bodyPr/>
                    <a:lstStyle/>
                    <a:p>
                      <a:pPr algn="ctr">
                        <a:lnSpc>
                          <a:spcPct val="150000"/>
                        </a:lnSpc>
                        <a:spcAft>
                          <a:spcPts val="0"/>
                        </a:spcAft>
                      </a:pPr>
                      <a:r>
                        <a:rPr lang="en-US" sz="1600" b="1" dirty="0" smtClean="0"/>
                        <a:t>H</a:t>
                      </a:r>
                      <a:endParaRPr lang="en-US" sz="1600" b="1" dirty="0">
                        <a:solidFill>
                          <a:srgbClr val="000000"/>
                        </a:solidFill>
                        <a:latin typeface="+mj-lt"/>
                        <a:ea typeface="Times New Roman"/>
                        <a:cs typeface="+mn-cs"/>
                      </a:endParaRPr>
                    </a:p>
                  </a:txBody>
                  <a:tcPr marL="64896" marR="64896" marT="0" marB="0" anchor="ct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sz="1600" b="1" dirty="0" smtClean="0"/>
                        <a:t>Glucose</a:t>
                      </a:r>
                      <a:endParaRPr lang="en-US" sz="1600" b="1" dirty="0">
                        <a:solidFill>
                          <a:srgbClr val="000000"/>
                        </a:solidFill>
                        <a:latin typeface="+mj-lt"/>
                        <a:ea typeface="Times New Roman"/>
                        <a:cs typeface="+mn-cs"/>
                      </a:endParaRPr>
                    </a:p>
                  </a:txBody>
                  <a:tcPr marL="64896" marR="64896" marT="0" marB="0" anchor="ctr"/>
                </a:tc>
                <a:tc>
                  <a:txBody>
                    <a:bodyPr/>
                    <a:lstStyle/>
                    <a:p>
                      <a:pPr algn="ctr">
                        <a:lnSpc>
                          <a:spcPct val="150000"/>
                        </a:lnSpc>
                        <a:spcAft>
                          <a:spcPts val="0"/>
                        </a:spcAft>
                      </a:pPr>
                      <a:r>
                        <a:rPr lang="en-US" sz="1600" b="1" dirty="0" smtClean="0"/>
                        <a:t>H</a:t>
                      </a:r>
                      <a:endParaRPr lang="en-US" sz="1600" b="1" dirty="0">
                        <a:solidFill>
                          <a:srgbClr val="000000"/>
                        </a:solidFill>
                        <a:latin typeface="+mj-lt"/>
                        <a:ea typeface="Times New Roman"/>
                        <a:cs typeface="+mn-cs"/>
                      </a:endParaRPr>
                    </a:p>
                  </a:txBody>
                  <a:tcPr marL="64896" marR="64896" marT="0" marB="0" anchor="ctr"/>
                </a:tc>
              </a:tr>
              <a:tr h="261602">
                <a:tc>
                  <a:txBody>
                    <a:bodyPr/>
                    <a:lstStyle/>
                    <a:p>
                      <a:pPr algn="ctr">
                        <a:lnSpc>
                          <a:spcPct val="150000"/>
                        </a:lnSpc>
                        <a:spcAft>
                          <a:spcPts val="0"/>
                        </a:spcAft>
                      </a:pPr>
                      <a:r>
                        <a:rPr lang="en-US" sz="1600" b="1" dirty="0" smtClean="0"/>
                        <a:t>6</a:t>
                      </a:r>
                      <a:endParaRPr lang="en-US" sz="1600" b="1" dirty="0">
                        <a:solidFill>
                          <a:srgbClr val="000000"/>
                        </a:solidFill>
                        <a:latin typeface="+mj-lt"/>
                        <a:ea typeface="Times New Roman"/>
                        <a:cs typeface="+mn-cs"/>
                      </a:endParaRPr>
                    </a:p>
                  </a:txBody>
                  <a:tcPr marL="64896" marR="64896" marT="0" marB="0" anchor="ctr"/>
                </a:tc>
                <a:tc>
                  <a:txBody>
                    <a:bodyPr/>
                    <a:lstStyle/>
                    <a:p>
                      <a:pPr algn="ctr">
                        <a:lnSpc>
                          <a:spcPts val="1700"/>
                        </a:lnSpc>
                        <a:spcAft>
                          <a:spcPts val="0"/>
                        </a:spcAft>
                      </a:pPr>
                      <a:r>
                        <a:rPr lang="en-US" sz="1600" b="1" dirty="0" err="1" smtClean="0"/>
                        <a:t>Chrysoeriol</a:t>
                      </a:r>
                      <a:endParaRPr lang="en-US" sz="1600" b="1" dirty="0">
                        <a:solidFill>
                          <a:srgbClr val="000000"/>
                        </a:solidFill>
                        <a:latin typeface="+mj-lt"/>
                        <a:ea typeface="Times New Roman"/>
                        <a:cs typeface="+mn-cs"/>
                      </a:endParaRPr>
                    </a:p>
                  </a:txBody>
                  <a:tcPr marL="64896" marR="64896" marT="0" marB="0" anchor="ctr"/>
                </a:tc>
                <a:tc>
                  <a:txBody>
                    <a:bodyPr/>
                    <a:lstStyle/>
                    <a:p>
                      <a:pPr algn="ctr">
                        <a:lnSpc>
                          <a:spcPct val="150000"/>
                        </a:lnSpc>
                        <a:spcAft>
                          <a:spcPts val="0"/>
                        </a:spcAft>
                      </a:pPr>
                      <a:r>
                        <a:rPr lang="en-US" sz="1600" b="1" dirty="0" smtClean="0"/>
                        <a:t>OCH3</a:t>
                      </a:r>
                      <a:endParaRPr lang="en-US" sz="1600" b="1" dirty="0">
                        <a:solidFill>
                          <a:srgbClr val="000000"/>
                        </a:solidFill>
                        <a:latin typeface="+mj-lt"/>
                        <a:ea typeface="Times New Roman"/>
                        <a:cs typeface="+mn-cs"/>
                      </a:endParaRPr>
                    </a:p>
                  </a:txBody>
                  <a:tcPr marL="64896" marR="64896" marT="0" marB="0" anchor="ctr"/>
                </a:tc>
                <a:tc>
                  <a:txBody>
                    <a:bodyPr/>
                    <a:lstStyle/>
                    <a:p>
                      <a:pPr algn="ctr">
                        <a:lnSpc>
                          <a:spcPct val="150000"/>
                        </a:lnSpc>
                        <a:spcAft>
                          <a:spcPts val="0"/>
                        </a:spcAft>
                      </a:pPr>
                      <a:r>
                        <a:rPr lang="en-US" sz="1600" b="1" dirty="0" smtClean="0"/>
                        <a:t>H</a:t>
                      </a:r>
                      <a:endParaRPr lang="en-US" sz="1600" b="1" dirty="0">
                        <a:solidFill>
                          <a:srgbClr val="000000"/>
                        </a:solidFill>
                        <a:latin typeface="+mj-lt"/>
                        <a:ea typeface="Times New Roman"/>
                        <a:cs typeface="+mn-cs"/>
                      </a:endParaRPr>
                    </a:p>
                  </a:txBody>
                  <a:tcPr marL="64896" marR="64896" marT="0" marB="0" anchor="ctr"/>
                </a:tc>
                <a:tc>
                  <a:txBody>
                    <a:bodyPr/>
                    <a:lstStyle/>
                    <a:p>
                      <a:pPr algn="ctr">
                        <a:lnSpc>
                          <a:spcPct val="150000"/>
                        </a:lnSpc>
                        <a:spcAft>
                          <a:spcPts val="0"/>
                        </a:spcAft>
                      </a:pPr>
                      <a:r>
                        <a:rPr lang="en-US" sz="1600" b="1" dirty="0" smtClean="0"/>
                        <a:t>H</a:t>
                      </a:r>
                      <a:endParaRPr lang="en-US" sz="1600" b="1" dirty="0">
                        <a:solidFill>
                          <a:srgbClr val="000000"/>
                        </a:solidFill>
                        <a:latin typeface="+mj-lt"/>
                        <a:ea typeface="Times New Roman"/>
                        <a:cs typeface="+mn-cs"/>
                      </a:endParaRPr>
                    </a:p>
                  </a:txBody>
                  <a:tcPr marL="64896" marR="64896" marT="0" marB="0" anchor="ctr"/>
                </a:tc>
                <a:tc>
                  <a:txBody>
                    <a:bodyPr/>
                    <a:lstStyle/>
                    <a:p>
                      <a:pPr algn="ctr">
                        <a:lnSpc>
                          <a:spcPct val="150000"/>
                        </a:lnSpc>
                        <a:spcAft>
                          <a:spcPts val="0"/>
                        </a:spcAft>
                      </a:pPr>
                      <a:r>
                        <a:rPr lang="en-US" sz="1600" b="1" dirty="0" smtClean="0"/>
                        <a:t>H</a:t>
                      </a:r>
                      <a:endParaRPr lang="en-US" sz="1600" b="1" dirty="0">
                        <a:solidFill>
                          <a:srgbClr val="000000"/>
                        </a:solidFill>
                        <a:latin typeface="+mj-lt"/>
                        <a:ea typeface="Times New Roman"/>
                        <a:cs typeface="+mn-cs"/>
                      </a:endParaRPr>
                    </a:p>
                  </a:txBody>
                  <a:tcPr marL="64896" marR="64896" marT="0" marB="0" anchor="ctr"/>
                </a:tc>
              </a:tr>
            </a:tbl>
          </a:graphicData>
        </a:graphic>
      </p:graphicFrame>
      <p:pic>
        <p:nvPicPr>
          <p:cNvPr id="22" name="Picture 2"/>
          <p:cNvPicPr>
            <a:picLocks noChangeAspect="1" noChangeArrowheads="1"/>
          </p:cNvPicPr>
          <p:nvPr/>
        </p:nvPicPr>
        <p:blipFill>
          <a:blip r:embed="rId2"/>
          <a:srcRect/>
          <a:stretch>
            <a:fillRect/>
          </a:stretch>
        </p:blipFill>
        <p:spPr bwMode="auto">
          <a:xfrm>
            <a:off x="6286512" y="3571876"/>
            <a:ext cx="2500330" cy="151805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grpSp>
        <p:nvGrpSpPr>
          <p:cNvPr id="19" name="Group 3"/>
          <p:cNvGrpSpPr>
            <a:grpSpLocks/>
          </p:cNvGrpSpPr>
          <p:nvPr/>
        </p:nvGrpSpPr>
        <p:grpSpPr bwMode="auto">
          <a:xfrm>
            <a:off x="5572132" y="1857364"/>
            <a:ext cx="571504" cy="285752"/>
            <a:chOff x="104968557" y="112449118"/>
            <a:chExt cx="663118" cy="659930"/>
          </a:xfrm>
        </p:grpSpPr>
        <p:sp>
          <p:nvSpPr>
            <p:cNvPr id="21" name="Freeform 4"/>
            <p:cNvSpPr>
              <a:spLocks/>
            </p:cNvSpPr>
            <p:nvPr/>
          </p:nvSpPr>
          <p:spPr bwMode="auto">
            <a:xfrm>
              <a:off x="105214039" y="112449118"/>
              <a:ext cx="417635" cy="325183"/>
            </a:xfrm>
            <a:custGeom>
              <a:avLst/>
              <a:gdLst>
                <a:gd name="T0" fmla="*/ 24 w 131"/>
                <a:gd name="T1" fmla="*/ 102 h 102"/>
                <a:gd name="T2" fmla="*/ 31 w 131"/>
                <a:gd name="T3" fmla="*/ 101 h 102"/>
                <a:gd name="T4" fmla="*/ 58 w 131"/>
                <a:gd name="T5" fmla="*/ 81 h 102"/>
                <a:gd name="T6" fmla="*/ 70 w 131"/>
                <a:gd name="T7" fmla="*/ 64 h 102"/>
                <a:gd name="T8" fmla="*/ 131 w 131"/>
                <a:gd name="T9" fmla="*/ 0 h 102"/>
                <a:gd name="T10" fmla="*/ 86 w 131"/>
                <a:gd name="T11" fmla="*/ 0 h 102"/>
                <a:gd name="T12" fmla="*/ 24 w 131"/>
                <a:gd name="T13" fmla="*/ 65 h 102"/>
                <a:gd name="T14" fmla="*/ 24 w 131"/>
                <a:gd name="T15" fmla="*/ 65 h 102"/>
                <a:gd name="T16" fmla="*/ 5 w 131"/>
                <a:gd name="T17" fmla="*/ 90 h 102"/>
                <a:gd name="T18" fmla="*/ 0 w 131"/>
                <a:gd name="T19" fmla="*/ 94 h 102"/>
                <a:gd name="T20" fmla="*/ 21 w 131"/>
                <a:gd name="T21" fmla="*/ 102 h 102"/>
                <a:gd name="T22" fmla="*/ 24 w 131"/>
                <a:gd name="T23"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102">
                  <a:moveTo>
                    <a:pt x="24" y="102"/>
                  </a:moveTo>
                  <a:cubicBezTo>
                    <a:pt x="27" y="102"/>
                    <a:pt x="29" y="102"/>
                    <a:pt x="31" y="101"/>
                  </a:cubicBezTo>
                  <a:cubicBezTo>
                    <a:pt x="41" y="99"/>
                    <a:pt x="50" y="91"/>
                    <a:pt x="58" y="81"/>
                  </a:cubicBezTo>
                  <a:cubicBezTo>
                    <a:pt x="62" y="76"/>
                    <a:pt x="66" y="70"/>
                    <a:pt x="70" y="64"/>
                  </a:cubicBezTo>
                  <a:cubicBezTo>
                    <a:pt x="88" y="35"/>
                    <a:pt x="105" y="0"/>
                    <a:pt x="131" y="0"/>
                  </a:cubicBezTo>
                  <a:cubicBezTo>
                    <a:pt x="86" y="0"/>
                    <a:pt x="86" y="0"/>
                    <a:pt x="86" y="0"/>
                  </a:cubicBezTo>
                  <a:cubicBezTo>
                    <a:pt x="59" y="0"/>
                    <a:pt x="43" y="36"/>
                    <a:pt x="24" y="65"/>
                  </a:cubicBezTo>
                  <a:cubicBezTo>
                    <a:pt x="24" y="65"/>
                    <a:pt x="24" y="65"/>
                    <a:pt x="24" y="65"/>
                  </a:cubicBezTo>
                  <a:cubicBezTo>
                    <a:pt x="18" y="74"/>
                    <a:pt x="12" y="83"/>
                    <a:pt x="5" y="90"/>
                  </a:cubicBezTo>
                  <a:cubicBezTo>
                    <a:pt x="3" y="91"/>
                    <a:pt x="2" y="93"/>
                    <a:pt x="0" y="94"/>
                  </a:cubicBezTo>
                  <a:cubicBezTo>
                    <a:pt x="7" y="99"/>
                    <a:pt x="14" y="102"/>
                    <a:pt x="21" y="102"/>
                  </a:cubicBezTo>
                  <a:lnTo>
                    <a:pt x="24" y="102"/>
                  </a:lnTo>
                  <a:close/>
                </a:path>
              </a:pathLst>
            </a:custGeom>
            <a:gradFill rotWithShape="1">
              <a:gsLst>
                <a:gs pos="0">
                  <a:schemeClr val="accent4"/>
                </a:gs>
                <a:gs pos="100000">
                  <a:schemeClr val="accent5"/>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3" name="Freeform 5"/>
            <p:cNvSpPr>
              <a:spLocks/>
            </p:cNvSpPr>
            <p:nvPr/>
          </p:nvSpPr>
          <p:spPr bwMode="auto">
            <a:xfrm>
              <a:off x="104968557" y="112611708"/>
              <a:ext cx="312431" cy="162592"/>
            </a:xfrm>
            <a:custGeom>
              <a:avLst/>
              <a:gdLst>
                <a:gd name="T0" fmla="*/ 77 w 98"/>
                <a:gd name="T1" fmla="*/ 43 h 51"/>
                <a:gd name="T2" fmla="*/ 60 w 98"/>
                <a:gd name="T3" fmla="*/ 23 h 51"/>
                <a:gd name="T4" fmla="*/ 45 w 98"/>
                <a:gd name="T5" fmla="*/ 0 h 51"/>
                <a:gd name="T6" fmla="*/ 0 w 98"/>
                <a:gd name="T7" fmla="*/ 0 h 51"/>
                <a:gd name="T8" fmla="*/ 53 w 98"/>
                <a:gd name="T9" fmla="*/ 51 h 51"/>
                <a:gd name="T10" fmla="*/ 98 w 98"/>
                <a:gd name="T11" fmla="*/ 51 h 51"/>
                <a:gd name="T12" fmla="*/ 77 w 98"/>
                <a:gd name="T13" fmla="*/ 43 h 51"/>
              </a:gdLst>
              <a:ahLst/>
              <a:cxnLst>
                <a:cxn ang="0">
                  <a:pos x="T0" y="T1"/>
                </a:cxn>
                <a:cxn ang="0">
                  <a:pos x="T2" y="T3"/>
                </a:cxn>
                <a:cxn ang="0">
                  <a:pos x="T4" y="T5"/>
                </a:cxn>
                <a:cxn ang="0">
                  <a:pos x="T6" y="T7"/>
                </a:cxn>
                <a:cxn ang="0">
                  <a:pos x="T8" y="T9"/>
                </a:cxn>
                <a:cxn ang="0">
                  <a:pos x="T10" y="T11"/>
                </a:cxn>
                <a:cxn ang="0">
                  <a:pos x="T12" y="T13"/>
                </a:cxn>
              </a:cxnLst>
              <a:rect l="0" t="0" r="r" b="b"/>
              <a:pathLst>
                <a:path w="98" h="51">
                  <a:moveTo>
                    <a:pt x="77" y="43"/>
                  </a:moveTo>
                  <a:cubicBezTo>
                    <a:pt x="71" y="38"/>
                    <a:pt x="65" y="31"/>
                    <a:pt x="60" y="23"/>
                  </a:cubicBezTo>
                  <a:cubicBezTo>
                    <a:pt x="55" y="16"/>
                    <a:pt x="50" y="8"/>
                    <a:pt x="45" y="0"/>
                  </a:cubicBezTo>
                  <a:cubicBezTo>
                    <a:pt x="0" y="0"/>
                    <a:pt x="0" y="0"/>
                    <a:pt x="0" y="0"/>
                  </a:cubicBezTo>
                  <a:cubicBezTo>
                    <a:pt x="16" y="25"/>
                    <a:pt x="31" y="51"/>
                    <a:pt x="53" y="51"/>
                  </a:cubicBezTo>
                  <a:cubicBezTo>
                    <a:pt x="98" y="51"/>
                    <a:pt x="98" y="51"/>
                    <a:pt x="98" y="51"/>
                  </a:cubicBezTo>
                  <a:cubicBezTo>
                    <a:pt x="91" y="51"/>
                    <a:pt x="84" y="48"/>
                    <a:pt x="77" y="43"/>
                  </a:cubicBezTo>
                  <a:close/>
                </a:path>
              </a:pathLst>
            </a:custGeom>
            <a:gradFill rotWithShape="1">
              <a:gsLst>
                <a:gs pos="0">
                  <a:schemeClr val="accent2"/>
                </a:gs>
                <a:gs pos="100000">
                  <a:schemeClr val="accent3"/>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4" name="Freeform 6"/>
            <p:cNvSpPr>
              <a:spLocks/>
            </p:cNvSpPr>
            <p:nvPr/>
          </p:nvSpPr>
          <p:spPr bwMode="auto">
            <a:xfrm>
              <a:off x="105214038" y="112783864"/>
              <a:ext cx="417637" cy="325184"/>
            </a:xfrm>
            <a:custGeom>
              <a:avLst/>
              <a:gdLst>
                <a:gd name="T0" fmla="*/ 24 w 131"/>
                <a:gd name="T1" fmla="*/ 0 h 102"/>
                <a:gd name="T2" fmla="*/ 31 w 131"/>
                <a:gd name="T3" fmla="*/ 1 h 102"/>
                <a:gd name="T4" fmla="*/ 58 w 131"/>
                <a:gd name="T5" fmla="*/ 21 h 102"/>
                <a:gd name="T6" fmla="*/ 70 w 131"/>
                <a:gd name="T7" fmla="*/ 38 h 102"/>
                <a:gd name="T8" fmla="*/ 131 w 131"/>
                <a:gd name="T9" fmla="*/ 102 h 102"/>
                <a:gd name="T10" fmla="*/ 86 w 131"/>
                <a:gd name="T11" fmla="*/ 102 h 102"/>
                <a:gd name="T12" fmla="*/ 24 w 131"/>
                <a:gd name="T13" fmla="*/ 37 h 102"/>
                <a:gd name="T14" fmla="*/ 24 w 131"/>
                <a:gd name="T15" fmla="*/ 37 h 102"/>
                <a:gd name="T16" fmla="*/ 5 w 131"/>
                <a:gd name="T17" fmla="*/ 12 h 102"/>
                <a:gd name="T18" fmla="*/ 0 w 131"/>
                <a:gd name="T19" fmla="*/ 8 h 102"/>
                <a:gd name="T20" fmla="*/ 21 w 131"/>
                <a:gd name="T21" fmla="*/ 0 h 102"/>
                <a:gd name="T22" fmla="*/ 24 w 131"/>
                <a:gd name="T23"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102">
                  <a:moveTo>
                    <a:pt x="24" y="0"/>
                  </a:moveTo>
                  <a:cubicBezTo>
                    <a:pt x="27" y="0"/>
                    <a:pt x="29" y="0"/>
                    <a:pt x="31" y="1"/>
                  </a:cubicBezTo>
                  <a:cubicBezTo>
                    <a:pt x="41" y="3"/>
                    <a:pt x="50" y="11"/>
                    <a:pt x="58" y="21"/>
                  </a:cubicBezTo>
                  <a:cubicBezTo>
                    <a:pt x="62" y="26"/>
                    <a:pt x="66" y="32"/>
                    <a:pt x="70" y="38"/>
                  </a:cubicBezTo>
                  <a:cubicBezTo>
                    <a:pt x="88" y="67"/>
                    <a:pt x="105" y="102"/>
                    <a:pt x="131" y="102"/>
                  </a:cubicBezTo>
                  <a:cubicBezTo>
                    <a:pt x="86" y="102"/>
                    <a:pt x="86" y="102"/>
                    <a:pt x="86" y="102"/>
                  </a:cubicBezTo>
                  <a:cubicBezTo>
                    <a:pt x="59" y="102"/>
                    <a:pt x="43" y="66"/>
                    <a:pt x="24" y="37"/>
                  </a:cubicBezTo>
                  <a:cubicBezTo>
                    <a:pt x="24" y="37"/>
                    <a:pt x="24" y="37"/>
                    <a:pt x="24" y="37"/>
                  </a:cubicBezTo>
                  <a:cubicBezTo>
                    <a:pt x="18" y="27"/>
                    <a:pt x="12" y="19"/>
                    <a:pt x="5" y="12"/>
                  </a:cubicBezTo>
                  <a:cubicBezTo>
                    <a:pt x="3" y="11"/>
                    <a:pt x="2" y="9"/>
                    <a:pt x="0" y="8"/>
                  </a:cubicBezTo>
                  <a:cubicBezTo>
                    <a:pt x="7" y="3"/>
                    <a:pt x="14" y="0"/>
                    <a:pt x="21" y="0"/>
                  </a:cubicBezTo>
                  <a:lnTo>
                    <a:pt x="24" y="0"/>
                  </a:lnTo>
                  <a:close/>
                </a:path>
              </a:pathLst>
            </a:custGeom>
            <a:gradFill rotWithShape="1">
              <a:gsLst>
                <a:gs pos="0">
                  <a:schemeClr val="bg2"/>
                </a:gs>
                <a:gs pos="100000">
                  <a:schemeClr val="bg1"/>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5" name="Freeform 7"/>
            <p:cNvSpPr>
              <a:spLocks/>
            </p:cNvSpPr>
            <p:nvPr/>
          </p:nvSpPr>
          <p:spPr bwMode="auto">
            <a:xfrm>
              <a:off x="104968558" y="112783865"/>
              <a:ext cx="312430" cy="162592"/>
            </a:xfrm>
            <a:custGeom>
              <a:avLst/>
              <a:gdLst>
                <a:gd name="T0" fmla="*/ 77 w 98"/>
                <a:gd name="T1" fmla="*/ 8 h 51"/>
                <a:gd name="T2" fmla="*/ 60 w 98"/>
                <a:gd name="T3" fmla="*/ 28 h 51"/>
                <a:gd name="T4" fmla="*/ 45 w 98"/>
                <a:gd name="T5" fmla="*/ 51 h 51"/>
                <a:gd name="T6" fmla="*/ 0 w 98"/>
                <a:gd name="T7" fmla="*/ 51 h 51"/>
                <a:gd name="T8" fmla="*/ 53 w 98"/>
                <a:gd name="T9" fmla="*/ 0 h 51"/>
                <a:gd name="T10" fmla="*/ 98 w 98"/>
                <a:gd name="T11" fmla="*/ 0 h 51"/>
                <a:gd name="T12" fmla="*/ 77 w 98"/>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98" h="51">
                  <a:moveTo>
                    <a:pt x="77" y="8"/>
                  </a:moveTo>
                  <a:cubicBezTo>
                    <a:pt x="71" y="13"/>
                    <a:pt x="65" y="20"/>
                    <a:pt x="60" y="28"/>
                  </a:cubicBezTo>
                  <a:cubicBezTo>
                    <a:pt x="55" y="35"/>
                    <a:pt x="50" y="43"/>
                    <a:pt x="45" y="51"/>
                  </a:cubicBezTo>
                  <a:cubicBezTo>
                    <a:pt x="0" y="51"/>
                    <a:pt x="0" y="51"/>
                    <a:pt x="0" y="51"/>
                  </a:cubicBezTo>
                  <a:cubicBezTo>
                    <a:pt x="16" y="26"/>
                    <a:pt x="31" y="0"/>
                    <a:pt x="53" y="0"/>
                  </a:cubicBezTo>
                  <a:cubicBezTo>
                    <a:pt x="98" y="0"/>
                    <a:pt x="98" y="0"/>
                    <a:pt x="98" y="0"/>
                  </a:cubicBezTo>
                  <a:cubicBezTo>
                    <a:pt x="91" y="0"/>
                    <a:pt x="84" y="3"/>
                    <a:pt x="77" y="8"/>
                  </a:cubicBezTo>
                  <a:close/>
                </a:path>
              </a:pathLst>
            </a:custGeom>
            <a:gradFill rotWithShape="1">
              <a:gsLst>
                <a:gs pos="0">
                  <a:schemeClr val="bg2"/>
                </a:gs>
                <a:gs pos="100000">
                  <a:schemeClr val="bg1"/>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grpSp>
      <p:grpSp>
        <p:nvGrpSpPr>
          <p:cNvPr id="26" name="Group 3"/>
          <p:cNvGrpSpPr>
            <a:grpSpLocks/>
          </p:cNvGrpSpPr>
          <p:nvPr/>
        </p:nvGrpSpPr>
        <p:grpSpPr bwMode="auto">
          <a:xfrm>
            <a:off x="5000628" y="2071678"/>
            <a:ext cx="500065" cy="285752"/>
            <a:chOff x="104968557" y="112449118"/>
            <a:chExt cx="663118" cy="659930"/>
          </a:xfrm>
        </p:grpSpPr>
        <p:sp>
          <p:nvSpPr>
            <p:cNvPr id="27" name="Freeform 4"/>
            <p:cNvSpPr>
              <a:spLocks/>
            </p:cNvSpPr>
            <p:nvPr/>
          </p:nvSpPr>
          <p:spPr bwMode="auto">
            <a:xfrm>
              <a:off x="105214039" y="112449118"/>
              <a:ext cx="417635" cy="325183"/>
            </a:xfrm>
            <a:custGeom>
              <a:avLst/>
              <a:gdLst>
                <a:gd name="T0" fmla="*/ 24 w 131"/>
                <a:gd name="T1" fmla="*/ 102 h 102"/>
                <a:gd name="T2" fmla="*/ 31 w 131"/>
                <a:gd name="T3" fmla="*/ 101 h 102"/>
                <a:gd name="T4" fmla="*/ 58 w 131"/>
                <a:gd name="T5" fmla="*/ 81 h 102"/>
                <a:gd name="T6" fmla="*/ 70 w 131"/>
                <a:gd name="T7" fmla="*/ 64 h 102"/>
                <a:gd name="T8" fmla="*/ 131 w 131"/>
                <a:gd name="T9" fmla="*/ 0 h 102"/>
                <a:gd name="T10" fmla="*/ 86 w 131"/>
                <a:gd name="T11" fmla="*/ 0 h 102"/>
                <a:gd name="T12" fmla="*/ 24 w 131"/>
                <a:gd name="T13" fmla="*/ 65 h 102"/>
                <a:gd name="T14" fmla="*/ 24 w 131"/>
                <a:gd name="T15" fmla="*/ 65 h 102"/>
                <a:gd name="T16" fmla="*/ 5 w 131"/>
                <a:gd name="T17" fmla="*/ 90 h 102"/>
                <a:gd name="T18" fmla="*/ 0 w 131"/>
                <a:gd name="T19" fmla="*/ 94 h 102"/>
                <a:gd name="T20" fmla="*/ 21 w 131"/>
                <a:gd name="T21" fmla="*/ 102 h 102"/>
                <a:gd name="T22" fmla="*/ 24 w 131"/>
                <a:gd name="T23"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102">
                  <a:moveTo>
                    <a:pt x="24" y="102"/>
                  </a:moveTo>
                  <a:cubicBezTo>
                    <a:pt x="27" y="102"/>
                    <a:pt x="29" y="102"/>
                    <a:pt x="31" y="101"/>
                  </a:cubicBezTo>
                  <a:cubicBezTo>
                    <a:pt x="41" y="99"/>
                    <a:pt x="50" y="91"/>
                    <a:pt x="58" y="81"/>
                  </a:cubicBezTo>
                  <a:cubicBezTo>
                    <a:pt x="62" y="76"/>
                    <a:pt x="66" y="70"/>
                    <a:pt x="70" y="64"/>
                  </a:cubicBezTo>
                  <a:cubicBezTo>
                    <a:pt x="88" y="35"/>
                    <a:pt x="105" y="0"/>
                    <a:pt x="131" y="0"/>
                  </a:cubicBezTo>
                  <a:cubicBezTo>
                    <a:pt x="86" y="0"/>
                    <a:pt x="86" y="0"/>
                    <a:pt x="86" y="0"/>
                  </a:cubicBezTo>
                  <a:cubicBezTo>
                    <a:pt x="59" y="0"/>
                    <a:pt x="43" y="36"/>
                    <a:pt x="24" y="65"/>
                  </a:cubicBezTo>
                  <a:cubicBezTo>
                    <a:pt x="24" y="65"/>
                    <a:pt x="24" y="65"/>
                    <a:pt x="24" y="65"/>
                  </a:cubicBezTo>
                  <a:cubicBezTo>
                    <a:pt x="18" y="74"/>
                    <a:pt x="12" y="83"/>
                    <a:pt x="5" y="90"/>
                  </a:cubicBezTo>
                  <a:cubicBezTo>
                    <a:pt x="3" y="91"/>
                    <a:pt x="2" y="93"/>
                    <a:pt x="0" y="94"/>
                  </a:cubicBezTo>
                  <a:cubicBezTo>
                    <a:pt x="7" y="99"/>
                    <a:pt x="14" y="102"/>
                    <a:pt x="21" y="102"/>
                  </a:cubicBezTo>
                  <a:lnTo>
                    <a:pt x="24" y="102"/>
                  </a:lnTo>
                  <a:close/>
                </a:path>
              </a:pathLst>
            </a:custGeom>
            <a:gradFill rotWithShape="1">
              <a:gsLst>
                <a:gs pos="0">
                  <a:schemeClr val="accent4"/>
                </a:gs>
                <a:gs pos="100000">
                  <a:schemeClr val="accent5"/>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8" name="Freeform 5"/>
            <p:cNvSpPr>
              <a:spLocks/>
            </p:cNvSpPr>
            <p:nvPr/>
          </p:nvSpPr>
          <p:spPr bwMode="auto">
            <a:xfrm>
              <a:off x="104968557" y="112611708"/>
              <a:ext cx="312431" cy="162592"/>
            </a:xfrm>
            <a:custGeom>
              <a:avLst/>
              <a:gdLst>
                <a:gd name="T0" fmla="*/ 77 w 98"/>
                <a:gd name="T1" fmla="*/ 43 h 51"/>
                <a:gd name="T2" fmla="*/ 60 w 98"/>
                <a:gd name="T3" fmla="*/ 23 h 51"/>
                <a:gd name="T4" fmla="*/ 45 w 98"/>
                <a:gd name="T5" fmla="*/ 0 h 51"/>
                <a:gd name="T6" fmla="*/ 0 w 98"/>
                <a:gd name="T7" fmla="*/ 0 h 51"/>
                <a:gd name="T8" fmla="*/ 53 w 98"/>
                <a:gd name="T9" fmla="*/ 51 h 51"/>
                <a:gd name="T10" fmla="*/ 98 w 98"/>
                <a:gd name="T11" fmla="*/ 51 h 51"/>
                <a:gd name="T12" fmla="*/ 77 w 98"/>
                <a:gd name="T13" fmla="*/ 43 h 51"/>
              </a:gdLst>
              <a:ahLst/>
              <a:cxnLst>
                <a:cxn ang="0">
                  <a:pos x="T0" y="T1"/>
                </a:cxn>
                <a:cxn ang="0">
                  <a:pos x="T2" y="T3"/>
                </a:cxn>
                <a:cxn ang="0">
                  <a:pos x="T4" y="T5"/>
                </a:cxn>
                <a:cxn ang="0">
                  <a:pos x="T6" y="T7"/>
                </a:cxn>
                <a:cxn ang="0">
                  <a:pos x="T8" y="T9"/>
                </a:cxn>
                <a:cxn ang="0">
                  <a:pos x="T10" y="T11"/>
                </a:cxn>
                <a:cxn ang="0">
                  <a:pos x="T12" y="T13"/>
                </a:cxn>
              </a:cxnLst>
              <a:rect l="0" t="0" r="r" b="b"/>
              <a:pathLst>
                <a:path w="98" h="51">
                  <a:moveTo>
                    <a:pt x="77" y="43"/>
                  </a:moveTo>
                  <a:cubicBezTo>
                    <a:pt x="71" y="38"/>
                    <a:pt x="65" y="31"/>
                    <a:pt x="60" y="23"/>
                  </a:cubicBezTo>
                  <a:cubicBezTo>
                    <a:pt x="55" y="16"/>
                    <a:pt x="50" y="8"/>
                    <a:pt x="45" y="0"/>
                  </a:cubicBezTo>
                  <a:cubicBezTo>
                    <a:pt x="0" y="0"/>
                    <a:pt x="0" y="0"/>
                    <a:pt x="0" y="0"/>
                  </a:cubicBezTo>
                  <a:cubicBezTo>
                    <a:pt x="16" y="25"/>
                    <a:pt x="31" y="51"/>
                    <a:pt x="53" y="51"/>
                  </a:cubicBezTo>
                  <a:cubicBezTo>
                    <a:pt x="98" y="51"/>
                    <a:pt x="98" y="51"/>
                    <a:pt x="98" y="51"/>
                  </a:cubicBezTo>
                  <a:cubicBezTo>
                    <a:pt x="91" y="51"/>
                    <a:pt x="84" y="48"/>
                    <a:pt x="77" y="43"/>
                  </a:cubicBezTo>
                  <a:close/>
                </a:path>
              </a:pathLst>
            </a:custGeom>
            <a:gradFill rotWithShape="1">
              <a:gsLst>
                <a:gs pos="0">
                  <a:schemeClr val="accent2"/>
                </a:gs>
                <a:gs pos="100000">
                  <a:schemeClr val="accent3"/>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9" name="Freeform 6"/>
            <p:cNvSpPr>
              <a:spLocks/>
            </p:cNvSpPr>
            <p:nvPr/>
          </p:nvSpPr>
          <p:spPr bwMode="auto">
            <a:xfrm>
              <a:off x="105214038" y="112783864"/>
              <a:ext cx="417637" cy="325184"/>
            </a:xfrm>
            <a:custGeom>
              <a:avLst/>
              <a:gdLst>
                <a:gd name="T0" fmla="*/ 24 w 131"/>
                <a:gd name="T1" fmla="*/ 0 h 102"/>
                <a:gd name="T2" fmla="*/ 31 w 131"/>
                <a:gd name="T3" fmla="*/ 1 h 102"/>
                <a:gd name="T4" fmla="*/ 58 w 131"/>
                <a:gd name="T5" fmla="*/ 21 h 102"/>
                <a:gd name="T6" fmla="*/ 70 w 131"/>
                <a:gd name="T7" fmla="*/ 38 h 102"/>
                <a:gd name="T8" fmla="*/ 131 w 131"/>
                <a:gd name="T9" fmla="*/ 102 h 102"/>
                <a:gd name="T10" fmla="*/ 86 w 131"/>
                <a:gd name="T11" fmla="*/ 102 h 102"/>
                <a:gd name="T12" fmla="*/ 24 w 131"/>
                <a:gd name="T13" fmla="*/ 37 h 102"/>
                <a:gd name="T14" fmla="*/ 24 w 131"/>
                <a:gd name="T15" fmla="*/ 37 h 102"/>
                <a:gd name="T16" fmla="*/ 5 w 131"/>
                <a:gd name="T17" fmla="*/ 12 h 102"/>
                <a:gd name="T18" fmla="*/ 0 w 131"/>
                <a:gd name="T19" fmla="*/ 8 h 102"/>
                <a:gd name="T20" fmla="*/ 21 w 131"/>
                <a:gd name="T21" fmla="*/ 0 h 102"/>
                <a:gd name="T22" fmla="*/ 24 w 131"/>
                <a:gd name="T23"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102">
                  <a:moveTo>
                    <a:pt x="24" y="0"/>
                  </a:moveTo>
                  <a:cubicBezTo>
                    <a:pt x="27" y="0"/>
                    <a:pt x="29" y="0"/>
                    <a:pt x="31" y="1"/>
                  </a:cubicBezTo>
                  <a:cubicBezTo>
                    <a:pt x="41" y="3"/>
                    <a:pt x="50" y="11"/>
                    <a:pt x="58" y="21"/>
                  </a:cubicBezTo>
                  <a:cubicBezTo>
                    <a:pt x="62" y="26"/>
                    <a:pt x="66" y="32"/>
                    <a:pt x="70" y="38"/>
                  </a:cubicBezTo>
                  <a:cubicBezTo>
                    <a:pt x="88" y="67"/>
                    <a:pt x="105" y="102"/>
                    <a:pt x="131" y="102"/>
                  </a:cubicBezTo>
                  <a:cubicBezTo>
                    <a:pt x="86" y="102"/>
                    <a:pt x="86" y="102"/>
                    <a:pt x="86" y="102"/>
                  </a:cubicBezTo>
                  <a:cubicBezTo>
                    <a:pt x="59" y="102"/>
                    <a:pt x="43" y="66"/>
                    <a:pt x="24" y="37"/>
                  </a:cubicBezTo>
                  <a:cubicBezTo>
                    <a:pt x="24" y="37"/>
                    <a:pt x="24" y="37"/>
                    <a:pt x="24" y="37"/>
                  </a:cubicBezTo>
                  <a:cubicBezTo>
                    <a:pt x="18" y="27"/>
                    <a:pt x="12" y="19"/>
                    <a:pt x="5" y="12"/>
                  </a:cubicBezTo>
                  <a:cubicBezTo>
                    <a:pt x="3" y="11"/>
                    <a:pt x="2" y="9"/>
                    <a:pt x="0" y="8"/>
                  </a:cubicBezTo>
                  <a:cubicBezTo>
                    <a:pt x="7" y="3"/>
                    <a:pt x="14" y="0"/>
                    <a:pt x="21" y="0"/>
                  </a:cubicBezTo>
                  <a:lnTo>
                    <a:pt x="24" y="0"/>
                  </a:lnTo>
                  <a:close/>
                </a:path>
              </a:pathLst>
            </a:custGeom>
            <a:gradFill rotWithShape="1">
              <a:gsLst>
                <a:gs pos="0">
                  <a:schemeClr val="bg2"/>
                </a:gs>
                <a:gs pos="100000">
                  <a:schemeClr val="bg1"/>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30" name="Freeform 7"/>
            <p:cNvSpPr>
              <a:spLocks/>
            </p:cNvSpPr>
            <p:nvPr/>
          </p:nvSpPr>
          <p:spPr bwMode="auto">
            <a:xfrm>
              <a:off x="104968558" y="112783865"/>
              <a:ext cx="312430" cy="162592"/>
            </a:xfrm>
            <a:custGeom>
              <a:avLst/>
              <a:gdLst>
                <a:gd name="T0" fmla="*/ 77 w 98"/>
                <a:gd name="T1" fmla="*/ 8 h 51"/>
                <a:gd name="T2" fmla="*/ 60 w 98"/>
                <a:gd name="T3" fmla="*/ 28 h 51"/>
                <a:gd name="T4" fmla="*/ 45 w 98"/>
                <a:gd name="T5" fmla="*/ 51 h 51"/>
                <a:gd name="T6" fmla="*/ 0 w 98"/>
                <a:gd name="T7" fmla="*/ 51 h 51"/>
                <a:gd name="T8" fmla="*/ 53 w 98"/>
                <a:gd name="T9" fmla="*/ 0 h 51"/>
                <a:gd name="T10" fmla="*/ 98 w 98"/>
                <a:gd name="T11" fmla="*/ 0 h 51"/>
                <a:gd name="T12" fmla="*/ 77 w 98"/>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98" h="51">
                  <a:moveTo>
                    <a:pt x="77" y="8"/>
                  </a:moveTo>
                  <a:cubicBezTo>
                    <a:pt x="71" y="13"/>
                    <a:pt x="65" y="20"/>
                    <a:pt x="60" y="28"/>
                  </a:cubicBezTo>
                  <a:cubicBezTo>
                    <a:pt x="55" y="35"/>
                    <a:pt x="50" y="43"/>
                    <a:pt x="45" y="51"/>
                  </a:cubicBezTo>
                  <a:cubicBezTo>
                    <a:pt x="0" y="51"/>
                    <a:pt x="0" y="51"/>
                    <a:pt x="0" y="51"/>
                  </a:cubicBezTo>
                  <a:cubicBezTo>
                    <a:pt x="16" y="26"/>
                    <a:pt x="31" y="0"/>
                    <a:pt x="53" y="0"/>
                  </a:cubicBezTo>
                  <a:cubicBezTo>
                    <a:pt x="98" y="0"/>
                    <a:pt x="98" y="0"/>
                    <a:pt x="98" y="0"/>
                  </a:cubicBezTo>
                  <a:cubicBezTo>
                    <a:pt x="91" y="0"/>
                    <a:pt x="84" y="3"/>
                    <a:pt x="77" y="8"/>
                  </a:cubicBezTo>
                  <a:close/>
                </a:path>
              </a:pathLst>
            </a:custGeom>
            <a:gradFill rotWithShape="1">
              <a:gsLst>
                <a:gs pos="0">
                  <a:schemeClr val="bg2"/>
                </a:gs>
                <a:gs pos="100000">
                  <a:schemeClr val="bg1"/>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grpSp>
      <p:grpSp>
        <p:nvGrpSpPr>
          <p:cNvPr id="31" name="Group 3"/>
          <p:cNvGrpSpPr>
            <a:grpSpLocks/>
          </p:cNvGrpSpPr>
          <p:nvPr/>
        </p:nvGrpSpPr>
        <p:grpSpPr bwMode="auto">
          <a:xfrm>
            <a:off x="4929189" y="2214554"/>
            <a:ext cx="357191" cy="357190"/>
            <a:chOff x="104968557" y="112449118"/>
            <a:chExt cx="663118" cy="659930"/>
          </a:xfrm>
        </p:grpSpPr>
        <p:sp>
          <p:nvSpPr>
            <p:cNvPr id="32" name="Freeform 4"/>
            <p:cNvSpPr>
              <a:spLocks/>
            </p:cNvSpPr>
            <p:nvPr/>
          </p:nvSpPr>
          <p:spPr bwMode="auto">
            <a:xfrm>
              <a:off x="105214039" y="112449118"/>
              <a:ext cx="417635" cy="325183"/>
            </a:xfrm>
            <a:custGeom>
              <a:avLst/>
              <a:gdLst>
                <a:gd name="T0" fmla="*/ 24 w 131"/>
                <a:gd name="T1" fmla="*/ 102 h 102"/>
                <a:gd name="T2" fmla="*/ 31 w 131"/>
                <a:gd name="T3" fmla="*/ 101 h 102"/>
                <a:gd name="T4" fmla="*/ 58 w 131"/>
                <a:gd name="T5" fmla="*/ 81 h 102"/>
                <a:gd name="T6" fmla="*/ 70 w 131"/>
                <a:gd name="T7" fmla="*/ 64 h 102"/>
                <a:gd name="T8" fmla="*/ 131 w 131"/>
                <a:gd name="T9" fmla="*/ 0 h 102"/>
                <a:gd name="T10" fmla="*/ 86 w 131"/>
                <a:gd name="T11" fmla="*/ 0 h 102"/>
                <a:gd name="T12" fmla="*/ 24 w 131"/>
                <a:gd name="T13" fmla="*/ 65 h 102"/>
                <a:gd name="T14" fmla="*/ 24 w 131"/>
                <a:gd name="T15" fmla="*/ 65 h 102"/>
                <a:gd name="T16" fmla="*/ 5 w 131"/>
                <a:gd name="T17" fmla="*/ 90 h 102"/>
                <a:gd name="T18" fmla="*/ 0 w 131"/>
                <a:gd name="T19" fmla="*/ 94 h 102"/>
                <a:gd name="T20" fmla="*/ 21 w 131"/>
                <a:gd name="T21" fmla="*/ 102 h 102"/>
                <a:gd name="T22" fmla="*/ 24 w 131"/>
                <a:gd name="T23"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102">
                  <a:moveTo>
                    <a:pt x="24" y="102"/>
                  </a:moveTo>
                  <a:cubicBezTo>
                    <a:pt x="27" y="102"/>
                    <a:pt x="29" y="102"/>
                    <a:pt x="31" y="101"/>
                  </a:cubicBezTo>
                  <a:cubicBezTo>
                    <a:pt x="41" y="99"/>
                    <a:pt x="50" y="91"/>
                    <a:pt x="58" y="81"/>
                  </a:cubicBezTo>
                  <a:cubicBezTo>
                    <a:pt x="62" y="76"/>
                    <a:pt x="66" y="70"/>
                    <a:pt x="70" y="64"/>
                  </a:cubicBezTo>
                  <a:cubicBezTo>
                    <a:pt x="88" y="35"/>
                    <a:pt x="105" y="0"/>
                    <a:pt x="131" y="0"/>
                  </a:cubicBezTo>
                  <a:cubicBezTo>
                    <a:pt x="86" y="0"/>
                    <a:pt x="86" y="0"/>
                    <a:pt x="86" y="0"/>
                  </a:cubicBezTo>
                  <a:cubicBezTo>
                    <a:pt x="59" y="0"/>
                    <a:pt x="43" y="36"/>
                    <a:pt x="24" y="65"/>
                  </a:cubicBezTo>
                  <a:cubicBezTo>
                    <a:pt x="24" y="65"/>
                    <a:pt x="24" y="65"/>
                    <a:pt x="24" y="65"/>
                  </a:cubicBezTo>
                  <a:cubicBezTo>
                    <a:pt x="18" y="74"/>
                    <a:pt x="12" y="83"/>
                    <a:pt x="5" y="90"/>
                  </a:cubicBezTo>
                  <a:cubicBezTo>
                    <a:pt x="3" y="91"/>
                    <a:pt x="2" y="93"/>
                    <a:pt x="0" y="94"/>
                  </a:cubicBezTo>
                  <a:cubicBezTo>
                    <a:pt x="7" y="99"/>
                    <a:pt x="14" y="102"/>
                    <a:pt x="21" y="102"/>
                  </a:cubicBezTo>
                  <a:lnTo>
                    <a:pt x="24" y="102"/>
                  </a:lnTo>
                  <a:close/>
                </a:path>
              </a:pathLst>
            </a:custGeom>
            <a:gradFill rotWithShape="1">
              <a:gsLst>
                <a:gs pos="0">
                  <a:schemeClr val="accent4"/>
                </a:gs>
                <a:gs pos="100000">
                  <a:schemeClr val="accent5"/>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33" name="Freeform 5"/>
            <p:cNvSpPr>
              <a:spLocks/>
            </p:cNvSpPr>
            <p:nvPr/>
          </p:nvSpPr>
          <p:spPr bwMode="auto">
            <a:xfrm>
              <a:off x="104968557" y="112611708"/>
              <a:ext cx="312431" cy="162592"/>
            </a:xfrm>
            <a:custGeom>
              <a:avLst/>
              <a:gdLst>
                <a:gd name="T0" fmla="*/ 77 w 98"/>
                <a:gd name="T1" fmla="*/ 43 h 51"/>
                <a:gd name="T2" fmla="*/ 60 w 98"/>
                <a:gd name="T3" fmla="*/ 23 h 51"/>
                <a:gd name="T4" fmla="*/ 45 w 98"/>
                <a:gd name="T5" fmla="*/ 0 h 51"/>
                <a:gd name="T6" fmla="*/ 0 w 98"/>
                <a:gd name="T7" fmla="*/ 0 h 51"/>
                <a:gd name="T8" fmla="*/ 53 w 98"/>
                <a:gd name="T9" fmla="*/ 51 h 51"/>
                <a:gd name="T10" fmla="*/ 98 w 98"/>
                <a:gd name="T11" fmla="*/ 51 h 51"/>
                <a:gd name="T12" fmla="*/ 77 w 98"/>
                <a:gd name="T13" fmla="*/ 43 h 51"/>
              </a:gdLst>
              <a:ahLst/>
              <a:cxnLst>
                <a:cxn ang="0">
                  <a:pos x="T0" y="T1"/>
                </a:cxn>
                <a:cxn ang="0">
                  <a:pos x="T2" y="T3"/>
                </a:cxn>
                <a:cxn ang="0">
                  <a:pos x="T4" y="T5"/>
                </a:cxn>
                <a:cxn ang="0">
                  <a:pos x="T6" y="T7"/>
                </a:cxn>
                <a:cxn ang="0">
                  <a:pos x="T8" y="T9"/>
                </a:cxn>
                <a:cxn ang="0">
                  <a:pos x="T10" y="T11"/>
                </a:cxn>
                <a:cxn ang="0">
                  <a:pos x="T12" y="T13"/>
                </a:cxn>
              </a:cxnLst>
              <a:rect l="0" t="0" r="r" b="b"/>
              <a:pathLst>
                <a:path w="98" h="51">
                  <a:moveTo>
                    <a:pt x="77" y="43"/>
                  </a:moveTo>
                  <a:cubicBezTo>
                    <a:pt x="71" y="38"/>
                    <a:pt x="65" y="31"/>
                    <a:pt x="60" y="23"/>
                  </a:cubicBezTo>
                  <a:cubicBezTo>
                    <a:pt x="55" y="16"/>
                    <a:pt x="50" y="8"/>
                    <a:pt x="45" y="0"/>
                  </a:cubicBezTo>
                  <a:cubicBezTo>
                    <a:pt x="0" y="0"/>
                    <a:pt x="0" y="0"/>
                    <a:pt x="0" y="0"/>
                  </a:cubicBezTo>
                  <a:cubicBezTo>
                    <a:pt x="16" y="25"/>
                    <a:pt x="31" y="51"/>
                    <a:pt x="53" y="51"/>
                  </a:cubicBezTo>
                  <a:cubicBezTo>
                    <a:pt x="98" y="51"/>
                    <a:pt x="98" y="51"/>
                    <a:pt x="98" y="51"/>
                  </a:cubicBezTo>
                  <a:cubicBezTo>
                    <a:pt x="91" y="51"/>
                    <a:pt x="84" y="48"/>
                    <a:pt x="77" y="43"/>
                  </a:cubicBezTo>
                  <a:close/>
                </a:path>
              </a:pathLst>
            </a:custGeom>
            <a:gradFill rotWithShape="1">
              <a:gsLst>
                <a:gs pos="0">
                  <a:schemeClr val="accent2"/>
                </a:gs>
                <a:gs pos="100000">
                  <a:schemeClr val="accent3"/>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34" name="Freeform 6"/>
            <p:cNvSpPr>
              <a:spLocks/>
            </p:cNvSpPr>
            <p:nvPr/>
          </p:nvSpPr>
          <p:spPr bwMode="auto">
            <a:xfrm>
              <a:off x="105214038" y="112783864"/>
              <a:ext cx="417637" cy="325184"/>
            </a:xfrm>
            <a:custGeom>
              <a:avLst/>
              <a:gdLst>
                <a:gd name="T0" fmla="*/ 24 w 131"/>
                <a:gd name="T1" fmla="*/ 0 h 102"/>
                <a:gd name="T2" fmla="*/ 31 w 131"/>
                <a:gd name="T3" fmla="*/ 1 h 102"/>
                <a:gd name="T4" fmla="*/ 58 w 131"/>
                <a:gd name="T5" fmla="*/ 21 h 102"/>
                <a:gd name="T6" fmla="*/ 70 w 131"/>
                <a:gd name="T7" fmla="*/ 38 h 102"/>
                <a:gd name="T8" fmla="*/ 131 w 131"/>
                <a:gd name="T9" fmla="*/ 102 h 102"/>
                <a:gd name="T10" fmla="*/ 86 w 131"/>
                <a:gd name="T11" fmla="*/ 102 h 102"/>
                <a:gd name="T12" fmla="*/ 24 w 131"/>
                <a:gd name="T13" fmla="*/ 37 h 102"/>
                <a:gd name="T14" fmla="*/ 24 w 131"/>
                <a:gd name="T15" fmla="*/ 37 h 102"/>
                <a:gd name="T16" fmla="*/ 5 w 131"/>
                <a:gd name="T17" fmla="*/ 12 h 102"/>
                <a:gd name="T18" fmla="*/ 0 w 131"/>
                <a:gd name="T19" fmla="*/ 8 h 102"/>
                <a:gd name="T20" fmla="*/ 21 w 131"/>
                <a:gd name="T21" fmla="*/ 0 h 102"/>
                <a:gd name="T22" fmla="*/ 24 w 131"/>
                <a:gd name="T23"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102">
                  <a:moveTo>
                    <a:pt x="24" y="0"/>
                  </a:moveTo>
                  <a:cubicBezTo>
                    <a:pt x="27" y="0"/>
                    <a:pt x="29" y="0"/>
                    <a:pt x="31" y="1"/>
                  </a:cubicBezTo>
                  <a:cubicBezTo>
                    <a:pt x="41" y="3"/>
                    <a:pt x="50" y="11"/>
                    <a:pt x="58" y="21"/>
                  </a:cubicBezTo>
                  <a:cubicBezTo>
                    <a:pt x="62" y="26"/>
                    <a:pt x="66" y="32"/>
                    <a:pt x="70" y="38"/>
                  </a:cubicBezTo>
                  <a:cubicBezTo>
                    <a:pt x="88" y="67"/>
                    <a:pt x="105" y="102"/>
                    <a:pt x="131" y="102"/>
                  </a:cubicBezTo>
                  <a:cubicBezTo>
                    <a:pt x="86" y="102"/>
                    <a:pt x="86" y="102"/>
                    <a:pt x="86" y="102"/>
                  </a:cubicBezTo>
                  <a:cubicBezTo>
                    <a:pt x="59" y="102"/>
                    <a:pt x="43" y="66"/>
                    <a:pt x="24" y="37"/>
                  </a:cubicBezTo>
                  <a:cubicBezTo>
                    <a:pt x="24" y="37"/>
                    <a:pt x="24" y="37"/>
                    <a:pt x="24" y="37"/>
                  </a:cubicBezTo>
                  <a:cubicBezTo>
                    <a:pt x="18" y="27"/>
                    <a:pt x="12" y="19"/>
                    <a:pt x="5" y="12"/>
                  </a:cubicBezTo>
                  <a:cubicBezTo>
                    <a:pt x="3" y="11"/>
                    <a:pt x="2" y="9"/>
                    <a:pt x="0" y="8"/>
                  </a:cubicBezTo>
                  <a:cubicBezTo>
                    <a:pt x="7" y="3"/>
                    <a:pt x="14" y="0"/>
                    <a:pt x="21" y="0"/>
                  </a:cubicBezTo>
                  <a:lnTo>
                    <a:pt x="24" y="0"/>
                  </a:lnTo>
                  <a:close/>
                </a:path>
              </a:pathLst>
            </a:custGeom>
            <a:gradFill rotWithShape="1">
              <a:gsLst>
                <a:gs pos="0">
                  <a:schemeClr val="bg2"/>
                </a:gs>
                <a:gs pos="100000">
                  <a:schemeClr val="bg1"/>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35" name="Freeform 7"/>
            <p:cNvSpPr>
              <a:spLocks/>
            </p:cNvSpPr>
            <p:nvPr/>
          </p:nvSpPr>
          <p:spPr bwMode="auto">
            <a:xfrm>
              <a:off x="104968558" y="112783865"/>
              <a:ext cx="312430" cy="162592"/>
            </a:xfrm>
            <a:custGeom>
              <a:avLst/>
              <a:gdLst>
                <a:gd name="T0" fmla="*/ 77 w 98"/>
                <a:gd name="T1" fmla="*/ 8 h 51"/>
                <a:gd name="T2" fmla="*/ 60 w 98"/>
                <a:gd name="T3" fmla="*/ 28 h 51"/>
                <a:gd name="T4" fmla="*/ 45 w 98"/>
                <a:gd name="T5" fmla="*/ 51 h 51"/>
                <a:gd name="T6" fmla="*/ 0 w 98"/>
                <a:gd name="T7" fmla="*/ 51 h 51"/>
                <a:gd name="T8" fmla="*/ 53 w 98"/>
                <a:gd name="T9" fmla="*/ 0 h 51"/>
                <a:gd name="T10" fmla="*/ 98 w 98"/>
                <a:gd name="T11" fmla="*/ 0 h 51"/>
                <a:gd name="T12" fmla="*/ 77 w 98"/>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98" h="51">
                  <a:moveTo>
                    <a:pt x="77" y="8"/>
                  </a:moveTo>
                  <a:cubicBezTo>
                    <a:pt x="71" y="13"/>
                    <a:pt x="65" y="20"/>
                    <a:pt x="60" y="28"/>
                  </a:cubicBezTo>
                  <a:cubicBezTo>
                    <a:pt x="55" y="35"/>
                    <a:pt x="50" y="43"/>
                    <a:pt x="45" y="51"/>
                  </a:cubicBezTo>
                  <a:cubicBezTo>
                    <a:pt x="0" y="51"/>
                    <a:pt x="0" y="51"/>
                    <a:pt x="0" y="51"/>
                  </a:cubicBezTo>
                  <a:cubicBezTo>
                    <a:pt x="16" y="26"/>
                    <a:pt x="31" y="0"/>
                    <a:pt x="53" y="0"/>
                  </a:cubicBezTo>
                  <a:cubicBezTo>
                    <a:pt x="98" y="0"/>
                    <a:pt x="98" y="0"/>
                    <a:pt x="98" y="0"/>
                  </a:cubicBezTo>
                  <a:cubicBezTo>
                    <a:pt x="91" y="0"/>
                    <a:pt x="84" y="3"/>
                    <a:pt x="77" y="8"/>
                  </a:cubicBezTo>
                  <a:close/>
                </a:path>
              </a:pathLst>
            </a:custGeom>
            <a:gradFill rotWithShape="1">
              <a:gsLst>
                <a:gs pos="0">
                  <a:schemeClr val="bg2"/>
                </a:gs>
                <a:gs pos="100000">
                  <a:schemeClr val="bg1"/>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grpSp>
      <p:sp>
        <p:nvSpPr>
          <p:cNvPr id="12289" name="Rectangle 1"/>
          <p:cNvSpPr>
            <a:spLocks noChangeArrowheads="1"/>
          </p:cNvSpPr>
          <p:nvPr/>
        </p:nvSpPr>
        <p:spPr bwMode="auto">
          <a:xfrm>
            <a:off x="642910" y="214290"/>
            <a:ext cx="8072494" cy="338554"/>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Table 6. </a:t>
            </a:r>
            <a:r>
              <a:rPr kumimoji="0" lang="en-US" sz="1600" b="1"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Flavonoid</a:t>
            </a:r>
            <a:r>
              <a:rPr kumimoji="0" lang="en-US" sz="16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content of the </a:t>
            </a:r>
            <a:r>
              <a:rPr kumimoji="0" lang="en-US" sz="1600" b="1"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methanolic</a:t>
            </a:r>
            <a:r>
              <a:rPr kumimoji="0" lang="en-US" sz="16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extract from aerial parts of </a:t>
            </a:r>
            <a:r>
              <a:rPr kumimoji="0" lang="en-US" sz="16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V. </a:t>
            </a:r>
            <a:r>
              <a:rPr kumimoji="0" lang="en-US" sz="1600" b="1" i="1"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tenara</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12290" name="Rectangle 2"/>
          <p:cNvSpPr>
            <a:spLocks noChangeArrowheads="1"/>
          </p:cNvSpPr>
          <p:nvPr/>
        </p:nvSpPr>
        <p:spPr bwMode="auto">
          <a:xfrm>
            <a:off x="571472" y="2786058"/>
            <a:ext cx="8143932" cy="338554"/>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Figure 1. Structure of </a:t>
            </a:r>
            <a:r>
              <a:rPr kumimoji="0" lang="en-US" sz="16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V. </a:t>
            </a:r>
            <a:r>
              <a:rPr kumimoji="0" lang="en-US" sz="1600" b="1" i="1"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tenara</a:t>
            </a:r>
            <a:r>
              <a:rPr kumimoji="0" lang="en-US" sz="16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sz="1600" b="1"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flavonoids</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ctrTitle"/>
          </p:nvPr>
        </p:nvSpPr>
        <p:spPr>
          <a:xfrm>
            <a:off x="3857620" y="2428868"/>
            <a:ext cx="5072098" cy="642942"/>
          </a:xfrm>
        </p:spPr>
        <p:txBody>
          <a:bodyPr/>
          <a:lstStyle/>
          <a:p>
            <a:pPr algn="ctr"/>
            <a:r>
              <a:rPr lang="en-US" sz="3600" b="1" dirty="0" smtClean="0"/>
              <a:t>Biological Study</a:t>
            </a:r>
            <a:endParaRPr lang="en-US" sz="3600" dirty="0"/>
          </a:p>
        </p:txBody>
      </p:sp>
      <p:sp>
        <p:nvSpPr>
          <p:cNvPr id="17" name="Subtitle 16"/>
          <p:cNvSpPr>
            <a:spLocks noGrp="1"/>
          </p:cNvSpPr>
          <p:nvPr>
            <p:ph type="subTitle" idx="1"/>
          </p:nvPr>
        </p:nvSpPr>
        <p:spPr>
          <a:xfrm>
            <a:off x="4500562" y="3071810"/>
            <a:ext cx="4128962" cy="1307125"/>
          </a:xfrm>
        </p:spPr>
        <p:txBody>
          <a:bodyPr>
            <a:noAutofit/>
          </a:bodyPr>
          <a:lstStyle/>
          <a:p>
            <a:r>
              <a:rPr lang="en-US" sz="2400" b="1" dirty="0" smtClean="0">
                <a:solidFill>
                  <a:schemeClr val="accent1">
                    <a:lumMod val="75000"/>
                  </a:schemeClr>
                </a:solidFill>
              </a:rPr>
              <a:t>Anti-inflammatory</a:t>
            </a:r>
          </a:p>
          <a:p>
            <a:r>
              <a:rPr lang="en-US" sz="2400" b="1" dirty="0" smtClean="0">
                <a:solidFill>
                  <a:schemeClr val="accent1">
                    <a:lumMod val="75000"/>
                  </a:schemeClr>
                </a:solidFill>
              </a:rPr>
              <a:t>Antimicrobial</a:t>
            </a:r>
          </a:p>
          <a:p>
            <a:r>
              <a:rPr lang="en-US" sz="2400" b="1" dirty="0" smtClean="0">
                <a:solidFill>
                  <a:schemeClr val="accent1">
                    <a:lumMod val="75000"/>
                  </a:schemeClr>
                </a:solidFill>
              </a:rPr>
              <a:t>Antioxidant</a:t>
            </a:r>
            <a:endParaRPr lang="en-US" sz="2400" b="1" dirty="0">
              <a:solidFill>
                <a:schemeClr val="accent1">
                  <a:lumMod val="75000"/>
                </a:schemeClr>
              </a:solidFill>
            </a:endParaRPr>
          </a:p>
        </p:txBody>
      </p:sp>
      <p:pic>
        <p:nvPicPr>
          <p:cNvPr id="11" name="Picture 1" descr="C:\Users\DELL\Desktop\verbena.jpg"/>
          <p:cNvPicPr>
            <a:picLocks noChangeAspect="1" noChangeArrowheads="1"/>
          </p:cNvPicPr>
          <p:nvPr/>
        </p:nvPicPr>
        <p:blipFill>
          <a:blip r:embed="rId2"/>
          <a:srcRect/>
          <a:stretch>
            <a:fillRect/>
          </a:stretch>
        </p:blipFill>
        <p:spPr bwMode="auto">
          <a:xfrm>
            <a:off x="711452" y="1324912"/>
            <a:ext cx="3146168" cy="3104220"/>
          </a:xfrm>
          <a:prstGeom prst="ellipse">
            <a:avLst/>
          </a:prstGeom>
          <a:ln w="63500" cap="rnd">
            <a:solidFill>
              <a:schemeClr val="accent4">
                <a:lumMod val="40000"/>
                <a:lumOff val="6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dirty="0" smtClean="0"/>
              <a:t>Anti-inflammatory</a:t>
            </a:r>
            <a:endParaRPr lang="en-US" dirty="0"/>
          </a:p>
        </p:txBody>
      </p:sp>
      <p:sp>
        <p:nvSpPr>
          <p:cNvPr id="13" name="Subtitle 12"/>
          <p:cNvSpPr>
            <a:spLocks noGrp="1"/>
          </p:cNvSpPr>
          <p:nvPr>
            <p:ph type="subTitle" idx="11"/>
          </p:nvPr>
        </p:nvSpPr>
        <p:spPr>
          <a:xfrm>
            <a:off x="285720" y="1285860"/>
            <a:ext cx="8429684" cy="695340"/>
          </a:xfrm>
        </p:spPr>
        <p:style>
          <a:lnRef idx="1">
            <a:schemeClr val="accent3"/>
          </a:lnRef>
          <a:fillRef idx="2">
            <a:schemeClr val="accent3"/>
          </a:fillRef>
          <a:effectRef idx="1">
            <a:schemeClr val="accent3"/>
          </a:effectRef>
          <a:fontRef idx="minor">
            <a:schemeClr val="dk1"/>
          </a:fontRef>
        </p:style>
        <p:txBody>
          <a:bodyPr>
            <a:noAutofit/>
          </a:bodyPr>
          <a:lstStyle/>
          <a:p>
            <a:pPr algn="just"/>
            <a:r>
              <a:rPr lang="en-US" sz="2200" dirty="0" smtClean="0"/>
              <a:t>Using rat paw edema method, using </a:t>
            </a:r>
            <a:r>
              <a:rPr lang="en-US" sz="2200" dirty="0" err="1" smtClean="0"/>
              <a:t>carrageenan</a:t>
            </a:r>
            <a:r>
              <a:rPr lang="en-US" sz="2200" dirty="0" smtClean="0"/>
              <a:t> for induction of edema and </a:t>
            </a:r>
            <a:r>
              <a:rPr lang="en-US" sz="2200" dirty="0" err="1" smtClean="0"/>
              <a:t>indomethacin</a:t>
            </a:r>
            <a:r>
              <a:rPr lang="en-US" sz="2200" dirty="0" smtClean="0"/>
              <a:t> as standard anti-inflammatory drug.</a:t>
            </a:r>
          </a:p>
          <a:p>
            <a:pPr algn="just"/>
            <a:endParaRPr lang="en-US" sz="2200" dirty="0"/>
          </a:p>
        </p:txBody>
      </p:sp>
      <p:graphicFrame>
        <p:nvGraphicFramePr>
          <p:cNvPr id="21" name="Table 20"/>
          <p:cNvGraphicFramePr>
            <a:graphicFrameLocks noGrp="1"/>
          </p:cNvGraphicFramePr>
          <p:nvPr/>
        </p:nvGraphicFramePr>
        <p:xfrm>
          <a:off x="214282" y="3000372"/>
          <a:ext cx="8643998" cy="3004728"/>
        </p:xfrm>
        <a:graphic>
          <a:graphicData uri="http://schemas.openxmlformats.org/drawingml/2006/table">
            <a:tbl>
              <a:tblPr>
                <a:tableStyleId>{00A15C55-8517-42AA-B614-E9B94910E393}</a:tableStyleId>
              </a:tblPr>
              <a:tblGrid>
                <a:gridCol w="1285884"/>
                <a:gridCol w="857256"/>
                <a:gridCol w="1000132"/>
                <a:gridCol w="928694"/>
                <a:gridCol w="1000132"/>
                <a:gridCol w="785818"/>
                <a:gridCol w="1000132"/>
                <a:gridCol w="785818"/>
                <a:gridCol w="1000132"/>
              </a:tblGrid>
              <a:tr h="428628">
                <a:tc rowSpan="2">
                  <a:txBody>
                    <a:bodyPr/>
                    <a:lstStyle/>
                    <a:p>
                      <a:pPr algn="ctr" rtl="0">
                        <a:spcAft>
                          <a:spcPts val="0"/>
                        </a:spcAft>
                      </a:pPr>
                      <a:r>
                        <a:rPr lang="en-US" sz="1400" b="1" dirty="0" smtClean="0"/>
                        <a:t>Group</a:t>
                      </a:r>
                      <a:endParaRPr lang="en-US" sz="1400" b="1" dirty="0">
                        <a:latin typeface="Times New Roman"/>
                        <a:ea typeface="Times New Roman"/>
                        <a:cs typeface="+mj-cs"/>
                      </a:endParaRPr>
                    </a:p>
                  </a:txBody>
                  <a:tcPr marL="64851" marR="64851" marT="0" marB="0" anchor="ctr"/>
                </a:tc>
                <a:tc gridSpan="2">
                  <a:txBody>
                    <a:bodyPr/>
                    <a:lstStyle/>
                    <a:p>
                      <a:pPr algn="ctr" rtl="0">
                        <a:spcAft>
                          <a:spcPts val="0"/>
                        </a:spcAft>
                      </a:pPr>
                      <a:r>
                        <a:rPr lang="en-US" sz="1400" b="1"/>
                        <a:t>After 1h</a:t>
                      </a:r>
                      <a:endParaRPr lang="en-US" sz="1400" b="1">
                        <a:latin typeface="Times New Roman"/>
                        <a:ea typeface="Times New Roman"/>
                        <a:cs typeface="+mj-cs"/>
                      </a:endParaRPr>
                    </a:p>
                  </a:txBody>
                  <a:tcPr marL="64851" marR="64851" marT="0" marB="0"/>
                </a:tc>
                <a:tc hMerge="1">
                  <a:txBody>
                    <a:bodyPr/>
                    <a:lstStyle/>
                    <a:p>
                      <a:pPr rtl="1"/>
                      <a:endParaRPr lang="ar-SA"/>
                    </a:p>
                  </a:txBody>
                  <a:tcPr/>
                </a:tc>
                <a:tc gridSpan="2">
                  <a:txBody>
                    <a:bodyPr/>
                    <a:lstStyle/>
                    <a:p>
                      <a:pPr algn="ctr" rtl="0">
                        <a:spcAft>
                          <a:spcPts val="0"/>
                        </a:spcAft>
                      </a:pPr>
                      <a:r>
                        <a:rPr lang="en-US" sz="1400" b="1"/>
                        <a:t>After 2h</a:t>
                      </a:r>
                      <a:endParaRPr lang="en-US" sz="1400" b="1">
                        <a:latin typeface="Times New Roman"/>
                        <a:ea typeface="Times New Roman"/>
                        <a:cs typeface="+mj-cs"/>
                      </a:endParaRPr>
                    </a:p>
                  </a:txBody>
                  <a:tcPr marL="64851" marR="64851" marT="0" marB="0"/>
                </a:tc>
                <a:tc hMerge="1">
                  <a:txBody>
                    <a:bodyPr/>
                    <a:lstStyle/>
                    <a:p>
                      <a:pPr rtl="1"/>
                      <a:endParaRPr lang="ar-SA"/>
                    </a:p>
                  </a:txBody>
                  <a:tcPr/>
                </a:tc>
                <a:tc gridSpan="2">
                  <a:txBody>
                    <a:bodyPr/>
                    <a:lstStyle/>
                    <a:p>
                      <a:pPr algn="ctr" rtl="0">
                        <a:spcAft>
                          <a:spcPts val="0"/>
                        </a:spcAft>
                      </a:pPr>
                      <a:r>
                        <a:rPr lang="en-US" sz="1400" b="1" dirty="0"/>
                        <a:t>After 3h</a:t>
                      </a:r>
                      <a:endParaRPr lang="en-US" sz="1400" b="1" dirty="0">
                        <a:latin typeface="Times New Roman"/>
                        <a:ea typeface="Times New Roman"/>
                        <a:cs typeface="+mj-cs"/>
                      </a:endParaRPr>
                    </a:p>
                  </a:txBody>
                  <a:tcPr marL="64851" marR="64851" marT="0" marB="0"/>
                </a:tc>
                <a:tc hMerge="1">
                  <a:txBody>
                    <a:bodyPr/>
                    <a:lstStyle/>
                    <a:p>
                      <a:pPr rtl="1"/>
                      <a:endParaRPr lang="ar-SA"/>
                    </a:p>
                  </a:txBody>
                  <a:tcPr/>
                </a:tc>
                <a:tc gridSpan="2">
                  <a:txBody>
                    <a:bodyPr/>
                    <a:lstStyle/>
                    <a:p>
                      <a:pPr algn="ctr" rtl="0">
                        <a:spcAft>
                          <a:spcPts val="0"/>
                        </a:spcAft>
                      </a:pPr>
                      <a:r>
                        <a:rPr lang="en-US" sz="1400" b="1"/>
                        <a:t>Afer 4h</a:t>
                      </a:r>
                      <a:endParaRPr lang="en-US" sz="1400" b="1">
                        <a:latin typeface="Times New Roman"/>
                        <a:ea typeface="Times New Roman"/>
                        <a:cs typeface="+mj-cs"/>
                      </a:endParaRPr>
                    </a:p>
                  </a:txBody>
                  <a:tcPr marL="64851" marR="64851" marT="0" marB="0"/>
                </a:tc>
                <a:tc hMerge="1">
                  <a:txBody>
                    <a:bodyPr/>
                    <a:lstStyle/>
                    <a:p>
                      <a:pPr rtl="1"/>
                      <a:endParaRPr lang="ar-SA"/>
                    </a:p>
                  </a:txBody>
                  <a:tcPr/>
                </a:tc>
              </a:tr>
              <a:tr h="432340">
                <a:tc vMerge="1">
                  <a:txBody>
                    <a:bodyPr/>
                    <a:lstStyle/>
                    <a:p>
                      <a:pPr algn="l" rtl="0">
                        <a:spcAft>
                          <a:spcPts val="0"/>
                        </a:spcAft>
                      </a:pPr>
                      <a:endParaRPr lang="en-US" sz="1800" dirty="0">
                        <a:latin typeface="Times New Roman"/>
                        <a:ea typeface="SimSun"/>
                        <a:cs typeface="Arial"/>
                      </a:endParaRPr>
                    </a:p>
                  </a:txBody>
                  <a:tcPr marL="64851" marR="64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400" b="1" dirty="0" smtClean="0"/>
                        <a:t>Edema (mm)</a:t>
                      </a:r>
                      <a:endParaRPr lang="en-US" sz="1400" b="1" dirty="0">
                        <a:latin typeface="Times New Roman"/>
                        <a:ea typeface="Times New Roman"/>
                        <a:cs typeface="+mj-cs"/>
                      </a:endParaRPr>
                    </a:p>
                  </a:txBody>
                  <a:tcPr marL="64851" marR="64851" marT="0" marB="0" anchor="ctr"/>
                </a:tc>
                <a:tc>
                  <a:txBody>
                    <a:bodyPr/>
                    <a:lstStyle/>
                    <a:p>
                      <a:pPr algn="ctr" rtl="0">
                        <a:spcAft>
                          <a:spcPts val="0"/>
                        </a:spcAft>
                      </a:pPr>
                      <a:r>
                        <a:rPr lang="en-US" sz="1400" b="1" dirty="0" smtClean="0"/>
                        <a:t>% Inhibition </a:t>
                      </a:r>
                      <a:endParaRPr lang="en-US" sz="1400" b="1" dirty="0">
                        <a:latin typeface="Times New Roman"/>
                        <a:ea typeface="Times New Roman"/>
                        <a:cs typeface="+mj-cs"/>
                      </a:endParaRPr>
                    </a:p>
                  </a:txBody>
                  <a:tcPr marL="64851" marR="64851" marT="0" marB="0" anchor="ctr"/>
                </a:tc>
                <a:tc>
                  <a:txBody>
                    <a:bodyPr/>
                    <a:lstStyle/>
                    <a:p>
                      <a:pPr algn="ctr" rtl="0">
                        <a:spcAft>
                          <a:spcPts val="0"/>
                        </a:spcAft>
                      </a:pPr>
                      <a:r>
                        <a:rPr lang="en-US" sz="1400" b="1" dirty="0" smtClean="0"/>
                        <a:t>Edema (mm)</a:t>
                      </a:r>
                      <a:endParaRPr lang="en-US" sz="1400" b="1" dirty="0">
                        <a:latin typeface="Times New Roman"/>
                        <a:ea typeface="Times New Roman"/>
                        <a:cs typeface="+mj-cs"/>
                      </a:endParaRPr>
                    </a:p>
                  </a:txBody>
                  <a:tcPr marL="64851" marR="64851" marT="0" marB="0" anchor="ctr"/>
                </a:tc>
                <a:tc>
                  <a:txBody>
                    <a:bodyPr/>
                    <a:lstStyle/>
                    <a:p>
                      <a:pPr algn="ctr" rtl="0">
                        <a:spcAft>
                          <a:spcPts val="0"/>
                        </a:spcAft>
                      </a:pPr>
                      <a:r>
                        <a:rPr lang="en-US" sz="1400" b="1" dirty="0" smtClean="0"/>
                        <a:t>% Inhibition </a:t>
                      </a:r>
                      <a:endParaRPr lang="en-US" sz="1400" b="1" dirty="0">
                        <a:latin typeface="Times New Roman"/>
                        <a:ea typeface="Times New Roman"/>
                        <a:cs typeface="+mj-cs"/>
                      </a:endParaRPr>
                    </a:p>
                  </a:txBody>
                  <a:tcPr marL="64851" marR="64851" marT="0" marB="0" anchor="ctr"/>
                </a:tc>
                <a:tc>
                  <a:txBody>
                    <a:bodyPr/>
                    <a:lstStyle/>
                    <a:p>
                      <a:pPr algn="ctr" rtl="0">
                        <a:spcAft>
                          <a:spcPts val="0"/>
                        </a:spcAft>
                      </a:pPr>
                      <a:r>
                        <a:rPr lang="en-US" sz="1400" b="1" dirty="0" smtClean="0"/>
                        <a:t>Edema (mm)</a:t>
                      </a:r>
                      <a:endParaRPr lang="en-US" sz="1400" b="1" dirty="0">
                        <a:latin typeface="Times New Roman"/>
                        <a:ea typeface="Times New Roman"/>
                        <a:cs typeface="+mj-cs"/>
                      </a:endParaRPr>
                    </a:p>
                  </a:txBody>
                  <a:tcPr marL="64851" marR="64851" marT="0" marB="0" anchor="ctr"/>
                </a:tc>
                <a:tc>
                  <a:txBody>
                    <a:bodyPr/>
                    <a:lstStyle/>
                    <a:p>
                      <a:pPr algn="ctr" rtl="0">
                        <a:spcAft>
                          <a:spcPts val="0"/>
                        </a:spcAft>
                      </a:pPr>
                      <a:r>
                        <a:rPr lang="en-US" sz="1400" b="1" dirty="0" smtClean="0"/>
                        <a:t>% Inhibition </a:t>
                      </a:r>
                      <a:endParaRPr lang="en-US" sz="1400" b="1" dirty="0">
                        <a:latin typeface="Times New Roman"/>
                        <a:ea typeface="Times New Roman"/>
                        <a:cs typeface="+mj-cs"/>
                      </a:endParaRPr>
                    </a:p>
                  </a:txBody>
                  <a:tcPr marL="64851" marR="64851" marT="0" marB="0" anchor="ctr"/>
                </a:tc>
                <a:tc>
                  <a:txBody>
                    <a:bodyPr/>
                    <a:lstStyle/>
                    <a:p>
                      <a:pPr algn="ctr" rtl="0">
                        <a:spcAft>
                          <a:spcPts val="0"/>
                        </a:spcAft>
                      </a:pPr>
                      <a:r>
                        <a:rPr lang="en-US" sz="1400" b="1" dirty="0" smtClean="0"/>
                        <a:t>Edema (mm)</a:t>
                      </a:r>
                      <a:endParaRPr lang="en-US" sz="1400" b="1" dirty="0">
                        <a:latin typeface="Times New Roman"/>
                        <a:ea typeface="Times New Roman"/>
                        <a:cs typeface="+mj-cs"/>
                      </a:endParaRPr>
                    </a:p>
                  </a:txBody>
                  <a:tcPr marL="64851" marR="64851" marT="0" marB="0" anchor="ctr"/>
                </a:tc>
                <a:tc>
                  <a:txBody>
                    <a:bodyPr/>
                    <a:lstStyle/>
                    <a:p>
                      <a:pPr algn="ctr" rtl="0">
                        <a:spcAft>
                          <a:spcPts val="0"/>
                        </a:spcAft>
                      </a:pPr>
                      <a:r>
                        <a:rPr lang="en-US" sz="1400" b="1" dirty="0" smtClean="0"/>
                        <a:t>% Inhibition </a:t>
                      </a:r>
                      <a:endParaRPr lang="en-US" sz="1400" b="1" dirty="0">
                        <a:latin typeface="Times New Roman"/>
                        <a:ea typeface="Times New Roman"/>
                        <a:cs typeface="+mj-cs"/>
                      </a:endParaRPr>
                    </a:p>
                  </a:txBody>
                  <a:tcPr marL="64851" marR="64851" marT="0" marB="0" anchor="ctr"/>
                </a:tc>
              </a:tr>
              <a:tr h="288227">
                <a:tc>
                  <a:txBody>
                    <a:bodyPr/>
                    <a:lstStyle/>
                    <a:p>
                      <a:pPr algn="ctr" rtl="0">
                        <a:spcAft>
                          <a:spcPts val="0"/>
                        </a:spcAft>
                      </a:pPr>
                      <a:r>
                        <a:rPr lang="en-US" sz="1400" b="1" dirty="0"/>
                        <a:t>Control (saline)</a:t>
                      </a:r>
                      <a:endParaRPr lang="en-US" sz="1400" b="1" dirty="0">
                        <a:latin typeface="Times New Roman"/>
                        <a:ea typeface="Times New Roman"/>
                        <a:cs typeface="+mj-cs"/>
                      </a:endParaRPr>
                    </a:p>
                  </a:txBody>
                  <a:tcPr marL="64851" marR="64851" marT="0" marB="0" anchor="ctr"/>
                </a:tc>
                <a:tc>
                  <a:txBody>
                    <a:bodyPr/>
                    <a:lstStyle/>
                    <a:p>
                      <a:pPr algn="ctr">
                        <a:lnSpc>
                          <a:spcPts val="1700"/>
                        </a:lnSpc>
                        <a:spcAft>
                          <a:spcPts val="0"/>
                        </a:spcAft>
                      </a:pPr>
                      <a:r>
                        <a:rPr lang="en-US" sz="1400" b="1"/>
                        <a:t>78.2 ± 0.5</a:t>
                      </a:r>
                      <a:endParaRPr lang="en-US" sz="1400" b="1">
                        <a:solidFill>
                          <a:srgbClr val="000000"/>
                        </a:solidFill>
                        <a:latin typeface="Times New Roman"/>
                        <a:ea typeface="Times New Roman"/>
                        <a:cs typeface="+mj-cs"/>
                      </a:endParaRPr>
                    </a:p>
                  </a:txBody>
                  <a:tcPr marL="68580" marR="68580" marT="0" marB="0" anchor="ctr"/>
                </a:tc>
                <a:tc>
                  <a:txBody>
                    <a:bodyPr/>
                    <a:lstStyle/>
                    <a:p>
                      <a:pPr algn="ctr">
                        <a:lnSpc>
                          <a:spcPts val="1700"/>
                        </a:lnSpc>
                        <a:spcAft>
                          <a:spcPts val="0"/>
                        </a:spcAft>
                      </a:pPr>
                      <a:r>
                        <a:rPr lang="en-US" sz="1400" b="1" dirty="0"/>
                        <a:t>--</a:t>
                      </a:r>
                      <a:endParaRPr lang="en-US" sz="1400" b="1" dirty="0">
                        <a:solidFill>
                          <a:srgbClr val="000000"/>
                        </a:solidFill>
                        <a:latin typeface="Times New Roman"/>
                        <a:ea typeface="Times New Roman"/>
                        <a:cs typeface="+mj-cs"/>
                      </a:endParaRPr>
                    </a:p>
                  </a:txBody>
                  <a:tcPr marL="68580" marR="68580" marT="0" marB="0" anchor="ctr"/>
                </a:tc>
                <a:tc>
                  <a:txBody>
                    <a:bodyPr/>
                    <a:lstStyle/>
                    <a:p>
                      <a:pPr algn="ctr">
                        <a:lnSpc>
                          <a:spcPts val="1700"/>
                        </a:lnSpc>
                        <a:spcAft>
                          <a:spcPts val="0"/>
                        </a:spcAft>
                      </a:pPr>
                      <a:r>
                        <a:rPr lang="en-US" sz="1400" b="1"/>
                        <a:t>95 ±0.6</a:t>
                      </a:r>
                      <a:endParaRPr lang="en-US" sz="1400" b="1">
                        <a:solidFill>
                          <a:srgbClr val="000000"/>
                        </a:solidFill>
                        <a:latin typeface="Times New Roman"/>
                        <a:ea typeface="Times New Roman"/>
                        <a:cs typeface="+mj-cs"/>
                      </a:endParaRPr>
                    </a:p>
                  </a:txBody>
                  <a:tcPr marL="68580" marR="68580" marT="0" marB="0" anchor="ctr"/>
                </a:tc>
                <a:tc>
                  <a:txBody>
                    <a:bodyPr/>
                    <a:lstStyle/>
                    <a:p>
                      <a:pPr algn="ctr">
                        <a:lnSpc>
                          <a:spcPts val="1700"/>
                        </a:lnSpc>
                        <a:spcAft>
                          <a:spcPts val="0"/>
                        </a:spcAft>
                      </a:pPr>
                      <a:r>
                        <a:rPr lang="en-US" sz="1400" b="1"/>
                        <a:t>----</a:t>
                      </a:r>
                      <a:endParaRPr lang="en-US" sz="1400" b="1">
                        <a:solidFill>
                          <a:srgbClr val="000000"/>
                        </a:solidFill>
                        <a:latin typeface="Times New Roman"/>
                        <a:ea typeface="Times New Roman"/>
                        <a:cs typeface="+mj-cs"/>
                      </a:endParaRPr>
                    </a:p>
                  </a:txBody>
                  <a:tcPr marL="68580" marR="68580" marT="0" marB="0" anchor="ctr"/>
                </a:tc>
                <a:tc>
                  <a:txBody>
                    <a:bodyPr/>
                    <a:lstStyle/>
                    <a:p>
                      <a:pPr algn="ctr">
                        <a:lnSpc>
                          <a:spcPts val="1700"/>
                        </a:lnSpc>
                        <a:spcAft>
                          <a:spcPts val="0"/>
                        </a:spcAft>
                      </a:pPr>
                      <a:r>
                        <a:rPr lang="en-US" sz="1400" b="1"/>
                        <a:t>110 ± 0.6</a:t>
                      </a:r>
                      <a:endParaRPr lang="en-US" sz="1400" b="1">
                        <a:solidFill>
                          <a:srgbClr val="000000"/>
                        </a:solidFill>
                        <a:latin typeface="Times New Roman"/>
                        <a:ea typeface="Times New Roman"/>
                        <a:cs typeface="+mj-cs"/>
                      </a:endParaRPr>
                    </a:p>
                  </a:txBody>
                  <a:tcPr marL="68580" marR="68580" marT="0" marB="0" anchor="ctr"/>
                </a:tc>
                <a:tc>
                  <a:txBody>
                    <a:bodyPr/>
                    <a:lstStyle/>
                    <a:p>
                      <a:pPr algn="ctr">
                        <a:lnSpc>
                          <a:spcPts val="1700"/>
                        </a:lnSpc>
                        <a:spcAft>
                          <a:spcPts val="0"/>
                        </a:spcAft>
                      </a:pPr>
                      <a:r>
                        <a:rPr lang="en-US" sz="1400" b="1"/>
                        <a:t>---</a:t>
                      </a:r>
                      <a:endParaRPr lang="en-US" sz="1400" b="1">
                        <a:solidFill>
                          <a:srgbClr val="000000"/>
                        </a:solidFill>
                        <a:latin typeface="Times New Roman"/>
                        <a:ea typeface="Times New Roman"/>
                        <a:cs typeface="+mj-cs"/>
                      </a:endParaRPr>
                    </a:p>
                  </a:txBody>
                  <a:tcPr marL="68580" marR="68580" marT="0" marB="0" anchor="ctr"/>
                </a:tc>
                <a:tc>
                  <a:txBody>
                    <a:bodyPr/>
                    <a:lstStyle/>
                    <a:p>
                      <a:pPr algn="ctr">
                        <a:lnSpc>
                          <a:spcPts val="1700"/>
                        </a:lnSpc>
                        <a:spcAft>
                          <a:spcPts val="0"/>
                        </a:spcAft>
                      </a:pPr>
                      <a:r>
                        <a:rPr lang="en-US" sz="1400" b="1" dirty="0"/>
                        <a:t>113 </a:t>
                      </a:r>
                      <a:r>
                        <a:rPr lang="en-US" sz="1400" b="1" dirty="0" smtClean="0"/>
                        <a:t>±  </a:t>
                      </a:r>
                      <a:r>
                        <a:rPr lang="en-US" sz="1400" b="1" dirty="0"/>
                        <a:t>0. 7</a:t>
                      </a:r>
                      <a:endParaRPr lang="en-US" sz="1400" b="1" dirty="0">
                        <a:solidFill>
                          <a:srgbClr val="000000"/>
                        </a:solidFill>
                        <a:latin typeface="Times New Roman"/>
                        <a:ea typeface="Times New Roman"/>
                        <a:cs typeface="+mj-cs"/>
                      </a:endParaRPr>
                    </a:p>
                  </a:txBody>
                  <a:tcPr marL="68580" marR="68580" marT="0" marB="0" anchor="ctr"/>
                </a:tc>
                <a:tc>
                  <a:txBody>
                    <a:bodyPr/>
                    <a:lstStyle/>
                    <a:p>
                      <a:pPr algn="ctr">
                        <a:lnSpc>
                          <a:spcPts val="1700"/>
                        </a:lnSpc>
                        <a:spcAft>
                          <a:spcPts val="0"/>
                        </a:spcAft>
                      </a:pPr>
                      <a:r>
                        <a:rPr lang="en-US" sz="1400" b="1" dirty="0"/>
                        <a:t>---</a:t>
                      </a:r>
                      <a:endParaRPr lang="en-US" sz="1400" b="1" dirty="0">
                        <a:solidFill>
                          <a:srgbClr val="000000"/>
                        </a:solidFill>
                        <a:latin typeface="Times New Roman"/>
                        <a:ea typeface="Times New Roman"/>
                        <a:cs typeface="+mj-cs"/>
                      </a:endParaRPr>
                    </a:p>
                  </a:txBody>
                  <a:tcPr marL="68580" marR="68580" marT="0" marB="0" anchor="ctr"/>
                </a:tc>
              </a:tr>
              <a:tr h="288227">
                <a:tc>
                  <a:txBody>
                    <a:bodyPr/>
                    <a:lstStyle/>
                    <a:p>
                      <a:pPr algn="ctr" rtl="0">
                        <a:spcAft>
                          <a:spcPts val="0"/>
                        </a:spcAft>
                      </a:pPr>
                      <a:r>
                        <a:rPr lang="en-US" sz="1400" b="1" dirty="0" smtClean="0"/>
                        <a:t>EO</a:t>
                      </a:r>
                      <a:r>
                        <a:rPr lang="en-US" sz="1400" b="1" baseline="0" dirty="0" smtClean="0"/>
                        <a:t> (50 µL/kg </a:t>
                      </a:r>
                      <a:r>
                        <a:rPr lang="en-US" sz="1400" b="1" baseline="0" dirty="0" err="1" smtClean="0"/>
                        <a:t>b.wt</a:t>
                      </a:r>
                      <a:r>
                        <a:rPr lang="en-US" sz="1400" b="1" baseline="0" dirty="0" smtClean="0"/>
                        <a:t>.</a:t>
                      </a:r>
                      <a:endParaRPr lang="en-US" sz="1400" b="1" dirty="0">
                        <a:latin typeface="Times New Roman"/>
                        <a:ea typeface="Times New Roman"/>
                        <a:cs typeface="+mj-cs"/>
                      </a:endParaRPr>
                    </a:p>
                  </a:txBody>
                  <a:tcPr marL="64851" marR="64851" marT="0" marB="0" anchor="ctr"/>
                </a:tc>
                <a:tc>
                  <a:txBody>
                    <a:bodyPr/>
                    <a:lstStyle/>
                    <a:p>
                      <a:pPr algn="ctr" rtl="0">
                        <a:spcAft>
                          <a:spcPts val="0"/>
                        </a:spcAft>
                      </a:pPr>
                      <a:r>
                        <a:rPr lang="en-US" sz="1400" b="1" dirty="0" smtClean="0"/>
                        <a:t>78.0 ± 0.7</a:t>
                      </a:r>
                      <a:endParaRPr lang="en-US" sz="1400" b="1" dirty="0">
                        <a:latin typeface="Times New Roman"/>
                        <a:ea typeface="Times New Roman"/>
                        <a:cs typeface="+mj-cs"/>
                      </a:endParaRPr>
                    </a:p>
                  </a:txBody>
                  <a:tcPr marL="64851" marR="64851" marT="0" marB="0"/>
                </a:tc>
                <a:tc>
                  <a:txBody>
                    <a:bodyPr/>
                    <a:lstStyle/>
                    <a:p>
                      <a:pPr algn="ctr" rtl="0">
                        <a:spcAft>
                          <a:spcPts val="0"/>
                        </a:spcAft>
                      </a:pPr>
                      <a:r>
                        <a:rPr lang="en-US" sz="1400" b="1" dirty="0" smtClean="0"/>
                        <a:t>0.26 ± 0.8</a:t>
                      </a:r>
                      <a:endParaRPr lang="en-US" sz="1400" b="1" dirty="0">
                        <a:latin typeface="Times New Roman"/>
                        <a:ea typeface="Times New Roman"/>
                        <a:cs typeface="+mj-cs"/>
                      </a:endParaRPr>
                    </a:p>
                  </a:txBody>
                  <a:tcPr marL="64851" marR="64851" marT="0" marB="0"/>
                </a:tc>
                <a:tc>
                  <a:txBody>
                    <a:bodyPr/>
                    <a:lstStyle/>
                    <a:p>
                      <a:pPr algn="ctr" rtl="0">
                        <a:spcAft>
                          <a:spcPts val="0"/>
                        </a:spcAft>
                      </a:pPr>
                      <a:r>
                        <a:rPr lang="en-US" sz="1400" b="1" dirty="0" smtClean="0"/>
                        <a:t>90.3  </a:t>
                      </a:r>
                      <a:r>
                        <a:rPr lang="en-US" sz="1400" b="1" kern="1200" dirty="0" smtClean="0"/>
                        <a:t>± 0.4</a:t>
                      </a:r>
                      <a:endParaRPr lang="en-US" sz="1400" b="1" dirty="0">
                        <a:latin typeface="Times New Roman"/>
                        <a:ea typeface="Times New Roman"/>
                        <a:cs typeface="+mj-cs"/>
                      </a:endParaRPr>
                    </a:p>
                  </a:txBody>
                  <a:tcPr marL="64851" marR="64851" marT="0" marB="0"/>
                </a:tc>
                <a:tc>
                  <a:txBody>
                    <a:bodyPr/>
                    <a:lstStyle/>
                    <a:p>
                      <a:pPr algn="ctr" rtl="0">
                        <a:spcAft>
                          <a:spcPts val="0"/>
                        </a:spcAft>
                      </a:pPr>
                      <a:r>
                        <a:rPr lang="en-US" sz="1400" b="1" dirty="0" smtClean="0"/>
                        <a:t>4.95  ± 0.4</a:t>
                      </a:r>
                      <a:endParaRPr lang="en-US" sz="1400" b="1" dirty="0">
                        <a:latin typeface="Times New Roman"/>
                        <a:ea typeface="Times New Roman"/>
                        <a:cs typeface="+mj-cs"/>
                      </a:endParaRPr>
                    </a:p>
                  </a:txBody>
                  <a:tcPr marL="64851" marR="64851" marT="0" marB="0"/>
                </a:tc>
                <a:tc>
                  <a:txBody>
                    <a:bodyPr/>
                    <a:lstStyle/>
                    <a:p>
                      <a:pPr algn="ctr" rtl="0">
                        <a:spcAft>
                          <a:spcPts val="0"/>
                        </a:spcAft>
                      </a:pPr>
                      <a:r>
                        <a:rPr lang="en-US" sz="1400" b="1" dirty="0" smtClean="0"/>
                        <a:t>100 </a:t>
                      </a:r>
                      <a:r>
                        <a:rPr lang="en-US" sz="1400" b="1" kern="1200" dirty="0" smtClean="0"/>
                        <a:t>± 0.7</a:t>
                      </a:r>
                      <a:endParaRPr lang="en-US" sz="1400" b="1" dirty="0">
                        <a:latin typeface="Times New Roman"/>
                        <a:ea typeface="Times New Roman"/>
                        <a:cs typeface="+mj-cs"/>
                      </a:endParaRPr>
                    </a:p>
                  </a:txBody>
                  <a:tcPr marL="64851" marR="64851" marT="0" marB="0"/>
                </a:tc>
                <a:tc>
                  <a:txBody>
                    <a:bodyPr/>
                    <a:lstStyle/>
                    <a:p>
                      <a:pPr algn="ctr" rtl="0">
                        <a:spcAft>
                          <a:spcPts val="0"/>
                        </a:spcAft>
                      </a:pPr>
                      <a:r>
                        <a:rPr lang="en-US" sz="1400" b="1" dirty="0" smtClean="0"/>
                        <a:t>9.1 ± 0.2</a:t>
                      </a:r>
                      <a:endParaRPr lang="en-US" sz="1400" b="1" dirty="0">
                        <a:latin typeface="Times New Roman"/>
                        <a:ea typeface="Times New Roman"/>
                        <a:cs typeface="+mj-cs"/>
                      </a:endParaRPr>
                    </a:p>
                  </a:txBody>
                  <a:tcPr marL="64851" marR="64851" marT="0" marB="0"/>
                </a:tc>
                <a:tc>
                  <a:txBody>
                    <a:bodyPr/>
                    <a:lstStyle/>
                    <a:p>
                      <a:pPr algn="ctr" rtl="0">
                        <a:spcAft>
                          <a:spcPts val="0"/>
                        </a:spcAft>
                      </a:pPr>
                      <a:r>
                        <a:rPr lang="en-US" sz="1400" b="1" dirty="0" smtClean="0"/>
                        <a:t>100 </a:t>
                      </a:r>
                      <a:r>
                        <a:rPr lang="en-US" sz="1400" b="1" kern="1200" dirty="0" smtClean="0"/>
                        <a:t>± 0.5 </a:t>
                      </a:r>
                      <a:endParaRPr lang="en-US" sz="1400" b="1" dirty="0">
                        <a:latin typeface="Times New Roman"/>
                        <a:ea typeface="Times New Roman"/>
                        <a:cs typeface="+mj-cs"/>
                      </a:endParaRPr>
                    </a:p>
                  </a:txBody>
                  <a:tcPr marL="64851" marR="64851" marT="0" marB="0"/>
                </a:tc>
                <a:tc>
                  <a:txBody>
                    <a:bodyPr/>
                    <a:lstStyle/>
                    <a:p>
                      <a:pPr algn="ctr" rtl="0">
                        <a:spcAft>
                          <a:spcPts val="0"/>
                        </a:spcAft>
                      </a:pPr>
                      <a:r>
                        <a:rPr lang="en-US" sz="1400" b="1" dirty="0" smtClean="0"/>
                        <a:t>11.82 ± 0.5</a:t>
                      </a:r>
                      <a:endParaRPr lang="en-US" sz="1400" b="1" dirty="0">
                        <a:latin typeface="Times New Roman"/>
                        <a:ea typeface="Times New Roman"/>
                        <a:cs typeface="+mj-cs"/>
                      </a:endParaRPr>
                    </a:p>
                  </a:txBody>
                  <a:tcPr marL="64851" marR="64851" marT="0" marB="0"/>
                </a:tc>
              </a:tr>
              <a:tr h="288227">
                <a:tc>
                  <a:txBody>
                    <a:bodyPr/>
                    <a:lstStyle/>
                    <a:p>
                      <a:pPr algn="ctr" rtl="0"/>
                      <a:r>
                        <a:rPr lang="en-US" sz="1400" b="1" kern="1200" dirty="0" smtClean="0"/>
                        <a:t>PEE 50 mg/kg b. wt.</a:t>
                      </a:r>
                      <a:endParaRPr lang="en-US" sz="1400" b="1" dirty="0">
                        <a:latin typeface="Times New Roman"/>
                        <a:ea typeface="Times New Roman"/>
                        <a:cs typeface="+mj-cs"/>
                      </a:endParaRPr>
                    </a:p>
                  </a:txBody>
                  <a:tcPr marL="64851" marR="64851" marT="0" marB="0" anchor="ctr"/>
                </a:tc>
                <a:tc>
                  <a:txBody>
                    <a:bodyPr/>
                    <a:lstStyle/>
                    <a:p>
                      <a:pPr algn="ctr" rtl="0">
                        <a:spcAft>
                          <a:spcPts val="0"/>
                        </a:spcAft>
                      </a:pPr>
                      <a:r>
                        <a:rPr lang="en-US" sz="1400" b="1" dirty="0" smtClean="0"/>
                        <a:t>75.5 </a:t>
                      </a:r>
                      <a:r>
                        <a:rPr lang="en-US" sz="1400" b="1" dirty="0"/>
                        <a:t>± 1.3</a:t>
                      </a:r>
                      <a:endParaRPr lang="en-US" sz="1400" b="1" dirty="0">
                        <a:latin typeface="Times New Roman"/>
                        <a:ea typeface="Times New Roman"/>
                        <a:cs typeface="+mj-cs"/>
                      </a:endParaRPr>
                    </a:p>
                  </a:txBody>
                  <a:tcPr marL="64851" marR="64851" marT="0" marB="0"/>
                </a:tc>
                <a:tc>
                  <a:txBody>
                    <a:bodyPr/>
                    <a:lstStyle/>
                    <a:p>
                      <a:pPr algn="ctr" rtl="0">
                        <a:spcAft>
                          <a:spcPts val="0"/>
                        </a:spcAft>
                      </a:pPr>
                      <a:r>
                        <a:rPr lang="en-US" sz="1400" b="1" dirty="0" smtClean="0"/>
                        <a:t>3.45 ± 0.63</a:t>
                      </a:r>
                      <a:endParaRPr lang="en-US" sz="1400" b="1" dirty="0">
                        <a:latin typeface="Times New Roman"/>
                        <a:ea typeface="Times New Roman"/>
                        <a:cs typeface="+mj-cs"/>
                      </a:endParaRPr>
                    </a:p>
                  </a:txBody>
                  <a:tcPr marL="64851" marR="64851" marT="0" marB="0"/>
                </a:tc>
                <a:tc>
                  <a:txBody>
                    <a:bodyPr/>
                    <a:lstStyle/>
                    <a:p>
                      <a:pPr algn="ctr" rtl="0">
                        <a:spcAft>
                          <a:spcPts val="0"/>
                        </a:spcAft>
                      </a:pPr>
                      <a:r>
                        <a:rPr lang="en-US" sz="1400" b="1" dirty="0" smtClean="0"/>
                        <a:t>74.8±0.2</a:t>
                      </a:r>
                      <a:endParaRPr lang="en-US" sz="1400" b="1" dirty="0">
                        <a:latin typeface="Times New Roman"/>
                        <a:ea typeface="Times New Roman"/>
                        <a:cs typeface="+mj-cs"/>
                      </a:endParaRPr>
                    </a:p>
                  </a:txBody>
                  <a:tcPr marL="64851" marR="64851" marT="0" marB="0"/>
                </a:tc>
                <a:tc>
                  <a:txBody>
                    <a:bodyPr/>
                    <a:lstStyle/>
                    <a:p>
                      <a:pPr algn="ctr" rtl="0">
                        <a:spcAft>
                          <a:spcPts val="0"/>
                        </a:spcAft>
                      </a:pPr>
                      <a:r>
                        <a:rPr lang="en-US" sz="1400" b="1" dirty="0" smtClean="0"/>
                        <a:t>21.26 ± 0.30</a:t>
                      </a:r>
                      <a:endParaRPr lang="en-US" sz="1400" b="1" dirty="0">
                        <a:latin typeface="Times New Roman"/>
                        <a:ea typeface="Times New Roman"/>
                        <a:cs typeface="+mj-cs"/>
                      </a:endParaRPr>
                    </a:p>
                  </a:txBody>
                  <a:tcPr marL="64851" marR="64851" marT="0" marB="0"/>
                </a:tc>
                <a:tc>
                  <a:txBody>
                    <a:bodyPr/>
                    <a:lstStyle/>
                    <a:p>
                      <a:pPr algn="ctr" rtl="0">
                        <a:spcAft>
                          <a:spcPts val="0"/>
                        </a:spcAft>
                      </a:pPr>
                      <a:r>
                        <a:rPr lang="en-US" sz="1400" b="1" dirty="0" smtClean="0"/>
                        <a:t>72.5 ±0.7</a:t>
                      </a:r>
                      <a:endParaRPr lang="en-US" sz="1400" b="1" dirty="0">
                        <a:latin typeface="Times New Roman"/>
                        <a:ea typeface="Times New Roman"/>
                        <a:cs typeface="+mj-cs"/>
                      </a:endParaRPr>
                    </a:p>
                  </a:txBody>
                  <a:tcPr marL="64851" marR="64851" marT="0" marB="0"/>
                </a:tc>
                <a:tc>
                  <a:txBody>
                    <a:bodyPr/>
                    <a:lstStyle/>
                    <a:p>
                      <a:pPr algn="ctr" rtl="0">
                        <a:spcAft>
                          <a:spcPts val="0"/>
                        </a:spcAft>
                      </a:pPr>
                      <a:r>
                        <a:rPr lang="en-US" sz="1400" b="1" dirty="0" smtClean="0"/>
                        <a:t>34.1 ± 0.42</a:t>
                      </a:r>
                      <a:endParaRPr lang="en-US" sz="1400" b="1" dirty="0">
                        <a:latin typeface="Times New Roman"/>
                        <a:ea typeface="Times New Roman"/>
                        <a:cs typeface="+mj-cs"/>
                      </a:endParaRPr>
                    </a:p>
                  </a:txBody>
                  <a:tcPr marL="64851" marR="64851" marT="0" marB="0"/>
                </a:tc>
                <a:tc>
                  <a:txBody>
                    <a:bodyPr/>
                    <a:lstStyle/>
                    <a:p>
                      <a:pPr algn="ctr" rtl="0">
                        <a:spcAft>
                          <a:spcPts val="0"/>
                        </a:spcAft>
                      </a:pPr>
                      <a:r>
                        <a:rPr lang="en-US" sz="1400" b="1" dirty="0" smtClean="0"/>
                        <a:t>70.3± 0.7</a:t>
                      </a:r>
                      <a:endParaRPr lang="en-US" sz="1400" b="1" dirty="0">
                        <a:latin typeface="Times New Roman"/>
                        <a:ea typeface="Times New Roman"/>
                        <a:cs typeface="+mj-cs"/>
                      </a:endParaRPr>
                    </a:p>
                  </a:txBody>
                  <a:tcPr marL="64851" marR="64851" marT="0" marB="0"/>
                </a:tc>
                <a:tc>
                  <a:txBody>
                    <a:bodyPr/>
                    <a:lstStyle/>
                    <a:p>
                      <a:pPr algn="ctr" rtl="0">
                        <a:spcAft>
                          <a:spcPts val="0"/>
                        </a:spcAft>
                      </a:pPr>
                      <a:r>
                        <a:rPr lang="en-US" sz="1400" b="1" dirty="0" smtClean="0"/>
                        <a:t>37.79 ± 0.5</a:t>
                      </a:r>
                      <a:endParaRPr lang="en-US" sz="1400" b="1" dirty="0">
                        <a:latin typeface="Times New Roman"/>
                        <a:ea typeface="Times New Roman"/>
                        <a:cs typeface="+mj-cs"/>
                      </a:endParaRPr>
                    </a:p>
                  </a:txBody>
                  <a:tcPr marL="64851" marR="64851" marT="0" marB="0"/>
                </a:tc>
              </a:tr>
              <a:tr h="288227">
                <a:tc>
                  <a:txBody>
                    <a:bodyPr/>
                    <a:lstStyle/>
                    <a:p>
                      <a:pPr algn="ctr" rtl="0"/>
                      <a:r>
                        <a:rPr lang="en-US" sz="1400" b="1" kern="1200" dirty="0" smtClean="0"/>
                        <a:t>ME 50 mg/kg b. wt.</a:t>
                      </a:r>
                      <a:endParaRPr lang="en-US" sz="1400" b="1" dirty="0">
                        <a:latin typeface="Times New Roman"/>
                        <a:ea typeface="Times New Roman"/>
                        <a:cs typeface="+mj-cs"/>
                      </a:endParaRPr>
                    </a:p>
                  </a:txBody>
                  <a:tcPr marL="64851" marR="64851" marT="0" marB="0" anchor="ctr"/>
                </a:tc>
                <a:tc>
                  <a:txBody>
                    <a:bodyPr/>
                    <a:lstStyle/>
                    <a:p>
                      <a:pPr algn="ctr" rtl="0">
                        <a:spcAft>
                          <a:spcPts val="0"/>
                        </a:spcAft>
                      </a:pPr>
                      <a:r>
                        <a:rPr lang="en-US" sz="1400" b="1" dirty="0" smtClean="0"/>
                        <a:t>70.2</a:t>
                      </a:r>
                      <a:r>
                        <a:rPr lang="en-US" sz="1400" b="1" dirty="0"/>
                        <a:t>± </a:t>
                      </a:r>
                      <a:r>
                        <a:rPr lang="en-US" sz="1400" b="1" dirty="0" smtClean="0"/>
                        <a:t>0.2</a:t>
                      </a:r>
                      <a:endParaRPr lang="en-US" sz="1400" b="1" dirty="0">
                        <a:latin typeface="Times New Roman"/>
                        <a:ea typeface="Times New Roman"/>
                        <a:cs typeface="+mj-cs"/>
                      </a:endParaRPr>
                    </a:p>
                  </a:txBody>
                  <a:tcPr marL="64851" marR="64851" marT="0" marB="0"/>
                </a:tc>
                <a:tc>
                  <a:txBody>
                    <a:bodyPr/>
                    <a:lstStyle/>
                    <a:p>
                      <a:pPr algn="ctr" rtl="0">
                        <a:spcAft>
                          <a:spcPts val="0"/>
                        </a:spcAft>
                      </a:pPr>
                      <a:r>
                        <a:rPr lang="en-US" sz="1400" b="1" dirty="0" smtClean="0"/>
                        <a:t>10.23 ± 0.47</a:t>
                      </a:r>
                      <a:endParaRPr lang="en-US" sz="1400" b="1" dirty="0">
                        <a:latin typeface="Times New Roman"/>
                        <a:ea typeface="Times New Roman"/>
                        <a:cs typeface="+mj-cs"/>
                      </a:endParaRPr>
                    </a:p>
                  </a:txBody>
                  <a:tcPr marL="64851" marR="64851" marT="0" marB="0"/>
                </a:tc>
                <a:tc>
                  <a:txBody>
                    <a:bodyPr/>
                    <a:lstStyle/>
                    <a:p>
                      <a:pPr algn="ctr" rtl="0">
                        <a:spcAft>
                          <a:spcPts val="0"/>
                        </a:spcAft>
                      </a:pPr>
                      <a:r>
                        <a:rPr lang="en-US" sz="1400" b="1" dirty="0" smtClean="0"/>
                        <a:t>72.8</a:t>
                      </a:r>
                      <a:r>
                        <a:rPr lang="en-US" sz="1400" b="1" dirty="0"/>
                        <a:t>±  </a:t>
                      </a:r>
                      <a:r>
                        <a:rPr lang="en-US" sz="1400" b="1" dirty="0" smtClean="0"/>
                        <a:t>0.2</a:t>
                      </a:r>
                      <a:endParaRPr lang="en-US" sz="1400" b="1" dirty="0">
                        <a:latin typeface="Times New Roman"/>
                        <a:ea typeface="Times New Roman"/>
                        <a:cs typeface="+mj-cs"/>
                      </a:endParaRPr>
                    </a:p>
                  </a:txBody>
                  <a:tcPr marL="64851" marR="64851" marT="0" marB="0"/>
                </a:tc>
                <a:tc>
                  <a:txBody>
                    <a:bodyPr/>
                    <a:lstStyle/>
                    <a:p>
                      <a:pPr algn="ctr" rtl="0">
                        <a:spcAft>
                          <a:spcPts val="0"/>
                        </a:spcAft>
                      </a:pPr>
                      <a:r>
                        <a:rPr lang="en-US" sz="1400" b="1" dirty="0" smtClean="0"/>
                        <a:t>23.37 ± 0.65</a:t>
                      </a:r>
                      <a:endParaRPr lang="en-US" sz="1400" b="1" dirty="0">
                        <a:latin typeface="Times New Roman"/>
                        <a:ea typeface="Times New Roman"/>
                        <a:cs typeface="+mj-cs"/>
                      </a:endParaRPr>
                    </a:p>
                  </a:txBody>
                  <a:tcPr marL="64851" marR="64851" marT="0" marB="0"/>
                </a:tc>
                <a:tc>
                  <a:txBody>
                    <a:bodyPr/>
                    <a:lstStyle/>
                    <a:p>
                      <a:pPr algn="ctr" rtl="0">
                        <a:spcAft>
                          <a:spcPts val="0"/>
                        </a:spcAft>
                      </a:pPr>
                      <a:r>
                        <a:rPr lang="en-US" sz="1400" b="1" dirty="0" smtClean="0"/>
                        <a:t>70.65 ±0.7</a:t>
                      </a:r>
                      <a:endParaRPr lang="en-US" sz="1400" b="1" dirty="0">
                        <a:latin typeface="Times New Roman"/>
                        <a:ea typeface="Times New Roman"/>
                        <a:cs typeface="+mj-cs"/>
                      </a:endParaRPr>
                    </a:p>
                  </a:txBody>
                  <a:tcPr marL="64851" marR="64851" marT="0" marB="0"/>
                </a:tc>
                <a:tc>
                  <a:txBody>
                    <a:bodyPr/>
                    <a:lstStyle/>
                    <a:p>
                      <a:pPr algn="ctr" rtl="0">
                        <a:spcAft>
                          <a:spcPts val="0"/>
                        </a:spcAft>
                      </a:pPr>
                      <a:r>
                        <a:rPr lang="en-US" sz="1400" b="1" dirty="0" smtClean="0"/>
                        <a:t>35.77 ± 0.74</a:t>
                      </a:r>
                      <a:endParaRPr lang="en-US" sz="1400" b="1" dirty="0">
                        <a:latin typeface="Times New Roman"/>
                        <a:ea typeface="Times New Roman"/>
                        <a:cs typeface="+mj-cs"/>
                      </a:endParaRPr>
                    </a:p>
                  </a:txBody>
                  <a:tcPr marL="64851" marR="64851" marT="0" marB="0"/>
                </a:tc>
                <a:tc>
                  <a:txBody>
                    <a:bodyPr/>
                    <a:lstStyle/>
                    <a:p>
                      <a:pPr algn="ctr" rtl="0">
                        <a:spcAft>
                          <a:spcPts val="0"/>
                        </a:spcAft>
                      </a:pPr>
                      <a:r>
                        <a:rPr lang="en-US" sz="1400" b="1" dirty="0" smtClean="0"/>
                        <a:t>68 </a:t>
                      </a:r>
                      <a:r>
                        <a:rPr lang="en-US" sz="1400" b="1" dirty="0"/>
                        <a:t>± </a:t>
                      </a:r>
                      <a:r>
                        <a:rPr lang="en-US" sz="1400" b="1" dirty="0" smtClean="0"/>
                        <a:t>0.6</a:t>
                      </a:r>
                      <a:endParaRPr lang="en-US" sz="1400" b="1" dirty="0">
                        <a:latin typeface="Times New Roman"/>
                        <a:ea typeface="Times New Roman"/>
                        <a:cs typeface="+mj-cs"/>
                      </a:endParaRPr>
                    </a:p>
                  </a:txBody>
                  <a:tcPr marL="64851" marR="64851" marT="0" marB="0"/>
                </a:tc>
                <a:tc>
                  <a:txBody>
                    <a:bodyPr/>
                    <a:lstStyle/>
                    <a:p>
                      <a:pPr algn="ctr" rtl="0">
                        <a:spcAft>
                          <a:spcPts val="0"/>
                        </a:spcAft>
                      </a:pPr>
                      <a:r>
                        <a:rPr lang="en-US" sz="1400" b="1" dirty="0" smtClean="0"/>
                        <a:t>39.82 ± 0.45</a:t>
                      </a:r>
                      <a:endParaRPr lang="en-US" sz="1400" b="1" dirty="0">
                        <a:latin typeface="Times New Roman"/>
                        <a:ea typeface="Times New Roman"/>
                        <a:cs typeface="+mj-cs"/>
                      </a:endParaRPr>
                    </a:p>
                  </a:txBody>
                  <a:tcPr marL="64851" marR="64851" marT="0" marB="0"/>
                </a:tc>
              </a:tr>
              <a:tr h="288227">
                <a:tc>
                  <a:txBody>
                    <a:bodyPr/>
                    <a:lstStyle/>
                    <a:p>
                      <a:pPr algn="ctr" rtl="0">
                        <a:spcAft>
                          <a:spcPts val="0"/>
                        </a:spcAft>
                      </a:pPr>
                      <a:r>
                        <a:rPr lang="en-US" sz="1400" b="1" dirty="0" err="1"/>
                        <a:t>Indomethacin</a:t>
                      </a:r>
                      <a:r>
                        <a:rPr lang="en-US" sz="1400" b="1" dirty="0"/>
                        <a:t> </a:t>
                      </a:r>
                      <a:r>
                        <a:rPr lang="en-US" sz="1400" b="1" dirty="0" smtClean="0"/>
                        <a:t>10 mg/kg</a:t>
                      </a:r>
                      <a:endParaRPr lang="en-US" sz="1400" b="1" dirty="0">
                        <a:latin typeface="Times New Roman"/>
                        <a:ea typeface="Times New Roman"/>
                        <a:cs typeface="+mj-cs"/>
                      </a:endParaRPr>
                    </a:p>
                  </a:txBody>
                  <a:tcPr marL="64851" marR="64851" marT="0" marB="0" anchor="ctr"/>
                </a:tc>
                <a:tc>
                  <a:txBody>
                    <a:bodyPr/>
                    <a:lstStyle/>
                    <a:p>
                      <a:pPr algn="ctr">
                        <a:lnSpc>
                          <a:spcPts val="1700"/>
                        </a:lnSpc>
                        <a:spcAft>
                          <a:spcPts val="0"/>
                        </a:spcAft>
                      </a:pPr>
                      <a:r>
                        <a:rPr lang="en-US" sz="1400" b="1" dirty="0"/>
                        <a:t>70.1 ± 1.5</a:t>
                      </a:r>
                      <a:endParaRPr lang="en-US" sz="1400" b="1" dirty="0">
                        <a:solidFill>
                          <a:srgbClr val="000000"/>
                        </a:solidFill>
                        <a:latin typeface="Times New Roman"/>
                        <a:ea typeface="Times New Roman"/>
                        <a:cs typeface="Arial"/>
                      </a:endParaRPr>
                    </a:p>
                  </a:txBody>
                  <a:tcPr marL="68580" marR="68580" marT="0" marB="0" anchor="ctr"/>
                </a:tc>
                <a:tc>
                  <a:txBody>
                    <a:bodyPr/>
                    <a:lstStyle/>
                    <a:p>
                      <a:pPr algn="ctr" rtl="0">
                        <a:lnSpc>
                          <a:spcPts val="1700"/>
                        </a:lnSpc>
                        <a:spcAft>
                          <a:spcPts val="0"/>
                        </a:spcAft>
                      </a:pPr>
                      <a:r>
                        <a:rPr lang="ar-SA" sz="1400" b="1" dirty="0" smtClean="0"/>
                        <a:t> </a:t>
                      </a:r>
                      <a:r>
                        <a:rPr lang="ar-SA" sz="1400" b="1" baseline="0" dirty="0" smtClean="0"/>
                        <a:t> </a:t>
                      </a:r>
                      <a:r>
                        <a:rPr lang="en-US" sz="1400" b="1" dirty="0" smtClean="0"/>
                        <a:t>10.36  ± 0.2</a:t>
                      </a:r>
                      <a:endParaRPr lang="en-US" sz="1400" b="1" dirty="0">
                        <a:solidFill>
                          <a:srgbClr val="000000"/>
                        </a:solidFill>
                        <a:latin typeface="Times New Roman"/>
                        <a:ea typeface="Times New Roman"/>
                        <a:cs typeface="Arial"/>
                      </a:endParaRPr>
                    </a:p>
                  </a:txBody>
                  <a:tcPr marL="68580" marR="68580" marT="0" marB="0" anchor="ctr"/>
                </a:tc>
                <a:tc>
                  <a:txBody>
                    <a:bodyPr/>
                    <a:lstStyle/>
                    <a:p>
                      <a:pPr algn="ctr">
                        <a:lnSpc>
                          <a:spcPts val="1700"/>
                        </a:lnSpc>
                        <a:spcAft>
                          <a:spcPts val="0"/>
                        </a:spcAft>
                      </a:pPr>
                      <a:r>
                        <a:rPr lang="en-US" sz="1400" b="1" dirty="0" smtClean="0"/>
                        <a:t>72.0 </a:t>
                      </a:r>
                      <a:r>
                        <a:rPr lang="en-US" sz="1400" b="1" dirty="0"/>
                        <a:t>± 0.5</a:t>
                      </a:r>
                      <a:endParaRPr lang="en-US" sz="1400" b="1" dirty="0">
                        <a:solidFill>
                          <a:srgbClr val="000000"/>
                        </a:solidFill>
                        <a:latin typeface="Times New Roman"/>
                        <a:ea typeface="Times New Roman"/>
                        <a:cs typeface="Arial"/>
                      </a:endParaRPr>
                    </a:p>
                  </a:txBody>
                  <a:tcPr marL="68580" marR="68580" marT="0" marB="0" anchor="ctr"/>
                </a:tc>
                <a:tc>
                  <a:txBody>
                    <a:bodyPr/>
                    <a:lstStyle/>
                    <a:p>
                      <a:pPr algn="ctr">
                        <a:lnSpc>
                          <a:spcPts val="1700"/>
                        </a:lnSpc>
                        <a:spcAft>
                          <a:spcPts val="0"/>
                        </a:spcAft>
                      </a:pPr>
                      <a:r>
                        <a:rPr lang="en-US" sz="1400" b="1" smtClean="0"/>
                        <a:t>24.2 </a:t>
                      </a:r>
                      <a:r>
                        <a:rPr lang="en-US" sz="1400" b="1" dirty="0" smtClean="0"/>
                        <a:t>± 0.5</a:t>
                      </a:r>
                      <a:endParaRPr lang="en-US" sz="1400" b="1" dirty="0">
                        <a:solidFill>
                          <a:srgbClr val="000000"/>
                        </a:solidFill>
                        <a:latin typeface="Times New Roman"/>
                        <a:ea typeface="Times New Roman"/>
                        <a:cs typeface="Arial"/>
                      </a:endParaRPr>
                    </a:p>
                  </a:txBody>
                  <a:tcPr marL="68580" marR="68580" marT="0" marB="0" anchor="ctr"/>
                </a:tc>
                <a:tc>
                  <a:txBody>
                    <a:bodyPr/>
                    <a:lstStyle/>
                    <a:p>
                      <a:pPr algn="ctr">
                        <a:lnSpc>
                          <a:spcPts val="1700"/>
                        </a:lnSpc>
                        <a:spcAft>
                          <a:spcPts val="0"/>
                        </a:spcAft>
                      </a:pPr>
                      <a:r>
                        <a:rPr lang="en-US" sz="1400" b="1" dirty="0" smtClean="0"/>
                        <a:t>67 </a:t>
                      </a:r>
                      <a:r>
                        <a:rPr lang="en-US" sz="1400" b="1" dirty="0"/>
                        <a:t>± 1.6</a:t>
                      </a:r>
                      <a:endParaRPr lang="en-US" sz="1400" b="1" dirty="0">
                        <a:solidFill>
                          <a:srgbClr val="000000"/>
                        </a:solidFill>
                        <a:latin typeface="Times New Roman"/>
                        <a:ea typeface="Times New Roman"/>
                        <a:cs typeface="Arial"/>
                      </a:endParaRPr>
                    </a:p>
                  </a:txBody>
                  <a:tcPr marL="68580" marR="68580" marT="0" marB="0" anchor="ctr"/>
                </a:tc>
                <a:tc>
                  <a:txBody>
                    <a:bodyPr/>
                    <a:lstStyle/>
                    <a:p>
                      <a:pPr algn="ctr">
                        <a:lnSpc>
                          <a:spcPts val="1700"/>
                        </a:lnSpc>
                        <a:spcAft>
                          <a:spcPts val="0"/>
                        </a:spcAft>
                      </a:pPr>
                      <a:r>
                        <a:rPr lang="en-US" sz="1400" b="1" dirty="0" smtClean="0"/>
                        <a:t>39.1 ± 0.8</a:t>
                      </a:r>
                      <a:endParaRPr lang="en-US" sz="1400" b="1" dirty="0">
                        <a:solidFill>
                          <a:srgbClr val="000000"/>
                        </a:solidFill>
                        <a:latin typeface="Times New Roman"/>
                        <a:ea typeface="Times New Roman"/>
                        <a:cs typeface="Arial"/>
                      </a:endParaRPr>
                    </a:p>
                  </a:txBody>
                  <a:tcPr marL="68580" marR="68580" marT="0" marB="0" anchor="ctr"/>
                </a:tc>
                <a:tc>
                  <a:txBody>
                    <a:bodyPr/>
                    <a:lstStyle/>
                    <a:p>
                      <a:pPr algn="ctr">
                        <a:lnSpc>
                          <a:spcPts val="1700"/>
                        </a:lnSpc>
                        <a:spcAft>
                          <a:spcPts val="0"/>
                        </a:spcAft>
                      </a:pPr>
                      <a:r>
                        <a:rPr lang="en-US" sz="1400" b="1" dirty="0" smtClean="0"/>
                        <a:t>65 </a:t>
                      </a:r>
                      <a:r>
                        <a:rPr lang="en-US" sz="1400" b="1" dirty="0"/>
                        <a:t>± 0.6</a:t>
                      </a:r>
                      <a:endParaRPr lang="en-US" sz="1400" b="1" dirty="0">
                        <a:solidFill>
                          <a:srgbClr val="000000"/>
                        </a:solidFill>
                        <a:latin typeface="Times New Roman"/>
                        <a:ea typeface="Times New Roman"/>
                        <a:cs typeface="Arial"/>
                      </a:endParaRPr>
                    </a:p>
                  </a:txBody>
                  <a:tcPr marL="68580" marR="68580" marT="0" marB="0" anchor="ctr"/>
                </a:tc>
                <a:tc>
                  <a:txBody>
                    <a:bodyPr/>
                    <a:lstStyle/>
                    <a:p>
                      <a:pPr algn="ctr">
                        <a:lnSpc>
                          <a:spcPts val="1700"/>
                        </a:lnSpc>
                        <a:spcAft>
                          <a:spcPts val="0"/>
                        </a:spcAft>
                      </a:pPr>
                      <a:r>
                        <a:rPr lang="en-US" sz="1400" b="1" dirty="0" smtClean="0"/>
                        <a:t>42.48 ± 1.2</a:t>
                      </a:r>
                      <a:endParaRPr lang="en-US" sz="1400" b="1" dirty="0">
                        <a:solidFill>
                          <a:srgbClr val="000000"/>
                        </a:solidFill>
                        <a:latin typeface="Times New Roman"/>
                        <a:ea typeface="Times New Roman"/>
                        <a:cs typeface="Arial"/>
                      </a:endParaRPr>
                    </a:p>
                  </a:txBody>
                  <a:tcPr marL="68580" marR="68580" marT="0" marB="0" anchor="ctr"/>
                </a:tc>
              </a:tr>
            </a:tbl>
          </a:graphicData>
        </a:graphic>
      </p:graphicFrame>
      <p:sp>
        <p:nvSpPr>
          <p:cNvPr id="22" name="Rectangle 21"/>
          <p:cNvSpPr/>
          <p:nvPr/>
        </p:nvSpPr>
        <p:spPr>
          <a:xfrm>
            <a:off x="214282" y="2357430"/>
            <a:ext cx="8572560" cy="58477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en-US" sz="1600" b="1" dirty="0" smtClean="0"/>
              <a:t>Table 7. Anti-inflammatory effect of EO, PEE and ME of </a:t>
            </a:r>
            <a:r>
              <a:rPr lang="en-US" sz="1600" b="1" i="1" dirty="0" smtClean="0"/>
              <a:t>V. </a:t>
            </a:r>
            <a:r>
              <a:rPr lang="en-US" sz="1600" b="1" i="1" dirty="0" err="1" smtClean="0"/>
              <a:t>tenara</a:t>
            </a:r>
            <a:r>
              <a:rPr lang="en-US" sz="1600" b="1" dirty="0" smtClean="0"/>
              <a:t> on </a:t>
            </a:r>
            <a:r>
              <a:rPr lang="en-US" sz="1600" b="1" dirty="0" err="1" smtClean="0"/>
              <a:t>carrageenan</a:t>
            </a:r>
            <a:r>
              <a:rPr lang="en-US" sz="1600" b="1" dirty="0" smtClean="0"/>
              <a:t>-induced rat paw edema </a:t>
            </a:r>
            <a:endParaRPr lang="ar-SA" sz="1600"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85786" y="214290"/>
            <a:ext cx="5786478" cy="428628"/>
          </a:xfrm>
        </p:spPr>
        <p:txBody>
          <a:bodyPr>
            <a:noAutofit/>
          </a:bodyPr>
          <a:lstStyle/>
          <a:p>
            <a:r>
              <a:rPr lang="en-US" b="1" dirty="0" smtClean="0"/>
              <a:t>Anti-inflammatory (Cont.)</a:t>
            </a:r>
            <a:endParaRPr lang="en-US" b="1" dirty="0"/>
          </a:p>
        </p:txBody>
      </p:sp>
      <p:graphicFrame>
        <p:nvGraphicFramePr>
          <p:cNvPr id="21" name="Chart 20"/>
          <p:cNvGraphicFramePr/>
          <p:nvPr/>
        </p:nvGraphicFramePr>
        <p:xfrm>
          <a:off x="1214414" y="3214686"/>
          <a:ext cx="6643766"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12" name="Rectangle 11"/>
          <p:cNvSpPr/>
          <p:nvPr/>
        </p:nvSpPr>
        <p:spPr>
          <a:xfrm>
            <a:off x="214282" y="2500306"/>
            <a:ext cx="8572560" cy="58477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en-US" sz="1600" b="1" dirty="0" smtClean="0"/>
              <a:t>Figure 2. Anti-inflammatory effect of EO, PEE and ME of </a:t>
            </a:r>
            <a:r>
              <a:rPr lang="en-US" sz="1600" b="1" i="1" dirty="0" smtClean="0"/>
              <a:t>V. </a:t>
            </a:r>
            <a:r>
              <a:rPr lang="en-US" sz="1600" b="1" i="1" dirty="0" err="1" smtClean="0"/>
              <a:t>tenara</a:t>
            </a:r>
            <a:r>
              <a:rPr lang="en-US" sz="1600" b="1" dirty="0" smtClean="0"/>
              <a:t> on </a:t>
            </a:r>
            <a:r>
              <a:rPr lang="en-US" sz="1600" b="1" dirty="0" err="1" smtClean="0"/>
              <a:t>carrageenan</a:t>
            </a:r>
            <a:r>
              <a:rPr lang="en-US" sz="1600" b="1" dirty="0" smtClean="0"/>
              <a:t>-induced rat paw edema </a:t>
            </a:r>
            <a:endParaRPr lang="ar-SA" sz="1600" b="1" dirty="0"/>
          </a:p>
        </p:txBody>
      </p:sp>
      <p:sp>
        <p:nvSpPr>
          <p:cNvPr id="18" name="TextBox 17"/>
          <p:cNvSpPr txBox="1"/>
          <p:nvPr/>
        </p:nvSpPr>
        <p:spPr>
          <a:xfrm>
            <a:off x="214282" y="1000108"/>
            <a:ext cx="8572560" cy="1323439"/>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just"/>
            <a:r>
              <a:rPr lang="en-US" sz="2000" dirty="0" smtClean="0"/>
              <a:t>PEE and ME showed significant anti-inflammatory effects while EO showed no effect.</a:t>
            </a:r>
          </a:p>
          <a:p>
            <a:pPr algn="just"/>
            <a:r>
              <a:rPr lang="en-US" sz="2000" dirty="0" smtClean="0"/>
              <a:t>ME showed higher activity than PEE.</a:t>
            </a:r>
          </a:p>
          <a:p>
            <a:pPr algn="just"/>
            <a:r>
              <a:rPr lang="en-US" sz="2000" dirty="0" smtClean="0"/>
              <a:t>The effect is time dependant reached its maxima after 4 hours.</a:t>
            </a:r>
            <a:endParaRPr lang="ar-SA" sz="2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457200"/>
            <a:ext cx="5257800" cy="614346"/>
          </a:xfrm>
        </p:spPr>
        <p:txBody>
          <a:bodyPr>
            <a:noAutofit/>
          </a:bodyPr>
          <a:lstStyle/>
          <a:p>
            <a:r>
              <a:rPr lang="en-US" dirty="0" smtClean="0"/>
              <a:t>Antimicrobial Activity</a:t>
            </a:r>
            <a:endParaRPr lang="en-US" dirty="0"/>
          </a:p>
        </p:txBody>
      </p:sp>
      <p:sp>
        <p:nvSpPr>
          <p:cNvPr id="16" name="Rectangle 15"/>
          <p:cNvSpPr/>
          <p:nvPr/>
        </p:nvSpPr>
        <p:spPr>
          <a:xfrm>
            <a:off x="285720" y="1428736"/>
            <a:ext cx="5929354" cy="440120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n-US" sz="2000" dirty="0" smtClean="0"/>
              <a:t>The disc agar diffusion method </a:t>
            </a:r>
            <a:r>
              <a:rPr lang="en-US" sz="2000" b="1" dirty="0" smtClean="0"/>
              <a:t>(Lee, </a:t>
            </a:r>
            <a:r>
              <a:rPr lang="en-US" sz="2000" b="1" i="1" dirty="0" smtClean="0"/>
              <a:t>et al</a:t>
            </a:r>
            <a:r>
              <a:rPr lang="en-US" sz="2000" b="1" dirty="0" smtClean="0"/>
              <a:t> 1998 and </a:t>
            </a:r>
            <a:r>
              <a:rPr lang="en-US" sz="2000" b="1" dirty="0" err="1" smtClean="0"/>
              <a:t>Mohamad</a:t>
            </a:r>
            <a:r>
              <a:rPr lang="en-US" sz="2000" b="1" dirty="0" smtClean="0"/>
              <a:t>, </a:t>
            </a:r>
            <a:r>
              <a:rPr lang="en-US" sz="2000" b="1" i="1" dirty="0" smtClean="0"/>
              <a:t>et al</a:t>
            </a:r>
            <a:r>
              <a:rPr lang="en-US" sz="2000" b="1" dirty="0" smtClean="0"/>
              <a:t> 2004 )</a:t>
            </a:r>
          </a:p>
          <a:p>
            <a:pPr algn="just"/>
            <a:endParaRPr lang="en-US" sz="2000" dirty="0" smtClean="0"/>
          </a:p>
          <a:p>
            <a:pPr algn="just"/>
            <a:r>
              <a:rPr lang="en-US" sz="2000" dirty="0" smtClean="0"/>
              <a:t>Discs of </a:t>
            </a:r>
            <a:r>
              <a:rPr lang="en-US" sz="2000" dirty="0" err="1" smtClean="0"/>
              <a:t>Whatmann</a:t>
            </a:r>
            <a:r>
              <a:rPr lang="en-US" sz="2000" dirty="0" smtClean="0"/>
              <a:t> No. 3 filter paper (4 mm) were impregnated with tested extract and placed on the surface of nutrient agar seeded with tested microorganisms.</a:t>
            </a:r>
          </a:p>
          <a:p>
            <a:pPr algn="just"/>
            <a:endParaRPr lang="en-US" sz="2000" dirty="0" smtClean="0"/>
          </a:p>
          <a:p>
            <a:pPr algn="just"/>
            <a:r>
              <a:rPr lang="en-US" sz="2000" dirty="0" smtClean="0"/>
              <a:t>The plates were incubated at 37 </a:t>
            </a:r>
            <a:r>
              <a:rPr lang="en-US" sz="2000" baseline="30000" dirty="0" smtClean="0"/>
              <a:t>0</a:t>
            </a:r>
            <a:r>
              <a:rPr lang="en-US" sz="2000" dirty="0" smtClean="0"/>
              <a:t>C for 24 hours and at 25 </a:t>
            </a:r>
            <a:r>
              <a:rPr lang="en-US" sz="2000" baseline="30000" dirty="0" smtClean="0"/>
              <a:t>0</a:t>
            </a:r>
            <a:r>
              <a:rPr lang="en-US" sz="2000" dirty="0" smtClean="0"/>
              <a:t>C for 72 hours for bacteria and fungi, respectively.</a:t>
            </a:r>
          </a:p>
          <a:p>
            <a:pPr algn="just"/>
            <a:endParaRPr lang="en-US" sz="2000" dirty="0" smtClean="0"/>
          </a:p>
          <a:p>
            <a:pPr algn="just"/>
            <a:r>
              <a:rPr lang="en-US" sz="2000" dirty="0" smtClean="0"/>
              <a:t>The diameters of the inhibitory zones were measured in millimeters.</a:t>
            </a:r>
          </a:p>
        </p:txBody>
      </p:sp>
      <p:pic>
        <p:nvPicPr>
          <p:cNvPr id="7170" name="Picture 2" descr="C:\Users\DELL\Pictures\agar disc method.jpg"/>
          <p:cNvPicPr>
            <a:picLocks noChangeAspect="1" noChangeArrowheads="1"/>
          </p:cNvPicPr>
          <p:nvPr/>
        </p:nvPicPr>
        <p:blipFill>
          <a:blip r:embed="rId2"/>
          <a:srcRect/>
          <a:stretch>
            <a:fillRect/>
          </a:stretch>
        </p:blipFill>
        <p:spPr bwMode="auto">
          <a:xfrm>
            <a:off x="6286512" y="2714620"/>
            <a:ext cx="2552700" cy="17907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457200"/>
            <a:ext cx="5257800" cy="614346"/>
          </a:xfrm>
        </p:spPr>
        <p:txBody>
          <a:bodyPr>
            <a:noAutofit/>
          </a:bodyPr>
          <a:lstStyle/>
          <a:p>
            <a:r>
              <a:rPr lang="en-US" dirty="0" smtClean="0"/>
              <a:t>Antimicrobial Activity</a:t>
            </a:r>
            <a:endParaRPr lang="en-US" dirty="0"/>
          </a:p>
        </p:txBody>
      </p:sp>
      <p:sp>
        <p:nvSpPr>
          <p:cNvPr id="16" name="Rectangle 15"/>
          <p:cNvSpPr/>
          <p:nvPr/>
        </p:nvSpPr>
        <p:spPr>
          <a:xfrm>
            <a:off x="285720" y="1643050"/>
            <a:ext cx="5929354" cy="378565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n-US" sz="2000" dirty="0" err="1" smtClean="0"/>
              <a:t>Gentamycin</a:t>
            </a:r>
            <a:r>
              <a:rPr lang="en-US" sz="2000" dirty="0" smtClean="0"/>
              <a:t> and </a:t>
            </a:r>
            <a:r>
              <a:rPr lang="en-US" sz="2000" dirty="0" err="1" smtClean="0"/>
              <a:t>Amphotericin</a:t>
            </a:r>
            <a:r>
              <a:rPr lang="en-US" sz="2000" dirty="0" smtClean="0"/>
              <a:t> B were used as a standard antibacterial and antifungal agents, respectively.</a:t>
            </a:r>
          </a:p>
          <a:p>
            <a:pPr algn="just"/>
            <a:endParaRPr lang="en-US" sz="2000" dirty="0" smtClean="0"/>
          </a:p>
          <a:p>
            <a:pPr algn="just"/>
            <a:r>
              <a:rPr lang="en-US" sz="2000" dirty="0" smtClean="0"/>
              <a:t>MIC’s were determined using  </a:t>
            </a:r>
            <a:r>
              <a:rPr lang="en-US" sz="2000" dirty="0" err="1" smtClean="0"/>
              <a:t>microdilution</a:t>
            </a:r>
            <a:r>
              <a:rPr lang="en-US" sz="2000" dirty="0" smtClean="0"/>
              <a:t> broth susceptibility assay.</a:t>
            </a:r>
          </a:p>
          <a:p>
            <a:pPr algn="just"/>
            <a:endParaRPr lang="en-US" sz="2000" dirty="0" smtClean="0"/>
          </a:p>
          <a:p>
            <a:pPr algn="just"/>
            <a:r>
              <a:rPr lang="en-US" sz="2000" dirty="0" smtClean="0"/>
              <a:t>Mueller Hinton Broth supplemented with </a:t>
            </a:r>
            <a:r>
              <a:rPr lang="en-US" sz="2000" dirty="0" err="1" smtClean="0"/>
              <a:t>Tween</a:t>
            </a:r>
            <a:r>
              <a:rPr lang="en-US" sz="2000" dirty="0" smtClean="0"/>
              <a:t> 80 detergent at a final concentration of 0.5% (v/v), and </a:t>
            </a:r>
            <a:r>
              <a:rPr lang="en-US" sz="2000" dirty="0" err="1" smtClean="0"/>
              <a:t>Sabouraud</a:t>
            </a:r>
            <a:r>
              <a:rPr lang="en-US" sz="2000" dirty="0" smtClean="0"/>
              <a:t> dextrose broth with </a:t>
            </a:r>
            <a:r>
              <a:rPr lang="en-US" sz="2000" dirty="0" err="1" smtClean="0"/>
              <a:t>Tween</a:t>
            </a:r>
            <a:r>
              <a:rPr lang="en-US" sz="2000" dirty="0" smtClean="0"/>
              <a:t> 80 were used for bacteria and fungi, respectively. </a:t>
            </a:r>
            <a:endParaRPr lang="ar-SA" sz="2000" dirty="0" smtClean="0"/>
          </a:p>
          <a:p>
            <a:pPr algn="just"/>
            <a:endParaRPr lang="en-US" sz="2000" dirty="0" smtClean="0"/>
          </a:p>
        </p:txBody>
      </p:sp>
      <p:pic>
        <p:nvPicPr>
          <p:cNvPr id="1026" name="Picture 2" descr="C:\Users\DELL\Pictures\MIC.jpg"/>
          <p:cNvPicPr>
            <a:picLocks noChangeAspect="1" noChangeArrowheads="1"/>
          </p:cNvPicPr>
          <p:nvPr/>
        </p:nvPicPr>
        <p:blipFill>
          <a:blip r:embed="rId2"/>
          <a:srcRect/>
          <a:stretch>
            <a:fillRect/>
          </a:stretch>
        </p:blipFill>
        <p:spPr bwMode="auto">
          <a:xfrm>
            <a:off x="6355461" y="2643182"/>
            <a:ext cx="2509042" cy="2000264"/>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le 16"/>
          <p:cNvGraphicFramePr>
            <a:graphicFrameLocks noGrp="1"/>
          </p:cNvGraphicFramePr>
          <p:nvPr/>
        </p:nvGraphicFramePr>
        <p:xfrm>
          <a:off x="285720" y="1285860"/>
          <a:ext cx="8572560" cy="5162982"/>
        </p:xfrm>
        <a:graphic>
          <a:graphicData uri="http://schemas.openxmlformats.org/drawingml/2006/table">
            <a:tbl>
              <a:tblPr>
                <a:tableStyleId>{21E4AEA4-8DFA-4A89-87EB-49C32662AFE0}</a:tableStyleId>
              </a:tblPr>
              <a:tblGrid>
                <a:gridCol w="1571636"/>
                <a:gridCol w="1000132"/>
                <a:gridCol w="714380"/>
                <a:gridCol w="1071570"/>
                <a:gridCol w="714380"/>
                <a:gridCol w="1071570"/>
                <a:gridCol w="785818"/>
                <a:gridCol w="785818"/>
                <a:gridCol w="857256"/>
              </a:tblGrid>
              <a:tr h="302451">
                <a:tc rowSpan="2">
                  <a:txBody>
                    <a:bodyPr/>
                    <a:lstStyle/>
                    <a:p>
                      <a:pPr algn="ctr" rtl="0">
                        <a:spcAft>
                          <a:spcPts val="0"/>
                        </a:spcAft>
                      </a:pPr>
                      <a:r>
                        <a:rPr lang="en-US" sz="1400" b="1" dirty="0"/>
                        <a:t>Microorganism</a:t>
                      </a:r>
                      <a:endParaRPr lang="en-US" sz="1400" b="1" dirty="0">
                        <a:latin typeface="+mj-lt"/>
                        <a:ea typeface="Times New Roman"/>
                        <a:cs typeface="Arial"/>
                      </a:endParaRPr>
                    </a:p>
                  </a:txBody>
                  <a:tcPr marL="48734" marR="48734" marT="6029" marB="0" anchor="ctr"/>
                </a:tc>
                <a:tc gridSpan="2">
                  <a:txBody>
                    <a:bodyPr/>
                    <a:lstStyle/>
                    <a:p>
                      <a:pPr algn="ctr" rtl="0">
                        <a:spcAft>
                          <a:spcPts val="0"/>
                        </a:spcAft>
                      </a:pPr>
                      <a:r>
                        <a:rPr lang="en-US" sz="1400" b="1"/>
                        <a:t>EO</a:t>
                      </a:r>
                      <a:endParaRPr lang="en-US" sz="1400" b="1">
                        <a:latin typeface="+mj-lt"/>
                        <a:ea typeface="Times New Roman"/>
                        <a:cs typeface="Arial"/>
                      </a:endParaRPr>
                    </a:p>
                  </a:txBody>
                  <a:tcPr marL="48734" marR="48734" marT="6029" marB="0" anchor="ctr"/>
                </a:tc>
                <a:tc hMerge="1">
                  <a:txBody>
                    <a:bodyPr/>
                    <a:lstStyle/>
                    <a:p>
                      <a:pPr rtl="1"/>
                      <a:endParaRPr lang="ar-SA"/>
                    </a:p>
                  </a:txBody>
                  <a:tcPr/>
                </a:tc>
                <a:tc gridSpan="2">
                  <a:txBody>
                    <a:bodyPr/>
                    <a:lstStyle/>
                    <a:p>
                      <a:pPr algn="ctr" rtl="0">
                        <a:spcAft>
                          <a:spcPts val="0"/>
                        </a:spcAft>
                      </a:pPr>
                      <a:r>
                        <a:rPr lang="en-US" sz="1400" b="1" dirty="0"/>
                        <a:t>PEE</a:t>
                      </a:r>
                      <a:endParaRPr lang="en-US" sz="1400" b="1" dirty="0">
                        <a:latin typeface="+mj-lt"/>
                        <a:ea typeface="Times New Roman"/>
                        <a:cs typeface="Arial"/>
                      </a:endParaRPr>
                    </a:p>
                  </a:txBody>
                  <a:tcPr marL="48734" marR="48734" marT="6029" marB="0" anchor="ctr"/>
                </a:tc>
                <a:tc hMerge="1">
                  <a:txBody>
                    <a:bodyPr/>
                    <a:lstStyle/>
                    <a:p>
                      <a:pPr rtl="1"/>
                      <a:endParaRPr lang="ar-SA"/>
                    </a:p>
                  </a:txBody>
                  <a:tcPr/>
                </a:tc>
                <a:tc gridSpan="2">
                  <a:txBody>
                    <a:bodyPr/>
                    <a:lstStyle/>
                    <a:p>
                      <a:pPr algn="ctr" rtl="0">
                        <a:spcAft>
                          <a:spcPts val="0"/>
                        </a:spcAft>
                      </a:pPr>
                      <a:r>
                        <a:rPr lang="en-US" sz="1400" b="1" dirty="0"/>
                        <a:t>ME</a:t>
                      </a:r>
                      <a:endParaRPr lang="en-US" sz="1400" b="1" dirty="0">
                        <a:latin typeface="+mj-lt"/>
                        <a:ea typeface="Times New Roman"/>
                        <a:cs typeface="Arial"/>
                      </a:endParaRPr>
                    </a:p>
                  </a:txBody>
                  <a:tcPr marL="48734" marR="48734" marT="6029" marB="0" anchor="ctr"/>
                </a:tc>
                <a:tc hMerge="1">
                  <a:txBody>
                    <a:bodyPr/>
                    <a:lstStyle/>
                    <a:p>
                      <a:pPr rtl="1"/>
                      <a:endParaRPr lang="ar-SA"/>
                    </a:p>
                  </a:txBody>
                  <a:tcPr/>
                </a:tc>
                <a:tc gridSpan="2">
                  <a:txBody>
                    <a:bodyPr/>
                    <a:lstStyle/>
                    <a:p>
                      <a:pPr algn="ctr" rtl="0">
                        <a:spcAft>
                          <a:spcPts val="0"/>
                        </a:spcAft>
                      </a:pPr>
                      <a:r>
                        <a:rPr lang="en-US" sz="1400" b="1" dirty="0"/>
                        <a:t>MICs of the standards</a:t>
                      </a:r>
                      <a:endParaRPr lang="en-US" sz="1400" b="1" dirty="0">
                        <a:latin typeface="+mj-lt"/>
                        <a:ea typeface="Times New Roman"/>
                        <a:cs typeface="Arial"/>
                      </a:endParaRPr>
                    </a:p>
                  </a:txBody>
                  <a:tcPr marL="48734" marR="48734" marT="6029" marB="0" anchor="ctr"/>
                </a:tc>
                <a:tc hMerge="1">
                  <a:txBody>
                    <a:bodyPr/>
                    <a:lstStyle/>
                    <a:p>
                      <a:pPr rtl="1"/>
                      <a:endParaRPr lang="ar-SA"/>
                    </a:p>
                  </a:txBody>
                  <a:tcPr/>
                </a:tc>
              </a:tr>
              <a:tr h="505927">
                <a:tc vMerge="1">
                  <a:txBody>
                    <a:bodyPr/>
                    <a:lstStyle/>
                    <a:p>
                      <a:pPr rtl="1"/>
                      <a:endParaRPr lang="ar-SA"/>
                    </a:p>
                  </a:txBody>
                  <a:tcPr/>
                </a:tc>
                <a:tc>
                  <a:txBody>
                    <a:bodyPr/>
                    <a:lstStyle/>
                    <a:p>
                      <a:pPr algn="ctr" rtl="0">
                        <a:spcAft>
                          <a:spcPts val="0"/>
                        </a:spcAft>
                      </a:pPr>
                      <a:r>
                        <a:rPr lang="en-US" sz="1400" b="1"/>
                        <a:t>DD</a:t>
                      </a:r>
                      <a:r>
                        <a:rPr lang="en-US" sz="1400" b="1" baseline="30000"/>
                        <a:t>a</a:t>
                      </a:r>
                      <a:r>
                        <a:rPr lang="en-US" sz="1400" b="1"/>
                        <a:t> </a:t>
                      </a:r>
                    </a:p>
                    <a:p>
                      <a:pPr algn="ctr" rtl="0">
                        <a:spcAft>
                          <a:spcPts val="0"/>
                        </a:spcAft>
                      </a:pPr>
                      <a:r>
                        <a:rPr lang="en-US" sz="1400" b="1"/>
                        <a:t>M ± S.D.</a:t>
                      </a:r>
                      <a:endParaRPr lang="en-US" sz="1400" b="1">
                        <a:latin typeface="+mj-lt"/>
                        <a:ea typeface="Times New Roman"/>
                        <a:cs typeface="Arial"/>
                      </a:endParaRPr>
                    </a:p>
                  </a:txBody>
                  <a:tcPr marL="0" marR="0" marT="0" marB="0" anchor="ctr"/>
                </a:tc>
                <a:tc>
                  <a:txBody>
                    <a:bodyPr/>
                    <a:lstStyle/>
                    <a:p>
                      <a:pPr algn="ctr" rtl="0">
                        <a:spcAft>
                          <a:spcPts val="0"/>
                        </a:spcAft>
                      </a:pPr>
                      <a:r>
                        <a:rPr lang="en-US" sz="1400" b="1"/>
                        <a:t>MIC</a:t>
                      </a:r>
                      <a:r>
                        <a:rPr lang="en-US" sz="1400" b="1" baseline="30000"/>
                        <a:t>b</a:t>
                      </a:r>
                      <a:r>
                        <a:rPr lang="en-US" sz="1400" b="1"/>
                        <a:t> </a:t>
                      </a:r>
                      <a:endParaRPr lang="en-US" sz="1400" b="1">
                        <a:latin typeface="+mj-lt"/>
                        <a:ea typeface="Times New Roman"/>
                        <a:cs typeface="Arial"/>
                      </a:endParaRPr>
                    </a:p>
                  </a:txBody>
                  <a:tcPr marL="0" marR="0" marT="0" marB="0" anchor="ctr"/>
                </a:tc>
                <a:tc>
                  <a:txBody>
                    <a:bodyPr/>
                    <a:lstStyle/>
                    <a:p>
                      <a:pPr algn="ctr" rtl="0">
                        <a:spcAft>
                          <a:spcPts val="0"/>
                        </a:spcAft>
                      </a:pPr>
                      <a:r>
                        <a:rPr lang="en-US" sz="1400" b="1"/>
                        <a:t>DD</a:t>
                      </a:r>
                      <a:r>
                        <a:rPr lang="en-US" sz="1400" b="1" baseline="30000"/>
                        <a:t>a</a:t>
                      </a:r>
                      <a:r>
                        <a:rPr lang="en-US" sz="1400" b="1"/>
                        <a:t> </a:t>
                      </a:r>
                    </a:p>
                    <a:p>
                      <a:pPr algn="ctr" rtl="0">
                        <a:spcAft>
                          <a:spcPts val="0"/>
                        </a:spcAft>
                      </a:pPr>
                      <a:r>
                        <a:rPr lang="en-US" sz="1400" b="1"/>
                        <a:t>M ± S.D.</a:t>
                      </a:r>
                      <a:endParaRPr lang="en-US" sz="1400" b="1">
                        <a:latin typeface="+mj-lt"/>
                        <a:ea typeface="Times New Roman"/>
                        <a:cs typeface="Arial"/>
                      </a:endParaRPr>
                    </a:p>
                  </a:txBody>
                  <a:tcPr marL="48734" marR="48734" marT="6029" marB="0" anchor="ctr"/>
                </a:tc>
                <a:tc>
                  <a:txBody>
                    <a:bodyPr/>
                    <a:lstStyle/>
                    <a:p>
                      <a:pPr algn="ctr" rtl="0">
                        <a:spcAft>
                          <a:spcPts val="0"/>
                        </a:spcAft>
                      </a:pPr>
                      <a:r>
                        <a:rPr lang="en-US" sz="1400" b="1"/>
                        <a:t>MIC</a:t>
                      </a:r>
                      <a:r>
                        <a:rPr lang="en-US" sz="1400" b="1" baseline="30000"/>
                        <a:t>b</a:t>
                      </a:r>
                      <a:r>
                        <a:rPr lang="en-US" sz="1400" b="1"/>
                        <a:t> </a:t>
                      </a:r>
                      <a:endParaRPr lang="en-US" sz="1400" b="1">
                        <a:latin typeface="+mj-lt"/>
                        <a:ea typeface="Times New Roman"/>
                        <a:cs typeface="Arial"/>
                      </a:endParaRPr>
                    </a:p>
                  </a:txBody>
                  <a:tcPr marL="48734" marR="48734" marT="6029" marB="0" anchor="ctr"/>
                </a:tc>
                <a:tc>
                  <a:txBody>
                    <a:bodyPr/>
                    <a:lstStyle/>
                    <a:p>
                      <a:pPr algn="ctr" rtl="0">
                        <a:spcAft>
                          <a:spcPts val="0"/>
                        </a:spcAft>
                      </a:pPr>
                      <a:r>
                        <a:rPr lang="en-US" sz="1400" b="1" dirty="0" err="1"/>
                        <a:t>DD</a:t>
                      </a:r>
                      <a:r>
                        <a:rPr lang="en-US" sz="1400" b="1" baseline="30000" dirty="0" err="1"/>
                        <a:t>a</a:t>
                      </a:r>
                      <a:r>
                        <a:rPr lang="en-US" sz="1400" b="1" dirty="0"/>
                        <a:t> </a:t>
                      </a:r>
                    </a:p>
                    <a:p>
                      <a:pPr algn="ctr" rtl="0">
                        <a:spcAft>
                          <a:spcPts val="0"/>
                        </a:spcAft>
                      </a:pPr>
                      <a:r>
                        <a:rPr lang="en-US" sz="1400" b="1" dirty="0"/>
                        <a:t>M ± S.D.</a:t>
                      </a:r>
                      <a:endParaRPr lang="en-US" sz="1400" b="1" dirty="0">
                        <a:latin typeface="+mj-lt"/>
                        <a:ea typeface="Times New Roman"/>
                        <a:cs typeface="Arial"/>
                      </a:endParaRPr>
                    </a:p>
                  </a:txBody>
                  <a:tcPr marL="48734" marR="48734" marT="6029" marB="0" anchor="ctr"/>
                </a:tc>
                <a:tc>
                  <a:txBody>
                    <a:bodyPr/>
                    <a:lstStyle/>
                    <a:p>
                      <a:pPr algn="ctr" rtl="0">
                        <a:spcAft>
                          <a:spcPts val="0"/>
                        </a:spcAft>
                      </a:pPr>
                      <a:r>
                        <a:rPr lang="en-US" sz="1400" b="1" dirty="0" err="1"/>
                        <a:t>MIC</a:t>
                      </a:r>
                      <a:r>
                        <a:rPr lang="en-US" sz="1400" b="1" baseline="30000" dirty="0" err="1"/>
                        <a:t>b</a:t>
                      </a:r>
                      <a:r>
                        <a:rPr lang="en-US" sz="1400" b="1" dirty="0"/>
                        <a:t> </a:t>
                      </a:r>
                      <a:endParaRPr lang="en-US" sz="1400" b="1" dirty="0">
                        <a:latin typeface="+mj-lt"/>
                        <a:ea typeface="Times New Roman"/>
                        <a:cs typeface="Arial"/>
                      </a:endParaRPr>
                    </a:p>
                  </a:txBody>
                  <a:tcPr marL="48734" marR="48734" marT="6029" marB="0" anchor="ctr"/>
                </a:tc>
                <a:tc>
                  <a:txBody>
                    <a:bodyPr/>
                    <a:lstStyle/>
                    <a:p>
                      <a:pPr algn="ctr" rtl="0">
                        <a:spcAft>
                          <a:spcPts val="0"/>
                        </a:spcAft>
                      </a:pPr>
                      <a:r>
                        <a:rPr lang="en-US" sz="1400" b="1" dirty="0" err="1"/>
                        <a:t>Gentamycin</a:t>
                      </a:r>
                      <a:endParaRPr lang="en-US" sz="1400" b="1" dirty="0">
                        <a:latin typeface="+mj-lt"/>
                        <a:ea typeface="Times New Roman"/>
                        <a:cs typeface="Arial"/>
                      </a:endParaRPr>
                    </a:p>
                  </a:txBody>
                  <a:tcPr marL="48734" marR="48734" marT="6029" marB="0" anchor="ctr"/>
                </a:tc>
                <a:tc>
                  <a:txBody>
                    <a:bodyPr/>
                    <a:lstStyle/>
                    <a:p>
                      <a:pPr algn="ctr" rtl="0">
                        <a:spcAft>
                          <a:spcPts val="0"/>
                        </a:spcAft>
                      </a:pPr>
                      <a:r>
                        <a:rPr lang="en-US" sz="1400" b="1" dirty="0" err="1"/>
                        <a:t>Amphotericin</a:t>
                      </a:r>
                      <a:r>
                        <a:rPr lang="en-US" sz="1400" b="1" dirty="0"/>
                        <a:t> B</a:t>
                      </a:r>
                      <a:endParaRPr lang="en-US" sz="1400" b="1" dirty="0">
                        <a:latin typeface="+mj-lt"/>
                        <a:ea typeface="Times New Roman"/>
                        <a:cs typeface="Arial"/>
                      </a:endParaRPr>
                    </a:p>
                  </a:txBody>
                  <a:tcPr marL="48734" marR="48734" marT="6029" marB="0" anchor="ctr"/>
                </a:tc>
              </a:tr>
              <a:tr h="271302">
                <a:tc>
                  <a:txBody>
                    <a:bodyPr/>
                    <a:lstStyle/>
                    <a:p>
                      <a:pPr algn="ctr" rtl="0">
                        <a:spcAft>
                          <a:spcPts val="0"/>
                        </a:spcAft>
                      </a:pPr>
                      <a:r>
                        <a:rPr lang="en-US" sz="1400" b="1" i="1" dirty="0"/>
                        <a:t>Staphylococcus </a:t>
                      </a:r>
                      <a:r>
                        <a:rPr lang="en-US" sz="1400" b="1" i="1" dirty="0" err="1"/>
                        <a:t>aureus</a:t>
                      </a:r>
                      <a:r>
                        <a:rPr lang="en-US" sz="1400" b="1" i="1" dirty="0"/>
                        <a:t> </a:t>
                      </a:r>
                      <a:endParaRPr lang="en-US" sz="1400" b="1" i="1" dirty="0">
                        <a:latin typeface="+mj-lt"/>
                        <a:ea typeface="Times New Roman"/>
                        <a:cs typeface="Arial"/>
                      </a:endParaRPr>
                    </a:p>
                  </a:txBody>
                  <a:tcPr marL="48734" marR="48734" marT="6029" marB="0" anchor="ctr"/>
                </a:tc>
                <a:tc>
                  <a:txBody>
                    <a:bodyPr/>
                    <a:lstStyle/>
                    <a:p>
                      <a:pPr algn="ctr" rtl="0">
                        <a:spcAft>
                          <a:spcPts val="0"/>
                        </a:spcAft>
                      </a:pPr>
                      <a:r>
                        <a:rPr lang="en-US" sz="1400" b="1" dirty="0"/>
                        <a:t>15.4 ± 0.27</a:t>
                      </a:r>
                      <a:endParaRPr lang="en-US" sz="1400" b="1" dirty="0">
                        <a:latin typeface="+mj-lt"/>
                        <a:ea typeface="Times New Roman"/>
                        <a:cs typeface="Arial"/>
                      </a:endParaRPr>
                    </a:p>
                  </a:txBody>
                  <a:tcPr marL="48734" marR="48734" marT="6029" marB="0" anchor="ctr">
                    <a:cell3D prstMaterial="dkEdge">
                      <a:bevel prst="cross"/>
                      <a:lightRig rig="flood" dir="t"/>
                    </a:cell3D>
                    <a:solidFill>
                      <a:schemeClr val="accent4">
                        <a:lumMod val="40000"/>
                        <a:lumOff val="60000"/>
                      </a:schemeClr>
                    </a:solidFill>
                  </a:tcPr>
                </a:tc>
                <a:tc>
                  <a:txBody>
                    <a:bodyPr/>
                    <a:lstStyle/>
                    <a:p>
                      <a:pPr algn="ctr" rtl="0">
                        <a:spcAft>
                          <a:spcPts val="0"/>
                        </a:spcAft>
                      </a:pPr>
                      <a:r>
                        <a:rPr lang="en-US" sz="1400" b="1" dirty="0"/>
                        <a:t>400</a:t>
                      </a:r>
                      <a:endParaRPr lang="en-US" sz="1400" b="1" dirty="0">
                        <a:latin typeface="+mj-lt"/>
                        <a:ea typeface="Times New Roman"/>
                        <a:cs typeface="Arial"/>
                      </a:endParaRPr>
                    </a:p>
                  </a:txBody>
                  <a:tcPr marL="48734" marR="48734" marT="6029" marB="0" anchor="ctr">
                    <a:cell3D prstMaterial="dkEdge">
                      <a:bevel prst="cross"/>
                      <a:lightRig rig="flood" dir="t"/>
                    </a:cell3D>
                    <a:solidFill>
                      <a:schemeClr val="accent4">
                        <a:lumMod val="40000"/>
                        <a:lumOff val="60000"/>
                      </a:schemeClr>
                    </a:solidFill>
                  </a:tcPr>
                </a:tc>
                <a:tc>
                  <a:txBody>
                    <a:bodyPr/>
                    <a:lstStyle/>
                    <a:p>
                      <a:pPr algn="ctr" rtl="0">
                        <a:spcAft>
                          <a:spcPts val="0"/>
                        </a:spcAft>
                      </a:pPr>
                      <a:r>
                        <a:rPr lang="en-US" sz="1400" b="1" dirty="0"/>
                        <a:t>13.2 ± 0.44</a:t>
                      </a:r>
                      <a:endParaRPr lang="en-US" sz="1400" b="1" dirty="0">
                        <a:latin typeface="+mj-lt"/>
                        <a:ea typeface="Times New Roman"/>
                        <a:cs typeface="Arial"/>
                      </a:endParaRPr>
                    </a:p>
                  </a:txBody>
                  <a:tcPr marL="48734" marR="48734" marT="6029" marB="0" anchor="ctr">
                    <a:cell3D prstMaterial="dkEdge">
                      <a:bevel prst="cross"/>
                      <a:lightRig rig="flood" dir="t"/>
                    </a:cell3D>
                    <a:solidFill>
                      <a:schemeClr val="accent4">
                        <a:lumMod val="40000"/>
                        <a:lumOff val="60000"/>
                      </a:schemeClr>
                    </a:solidFill>
                  </a:tcPr>
                </a:tc>
                <a:tc>
                  <a:txBody>
                    <a:bodyPr/>
                    <a:lstStyle/>
                    <a:p>
                      <a:pPr algn="ctr" rtl="0">
                        <a:spcAft>
                          <a:spcPts val="0"/>
                        </a:spcAft>
                      </a:pPr>
                      <a:r>
                        <a:rPr lang="en-US" sz="1400" b="1" dirty="0"/>
                        <a:t>550</a:t>
                      </a:r>
                      <a:endParaRPr lang="en-US" sz="1400" b="1" dirty="0">
                        <a:latin typeface="+mj-lt"/>
                        <a:ea typeface="Times New Roman"/>
                        <a:cs typeface="Arial"/>
                      </a:endParaRPr>
                    </a:p>
                  </a:txBody>
                  <a:tcPr marL="48734" marR="48734" marT="6029" marB="0" anchor="ctr">
                    <a:cell3D prstMaterial="dkEdge">
                      <a:bevel prst="cross"/>
                      <a:lightRig rig="flood" dir="t"/>
                    </a:cell3D>
                    <a:solidFill>
                      <a:schemeClr val="accent4">
                        <a:lumMod val="40000"/>
                        <a:lumOff val="60000"/>
                      </a:schemeClr>
                    </a:solidFill>
                  </a:tcPr>
                </a:tc>
                <a:tc>
                  <a:txBody>
                    <a:bodyPr/>
                    <a:lstStyle/>
                    <a:p>
                      <a:pPr algn="ctr" rtl="0">
                        <a:spcAft>
                          <a:spcPts val="0"/>
                        </a:spcAft>
                      </a:pPr>
                      <a:r>
                        <a:rPr lang="en-US" sz="1400" b="1" dirty="0"/>
                        <a:t>18.3 ± 0.92</a:t>
                      </a:r>
                      <a:endParaRPr lang="en-US" sz="1400" b="1" dirty="0">
                        <a:latin typeface="+mj-lt"/>
                        <a:ea typeface="Times New Roman"/>
                        <a:cs typeface="Arial"/>
                      </a:endParaRPr>
                    </a:p>
                  </a:txBody>
                  <a:tcPr marL="48734" marR="48734" marT="6029" marB="0" anchor="ctr">
                    <a:cell3D prstMaterial="dkEdge">
                      <a:bevel prst="cross"/>
                      <a:lightRig rig="flood" dir="t"/>
                    </a:cell3D>
                    <a:solidFill>
                      <a:schemeClr val="accent4">
                        <a:lumMod val="40000"/>
                        <a:lumOff val="60000"/>
                      </a:schemeClr>
                    </a:solidFill>
                  </a:tcPr>
                </a:tc>
                <a:tc>
                  <a:txBody>
                    <a:bodyPr/>
                    <a:lstStyle/>
                    <a:p>
                      <a:pPr algn="ctr" rtl="0">
                        <a:spcAft>
                          <a:spcPts val="0"/>
                        </a:spcAft>
                      </a:pPr>
                      <a:r>
                        <a:rPr lang="en-US" sz="1400" b="1" dirty="0"/>
                        <a:t>200</a:t>
                      </a:r>
                      <a:endParaRPr lang="en-US" sz="1400" b="1" dirty="0">
                        <a:latin typeface="+mj-lt"/>
                        <a:ea typeface="Times New Roman"/>
                        <a:cs typeface="Arial"/>
                      </a:endParaRPr>
                    </a:p>
                  </a:txBody>
                  <a:tcPr marL="48734" marR="48734" marT="6029" marB="0" anchor="ctr">
                    <a:cell3D prstMaterial="dkEdge">
                      <a:bevel prst="cross"/>
                      <a:lightRig rig="flood" dir="t"/>
                    </a:cell3D>
                    <a:solidFill>
                      <a:schemeClr val="accent4">
                        <a:lumMod val="40000"/>
                        <a:lumOff val="60000"/>
                      </a:schemeClr>
                    </a:solidFill>
                  </a:tcPr>
                </a:tc>
                <a:tc>
                  <a:txBody>
                    <a:bodyPr/>
                    <a:lstStyle/>
                    <a:p>
                      <a:pPr algn="ctr" rtl="0">
                        <a:spcAft>
                          <a:spcPts val="0"/>
                        </a:spcAft>
                      </a:pPr>
                      <a:r>
                        <a:rPr lang="en-US" sz="1400" b="1" dirty="0"/>
                        <a:t>8 x 10</a:t>
                      </a:r>
                      <a:r>
                        <a:rPr lang="en-US" sz="1400" b="1" baseline="30000" dirty="0"/>
                        <a:t>-3</a:t>
                      </a:r>
                      <a:r>
                        <a:rPr lang="en-US" sz="1400" b="1" dirty="0"/>
                        <a:t> </a:t>
                      </a:r>
                      <a:endParaRPr lang="en-US" sz="1400" b="1" dirty="0">
                        <a:latin typeface="+mj-lt"/>
                        <a:ea typeface="Times New Roman"/>
                        <a:cs typeface="Arial"/>
                      </a:endParaRPr>
                    </a:p>
                  </a:txBody>
                  <a:tcPr marL="48734" marR="48734" marT="6029" marB="0" anchor="ctr"/>
                </a:tc>
                <a:tc>
                  <a:txBody>
                    <a:bodyPr/>
                    <a:lstStyle/>
                    <a:p>
                      <a:pPr algn="ctr" rtl="0">
                        <a:spcAft>
                          <a:spcPts val="0"/>
                        </a:spcAft>
                      </a:pPr>
                      <a:r>
                        <a:rPr lang="en-US" sz="1400" b="1"/>
                        <a:t>NT</a:t>
                      </a:r>
                      <a:endParaRPr lang="en-US" sz="1400" b="1">
                        <a:latin typeface="+mj-lt"/>
                        <a:ea typeface="Times New Roman"/>
                        <a:cs typeface="Arial"/>
                      </a:endParaRPr>
                    </a:p>
                  </a:txBody>
                  <a:tcPr marL="48734" marR="48734" marT="6029" marB="0" anchor="ctr"/>
                </a:tc>
              </a:tr>
              <a:tr h="271302">
                <a:tc>
                  <a:txBody>
                    <a:bodyPr/>
                    <a:lstStyle/>
                    <a:p>
                      <a:pPr algn="ctr" rtl="0">
                        <a:spcAft>
                          <a:spcPts val="0"/>
                        </a:spcAft>
                      </a:pPr>
                      <a:r>
                        <a:rPr lang="en-US" sz="1400" b="1" i="1" dirty="0"/>
                        <a:t>Staphylococcus </a:t>
                      </a:r>
                      <a:r>
                        <a:rPr lang="en-US" sz="1400" b="1" i="1" dirty="0" err="1"/>
                        <a:t>epidermidis</a:t>
                      </a:r>
                      <a:r>
                        <a:rPr lang="en-US" sz="1400" b="1" i="1" dirty="0"/>
                        <a:t> </a:t>
                      </a:r>
                      <a:endParaRPr lang="en-US" sz="1400" b="1" i="1" dirty="0">
                        <a:latin typeface="+mj-lt"/>
                        <a:ea typeface="Times New Roman"/>
                        <a:cs typeface="Arial"/>
                      </a:endParaRPr>
                    </a:p>
                  </a:txBody>
                  <a:tcPr marL="48734" marR="48734" marT="6029" marB="0" anchor="ctr"/>
                </a:tc>
                <a:tc>
                  <a:txBody>
                    <a:bodyPr/>
                    <a:lstStyle/>
                    <a:p>
                      <a:pPr algn="ctr" rtl="0">
                        <a:spcAft>
                          <a:spcPts val="0"/>
                        </a:spcAft>
                      </a:pPr>
                      <a:r>
                        <a:rPr lang="en-US" sz="1400" b="1" dirty="0"/>
                        <a:t>14.2 ± 0.65</a:t>
                      </a:r>
                      <a:endParaRPr lang="en-US" sz="1400" b="1" dirty="0">
                        <a:latin typeface="+mj-lt"/>
                        <a:ea typeface="Times New Roman"/>
                        <a:cs typeface="Arial"/>
                      </a:endParaRPr>
                    </a:p>
                  </a:txBody>
                  <a:tcPr marL="48734" marR="48734" marT="6029" marB="0" anchor="ctr">
                    <a:cell3D prstMaterial="dkEdge">
                      <a:bevel prst="cross"/>
                      <a:lightRig rig="flood" dir="t"/>
                    </a:cell3D>
                    <a:solidFill>
                      <a:schemeClr val="accent4">
                        <a:lumMod val="40000"/>
                        <a:lumOff val="60000"/>
                      </a:schemeClr>
                    </a:solidFill>
                  </a:tcPr>
                </a:tc>
                <a:tc>
                  <a:txBody>
                    <a:bodyPr/>
                    <a:lstStyle/>
                    <a:p>
                      <a:pPr algn="ctr" rtl="0">
                        <a:spcAft>
                          <a:spcPts val="0"/>
                        </a:spcAft>
                      </a:pPr>
                      <a:r>
                        <a:rPr lang="en-US" sz="1400" b="1" dirty="0"/>
                        <a:t>650</a:t>
                      </a:r>
                      <a:endParaRPr lang="en-US" sz="1400" b="1" dirty="0">
                        <a:latin typeface="+mj-lt"/>
                        <a:ea typeface="Times New Roman"/>
                        <a:cs typeface="Arial"/>
                      </a:endParaRPr>
                    </a:p>
                  </a:txBody>
                  <a:tcPr marL="48734" marR="48734" marT="6029" marB="0" anchor="ctr">
                    <a:cell3D prstMaterial="dkEdge">
                      <a:bevel prst="cross"/>
                      <a:lightRig rig="flood" dir="t"/>
                    </a:cell3D>
                    <a:solidFill>
                      <a:schemeClr val="accent4">
                        <a:lumMod val="40000"/>
                        <a:lumOff val="60000"/>
                      </a:schemeClr>
                    </a:solidFill>
                  </a:tcPr>
                </a:tc>
                <a:tc>
                  <a:txBody>
                    <a:bodyPr/>
                    <a:lstStyle/>
                    <a:p>
                      <a:pPr algn="ctr" rtl="0">
                        <a:spcAft>
                          <a:spcPts val="0"/>
                        </a:spcAft>
                      </a:pPr>
                      <a:r>
                        <a:rPr lang="en-US" sz="1400" b="1" dirty="0"/>
                        <a:t>14.6 ± 1.17</a:t>
                      </a:r>
                      <a:endParaRPr lang="en-US" sz="1400" b="1" dirty="0">
                        <a:latin typeface="+mj-lt"/>
                        <a:ea typeface="Times New Roman"/>
                        <a:cs typeface="Arial"/>
                      </a:endParaRPr>
                    </a:p>
                  </a:txBody>
                  <a:tcPr marL="48734" marR="48734" marT="6029" marB="0" anchor="ctr">
                    <a:cell3D prstMaterial="dkEdge">
                      <a:bevel prst="cross"/>
                      <a:lightRig rig="flood" dir="t"/>
                    </a:cell3D>
                    <a:solidFill>
                      <a:schemeClr val="accent4">
                        <a:lumMod val="40000"/>
                        <a:lumOff val="60000"/>
                      </a:schemeClr>
                    </a:solidFill>
                  </a:tcPr>
                </a:tc>
                <a:tc>
                  <a:txBody>
                    <a:bodyPr/>
                    <a:lstStyle/>
                    <a:p>
                      <a:pPr algn="ctr" rtl="0">
                        <a:spcAft>
                          <a:spcPts val="0"/>
                        </a:spcAft>
                      </a:pPr>
                      <a:r>
                        <a:rPr lang="en-US" sz="1400" b="1" dirty="0"/>
                        <a:t>650</a:t>
                      </a:r>
                      <a:endParaRPr lang="en-US" sz="1400" b="1" dirty="0">
                        <a:latin typeface="+mj-lt"/>
                        <a:ea typeface="Times New Roman"/>
                        <a:cs typeface="Arial"/>
                      </a:endParaRPr>
                    </a:p>
                  </a:txBody>
                  <a:tcPr marL="48734" marR="48734" marT="6029" marB="0" anchor="ctr">
                    <a:cell3D prstMaterial="dkEdge">
                      <a:bevel prst="cross"/>
                      <a:lightRig rig="flood" dir="t"/>
                    </a:cell3D>
                    <a:solidFill>
                      <a:schemeClr val="accent4">
                        <a:lumMod val="40000"/>
                        <a:lumOff val="60000"/>
                      </a:schemeClr>
                    </a:solidFill>
                  </a:tcPr>
                </a:tc>
                <a:tc>
                  <a:txBody>
                    <a:bodyPr/>
                    <a:lstStyle/>
                    <a:p>
                      <a:pPr algn="ctr" rtl="0">
                        <a:spcAft>
                          <a:spcPts val="0"/>
                        </a:spcAft>
                      </a:pPr>
                      <a:r>
                        <a:rPr lang="en-US" sz="1400" b="1" dirty="0"/>
                        <a:t>16.8 ± 1.27</a:t>
                      </a:r>
                      <a:endParaRPr lang="en-US" sz="1400" b="1" dirty="0">
                        <a:latin typeface="+mj-lt"/>
                        <a:ea typeface="Times New Roman"/>
                        <a:cs typeface="Arial"/>
                      </a:endParaRPr>
                    </a:p>
                  </a:txBody>
                  <a:tcPr marL="48734" marR="48734" marT="6029" marB="0" anchor="ctr">
                    <a:cell3D prstMaterial="dkEdge">
                      <a:bevel prst="cross"/>
                      <a:lightRig rig="flood" dir="t"/>
                    </a:cell3D>
                    <a:solidFill>
                      <a:schemeClr val="accent4">
                        <a:lumMod val="40000"/>
                        <a:lumOff val="60000"/>
                      </a:schemeClr>
                    </a:solidFill>
                  </a:tcPr>
                </a:tc>
                <a:tc>
                  <a:txBody>
                    <a:bodyPr/>
                    <a:lstStyle/>
                    <a:p>
                      <a:pPr algn="ctr" rtl="0">
                        <a:spcAft>
                          <a:spcPts val="0"/>
                        </a:spcAft>
                      </a:pPr>
                      <a:r>
                        <a:rPr lang="en-US" sz="1400" b="1" dirty="0"/>
                        <a:t>350</a:t>
                      </a:r>
                      <a:endParaRPr lang="en-US" sz="1400" b="1" dirty="0">
                        <a:latin typeface="+mj-lt"/>
                        <a:ea typeface="Times New Roman"/>
                        <a:cs typeface="Arial"/>
                      </a:endParaRPr>
                    </a:p>
                  </a:txBody>
                  <a:tcPr marL="48734" marR="48734" marT="6029" marB="0" anchor="ctr">
                    <a:cell3D prstMaterial="dkEdge">
                      <a:bevel prst="cross"/>
                      <a:lightRig rig="flood" dir="t"/>
                    </a:cell3D>
                    <a:solidFill>
                      <a:schemeClr val="accent4">
                        <a:lumMod val="40000"/>
                        <a:lumOff val="60000"/>
                      </a:schemeClr>
                    </a:solidFill>
                  </a:tcPr>
                </a:tc>
                <a:tc>
                  <a:txBody>
                    <a:bodyPr/>
                    <a:lstStyle/>
                    <a:p>
                      <a:pPr algn="ctr" rtl="0">
                        <a:spcAft>
                          <a:spcPts val="0"/>
                        </a:spcAft>
                      </a:pPr>
                      <a:r>
                        <a:rPr lang="en-US" sz="1400" b="1"/>
                        <a:t>1 x 10</a:t>
                      </a:r>
                      <a:r>
                        <a:rPr lang="en-US" sz="1400" b="1" baseline="30000"/>
                        <a:t>-2</a:t>
                      </a:r>
                      <a:r>
                        <a:rPr lang="en-US" sz="1400" b="1"/>
                        <a:t> </a:t>
                      </a:r>
                      <a:endParaRPr lang="en-US" sz="1400" b="1">
                        <a:latin typeface="+mj-lt"/>
                        <a:ea typeface="Times New Roman"/>
                        <a:cs typeface="Arial"/>
                      </a:endParaRPr>
                    </a:p>
                  </a:txBody>
                  <a:tcPr marL="48734" marR="48734" marT="6029" marB="0" anchor="ctr"/>
                </a:tc>
                <a:tc>
                  <a:txBody>
                    <a:bodyPr/>
                    <a:lstStyle/>
                    <a:p>
                      <a:pPr algn="ctr" rtl="0">
                        <a:spcAft>
                          <a:spcPts val="0"/>
                        </a:spcAft>
                      </a:pPr>
                      <a:r>
                        <a:rPr lang="en-US" sz="1400" b="1"/>
                        <a:t>NT</a:t>
                      </a:r>
                      <a:endParaRPr lang="en-US" sz="1400" b="1">
                        <a:latin typeface="+mj-lt"/>
                        <a:ea typeface="Times New Roman"/>
                        <a:cs typeface="Arial"/>
                      </a:endParaRPr>
                    </a:p>
                  </a:txBody>
                  <a:tcPr marL="48734" marR="48734" marT="6029" marB="0" anchor="ctr"/>
                </a:tc>
              </a:tr>
              <a:tr h="271302">
                <a:tc>
                  <a:txBody>
                    <a:bodyPr/>
                    <a:lstStyle/>
                    <a:p>
                      <a:pPr algn="ctr" rtl="0">
                        <a:spcAft>
                          <a:spcPts val="0"/>
                        </a:spcAft>
                      </a:pPr>
                      <a:r>
                        <a:rPr lang="en-US" sz="1400" b="1" i="1" dirty="0"/>
                        <a:t>Streptococcus </a:t>
                      </a:r>
                      <a:r>
                        <a:rPr lang="en-US" sz="1400" b="1" i="1" dirty="0" err="1"/>
                        <a:t>pyogens</a:t>
                      </a:r>
                      <a:r>
                        <a:rPr lang="en-US" sz="1400" b="1" i="1" dirty="0"/>
                        <a:t> </a:t>
                      </a:r>
                      <a:endParaRPr lang="en-US" sz="1400" b="1" i="1" dirty="0">
                        <a:latin typeface="+mj-lt"/>
                        <a:ea typeface="Times New Roman"/>
                        <a:cs typeface="Arial"/>
                      </a:endParaRPr>
                    </a:p>
                  </a:txBody>
                  <a:tcPr marL="48734" marR="48734" marT="6029" marB="0" anchor="ctr"/>
                </a:tc>
                <a:tc>
                  <a:txBody>
                    <a:bodyPr/>
                    <a:lstStyle/>
                    <a:p>
                      <a:pPr algn="ctr" rtl="0">
                        <a:spcAft>
                          <a:spcPts val="0"/>
                        </a:spcAft>
                      </a:pPr>
                      <a:r>
                        <a:rPr lang="en-US" sz="1400" b="1" dirty="0"/>
                        <a:t>9.3 ± 0.34</a:t>
                      </a:r>
                      <a:endParaRPr lang="en-US" sz="1400" b="1" dirty="0">
                        <a:latin typeface="+mj-lt"/>
                        <a:ea typeface="Times New Roman"/>
                        <a:cs typeface="Arial"/>
                      </a:endParaRPr>
                    </a:p>
                  </a:txBody>
                  <a:tcPr marL="48734" marR="48734" marT="6029" marB="0" anchor="ctr">
                    <a:solidFill>
                      <a:srgbClr val="FFFF00"/>
                    </a:solidFill>
                  </a:tcPr>
                </a:tc>
                <a:tc>
                  <a:txBody>
                    <a:bodyPr/>
                    <a:lstStyle/>
                    <a:p>
                      <a:pPr algn="ctr" rtl="0">
                        <a:spcAft>
                          <a:spcPts val="0"/>
                        </a:spcAft>
                      </a:pPr>
                      <a:r>
                        <a:rPr lang="en-US" sz="1400" b="1" dirty="0"/>
                        <a:t>˃ 1000</a:t>
                      </a:r>
                      <a:endParaRPr lang="en-US" sz="1400" b="1" dirty="0">
                        <a:latin typeface="+mj-lt"/>
                        <a:ea typeface="Times New Roman"/>
                        <a:cs typeface="Arial"/>
                      </a:endParaRPr>
                    </a:p>
                  </a:txBody>
                  <a:tcPr marL="48734" marR="48734" marT="6029" marB="0" anchor="ctr">
                    <a:solidFill>
                      <a:srgbClr val="FFFF00"/>
                    </a:solidFill>
                  </a:tcPr>
                </a:tc>
                <a:tc>
                  <a:txBody>
                    <a:bodyPr/>
                    <a:lstStyle/>
                    <a:p>
                      <a:pPr algn="ctr" rtl="0">
                        <a:spcAft>
                          <a:spcPts val="0"/>
                        </a:spcAft>
                      </a:pPr>
                      <a:r>
                        <a:rPr lang="en-US" sz="1400" b="1" dirty="0"/>
                        <a:t>10.7 ± 0.56</a:t>
                      </a:r>
                      <a:endParaRPr lang="en-US" sz="1400" b="1" dirty="0">
                        <a:latin typeface="+mj-lt"/>
                        <a:ea typeface="Times New Roman"/>
                        <a:cs typeface="Arial"/>
                      </a:endParaRPr>
                    </a:p>
                  </a:txBody>
                  <a:tcPr marL="48734" marR="48734" marT="6029" marB="0" anchor="ctr">
                    <a:solidFill>
                      <a:srgbClr val="FFFF00"/>
                    </a:solidFill>
                  </a:tcPr>
                </a:tc>
                <a:tc>
                  <a:txBody>
                    <a:bodyPr/>
                    <a:lstStyle/>
                    <a:p>
                      <a:pPr algn="ctr" rtl="0">
                        <a:spcAft>
                          <a:spcPts val="0"/>
                        </a:spcAft>
                      </a:pPr>
                      <a:r>
                        <a:rPr lang="en-US" sz="1400" b="1" dirty="0"/>
                        <a:t>˃ 1000</a:t>
                      </a:r>
                      <a:endParaRPr lang="en-US" sz="1400" b="1" dirty="0">
                        <a:latin typeface="+mj-lt"/>
                        <a:ea typeface="Times New Roman"/>
                        <a:cs typeface="Arial"/>
                      </a:endParaRPr>
                    </a:p>
                  </a:txBody>
                  <a:tcPr marL="48734" marR="48734" marT="6029" marB="0" anchor="ctr">
                    <a:solidFill>
                      <a:srgbClr val="FFFF00"/>
                    </a:solidFill>
                  </a:tcPr>
                </a:tc>
                <a:tc>
                  <a:txBody>
                    <a:bodyPr/>
                    <a:lstStyle/>
                    <a:p>
                      <a:pPr algn="ctr" rtl="0">
                        <a:spcAft>
                          <a:spcPts val="0"/>
                        </a:spcAft>
                      </a:pPr>
                      <a:r>
                        <a:rPr lang="en-US" sz="1400" b="1"/>
                        <a:t>14.3 ± 0.64</a:t>
                      </a:r>
                      <a:endParaRPr lang="en-US" sz="1400" b="1">
                        <a:latin typeface="+mj-lt"/>
                        <a:ea typeface="Times New Roman"/>
                        <a:cs typeface="Arial"/>
                      </a:endParaRPr>
                    </a:p>
                  </a:txBody>
                  <a:tcPr marL="48734" marR="48734" marT="6029" marB="0" anchor="ctr"/>
                </a:tc>
                <a:tc>
                  <a:txBody>
                    <a:bodyPr/>
                    <a:lstStyle/>
                    <a:p>
                      <a:pPr algn="ctr" rtl="0">
                        <a:spcAft>
                          <a:spcPts val="0"/>
                        </a:spcAft>
                      </a:pPr>
                      <a:r>
                        <a:rPr lang="en-US" sz="1400" b="1"/>
                        <a:t>350</a:t>
                      </a:r>
                      <a:endParaRPr lang="en-US" sz="1400" b="1">
                        <a:latin typeface="+mj-lt"/>
                        <a:ea typeface="Times New Roman"/>
                        <a:cs typeface="Arial"/>
                      </a:endParaRPr>
                    </a:p>
                  </a:txBody>
                  <a:tcPr marL="48734" marR="48734" marT="6029" marB="0" anchor="ctr"/>
                </a:tc>
                <a:tc>
                  <a:txBody>
                    <a:bodyPr/>
                    <a:lstStyle/>
                    <a:p>
                      <a:pPr algn="ctr" rtl="0">
                        <a:spcAft>
                          <a:spcPts val="0"/>
                        </a:spcAft>
                      </a:pPr>
                      <a:r>
                        <a:rPr lang="en-US" sz="1400" b="1"/>
                        <a:t>8 x 10</a:t>
                      </a:r>
                      <a:r>
                        <a:rPr lang="en-US" sz="1400" b="1" baseline="30000"/>
                        <a:t>-3</a:t>
                      </a:r>
                      <a:r>
                        <a:rPr lang="en-US" sz="1400" b="1"/>
                        <a:t> </a:t>
                      </a:r>
                      <a:endParaRPr lang="en-US" sz="1400" b="1">
                        <a:latin typeface="+mj-lt"/>
                        <a:ea typeface="Times New Roman"/>
                        <a:cs typeface="Arial"/>
                      </a:endParaRPr>
                    </a:p>
                  </a:txBody>
                  <a:tcPr marL="48734" marR="48734" marT="6029" marB="0" anchor="ctr"/>
                </a:tc>
                <a:tc>
                  <a:txBody>
                    <a:bodyPr/>
                    <a:lstStyle/>
                    <a:p>
                      <a:pPr algn="ctr" rtl="0">
                        <a:spcAft>
                          <a:spcPts val="0"/>
                        </a:spcAft>
                      </a:pPr>
                      <a:r>
                        <a:rPr lang="en-US" sz="1400" b="1" dirty="0"/>
                        <a:t>NT</a:t>
                      </a:r>
                      <a:endParaRPr lang="en-US" sz="1400" b="1" dirty="0">
                        <a:latin typeface="+mj-lt"/>
                        <a:ea typeface="Times New Roman"/>
                        <a:cs typeface="Arial"/>
                      </a:endParaRPr>
                    </a:p>
                  </a:txBody>
                  <a:tcPr marL="48734" marR="48734" marT="6029" marB="0" anchor="ctr"/>
                </a:tc>
              </a:tr>
              <a:tr h="271302">
                <a:tc>
                  <a:txBody>
                    <a:bodyPr/>
                    <a:lstStyle/>
                    <a:p>
                      <a:pPr algn="ctr" rtl="0">
                        <a:spcAft>
                          <a:spcPts val="0"/>
                        </a:spcAft>
                      </a:pPr>
                      <a:r>
                        <a:rPr lang="en-US" sz="1400" b="1" i="1" dirty="0"/>
                        <a:t>Escherichia coli </a:t>
                      </a:r>
                      <a:endParaRPr lang="en-US" sz="1400" b="1" i="1" dirty="0">
                        <a:latin typeface="+mj-lt"/>
                        <a:ea typeface="Times New Roman"/>
                        <a:cs typeface="Arial"/>
                      </a:endParaRPr>
                    </a:p>
                  </a:txBody>
                  <a:tcPr marL="48734" marR="48734" marT="6029" marB="0" anchor="ctr"/>
                </a:tc>
                <a:tc>
                  <a:txBody>
                    <a:bodyPr/>
                    <a:lstStyle/>
                    <a:p>
                      <a:pPr algn="ctr" rtl="0">
                        <a:spcAft>
                          <a:spcPts val="0"/>
                        </a:spcAft>
                      </a:pPr>
                      <a:r>
                        <a:rPr lang="en-US" sz="1400" b="1" dirty="0"/>
                        <a:t>10.4 ± 0.63</a:t>
                      </a:r>
                      <a:endParaRPr lang="en-US" sz="1400" b="1" dirty="0">
                        <a:latin typeface="+mj-lt"/>
                        <a:ea typeface="Times New Roman"/>
                        <a:cs typeface="Arial"/>
                      </a:endParaRPr>
                    </a:p>
                  </a:txBody>
                  <a:tcPr marL="48734" marR="48734" marT="6029" marB="0" anchor="ctr">
                    <a:solidFill>
                      <a:srgbClr val="FFFF00"/>
                    </a:solidFill>
                  </a:tcPr>
                </a:tc>
                <a:tc>
                  <a:txBody>
                    <a:bodyPr/>
                    <a:lstStyle/>
                    <a:p>
                      <a:pPr algn="ctr" rtl="0">
                        <a:spcAft>
                          <a:spcPts val="0"/>
                        </a:spcAft>
                      </a:pPr>
                      <a:r>
                        <a:rPr lang="en-US" sz="1400" b="1" dirty="0"/>
                        <a:t>900</a:t>
                      </a:r>
                      <a:endParaRPr lang="en-US" sz="1400" b="1" dirty="0">
                        <a:latin typeface="+mj-lt"/>
                        <a:ea typeface="Times New Roman"/>
                        <a:cs typeface="Arial"/>
                      </a:endParaRPr>
                    </a:p>
                  </a:txBody>
                  <a:tcPr marL="48734" marR="48734" marT="6029" marB="0" anchor="ctr">
                    <a:solidFill>
                      <a:srgbClr val="FFFF00"/>
                    </a:solidFill>
                  </a:tcPr>
                </a:tc>
                <a:tc>
                  <a:txBody>
                    <a:bodyPr/>
                    <a:lstStyle/>
                    <a:p>
                      <a:pPr algn="ctr" rtl="0">
                        <a:spcAft>
                          <a:spcPts val="0"/>
                        </a:spcAft>
                      </a:pPr>
                      <a:r>
                        <a:rPr lang="en-US" sz="1400" b="1" dirty="0"/>
                        <a:t>9.1 ± 0.24</a:t>
                      </a:r>
                      <a:endParaRPr lang="en-US" sz="1400" b="1" dirty="0">
                        <a:latin typeface="+mj-lt"/>
                        <a:ea typeface="Times New Roman"/>
                        <a:cs typeface="Arial"/>
                      </a:endParaRPr>
                    </a:p>
                  </a:txBody>
                  <a:tcPr marL="48734" marR="48734" marT="6029" marB="0" anchor="ctr">
                    <a:solidFill>
                      <a:srgbClr val="FFFF00"/>
                    </a:solidFill>
                  </a:tcPr>
                </a:tc>
                <a:tc>
                  <a:txBody>
                    <a:bodyPr/>
                    <a:lstStyle/>
                    <a:p>
                      <a:pPr algn="ctr" rtl="0">
                        <a:spcAft>
                          <a:spcPts val="0"/>
                        </a:spcAft>
                      </a:pPr>
                      <a:r>
                        <a:rPr lang="en-US" sz="1400" b="1" dirty="0"/>
                        <a:t>˃ 1000</a:t>
                      </a:r>
                      <a:endParaRPr lang="en-US" sz="1400" b="1" dirty="0">
                        <a:latin typeface="+mj-lt"/>
                        <a:ea typeface="Times New Roman"/>
                        <a:cs typeface="Arial"/>
                      </a:endParaRPr>
                    </a:p>
                  </a:txBody>
                  <a:tcPr marL="48734" marR="48734" marT="6029" marB="0" anchor="ctr">
                    <a:solidFill>
                      <a:srgbClr val="FFFF00"/>
                    </a:solidFill>
                  </a:tcPr>
                </a:tc>
                <a:tc>
                  <a:txBody>
                    <a:bodyPr/>
                    <a:lstStyle/>
                    <a:p>
                      <a:pPr algn="ctr" rtl="0">
                        <a:spcAft>
                          <a:spcPts val="0"/>
                        </a:spcAft>
                      </a:pPr>
                      <a:r>
                        <a:rPr lang="en-US" sz="1400" b="1"/>
                        <a:t>12.7 ± 1.84</a:t>
                      </a:r>
                      <a:endParaRPr lang="en-US" sz="1400" b="1">
                        <a:latin typeface="+mj-lt"/>
                        <a:ea typeface="Times New Roman"/>
                        <a:cs typeface="Arial"/>
                      </a:endParaRPr>
                    </a:p>
                  </a:txBody>
                  <a:tcPr marL="48734" marR="48734" marT="6029" marB="0" anchor="ctr"/>
                </a:tc>
                <a:tc>
                  <a:txBody>
                    <a:bodyPr/>
                    <a:lstStyle/>
                    <a:p>
                      <a:pPr algn="ctr" rtl="0">
                        <a:spcAft>
                          <a:spcPts val="0"/>
                        </a:spcAft>
                      </a:pPr>
                      <a:r>
                        <a:rPr lang="en-US" sz="1400" b="1"/>
                        <a:t>400</a:t>
                      </a:r>
                      <a:endParaRPr lang="en-US" sz="1400" b="1">
                        <a:latin typeface="+mj-lt"/>
                        <a:ea typeface="Times New Roman"/>
                        <a:cs typeface="Arial"/>
                      </a:endParaRPr>
                    </a:p>
                  </a:txBody>
                  <a:tcPr marL="48734" marR="48734" marT="6029" marB="0" anchor="ctr"/>
                </a:tc>
                <a:tc>
                  <a:txBody>
                    <a:bodyPr/>
                    <a:lstStyle/>
                    <a:p>
                      <a:pPr algn="ctr" rtl="0">
                        <a:spcAft>
                          <a:spcPts val="0"/>
                        </a:spcAft>
                      </a:pPr>
                      <a:r>
                        <a:rPr lang="en-US" sz="1400" b="1"/>
                        <a:t>8 x 10</a:t>
                      </a:r>
                      <a:r>
                        <a:rPr lang="en-US" sz="1400" b="1" baseline="30000"/>
                        <a:t>-3</a:t>
                      </a:r>
                      <a:r>
                        <a:rPr lang="en-US" sz="1400" b="1"/>
                        <a:t> </a:t>
                      </a:r>
                      <a:endParaRPr lang="en-US" sz="1400" b="1">
                        <a:latin typeface="+mj-lt"/>
                        <a:ea typeface="Times New Roman"/>
                        <a:cs typeface="Arial"/>
                      </a:endParaRPr>
                    </a:p>
                  </a:txBody>
                  <a:tcPr marL="48734" marR="48734" marT="6029" marB="0" anchor="ctr"/>
                </a:tc>
                <a:tc>
                  <a:txBody>
                    <a:bodyPr/>
                    <a:lstStyle/>
                    <a:p>
                      <a:pPr algn="ctr" rtl="0">
                        <a:spcAft>
                          <a:spcPts val="0"/>
                        </a:spcAft>
                      </a:pPr>
                      <a:r>
                        <a:rPr lang="en-US" sz="1400" b="1"/>
                        <a:t>NT</a:t>
                      </a:r>
                      <a:endParaRPr lang="en-US" sz="1400" b="1">
                        <a:latin typeface="+mj-lt"/>
                        <a:ea typeface="Times New Roman"/>
                        <a:cs typeface="Arial"/>
                      </a:endParaRPr>
                    </a:p>
                  </a:txBody>
                  <a:tcPr marL="48734" marR="48734" marT="6029" marB="0" anchor="ctr"/>
                </a:tc>
              </a:tr>
              <a:tr h="271302">
                <a:tc>
                  <a:txBody>
                    <a:bodyPr/>
                    <a:lstStyle/>
                    <a:p>
                      <a:pPr algn="ctr" rtl="0">
                        <a:spcAft>
                          <a:spcPts val="0"/>
                        </a:spcAft>
                      </a:pPr>
                      <a:r>
                        <a:rPr lang="en-US" sz="1400" b="1" i="1" dirty="0" err="1"/>
                        <a:t>Klebsiella</a:t>
                      </a:r>
                      <a:r>
                        <a:rPr lang="en-US" sz="1400" b="1" i="1" dirty="0"/>
                        <a:t> pneumonia </a:t>
                      </a:r>
                      <a:endParaRPr lang="en-US" sz="1400" b="1" i="1" dirty="0">
                        <a:latin typeface="+mj-lt"/>
                        <a:ea typeface="Times New Roman"/>
                        <a:cs typeface="Arial"/>
                      </a:endParaRPr>
                    </a:p>
                  </a:txBody>
                  <a:tcPr marL="48734" marR="48734" marT="6029" marB="0" anchor="ctr"/>
                </a:tc>
                <a:tc>
                  <a:txBody>
                    <a:bodyPr/>
                    <a:lstStyle/>
                    <a:p>
                      <a:pPr algn="ctr" rtl="0">
                        <a:spcAft>
                          <a:spcPts val="0"/>
                        </a:spcAft>
                      </a:pPr>
                      <a:r>
                        <a:rPr lang="en-US" sz="1400" b="1" dirty="0"/>
                        <a:t>7.2 ± 0.75</a:t>
                      </a:r>
                      <a:endParaRPr lang="en-US" sz="1400" b="1" dirty="0">
                        <a:latin typeface="+mj-lt"/>
                        <a:ea typeface="Times New Roman"/>
                        <a:cs typeface="Arial"/>
                      </a:endParaRPr>
                    </a:p>
                  </a:txBody>
                  <a:tcPr marL="48734" marR="48734" marT="6029" marB="0" anchor="ctr">
                    <a:solidFill>
                      <a:srgbClr val="FFFF00"/>
                    </a:solidFill>
                  </a:tcPr>
                </a:tc>
                <a:tc>
                  <a:txBody>
                    <a:bodyPr/>
                    <a:lstStyle/>
                    <a:p>
                      <a:pPr algn="ctr" rtl="0">
                        <a:spcAft>
                          <a:spcPts val="0"/>
                        </a:spcAft>
                      </a:pPr>
                      <a:r>
                        <a:rPr lang="en-US" sz="1400" b="1" dirty="0"/>
                        <a:t>˃ 1000</a:t>
                      </a:r>
                      <a:endParaRPr lang="en-US" sz="1400" b="1" dirty="0">
                        <a:latin typeface="+mj-lt"/>
                        <a:ea typeface="Times New Roman"/>
                        <a:cs typeface="Arial"/>
                      </a:endParaRPr>
                    </a:p>
                  </a:txBody>
                  <a:tcPr marL="48734" marR="48734" marT="6029" marB="0" anchor="ctr">
                    <a:solidFill>
                      <a:srgbClr val="FFFF00"/>
                    </a:solidFill>
                  </a:tcPr>
                </a:tc>
                <a:tc>
                  <a:txBody>
                    <a:bodyPr/>
                    <a:lstStyle/>
                    <a:p>
                      <a:pPr algn="ctr" rtl="0">
                        <a:spcAft>
                          <a:spcPts val="0"/>
                        </a:spcAft>
                      </a:pPr>
                      <a:r>
                        <a:rPr lang="en-US" sz="1400" b="1" dirty="0"/>
                        <a:t>7.2 ± 1.76</a:t>
                      </a:r>
                      <a:endParaRPr lang="en-US" sz="1400" b="1" dirty="0">
                        <a:latin typeface="+mj-lt"/>
                        <a:ea typeface="Times New Roman"/>
                        <a:cs typeface="Arial"/>
                      </a:endParaRPr>
                    </a:p>
                  </a:txBody>
                  <a:tcPr marL="48734" marR="48734" marT="6029" marB="0" anchor="ctr">
                    <a:solidFill>
                      <a:srgbClr val="FFFF00"/>
                    </a:solidFill>
                  </a:tcPr>
                </a:tc>
                <a:tc>
                  <a:txBody>
                    <a:bodyPr/>
                    <a:lstStyle/>
                    <a:p>
                      <a:pPr algn="ctr" rtl="0">
                        <a:spcAft>
                          <a:spcPts val="0"/>
                        </a:spcAft>
                      </a:pPr>
                      <a:r>
                        <a:rPr lang="en-US" sz="1400" b="1" dirty="0"/>
                        <a:t>˃ 1000</a:t>
                      </a:r>
                      <a:endParaRPr lang="en-US" sz="1400" b="1" dirty="0">
                        <a:latin typeface="+mj-lt"/>
                        <a:ea typeface="Times New Roman"/>
                        <a:cs typeface="Arial"/>
                      </a:endParaRPr>
                    </a:p>
                  </a:txBody>
                  <a:tcPr marL="48734" marR="48734" marT="6029" marB="0" anchor="ctr">
                    <a:solidFill>
                      <a:srgbClr val="FFFF00"/>
                    </a:solidFill>
                  </a:tcPr>
                </a:tc>
                <a:tc>
                  <a:txBody>
                    <a:bodyPr/>
                    <a:lstStyle/>
                    <a:p>
                      <a:pPr algn="ctr" rtl="0">
                        <a:spcAft>
                          <a:spcPts val="0"/>
                        </a:spcAft>
                      </a:pPr>
                      <a:r>
                        <a:rPr lang="en-US" sz="1400" b="1" dirty="0"/>
                        <a:t>9.58 ± 1.26</a:t>
                      </a:r>
                      <a:endParaRPr lang="en-US" sz="1400" b="1" dirty="0">
                        <a:latin typeface="+mj-lt"/>
                        <a:ea typeface="Times New Roman"/>
                        <a:cs typeface="Arial"/>
                      </a:endParaRPr>
                    </a:p>
                  </a:txBody>
                  <a:tcPr marL="48734" marR="48734" marT="6029" marB="0" anchor="ctr">
                    <a:solidFill>
                      <a:srgbClr val="FFFF00"/>
                    </a:solidFill>
                  </a:tcPr>
                </a:tc>
                <a:tc>
                  <a:txBody>
                    <a:bodyPr/>
                    <a:lstStyle/>
                    <a:p>
                      <a:pPr algn="ctr" rtl="0">
                        <a:spcAft>
                          <a:spcPts val="0"/>
                        </a:spcAft>
                      </a:pPr>
                      <a:r>
                        <a:rPr lang="en-US" sz="1400" b="1" dirty="0"/>
                        <a:t>˃ 1000</a:t>
                      </a:r>
                      <a:endParaRPr lang="en-US" sz="1400" b="1" dirty="0">
                        <a:latin typeface="+mj-lt"/>
                        <a:ea typeface="Times New Roman"/>
                        <a:cs typeface="Arial"/>
                      </a:endParaRPr>
                    </a:p>
                  </a:txBody>
                  <a:tcPr marL="48734" marR="48734" marT="6029" marB="0" anchor="ctr">
                    <a:solidFill>
                      <a:srgbClr val="FFFF00"/>
                    </a:solidFill>
                  </a:tcPr>
                </a:tc>
                <a:tc>
                  <a:txBody>
                    <a:bodyPr/>
                    <a:lstStyle/>
                    <a:p>
                      <a:pPr algn="ctr" rtl="0">
                        <a:spcAft>
                          <a:spcPts val="0"/>
                        </a:spcAft>
                      </a:pPr>
                      <a:r>
                        <a:rPr lang="en-US" sz="1400" b="1"/>
                        <a:t>1 x 10</a:t>
                      </a:r>
                      <a:r>
                        <a:rPr lang="en-US" sz="1400" b="1" baseline="30000"/>
                        <a:t>-2</a:t>
                      </a:r>
                      <a:r>
                        <a:rPr lang="en-US" sz="1400" b="1"/>
                        <a:t> </a:t>
                      </a:r>
                      <a:endParaRPr lang="en-US" sz="1400" b="1">
                        <a:latin typeface="+mj-lt"/>
                        <a:ea typeface="Times New Roman"/>
                        <a:cs typeface="Arial"/>
                      </a:endParaRPr>
                    </a:p>
                  </a:txBody>
                  <a:tcPr marL="48734" marR="48734" marT="6029" marB="0" anchor="ctr"/>
                </a:tc>
                <a:tc>
                  <a:txBody>
                    <a:bodyPr/>
                    <a:lstStyle/>
                    <a:p>
                      <a:pPr algn="ctr" rtl="0">
                        <a:spcAft>
                          <a:spcPts val="0"/>
                        </a:spcAft>
                      </a:pPr>
                      <a:r>
                        <a:rPr lang="en-US" sz="1400" b="1"/>
                        <a:t>NT</a:t>
                      </a:r>
                      <a:endParaRPr lang="en-US" sz="1400" b="1">
                        <a:latin typeface="+mj-lt"/>
                        <a:ea typeface="Times New Roman"/>
                        <a:cs typeface="Arial"/>
                      </a:endParaRPr>
                    </a:p>
                  </a:txBody>
                  <a:tcPr marL="48734" marR="48734" marT="6029" marB="0" anchor="ctr"/>
                </a:tc>
              </a:tr>
              <a:tr h="271302">
                <a:tc>
                  <a:txBody>
                    <a:bodyPr/>
                    <a:lstStyle/>
                    <a:p>
                      <a:pPr algn="ctr" rtl="0">
                        <a:spcAft>
                          <a:spcPts val="0"/>
                        </a:spcAft>
                      </a:pPr>
                      <a:r>
                        <a:rPr lang="en-US" sz="1400" b="1" i="1" dirty="0"/>
                        <a:t>Proteus </a:t>
                      </a:r>
                      <a:r>
                        <a:rPr lang="en-US" sz="1400" b="1" i="1" dirty="0" err="1"/>
                        <a:t>vulgaris</a:t>
                      </a:r>
                      <a:r>
                        <a:rPr lang="en-US" sz="1400" b="1" i="1" dirty="0"/>
                        <a:t> </a:t>
                      </a:r>
                      <a:endParaRPr lang="en-US" sz="1400" b="1" i="1" dirty="0">
                        <a:latin typeface="+mj-lt"/>
                        <a:ea typeface="Times New Roman"/>
                        <a:cs typeface="Arial"/>
                      </a:endParaRPr>
                    </a:p>
                  </a:txBody>
                  <a:tcPr marL="48734" marR="48734" marT="6029" marB="0" anchor="ctr"/>
                </a:tc>
                <a:tc>
                  <a:txBody>
                    <a:bodyPr/>
                    <a:lstStyle/>
                    <a:p>
                      <a:pPr algn="ctr" rtl="0">
                        <a:spcAft>
                          <a:spcPts val="0"/>
                        </a:spcAft>
                      </a:pPr>
                      <a:r>
                        <a:rPr lang="en-US" sz="1400" b="1"/>
                        <a:t>8.8 ± 0.72</a:t>
                      </a:r>
                      <a:endParaRPr lang="en-US" sz="1400" b="1">
                        <a:latin typeface="+mj-lt"/>
                        <a:ea typeface="Times New Roman"/>
                        <a:cs typeface="Arial"/>
                      </a:endParaRPr>
                    </a:p>
                  </a:txBody>
                  <a:tcPr marL="48734" marR="48734" marT="6029" marB="0" anchor="ctr">
                    <a:solidFill>
                      <a:srgbClr val="FFFF00"/>
                    </a:solidFill>
                  </a:tcPr>
                </a:tc>
                <a:tc>
                  <a:txBody>
                    <a:bodyPr/>
                    <a:lstStyle/>
                    <a:p>
                      <a:pPr algn="ctr" rtl="0">
                        <a:spcAft>
                          <a:spcPts val="0"/>
                        </a:spcAft>
                      </a:pPr>
                      <a:r>
                        <a:rPr lang="en-US" sz="1400" b="1"/>
                        <a:t>˃ 1000</a:t>
                      </a:r>
                      <a:endParaRPr lang="en-US" sz="1400" b="1">
                        <a:latin typeface="+mj-lt"/>
                        <a:ea typeface="Times New Roman"/>
                        <a:cs typeface="Arial"/>
                      </a:endParaRPr>
                    </a:p>
                  </a:txBody>
                  <a:tcPr marL="48734" marR="48734" marT="6029" marB="0" anchor="ctr">
                    <a:solidFill>
                      <a:srgbClr val="FFFF00"/>
                    </a:solidFill>
                  </a:tcPr>
                </a:tc>
                <a:tc>
                  <a:txBody>
                    <a:bodyPr/>
                    <a:lstStyle/>
                    <a:p>
                      <a:pPr algn="ctr" rtl="0">
                        <a:spcAft>
                          <a:spcPts val="0"/>
                        </a:spcAft>
                      </a:pPr>
                      <a:r>
                        <a:rPr lang="en-US" sz="1400" b="1"/>
                        <a:t>8.8 ± 0.77</a:t>
                      </a:r>
                      <a:endParaRPr lang="en-US" sz="1400" b="1">
                        <a:latin typeface="+mj-lt"/>
                        <a:ea typeface="Times New Roman"/>
                        <a:cs typeface="Arial"/>
                      </a:endParaRPr>
                    </a:p>
                  </a:txBody>
                  <a:tcPr marL="48734" marR="48734" marT="6029" marB="0" anchor="ctr">
                    <a:solidFill>
                      <a:srgbClr val="FFFF00"/>
                    </a:solidFill>
                  </a:tcPr>
                </a:tc>
                <a:tc>
                  <a:txBody>
                    <a:bodyPr/>
                    <a:lstStyle/>
                    <a:p>
                      <a:pPr algn="ctr" rtl="0">
                        <a:spcAft>
                          <a:spcPts val="0"/>
                        </a:spcAft>
                      </a:pPr>
                      <a:r>
                        <a:rPr lang="en-US" sz="1400" b="1"/>
                        <a:t>˃ 1000</a:t>
                      </a:r>
                      <a:endParaRPr lang="en-US" sz="1400" b="1">
                        <a:latin typeface="+mj-lt"/>
                        <a:ea typeface="Times New Roman"/>
                        <a:cs typeface="Arial"/>
                      </a:endParaRPr>
                    </a:p>
                  </a:txBody>
                  <a:tcPr marL="48734" marR="48734" marT="6029" marB="0" anchor="ctr">
                    <a:solidFill>
                      <a:srgbClr val="FFFF00"/>
                    </a:solidFill>
                  </a:tcPr>
                </a:tc>
                <a:tc>
                  <a:txBody>
                    <a:bodyPr/>
                    <a:lstStyle/>
                    <a:p>
                      <a:pPr algn="ctr" rtl="0">
                        <a:spcAft>
                          <a:spcPts val="0"/>
                        </a:spcAft>
                      </a:pPr>
                      <a:r>
                        <a:rPr lang="en-US" sz="1400" b="1"/>
                        <a:t>9.3 ± 0.60</a:t>
                      </a:r>
                      <a:endParaRPr lang="en-US" sz="1400" b="1">
                        <a:latin typeface="+mj-lt"/>
                        <a:ea typeface="Times New Roman"/>
                        <a:cs typeface="Arial"/>
                      </a:endParaRPr>
                    </a:p>
                  </a:txBody>
                  <a:tcPr marL="48734" marR="48734" marT="6029" marB="0" anchor="ctr">
                    <a:solidFill>
                      <a:srgbClr val="FFFF00"/>
                    </a:solidFill>
                  </a:tcPr>
                </a:tc>
                <a:tc>
                  <a:txBody>
                    <a:bodyPr/>
                    <a:lstStyle/>
                    <a:p>
                      <a:pPr algn="ctr" rtl="0">
                        <a:spcAft>
                          <a:spcPts val="0"/>
                        </a:spcAft>
                      </a:pPr>
                      <a:r>
                        <a:rPr lang="en-US" sz="1400" b="1" dirty="0"/>
                        <a:t>˃ 1000</a:t>
                      </a:r>
                      <a:endParaRPr lang="en-US" sz="1400" b="1" dirty="0">
                        <a:latin typeface="+mj-lt"/>
                        <a:ea typeface="Times New Roman"/>
                        <a:cs typeface="Arial"/>
                      </a:endParaRPr>
                    </a:p>
                  </a:txBody>
                  <a:tcPr marL="48734" marR="48734" marT="6029" marB="0" anchor="ctr">
                    <a:solidFill>
                      <a:srgbClr val="FFFF00"/>
                    </a:solidFill>
                  </a:tcPr>
                </a:tc>
                <a:tc>
                  <a:txBody>
                    <a:bodyPr/>
                    <a:lstStyle/>
                    <a:p>
                      <a:pPr algn="ctr" rtl="0">
                        <a:spcAft>
                          <a:spcPts val="0"/>
                        </a:spcAft>
                      </a:pPr>
                      <a:r>
                        <a:rPr lang="en-US" sz="1400" b="1"/>
                        <a:t>1 x 10</a:t>
                      </a:r>
                      <a:r>
                        <a:rPr lang="en-US" sz="1400" b="1" baseline="30000"/>
                        <a:t>-2</a:t>
                      </a:r>
                      <a:r>
                        <a:rPr lang="en-US" sz="1400" b="1"/>
                        <a:t> </a:t>
                      </a:r>
                      <a:endParaRPr lang="en-US" sz="1400" b="1">
                        <a:latin typeface="+mj-lt"/>
                        <a:ea typeface="Times New Roman"/>
                        <a:cs typeface="Arial"/>
                      </a:endParaRPr>
                    </a:p>
                  </a:txBody>
                  <a:tcPr marL="48734" marR="48734" marT="6029" marB="0" anchor="ctr"/>
                </a:tc>
                <a:tc>
                  <a:txBody>
                    <a:bodyPr/>
                    <a:lstStyle/>
                    <a:p>
                      <a:pPr algn="ctr" rtl="0">
                        <a:spcAft>
                          <a:spcPts val="0"/>
                        </a:spcAft>
                      </a:pPr>
                      <a:r>
                        <a:rPr lang="en-US" sz="1400" b="1"/>
                        <a:t>NT</a:t>
                      </a:r>
                      <a:endParaRPr lang="en-US" sz="1400" b="1">
                        <a:latin typeface="+mj-lt"/>
                        <a:ea typeface="Times New Roman"/>
                        <a:cs typeface="Arial"/>
                      </a:endParaRPr>
                    </a:p>
                  </a:txBody>
                  <a:tcPr marL="48734" marR="48734" marT="6029" marB="0" anchor="ctr"/>
                </a:tc>
              </a:tr>
              <a:tr h="271302">
                <a:tc>
                  <a:txBody>
                    <a:bodyPr/>
                    <a:lstStyle/>
                    <a:p>
                      <a:pPr algn="ctr" rtl="0">
                        <a:spcAft>
                          <a:spcPts val="0"/>
                        </a:spcAft>
                      </a:pPr>
                      <a:r>
                        <a:rPr lang="en-US" sz="1400" b="1" i="1" dirty="0"/>
                        <a:t>Pseudomonas </a:t>
                      </a:r>
                      <a:r>
                        <a:rPr lang="en-US" sz="1400" b="1" i="1" dirty="0" err="1"/>
                        <a:t>aeruginosa</a:t>
                      </a:r>
                      <a:r>
                        <a:rPr lang="en-US" sz="1400" b="1" i="1" dirty="0"/>
                        <a:t> </a:t>
                      </a:r>
                      <a:endParaRPr lang="en-US" sz="1400" b="1" i="1" dirty="0">
                        <a:latin typeface="+mj-lt"/>
                        <a:ea typeface="Times New Roman"/>
                        <a:cs typeface="Arial"/>
                      </a:endParaRPr>
                    </a:p>
                  </a:txBody>
                  <a:tcPr marL="48734" marR="48734" marT="6029" marB="0" anchor="ctr"/>
                </a:tc>
                <a:tc>
                  <a:txBody>
                    <a:bodyPr/>
                    <a:lstStyle/>
                    <a:p>
                      <a:pPr algn="ctr" rtl="0">
                        <a:spcAft>
                          <a:spcPts val="0"/>
                        </a:spcAft>
                      </a:pPr>
                      <a:r>
                        <a:rPr lang="en-US" sz="1400" b="1"/>
                        <a:t>11.8 ± 0.68</a:t>
                      </a:r>
                      <a:endParaRPr lang="en-US" sz="1400" b="1">
                        <a:latin typeface="+mj-lt"/>
                        <a:ea typeface="Times New Roman"/>
                        <a:cs typeface="Arial"/>
                      </a:endParaRPr>
                    </a:p>
                  </a:txBody>
                  <a:tcPr marL="48734" marR="48734" marT="6029" marB="0" anchor="ctr"/>
                </a:tc>
                <a:tc>
                  <a:txBody>
                    <a:bodyPr/>
                    <a:lstStyle/>
                    <a:p>
                      <a:pPr algn="ctr" rtl="0">
                        <a:spcAft>
                          <a:spcPts val="0"/>
                        </a:spcAft>
                      </a:pPr>
                      <a:r>
                        <a:rPr lang="en-US" sz="1400" b="1"/>
                        <a:t>400</a:t>
                      </a:r>
                      <a:endParaRPr lang="en-US" sz="1400" b="1">
                        <a:latin typeface="+mj-lt"/>
                        <a:ea typeface="Times New Roman"/>
                        <a:cs typeface="Arial"/>
                      </a:endParaRPr>
                    </a:p>
                  </a:txBody>
                  <a:tcPr marL="48734" marR="48734" marT="6029" marB="0" anchor="ctr"/>
                </a:tc>
                <a:tc>
                  <a:txBody>
                    <a:bodyPr/>
                    <a:lstStyle/>
                    <a:p>
                      <a:pPr algn="ctr" rtl="0">
                        <a:spcAft>
                          <a:spcPts val="0"/>
                        </a:spcAft>
                      </a:pPr>
                      <a:r>
                        <a:rPr lang="en-US" sz="1400" b="1" dirty="0"/>
                        <a:t>11.4 ± 0.54</a:t>
                      </a:r>
                      <a:endParaRPr lang="en-US" sz="1400" b="1" dirty="0">
                        <a:latin typeface="+mj-lt"/>
                        <a:ea typeface="Times New Roman"/>
                        <a:cs typeface="Arial"/>
                      </a:endParaRPr>
                    </a:p>
                  </a:txBody>
                  <a:tcPr marL="48734" marR="48734" marT="6029" marB="0" anchor="ctr">
                    <a:solidFill>
                      <a:srgbClr val="FFFF00"/>
                    </a:solidFill>
                  </a:tcPr>
                </a:tc>
                <a:tc>
                  <a:txBody>
                    <a:bodyPr/>
                    <a:lstStyle/>
                    <a:p>
                      <a:pPr algn="ctr" rtl="0">
                        <a:spcAft>
                          <a:spcPts val="0"/>
                        </a:spcAft>
                      </a:pPr>
                      <a:r>
                        <a:rPr lang="en-US" sz="1400" b="1" dirty="0"/>
                        <a:t>900</a:t>
                      </a:r>
                      <a:endParaRPr lang="en-US" sz="1400" b="1" dirty="0">
                        <a:latin typeface="+mj-lt"/>
                        <a:ea typeface="Times New Roman"/>
                        <a:cs typeface="Arial"/>
                      </a:endParaRPr>
                    </a:p>
                  </a:txBody>
                  <a:tcPr marL="48734" marR="48734" marT="6029" marB="0" anchor="ctr">
                    <a:solidFill>
                      <a:srgbClr val="FFFF00"/>
                    </a:solidFill>
                  </a:tcPr>
                </a:tc>
                <a:tc>
                  <a:txBody>
                    <a:bodyPr/>
                    <a:lstStyle/>
                    <a:p>
                      <a:pPr algn="ctr" rtl="0">
                        <a:spcAft>
                          <a:spcPts val="0"/>
                        </a:spcAft>
                      </a:pPr>
                      <a:r>
                        <a:rPr lang="en-US" sz="1400" b="1"/>
                        <a:t>11.4 ± 0.70</a:t>
                      </a:r>
                      <a:endParaRPr lang="en-US" sz="1400" b="1">
                        <a:latin typeface="+mj-lt"/>
                        <a:ea typeface="Times New Roman"/>
                        <a:cs typeface="Arial"/>
                      </a:endParaRPr>
                    </a:p>
                  </a:txBody>
                  <a:tcPr marL="48734" marR="48734" marT="6029" marB="0" anchor="ctr"/>
                </a:tc>
                <a:tc>
                  <a:txBody>
                    <a:bodyPr/>
                    <a:lstStyle/>
                    <a:p>
                      <a:pPr algn="ctr" rtl="0">
                        <a:spcAft>
                          <a:spcPts val="0"/>
                        </a:spcAft>
                      </a:pPr>
                      <a:r>
                        <a:rPr lang="en-US" sz="1400" b="1"/>
                        <a:t>400</a:t>
                      </a:r>
                      <a:endParaRPr lang="en-US" sz="1400" b="1">
                        <a:latin typeface="+mj-lt"/>
                        <a:ea typeface="Times New Roman"/>
                        <a:cs typeface="Arial"/>
                      </a:endParaRPr>
                    </a:p>
                  </a:txBody>
                  <a:tcPr marL="48734" marR="48734" marT="6029" marB="0" anchor="ctr"/>
                </a:tc>
                <a:tc>
                  <a:txBody>
                    <a:bodyPr/>
                    <a:lstStyle/>
                    <a:p>
                      <a:pPr algn="ctr" rtl="0">
                        <a:spcAft>
                          <a:spcPts val="0"/>
                        </a:spcAft>
                      </a:pPr>
                      <a:r>
                        <a:rPr lang="en-US" sz="1400" b="1"/>
                        <a:t>1 x 10</a:t>
                      </a:r>
                      <a:r>
                        <a:rPr lang="en-US" sz="1400" b="1" baseline="30000"/>
                        <a:t>-2</a:t>
                      </a:r>
                      <a:r>
                        <a:rPr lang="en-US" sz="1400" b="1"/>
                        <a:t> </a:t>
                      </a:r>
                      <a:endParaRPr lang="en-US" sz="1400" b="1">
                        <a:latin typeface="+mj-lt"/>
                        <a:ea typeface="Times New Roman"/>
                        <a:cs typeface="Arial"/>
                      </a:endParaRPr>
                    </a:p>
                  </a:txBody>
                  <a:tcPr marL="48734" marR="48734" marT="6029" marB="0" anchor="ctr"/>
                </a:tc>
                <a:tc>
                  <a:txBody>
                    <a:bodyPr/>
                    <a:lstStyle/>
                    <a:p>
                      <a:pPr algn="ctr" rtl="0">
                        <a:spcAft>
                          <a:spcPts val="0"/>
                        </a:spcAft>
                      </a:pPr>
                      <a:r>
                        <a:rPr lang="en-US" sz="1400" b="1"/>
                        <a:t>NT</a:t>
                      </a:r>
                      <a:endParaRPr lang="en-US" sz="1400" b="1">
                        <a:latin typeface="+mj-lt"/>
                        <a:ea typeface="Times New Roman"/>
                        <a:cs typeface="Arial"/>
                      </a:endParaRPr>
                    </a:p>
                  </a:txBody>
                  <a:tcPr marL="48734" marR="48734" marT="6029" marB="0" anchor="ctr"/>
                </a:tc>
              </a:tr>
              <a:tr h="271302">
                <a:tc>
                  <a:txBody>
                    <a:bodyPr/>
                    <a:lstStyle/>
                    <a:p>
                      <a:pPr algn="ctr" rtl="0">
                        <a:spcAft>
                          <a:spcPts val="0"/>
                        </a:spcAft>
                      </a:pPr>
                      <a:r>
                        <a:rPr lang="en-US" sz="1400" b="1" i="1" dirty="0" err="1"/>
                        <a:t>Shigella</a:t>
                      </a:r>
                      <a:r>
                        <a:rPr lang="en-US" sz="1400" b="1" i="1" dirty="0"/>
                        <a:t> </a:t>
                      </a:r>
                      <a:r>
                        <a:rPr lang="en-US" sz="1400" b="1" i="1" dirty="0" err="1"/>
                        <a:t>boydii</a:t>
                      </a:r>
                      <a:r>
                        <a:rPr lang="en-US" sz="1400" b="1" i="1" dirty="0"/>
                        <a:t> </a:t>
                      </a:r>
                      <a:endParaRPr lang="en-US" sz="1400" b="1" i="1" dirty="0">
                        <a:latin typeface="+mj-lt"/>
                        <a:ea typeface="Times New Roman"/>
                        <a:cs typeface="Arial"/>
                      </a:endParaRPr>
                    </a:p>
                  </a:txBody>
                  <a:tcPr marL="48734" marR="48734" marT="6029" marB="0" anchor="ctr"/>
                </a:tc>
                <a:tc>
                  <a:txBody>
                    <a:bodyPr/>
                    <a:lstStyle/>
                    <a:p>
                      <a:pPr algn="ctr" rtl="0">
                        <a:spcAft>
                          <a:spcPts val="0"/>
                        </a:spcAft>
                      </a:pPr>
                      <a:r>
                        <a:rPr lang="en-US" sz="1400" b="1"/>
                        <a:t>11.2 ± 0.61</a:t>
                      </a:r>
                      <a:endParaRPr lang="en-US" sz="1400" b="1">
                        <a:latin typeface="+mj-lt"/>
                        <a:ea typeface="Times New Roman"/>
                        <a:cs typeface="Arial"/>
                      </a:endParaRPr>
                    </a:p>
                  </a:txBody>
                  <a:tcPr marL="48734" marR="48734" marT="6029" marB="0" anchor="ctr"/>
                </a:tc>
                <a:tc>
                  <a:txBody>
                    <a:bodyPr/>
                    <a:lstStyle/>
                    <a:p>
                      <a:pPr algn="ctr" rtl="0">
                        <a:spcAft>
                          <a:spcPts val="0"/>
                        </a:spcAft>
                      </a:pPr>
                      <a:r>
                        <a:rPr lang="en-US" sz="1400" b="1"/>
                        <a:t>750</a:t>
                      </a:r>
                      <a:endParaRPr lang="en-US" sz="1400" b="1">
                        <a:latin typeface="+mj-lt"/>
                        <a:ea typeface="Times New Roman"/>
                        <a:cs typeface="Arial"/>
                      </a:endParaRPr>
                    </a:p>
                  </a:txBody>
                  <a:tcPr marL="48734" marR="48734" marT="6029" marB="0" anchor="ctr"/>
                </a:tc>
                <a:tc>
                  <a:txBody>
                    <a:bodyPr/>
                    <a:lstStyle/>
                    <a:p>
                      <a:pPr algn="ctr" rtl="0">
                        <a:spcAft>
                          <a:spcPts val="0"/>
                        </a:spcAft>
                      </a:pPr>
                      <a:r>
                        <a:rPr lang="en-US" sz="1400" b="1"/>
                        <a:t>10.2 ± 1.28</a:t>
                      </a:r>
                      <a:endParaRPr lang="en-US" sz="1400" b="1">
                        <a:latin typeface="+mj-lt"/>
                        <a:ea typeface="Times New Roman"/>
                        <a:cs typeface="Arial"/>
                      </a:endParaRPr>
                    </a:p>
                  </a:txBody>
                  <a:tcPr marL="48734" marR="48734" marT="6029" marB="0" anchor="ctr">
                    <a:solidFill>
                      <a:srgbClr val="FFFF00"/>
                    </a:solidFill>
                  </a:tcPr>
                </a:tc>
                <a:tc>
                  <a:txBody>
                    <a:bodyPr/>
                    <a:lstStyle/>
                    <a:p>
                      <a:pPr algn="ctr" rtl="0">
                        <a:spcAft>
                          <a:spcPts val="0"/>
                        </a:spcAft>
                      </a:pPr>
                      <a:r>
                        <a:rPr lang="en-US" sz="1400" b="1" dirty="0"/>
                        <a:t>˃ 1000</a:t>
                      </a:r>
                      <a:endParaRPr lang="en-US" sz="1400" b="1" dirty="0">
                        <a:latin typeface="+mj-lt"/>
                        <a:ea typeface="Times New Roman"/>
                        <a:cs typeface="Arial"/>
                      </a:endParaRPr>
                    </a:p>
                  </a:txBody>
                  <a:tcPr marL="48734" marR="48734" marT="6029" marB="0" anchor="ctr">
                    <a:solidFill>
                      <a:srgbClr val="FFFF00"/>
                    </a:solidFill>
                  </a:tcPr>
                </a:tc>
                <a:tc>
                  <a:txBody>
                    <a:bodyPr/>
                    <a:lstStyle/>
                    <a:p>
                      <a:pPr algn="ctr" rtl="0">
                        <a:spcAft>
                          <a:spcPts val="0"/>
                        </a:spcAft>
                      </a:pPr>
                      <a:r>
                        <a:rPr lang="en-US" sz="1400" b="1"/>
                        <a:t>13.6 ± 0.62</a:t>
                      </a:r>
                      <a:endParaRPr lang="en-US" sz="1400" b="1">
                        <a:latin typeface="+mj-lt"/>
                        <a:ea typeface="Times New Roman"/>
                        <a:cs typeface="Arial"/>
                      </a:endParaRPr>
                    </a:p>
                  </a:txBody>
                  <a:tcPr marL="48734" marR="48734" marT="6029" marB="0" anchor="ctr"/>
                </a:tc>
                <a:tc>
                  <a:txBody>
                    <a:bodyPr/>
                    <a:lstStyle/>
                    <a:p>
                      <a:pPr algn="ctr" rtl="0">
                        <a:spcAft>
                          <a:spcPts val="0"/>
                        </a:spcAft>
                      </a:pPr>
                      <a:r>
                        <a:rPr lang="en-US" sz="1400" b="1"/>
                        <a:t>400</a:t>
                      </a:r>
                      <a:endParaRPr lang="en-US" sz="1400" b="1">
                        <a:latin typeface="+mj-lt"/>
                        <a:ea typeface="Times New Roman"/>
                        <a:cs typeface="Arial"/>
                      </a:endParaRPr>
                    </a:p>
                  </a:txBody>
                  <a:tcPr marL="48734" marR="48734" marT="6029" marB="0" anchor="ctr"/>
                </a:tc>
                <a:tc>
                  <a:txBody>
                    <a:bodyPr/>
                    <a:lstStyle/>
                    <a:p>
                      <a:pPr algn="ctr" rtl="0">
                        <a:spcAft>
                          <a:spcPts val="0"/>
                        </a:spcAft>
                      </a:pPr>
                      <a:r>
                        <a:rPr lang="en-US" sz="1400" b="1"/>
                        <a:t>1 x 10</a:t>
                      </a:r>
                      <a:r>
                        <a:rPr lang="en-US" sz="1400" b="1" baseline="30000"/>
                        <a:t>-2</a:t>
                      </a:r>
                      <a:r>
                        <a:rPr lang="en-US" sz="1400" b="1"/>
                        <a:t> </a:t>
                      </a:r>
                      <a:endParaRPr lang="en-US" sz="1400" b="1">
                        <a:latin typeface="+mj-lt"/>
                        <a:ea typeface="Times New Roman"/>
                        <a:cs typeface="Arial"/>
                      </a:endParaRPr>
                    </a:p>
                  </a:txBody>
                  <a:tcPr marL="48734" marR="48734" marT="6029" marB="0" anchor="ctr"/>
                </a:tc>
                <a:tc>
                  <a:txBody>
                    <a:bodyPr/>
                    <a:lstStyle/>
                    <a:p>
                      <a:pPr algn="ctr" rtl="0">
                        <a:spcAft>
                          <a:spcPts val="0"/>
                        </a:spcAft>
                      </a:pPr>
                      <a:r>
                        <a:rPr lang="en-US" sz="1400" b="1"/>
                        <a:t>NT</a:t>
                      </a:r>
                      <a:endParaRPr lang="en-US" sz="1400" b="1">
                        <a:latin typeface="+mj-lt"/>
                        <a:ea typeface="Times New Roman"/>
                        <a:cs typeface="Arial"/>
                      </a:endParaRPr>
                    </a:p>
                  </a:txBody>
                  <a:tcPr marL="48734" marR="48734" marT="6029" marB="0" anchor="ctr"/>
                </a:tc>
              </a:tr>
              <a:tr h="271302">
                <a:tc>
                  <a:txBody>
                    <a:bodyPr/>
                    <a:lstStyle/>
                    <a:p>
                      <a:pPr algn="ctr" rtl="0">
                        <a:spcAft>
                          <a:spcPts val="0"/>
                        </a:spcAft>
                      </a:pPr>
                      <a:r>
                        <a:rPr lang="en-US" sz="1400" b="1" i="1" dirty="0"/>
                        <a:t>Candida </a:t>
                      </a:r>
                      <a:r>
                        <a:rPr lang="en-US" sz="1400" b="1" i="1" dirty="0" err="1"/>
                        <a:t>albicans</a:t>
                      </a:r>
                      <a:r>
                        <a:rPr lang="en-US" sz="1400" b="1" i="1" dirty="0"/>
                        <a:t> </a:t>
                      </a:r>
                      <a:endParaRPr lang="en-US" sz="1400" b="1" i="1" dirty="0">
                        <a:latin typeface="+mj-lt"/>
                        <a:ea typeface="Times New Roman"/>
                        <a:cs typeface="Arial"/>
                      </a:endParaRPr>
                    </a:p>
                  </a:txBody>
                  <a:tcPr marL="48734" marR="48734" marT="6029" marB="0" anchor="ctr"/>
                </a:tc>
                <a:tc>
                  <a:txBody>
                    <a:bodyPr/>
                    <a:lstStyle/>
                    <a:p>
                      <a:pPr algn="ctr" rtl="0">
                        <a:spcAft>
                          <a:spcPts val="0"/>
                        </a:spcAft>
                      </a:pPr>
                      <a:r>
                        <a:rPr lang="en-US" sz="1400" b="1" dirty="0"/>
                        <a:t>14.2 ± 0.63</a:t>
                      </a:r>
                      <a:endParaRPr lang="en-US" sz="1400" b="1" dirty="0">
                        <a:latin typeface="+mj-lt"/>
                        <a:ea typeface="Times New Roman"/>
                        <a:cs typeface="Arial"/>
                      </a:endParaRPr>
                    </a:p>
                  </a:txBody>
                  <a:tcPr marL="48734" marR="48734" marT="6029" marB="0" anchor="ctr">
                    <a:cell3D prstMaterial="dkEdge">
                      <a:bevel prst="cross"/>
                      <a:lightRig rig="flood" dir="t"/>
                    </a:cell3D>
                    <a:solidFill>
                      <a:schemeClr val="accent4">
                        <a:lumMod val="40000"/>
                        <a:lumOff val="60000"/>
                      </a:schemeClr>
                    </a:solidFill>
                  </a:tcPr>
                </a:tc>
                <a:tc>
                  <a:txBody>
                    <a:bodyPr/>
                    <a:lstStyle/>
                    <a:p>
                      <a:pPr algn="ctr" rtl="0">
                        <a:spcAft>
                          <a:spcPts val="0"/>
                        </a:spcAft>
                      </a:pPr>
                      <a:r>
                        <a:rPr lang="en-US" sz="1400" b="1" dirty="0"/>
                        <a:t>400</a:t>
                      </a:r>
                      <a:endParaRPr lang="en-US" sz="1400" b="1" dirty="0">
                        <a:latin typeface="+mj-lt"/>
                        <a:ea typeface="Times New Roman"/>
                        <a:cs typeface="Arial"/>
                      </a:endParaRPr>
                    </a:p>
                  </a:txBody>
                  <a:tcPr marL="48734" marR="48734" marT="6029" marB="0" anchor="ctr">
                    <a:cell3D prstMaterial="dkEdge">
                      <a:bevel prst="cross"/>
                      <a:lightRig rig="flood" dir="t"/>
                    </a:cell3D>
                    <a:solidFill>
                      <a:schemeClr val="accent4">
                        <a:lumMod val="40000"/>
                        <a:lumOff val="60000"/>
                      </a:schemeClr>
                    </a:solidFill>
                  </a:tcPr>
                </a:tc>
                <a:tc>
                  <a:txBody>
                    <a:bodyPr/>
                    <a:lstStyle/>
                    <a:p>
                      <a:pPr algn="ctr" rtl="0">
                        <a:spcAft>
                          <a:spcPts val="0"/>
                        </a:spcAft>
                      </a:pPr>
                      <a:r>
                        <a:rPr lang="en-US" sz="1400" b="1" dirty="0"/>
                        <a:t>13.2 ± 0.43</a:t>
                      </a:r>
                      <a:endParaRPr lang="en-US" sz="1400" b="1" dirty="0">
                        <a:latin typeface="+mj-lt"/>
                        <a:ea typeface="Times New Roman"/>
                        <a:cs typeface="Arial"/>
                      </a:endParaRPr>
                    </a:p>
                  </a:txBody>
                  <a:tcPr marL="48734" marR="48734" marT="6029" marB="0" anchor="ctr">
                    <a:cell3D prstMaterial="dkEdge">
                      <a:bevel prst="cross"/>
                      <a:lightRig rig="flood" dir="t"/>
                    </a:cell3D>
                    <a:solidFill>
                      <a:schemeClr val="accent4">
                        <a:lumMod val="40000"/>
                        <a:lumOff val="60000"/>
                      </a:schemeClr>
                    </a:solidFill>
                  </a:tcPr>
                </a:tc>
                <a:tc>
                  <a:txBody>
                    <a:bodyPr/>
                    <a:lstStyle/>
                    <a:p>
                      <a:pPr algn="ctr" rtl="0">
                        <a:spcAft>
                          <a:spcPts val="0"/>
                        </a:spcAft>
                      </a:pPr>
                      <a:r>
                        <a:rPr lang="en-US" sz="1400" b="1" dirty="0"/>
                        <a:t>400</a:t>
                      </a:r>
                      <a:endParaRPr lang="en-US" sz="1400" b="1" dirty="0">
                        <a:latin typeface="+mj-lt"/>
                        <a:ea typeface="Times New Roman"/>
                        <a:cs typeface="Arial"/>
                      </a:endParaRPr>
                    </a:p>
                  </a:txBody>
                  <a:tcPr marL="48734" marR="48734" marT="6029" marB="0" anchor="ctr">
                    <a:cell3D prstMaterial="dkEdge">
                      <a:bevel prst="cross"/>
                      <a:lightRig rig="flood" dir="t"/>
                    </a:cell3D>
                    <a:solidFill>
                      <a:schemeClr val="accent4">
                        <a:lumMod val="40000"/>
                        <a:lumOff val="60000"/>
                      </a:schemeClr>
                    </a:solidFill>
                  </a:tcPr>
                </a:tc>
                <a:tc>
                  <a:txBody>
                    <a:bodyPr/>
                    <a:lstStyle/>
                    <a:p>
                      <a:pPr algn="ctr" rtl="0">
                        <a:spcAft>
                          <a:spcPts val="0"/>
                        </a:spcAft>
                      </a:pPr>
                      <a:r>
                        <a:rPr lang="en-US" sz="1400" b="1" dirty="0"/>
                        <a:t>16.4 ± 1.30</a:t>
                      </a:r>
                      <a:endParaRPr lang="en-US" sz="1400" b="1" dirty="0">
                        <a:latin typeface="+mj-lt"/>
                        <a:ea typeface="Times New Roman"/>
                        <a:cs typeface="Arial"/>
                      </a:endParaRPr>
                    </a:p>
                  </a:txBody>
                  <a:tcPr marL="48734" marR="48734" marT="6029" marB="0" anchor="ctr">
                    <a:cell3D prstMaterial="dkEdge">
                      <a:bevel prst="cross"/>
                      <a:lightRig rig="flood" dir="t"/>
                    </a:cell3D>
                    <a:solidFill>
                      <a:schemeClr val="accent4">
                        <a:lumMod val="40000"/>
                        <a:lumOff val="60000"/>
                      </a:schemeClr>
                    </a:solidFill>
                  </a:tcPr>
                </a:tc>
                <a:tc>
                  <a:txBody>
                    <a:bodyPr/>
                    <a:lstStyle/>
                    <a:p>
                      <a:pPr algn="ctr" rtl="0">
                        <a:spcAft>
                          <a:spcPts val="0"/>
                        </a:spcAft>
                      </a:pPr>
                      <a:r>
                        <a:rPr lang="en-US" sz="1400" b="1" dirty="0"/>
                        <a:t>350</a:t>
                      </a:r>
                      <a:endParaRPr lang="en-US" sz="1400" b="1" dirty="0">
                        <a:latin typeface="+mj-lt"/>
                        <a:ea typeface="Times New Roman"/>
                        <a:cs typeface="Arial"/>
                      </a:endParaRPr>
                    </a:p>
                  </a:txBody>
                  <a:tcPr marL="48734" marR="48734" marT="6029" marB="0" anchor="ctr">
                    <a:cell3D prstMaterial="dkEdge">
                      <a:bevel prst="cross"/>
                      <a:lightRig rig="flood" dir="t"/>
                    </a:cell3D>
                    <a:solidFill>
                      <a:schemeClr val="accent4">
                        <a:lumMod val="40000"/>
                        <a:lumOff val="60000"/>
                      </a:schemeClr>
                    </a:solidFill>
                  </a:tcPr>
                </a:tc>
                <a:tc>
                  <a:txBody>
                    <a:bodyPr/>
                    <a:lstStyle/>
                    <a:p>
                      <a:pPr algn="ctr" rtl="0">
                        <a:spcAft>
                          <a:spcPts val="0"/>
                        </a:spcAft>
                      </a:pPr>
                      <a:r>
                        <a:rPr lang="en-US" sz="1400" b="1"/>
                        <a:t>NT</a:t>
                      </a:r>
                      <a:endParaRPr lang="en-US" sz="1400" b="1">
                        <a:latin typeface="+mj-lt"/>
                        <a:ea typeface="Times New Roman"/>
                        <a:cs typeface="Arial"/>
                      </a:endParaRPr>
                    </a:p>
                  </a:txBody>
                  <a:tcPr marL="48734" marR="48734" marT="6029" marB="0" anchor="ctr"/>
                </a:tc>
                <a:tc>
                  <a:txBody>
                    <a:bodyPr/>
                    <a:lstStyle/>
                    <a:p>
                      <a:pPr algn="ctr" rtl="0">
                        <a:spcAft>
                          <a:spcPts val="0"/>
                        </a:spcAft>
                      </a:pPr>
                      <a:r>
                        <a:rPr lang="en-US" sz="1400" b="1"/>
                        <a:t>1 x 10</a:t>
                      </a:r>
                      <a:r>
                        <a:rPr lang="en-US" sz="1400" b="1" baseline="30000"/>
                        <a:t>-3</a:t>
                      </a:r>
                      <a:r>
                        <a:rPr lang="en-US" sz="1400" b="1"/>
                        <a:t> </a:t>
                      </a:r>
                      <a:endParaRPr lang="en-US" sz="1400" b="1">
                        <a:latin typeface="+mj-lt"/>
                        <a:ea typeface="Times New Roman"/>
                        <a:cs typeface="Arial"/>
                      </a:endParaRPr>
                    </a:p>
                  </a:txBody>
                  <a:tcPr marL="48734" marR="48734" marT="6029" marB="0" anchor="ctr"/>
                </a:tc>
              </a:tr>
              <a:tr h="271302">
                <a:tc>
                  <a:txBody>
                    <a:bodyPr/>
                    <a:lstStyle/>
                    <a:p>
                      <a:pPr algn="ctr" rtl="0">
                        <a:spcAft>
                          <a:spcPts val="0"/>
                        </a:spcAft>
                      </a:pPr>
                      <a:r>
                        <a:rPr lang="en-US" sz="1400" b="1" i="1" dirty="0"/>
                        <a:t>Candida </a:t>
                      </a:r>
                      <a:r>
                        <a:rPr lang="en-US" sz="1400" b="1" i="1" dirty="0" err="1"/>
                        <a:t>glabrata</a:t>
                      </a:r>
                      <a:r>
                        <a:rPr lang="en-US" sz="1400" b="1" i="1" dirty="0"/>
                        <a:t> </a:t>
                      </a:r>
                      <a:endParaRPr lang="en-US" sz="1400" b="1" i="1" dirty="0">
                        <a:latin typeface="+mj-lt"/>
                        <a:ea typeface="Times New Roman"/>
                        <a:cs typeface="Arial"/>
                      </a:endParaRPr>
                    </a:p>
                  </a:txBody>
                  <a:tcPr marL="48734" marR="48734" marT="6029" marB="0" anchor="ctr"/>
                </a:tc>
                <a:tc>
                  <a:txBody>
                    <a:bodyPr/>
                    <a:lstStyle/>
                    <a:p>
                      <a:pPr algn="ctr" rtl="0">
                        <a:spcAft>
                          <a:spcPts val="0"/>
                        </a:spcAft>
                      </a:pPr>
                      <a:r>
                        <a:rPr lang="en-US" sz="1400" b="1" dirty="0"/>
                        <a:t>11.6 ± 0.23</a:t>
                      </a:r>
                      <a:endParaRPr lang="en-US" sz="1400" b="1" dirty="0">
                        <a:latin typeface="+mj-lt"/>
                        <a:ea typeface="Times New Roman"/>
                        <a:cs typeface="Arial"/>
                      </a:endParaRPr>
                    </a:p>
                  </a:txBody>
                  <a:tcPr marL="48734" marR="48734" marT="6029" marB="0" anchor="ctr">
                    <a:solidFill>
                      <a:srgbClr val="FFFF00"/>
                    </a:solidFill>
                  </a:tcPr>
                </a:tc>
                <a:tc>
                  <a:txBody>
                    <a:bodyPr/>
                    <a:lstStyle/>
                    <a:p>
                      <a:pPr algn="ctr" rtl="0">
                        <a:spcAft>
                          <a:spcPts val="0"/>
                        </a:spcAft>
                      </a:pPr>
                      <a:r>
                        <a:rPr lang="en-US" sz="1400" b="1"/>
                        <a:t>900</a:t>
                      </a:r>
                      <a:endParaRPr lang="en-US" sz="1400" b="1">
                        <a:latin typeface="+mj-lt"/>
                        <a:ea typeface="Times New Roman"/>
                        <a:cs typeface="Arial"/>
                      </a:endParaRPr>
                    </a:p>
                  </a:txBody>
                  <a:tcPr marL="48734" marR="48734" marT="6029" marB="0" anchor="ctr">
                    <a:solidFill>
                      <a:srgbClr val="FFFF00"/>
                    </a:solidFill>
                  </a:tcPr>
                </a:tc>
                <a:tc>
                  <a:txBody>
                    <a:bodyPr/>
                    <a:lstStyle/>
                    <a:p>
                      <a:pPr algn="ctr" rtl="0">
                        <a:spcAft>
                          <a:spcPts val="0"/>
                        </a:spcAft>
                      </a:pPr>
                      <a:r>
                        <a:rPr lang="en-US" sz="1400" b="1"/>
                        <a:t>7.2 ± 0.76</a:t>
                      </a:r>
                      <a:endParaRPr lang="en-US" sz="1400" b="1">
                        <a:latin typeface="+mj-lt"/>
                        <a:ea typeface="Times New Roman"/>
                        <a:cs typeface="Arial"/>
                      </a:endParaRPr>
                    </a:p>
                  </a:txBody>
                  <a:tcPr marL="48734" marR="48734" marT="6029" marB="0" anchor="ctr">
                    <a:solidFill>
                      <a:srgbClr val="FFFF00"/>
                    </a:solidFill>
                  </a:tcPr>
                </a:tc>
                <a:tc>
                  <a:txBody>
                    <a:bodyPr/>
                    <a:lstStyle/>
                    <a:p>
                      <a:pPr algn="ctr" rtl="0">
                        <a:spcAft>
                          <a:spcPts val="0"/>
                        </a:spcAft>
                      </a:pPr>
                      <a:r>
                        <a:rPr lang="en-US" sz="1400" b="1"/>
                        <a:t>˃ 1000</a:t>
                      </a:r>
                      <a:endParaRPr lang="en-US" sz="1400" b="1">
                        <a:latin typeface="+mj-lt"/>
                        <a:ea typeface="Times New Roman"/>
                        <a:cs typeface="Arial"/>
                      </a:endParaRPr>
                    </a:p>
                  </a:txBody>
                  <a:tcPr marL="48734" marR="48734" marT="6029" marB="0" anchor="ctr">
                    <a:solidFill>
                      <a:srgbClr val="FFFF00"/>
                    </a:solidFill>
                  </a:tcPr>
                </a:tc>
                <a:tc>
                  <a:txBody>
                    <a:bodyPr/>
                    <a:lstStyle/>
                    <a:p>
                      <a:pPr algn="ctr" rtl="0">
                        <a:spcAft>
                          <a:spcPts val="0"/>
                        </a:spcAft>
                      </a:pPr>
                      <a:r>
                        <a:rPr lang="en-US" sz="1400" b="1"/>
                        <a:t>7.3± 1.40</a:t>
                      </a:r>
                      <a:endParaRPr lang="en-US" sz="1400" b="1">
                        <a:latin typeface="+mj-lt"/>
                        <a:ea typeface="Times New Roman"/>
                        <a:cs typeface="Arial"/>
                      </a:endParaRPr>
                    </a:p>
                  </a:txBody>
                  <a:tcPr marL="48734" marR="48734" marT="6029" marB="0" anchor="ctr">
                    <a:solidFill>
                      <a:srgbClr val="FFFF00"/>
                    </a:solidFill>
                  </a:tcPr>
                </a:tc>
                <a:tc>
                  <a:txBody>
                    <a:bodyPr/>
                    <a:lstStyle/>
                    <a:p>
                      <a:pPr algn="ctr" rtl="0">
                        <a:spcAft>
                          <a:spcPts val="0"/>
                        </a:spcAft>
                      </a:pPr>
                      <a:r>
                        <a:rPr lang="en-US" sz="1400" b="1"/>
                        <a:t>˃ 1000</a:t>
                      </a:r>
                      <a:endParaRPr lang="en-US" sz="1400" b="1">
                        <a:latin typeface="+mj-lt"/>
                        <a:ea typeface="Times New Roman"/>
                        <a:cs typeface="Arial"/>
                      </a:endParaRPr>
                    </a:p>
                  </a:txBody>
                  <a:tcPr marL="48734" marR="48734" marT="6029" marB="0" anchor="ctr">
                    <a:solidFill>
                      <a:srgbClr val="FFFF00"/>
                    </a:solidFill>
                  </a:tcPr>
                </a:tc>
                <a:tc>
                  <a:txBody>
                    <a:bodyPr/>
                    <a:lstStyle/>
                    <a:p>
                      <a:pPr algn="ctr" rtl="0">
                        <a:spcAft>
                          <a:spcPts val="0"/>
                        </a:spcAft>
                      </a:pPr>
                      <a:r>
                        <a:rPr lang="en-US" sz="1400" b="1"/>
                        <a:t>NT</a:t>
                      </a:r>
                      <a:endParaRPr lang="en-US" sz="1400" b="1">
                        <a:latin typeface="+mj-lt"/>
                        <a:ea typeface="Times New Roman"/>
                        <a:cs typeface="Arial"/>
                      </a:endParaRPr>
                    </a:p>
                  </a:txBody>
                  <a:tcPr marL="48734" marR="48734" marT="6029" marB="0" anchor="ctr"/>
                </a:tc>
                <a:tc>
                  <a:txBody>
                    <a:bodyPr/>
                    <a:lstStyle/>
                    <a:p>
                      <a:pPr algn="ctr" rtl="0">
                        <a:spcAft>
                          <a:spcPts val="0"/>
                        </a:spcAft>
                      </a:pPr>
                      <a:r>
                        <a:rPr lang="en-US" sz="1400" b="1"/>
                        <a:t>1 x 10</a:t>
                      </a:r>
                      <a:r>
                        <a:rPr lang="en-US" sz="1400" b="1" baseline="30000"/>
                        <a:t>-3</a:t>
                      </a:r>
                      <a:r>
                        <a:rPr lang="en-US" sz="1400" b="1"/>
                        <a:t> </a:t>
                      </a:r>
                      <a:endParaRPr lang="en-US" sz="1400" b="1">
                        <a:latin typeface="+mj-lt"/>
                        <a:ea typeface="Times New Roman"/>
                        <a:cs typeface="Arial"/>
                      </a:endParaRPr>
                    </a:p>
                  </a:txBody>
                  <a:tcPr marL="48734" marR="48734" marT="6029" marB="0" anchor="ctr"/>
                </a:tc>
              </a:tr>
              <a:tr h="271302">
                <a:tc>
                  <a:txBody>
                    <a:bodyPr/>
                    <a:lstStyle/>
                    <a:p>
                      <a:pPr algn="ctr" rtl="0">
                        <a:spcAft>
                          <a:spcPts val="0"/>
                        </a:spcAft>
                      </a:pPr>
                      <a:r>
                        <a:rPr lang="en-US" sz="1400" b="1" i="1" dirty="0"/>
                        <a:t>Candida </a:t>
                      </a:r>
                      <a:r>
                        <a:rPr lang="en-US" sz="1400" b="1" i="1" dirty="0" err="1"/>
                        <a:t>krusei</a:t>
                      </a:r>
                      <a:r>
                        <a:rPr lang="en-US" sz="1400" b="1" i="1" dirty="0"/>
                        <a:t> </a:t>
                      </a:r>
                      <a:endParaRPr lang="en-US" sz="1400" b="1" i="1" dirty="0">
                        <a:latin typeface="+mj-lt"/>
                        <a:ea typeface="Times New Roman"/>
                        <a:cs typeface="Arial"/>
                      </a:endParaRPr>
                    </a:p>
                  </a:txBody>
                  <a:tcPr marL="48734" marR="48734" marT="6029" marB="0" anchor="ctr"/>
                </a:tc>
                <a:tc>
                  <a:txBody>
                    <a:bodyPr/>
                    <a:lstStyle/>
                    <a:p>
                      <a:pPr algn="ctr" rtl="0">
                        <a:spcAft>
                          <a:spcPts val="0"/>
                        </a:spcAft>
                      </a:pPr>
                      <a:r>
                        <a:rPr lang="en-US" sz="1400" b="1" dirty="0"/>
                        <a:t>12.6 ± 0.58</a:t>
                      </a:r>
                      <a:endParaRPr lang="en-US" sz="1400" b="1" dirty="0">
                        <a:latin typeface="+mj-lt"/>
                        <a:ea typeface="Times New Roman"/>
                        <a:cs typeface="Arial"/>
                      </a:endParaRPr>
                    </a:p>
                  </a:txBody>
                  <a:tcPr marL="48734" marR="48734" marT="6029" marB="0" anchor="ctr">
                    <a:solidFill>
                      <a:srgbClr val="FFFF00"/>
                    </a:solidFill>
                  </a:tcPr>
                </a:tc>
                <a:tc>
                  <a:txBody>
                    <a:bodyPr/>
                    <a:lstStyle/>
                    <a:p>
                      <a:pPr algn="ctr" rtl="0">
                        <a:spcAft>
                          <a:spcPts val="0"/>
                        </a:spcAft>
                      </a:pPr>
                      <a:r>
                        <a:rPr lang="en-US" sz="1400" b="1" dirty="0"/>
                        <a:t>600</a:t>
                      </a:r>
                      <a:endParaRPr lang="en-US" sz="1400" b="1" dirty="0">
                        <a:latin typeface="+mj-lt"/>
                        <a:ea typeface="Times New Roman"/>
                        <a:cs typeface="Arial"/>
                      </a:endParaRPr>
                    </a:p>
                  </a:txBody>
                  <a:tcPr marL="48734" marR="48734" marT="6029" marB="0" anchor="ctr">
                    <a:solidFill>
                      <a:srgbClr val="FFFF00"/>
                    </a:solidFill>
                  </a:tcPr>
                </a:tc>
                <a:tc>
                  <a:txBody>
                    <a:bodyPr/>
                    <a:lstStyle/>
                    <a:p>
                      <a:pPr algn="ctr" rtl="0">
                        <a:spcAft>
                          <a:spcPts val="0"/>
                        </a:spcAft>
                      </a:pPr>
                      <a:r>
                        <a:rPr lang="en-US" sz="1400" b="1" dirty="0"/>
                        <a:t>8.2 ± 0.93</a:t>
                      </a:r>
                      <a:endParaRPr lang="en-US" sz="1400" b="1" dirty="0">
                        <a:latin typeface="+mj-lt"/>
                        <a:ea typeface="Times New Roman"/>
                        <a:cs typeface="Arial"/>
                      </a:endParaRPr>
                    </a:p>
                  </a:txBody>
                  <a:tcPr marL="48734" marR="48734" marT="6029" marB="0" anchor="ctr">
                    <a:solidFill>
                      <a:srgbClr val="FFFF00"/>
                    </a:solidFill>
                  </a:tcPr>
                </a:tc>
                <a:tc>
                  <a:txBody>
                    <a:bodyPr/>
                    <a:lstStyle/>
                    <a:p>
                      <a:pPr algn="ctr" rtl="0">
                        <a:spcAft>
                          <a:spcPts val="0"/>
                        </a:spcAft>
                      </a:pPr>
                      <a:r>
                        <a:rPr lang="en-US" sz="1400" b="1" dirty="0"/>
                        <a:t>˃ 1000</a:t>
                      </a:r>
                      <a:endParaRPr lang="en-US" sz="1400" b="1" dirty="0">
                        <a:latin typeface="+mj-lt"/>
                        <a:ea typeface="Times New Roman"/>
                        <a:cs typeface="Arial"/>
                      </a:endParaRPr>
                    </a:p>
                  </a:txBody>
                  <a:tcPr marL="48734" marR="48734" marT="6029" marB="0" anchor="ctr">
                    <a:solidFill>
                      <a:srgbClr val="FFFF00"/>
                    </a:solidFill>
                  </a:tcPr>
                </a:tc>
                <a:tc>
                  <a:txBody>
                    <a:bodyPr/>
                    <a:lstStyle/>
                    <a:p>
                      <a:pPr algn="ctr" rtl="0">
                        <a:spcAft>
                          <a:spcPts val="0"/>
                        </a:spcAft>
                      </a:pPr>
                      <a:r>
                        <a:rPr lang="en-US" sz="1400" b="1" dirty="0"/>
                        <a:t>8.5 ± 1.87</a:t>
                      </a:r>
                      <a:endParaRPr lang="en-US" sz="1400" b="1" dirty="0">
                        <a:latin typeface="+mj-lt"/>
                        <a:ea typeface="Times New Roman"/>
                        <a:cs typeface="Arial"/>
                      </a:endParaRPr>
                    </a:p>
                  </a:txBody>
                  <a:tcPr marL="48734" marR="48734" marT="6029" marB="0" anchor="ctr">
                    <a:solidFill>
                      <a:srgbClr val="FFFF00"/>
                    </a:solidFill>
                  </a:tcPr>
                </a:tc>
                <a:tc>
                  <a:txBody>
                    <a:bodyPr/>
                    <a:lstStyle/>
                    <a:p>
                      <a:pPr algn="ctr" rtl="0">
                        <a:spcAft>
                          <a:spcPts val="0"/>
                        </a:spcAft>
                      </a:pPr>
                      <a:r>
                        <a:rPr lang="en-US" sz="1400" b="1"/>
                        <a:t>˃ 1000</a:t>
                      </a:r>
                      <a:endParaRPr lang="en-US" sz="1400" b="1">
                        <a:latin typeface="+mj-lt"/>
                        <a:ea typeface="Times New Roman"/>
                        <a:cs typeface="Arial"/>
                      </a:endParaRPr>
                    </a:p>
                  </a:txBody>
                  <a:tcPr marL="48734" marR="48734" marT="6029" marB="0" anchor="ctr">
                    <a:solidFill>
                      <a:srgbClr val="FFFF00"/>
                    </a:solidFill>
                  </a:tcPr>
                </a:tc>
                <a:tc>
                  <a:txBody>
                    <a:bodyPr/>
                    <a:lstStyle/>
                    <a:p>
                      <a:pPr algn="ctr" rtl="0">
                        <a:spcAft>
                          <a:spcPts val="0"/>
                        </a:spcAft>
                      </a:pPr>
                      <a:r>
                        <a:rPr lang="en-US" sz="1400" b="1"/>
                        <a:t>NT</a:t>
                      </a:r>
                      <a:endParaRPr lang="en-US" sz="1400" b="1">
                        <a:latin typeface="+mj-lt"/>
                        <a:ea typeface="Times New Roman"/>
                        <a:cs typeface="Arial"/>
                      </a:endParaRPr>
                    </a:p>
                  </a:txBody>
                  <a:tcPr marL="48734" marR="48734" marT="6029" marB="0" anchor="ctr"/>
                </a:tc>
                <a:tc>
                  <a:txBody>
                    <a:bodyPr/>
                    <a:lstStyle/>
                    <a:p>
                      <a:pPr algn="ctr" rtl="0">
                        <a:spcAft>
                          <a:spcPts val="0"/>
                        </a:spcAft>
                      </a:pPr>
                      <a:r>
                        <a:rPr lang="en-US" sz="1400" b="1"/>
                        <a:t>1 x 10</a:t>
                      </a:r>
                      <a:r>
                        <a:rPr lang="en-US" sz="1400" b="1" baseline="30000"/>
                        <a:t>-3</a:t>
                      </a:r>
                      <a:r>
                        <a:rPr lang="en-US" sz="1400" b="1"/>
                        <a:t> </a:t>
                      </a:r>
                      <a:endParaRPr lang="en-US" sz="1400" b="1">
                        <a:latin typeface="+mj-lt"/>
                        <a:ea typeface="Times New Roman"/>
                        <a:cs typeface="Arial"/>
                      </a:endParaRPr>
                    </a:p>
                  </a:txBody>
                  <a:tcPr marL="48734" marR="48734" marT="6029" marB="0" anchor="ctr"/>
                </a:tc>
              </a:tr>
              <a:tr h="271302">
                <a:tc>
                  <a:txBody>
                    <a:bodyPr/>
                    <a:lstStyle/>
                    <a:p>
                      <a:pPr algn="ctr" rtl="0">
                        <a:spcAft>
                          <a:spcPts val="0"/>
                        </a:spcAft>
                      </a:pPr>
                      <a:r>
                        <a:rPr lang="en-US" sz="1400" b="1" i="1" dirty="0"/>
                        <a:t>Candida </a:t>
                      </a:r>
                      <a:r>
                        <a:rPr lang="en-US" sz="1400" b="1" i="1" dirty="0" err="1"/>
                        <a:t>parapsilosis</a:t>
                      </a:r>
                      <a:r>
                        <a:rPr lang="en-US" sz="1400" b="1" i="1" dirty="0"/>
                        <a:t> </a:t>
                      </a:r>
                      <a:endParaRPr lang="en-US" sz="1400" b="1" i="1" dirty="0">
                        <a:latin typeface="+mj-lt"/>
                        <a:ea typeface="Times New Roman"/>
                        <a:cs typeface="Arial"/>
                      </a:endParaRPr>
                    </a:p>
                  </a:txBody>
                  <a:tcPr marL="48734" marR="48734" marT="6029" marB="0" anchor="ctr"/>
                </a:tc>
                <a:tc>
                  <a:txBody>
                    <a:bodyPr/>
                    <a:lstStyle/>
                    <a:p>
                      <a:pPr algn="ctr" rtl="0">
                        <a:spcAft>
                          <a:spcPts val="0"/>
                        </a:spcAft>
                      </a:pPr>
                      <a:r>
                        <a:rPr lang="en-US" sz="1400" b="1" dirty="0"/>
                        <a:t>10.8 ± 0.28</a:t>
                      </a:r>
                      <a:endParaRPr lang="en-US" sz="1400" b="1" dirty="0">
                        <a:latin typeface="+mj-lt"/>
                        <a:ea typeface="Times New Roman"/>
                        <a:cs typeface="Arial"/>
                      </a:endParaRPr>
                    </a:p>
                  </a:txBody>
                  <a:tcPr marL="48734" marR="48734" marT="6029" marB="0" anchor="ctr">
                    <a:solidFill>
                      <a:srgbClr val="FFFF00"/>
                    </a:solidFill>
                  </a:tcPr>
                </a:tc>
                <a:tc>
                  <a:txBody>
                    <a:bodyPr/>
                    <a:lstStyle/>
                    <a:p>
                      <a:pPr algn="ctr" rtl="0">
                        <a:spcAft>
                          <a:spcPts val="0"/>
                        </a:spcAft>
                      </a:pPr>
                      <a:r>
                        <a:rPr lang="en-US" sz="1400" b="1"/>
                        <a:t>900</a:t>
                      </a:r>
                      <a:endParaRPr lang="en-US" sz="1400" b="1">
                        <a:latin typeface="+mj-lt"/>
                        <a:ea typeface="Times New Roman"/>
                        <a:cs typeface="Arial"/>
                      </a:endParaRPr>
                    </a:p>
                  </a:txBody>
                  <a:tcPr marL="48734" marR="48734" marT="6029" marB="0" anchor="ctr">
                    <a:solidFill>
                      <a:srgbClr val="FFFF00"/>
                    </a:solidFill>
                  </a:tcPr>
                </a:tc>
                <a:tc>
                  <a:txBody>
                    <a:bodyPr/>
                    <a:lstStyle/>
                    <a:p>
                      <a:pPr algn="ctr" rtl="0">
                        <a:spcAft>
                          <a:spcPts val="0"/>
                        </a:spcAft>
                      </a:pPr>
                      <a:r>
                        <a:rPr lang="en-US" sz="1400" b="1"/>
                        <a:t>8.5 ± 0.36</a:t>
                      </a:r>
                      <a:endParaRPr lang="en-US" sz="1400" b="1">
                        <a:latin typeface="+mj-lt"/>
                        <a:ea typeface="Times New Roman"/>
                        <a:cs typeface="Arial"/>
                      </a:endParaRPr>
                    </a:p>
                  </a:txBody>
                  <a:tcPr marL="48734" marR="48734" marT="6029" marB="0" anchor="ctr">
                    <a:solidFill>
                      <a:srgbClr val="FFFF00"/>
                    </a:solidFill>
                  </a:tcPr>
                </a:tc>
                <a:tc>
                  <a:txBody>
                    <a:bodyPr/>
                    <a:lstStyle/>
                    <a:p>
                      <a:pPr algn="ctr" rtl="0">
                        <a:spcAft>
                          <a:spcPts val="0"/>
                        </a:spcAft>
                      </a:pPr>
                      <a:r>
                        <a:rPr lang="en-US" sz="1400" b="1"/>
                        <a:t>˃ 1000</a:t>
                      </a:r>
                      <a:endParaRPr lang="en-US" sz="1400" b="1">
                        <a:latin typeface="+mj-lt"/>
                        <a:ea typeface="Times New Roman"/>
                        <a:cs typeface="Arial"/>
                      </a:endParaRPr>
                    </a:p>
                  </a:txBody>
                  <a:tcPr marL="48734" marR="48734" marT="6029" marB="0" anchor="ctr">
                    <a:solidFill>
                      <a:srgbClr val="FFFF00"/>
                    </a:solidFill>
                  </a:tcPr>
                </a:tc>
                <a:tc>
                  <a:txBody>
                    <a:bodyPr/>
                    <a:lstStyle/>
                    <a:p>
                      <a:pPr algn="ctr" rtl="0">
                        <a:spcAft>
                          <a:spcPts val="0"/>
                        </a:spcAft>
                      </a:pPr>
                      <a:r>
                        <a:rPr lang="en-US" sz="1400" b="1" dirty="0"/>
                        <a:t>8.5 ± 0.85</a:t>
                      </a:r>
                      <a:endParaRPr lang="en-US" sz="1400" b="1" dirty="0">
                        <a:latin typeface="+mj-lt"/>
                        <a:ea typeface="Times New Roman"/>
                        <a:cs typeface="Arial"/>
                      </a:endParaRPr>
                    </a:p>
                  </a:txBody>
                  <a:tcPr marL="48734" marR="48734" marT="6029" marB="0" anchor="ctr">
                    <a:solidFill>
                      <a:srgbClr val="FFFF00"/>
                    </a:solidFill>
                  </a:tcPr>
                </a:tc>
                <a:tc>
                  <a:txBody>
                    <a:bodyPr/>
                    <a:lstStyle/>
                    <a:p>
                      <a:pPr algn="ctr" rtl="0">
                        <a:spcAft>
                          <a:spcPts val="0"/>
                        </a:spcAft>
                      </a:pPr>
                      <a:r>
                        <a:rPr lang="en-US" sz="1400" b="1" dirty="0"/>
                        <a:t>˃ 1000</a:t>
                      </a:r>
                      <a:endParaRPr lang="en-US" sz="1400" b="1" dirty="0">
                        <a:latin typeface="+mj-lt"/>
                        <a:ea typeface="Times New Roman"/>
                        <a:cs typeface="Arial"/>
                      </a:endParaRPr>
                    </a:p>
                  </a:txBody>
                  <a:tcPr marL="48734" marR="48734" marT="6029" marB="0" anchor="ctr">
                    <a:solidFill>
                      <a:srgbClr val="FFFF00"/>
                    </a:solidFill>
                  </a:tcPr>
                </a:tc>
                <a:tc>
                  <a:txBody>
                    <a:bodyPr/>
                    <a:lstStyle/>
                    <a:p>
                      <a:pPr algn="ctr" rtl="0">
                        <a:spcAft>
                          <a:spcPts val="0"/>
                        </a:spcAft>
                      </a:pPr>
                      <a:r>
                        <a:rPr lang="en-US" sz="1400" b="1"/>
                        <a:t>NT</a:t>
                      </a:r>
                      <a:endParaRPr lang="en-US" sz="1400" b="1">
                        <a:latin typeface="+mj-lt"/>
                        <a:ea typeface="Times New Roman"/>
                        <a:cs typeface="Arial"/>
                      </a:endParaRPr>
                    </a:p>
                  </a:txBody>
                  <a:tcPr marL="48734" marR="48734" marT="6029" marB="0" anchor="ctr"/>
                </a:tc>
                <a:tc>
                  <a:txBody>
                    <a:bodyPr/>
                    <a:lstStyle/>
                    <a:p>
                      <a:pPr algn="ctr" rtl="0">
                        <a:spcAft>
                          <a:spcPts val="0"/>
                        </a:spcAft>
                      </a:pPr>
                      <a:r>
                        <a:rPr lang="en-US" sz="1400" b="1" dirty="0"/>
                        <a:t>1 x 10</a:t>
                      </a:r>
                      <a:r>
                        <a:rPr lang="en-US" sz="1400" b="1" baseline="30000" dirty="0"/>
                        <a:t>-3</a:t>
                      </a:r>
                      <a:r>
                        <a:rPr lang="en-US" sz="1400" b="1" dirty="0"/>
                        <a:t> </a:t>
                      </a:r>
                      <a:endParaRPr lang="en-US" sz="1400" b="1" dirty="0">
                        <a:latin typeface="+mj-lt"/>
                        <a:ea typeface="Times New Roman"/>
                        <a:cs typeface="Arial"/>
                      </a:endParaRPr>
                    </a:p>
                  </a:txBody>
                  <a:tcPr marL="48734" marR="48734" marT="6029" marB="0" anchor="ctr"/>
                </a:tc>
              </a:tr>
            </a:tbl>
          </a:graphicData>
        </a:graphic>
      </p:graphicFrame>
      <p:sp>
        <p:nvSpPr>
          <p:cNvPr id="6145" name="Rectangle 1"/>
          <p:cNvSpPr>
            <a:spLocks noChangeArrowheads="1"/>
          </p:cNvSpPr>
          <p:nvPr/>
        </p:nvSpPr>
        <p:spPr bwMode="auto">
          <a:xfrm>
            <a:off x="428596" y="714356"/>
            <a:ext cx="8254760" cy="40011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Table 8. Antimicrobial effect of EO, PEE and ME  of </a:t>
            </a:r>
            <a:r>
              <a:rPr kumimoji="0" lang="en-US" sz="20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Verbena </a:t>
            </a:r>
            <a:r>
              <a:rPr kumimoji="0" lang="en-US" sz="2000" b="1"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tenara</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57158" y="285728"/>
            <a:ext cx="5257800" cy="542908"/>
          </a:xfrm>
        </p:spPr>
        <p:txBody>
          <a:bodyPr>
            <a:noAutofit/>
          </a:bodyPr>
          <a:lstStyle/>
          <a:p>
            <a:r>
              <a:rPr lang="en-US" dirty="0" smtClean="0"/>
              <a:t>Antioxidant Activity</a:t>
            </a:r>
            <a:endParaRPr lang="en-US" dirty="0"/>
          </a:p>
        </p:txBody>
      </p:sp>
      <p:pic>
        <p:nvPicPr>
          <p:cNvPr id="14" name="Picture 4"/>
          <p:cNvPicPr>
            <a:picLocks noChangeAspect="1" noChangeArrowheads="1"/>
          </p:cNvPicPr>
          <p:nvPr/>
        </p:nvPicPr>
        <p:blipFill>
          <a:blip r:embed="rId2"/>
          <a:srcRect/>
          <a:stretch>
            <a:fillRect/>
          </a:stretch>
        </p:blipFill>
        <p:spPr bwMode="auto">
          <a:xfrm>
            <a:off x="5786446" y="2285992"/>
            <a:ext cx="3119701" cy="2097091"/>
          </a:xfrm>
          <a:prstGeom prst="rect">
            <a:avLst/>
          </a:prstGeom>
          <a:ln>
            <a:noFill/>
          </a:ln>
          <a:effectLst>
            <a:outerShdw blurRad="190500" algn="tl" rotWithShape="0">
              <a:srgbClr val="000000">
                <a:alpha val="70000"/>
              </a:srgbClr>
            </a:outerShdw>
          </a:effectLst>
        </p:spPr>
      </p:pic>
      <p:sp>
        <p:nvSpPr>
          <p:cNvPr id="17" name="Rectangle 16"/>
          <p:cNvSpPr/>
          <p:nvPr/>
        </p:nvSpPr>
        <p:spPr>
          <a:xfrm>
            <a:off x="285720" y="1071546"/>
            <a:ext cx="5429288" cy="4801314"/>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en-US" b="1" dirty="0" smtClean="0"/>
              <a:t>The antioxidant activity of the EO, PPE and ME was determined on the basis of the scavenging activity of the stable DPPH free radical, (</a:t>
            </a:r>
            <a:r>
              <a:rPr lang="en-US" b="1" dirty="0" err="1" smtClean="0"/>
              <a:t>Braca</a:t>
            </a:r>
            <a:r>
              <a:rPr lang="en-US" b="1" dirty="0" smtClean="0"/>
              <a:t> </a:t>
            </a:r>
            <a:r>
              <a:rPr lang="en-US" b="1" i="1" dirty="0" smtClean="0"/>
              <a:t>et al</a:t>
            </a:r>
            <a:r>
              <a:rPr lang="en-US" b="1" dirty="0" smtClean="0"/>
              <a:t>, 2001).</a:t>
            </a:r>
          </a:p>
          <a:p>
            <a:pPr algn="just"/>
            <a:endParaRPr lang="en-US" b="1" dirty="0" smtClean="0"/>
          </a:p>
          <a:p>
            <a:pPr algn="just"/>
            <a:r>
              <a:rPr lang="en-US" b="1" dirty="0" smtClean="0"/>
              <a:t> About 3mL of 0.001M DPPH in methanol was added to 1mL EO and extracts at different concentrations (250, 500, 1000, 1500, 2000 and 2500 mgmL1). Absorbance at 517nm was determined after 30 min</a:t>
            </a:r>
          </a:p>
          <a:p>
            <a:pPr algn="just"/>
            <a:r>
              <a:rPr lang="en-US" b="1" dirty="0" smtClean="0"/>
              <a:t>The percent inhibition of activity was calculated as: </a:t>
            </a:r>
          </a:p>
          <a:p>
            <a:pPr algn="ctr"/>
            <a:r>
              <a:rPr lang="en-US" b="1" dirty="0" smtClean="0"/>
              <a:t>[(</a:t>
            </a:r>
            <a:r>
              <a:rPr lang="en-US" b="1" dirty="0" err="1" smtClean="0"/>
              <a:t>Ao–Ae</a:t>
            </a:r>
            <a:r>
              <a:rPr lang="en-US" b="1" dirty="0" smtClean="0"/>
              <a:t>)/</a:t>
            </a:r>
            <a:r>
              <a:rPr lang="en-US" b="1" dirty="0" err="1" smtClean="0"/>
              <a:t>Ao</a:t>
            </a:r>
            <a:r>
              <a:rPr lang="en-US" b="1" dirty="0" smtClean="0"/>
              <a:t>]100 </a:t>
            </a:r>
          </a:p>
          <a:p>
            <a:pPr algn="just"/>
            <a:r>
              <a:rPr lang="en-US" b="1" dirty="0" smtClean="0"/>
              <a:t>(</a:t>
            </a:r>
            <a:r>
              <a:rPr lang="en-US" b="1" dirty="0" err="1" smtClean="0"/>
              <a:t>Ao</a:t>
            </a:r>
            <a:r>
              <a:rPr lang="en-US" b="1" dirty="0" smtClean="0"/>
              <a:t> is absorbance without extract; </a:t>
            </a:r>
            <a:r>
              <a:rPr lang="en-US" b="1" dirty="0" err="1" smtClean="0"/>
              <a:t>Ae</a:t>
            </a:r>
            <a:r>
              <a:rPr lang="en-US" b="1" dirty="0" smtClean="0"/>
              <a:t> is absorbance with extract).</a:t>
            </a:r>
          </a:p>
          <a:p>
            <a:pPr algn="just"/>
            <a:r>
              <a:rPr lang="en-US" b="1" dirty="0" smtClean="0"/>
              <a:t>IC50 values were calculated by linear regression of plots.</a:t>
            </a:r>
            <a:endParaRPr lang="ar-SA"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in)">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ctrTitle"/>
          </p:nvPr>
        </p:nvSpPr>
        <p:spPr>
          <a:xfrm>
            <a:off x="3857620" y="2143116"/>
            <a:ext cx="5072098" cy="1857388"/>
          </a:xfrm>
        </p:spPr>
        <p:txBody>
          <a:bodyPr/>
          <a:lstStyle/>
          <a:p>
            <a:pPr algn="ctr"/>
            <a:r>
              <a:rPr lang="en-US" sz="3200" b="1" dirty="0" err="1" smtClean="0"/>
              <a:t>Phytochemical</a:t>
            </a:r>
            <a:r>
              <a:rPr lang="en-US" sz="3200" b="1" dirty="0" smtClean="0"/>
              <a:t> and biological investigation of </a:t>
            </a:r>
            <a:r>
              <a:rPr lang="en-US" sz="3200" b="1" i="1" dirty="0" smtClean="0"/>
              <a:t>Verbena </a:t>
            </a:r>
            <a:r>
              <a:rPr lang="en-US" sz="3200" b="1" i="1" dirty="0" err="1" smtClean="0"/>
              <a:t>tenara</a:t>
            </a:r>
            <a:r>
              <a:rPr lang="en-US" sz="3200" b="1" dirty="0" smtClean="0"/>
              <a:t> Spring cultivated in Egypt</a:t>
            </a:r>
            <a:endParaRPr lang="en-US" sz="3200" dirty="0"/>
          </a:p>
        </p:txBody>
      </p:sp>
      <p:sp>
        <p:nvSpPr>
          <p:cNvPr id="17" name="Subtitle 16"/>
          <p:cNvSpPr>
            <a:spLocks noGrp="1"/>
          </p:cNvSpPr>
          <p:nvPr>
            <p:ph type="subTitle" idx="1"/>
          </p:nvPr>
        </p:nvSpPr>
        <p:spPr>
          <a:xfrm>
            <a:off x="3714744" y="4143380"/>
            <a:ext cx="5143536" cy="1214446"/>
          </a:xfrm>
        </p:spPr>
        <p:style>
          <a:lnRef idx="1">
            <a:schemeClr val="accent3"/>
          </a:lnRef>
          <a:fillRef idx="3">
            <a:schemeClr val="accent3"/>
          </a:fillRef>
          <a:effectRef idx="2">
            <a:schemeClr val="accent3"/>
          </a:effectRef>
          <a:fontRef idx="minor">
            <a:schemeClr val="lt1"/>
          </a:fontRef>
        </p:style>
        <p:txBody>
          <a:bodyPr>
            <a:noAutofit/>
          </a:bodyPr>
          <a:lstStyle/>
          <a:p>
            <a:pPr algn="ctr"/>
            <a:r>
              <a:rPr lang="en-US" sz="1800" b="1" dirty="0" smtClean="0">
                <a:solidFill>
                  <a:schemeClr val="bg1"/>
                </a:solidFill>
              </a:rPr>
              <a:t>Taghreed  A. Ibrahim</a:t>
            </a:r>
          </a:p>
          <a:p>
            <a:pPr algn="ctr"/>
            <a:endParaRPr lang="en-US" sz="1800" b="1" dirty="0" smtClean="0">
              <a:solidFill>
                <a:schemeClr val="bg1"/>
              </a:solidFill>
            </a:endParaRPr>
          </a:p>
          <a:p>
            <a:pPr algn="ctr"/>
            <a:r>
              <a:rPr lang="en-US" sz="1400" b="1" dirty="0" smtClean="0">
                <a:solidFill>
                  <a:schemeClr val="bg1"/>
                </a:solidFill>
              </a:rPr>
              <a:t>Professor of </a:t>
            </a:r>
            <a:r>
              <a:rPr lang="en-US" sz="1400" b="1" dirty="0" err="1" smtClean="0">
                <a:solidFill>
                  <a:schemeClr val="bg1"/>
                </a:solidFill>
              </a:rPr>
              <a:t>Pharmacognosy</a:t>
            </a:r>
            <a:r>
              <a:rPr lang="en-US" sz="1400" b="1" dirty="0" smtClean="0">
                <a:solidFill>
                  <a:schemeClr val="bg1"/>
                </a:solidFill>
              </a:rPr>
              <a:t>-  King Saud University- KSA</a:t>
            </a:r>
          </a:p>
          <a:p>
            <a:pPr algn="ctr"/>
            <a:r>
              <a:rPr lang="en-US" sz="1400" b="1" dirty="0" smtClean="0">
                <a:solidFill>
                  <a:schemeClr val="bg1"/>
                </a:solidFill>
              </a:rPr>
              <a:t>Professor of </a:t>
            </a:r>
            <a:r>
              <a:rPr lang="en-US" sz="1400" b="1" dirty="0" err="1" smtClean="0">
                <a:solidFill>
                  <a:schemeClr val="bg1"/>
                </a:solidFill>
              </a:rPr>
              <a:t>Pharmacognosy</a:t>
            </a:r>
            <a:r>
              <a:rPr lang="en-US" sz="1400" b="1" dirty="0" smtClean="0">
                <a:solidFill>
                  <a:schemeClr val="bg1"/>
                </a:solidFill>
              </a:rPr>
              <a:t>– Cairo University- Egypt</a:t>
            </a:r>
          </a:p>
          <a:p>
            <a:pPr algn="ctr"/>
            <a:endParaRPr lang="en-US" sz="1400" b="1" dirty="0">
              <a:solidFill>
                <a:schemeClr val="bg1"/>
              </a:solidFill>
            </a:endParaRPr>
          </a:p>
        </p:txBody>
      </p:sp>
      <p:pic>
        <p:nvPicPr>
          <p:cNvPr id="11" name="Picture 1" descr="C:\Users\DELL\Desktop\verbena.jpg"/>
          <p:cNvPicPr>
            <a:picLocks noChangeAspect="1" noChangeArrowheads="1"/>
          </p:cNvPicPr>
          <p:nvPr/>
        </p:nvPicPr>
        <p:blipFill>
          <a:blip r:embed="rId2"/>
          <a:srcRect/>
          <a:stretch>
            <a:fillRect/>
          </a:stretch>
        </p:blipFill>
        <p:spPr bwMode="auto">
          <a:xfrm>
            <a:off x="711452" y="1324912"/>
            <a:ext cx="3146168" cy="3104220"/>
          </a:xfrm>
          <a:prstGeom prst="ellipse">
            <a:avLst/>
          </a:prstGeom>
          <a:ln w="63500" cap="rnd">
            <a:solidFill>
              <a:schemeClr val="accent4">
                <a:lumMod val="40000"/>
                <a:lumOff val="6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2" name="Picture 11" descr="cairo university1.gif"/>
          <p:cNvPicPr>
            <a:picLocks noChangeAspect="1"/>
          </p:cNvPicPr>
          <p:nvPr/>
        </p:nvPicPr>
        <p:blipFill>
          <a:blip r:embed="rId3"/>
          <a:stretch>
            <a:fillRect/>
          </a:stretch>
        </p:blipFill>
        <p:spPr>
          <a:xfrm>
            <a:off x="7572396" y="214290"/>
            <a:ext cx="1394460" cy="1524000"/>
          </a:xfrm>
          <a:prstGeom prst="rect">
            <a:avLst/>
          </a:prstGeom>
        </p:spPr>
      </p:pic>
      <p:pic>
        <p:nvPicPr>
          <p:cNvPr id="29697" name="Picture 1" descr="C:\Users\DELL\Pictures\KSU new logo.jpg"/>
          <p:cNvPicPr>
            <a:picLocks noChangeAspect="1" noChangeArrowheads="1"/>
          </p:cNvPicPr>
          <p:nvPr/>
        </p:nvPicPr>
        <p:blipFill>
          <a:blip r:embed="rId4"/>
          <a:srcRect/>
          <a:stretch>
            <a:fillRect/>
          </a:stretch>
        </p:blipFill>
        <p:spPr bwMode="auto">
          <a:xfrm>
            <a:off x="125600" y="285728"/>
            <a:ext cx="2196668" cy="838202"/>
          </a:xfrm>
          <a:prstGeom prst="rect">
            <a:avLst/>
          </a:prstGeom>
          <a:noFill/>
        </p:spPr>
      </p:pic>
      <p:pic>
        <p:nvPicPr>
          <p:cNvPr id="13" name="Picture 12" descr="omics logo.png"/>
          <p:cNvPicPr>
            <a:picLocks noChangeAspect="1"/>
          </p:cNvPicPr>
          <p:nvPr/>
        </p:nvPicPr>
        <p:blipFill>
          <a:blip r:embed="rId5"/>
          <a:stretch>
            <a:fillRect/>
          </a:stretch>
        </p:blipFill>
        <p:spPr>
          <a:xfrm>
            <a:off x="7000892" y="5786454"/>
            <a:ext cx="1729740" cy="838200"/>
          </a:xfrm>
          <a:prstGeom prst="rect">
            <a:avLst/>
          </a:prstGeom>
        </p:spPr>
      </p:pic>
      <p:sp>
        <p:nvSpPr>
          <p:cNvPr id="14" name="TextBox 13"/>
          <p:cNvSpPr txBox="1"/>
          <p:nvPr/>
        </p:nvSpPr>
        <p:spPr>
          <a:xfrm>
            <a:off x="428596" y="6215082"/>
            <a:ext cx="2357454" cy="307777"/>
          </a:xfrm>
          <a:prstGeom prst="rect">
            <a:avLst/>
          </a:prstGeom>
        </p:spPr>
        <p:style>
          <a:lnRef idx="1">
            <a:schemeClr val="accent4"/>
          </a:lnRef>
          <a:fillRef idx="2">
            <a:schemeClr val="accent4"/>
          </a:fillRef>
          <a:effectRef idx="1">
            <a:schemeClr val="accent4"/>
          </a:effectRef>
          <a:fontRef idx="minor">
            <a:schemeClr val="dk1"/>
          </a:fontRef>
        </p:style>
        <p:txBody>
          <a:bodyPr wrap="square" rtlCol="1">
            <a:spAutoFit/>
          </a:bodyPr>
          <a:lstStyle/>
          <a:p>
            <a:r>
              <a:rPr lang="en-US" sz="1400" b="1" dirty="0" smtClean="0"/>
              <a:t>tshehata@ksu.edu.sa</a:t>
            </a:r>
            <a:endParaRPr lang="ar-SA" sz="1400"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2786050" y="1142984"/>
          <a:ext cx="6189348" cy="5440680"/>
        </p:xfrm>
        <a:graphic>
          <a:graphicData uri="http://schemas.openxmlformats.org/drawingml/2006/table">
            <a:tbl>
              <a:tblPr firstRow="1" bandRow="1">
                <a:tableStyleId>{1E171933-4619-4E11-9A3F-F7608DF75F80}</a:tableStyleId>
              </a:tblPr>
              <a:tblGrid>
                <a:gridCol w="928695"/>
                <a:gridCol w="1393076"/>
                <a:gridCol w="1273229"/>
                <a:gridCol w="1797500"/>
                <a:gridCol w="796848"/>
              </a:tblGrid>
              <a:tr h="0">
                <a:tc>
                  <a:txBody>
                    <a:bodyPr/>
                    <a:lstStyle/>
                    <a:p>
                      <a:pPr algn="ctr">
                        <a:lnSpc>
                          <a:spcPct val="150000"/>
                        </a:lnSpc>
                        <a:spcAft>
                          <a:spcPts val="0"/>
                        </a:spcAft>
                      </a:pPr>
                      <a:r>
                        <a:rPr lang="en-US" sz="1400" b="1" dirty="0"/>
                        <a:t>Extract</a:t>
                      </a:r>
                      <a:endParaRPr lang="en-US" sz="1400" b="1" dirty="0">
                        <a:solidFill>
                          <a:srgbClr val="000000"/>
                        </a:solidFill>
                        <a:latin typeface="Times New Roman"/>
                        <a:ea typeface="Times New Roman"/>
                      </a:endParaRPr>
                    </a:p>
                  </a:txBody>
                  <a:tcPr marL="68580" marR="68580" marT="0" marB="0" anchor="ctr"/>
                </a:tc>
                <a:tc>
                  <a:txBody>
                    <a:bodyPr/>
                    <a:lstStyle/>
                    <a:p>
                      <a:pPr algn="ctr">
                        <a:lnSpc>
                          <a:spcPct val="150000"/>
                        </a:lnSpc>
                        <a:spcAft>
                          <a:spcPts val="0"/>
                        </a:spcAft>
                      </a:pPr>
                      <a:r>
                        <a:rPr lang="en-US" sz="1400" b="1" dirty="0"/>
                        <a:t>Concentration</a:t>
                      </a:r>
                    </a:p>
                    <a:p>
                      <a:pPr algn="ctr">
                        <a:lnSpc>
                          <a:spcPct val="150000"/>
                        </a:lnSpc>
                        <a:spcAft>
                          <a:spcPts val="0"/>
                        </a:spcAft>
                      </a:pPr>
                      <a:r>
                        <a:rPr lang="en-US" sz="1400" b="1" dirty="0"/>
                        <a:t>(µg/ml)</a:t>
                      </a:r>
                      <a:endParaRPr lang="en-US" sz="1400" b="1" dirty="0">
                        <a:solidFill>
                          <a:srgbClr val="000000"/>
                        </a:solidFill>
                        <a:latin typeface="Times New Roman"/>
                        <a:ea typeface="Times New Roman"/>
                      </a:endParaRPr>
                    </a:p>
                  </a:txBody>
                  <a:tcPr marL="68580" marR="68580" marT="0" marB="0" anchor="ctr"/>
                </a:tc>
                <a:tc>
                  <a:txBody>
                    <a:bodyPr/>
                    <a:lstStyle/>
                    <a:p>
                      <a:pPr algn="ctr">
                        <a:lnSpc>
                          <a:spcPct val="150000"/>
                        </a:lnSpc>
                        <a:spcAft>
                          <a:spcPts val="0"/>
                        </a:spcAft>
                      </a:pPr>
                      <a:r>
                        <a:rPr lang="en-US" sz="1400" b="1" dirty="0"/>
                        <a:t>(%) Inhibition</a:t>
                      </a:r>
                    </a:p>
                    <a:p>
                      <a:pPr algn="ctr">
                        <a:lnSpc>
                          <a:spcPct val="150000"/>
                        </a:lnSpc>
                        <a:spcAft>
                          <a:spcPts val="0"/>
                        </a:spcAft>
                      </a:pPr>
                      <a:r>
                        <a:rPr lang="en-US" sz="1400" b="1" dirty="0"/>
                        <a:t>M ± SD</a:t>
                      </a:r>
                      <a:endParaRPr lang="en-US" sz="1400" b="1" dirty="0">
                        <a:solidFill>
                          <a:srgbClr val="000000"/>
                        </a:solidFill>
                        <a:latin typeface="Times New Roman"/>
                        <a:ea typeface="Times New Roman"/>
                      </a:endParaRPr>
                    </a:p>
                  </a:txBody>
                  <a:tcPr marL="68580" marR="68580" marT="0" marB="0" anchor="ctr"/>
                </a:tc>
                <a:tc>
                  <a:txBody>
                    <a:bodyPr/>
                    <a:lstStyle/>
                    <a:p>
                      <a:pPr algn="ctr">
                        <a:lnSpc>
                          <a:spcPct val="150000"/>
                        </a:lnSpc>
                        <a:spcAft>
                          <a:spcPts val="0"/>
                        </a:spcAft>
                      </a:pPr>
                      <a:r>
                        <a:rPr lang="en-US" sz="1400" b="1" dirty="0"/>
                        <a:t>Regression equation (r</a:t>
                      </a:r>
                      <a:r>
                        <a:rPr lang="en-US" sz="1400" b="1" baseline="30000" dirty="0"/>
                        <a:t>2</a:t>
                      </a:r>
                      <a:r>
                        <a:rPr lang="en-US" sz="1400" b="1" dirty="0"/>
                        <a:t>)</a:t>
                      </a:r>
                      <a:endParaRPr lang="en-US" sz="1400" b="1" dirty="0">
                        <a:solidFill>
                          <a:srgbClr val="000000"/>
                        </a:solidFill>
                        <a:latin typeface="Times New Roman"/>
                        <a:ea typeface="Times New Roman"/>
                      </a:endParaRPr>
                    </a:p>
                  </a:txBody>
                  <a:tcPr marL="68580" marR="68580" marT="0" marB="0" anchor="ctr"/>
                </a:tc>
                <a:tc>
                  <a:txBody>
                    <a:bodyPr/>
                    <a:lstStyle/>
                    <a:p>
                      <a:pPr algn="ctr">
                        <a:lnSpc>
                          <a:spcPct val="150000"/>
                        </a:lnSpc>
                        <a:spcAft>
                          <a:spcPts val="0"/>
                        </a:spcAft>
                      </a:pPr>
                      <a:r>
                        <a:rPr lang="en-US" sz="1400" b="1"/>
                        <a:t>IC</a:t>
                      </a:r>
                      <a:r>
                        <a:rPr lang="en-US" sz="1400" b="1" baseline="-25000"/>
                        <a:t>50</a:t>
                      </a:r>
                      <a:r>
                        <a:rPr lang="en-US" sz="1400" b="1"/>
                        <a:t> (µg/ml)</a:t>
                      </a:r>
                      <a:endParaRPr lang="en-US" sz="1400" b="1">
                        <a:solidFill>
                          <a:srgbClr val="000000"/>
                        </a:solidFill>
                        <a:latin typeface="Times New Roman"/>
                        <a:ea typeface="Times New Roman"/>
                      </a:endParaRPr>
                    </a:p>
                  </a:txBody>
                  <a:tcPr marL="68580" marR="68580" marT="0" marB="0" anchor="ctr"/>
                </a:tc>
              </a:tr>
              <a:tr h="1561150">
                <a:tc>
                  <a:txBody>
                    <a:bodyPr/>
                    <a:lstStyle/>
                    <a:p>
                      <a:pPr algn="ctr" rtl="0">
                        <a:lnSpc>
                          <a:spcPct val="150000"/>
                        </a:lnSpc>
                        <a:spcAft>
                          <a:spcPts val="0"/>
                        </a:spcAft>
                      </a:pPr>
                      <a:r>
                        <a:rPr lang="en-US" sz="1400" b="1" dirty="0" smtClean="0"/>
                        <a:t> EO</a:t>
                      </a:r>
                    </a:p>
                    <a:p>
                      <a:pPr algn="ctr" rtl="0">
                        <a:lnSpc>
                          <a:spcPct val="150000"/>
                        </a:lnSpc>
                        <a:spcAft>
                          <a:spcPts val="0"/>
                        </a:spcAft>
                      </a:pPr>
                      <a:r>
                        <a:rPr lang="en-US" sz="1400" b="1" dirty="0" smtClean="0"/>
                        <a:t>(µL/ml)</a:t>
                      </a:r>
                      <a:endParaRPr lang="en-US" sz="1400" b="1" dirty="0">
                        <a:solidFill>
                          <a:srgbClr val="000000"/>
                        </a:solidFill>
                        <a:latin typeface="Times New Roman"/>
                        <a:ea typeface="Times New Roman"/>
                      </a:endParaRPr>
                    </a:p>
                  </a:txBody>
                  <a:tcPr marL="68580" marR="68580" marT="0" marB="0" anchor="ctr"/>
                </a:tc>
                <a:tc>
                  <a:txBody>
                    <a:bodyPr/>
                    <a:lstStyle/>
                    <a:p>
                      <a:pPr algn="ctr">
                        <a:lnSpc>
                          <a:spcPct val="150000"/>
                        </a:lnSpc>
                        <a:spcAft>
                          <a:spcPts val="0"/>
                        </a:spcAft>
                      </a:pPr>
                      <a:r>
                        <a:rPr lang="en-US" sz="1400" b="1"/>
                        <a:t>250</a:t>
                      </a:r>
                    </a:p>
                    <a:p>
                      <a:pPr algn="ctr">
                        <a:lnSpc>
                          <a:spcPct val="150000"/>
                        </a:lnSpc>
                        <a:spcAft>
                          <a:spcPts val="0"/>
                        </a:spcAft>
                      </a:pPr>
                      <a:r>
                        <a:rPr lang="en-US" sz="1400" b="1"/>
                        <a:t>500</a:t>
                      </a:r>
                    </a:p>
                    <a:p>
                      <a:pPr algn="ctr">
                        <a:lnSpc>
                          <a:spcPct val="150000"/>
                        </a:lnSpc>
                        <a:spcAft>
                          <a:spcPts val="0"/>
                        </a:spcAft>
                      </a:pPr>
                      <a:r>
                        <a:rPr lang="en-US" sz="1400" b="1"/>
                        <a:t>1000</a:t>
                      </a:r>
                    </a:p>
                    <a:p>
                      <a:pPr algn="ctr">
                        <a:lnSpc>
                          <a:spcPct val="150000"/>
                        </a:lnSpc>
                        <a:spcAft>
                          <a:spcPts val="0"/>
                        </a:spcAft>
                      </a:pPr>
                      <a:r>
                        <a:rPr lang="en-US" sz="1400" b="1"/>
                        <a:t>1500</a:t>
                      </a:r>
                    </a:p>
                    <a:p>
                      <a:pPr algn="ctr">
                        <a:lnSpc>
                          <a:spcPct val="150000"/>
                        </a:lnSpc>
                        <a:spcAft>
                          <a:spcPts val="0"/>
                        </a:spcAft>
                      </a:pPr>
                      <a:r>
                        <a:rPr lang="en-US" sz="1400" b="1"/>
                        <a:t>2500</a:t>
                      </a:r>
                      <a:endParaRPr lang="en-US" sz="1400" b="1">
                        <a:solidFill>
                          <a:srgbClr val="000000"/>
                        </a:solidFill>
                        <a:latin typeface="Times New Roman"/>
                        <a:ea typeface="Times New Roman"/>
                      </a:endParaRPr>
                    </a:p>
                  </a:txBody>
                  <a:tcPr marL="68580" marR="68580" marT="0" marB="0" anchor="ctr"/>
                </a:tc>
                <a:tc>
                  <a:txBody>
                    <a:bodyPr/>
                    <a:lstStyle/>
                    <a:p>
                      <a:pPr algn="ctr">
                        <a:lnSpc>
                          <a:spcPct val="150000"/>
                        </a:lnSpc>
                        <a:spcAft>
                          <a:spcPts val="0"/>
                        </a:spcAft>
                      </a:pPr>
                      <a:r>
                        <a:rPr lang="en-US" sz="1400" b="1" dirty="0"/>
                        <a:t>40.25 ± 0.46</a:t>
                      </a:r>
                    </a:p>
                    <a:p>
                      <a:pPr algn="ctr">
                        <a:lnSpc>
                          <a:spcPct val="150000"/>
                        </a:lnSpc>
                        <a:spcAft>
                          <a:spcPts val="0"/>
                        </a:spcAft>
                      </a:pPr>
                      <a:r>
                        <a:rPr lang="en-US" sz="1400" b="1" dirty="0"/>
                        <a:t>52.46 ± 0.72</a:t>
                      </a:r>
                    </a:p>
                    <a:p>
                      <a:pPr algn="ctr">
                        <a:lnSpc>
                          <a:spcPct val="150000"/>
                        </a:lnSpc>
                        <a:spcAft>
                          <a:spcPts val="0"/>
                        </a:spcAft>
                      </a:pPr>
                      <a:r>
                        <a:rPr lang="en-US" sz="1400" b="1" dirty="0"/>
                        <a:t>66.85 ± 1.79</a:t>
                      </a:r>
                    </a:p>
                    <a:p>
                      <a:pPr algn="ctr">
                        <a:lnSpc>
                          <a:spcPct val="150000"/>
                        </a:lnSpc>
                        <a:spcAft>
                          <a:spcPts val="0"/>
                        </a:spcAft>
                      </a:pPr>
                      <a:r>
                        <a:rPr lang="en-US" sz="1400" b="1" dirty="0"/>
                        <a:t>70.32 ± 0.91</a:t>
                      </a:r>
                    </a:p>
                    <a:p>
                      <a:pPr algn="ctr">
                        <a:lnSpc>
                          <a:spcPct val="150000"/>
                        </a:lnSpc>
                        <a:spcAft>
                          <a:spcPts val="0"/>
                        </a:spcAft>
                      </a:pPr>
                      <a:r>
                        <a:rPr lang="en-US" sz="1400" b="1" dirty="0"/>
                        <a:t>75.43 ± 1.53</a:t>
                      </a:r>
                      <a:endParaRPr lang="en-US" sz="1400" b="1" dirty="0">
                        <a:solidFill>
                          <a:srgbClr val="000000"/>
                        </a:solidFill>
                        <a:latin typeface="Times New Roman"/>
                        <a:ea typeface="Times New Roman"/>
                      </a:endParaRPr>
                    </a:p>
                  </a:txBody>
                  <a:tcPr marL="68580" marR="68580" marT="0" marB="0" anchor="ctr"/>
                </a:tc>
                <a:tc>
                  <a:txBody>
                    <a:bodyPr/>
                    <a:lstStyle/>
                    <a:p>
                      <a:pPr algn="l">
                        <a:lnSpc>
                          <a:spcPct val="150000"/>
                        </a:lnSpc>
                        <a:spcAft>
                          <a:spcPts val="0"/>
                        </a:spcAft>
                      </a:pPr>
                      <a:r>
                        <a:rPr lang="en-US" sz="1400" b="1" dirty="0"/>
                        <a:t>y= 0.014 x + 44.498</a:t>
                      </a:r>
                    </a:p>
                    <a:p>
                      <a:pPr algn="l">
                        <a:lnSpc>
                          <a:spcPct val="150000"/>
                        </a:lnSpc>
                        <a:spcAft>
                          <a:spcPts val="0"/>
                        </a:spcAft>
                      </a:pPr>
                      <a:r>
                        <a:rPr lang="en-US" sz="1400" b="1" dirty="0"/>
                        <a:t>r</a:t>
                      </a:r>
                      <a:r>
                        <a:rPr lang="en-US" sz="1400" b="1" baseline="30000" dirty="0"/>
                        <a:t>2</a:t>
                      </a:r>
                      <a:r>
                        <a:rPr lang="en-US" sz="1400" b="1" dirty="0"/>
                        <a:t>= 0.893</a:t>
                      </a:r>
                      <a:endParaRPr lang="en-US" sz="1400" b="1" dirty="0">
                        <a:solidFill>
                          <a:srgbClr val="000000"/>
                        </a:solidFill>
                        <a:latin typeface="Times New Roman"/>
                        <a:ea typeface="Times New Roman"/>
                      </a:endParaRPr>
                    </a:p>
                  </a:txBody>
                  <a:tcPr marL="68580" marR="68580" marT="0" marB="0" anchor="ctr"/>
                </a:tc>
                <a:tc>
                  <a:txBody>
                    <a:bodyPr/>
                    <a:lstStyle/>
                    <a:p>
                      <a:pPr algn="ctr">
                        <a:lnSpc>
                          <a:spcPct val="150000"/>
                        </a:lnSpc>
                        <a:spcAft>
                          <a:spcPts val="0"/>
                        </a:spcAft>
                      </a:pPr>
                      <a:r>
                        <a:rPr lang="en-US" sz="1400" b="1"/>
                        <a:t>393.00</a:t>
                      </a:r>
                      <a:endParaRPr lang="en-US" sz="1400" b="1">
                        <a:solidFill>
                          <a:srgbClr val="000000"/>
                        </a:solidFill>
                        <a:latin typeface="Times New Roman"/>
                        <a:ea typeface="Times New Roman"/>
                      </a:endParaRPr>
                    </a:p>
                  </a:txBody>
                  <a:tcPr marL="68580" marR="68580" marT="0" marB="0" anchor="ctr"/>
                </a:tc>
              </a:tr>
              <a:tr h="1500198">
                <a:tc>
                  <a:txBody>
                    <a:bodyPr/>
                    <a:lstStyle/>
                    <a:p>
                      <a:pPr algn="ctr">
                        <a:lnSpc>
                          <a:spcPct val="150000"/>
                        </a:lnSpc>
                        <a:spcAft>
                          <a:spcPts val="0"/>
                        </a:spcAft>
                      </a:pPr>
                      <a:r>
                        <a:rPr lang="en-US" sz="1400" b="1" dirty="0" smtClean="0"/>
                        <a:t>PEE</a:t>
                      </a:r>
                      <a:endParaRPr lang="en-US" sz="1400" b="1" dirty="0">
                        <a:solidFill>
                          <a:srgbClr val="000000"/>
                        </a:solidFill>
                        <a:latin typeface="Times New Roman"/>
                        <a:ea typeface="Times New Roman"/>
                      </a:endParaRPr>
                    </a:p>
                  </a:txBody>
                  <a:tcPr marL="68580" marR="68580" marT="0" marB="0" anchor="ctr"/>
                </a:tc>
                <a:tc>
                  <a:txBody>
                    <a:bodyPr/>
                    <a:lstStyle/>
                    <a:p>
                      <a:pPr algn="ctr">
                        <a:lnSpc>
                          <a:spcPct val="150000"/>
                        </a:lnSpc>
                        <a:spcAft>
                          <a:spcPts val="0"/>
                        </a:spcAft>
                      </a:pPr>
                      <a:r>
                        <a:rPr lang="en-US" sz="1400" b="1" dirty="0" smtClean="0"/>
                        <a:t>250</a:t>
                      </a:r>
                    </a:p>
                    <a:p>
                      <a:pPr algn="ctr">
                        <a:lnSpc>
                          <a:spcPct val="150000"/>
                        </a:lnSpc>
                        <a:spcAft>
                          <a:spcPts val="0"/>
                        </a:spcAft>
                      </a:pPr>
                      <a:r>
                        <a:rPr lang="en-US" sz="1400" b="1" dirty="0" smtClean="0"/>
                        <a:t>500</a:t>
                      </a:r>
                    </a:p>
                    <a:p>
                      <a:pPr algn="ctr">
                        <a:lnSpc>
                          <a:spcPct val="150000"/>
                        </a:lnSpc>
                        <a:spcAft>
                          <a:spcPts val="0"/>
                        </a:spcAft>
                      </a:pPr>
                      <a:r>
                        <a:rPr lang="en-US" sz="1400" b="1" dirty="0" smtClean="0"/>
                        <a:t>1000</a:t>
                      </a:r>
                    </a:p>
                    <a:p>
                      <a:pPr algn="ctr">
                        <a:lnSpc>
                          <a:spcPct val="150000"/>
                        </a:lnSpc>
                        <a:spcAft>
                          <a:spcPts val="0"/>
                        </a:spcAft>
                      </a:pPr>
                      <a:r>
                        <a:rPr lang="en-US" sz="1400" b="1" dirty="0" smtClean="0"/>
                        <a:t>1500</a:t>
                      </a:r>
                    </a:p>
                    <a:p>
                      <a:pPr algn="ctr">
                        <a:lnSpc>
                          <a:spcPct val="150000"/>
                        </a:lnSpc>
                        <a:spcAft>
                          <a:spcPts val="0"/>
                        </a:spcAft>
                      </a:pPr>
                      <a:r>
                        <a:rPr lang="en-US" sz="1400" b="1" dirty="0" smtClean="0"/>
                        <a:t>2500</a:t>
                      </a:r>
                      <a:endParaRPr lang="en-US" sz="1400" b="1" dirty="0">
                        <a:solidFill>
                          <a:srgbClr val="000000"/>
                        </a:solidFill>
                        <a:latin typeface="Times New Roman"/>
                        <a:ea typeface="Times New Roman"/>
                      </a:endParaRPr>
                    </a:p>
                  </a:txBody>
                  <a:tcPr marL="68580" marR="68580" marT="0" marB="0" anchor="ctr"/>
                </a:tc>
                <a:tc>
                  <a:txBody>
                    <a:bodyPr/>
                    <a:lstStyle/>
                    <a:p>
                      <a:pPr algn="ctr">
                        <a:lnSpc>
                          <a:spcPct val="150000"/>
                        </a:lnSpc>
                        <a:spcAft>
                          <a:spcPts val="0"/>
                        </a:spcAft>
                      </a:pPr>
                      <a:r>
                        <a:rPr lang="en-US" sz="1400" b="1" dirty="0" smtClean="0"/>
                        <a:t>10.30 ±  0.34</a:t>
                      </a:r>
                    </a:p>
                    <a:p>
                      <a:pPr algn="ctr">
                        <a:lnSpc>
                          <a:spcPct val="150000"/>
                        </a:lnSpc>
                        <a:spcAft>
                          <a:spcPts val="0"/>
                        </a:spcAft>
                      </a:pPr>
                      <a:r>
                        <a:rPr lang="en-US" sz="1400" b="1" dirty="0" smtClean="0"/>
                        <a:t>15.33 ± 0.62</a:t>
                      </a:r>
                    </a:p>
                    <a:p>
                      <a:pPr algn="ctr">
                        <a:lnSpc>
                          <a:spcPct val="150000"/>
                        </a:lnSpc>
                        <a:spcAft>
                          <a:spcPts val="0"/>
                        </a:spcAft>
                      </a:pPr>
                      <a:r>
                        <a:rPr lang="en-US" sz="1400" b="1" dirty="0" smtClean="0"/>
                        <a:t>17.73 ± 0.87</a:t>
                      </a:r>
                    </a:p>
                    <a:p>
                      <a:pPr algn="ctr">
                        <a:lnSpc>
                          <a:spcPct val="150000"/>
                        </a:lnSpc>
                        <a:spcAft>
                          <a:spcPts val="0"/>
                        </a:spcAft>
                      </a:pPr>
                      <a:r>
                        <a:rPr lang="en-US" sz="1400" b="1" dirty="0" smtClean="0"/>
                        <a:t>20.55 ± 0.75</a:t>
                      </a:r>
                    </a:p>
                    <a:p>
                      <a:pPr algn="ctr">
                        <a:lnSpc>
                          <a:spcPct val="150000"/>
                        </a:lnSpc>
                        <a:spcAft>
                          <a:spcPts val="0"/>
                        </a:spcAft>
                      </a:pPr>
                      <a:r>
                        <a:rPr lang="en-US" sz="1400" b="1" dirty="0" smtClean="0"/>
                        <a:t>25.26</a:t>
                      </a:r>
                      <a:r>
                        <a:rPr lang="en-US" sz="1400" b="1" baseline="0" dirty="0" smtClean="0"/>
                        <a:t> </a:t>
                      </a:r>
                      <a:r>
                        <a:rPr lang="en-US" sz="1400" b="1" dirty="0" smtClean="0"/>
                        <a:t>±  0.37</a:t>
                      </a:r>
                      <a:endParaRPr lang="en-US" sz="1400" b="1" dirty="0">
                        <a:solidFill>
                          <a:srgbClr val="000000"/>
                        </a:solidFill>
                        <a:latin typeface="Times New Roman"/>
                        <a:ea typeface="Times New Roman"/>
                      </a:endParaRPr>
                    </a:p>
                  </a:txBody>
                  <a:tcPr marL="68580" marR="68580" marT="0" marB="0" anchor="ctr"/>
                </a:tc>
                <a:tc>
                  <a:txBody>
                    <a:bodyPr/>
                    <a:lstStyle/>
                    <a:p>
                      <a:pPr algn="l">
                        <a:lnSpc>
                          <a:spcPct val="150000"/>
                        </a:lnSpc>
                        <a:spcAft>
                          <a:spcPts val="0"/>
                        </a:spcAft>
                      </a:pPr>
                      <a:r>
                        <a:rPr lang="en-US" sz="1400" b="1" dirty="0" smtClean="0"/>
                        <a:t>y=  0.006x + 10.86</a:t>
                      </a:r>
                    </a:p>
                    <a:p>
                      <a:pPr algn="l">
                        <a:lnSpc>
                          <a:spcPct val="150000"/>
                        </a:lnSpc>
                        <a:spcAft>
                          <a:spcPts val="0"/>
                        </a:spcAft>
                      </a:pPr>
                      <a:r>
                        <a:rPr lang="en-US" sz="1400" b="1" dirty="0" smtClean="0"/>
                        <a:t>r</a:t>
                      </a:r>
                      <a:r>
                        <a:rPr lang="en-US" sz="1400" b="1" baseline="30000" dirty="0" smtClean="0"/>
                        <a:t>2</a:t>
                      </a:r>
                      <a:r>
                        <a:rPr lang="en-US" sz="1400" b="1" dirty="0" smtClean="0"/>
                        <a:t> = 0.936</a:t>
                      </a:r>
                      <a:endParaRPr lang="en-US" sz="1400" b="1" dirty="0">
                        <a:solidFill>
                          <a:srgbClr val="000000"/>
                        </a:solidFill>
                        <a:latin typeface="Times New Roman"/>
                        <a:ea typeface="Times New Roman"/>
                      </a:endParaRPr>
                    </a:p>
                  </a:txBody>
                  <a:tcPr marL="68580" marR="68580" marT="0" marB="0" anchor="ctr"/>
                </a:tc>
                <a:tc>
                  <a:txBody>
                    <a:bodyPr/>
                    <a:lstStyle/>
                    <a:p>
                      <a:pPr algn="ctr">
                        <a:lnSpc>
                          <a:spcPct val="150000"/>
                        </a:lnSpc>
                        <a:spcAft>
                          <a:spcPts val="0"/>
                        </a:spcAft>
                      </a:pPr>
                      <a:r>
                        <a:rPr lang="en-US" sz="1400" b="1" dirty="0" smtClean="0"/>
                        <a:t>6523.33</a:t>
                      </a:r>
                      <a:endParaRPr lang="en-US" sz="1400" b="1" dirty="0">
                        <a:solidFill>
                          <a:srgbClr val="000000"/>
                        </a:solidFill>
                        <a:latin typeface="Times New Roman"/>
                        <a:ea typeface="Times New Roman"/>
                      </a:endParaRPr>
                    </a:p>
                  </a:txBody>
                  <a:tcPr marL="68580" marR="68580" marT="0" marB="0" anchor="ctr"/>
                </a:tc>
              </a:tr>
              <a:tr h="0">
                <a:tc>
                  <a:txBody>
                    <a:bodyPr/>
                    <a:lstStyle/>
                    <a:p>
                      <a:pPr algn="ctr">
                        <a:lnSpc>
                          <a:spcPct val="150000"/>
                        </a:lnSpc>
                        <a:spcAft>
                          <a:spcPts val="0"/>
                        </a:spcAft>
                      </a:pPr>
                      <a:r>
                        <a:rPr lang="en-US" sz="1400" b="1"/>
                        <a:t>ME</a:t>
                      </a:r>
                      <a:endParaRPr lang="en-US" sz="1400" b="1">
                        <a:solidFill>
                          <a:srgbClr val="000000"/>
                        </a:solidFill>
                        <a:latin typeface="Times New Roman"/>
                        <a:ea typeface="Times New Roman"/>
                      </a:endParaRPr>
                    </a:p>
                  </a:txBody>
                  <a:tcPr marL="68580" marR="68580" marT="0" marB="0" anchor="ctr"/>
                </a:tc>
                <a:tc>
                  <a:txBody>
                    <a:bodyPr/>
                    <a:lstStyle/>
                    <a:p>
                      <a:pPr algn="ctr">
                        <a:lnSpc>
                          <a:spcPct val="150000"/>
                        </a:lnSpc>
                        <a:spcAft>
                          <a:spcPts val="0"/>
                        </a:spcAft>
                      </a:pPr>
                      <a:r>
                        <a:rPr lang="en-US" sz="1400" b="1"/>
                        <a:t>250</a:t>
                      </a:r>
                    </a:p>
                    <a:p>
                      <a:pPr algn="ctr">
                        <a:lnSpc>
                          <a:spcPct val="150000"/>
                        </a:lnSpc>
                        <a:spcAft>
                          <a:spcPts val="0"/>
                        </a:spcAft>
                      </a:pPr>
                      <a:r>
                        <a:rPr lang="en-US" sz="1400" b="1"/>
                        <a:t>500</a:t>
                      </a:r>
                    </a:p>
                    <a:p>
                      <a:pPr algn="ctr">
                        <a:lnSpc>
                          <a:spcPct val="150000"/>
                        </a:lnSpc>
                        <a:spcAft>
                          <a:spcPts val="0"/>
                        </a:spcAft>
                      </a:pPr>
                      <a:r>
                        <a:rPr lang="en-US" sz="1400" b="1"/>
                        <a:t>1000</a:t>
                      </a:r>
                    </a:p>
                    <a:p>
                      <a:pPr algn="ctr">
                        <a:lnSpc>
                          <a:spcPct val="150000"/>
                        </a:lnSpc>
                        <a:spcAft>
                          <a:spcPts val="0"/>
                        </a:spcAft>
                      </a:pPr>
                      <a:r>
                        <a:rPr lang="en-US" sz="1400" b="1"/>
                        <a:t>1500</a:t>
                      </a:r>
                    </a:p>
                    <a:p>
                      <a:pPr algn="ctr">
                        <a:lnSpc>
                          <a:spcPct val="150000"/>
                        </a:lnSpc>
                        <a:spcAft>
                          <a:spcPts val="0"/>
                        </a:spcAft>
                      </a:pPr>
                      <a:r>
                        <a:rPr lang="en-US" sz="1400" b="1"/>
                        <a:t>2500</a:t>
                      </a:r>
                      <a:endParaRPr lang="en-US" sz="1400" b="1">
                        <a:solidFill>
                          <a:srgbClr val="000000"/>
                        </a:solidFill>
                        <a:latin typeface="Times New Roman"/>
                        <a:ea typeface="Times New Roman"/>
                      </a:endParaRPr>
                    </a:p>
                  </a:txBody>
                  <a:tcPr marL="68580" marR="68580" marT="0" marB="0" anchor="ctr"/>
                </a:tc>
                <a:tc>
                  <a:txBody>
                    <a:bodyPr/>
                    <a:lstStyle/>
                    <a:p>
                      <a:pPr algn="ctr">
                        <a:lnSpc>
                          <a:spcPct val="150000"/>
                        </a:lnSpc>
                        <a:spcAft>
                          <a:spcPts val="0"/>
                        </a:spcAft>
                      </a:pPr>
                      <a:r>
                        <a:rPr lang="en-US" sz="1400" b="1"/>
                        <a:t>42.78 ± 0.74</a:t>
                      </a:r>
                    </a:p>
                    <a:p>
                      <a:pPr algn="ctr">
                        <a:lnSpc>
                          <a:spcPct val="150000"/>
                        </a:lnSpc>
                        <a:spcAft>
                          <a:spcPts val="0"/>
                        </a:spcAft>
                      </a:pPr>
                      <a:r>
                        <a:rPr lang="en-US" sz="1400" b="1"/>
                        <a:t>56.22 ± 0.65</a:t>
                      </a:r>
                    </a:p>
                    <a:p>
                      <a:pPr algn="ctr">
                        <a:lnSpc>
                          <a:spcPct val="150000"/>
                        </a:lnSpc>
                        <a:spcAft>
                          <a:spcPts val="0"/>
                        </a:spcAft>
                      </a:pPr>
                      <a:r>
                        <a:rPr lang="en-US" sz="1400" b="1"/>
                        <a:t>64.56 ± 1.86</a:t>
                      </a:r>
                    </a:p>
                    <a:p>
                      <a:pPr algn="ctr">
                        <a:lnSpc>
                          <a:spcPct val="150000"/>
                        </a:lnSpc>
                        <a:spcAft>
                          <a:spcPts val="0"/>
                        </a:spcAft>
                      </a:pPr>
                      <a:r>
                        <a:rPr lang="en-US" sz="1400" b="1"/>
                        <a:t>75.79± 1.86</a:t>
                      </a:r>
                    </a:p>
                    <a:p>
                      <a:pPr algn="ctr">
                        <a:lnSpc>
                          <a:spcPct val="150000"/>
                        </a:lnSpc>
                        <a:spcAft>
                          <a:spcPts val="0"/>
                        </a:spcAft>
                      </a:pPr>
                      <a:r>
                        <a:rPr lang="en-US" sz="1400" b="1"/>
                        <a:t>86.16 ± 1.54</a:t>
                      </a:r>
                      <a:endParaRPr lang="en-US" sz="1400" b="1">
                        <a:solidFill>
                          <a:srgbClr val="000000"/>
                        </a:solidFill>
                        <a:latin typeface="Times New Roman"/>
                        <a:ea typeface="Times New Roman"/>
                      </a:endParaRPr>
                    </a:p>
                  </a:txBody>
                  <a:tcPr marL="68580" marR="68580" marT="0" marB="0" anchor="ctr"/>
                </a:tc>
                <a:tc>
                  <a:txBody>
                    <a:bodyPr/>
                    <a:lstStyle/>
                    <a:p>
                      <a:pPr algn="l">
                        <a:lnSpc>
                          <a:spcPct val="150000"/>
                        </a:lnSpc>
                        <a:spcAft>
                          <a:spcPts val="0"/>
                        </a:spcAft>
                      </a:pPr>
                      <a:r>
                        <a:rPr lang="en-US" sz="1400" b="1"/>
                        <a:t>y= 0.018 x + 44.217</a:t>
                      </a:r>
                    </a:p>
                    <a:p>
                      <a:pPr algn="l">
                        <a:lnSpc>
                          <a:spcPct val="150000"/>
                        </a:lnSpc>
                        <a:spcAft>
                          <a:spcPts val="0"/>
                        </a:spcAft>
                      </a:pPr>
                      <a:r>
                        <a:rPr lang="en-US" sz="1400" b="1"/>
                        <a:t>r</a:t>
                      </a:r>
                      <a:r>
                        <a:rPr lang="en-US" sz="1400" b="1" baseline="30000"/>
                        <a:t>2</a:t>
                      </a:r>
                      <a:r>
                        <a:rPr lang="en-US" sz="1400" b="1"/>
                        <a:t> = 0.964</a:t>
                      </a:r>
                      <a:endParaRPr lang="en-US" sz="1400" b="1">
                        <a:solidFill>
                          <a:srgbClr val="000000"/>
                        </a:solidFill>
                        <a:latin typeface="Times New Roman"/>
                        <a:ea typeface="Times New Roman"/>
                      </a:endParaRPr>
                    </a:p>
                  </a:txBody>
                  <a:tcPr marL="68580" marR="68580" marT="0" marB="0" anchor="ctr"/>
                </a:tc>
                <a:tc>
                  <a:txBody>
                    <a:bodyPr/>
                    <a:lstStyle/>
                    <a:p>
                      <a:pPr algn="ctr">
                        <a:lnSpc>
                          <a:spcPct val="150000"/>
                        </a:lnSpc>
                        <a:spcAft>
                          <a:spcPts val="0"/>
                        </a:spcAft>
                      </a:pPr>
                      <a:r>
                        <a:rPr lang="en-US" sz="1400" b="1" dirty="0"/>
                        <a:t>321.28</a:t>
                      </a:r>
                      <a:endParaRPr lang="en-US" sz="1400" b="1" dirty="0">
                        <a:solidFill>
                          <a:srgbClr val="000000"/>
                        </a:solidFill>
                        <a:latin typeface="Times New Roman"/>
                        <a:ea typeface="Times New Roman"/>
                      </a:endParaRPr>
                    </a:p>
                  </a:txBody>
                  <a:tcPr marL="68580" marR="68580" marT="0" marB="0" anchor="ctr"/>
                </a:tc>
              </a:tr>
            </a:tbl>
          </a:graphicData>
        </a:graphic>
      </p:graphicFrame>
      <p:sp>
        <p:nvSpPr>
          <p:cNvPr id="6" name="Rectangle 1"/>
          <p:cNvSpPr>
            <a:spLocks noChangeArrowheads="1"/>
          </p:cNvSpPr>
          <p:nvPr/>
        </p:nvSpPr>
        <p:spPr bwMode="auto">
          <a:xfrm>
            <a:off x="2857488" y="285728"/>
            <a:ext cx="6000760" cy="646331"/>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000000"/>
                </a:solidFill>
                <a:effectLst/>
                <a:latin typeface="+mj-lt"/>
                <a:ea typeface="Times New Roman" pitchFamily="18" charset="0"/>
                <a:cs typeface="Times New Roman" pitchFamily="18" charset="0"/>
              </a:rPr>
              <a:t>Table 9. </a:t>
            </a:r>
            <a:r>
              <a:rPr kumimoji="0" lang="en-US" b="1" i="0" u="none" strike="noStrike" cap="none" normalizeH="0" baseline="0" dirty="0" smtClean="0">
                <a:ln>
                  <a:noFill/>
                </a:ln>
                <a:solidFill>
                  <a:schemeClr val="tx1"/>
                </a:solidFill>
                <a:effectLst/>
                <a:latin typeface="+mj-lt"/>
                <a:ea typeface="SimSun" pitchFamily="2" charset="-122"/>
                <a:cs typeface="Times New Roman" pitchFamily="18" charset="0"/>
              </a:rPr>
              <a:t>DPPH radical-scavenging activities of the EO, PEE and ME from </a:t>
            </a:r>
            <a:r>
              <a:rPr kumimoji="0" lang="en-US" b="1" i="1" u="none" strike="noStrike" cap="none" normalizeH="0" baseline="0" dirty="0" smtClean="0">
                <a:ln>
                  <a:noFill/>
                </a:ln>
                <a:solidFill>
                  <a:schemeClr val="tx1"/>
                </a:solidFill>
                <a:effectLst/>
                <a:latin typeface="+mj-lt"/>
                <a:ea typeface="SimSun" pitchFamily="2" charset="-122"/>
                <a:cs typeface="Times New Roman" pitchFamily="18" charset="0"/>
              </a:rPr>
              <a:t>V. </a:t>
            </a:r>
            <a:r>
              <a:rPr kumimoji="0" lang="en-US" b="1" i="1" u="none" strike="noStrike" cap="none" normalizeH="0" baseline="0" dirty="0" err="1" smtClean="0">
                <a:ln>
                  <a:noFill/>
                </a:ln>
                <a:solidFill>
                  <a:schemeClr val="tx1"/>
                </a:solidFill>
                <a:effectLst/>
                <a:latin typeface="+mj-lt"/>
                <a:ea typeface="SimSun" pitchFamily="2" charset="-122"/>
                <a:cs typeface="Times New Roman" pitchFamily="18" charset="0"/>
              </a:rPr>
              <a:t>tenara</a:t>
            </a:r>
            <a:r>
              <a:rPr kumimoji="0" lang="en-US" b="1" i="0" u="none" strike="noStrike" cap="none" normalizeH="0" baseline="0" dirty="0" smtClean="0">
                <a:ln>
                  <a:noFill/>
                </a:ln>
                <a:solidFill>
                  <a:schemeClr val="tx1"/>
                </a:solidFill>
                <a:effectLst/>
                <a:latin typeface="+mj-lt"/>
                <a:ea typeface="SimSun" pitchFamily="2" charset="-122"/>
                <a:cs typeface="Times New Roman" pitchFamily="18" charset="0"/>
              </a:rPr>
              <a:t> aerial parts</a:t>
            </a:r>
            <a:endParaRPr kumimoji="0" lang="en-US" b="1" i="0" u="none" strike="noStrike" cap="none" normalizeH="0" baseline="0" dirty="0" smtClean="0">
              <a:ln>
                <a:noFill/>
              </a:ln>
              <a:solidFill>
                <a:schemeClr val="tx1"/>
              </a:solidFill>
              <a:effectLst/>
              <a:latin typeface="+mj-lt"/>
              <a:cs typeface="Arial" pitchFamily="34" charset="0"/>
            </a:endParaRPr>
          </a:p>
        </p:txBody>
      </p:sp>
      <p:sp>
        <p:nvSpPr>
          <p:cNvPr id="7" name="TextBox 6"/>
          <p:cNvSpPr txBox="1"/>
          <p:nvPr/>
        </p:nvSpPr>
        <p:spPr>
          <a:xfrm>
            <a:off x="285720" y="1928802"/>
            <a:ext cx="2357454" cy="3477875"/>
          </a:xfrm>
          <a:prstGeom prst="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pPr algn="just"/>
            <a:r>
              <a:rPr lang="en-US" sz="2200" dirty="0" smtClean="0"/>
              <a:t>ME showed the highest free radical scavenging effect followed by EO.</a:t>
            </a:r>
          </a:p>
          <a:p>
            <a:pPr algn="just"/>
            <a:endParaRPr lang="en-US" sz="2200" dirty="0" smtClean="0"/>
          </a:p>
          <a:p>
            <a:pPr algn="just"/>
            <a:r>
              <a:rPr lang="en-US" sz="2200" dirty="0" smtClean="0"/>
              <a:t>PEE showed no free radical scavenging activity.</a:t>
            </a:r>
            <a:endParaRPr lang="ar-SA" sz="22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dirty="0" smtClean="0"/>
              <a:t>Discussion</a:t>
            </a:r>
            <a:endParaRPr lang="en-US" dirty="0"/>
          </a:p>
        </p:txBody>
      </p:sp>
      <p:sp>
        <p:nvSpPr>
          <p:cNvPr id="16" name="TextBox 15"/>
          <p:cNvSpPr txBox="1"/>
          <p:nvPr/>
        </p:nvSpPr>
        <p:spPr>
          <a:xfrm>
            <a:off x="500034" y="1785926"/>
            <a:ext cx="8358246" cy="3785652"/>
          </a:xfrm>
          <a:prstGeom prst="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pPr algn="just"/>
            <a:r>
              <a:rPr lang="en-US" sz="2000" dirty="0" smtClean="0"/>
              <a:t>EO showed </a:t>
            </a:r>
            <a:r>
              <a:rPr lang="en-US" sz="2000" b="1" dirty="0" smtClean="0">
                <a:solidFill>
                  <a:schemeClr val="accent4">
                    <a:lumMod val="75000"/>
                  </a:schemeClr>
                </a:solidFill>
              </a:rPr>
              <a:t>antimicrobial activity</a:t>
            </a:r>
            <a:r>
              <a:rPr lang="en-US" sz="2000" dirty="0" smtClean="0"/>
              <a:t>, which might be due to presence of high percentage of </a:t>
            </a:r>
            <a:r>
              <a:rPr lang="en-US" sz="2000" b="1" dirty="0" err="1" smtClean="0">
                <a:solidFill>
                  <a:schemeClr val="accent4">
                    <a:lumMod val="75000"/>
                  </a:schemeClr>
                </a:solidFill>
              </a:rPr>
              <a:t>citonyllyl</a:t>
            </a:r>
            <a:r>
              <a:rPr lang="en-US" sz="2000" b="1" dirty="0" smtClean="0">
                <a:solidFill>
                  <a:schemeClr val="accent4">
                    <a:lumMod val="75000"/>
                  </a:schemeClr>
                </a:solidFill>
              </a:rPr>
              <a:t> acetate (33.20%) </a:t>
            </a:r>
            <a:r>
              <a:rPr lang="en-US" sz="2000" dirty="0" smtClean="0"/>
              <a:t>which was proved to possess antimicrobial activity against </a:t>
            </a:r>
            <a:r>
              <a:rPr lang="en-US" sz="2000" i="1" dirty="0" smtClean="0"/>
              <a:t>S. </a:t>
            </a:r>
            <a:r>
              <a:rPr lang="en-US" sz="2000" i="1" dirty="0" err="1" smtClean="0"/>
              <a:t>aureus</a:t>
            </a:r>
            <a:r>
              <a:rPr lang="en-US" sz="2000" dirty="0" smtClean="0"/>
              <a:t>, </a:t>
            </a:r>
            <a:r>
              <a:rPr lang="en-US" sz="2000" i="1" dirty="0" smtClean="0"/>
              <a:t>S. </a:t>
            </a:r>
            <a:r>
              <a:rPr lang="en-US" sz="2000" i="1" dirty="0" err="1" smtClean="0"/>
              <a:t>epidermidis</a:t>
            </a:r>
            <a:r>
              <a:rPr lang="en-US" sz="2000" dirty="0" smtClean="0"/>
              <a:t>  and </a:t>
            </a:r>
            <a:r>
              <a:rPr lang="en-US" sz="2000" i="1" dirty="0" smtClean="0"/>
              <a:t>C. </a:t>
            </a:r>
            <a:r>
              <a:rPr lang="en-US" sz="2000" i="1" dirty="0" err="1" smtClean="0"/>
              <a:t>albicans</a:t>
            </a:r>
            <a:r>
              <a:rPr lang="en-US" sz="2000" b="1" dirty="0" smtClean="0"/>
              <a:t>. (Singh </a:t>
            </a:r>
            <a:r>
              <a:rPr lang="en-US" sz="2000" b="1" i="1" dirty="0" smtClean="0"/>
              <a:t>et al</a:t>
            </a:r>
            <a:r>
              <a:rPr lang="en-US" sz="2000" b="1" dirty="0" smtClean="0"/>
              <a:t>, 2012).</a:t>
            </a:r>
          </a:p>
          <a:p>
            <a:pPr algn="just"/>
            <a:endParaRPr lang="en-US" sz="2000" dirty="0" smtClean="0"/>
          </a:p>
          <a:p>
            <a:pPr algn="just"/>
            <a:r>
              <a:rPr lang="en-US" sz="2000" b="1" dirty="0" smtClean="0">
                <a:solidFill>
                  <a:schemeClr val="accent4">
                    <a:lumMod val="75000"/>
                  </a:schemeClr>
                </a:solidFill>
              </a:rPr>
              <a:t>Cineol (2.85%) </a:t>
            </a:r>
            <a:r>
              <a:rPr lang="en-US" sz="2000" dirty="0" smtClean="0"/>
              <a:t>and </a:t>
            </a:r>
            <a:r>
              <a:rPr lang="en-US" sz="2000" b="1" dirty="0" smtClean="0">
                <a:solidFill>
                  <a:schemeClr val="accent4">
                    <a:lumMod val="75000"/>
                  </a:schemeClr>
                </a:solidFill>
              </a:rPr>
              <a:t>menthol (15.64%), </a:t>
            </a:r>
            <a:r>
              <a:rPr lang="en-US" sz="2000" dirty="0" smtClean="0"/>
              <a:t>were proved to exhibit antimicrobial activity against a wide range of bacteria and fungi </a:t>
            </a:r>
            <a:r>
              <a:rPr lang="en-US" sz="2000" b="1" dirty="0" smtClean="0"/>
              <a:t>(</a:t>
            </a:r>
            <a:r>
              <a:rPr lang="en-US" sz="2000" b="1" dirty="0" err="1" smtClean="0"/>
              <a:t>Pattnaik</a:t>
            </a:r>
            <a:r>
              <a:rPr lang="en-US" sz="2000" b="1" dirty="0" smtClean="0"/>
              <a:t> </a:t>
            </a:r>
            <a:r>
              <a:rPr lang="en-US" sz="2000" b="1" i="1" dirty="0" smtClean="0"/>
              <a:t>et al</a:t>
            </a:r>
            <a:r>
              <a:rPr lang="en-US" sz="2000" b="1" dirty="0" smtClean="0"/>
              <a:t>, 1997).</a:t>
            </a:r>
          </a:p>
          <a:p>
            <a:pPr algn="just"/>
            <a:endParaRPr lang="en-US" sz="2000" dirty="0" smtClean="0"/>
          </a:p>
          <a:p>
            <a:pPr algn="just"/>
            <a:r>
              <a:rPr lang="en-US" sz="2000" b="1" dirty="0" err="1" smtClean="0">
                <a:solidFill>
                  <a:schemeClr val="accent4">
                    <a:lumMod val="75000"/>
                  </a:schemeClr>
                </a:solidFill>
              </a:rPr>
              <a:t>Eugenol</a:t>
            </a:r>
            <a:r>
              <a:rPr lang="en-US" sz="2000" b="1" dirty="0" smtClean="0">
                <a:solidFill>
                  <a:schemeClr val="accent4">
                    <a:lumMod val="75000"/>
                  </a:schemeClr>
                </a:solidFill>
              </a:rPr>
              <a:t> (13.00%)</a:t>
            </a:r>
            <a:r>
              <a:rPr lang="en-US" sz="2000" dirty="0" smtClean="0"/>
              <a:t> exhibited antimicrobial activity against several bacterial and fungal strains </a:t>
            </a:r>
            <a:r>
              <a:rPr lang="en-US" sz="2000" b="1" dirty="0" smtClean="0"/>
              <a:t>(Devi </a:t>
            </a:r>
            <a:r>
              <a:rPr lang="en-US" sz="2000" b="1" i="1" dirty="0" smtClean="0"/>
              <a:t>et al</a:t>
            </a:r>
            <a:r>
              <a:rPr lang="en-US" sz="2000" b="1" dirty="0" smtClean="0"/>
              <a:t>, 2010 and  </a:t>
            </a:r>
            <a:r>
              <a:rPr lang="en-US" sz="2000" b="1" dirty="0" err="1" smtClean="0"/>
              <a:t>Mahaboob</a:t>
            </a:r>
            <a:r>
              <a:rPr lang="en-US" sz="2000" b="1" dirty="0" smtClean="0"/>
              <a:t> </a:t>
            </a:r>
            <a:r>
              <a:rPr lang="en-US" sz="2000" b="1" i="1" dirty="0" smtClean="0"/>
              <a:t>et al</a:t>
            </a:r>
            <a:r>
              <a:rPr lang="en-US" sz="2000" b="1" dirty="0" smtClean="0"/>
              <a:t>, 2005).</a:t>
            </a:r>
          </a:p>
        </p:txBody>
      </p:sp>
      <p:pic>
        <p:nvPicPr>
          <p:cNvPr id="17" name="Picture 2" descr="C:\Users\DELL\Pictures\discussion.jpg"/>
          <p:cNvPicPr>
            <a:picLocks noChangeAspect="1" noChangeArrowheads="1"/>
          </p:cNvPicPr>
          <p:nvPr/>
        </p:nvPicPr>
        <p:blipFill>
          <a:blip r:embed="rId2"/>
          <a:srcRect/>
          <a:stretch>
            <a:fillRect/>
          </a:stretch>
        </p:blipFill>
        <p:spPr bwMode="auto">
          <a:xfrm>
            <a:off x="5857885" y="1"/>
            <a:ext cx="3286116" cy="1785926"/>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457200"/>
            <a:ext cx="5257800" cy="614346"/>
          </a:xfrm>
        </p:spPr>
        <p:txBody>
          <a:bodyPr>
            <a:noAutofit/>
          </a:bodyPr>
          <a:lstStyle/>
          <a:p>
            <a:r>
              <a:rPr lang="en-US" dirty="0" smtClean="0"/>
              <a:t>Discussion (Cont.)</a:t>
            </a:r>
            <a:endParaRPr lang="en-US" dirty="0"/>
          </a:p>
        </p:txBody>
      </p:sp>
      <p:sp>
        <p:nvSpPr>
          <p:cNvPr id="16" name="TextBox 15"/>
          <p:cNvSpPr txBox="1"/>
          <p:nvPr/>
        </p:nvSpPr>
        <p:spPr>
          <a:xfrm>
            <a:off x="500034" y="2714620"/>
            <a:ext cx="8358246" cy="1323439"/>
          </a:xfrm>
          <a:prstGeom prst="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pPr algn="just"/>
            <a:r>
              <a:rPr lang="en-US" sz="2000" dirty="0" smtClean="0">
                <a:solidFill>
                  <a:schemeClr val="tx1"/>
                </a:solidFill>
              </a:rPr>
              <a:t>The </a:t>
            </a:r>
            <a:r>
              <a:rPr lang="en-US" sz="2000" b="1" dirty="0" smtClean="0">
                <a:solidFill>
                  <a:schemeClr val="accent3">
                    <a:lumMod val="75000"/>
                  </a:schemeClr>
                </a:solidFill>
              </a:rPr>
              <a:t>antioxidant activity </a:t>
            </a:r>
            <a:r>
              <a:rPr lang="en-US" sz="2000" dirty="0" smtClean="0">
                <a:solidFill>
                  <a:schemeClr val="tx1"/>
                </a:solidFill>
              </a:rPr>
              <a:t>of the essential oil might be due the </a:t>
            </a:r>
            <a:r>
              <a:rPr lang="en-US" sz="2000" b="1" dirty="0" err="1" smtClean="0">
                <a:solidFill>
                  <a:schemeClr val="accent3">
                    <a:lumMod val="75000"/>
                  </a:schemeClr>
                </a:solidFill>
              </a:rPr>
              <a:t>monoterpene</a:t>
            </a:r>
            <a:r>
              <a:rPr lang="en-US" sz="2000" b="1" dirty="0" smtClean="0">
                <a:solidFill>
                  <a:schemeClr val="accent3">
                    <a:lumMod val="75000"/>
                  </a:schemeClr>
                </a:solidFill>
              </a:rPr>
              <a:t> hydrocarbons </a:t>
            </a:r>
            <a:r>
              <a:rPr lang="en-US" sz="2000" dirty="0" smtClean="0">
                <a:solidFill>
                  <a:schemeClr val="tx1"/>
                </a:solidFill>
              </a:rPr>
              <a:t>and also to the overall chemical constituents contained is this oil </a:t>
            </a:r>
            <a:r>
              <a:rPr lang="en-US" sz="2000" b="1" dirty="0" smtClean="0">
                <a:solidFill>
                  <a:schemeClr val="tx1"/>
                </a:solidFill>
              </a:rPr>
              <a:t>(</a:t>
            </a:r>
            <a:r>
              <a:rPr lang="en-US" sz="2000" b="1" dirty="0" err="1" smtClean="0">
                <a:solidFill>
                  <a:schemeClr val="tx1"/>
                </a:solidFill>
              </a:rPr>
              <a:t>Derwich</a:t>
            </a:r>
            <a:r>
              <a:rPr lang="en-US" sz="2000" b="1" dirty="0" smtClean="0">
                <a:solidFill>
                  <a:schemeClr val="tx1"/>
                </a:solidFill>
              </a:rPr>
              <a:t> </a:t>
            </a:r>
            <a:r>
              <a:rPr lang="en-US" sz="2000" b="1" i="1" dirty="0" smtClean="0">
                <a:solidFill>
                  <a:schemeClr val="tx1"/>
                </a:solidFill>
              </a:rPr>
              <a:t>et al</a:t>
            </a:r>
            <a:r>
              <a:rPr lang="en-US" sz="2000" b="1" dirty="0" smtClean="0">
                <a:solidFill>
                  <a:schemeClr val="tx1"/>
                </a:solidFill>
              </a:rPr>
              <a:t>, 2011).</a:t>
            </a:r>
          </a:p>
          <a:p>
            <a:pPr algn="just"/>
            <a:endParaRPr lang="en-US" sz="2000" dirty="0" smtClean="0"/>
          </a:p>
        </p:txBody>
      </p:sp>
      <p:pic>
        <p:nvPicPr>
          <p:cNvPr id="37890" name="Picture 2" descr="C:\Users\DELL\Pictures\discussion.jpg"/>
          <p:cNvPicPr>
            <a:picLocks noChangeAspect="1" noChangeArrowheads="1"/>
          </p:cNvPicPr>
          <p:nvPr/>
        </p:nvPicPr>
        <p:blipFill>
          <a:blip r:embed="rId2"/>
          <a:srcRect/>
          <a:stretch>
            <a:fillRect/>
          </a:stretch>
        </p:blipFill>
        <p:spPr bwMode="auto">
          <a:xfrm>
            <a:off x="5788491" y="0"/>
            <a:ext cx="3355509" cy="1928802"/>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457200"/>
            <a:ext cx="5257800" cy="614346"/>
          </a:xfrm>
        </p:spPr>
        <p:txBody>
          <a:bodyPr>
            <a:noAutofit/>
          </a:bodyPr>
          <a:lstStyle/>
          <a:p>
            <a:r>
              <a:rPr lang="en-US" dirty="0" smtClean="0"/>
              <a:t>Discussion (Cont.)</a:t>
            </a:r>
            <a:endParaRPr lang="en-US" dirty="0"/>
          </a:p>
        </p:txBody>
      </p:sp>
      <p:sp>
        <p:nvSpPr>
          <p:cNvPr id="16" name="TextBox 15"/>
          <p:cNvSpPr txBox="1"/>
          <p:nvPr/>
        </p:nvSpPr>
        <p:spPr>
          <a:xfrm>
            <a:off x="285720" y="2571744"/>
            <a:ext cx="8643998" cy="1881990"/>
          </a:xfrm>
          <a:prstGeom prst="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pPr algn="just">
              <a:lnSpc>
                <a:spcPct val="150000"/>
              </a:lnSpc>
            </a:pPr>
            <a:r>
              <a:rPr lang="en-US" sz="2000" dirty="0" smtClean="0">
                <a:solidFill>
                  <a:schemeClr val="tx1"/>
                </a:solidFill>
              </a:rPr>
              <a:t>P</a:t>
            </a:r>
            <a:r>
              <a:rPr lang="en-US" sz="2000" dirty="0" smtClean="0"/>
              <a:t>EE showed </a:t>
            </a:r>
            <a:r>
              <a:rPr lang="en-US" sz="2000" b="1" dirty="0" smtClean="0">
                <a:solidFill>
                  <a:schemeClr val="accent4">
                    <a:lumMod val="75000"/>
                  </a:schemeClr>
                </a:solidFill>
              </a:rPr>
              <a:t>antimicrobial activity </a:t>
            </a:r>
            <a:r>
              <a:rPr lang="en-US" sz="2000" dirty="0" smtClean="0"/>
              <a:t>which might be due to presence of </a:t>
            </a:r>
            <a:r>
              <a:rPr lang="en-US" sz="2000" b="1" dirty="0" err="1" smtClean="0">
                <a:solidFill>
                  <a:schemeClr val="accent4">
                    <a:lumMod val="75000"/>
                  </a:schemeClr>
                </a:solidFill>
              </a:rPr>
              <a:t>Stigmasterol</a:t>
            </a:r>
            <a:r>
              <a:rPr lang="en-US" sz="2000" b="1" dirty="0" smtClean="0">
                <a:solidFill>
                  <a:schemeClr val="accent4">
                    <a:lumMod val="75000"/>
                  </a:schemeClr>
                </a:solidFill>
              </a:rPr>
              <a:t> (25.03%) </a:t>
            </a:r>
            <a:r>
              <a:rPr lang="en-US" sz="2000" dirty="0" smtClean="0"/>
              <a:t>and </a:t>
            </a:r>
            <a:r>
              <a:rPr lang="en-US" sz="2000" b="1" dirty="0" err="1" smtClean="0">
                <a:solidFill>
                  <a:schemeClr val="accent4">
                    <a:lumMod val="75000"/>
                  </a:schemeClr>
                </a:solidFill>
              </a:rPr>
              <a:t>lupeol</a:t>
            </a:r>
            <a:r>
              <a:rPr lang="en-US" sz="2000" b="1" dirty="0" smtClean="0">
                <a:solidFill>
                  <a:schemeClr val="accent4">
                    <a:lumMod val="75000"/>
                  </a:schemeClr>
                </a:solidFill>
              </a:rPr>
              <a:t> (4.40%) </a:t>
            </a:r>
            <a:r>
              <a:rPr lang="en-US" sz="2000" dirty="0" smtClean="0"/>
              <a:t>which were proved to have a moderate antimicrobial activity </a:t>
            </a:r>
            <a:r>
              <a:rPr lang="en-US" sz="2000" b="1" dirty="0" smtClean="0"/>
              <a:t>(</a:t>
            </a:r>
            <a:r>
              <a:rPr lang="en-US" sz="2000" b="1" dirty="0" err="1" smtClean="0"/>
              <a:t>Woldeyes</a:t>
            </a:r>
            <a:r>
              <a:rPr lang="en-US" sz="2000" b="1" dirty="0" smtClean="0"/>
              <a:t> </a:t>
            </a:r>
            <a:r>
              <a:rPr lang="en-US" sz="2000" b="1" i="1" dirty="0" smtClean="0"/>
              <a:t>et al</a:t>
            </a:r>
            <a:r>
              <a:rPr lang="en-US" sz="2000" b="1" dirty="0" smtClean="0"/>
              <a:t>, 2012) </a:t>
            </a:r>
            <a:r>
              <a:rPr lang="en-US" sz="2000" dirty="0" smtClean="0"/>
              <a:t>and </a:t>
            </a:r>
            <a:r>
              <a:rPr lang="en-US" sz="2000" b="1" dirty="0" smtClean="0"/>
              <a:t>(</a:t>
            </a:r>
            <a:r>
              <a:rPr lang="en-US" sz="2000" b="1" dirty="0" err="1" smtClean="0"/>
              <a:t>Margareth</a:t>
            </a:r>
            <a:r>
              <a:rPr lang="en-US" sz="2000" b="1" dirty="0" smtClean="0"/>
              <a:t> </a:t>
            </a:r>
            <a:r>
              <a:rPr lang="en-US" sz="2000" b="1" i="1" dirty="0" smtClean="0"/>
              <a:t>et al</a:t>
            </a:r>
            <a:r>
              <a:rPr lang="en-US" sz="2000" b="1" dirty="0" smtClean="0"/>
              <a:t>, 2009).</a:t>
            </a:r>
          </a:p>
        </p:txBody>
      </p:sp>
      <p:pic>
        <p:nvPicPr>
          <p:cNvPr id="37890" name="Picture 2" descr="C:\Users\DELL\Pictures\discussion.jpg"/>
          <p:cNvPicPr>
            <a:picLocks noChangeAspect="1" noChangeArrowheads="1"/>
          </p:cNvPicPr>
          <p:nvPr/>
        </p:nvPicPr>
        <p:blipFill>
          <a:blip r:embed="rId2"/>
          <a:srcRect/>
          <a:stretch>
            <a:fillRect/>
          </a:stretch>
        </p:blipFill>
        <p:spPr bwMode="auto">
          <a:xfrm>
            <a:off x="5912771" y="0"/>
            <a:ext cx="3231229" cy="1857364"/>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457200"/>
            <a:ext cx="5257800" cy="614346"/>
          </a:xfrm>
        </p:spPr>
        <p:txBody>
          <a:bodyPr>
            <a:noAutofit/>
          </a:bodyPr>
          <a:lstStyle/>
          <a:p>
            <a:r>
              <a:rPr lang="en-US" dirty="0" smtClean="0"/>
              <a:t>Discussion (Cont.)</a:t>
            </a:r>
            <a:endParaRPr lang="en-US" dirty="0"/>
          </a:p>
        </p:txBody>
      </p:sp>
      <p:sp>
        <p:nvSpPr>
          <p:cNvPr id="16" name="TextBox 15"/>
          <p:cNvSpPr txBox="1"/>
          <p:nvPr/>
        </p:nvSpPr>
        <p:spPr>
          <a:xfrm>
            <a:off x="285720" y="2285992"/>
            <a:ext cx="8643998" cy="2862322"/>
          </a:xfrm>
          <a:prstGeom prst="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pPr algn="just">
              <a:lnSpc>
                <a:spcPct val="150000"/>
              </a:lnSpc>
            </a:pPr>
            <a:r>
              <a:rPr lang="en-US" sz="2000" dirty="0" smtClean="0"/>
              <a:t>The significant </a:t>
            </a:r>
            <a:r>
              <a:rPr lang="en-US" sz="2000" b="1" dirty="0" smtClean="0">
                <a:solidFill>
                  <a:schemeClr val="accent6">
                    <a:lumMod val="75000"/>
                  </a:schemeClr>
                </a:solidFill>
              </a:rPr>
              <a:t>anti-inflammatory</a:t>
            </a:r>
            <a:r>
              <a:rPr lang="en-US" sz="2000" dirty="0" smtClean="0"/>
              <a:t> effect of the PEE might be attributed to the high percentages of </a:t>
            </a:r>
            <a:r>
              <a:rPr lang="en-US" sz="2000" b="1" dirty="0" err="1" smtClean="0">
                <a:solidFill>
                  <a:schemeClr val="accent6">
                    <a:lumMod val="75000"/>
                  </a:schemeClr>
                </a:solidFill>
              </a:rPr>
              <a:t>stigmasterol</a:t>
            </a:r>
            <a:r>
              <a:rPr lang="en-US" sz="2000" b="1" dirty="0" smtClean="0">
                <a:solidFill>
                  <a:schemeClr val="accent6">
                    <a:lumMod val="75000"/>
                  </a:schemeClr>
                </a:solidFill>
              </a:rPr>
              <a:t> (25.03%)</a:t>
            </a:r>
            <a:r>
              <a:rPr lang="en-US" sz="2000" dirty="0" smtClean="0"/>
              <a:t> which has proved to possess a potent anti-inflammatory activity </a:t>
            </a:r>
            <a:r>
              <a:rPr lang="en-US" sz="2000" b="1" dirty="0" smtClean="0"/>
              <a:t>(</a:t>
            </a:r>
            <a:r>
              <a:rPr lang="en-US" sz="2000" b="1" dirty="0" err="1" smtClean="0"/>
              <a:t>Gabay</a:t>
            </a:r>
            <a:r>
              <a:rPr lang="en-US" sz="2000" b="1" dirty="0" smtClean="0"/>
              <a:t> </a:t>
            </a:r>
            <a:r>
              <a:rPr lang="en-US" sz="2000" b="1" i="1" dirty="0" smtClean="0"/>
              <a:t>et al</a:t>
            </a:r>
            <a:r>
              <a:rPr lang="en-US" sz="2000" b="1" dirty="0" smtClean="0"/>
              <a:t>, 2010)</a:t>
            </a:r>
            <a:r>
              <a:rPr lang="en-US" sz="2000" dirty="0" smtClean="0"/>
              <a:t>.</a:t>
            </a:r>
          </a:p>
          <a:p>
            <a:pPr algn="just">
              <a:lnSpc>
                <a:spcPct val="150000"/>
              </a:lnSpc>
            </a:pPr>
            <a:endParaRPr lang="en-US" sz="2000" dirty="0" smtClean="0"/>
          </a:p>
          <a:p>
            <a:pPr algn="just">
              <a:lnSpc>
                <a:spcPct val="150000"/>
              </a:lnSpc>
            </a:pPr>
            <a:r>
              <a:rPr lang="en-US" sz="2000" dirty="0" smtClean="0"/>
              <a:t>as well as the presence of </a:t>
            </a:r>
            <a:r>
              <a:rPr lang="en-US" sz="2000" b="1" dirty="0" err="1" smtClean="0">
                <a:solidFill>
                  <a:schemeClr val="accent6">
                    <a:lumMod val="75000"/>
                  </a:schemeClr>
                </a:solidFill>
              </a:rPr>
              <a:t>lupeol</a:t>
            </a:r>
            <a:r>
              <a:rPr lang="en-US" sz="2000" b="1" dirty="0" smtClean="0">
                <a:solidFill>
                  <a:schemeClr val="accent6">
                    <a:lumMod val="75000"/>
                  </a:schemeClr>
                </a:solidFill>
              </a:rPr>
              <a:t> (4.40%) </a:t>
            </a:r>
            <a:r>
              <a:rPr lang="en-US" sz="2000" dirty="0" smtClean="0"/>
              <a:t>which has proved to have anti-inflammatory, analgesic and antipyretic effects </a:t>
            </a:r>
            <a:r>
              <a:rPr lang="en-US" sz="2000" b="1" dirty="0" smtClean="0"/>
              <a:t>(Al-</a:t>
            </a:r>
            <a:r>
              <a:rPr lang="en-US" sz="2000" b="1" dirty="0" err="1" smtClean="0"/>
              <a:t>Rehaily</a:t>
            </a:r>
            <a:r>
              <a:rPr lang="en-US" sz="2000" b="1" dirty="0" smtClean="0"/>
              <a:t> </a:t>
            </a:r>
            <a:r>
              <a:rPr lang="en-US" sz="2000" b="1" i="1" dirty="0" smtClean="0"/>
              <a:t>et al</a:t>
            </a:r>
            <a:r>
              <a:rPr lang="en-US" sz="2000" b="1" dirty="0" smtClean="0"/>
              <a:t>, 2001).</a:t>
            </a:r>
          </a:p>
        </p:txBody>
      </p:sp>
      <p:pic>
        <p:nvPicPr>
          <p:cNvPr id="37890" name="Picture 2" descr="C:\Users\DELL\Pictures\discussion.jpg"/>
          <p:cNvPicPr>
            <a:picLocks noChangeAspect="1" noChangeArrowheads="1"/>
          </p:cNvPicPr>
          <p:nvPr/>
        </p:nvPicPr>
        <p:blipFill>
          <a:blip r:embed="rId2"/>
          <a:srcRect/>
          <a:stretch>
            <a:fillRect/>
          </a:stretch>
        </p:blipFill>
        <p:spPr bwMode="auto">
          <a:xfrm>
            <a:off x="5912771" y="0"/>
            <a:ext cx="3231229" cy="1857364"/>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457200"/>
            <a:ext cx="5257800" cy="614346"/>
          </a:xfrm>
        </p:spPr>
        <p:txBody>
          <a:bodyPr>
            <a:noAutofit/>
          </a:bodyPr>
          <a:lstStyle/>
          <a:p>
            <a:r>
              <a:rPr lang="en-US" dirty="0" smtClean="0"/>
              <a:t>Discussion (Cont.)</a:t>
            </a:r>
            <a:endParaRPr lang="en-US" dirty="0"/>
          </a:p>
        </p:txBody>
      </p:sp>
      <p:sp>
        <p:nvSpPr>
          <p:cNvPr id="16" name="TextBox 15"/>
          <p:cNvSpPr txBox="1"/>
          <p:nvPr/>
        </p:nvSpPr>
        <p:spPr>
          <a:xfrm>
            <a:off x="500034" y="2000240"/>
            <a:ext cx="8358246" cy="3785652"/>
          </a:xfrm>
          <a:prstGeom prst="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pPr algn="just"/>
            <a:r>
              <a:rPr lang="en-US" sz="2000" dirty="0" smtClean="0"/>
              <a:t>The high </a:t>
            </a:r>
            <a:r>
              <a:rPr lang="en-US" sz="2000" b="1" dirty="0" smtClean="0">
                <a:solidFill>
                  <a:schemeClr val="accent1">
                    <a:lumMod val="75000"/>
                  </a:schemeClr>
                </a:solidFill>
              </a:rPr>
              <a:t>DPPH free radical scavenging </a:t>
            </a:r>
            <a:r>
              <a:rPr lang="en-US" sz="2000" dirty="0" smtClean="0"/>
              <a:t>effect of ME may be attributed to its content of </a:t>
            </a:r>
            <a:r>
              <a:rPr lang="en-US" sz="2000" b="1" dirty="0" err="1" smtClean="0">
                <a:solidFill>
                  <a:schemeClr val="accent1">
                    <a:lumMod val="75000"/>
                  </a:schemeClr>
                </a:solidFill>
              </a:rPr>
              <a:t>flavonoids</a:t>
            </a:r>
            <a:r>
              <a:rPr lang="en-US" sz="2000" b="1" dirty="0" smtClean="0">
                <a:solidFill>
                  <a:schemeClr val="accent1">
                    <a:lumMod val="75000"/>
                  </a:schemeClr>
                </a:solidFill>
              </a:rPr>
              <a:t> (19.10 µg%) </a:t>
            </a:r>
            <a:r>
              <a:rPr lang="en-US" sz="2000" dirty="0" smtClean="0"/>
              <a:t>and </a:t>
            </a:r>
            <a:r>
              <a:rPr lang="en-US" sz="2000" b="1" dirty="0" err="1" smtClean="0">
                <a:solidFill>
                  <a:schemeClr val="accent1">
                    <a:lumMod val="75000"/>
                  </a:schemeClr>
                </a:solidFill>
              </a:rPr>
              <a:t>phenolics</a:t>
            </a:r>
            <a:r>
              <a:rPr lang="en-US" sz="2000" b="1" dirty="0" smtClean="0">
                <a:solidFill>
                  <a:schemeClr val="accent1">
                    <a:lumMod val="75000"/>
                  </a:schemeClr>
                </a:solidFill>
              </a:rPr>
              <a:t> (46.00 µg%</a:t>
            </a:r>
            <a:r>
              <a:rPr lang="en-US" sz="2000" dirty="0" smtClean="0"/>
              <a:t>).</a:t>
            </a:r>
          </a:p>
          <a:p>
            <a:pPr algn="just"/>
            <a:endParaRPr lang="en-US" sz="2000" dirty="0" smtClean="0"/>
          </a:p>
          <a:p>
            <a:pPr algn="just"/>
            <a:r>
              <a:rPr lang="en-US" sz="2000" b="1" dirty="0" smtClean="0">
                <a:solidFill>
                  <a:schemeClr val="accent5">
                    <a:lumMod val="75000"/>
                  </a:schemeClr>
                </a:solidFill>
              </a:rPr>
              <a:t>Anti-inflammatory</a:t>
            </a:r>
            <a:r>
              <a:rPr lang="en-US" sz="2000" dirty="0" smtClean="0"/>
              <a:t> activity of ME might be due to the presence of </a:t>
            </a:r>
            <a:r>
              <a:rPr lang="en-US" sz="2000" b="1" dirty="0" err="1" smtClean="0">
                <a:solidFill>
                  <a:schemeClr val="accent5">
                    <a:lumMod val="75000"/>
                  </a:schemeClr>
                </a:solidFill>
              </a:rPr>
              <a:t>flavonoids</a:t>
            </a:r>
            <a:r>
              <a:rPr lang="en-US" sz="2000" dirty="0" smtClean="0"/>
              <a:t> </a:t>
            </a:r>
            <a:r>
              <a:rPr lang="en-US" sz="2000" b="1" dirty="0" smtClean="0"/>
              <a:t>(</a:t>
            </a:r>
            <a:r>
              <a:rPr lang="en-US" sz="2000" b="1" dirty="0" err="1" smtClean="0"/>
              <a:t>González-Gallego</a:t>
            </a:r>
            <a:r>
              <a:rPr lang="en-US" sz="2000" b="1" dirty="0" smtClean="0"/>
              <a:t> </a:t>
            </a:r>
            <a:r>
              <a:rPr lang="en-US" sz="2000" b="1" i="1" dirty="0" smtClean="0"/>
              <a:t>et al</a:t>
            </a:r>
            <a:r>
              <a:rPr lang="en-US" sz="2000" b="1" dirty="0" smtClean="0"/>
              <a:t>, 2007) </a:t>
            </a:r>
            <a:r>
              <a:rPr lang="en-US" sz="2000" dirty="0" smtClean="0"/>
              <a:t>and </a:t>
            </a:r>
            <a:r>
              <a:rPr lang="en-US" sz="2000" b="1" dirty="0" err="1" smtClean="0">
                <a:solidFill>
                  <a:schemeClr val="accent5">
                    <a:lumMod val="75000"/>
                  </a:schemeClr>
                </a:solidFill>
              </a:rPr>
              <a:t>phenolic</a:t>
            </a:r>
            <a:r>
              <a:rPr lang="en-US" sz="2000" b="1" dirty="0" smtClean="0">
                <a:solidFill>
                  <a:schemeClr val="accent5">
                    <a:lumMod val="75000"/>
                  </a:schemeClr>
                </a:solidFill>
              </a:rPr>
              <a:t> </a:t>
            </a:r>
            <a:r>
              <a:rPr lang="en-US" sz="2000" dirty="0" smtClean="0"/>
              <a:t>compounds </a:t>
            </a:r>
            <a:r>
              <a:rPr lang="en-US" sz="2000" b="1" dirty="0" smtClean="0"/>
              <a:t>(</a:t>
            </a:r>
            <a:r>
              <a:rPr lang="en-US" sz="2000" b="1" dirty="0" err="1" smtClean="0"/>
              <a:t>Kroes</a:t>
            </a:r>
            <a:r>
              <a:rPr lang="en-US" sz="2000" b="1" dirty="0" smtClean="0"/>
              <a:t> </a:t>
            </a:r>
            <a:r>
              <a:rPr lang="en-US" sz="2000" b="1" i="1" dirty="0" smtClean="0"/>
              <a:t>et</a:t>
            </a:r>
            <a:r>
              <a:rPr lang="en-US" sz="2000" b="1" dirty="0" smtClean="0"/>
              <a:t> </a:t>
            </a:r>
            <a:r>
              <a:rPr lang="en-US" sz="2000" b="1" i="1" dirty="0" smtClean="0"/>
              <a:t>al</a:t>
            </a:r>
            <a:r>
              <a:rPr lang="en-US" sz="2000" b="1" dirty="0" smtClean="0"/>
              <a:t>, 1992).</a:t>
            </a:r>
          </a:p>
          <a:p>
            <a:pPr algn="just"/>
            <a:endParaRPr lang="en-US" sz="2000" dirty="0" smtClean="0"/>
          </a:p>
          <a:p>
            <a:pPr algn="just"/>
            <a:r>
              <a:rPr lang="en-US" sz="2000" dirty="0" smtClean="0"/>
              <a:t>ME exhibited </a:t>
            </a:r>
            <a:r>
              <a:rPr lang="en-US" sz="2000" b="1" dirty="0" smtClean="0">
                <a:solidFill>
                  <a:schemeClr val="accent4">
                    <a:lumMod val="75000"/>
                  </a:schemeClr>
                </a:solidFill>
              </a:rPr>
              <a:t>antimicrobial</a:t>
            </a:r>
            <a:r>
              <a:rPr lang="en-US" sz="2000" dirty="0" smtClean="0"/>
              <a:t> activity which might be attributed to the presence of </a:t>
            </a:r>
            <a:r>
              <a:rPr lang="en-US" sz="2000" b="1" dirty="0" err="1" smtClean="0">
                <a:solidFill>
                  <a:schemeClr val="accent4">
                    <a:lumMod val="75000"/>
                  </a:schemeClr>
                </a:solidFill>
              </a:rPr>
              <a:t>flavonoids</a:t>
            </a:r>
            <a:r>
              <a:rPr lang="en-US" sz="2000" b="1" dirty="0" smtClean="0">
                <a:solidFill>
                  <a:schemeClr val="accent4">
                    <a:lumMod val="75000"/>
                  </a:schemeClr>
                </a:solidFill>
              </a:rPr>
              <a:t> (19.10 µg%) </a:t>
            </a:r>
            <a:r>
              <a:rPr lang="en-US" sz="2000" b="1" dirty="0" smtClean="0"/>
              <a:t>(</a:t>
            </a:r>
            <a:r>
              <a:rPr lang="en-US" sz="2000" b="1" dirty="0" err="1" smtClean="0"/>
              <a:t>Cushnie</a:t>
            </a:r>
            <a:r>
              <a:rPr lang="en-US" sz="2000" b="1" dirty="0" smtClean="0"/>
              <a:t> &amp; Lamb 2005), </a:t>
            </a:r>
            <a:r>
              <a:rPr lang="en-US" sz="2000" b="1" dirty="0" err="1" smtClean="0">
                <a:solidFill>
                  <a:schemeClr val="accent4">
                    <a:lumMod val="75000"/>
                  </a:schemeClr>
                </a:solidFill>
              </a:rPr>
              <a:t>phenolics</a:t>
            </a:r>
            <a:r>
              <a:rPr lang="en-US" sz="2000" b="1" dirty="0" smtClean="0">
                <a:solidFill>
                  <a:schemeClr val="accent4">
                    <a:lumMod val="75000"/>
                  </a:schemeClr>
                </a:solidFill>
              </a:rPr>
              <a:t> (46.00 µg%)</a:t>
            </a:r>
            <a:r>
              <a:rPr lang="en-US" sz="2000" dirty="0" smtClean="0"/>
              <a:t>, </a:t>
            </a:r>
            <a:r>
              <a:rPr lang="en-US" sz="2000" b="1" dirty="0" err="1" smtClean="0">
                <a:solidFill>
                  <a:schemeClr val="accent4">
                    <a:lumMod val="75000"/>
                  </a:schemeClr>
                </a:solidFill>
              </a:rPr>
              <a:t>iridoids</a:t>
            </a:r>
            <a:r>
              <a:rPr lang="en-US" sz="2000" b="1" dirty="0" smtClean="0">
                <a:solidFill>
                  <a:schemeClr val="accent4">
                    <a:lumMod val="75000"/>
                  </a:schemeClr>
                </a:solidFill>
              </a:rPr>
              <a:t> (32.77 µg%)</a:t>
            </a:r>
            <a:r>
              <a:rPr lang="en-US" sz="2000" dirty="0" smtClean="0"/>
              <a:t> and </a:t>
            </a:r>
            <a:r>
              <a:rPr lang="en-US" sz="2000" b="1" dirty="0" err="1" smtClean="0">
                <a:solidFill>
                  <a:schemeClr val="accent4">
                    <a:lumMod val="75000"/>
                  </a:schemeClr>
                </a:solidFill>
              </a:rPr>
              <a:t>phenylethanoids</a:t>
            </a:r>
            <a:r>
              <a:rPr lang="en-US" sz="2000" b="1" dirty="0" smtClean="0">
                <a:solidFill>
                  <a:schemeClr val="accent4">
                    <a:lumMod val="75000"/>
                  </a:schemeClr>
                </a:solidFill>
              </a:rPr>
              <a:t> (165.00 µg%) </a:t>
            </a:r>
            <a:r>
              <a:rPr lang="en-US" sz="2000" b="1" dirty="0" smtClean="0"/>
              <a:t>(</a:t>
            </a:r>
            <a:r>
              <a:rPr lang="en-US" sz="2000" b="1" dirty="0" err="1" smtClean="0"/>
              <a:t>Zajdel</a:t>
            </a:r>
            <a:r>
              <a:rPr lang="en-US" sz="2000" b="1" dirty="0" smtClean="0"/>
              <a:t> </a:t>
            </a:r>
            <a:r>
              <a:rPr lang="en-US" sz="2000" b="1" i="1" dirty="0" smtClean="0"/>
              <a:t>et al</a:t>
            </a:r>
            <a:r>
              <a:rPr lang="en-US" sz="2000" b="1" dirty="0" smtClean="0"/>
              <a:t>, 2013).</a:t>
            </a:r>
          </a:p>
          <a:p>
            <a:pPr algn="just"/>
            <a:endParaRPr lang="en-US" sz="2000" dirty="0" smtClean="0"/>
          </a:p>
        </p:txBody>
      </p:sp>
      <p:pic>
        <p:nvPicPr>
          <p:cNvPr id="37890" name="Picture 2" descr="C:\Users\DELL\Pictures\discussion.jpg"/>
          <p:cNvPicPr>
            <a:picLocks noChangeAspect="1" noChangeArrowheads="1"/>
          </p:cNvPicPr>
          <p:nvPr/>
        </p:nvPicPr>
        <p:blipFill>
          <a:blip r:embed="rId2"/>
          <a:srcRect/>
          <a:stretch>
            <a:fillRect/>
          </a:stretch>
        </p:blipFill>
        <p:spPr bwMode="auto">
          <a:xfrm>
            <a:off x="5788491" y="0"/>
            <a:ext cx="3355509" cy="1928802"/>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457200"/>
            <a:ext cx="4900618" cy="900098"/>
          </a:xfrm>
        </p:spPr>
        <p:txBody>
          <a:bodyPr>
            <a:noAutofit/>
          </a:bodyPr>
          <a:lstStyle/>
          <a:p>
            <a:r>
              <a:rPr lang="en-US" dirty="0" smtClean="0"/>
              <a:t>Conclusion</a:t>
            </a:r>
            <a:endParaRPr lang="en-US" dirty="0"/>
          </a:p>
        </p:txBody>
      </p:sp>
      <p:sp>
        <p:nvSpPr>
          <p:cNvPr id="16" name="Rectangle 15"/>
          <p:cNvSpPr/>
          <p:nvPr/>
        </p:nvSpPr>
        <p:spPr>
          <a:xfrm>
            <a:off x="428596" y="1928802"/>
            <a:ext cx="8429684" cy="378565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lnSpc>
                <a:spcPct val="150000"/>
              </a:lnSpc>
            </a:pPr>
            <a:r>
              <a:rPr lang="en-US" sz="2000" dirty="0" smtClean="0"/>
              <a:t>In conclusion, essential oil, petroleum ether and methanol extracts from the aerial parts of </a:t>
            </a:r>
            <a:r>
              <a:rPr lang="en-US" sz="2000" i="1" dirty="0" smtClean="0"/>
              <a:t>V. </a:t>
            </a:r>
            <a:r>
              <a:rPr lang="en-US" sz="2000" i="1" dirty="0" err="1" smtClean="0"/>
              <a:t>tenara</a:t>
            </a:r>
            <a:r>
              <a:rPr lang="en-US" sz="2000" i="1" dirty="0" smtClean="0"/>
              <a:t> </a:t>
            </a:r>
            <a:r>
              <a:rPr lang="en-US" sz="2000" dirty="0" smtClean="0"/>
              <a:t>exhibited </a:t>
            </a:r>
            <a:r>
              <a:rPr lang="en-US" sz="2000" b="1" dirty="0" smtClean="0">
                <a:solidFill>
                  <a:schemeClr val="accent4">
                    <a:lumMod val="75000"/>
                  </a:schemeClr>
                </a:solidFill>
              </a:rPr>
              <a:t>anti-inflammatory, antioxidant and antimicrobial activities.</a:t>
            </a:r>
          </a:p>
          <a:p>
            <a:pPr algn="just">
              <a:lnSpc>
                <a:spcPct val="150000"/>
              </a:lnSpc>
            </a:pPr>
            <a:endParaRPr lang="en-US" sz="2000" dirty="0" smtClean="0"/>
          </a:p>
          <a:p>
            <a:pPr algn="just">
              <a:lnSpc>
                <a:spcPct val="150000"/>
              </a:lnSpc>
            </a:pPr>
            <a:r>
              <a:rPr lang="en-US" sz="2000" dirty="0" smtClean="0"/>
              <a:t>These effects might be attributed to the detected compounds in the essential oil, </a:t>
            </a:r>
            <a:r>
              <a:rPr lang="en-US" sz="2000" b="1" dirty="0" smtClean="0">
                <a:solidFill>
                  <a:schemeClr val="accent4">
                    <a:lumMod val="75000"/>
                  </a:schemeClr>
                </a:solidFill>
              </a:rPr>
              <a:t>unsaturated fatty acids, sterols and </a:t>
            </a:r>
            <a:r>
              <a:rPr lang="en-US" sz="2000" b="1" dirty="0" err="1" smtClean="0">
                <a:solidFill>
                  <a:schemeClr val="accent4">
                    <a:lumMod val="75000"/>
                  </a:schemeClr>
                </a:solidFill>
              </a:rPr>
              <a:t>triterpenes</a:t>
            </a:r>
            <a:r>
              <a:rPr lang="en-US" sz="2000" b="1" dirty="0" smtClean="0">
                <a:solidFill>
                  <a:schemeClr val="accent4">
                    <a:lumMod val="75000"/>
                  </a:schemeClr>
                </a:solidFill>
              </a:rPr>
              <a:t> </a:t>
            </a:r>
            <a:r>
              <a:rPr lang="en-US" sz="2000" dirty="0" smtClean="0"/>
              <a:t>in the petroleum ether extract and </a:t>
            </a:r>
            <a:r>
              <a:rPr lang="en-US" sz="2000" b="1" dirty="0" err="1" smtClean="0">
                <a:solidFill>
                  <a:schemeClr val="accent4">
                    <a:lumMod val="75000"/>
                  </a:schemeClr>
                </a:solidFill>
              </a:rPr>
              <a:t>phenolic</a:t>
            </a:r>
            <a:r>
              <a:rPr lang="en-US" sz="2000" b="1" dirty="0" smtClean="0">
                <a:solidFill>
                  <a:schemeClr val="accent4">
                    <a:lumMod val="75000"/>
                  </a:schemeClr>
                </a:solidFill>
              </a:rPr>
              <a:t> acids, </a:t>
            </a:r>
            <a:r>
              <a:rPr lang="en-US" sz="2000" b="1" dirty="0" err="1" smtClean="0">
                <a:solidFill>
                  <a:schemeClr val="accent4">
                    <a:lumMod val="75000"/>
                  </a:schemeClr>
                </a:solidFill>
              </a:rPr>
              <a:t>iridoids</a:t>
            </a:r>
            <a:r>
              <a:rPr lang="en-US" sz="2000" b="1" dirty="0" smtClean="0">
                <a:solidFill>
                  <a:schemeClr val="accent4">
                    <a:lumMod val="75000"/>
                  </a:schemeClr>
                </a:solidFill>
              </a:rPr>
              <a:t>, </a:t>
            </a:r>
            <a:r>
              <a:rPr lang="en-US" sz="2000" b="1" dirty="0" err="1" smtClean="0">
                <a:solidFill>
                  <a:schemeClr val="accent4">
                    <a:lumMod val="75000"/>
                  </a:schemeClr>
                </a:solidFill>
              </a:rPr>
              <a:t>phenylethanoids</a:t>
            </a:r>
            <a:r>
              <a:rPr lang="en-US" sz="2000" b="1" dirty="0" smtClean="0">
                <a:solidFill>
                  <a:schemeClr val="accent4">
                    <a:lumMod val="75000"/>
                  </a:schemeClr>
                </a:solidFill>
              </a:rPr>
              <a:t> and </a:t>
            </a:r>
            <a:r>
              <a:rPr lang="en-US" sz="2000" b="1" dirty="0" err="1" smtClean="0">
                <a:solidFill>
                  <a:schemeClr val="accent4">
                    <a:lumMod val="75000"/>
                  </a:schemeClr>
                </a:solidFill>
              </a:rPr>
              <a:t>flavonoids</a:t>
            </a:r>
            <a:r>
              <a:rPr lang="en-US" sz="2000" dirty="0" smtClean="0"/>
              <a:t> in the methanol extract.</a:t>
            </a:r>
          </a:p>
        </p:txBody>
      </p:sp>
      <p:pic>
        <p:nvPicPr>
          <p:cNvPr id="2050" name="Picture 2" descr="C:\Users\DELL\Pictures\discussion1.jpg"/>
          <p:cNvPicPr>
            <a:picLocks noChangeAspect="1" noChangeArrowheads="1"/>
          </p:cNvPicPr>
          <p:nvPr/>
        </p:nvPicPr>
        <p:blipFill>
          <a:blip r:embed="rId2"/>
          <a:srcRect/>
          <a:stretch>
            <a:fillRect/>
          </a:stretch>
        </p:blipFill>
        <p:spPr bwMode="auto">
          <a:xfrm>
            <a:off x="6500826" y="0"/>
            <a:ext cx="2214563" cy="1898195"/>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457200"/>
            <a:ext cx="4900618" cy="900098"/>
          </a:xfrm>
        </p:spPr>
        <p:txBody>
          <a:bodyPr>
            <a:noAutofit/>
          </a:bodyPr>
          <a:lstStyle/>
          <a:p>
            <a:r>
              <a:rPr lang="en-US" dirty="0" smtClean="0"/>
              <a:t>Conclusion</a:t>
            </a:r>
            <a:endParaRPr lang="en-US" dirty="0"/>
          </a:p>
        </p:txBody>
      </p:sp>
      <p:sp>
        <p:nvSpPr>
          <p:cNvPr id="16" name="Rectangle 15"/>
          <p:cNvSpPr/>
          <p:nvPr/>
        </p:nvSpPr>
        <p:spPr>
          <a:xfrm>
            <a:off x="428596" y="2500306"/>
            <a:ext cx="8429684" cy="1477328"/>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lnSpc>
                <a:spcPct val="150000"/>
              </a:lnSpc>
            </a:pPr>
            <a:r>
              <a:rPr lang="en-US" sz="2000" b="1" dirty="0" smtClean="0">
                <a:solidFill>
                  <a:schemeClr val="tx1"/>
                </a:solidFill>
              </a:rPr>
              <a:t>These results showed that </a:t>
            </a:r>
            <a:r>
              <a:rPr lang="en-US" sz="2000" b="1" i="1" dirty="0" smtClean="0">
                <a:solidFill>
                  <a:schemeClr val="tx1"/>
                </a:solidFill>
              </a:rPr>
              <a:t>V. </a:t>
            </a:r>
            <a:r>
              <a:rPr lang="en-US" sz="2000" b="1" i="1" dirty="0" err="1" smtClean="0">
                <a:solidFill>
                  <a:schemeClr val="tx1"/>
                </a:solidFill>
              </a:rPr>
              <a:t>tenara</a:t>
            </a:r>
            <a:r>
              <a:rPr lang="en-US" sz="2000" b="1" i="1" dirty="0" smtClean="0">
                <a:solidFill>
                  <a:schemeClr val="tx1"/>
                </a:solidFill>
              </a:rPr>
              <a:t>  </a:t>
            </a:r>
            <a:r>
              <a:rPr lang="en-US" sz="2000" b="1" dirty="0" smtClean="0">
                <a:solidFill>
                  <a:schemeClr val="tx1"/>
                </a:solidFill>
              </a:rPr>
              <a:t>could be considered as natural antioxidant and antimicrobial agents and to represent a good anti-inflammatory remedy.</a:t>
            </a:r>
            <a:endParaRPr lang="ar-SA" sz="2000" b="1" dirty="0">
              <a:solidFill>
                <a:schemeClr val="tx1"/>
              </a:solidFill>
            </a:endParaRPr>
          </a:p>
        </p:txBody>
      </p:sp>
      <p:pic>
        <p:nvPicPr>
          <p:cNvPr id="2050" name="Picture 2" descr="C:\Users\DELL\Pictures\discussion1.jpg"/>
          <p:cNvPicPr>
            <a:picLocks noChangeAspect="1" noChangeArrowheads="1"/>
          </p:cNvPicPr>
          <p:nvPr/>
        </p:nvPicPr>
        <p:blipFill>
          <a:blip r:embed="rId2"/>
          <a:srcRect/>
          <a:stretch>
            <a:fillRect/>
          </a:stretch>
        </p:blipFill>
        <p:spPr bwMode="auto">
          <a:xfrm>
            <a:off x="6500826" y="0"/>
            <a:ext cx="2214563" cy="1898195"/>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357158" y="571480"/>
          <a:ext cx="8358246" cy="5286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ELL\Pictures\thank you 6.jpg"/>
          <p:cNvPicPr>
            <a:picLocks noChangeAspect="1" noChangeArrowheads="1"/>
          </p:cNvPicPr>
          <p:nvPr/>
        </p:nvPicPr>
        <p:blipFill>
          <a:blip r:embed="rId2"/>
          <a:srcRect/>
          <a:stretch>
            <a:fillRect/>
          </a:stretch>
        </p:blipFill>
        <p:spPr bwMode="auto">
          <a:xfrm>
            <a:off x="1571604" y="1785926"/>
            <a:ext cx="6011722" cy="4000528"/>
          </a:xfrm>
          <a:prstGeom prst="ellipse">
            <a:avLst/>
          </a:prstGeom>
          <a:ln w="63500" cap="rnd">
            <a:solidFill>
              <a:schemeClr val="accent4">
                <a:lumMod val="7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28596" y="285728"/>
            <a:ext cx="5257800" cy="614346"/>
          </a:xfrm>
        </p:spPr>
        <p:txBody>
          <a:bodyPr>
            <a:noAutofit/>
          </a:bodyPr>
          <a:lstStyle/>
          <a:p>
            <a:r>
              <a:rPr lang="en-US" b="1" dirty="0" smtClean="0"/>
              <a:t>Introduction</a:t>
            </a:r>
            <a:endParaRPr lang="en-US" b="1" dirty="0"/>
          </a:p>
        </p:txBody>
      </p:sp>
      <p:sp>
        <p:nvSpPr>
          <p:cNvPr id="21" name="Rectangle 20"/>
          <p:cNvSpPr/>
          <p:nvPr/>
        </p:nvSpPr>
        <p:spPr>
          <a:xfrm>
            <a:off x="357158" y="857232"/>
            <a:ext cx="8572560" cy="2462213"/>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en-US" sz="2200" dirty="0" smtClean="0"/>
              <a:t>The genus</a:t>
            </a:r>
            <a:r>
              <a:rPr lang="en-US" sz="2200" i="1" dirty="0" smtClean="0"/>
              <a:t> Verbena</a:t>
            </a:r>
            <a:r>
              <a:rPr lang="en-US" sz="2200" dirty="0" smtClean="0"/>
              <a:t> family </a:t>
            </a:r>
            <a:r>
              <a:rPr lang="en-US" sz="2200" dirty="0" err="1" smtClean="0"/>
              <a:t>Verbeneaceae</a:t>
            </a:r>
            <a:r>
              <a:rPr lang="en-US" sz="2200" dirty="0" smtClean="0"/>
              <a:t> comprises about 250 species of  an annual, perennial herbaceous or semi-woody plants.</a:t>
            </a:r>
          </a:p>
          <a:p>
            <a:pPr algn="just"/>
            <a:endParaRPr lang="en-US" sz="2200" dirty="0" smtClean="0"/>
          </a:p>
          <a:p>
            <a:pPr algn="just"/>
            <a:r>
              <a:rPr lang="en-US" sz="2200" dirty="0" smtClean="0"/>
              <a:t>Previous chemical investigations of several </a:t>
            </a:r>
            <a:r>
              <a:rPr lang="en-US" sz="2200" i="1" dirty="0" smtClean="0"/>
              <a:t>Verbena </a:t>
            </a:r>
            <a:r>
              <a:rPr lang="en-US" sz="2200" dirty="0" smtClean="0"/>
              <a:t>species revealed the presence of many classes of chemical constituents:</a:t>
            </a:r>
          </a:p>
          <a:p>
            <a:pPr algn="just"/>
            <a:r>
              <a:rPr lang="en-US" sz="2200" dirty="0" err="1" smtClean="0"/>
              <a:t>Flavonoids</a:t>
            </a:r>
            <a:r>
              <a:rPr lang="en-US" sz="2200" dirty="0" smtClean="0"/>
              <a:t>	</a:t>
            </a:r>
            <a:r>
              <a:rPr lang="en-US" sz="2200" dirty="0" err="1" smtClean="0"/>
              <a:t>Iridoids</a:t>
            </a:r>
            <a:r>
              <a:rPr lang="en-US" sz="2200" dirty="0" smtClean="0"/>
              <a:t>  </a:t>
            </a:r>
            <a:r>
              <a:rPr lang="en-US" sz="2200" dirty="0" err="1" smtClean="0"/>
              <a:t>Phenolic</a:t>
            </a:r>
            <a:r>
              <a:rPr lang="en-US" sz="2200" dirty="0" smtClean="0"/>
              <a:t> acids </a:t>
            </a:r>
            <a:r>
              <a:rPr lang="en-US" sz="2200" dirty="0" err="1" smtClean="0"/>
              <a:t>Phenylethanoids</a:t>
            </a:r>
            <a:r>
              <a:rPr lang="en-US" sz="2200" dirty="0" smtClean="0"/>
              <a:t> </a:t>
            </a:r>
            <a:r>
              <a:rPr lang="en-US" sz="2200" dirty="0" err="1" smtClean="0"/>
              <a:t>Verbenachalcones</a:t>
            </a:r>
            <a:r>
              <a:rPr lang="en-US" sz="2200" dirty="0" smtClean="0"/>
              <a:t>		Essential Oils 		</a:t>
            </a:r>
            <a:r>
              <a:rPr lang="en-US" sz="2200" dirty="0" err="1" smtClean="0"/>
              <a:t>Triterpenes</a:t>
            </a:r>
            <a:r>
              <a:rPr lang="en-US" sz="2200" dirty="0" smtClean="0"/>
              <a:t>	</a:t>
            </a:r>
          </a:p>
        </p:txBody>
      </p:sp>
      <p:pic>
        <p:nvPicPr>
          <p:cNvPr id="1026" name="Picture 2" descr="C:\Users\DELL\Pictures\verbena officinalis.jpg"/>
          <p:cNvPicPr>
            <a:picLocks noChangeAspect="1" noChangeArrowheads="1"/>
          </p:cNvPicPr>
          <p:nvPr/>
        </p:nvPicPr>
        <p:blipFill>
          <a:blip r:embed="rId2"/>
          <a:srcRect/>
          <a:stretch>
            <a:fillRect/>
          </a:stretch>
        </p:blipFill>
        <p:spPr bwMode="auto">
          <a:xfrm>
            <a:off x="714348" y="3461386"/>
            <a:ext cx="1285884" cy="2220293"/>
          </a:xfrm>
          <a:prstGeom prst="rect">
            <a:avLst/>
          </a:prstGeom>
          <a:noFill/>
        </p:spPr>
      </p:pic>
      <p:sp>
        <p:nvSpPr>
          <p:cNvPr id="13" name="Rounded Rectangle 12"/>
          <p:cNvSpPr/>
          <p:nvPr/>
        </p:nvSpPr>
        <p:spPr>
          <a:xfrm>
            <a:off x="714348" y="5786454"/>
            <a:ext cx="1571636" cy="571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b="1" i="1" dirty="0" smtClean="0"/>
              <a:t>V. </a:t>
            </a:r>
            <a:r>
              <a:rPr lang="en-US" sz="1600" b="1" i="1" dirty="0" err="1" smtClean="0"/>
              <a:t>officinalis</a:t>
            </a:r>
            <a:endParaRPr lang="ar-SA" sz="1600" b="1" i="1" dirty="0"/>
          </a:p>
        </p:txBody>
      </p:sp>
      <p:pic>
        <p:nvPicPr>
          <p:cNvPr id="4" name="Picture 3" descr="C:\Users\DELL\Pictures\verbena venosa.jpg"/>
          <p:cNvPicPr>
            <a:picLocks noChangeAspect="1" noChangeArrowheads="1"/>
          </p:cNvPicPr>
          <p:nvPr/>
        </p:nvPicPr>
        <p:blipFill>
          <a:blip r:embed="rId3"/>
          <a:srcRect/>
          <a:stretch>
            <a:fillRect/>
          </a:stretch>
        </p:blipFill>
        <p:spPr bwMode="auto">
          <a:xfrm>
            <a:off x="2428860" y="3571876"/>
            <a:ext cx="2197930" cy="1457323"/>
          </a:xfrm>
          <a:prstGeom prst="rect">
            <a:avLst/>
          </a:prstGeom>
          <a:noFill/>
        </p:spPr>
      </p:pic>
      <p:sp>
        <p:nvSpPr>
          <p:cNvPr id="20" name="Rounded Rectangle 19"/>
          <p:cNvSpPr/>
          <p:nvPr/>
        </p:nvSpPr>
        <p:spPr>
          <a:xfrm>
            <a:off x="2786050" y="5214950"/>
            <a:ext cx="1285884" cy="571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b="1" i="1" dirty="0" smtClean="0"/>
              <a:t>V. </a:t>
            </a:r>
            <a:r>
              <a:rPr lang="en-US" sz="1600" b="1" i="1" dirty="0" err="1" smtClean="0"/>
              <a:t>venosa</a:t>
            </a:r>
            <a:endParaRPr lang="ar-SA" sz="1600" b="1" i="1" dirty="0"/>
          </a:p>
        </p:txBody>
      </p:sp>
      <p:pic>
        <p:nvPicPr>
          <p:cNvPr id="1028" name="Picture 4" descr="C:\Users\DELL\Pictures\verbena rejida.jpg"/>
          <p:cNvPicPr>
            <a:picLocks noChangeAspect="1" noChangeArrowheads="1"/>
          </p:cNvPicPr>
          <p:nvPr/>
        </p:nvPicPr>
        <p:blipFill>
          <a:blip r:embed="rId4"/>
          <a:srcRect/>
          <a:stretch>
            <a:fillRect/>
          </a:stretch>
        </p:blipFill>
        <p:spPr bwMode="auto">
          <a:xfrm>
            <a:off x="4857752" y="3400412"/>
            <a:ext cx="1714512" cy="1714512"/>
          </a:xfrm>
          <a:prstGeom prst="rect">
            <a:avLst/>
          </a:prstGeom>
          <a:noFill/>
        </p:spPr>
      </p:pic>
      <p:sp>
        <p:nvSpPr>
          <p:cNvPr id="22" name="Rounded Rectangle 21"/>
          <p:cNvSpPr/>
          <p:nvPr/>
        </p:nvSpPr>
        <p:spPr>
          <a:xfrm>
            <a:off x="5143504" y="5214950"/>
            <a:ext cx="1143008" cy="571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b="1" i="1" dirty="0" smtClean="0"/>
              <a:t>V. </a:t>
            </a:r>
            <a:r>
              <a:rPr lang="en-US" sz="1600" b="1" i="1" dirty="0" err="1" smtClean="0"/>
              <a:t>rejida</a:t>
            </a:r>
            <a:endParaRPr lang="ar-SA" sz="1600" b="1" i="1" dirty="0"/>
          </a:p>
        </p:txBody>
      </p:sp>
      <p:pic>
        <p:nvPicPr>
          <p:cNvPr id="1029" name="Picture 5" descr="C:\Users\DELL\Pictures\verbena bonariensis.jpg"/>
          <p:cNvPicPr>
            <a:picLocks noChangeAspect="1" noChangeArrowheads="1"/>
          </p:cNvPicPr>
          <p:nvPr/>
        </p:nvPicPr>
        <p:blipFill>
          <a:blip r:embed="rId5"/>
          <a:srcRect/>
          <a:stretch>
            <a:fillRect/>
          </a:stretch>
        </p:blipFill>
        <p:spPr bwMode="auto">
          <a:xfrm>
            <a:off x="6858017" y="3500438"/>
            <a:ext cx="2125576" cy="1523998"/>
          </a:xfrm>
          <a:prstGeom prst="rect">
            <a:avLst/>
          </a:prstGeom>
          <a:noFill/>
        </p:spPr>
      </p:pic>
      <p:sp>
        <p:nvSpPr>
          <p:cNvPr id="23" name="Rounded Rectangle 22"/>
          <p:cNvSpPr/>
          <p:nvPr/>
        </p:nvSpPr>
        <p:spPr>
          <a:xfrm>
            <a:off x="7072330" y="5143512"/>
            <a:ext cx="1643074" cy="571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b="1" i="1" dirty="0" smtClean="0"/>
              <a:t>V. </a:t>
            </a:r>
            <a:r>
              <a:rPr lang="en-US" sz="1600" b="1" i="1" dirty="0" err="1" smtClean="0"/>
              <a:t>bonariensis</a:t>
            </a:r>
            <a:endParaRPr lang="ar-SA" sz="1600" b="1" i="1"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63" y="428625"/>
            <a:ext cx="8186737" cy="1143000"/>
          </a:xfrm>
          <a:ln w="3175"/>
        </p:spPr>
        <p:txBody>
          <a:bodyPr/>
          <a:lstStyle/>
          <a:p>
            <a:pPr>
              <a:defRPr/>
            </a:pPr>
            <a:r>
              <a:rPr lang="en-US" sz="3600" b="1" dirty="0" smtClean="0">
                <a:solidFill>
                  <a:schemeClr val="accent3">
                    <a:lumMod val="75000"/>
                  </a:schemeClr>
                </a:solidFill>
                <a:latin typeface="Baskerville Old Face" pitchFamily="18" charset="0"/>
              </a:rPr>
              <a:t>Lets Meet again at Pharmacognosy-2015</a:t>
            </a:r>
            <a:endParaRPr lang="en-US" sz="3600" b="1" dirty="0">
              <a:solidFill>
                <a:schemeClr val="accent3">
                  <a:lumMod val="75000"/>
                </a:schemeClr>
              </a:solidFill>
              <a:latin typeface="Baskerville Old Face" pitchFamily="18" charset="0"/>
            </a:endParaRPr>
          </a:p>
        </p:txBody>
      </p:sp>
      <p:sp>
        <p:nvSpPr>
          <p:cNvPr id="3" name="Content Placeholder 2"/>
          <p:cNvSpPr>
            <a:spLocks noGrp="1"/>
          </p:cNvSpPr>
          <p:nvPr>
            <p:ph idx="1"/>
          </p:nvPr>
        </p:nvSpPr>
        <p:spPr>
          <a:xfrm>
            <a:off x="642938" y="1714502"/>
            <a:ext cx="8001000" cy="3643313"/>
          </a:xfrm>
          <a:ln w="19050">
            <a:solidFill>
              <a:srgbClr val="002060"/>
            </a:solidFill>
          </a:ln>
        </p:spPr>
        <p:txBody>
          <a:bodyPr/>
          <a:lstStyle/>
          <a:p>
            <a:pPr algn="ctr">
              <a:buFont typeface="Arial" charset="0"/>
              <a:buNone/>
              <a:defRPr/>
            </a:pPr>
            <a:r>
              <a:rPr lang="en-US" sz="2800" b="1" dirty="0" smtClean="0">
                <a:solidFill>
                  <a:schemeClr val="accent4">
                    <a:lumMod val="50000"/>
                  </a:schemeClr>
                </a:solidFill>
                <a:effectLst>
                  <a:outerShdw blurRad="38100" dist="38100" dir="2700000" algn="tl">
                    <a:srgbClr val="000000">
                      <a:alpha val="43137"/>
                    </a:srgbClr>
                  </a:outerShdw>
                </a:effectLst>
              </a:rPr>
              <a:t>3</a:t>
            </a:r>
            <a:r>
              <a:rPr lang="en-US" sz="2800" b="1" baseline="30000" dirty="0" smtClean="0">
                <a:solidFill>
                  <a:schemeClr val="accent4">
                    <a:lumMod val="50000"/>
                  </a:schemeClr>
                </a:solidFill>
                <a:effectLst>
                  <a:outerShdw blurRad="38100" dist="38100" dir="2700000" algn="tl">
                    <a:srgbClr val="000000">
                      <a:alpha val="43137"/>
                    </a:srgbClr>
                  </a:outerShdw>
                </a:effectLst>
              </a:rPr>
              <a:t>rd</a:t>
            </a:r>
            <a:r>
              <a:rPr lang="en-US" sz="2800" b="1" dirty="0" smtClean="0">
                <a:solidFill>
                  <a:schemeClr val="accent4">
                    <a:lumMod val="50000"/>
                  </a:schemeClr>
                </a:solidFill>
                <a:effectLst>
                  <a:outerShdw blurRad="38100" dist="38100" dir="2700000" algn="tl">
                    <a:srgbClr val="000000">
                      <a:alpha val="43137"/>
                    </a:srgbClr>
                  </a:outerShdw>
                </a:effectLst>
              </a:rPr>
              <a:t> International Conference and Exhibition on Pharmacognosy, Phytochemistry and Natural Products</a:t>
            </a:r>
          </a:p>
          <a:p>
            <a:pPr algn="ctr">
              <a:buFont typeface="Arial" charset="0"/>
              <a:buNone/>
              <a:defRPr/>
            </a:pPr>
            <a:r>
              <a:rPr lang="en-US" sz="2400" b="1" dirty="0" smtClean="0">
                <a:solidFill>
                  <a:schemeClr val="accent2">
                    <a:lumMod val="50000"/>
                  </a:schemeClr>
                </a:solidFill>
                <a:effectLst>
                  <a:outerShdw blurRad="38100" dist="38100" dir="2700000" algn="tl">
                    <a:srgbClr val="000000">
                      <a:alpha val="43137"/>
                    </a:srgbClr>
                  </a:outerShdw>
                </a:effectLst>
                <a:latin typeface="Arial Black" pitchFamily="34" charset="0"/>
              </a:rPr>
              <a:t>October 26-28, 2015 Hyderabad, India</a:t>
            </a:r>
          </a:p>
          <a:p>
            <a:pPr algn="ctr">
              <a:buFont typeface="Arial" charset="0"/>
              <a:buNone/>
              <a:defRPr/>
            </a:pPr>
            <a:r>
              <a:rPr lang="en-US" sz="2400" b="1" dirty="0" smtClean="0">
                <a:solidFill>
                  <a:srgbClr val="C00000"/>
                </a:solidFill>
                <a:effectLst>
                  <a:outerShdw blurRad="38100" dist="38100" dir="2700000" algn="tl">
                    <a:srgbClr val="000000">
                      <a:alpha val="43137"/>
                    </a:srgbClr>
                  </a:outerShdw>
                </a:effectLst>
              </a:rPr>
              <a:t>Theme: </a:t>
            </a:r>
            <a:r>
              <a:rPr lang="en-US" sz="2400" i="1" dirty="0" smtClean="0">
                <a:effectLst>
                  <a:outerShdw blurRad="38100" dist="38100" dir="2700000" algn="tl">
                    <a:srgbClr val="000000">
                      <a:alpha val="43137"/>
                    </a:srgbClr>
                  </a:outerShdw>
                </a:effectLst>
              </a:rPr>
              <a:t>Advanced trends for the future of Herbal Drugs and Products</a:t>
            </a:r>
          </a:p>
          <a:p>
            <a:pPr algn="ctr">
              <a:buFont typeface="Arial" charset="0"/>
              <a:buNone/>
              <a:defRPr/>
            </a:pPr>
            <a:r>
              <a:rPr lang="en-US" sz="2400" b="1" i="1" dirty="0" smtClean="0">
                <a:effectLst>
                  <a:outerShdw blurRad="38100" dist="38100" dir="2700000" algn="tl">
                    <a:srgbClr val="000000">
                      <a:alpha val="43137"/>
                    </a:srgbClr>
                  </a:outerShdw>
                </a:effectLst>
              </a:rPr>
              <a:t>Website:</a:t>
            </a:r>
            <a:r>
              <a:rPr lang="en-US" sz="2400" i="1" dirty="0" smtClean="0">
                <a:effectLst>
                  <a:outerShdw blurRad="38100" dist="38100" dir="2700000" algn="tl">
                    <a:srgbClr val="000000">
                      <a:alpha val="43137"/>
                    </a:srgbClr>
                  </a:outerShdw>
                </a:effectLst>
              </a:rPr>
              <a:t> </a:t>
            </a:r>
            <a:r>
              <a:rPr lang="en-US" sz="2400" i="1" dirty="0" smtClean="0">
                <a:effectLst>
                  <a:outerShdw blurRad="38100" dist="38100" dir="2700000" algn="tl">
                    <a:srgbClr val="000000">
                      <a:alpha val="43137"/>
                    </a:srgbClr>
                  </a:outerShdw>
                </a:effectLst>
                <a:hlinkClick r:id="rId2"/>
              </a:rPr>
              <a:t>http://pharmacognosy-phytochemistry-natural-products.pharmaceuticalconferences.com/</a:t>
            </a:r>
            <a:endParaRPr lang="en-US" sz="2400" i="1" dirty="0" smtClean="0">
              <a:effectLst>
                <a:outerShdw blurRad="38100" dist="38100" dir="2700000" algn="tl">
                  <a:srgbClr val="000000">
                    <a:alpha val="43137"/>
                  </a:srgbClr>
                </a:outerShdw>
              </a:effectLst>
            </a:endParaRPr>
          </a:p>
          <a:p>
            <a:pPr algn="ctr">
              <a:buFont typeface="Arial" charset="0"/>
              <a:buNone/>
              <a:defRPr/>
            </a:pPr>
            <a:endParaRPr lang="en-US" sz="24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83412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457200"/>
            <a:ext cx="5257800" cy="685784"/>
          </a:xfrm>
        </p:spPr>
        <p:txBody>
          <a:bodyPr>
            <a:noAutofit/>
          </a:bodyPr>
          <a:lstStyle/>
          <a:p>
            <a:r>
              <a:rPr lang="en-US" b="1" dirty="0" smtClean="0"/>
              <a:t>Introduction (Cont.)</a:t>
            </a:r>
            <a:endParaRPr lang="en-US" b="1" dirty="0"/>
          </a:p>
        </p:txBody>
      </p:sp>
      <p:sp>
        <p:nvSpPr>
          <p:cNvPr id="21" name="Rectangle 20"/>
          <p:cNvSpPr/>
          <p:nvPr/>
        </p:nvSpPr>
        <p:spPr>
          <a:xfrm>
            <a:off x="428596" y="1500174"/>
            <a:ext cx="4786346" cy="341632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50000"/>
              </a:lnSpc>
            </a:pPr>
            <a:r>
              <a:rPr lang="en-US" sz="2400" dirty="0" smtClean="0"/>
              <a:t>1- </a:t>
            </a:r>
            <a:r>
              <a:rPr lang="en-US" sz="2400" dirty="0" err="1" smtClean="0"/>
              <a:t>Flavonoids</a:t>
            </a:r>
            <a:r>
              <a:rPr lang="en-US" sz="2400" dirty="0" smtClean="0"/>
              <a:t> </a:t>
            </a:r>
            <a:r>
              <a:rPr lang="en-US" sz="2400" b="1" dirty="0" smtClean="0"/>
              <a:t>(El- </a:t>
            </a:r>
            <a:r>
              <a:rPr lang="en-US" sz="2400" b="1" dirty="0" err="1" smtClean="0"/>
              <a:t>Hela</a:t>
            </a:r>
            <a:r>
              <a:rPr lang="en-US" sz="2400" b="1" dirty="0" smtClean="0"/>
              <a:t> </a:t>
            </a:r>
            <a:r>
              <a:rPr lang="en-US" sz="2400" b="1" i="1" dirty="0" smtClean="0"/>
              <a:t>et al, </a:t>
            </a:r>
            <a:r>
              <a:rPr lang="en-US" sz="2400" b="1" dirty="0" smtClean="0"/>
              <a:t>2010 and </a:t>
            </a:r>
            <a:r>
              <a:rPr lang="en-US" sz="2400" b="1" dirty="0" err="1" smtClean="0"/>
              <a:t>Siddiqui</a:t>
            </a:r>
            <a:r>
              <a:rPr lang="en-US" sz="2400" b="1" dirty="0" smtClean="0"/>
              <a:t> </a:t>
            </a:r>
            <a:r>
              <a:rPr lang="en-US" sz="2400" b="1" i="1" dirty="0" smtClean="0"/>
              <a:t>et al</a:t>
            </a:r>
            <a:r>
              <a:rPr lang="en-US" sz="2400" b="1" dirty="0" smtClean="0"/>
              <a:t>, 2011):</a:t>
            </a:r>
          </a:p>
          <a:p>
            <a:pPr algn="just">
              <a:lnSpc>
                <a:spcPct val="150000"/>
              </a:lnSpc>
            </a:pPr>
            <a:r>
              <a:rPr lang="en-US" sz="2400" dirty="0" err="1" smtClean="0"/>
              <a:t>Apigenin</a:t>
            </a:r>
            <a:r>
              <a:rPr lang="en-US" sz="2400" dirty="0" smtClean="0"/>
              <a:t>		</a:t>
            </a:r>
            <a:r>
              <a:rPr lang="en-US" sz="2400" dirty="0" err="1" smtClean="0"/>
              <a:t>Luteolin</a:t>
            </a:r>
            <a:endParaRPr lang="en-US" sz="2400" dirty="0" smtClean="0"/>
          </a:p>
          <a:p>
            <a:pPr algn="just">
              <a:lnSpc>
                <a:spcPct val="150000"/>
              </a:lnSpc>
            </a:pPr>
            <a:r>
              <a:rPr lang="en-US" sz="2400" dirty="0" err="1" smtClean="0"/>
              <a:t>Vitexin</a:t>
            </a:r>
            <a:r>
              <a:rPr lang="en-US" sz="2400" dirty="0" smtClean="0"/>
              <a:t>			</a:t>
            </a:r>
            <a:r>
              <a:rPr lang="en-US" sz="2400" dirty="0" err="1" smtClean="0"/>
              <a:t>Isovitexin</a:t>
            </a:r>
            <a:endParaRPr lang="en-US" sz="2400" dirty="0" smtClean="0"/>
          </a:p>
          <a:p>
            <a:pPr algn="just">
              <a:lnSpc>
                <a:spcPct val="150000"/>
              </a:lnSpc>
            </a:pPr>
            <a:r>
              <a:rPr lang="en-US" sz="2400" dirty="0" err="1" smtClean="0"/>
              <a:t>Orientin</a:t>
            </a:r>
            <a:r>
              <a:rPr lang="en-US" sz="2400" dirty="0" smtClean="0"/>
              <a:t>		</a:t>
            </a:r>
            <a:r>
              <a:rPr lang="en-US" sz="2400" dirty="0" err="1" smtClean="0"/>
              <a:t>Isoorientin</a:t>
            </a:r>
            <a:endParaRPr lang="en-US" sz="2400" dirty="0" smtClean="0"/>
          </a:p>
          <a:p>
            <a:pPr algn="just">
              <a:lnSpc>
                <a:spcPct val="150000"/>
              </a:lnSpc>
            </a:pPr>
            <a:r>
              <a:rPr lang="en-US" sz="2400" dirty="0" err="1" smtClean="0"/>
              <a:t>Chrysoeriol</a:t>
            </a:r>
            <a:r>
              <a:rPr lang="en-US" sz="2400" dirty="0" smtClean="0"/>
              <a:t> </a:t>
            </a:r>
          </a:p>
        </p:txBody>
      </p:sp>
      <p:pic>
        <p:nvPicPr>
          <p:cNvPr id="2" name="Picture 2"/>
          <p:cNvPicPr>
            <a:picLocks noChangeAspect="1" noChangeArrowheads="1"/>
          </p:cNvPicPr>
          <p:nvPr/>
        </p:nvPicPr>
        <p:blipFill>
          <a:blip r:embed="rId2"/>
          <a:srcRect/>
          <a:stretch>
            <a:fillRect/>
          </a:stretch>
        </p:blipFill>
        <p:spPr bwMode="auto">
          <a:xfrm>
            <a:off x="5429256" y="1714488"/>
            <a:ext cx="2990450" cy="1771653"/>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5321566" y="3571876"/>
            <a:ext cx="3254161" cy="2000264"/>
          </a:xfrm>
          <a:prstGeom prst="rect">
            <a:avLst/>
          </a:prstGeom>
          <a:noFill/>
          <a:ln w="9525">
            <a:noFill/>
            <a:miter lim="800000"/>
            <a:headEnd/>
            <a:tailEnd/>
          </a:ln>
          <a:effectLst/>
        </p:spPr>
      </p:pic>
      <p:sp>
        <p:nvSpPr>
          <p:cNvPr id="12" name="TextBox 11"/>
          <p:cNvSpPr txBox="1"/>
          <p:nvPr/>
        </p:nvSpPr>
        <p:spPr>
          <a:xfrm>
            <a:off x="5286380" y="3571876"/>
            <a:ext cx="1428760" cy="369332"/>
          </a:xfrm>
          <a:prstGeom prst="rect">
            <a:avLst/>
          </a:prstGeom>
        </p:spPr>
        <p:style>
          <a:lnRef idx="0">
            <a:schemeClr val="accent4"/>
          </a:lnRef>
          <a:fillRef idx="3">
            <a:schemeClr val="accent4"/>
          </a:fillRef>
          <a:effectRef idx="3">
            <a:schemeClr val="accent4"/>
          </a:effectRef>
          <a:fontRef idx="minor">
            <a:schemeClr val="lt1"/>
          </a:fontRef>
        </p:style>
        <p:txBody>
          <a:bodyPr wrap="square" rtlCol="1">
            <a:spAutoFit/>
          </a:bodyPr>
          <a:lstStyle/>
          <a:p>
            <a:pPr algn="ctr"/>
            <a:r>
              <a:rPr lang="en-US" b="1" dirty="0" err="1" smtClean="0"/>
              <a:t>Apigenin</a:t>
            </a:r>
            <a:endParaRPr lang="ar-SA" b="1" dirty="0"/>
          </a:p>
        </p:txBody>
      </p:sp>
      <p:sp>
        <p:nvSpPr>
          <p:cNvPr id="13" name="TextBox 12"/>
          <p:cNvSpPr txBox="1"/>
          <p:nvPr/>
        </p:nvSpPr>
        <p:spPr>
          <a:xfrm>
            <a:off x="5072066" y="5500702"/>
            <a:ext cx="1428760" cy="369332"/>
          </a:xfrm>
          <a:prstGeom prst="rect">
            <a:avLst/>
          </a:prstGeom>
        </p:spPr>
        <p:style>
          <a:lnRef idx="0">
            <a:schemeClr val="accent3"/>
          </a:lnRef>
          <a:fillRef idx="3">
            <a:schemeClr val="accent3"/>
          </a:fillRef>
          <a:effectRef idx="3">
            <a:schemeClr val="accent3"/>
          </a:effectRef>
          <a:fontRef idx="minor">
            <a:schemeClr val="lt1"/>
          </a:fontRef>
        </p:style>
        <p:txBody>
          <a:bodyPr wrap="square" rtlCol="1">
            <a:spAutoFit/>
          </a:bodyPr>
          <a:lstStyle/>
          <a:p>
            <a:pPr algn="ctr"/>
            <a:r>
              <a:rPr lang="en-US" b="1" dirty="0" err="1" smtClean="0"/>
              <a:t>Luteolin</a:t>
            </a:r>
            <a:endParaRPr lang="ar-SA"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457200"/>
            <a:ext cx="5257800" cy="614346"/>
          </a:xfrm>
        </p:spPr>
        <p:txBody>
          <a:bodyPr>
            <a:noAutofit/>
          </a:bodyPr>
          <a:lstStyle/>
          <a:p>
            <a:r>
              <a:rPr lang="en-US" b="1" dirty="0" smtClean="0"/>
              <a:t>Introduction (Cont.)</a:t>
            </a:r>
            <a:endParaRPr lang="en-US" b="1" dirty="0"/>
          </a:p>
        </p:txBody>
      </p:sp>
      <p:sp>
        <p:nvSpPr>
          <p:cNvPr id="21" name="Rectangle 20"/>
          <p:cNvSpPr/>
          <p:nvPr/>
        </p:nvSpPr>
        <p:spPr>
          <a:xfrm>
            <a:off x="428596" y="1285860"/>
            <a:ext cx="3429024" cy="452431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50000"/>
              </a:lnSpc>
            </a:pPr>
            <a:r>
              <a:rPr lang="en-US" sz="2400" dirty="0" smtClean="0"/>
              <a:t>2- </a:t>
            </a:r>
            <a:r>
              <a:rPr lang="en-US" sz="2400" dirty="0" err="1" smtClean="0"/>
              <a:t>Iridoids</a:t>
            </a:r>
            <a:r>
              <a:rPr lang="en-US" sz="2400" dirty="0" smtClean="0"/>
              <a:t>: </a:t>
            </a:r>
            <a:r>
              <a:rPr lang="en-US" sz="2400" b="1" dirty="0" smtClean="0"/>
              <a:t>(</a:t>
            </a:r>
            <a:r>
              <a:rPr lang="en-US" sz="2400" b="1" dirty="0" err="1" smtClean="0"/>
              <a:t>Shu</a:t>
            </a:r>
            <a:r>
              <a:rPr lang="en-US" sz="2400" b="1" dirty="0" smtClean="0"/>
              <a:t> </a:t>
            </a:r>
            <a:r>
              <a:rPr lang="en-US" sz="2400" b="1" i="1" dirty="0" smtClean="0"/>
              <a:t>et al</a:t>
            </a:r>
            <a:r>
              <a:rPr lang="en-US" sz="2400" b="1" dirty="0" smtClean="0"/>
              <a:t>, 2014)</a:t>
            </a:r>
          </a:p>
          <a:p>
            <a:pPr algn="just">
              <a:lnSpc>
                <a:spcPct val="150000"/>
              </a:lnSpc>
            </a:pPr>
            <a:r>
              <a:rPr lang="en-US" sz="2400" dirty="0" smtClean="0"/>
              <a:t>New </a:t>
            </a:r>
            <a:r>
              <a:rPr lang="en-US" sz="2400" dirty="0" err="1" smtClean="0"/>
              <a:t>iridoids</a:t>
            </a:r>
            <a:r>
              <a:rPr lang="en-US" sz="2400" dirty="0" smtClean="0"/>
              <a:t> were isolated:</a:t>
            </a:r>
          </a:p>
          <a:p>
            <a:pPr algn="just">
              <a:lnSpc>
                <a:spcPct val="150000"/>
              </a:lnSpc>
            </a:pPr>
            <a:r>
              <a:rPr lang="en-US" sz="2400" dirty="0" smtClean="0"/>
              <a:t>1- </a:t>
            </a:r>
            <a:r>
              <a:rPr lang="en-US" sz="2400" dirty="0" err="1" smtClean="0"/>
              <a:t>verbeofflin</a:t>
            </a:r>
            <a:endParaRPr lang="en-US" sz="2400" dirty="0" smtClean="0"/>
          </a:p>
          <a:p>
            <a:pPr algn="just">
              <a:lnSpc>
                <a:spcPct val="150000"/>
              </a:lnSpc>
            </a:pPr>
            <a:r>
              <a:rPr lang="en-US" sz="2400" dirty="0" smtClean="0"/>
              <a:t>2- 7- </a:t>
            </a:r>
            <a:r>
              <a:rPr lang="en-US" sz="2400" dirty="0" err="1" smtClean="0"/>
              <a:t>hydroxydehydro</a:t>
            </a:r>
            <a:r>
              <a:rPr lang="en-US" sz="2400" dirty="0" smtClean="0"/>
              <a:t>- </a:t>
            </a:r>
            <a:r>
              <a:rPr lang="en-US" sz="2400" dirty="0" err="1" smtClean="0"/>
              <a:t>hastatoside</a:t>
            </a:r>
            <a:endParaRPr lang="en-US" sz="2400" dirty="0" smtClean="0"/>
          </a:p>
          <a:p>
            <a:pPr algn="just">
              <a:lnSpc>
                <a:spcPct val="150000"/>
              </a:lnSpc>
            </a:pPr>
            <a:r>
              <a:rPr lang="en-US" sz="2400" dirty="0" smtClean="0"/>
              <a:t>From </a:t>
            </a:r>
            <a:r>
              <a:rPr lang="en-US" sz="2400" i="1" dirty="0" smtClean="0"/>
              <a:t>V. </a:t>
            </a:r>
            <a:r>
              <a:rPr lang="en-US" sz="2400" i="1" dirty="0" err="1" smtClean="0"/>
              <a:t>officinalis</a:t>
            </a:r>
            <a:r>
              <a:rPr lang="en-US" sz="2400" dirty="0" smtClean="0"/>
              <a:t> </a:t>
            </a:r>
          </a:p>
        </p:txBody>
      </p:sp>
      <p:pic>
        <p:nvPicPr>
          <p:cNvPr id="2050" name="Picture 2"/>
          <p:cNvPicPr>
            <a:picLocks noChangeAspect="1" noChangeArrowheads="1"/>
          </p:cNvPicPr>
          <p:nvPr/>
        </p:nvPicPr>
        <p:blipFill>
          <a:blip r:embed="rId2"/>
          <a:srcRect/>
          <a:stretch>
            <a:fillRect/>
          </a:stretch>
        </p:blipFill>
        <p:spPr bwMode="auto">
          <a:xfrm>
            <a:off x="3895966" y="1857364"/>
            <a:ext cx="5248034" cy="328614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457200"/>
            <a:ext cx="5257800" cy="828660"/>
          </a:xfrm>
        </p:spPr>
        <p:txBody>
          <a:bodyPr>
            <a:noAutofit/>
          </a:bodyPr>
          <a:lstStyle/>
          <a:p>
            <a:r>
              <a:rPr lang="en-US" b="1" dirty="0" smtClean="0"/>
              <a:t>Introduction (Cont.)</a:t>
            </a:r>
            <a:endParaRPr lang="en-US" b="1" dirty="0"/>
          </a:p>
        </p:txBody>
      </p:sp>
      <p:sp>
        <p:nvSpPr>
          <p:cNvPr id="21" name="Rectangle 20"/>
          <p:cNvSpPr/>
          <p:nvPr/>
        </p:nvSpPr>
        <p:spPr>
          <a:xfrm>
            <a:off x="428596" y="1714488"/>
            <a:ext cx="3571900" cy="341632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50000"/>
              </a:lnSpc>
            </a:pPr>
            <a:r>
              <a:rPr lang="en-US" sz="2400" dirty="0" smtClean="0"/>
              <a:t>3-Phenylethanoids:</a:t>
            </a:r>
          </a:p>
          <a:p>
            <a:pPr algn="just">
              <a:lnSpc>
                <a:spcPct val="150000"/>
              </a:lnSpc>
            </a:pPr>
            <a:r>
              <a:rPr lang="en-US" sz="2400" dirty="0" smtClean="0"/>
              <a:t> </a:t>
            </a:r>
            <a:r>
              <a:rPr lang="en-US" sz="2400" b="1" dirty="0" smtClean="0"/>
              <a:t>(El-</a:t>
            </a:r>
            <a:r>
              <a:rPr lang="en-US" sz="2400" b="1" dirty="0" err="1" smtClean="0"/>
              <a:t>Hela</a:t>
            </a:r>
            <a:r>
              <a:rPr lang="en-US" sz="2400" b="1" dirty="0" smtClean="0"/>
              <a:t> </a:t>
            </a:r>
            <a:r>
              <a:rPr lang="en-US" sz="2400" b="1" i="1" dirty="0" smtClean="0"/>
              <a:t>et al</a:t>
            </a:r>
            <a:r>
              <a:rPr lang="en-US" sz="2400" b="1" dirty="0" smtClean="0"/>
              <a:t>, 2000)</a:t>
            </a:r>
          </a:p>
          <a:p>
            <a:pPr algn="just">
              <a:lnSpc>
                <a:spcPct val="150000"/>
              </a:lnSpc>
            </a:pPr>
            <a:r>
              <a:rPr lang="en-US" sz="2400" dirty="0" err="1" smtClean="0"/>
              <a:t>Verbascoside</a:t>
            </a:r>
            <a:r>
              <a:rPr lang="en-US" sz="2400" dirty="0" smtClean="0"/>
              <a:t> and </a:t>
            </a:r>
            <a:r>
              <a:rPr lang="en-US" sz="2400" dirty="0" err="1" smtClean="0"/>
              <a:t>martynoside</a:t>
            </a:r>
            <a:r>
              <a:rPr lang="en-US" sz="2400" dirty="0" smtClean="0"/>
              <a:t> were isolated from </a:t>
            </a:r>
            <a:r>
              <a:rPr lang="en-US" sz="2400" i="1" dirty="0" smtClean="0"/>
              <a:t>V. </a:t>
            </a:r>
            <a:r>
              <a:rPr lang="en-US" sz="2400" i="1" dirty="0" err="1" smtClean="0"/>
              <a:t>bipinnatifida</a:t>
            </a:r>
            <a:endParaRPr lang="en-US" sz="2400" i="1" dirty="0" smtClean="0"/>
          </a:p>
        </p:txBody>
      </p:sp>
      <p:pic>
        <p:nvPicPr>
          <p:cNvPr id="3074" name="Picture 2"/>
          <p:cNvPicPr>
            <a:picLocks noChangeAspect="1" noChangeArrowheads="1"/>
          </p:cNvPicPr>
          <p:nvPr/>
        </p:nvPicPr>
        <p:blipFill>
          <a:blip r:embed="rId2"/>
          <a:srcRect/>
          <a:stretch>
            <a:fillRect/>
          </a:stretch>
        </p:blipFill>
        <p:spPr bwMode="auto">
          <a:xfrm>
            <a:off x="4143372" y="2285992"/>
            <a:ext cx="4534544" cy="279048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457200"/>
            <a:ext cx="5257800" cy="828660"/>
          </a:xfrm>
        </p:spPr>
        <p:txBody>
          <a:bodyPr>
            <a:noAutofit/>
          </a:bodyPr>
          <a:lstStyle/>
          <a:p>
            <a:r>
              <a:rPr lang="en-US" b="1" dirty="0" smtClean="0"/>
              <a:t>Introduction (Cont.)</a:t>
            </a:r>
            <a:endParaRPr lang="en-US" b="1" dirty="0"/>
          </a:p>
        </p:txBody>
      </p:sp>
      <p:sp>
        <p:nvSpPr>
          <p:cNvPr id="12" name="Rectangle 11"/>
          <p:cNvSpPr/>
          <p:nvPr/>
        </p:nvSpPr>
        <p:spPr>
          <a:xfrm>
            <a:off x="357158" y="1142984"/>
            <a:ext cx="8358246" cy="5078313"/>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50000"/>
              </a:lnSpc>
            </a:pPr>
            <a:r>
              <a:rPr lang="en-US" sz="2400" dirty="0" smtClean="0"/>
              <a:t>4- </a:t>
            </a:r>
            <a:r>
              <a:rPr lang="en-US" sz="2400" dirty="0" err="1" smtClean="0"/>
              <a:t>Verbenachalcone</a:t>
            </a:r>
            <a:r>
              <a:rPr lang="en-US" sz="2400" dirty="0" smtClean="0"/>
              <a:t> </a:t>
            </a:r>
            <a:r>
              <a:rPr lang="en-US" sz="2400" b="1" dirty="0" smtClean="0"/>
              <a:t>(Li </a:t>
            </a:r>
            <a:r>
              <a:rPr lang="en-US" sz="2400" b="1" i="1" dirty="0" smtClean="0"/>
              <a:t>et al</a:t>
            </a:r>
            <a:r>
              <a:rPr lang="en-US" sz="2400" b="1" dirty="0" smtClean="0"/>
              <a:t>, 2001)</a:t>
            </a:r>
          </a:p>
          <a:p>
            <a:pPr algn="just">
              <a:lnSpc>
                <a:spcPct val="150000"/>
              </a:lnSpc>
            </a:pPr>
            <a:r>
              <a:rPr lang="en-US" sz="2400" dirty="0" smtClean="0"/>
              <a:t>A novel </a:t>
            </a:r>
            <a:r>
              <a:rPr lang="en-US" sz="2400" dirty="0" err="1" smtClean="0"/>
              <a:t>dimeric</a:t>
            </a:r>
            <a:r>
              <a:rPr lang="en-US" sz="2400" dirty="0" smtClean="0"/>
              <a:t> </a:t>
            </a:r>
            <a:r>
              <a:rPr lang="en-US" sz="2400" dirty="0" err="1" smtClean="0"/>
              <a:t>dihydrochalcone</a:t>
            </a:r>
            <a:r>
              <a:rPr lang="en-US" sz="2400" dirty="0" smtClean="0"/>
              <a:t>, </a:t>
            </a:r>
            <a:r>
              <a:rPr lang="en-US" sz="2400" dirty="0" err="1" smtClean="0"/>
              <a:t>verbenachalcone</a:t>
            </a:r>
            <a:r>
              <a:rPr lang="en-US" sz="2400" dirty="0" smtClean="0"/>
              <a:t> (1), was isolated from the aerial parts of </a:t>
            </a:r>
            <a:r>
              <a:rPr lang="en-US" sz="2400" i="1" dirty="0" smtClean="0"/>
              <a:t>Verbena </a:t>
            </a:r>
            <a:r>
              <a:rPr lang="en-US" sz="2400" i="1" dirty="0" err="1" smtClean="0"/>
              <a:t>littoralis</a:t>
            </a:r>
            <a:r>
              <a:rPr lang="en-US" sz="2400" dirty="0" smtClean="0"/>
              <a:t>.</a:t>
            </a:r>
          </a:p>
          <a:p>
            <a:pPr algn="just">
              <a:lnSpc>
                <a:spcPct val="150000"/>
              </a:lnSpc>
            </a:pPr>
            <a:endParaRPr lang="en-US" sz="2400" dirty="0" smtClean="0"/>
          </a:p>
          <a:p>
            <a:pPr algn="just">
              <a:lnSpc>
                <a:spcPct val="150000"/>
              </a:lnSpc>
            </a:pPr>
            <a:r>
              <a:rPr lang="en-US" sz="2400" dirty="0" smtClean="0"/>
              <a:t>5- Essential oil </a:t>
            </a:r>
            <a:r>
              <a:rPr lang="en-US" sz="2400" b="1" dirty="0" smtClean="0"/>
              <a:t>Shams </a:t>
            </a:r>
            <a:r>
              <a:rPr lang="en-US" sz="2400" b="1" dirty="0" err="1" smtClean="0"/>
              <a:t>Ardakani</a:t>
            </a:r>
            <a:r>
              <a:rPr lang="en-US" sz="2400" b="1" i="1" baseline="30000" dirty="0" smtClean="0"/>
              <a:t>  </a:t>
            </a:r>
            <a:r>
              <a:rPr lang="en-US" sz="2400" b="1" i="1" dirty="0" smtClean="0"/>
              <a:t>et al, </a:t>
            </a:r>
            <a:r>
              <a:rPr lang="en-US" sz="2400" b="1" dirty="0" smtClean="0"/>
              <a:t>2003)</a:t>
            </a:r>
          </a:p>
          <a:p>
            <a:pPr algn="just">
              <a:lnSpc>
                <a:spcPct val="150000"/>
              </a:lnSpc>
            </a:pPr>
            <a:r>
              <a:rPr lang="en-US" sz="2400" dirty="0" smtClean="0"/>
              <a:t>3-hexen-1-ol (7.28%), 1-octen-3-ol (32.76%), linalool (4.66%), </a:t>
            </a:r>
            <a:r>
              <a:rPr lang="en-US" sz="2400" dirty="0" err="1" smtClean="0"/>
              <a:t>verbenone</a:t>
            </a:r>
            <a:r>
              <a:rPr lang="en-US" sz="2400" dirty="0" smtClean="0"/>
              <a:t> (20.49%) and geranial (7.22%). </a:t>
            </a:r>
          </a:p>
          <a:p>
            <a:pPr algn="just">
              <a:lnSpc>
                <a:spcPct val="150000"/>
              </a:lnSpc>
            </a:pPr>
            <a:r>
              <a:rPr lang="en-US" sz="2400" dirty="0" smtClean="0"/>
              <a:t>Isolated from </a:t>
            </a:r>
            <a:r>
              <a:rPr lang="en-US" sz="2400" i="1" dirty="0" smtClean="0"/>
              <a:t>V. </a:t>
            </a:r>
            <a:r>
              <a:rPr lang="en-US" sz="2400" i="1" dirty="0" err="1" smtClean="0"/>
              <a:t>officinalis</a:t>
            </a:r>
            <a:endParaRPr lang="en-US" sz="2400" dirty="0" smtClean="0"/>
          </a:p>
          <a:p>
            <a:pPr algn="just">
              <a:lnSpc>
                <a:spcPct val="150000"/>
              </a:lnSpc>
            </a:pPr>
            <a:endParaRPr lang="en-US" sz="24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28596" y="285728"/>
            <a:ext cx="5257800" cy="614346"/>
          </a:xfrm>
        </p:spPr>
        <p:txBody>
          <a:bodyPr>
            <a:noAutofit/>
          </a:bodyPr>
          <a:lstStyle/>
          <a:p>
            <a:r>
              <a:rPr lang="en-US" b="1" dirty="0" smtClean="0"/>
              <a:t>Introduction (Cont.)</a:t>
            </a:r>
            <a:endParaRPr lang="en-US" b="1" dirty="0"/>
          </a:p>
        </p:txBody>
      </p:sp>
      <p:sp>
        <p:nvSpPr>
          <p:cNvPr id="12" name="Rectangle 11"/>
          <p:cNvSpPr/>
          <p:nvPr/>
        </p:nvSpPr>
        <p:spPr>
          <a:xfrm>
            <a:off x="285720" y="928670"/>
            <a:ext cx="5286412" cy="483209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en-US" sz="2200" dirty="0" smtClean="0"/>
              <a:t>6- </a:t>
            </a:r>
            <a:r>
              <a:rPr lang="en-US" sz="2200" dirty="0" err="1" smtClean="0"/>
              <a:t>Triterpenes</a:t>
            </a:r>
            <a:r>
              <a:rPr lang="en-US" sz="2200" dirty="0" smtClean="0"/>
              <a:t>: </a:t>
            </a:r>
            <a:r>
              <a:rPr lang="en-US" sz="2200" b="1" dirty="0" smtClean="0"/>
              <a:t>(</a:t>
            </a:r>
            <a:r>
              <a:rPr lang="en-US" sz="2200" b="1" dirty="0" err="1" smtClean="0"/>
              <a:t>Shu</a:t>
            </a:r>
            <a:r>
              <a:rPr lang="en-US" sz="2200" b="1" dirty="0" smtClean="0"/>
              <a:t> </a:t>
            </a:r>
            <a:r>
              <a:rPr lang="en-US" sz="2200" b="1" i="1" dirty="0" smtClean="0"/>
              <a:t>et al</a:t>
            </a:r>
            <a:r>
              <a:rPr lang="en-US" sz="2200" b="1" dirty="0" smtClean="0"/>
              <a:t>, 2013)</a:t>
            </a:r>
          </a:p>
          <a:p>
            <a:pPr algn="just"/>
            <a:endParaRPr lang="en-US" sz="2200" dirty="0" smtClean="0"/>
          </a:p>
          <a:p>
            <a:pPr algn="just"/>
            <a:r>
              <a:rPr lang="el-GR" sz="2200" dirty="0" smtClean="0"/>
              <a:t>3α,19,23-</a:t>
            </a:r>
            <a:r>
              <a:rPr lang="en-US" sz="2200" dirty="0" smtClean="0"/>
              <a:t>trihydroxyurs-12-en-28-oic acid, namely, 4-epi-barbinervic acid.</a:t>
            </a:r>
          </a:p>
          <a:p>
            <a:pPr algn="just"/>
            <a:endParaRPr lang="en-US" sz="2200" dirty="0" smtClean="0"/>
          </a:p>
          <a:p>
            <a:pPr algn="just"/>
            <a:r>
              <a:rPr lang="en-US" sz="2200" dirty="0" smtClean="0"/>
              <a:t> 2</a:t>
            </a:r>
            <a:r>
              <a:rPr lang="el-GR" sz="2200" dirty="0" smtClean="0"/>
              <a:t>α,3β-</a:t>
            </a:r>
            <a:r>
              <a:rPr lang="en-US" sz="2200" dirty="0" smtClean="0"/>
              <a:t>dihydroxyurs-12-en-28-oic acid.</a:t>
            </a:r>
          </a:p>
          <a:p>
            <a:pPr algn="just"/>
            <a:endParaRPr lang="en-US" sz="2200" dirty="0" smtClean="0"/>
          </a:p>
          <a:p>
            <a:pPr algn="just"/>
            <a:r>
              <a:rPr lang="en-US" sz="2200" dirty="0" smtClean="0"/>
              <a:t>3</a:t>
            </a:r>
            <a:r>
              <a:rPr lang="el-GR" sz="2200" dirty="0" smtClean="0"/>
              <a:t>α,24-</a:t>
            </a:r>
            <a:r>
              <a:rPr lang="en-US" sz="2200" dirty="0" smtClean="0"/>
              <a:t>dihydroxyurs-12-en- 28-oic acid.</a:t>
            </a:r>
          </a:p>
          <a:p>
            <a:pPr algn="just"/>
            <a:endParaRPr lang="en-US" sz="2200" dirty="0" smtClean="0"/>
          </a:p>
          <a:p>
            <a:pPr algn="just"/>
            <a:r>
              <a:rPr lang="en-US" sz="2200" dirty="0" smtClean="0"/>
              <a:t>3</a:t>
            </a:r>
            <a:r>
              <a:rPr lang="el-GR" sz="2200" dirty="0" smtClean="0"/>
              <a:t>α,24-</a:t>
            </a:r>
            <a:r>
              <a:rPr lang="en-US" sz="2200" dirty="0" smtClean="0"/>
              <a:t>dihydroxy-olean-12-en-28-oic acid</a:t>
            </a:r>
          </a:p>
          <a:p>
            <a:pPr algn="just"/>
            <a:endParaRPr lang="en-US" sz="2200" dirty="0" smtClean="0"/>
          </a:p>
          <a:p>
            <a:pPr algn="just"/>
            <a:r>
              <a:rPr lang="en-US" sz="2200" dirty="0" smtClean="0"/>
              <a:t> </a:t>
            </a:r>
            <a:r>
              <a:rPr lang="en-US" sz="2200" dirty="0" err="1" smtClean="0"/>
              <a:t>ursolic</a:t>
            </a:r>
            <a:r>
              <a:rPr lang="en-US" sz="2200" dirty="0" smtClean="0"/>
              <a:t> acid </a:t>
            </a:r>
          </a:p>
          <a:p>
            <a:pPr algn="just"/>
            <a:endParaRPr lang="en-US" sz="2200" dirty="0" smtClean="0"/>
          </a:p>
          <a:p>
            <a:pPr algn="just"/>
            <a:r>
              <a:rPr lang="en-US" sz="2200" dirty="0" smtClean="0"/>
              <a:t>Isolated from </a:t>
            </a:r>
            <a:r>
              <a:rPr lang="en-US" sz="2200" i="1" dirty="0" smtClean="0"/>
              <a:t>Verbena </a:t>
            </a:r>
            <a:r>
              <a:rPr lang="en-US" sz="2200" i="1" dirty="0" err="1" smtClean="0"/>
              <a:t>officinalis</a:t>
            </a:r>
            <a:endParaRPr lang="en-US" sz="2200" dirty="0" smtClean="0"/>
          </a:p>
        </p:txBody>
      </p:sp>
      <p:pic>
        <p:nvPicPr>
          <p:cNvPr id="1026" name="Picture 2" descr="C:\Users\DELL\Pictures\triterpene verbena1.png"/>
          <p:cNvPicPr>
            <a:picLocks noChangeAspect="1" noChangeArrowheads="1"/>
          </p:cNvPicPr>
          <p:nvPr/>
        </p:nvPicPr>
        <p:blipFill>
          <a:blip r:embed="rId2"/>
          <a:srcRect/>
          <a:stretch>
            <a:fillRect/>
          </a:stretch>
        </p:blipFill>
        <p:spPr bwMode="auto">
          <a:xfrm>
            <a:off x="5929322" y="0"/>
            <a:ext cx="3214678" cy="2786082"/>
          </a:xfrm>
          <a:prstGeom prst="rect">
            <a:avLst/>
          </a:prstGeom>
          <a:noFill/>
        </p:spPr>
      </p:pic>
      <p:pic>
        <p:nvPicPr>
          <p:cNvPr id="1027" name="Picture 3" descr="C:\Users\DELL\Pictures\triterpene verbena 2.png"/>
          <p:cNvPicPr>
            <a:picLocks noChangeAspect="1" noChangeArrowheads="1"/>
          </p:cNvPicPr>
          <p:nvPr/>
        </p:nvPicPr>
        <p:blipFill>
          <a:blip r:embed="rId3"/>
          <a:srcRect/>
          <a:stretch>
            <a:fillRect/>
          </a:stretch>
        </p:blipFill>
        <p:spPr bwMode="auto">
          <a:xfrm>
            <a:off x="6000760" y="2214554"/>
            <a:ext cx="2902650" cy="2156461"/>
          </a:xfrm>
          <a:prstGeom prst="rect">
            <a:avLst/>
          </a:prstGeom>
          <a:noFill/>
        </p:spPr>
      </p:pic>
      <p:pic>
        <p:nvPicPr>
          <p:cNvPr id="1028" name="Picture 4" descr="C:\Users\DELL\Pictures\ursolic acid.png"/>
          <p:cNvPicPr>
            <a:picLocks noChangeAspect="1" noChangeArrowheads="1"/>
          </p:cNvPicPr>
          <p:nvPr/>
        </p:nvPicPr>
        <p:blipFill>
          <a:blip r:embed="rId4"/>
          <a:srcRect/>
          <a:stretch>
            <a:fillRect/>
          </a:stretch>
        </p:blipFill>
        <p:spPr bwMode="auto">
          <a:xfrm>
            <a:off x="6215074" y="4071942"/>
            <a:ext cx="2755466" cy="1928826"/>
          </a:xfrm>
          <a:prstGeom prst="rect">
            <a:avLst/>
          </a:prstGeom>
          <a:noFill/>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StockLayouts Computer &amp; Information Technology TC998">
  <a:themeElements>
    <a:clrScheme name="Custom 1">
      <a:dk1>
        <a:sysClr val="windowText" lastClr="000000"/>
      </a:dk1>
      <a:lt1>
        <a:sysClr val="window" lastClr="FFFFFF"/>
      </a:lt1>
      <a:dk2>
        <a:srgbClr val="3F3F42"/>
      </a:dk2>
      <a:lt2>
        <a:srgbClr val="DEDDDC"/>
      </a:lt2>
      <a:accent1>
        <a:srgbClr val="E82683"/>
      </a:accent1>
      <a:accent2>
        <a:srgbClr val="EB632D"/>
      </a:accent2>
      <a:accent3>
        <a:srgbClr val="E5322C"/>
      </a:accent3>
      <a:accent4>
        <a:srgbClr val="009ED6"/>
      </a:accent4>
      <a:accent5>
        <a:srgbClr val="374B8C"/>
      </a:accent5>
      <a:accent6>
        <a:srgbClr val="6D2D7A"/>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3829</TotalTime>
  <Words>2693</Words>
  <Application>Microsoft Office PowerPoint</Application>
  <PresentationFormat>On-screen Show (4:3)</PresentationFormat>
  <Paragraphs>747</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StockLayouts Computer &amp; Information Technology TC998</vt:lpstr>
      <vt:lpstr>About OMICS Group</vt:lpstr>
      <vt:lpstr>About OMICS Group Conferences</vt:lpstr>
      <vt:lpstr>Phytochemical and biological investigation of Verbena tenara Spring cultivated in Egypt</vt:lpstr>
      <vt:lpstr>Introduction</vt:lpstr>
      <vt:lpstr>Introduction (Cont.)</vt:lpstr>
      <vt:lpstr>Introduction (Cont.)</vt:lpstr>
      <vt:lpstr>Introduction (Cont.)</vt:lpstr>
      <vt:lpstr>Introduction (Cont.)</vt:lpstr>
      <vt:lpstr>Introduction (Cont.)</vt:lpstr>
      <vt:lpstr>Introduction (Cont.)</vt:lpstr>
      <vt:lpstr>Introduction (Cont.)</vt:lpstr>
      <vt:lpstr>Introduction (Cont.)</vt:lpstr>
      <vt:lpstr>Aim of Work</vt:lpstr>
      <vt:lpstr>Aim of Work (Cont.)</vt:lpstr>
      <vt:lpstr>Essential oil</vt:lpstr>
      <vt:lpstr>Essential oil (Cont.)</vt:lpstr>
      <vt:lpstr>PowerPoint Presentation</vt:lpstr>
      <vt:lpstr>Results of Quantitative Analysis</vt:lpstr>
      <vt:lpstr>PowerPoint Presentation</vt:lpstr>
      <vt:lpstr>PowerPoint Presentation</vt:lpstr>
      <vt:lpstr>Flavonoid content</vt:lpstr>
      <vt:lpstr>PowerPoint Presentation</vt:lpstr>
      <vt:lpstr>Biological Study</vt:lpstr>
      <vt:lpstr>Anti-inflammatory</vt:lpstr>
      <vt:lpstr>Anti-inflammatory (Cont.)</vt:lpstr>
      <vt:lpstr>Antimicrobial Activity</vt:lpstr>
      <vt:lpstr>Antimicrobial Activity</vt:lpstr>
      <vt:lpstr>PowerPoint Presentation</vt:lpstr>
      <vt:lpstr>Antioxidant Activity</vt:lpstr>
      <vt:lpstr>PowerPoint Presentation</vt:lpstr>
      <vt:lpstr>Discussion</vt:lpstr>
      <vt:lpstr>Discussion (Cont.)</vt:lpstr>
      <vt:lpstr>Discussion (Cont.)</vt:lpstr>
      <vt:lpstr>Discussion (Cont.)</vt:lpstr>
      <vt:lpstr>Discussion (Cont.)</vt:lpstr>
      <vt:lpstr>Conclusion</vt:lpstr>
      <vt:lpstr>Conclusion</vt:lpstr>
      <vt:lpstr>PowerPoint Presentation</vt:lpstr>
      <vt:lpstr>PowerPoint Presentation</vt:lpstr>
      <vt:lpstr>Lets Meet again at Pharmacognosy-2015</vt:lpstr>
    </vt:vector>
  </TitlesOfParts>
  <Company>StockLayouts LLC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StockLayouts</dc:creator>
  <cp:lastModifiedBy>Syeda Aeliya Fatima Zaidi</cp:lastModifiedBy>
  <cp:revision>484</cp:revision>
  <dcterms:created xsi:type="dcterms:W3CDTF">2010-07-09T22:21:36Z</dcterms:created>
  <dcterms:modified xsi:type="dcterms:W3CDTF">2014-09-23T16:17:00Z</dcterms:modified>
</cp:coreProperties>
</file>