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41"/>
  </p:notesMasterIdLst>
  <p:handoutMasterIdLst>
    <p:handoutMasterId r:id="rId42"/>
  </p:handoutMasterIdLst>
  <p:sldIdLst>
    <p:sldId id="300" r:id="rId3"/>
    <p:sldId id="301" r:id="rId4"/>
    <p:sldId id="256" r:id="rId5"/>
    <p:sldId id="276" r:id="rId6"/>
    <p:sldId id="277" r:id="rId7"/>
    <p:sldId id="285" r:id="rId8"/>
    <p:sldId id="278" r:id="rId9"/>
    <p:sldId id="294" r:id="rId10"/>
    <p:sldId id="279" r:id="rId11"/>
    <p:sldId id="286" r:id="rId12"/>
    <p:sldId id="280" r:id="rId13"/>
    <p:sldId id="284" r:id="rId14"/>
    <p:sldId id="281" r:id="rId15"/>
    <p:sldId id="282" r:id="rId16"/>
    <p:sldId id="283" r:id="rId17"/>
    <p:sldId id="260" r:id="rId18"/>
    <p:sldId id="288" r:id="rId19"/>
    <p:sldId id="261" r:id="rId20"/>
    <p:sldId id="287" r:id="rId21"/>
    <p:sldId id="289" r:id="rId22"/>
    <p:sldId id="291" r:id="rId23"/>
    <p:sldId id="290" r:id="rId24"/>
    <p:sldId id="295" r:id="rId25"/>
    <p:sldId id="265" r:id="rId26"/>
    <p:sldId id="263" r:id="rId27"/>
    <p:sldId id="264" r:id="rId28"/>
    <p:sldId id="268" r:id="rId29"/>
    <p:sldId id="299" r:id="rId30"/>
    <p:sldId id="269" r:id="rId31"/>
    <p:sldId id="270" r:id="rId32"/>
    <p:sldId id="271" r:id="rId33"/>
    <p:sldId id="272" r:id="rId34"/>
    <p:sldId id="273" r:id="rId35"/>
    <p:sldId id="296" r:id="rId36"/>
    <p:sldId id="297" r:id="rId37"/>
    <p:sldId id="274" r:id="rId38"/>
    <p:sldId id="298" r:id="rId39"/>
    <p:sldId id="302" r:id="rId40"/>
  </p:sldIdLst>
  <p:sldSz cx="9144000" cy="6858000" type="screen4x3"/>
  <p:notesSz cx="6858000" cy="9144000"/>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CC"/>
    <a:srgbClr val="FFFF99"/>
    <a:srgbClr val="3333FF"/>
    <a:srgbClr val="FF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882" autoAdjust="0"/>
    <p:restoredTop sz="81623" autoAdjust="0"/>
  </p:normalViewPr>
  <p:slideViewPr>
    <p:cSldViewPr>
      <p:cViewPr varScale="1">
        <p:scale>
          <a:sx n="73" d="100"/>
          <a:sy n="73" d="100"/>
        </p:scale>
        <p:origin x="-1284" y="-102"/>
      </p:cViewPr>
      <p:guideLst>
        <p:guide orient="horz" pos="2160"/>
        <p:guide pos="2880"/>
      </p:guideLst>
    </p:cSldViewPr>
  </p:slideViewPr>
  <p:notesTextViewPr>
    <p:cViewPr>
      <p:scale>
        <a:sx n="3" d="2"/>
        <a:sy n="3" d="2"/>
      </p:scale>
      <p:origin x="0" y="0"/>
    </p:cViewPr>
  </p:notesTextViewPr>
  <p:notesViewPr>
    <p:cSldViewPr>
      <p:cViewPr>
        <p:scale>
          <a:sx n="100" d="100"/>
          <a:sy n="100" d="100"/>
        </p:scale>
        <p:origin x="994" y="-1358"/>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SG"/>
              <a:t>Site of primary injury</a:t>
            </a:r>
          </a:p>
        </c:rich>
      </c:tx>
      <c:layout>
        <c:manualLayout>
          <c:xMode val="edge"/>
          <c:yMode val="edge"/>
          <c:x val="0.26249640964690735"/>
          <c:y val="2.1241990044775349E-2"/>
        </c:manualLayout>
      </c:layout>
    </c:title>
    <c:plotArea>
      <c:layout>
        <c:manualLayout>
          <c:layoutTarget val="inner"/>
          <c:xMode val="edge"/>
          <c:yMode val="edge"/>
          <c:x val="0.16841826375476671"/>
          <c:y val="9.3139763871445527E-2"/>
          <c:w val="0.67959441390580966"/>
          <c:h val="0.82682349524606868"/>
        </c:manualLayout>
      </c:layout>
      <c:pieChart>
        <c:varyColors val="1"/>
        <c:ser>
          <c:idx val="0"/>
          <c:order val="0"/>
          <c:explosion val="24"/>
          <c:dPt>
            <c:idx val="0"/>
            <c:explosion val="0"/>
          </c:dPt>
          <c:dPt>
            <c:idx val="1"/>
            <c:explosion val="0"/>
          </c:dPt>
          <c:dPt>
            <c:idx val="2"/>
            <c:explosion val="0"/>
          </c:dPt>
          <c:dPt>
            <c:idx val="3"/>
            <c:explosion val="0"/>
          </c:dPt>
          <c:dPt>
            <c:idx val="4"/>
            <c:explosion val="0"/>
          </c:dPt>
          <c:dPt>
            <c:idx val="5"/>
            <c:explosion val="0"/>
          </c:dPt>
          <c:dPt>
            <c:idx val="6"/>
            <c:explosion val="0"/>
          </c:dPt>
          <c:dPt>
            <c:idx val="7"/>
            <c:explosion val="0"/>
          </c:dPt>
          <c:dLbls>
            <c:dLbl>
              <c:idx val="0"/>
              <c:layout>
                <c:manualLayout>
                  <c:x val="4.6638934284157982E-2"/>
                  <c:y val="-4.231768813208648E-2"/>
                </c:manualLayout>
              </c:layout>
              <c:tx>
                <c:rich>
                  <a:bodyPr/>
                  <a:lstStyle/>
                  <a:p>
                    <a:r>
                      <a:rPr lang="en-US" dirty="0"/>
                      <a:t>Soft </a:t>
                    </a:r>
                    <a:r>
                      <a:rPr lang="en-US" dirty="0" smtClean="0"/>
                      <a:t>tissue</a:t>
                    </a:r>
                    <a:r>
                      <a:rPr lang="en-US" baseline="0" dirty="0" smtClean="0"/>
                      <a:t> </a:t>
                    </a:r>
                    <a:r>
                      <a:rPr lang="en-US" dirty="0" smtClean="0"/>
                      <a:t>47</a:t>
                    </a:r>
                    <a:r>
                      <a:rPr lang="en-US" dirty="0"/>
                      <a:t>%</a:t>
                    </a:r>
                  </a:p>
                </c:rich>
              </c:tx>
              <c:showCatName val="1"/>
              <c:showPercent val="1"/>
              <c:extLst>
                <c:ext xmlns:c15="http://schemas.microsoft.com/office/drawing/2012/chart" uri="{CE6537A1-D6FC-4f65-9D91-7224C49458BB}">
                  <c15:layout/>
                </c:ext>
              </c:extLst>
            </c:dLbl>
            <c:dLbl>
              <c:idx val="1"/>
              <c:layout>
                <c:manualLayout>
                  <c:x val="0.1848816421532215"/>
                  <c:y val="-1.2046828056224762E-2"/>
                </c:manualLayout>
              </c:layout>
              <c:tx>
                <c:rich>
                  <a:bodyPr/>
                  <a:lstStyle/>
                  <a:p>
                    <a:r>
                      <a:rPr lang="en-US" dirty="0" smtClean="0"/>
                      <a:t>Multiple 5%</a:t>
                    </a:r>
                    <a:endParaRPr lang="en-US" dirty="0"/>
                  </a:p>
                </c:rich>
              </c:tx>
              <c:showCatName val="1"/>
              <c:showPercent val="1"/>
              <c:extLst>
                <c:ext xmlns:c15="http://schemas.microsoft.com/office/drawing/2012/chart" uri="{CE6537A1-D6FC-4f65-9D91-7224C49458BB}">
                  <c15:layout/>
                </c:ext>
              </c:extLst>
            </c:dLbl>
            <c:dLbl>
              <c:idx val="2"/>
              <c:layout>
                <c:manualLayout>
                  <c:x val="4.522334472341899E-2"/>
                  <c:y val="8.2148528240863064E-2"/>
                </c:manualLayout>
              </c:layout>
              <c:tx>
                <c:rich>
                  <a:bodyPr/>
                  <a:lstStyle/>
                  <a:p>
                    <a:r>
                      <a:rPr lang="en-US" dirty="0" smtClean="0"/>
                      <a:t> Head</a:t>
                    </a:r>
                    <a:r>
                      <a:rPr lang="en-US" baseline="0" dirty="0" smtClean="0"/>
                      <a:t> </a:t>
                    </a:r>
                    <a:r>
                      <a:rPr lang="en-US" dirty="0" smtClean="0"/>
                      <a:t>2%</a:t>
                    </a:r>
                    <a:endParaRPr lang="en-US" dirty="0"/>
                  </a:p>
                </c:rich>
              </c:tx>
              <c:showCatName val="1"/>
              <c:showPercent val="1"/>
              <c:extLst>
                <c:ext xmlns:c15="http://schemas.microsoft.com/office/drawing/2012/chart" uri="{CE6537A1-D6FC-4f65-9D91-7224C49458BB}">
                  <c15:layout/>
                </c:ext>
              </c:extLst>
            </c:dLbl>
            <c:dLbl>
              <c:idx val="3"/>
              <c:layout>
                <c:manualLayout>
                  <c:x val="-0.13881122171049382"/>
                  <c:y val="6.7482903108123299E-2"/>
                </c:manualLayout>
              </c:layout>
              <c:tx>
                <c:rich>
                  <a:bodyPr/>
                  <a:lstStyle/>
                  <a:p>
                    <a:r>
                      <a:rPr lang="en-US" dirty="0"/>
                      <a:t>Face </a:t>
                    </a:r>
                    <a:r>
                      <a:rPr lang="en-US" dirty="0" smtClean="0"/>
                      <a:t>6</a:t>
                    </a:r>
                    <a:r>
                      <a:rPr lang="en-US" dirty="0"/>
                      <a:t>%</a:t>
                    </a:r>
                  </a:p>
                </c:rich>
              </c:tx>
              <c:showCatName val="1"/>
              <c:showPercent val="1"/>
              <c:extLst>
                <c:ext xmlns:c15="http://schemas.microsoft.com/office/drawing/2012/chart" uri="{CE6537A1-D6FC-4f65-9D91-7224C49458BB}">
                  <c15:layout/>
                </c:ext>
              </c:extLst>
            </c:dLbl>
            <c:dLbl>
              <c:idx val="4"/>
              <c:layout>
                <c:manualLayout>
                  <c:x val="-0.17105110681919486"/>
                  <c:y val="3.6430290080052143E-2"/>
                </c:manualLayout>
              </c:layout>
              <c:tx>
                <c:rich>
                  <a:bodyPr/>
                  <a:lstStyle/>
                  <a:p>
                    <a:r>
                      <a:rPr lang="en-US" smtClean="0"/>
                      <a:t>Neck 2</a:t>
                    </a:r>
                    <a:r>
                      <a:rPr lang="en-US"/>
                      <a:t>%</a:t>
                    </a:r>
                  </a:p>
                </c:rich>
              </c:tx>
              <c:showCatName val="1"/>
              <c:showPercent val="1"/>
              <c:extLst>
                <c:ext xmlns:c15="http://schemas.microsoft.com/office/drawing/2012/chart" uri="{CE6537A1-D6FC-4f65-9D91-7224C49458BB}">
                  <c15:layout/>
                </c:ext>
              </c:extLst>
            </c:dLbl>
            <c:dLbl>
              <c:idx val="5"/>
              <c:layout>
                <c:manualLayout>
                  <c:x val="-0.14353736443321943"/>
                  <c:y val="-5.3525826315883013E-2"/>
                </c:manualLayout>
              </c:layout>
              <c:tx>
                <c:rich>
                  <a:bodyPr/>
                  <a:lstStyle/>
                  <a:p>
                    <a:r>
                      <a:rPr lang="en-US" dirty="0" smtClean="0"/>
                      <a:t>Chest 4</a:t>
                    </a:r>
                    <a:r>
                      <a:rPr lang="en-US" dirty="0"/>
                      <a:t>%</a:t>
                    </a:r>
                  </a:p>
                </c:rich>
              </c:tx>
              <c:showCatName val="1"/>
              <c:showPercent val="1"/>
              <c:extLst>
                <c:ext xmlns:c15="http://schemas.microsoft.com/office/drawing/2012/chart" uri="{CE6537A1-D6FC-4f65-9D91-7224C49458BB}">
                  <c15:layout/>
                </c:ext>
              </c:extLst>
            </c:dLbl>
            <c:dLbl>
              <c:idx val="6"/>
              <c:layout>
                <c:manualLayout>
                  <c:x val="-6.6136780072302309E-2"/>
                  <c:y val="-6.84249229468743E-2"/>
                </c:manualLayout>
              </c:layout>
              <c:showCatName val="1"/>
              <c:showPercent val="1"/>
              <c:extLst>
                <c:ext xmlns:c15="http://schemas.microsoft.com/office/drawing/2012/chart" uri="{CE6537A1-D6FC-4f65-9D91-7224C49458BB}">
                  <c15:layout/>
                </c:ext>
              </c:extLst>
            </c:dLbl>
            <c:dLbl>
              <c:idx val="7"/>
              <c:layout>
                <c:manualLayout>
                  <c:x val="-7.0478878819392854E-2"/>
                  <c:y val="4.9670684686047128E-2"/>
                </c:manualLayout>
              </c:layout>
              <c:showCatName val="1"/>
              <c:showPercent val="1"/>
              <c:extLst>
                <c:ext xmlns:c15="http://schemas.microsoft.com/office/drawing/2012/chart" uri="{CE6537A1-D6FC-4f65-9D91-7224C49458BB}">
                  <c15:layout/>
                </c:ext>
              </c:extLst>
            </c:dLbl>
            <c:spPr>
              <a:noFill/>
              <a:ln>
                <a:noFill/>
              </a:ln>
              <a:effectLst/>
            </c:spPr>
            <c:showCatName val="1"/>
            <c:showPercent val="1"/>
            <c:showLeaderLines val="1"/>
            <c:extLst>
              <c:ext xmlns:c15="http://schemas.microsoft.com/office/drawing/2012/chart" uri="{CE6537A1-D6FC-4f65-9D91-7224C49458BB}"/>
            </c:extLst>
          </c:dLbls>
          <c:cat>
            <c:strRef>
              <c:f>Sheet1!$A$14:$A$21</c:f>
              <c:strCache>
                <c:ptCount val="8"/>
                <c:pt idx="0">
                  <c:v>Soft tissue</c:v>
                </c:pt>
                <c:pt idx="1">
                  <c:v>Multiple</c:v>
                </c:pt>
                <c:pt idx="2">
                  <c:v>Head</c:v>
                </c:pt>
                <c:pt idx="3">
                  <c:v>Face </c:v>
                </c:pt>
                <c:pt idx="4">
                  <c:v>Neck </c:v>
                </c:pt>
                <c:pt idx="5">
                  <c:v>Chest </c:v>
                </c:pt>
                <c:pt idx="6">
                  <c:v>Abdomen </c:v>
                </c:pt>
                <c:pt idx="7">
                  <c:v>Extremity</c:v>
                </c:pt>
              </c:strCache>
            </c:strRef>
          </c:cat>
          <c:val>
            <c:numRef>
              <c:f>Sheet1!$B$14:$B$21</c:f>
              <c:numCache>
                <c:formatCode>0%</c:formatCode>
                <c:ptCount val="8"/>
                <c:pt idx="0">
                  <c:v>0.47000000000000008</c:v>
                </c:pt>
                <c:pt idx="1">
                  <c:v>5.0000000000000114E-2</c:v>
                </c:pt>
                <c:pt idx="2">
                  <c:v>2.0000000000000042E-2</c:v>
                </c:pt>
                <c:pt idx="3">
                  <c:v>6.0000000000000123E-2</c:v>
                </c:pt>
                <c:pt idx="4">
                  <c:v>2.0000000000000042E-2</c:v>
                </c:pt>
                <c:pt idx="5">
                  <c:v>4.0000000000000084E-2</c:v>
                </c:pt>
                <c:pt idx="6">
                  <c:v>8.0000000000000168E-2</c:v>
                </c:pt>
                <c:pt idx="7">
                  <c:v>0.26</c:v>
                </c:pt>
              </c:numCache>
            </c:numRef>
          </c:val>
        </c:ser>
        <c:dLbls>
          <c:showCatName val="1"/>
          <c:showPercent val="1"/>
        </c:dLbls>
        <c:firstSliceAng val="0"/>
      </c:pieChart>
    </c:plotArea>
    <c:plotVisOnly val="1"/>
    <c:dispBlanksAs val="zero"/>
  </c:chart>
  <c:txPr>
    <a:bodyPr/>
    <a:lstStyle/>
    <a:p>
      <a:pPr>
        <a:defRPr sz="14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SG"/>
              <a:t>Mechanism of wounding</a:t>
            </a:r>
          </a:p>
        </c:rich>
      </c:tx>
      <c:layout>
        <c:manualLayout>
          <c:xMode val="edge"/>
          <c:yMode val="edge"/>
          <c:x val="0.24117585301837272"/>
          <c:y val="0"/>
        </c:manualLayout>
      </c:layout>
    </c:title>
    <c:plotArea>
      <c:layout>
        <c:manualLayout>
          <c:layoutTarget val="inner"/>
          <c:xMode val="edge"/>
          <c:yMode val="edge"/>
          <c:x val="0.23837684763088818"/>
          <c:y val="0.16348745650979682"/>
          <c:w val="0.52500069070313582"/>
          <c:h val="0.6959311481413657"/>
        </c:manualLayout>
      </c:layout>
      <c:pieChart>
        <c:varyColors val="1"/>
        <c:ser>
          <c:idx val="0"/>
          <c:order val="0"/>
          <c:dLbls>
            <c:dLbl>
              <c:idx val="0"/>
              <c:layout>
                <c:manualLayout>
                  <c:x val="-7.2056982613245856E-4"/>
                  <c:y val="3.2998541848935553E-2"/>
                </c:manualLayout>
              </c:layout>
              <c:showCatName val="1"/>
              <c:showPercent val="1"/>
              <c:extLst>
                <c:ext xmlns:c15="http://schemas.microsoft.com/office/drawing/2012/chart" uri="{CE6537A1-D6FC-4f65-9D91-7224C49458BB}">
                  <c15:layout/>
                </c:ext>
              </c:extLst>
            </c:dLbl>
            <c:dLbl>
              <c:idx val="1"/>
              <c:layout/>
              <c:tx>
                <c:rich>
                  <a:bodyPr/>
                  <a:lstStyle/>
                  <a:p>
                    <a:r>
                      <a:rPr lang="en-US" smtClean="0"/>
                      <a:t>Other 6</a:t>
                    </a:r>
                    <a:r>
                      <a:rPr lang="en-US"/>
                      <a:t>%</a:t>
                    </a:r>
                  </a:p>
                </c:rich>
              </c:tx>
              <c:showCatName val="1"/>
              <c:showPercent val="1"/>
              <c:extLst>
                <c:ext xmlns:c15="http://schemas.microsoft.com/office/drawing/2012/chart" uri="{CE6537A1-D6FC-4f65-9D91-7224C49458BB}">
                  <c15:layout/>
                </c:ext>
              </c:extLst>
            </c:dLbl>
            <c:dLbl>
              <c:idx val="2"/>
              <c:layout/>
              <c:tx>
                <c:rich>
                  <a:bodyPr/>
                  <a:lstStyle/>
                  <a:p>
                    <a:r>
                      <a:rPr lang="en-US" dirty="0" smtClean="0"/>
                      <a:t>Burn 6</a:t>
                    </a:r>
                    <a:r>
                      <a:rPr lang="en-US" dirty="0"/>
                      <a:t>%</a:t>
                    </a:r>
                  </a:p>
                </c:rich>
              </c:tx>
              <c:showCatName val="1"/>
              <c:showPercent val="1"/>
              <c:extLst>
                <c:ext xmlns:c15="http://schemas.microsoft.com/office/drawing/2012/chart" uri="{CE6537A1-D6FC-4f65-9D91-7224C49458BB}">
                  <c15:layout/>
                </c:ext>
              </c:extLst>
            </c:dLbl>
            <c:dLbl>
              <c:idx val="3"/>
              <c:layout/>
              <c:tx>
                <c:rich>
                  <a:bodyPr/>
                  <a:lstStyle/>
                  <a:p>
                    <a:r>
                      <a:rPr lang="en-US"/>
                      <a:t>Blast </a:t>
                    </a:r>
                    <a:r>
                      <a:rPr lang="en-US" smtClean="0"/>
                      <a:t>3</a:t>
                    </a:r>
                    <a:r>
                      <a:rPr lang="en-US"/>
                      <a:t>%</a:t>
                    </a:r>
                  </a:p>
                </c:rich>
              </c:tx>
              <c:showCatName val="1"/>
              <c:showPercent val="1"/>
              <c:extLst>
                <c:ext xmlns:c15="http://schemas.microsoft.com/office/drawing/2012/chart" uri="{CE6537A1-D6FC-4f65-9D91-7224C49458BB}">
                  <c15:layout/>
                </c:ext>
              </c:extLst>
            </c:dLbl>
            <c:dLbl>
              <c:idx val="4"/>
              <c:layout>
                <c:manualLayout>
                  <c:x val="-5.4884819404301434E-3"/>
                  <c:y val="-0.1275602216389618"/>
                </c:manualLayout>
              </c:layout>
              <c:showCatName val="1"/>
              <c:showPercent val="1"/>
              <c:extLst>
                <c:ext xmlns:c15="http://schemas.microsoft.com/office/drawing/2012/chart" uri="{CE6537A1-D6FC-4f65-9D91-7224C49458BB}">
                  <c15:layout/>
                </c:ext>
              </c:extLst>
            </c:dLbl>
            <c:spPr>
              <a:noFill/>
              <a:ln>
                <a:noFill/>
              </a:ln>
              <a:effectLst/>
            </c:spPr>
            <c:showCatName val="1"/>
            <c:showPercent val="1"/>
            <c:extLst>
              <c:ext xmlns:c15="http://schemas.microsoft.com/office/drawing/2012/chart" uri="{CE6537A1-D6FC-4f65-9D91-7224C49458BB}"/>
            </c:extLst>
          </c:dLbls>
          <c:cat>
            <c:strRef>
              <c:f>Sheet1!$F$14:$F$18</c:f>
              <c:strCache>
                <c:ptCount val="5"/>
                <c:pt idx="0">
                  <c:v>Bullet </c:v>
                </c:pt>
                <c:pt idx="1">
                  <c:v>Other </c:v>
                </c:pt>
                <c:pt idx="2">
                  <c:v>Burn </c:v>
                </c:pt>
                <c:pt idx="3">
                  <c:v>Blast </c:v>
                </c:pt>
                <c:pt idx="4">
                  <c:v>Fragment </c:v>
                </c:pt>
              </c:strCache>
            </c:strRef>
          </c:cat>
          <c:val>
            <c:numRef>
              <c:f>Sheet1!$G$14:$G$18</c:f>
              <c:numCache>
                <c:formatCode>0%</c:formatCode>
                <c:ptCount val="5"/>
                <c:pt idx="0">
                  <c:v>0.23</c:v>
                </c:pt>
                <c:pt idx="1">
                  <c:v>6.0000000000000032E-2</c:v>
                </c:pt>
                <c:pt idx="2">
                  <c:v>6.0000000000000032E-2</c:v>
                </c:pt>
                <c:pt idx="3">
                  <c:v>3.0000000000000002E-2</c:v>
                </c:pt>
                <c:pt idx="4">
                  <c:v>0.62000000000000144</c:v>
                </c:pt>
              </c:numCache>
            </c:numRef>
          </c:val>
        </c:ser>
        <c:dLbls>
          <c:showCatName val="1"/>
          <c:showPercent val="1"/>
        </c:dLbls>
        <c:firstSliceAng val="0"/>
      </c:pieChart>
    </c:plotArea>
    <c:plotVisOnly val="1"/>
    <c:dispBlanksAs val="zero"/>
  </c:chart>
  <c:txPr>
    <a:bodyPr/>
    <a:lstStyle/>
    <a:p>
      <a:pPr>
        <a:defRPr sz="14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36B68F-8DE4-48DB-881F-D75BA04C6DF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SG"/>
        </a:p>
      </dgm:t>
    </dgm:pt>
    <dgm:pt modelId="{1980E0A1-F9B3-472B-80C8-C97B97EE520A}">
      <dgm:prSet phldrT="[Text]" custT="1"/>
      <dgm:spPr/>
      <dgm:t>
        <a:bodyPr/>
        <a:lstStyle/>
        <a:p>
          <a:r>
            <a:rPr lang="en-US" sz="2000" dirty="0" err="1" smtClean="0"/>
            <a:t>Metabolomics</a:t>
          </a:r>
          <a:endParaRPr lang="en-SG" sz="2000" dirty="0"/>
        </a:p>
      </dgm:t>
    </dgm:pt>
    <dgm:pt modelId="{F892FEEC-4224-4D9F-B2DC-C396CF77A1B6}" type="parTrans" cxnId="{4A6B58F0-532E-4D51-BB2C-6D2915390D63}">
      <dgm:prSet/>
      <dgm:spPr/>
      <dgm:t>
        <a:bodyPr/>
        <a:lstStyle/>
        <a:p>
          <a:endParaRPr lang="en-SG"/>
        </a:p>
      </dgm:t>
    </dgm:pt>
    <dgm:pt modelId="{9B842E1F-5A51-4C7D-B760-2F763A11A78D}" type="sibTrans" cxnId="{4A6B58F0-532E-4D51-BB2C-6D2915390D63}">
      <dgm:prSet/>
      <dgm:spPr/>
      <dgm:t>
        <a:bodyPr/>
        <a:lstStyle/>
        <a:p>
          <a:endParaRPr lang="en-SG"/>
        </a:p>
      </dgm:t>
    </dgm:pt>
    <dgm:pt modelId="{0B5D3B5B-A764-4F8E-B9B1-70D0D50D4E40}">
      <dgm:prSet phldrT="[Text]" custT="1"/>
      <dgm:spPr/>
      <dgm:t>
        <a:bodyPr/>
        <a:lstStyle/>
        <a:p>
          <a:r>
            <a:rPr lang="en-US" sz="2000" dirty="0" smtClean="0"/>
            <a:t>MS-based</a:t>
          </a:r>
          <a:endParaRPr lang="en-SG" sz="2000" dirty="0"/>
        </a:p>
      </dgm:t>
    </dgm:pt>
    <dgm:pt modelId="{01FD68F8-1AF4-4ADE-AAC6-4CF8C3FBBDD7}" type="parTrans" cxnId="{C15FCE9C-5570-4F56-BB30-F34F966AD6C4}">
      <dgm:prSet/>
      <dgm:spPr/>
      <dgm:t>
        <a:bodyPr/>
        <a:lstStyle/>
        <a:p>
          <a:endParaRPr lang="en-SG"/>
        </a:p>
      </dgm:t>
    </dgm:pt>
    <dgm:pt modelId="{D3BAD4F1-8F62-4234-B03E-D3BA110C52A1}" type="sibTrans" cxnId="{C15FCE9C-5570-4F56-BB30-F34F966AD6C4}">
      <dgm:prSet/>
      <dgm:spPr/>
      <dgm:t>
        <a:bodyPr/>
        <a:lstStyle/>
        <a:p>
          <a:endParaRPr lang="en-SG"/>
        </a:p>
      </dgm:t>
    </dgm:pt>
    <dgm:pt modelId="{24362B5C-AD08-4D70-BF81-B4B4ACBAE0C7}">
      <dgm:prSet phldrT="[Text]"/>
      <dgm:spPr/>
      <dgm:t>
        <a:bodyPr/>
        <a:lstStyle/>
        <a:p>
          <a:r>
            <a:rPr lang="en-US" dirty="0" smtClean="0"/>
            <a:t>Flow injection or Direct injection MS</a:t>
          </a:r>
          <a:endParaRPr lang="en-SG" dirty="0"/>
        </a:p>
      </dgm:t>
    </dgm:pt>
    <dgm:pt modelId="{B96F6FD5-7263-406B-B8E8-51A66496D49F}" type="parTrans" cxnId="{114DCE11-040A-4DC1-A9D8-E035BB0177E6}">
      <dgm:prSet/>
      <dgm:spPr/>
      <dgm:t>
        <a:bodyPr/>
        <a:lstStyle/>
        <a:p>
          <a:endParaRPr lang="en-SG"/>
        </a:p>
      </dgm:t>
    </dgm:pt>
    <dgm:pt modelId="{54D1C2DD-1553-4795-97D5-46A120CFD85B}" type="sibTrans" cxnId="{114DCE11-040A-4DC1-A9D8-E035BB0177E6}">
      <dgm:prSet/>
      <dgm:spPr/>
      <dgm:t>
        <a:bodyPr/>
        <a:lstStyle/>
        <a:p>
          <a:endParaRPr lang="en-SG"/>
        </a:p>
      </dgm:t>
    </dgm:pt>
    <dgm:pt modelId="{D942923E-02DB-41A8-8FBC-84F2F27012F5}">
      <dgm:prSet phldrT="[Text]"/>
      <dgm:spPr>
        <a:solidFill>
          <a:schemeClr val="bg1">
            <a:alpha val="90000"/>
          </a:schemeClr>
        </a:solidFill>
      </dgm:spPr>
      <dgm:t>
        <a:bodyPr/>
        <a:lstStyle/>
        <a:p>
          <a:r>
            <a:rPr lang="en-US" dirty="0" smtClean="0"/>
            <a:t>Coupled to liquid chromatography</a:t>
          </a:r>
        </a:p>
        <a:p>
          <a:r>
            <a:rPr lang="en-US" dirty="0" smtClean="0"/>
            <a:t>(LC-MS) </a:t>
          </a:r>
          <a:endParaRPr lang="en-SG" dirty="0"/>
        </a:p>
      </dgm:t>
    </dgm:pt>
    <dgm:pt modelId="{1E086DC4-5CE6-468A-A593-B1D7569BC0C4}" type="parTrans" cxnId="{89FED95C-A244-4995-81AB-71090B111101}">
      <dgm:prSet/>
      <dgm:spPr/>
      <dgm:t>
        <a:bodyPr/>
        <a:lstStyle/>
        <a:p>
          <a:endParaRPr lang="en-SG"/>
        </a:p>
      </dgm:t>
    </dgm:pt>
    <dgm:pt modelId="{0CDF624C-D725-43E7-99DC-72D5592F3DF5}" type="sibTrans" cxnId="{89FED95C-A244-4995-81AB-71090B111101}">
      <dgm:prSet/>
      <dgm:spPr/>
      <dgm:t>
        <a:bodyPr/>
        <a:lstStyle/>
        <a:p>
          <a:endParaRPr lang="en-SG"/>
        </a:p>
      </dgm:t>
    </dgm:pt>
    <dgm:pt modelId="{F59A2AFE-BD39-442F-AF86-0AA43819C2E1}">
      <dgm:prSet phldrT="[Text]" custT="1"/>
      <dgm:spPr>
        <a:solidFill>
          <a:schemeClr val="bg1">
            <a:alpha val="90000"/>
          </a:schemeClr>
        </a:solidFill>
      </dgm:spPr>
      <dgm:t>
        <a:bodyPr/>
        <a:lstStyle/>
        <a:p>
          <a:r>
            <a:rPr lang="en-US" sz="2000" dirty="0" smtClean="0"/>
            <a:t>NMR</a:t>
          </a:r>
          <a:endParaRPr lang="en-SG" sz="2000" dirty="0"/>
        </a:p>
      </dgm:t>
    </dgm:pt>
    <dgm:pt modelId="{AC687907-0C09-49F1-9B8D-DFA451A86524}" type="parTrans" cxnId="{70C623E7-9E3D-4692-8AC1-50161CA5F40C}">
      <dgm:prSet/>
      <dgm:spPr/>
      <dgm:t>
        <a:bodyPr/>
        <a:lstStyle/>
        <a:p>
          <a:endParaRPr lang="en-SG"/>
        </a:p>
      </dgm:t>
    </dgm:pt>
    <dgm:pt modelId="{6340327E-292C-4F4E-A654-E0E218C771D7}" type="sibTrans" cxnId="{70C623E7-9E3D-4692-8AC1-50161CA5F40C}">
      <dgm:prSet/>
      <dgm:spPr/>
      <dgm:t>
        <a:bodyPr/>
        <a:lstStyle/>
        <a:p>
          <a:endParaRPr lang="en-SG"/>
        </a:p>
      </dgm:t>
    </dgm:pt>
    <dgm:pt modelId="{054AD3D8-DB0C-428A-A396-6066F7A3C877}">
      <dgm:prSet/>
      <dgm:spPr/>
      <dgm:t>
        <a:bodyPr/>
        <a:lstStyle/>
        <a:p>
          <a:r>
            <a:rPr lang="en-US" dirty="0" smtClean="0"/>
            <a:t>Coupled to gas chromatography</a:t>
          </a:r>
        </a:p>
        <a:p>
          <a:r>
            <a:rPr lang="en-US" dirty="0" smtClean="0"/>
            <a:t>(GC-MS)</a:t>
          </a:r>
          <a:endParaRPr lang="en-SG" dirty="0"/>
        </a:p>
      </dgm:t>
    </dgm:pt>
    <dgm:pt modelId="{3A17EF1B-6A54-4527-82EB-901B5025AABE}" type="parTrans" cxnId="{5B214AF4-E403-4DA4-B73B-D20377132F78}">
      <dgm:prSet/>
      <dgm:spPr/>
      <dgm:t>
        <a:bodyPr/>
        <a:lstStyle/>
        <a:p>
          <a:endParaRPr lang="en-SG"/>
        </a:p>
      </dgm:t>
    </dgm:pt>
    <dgm:pt modelId="{6243F15C-D84D-4480-B5C9-F04DA310CF63}" type="sibTrans" cxnId="{5B214AF4-E403-4DA4-B73B-D20377132F78}">
      <dgm:prSet/>
      <dgm:spPr/>
      <dgm:t>
        <a:bodyPr/>
        <a:lstStyle/>
        <a:p>
          <a:endParaRPr lang="en-SG"/>
        </a:p>
      </dgm:t>
    </dgm:pt>
    <dgm:pt modelId="{95F031C4-1A26-4FE3-9ABA-985A4F6A6DA1}">
      <dgm:prSet/>
      <dgm:spPr/>
      <dgm:t>
        <a:bodyPr/>
        <a:lstStyle/>
        <a:p>
          <a:r>
            <a:rPr lang="en-US" dirty="0" smtClean="0"/>
            <a:t>Coupled to capillary electrophoresis</a:t>
          </a:r>
        </a:p>
        <a:p>
          <a:r>
            <a:rPr lang="en-US" dirty="0" smtClean="0"/>
            <a:t>(CE-MS)</a:t>
          </a:r>
          <a:endParaRPr lang="en-SG" dirty="0"/>
        </a:p>
      </dgm:t>
    </dgm:pt>
    <dgm:pt modelId="{BC8D9217-05C4-4BBD-A33A-D6386ED3142A}" type="parTrans" cxnId="{DCACD33C-787B-47B1-9A21-62EB2A8E80A8}">
      <dgm:prSet/>
      <dgm:spPr/>
      <dgm:t>
        <a:bodyPr/>
        <a:lstStyle/>
        <a:p>
          <a:endParaRPr lang="en-SG"/>
        </a:p>
      </dgm:t>
    </dgm:pt>
    <dgm:pt modelId="{81063F3E-D5CB-4C6A-B435-ABC2E51110C2}" type="sibTrans" cxnId="{DCACD33C-787B-47B1-9A21-62EB2A8E80A8}">
      <dgm:prSet/>
      <dgm:spPr/>
      <dgm:t>
        <a:bodyPr/>
        <a:lstStyle/>
        <a:p>
          <a:endParaRPr lang="en-SG"/>
        </a:p>
      </dgm:t>
    </dgm:pt>
    <dgm:pt modelId="{1AFDD8EA-BDB4-4B69-89A4-E7DF7BD821E5}" type="pres">
      <dgm:prSet presAssocID="{4936B68F-8DE4-48DB-881F-D75BA04C6DF9}" presName="hierChild1" presStyleCnt="0">
        <dgm:presLayoutVars>
          <dgm:chPref val="1"/>
          <dgm:dir/>
          <dgm:animOne val="branch"/>
          <dgm:animLvl val="lvl"/>
          <dgm:resizeHandles/>
        </dgm:presLayoutVars>
      </dgm:prSet>
      <dgm:spPr/>
      <dgm:t>
        <a:bodyPr/>
        <a:lstStyle/>
        <a:p>
          <a:endParaRPr lang="en-SG"/>
        </a:p>
      </dgm:t>
    </dgm:pt>
    <dgm:pt modelId="{94711CAC-80F3-4436-8170-B72BF8919E3B}" type="pres">
      <dgm:prSet presAssocID="{1980E0A1-F9B3-472B-80C8-C97B97EE520A}" presName="hierRoot1" presStyleCnt="0"/>
      <dgm:spPr/>
    </dgm:pt>
    <dgm:pt modelId="{923AD125-8CF9-4084-A56E-0FCCF5AF800B}" type="pres">
      <dgm:prSet presAssocID="{1980E0A1-F9B3-472B-80C8-C97B97EE520A}" presName="composite" presStyleCnt="0"/>
      <dgm:spPr/>
    </dgm:pt>
    <dgm:pt modelId="{DD821122-4600-4E1C-B963-8BF0D697D9B0}" type="pres">
      <dgm:prSet presAssocID="{1980E0A1-F9B3-472B-80C8-C97B97EE520A}" presName="background" presStyleLbl="node0" presStyleIdx="0" presStyleCnt="1"/>
      <dgm:spPr/>
    </dgm:pt>
    <dgm:pt modelId="{CB7BFD1B-E8D3-46C0-8827-43484B56C466}" type="pres">
      <dgm:prSet presAssocID="{1980E0A1-F9B3-472B-80C8-C97B97EE520A}" presName="text" presStyleLbl="fgAcc0" presStyleIdx="0" presStyleCnt="1">
        <dgm:presLayoutVars>
          <dgm:chPref val="3"/>
        </dgm:presLayoutVars>
      </dgm:prSet>
      <dgm:spPr/>
      <dgm:t>
        <a:bodyPr/>
        <a:lstStyle/>
        <a:p>
          <a:endParaRPr lang="en-SG"/>
        </a:p>
      </dgm:t>
    </dgm:pt>
    <dgm:pt modelId="{D8771817-1A8F-425C-AB5C-D810A384469B}" type="pres">
      <dgm:prSet presAssocID="{1980E0A1-F9B3-472B-80C8-C97B97EE520A}" presName="hierChild2" presStyleCnt="0"/>
      <dgm:spPr/>
    </dgm:pt>
    <dgm:pt modelId="{73733A4B-A5A3-4F26-8DF8-7B47B67FF633}" type="pres">
      <dgm:prSet presAssocID="{01FD68F8-1AF4-4ADE-AAC6-4CF8C3FBBDD7}" presName="Name10" presStyleLbl="parChTrans1D2" presStyleIdx="0" presStyleCnt="2"/>
      <dgm:spPr/>
      <dgm:t>
        <a:bodyPr/>
        <a:lstStyle/>
        <a:p>
          <a:endParaRPr lang="en-SG"/>
        </a:p>
      </dgm:t>
    </dgm:pt>
    <dgm:pt modelId="{08F4A2A1-BC47-4DA0-B2EA-42FC921991AC}" type="pres">
      <dgm:prSet presAssocID="{0B5D3B5B-A764-4F8E-B9B1-70D0D50D4E40}" presName="hierRoot2" presStyleCnt="0"/>
      <dgm:spPr/>
    </dgm:pt>
    <dgm:pt modelId="{2C6A6BD3-F219-4754-81FC-FD5474FACA7D}" type="pres">
      <dgm:prSet presAssocID="{0B5D3B5B-A764-4F8E-B9B1-70D0D50D4E40}" presName="composite2" presStyleCnt="0"/>
      <dgm:spPr/>
    </dgm:pt>
    <dgm:pt modelId="{B878DBDD-10B9-45CB-9B3C-C9C302F7F75C}" type="pres">
      <dgm:prSet presAssocID="{0B5D3B5B-A764-4F8E-B9B1-70D0D50D4E40}" presName="background2" presStyleLbl="node2" presStyleIdx="0" presStyleCnt="2"/>
      <dgm:spPr/>
    </dgm:pt>
    <dgm:pt modelId="{A074EAAD-0587-4ADE-B979-5A113CCA15A0}" type="pres">
      <dgm:prSet presAssocID="{0B5D3B5B-A764-4F8E-B9B1-70D0D50D4E40}" presName="text2" presStyleLbl="fgAcc2" presStyleIdx="0" presStyleCnt="2">
        <dgm:presLayoutVars>
          <dgm:chPref val="3"/>
        </dgm:presLayoutVars>
      </dgm:prSet>
      <dgm:spPr/>
      <dgm:t>
        <a:bodyPr/>
        <a:lstStyle/>
        <a:p>
          <a:endParaRPr lang="en-SG"/>
        </a:p>
      </dgm:t>
    </dgm:pt>
    <dgm:pt modelId="{E36361B2-DBC2-4ADC-AD93-E7C3FAA0FBDF}" type="pres">
      <dgm:prSet presAssocID="{0B5D3B5B-A764-4F8E-B9B1-70D0D50D4E40}" presName="hierChild3" presStyleCnt="0"/>
      <dgm:spPr/>
    </dgm:pt>
    <dgm:pt modelId="{1635EFD7-AA3A-42BA-A714-2A9EAE86AD4D}" type="pres">
      <dgm:prSet presAssocID="{B96F6FD5-7263-406B-B8E8-51A66496D49F}" presName="Name17" presStyleLbl="parChTrans1D3" presStyleIdx="0" presStyleCnt="4"/>
      <dgm:spPr/>
      <dgm:t>
        <a:bodyPr/>
        <a:lstStyle/>
        <a:p>
          <a:endParaRPr lang="en-SG"/>
        </a:p>
      </dgm:t>
    </dgm:pt>
    <dgm:pt modelId="{8AF9D89D-0194-45EB-87A0-A32CBB205439}" type="pres">
      <dgm:prSet presAssocID="{24362B5C-AD08-4D70-BF81-B4B4ACBAE0C7}" presName="hierRoot3" presStyleCnt="0"/>
      <dgm:spPr/>
    </dgm:pt>
    <dgm:pt modelId="{8AB439DF-8849-4266-A28C-2C31E6993957}" type="pres">
      <dgm:prSet presAssocID="{24362B5C-AD08-4D70-BF81-B4B4ACBAE0C7}" presName="composite3" presStyleCnt="0"/>
      <dgm:spPr/>
    </dgm:pt>
    <dgm:pt modelId="{1D456FB7-831D-4BDD-A265-280012527D89}" type="pres">
      <dgm:prSet presAssocID="{24362B5C-AD08-4D70-BF81-B4B4ACBAE0C7}" presName="background3" presStyleLbl="node3" presStyleIdx="0" presStyleCnt="4"/>
      <dgm:spPr/>
    </dgm:pt>
    <dgm:pt modelId="{0F70D249-7630-4D3A-B319-17BA5099E6B0}" type="pres">
      <dgm:prSet presAssocID="{24362B5C-AD08-4D70-BF81-B4B4ACBAE0C7}" presName="text3" presStyleLbl="fgAcc3" presStyleIdx="0" presStyleCnt="4">
        <dgm:presLayoutVars>
          <dgm:chPref val="3"/>
        </dgm:presLayoutVars>
      </dgm:prSet>
      <dgm:spPr/>
      <dgm:t>
        <a:bodyPr/>
        <a:lstStyle/>
        <a:p>
          <a:endParaRPr lang="en-SG"/>
        </a:p>
      </dgm:t>
    </dgm:pt>
    <dgm:pt modelId="{F2BAA5B9-A302-4787-8310-450EC9D4E406}" type="pres">
      <dgm:prSet presAssocID="{24362B5C-AD08-4D70-BF81-B4B4ACBAE0C7}" presName="hierChild4" presStyleCnt="0"/>
      <dgm:spPr/>
    </dgm:pt>
    <dgm:pt modelId="{02CCE2DD-7B9E-4F6D-BE34-38BEED5C62B6}" type="pres">
      <dgm:prSet presAssocID="{1E086DC4-5CE6-468A-A593-B1D7569BC0C4}" presName="Name17" presStyleLbl="parChTrans1D3" presStyleIdx="1" presStyleCnt="4"/>
      <dgm:spPr/>
      <dgm:t>
        <a:bodyPr/>
        <a:lstStyle/>
        <a:p>
          <a:endParaRPr lang="en-SG"/>
        </a:p>
      </dgm:t>
    </dgm:pt>
    <dgm:pt modelId="{FCA2F25D-8CCE-4687-BB79-312E64A7C946}" type="pres">
      <dgm:prSet presAssocID="{D942923E-02DB-41A8-8FBC-84F2F27012F5}" presName="hierRoot3" presStyleCnt="0"/>
      <dgm:spPr/>
    </dgm:pt>
    <dgm:pt modelId="{6077B21B-A953-450E-8E47-5817CAD418B3}" type="pres">
      <dgm:prSet presAssocID="{D942923E-02DB-41A8-8FBC-84F2F27012F5}" presName="composite3" presStyleCnt="0"/>
      <dgm:spPr/>
    </dgm:pt>
    <dgm:pt modelId="{BD796BFE-27DF-4392-8399-6F1A5D93DAA0}" type="pres">
      <dgm:prSet presAssocID="{D942923E-02DB-41A8-8FBC-84F2F27012F5}" presName="background3" presStyleLbl="node3" presStyleIdx="1" presStyleCnt="4"/>
      <dgm:spPr/>
    </dgm:pt>
    <dgm:pt modelId="{9218CD82-E811-4463-845C-C7E2F5404D27}" type="pres">
      <dgm:prSet presAssocID="{D942923E-02DB-41A8-8FBC-84F2F27012F5}" presName="text3" presStyleLbl="fgAcc3" presStyleIdx="1" presStyleCnt="4">
        <dgm:presLayoutVars>
          <dgm:chPref val="3"/>
        </dgm:presLayoutVars>
      </dgm:prSet>
      <dgm:spPr/>
      <dgm:t>
        <a:bodyPr/>
        <a:lstStyle/>
        <a:p>
          <a:endParaRPr lang="en-SG"/>
        </a:p>
      </dgm:t>
    </dgm:pt>
    <dgm:pt modelId="{A5A01133-9A18-4A3E-B8DA-3068861CD0E2}" type="pres">
      <dgm:prSet presAssocID="{D942923E-02DB-41A8-8FBC-84F2F27012F5}" presName="hierChild4" presStyleCnt="0"/>
      <dgm:spPr/>
    </dgm:pt>
    <dgm:pt modelId="{2FC10A72-AB1E-49B0-B0D7-72091E2A95EA}" type="pres">
      <dgm:prSet presAssocID="{3A17EF1B-6A54-4527-82EB-901B5025AABE}" presName="Name17" presStyleLbl="parChTrans1D3" presStyleIdx="2" presStyleCnt="4"/>
      <dgm:spPr/>
      <dgm:t>
        <a:bodyPr/>
        <a:lstStyle/>
        <a:p>
          <a:endParaRPr lang="en-SG"/>
        </a:p>
      </dgm:t>
    </dgm:pt>
    <dgm:pt modelId="{D5AA5A49-7454-4A75-8AE4-219DFE2B49FF}" type="pres">
      <dgm:prSet presAssocID="{054AD3D8-DB0C-428A-A396-6066F7A3C877}" presName="hierRoot3" presStyleCnt="0"/>
      <dgm:spPr/>
    </dgm:pt>
    <dgm:pt modelId="{6385BF03-7A7A-4F45-8F6E-4EC431D2483C}" type="pres">
      <dgm:prSet presAssocID="{054AD3D8-DB0C-428A-A396-6066F7A3C877}" presName="composite3" presStyleCnt="0"/>
      <dgm:spPr/>
    </dgm:pt>
    <dgm:pt modelId="{1493710E-FECD-4666-9A4C-8F3D7377F82D}" type="pres">
      <dgm:prSet presAssocID="{054AD3D8-DB0C-428A-A396-6066F7A3C877}" presName="background3" presStyleLbl="node3" presStyleIdx="2" presStyleCnt="4"/>
      <dgm:spPr/>
    </dgm:pt>
    <dgm:pt modelId="{63BB707A-5A0A-468D-8D29-FA5E392A1EC5}" type="pres">
      <dgm:prSet presAssocID="{054AD3D8-DB0C-428A-A396-6066F7A3C877}" presName="text3" presStyleLbl="fgAcc3" presStyleIdx="2" presStyleCnt="4">
        <dgm:presLayoutVars>
          <dgm:chPref val="3"/>
        </dgm:presLayoutVars>
      </dgm:prSet>
      <dgm:spPr/>
      <dgm:t>
        <a:bodyPr/>
        <a:lstStyle/>
        <a:p>
          <a:endParaRPr lang="en-SG"/>
        </a:p>
      </dgm:t>
    </dgm:pt>
    <dgm:pt modelId="{36302087-398F-4FD4-AF54-EF1DC44452AB}" type="pres">
      <dgm:prSet presAssocID="{054AD3D8-DB0C-428A-A396-6066F7A3C877}" presName="hierChild4" presStyleCnt="0"/>
      <dgm:spPr/>
    </dgm:pt>
    <dgm:pt modelId="{2EC5956D-11F1-4939-9E5A-D94C0C64E112}" type="pres">
      <dgm:prSet presAssocID="{BC8D9217-05C4-4BBD-A33A-D6386ED3142A}" presName="Name17" presStyleLbl="parChTrans1D3" presStyleIdx="3" presStyleCnt="4"/>
      <dgm:spPr/>
      <dgm:t>
        <a:bodyPr/>
        <a:lstStyle/>
        <a:p>
          <a:endParaRPr lang="en-SG"/>
        </a:p>
      </dgm:t>
    </dgm:pt>
    <dgm:pt modelId="{B6C578CD-473B-4514-9C12-F11580D6967A}" type="pres">
      <dgm:prSet presAssocID="{95F031C4-1A26-4FE3-9ABA-985A4F6A6DA1}" presName="hierRoot3" presStyleCnt="0"/>
      <dgm:spPr/>
    </dgm:pt>
    <dgm:pt modelId="{92A8BD16-9508-4333-9C99-19B63CEDDE7A}" type="pres">
      <dgm:prSet presAssocID="{95F031C4-1A26-4FE3-9ABA-985A4F6A6DA1}" presName="composite3" presStyleCnt="0"/>
      <dgm:spPr/>
    </dgm:pt>
    <dgm:pt modelId="{4A239254-9548-4936-9AF8-AE427DC3C6CD}" type="pres">
      <dgm:prSet presAssocID="{95F031C4-1A26-4FE3-9ABA-985A4F6A6DA1}" presName="background3" presStyleLbl="node3" presStyleIdx="3" presStyleCnt="4"/>
      <dgm:spPr/>
    </dgm:pt>
    <dgm:pt modelId="{563AF494-59F1-49DE-B5F8-D1F13F2B38D5}" type="pres">
      <dgm:prSet presAssocID="{95F031C4-1A26-4FE3-9ABA-985A4F6A6DA1}" presName="text3" presStyleLbl="fgAcc3" presStyleIdx="3" presStyleCnt="4">
        <dgm:presLayoutVars>
          <dgm:chPref val="3"/>
        </dgm:presLayoutVars>
      </dgm:prSet>
      <dgm:spPr/>
      <dgm:t>
        <a:bodyPr/>
        <a:lstStyle/>
        <a:p>
          <a:endParaRPr lang="en-SG"/>
        </a:p>
      </dgm:t>
    </dgm:pt>
    <dgm:pt modelId="{FE142228-040E-41DE-9DA1-3A4178E41B0D}" type="pres">
      <dgm:prSet presAssocID="{95F031C4-1A26-4FE3-9ABA-985A4F6A6DA1}" presName="hierChild4" presStyleCnt="0"/>
      <dgm:spPr/>
    </dgm:pt>
    <dgm:pt modelId="{6AB5B329-BEA4-4243-9818-EDF6E9B8139C}" type="pres">
      <dgm:prSet presAssocID="{AC687907-0C09-49F1-9B8D-DFA451A86524}" presName="Name10" presStyleLbl="parChTrans1D2" presStyleIdx="1" presStyleCnt="2"/>
      <dgm:spPr/>
      <dgm:t>
        <a:bodyPr/>
        <a:lstStyle/>
        <a:p>
          <a:endParaRPr lang="en-SG"/>
        </a:p>
      </dgm:t>
    </dgm:pt>
    <dgm:pt modelId="{FA9030EF-4EF8-4E8D-8AA4-D50D866641FB}" type="pres">
      <dgm:prSet presAssocID="{F59A2AFE-BD39-442F-AF86-0AA43819C2E1}" presName="hierRoot2" presStyleCnt="0"/>
      <dgm:spPr/>
    </dgm:pt>
    <dgm:pt modelId="{37877340-7B8B-4084-8293-B2ABECE42828}" type="pres">
      <dgm:prSet presAssocID="{F59A2AFE-BD39-442F-AF86-0AA43819C2E1}" presName="composite2" presStyleCnt="0"/>
      <dgm:spPr/>
    </dgm:pt>
    <dgm:pt modelId="{24F5F100-507B-49CC-B08D-475DA5F9BB80}" type="pres">
      <dgm:prSet presAssocID="{F59A2AFE-BD39-442F-AF86-0AA43819C2E1}" presName="background2" presStyleLbl="node2" presStyleIdx="1" presStyleCnt="2"/>
      <dgm:spPr/>
    </dgm:pt>
    <dgm:pt modelId="{BF3219CF-4F01-4105-9652-CF5A0ED52A99}" type="pres">
      <dgm:prSet presAssocID="{F59A2AFE-BD39-442F-AF86-0AA43819C2E1}" presName="text2" presStyleLbl="fgAcc2" presStyleIdx="1" presStyleCnt="2">
        <dgm:presLayoutVars>
          <dgm:chPref val="3"/>
        </dgm:presLayoutVars>
      </dgm:prSet>
      <dgm:spPr/>
      <dgm:t>
        <a:bodyPr/>
        <a:lstStyle/>
        <a:p>
          <a:endParaRPr lang="en-SG"/>
        </a:p>
      </dgm:t>
    </dgm:pt>
    <dgm:pt modelId="{41AC45F0-AEA8-49B5-8467-79FB0B92B6A1}" type="pres">
      <dgm:prSet presAssocID="{F59A2AFE-BD39-442F-AF86-0AA43819C2E1}" presName="hierChild3" presStyleCnt="0"/>
      <dgm:spPr/>
    </dgm:pt>
  </dgm:ptLst>
  <dgm:cxnLst>
    <dgm:cxn modelId="{C15FCE9C-5570-4F56-BB30-F34F966AD6C4}" srcId="{1980E0A1-F9B3-472B-80C8-C97B97EE520A}" destId="{0B5D3B5B-A764-4F8E-B9B1-70D0D50D4E40}" srcOrd="0" destOrd="0" parTransId="{01FD68F8-1AF4-4ADE-AAC6-4CF8C3FBBDD7}" sibTransId="{D3BAD4F1-8F62-4234-B03E-D3BA110C52A1}"/>
    <dgm:cxn modelId="{392EFAA0-69FC-45DA-826E-34A639DDAD5F}" type="presOf" srcId="{95F031C4-1A26-4FE3-9ABA-985A4F6A6DA1}" destId="{563AF494-59F1-49DE-B5F8-D1F13F2B38D5}" srcOrd="0" destOrd="0" presId="urn:microsoft.com/office/officeart/2005/8/layout/hierarchy1"/>
    <dgm:cxn modelId="{DCACD33C-787B-47B1-9A21-62EB2A8E80A8}" srcId="{0B5D3B5B-A764-4F8E-B9B1-70D0D50D4E40}" destId="{95F031C4-1A26-4FE3-9ABA-985A4F6A6DA1}" srcOrd="3" destOrd="0" parTransId="{BC8D9217-05C4-4BBD-A33A-D6386ED3142A}" sibTransId="{81063F3E-D5CB-4C6A-B435-ABC2E51110C2}"/>
    <dgm:cxn modelId="{4A6B58F0-532E-4D51-BB2C-6D2915390D63}" srcId="{4936B68F-8DE4-48DB-881F-D75BA04C6DF9}" destId="{1980E0A1-F9B3-472B-80C8-C97B97EE520A}" srcOrd="0" destOrd="0" parTransId="{F892FEEC-4224-4D9F-B2DC-C396CF77A1B6}" sibTransId="{9B842E1F-5A51-4C7D-B760-2F763A11A78D}"/>
    <dgm:cxn modelId="{114DCE11-040A-4DC1-A9D8-E035BB0177E6}" srcId="{0B5D3B5B-A764-4F8E-B9B1-70D0D50D4E40}" destId="{24362B5C-AD08-4D70-BF81-B4B4ACBAE0C7}" srcOrd="0" destOrd="0" parTransId="{B96F6FD5-7263-406B-B8E8-51A66496D49F}" sibTransId="{54D1C2DD-1553-4795-97D5-46A120CFD85B}"/>
    <dgm:cxn modelId="{DF46F9AF-9E5B-433A-9D60-555A89F75776}" type="presOf" srcId="{1E086DC4-5CE6-468A-A593-B1D7569BC0C4}" destId="{02CCE2DD-7B9E-4F6D-BE34-38BEED5C62B6}" srcOrd="0" destOrd="0" presId="urn:microsoft.com/office/officeart/2005/8/layout/hierarchy1"/>
    <dgm:cxn modelId="{D58BEA0D-3B21-40A5-A689-09314048A3A2}" type="presOf" srcId="{D942923E-02DB-41A8-8FBC-84F2F27012F5}" destId="{9218CD82-E811-4463-845C-C7E2F5404D27}" srcOrd="0" destOrd="0" presId="urn:microsoft.com/office/officeart/2005/8/layout/hierarchy1"/>
    <dgm:cxn modelId="{0173E3F1-D390-4B99-A99F-25DEF0079E03}" type="presOf" srcId="{B96F6FD5-7263-406B-B8E8-51A66496D49F}" destId="{1635EFD7-AA3A-42BA-A714-2A9EAE86AD4D}" srcOrd="0" destOrd="0" presId="urn:microsoft.com/office/officeart/2005/8/layout/hierarchy1"/>
    <dgm:cxn modelId="{92F135E4-10CC-46CF-AEC0-751413CD48DB}" type="presOf" srcId="{0B5D3B5B-A764-4F8E-B9B1-70D0D50D4E40}" destId="{A074EAAD-0587-4ADE-B979-5A113CCA15A0}" srcOrd="0" destOrd="0" presId="urn:microsoft.com/office/officeart/2005/8/layout/hierarchy1"/>
    <dgm:cxn modelId="{9A4BE483-5C25-48E4-9304-146F93EAF1EB}" type="presOf" srcId="{4936B68F-8DE4-48DB-881F-D75BA04C6DF9}" destId="{1AFDD8EA-BDB4-4B69-89A4-E7DF7BD821E5}" srcOrd="0" destOrd="0" presId="urn:microsoft.com/office/officeart/2005/8/layout/hierarchy1"/>
    <dgm:cxn modelId="{89FED95C-A244-4995-81AB-71090B111101}" srcId="{0B5D3B5B-A764-4F8E-B9B1-70D0D50D4E40}" destId="{D942923E-02DB-41A8-8FBC-84F2F27012F5}" srcOrd="1" destOrd="0" parTransId="{1E086DC4-5CE6-468A-A593-B1D7569BC0C4}" sibTransId="{0CDF624C-D725-43E7-99DC-72D5592F3DF5}"/>
    <dgm:cxn modelId="{70C623E7-9E3D-4692-8AC1-50161CA5F40C}" srcId="{1980E0A1-F9B3-472B-80C8-C97B97EE520A}" destId="{F59A2AFE-BD39-442F-AF86-0AA43819C2E1}" srcOrd="1" destOrd="0" parTransId="{AC687907-0C09-49F1-9B8D-DFA451A86524}" sibTransId="{6340327E-292C-4F4E-A654-E0E218C771D7}"/>
    <dgm:cxn modelId="{A4A4BDC9-98B3-4169-AF52-E904E389168C}" type="presOf" srcId="{24362B5C-AD08-4D70-BF81-B4B4ACBAE0C7}" destId="{0F70D249-7630-4D3A-B319-17BA5099E6B0}" srcOrd="0" destOrd="0" presId="urn:microsoft.com/office/officeart/2005/8/layout/hierarchy1"/>
    <dgm:cxn modelId="{C419F3CE-5419-43EA-A992-01F739193CF7}" type="presOf" srcId="{F59A2AFE-BD39-442F-AF86-0AA43819C2E1}" destId="{BF3219CF-4F01-4105-9652-CF5A0ED52A99}" srcOrd="0" destOrd="0" presId="urn:microsoft.com/office/officeart/2005/8/layout/hierarchy1"/>
    <dgm:cxn modelId="{B68E5E7C-A788-4DF2-AD49-20DD57F46EF9}" type="presOf" srcId="{1980E0A1-F9B3-472B-80C8-C97B97EE520A}" destId="{CB7BFD1B-E8D3-46C0-8827-43484B56C466}" srcOrd="0" destOrd="0" presId="urn:microsoft.com/office/officeart/2005/8/layout/hierarchy1"/>
    <dgm:cxn modelId="{65A39FA3-341B-4F87-B049-58EF6B77204E}" type="presOf" srcId="{BC8D9217-05C4-4BBD-A33A-D6386ED3142A}" destId="{2EC5956D-11F1-4939-9E5A-D94C0C64E112}" srcOrd="0" destOrd="0" presId="urn:microsoft.com/office/officeart/2005/8/layout/hierarchy1"/>
    <dgm:cxn modelId="{83494AF5-778E-4AAD-9969-13D71BD077E7}" type="presOf" srcId="{054AD3D8-DB0C-428A-A396-6066F7A3C877}" destId="{63BB707A-5A0A-468D-8D29-FA5E392A1EC5}" srcOrd="0" destOrd="0" presId="urn:microsoft.com/office/officeart/2005/8/layout/hierarchy1"/>
    <dgm:cxn modelId="{7A2B3627-1499-4D6F-8C63-8EC0407B6AD1}" type="presOf" srcId="{AC687907-0C09-49F1-9B8D-DFA451A86524}" destId="{6AB5B329-BEA4-4243-9818-EDF6E9B8139C}" srcOrd="0" destOrd="0" presId="urn:microsoft.com/office/officeart/2005/8/layout/hierarchy1"/>
    <dgm:cxn modelId="{5B214AF4-E403-4DA4-B73B-D20377132F78}" srcId="{0B5D3B5B-A764-4F8E-B9B1-70D0D50D4E40}" destId="{054AD3D8-DB0C-428A-A396-6066F7A3C877}" srcOrd="2" destOrd="0" parTransId="{3A17EF1B-6A54-4527-82EB-901B5025AABE}" sibTransId="{6243F15C-D84D-4480-B5C9-F04DA310CF63}"/>
    <dgm:cxn modelId="{C69D23BD-E739-479E-A906-98EBCC64ECEE}" type="presOf" srcId="{3A17EF1B-6A54-4527-82EB-901B5025AABE}" destId="{2FC10A72-AB1E-49B0-B0D7-72091E2A95EA}" srcOrd="0" destOrd="0" presId="urn:microsoft.com/office/officeart/2005/8/layout/hierarchy1"/>
    <dgm:cxn modelId="{17FE597D-2234-4535-B67B-D239014E7869}" type="presOf" srcId="{01FD68F8-1AF4-4ADE-AAC6-4CF8C3FBBDD7}" destId="{73733A4B-A5A3-4F26-8DF8-7B47B67FF633}" srcOrd="0" destOrd="0" presId="urn:microsoft.com/office/officeart/2005/8/layout/hierarchy1"/>
    <dgm:cxn modelId="{626C2907-E18A-4F8D-A85F-37F8C6373515}" type="presParOf" srcId="{1AFDD8EA-BDB4-4B69-89A4-E7DF7BD821E5}" destId="{94711CAC-80F3-4436-8170-B72BF8919E3B}" srcOrd="0" destOrd="0" presId="urn:microsoft.com/office/officeart/2005/8/layout/hierarchy1"/>
    <dgm:cxn modelId="{ED73C717-0681-41F1-810F-529C912CBC0B}" type="presParOf" srcId="{94711CAC-80F3-4436-8170-B72BF8919E3B}" destId="{923AD125-8CF9-4084-A56E-0FCCF5AF800B}" srcOrd="0" destOrd="0" presId="urn:microsoft.com/office/officeart/2005/8/layout/hierarchy1"/>
    <dgm:cxn modelId="{64EE1051-9E7F-4B30-A4DC-904142C3C572}" type="presParOf" srcId="{923AD125-8CF9-4084-A56E-0FCCF5AF800B}" destId="{DD821122-4600-4E1C-B963-8BF0D697D9B0}" srcOrd="0" destOrd="0" presId="urn:microsoft.com/office/officeart/2005/8/layout/hierarchy1"/>
    <dgm:cxn modelId="{C9861B9E-3F17-4F69-B23A-0890F1E174D8}" type="presParOf" srcId="{923AD125-8CF9-4084-A56E-0FCCF5AF800B}" destId="{CB7BFD1B-E8D3-46C0-8827-43484B56C466}" srcOrd="1" destOrd="0" presId="urn:microsoft.com/office/officeart/2005/8/layout/hierarchy1"/>
    <dgm:cxn modelId="{A1FBC9B6-1F58-466E-B220-273E3A254366}" type="presParOf" srcId="{94711CAC-80F3-4436-8170-B72BF8919E3B}" destId="{D8771817-1A8F-425C-AB5C-D810A384469B}" srcOrd="1" destOrd="0" presId="urn:microsoft.com/office/officeart/2005/8/layout/hierarchy1"/>
    <dgm:cxn modelId="{BA16C3B0-D131-47BC-B459-C92276475500}" type="presParOf" srcId="{D8771817-1A8F-425C-AB5C-D810A384469B}" destId="{73733A4B-A5A3-4F26-8DF8-7B47B67FF633}" srcOrd="0" destOrd="0" presId="urn:microsoft.com/office/officeart/2005/8/layout/hierarchy1"/>
    <dgm:cxn modelId="{EBD50AA9-E576-489F-BF3B-BEF07FEA8A6B}" type="presParOf" srcId="{D8771817-1A8F-425C-AB5C-D810A384469B}" destId="{08F4A2A1-BC47-4DA0-B2EA-42FC921991AC}" srcOrd="1" destOrd="0" presId="urn:microsoft.com/office/officeart/2005/8/layout/hierarchy1"/>
    <dgm:cxn modelId="{3F99E961-61C9-4793-AB7C-3331B0DB1214}" type="presParOf" srcId="{08F4A2A1-BC47-4DA0-B2EA-42FC921991AC}" destId="{2C6A6BD3-F219-4754-81FC-FD5474FACA7D}" srcOrd="0" destOrd="0" presId="urn:microsoft.com/office/officeart/2005/8/layout/hierarchy1"/>
    <dgm:cxn modelId="{013F2E13-AF9E-422F-9A66-2693476C1836}" type="presParOf" srcId="{2C6A6BD3-F219-4754-81FC-FD5474FACA7D}" destId="{B878DBDD-10B9-45CB-9B3C-C9C302F7F75C}" srcOrd="0" destOrd="0" presId="urn:microsoft.com/office/officeart/2005/8/layout/hierarchy1"/>
    <dgm:cxn modelId="{4A774DFC-FC1C-423E-95A7-CCBB1BDB6740}" type="presParOf" srcId="{2C6A6BD3-F219-4754-81FC-FD5474FACA7D}" destId="{A074EAAD-0587-4ADE-B979-5A113CCA15A0}" srcOrd="1" destOrd="0" presId="urn:microsoft.com/office/officeart/2005/8/layout/hierarchy1"/>
    <dgm:cxn modelId="{008AAE7E-D7D2-4E22-8493-8255C685A4B0}" type="presParOf" srcId="{08F4A2A1-BC47-4DA0-B2EA-42FC921991AC}" destId="{E36361B2-DBC2-4ADC-AD93-E7C3FAA0FBDF}" srcOrd="1" destOrd="0" presId="urn:microsoft.com/office/officeart/2005/8/layout/hierarchy1"/>
    <dgm:cxn modelId="{5A897077-733E-4D4D-B1AE-F3A0E5EAAD1E}" type="presParOf" srcId="{E36361B2-DBC2-4ADC-AD93-E7C3FAA0FBDF}" destId="{1635EFD7-AA3A-42BA-A714-2A9EAE86AD4D}" srcOrd="0" destOrd="0" presId="urn:microsoft.com/office/officeart/2005/8/layout/hierarchy1"/>
    <dgm:cxn modelId="{916EB550-A73A-4CE4-BB44-4A3C758E1083}" type="presParOf" srcId="{E36361B2-DBC2-4ADC-AD93-E7C3FAA0FBDF}" destId="{8AF9D89D-0194-45EB-87A0-A32CBB205439}" srcOrd="1" destOrd="0" presId="urn:microsoft.com/office/officeart/2005/8/layout/hierarchy1"/>
    <dgm:cxn modelId="{1FA4B8D2-EF7B-4AB6-B576-6332D49CB432}" type="presParOf" srcId="{8AF9D89D-0194-45EB-87A0-A32CBB205439}" destId="{8AB439DF-8849-4266-A28C-2C31E6993957}" srcOrd="0" destOrd="0" presId="urn:microsoft.com/office/officeart/2005/8/layout/hierarchy1"/>
    <dgm:cxn modelId="{2CE1E331-273A-45B3-A752-C2BD568C8B87}" type="presParOf" srcId="{8AB439DF-8849-4266-A28C-2C31E6993957}" destId="{1D456FB7-831D-4BDD-A265-280012527D89}" srcOrd="0" destOrd="0" presId="urn:microsoft.com/office/officeart/2005/8/layout/hierarchy1"/>
    <dgm:cxn modelId="{04688021-E4DB-42A0-B68A-67666EE15A18}" type="presParOf" srcId="{8AB439DF-8849-4266-A28C-2C31E6993957}" destId="{0F70D249-7630-4D3A-B319-17BA5099E6B0}" srcOrd="1" destOrd="0" presId="urn:microsoft.com/office/officeart/2005/8/layout/hierarchy1"/>
    <dgm:cxn modelId="{DAE1304D-1BE2-4F7B-BE3F-36BE37CE8F1B}" type="presParOf" srcId="{8AF9D89D-0194-45EB-87A0-A32CBB205439}" destId="{F2BAA5B9-A302-4787-8310-450EC9D4E406}" srcOrd="1" destOrd="0" presId="urn:microsoft.com/office/officeart/2005/8/layout/hierarchy1"/>
    <dgm:cxn modelId="{1A4B88D2-9136-45B2-9825-77C0EFED2207}" type="presParOf" srcId="{E36361B2-DBC2-4ADC-AD93-E7C3FAA0FBDF}" destId="{02CCE2DD-7B9E-4F6D-BE34-38BEED5C62B6}" srcOrd="2" destOrd="0" presId="urn:microsoft.com/office/officeart/2005/8/layout/hierarchy1"/>
    <dgm:cxn modelId="{B6926C01-AEF4-454D-9EFA-34A013B1877A}" type="presParOf" srcId="{E36361B2-DBC2-4ADC-AD93-E7C3FAA0FBDF}" destId="{FCA2F25D-8CCE-4687-BB79-312E64A7C946}" srcOrd="3" destOrd="0" presId="urn:microsoft.com/office/officeart/2005/8/layout/hierarchy1"/>
    <dgm:cxn modelId="{81F3CDC2-D737-4FD1-A335-A887BC22BE6E}" type="presParOf" srcId="{FCA2F25D-8CCE-4687-BB79-312E64A7C946}" destId="{6077B21B-A953-450E-8E47-5817CAD418B3}" srcOrd="0" destOrd="0" presId="urn:microsoft.com/office/officeart/2005/8/layout/hierarchy1"/>
    <dgm:cxn modelId="{870CD74C-96CA-4633-96FB-FDB3BA6AFAC3}" type="presParOf" srcId="{6077B21B-A953-450E-8E47-5817CAD418B3}" destId="{BD796BFE-27DF-4392-8399-6F1A5D93DAA0}" srcOrd="0" destOrd="0" presId="urn:microsoft.com/office/officeart/2005/8/layout/hierarchy1"/>
    <dgm:cxn modelId="{AAA697EC-8DA3-44C6-9041-8D285EE46A50}" type="presParOf" srcId="{6077B21B-A953-450E-8E47-5817CAD418B3}" destId="{9218CD82-E811-4463-845C-C7E2F5404D27}" srcOrd="1" destOrd="0" presId="urn:microsoft.com/office/officeart/2005/8/layout/hierarchy1"/>
    <dgm:cxn modelId="{4A5CB390-F45C-4262-8E91-1F4C90D1E65C}" type="presParOf" srcId="{FCA2F25D-8CCE-4687-BB79-312E64A7C946}" destId="{A5A01133-9A18-4A3E-B8DA-3068861CD0E2}" srcOrd="1" destOrd="0" presId="urn:microsoft.com/office/officeart/2005/8/layout/hierarchy1"/>
    <dgm:cxn modelId="{82A39920-1013-4E65-A198-55E7B1199163}" type="presParOf" srcId="{E36361B2-DBC2-4ADC-AD93-E7C3FAA0FBDF}" destId="{2FC10A72-AB1E-49B0-B0D7-72091E2A95EA}" srcOrd="4" destOrd="0" presId="urn:microsoft.com/office/officeart/2005/8/layout/hierarchy1"/>
    <dgm:cxn modelId="{781ABCDE-B24B-48BD-8676-9324173857A9}" type="presParOf" srcId="{E36361B2-DBC2-4ADC-AD93-E7C3FAA0FBDF}" destId="{D5AA5A49-7454-4A75-8AE4-219DFE2B49FF}" srcOrd="5" destOrd="0" presId="urn:microsoft.com/office/officeart/2005/8/layout/hierarchy1"/>
    <dgm:cxn modelId="{D92A0BBF-5817-477E-A065-15F29E631074}" type="presParOf" srcId="{D5AA5A49-7454-4A75-8AE4-219DFE2B49FF}" destId="{6385BF03-7A7A-4F45-8F6E-4EC431D2483C}" srcOrd="0" destOrd="0" presId="urn:microsoft.com/office/officeart/2005/8/layout/hierarchy1"/>
    <dgm:cxn modelId="{87EA3E6E-03E5-4B0A-BF19-6C26CB720F91}" type="presParOf" srcId="{6385BF03-7A7A-4F45-8F6E-4EC431D2483C}" destId="{1493710E-FECD-4666-9A4C-8F3D7377F82D}" srcOrd="0" destOrd="0" presId="urn:microsoft.com/office/officeart/2005/8/layout/hierarchy1"/>
    <dgm:cxn modelId="{53021B73-402A-4007-9623-CF5CB7617D45}" type="presParOf" srcId="{6385BF03-7A7A-4F45-8F6E-4EC431D2483C}" destId="{63BB707A-5A0A-468D-8D29-FA5E392A1EC5}" srcOrd="1" destOrd="0" presId="urn:microsoft.com/office/officeart/2005/8/layout/hierarchy1"/>
    <dgm:cxn modelId="{B058E09C-D131-486D-94B1-5E33C15C9115}" type="presParOf" srcId="{D5AA5A49-7454-4A75-8AE4-219DFE2B49FF}" destId="{36302087-398F-4FD4-AF54-EF1DC44452AB}" srcOrd="1" destOrd="0" presId="urn:microsoft.com/office/officeart/2005/8/layout/hierarchy1"/>
    <dgm:cxn modelId="{E815895E-08BD-4707-AE9F-89CB3E3982B0}" type="presParOf" srcId="{E36361B2-DBC2-4ADC-AD93-E7C3FAA0FBDF}" destId="{2EC5956D-11F1-4939-9E5A-D94C0C64E112}" srcOrd="6" destOrd="0" presId="urn:microsoft.com/office/officeart/2005/8/layout/hierarchy1"/>
    <dgm:cxn modelId="{17F4E6D2-5CB4-462E-A9F3-1EE192C87BD9}" type="presParOf" srcId="{E36361B2-DBC2-4ADC-AD93-E7C3FAA0FBDF}" destId="{B6C578CD-473B-4514-9C12-F11580D6967A}" srcOrd="7" destOrd="0" presId="urn:microsoft.com/office/officeart/2005/8/layout/hierarchy1"/>
    <dgm:cxn modelId="{3B71D48D-50C2-4874-8B78-0AAF0925F0D7}" type="presParOf" srcId="{B6C578CD-473B-4514-9C12-F11580D6967A}" destId="{92A8BD16-9508-4333-9C99-19B63CEDDE7A}" srcOrd="0" destOrd="0" presId="urn:microsoft.com/office/officeart/2005/8/layout/hierarchy1"/>
    <dgm:cxn modelId="{50949619-C593-4E38-9E53-355A9F361597}" type="presParOf" srcId="{92A8BD16-9508-4333-9C99-19B63CEDDE7A}" destId="{4A239254-9548-4936-9AF8-AE427DC3C6CD}" srcOrd="0" destOrd="0" presId="urn:microsoft.com/office/officeart/2005/8/layout/hierarchy1"/>
    <dgm:cxn modelId="{3933E65C-C74D-4E94-B9E8-46665FE9E6D3}" type="presParOf" srcId="{92A8BD16-9508-4333-9C99-19B63CEDDE7A}" destId="{563AF494-59F1-49DE-B5F8-D1F13F2B38D5}" srcOrd="1" destOrd="0" presId="urn:microsoft.com/office/officeart/2005/8/layout/hierarchy1"/>
    <dgm:cxn modelId="{9FADB68E-C6BE-467D-98E2-719BFA009DB1}" type="presParOf" srcId="{B6C578CD-473B-4514-9C12-F11580D6967A}" destId="{FE142228-040E-41DE-9DA1-3A4178E41B0D}" srcOrd="1" destOrd="0" presId="urn:microsoft.com/office/officeart/2005/8/layout/hierarchy1"/>
    <dgm:cxn modelId="{BEB1BA57-0E38-434F-AF32-3627767BF167}" type="presParOf" srcId="{D8771817-1A8F-425C-AB5C-D810A384469B}" destId="{6AB5B329-BEA4-4243-9818-EDF6E9B8139C}" srcOrd="2" destOrd="0" presId="urn:microsoft.com/office/officeart/2005/8/layout/hierarchy1"/>
    <dgm:cxn modelId="{7E143086-D5FD-4786-A0ED-943C673C4DC2}" type="presParOf" srcId="{D8771817-1A8F-425C-AB5C-D810A384469B}" destId="{FA9030EF-4EF8-4E8D-8AA4-D50D866641FB}" srcOrd="3" destOrd="0" presId="urn:microsoft.com/office/officeart/2005/8/layout/hierarchy1"/>
    <dgm:cxn modelId="{B9BCF2EF-3D43-4165-85BA-A62CC669B5F6}" type="presParOf" srcId="{FA9030EF-4EF8-4E8D-8AA4-D50D866641FB}" destId="{37877340-7B8B-4084-8293-B2ABECE42828}" srcOrd="0" destOrd="0" presId="urn:microsoft.com/office/officeart/2005/8/layout/hierarchy1"/>
    <dgm:cxn modelId="{3CA96F36-6AB0-494A-8971-CD7A8528BB4D}" type="presParOf" srcId="{37877340-7B8B-4084-8293-B2ABECE42828}" destId="{24F5F100-507B-49CC-B08D-475DA5F9BB80}" srcOrd="0" destOrd="0" presId="urn:microsoft.com/office/officeart/2005/8/layout/hierarchy1"/>
    <dgm:cxn modelId="{EA4000C7-BE10-4DDB-B164-F26CCE4C69C2}" type="presParOf" srcId="{37877340-7B8B-4084-8293-B2ABECE42828}" destId="{BF3219CF-4F01-4105-9652-CF5A0ED52A99}" srcOrd="1" destOrd="0" presId="urn:microsoft.com/office/officeart/2005/8/layout/hierarchy1"/>
    <dgm:cxn modelId="{DE4A0451-A474-481B-B0D3-5AE96E5B6C8B}" type="presParOf" srcId="{FA9030EF-4EF8-4E8D-8AA4-D50D866641FB}" destId="{41AC45F0-AEA8-49B5-8467-79FB0B92B6A1}"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8B1F74-1559-470C-960A-921C59238EE9}" type="doc">
      <dgm:prSet loTypeId="urn:microsoft.com/office/officeart/2005/8/layout/process5" loCatId="process" qsTypeId="urn:microsoft.com/office/officeart/2005/8/quickstyle/simple3" qsCatId="simple" csTypeId="urn:microsoft.com/office/officeart/2005/8/colors/colorful1#1" csCatId="colorful" phldr="1"/>
      <dgm:spPr/>
      <dgm:t>
        <a:bodyPr/>
        <a:lstStyle/>
        <a:p>
          <a:endParaRPr lang="en-SG"/>
        </a:p>
      </dgm:t>
    </dgm:pt>
    <dgm:pt modelId="{1B731742-F8AB-4DA9-936F-4D69A33607A5}">
      <dgm:prSet phldrT="[Text]" custT="1"/>
      <dgm:spPr/>
      <dgm:t>
        <a:bodyPr/>
        <a:lstStyle/>
        <a:p>
          <a:r>
            <a:rPr lang="en-US" sz="1800" b="1" dirty="0" smtClean="0"/>
            <a:t>Data Pre-processing &amp; Extraction</a:t>
          </a:r>
          <a:endParaRPr lang="en-SG" sz="1800" b="1" dirty="0"/>
        </a:p>
      </dgm:t>
    </dgm:pt>
    <dgm:pt modelId="{C68F4E0A-C893-4551-B8E9-082335059D5C}" type="parTrans" cxnId="{E50F5F27-202E-4424-88C9-09E15D9A7203}">
      <dgm:prSet/>
      <dgm:spPr/>
      <dgm:t>
        <a:bodyPr/>
        <a:lstStyle/>
        <a:p>
          <a:endParaRPr lang="en-SG" sz="2400"/>
        </a:p>
      </dgm:t>
    </dgm:pt>
    <dgm:pt modelId="{EE35C6F9-2FB9-412A-9524-ABFC897A8F65}" type="sibTrans" cxnId="{E50F5F27-202E-4424-88C9-09E15D9A7203}">
      <dgm:prSet custT="1"/>
      <dgm:spPr/>
      <dgm:t>
        <a:bodyPr/>
        <a:lstStyle/>
        <a:p>
          <a:endParaRPr lang="en-SG" sz="700"/>
        </a:p>
      </dgm:t>
    </dgm:pt>
    <dgm:pt modelId="{DBAD2564-B59E-4ADB-9D92-62EC5CBC7AD5}">
      <dgm:prSet phldrT="[Text]" custT="1"/>
      <dgm:spPr/>
      <dgm:t>
        <a:bodyPr/>
        <a:lstStyle/>
        <a:p>
          <a:r>
            <a:rPr lang="en-US" sz="1400" dirty="0" smtClean="0"/>
            <a:t>XCMS Online for LC-MS data</a:t>
          </a:r>
          <a:endParaRPr lang="en-SG" sz="1400" dirty="0"/>
        </a:p>
      </dgm:t>
    </dgm:pt>
    <dgm:pt modelId="{9CE6424F-25C5-4A11-815F-01E9186BCC55}" type="parTrans" cxnId="{BD968438-F187-4992-910E-B77ED6535460}">
      <dgm:prSet/>
      <dgm:spPr/>
      <dgm:t>
        <a:bodyPr/>
        <a:lstStyle/>
        <a:p>
          <a:endParaRPr lang="en-SG" sz="2400"/>
        </a:p>
      </dgm:t>
    </dgm:pt>
    <dgm:pt modelId="{F0057EF8-D783-44D0-9E7D-80CE75FC77AD}" type="sibTrans" cxnId="{BD968438-F187-4992-910E-B77ED6535460}">
      <dgm:prSet/>
      <dgm:spPr/>
      <dgm:t>
        <a:bodyPr/>
        <a:lstStyle/>
        <a:p>
          <a:endParaRPr lang="en-SG" sz="2400"/>
        </a:p>
      </dgm:t>
    </dgm:pt>
    <dgm:pt modelId="{4BDC7EED-296C-4A12-A1FE-648DEA094C3B}">
      <dgm:prSet phldrT="[Text]" custT="1"/>
      <dgm:spPr/>
      <dgm:t>
        <a:bodyPr/>
        <a:lstStyle/>
        <a:p>
          <a:r>
            <a:rPr lang="en-US" sz="1800" b="1" dirty="0" smtClean="0"/>
            <a:t>Multivariate Analysis</a:t>
          </a:r>
          <a:endParaRPr lang="en-SG" sz="1800" b="1" dirty="0"/>
        </a:p>
      </dgm:t>
    </dgm:pt>
    <dgm:pt modelId="{38A2D5D6-C611-42CD-945B-AFE1FE54F2FC}" type="parTrans" cxnId="{0E2E3CAE-14CD-4351-8EE2-B92B5F10C9C7}">
      <dgm:prSet/>
      <dgm:spPr/>
      <dgm:t>
        <a:bodyPr/>
        <a:lstStyle/>
        <a:p>
          <a:endParaRPr lang="en-SG" sz="2400"/>
        </a:p>
      </dgm:t>
    </dgm:pt>
    <dgm:pt modelId="{30B27B59-1032-485A-8DBA-5CE52837EC69}" type="sibTrans" cxnId="{0E2E3CAE-14CD-4351-8EE2-B92B5F10C9C7}">
      <dgm:prSet custT="1"/>
      <dgm:spPr/>
      <dgm:t>
        <a:bodyPr/>
        <a:lstStyle/>
        <a:p>
          <a:endParaRPr lang="en-SG" sz="700"/>
        </a:p>
      </dgm:t>
    </dgm:pt>
    <dgm:pt modelId="{E8BB291A-E585-42D8-B6E3-DEE8517BBB4F}">
      <dgm:prSet phldrT="[Text]" custT="1"/>
      <dgm:spPr/>
      <dgm:t>
        <a:bodyPr/>
        <a:lstStyle/>
        <a:p>
          <a:r>
            <a:rPr lang="en-US" sz="1400" dirty="0" smtClean="0"/>
            <a:t>Principal Component Analysis (PCA)</a:t>
          </a:r>
          <a:endParaRPr lang="en-SG" sz="1400" dirty="0"/>
        </a:p>
      </dgm:t>
    </dgm:pt>
    <dgm:pt modelId="{46D19954-1F10-469F-9857-259D6AC7D8B7}" type="parTrans" cxnId="{53A23D71-C48B-4444-9694-CCF2D126C071}">
      <dgm:prSet/>
      <dgm:spPr/>
      <dgm:t>
        <a:bodyPr/>
        <a:lstStyle/>
        <a:p>
          <a:endParaRPr lang="en-SG" sz="2400"/>
        </a:p>
      </dgm:t>
    </dgm:pt>
    <dgm:pt modelId="{D3C5F597-0412-4DC8-92AD-34BD2AE95EFE}" type="sibTrans" cxnId="{53A23D71-C48B-4444-9694-CCF2D126C071}">
      <dgm:prSet/>
      <dgm:spPr/>
      <dgm:t>
        <a:bodyPr/>
        <a:lstStyle/>
        <a:p>
          <a:endParaRPr lang="en-SG" sz="2400"/>
        </a:p>
      </dgm:t>
    </dgm:pt>
    <dgm:pt modelId="{15090CD6-CEA5-4D71-BDC0-80ACA7FACE54}">
      <dgm:prSet phldrT="[Text]" custT="1"/>
      <dgm:spPr/>
      <dgm:t>
        <a:bodyPr/>
        <a:lstStyle/>
        <a:p>
          <a:r>
            <a:rPr lang="en-US" sz="1800" b="1" dirty="0" err="1" smtClean="0"/>
            <a:t>Univariate</a:t>
          </a:r>
          <a:r>
            <a:rPr lang="en-US" sz="1800" b="1" dirty="0" smtClean="0"/>
            <a:t> Statistical Analysis</a:t>
          </a:r>
          <a:endParaRPr lang="en-SG" sz="1800" b="1" dirty="0"/>
        </a:p>
      </dgm:t>
    </dgm:pt>
    <dgm:pt modelId="{D7F9B65F-8FE8-45C3-8AB2-849AB5C8BEA3}" type="parTrans" cxnId="{59945DF3-8843-4FED-925F-A8A20E569524}">
      <dgm:prSet/>
      <dgm:spPr/>
      <dgm:t>
        <a:bodyPr/>
        <a:lstStyle/>
        <a:p>
          <a:endParaRPr lang="en-SG" sz="2400"/>
        </a:p>
      </dgm:t>
    </dgm:pt>
    <dgm:pt modelId="{3C94234F-7467-48A4-B9ED-2158E7D969DF}" type="sibTrans" cxnId="{59945DF3-8843-4FED-925F-A8A20E569524}">
      <dgm:prSet custT="1"/>
      <dgm:spPr/>
      <dgm:t>
        <a:bodyPr/>
        <a:lstStyle/>
        <a:p>
          <a:endParaRPr lang="en-SG" sz="700"/>
        </a:p>
      </dgm:t>
    </dgm:pt>
    <dgm:pt modelId="{74CA1AAD-7C44-4E89-8BAA-03A7F81E1165}">
      <dgm:prSet phldrT="[Text]" custT="1"/>
      <dgm:spPr/>
      <dgm:t>
        <a:bodyPr/>
        <a:lstStyle/>
        <a:p>
          <a:r>
            <a:rPr lang="en-US" sz="1400" dirty="0" err="1" smtClean="0"/>
            <a:t>Chenomx</a:t>
          </a:r>
          <a:r>
            <a:rPr lang="en-US" sz="1400" dirty="0" smtClean="0"/>
            <a:t> for NMR- Binning &amp; Profiling</a:t>
          </a:r>
          <a:endParaRPr lang="en-SG" sz="1400" dirty="0"/>
        </a:p>
      </dgm:t>
    </dgm:pt>
    <dgm:pt modelId="{749F0156-4DF4-4378-ADF0-E8302846F6F7}" type="parTrans" cxnId="{79861CC9-F3A8-4D28-8851-B065175B4B88}">
      <dgm:prSet/>
      <dgm:spPr/>
      <dgm:t>
        <a:bodyPr/>
        <a:lstStyle/>
        <a:p>
          <a:endParaRPr lang="en-SG" sz="2400"/>
        </a:p>
      </dgm:t>
    </dgm:pt>
    <dgm:pt modelId="{4CB0A0BC-689C-42E9-95E5-F99313F2D15C}" type="sibTrans" cxnId="{79861CC9-F3A8-4D28-8851-B065175B4B88}">
      <dgm:prSet/>
      <dgm:spPr/>
      <dgm:t>
        <a:bodyPr/>
        <a:lstStyle/>
        <a:p>
          <a:endParaRPr lang="en-SG" sz="2400"/>
        </a:p>
      </dgm:t>
    </dgm:pt>
    <dgm:pt modelId="{33C05B57-BA20-4865-8E1C-500D4317118B}">
      <dgm:prSet phldrT="[Text]" custT="1"/>
      <dgm:spPr/>
      <dgm:t>
        <a:bodyPr/>
        <a:lstStyle/>
        <a:p>
          <a:r>
            <a:rPr lang="en-US" sz="1400" dirty="0" err="1" smtClean="0"/>
            <a:t>Wilcoxon</a:t>
          </a:r>
          <a:r>
            <a:rPr lang="en-US" sz="1400" dirty="0" smtClean="0"/>
            <a:t>-Mann-Whitney Test using </a:t>
          </a:r>
          <a:r>
            <a:rPr lang="en-US" sz="1400" dirty="0" err="1" smtClean="0"/>
            <a:t>Metaboanalyst</a:t>
          </a:r>
          <a:r>
            <a:rPr lang="en-US" sz="1400" dirty="0" smtClean="0"/>
            <a:t> on fold change (FC) values</a:t>
          </a:r>
          <a:endParaRPr lang="en-SG" sz="1400" dirty="0"/>
        </a:p>
      </dgm:t>
    </dgm:pt>
    <dgm:pt modelId="{6B0D6E27-55BF-43D3-BA20-8D74C98084DB}" type="parTrans" cxnId="{5FC6CA58-8699-4C69-9D4B-E460C4C72292}">
      <dgm:prSet/>
      <dgm:spPr/>
      <dgm:t>
        <a:bodyPr/>
        <a:lstStyle/>
        <a:p>
          <a:endParaRPr lang="en-SG" sz="2400"/>
        </a:p>
      </dgm:t>
    </dgm:pt>
    <dgm:pt modelId="{F961989F-D57F-482E-BEEA-C39735818064}" type="sibTrans" cxnId="{5FC6CA58-8699-4C69-9D4B-E460C4C72292}">
      <dgm:prSet/>
      <dgm:spPr/>
      <dgm:t>
        <a:bodyPr/>
        <a:lstStyle/>
        <a:p>
          <a:endParaRPr lang="en-SG" sz="2400"/>
        </a:p>
      </dgm:t>
    </dgm:pt>
    <dgm:pt modelId="{CDE65D6E-1D8E-474A-A23C-82FB392120D9}">
      <dgm:prSet custT="1"/>
      <dgm:spPr/>
      <dgm:t>
        <a:bodyPr/>
        <a:lstStyle/>
        <a:p>
          <a:r>
            <a:rPr lang="en-US" sz="1800" b="1" dirty="0" smtClean="0"/>
            <a:t>Metabolite Identification</a:t>
          </a:r>
          <a:endParaRPr lang="en-SG" sz="1800" b="1" dirty="0"/>
        </a:p>
      </dgm:t>
    </dgm:pt>
    <dgm:pt modelId="{47F26DDA-0713-49D8-967B-95B462678638}" type="parTrans" cxnId="{66EA2592-0D6E-4046-B928-C111C2B44A3E}">
      <dgm:prSet/>
      <dgm:spPr/>
      <dgm:t>
        <a:bodyPr/>
        <a:lstStyle/>
        <a:p>
          <a:endParaRPr lang="en-SG" sz="2400"/>
        </a:p>
      </dgm:t>
    </dgm:pt>
    <dgm:pt modelId="{14B5C98D-D8BA-49FA-B44E-EF3990F6D942}" type="sibTrans" cxnId="{66EA2592-0D6E-4046-B928-C111C2B44A3E}">
      <dgm:prSet custT="1"/>
      <dgm:spPr/>
      <dgm:t>
        <a:bodyPr/>
        <a:lstStyle/>
        <a:p>
          <a:endParaRPr lang="en-SG" sz="700"/>
        </a:p>
      </dgm:t>
    </dgm:pt>
    <dgm:pt modelId="{0274699B-5D09-4A3F-AF78-2303BA9D27EE}">
      <dgm:prSet custT="1"/>
      <dgm:spPr/>
      <dgm:t>
        <a:bodyPr/>
        <a:lstStyle/>
        <a:p>
          <a:r>
            <a:rPr lang="en-US" sz="1800" b="1" dirty="0" smtClean="0"/>
            <a:t>Metabolic Pathway Analysis</a:t>
          </a:r>
          <a:endParaRPr lang="en-SG" sz="1800" b="1" dirty="0"/>
        </a:p>
      </dgm:t>
    </dgm:pt>
    <dgm:pt modelId="{B5514D1A-8338-42E6-A74F-A229893984FE}" type="parTrans" cxnId="{24F63F4E-6A1C-4DBE-92EE-9123FFA2E0A6}">
      <dgm:prSet/>
      <dgm:spPr/>
      <dgm:t>
        <a:bodyPr/>
        <a:lstStyle/>
        <a:p>
          <a:endParaRPr lang="en-SG" sz="2400"/>
        </a:p>
      </dgm:t>
    </dgm:pt>
    <dgm:pt modelId="{A95743C6-EAB2-487D-8738-D1CD1C2AD2D0}" type="sibTrans" cxnId="{24F63F4E-6A1C-4DBE-92EE-9123FFA2E0A6}">
      <dgm:prSet custT="1"/>
      <dgm:spPr/>
      <dgm:t>
        <a:bodyPr/>
        <a:lstStyle/>
        <a:p>
          <a:endParaRPr lang="en-SG" sz="700"/>
        </a:p>
      </dgm:t>
    </dgm:pt>
    <dgm:pt modelId="{4F798D84-EDF4-4DB2-84E4-390C7D1E1033}">
      <dgm:prSet custT="1"/>
      <dgm:spPr/>
      <dgm:t>
        <a:bodyPr/>
        <a:lstStyle/>
        <a:p>
          <a:r>
            <a:rPr lang="en-US" sz="1400" dirty="0" err="1" smtClean="0"/>
            <a:t>Metaboanalyst</a:t>
          </a:r>
          <a:endParaRPr lang="en-SG" sz="1400" dirty="0"/>
        </a:p>
      </dgm:t>
    </dgm:pt>
    <dgm:pt modelId="{D924AF04-5245-4418-970A-8F2DD7D782FD}" type="parTrans" cxnId="{6F6FC1ED-050C-46E8-83E2-F6338A8B0753}">
      <dgm:prSet/>
      <dgm:spPr/>
      <dgm:t>
        <a:bodyPr/>
        <a:lstStyle/>
        <a:p>
          <a:endParaRPr lang="en-SG" sz="2400"/>
        </a:p>
      </dgm:t>
    </dgm:pt>
    <dgm:pt modelId="{A3474FE2-5476-4D52-B543-7B6D59DBCF58}" type="sibTrans" cxnId="{6F6FC1ED-050C-46E8-83E2-F6338A8B0753}">
      <dgm:prSet/>
      <dgm:spPr/>
      <dgm:t>
        <a:bodyPr/>
        <a:lstStyle/>
        <a:p>
          <a:endParaRPr lang="en-SG" sz="2400"/>
        </a:p>
      </dgm:t>
    </dgm:pt>
    <dgm:pt modelId="{14886069-0B72-450F-AFD2-CB7BE75B2395}">
      <dgm:prSet custT="1"/>
      <dgm:spPr/>
      <dgm:t>
        <a:bodyPr/>
        <a:lstStyle/>
        <a:p>
          <a:r>
            <a:rPr lang="en-US" sz="1800" b="1" dirty="0" smtClean="0"/>
            <a:t>Correlation Analysis &amp; Correlation Network Analysis</a:t>
          </a:r>
          <a:endParaRPr lang="en-SG" sz="1800" b="1" dirty="0"/>
        </a:p>
      </dgm:t>
    </dgm:pt>
    <dgm:pt modelId="{5BED0786-63F1-4811-BD48-7EC4E2C1BA20}" type="parTrans" cxnId="{10453291-05F0-4917-A8FD-3C4978EF8A08}">
      <dgm:prSet/>
      <dgm:spPr/>
      <dgm:t>
        <a:bodyPr/>
        <a:lstStyle/>
        <a:p>
          <a:endParaRPr lang="en-SG" sz="2400"/>
        </a:p>
      </dgm:t>
    </dgm:pt>
    <dgm:pt modelId="{0713970D-4F59-49DB-AD18-99E63499BBC1}" type="sibTrans" cxnId="{10453291-05F0-4917-A8FD-3C4978EF8A08}">
      <dgm:prSet/>
      <dgm:spPr/>
      <dgm:t>
        <a:bodyPr/>
        <a:lstStyle/>
        <a:p>
          <a:endParaRPr lang="en-SG" sz="2400"/>
        </a:p>
      </dgm:t>
    </dgm:pt>
    <dgm:pt modelId="{8F1C9DBD-56DF-4740-A1B6-0FDF7AFD33B7}">
      <dgm:prSet custT="1"/>
      <dgm:spPr/>
      <dgm:t>
        <a:bodyPr/>
        <a:lstStyle/>
        <a:p>
          <a:endParaRPr lang="en-SG" sz="1400" dirty="0"/>
        </a:p>
      </dgm:t>
    </dgm:pt>
    <dgm:pt modelId="{6594C621-2261-436F-935D-7A574A351D2E}" type="parTrans" cxnId="{8188C29B-CD6E-4151-984F-98008733CF01}">
      <dgm:prSet/>
      <dgm:spPr/>
      <dgm:t>
        <a:bodyPr/>
        <a:lstStyle/>
        <a:p>
          <a:endParaRPr lang="en-SG"/>
        </a:p>
      </dgm:t>
    </dgm:pt>
    <dgm:pt modelId="{997236C4-7688-46D7-9E7D-A58047DF03B8}" type="sibTrans" cxnId="{8188C29B-CD6E-4151-984F-98008733CF01}">
      <dgm:prSet/>
      <dgm:spPr/>
      <dgm:t>
        <a:bodyPr/>
        <a:lstStyle/>
        <a:p>
          <a:endParaRPr lang="en-SG"/>
        </a:p>
      </dgm:t>
    </dgm:pt>
    <dgm:pt modelId="{29B4412B-B2D5-430D-A2EF-95B0243662EB}">
      <dgm:prSet custT="1"/>
      <dgm:spPr/>
      <dgm:t>
        <a:bodyPr/>
        <a:lstStyle/>
        <a:p>
          <a:r>
            <a:rPr lang="en-US" sz="1400" dirty="0" smtClean="0"/>
            <a:t> LC-MS Data- search of </a:t>
          </a:r>
          <a:r>
            <a:rPr lang="en-US" sz="1400" dirty="0" err="1" smtClean="0"/>
            <a:t>Metlin</a:t>
          </a:r>
          <a:r>
            <a:rPr lang="en-US" sz="1400" dirty="0" smtClean="0"/>
            <a:t>, </a:t>
          </a:r>
          <a:r>
            <a:rPr lang="en-US" sz="1400" dirty="0" err="1" smtClean="0"/>
            <a:t>Lipidmaps</a:t>
          </a:r>
          <a:r>
            <a:rPr lang="en-US" sz="1400" dirty="0" smtClean="0"/>
            <a:t>, HMDB, </a:t>
          </a:r>
          <a:r>
            <a:rPr lang="en-US" sz="1400" dirty="0" err="1" smtClean="0"/>
            <a:t>MassBank</a:t>
          </a:r>
          <a:r>
            <a:rPr lang="en-US" sz="1400" dirty="0" smtClean="0"/>
            <a:t> databases</a:t>
          </a:r>
          <a:endParaRPr lang="en-SG" sz="1400" dirty="0"/>
        </a:p>
      </dgm:t>
    </dgm:pt>
    <dgm:pt modelId="{DEB016FD-4854-4BCF-AFD3-7079C95A0887}" type="sibTrans" cxnId="{D6E3C905-956F-44C8-BD42-AF3FDCC90BC1}">
      <dgm:prSet/>
      <dgm:spPr/>
      <dgm:t>
        <a:bodyPr/>
        <a:lstStyle/>
        <a:p>
          <a:endParaRPr lang="en-SG" sz="2400"/>
        </a:p>
      </dgm:t>
    </dgm:pt>
    <dgm:pt modelId="{07BD3BD5-3350-4657-A90F-32891AA9E479}" type="parTrans" cxnId="{D6E3C905-956F-44C8-BD42-AF3FDCC90BC1}">
      <dgm:prSet/>
      <dgm:spPr/>
      <dgm:t>
        <a:bodyPr/>
        <a:lstStyle/>
        <a:p>
          <a:endParaRPr lang="en-SG" sz="2400"/>
        </a:p>
      </dgm:t>
    </dgm:pt>
    <dgm:pt modelId="{804F410F-1FF9-4B8F-A2E3-503FA6799C1A}">
      <dgm:prSet custT="1"/>
      <dgm:spPr/>
      <dgm:t>
        <a:bodyPr/>
        <a:lstStyle/>
        <a:p>
          <a:r>
            <a:rPr lang="en-US" sz="1400" dirty="0" smtClean="0"/>
            <a:t>NMR Data- </a:t>
          </a:r>
          <a:r>
            <a:rPr lang="en-US" sz="1400" dirty="0" err="1" smtClean="0"/>
            <a:t>Chenomx</a:t>
          </a:r>
          <a:r>
            <a:rPr lang="en-US" sz="1400" dirty="0" smtClean="0"/>
            <a:t> &amp; literature search</a:t>
          </a:r>
          <a:endParaRPr lang="en-SG" sz="1400" dirty="0"/>
        </a:p>
      </dgm:t>
    </dgm:pt>
    <dgm:pt modelId="{08079222-AA0E-426E-9147-3FF3B8DE642E}" type="parTrans" cxnId="{6533A6F0-FCBD-4754-8354-801575F61C3E}">
      <dgm:prSet/>
      <dgm:spPr/>
      <dgm:t>
        <a:bodyPr/>
        <a:lstStyle/>
        <a:p>
          <a:endParaRPr lang="en-SG"/>
        </a:p>
      </dgm:t>
    </dgm:pt>
    <dgm:pt modelId="{C95AC84F-F646-4FB2-B53A-766301993BF6}" type="sibTrans" cxnId="{6533A6F0-FCBD-4754-8354-801575F61C3E}">
      <dgm:prSet/>
      <dgm:spPr/>
      <dgm:t>
        <a:bodyPr/>
        <a:lstStyle/>
        <a:p>
          <a:endParaRPr lang="en-SG"/>
        </a:p>
      </dgm:t>
    </dgm:pt>
    <dgm:pt modelId="{3ADAE72E-0E5D-41C1-ABDF-EA3AAA20A6C8}">
      <dgm:prSet phldrT="[Text]" custT="1"/>
      <dgm:spPr/>
      <dgm:t>
        <a:bodyPr/>
        <a:lstStyle/>
        <a:p>
          <a:r>
            <a:rPr lang="en-US" sz="1400" dirty="0" smtClean="0"/>
            <a:t>Orthogonal Projection to Latent Structures- </a:t>
          </a:r>
          <a:r>
            <a:rPr lang="en-US" sz="1400" dirty="0" err="1" smtClean="0"/>
            <a:t>Discriminant</a:t>
          </a:r>
          <a:r>
            <a:rPr lang="en-US" sz="1400" dirty="0" smtClean="0"/>
            <a:t> Analysis (OPLS-DA)</a:t>
          </a:r>
          <a:endParaRPr lang="en-SG" sz="1400" dirty="0"/>
        </a:p>
      </dgm:t>
    </dgm:pt>
    <dgm:pt modelId="{8BBD2344-C6CB-44B3-BE09-40A08C2B223E}" type="parTrans" cxnId="{3E787D1F-01F6-4FF4-B2F7-73DC1CC78A3E}">
      <dgm:prSet/>
      <dgm:spPr/>
      <dgm:t>
        <a:bodyPr/>
        <a:lstStyle/>
        <a:p>
          <a:endParaRPr lang="en-SG"/>
        </a:p>
      </dgm:t>
    </dgm:pt>
    <dgm:pt modelId="{FF2407D5-943F-49E0-8958-32BACEF5CC75}" type="sibTrans" cxnId="{3E787D1F-01F6-4FF4-B2F7-73DC1CC78A3E}">
      <dgm:prSet/>
      <dgm:spPr/>
      <dgm:t>
        <a:bodyPr/>
        <a:lstStyle/>
        <a:p>
          <a:endParaRPr lang="en-SG"/>
        </a:p>
      </dgm:t>
    </dgm:pt>
    <dgm:pt modelId="{22C33983-3635-4ABF-ADA6-3FCD131FB816}">
      <dgm:prSet custT="1"/>
      <dgm:spPr/>
      <dgm:t>
        <a:bodyPr/>
        <a:lstStyle/>
        <a:p>
          <a:r>
            <a:rPr lang="en-US" sz="1400" dirty="0" err="1" smtClean="0"/>
            <a:t>Cytoscape</a:t>
          </a:r>
          <a:endParaRPr lang="en-SG" sz="1400" dirty="0"/>
        </a:p>
      </dgm:t>
    </dgm:pt>
    <dgm:pt modelId="{9B88DDAB-A18A-45DC-8968-FA3572012870}" type="sibTrans" cxnId="{1675D629-ABA1-44FD-87EC-BD8EE08E031D}">
      <dgm:prSet/>
      <dgm:spPr/>
      <dgm:t>
        <a:bodyPr/>
        <a:lstStyle/>
        <a:p>
          <a:endParaRPr lang="en-SG" sz="2400"/>
        </a:p>
      </dgm:t>
    </dgm:pt>
    <dgm:pt modelId="{CF8CFE5E-4488-4224-841B-45DC807C9864}" type="parTrans" cxnId="{1675D629-ABA1-44FD-87EC-BD8EE08E031D}">
      <dgm:prSet/>
      <dgm:spPr/>
      <dgm:t>
        <a:bodyPr/>
        <a:lstStyle/>
        <a:p>
          <a:endParaRPr lang="en-SG" sz="2400"/>
        </a:p>
      </dgm:t>
    </dgm:pt>
    <dgm:pt modelId="{91D90A2B-6CEE-47FF-9C43-EAAF2F7C2885}">
      <dgm:prSet custT="1"/>
      <dgm:spPr/>
      <dgm:t>
        <a:bodyPr/>
        <a:lstStyle/>
        <a:p>
          <a:r>
            <a:rPr lang="en-US" sz="1400" dirty="0" smtClean="0"/>
            <a:t>Spearman correlation</a:t>
          </a:r>
          <a:endParaRPr lang="en-SG" sz="1400" dirty="0"/>
        </a:p>
      </dgm:t>
    </dgm:pt>
    <dgm:pt modelId="{2C588FCD-1B3F-47BE-86CD-1E604A5E3F91}" type="parTrans" cxnId="{F8A27E2B-856C-4596-AC2F-1ECE6A44D806}">
      <dgm:prSet/>
      <dgm:spPr/>
      <dgm:t>
        <a:bodyPr/>
        <a:lstStyle/>
        <a:p>
          <a:endParaRPr lang="en-SG"/>
        </a:p>
      </dgm:t>
    </dgm:pt>
    <dgm:pt modelId="{836C090E-7BCE-487E-8E08-A719044A0B34}" type="sibTrans" cxnId="{F8A27E2B-856C-4596-AC2F-1ECE6A44D806}">
      <dgm:prSet/>
      <dgm:spPr/>
      <dgm:t>
        <a:bodyPr/>
        <a:lstStyle/>
        <a:p>
          <a:endParaRPr lang="en-SG"/>
        </a:p>
      </dgm:t>
    </dgm:pt>
    <dgm:pt modelId="{1B518310-E10F-4B3D-88DC-82C89689951B}" type="pres">
      <dgm:prSet presAssocID="{F18B1F74-1559-470C-960A-921C59238EE9}" presName="diagram" presStyleCnt="0">
        <dgm:presLayoutVars>
          <dgm:dir/>
          <dgm:resizeHandles val="exact"/>
        </dgm:presLayoutVars>
      </dgm:prSet>
      <dgm:spPr/>
      <dgm:t>
        <a:bodyPr/>
        <a:lstStyle/>
        <a:p>
          <a:endParaRPr lang="en-SG"/>
        </a:p>
      </dgm:t>
    </dgm:pt>
    <dgm:pt modelId="{E3ECF954-B56A-444E-8731-B7EBF030F094}" type="pres">
      <dgm:prSet presAssocID="{1B731742-F8AB-4DA9-936F-4D69A33607A5}" presName="node" presStyleLbl="node1" presStyleIdx="0" presStyleCnt="6" custScaleY="155015">
        <dgm:presLayoutVars>
          <dgm:bulletEnabled val="1"/>
        </dgm:presLayoutVars>
      </dgm:prSet>
      <dgm:spPr/>
      <dgm:t>
        <a:bodyPr/>
        <a:lstStyle/>
        <a:p>
          <a:endParaRPr lang="en-SG"/>
        </a:p>
      </dgm:t>
    </dgm:pt>
    <dgm:pt modelId="{D3A2D79A-D56E-4508-9FA9-8F20C43ECD4A}" type="pres">
      <dgm:prSet presAssocID="{EE35C6F9-2FB9-412A-9524-ABFC897A8F65}" presName="sibTrans" presStyleLbl="sibTrans2D1" presStyleIdx="0" presStyleCnt="5"/>
      <dgm:spPr/>
      <dgm:t>
        <a:bodyPr/>
        <a:lstStyle/>
        <a:p>
          <a:endParaRPr lang="en-SG"/>
        </a:p>
      </dgm:t>
    </dgm:pt>
    <dgm:pt modelId="{9AD8EA09-1BB0-447F-82D5-B7D33F01CB86}" type="pres">
      <dgm:prSet presAssocID="{EE35C6F9-2FB9-412A-9524-ABFC897A8F65}" presName="connectorText" presStyleLbl="sibTrans2D1" presStyleIdx="0" presStyleCnt="5"/>
      <dgm:spPr/>
      <dgm:t>
        <a:bodyPr/>
        <a:lstStyle/>
        <a:p>
          <a:endParaRPr lang="en-SG"/>
        </a:p>
      </dgm:t>
    </dgm:pt>
    <dgm:pt modelId="{56CA270F-8B99-468A-99F8-E7770F66CFEA}" type="pres">
      <dgm:prSet presAssocID="{4BDC7EED-296C-4A12-A1FE-648DEA094C3B}" presName="node" presStyleLbl="node1" presStyleIdx="1" presStyleCnt="6" custScaleY="155015">
        <dgm:presLayoutVars>
          <dgm:bulletEnabled val="1"/>
        </dgm:presLayoutVars>
      </dgm:prSet>
      <dgm:spPr/>
      <dgm:t>
        <a:bodyPr/>
        <a:lstStyle/>
        <a:p>
          <a:endParaRPr lang="en-SG"/>
        </a:p>
      </dgm:t>
    </dgm:pt>
    <dgm:pt modelId="{0599F6A5-655A-4F8C-8BA3-BBB21D5F444C}" type="pres">
      <dgm:prSet presAssocID="{30B27B59-1032-485A-8DBA-5CE52837EC69}" presName="sibTrans" presStyleLbl="sibTrans2D1" presStyleIdx="1" presStyleCnt="5"/>
      <dgm:spPr/>
      <dgm:t>
        <a:bodyPr/>
        <a:lstStyle/>
        <a:p>
          <a:endParaRPr lang="en-SG"/>
        </a:p>
      </dgm:t>
    </dgm:pt>
    <dgm:pt modelId="{DECEF9BE-D6A7-43C8-996F-E9BFA54DFC66}" type="pres">
      <dgm:prSet presAssocID="{30B27B59-1032-485A-8DBA-5CE52837EC69}" presName="connectorText" presStyleLbl="sibTrans2D1" presStyleIdx="1" presStyleCnt="5"/>
      <dgm:spPr/>
      <dgm:t>
        <a:bodyPr/>
        <a:lstStyle/>
        <a:p>
          <a:endParaRPr lang="en-SG"/>
        </a:p>
      </dgm:t>
    </dgm:pt>
    <dgm:pt modelId="{AC20C926-E9D8-47F0-B227-FA175112555B}" type="pres">
      <dgm:prSet presAssocID="{15090CD6-CEA5-4D71-BDC0-80ACA7FACE54}" presName="node" presStyleLbl="node1" presStyleIdx="2" presStyleCnt="6" custScaleY="155015">
        <dgm:presLayoutVars>
          <dgm:bulletEnabled val="1"/>
        </dgm:presLayoutVars>
      </dgm:prSet>
      <dgm:spPr/>
      <dgm:t>
        <a:bodyPr/>
        <a:lstStyle/>
        <a:p>
          <a:endParaRPr lang="en-SG"/>
        </a:p>
      </dgm:t>
    </dgm:pt>
    <dgm:pt modelId="{A916DD1C-D3E4-48B4-B440-1B369AE525D5}" type="pres">
      <dgm:prSet presAssocID="{3C94234F-7467-48A4-B9ED-2158E7D969DF}" presName="sibTrans" presStyleLbl="sibTrans2D1" presStyleIdx="2" presStyleCnt="5"/>
      <dgm:spPr/>
      <dgm:t>
        <a:bodyPr/>
        <a:lstStyle/>
        <a:p>
          <a:endParaRPr lang="en-SG"/>
        </a:p>
      </dgm:t>
    </dgm:pt>
    <dgm:pt modelId="{2A1A93ED-56C7-4DC8-9527-FC3D3F13B313}" type="pres">
      <dgm:prSet presAssocID="{3C94234F-7467-48A4-B9ED-2158E7D969DF}" presName="connectorText" presStyleLbl="sibTrans2D1" presStyleIdx="2" presStyleCnt="5"/>
      <dgm:spPr/>
      <dgm:t>
        <a:bodyPr/>
        <a:lstStyle/>
        <a:p>
          <a:endParaRPr lang="en-SG"/>
        </a:p>
      </dgm:t>
    </dgm:pt>
    <dgm:pt modelId="{B260C891-E4F1-4140-B041-35F11C24A4CF}" type="pres">
      <dgm:prSet presAssocID="{CDE65D6E-1D8E-474A-A23C-82FB392120D9}" presName="node" presStyleLbl="node1" presStyleIdx="3" presStyleCnt="6" custScaleY="155015">
        <dgm:presLayoutVars>
          <dgm:bulletEnabled val="1"/>
        </dgm:presLayoutVars>
      </dgm:prSet>
      <dgm:spPr/>
      <dgm:t>
        <a:bodyPr/>
        <a:lstStyle/>
        <a:p>
          <a:endParaRPr lang="en-SG"/>
        </a:p>
      </dgm:t>
    </dgm:pt>
    <dgm:pt modelId="{09415E76-2303-4B98-ACD1-4FCC39A77208}" type="pres">
      <dgm:prSet presAssocID="{14B5C98D-D8BA-49FA-B44E-EF3990F6D942}" presName="sibTrans" presStyleLbl="sibTrans2D1" presStyleIdx="3" presStyleCnt="5"/>
      <dgm:spPr/>
      <dgm:t>
        <a:bodyPr/>
        <a:lstStyle/>
        <a:p>
          <a:endParaRPr lang="en-SG"/>
        </a:p>
      </dgm:t>
    </dgm:pt>
    <dgm:pt modelId="{77CFD4F4-A3D9-451E-8B74-2C5431FFCD74}" type="pres">
      <dgm:prSet presAssocID="{14B5C98D-D8BA-49FA-B44E-EF3990F6D942}" presName="connectorText" presStyleLbl="sibTrans2D1" presStyleIdx="3" presStyleCnt="5"/>
      <dgm:spPr/>
      <dgm:t>
        <a:bodyPr/>
        <a:lstStyle/>
        <a:p>
          <a:endParaRPr lang="en-SG"/>
        </a:p>
      </dgm:t>
    </dgm:pt>
    <dgm:pt modelId="{54A4E75E-524B-4B21-9773-8F223029568E}" type="pres">
      <dgm:prSet presAssocID="{0274699B-5D09-4A3F-AF78-2303BA9D27EE}" presName="node" presStyleLbl="node1" presStyleIdx="4" presStyleCnt="6" custScaleY="155015">
        <dgm:presLayoutVars>
          <dgm:bulletEnabled val="1"/>
        </dgm:presLayoutVars>
      </dgm:prSet>
      <dgm:spPr/>
      <dgm:t>
        <a:bodyPr/>
        <a:lstStyle/>
        <a:p>
          <a:endParaRPr lang="en-SG"/>
        </a:p>
      </dgm:t>
    </dgm:pt>
    <dgm:pt modelId="{F2BD9EAD-45C0-4263-9D67-4E63C8548EBC}" type="pres">
      <dgm:prSet presAssocID="{A95743C6-EAB2-487D-8738-D1CD1C2AD2D0}" presName="sibTrans" presStyleLbl="sibTrans2D1" presStyleIdx="4" presStyleCnt="5"/>
      <dgm:spPr/>
      <dgm:t>
        <a:bodyPr/>
        <a:lstStyle/>
        <a:p>
          <a:endParaRPr lang="en-SG"/>
        </a:p>
      </dgm:t>
    </dgm:pt>
    <dgm:pt modelId="{75C9891A-53AF-4939-AB14-E5E38920A7F9}" type="pres">
      <dgm:prSet presAssocID="{A95743C6-EAB2-487D-8738-D1CD1C2AD2D0}" presName="connectorText" presStyleLbl="sibTrans2D1" presStyleIdx="4" presStyleCnt="5"/>
      <dgm:spPr/>
      <dgm:t>
        <a:bodyPr/>
        <a:lstStyle/>
        <a:p>
          <a:endParaRPr lang="en-SG"/>
        </a:p>
      </dgm:t>
    </dgm:pt>
    <dgm:pt modelId="{38F31F27-31EA-4E5F-B549-3D3AA4E6E89A}" type="pres">
      <dgm:prSet presAssocID="{14886069-0B72-450F-AFD2-CB7BE75B2395}" presName="node" presStyleLbl="node1" presStyleIdx="5" presStyleCnt="6" custScaleY="155015">
        <dgm:presLayoutVars>
          <dgm:bulletEnabled val="1"/>
        </dgm:presLayoutVars>
      </dgm:prSet>
      <dgm:spPr/>
      <dgm:t>
        <a:bodyPr/>
        <a:lstStyle/>
        <a:p>
          <a:endParaRPr lang="en-SG"/>
        </a:p>
      </dgm:t>
    </dgm:pt>
  </dgm:ptLst>
  <dgm:cxnLst>
    <dgm:cxn modelId="{3B4A1CCB-5B87-4DBD-883E-C027F5FE1A23}" type="presOf" srcId="{E8BB291A-E585-42D8-B6E3-DEE8517BBB4F}" destId="{56CA270F-8B99-468A-99F8-E7770F66CFEA}" srcOrd="0" destOrd="1" presId="urn:microsoft.com/office/officeart/2005/8/layout/process5"/>
    <dgm:cxn modelId="{113F11A2-066B-469C-8A64-366004DBB8E3}" type="presOf" srcId="{15090CD6-CEA5-4D71-BDC0-80ACA7FACE54}" destId="{AC20C926-E9D8-47F0-B227-FA175112555B}" srcOrd="0" destOrd="0" presId="urn:microsoft.com/office/officeart/2005/8/layout/process5"/>
    <dgm:cxn modelId="{8893A713-DD27-4E95-B920-E12D3F0BA2FE}" type="presOf" srcId="{14886069-0B72-450F-AFD2-CB7BE75B2395}" destId="{38F31F27-31EA-4E5F-B549-3D3AA4E6E89A}" srcOrd="0" destOrd="0" presId="urn:microsoft.com/office/officeart/2005/8/layout/process5"/>
    <dgm:cxn modelId="{6533A6F0-FCBD-4754-8354-801575F61C3E}" srcId="{CDE65D6E-1D8E-474A-A23C-82FB392120D9}" destId="{804F410F-1FF9-4B8F-A2E3-503FA6799C1A}" srcOrd="1" destOrd="0" parTransId="{08079222-AA0E-426E-9147-3FF3B8DE642E}" sibTransId="{C95AC84F-F646-4FB2-B53A-766301993BF6}"/>
    <dgm:cxn modelId="{5B76E99D-AC2B-4F7C-8D5F-A94701EF16CC}" type="presOf" srcId="{0274699B-5D09-4A3F-AF78-2303BA9D27EE}" destId="{54A4E75E-524B-4B21-9773-8F223029568E}" srcOrd="0" destOrd="0" presId="urn:microsoft.com/office/officeart/2005/8/layout/process5"/>
    <dgm:cxn modelId="{123CFFDF-A62D-4A74-B930-0403467B095F}" type="presOf" srcId="{3C94234F-7467-48A4-B9ED-2158E7D969DF}" destId="{2A1A93ED-56C7-4DC8-9527-FC3D3F13B313}" srcOrd="1" destOrd="0" presId="urn:microsoft.com/office/officeart/2005/8/layout/process5"/>
    <dgm:cxn modelId="{79861CC9-F3A8-4D28-8851-B065175B4B88}" srcId="{1B731742-F8AB-4DA9-936F-4D69A33607A5}" destId="{74CA1AAD-7C44-4E89-8BAA-03A7F81E1165}" srcOrd="1" destOrd="0" parTransId="{749F0156-4DF4-4378-ADF0-E8302846F6F7}" sibTransId="{4CB0A0BC-689C-42E9-95E5-F99313F2D15C}"/>
    <dgm:cxn modelId="{F8A27E2B-856C-4596-AC2F-1ECE6A44D806}" srcId="{14886069-0B72-450F-AFD2-CB7BE75B2395}" destId="{91D90A2B-6CEE-47FF-9C43-EAAF2F7C2885}" srcOrd="0" destOrd="0" parTransId="{2C588FCD-1B3F-47BE-86CD-1E604A5E3F91}" sibTransId="{836C090E-7BCE-487E-8E08-A719044A0B34}"/>
    <dgm:cxn modelId="{4FE78ABE-8466-4BF5-8D39-935EE2717E26}" type="presOf" srcId="{4BDC7EED-296C-4A12-A1FE-648DEA094C3B}" destId="{56CA270F-8B99-468A-99F8-E7770F66CFEA}" srcOrd="0" destOrd="0" presId="urn:microsoft.com/office/officeart/2005/8/layout/process5"/>
    <dgm:cxn modelId="{4DAA18B0-9E1C-469A-B613-46D98BDDED37}" type="presOf" srcId="{CDE65D6E-1D8E-474A-A23C-82FB392120D9}" destId="{B260C891-E4F1-4140-B041-35F11C24A4CF}" srcOrd="0" destOrd="0" presId="urn:microsoft.com/office/officeart/2005/8/layout/process5"/>
    <dgm:cxn modelId="{010325DB-C9F1-4B5C-B4B2-7C8CAAA0B9AA}" type="presOf" srcId="{1B731742-F8AB-4DA9-936F-4D69A33607A5}" destId="{E3ECF954-B56A-444E-8731-B7EBF030F094}" srcOrd="0" destOrd="0" presId="urn:microsoft.com/office/officeart/2005/8/layout/process5"/>
    <dgm:cxn modelId="{18A9BDD8-19D6-49F7-A015-920D6CDADAF3}" type="presOf" srcId="{30B27B59-1032-485A-8DBA-5CE52837EC69}" destId="{DECEF9BE-D6A7-43C8-996F-E9BFA54DFC66}" srcOrd="1" destOrd="0" presId="urn:microsoft.com/office/officeart/2005/8/layout/process5"/>
    <dgm:cxn modelId="{4B8C8A7B-991B-49D0-8924-B54F39A46A60}" type="presOf" srcId="{A95743C6-EAB2-487D-8738-D1CD1C2AD2D0}" destId="{F2BD9EAD-45C0-4263-9D67-4E63C8548EBC}" srcOrd="0" destOrd="0" presId="urn:microsoft.com/office/officeart/2005/8/layout/process5"/>
    <dgm:cxn modelId="{BF025123-002B-439E-876C-84AC67C53A3E}" type="presOf" srcId="{14B5C98D-D8BA-49FA-B44E-EF3990F6D942}" destId="{09415E76-2303-4B98-ACD1-4FCC39A77208}" srcOrd="0" destOrd="0" presId="urn:microsoft.com/office/officeart/2005/8/layout/process5"/>
    <dgm:cxn modelId="{8188C29B-CD6E-4151-984F-98008733CF01}" srcId="{CDE65D6E-1D8E-474A-A23C-82FB392120D9}" destId="{8F1C9DBD-56DF-4740-A1B6-0FDF7AFD33B7}" srcOrd="2" destOrd="0" parTransId="{6594C621-2261-436F-935D-7A574A351D2E}" sibTransId="{997236C4-7688-46D7-9E7D-A58047DF03B8}"/>
    <dgm:cxn modelId="{59187962-730B-487D-BA80-9C731ECBD7F7}" type="presOf" srcId="{3ADAE72E-0E5D-41C1-ABDF-EA3AAA20A6C8}" destId="{56CA270F-8B99-468A-99F8-E7770F66CFEA}" srcOrd="0" destOrd="2" presId="urn:microsoft.com/office/officeart/2005/8/layout/process5"/>
    <dgm:cxn modelId="{D2113DA9-540A-435D-B8FC-5045244C50A5}" type="presOf" srcId="{A95743C6-EAB2-487D-8738-D1CD1C2AD2D0}" destId="{75C9891A-53AF-4939-AB14-E5E38920A7F9}" srcOrd="1" destOrd="0" presId="urn:microsoft.com/office/officeart/2005/8/layout/process5"/>
    <dgm:cxn modelId="{E50F5F27-202E-4424-88C9-09E15D9A7203}" srcId="{F18B1F74-1559-470C-960A-921C59238EE9}" destId="{1B731742-F8AB-4DA9-936F-4D69A33607A5}" srcOrd="0" destOrd="0" parTransId="{C68F4E0A-C893-4551-B8E9-082335059D5C}" sibTransId="{EE35C6F9-2FB9-412A-9524-ABFC897A8F65}"/>
    <dgm:cxn modelId="{10453291-05F0-4917-A8FD-3C4978EF8A08}" srcId="{F18B1F74-1559-470C-960A-921C59238EE9}" destId="{14886069-0B72-450F-AFD2-CB7BE75B2395}" srcOrd="5" destOrd="0" parTransId="{5BED0786-63F1-4811-BD48-7EC4E2C1BA20}" sibTransId="{0713970D-4F59-49DB-AD18-99E63499BBC1}"/>
    <dgm:cxn modelId="{0E2E3CAE-14CD-4351-8EE2-B92B5F10C9C7}" srcId="{F18B1F74-1559-470C-960A-921C59238EE9}" destId="{4BDC7EED-296C-4A12-A1FE-648DEA094C3B}" srcOrd="1" destOrd="0" parTransId="{38A2D5D6-C611-42CD-945B-AFE1FE54F2FC}" sibTransId="{30B27B59-1032-485A-8DBA-5CE52837EC69}"/>
    <dgm:cxn modelId="{BD968438-F187-4992-910E-B77ED6535460}" srcId="{1B731742-F8AB-4DA9-936F-4D69A33607A5}" destId="{DBAD2564-B59E-4ADB-9D92-62EC5CBC7AD5}" srcOrd="0" destOrd="0" parTransId="{9CE6424F-25C5-4A11-815F-01E9186BCC55}" sibTransId="{F0057EF8-D783-44D0-9E7D-80CE75FC77AD}"/>
    <dgm:cxn modelId="{C20A32F4-31D7-4F2A-AFD7-9EF0EA8C438B}" type="presOf" srcId="{30B27B59-1032-485A-8DBA-5CE52837EC69}" destId="{0599F6A5-655A-4F8C-8BA3-BBB21D5F444C}" srcOrd="0" destOrd="0" presId="urn:microsoft.com/office/officeart/2005/8/layout/process5"/>
    <dgm:cxn modelId="{845D254B-8A48-40F2-A5F3-7A4653F8C208}" type="presOf" srcId="{F18B1F74-1559-470C-960A-921C59238EE9}" destId="{1B518310-E10F-4B3D-88DC-82C89689951B}" srcOrd="0" destOrd="0" presId="urn:microsoft.com/office/officeart/2005/8/layout/process5"/>
    <dgm:cxn modelId="{8CE59286-DC4E-4623-B14C-14AE15C37C8E}" type="presOf" srcId="{804F410F-1FF9-4B8F-A2E3-503FA6799C1A}" destId="{B260C891-E4F1-4140-B041-35F11C24A4CF}" srcOrd="0" destOrd="2" presId="urn:microsoft.com/office/officeart/2005/8/layout/process5"/>
    <dgm:cxn modelId="{885A82EF-1C82-4D35-B578-26C24A497E7E}" type="presOf" srcId="{22C33983-3635-4ABF-ADA6-3FCD131FB816}" destId="{38F31F27-31EA-4E5F-B549-3D3AA4E6E89A}" srcOrd="0" destOrd="2" presId="urn:microsoft.com/office/officeart/2005/8/layout/process5"/>
    <dgm:cxn modelId="{3759760B-8464-4855-A5A8-C64F2468A4C6}" type="presOf" srcId="{4F798D84-EDF4-4DB2-84E4-390C7D1E1033}" destId="{54A4E75E-524B-4B21-9773-8F223029568E}" srcOrd="0" destOrd="1" presId="urn:microsoft.com/office/officeart/2005/8/layout/process5"/>
    <dgm:cxn modelId="{75544D97-EDD8-4CA0-AF53-3C5A4737BA72}" type="presOf" srcId="{EE35C6F9-2FB9-412A-9524-ABFC897A8F65}" destId="{D3A2D79A-D56E-4508-9FA9-8F20C43ECD4A}" srcOrd="0" destOrd="0" presId="urn:microsoft.com/office/officeart/2005/8/layout/process5"/>
    <dgm:cxn modelId="{18D81A2E-C367-4217-A47B-F42F700E44FC}" type="presOf" srcId="{DBAD2564-B59E-4ADB-9D92-62EC5CBC7AD5}" destId="{E3ECF954-B56A-444E-8731-B7EBF030F094}" srcOrd="0" destOrd="1" presId="urn:microsoft.com/office/officeart/2005/8/layout/process5"/>
    <dgm:cxn modelId="{5FC6CA58-8699-4C69-9D4B-E460C4C72292}" srcId="{15090CD6-CEA5-4D71-BDC0-80ACA7FACE54}" destId="{33C05B57-BA20-4865-8E1C-500D4317118B}" srcOrd="0" destOrd="0" parTransId="{6B0D6E27-55BF-43D3-BA20-8D74C98084DB}" sibTransId="{F961989F-D57F-482E-BEEA-C39735818064}"/>
    <dgm:cxn modelId="{53A23D71-C48B-4444-9694-CCF2D126C071}" srcId="{4BDC7EED-296C-4A12-A1FE-648DEA094C3B}" destId="{E8BB291A-E585-42D8-B6E3-DEE8517BBB4F}" srcOrd="0" destOrd="0" parTransId="{46D19954-1F10-469F-9857-259D6AC7D8B7}" sibTransId="{D3C5F597-0412-4DC8-92AD-34BD2AE95EFE}"/>
    <dgm:cxn modelId="{1A301FC6-FE21-4ED2-A0D2-E7FCC3397F92}" type="presOf" srcId="{EE35C6F9-2FB9-412A-9524-ABFC897A8F65}" destId="{9AD8EA09-1BB0-447F-82D5-B7D33F01CB86}" srcOrd="1" destOrd="0" presId="urn:microsoft.com/office/officeart/2005/8/layout/process5"/>
    <dgm:cxn modelId="{1675D629-ABA1-44FD-87EC-BD8EE08E031D}" srcId="{14886069-0B72-450F-AFD2-CB7BE75B2395}" destId="{22C33983-3635-4ABF-ADA6-3FCD131FB816}" srcOrd="1" destOrd="0" parTransId="{CF8CFE5E-4488-4224-841B-45DC807C9864}" sibTransId="{9B88DDAB-A18A-45DC-8968-FA3572012870}"/>
    <dgm:cxn modelId="{D6E3C905-956F-44C8-BD42-AF3FDCC90BC1}" srcId="{CDE65D6E-1D8E-474A-A23C-82FB392120D9}" destId="{29B4412B-B2D5-430D-A2EF-95B0243662EB}" srcOrd="0" destOrd="0" parTransId="{07BD3BD5-3350-4657-A90F-32891AA9E479}" sibTransId="{DEB016FD-4854-4BCF-AFD3-7079C95A0887}"/>
    <dgm:cxn modelId="{3E787D1F-01F6-4FF4-B2F7-73DC1CC78A3E}" srcId="{4BDC7EED-296C-4A12-A1FE-648DEA094C3B}" destId="{3ADAE72E-0E5D-41C1-ABDF-EA3AAA20A6C8}" srcOrd="1" destOrd="0" parTransId="{8BBD2344-C6CB-44B3-BE09-40A08C2B223E}" sibTransId="{FF2407D5-943F-49E0-8958-32BACEF5CC75}"/>
    <dgm:cxn modelId="{CB63422B-4B33-4334-8104-B546045FB9C7}" type="presOf" srcId="{14B5C98D-D8BA-49FA-B44E-EF3990F6D942}" destId="{77CFD4F4-A3D9-451E-8B74-2C5431FFCD74}" srcOrd="1" destOrd="0" presId="urn:microsoft.com/office/officeart/2005/8/layout/process5"/>
    <dgm:cxn modelId="{B2A58C8A-5607-4705-9CDD-D9287A054BAE}" type="presOf" srcId="{29B4412B-B2D5-430D-A2EF-95B0243662EB}" destId="{B260C891-E4F1-4140-B041-35F11C24A4CF}" srcOrd="0" destOrd="1" presId="urn:microsoft.com/office/officeart/2005/8/layout/process5"/>
    <dgm:cxn modelId="{0F012554-7532-4476-8551-7556E8722121}" type="presOf" srcId="{3C94234F-7467-48A4-B9ED-2158E7D969DF}" destId="{A916DD1C-D3E4-48B4-B440-1B369AE525D5}" srcOrd="0" destOrd="0" presId="urn:microsoft.com/office/officeart/2005/8/layout/process5"/>
    <dgm:cxn modelId="{D690D3EF-F2C0-4531-B0DD-813D13095FBF}" type="presOf" srcId="{91D90A2B-6CEE-47FF-9C43-EAAF2F7C2885}" destId="{38F31F27-31EA-4E5F-B549-3D3AA4E6E89A}" srcOrd="0" destOrd="1" presId="urn:microsoft.com/office/officeart/2005/8/layout/process5"/>
    <dgm:cxn modelId="{24F63F4E-6A1C-4DBE-92EE-9123FFA2E0A6}" srcId="{F18B1F74-1559-470C-960A-921C59238EE9}" destId="{0274699B-5D09-4A3F-AF78-2303BA9D27EE}" srcOrd="4" destOrd="0" parTransId="{B5514D1A-8338-42E6-A74F-A229893984FE}" sibTransId="{A95743C6-EAB2-487D-8738-D1CD1C2AD2D0}"/>
    <dgm:cxn modelId="{AF2637F0-030F-4E8A-B8C5-89ABB5766481}" type="presOf" srcId="{74CA1AAD-7C44-4E89-8BAA-03A7F81E1165}" destId="{E3ECF954-B56A-444E-8731-B7EBF030F094}" srcOrd="0" destOrd="2" presId="urn:microsoft.com/office/officeart/2005/8/layout/process5"/>
    <dgm:cxn modelId="{A05A2AE6-98CA-4FF2-AC69-B7D0CD0882D9}" type="presOf" srcId="{33C05B57-BA20-4865-8E1C-500D4317118B}" destId="{AC20C926-E9D8-47F0-B227-FA175112555B}" srcOrd="0" destOrd="1" presId="urn:microsoft.com/office/officeart/2005/8/layout/process5"/>
    <dgm:cxn modelId="{CA9CB2A4-979C-4B4B-BEFA-045FAD558A9C}" type="presOf" srcId="{8F1C9DBD-56DF-4740-A1B6-0FDF7AFD33B7}" destId="{B260C891-E4F1-4140-B041-35F11C24A4CF}" srcOrd="0" destOrd="3" presId="urn:microsoft.com/office/officeart/2005/8/layout/process5"/>
    <dgm:cxn modelId="{66EA2592-0D6E-4046-B928-C111C2B44A3E}" srcId="{F18B1F74-1559-470C-960A-921C59238EE9}" destId="{CDE65D6E-1D8E-474A-A23C-82FB392120D9}" srcOrd="3" destOrd="0" parTransId="{47F26DDA-0713-49D8-967B-95B462678638}" sibTransId="{14B5C98D-D8BA-49FA-B44E-EF3990F6D942}"/>
    <dgm:cxn modelId="{6F6FC1ED-050C-46E8-83E2-F6338A8B0753}" srcId="{0274699B-5D09-4A3F-AF78-2303BA9D27EE}" destId="{4F798D84-EDF4-4DB2-84E4-390C7D1E1033}" srcOrd="0" destOrd="0" parTransId="{D924AF04-5245-4418-970A-8F2DD7D782FD}" sibTransId="{A3474FE2-5476-4D52-B543-7B6D59DBCF58}"/>
    <dgm:cxn modelId="{59945DF3-8843-4FED-925F-A8A20E569524}" srcId="{F18B1F74-1559-470C-960A-921C59238EE9}" destId="{15090CD6-CEA5-4D71-BDC0-80ACA7FACE54}" srcOrd="2" destOrd="0" parTransId="{D7F9B65F-8FE8-45C3-8AB2-849AB5C8BEA3}" sibTransId="{3C94234F-7467-48A4-B9ED-2158E7D969DF}"/>
    <dgm:cxn modelId="{0D10D424-C902-4021-A346-EF47E951F0BD}" type="presParOf" srcId="{1B518310-E10F-4B3D-88DC-82C89689951B}" destId="{E3ECF954-B56A-444E-8731-B7EBF030F094}" srcOrd="0" destOrd="0" presId="urn:microsoft.com/office/officeart/2005/8/layout/process5"/>
    <dgm:cxn modelId="{4CA2BF64-EF87-47F7-AC97-FBD404C26012}" type="presParOf" srcId="{1B518310-E10F-4B3D-88DC-82C89689951B}" destId="{D3A2D79A-D56E-4508-9FA9-8F20C43ECD4A}" srcOrd="1" destOrd="0" presId="urn:microsoft.com/office/officeart/2005/8/layout/process5"/>
    <dgm:cxn modelId="{1BA41DDF-CE78-4266-A5DF-3DB57805EF15}" type="presParOf" srcId="{D3A2D79A-D56E-4508-9FA9-8F20C43ECD4A}" destId="{9AD8EA09-1BB0-447F-82D5-B7D33F01CB86}" srcOrd="0" destOrd="0" presId="urn:microsoft.com/office/officeart/2005/8/layout/process5"/>
    <dgm:cxn modelId="{987AB4E6-B8C0-4CA8-B50E-E889B5CDC4D6}" type="presParOf" srcId="{1B518310-E10F-4B3D-88DC-82C89689951B}" destId="{56CA270F-8B99-468A-99F8-E7770F66CFEA}" srcOrd="2" destOrd="0" presId="urn:microsoft.com/office/officeart/2005/8/layout/process5"/>
    <dgm:cxn modelId="{8A2F702B-B27C-4AC4-AA79-DF3546D68B95}" type="presParOf" srcId="{1B518310-E10F-4B3D-88DC-82C89689951B}" destId="{0599F6A5-655A-4F8C-8BA3-BBB21D5F444C}" srcOrd="3" destOrd="0" presId="urn:microsoft.com/office/officeart/2005/8/layout/process5"/>
    <dgm:cxn modelId="{7406B8EC-F398-4E82-AD2B-03DB0E59EFDB}" type="presParOf" srcId="{0599F6A5-655A-4F8C-8BA3-BBB21D5F444C}" destId="{DECEF9BE-D6A7-43C8-996F-E9BFA54DFC66}" srcOrd="0" destOrd="0" presId="urn:microsoft.com/office/officeart/2005/8/layout/process5"/>
    <dgm:cxn modelId="{C4A4F9EC-99C1-47DF-AA64-CBB0054512A8}" type="presParOf" srcId="{1B518310-E10F-4B3D-88DC-82C89689951B}" destId="{AC20C926-E9D8-47F0-B227-FA175112555B}" srcOrd="4" destOrd="0" presId="urn:microsoft.com/office/officeart/2005/8/layout/process5"/>
    <dgm:cxn modelId="{D3772F24-EE1C-472F-B3F4-882D93229D2F}" type="presParOf" srcId="{1B518310-E10F-4B3D-88DC-82C89689951B}" destId="{A916DD1C-D3E4-48B4-B440-1B369AE525D5}" srcOrd="5" destOrd="0" presId="urn:microsoft.com/office/officeart/2005/8/layout/process5"/>
    <dgm:cxn modelId="{27398343-81C9-482F-81A1-72188D529BFD}" type="presParOf" srcId="{A916DD1C-D3E4-48B4-B440-1B369AE525D5}" destId="{2A1A93ED-56C7-4DC8-9527-FC3D3F13B313}" srcOrd="0" destOrd="0" presId="urn:microsoft.com/office/officeart/2005/8/layout/process5"/>
    <dgm:cxn modelId="{4453DF0C-CF2F-4AC0-8416-358032284069}" type="presParOf" srcId="{1B518310-E10F-4B3D-88DC-82C89689951B}" destId="{B260C891-E4F1-4140-B041-35F11C24A4CF}" srcOrd="6" destOrd="0" presId="urn:microsoft.com/office/officeart/2005/8/layout/process5"/>
    <dgm:cxn modelId="{29A8FC26-BB41-4BB3-84BD-757A3976930C}" type="presParOf" srcId="{1B518310-E10F-4B3D-88DC-82C89689951B}" destId="{09415E76-2303-4B98-ACD1-4FCC39A77208}" srcOrd="7" destOrd="0" presId="urn:microsoft.com/office/officeart/2005/8/layout/process5"/>
    <dgm:cxn modelId="{22E0911D-5A85-4953-8C65-7AE7A15D5F0B}" type="presParOf" srcId="{09415E76-2303-4B98-ACD1-4FCC39A77208}" destId="{77CFD4F4-A3D9-451E-8B74-2C5431FFCD74}" srcOrd="0" destOrd="0" presId="urn:microsoft.com/office/officeart/2005/8/layout/process5"/>
    <dgm:cxn modelId="{254B8932-1BC4-492D-9388-5DE8002413C4}" type="presParOf" srcId="{1B518310-E10F-4B3D-88DC-82C89689951B}" destId="{54A4E75E-524B-4B21-9773-8F223029568E}" srcOrd="8" destOrd="0" presId="urn:microsoft.com/office/officeart/2005/8/layout/process5"/>
    <dgm:cxn modelId="{E1659B5C-3CD5-45CA-84A6-508C7B1A3E85}" type="presParOf" srcId="{1B518310-E10F-4B3D-88DC-82C89689951B}" destId="{F2BD9EAD-45C0-4263-9D67-4E63C8548EBC}" srcOrd="9" destOrd="0" presId="urn:microsoft.com/office/officeart/2005/8/layout/process5"/>
    <dgm:cxn modelId="{2193AA20-1DB0-4787-ACBC-117CDDE8588E}" type="presParOf" srcId="{F2BD9EAD-45C0-4263-9D67-4E63C8548EBC}" destId="{75C9891A-53AF-4939-AB14-E5E38920A7F9}" srcOrd="0" destOrd="0" presId="urn:microsoft.com/office/officeart/2005/8/layout/process5"/>
    <dgm:cxn modelId="{3155D28A-ECD0-4EAD-B695-75B8E250A24F}" type="presParOf" srcId="{1B518310-E10F-4B3D-88DC-82C89689951B}" destId="{38F31F27-31EA-4E5F-B549-3D3AA4E6E89A}" srcOrd="10" destOrd="0" presId="urn:microsoft.com/office/officeart/2005/8/layout/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B5B329-BEA4-4243-9818-EDF6E9B8139C}">
      <dsp:nvSpPr>
        <dsp:cNvPr id="0" name=""/>
        <dsp:cNvSpPr/>
      </dsp:nvSpPr>
      <dsp:spPr>
        <a:xfrm>
          <a:off x="5071169" y="1124901"/>
          <a:ext cx="1052006" cy="500659"/>
        </a:xfrm>
        <a:custGeom>
          <a:avLst/>
          <a:gdLst/>
          <a:ahLst/>
          <a:cxnLst/>
          <a:rect l="0" t="0" r="0" b="0"/>
          <a:pathLst>
            <a:path>
              <a:moveTo>
                <a:pt x="0" y="0"/>
              </a:moveTo>
              <a:lnTo>
                <a:pt x="0" y="341184"/>
              </a:lnTo>
              <a:lnTo>
                <a:pt x="1052006" y="341184"/>
              </a:lnTo>
              <a:lnTo>
                <a:pt x="1052006" y="50065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C5956D-11F1-4939-9E5A-D94C0C64E112}">
      <dsp:nvSpPr>
        <dsp:cNvPr id="0" name=""/>
        <dsp:cNvSpPr/>
      </dsp:nvSpPr>
      <dsp:spPr>
        <a:xfrm>
          <a:off x="4019163" y="2718691"/>
          <a:ext cx="3156019" cy="500659"/>
        </a:xfrm>
        <a:custGeom>
          <a:avLst/>
          <a:gdLst/>
          <a:ahLst/>
          <a:cxnLst/>
          <a:rect l="0" t="0" r="0" b="0"/>
          <a:pathLst>
            <a:path>
              <a:moveTo>
                <a:pt x="0" y="0"/>
              </a:moveTo>
              <a:lnTo>
                <a:pt x="0" y="341184"/>
              </a:lnTo>
              <a:lnTo>
                <a:pt x="3156019" y="341184"/>
              </a:lnTo>
              <a:lnTo>
                <a:pt x="3156019" y="50065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C10A72-AB1E-49B0-B0D7-72091E2A95EA}">
      <dsp:nvSpPr>
        <dsp:cNvPr id="0" name=""/>
        <dsp:cNvSpPr/>
      </dsp:nvSpPr>
      <dsp:spPr>
        <a:xfrm>
          <a:off x="4019163" y="2718691"/>
          <a:ext cx="1052006" cy="500659"/>
        </a:xfrm>
        <a:custGeom>
          <a:avLst/>
          <a:gdLst/>
          <a:ahLst/>
          <a:cxnLst/>
          <a:rect l="0" t="0" r="0" b="0"/>
          <a:pathLst>
            <a:path>
              <a:moveTo>
                <a:pt x="0" y="0"/>
              </a:moveTo>
              <a:lnTo>
                <a:pt x="0" y="341184"/>
              </a:lnTo>
              <a:lnTo>
                <a:pt x="1052006" y="341184"/>
              </a:lnTo>
              <a:lnTo>
                <a:pt x="1052006" y="50065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CCE2DD-7B9E-4F6D-BE34-38BEED5C62B6}">
      <dsp:nvSpPr>
        <dsp:cNvPr id="0" name=""/>
        <dsp:cNvSpPr/>
      </dsp:nvSpPr>
      <dsp:spPr>
        <a:xfrm>
          <a:off x="2967156" y="2718691"/>
          <a:ext cx="1052006" cy="500659"/>
        </a:xfrm>
        <a:custGeom>
          <a:avLst/>
          <a:gdLst/>
          <a:ahLst/>
          <a:cxnLst/>
          <a:rect l="0" t="0" r="0" b="0"/>
          <a:pathLst>
            <a:path>
              <a:moveTo>
                <a:pt x="1052006" y="0"/>
              </a:moveTo>
              <a:lnTo>
                <a:pt x="1052006" y="341184"/>
              </a:lnTo>
              <a:lnTo>
                <a:pt x="0" y="341184"/>
              </a:lnTo>
              <a:lnTo>
                <a:pt x="0" y="50065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35EFD7-AA3A-42BA-A714-2A9EAE86AD4D}">
      <dsp:nvSpPr>
        <dsp:cNvPr id="0" name=""/>
        <dsp:cNvSpPr/>
      </dsp:nvSpPr>
      <dsp:spPr>
        <a:xfrm>
          <a:off x="863143" y="2718691"/>
          <a:ext cx="3156019" cy="500659"/>
        </a:xfrm>
        <a:custGeom>
          <a:avLst/>
          <a:gdLst/>
          <a:ahLst/>
          <a:cxnLst/>
          <a:rect l="0" t="0" r="0" b="0"/>
          <a:pathLst>
            <a:path>
              <a:moveTo>
                <a:pt x="3156019" y="0"/>
              </a:moveTo>
              <a:lnTo>
                <a:pt x="3156019" y="341184"/>
              </a:lnTo>
              <a:lnTo>
                <a:pt x="0" y="341184"/>
              </a:lnTo>
              <a:lnTo>
                <a:pt x="0" y="50065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733A4B-A5A3-4F26-8DF8-7B47B67FF633}">
      <dsp:nvSpPr>
        <dsp:cNvPr id="0" name=""/>
        <dsp:cNvSpPr/>
      </dsp:nvSpPr>
      <dsp:spPr>
        <a:xfrm>
          <a:off x="4019163" y="1124901"/>
          <a:ext cx="1052006" cy="500659"/>
        </a:xfrm>
        <a:custGeom>
          <a:avLst/>
          <a:gdLst/>
          <a:ahLst/>
          <a:cxnLst/>
          <a:rect l="0" t="0" r="0" b="0"/>
          <a:pathLst>
            <a:path>
              <a:moveTo>
                <a:pt x="1052006" y="0"/>
              </a:moveTo>
              <a:lnTo>
                <a:pt x="1052006" y="341184"/>
              </a:lnTo>
              <a:lnTo>
                <a:pt x="0" y="341184"/>
              </a:lnTo>
              <a:lnTo>
                <a:pt x="0" y="50065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821122-4600-4E1C-B963-8BF0D697D9B0}">
      <dsp:nvSpPr>
        <dsp:cNvPr id="0" name=""/>
        <dsp:cNvSpPr/>
      </dsp:nvSpPr>
      <dsp:spPr>
        <a:xfrm>
          <a:off x="4210436" y="31771"/>
          <a:ext cx="1721465" cy="10931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7BFD1B-E8D3-46C0-8827-43484B56C466}">
      <dsp:nvSpPr>
        <dsp:cNvPr id="0" name=""/>
        <dsp:cNvSpPr/>
      </dsp:nvSpPr>
      <dsp:spPr>
        <a:xfrm>
          <a:off x="4401710" y="213481"/>
          <a:ext cx="1721465" cy="10931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err="1" smtClean="0"/>
            <a:t>Metabolomics</a:t>
          </a:r>
          <a:endParaRPr lang="en-SG" sz="2000" kern="1200" dirty="0"/>
        </a:p>
      </dsp:txBody>
      <dsp:txXfrm>
        <a:off x="4433727" y="245498"/>
        <a:ext cx="1657431" cy="1029096"/>
      </dsp:txXfrm>
    </dsp:sp>
    <dsp:sp modelId="{B878DBDD-10B9-45CB-9B3C-C9C302F7F75C}">
      <dsp:nvSpPr>
        <dsp:cNvPr id="0" name=""/>
        <dsp:cNvSpPr/>
      </dsp:nvSpPr>
      <dsp:spPr>
        <a:xfrm>
          <a:off x="3158430" y="1625561"/>
          <a:ext cx="1721465" cy="10931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74EAAD-0587-4ADE-B979-5A113CCA15A0}">
      <dsp:nvSpPr>
        <dsp:cNvPr id="0" name=""/>
        <dsp:cNvSpPr/>
      </dsp:nvSpPr>
      <dsp:spPr>
        <a:xfrm>
          <a:off x="3349704" y="1807271"/>
          <a:ext cx="1721465" cy="10931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MS-based</a:t>
          </a:r>
          <a:endParaRPr lang="en-SG" sz="2000" kern="1200" dirty="0"/>
        </a:p>
      </dsp:txBody>
      <dsp:txXfrm>
        <a:off x="3381721" y="1839288"/>
        <a:ext cx="1657431" cy="1029096"/>
      </dsp:txXfrm>
    </dsp:sp>
    <dsp:sp modelId="{1D456FB7-831D-4BDD-A265-280012527D89}">
      <dsp:nvSpPr>
        <dsp:cNvPr id="0" name=""/>
        <dsp:cNvSpPr/>
      </dsp:nvSpPr>
      <dsp:spPr>
        <a:xfrm>
          <a:off x="2411" y="3219351"/>
          <a:ext cx="1721465" cy="10931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70D249-7630-4D3A-B319-17BA5099E6B0}">
      <dsp:nvSpPr>
        <dsp:cNvPr id="0" name=""/>
        <dsp:cNvSpPr/>
      </dsp:nvSpPr>
      <dsp:spPr>
        <a:xfrm>
          <a:off x="193684" y="3401061"/>
          <a:ext cx="1721465" cy="10931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Flow injection or Direct injection MS</a:t>
          </a:r>
          <a:endParaRPr lang="en-SG" sz="1500" kern="1200" dirty="0"/>
        </a:p>
      </dsp:txBody>
      <dsp:txXfrm>
        <a:off x="225701" y="3433078"/>
        <a:ext cx="1657431" cy="1029096"/>
      </dsp:txXfrm>
    </dsp:sp>
    <dsp:sp modelId="{BD796BFE-27DF-4392-8399-6F1A5D93DAA0}">
      <dsp:nvSpPr>
        <dsp:cNvPr id="0" name=""/>
        <dsp:cNvSpPr/>
      </dsp:nvSpPr>
      <dsp:spPr>
        <a:xfrm>
          <a:off x="2106423" y="3219351"/>
          <a:ext cx="1721465" cy="10931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18CD82-E811-4463-845C-C7E2F5404D27}">
      <dsp:nvSpPr>
        <dsp:cNvPr id="0" name=""/>
        <dsp:cNvSpPr/>
      </dsp:nvSpPr>
      <dsp:spPr>
        <a:xfrm>
          <a:off x="2297697" y="3401061"/>
          <a:ext cx="1721465" cy="1093130"/>
        </a:xfrm>
        <a:prstGeom prst="roundRect">
          <a:avLst>
            <a:gd name="adj" fmla="val 10000"/>
          </a:avLst>
        </a:prstGeom>
        <a:solidFill>
          <a:schemeClr val="bg1">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Coupled to liquid chromatography</a:t>
          </a:r>
        </a:p>
        <a:p>
          <a:pPr lvl="0" algn="ctr" defTabSz="666750">
            <a:lnSpc>
              <a:spcPct val="90000"/>
            </a:lnSpc>
            <a:spcBef>
              <a:spcPct val="0"/>
            </a:spcBef>
            <a:spcAft>
              <a:spcPct val="35000"/>
            </a:spcAft>
          </a:pPr>
          <a:r>
            <a:rPr lang="en-US" sz="1500" kern="1200" dirty="0" smtClean="0"/>
            <a:t>(LC-MS) </a:t>
          </a:r>
          <a:endParaRPr lang="en-SG" sz="1500" kern="1200" dirty="0"/>
        </a:p>
      </dsp:txBody>
      <dsp:txXfrm>
        <a:off x="2329714" y="3433078"/>
        <a:ext cx="1657431" cy="1029096"/>
      </dsp:txXfrm>
    </dsp:sp>
    <dsp:sp modelId="{1493710E-FECD-4666-9A4C-8F3D7377F82D}">
      <dsp:nvSpPr>
        <dsp:cNvPr id="0" name=""/>
        <dsp:cNvSpPr/>
      </dsp:nvSpPr>
      <dsp:spPr>
        <a:xfrm>
          <a:off x="4210436" y="3219351"/>
          <a:ext cx="1721465" cy="10931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BB707A-5A0A-468D-8D29-FA5E392A1EC5}">
      <dsp:nvSpPr>
        <dsp:cNvPr id="0" name=""/>
        <dsp:cNvSpPr/>
      </dsp:nvSpPr>
      <dsp:spPr>
        <a:xfrm>
          <a:off x="4401710" y="3401061"/>
          <a:ext cx="1721465" cy="10931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Coupled to gas chromatography</a:t>
          </a:r>
        </a:p>
        <a:p>
          <a:pPr lvl="0" algn="ctr" defTabSz="666750">
            <a:lnSpc>
              <a:spcPct val="90000"/>
            </a:lnSpc>
            <a:spcBef>
              <a:spcPct val="0"/>
            </a:spcBef>
            <a:spcAft>
              <a:spcPct val="35000"/>
            </a:spcAft>
          </a:pPr>
          <a:r>
            <a:rPr lang="en-US" sz="1500" kern="1200" dirty="0" smtClean="0"/>
            <a:t>(GC-MS)</a:t>
          </a:r>
          <a:endParaRPr lang="en-SG" sz="1500" kern="1200" dirty="0"/>
        </a:p>
      </dsp:txBody>
      <dsp:txXfrm>
        <a:off x="4433727" y="3433078"/>
        <a:ext cx="1657431" cy="1029096"/>
      </dsp:txXfrm>
    </dsp:sp>
    <dsp:sp modelId="{4A239254-9548-4936-9AF8-AE427DC3C6CD}">
      <dsp:nvSpPr>
        <dsp:cNvPr id="0" name=""/>
        <dsp:cNvSpPr/>
      </dsp:nvSpPr>
      <dsp:spPr>
        <a:xfrm>
          <a:off x="6314449" y="3219351"/>
          <a:ext cx="1721465" cy="10931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3AF494-59F1-49DE-B5F8-D1F13F2B38D5}">
      <dsp:nvSpPr>
        <dsp:cNvPr id="0" name=""/>
        <dsp:cNvSpPr/>
      </dsp:nvSpPr>
      <dsp:spPr>
        <a:xfrm>
          <a:off x="6505723" y="3401061"/>
          <a:ext cx="1721465" cy="10931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Coupled to capillary electrophoresis</a:t>
          </a:r>
        </a:p>
        <a:p>
          <a:pPr lvl="0" algn="ctr" defTabSz="666750">
            <a:lnSpc>
              <a:spcPct val="90000"/>
            </a:lnSpc>
            <a:spcBef>
              <a:spcPct val="0"/>
            </a:spcBef>
            <a:spcAft>
              <a:spcPct val="35000"/>
            </a:spcAft>
          </a:pPr>
          <a:r>
            <a:rPr lang="en-US" sz="1500" kern="1200" dirty="0" smtClean="0"/>
            <a:t>(CE-MS)</a:t>
          </a:r>
          <a:endParaRPr lang="en-SG" sz="1500" kern="1200" dirty="0"/>
        </a:p>
      </dsp:txBody>
      <dsp:txXfrm>
        <a:off x="6537740" y="3433078"/>
        <a:ext cx="1657431" cy="1029096"/>
      </dsp:txXfrm>
    </dsp:sp>
    <dsp:sp modelId="{24F5F100-507B-49CC-B08D-475DA5F9BB80}">
      <dsp:nvSpPr>
        <dsp:cNvPr id="0" name=""/>
        <dsp:cNvSpPr/>
      </dsp:nvSpPr>
      <dsp:spPr>
        <a:xfrm>
          <a:off x="5262443" y="1625561"/>
          <a:ext cx="1721465" cy="10931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3219CF-4F01-4105-9652-CF5A0ED52A99}">
      <dsp:nvSpPr>
        <dsp:cNvPr id="0" name=""/>
        <dsp:cNvSpPr/>
      </dsp:nvSpPr>
      <dsp:spPr>
        <a:xfrm>
          <a:off x="5453717" y="1807271"/>
          <a:ext cx="1721465" cy="1093130"/>
        </a:xfrm>
        <a:prstGeom prst="roundRect">
          <a:avLst>
            <a:gd name="adj" fmla="val 10000"/>
          </a:avLst>
        </a:prstGeom>
        <a:solidFill>
          <a:schemeClr val="bg1">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NMR</a:t>
          </a:r>
          <a:endParaRPr lang="en-SG" sz="2000" kern="1200" dirty="0"/>
        </a:p>
      </dsp:txBody>
      <dsp:txXfrm>
        <a:off x="5485734" y="1839288"/>
        <a:ext cx="1657431" cy="10290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ECF954-B56A-444E-8731-B7EBF030F094}">
      <dsp:nvSpPr>
        <dsp:cNvPr id="0" name=""/>
        <dsp:cNvSpPr/>
      </dsp:nvSpPr>
      <dsp:spPr>
        <a:xfrm>
          <a:off x="189607" y="412"/>
          <a:ext cx="2146101" cy="1996067"/>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smtClean="0"/>
            <a:t>Data Pre-processing &amp; Extraction</a:t>
          </a:r>
          <a:endParaRPr lang="en-SG" sz="1800" b="1" kern="1200" dirty="0"/>
        </a:p>
        <a:p>
          <a:pPr marL="114300" lvl="1" indent="-114300" algn="l" defTabSz="622300">
            <a:lnSpc>
              <a:spcPct val="90000"/>
            </a:lnSpc>
            <a:spcBef>
              <a:spcPct val="0"/>
            </a:spcBef>
            <a:spcAft>
              <a:spcPct val="15000"/>
            </a:spcAft>
            <a:buChar char="••"/>
          </a:pPr>
          <a:r>
            <a:rPr lang="en-US" sz="1400" kern="1200" dirty="0" smtClean="0"/>
            <a:t>XCMS Online for LC-MS data</a:t>
          </a:r>
          <a:endParaRPr lang="en-SG" sz="1400" kern="1200" dirty="0"/>
        </a:p>
        <a:p>
          <a:pPr marL="114300" lvl="1" indent="-114300" algn="l" defTabSz="622300">
            <a:lnSpc>
              <a:spcPct val="90000"/>
            </a:lnSpc>
            <a:spcBef>
              <a:spcPct val="0"/>
            </a:spcBef>
            <a:spcAft>
              <a:spcPct val="15000"/>
            </a:spcAft>
            <a:buChar char="••"/>
          </a:pPr>
          <a:r>
            <a:rPr lang="en-US" sz="1400" kern="1200" dirty="0" err="1" smtClean="0"/>
            <a:t>Chenomx</a:t>
          </a:r>
          <a:r>
            <a:rPr lang="en-US" sz="1400" kern="1200" dirty="0" smtClean="0"/>
            <a:t> for NMR- Binning &amp; Profiling</a:t>
          </a:r>
          <a:endParaRPr lang="en-SG" sz="1400" kern="1200" dirty="0"/>
        </a:p>
      </dsp:txBody>
      <dsp:txXfrm>
        <a:off x="248070" y="58875"/>
        <a:ext cx="2029175" cy="1879141"/>
      </dsp:txXfrm>
    </dsp:sp>
    <dsp:sp modelId="{D3A2D79A-D56E-4508-9FA9-8F20C43ECD4A}">
      <dsp:nvSpPr>
        <dsp:cNvPr id="0" name=""/>
        <dsp:cNvSpPr/>
      </dsp:nvSpPr>
      <dsp:spPr>
        <a:xfrm>
          <a:off x="2524565" y="732329"/>
          <a:ext cx="454973" cy="532233"/>
        </a:xfrm>
        <a:prstGeom prst="rightArrow">
          <a:avLst>
            <a:gd name="adj1" fmla="val 60000"/>
            <a:gd name="adj2" fmla="val 5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SG" sz="700" kern="1200"/>
        </a:p>
      </dsp:txBody>
      <dsp:txXfrm>
        <a:off x="2524565" y="838776"/>
        <a:ext cx="318481" cy="319339"/>
      </dsp:txXfrm>
    </dsp:sp>
    <dsp:sp modelId="{56CA270F-8B99-468A-99F8-E7770F66CFEA}">
      <dsp:nvSpPr>
        <dsp:cNvPr id="0" name=""/>
        <dsp:cNvSpPr/>
      </dsp:nvSpPr>
      <dsp:spPr>
        <a:xfrm>
          <a:off x="3194149" y="412"/>
          <a:ext cx="2146101" cy="1996067"/>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smtClean="0"/>
            <a:t>Multivariate Analysis</a:t>
          </a:r>
          <a:endParaRPr lang="en-SG" sz="1800" b="1" kern="1200" dirty="0"/>
        </a:p>
        <a:p>
          <a:pPr marL="114300" lvl="1" indent="-114300" algn="l" defTabSz="622300">
            <a:lnSpc>
              <a:spcPct val="90000"/>
            </a:lnSpc>
            <a:spcBef>
              <a:spcPct val="0"/>
            </a:spcBef>
            <a:spcAft>
              <a:spcPct val="15000"/>
            </a:spcAft>
            <a:buChar char="••"/>
          </a:pPr>
          <a:r>
            <a:rPr lang="en-US" sz="1400" kern="1200" dirty="0" smtClean="0"/>
            <a:t>Principal Component Analysis (PCA)</a:t>
          </a:r>
          <a:endParaRPr lang="en-SG" sz="1400" kern="1200" dirty="0"/>
        </a:p>
        <a:p>
          <a:pPr marL="114300" lvl="1" indent="-114300" algn="l" defTabSz="622300">
            <a:lnSpc>
              <a:spcPct val="90000"/>
            </a:lnSpc>
            <a:spcBef>
              <a:spcPct val="0"/>
            </a:spcBef>
            <a:spcAft>
              <a:spcPct val="15000"/>
            </a:spcAft>
            <a:buChar char="••"/>
          </a:pPr>
          <a:r>
            <a:rPr lang="en-US" sz="1400" kern="1200" dirty="0" smtClean="0"/>
            <a:t>Orthogonal Projection to Latent Structures- </a:t>
          </a:r>
          <a:r>
            <a:rPr lang="en-US" sz="1400" kern="1200" dirty="0" err="1" smtClean="0"/>
            <a:t>Discriminant</a:t>
          </a:r>
          <a:r>
            <a:rPr lang="en-US" sz="1400" kern="1200" dirty="0" smtClean="0"/>
            <a:t> Analysis (OPLS-DA)</a:t>
          </a:r>
          <a:endParaRPr lang="en-SG" sz="1400" kern="1200" dirty="0"/>
        </a:p>
      </dsp:txBody>
      <dsp:txXfrm>
        <a:off x="3252612" y="58875"/>
        <a:ext cx="2029175" cy="1879141"/>
      </dsp:txXfrm>
    </dsp:sp>
    <dsp:sp modelId="{0599F6A5-655A-4F8C-8BA3-BBB21D5F444C}">
      <dsp:nvSpPr>
        <dsp:cNvPr id="0" name=""/>
        <dsp:cNvSpPr/>
      </dsp:nvSpPr>
      <dsp:spPr>
        <a:xfrm>
          <a:off x="5529107" y="732329"/>
          <a:ext cx="454973" cy="532233"/>
        </a:xfrm>
        <a:prstGeom prst="rightArrow">
          <a:avLst>
            <a:gd name="adj1" fmla="val 60000"/>
            <a:gd name="adj2" fmla="val 5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SG" sz="700" kern="1200"/>
        </a:p>
      </dsp:txBody>
      <dsp:txXfrm>
        <a:off x="5529107" y="838776"/>
        <a:ext cx="318481" cy="319339"/>
      </dsp:txXfrm>
    </dsp:sp>
    <dsp:sp modelId="{AC20C926-E9D8-47F0-B227-FA175112555B}">
      <dsp:nvSpPr>
        <dsp:cNvPr id="0" name=""/>
        <dsp:cNvSpPr/>
      </dsp:nvSpPr>
      <dsp:spPr>
        <a:xfrm>
          <a:off x="6198691" y="412"/>
          <a:ext cx="2146101" cy="1996067"/>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err="1" smtClean="0"/>
            <a:t>Univariate</a:t>
          </a:r>
          <a:r>
            <a:rPr lang="en-US" sz="1800" b="1" kern="1200" dirty="0" smtClean="0"/>
            <a:t> Statistical Analysis</a:t>
          </a:r>
          <a:endParaRPr lang="en-SG" sz="1800" b="1" kern="1200" dirty="0"/>
        </a:p>
        <a:p>
          <a:pPr marL="114300" lvl="1" indent="-114300" algn="l" defTabSz="622300">
            <a:lnSpc>
              <a:spcPct val="90000"/>
            </a:lnSpc>
            <a:spcBef>
              <a:spcPct val="0"/>
            </a:spcBef>
            <a:spcAft>
              <a:spcPct val="15000"/>
            </a:spcAft>
            <a:buChar char="••"/>
          </a:pPr>
          <a:r>
            <a:rPr lang="en-US" sz="1400" kern="1200" dirty="0" err="1" smtClean="0"/>
            <a:t>Wilcoxon</a:t>
          </a:r>
          <a:r>
            <a:rPr lang="en-US" sz="1400" kern="1200" dirty="0" smtClean="0"/>
            <a:t>-Mann-Whitney Test using </a:t>
          </a:r>
          <a:r>
            <a:rPr lang="en-US" sz="1400" kern="1200" dirty="0" err="1" smtClean="0"/>
            <a:t>Metaboanalyst</a:t>
          </a:r>
          <a:r>
            <a:rPr lang="en-US" sz="1400" kern="1200" dirty="0" smtClean="0"/>
            <a:t> on fold change (FC) values</a:t>
          </a:r>
          <a:endParaRPr lang="en-SG" sz="1400" kern="1200" dirty="0"/>
        </a:p>
      </dsp:txBody>
      <dsp:txXfrm>
        <a:off x="6257154" y="58875"/>
        <a:ext cx="2029175" cy="1879141"/>
      </dsp:txXfrm>
    </dsp:sp>
    <dsp:sp modelId="{A916DD1C-D3E4-48B4-B440-1B369AE525D5}">
      <dsp:nvSpPr>
        <dsp:cNvPr id="0" name=""/>
        <dsp:cNvSpPr/>
      </dsp:nvSpPr>
      <dsp:spPr>
        <a:xfrm rot="5400000">
          <a:off x="7044255" y="2146706"/>
          <a:ext cx="454973" cy="532233"/>
        </a:xfrm>
        <a:prstGeom prst="rightArrow">
          <a:avLst>
            <a:gd name="adj1" fmla="val 60000"/>
            <a:gd name="adj2" fmla="val 5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SG" sz="700" kern="1200"/>
        </a:p>
      </dsp:txBody>
      <dsp:txXfrm rot="-5400000">
        <a:off x="7112072" y="2185336"/>
        <a:ext cx="319339" cy="318481"/>
      </dsp:txXfrm>
    </dsp:sp>
    <dsp:sp modelId="{B260C891-E4F1-4140-B041-35F11C24A4CF}">
      <dsp:nvSpPr>
        <dsp:cNvPr id="0" name=""/>
        <dsp:cNvSpPr/>
      </dsp:nvSpPr>
      <dsp:spPr>
        <a:xfrm>
          <a:off x="6198691" y="2854920"/>
          <a:ext cx="2146101" cy="1996067"/>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smtClean="0"/>
            <a:t>Metabolite Identification</a:t>
          </a:r>
          <a:endParaRPr lang="en-SG" sz="1800" b="1" kern="1200" dirty="0"/>
        </a:p>
        <a:p>
          <a:pPr marL="114300" lvl="1" indent="-114300" algn="l" defTabSz="622300">
            <a:lnSpc>
              <a:spcPct val="90000"/>
            </a:lnSpc>
            <a:spcBef>
              <a:spcPct val="0"/>
            </a:spcBef>
            <a:spcAft>
              <a:spcPct val="15000"/>
            </a:spcAft>
            <a:buChar char="••"/>
          </a:pPr>
          <a:r>
            <a:rPr lang="en-US" sz="1400" kern="1200" dirty="0" smtClean="0"/>
            <a:t> LC-MS Data- search of </a:t>
          </a:r>
          <a:r>
            <a:rPr lang="en-US" sz="1400" kern="1200" dirty="0" err="1" smtClean="0"/>
            <a:t>Metlin</a:t>
          </a:r>
          <a:r>
            <a:rPr lang="en-US" sz="1400" kern="1200" dirty="0" smtClean="0"/>
            <a:t>, </a:t>
          </a:r>
          <a:r>
            <a:rPr lang="en-US" sz="1400" kern="1200" dirty="0" err="1" smtClean="0"/>
            <a:t>Lipidmaps</a:t>
          </a:r>
          <a:r>
            <a:rPr lang="en-US" sz="1400" kern="1200" dirty="0" smtClean="0"/>
            <a:t>, HMDB, </a:t>
          </a:r>
          <a:r>
            <a:rPr lang="en-US" sz="1400" kern="1200" dirty="0" err="1" smtClean="0"/>
            <a:t>MassBank</a:t>
          </a:r>
          <a:r>
            <a:rPr lang="en-US" sz="1400" kern="1200" dirty="0" smtClean="0"/>
            <a:t> databases</a:t>
          </a:r>
          <a:endParaRPr lang="en-SG" sz="1400" kern="1200" dirty="0"/>
        </a:p>
        <a:p>
          <a:pPr marL="114300" lvl="1" indent="-114300" algn="l" defTabSz="622300">
            <a:lnSpc>
              <a:spcPct val="90000"/>
            </a:lnSpc>
            <a:spcBef>
              <a:spcPct val="0"/>
            </a:spcBef>
            <a:spcAft>
              <a:spcPct val="15000"/>
            </a:spcAft>
            <a:buChar char="••"/>
          </a:pPr>
          <a:r>
            <a:rPr lang="en-US" sz="1400" kern="1200" dirty="0" smtClean="0"/>
            <a:t>NMR Data- </a:t>
          </a:r>
          <a:r>
            <a:rPr lang="en-US" sz="1400" kern="1200" dirty="0" err="1" smtClean="0"/>
            <a:t>Chenomx</a:t>
          </a:r>
          <a:r>
            <a:rPr lang="en-US" sz="1400" kern="1200" dirty="0" smtClean="0"/>
            <a:t> &amp; literature search</a:t>
          </a:r>
          <a:endParaRPr lang="en-SG" sz="1400" kern="1200" dirty="0"/>
        </a:p>
        <a:p>
          <a:pPr marL="114300" lvl="1" indent="-114300" algn="l" defTabSz="622300">
            <a:lnSpc>
              <a:spcPct val="90000"/>
            </a:lnSpc>
            <a:spcBef>
              <a:spcPct val="0"/>
            </a:spcBef>
            <a:spcAft>
              <a:spcPct val="15000"/>
            </a:spcAft>
            <a:buChar char="••"/>
          </a:pPr>
          <a:endParaRPr lang="en-SG" sz="1400" kern="1200" dirty="0"/>
        </a:p>
      </dsp:txBody>
      <dsp:txXfrm>
        <a:off x="6257154" y="2913383"/>
        <a:ext cx="2029175" cy="1879141"/>
      </dsp:txXfrm>
    </dsp:sp>
    <dsp:sp modelId="{09415E76-2303-4B98-ACD1-4FCC39A77208}">
      <dsp:nvSpPr>
        <dsp:cNvPr id="0" name=""/>
        <dsp:cNvSpPr/>
      </dsp:nvSpPr>
      <dsp:spPr>
        <a:xfrm rot="10800000">
          <a:off x="5554860" y="3586837"/>
          <a:ext cx="454973" cy="532233"/>
        </a:xfrm>
        <a:prstGeom prst="rightArrow">
          <a:avLst>
            <a:gd name="adj1" fmla="val 60000"/>
            <a:gd name="adj2" fmla="val 5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SG" sz="700" kern="1200"/>
        </a:p>
      </dsp:txBody>
      <dsp:txXfrm rot="10800000">
        <a:off x="5691352" y="3693284"/>
        <a:ext cx="318481" cy="319339"/>
      </dsp:txXfrm>
    </dsp:sp>
    <dsp:sp modelId="{54A4E75E-524B-4B21-9773-8F223029568E}">
      <dsp:nvSpPr>
        <dsp:cNvPr id="0" name=""/>
        <dsp:cNvSpPr/>
      </dsp:nvSpPr>
      <dsp:spPr>
        <a:xfrm>
          <a:off x="3194149" y="2854920"/>
          <a:ext cx="2146101" cy="1996067"/>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smtClean="0"/>
            <a:t>Metabolic Pathway Analysis</a:t>
          </a:r>
          <a:endParaRPr lang="en-SG" sz="1800" b="1" kern="1200" dirty="0"/>
        </a:p>
        <a:p>
          <a:pPr marL="114300" lvl="1" indent="-114300" algn="l" defTabSz="622300">
            <a:lnSpc>
              <a:spcPct val="90000"/>
            </a:lnSpc>
            <a:spcBef>
              <a:spcPct val="0"/>
            </a:spcBef>
            <a:spcAft>
              <a:spcPct val="15000"/>
            </a:spcAft>
            <a:buChar char="••"/>
          </a:pPr>
          <a:r>
            <a:rPr lang="en-US" sz="1400" kern="1200" dirty="0" err="1" smtClean="0"/>
            <a:t>Metaboanalyst</a:t>
          </a:r>
          <a:endParaRPr lang="en-SG" sz="1400" kern="1200" dirty="0"/>
        </a:p>
      </dsp:txBody>
      <dsp:txXfrm>
        <a:off x="3252612" y="2913383"/>
        <a:ext cx="2029175" cy="1879141"/>
      </dsp:txXfrm>
    </dsp:sp>
    <dsp:sp modelId="{F2BD9EAD-45C0-4263-9D67-4E63C8548EBC}">
      <dsp:nvSpPr>
        <dsp:cNvPr id="0" name=""/>
        <dsp:cNvSpPr/>
      </dsp:nvSpPr>
      <dsp:spPr>
        <a:xfrm rot="10800000">
          <a:off x="2550318" y="3586837"/>
          <a:ext cx="454973" cy="532233"/>
        </a:xfrm>
        <a:prstGeom prst="rightArrow">
          <a:avLst>
            <a:gd name="adj1" fmla="val 60000"/>
            <a:gd name="adj2" fmla="val 5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SG" sz="700" kern="1200"/>
        </a:p>
      </dsp:txBody>
      <dsp:txXfrm rot="10800000">
        <a:off x="2686810" y="3693284"/>
        <a:ext cx="318481" cy="319339"/>
      </dsp:txXfrm>
    </dsp:sp>
    <dsp:sp modelId="{38F31F27-31EA-4E5F-B549-3D3AA4E6E89A}">
      <dsp:nvSpPr>
        <dsp:cNvPr id="0" name=""/>
        <dsp:cNvSpPr/>
      </dsp:nvSpPr>
      <dsp:spPr>
        <a:xfrm>
          <a:off x="189607" y="2854920"/>
          <a:ext cx="2146101" cy="1996067"/>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smtClean="0"/>
            <a:t>Correlation Analysis &amp; Correlation Network Analysis</a:t>
          </a:r>
          <a:endParaRPr lang="en-SG" sz="1800" b="1" kern="1200" dirty="0"/>
        </a:p>
        <a:p>
          <a:pPr marL="114300" lvl="1" indent="-114300" algn="l" defTabSz="622300">
            <a:lnSpc>
              <a:spcPct val="90000"/>
            </a:lnSpc>
            <a:spcBef>
              <a:spcPct val="0"/>
            </a:spcBef>
            <a:spcAft>
              <a:spcPct val="15000"/>
            </a:spcAft>
            <a:buChar char="••"/>
          </a:pPr>
          <a:r>
            <a:rPr lang="en-US" sz="1400" kern="1200" dirty="0" smtClean="0"/>
            <a:t>Spearman correlation</a:t>
          </a:r>
          <a:endParaRPr lang="en-SG" sz="1400" kern="1200" dirty="0"/>
        </a:p>
        <a:p>
          <a:pPr marL="114300" lvl="1" indent="-114300" algn="l" defTabSz="622300">
            <a:lnSpc>
              <a:spcPct val="90000"/>
            </a:lnSpc>
            <a:spcBef>
              <a:spcPct val="0"/>
            </a:spcBef>
            <a:spcAft>
              <a:spcPct val="15000"/>
            </a:spcAft>
            <a:buChar char="••"/>
          </a:pPr>
          <a:r>
            <a:rPr lang="en-US" sz="1400" kern="1200" dirty="0" err="1" smtClean="0"/>
            <a:t>Cytoscape</a:t>
          </a:r>
          <a:endParaRPr lang="en-SG" sz="1400" kern="1200" dirty="0"/>
        </a:p>
      </dsp:txBody>
      <dsp:txXfrm>
        <a:off x="248070" y="2913383"/>
        <a:ext cx="2029175" cy="187914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0E84B88-0CEB-401E-8E40-E57F586C2CD9}" type="datetimeFigureOut">
              <a:rPr lang="en-SG" smtClean="0"/>
              <a:pPr/>
              <a:t>8/5/2015</a:t>
            </a:fld>
            <a:endParaRPr lang="en-SG"/>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SG"/>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D7BAE7B-8257-4908-81E7-0971B7BB1B6A}" type="slidenum">
              <a:rPr lang="en-SG" smtClean="0"/>
              <a:pPr/>
              <a:t>‹#›</a:t>
            </a:fld>
            <a:endParaRPr lang="en-SG"/>
          </a:p>
        </p:txBody>
      </p:sp>
    </p:spTree>
    <p:extLst>
      <p:ext uri="{BB962C8B-B14F-4D97-AF65-F5344CB8AC3E}">
        <p14:creationId xmlns:p14="http://schemas.microsoft.com/office/powerpoint/2010/main" xmlns="" val="30229105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67FE4B-08CF-4561-BB46-9C8C6111C9AE}" type="datetimeFigureOut">
              <a:rPr lang="en-SG" smtClean="0"/>
              <a:pPr/>
              <a:t>8/5/2015</a:t>
            </a:fld>
            <a:endParaRPr lang="en-S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AE98BA-BE7E-476C-8AA3-28B5997BDDC3}" type="slidenum">
              <a:rPr lang="en-SG" smtClean="0"/>
              <a:pPr/>
              <a:t>‹#›</a:t>
            </a:fld>
            <a:endParaRPr lang="en-SG"/>
          </a:p>
        </p:txBody>
      </p:sp>
    </p:spTree>
    <p:extLst>
      <p:ext uri="{BB962C8B-B14F-4D97-AF65-F5344CB8AC3E}">
        <p14:creationId xmlns:p14="http://schemas.microsoft.com/office/powerpoint/2010/main" xmlns="" val="158532387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AE98BA-BE7E-476C-8AA3-28B5997BDDC3}" type="slidenum">
              <a:rPr lang="en-SG" smtClean="0"/>
              <a:pPr/>
              <a:t>3</a:t>
            </a:fld>
            <a:endParaRPr lang="en-SG"/>
          </a:p>
        </p:txBody>
      </p:sp>
    </p:spTree>
    <p:extLst>
      <p:ext uri="{BB962C8B-B14F-4D97-AF65-F5344CB8AC3E}">
        <p14:creationId xmlns:p14="http://schemas.microsoft.com/office/powerpoint/2010/main" xmlns="" val="1259252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SG" dirty="0"/>
          </a:p>
        </p:txBody>
      </p:sp>
      <p:sp>
        <p:nvSpPr>
          <p:cNvPr id="4" name="Slide Number Placeholder 3"/>
          <p:cNvSpPr>
            <a:spLocks noGrp="1"/>
          </p:cNvSpPr>
          <p:nvPr>
            <p:ph type="sldNum" sz="quarter" idx="10"/>
          </p:nvPr>
        </p:nvSpPr>
        <p:spPr/>
        <p:txBody>
          <a:bodyPr/>
          <a:lstStyle/>
          <a:p>
            <a:fld id="{4CAE98BA-BE7E-476C-8AA3-28B5997BDDC3}" type="slidenum">
              <a:rPr lang="en-SG" smtClean="0"/>
              <a:pPr/>
              <a:t>12</a:t>
            </a:fld>
            <a:endParaRPr lang="en-SG"/>
          </a:p>
        </p:txBody>
      </p:sp>
    </p:spTree>
    <p:extLst>
      <p:ext uri="{BB962C8B-B14F-4D97-AF65-F5344CB8AC3E}">
        <p14:creationId xmlns:p14="http://schemas.microsoft.com/office/powerpoint/2010/main" xmlns="" val="4076977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AE98BA-BE7E-476C-8AA3-28B5997BDDC3}" type="slidenum">
              <a:rPr lang="en-SG" smtClean="0"/>
              <a:pPr/>
              <a:t>13</a:t>
            </a:fld>
            <a:endParaRPr lang="en-SG"/>
          </a:p>
        </p:txBody>
      </p:sp>
    </p:spTree>
    <p:extLst>
      <p:ext uri="{BB962C8B-B14F-4D97-AF65-F5344CB8AC3E}">
        <p14:creationId xmlns:p14="http://schemas.microsoft.com/office/powerpoint/2010/main" xmlns="" val="2353131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AE98BA-BE7E-476C-8AA3-28B5997BDDC3}" type="slidenum">
              <a:rPr lang="en-SG" smtClean="0"/>
              <a:pPr/>
              <a:t>14</a:t>
            </a:fld>
            <a:endParaRPr lang="en-SG"/>
          </a:p>
        </p:txBody>
      </p:sp>
    </p:spTree>
    <p:extLst>
      <p:ext uri="{BB962C8B-B14F-4D97-AF65-F5344CB8AC3E}">
        <p14:creationId xmlns:p14="http://schemas.microsoft.com/office/powerpoint/2010/main" xmlns="" val="25623767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SG" dirty="0"/>
          </a:p>
        </p:txBody>
      </p:sp>
      <p:sp>
        <p:nvSpPr>
          <p:cNvPr id="4" name="Slide Number Placeholder 3"/>
          <p:cNvSpPr>
            <a:spLocks noGrp="1"/>
          </p:cNvSpPr>
          <p:nvPr>
            <p:ph type="sldNum" sz="quarter" idx="10"/>
          </p:nvPr>
        </p:nvSpPr>
        <p:spPr/>
        <p:txBody>
          <a:bodyPr/>
          <a:lstStyle/>
          <a:p>
            <a:fld id="{B09CC8C9-C4B5-489C-BC09-727F72137D13}" type="slidenum">
              <a:rPr lang="en-SG" smtClean="0"/>
              <a:pPr/>
              <a:t>15</a:t>
            </a:fld>
            <a:endParaRPr lang="en-SG"/>
          </a:p>
        </p:txBody>
      </p:sp>
    </p:spTree>
    <p:extLst>
      <p:ext uri="{BB962C8B-B14F-4D97-AF65-F5344CB8AC3E}">
        <p14:creationId xmlns:p14="http://schemas.microsoft.com/office/powerpoint/2010/main" xmlns="" val="1469700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AE98BA-BE7E-476C-8AA3-28B5997BDDC3}" type="slidenum">
              <a:rPr lang="en-SG" smtClean="0"/>
              <a:pPr/>
              <a:t>16</a:t>
            </a:fld>
            <a:endParaRPr lang="en-SG"/>
          </a:p>
        </p:txBody>
      </p:sp>
    </p:spTree>
    <p:extLst>
      <p:ext uri="{BB962C8B-B14F-4D97-AF65-F5344CB8AC3E}">
        <p14:creationId xmlns:p14="http://schemas.microsoft.com/office/powerpoint/2010/main" xmlns="" val="2656371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SG" dirty="0"/>
          </a:p>
        </p:txBody>
      </p:sp>
      <p:sp>
        <p:nvSpPr>
          <p:cNvPr id="4" name="Slide Number Placeholder 3"/>
          <p:cNvSpPr>
            <a:spLocks noGrp="1"/>
          </p:cNvSpPr>
          <p:nvPr>
            <p:ph type="sldNum" sz="quarter" idx="10"/>
          </p:nvPr>
        </p:nvSpPr>
        <p:spPr/>
        <p:txBody>
          <a:bodyPr/>
          <a:lstStyle/>
          <a:p>
            <a:fld id="{4CAE98BA-BE7E-476C-8AA3-28B5997BDDC3}" type="slidenum">
              <a:rPr lang="en-SG" smtClean="0"/>
              <a:pPr/>
              <a:t>17</a:t>
            </a:fld>
            <a:endParaRPr lang="en-SG"/>
          </a:p>
        </p:txBody>
      </p:sp>
    </p:spTree>
    <p:extLst>
      <p:ext uri="{BB962C8B-B14F-4D97-AF65-F5344CB8AC3E}">
        <p14:creationId xmlns:p14="http://schemas.microsoft.com/office/powerpoint/2010/main" xmlns="" val="2199000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SG" dirty="0"/>
          </a:p>
        </p:txBody>
      </p:sp>
      <p:sp>
        <p:nvSpPr>
          <p:cNvPr id="4" name="Slide Number Placeholder 3"/>
          <p:cNvSpPr>
            <a:spLocks noGrp="1"/>
          </p:cNvSpPr>
          <p:nvPr>
            <p:ph type="sldNum" sz="quarter" idx="10"/>
          </p:nvPr>
        </p:nvSpPr>
        <p:spPr/>
        <p:txBody>
          <a:bodyPr/>
          <a:lstStyle/>
          <a:p>
            <a:fld id="{4CAE98BA-BE7E-476C-8AA3-28B5997BDDC3}" type="slidenum">
              <a:rPr lang="en-SG" smtClean="0"/>
              <a:pPr/>
              <a:t>18</a:t>
            </a:fld>
            <a:endParaRPr lang="en-SG"/>
          </a:p>
        </p:txBody>
      </p:sp>
    </p:spTree>
    <p:extLst>
      <p:ext uri="{BB962C8B-B14F-4D97-AF65-F5344CB8AC3E}">
        <p14:creationId xmlns:p14="http://schemas.microsoft.com/office/powerpoint/2010/main" xmlns="" val="11978011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SG" dirty="0"/>
          </a:p>
        </p:txBody>
      </p:sp>
      <p:sp>
        <p:nvSpPr>
          <p:cNvPr id="4" name="Slide Number Placeholder 3"/>
          <p:cNvSpPr>
            <a:spLocks noGrp="1"/>
          </p:cNvSpPr>
          <p:nvPr>
            <p:ph type="sldNum" sz="quarter" idx="10"/>
          </p:nvPr>
        </p:nvSpPr>
        <p:spPr/>
        <p:txBody>
          <a:bodyPr/>
          <a:lstStyle/>
          <a:p>
            <a:fld id="{4CAE98BA-BE7E-476C-8AA3-28B5997BDDC3}" type="slidenum">
              <a:rPr lang="en-SG" smtClean="0"/>
              <a:pPr/>
              <a:t>19</a:t>
            </a:fld>
            <a:endParaRPr lang="en-SG"/>
          </a:p>
        </p:txBody>
      </p:sp>
    </p:spTree>
    <p:extLst>
      <p:ext uri="{BB962C8B-B14F-4D97-AF65-F5344CB8AC3E}">
        <p14:creationId xmlns:p14="http://schemas.microsoft.com/office/powerpoint/2010/main" xmlns="" val="16280675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SG" dirty="0"/>
          </a:p>
        </p:txBody>
      </p:sp>
      <p:sp>
        <p:nvSpPr>
          <p:cNvPr id="4" name="Slide Number Placeholder 3"/>
          <p:cNvSpPr>
            <a:spLocks noGrp="1"/>
          </p:cNvSpPr>
          <p:nvPr>
            <p:ph type="sldNum" sz="quarter" idx="10"/>
          </p:nvPr>
        </p:nvSpPr>
        <p:spPr/>
        <p:txBody>
          <a:bodyPr/>
          <a:lstStyle/>
          <a:p>
            <a:fld id="{4CAE98BA-BE7E-476C-8AA3-28B5997BDDC3}" type="slidenum">
              <a:rPr lang="en-SG" smtClean="0"/>
              <a:pPr/>
              <a:t>20</a:t>
            </a:fld>
            <a:endParaRPr lang="en-SG"/>
          </a:p>
        </p:txBody>
      </p:sp>
    </p:spTree>
    <p:extLst>
      <p:ext uri="{BB962C8B-B14F-4D97-AF65-F5344CB8AC3E}">
        <p14:creationId xmlns:p14="http://schemas.microsoft.com/office/powerpoint/2010/main" xmlns="" val="41468754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SG" dirty="0"/>
          </a:p>
        </p:txBody>
      </p:sp>
      <p:sp>
        <p:nvSpPr>
          <p:cNvPr id="4" name="Slide Number Placeholder 3"/>
          <p:cNvSpPr>
            <a:spLocks noGrp="1"/>
          </p:cNvSpPr>
          <p:nvPr>
            <p:ph type="sldNum" sz="quarter" idx="10"/>
          </p:nvPr>
        </p:nvSpPr>
        <p:spPr/>
        <p:txBody>
          <a:bodyPr/>
          <a:lstStyle/>
          <a:p>
            <a:fld id="{4CAE98BA-BE7E-476C-8AA3-28B5997BDDC3}" type="slidenum">
              <a:rPr lang="en-SG" smtClean="0"/>
              <a:pPr/>
              <a:t>21</a:t>
            </a:fld>
            <a:endParaRPr lang="en-SG"/>
          </a:p>
        </p:txBody>
      </p:sp>
    </p:spTree>
    <p:extLst>
      <p:ext uri="{BB962C8B-B14F-4D97-AF65-F5344CB8AC3E}">
        <p14:creationId xmlns:p14="http://schemas.microsoft.com/office/powerpoint/2010/main" xmlns="" val="1887644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SG" dirty="0"/>
          </a:p>
        </p:txBody>
      </p:sp>
      <p:sp>
        <p:nvSpPr>
          <p:cNvPr id="4" name="Slide Number Placeholder 3"/>
          <p:cNvSpPr>
            <a:spLocks noGrp="1"/>
          </p:cNvSpPr>
          <p:nvPr>
            <p:ph type="sldNum" sz="quarter" idx="10"/>
          </p:nvPr>
        </p:nvSpPr>
        <p:spPr/>
        <p:txBody>
          <a:bodyPr/>
          <a:lstStyle/>
          <a:p>
            <a:fld id="{4CAE98BA-BE7E-476C-8AA3-28B5997BDDC3}" type="slidenum">
              <a:rPr lang="en-SG" smtClean="0"/>
              <a:pPr/>
              <a:t>4</a:t>
            </a:fld>
            <a:endParaRPr lang="en-SG"/>
          </a:p>
        </p:txBody>
      </p:sp>
    </p:spTree>
    <p:extLst>
      <p:ext uri="{BB962C8B-B14F-4D97-AF65-F5344CB8AC3E}">
        <p14:creationId xmlns:p14="http://schemas.microsoft.com/office/powerpoint/2010/main" xmlns="" val="17518942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SG" dirty="0"/>
          </a:p>
        </p:txBody>
      </p:sp>
      <p:sp>
        <p:nvSpPr>
          <p:cNvPr id="4" name="Slide Number Placeholder 3"/>
          <p:cNvSpPr>
            <a:spLocks noGrp="1"/>
          </p:cNvSpPr>
          <p:nvPr>
            <p:ph type="sldNum" sz="quarter" idx="10"/>
          </p:nvPr>
        </p:nvSpPr>
        <p:spPr/>
        <p:txBody>
          <a:bodyPr/>
          <a:lstStyle/>
          <a:p>
            <a:fld id="{4CAE98BA-BE7E-476C-8AA3-28B5997BDDC3}" type="slidenum">
              <a:rPr lang="en-SG" smtClean="0"/>
              <a:pPr/>
              <a:t>22</a:t>
            </a:fld>
            <a:endParaRPr lang="en-SG"/>
          </a:p>
        </p:txBody>
      </p:sp>
    </p:spTree>
    <p:extLst>
      <p:ext uri="{BB962C8B-B14F-4D97-AF65-F5344CB8AC3E}">
        <p14:creationId xmlns:p14="http://schemas.microsoft.com/office/powerpoint/2010/main" xmlns="" val="13433044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SG" dirty="0"/>
          </a:p>
        </p:txBody>
      </p:sp>
      <p:sp>
        <p:nvSpPr>
          <p:cNvPr id="4" name="Slide Number Placeholder 3"/>
          <p:cNvSpPr>
            <a:spLocks noGrp="1"/>
          </p:cNvSpPr>
          <p:nvPr>
            <p:ph type="sldNum" sz="quarter" idx="10"/>
          </p:nvPr>
        </p:nvSpPr>
        <p:spPr/>
        <p:txBody>
          <a:bodyPr/>
          <a:lstStyle/>
          <a:p>
            <a:fld id="{4CAE98BA-BE7E-476C-8AA3-28B5997BDDC3}" type="slidenum">
              <a:rPr lang="en-SG" smtClean="0"/>
              <a:pPr/>
              <a:t>23</a:t>
            </a:fld>
            <a:endParaRPr lang="en-SG"/>
          </a:p>
        </p:txBody>
      </p:sp>
    </p:spTree>
    <p:extLst>
      <p:ext uri="{BB962C8B-B14F-4D97-AF65-F5344CB8AC3E}">
        <p14:creationId xmlns:p14="http://schemas.microsoft.com/office/powerpoint/2010/main" xmlns="" val="29671085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SG" dirty="0"/>
          </a:p>
        </p:txBody>
      </p:sp>
      <p:sp>
        <p:nvSpPr>
          <p:cNvPr id="4" name="Slide Number Placeholder 3"/>
          <p:cNvSpPr>
            <a:spLocks noGrp="1"/>
          </p:cNvSpPr>
          <p:nvPr>
            <p:ph type="sldNum" sz="quarter" idx="10"/>
          </p:nvPr>
        </p:nvSpPr>
        <p:spPr/>
        <p:txBody>
          <a:bodyPr/>
          <a:lstStyle/>
          <a:p>
            <a:fld id="{4CAE98BA-BE7E-476C-8AA3-28B5997BDDC3}" type="slidenum">
              <a:rPr lang="en-SG" smtClean="0"/>
              <a:pPr/>
              <a:t>24</a:t>
            </a:fld>
            <a:endParaRPr lang="en-SG"/>
          </a:p>
        </p:txBody>
      </p:sp>
    </p:spTree>
    <p:extLst>
      <p:ext uri="{BB962C8B-B14F-4D97-AF65-F5344CB8AC3E}">
        <p14:creationId xmlns:p14="http://schemas.microsoft.com/office/powerpoint/2010/main" xmlns="" val="11226789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SG" dirty="0"/>
          </a:p>
        </p:txBody>
      </p:sp>
      <p:sp>
        <p:nvSpPr>
          <p:cNvPr id="4" name="Slide Number Placeholder 3"/>
          <p:cNvSpPr>
            <a:spLocks noGrp="1"/>
          </p:cNvSpPr>
          <p:nvPr>
            <p:ph type="sldNum" sz="quarter" idx="10"/>
          </p:nvPr>
        </p:nvSpPr>
        <p:spPr/>
        <p:txBody>
          <a:bodyPr/>
          <a:lstStyle/>
          <a:p>
            <a:fld id="{4CAE98BA-BE7E-476C-8AA3-28B5997BDDC3}" type="slidenum">
              <a:rPr lang="en-SG" smtClean="0"/>
              <a:pPr/>
              <a:t>25</a:t>
            </a:fld>
            <a:endParaRPr lang="en-SG"/>
          </a:p>
        </p:txBody>
      </p:sp>
    </p:spTree>
    <p:extLst>
      <p:ext uri="{BB962C8B-B14F-4D97-AF65-F5344CB8AC3E}">
        <p14:creationId xmlns:p14="http://schemas.microsoft.com/office/powerpoint/2010/main" xmlns="" val="33395947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SG" dirty="0"/>
          </a:p>
        </p:txBody>
      </p:sp>
      <p:sp>
        <p:nvSpPr>
          <p:cNvPr id="4" name="Slide Number Placeholder 3"/>
          <p:cNvSpPr>
            <a:spLocks noGrp="1"/>
          </p:cNvSpPr>
          <p:nvPr>
            <p:ph type="sldNum" sz="quarter" idx="10"/>
          </p:nvPr>
        </p:nvSpPr>
        <p:spPr/>
        <p:txBody>
          <a:bodyPr/>
          <a:lstStyle/>
          <a:p>
            <a:fld id="{4CAE98BA-BE7E-476C-8AA3-28B5997BDDC3}" type="slidenum">
              <a:rPr lang="en-SG" smtClean="0"/>
              <a:pPr/>
              <a:t>26</a:t>
            </a:fld>
            <a:endParaRPr lang="en-SG"/>
          </a:p>
        </p:txBody>
      </p:sp>
    </p:spTree>
    <p:extLst>
      <p:ext uri="{BB962C8B-B14F-4D97-AF65-F5344CB8AC3E}">
        <p14:creationId xmlns:p14="http://schemas.microsoft.com/office/powerpoint/2010/main" xmlns="" val="36782926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SG" dirty="0"/>
          </a:p>
        </p:txBody>
      </p:sp>
      <p:sp>
        <p:nvSpPr>
          <p:cNvPr id="4" name="Slide Number Placeholder 3"/>
          <p:cNvSpPr>
            <a:spLocks noGrp="1"/>
          </p:cNvSpPr>
          <p:nvPr>
            <p:ph type="sldNum" sz="quarter" idx="10"/>
          </p:nvPr>
        </p:nvSpPr>
        <p:spPr/>
        <p:txBody>
          <a:bodyPr/>
          <a:lstStyle/>
          <a:p>
            <a:fld id="{4CAE98BA-BE7E-476C-8AA3-28B5997BDDC3}" type="slidenum">
              <a:rPr lang="en-SG" smtClean="0"/>
              <a:pPr/>
              <a:t>27</a:t>
            </a:fld>
            <a:endParaRPr lang="en-SG"/>
          </a:p>
        </p:txBody>
      </p:sp>
    </p:spTree>
    <p:extLst>
      <p:ext uri="{BB962C8B-B14F-4D97-AF65-F5344CB8AC3E}">
        <p14:creationId xmlns:p14="http://schemas.microsoft.com/office/powerpoint/2010/main" xmlns="" val="8057555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SG" dirty="0"/>
          </a:p>
        </p:txBody>
      </p:sp>
      <p:sp>
        <p:nvSpPr>
          <p:cNvPr id="4" name="Slide Number Placeholder 3"/>
          <p:cNvSpPr>
            <a:spLocks noGrp="1"/>
          </p:cNvSpPr>
          <p:nvPr>
            <p:ph type="sldNum" sz="quarter" idx="10"/>
          </p:nvPr>
        </p:nvSpPr>
        <p:spPr/>
        <p:txBody>
          <a:bodyPr/>
          <a:lstStyle/>
          <a:p>
            <a:fld id="{4CAE98BA-BE7E-476C-8AA3-28B5997BDDC3}" type="slidenum">
              <a:rPr lang="en-SG" smtClean="0"/>
              <a:pPr/>
              <a:t>28</a:t>
            </a:fld>
            <a:endParaRPr lang="en-SG"/>
          </a:p>
        </p:txBody>
      </p:sp>
    </p:spTree>
    <p:extLst>
      <p:ext uri="{BB962C8B-B14F-4D97-AF65-F5344CB8AC3E}">
        <p14:creationId xmlns:p14="http://schemas.microsoft.com/office/powerpoint/2010/main" xmlns="" val="11270879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SG" dirty="0"/>
          </a:p>
        </p:txBody>
      </p:sp>
      <p:sp>
        <p:nvSpPr>
          <p:cNvPr id="4" name="Slide Number Placeholder 3"/>
          <p:cNvSpPr>
            <a:spLocks noGrp="1"/>
          </p:cNvSpPr>
          <p:nvPr>
            <p:ph type="sldNum" sz="quarter" idx="10"/>
          </p:nvPr>
        </p:nvSpPr>
        <p:spPr/>
        <p:txBody>
          <a:bodyPr/>
          <a:lstStyle/>
          <a:p>
            <a:fld id="{4CAE98BA-BE7E-476C-8AA3-28B5997BDDC3}" type="slidenum">
              <a:rPr lang="en-SG" smtClean="0"/>
              <a:pPr/>
              <a:t>29</a:t>
            </a:fld>
            <a:endParaRPr lang="en-SG"/>
          </a:p>
        </p:txBody>
      </p:sp>
    </p:spTree>
    <p:extLst>
      <p:ext uri="{BB962C8B-B14F-4D97-AF65-F5344CB8AC3E}">
        <p14:creationId xmlns:p14="http://schemas.microsoft.com/office/powerpoint/2010/main" xmlns="" val="22174868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SG" dirty="0"/>
          </a:p>
        </p:txBody>
      </p:sp>
      <p:sp>
        <p:nvSpPr>
          <p:cNvPr id="4" name="Slide Number Placeholder 3"/>
          <p:cNvSpPr>
            <a:spLocks noGrp="1"/>
          </p:cNvSpPr>
          <p:nvPr>
            <p:ph type="sldNum" sz="quarter" idx="10"/>
          </p:nvPr>
        </p:nvSpPr>
        <p:spPr/>
        <p:txBody>
          <a:bodyPr/>
          <a:lstStyle/>
          <a:p>
            <a:fld id="{4CAE98BA-BE7E-476C-8AA3-28B5997BDDC3}" type="slidenum">
              <a:rPr lang="en-SG" smtClean="0"/>
              <a:pPr/>
              <a:t>30</a:t>
            </a:fld>
            <a:endParaRPr lang="en-SG"/>
          </a:p>
        </p:txBody>
      </p:sp>
    </p:spTree>
    <p:extLst>
      <p:ext uri="{BB962C8B-B14F-4D97-AF65-F5344CB8AC3E}">
        <p14:creationId xmlns:p14="http://schemas.microsoft.com/office/powerpoint/2010/main" xmlns="" val="8693139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SG" dirty="0"/>
          </a:p>
        </p:txBody>
      </p:sp>
      <p:sp>
        <p:nvSpPr>
          <p:cNvPr id="4" name="Slide Number Placeholder 3"/>
          <p:cNvSpPr>
            <a:spLocks noGrp="1"/>
          </p:cNvSpPr>
          <p:nvPr>
            <p:ph type="sldNum" sz="quarter" idx="10"/>
          </p:nvPr>
        </p:nvSpPr>
        <p:spPr/>
        <p:txBody>
          <a:bodyPr/>
          <a:lstStyle/>
          <a:p>
            <a:fld id="{4CAE98BA-BE7E-476C-8AA3-28B5997BDDC3}" type="slidenum">
              <a:rPr lang="en-SG" smtClean="0"/>
              <a:pPr/>
              <a:t>31</a:t>
            </a:fld>
            <a:endParaRPr lang="en-SG"/>
          </a:p>
        </p:txBody>
      </p:sp>
    </p:spTree>
    <p:extLst>
      <p:ext uri="{BB962C8B-B14F-4D97-AF65-F5344CB8AC3E}">
        <p14:creationId xmlns:p14="http://schemas.microsoft.com/office/powerpoint/2010/main" xmlns="" val="243715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SG" dirty="0"/>
          </a:p>
        </p:txBody>
      </p:sp>
      <p:sp>
        <p:nvSpPr>
          <p:cNvPr id="4" name="Slide Number Placeholder 3"/>
          <p:cNvSpPr>
            <a:spLocks noGrp="1"/>
          </p:cNvSpPr>
          <p:nvPr>
            <p:ph type="sldNum" sz="quarter" idx="10"/>
          </p:nvPr>
        </p:nvSpPr>
        <p:spPr/>
        <p:txBody>
          <a:bodyPr/>
          <a:lstStyle/>
          <a:p>
            <a:fld id="{4CAE98BA-BE7E-476C-8AA3-28B5997BDDC3}" type="slidenum">
              <a:rPr lang="en-SG" smtClean="0"/>
              <a:pPr/>
              <a:t>5</a:t>
            </a:fld>
            <a:endParaRPr lang="en-SG"/>
          </a:p>
        </p:txBody>
      </p:sp>
    </p:spTree>
    <p:extLst>
      <p:ext uri="{BB962C8B-B14F-4D97-AF65-F5344CB8AC3E}">
        <p14:creationId xmlns:p14="http://schemas.microsoft.com/office/powerpoint/2010/main" xmlns="" val="31515774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SG" dirty="0"/>
          </a:p>
        </p:txBody>
      </p:sp>
      <p:sp>
        <p:nvSpPr>
          <p:cNvPr id="4" name="Slide Number Placeholder 3"/>
          <p:cNvSpPr>
            <a:spLocks noGrp="1"/>
          </p:cNvSpPr>
          <p:nvPr>
            <p:ph type="sldNum" sz="quarter" idx="10"/>
          </p:nvPr>
        </p:nvSpPr>
        <p:spPr/>
        <p:txBody>
          <a:bodyPr/>
          <a:lstStyle/>
          <a:p>
            <a:fld id="{4CAE98BA-BE7E-476C-8AA3-28B5997BDDC3}" type="slidenum">
              <a:rPr lang="en-SG" smtClean="0"/>
              <a:pPr/>
              <a:t>32</a:t>
            </a:fld>
            <a:endParaRPr lang="en-SG"/>
          </a:p>
        </p:txBody>
      </p:sp>
    </p:spTree>
    <p:extLst>
      <p:ext uri="{BB962C8B-B14F-4D97-AF65-F5344CB8AC3E}">
        <p14:creationId xmlns:p14="http://schemas.microsoft.com/office/powerpoint/2010/main" xmlns="" val="36990803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SG"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CAE98BA-BE7E-476C-8AA3-28B5997BDDC3}" type="slidenum">
              <a:rPr lang="en-SG" smtClean="0"/>
              <a:pPr/>
              <a:t>33</a:t>
            </a:fld>
            <a:endParaRPr lang="en-SG"/>
          </a:p>
        </p:txBody>
      </p:sp>
    </p:spTree>
    <p:extLst>
      <p:ext uri="{BB962C8B-B14F-4D97-AF65-F5344CB8AC3E}">
        <p14:creationId xmlns:p14="http://schemas.microsoft.com/office/powerpoint/2010/main" xmlns="" val="31167152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SG" dirty="0"/>
          </a:p>
        </p:txBody>
      </p:sp>
      <p:sp>
        <p:nvSpPr>
          <p:cNvPr id="4" name="Slide Number Placeholder 3"/>
          <p:cNvSpPr>
            <a:spLocks noGrp="1"/>
          </p:cNvSpPr>
          <p:nvPr>
            <p:ph type="sldNum" sz="quarter" idx="10"/>
          </p:nvPr>
        </p:nvSpPr>
        <p:spPr/>
        <p:txBody>
          <a:bodyPr/>
          <a:lstStyle/>
          <a:p>
            <a:fld id="{4CAE98BA-BE7E-476C-8AA3-28B5997BDDC3}" type="slidenum">
              <a:rPr lang="en-SG" smtClean="0"/>
              <a:pPr/>
              <a:t>34</a:t>
            </a:fld>
            <a:endParaRPr lang="en-SG"/>
          </a:p>
        </p:txBody>
      </p:sp>
    </p:spTree>
    <p:extLst>
      <p:ext uri="{BB962C8B-B14F-4D97-AF65-F5344CB8AC3E}">
        <p14:creationId xmlns:p14="http://schemas.microsoft.com/office/powerpoint/2010/main" xmlns="" val="42434906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SG" dirty="0"/>
          </a:p>
        </p:txBody>
      </p:sp>
      <p:sp>
        <p:nvSpPr>
          <p:cNvPr id="4" name="Slide Number Placeholder 3"/>
          <p:cNvSpPr>
            <a:spLocks noGrp="1"/>
          </p:cNvSpPr>
          <p:nvPr>
            <p:ph type="sldNum" sz="quarter" idx="10"/>
          </p:nvPr>
        </p:nvSpPr>
        <p:spPr/>
        <p:txBody>
          <a:bodyPr/>
          <a:lstStyle/>
          <a:p>
            <a:fld id="{4CAE98BA-BE7E-476C-8AA3-28B5997BDDC3}" type="slidenum">
              <a:rPr lang="en-SG" smtClean="0"/>
              <a:pPr/>
              <a:t>35</a:t>
            </a:fld>
            <a:endParaRPr lang="en-SG"/>
          </a:p>
        </p:txBody>
      </p:sp>
    </p:spTree>
    <p:extLst>
      <p:ext uri="{BB962C8B-B14F-4D97-AF65-F5344CB8AC3E}">
        <p14:creationId xmlns:p14="http://schemas.microsoft.com/office/powerpoint/2010/main" xmlns="" val="41394553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AE98BA-BE7E-476C-8AA3-28B5997BDDC3}" type="slidenum">
              <a:rPr lang="en-SG" smtClean="0"/>
              <a:pPr/>
              <a:t>36</a:t>
            </a:fld>
            <a:endParaRPr lang="en-SG"/>
          </a:p>
        </p:txBody>
      </p:sp>
    </p:spTree>
    <p:extLst>
      <p:ext uri="{BB962C8B-B14F-4D97-AF65-F5344CB8AC3E}">
        <p14:creationId xmlns:p14="http://schemas.microsoft.com/office/powerpoint/2010/main" xmlns="" val="3408508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C8B24F45-CB9C-4A92-877F-072172BA616E}" type="slidenum">
              <a:rPr lang="en-SG" smtClean="0"/>
              <a:pPr/>
              <a:t>37</a:t>
            </a:fld>
            <a:endParaRPr lang="en-SG"/>
          </a:p>
        </p:txBody>
      </p:sp>
    </p:spTree>
    <p:extLst>
      <p:ext uri="{BB962C8B-B14F-4D97-AF65-F5344CB8AC3E}">
        <p14:creationId xmlns:p14="http://schemas.microsoft.com/office/powerpoint/2010/main" xmlns="" val="1978794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SG" dirty="0"/>
          </a:p>
        </p:txBody>
      </p:sp>
      <p:sp>
        <p:nvSpPr>
          <p:cNvPr id="4" name="Slide Number Placeholder 3"/>
          <p:cNvSpPr>
            <a:spLocks noGrp="1"/>
          </p:cNvSpPr>
          <p:nvPr>
            <p:ph type="sldNum" sz="quarter" idx="10"/>
          </p:nvPr>
        </p:nvSpPr>
        <p:spPr/>
        <p:txBody>
          <a:bodyPr/>
          <a:lstStyle/>
          <a:p>
            <a:fld id="{4CAE98BA-BE7E-476C-8AA3-28B5997BDDC3}" type="slidenum">
              <a:rPr lang="en-SG" smtClean="0"/>
              <a:pPr/>
              <a:t>6</a:t>
            </a:fld>
            <a:endParaRPr lang="en-SG"/>
          </a:p>
        </p:txBody>
      </p:sp>
    </p:spTree>
    <p:extLst>
      <p:ext uri="{BB962C8B-B14F-4D97-AF65-F5344CB8AC3E}">
        <p14:creationId xmlns:p14="http://schemas.microsoft.com/office/powerpoint/2010/main" xmlns="" val="26190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SG" dirty="0"/>
          </a:p>
        </p:txBody>
      </p:sp>
      <p:sp>
        <p:nvSpPr>
          <p:cNvPr id="4" name="Slide Number Placeholder 3"/>
          <p:cNvSpPr>
            <a:spLocks noGrp="1"/>
          </p:cNvSpPr>
          <p:nvPr>
            <p:ph type="sldNum" sz="quarter" idx="10"/>
          </p:nvPr>
        </p:nvSpPr>
        <p:spPr/>
        <p:txBody>
          <a:bodyPr/>
          <a:lstStyle/>
          <a:p>
            <a:fld id="{4CAE98BA-BE7E-476C-8AA3-28B5997BDDC3}" type="slidenum">
              <a:rPr lang="en-SG" smtClean="0"/>
              <a:pPr/>
              <a:t>7</a:t>
            </a:fld>
            <a:endParaRPr lang="en-SG"/>
          </a:p>
        </p:txBody>
      </p:sp>
    </p:spTree>
    <p:extLst>
      <p:ext uri="{BB962C8B-B14F-4D97-AF65-F5344CB8AC3E}">
        <p14:creationId xmlns:p14="http://schemas.microsoft.com/office/powerpoint/2010/main" xmlns="" val="2771485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SG" dirty="0"/>
          </a:p>
        </p:txBody>
      </p:sp>
      <p:sp>
        <p:nvSpPr>
          <p:cNvPr id="4" name="Slide Number Placeholder 3"/>
          <p:cNvSpPr>
            <a:spLocks noGrp="1"/>
          </p:cNvSpPr>
          <p:nvPr>
            <p:ph type="sldNum" sz="quarter" idx="10"/>
          </p:nvPr>
        </p:nvSpPr>
        <p:spPr/>
        <p:txBody>
          <a:bodyPr/>
          <a:lstStyle/>
          <a:p>
            <a:fld id="{4CAE98BA-BE7E-476C-8AA3-28B5997BDDC3}" type="slidenum">
              <a:rPr lang="en-SG" smtClean="0"/>
              <a:pPr/>
              <a:t>8</a:t>
            </a:fld>
            <a:endParaRPr lang="en-SG"/>
          </a:p>
        </p:txBody>
      </p:sp>
    </p:spTree>
    <p:extLst>
      <p:ext uri="{BB962C8B-B14F-4D97-AF65-F5344CB8AC3E}">
        <p14:creationId xmlns:p14="http://schemas.microsoft.com/office/powerpoint/2010/main" xmlns="" val="1406476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SG" dirty="0"/>
          </a:p>
        </p:txBody>
      </p:sp>
      <p:sp>
        <p:nvSpPr>
          <p:cNvPr id="4" name="Slide Number Placeholder 3"/>
          <p:cNvSpPr>
            <a:spLocks noGrp="1"/>
          </p:cNvSpPr>
          <p:nvPr>
            <p:ph type="sldNum" sz="quarter" idx="10"/>
          </p:nvPr>
        </p:nvSpPr>
        <p:spPr/>
        <p:txBody>
          <a:bodyPr/>
          <a:lstStyle/>
          <a:p>
            <a:fld id="{4CAE98BA-BE7E-476C-8AA3-28B5997BDDC3}" type="slidenum">
              <a:rPr lang="en-SG" smtClean="0"/>
              <a:pPr/>
              <a:t>9</a:t>
            </a:fld>
            <a:endParaRPr lang="en-SG"/>
          </a:p>
        </p:txBody>
      </p:sp>
    </p:spTree>
    <p:extLst>
      <p:ext uri="{BB962C8B-B14F-4D97-AF65-F5344CB8AC3E}">
        <p14:creationId xmlns:p14="http://schemas.microsoft.com/office/powerpoint/2010/main" xmlns="" val="440828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AE98BA-BE7E-476C-8AA3-28B5997BDDC3}" type="slidenum">
              <a:rPr lang="en-SG" smtClean="0"/>
              <a:pPr/>
              <a:t>10</a:t>
            </a:fld>
            <a:endParaRPr lang="en-SG"/>
          </a:p>
        </p:txBody>
      </p:sp>
    </p:spTree>
    <p:extLst>
      <p:ext uri="{BB962C8B-B14F-4D97-AF65-F5344CB8AC3E}">
        <p14:creationId xmlns:p14="http://schemas.microsoft.com/office/powerpoint/2010/main" xmlns="" val="2369758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AE98BA-BE7E-476C-8AA3-28B5997BDDC3}" type="slidenum">
              <a:rPr lang="en-SG" smtClean="0"/>
              <a:pPr/>
              <a:t>11</a:t>
            </a:fld>
            <a:endParaRPr lang="en-SG"/>
          </a:p>
        </p:txBody>
      </p:sp>
    </p:spTree>
    <p:extLst>
      <p:ext uri="{BB962C8B-B14F-4D97-AF65-F5344CB8AC3E}">
        <p14:creationId xmlns:p14="http://schemas.microsoft.com/office/powerpoint/2010/main" xmlns="" val="239648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SG"/>
          </a:p>
        </p:txBody>
      </p:sp>
      <p:sp>
        <p:nvSpPr>
          <p:cNvPr id="4" name="Date Placeholder 3"/>
          <p:cNvSpPr>
            <a:spLocks noGrp="1"/>
          </p:cNvSpPr>
          <p:nvPr>
            <p:ph type="dt" sz="half" idx="10"/>
          </p:nvPr>
        </p:nvSpPr>
        <p:spPr/>
        <p:txBody>
          <a:bodyPr/>
          <a:lstStyle/>
          <a:p>
            <a:fld id="{0D415B1B-EFCB-4130-A187-175942B7B07F}" type="datetime1">
              <a:rPr lang="en-SG" smtClean="0"/>
              <a:pPr/>
              <a:t>8/5/2015</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F6968009-DD02-4525-88D4-26D87DC716EC}" type="slidenum">
              <a:rPr lang="en-SG" smtClean="0"/>
              <a:pPr/>
              <a:t>‹#›</a:t>
            </a:fld>
            <a:endParaRPr lang="en-S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62A2F875-82DD-4D65-ADFA-D61F89A8D426}" type="datetime1">
              <a:rPr lang="en-SG" smtClean="0"/>
              <a:pPr/>
              <a:t>8/5/2015</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F6968009-DD02-4525-88D4-26D87DC716EC}" type="slidenum">
              <a:rPr lang="en-SG" smtClean="0"/>
              <a:pPr/>
              <a:t>‹#›</a:t>
            </a:fld>
            <a:endParaRPr lang="en-S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81A034CD-D7E2-4DD6-AE0B-B0D2282FA74F}" type="datetime1">
              <a:rPr lang="en-SG" smtClean="0"/>
              <a:pPr/>
              <a:t>8/5/2015</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F6968009-DD02-4525-88D4-26D87DC716EC}" type="slidenum">
              <a:rPr lang="en-SG" smtClean="0"/>
              <a:pPr/>
              <a:t>‹#›</a:t>
            </a:fld>
            <a:endParaRPr lang="en-SG"/>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5/8/2015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a:solidFill>
                  <a:srgbClr val="FF6600"/>
                </a:solidFill>
                <a:latin typeface="Baskerville Old Face"/>
                <a:cs typeface="Baskerville Old Face"/>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5/8/2015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a:solidFill>
                  <a:srgbClr val="FF6600"/>
                </a:solidFill>
                <a:latin typeface="Baskerville Old Face"/>
                <a:cs typeface="Baskerville Old Face"/>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5/8/2015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a:solidFill>
                  <a:srgbClr val="FF6600"/>
                </a:solidFill>
                <a:latin typeface="Baskerville Old Face"/>
                <a:cs typeface="Baskerville Old Face"/>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5/8/2015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5/8/2015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11" descr="nus-hlogo-color.gif"/>
          <p:cNvPicPr>
            <a:picLocks noChangeAspect="1"/>
          </p:cNvPicPr>
          <p:nvPr userDrawn="1"/>
        </p:nvPicPr>
        <p:blipFill>
          <a:blip r:embed="rId2" cstate="print"/>
          <a:srcRect/>
          <a:stretch>
            <a:fillRect/>
          </a:stretch>
        </p:blipFill>
        <p:spPr bwMode="auto">
          <a:xfrm>
            <a:off x="-1" y="0"/>
            <a:ext cx="1810691" cy="914399"/>
          </a:xfrm>
          <a:prstGeom prst="rect">
            <a:avLst/>
          </a:prstGeom>
          <a:noFill/>
          <a:ln w="9525">
            <a:noFill/>
            <a:miter lim="800000"/>
            <a:headEnd/>
            <a:tailEnd/>
          </a:ln>
        </p:spPr>
      </p:pic>
      <p:pic>
        <p:nvPicPr>
          <p:cNvPr id="8" name="Picture 7" descr="dso_color.png"/>
          <p:cNvPicPr>
            <a:picLocks noChangeAspect="1"/>
          </p:cNvPicPr>
          <p:nvPr userDrawn="1"/>
        </p:nvPicPr>
        <p:blipFill>
          <a:blip r:embed="rId3" cstate="print"/>
          <a:stretch>
            <a:fillRect/>
          </a:stretch>
        </p:blipFill>
        <p:spPr>
          <a:xfrm>
            <a:off x="7696199" y="132842"/>
            <a:ext cx="1281467" cy="736162"/>
          </a:xfrm>
          <a:prstGeom prst="rect">
            <a:avLst/>
          </a:prstGeom>
        </p:spPr>
      </p:pic>
      <p:sp>
        <p:nvSpPr>
          <p:cNvPr id="2" name="Title 1"/>
          <p:cNvSpPr>
            <a:spLocks noGrp="1"/>
          </p:cNvSpPr>
          <p:nvPr>
            <p:ph type="title"/>
          </p:nvPr>
        </p:nvSpPr>
        <p:spPr>
          <a:xfrm>
            <a:off x="1295400" y="228600"/>
            <a:ext cx="6629400" cy="1143000"/>
          </a:xfrm>
        </p:spPr>
        <p:txBody>
          <a:bodyPr/>
          <a:lstStyle>
            <a:lvl1pPr>
              <a:defRPr b="1">
                <a:solidFill>
                  <a:schemeClr val="accent2"/>
                </a:solidFill>
              </a:defRPr>
            </a:lvl1pPr>
          </a:lstStyle>
          <a:p>
            <a:r>
              <a:rPr lang="en-US" dirty="0" smtClean="0"/>
              <a:t>Click to edit Master title style</a:t>
            </a:r>
            <a:endParaRPr lang="en-SG"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1227A44A-E35A-460E-B6E7-369CE2BF490D}" type="datetime1">
              <a:rPr lang="en-SG" smtClean="0"/>
              <a:pPr/>
              <a:t>8/5/2015</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F6968009-DD02-4525-88D4-26D87DC716EC}" type="slidenum">
              <a:rPr lang="en-SG" smtClean="0"/>
              <a:pPr/>
              <a:t>‹#›</a:t>
            </a:fld>
            <a:endParaRPr lang="en-SG"/>
          </a:p>
        </p:txBody>
      </p:sp>
      <p:cxnSp>
        <p:nvCxnSpPr>
          <p:cNvPr id="10" name="Straight Connector 9"/>
          <p:cNvCxnSpPr/>
          <p:nvPr userDrawn="1"/>
        </p:nvCxnSpPr>
        <p:spPr>
          <a:xfrm>
            <a:off x="381000" y="1507958"/>
            <a:ext cx="8382000" cy="0"/>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4EB783-FC70-49D1-8C1E-0055B2D0CB86}" type="datetime1">
              <a:rPr lang="en-SG" smtClean="0"/>
              <a:pPr/>
              <a:t>8/5/2015</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F6968009-DD02-4525-88D4-26D87DC716EC}" type="slidenum">
              <a:rPr lang="en-SG" smtClean="0"/>
              <a:pPr/>
              <a:t>‹#›</a:t>
            </a:fld>
            <a:endParaRPr lang="en-SG"/>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descr="nus-hlogo-color.gif"/>
          <p:cNvPicPr>
            <a:picLocks noChangeAspect="1"/>
          </p:cNvPicPr>
          <p:nvPr userDrawn="1"/>
        </p:nvPicPr>
        <p:blipFill>
          <a:blip r:embed="rId2" cstate="print"/>
          <a:srcRect/>
          <a:stretch>
            <a:fillRect/>
          </a:stretch>
        </p:blipFill>
        <p:spPr bwMode="auto">
          <a:xfrm>
            <a:off x="-1" y="0"/>
            <a:ext cx="1810691" cy="914399"/>
          </a:xfrm>
          <a:prstGeom prst="rect">
            <a:avLst/>
          </a:prstGeom>
          <a:noFill/>
          <a:ln w="9525">
            <a:noFill/>
            <a:miter lim="800000"/>
            <a:headEnd/>
            <a:tailEnd/>
          </a:ln>
        </p:spPr>
      </p:pic>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SG"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Date Placeholder 4"/>
          <p:cNvSpPr>
            <a:spLocks noGrp="1"/>
          </p:cNvSpPr>
          <p:nvPr>
            <p:ph type="dt" sz="half" idx="10"/>
          </p:nvPr>
        </p:nvSpPr>
        <p:spPr/>
        <p:txBody>
          <a:bodyPr/>
          <a:lstStyle/>
          <a:p>
            <a:fld id="{F9473E50-7FCF-4EC9-BF73-92177D7F8AB6}" type="datetime1">
              <a:rPr lang="en-SG" smtClean="0"/>
              <a:pPr/>
              <a:t>8/5/2015</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F6968009-DD02-4525-88D4-26D87DC716EC}" type="slidenum">
              <a:rPr lang="en-SG" smtClean="0"/>
              <a:pPr/>
              <a:t>‹#›</a:t>
            </a:fld>
            <a:endParaRPr lang="en-SG"/>
          </a:p>
        </p:txBody>
      </p:sp>
      <p:pic>
        <p:nvPicPr>
          <p:cNvPr id="9" name="Picture 8" descr="dso_color.png"/>
          <p:cNvPicPr>
            <a:picLocks noChangeAspect="1"/>
          </p:cNvPicPr>
          <p:nvPr userDrawn="1"/>
        </p:nvPicPr>
        <p:blipFill>
          <a:blip r:embed="rId3" cstate="print"/>
          <a:stretch>
            <a:fillRect/>
          </a:stretch>
        </p:blipFill>
        <p:spPr>
          <a:xfrm>
            <a:off x="7696199" y="132842"/>
            <a:ext cx="1281467" cy="736162"/>
          </a:xfrm>
          <a:prstGeom prst="rect">
            <a:avLst/>
          </a:prstGeom>
        </p:spPr>
      </p:pic>
      <p:sp>
        <p:nvSpPr>
          <p:cNvPr id="10" name="Title 1"/>
          <p:cNvSpPr>
            <a:spLocks noGrp="1"/>
          </p:cNvSpPr>
          <p:nvPr>
            <p:ph type="title"/>
          </p:nvPr>
        </p:nvSpPr>
        <p:spPr>
          <a:xfrm>
            <a:off x="1295400" y="228600"/>
            <a:ext cx="6629400" cy="1143000"/>
          </a:xfrm>
        </p:spPr>
        <p:txBody>
          <a:bodyPr/>
          <a:lstStyle>
            <a:lvl1pPr>
              <a:defRPr b="1">
                <a:solidFill>
                  <a:schemeClr val="accent2"/>
                </a:solidFill>
              </a:defRPr>
            </a:lvl1pPr>
          </a:lstStyle>
          <a:p>
            <a:r>
              <a:rPr lang="en-US" dirty="0" smtClean="0"/>
              <a:t>Click to edit Master title style</a:t>
            </a:r>
            <a:endParaRPr lang="en-SG" dirty="0"/>
          </a:p>
        </p:txBody>
      </p:sp>
      <p:cxnSp>
        <p:nvCxnSpPr>
          <p:cNvPr id="11" name="Straight Connector 10"/>
          <p:cNvCxnSpPr/>
          <p:nvPr userDrawn="1"/>
        </p:nvCxnSpPr>
        <p:spPr>
          <a:xfrm>
            <a:off x="381000" y="1507958"/>
            <a:ext cx="8382000" cy="0"/>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4" name="Picture 11" descr="nus-hlogo-color.gif"/>
          <p:cNvPicPr>
            <a:picLocks noChangeAspect="1"/>
          </p:cNvPicPr>
          <p:nvPr userDrawn="1"/>
        </p:nvPicPr>
        <p:blipFill>
          <a:blip r:embed="rId2" cstate="print"/>
          <a:srcRect/>
          <a:stretch>
            <a:fillRect/>
          </a:stretch>
        </p:blipFill>
        <p:spPr bwMode="auto">
          <a:xfrm>
            <a:off x="-1" y="0"/>
            <a:ext cx="1810691" cy="914399"/>
          </a:xfrm>
          <a:prstGeom prst="rect">
            <a:avLst/>
          </a:prstGeom>
          <a:noFill/>
          <a:ln w="9525">
            <a:noFill/>
            <a:miter lim="800000"/>
            <a:headEnd/>
            <a:tailEnd/>
          </a:ln>
        </p:spPr>
      </p:pic>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Date Placeholder 6"/>
          <p:cNvSpPr>
            <a:spLocks noGrp="1"/>
          </p:cNvSpPr>
          <p:nvPr>
            <p:ph type="dt" sz="half" idx="10"/>
          </p:nvPr>
        </p:nvSpPr>
        <p:spPr/>
        <p:txBody>
          <a:bodyPr/>
          <a:lstStyle/>
          <a:p>
            <a:fld id="{C1254C2D-4F23-44EA-9B43-547B39032487}" type="datetime1">
              <a:rPr lang="en-SG" smtClean="0"/>
              <a:pPr/>
              <a:t>8/5/2015</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F6968009-DD02-4525-88D4-26D87DC716EC}" type="slidenum">
              <a:rPr lang="en-SG" smtClean="0"/>
              <a:pPr/>
              <a:t>‹#›</a:t>
            </a:fld>
            <a:endParaRPr lang="en-SG"/>
          </a:p>
        </p:txBody>
      </p:sp>
      <p:pic>
        <p:nvPicPr>
          <p:cNvPr id="11" name="Picture 10" descr="dso_color.png"/>
          <p:cNvPicPr>
            <a:picLocks noChangeAspect="1"/>
          </p:cNvPicPr>
          <p:nvPr userDrawn="1"/>
        </p:nvPicPr>
        <p:blipFill>
          <a:blip r:embed="rId3" cstate="print"/>
          <a:stretch>
            <a:fillRect/>
          </a:stretch>
        </p:blipFill>
        <p:spPr>
          <a:xfrm>
            <a:off x="7696199" y="132842"/>
            <a:ext cx="1281467" cy="736162"/>
          </a:xfrm>
          <a:prstGeom prst="rect">
            <a:avLst/>
          </a:prstGeom>
        </p:spPr>
      </p:pic>
      <p:sp>
        <p:nvSpPr>
          <p:cNvPr id="12" name="Title 1"/>
          <p:cNvSpPr>
            <a:spLocks noGrp="1"/>
          </p:cNvSpPr>
          <p:nvPr>
            <p:ph type="title"/>
          </p:nvPr>
        </p:nvSpPr>
        <p:spPr>
          <a:xfrm>
            <a:off x="1295400" y="228600"/>
            <a:ext cx="6629400" cy="1143000"/>
          </a:xfrm>
        </p:spPr>
        <p:txBody>
          <a:bodyPr/>
          <a:lstStyle>
            <a:lvl1pPr>
              <a:defRPr b="1">
                <a:solidFill>
                  <a:schemeClr val="accent2"/>
                </a:solidFill>
              </a:defRPr>
            </a:lvl1pPr>
          </a:lstStyle>
          <a:p>
            <a:r>
              <a:rPr lang="en-US" dirty="0" smtClean="0"/>
              <a:t>Click to edit Master title style</a:t>
            </a:r>
            <a:endParaRPr lang="en-SG" dirty="0"/>
          </a:p>
        </p:txBody>
      </p:sp>
      <p:cxnSp>
        <p:nvCxnSpPr>
          <p:cNvPr id="13" name="Straight Connector 12"/>
          <p:cNvCxnSpPr/>
          <p:nvPr userDrawn="1"/>
        </p:nvCxnSpPr>
        <p:spPr>
          <a:xfrm>
            <a:off x="381000" y="1507958"/>
            <a:ext cx="8382000" cy="0"/>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0" name="Picture 11" descr="nus-hlogo-color.gif"/>
          <p:cNvPicPr>
            <a:picLocks noChangeAspect="1"/>
          </p:cNvPicPr>
          <p:nvPr userDrawn="1"/>
        </p:nvPicPr>
        <p:blipFill>
          <a:blip r:embed="rId2" cstate="print"/>
          <a:srcRect/>
          <a:stretch>
            <a:fillRect/>
          </a:stretch>
        </p:blipFill>
        <p:spPr bwMode="auto">
          <a:xfrm>
            <a:off x="-1" y="0"/>
            <a:ext cx="1810691" cy="914399"/>
          </a:xfrm>
          <a:prstGeom prst="rect">
            <a:avLst/>
          </a:prstGeom>
          <a:noFill/>
          <a:ln w="9525">
            <a:noFill/>
            <a:miter lim="800000"/>
            <a:headEnd/>
            <a:tailEnd/>
          </a:ln>
        </p:spPr>
      </p:pic>
      <p:sp>
        <p:nvSpPr>
          <p:cNvPr id="3" name="Date Placeholder 2"/>
          <p:cNvSpPr>
            <a:spLocks noGrp="1"/>
          </p:cNvSpPr>
          <p:nvPr>
            <p:ph type="dt" sz="half" idx="10"/>
          </p:nvPr>
        </p:nvSpPr>
        <p:spPr/>
        <p:txBody>
          <a:bodyPr/>
          <a:lstStyle/>
          <a:p>
            <a:fld id="{000F7397-E4A1-4276-AE84-C3116BD3F178}" type="datetime1">
              <a:rPr lang="en-SG" smtClean="0"/>
              <a:pPr/>
              <a:t>8/5/2015</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F6968009-DD02-4525-88D4-26D87DC716EC}" type="slidenum">
              <a:rPr lang="en-SG" smtClean="0"/>
              <a:pPr/>
              <a:t>‹#›</a:t>
            </a:fld>
            <a:endParaRPr lang="en-SG"/>
          </a:p>
        </p:txBody>
      </p:sp>
      <p:pic>
        <p:nvPicPr>
          <p:cNvPr id="7" name="Picture 6" descr="dso_color.png"/>
          <p:cNvPicPr>
            <a:picLocks noChangeAspect="1"/>
          </p:cNvPicPr>
          <p:nvPr userDrawn="1"/>
        </p:nvPicPr>
        <p:blipFill>
          <a:blip r:embed="rId3" cstate="print"/>
          <a:stretch>
            <a:fillRect/>
          </a:stretch>
        </p:blipFill>
        <p:spPr>
          <a:xfrm>
            <a:off x="7696199" y="132842"/>
            <a:ext cx="1281467" cy="736162"/>
          </a:xfrm>
          <a:prstGeom prst="rect">
            <a:avLst/>
          </a:prstGeom>
        </p:spPr>
      </p:pic>
      <p:sp>
        <p:nvSpPr>
          <p:cNvPr id="8" name="Title 1"/>
          <p:cNvSpPr txBox="1">
            <a:spLocks/>
          </p:cNvSpPr>
          <p:nvPr userDrawn="1"/>
        </p:nvSpPr>
        <p:spPr>
          <a:xfrm>
            <a:off x="1219200" y="228600"/>
            <a:ext cx="6629400" cy="1143000"/>
          </a:xfrm>
          <a:prstGeom prst="rect">
            <a:avLst/>
          </a:prstGeom>
        </p:spPr>
        <p:txBody>
          <a:bodyPr vert="horz" lIns="91440" tIns="45720" rIns="91440" bIns="45720" rtlCol="0" anchor="ctr">
            <a:normAutofit fontScale="92500"/>
          </a:bodyPr>
          <a:lstStyle>
            <a:lvl1pPr>
              <a:defRPr b="1">
                <a:solidFill>
                  <a:schemeClr val="accent2"/>
                </a:solidFill>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accent2"/>
                </a:solidFill>
                <a:effectLst/>
                <a:uLnTx/>
                <a:uFillTx/>
                <a:latin typeface="+mj-lt"/>
                <a:ea typeface="+mj-ea"/>
                <a:cs typeface="+mj-cs"/>
              </a:rPr>
              <a:t>Click to edit Master title style</a:t>
            </a:r>
            <a:endParaRPr kumimoji="0" lang="en-SG" sz="4400" b="1" i="0" u="none" strike="noStrike" kern="1200" cap="none" spc="0" normalizeH="0" baseline="0" noProof="0" dirty="0">
              <a:ln>
                <a:noFill/>
              </a:ln>
              <a:solidFill>
                <a:schemeClr val="accent2"/>
              </a:solidFill>
              <a:effectLst/>
              <a:uLnTx/>
              <a:uFillTx/>
              <a:latin typeface="+mj-lt"/>
              <a:ea typeface="+mj-ea"/>
              <a:cs typeface="+mj-cs"/>
            </a:endParaRPr>
          </a:p>
        </p:txBody>
      </p:sp>
      <p:cxnSp>
        <p:nvCxnSpPr>
          <p:cNvPr id="9" name="Straight Connector 8"/>
          <p:cNvCxnSpPr/>
          <p:nvPr userDrawn="1"/>
        </p:nvCxnSpPr>
        <p:spPr>
          <a:xfrm>
            <a:off x="381000" y="1507958"/>
            <a:ext cx="8382000" cy="0"/>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35E598-FDDA-4D4A-895E-880140D60988}" type="datetime1">
              <a:rPr lang="en-SG" smtClean="0"/>
              <a:pPr/>
              <a:t>8/5/2015</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F6968009-DD02-4525-88D4-26D87DC716EC}" type="slidenum">
              <a:rPr lang="en-SG" smtClean="0"/>
              <a:pPr/>
              <a:t>‹#›</a:t>
            </a:fld>
            <a:endParaRPr lang="en-S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BDD53B-4FA8-47CB-A05D-16A780174204}" type="datetime1">
              <a:rPr lang="en-SG" smtClean="0"/>
              <a:pPr/>
              <a:t>8/5/2015</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F6968009-DD02-4525-88D4-26D87DC716EC}" type="slidenum">
              <a:rPr lang="en-SG" smtClean="0"/>
              <a:pPr/>
              <a:t>‹#›</a:t>
            </a:fld>
            <a:endParaRPr lang="en-S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653E9F-2870-4669-B341-DC65C9F46B65}" type="datetime1">
              <a:rPr lang="en-SG" smtClean="0"/>
              <a:pPr/>
              <a:t>8/5/2015</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F6968009-DD02-4525-88D4-26D87DC716EC}" type="slidenum">
              <a:rPr lang="en-SG" smtClean="0"/>
              <a:pPr/>
              <a:t>‹#›</a:t>
            </a:fld>
            <a:endParaRPr lang="en-SG"/>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S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9ADB01-620B-4979-A8C3-5C15D0290CB5}" type="datetime1">
              <a:rPr lang="en-SG" smtClean="0"/>
              <a:pPr/>
              <a:t>8/5/2015</a:t>
            </a:fld>
            <a:endParaRPr lang="en-S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968009-DD02-4525-88D4-26D87DC716EC}" type="slidenum">
              <a:rPr lang="en-SG" smtClean="0"/>
              <a:pPr/>
              <a:t>‹#›</a:t>
            </a:fld>
            <a:endParaRPr lang="en-SG"/>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bk object 16"/>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path>
            </a:pathLst>
          </a:custGeom>
          <a:solidFill>
            <a:srgbClr val="E2DED1"/>
          </a:solidFill>
        </p:spPr>
        <p:txBody>
          <a:bodyPr wrap="square" lIns="0" tIns="0" rIns="0" bIns="0" rtlCol="0">
            <a:spAutoFit/>
          </a:bodyPr>
          <a:lstStyle/>
          <a:p>
            <a:endParaRPr/>
          </a:p>
        </p:txBody>
      </p:sp>
      <p:sp>
        <p:nvSpPr>
          <p:cNvPr id="17" name="bk object 17"/>
          <p:cNvSpPr/>
          <p:nvPr/>
        </p:nvSpPr>
        <p:spPr>
          <a:xfrm>
            <a:off x="220979" y="295656"/>
            <a:ext cx="8700516" cy="6365748"/>
          </a:xfrm>
          <a:prstGeom prst="rect">
            <a:avLst/>
          </a:prstGeom>
          <a:blipFill>
            <a:blip r:embed="rId7" cstate="print"/>
            <a:stretch>
              <a:fillRect/>
            </a:stretch>
          </a:blipFill>
        </p:spPr>
        <p:txBody>
          <a:bodyPr wrap="square" lIns="0" tIns="0" rIns="0" bIns="0" rtlCol="0">
            <a:spAutoFit/>
          </a:bodyPr>
          <a:lstStyle/>
          <a:p>
            <a:endParaRPr/>
          </a:p>
        </p:txBody>
      </p:sp>
      <p:sp>
        <p:nvSpPr>
          <p:cNvPr id="18" name="bk object 18"/>
          <p:cNvSpPr/>
          <p:nvPr/>
        </p:nvSpPr>
        <p:spPr>
          <a:xfrm>
            <a:off x="304800" y="329184"/>
            <a:ext cx="8532114" cy="6196812"/>
          </a:xfrm>
          <a:prstGeom prst="rect">
            <a:avLst/>
          </a:prstGeom>
          <a:blipFill>
            <a:blip r:embed="rId8" cstate="print"/>
            <a:stretch>
              <a:fillRect/>
            </a:stretch>
          </a:blipFill>
        </p:spPr>
        <p:txBody>
          <a:bodyPr wrap="square" lIns="0" tIns="0" rIns="0" bIns="0" rtlCol="0">
            <a:spAutoFit/>
          </a:bodyPr>
          <a:lstStyle/>
          <a:p>
            <a:endParaRPr/>
          </a:p>
        </p:txBody>
      </p:sp>
      <p:sp>
        <p:nvSpPr>
          <p:cNvPr id="19" name="bk object 19"/>
          <p:cNvSpPr/>
          <p:nvPr/>
        </p:nvSpPr>
        <p:spPr>
          <a:xfrm>
            <a:off x="304800" y="329184"/>
            <a:ext cx="8532495" cy="6196965"/>
          </a:xfrm>
          <a:custGeom>
            <a:avLst/>
            <a:gdLst/>
            <a:ahLst/>
            <a:cxnLst/>
            <a:rect l="l" t="t" r="r" b="b"/>
            <a:pathLst>
              <a:path w="8532495" h="6196965">
                <a:moveTo>
                  <a:pt x="0" y="128905"/>
                </a:moveTo>
                <a:lnTo>
                  <a:pt x="7158" y="86474"/>
                </a:lnTo>
                <a:lnTo>
                  <a:pt x="27020" y="49970"/>
                </a:lnTo>
                <a:lnTo>
                  <a:pt x="57162" y="21826"/>
                </a:lnTo>
                <a:lnTo>
                  <a:pt x="95163" y="4475"/>
                </a:lnTo>
                <a:lnTo>
                  <a:pt x="128955" y="0"/>
                </a:lnTo>
                <a:lnTo>
                  <a:pt x="8403082" y="0"/>
                </a:lnTo>
                <a:lnTo>
                  <a:pt x="8417754" y="825"/>
                </a:lnTo>
                <a:lnTo>
                  <a:pt x="8431945" y="3242"/>
                </a:lnTo>
                <a:lnTo>
                  <a:pt x="8470731" y="19137"/>
                </a:lnTo>
                <a:lnTo>
                  <a:pt x="8501953" y="46109"/>
                </a:lnTo>
                <a:lnTo>
                  <a:pt x="8523185" y="81728"/>
                </a:lnTo>
                <a:lnTo>
                  <a:pt x="8532004" y="123562"/>
                </a:lnTo>
                <a:lnTo>
                  <a:pt x="8532114" y="128905"/>
                </a:lnTo>
                <a:lnTo>
                  <a:pt x="8532114" y="6067856"/>
                </a:lnTo>
                <a:lnTo>
                  <a:pt x="8531288" y="6082520"/>
                </a:lnTo>
                <a:lnTo>
                  <a:pt x="8528872" y="6096702"/>
                </a:lnTo>
                <a:lnTo>
                  <a:pt x="8512978" y="6135462"/>
                </a:lnTo>
                <a:lnTo>
                  <a:pt x="8485999" y="6166661"/>
                </a:lnTo>
                <a:lnTo>
                  <a:pt x="8450356" y="6187880"/>
                </a:lnTo>
                <a:lnTo>
                  <a:pt x="8408474" y="6196701"/>
                </a:lnTo>
                <a:lnTo>
                  <a:pt x="8403082" y="6196812"/>
                </a:lnTo>
                <a:lnTo>
                  <a:pt x="128955" y="6196812"/>
                </a:lnTo>
                <a:lnTo>
                  <a:pt x="114287" y="6195987"/>
                </a:lnTo>
                <a:lnTo>
                  <a:pt x="100101" y="6193572"/>
                </a:lnTo>
                <a:lnTo>
                  <a:pt x="61332" y="6177681"/>
                </a:lnTo>
                <a:lnTo>
                  <a:pt x="30130" y="6150706"/>
                </a:lnTo>
                <a:lnTo>
                  <a:pt x="8915" y="6115067"/>
                </a:lnTo>
                <a:lnTo>
                  <a:pt x="108" y="6073186"/>
                </a:lnTo>
                <a:lnTo>
                  <a:pt x="0" y="6067856"/>
                </a:lnTo>
                <a:lnTo>
                  <a:pt x="0" y="128905"/>
                </a:lnTo>
                <a:close/>
              </a:path>
            </a:pathLst>
          </a:custGeom>
          <a:ln w="12700">
            <a:solidFill>
              <a:srgbClr val="A3A2A2"/>
            </a:solidFill>
          </a:ln>
        </p:spPr>
        <p:txBody>
          <a:bodyPr wrap="square" lIns="0" tIns="0" rIns="0" bIns="0" rtlCol="0">
            <a:spAutoFit/>
          </a:bodyPr>
          <a:lstStyle/>
          <a:p>
            <a:endParaRPr/>
          </a:p>
        </p:txBody>
      </p:sp>
      <p:sp>
        <p:nvSpPr>
          <p:cNvPr id="2" name="Holder 2"/>
          <p:cNvSpPr>
            <a:spLocks noGrp="1"/>
          </p:cNvSpPr>
          <p:nvPr>
            <p:ph type="title"/>
          </p:nvPr>
        </p:nvSpPr>
        <p:spPr>
          <a:xfrm>
            <a:off x="922731" y="469519"/>
            <a:ext cx="7298537" cy="927735"/>
          </a:xfrm>
          <a:prstGeom prst="rect">
            <a:avLst/>
          </a:prstGeom>
        </p:spPr>
        <p:txBody>
          <a:bodyPr wrap="square" lIns="0" tIns="0" rIns="0" bIns="0">
            <a:spAutoFit/>
          </a:bodyPr>
          <a:lstStyle>
            <a:lvl1pPr>
              <a:defRPr sz="3600" b="1">
                <a:solidFill>
                  <a:srgbClr val="FF6600"/>
                </a:solidFill>
                <a:latin typeface="Baskerville Old Face"/>
                <a:cs typeface="Baskerville Old Face"/>
              </a:defRPr>
            </a:lvl1pPr>
          </a:lstStyle>
          <a:p>
            <a:endParaRPr/>
          </a:p>
        </p:txBody>
      </p:sp>
      <p:sp>
        <p:nvSpPr>
          <p:cNvPr id="3" name="Holder 3"/>
          <p:cNvSpPr>
            <a:spLocks noGrp="1"/>
          </p:cNvSpPr>
          <p:nvPr>
            <p:ph type="body" idx="1"/>
          </p:nvPr>
        </p:nvSpPr>
        <p:spPr>
          <a:xfrm>
            <a:off x="683387" y="1795017"/>
            <a:ext cx="7777225" cy="275653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5/8/2015</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open-access-publication.php" TargetMode="External"/><Relationship Id="rId7"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hyperlink" Target="http://www.omicsonline.org/international-scientific-conferences/" TargetMode="External"/><Relationship Id="rId4" Type="http://schemas.openxmlformats.org/officeDocument/2006/relationships/hyperlink" Target="http://www.omicsonline.org/scholarly-journals.php"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20.emf"/><Relationship Id="rId7" Type="http://schemas.openxmlformats.org/officeDocument/2006/relationships/image" Target="../media/image24.em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3.emf"/><Relationship Id="rId5" Type="http://schemas.openxmlformats.org/officeDocument/2006/relationships/image" Target="../media/image22.emf"/><Relationship Id="rId10" Type="http://schemas.openxmlformats.org/officeDocument/2006/relationships/image" Target="../media/image27.emf"/><Relationship Id="rId4" Type="http://schemas.openxmlformats.org/officeDocument/2006/relationships/image" Target="../media/image21.emf"/><Relationship Id="rId9" Type="http://schemas.openxmlformats.org/officeDocument/2006/relationships/image" Target="../media/image26.emf"/></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hyperlink" Target="http://www.conferenceseries.com/clinical-research-conferences.php" TargetMode="External"/><Relationship Id="rId5" Type="http://schemas.openxmlformats.org/officeDocument/2006/relationships/hyperlink" Target="http://www.conferenceseries.com/" TargetMode="External"/><Relationship Id="rId4" Type="http://schemas.openxmlformats.org/officeDocument/2006/relationships/hyperlink" Target="http://www.metabolomicsconference.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object 5"/>
          <p:cNvSpPr/>
          <p:nvPr/>
        </p:nvSpPr>
        <p:spPr>
          <a:xfrm>
            <a:off x="533400" y="1981200"/>
            <a:ext cx="8001000" cy="4308872"/>
          </a:xfrm>
          <a:prstGeom prst="rect">
            <a:avLst/>
          </a:prstGeom>
          <a:blipFill>
            <a:blip r:embed="rId2" cstate="print"/>
            <a:stretch>
              <a:fillRect/>
            </a:stretch>
          </a:blipFill>
        </p:spPr>
        <p:txBody>
          <a:bodyPr wrap="square" lIns="0" tIns="0" rIns="0" bIns="0" rtlCol="0">
            <a:spAutoFit/>
          </a:bodyPr>
          <a:lstStyle/>
          <a:p>
            <a:pPr algn="just">
              <a:buFont typeface="Arial" charset="0"/>
              <a:buNone/>
              <a:defRPr/>
            </a:pPr>
            <a:r>
              <a:rPr lang="en-US" sz="2000" dirty="0">
                <a:solidFill>
                  <a:schemeClr val="tx2">
                    <a:lumMod val="10000"/>
                  </a:schemeClr>
                </a:solidFill>
              </a:rPr>
              <a:t>OMICS </a:t>
            </a:r>
            <a:r>
              <a:rPr lang="en-US" sz="2000" dirty="0" smtClean="0">
                <a:solidFill>
                  <a:schemeClr val="tx2">
                    <a:lumMod val="10000"/>
                  </a:schemeClr>
                </a:solidFill>
              </a:rPr>
              <a:t>Group International </a:t>
            </a:r>
            <a:r>
              <a:rPr lang="en-US" sz="2000" dirty="0">
                <a:solidFill>
                  <a:schemeClr val="tx2">
                    <a:lumMod val="10000"/>
                  </a:schemeClr>
                </a:solidFill>
              </a:rPr>
              <a:t>is an amalgamation of </a:t>
            </a:r>
            <a:r>
              <a:rPr lang="en-US" sz="2000" dirty="0">
                <a:solidFill>
                  <a:schemeClr val="tx2">
                    <a:lumMod val="10000"/>
                  </a:schemeClr>
                </a:solidFill>
                <a:hlinkClick r:id="rId3" tooltip="Open Access publications"/>
              </a:rPr>
              <a:t>Open Access publications</a:t>
            </a:r>
            <a:r>
              <a:rPr lang="en-US" sz="2000" dirty="0">
                <a:solidFill>
                  <a:schemeClr val="tx2">
                    <a:lumMod val="10000"/>
                  </a:schemeClr>
                </a:solidFill>
              </a:rPr>
              <a:t> and worldwide international science conferences and events. Established in the year 2007 with the sole aim of making the information on Sciences and technology ‘Open Access’, OMICS Group publishes </a:t>
            </a:r>
            <a:r>
              <a:rPr lang="en-US" sz="2000" dirty="0" smtClean="0">
                <a:solidFill>
                  <a:schemeClr val="tx2">
                    <a:lumMod val="10000"/>
                  </a:schemeClr>
                </a:solidFill>
              </a:rPr>
              <a:t>500 </a:t>
            </a:r>
            <a:r>
              <a:rPr lang="en-US" sz="2000" dirty="0">
                <a:solidFill>
                  <a:schemeClr val="tx2">
                    <a:lumMod val="10000"/>
                  </a:schemeClr>
                </a:solidFill>
              </a:rPr>
              <a:t>online open access </a:t>
            </a:r>
            <a:r>
              <a:rPr lang="en-US" sz="2000" dirty="0">
                <a:solidFill>
                  <a:schemeClr val="tx2">
                    <a:lumMod val="10000"/>
                  </a:schemeClr>
                </a:solidFill>
                <a:hlinkClick r:id="rId4" tooltip="scholarly journals"/>
              </a:rPr>
              <a:t>scholarly journals</a:t>
            </a:r>
            <a:r>
              <a:rPr lang="en-US" sz="2000" dirty="0">
                <a:solidFill>
                  <a:schemeClr val="tx2">
                    <a:lumMod val="10000"/>
                  </a:schemeClr>
                </a:solidFill>
              </a:rPr>
              <a:t>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a:t>
            </a:r>
            <a:r>
              <a:rPr lang="en-US" sz="2000" dirty="0" smtClean="0">
                <a:solidFill>
                  <a:schemeClr val="tx2">
                    <a:lumMod val="10000"/>
                  </a:schemeClr>
                </a:solidFill>
              </a:rPr>
              <a:t>International </a:t>
            </a:r>
            <a:r>
              <a:rPr lang="en-US" sz="2000" dirty="0">
                <a:solidFill>
                  <a:schemeClr val="tx2">
                    <a:lumMod val="10000"/>
                  </a:schemeClr>
                </a:solidFill>
              </a:rPr>
              <a:t>also organizes </a:t>
            </a:r>
            <a:r>
              <a:rPr lang="en-US" sz="2000" dirty="0" smtClean="0">
                <a:solidFill>
                  <a:schemeClr val="tx2">
                    <a:lumMod val="10000"/>
                  </a:schemeClr>
                </a:solidFill>
              </a:rPr>
              <a:t>500</a:t>
            </a:r>
            <a:r>
              <a:rPr lang="en-US" sz="2000" dirty="0">
                <a:solidFill>
                  <a:schemeClr val="tx2">
                    <a:lumMod val="10000"/>
                  </a:schemeClr>
                </a:solidFill>
              </a:rPr>
              <a:t> </a:t>
            </a:r>
            <a:r>
              <a:rPr lang="en-US" sz="2000" dirty="0">
                <a:solidFill>
                  <a:schemeClr val="tx2">
                    <a:lumMod val="10000"/>
                  </a:schemeClr>
                </a:solidFill>
                <a:hlinkClick r:id="rId5" tooltip="International conferences"/>
              </a:rPr>
              <a:t>International conferences</a:t>
            </a:r>
            <a:r>
              <a:rPr lang="en-US" sz="2000" dirty="0">
                <a:solidFill>
                  <a:schemeClr val="tx2">
                    <a:lumMod val="10000"/>
                  </a:schemeClr>
                </a:solidFill>
              </a:rPr>
              <a:t> annually across the globe, where knowledge transfer takes place through debates, round table discussions, poster presentations, workshops, symposia and exhibitions.</a:t>
            </a:r>
          </a:p>
        </p:txBody>
      </p:sp>
      <p:sp>
        <p:nvSpPr>
          <p:cNvPr id="2" name="object 2"/>
          <p:cNvSpPr/>
          <p:nvPr/>
        </p:nvSpPr>
        <p:spPr>
          <a:xfrm>
            <a:off x="418591" y="434212"/>
            <a:ext cx="8306815" cy="276999"/>
          </a:xfrm>
          <a:prstGeom prst="rect">
            <a:avLst/>
          </a:prstGeom>
          <a:blipFill>
            <a:blip r:embed="rId6" cstate="print"/>
            <a:stretch>
              <a:fillRect/>
            </a:stretch>
          </a:blipFill>
        </p:spPr>
        <p:txBody>
          <a:bodyPr wrap="square" lIns="0" tIns="0" rIns="0" bIns="0" rtlCol="0">
            <a:spAutoFit/>
          </a:bodyPr>
          <a:lstStyle/>
          <a:p>
            <a:endParaRPr>
              <a:latin typeface="Times New Roman" pitchFamily="18" charset="0"/>
              <a:cs typeface="Times New Roman" pitchFamily="18" charset="0"/>
            </a:endParaRPr>
          </a:p>
        </p:txBody>
      </p:sp>
      <p:sp>
        <p:nvSpPr>
          <p:cNvPr id="4" name="object 4"/>
          <p:cNvSpPr txBox="1">
            <a:spLocks noGrp="1"/>
          </p:cNvSpPr>
          <p:nvPr>
            <p:ph type="title"/>
          </p:nvPr>
        </p:nvSpPr>
        <p:spPr>
          <a:xfrm>
            <a:off x="838200" y="533400"/>
            <a:ext cx="7298537" cy="719299"/>
          </a:xfrm>
          <a:prstGeom prst="rect">
            <a:avLst/>
          </a:prstGeom>
        </p:spPr>
        <p:txBody>
          <a:bodyPr vert="horz" wrap="square" lIns="0" tIns="224663" rIns="0" bIns="0" rtlCol="0">
            <a:spAutoFit/>
          </a:bodyPr>
          <a:lstStyle/>
          <a:p>
            <a:pPr marL="44450" algn="ctr">
              <a:lnSpc>
                <a:spcPct val="100000"/>
              </a:lnSpc>
            </a:pPr>
            <a:r>
              <a:rPr lang="en-US" sz="3200" spc="5" dirty="0" smtClean="0">
                <a:latin typeface="Times New Roman" pitchFamily="18" charset="0"/>
                <a:cs typeface="Times New Roman" pitchFamily="18" charset="0"/>
              </a:rPr>
              <a:t>A</a:t>
            </a:r>
            <a:r>
              <a:rPr lang="en-US" sz="3200" spc="10" dirty="0" smtClean="0">
                <a:latin typeface="Times New Roman" pitchFamily="18" charset="0"/>
                <a:cs typeface="Times New Roman" pitchFamily="18" charset="0"/>
              </a:rPr>
              <a:t>b</a:t>
            </a:r>
            <a:r>
              <a:rPr lang="en-US" sz="3200" dirty="0" smtClean="0">
                <a:latin typeface="Times New Roman" pitchFamily="18" charset="0"/>
                <a:cs typeface="Times New Roman" pitchFamily="18" charset="0"/>
              </a:rPr>
              <a:t>o</a:t>
            </a:r>
            <a:r>
              <a:rPr lang="en-US" sz="3200" spc="10" dirty="0" smtClean="0">
                <a:latin typeface="Times New Roman" pitchFamily="18" charset="0"/>
                <a:cs typeface="Times New Roman" pitchFamily="18" charset="0"/>
              </a:rPr>
              <a:t>u</a:t>
            </a:r>
            <a:r>
              <a:rPr lang="en-US" sz="3200" spc="-10" dirty="0" smtClean="0">
                <a:latin typeface="Times New Roman" pitchFamily="18" charset="0"/>
                <a:cs typeface="Times New Roman" pitchFamily="18" charset="0"/>
              </a:rPr>
              <a:t>t</a:t>
            </a:r>
            <a:r>
              <a:rPr lang="en-US" sz="3200" spc="-50" dirty="0" smtClean="0">
                <a:latin typeface="Times New Roman" pitchFamily="18" charset="0"/>
                <a:cs typeface="Times New Roman" pitchFamily="18" charset="0"/>
              </a:rPr>
              <a:t> </a:t>
            </a:r>
            <a:r>
              <a:rPr lang="en-US" sz="3200" spc="15" dirty="0" smtClean="0">
                <a:latin typeface="Times New Roman" pitchFamily="18" charset="0"/>
                <a:cs typeface="Times New Roman" pitchFamily="18" charset="0"/>
              </a:rPr>
              <a:t>O</a:t>
            </a:r>
            <a:r>
              <a:rPr lang="en-US" sz="3200" spc="5" dirty="0" smtClean="0">
                <a:latin typeface="Times New Roman" pitchFamily="18" charset="0"/>
                <a:cs typeface="Times New Roman" pitchFamily="18" charset="0"/>
              </a:rPr>
              <a:t>M</a:t>
            </a:r>
            <a:r>
              <a:rPr lang="en-US" sz="3200" spc="10" dirty="0" smtClean="0">
                <a:latin typeface="Times New Roman" pitchFamily="18" charset="0"/>
                <a:cs typeface="Times New Roman" pitchFamily="18" charset="0"/>
              </a:rPr>
              <a:t>IC</a:t>
            </a:r>
            <a:r>
              <a:rPr lang="en-US" sz="3200" dirty="0" smtClean="0">
                <a:latin typeface="Times New Roman" pitchFamily="18" charset="0"/>
                <a:cs typeface="Times New Roman" pitchFamily="18" charset="0"/>
              </a:rPr>
              <a:t>S</a:t>
            </a:r>
            <a:r>
              <a:rPr lang="en-US" sz="3200" spc="-45" dirty="0" smtClean="0">
                <a:latin typeface="Times New Roman" pitchFamily="18" charset="0"/>
                <a:cs typeface="Times New Roman" pitchFamily="18" charset="0"/>
              </a:rPr>
              <a:t> </a:t>
            </a:r>
            <a:r>
              <a:rPr lang="en-US" sz="3200" spc="10" dirty="0" smtClean="0">
                <a:latin typeface="Times New Roman" pitchFamily="18" charset="0"/>
                <a:cs typeface="Times New Roman" pitchFamily="18" charset="0"/>
              </a:rPr>
              <a:t>Group</a:t>
            </a:r>
            <a:endParaRPr sz="3200">
              <a:latin typeface="Times New Roman" pitchFamily="18" charset="0"/>
              <a:cs typeface="Times New Roman" pitchFamily="18" charset="0"/>
            </a:endParaRPr>
          </a:p>
        </p:txBody>
      </p:sp>
      <p:sp>
        <p:nvSpPr>
          <p:cNvPr id="5" name="object 5"/>
          <p:cNvSpPr/>
          <p:nvPr/>
        </p:nvSpPr>
        <p:spPr>
          <a:xfrm>
            <a:off x="457200" y="1371600"/>
            <a:ext cx="8153400" cy="276999"/>
          </a:xfrm>
          <a:prstGeom prst="rect">
            <a:avLst/>
          </a:prstGeom>
          <a:blipFill>
            <a:blip r:embed="rId7" cstate="print"/>
            <a:stretch>
              <a:fillRect/>
            </a:stretch>
          </a:blipFill>
        </p:spPr>
        <p:txBody>
          <a:bodyPr wrap="square" lIns="0" tIns="0" rIns="0" bIns="0" rtlCol="0">
            <a:spAutoFit/>
          </a:bodyPr>
          <a:lstStyle/>
          <a:p>
            <a:endParaRPr>
              <a:latin typeface="Times New Roman" pitchFamily="18" charset="0"/>
              <a:cs typeface="Times New Roman" pitchFamily="18" charset="0"/>
            </a:endParaRPr>
          </a:p>
        </p:txBody>
      </p:sp>
      <p:sp>
        <p:nvSpPr>
          <p:cNvPr id="6" name="object 6"/>
          <p:cNvSpPr txBox="1"/>
          <p:nvPr/>
        </p:nvSpPr>
        <p:spPr>
          <a:xfrm>
            <a:off x="895603" y="1430273"/>
            <a:ext cx="5782945" cy="311150"/>
          </a:xfrm>
          <a:prstGeom prst="rect">
            <a:avLst/>
          </a:prstGeom>
        </p:spPr>
        <p:txBody>
          <a:bodyPr vert="horz" wrap="square" lIns="0" tIns="0" rIns="0" bIns="0" rtlCol="0">
            <a:spAutoFit/>
          </a:bodyPr>
          <a:lstStyle/>
          <a:p>
            <a:pPr marL="12700">
              <a:lnSpc>
                <a:spcPct val="100000"/>
              </a:lnSpc>
              <a:tabLst>
                <a:tab pos="1114425" algn="l"/>
                <a:tab pos="2124710" algn="l"/>
                <a:tab pos="4001135" algn="l"/>
                <a:tab pos="4434205" algn="l"/>
                <a:tab pos="4818380" algn="l"/>
              </a:tabLst>
            </a:pPr>
            <a:endParaRPr sz="2000">
              <a:latin typeface="Times New Roman" pitchFamily="18" charset="0"/>
              <a:cs typeface="Times New Roman" pitchFamily="18" charset="0"/>
            </a:endParaRPr>
          </a:p>
        </p:txBody>
      </p:sp>
      <p:sp>
        <p:nvSpPr>
          <p:cNvPr id="7" name="object 7"/>
          <p:cNvSpPr txBox="1"/>
          <p:nvPr/>
        </p:nvSpPr>
        <p:spPr>
          <a:xfrm>
            <a:off x="6884289" y="1430273"/>
            <a:ext cx="1648460" cy="311150"/>
          </a:xfrm>
          <a:prstGeom prst="rect">
            <a:avLst/>
          </a:prstGeom>
        </p:spPr>
        <p:txBody>
          <a:bodyPr vert="horz" wrap="square" lIns="0" tIns="0" rIns="0" bIns="0" rtlCol="0">
            <a:spAutoFit/>
          </a:bodyPr>
          <a:lstStyle/>
          <a:p>
            <a:pPr marL="12700">
              <a:lnSpc>
                <a:spcPct val="100000"/>
              </a:lnSpc>
              <a:tabLst>
                <a:tab pos="716915" algn="l"/>
              </a:tabLst>
            </a:pPr>
            <a:endParaRPr sz="20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Metabolomics</a:t>
            </a:r>
            <a:endParaRPr lang="en-SG" b="1" dirty="0"/>
          </a:p>
        </p:txBody>
      </p:sp>
      <p:sp>
        <p:nvSpPr>
          <p:cNvPr id="3" name="Content Placeholder 2"/>
          <p:cNvSpPr>
            <a:spLocks noGrp="1"/>
          </p:cNvSpPr>
          <p:nvPr>
            <p:ph idx="1"/>
          </p:nvPr>
        </p:nvSpPr>
        <p:spPr>
          <a:xfrm>
            <a:off x="609600" y="4114800"/>
            <a:ext cx="8229600" cy="4525963"/>
          </a:xfrm>
        </p:spPr>
        <p:txBody>
          <a:bodyPr>
            <a:normAutofit/>
          </a:bodyPr>
          <a:lstStyle/>
          <a:p>
            <a:pPr marL="0" indent="0">
              <a:buNone/>
            </a:pPr>
            <a:r>
              <a:rPr lang="en-US" sz="2800" dirty="0" smtClean="0"/>
              <a:t>Metabolomics</a:t>
            </a:r>
          </a:p>
          <a:p>
            <a:r>
              <a:rPr lang="en-US" sz="2800" dirty="0" smtClean="0"/>
              <a:t>Comprehensive analysis of all metabolites</a:t>
            </a:r>
            <a:r>
              <a:rPr lang="en-US" sz="2800" baseline="30000" dirty="0" smtClean="0"/>
              <a:t>5</a:t>
            </a:r>
          </a:p>
          <a:p>
            <a:r>
              <a:rPr lang="en-US" sz="2800" dirty="0" smtClean="0"/>
              <a:t>Closer to the phenotype as compared to the other “</a:t>
            </a:r>
            <a:r>
              <a:rPr lang="en-US" sz="2800" dirty="0" err="1" smtClean="0"/>
              <a:t>Omics</a:t>
            </a:r>
            <a:r>
              <a:rPr lang="en-US" sz="2800" dirty="0" smtClean="0"/>
              <a:t>” levels</a:t>
            </a:r>
          </a:p>
          <a:p>
            <a:pPr>
              <a:buNone/>
            </a:pPr>
            <a:endParaRPr lang="en-SG" sz="2800" dirty="0"/>
          </a:p>
        </p:txBody>
      </p:sp>
      <p:sp>
        <p:nvSpPr>
          <p:cNvPr id="4" name="Rectangle 3"/>
          <p:cNvSpPr/>
          <p:nvPr/>
        </p:nvSpPr>
        <p:spPr>
          <a:xfrm>
            <a:off x="525629" y="6477000"/>
            <a:ext cx="8001000" cy="307777"/>
          </a:xfrm>
          <a:prstGeom prst="rect">
            <a:avLst/>
          </a:prstGeom>
        </p:spPr>
        <p:txBody>
          <a:bodyPr wrap="square">
            <a:spAutoFit/>
          </a:bodyPr>
          <a:lstStyle/>
          <a:p>
            <a:r>
              <a:rPr lang="en-SG" sz="1400" dirty="0" smtClean="0"/>
              <a:t>5. </a:t>
            </a:r>
            <a:r>
              <a:rPr lang="en-SG" sz="1400" dirty="0" err="1" smtClean="0"/>
              <a:t>Fiehn</a:t>
            </a:r>
            <a:r>
              <a:rPr lang="en-SG" sz="1400" dirty="0" smtClean="0"/>
              <a:t>, O., </a:t>
            </a:r>
            <a:r>
              <a:rPr lang="en-SG" sz="1400" i="1" dirty="0" smtClean="0"/>
              <a:t>Plant Mol. Biol. </a:t>
            </a:r>
            <a:r>
              <a:rPr lang="en-SG" sz="1400" b="1" dirty="0" smtClean="0"/>
              <a:t>2002,</a:t>
            </a:r>
            <a:r>
              <a:rPr lang="en-SG" sz="1400" dirty="0" smtClean="0"/>
              <a:t> </a:t>
            </a:r>
            <a:r>
              <a:rPr lang="en-SG" sz="1400" i="1" dirty="0" smtClean="0"/>
              <a:t>48</a:t>
            </a:r>
            <a:r>
              <a:rPr lang="en-SG" sz="1400" dirty="0" smtClean="0"/>
              <a:t> (1-2), 155-171.</a:t>
            </a:r>
            <a:endParaRPr lang="en-SG" sz="1400" dirty="0"/>
          </a:p>
        </p:txBody>
      </p:sp>
      <p:sp>
        <p:nvSpPr>
          <p:cNvPr id="5" name="Slide Number Placeholder 4"/>
          <p:cNvSpPr>
            <a:spLocks noGrp="1"/>
          </p:cNvSpPr>
          <p:nvPr>
            <p:ph type="sldNum" sz="quarter" idx="12"/>
          </p:nvPr>
        </p:nvSpPr>
        <p:spPr>
          <a:xfrm>
            <a:off x="6553200" y="4130675"/>
            <a:ext cx="2133600" cy="365125"/>
          </a:xfrm>
        </p:spPr>
        <p:txBody>
          <a:bodyPr/>
          <a:lstStyle/>
          <a:p>
            <a:fld id="{F6968009-DD02-4525-88D4-26D87DC716EC}" type="slidenum">
              <a:rPr lang="en-SG" smtClean="0"/>
              <a:pPr/>
              <a:t>10</a:t>
            </a:fld>
            <a:endParaRPr lang="en-SG"/>
          </a:p>
        </p:txBody>
      </p:sp>
      <p:graphicFrame>
        <p:nvGraphicFramePr>
          <p:cNvPr id="6" name="Table 5"/>
          <p:cNvGraphicFramePr>
            <a:graphicFrameLocks noGrp="1"/>
          </p:cNvGraphicFramePr>
          <p:nvPr>
            <p:extLst>
              <p:ext uri="{D42A27DB-BD31-4B8C-83A1-F6EECF244321}">
                <p14:modId xmlns:p14="http://schemas.microsoft.com/office/powerpoint/2010/main" xmlns="" val="2480572803"/>
              </p:ext>
            </p:extLst>
          </p:nvPr>
        </p:nvGraphicFramePr>
        <p:xfrm>
          <a:off x="168442" y="1508125"/>
          <a:ext cx="8839200" cy="2362200"/>
        </p:xfrm>
        <a:graphic>
          <a:graphicData uri="http://schemas.openxmlformats.org/drawingml/2006/table">
            <a:tbl>
              <a:tblPr firstRow="1" bandRow="1">
                <a:tableStyleId>{5C22544A-7EE6-4342-B048-85BDC9FD1C3A}</a:tableStyleId>
              </a:tblPr>
              <a:tblGrid>
                <a:gridCol w="8839200"/>
              </a:tblGrid>
              <a:tr h="2362200">
                <a:tc>
                  <a:txBody>
                    <a:bodyPr/>
                    <a:lstStyle/>
                    <a:p>
                      <a:pPr algn="ctr"/>
                      <a:endParaRPr lang="en-US" sz="2000" dirty="0" smtClean="0"/>
                    </a:p>
                    <a:p>
                      <a:pPr algn="ctr"/>
                      <a:endParaRPr lang="en-US" sz="2000" dirty="0" smtClean="0"/>
                    </a:p>
                  </a:txBody>
                  <a:tcPr>
                    <a:lnL w="12700" cmpd="sng">
                      <a:noFill/>
                    </a:lnL>
                    <a:lnR w="12700" cmpd="sng">
                      <a:noFill/>
                    </a:lnR>
                    <a:lnT w="12700" cmpd="sng">
                      <a:noFill/>
                    </a:lnT>
                    <a:lnB w="38100" cmpd="sng">
                      <a:noFill/>
                    </a:lnB>
                    <a:lnTlToBr w="12700" cmpd="sng">
                      <a:noFill/>
                      <a:prstDash val="solid"/>
                    </a:lnTlToBr>
                    <a:lnBlToTr w="12700" cmpd="sng">
                      <a:noFill/>
                      <a:prstDash val="solid"/>
                    </a:lnBlToTr>
                    <a:gradFill>
                      <a:gsLst>
                        <a:gs pos="0">
                          <a:srgbClr val="000082"/>
                        </a:gs>
                        <a:gs pos="30000">
                          <a:srgbClr val="66008F"/>
                        </a:gs>
                        <a:gs pos="64999">
                          <a:srgbClr val="BA0066"/>
                        </a:gs>
                        <a:gs pos="89999">
                          <a:srgbClr val="FF0000"/>
                        </a:gs>
                        <a:gs pos="100000">
                          <a:srgbClr val="FF8200"/>
                        </a:gs>
                      </a:gsLst>
                      <a:lin ang="10800000" scaled="0"/>
                    </a:gradFill>
                  </a:tcPr>
                </a:tc>
              </a:tr>
            </a:tbl>
          </a:graphicData>
        </a:graphic>
      </p:graphicFrame>
      <p:grpSp>
        <p:nvGrpSpPr>
          <p:cNvPr id="7" name="Group 6"/>
          <p:cNvGrpSpPr/>
          <p:nvPr/>
        </p:nvGrpSpPr>
        <p:grpSpPr>
          <a:xfrm>
            <a:off x="130342" y="1517650"/>
            <a:ext cx="8886825" cy="2362200"/>
            <a:chOff x="114300" y="1304925"/>
            <a:chExt cx="8886825" cy="2362200"/>
          </a:xfrm>
        </p:grpSpPr>
        <p:sp>
          <p:nvSpPr>
            <p:cNvPr id="8" name="Rectangle 7"/>
            <p:cNvSpPr/>
            <p:nvPr/>
          </p:nvSpPr>
          <p:spPr>
            <a:xfrm>
              <a:off x="161925" y="1304925"/>
              <a:ext cx="8839200" cy="2362200"/>
            </a:xfrm>
            <a:prstGeom prst="rect">
              <a:avLst/>
            </a:prstGeom>
            <a:solidFill>
              <a:srgbClr val="FFFFFF">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9" name="TextBox 8"/>
            <p:cNvSpPr txBox="1"/>
            <p:nvPr/>
          </p:nvSpPr>
          <p:spPr>
            <a:xfrm>
              <a:off x="114300" y="1676400"/>
              <a:ext cx="1371600" cy="369332"/>
            </a:xfrm>
            <a:prstGeom prst="rect">
              <a:avLst/>
            </a:prstGeom>
            <a:noFill/>
          </p:spPr>
          <p:txBody>
            <a:bodyPr wrap="square" rtlCol="0">
              <a:spAutoFit/>
            </a:bodyPr>
            <a:lstStyle/>
            <a:p>
              <a:pPr algn="ctr"/>
              <a:r>
                <a:rPr lang="en-US" b="1" dirty="0" smtClean="0">
                  <a:solidFill>
                    <a:schemeClr val="bg1"/>
                  </a:solidFill>
                </a:rPr>
                <a:t>GENOMICS</a:t>
              </a:r>
              <a:endParaRPr lang="en-SG" b="1" dirty="0">
                <a:solidFill>
                  <a:schemeClr val="bg1"/>
                </a:solidFill>
              </a:endParaRPr>
            </a:p>
          </p:txBody>
        </p:sp>
        <p:sp>
          <p:nvSpPr>
            <p:cNvPr id="10" name="TextBox 9"/>
            <p:cNvSpPr txBox="1"/>
            <p:nvPr/>
          </p:nvSpPr>
          <p:spPr>
            <a:xfrm>
              <a:off x="1524000" y="1676400"/>
              <a:ext cx="2133600" cy="369332"/>
            </a:xfrm>
            <a:prstGeom prst="rect">
              <a:avLst/>
            </a:prstGeom>
            <a:noFill/>
          </p:spPr>
          <p:txBody>
            <a:bodyPr wrap="square" rtlCol="0">
              <a:spAutoFit/>
            </a:bodyPr>
            <a:lstStyle/>
            <a:p>
              <a:pPr algn="ctr"/>
              <a:r>
                <a:rPr lang="en-US" b="1" dirty="0" smtClean="0">
                  <a:solidFill>
                    <a:schemeClr val="bg1"/>
                  </a:solidFill>
                </a:rPr>
                <a:t>TRANSCRIPTOMICS</a:t>
              </a:r>
              <a:endParaRPr lang="en-SG" b="1" dirty="0">
                <a:solidFill>
                  <a:schemeClr val="bg1"/>
                </a:solidFill>
              </a:endParaRPr>
            </a:p>
          </p:txBody>
        </p:sp>
        <p:sp>
          <p:nvSpPr>
            <p:cNvPr id="11" name="TextBox 10"/>
            <p:cNvSpPr txBox="1"/>
            <p:nvPr/>
          </p:nvSpPr>
          <p:spPr>
            <a:xfrm>
              <a:off x="3771900" y="1688068"/>
              <a:ext cx="1524000" cy="369332"/>
            </a:xfrm>
            <a:prstGeom prst="rect">
              <a:avLst/>
            </a:prstGeom>
            <a:noFill/>
          </p:spPr>
          <p:txBody>
            <a:bodyPr wrap="square" rtlCol="0">
              <a:spAutoFit/>
            </a:bodyPr>
            <a:lstStyle/>
            <a:p>
              <a:pPr algn="ctr"/>
              <a:r>
                <a:rPr lang="en-US" b="1" dirty="0" smtClean="0">
                  <a:solidFill>
                    <a:schemeClr val="bg1"/>
                  </a:solidFill>
                </a:rPr>
                <a:t>PROTEOMICS</a:t>
              </a:r>
              <a:endParaRPr lang="en-SG" b="1" dirty="0">
                <a:solidFill>
                  <a:schemeClr val="bg1"/>
                </a:solidFill>
              </a:endParaRPr>
            </a:p>
          </p:txBody>
        </p:sp>
        <p:sp>
          <p:nvSpPr>
            <p:cNvPr id="12" name="TextBox 11"/>
            <p:cNvSpPr txBox="1"/>
            <p:nvPr/>
          </p:nvSpPr>
          <p:spPr>
            <a:xfrm>
              <a:off x="5448300" y="1676400"/>
              <a:ext cx="1828800" cy="369332"/>
            </a:xfrm>
            <a:prstGeom prst="rect">
              <a:avLst/>
            </a:prstGeom>
            <a:noFill/>
          </p:spPr>
          <p:txBody>
            <a:bodyPr wrap="square" rtlCol="0">
              <a:spAutoFit/>
            </a:bodyPr>
            <a:lstStyle/>
            <a:p>
              <a:pPr algn="ctr"/>
              <a:r>
                <a:rPr lang="en-US" b="1" dirty="0" smtClean="0">
                  <a:solidFill>
                    <a:schemeClr val="bg1"/>
                  </a:solidFill>
                </a:rPr>
                <a:t>METABOLOMICS</a:t>
              </a:r>
              <a:endParaRPr lang="en-SG" b="1" dirty="0">
                <a:solidFill>
                  <a:schemeClr val="bg1"/>
                </a:solidFill>
              </a:endParaRPr>
            </a:p>
          </p:txBody>
        </p:sp>
        <p:sp>
          <p:nvSpPr>
            <p:cNvPr id="13" name="TextBox 12"/>
            <p:cNvSpPr txBox="1"/>
            <p:nvPr/>
          </p:nvSpPr>
          <p:spPr>
            <a:xfrm>
              <a:off x="7588624" y="1676400"/>
              <a:ext cx="1371600" cy="369332"/>
            </a:xfrm>
            <a:prstGeom prst="rect">
              <a:avLst/>
            </a:prstGeom>
            <a:noFill/>
          </p:spPr>
          <p:txBody>
            <a:bodyPr wrap="square" rtlCol="0">
              <a:spAutoFit/>
            </a:bodyPr>
            <a:lstStyle/>
            <a:p>
              <a:pPr algn="ctr"/>
              <a:r>
                <a:rPr lang="en-US" b="1" dirty="0" smtClean="0">
                  <a:solidFill>
                    <a:schemeClr val="bg1"/>
                  </a:solidFill>
                </a:rPr>
                <a:t>PHENOTYPE</a:t>
              </a:r>
              <a:endParaRPr lang="en-SG" b="1" dirty="0">
                <a:solidFill>
                  <a:schemeClr val="bg1"/>
                </a:solidFill>
              </a:endParaRPr>
            </a:p>
          </p:txBody>
        </p:sp>
        <p:cxnSp>
          <p:nvCxnSpPr>
            <p:cNvPr id="14" name="Straight Arrow Connector 13"/>
            <p:cNvCxnSpPr/>
            <p:nvPr/>
          </p:nvCxnSpPr>
          <p:spPr>
            <a:xfrm>
              <a:off x="1354282" y="1849582"/>
              <a:ext cx="304800" cy="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3554557" y="1849582"/>
              <a:ext cx="304800" cy="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5219700" y="1849582"/>
              <a:ext cx="304800" cy="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7194176" y="1857143"/>
              <a:ext cx="152400" cy="0"/>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7360024" y="1855696"/>
              <a:ext cx="152400" cy="0"/>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7519148" y="1855696"/>
              <a:ext cx="152400" cy="0"/>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304800" y="2364343"/>
              <a:ext cx="942975" cy="369332"/>
            </a:xfrm>
            <a:prstGeom prst="rect">
              <a:avLst/>
            </a:prstGeom>
            <a:noFill/>
          </p:spPr>
          <p:txBody>
            <a:bodyPr wrap="square" rtlCol="0">
              <a:spAutoFit/>
            </a:bodyPr>
            <a:lstStyle/>
            <a:p>
              <a:pPr algn="ctr"/>
              <a:r>
                <a:rPr lang="en-US" b="1" dirty="0" smtClean="0">
                  <a:solidFill>
                    <a:schemeClr val="bg1"/>
                  </a:solidFill>
                </a:rPr>
                <a:t>Genes</a:t>
              </a:r>
              <a:endParaRPr lang="en-SG" b="1" dirty="0">
                <a:solidFill>
                  <a:schemeClr val="bg1"/>
                </a:solidFill>
              </a:endParaRPr>
            </a:p>
          </p:txBody>
        </p:sp>
        <p:sp>
          <p:nvSpPr>
            <p:cNvPr id="21" name="TextBox 20"/>
            <p:cNvSpPr txBox="1"/>
            <p:nvPr/>
          </p:nvSpPr>
          <p:spPr>
            <a:xfrm>
              <a:off x="2105025" y="2362200"/>
              <a:ext cx="942975" cy="369332"/>
            </a:xfrm>
            <a:prstGeom prst="rect">
              <a:avLst/>
            </a:prstGeom>
            <a:noFill/>
          </p:spPr>
          <p:txBody>
            <a:bodyPr wrap="square" rtlCol="0">
              <a:spAutoFit/>
            </a:bodyPr>
            <a:lstStyle/>
            <a:p>
              <a:pPr algn="ctr"/>
              <a:r>
                <a:rPr lang="en-US" b="1" dirty="0" smtClean="0">
                  <a:solidFill>
                    <a:schemeClr val="bg1"/>
                  </a:solidFill>
                </a:rPr>
                <a:t>mRNAs</a:t>
              </a:r>
              <a:endParaRPr lang="en-SG" b="1" dirty="0">
                <a:solidFill>
                  <a:schemeClr val="bg1"/>
                </a:solidFill>
              </a:endParaRPr>
            </a:p>
          </p:txBody>
        </p:sp>
        <p:sp>
          <p:nvSpPr>
            <p:cNvPr id="22" name="TextBox 21"/>
            <p:cNvSpPr txBox="1"/>
            <p:nvPr/>
          </p:nvSpPr>
          <p:spPr>
            <a:xfrm>
              <a:off x="3962400" y="2362200"/>
              <a:ext cx="1095375" cy="369332"/>
            </a:xfrm>
            <a:prstGeom prst="rect">
              <a:avLst/>
            </a:prstGeom>
            <a:noFill/>
          </p:spPr>
          <p:txBody>
            <a:bodyPr wrap="square" rtlCol="0">
              <a:spAutoFit/>
            </a:bodyPr>
            <a:lstStyle/>
            <a:p>
              <a:pPr algn="ctr"/>
              <a:r>
                <a:rPr lang="en-US" b="1" dirty="0" smtClean="0">
                  <a:solidFill>
                    <a:schemeClr val="bg1"/>
                  </a:solidFill>
                </a:rPr>
                <a:t>Proteins</a:t>
              </a:r>
              <a:endParaRPr lang="en-SG" b="1" dirty="0">
                <a:solidFill>
                  <a:schemeClr val="bg1"/>
                </a:solidFill>
              </a:endParaRPr>
            </a:p>
          </p:txBody>
        </p:sp>
        <p:sp>
          <p:nvSpPr>
            <p:cNvPr id="23" name="TextBox 22"/>
            <p:cNvSpPr txBox="1"/>
            <p:nvPr/>
          </p:nvSpPr>
          <p:spPr>
            <a:xfrm>
              <a:off x="5638800" y="2362200"/>
              <a:ext cx="1371600" cy="369332"/>
            </a:xfrm>
            <a:prstGeom prst="rect">
              <a:avLst/>
            </a:prstGeom>
            <a:noFill/>
          </p:spPr>
          <p:txBody>
            <a:bodyPr wrap="square" rtlCol="0">
              <a:spAutoFit/>
            </a:bodyPr>
            <a:lstStyle/>
            <a:p>
              <a:pPr algn="ctr"/>
              <a:r>
                <a:rPr lang="en-US" b="1" dirty="0" smtClean="0">
                  <a:solidFill>
                    <a:schemeClr val="bg1"/>
                  </a:solidFill>
                </a:rPr>
                <a:t>Metabolites</a:t>
              </a:r>
              <a:endParaRPr lang="en-SG" b="1" dirty="0">
                <a:solidFill>
                  <a:schemeClr val="bg1"/>
                </a:solidFill>
              </a:endParaRPr>
            </a:p>
          </p:txBody>
        </p:sp>
        <p:sp>
          <p:nvSpPr>
            <p:cNvPr id="24" name="TextBox 23"/>
            <p:cNvSpPr txBox="1"/>
            <p:nvPr/>
          </p:nvSpPr>
          <p:spPr>
            <a:xfrm>
              <a:off x="228600" y="3135868"/>
              <a:ext cx="1066800" cy="369332"/>
            </a:xfrm>
            <a:prstGeom prst="rect">
              <a:avLst/>
            </a:prstGeom>
            <a:noFill/>
          </p:spPr>
          <p:txBody>
            <a:bodyPr wrap="square" rtlCol="0">
              <a:spAutoFit/>
            </a:bodyPr>
            <a:lstStyle/>
            <a:p>
              <a:pPr algn="ctr"/>
              <a:r>
                <a:rPr lang="en-US" b="1" dirty="0" smtClean="0">
                  <a:solidFill>
                    <a:schemeClr val="bg1"/>
                  </a:solidFill>
                </a:rPr>
                <a:t>~ 20,000</a:t>
              </a:r>
              <a:endParaRPr lang="en-SG" b="1" dirty="0">
                <a:solidFill>
                  <a:schemeClr val="bg1"/>
                </a:solidFill>
              </a:endParaRPr>
            </a:p>
          </p:txBody>
        </p:sp>
        <p:sp>
          <p:nvSpPr>
            <p:cNvPr id="25" name="TextBox 24"/>
            <p:cNvSpPr txBox="1"/>
            <p:nvPr/>
          </p:nvSpPr>
          <p:spPr>
            <a:xfrm>
              <a:off x="2105025" y="3135868"/>
              <a:ext cx="942975" cy="369332"/>
            </a:xfrm>
            <a:prstGeom prst="rect">
              <a:avLst/>
            </a:prstGeom>
            <a:noFill/>
          </p:spPr>
          <p:txBody>
            <a:bodyPr wrap="square" rtlCol="0">
              <a:spAutoFit/>
            </a:bodyPr>
            <a:lstStyle/>
            <a:p>
              <a:pPr algn="ctr"/>
              <a:r>
                <a:rPr lang="en-US" b="1" dirty="0" smtClean="0">
                  <a:solidFill>
                    <a:schemeClr val="bg1"/>
                  </a:solidFill>
                </a:rPr>
                <a:t>&gt; 10</a:t>
              </a:r>
              <a:r>
                <a:rPr lang="en-US" b="1" baseline="30000" dirty="0" smtClean="0">
                  <a:solidFill>
                    <a:schemeClr val="bg1"/>
                  </a:solidFill>
                </a:rPr>
                <a:t>6</a:t>
              </a:r>
              <a:endParaRPr lang="en-SG" b="1" baseline="30000" dirty="0">
                <a:solidFill>
                  <a:schemeClr val="bg1"/>
                </a:solidFill>
              </a:endParaRPr>
            </a:p>
          </p:txBody>
        </p:sp>
        <p:sp>
          <p:nvSpPr>
            <p:cNvPr id="26" name="TextBox 25"/>
            <p:cNvSpPr txBox="1"/>
            <p:nvPr/>
          </p:nvSpPr>
          <p:spPr>
            <a:xfrm>
              <a:off x="5838825" y="3133725"/>
              <a:ext cx="942975" cy="369332"/>
            </a:xfrm>
            <a:prstGeom prst="rect">
              <a:avLst/>
            </a:prstGeom>
            <a:noFill/>
          </p:spPr>
          <p:txBody>
            <a:bodyPr wrap="square" rtlCol="0">
              <a:spAutoFit/>
            </a:bodyPr>
            <a:lstStyle/>
            <a:p>
              <a:pPr algn="ctr"/>
              <a:r>
                <a:rPr lang="en-US" b="1" dirty="0" smtClean="0">
                  <a:solidFill>
                    <a:schemeClr val="bg1"/>
                  </a:solidFill>
                </a:rPr>
                <a:t>~7,800</a:t>
              </a:r>
              <a:endParaRPr lang="en-SG" b="1" dirty="0">
                <a:solidFill>
                  <a:schemeClr val="bg1"/>
                </a:solidFill>
              </a:endParaRPr>
            </a:p>
          </p:txBody>
        </p:sp>
        <p:sp>
          <p:nvSpPr>
            <p:cNvPr id="27" name="TextBox 26"/>
            <p:cNvSpPr txBox="1"/>
            <p:nvPr/>
          </p:nvSpPr>
          <p:spPr>
            <a:xfrm>
              <a:off x="4038600" y="3135868"/>
              <a:ext cx="942975" cy="369332"/>
            </a:xfrm>
            <a:prstGeom prst="rect">
              <a:avLst/>
            </a:prstGeom>
            <a:noFill/>
          </p:spPr>
          <p:txBody>
            <a:bodyPr wrap="square" rtlCol="0">
              <a:spAutoFit/>
            </a:bodyPr>
            <a:lstStyle/>
            <a:p>
              <a:pPr algn="ctr"/>
              <a:r>
                <a:rPr lang="en-US" b="1" dirty="0" smtClean="0">
                  <a:solidFill>
                    <a:schemeClr val="bg1"/>
                  </a:solidFill>
                </a:rPr>
                <a:t>&gt; 10</a:t>
              </a:r>
              <a:r>
                <a:rPr lang="en-US" b="1" baseline="30000" dirty="0" smtClean="0">
                  <a:solidFill>
                    <a:schemeClr val="bg1"/>
                  </a:solidFill>
                </a:rPr>
                <a:t>7</a:t>
              </a:r>
              <a:endParaRPr lang="en-SG" b="1" baseline="30000" dirty="0">
                <a:solidFill>
                  <a:schemeClr val="bg1"/>
                </a:solidFill>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Common Analytical </a:t>
            </a:r>
            <a:br>
              <a:rPr lang="en-US" b="1" dirty="0" smtClean="0"/>
            </a:br>
            <a:r>
              <a:rPr lang="en-US" b="1" dirty="0" smtClean="0"/>
              <a:t>Platforms</a:t>
            </a:r>
            <a:endParaRPr lang="en-SG" b="1"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81000" y="1750874"/>
            <a:ext cx="3581400" cy="1754326"/>
          </a:xfrm>
          <a:prstGeom prst="rect">
            <a:avLst/>
          </a:prstGeom>
          <a:noFill/>
        </p:spPr>
        <p:txBody>
          <a:bodyPr wrap="square" rtlCol="0">
            <a:spAutoFit/>
          </a:bodyPr>
          <a:lstStyle/>
          <a:p>
            <a:r>
              <a:rPr lang="en-US" b="1" dirty="0" smtClean="0"/>
              <a:t>MULTI-PLATFORM APPROACH</a:t>
            </a:r>
          </a:p>
          <a:p>
            <a:pPr marL="225425" indent="-225425" algn="just">
              <a:buFont typeface="Arial" pitchFamily="34" charset="0"/>
              <a:buChar char="•"/>
            </a:pPr>
            <a:r>
              <a:rPr lang="en-US" dirty="0" smtClean="0"/>
              <a:t>No single instrument to cover the whole </a:t>
            </a:r>
            <a:r>
              <a:rPr lang="en-US" dirty="0" err="1" smtClean="0"/>
              <a:t>metabolome</a:t>
            </a:r>
            <a:endParaRPr lang="en-US" dirty="0" smtClean="0"/>
          </a:p>
          <a:p>
            <a:pPr marL="225425" indent="-225425" algn="just">
              <a:buFont typeface="Arial" pitchFamily="34" charset="0"/>
              <a:buChar char="•"/>
            </a:pPr>
            <a:r>
              <a:rPr lang="en-US" dirty="0" smtClean="0"/>
              <a:t>Use of complementary platforms to maximize metabolite coverage</a:t>
            </a:r>
            <a:endParaRPr lang="en-SG" dirty="0" smtClean="0"/>
          </a:p>
          <a:p>
            <a:endParaRPr lang="en-SG" dirty="0"/>
          </a:p>
        </p:txBody>
      </p:sp>
      <p:sp>
        <p:nvSpPr>
          <p:cNvPr id="6" name="Rounded Rectangle 5"/>
          <p:cNvSpPr/>
          <p:nvPr/>
        </p:nvSpPr>
        <p:spPr>
          <a:xfrm>
            <a:off x="5928360" y="3429000"/>
            <a:ext cx="1676400" cy="1066800"/>
          </a:xfrm>
          <a:prstGeom prst="roundRect">
            <a:avLst>
              <a:gd name="adj" fmla="val 10953"/>
            </a:avLst>
          </a:prstGeom>
          <a:solidFill>
            <a:schemeClr val="accent2">
              <a:lumMod val="40000"/>
              <a:lumOff val="60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 name="Rounded Rectangle 6"/>
          <p:cNvSpPr/>
          <p:nvPr/>
        </p:nvSpPr>
        <p:spPr>
          <a:xfrm>
            <a:off x="2743200" y="5013960"/>
            <a:ext cx="1722120" cy="1066800"/>
          </a:xfrm>
          <a:prstGeom prst="roundRect">
            <a:avLst>
              <a:gd name="adj" fmla="val 10953"/>
            </a:avLst>
          </a:prstGeom>
          <a:solidFill>
            <a:schemeClr val="accent2">
              <a:lumMod val="40000"/>
              <a:lumOff val="60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8" name="Slide Number Placeholder 7"/>
          <p:cNvSpPr>
            <a:spLocks noGrp="1"/>
          </p:cNvSpPr>
          <p:nvPr>
            <p:ph type="sldNum" sz="quarter" idx="12"/>
          </p:nvPr>
        </p:nvSpPr>
        <p:spPr/>
        <p:txBody>
          <a:bodyPr/>
          <a:lstStyle/>
          <a:p>
            <a:fld id="{F6968009-DD02-4525-88D4-26D87DC716EC}" type="slidenum">
              <a:rPr lang="en-SG" smtClean="0"/>
              <a:pPr/>
              <a:t>11</a:t>
            </a:fld>
            <a:endParaRPr lang="en-SG"/>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6400800" cy="1447800"/>
          </a:xfrm>
        </p:spPr>
        <p:txBody>
          <a:bodyPr>
            <a:normAutofit/>
          </a:bodyPr>
          <a:lstStyle/>
          <a:p>
            <a:r>
              <a:rPr lang="en-US" b="1" dirty="0" smtClean="0"/>
              <a:t>LC-MS and NMR in </a:t>
            </a:r>
            <a:r>
              <a:rPr lang="en-US" b="1" dirty="0" err="1" smtClean="0"/>
              <a:t>Metabolomics</a:t>
            </a:r>
            <a:endParaRPr lang="en-SG" b="1" dirty="0"/>
          </a:p>
        </p:txBody>
      </p:sp>
      <p:sp>
        <p:nvSpPr>
          <p:cNvPr id="6" name="Text Placeholder 5"/>
          <p:cNvSpPr>
            <a:spLocks noGrp="1"/>
          </p:cNvSpPr>
          <p:nvPr>
            <p:ph type="body" idx="1"/>
          </p:nvPr>
        </p:nvSpPr>
        <p:spPr>
          <a:xfrm>
            <a:off x="4876800" y="1535113"/>
            <a:ext cx="4040188" cy="639762"/>
          </a:xfrm>
        </p:spPr>
        <p:txBody>
          <a:bodyPr/>
          <a:lstStyle/>
          <a:p>
            <a:r>
              <a:rPr lang="en-US" dirty="0" smtClean="0"/>
              <a:t>LC-MS</a:t>
            </a:r>
            <a:endParaRPr lang="en-SG" dirty="0"/>
          </a:p>
        </p:txBody>
      </p:sp>
      <p:sp>
        <p:nvSpPr>
          <p:cNvPr id="7" name="Content Placeholder 6"/>
          <p:cNvSpPr>
            <a:spLocks noGrp="1"/>
          </p:cNvSpPr>
          <p:nvPr>
            <p:ph sz="half" idx="2"/>
          </p:nvPr>
        </p:nvSpPr>
        <p:spPr>
          <a:xfrm>
            <a:off x="4876800" y="2174875"/>
            <a:ext cx="4040188" cy="3951288"/>
          </a:xfrm>
        </p:spPr>
        <p:txBody>
          <a:bodyPr/>
          <a:lstStyle/>
          <a:p>
            <a:pPr>
              <a:buNone/>
            </a:pPr>
            <a:r>
              <a:rPr lang="en-US" dirty="0" smtClean="0"/>
              <a:t>Advantages</a:t>
            </a:r>
          </a:p>
          <a:p>
            <a:r>
              <a:rPr lang="en-US" dirty="0" smtClean="0"/>
              <a:t>High sensitivity</a:t>
            </a:r>
          </a:p>
          <a:p>
            <a:r>
              <a:rPr lang="en-US" dirty="0" smtClean="0"/>
              <a:t>High selectivity</a:t>
            </a:r>
          </a:p>
          <a:p>
            <a:endParaRPr lang="en-US" dirty="0" smtClean="0"/>
          </a:p>
          <a:p>
            <a:pPr>
              <a:buNone/>
            </a:pPr>
            <a:r>
              <a:rPr lang="en-US" dirty="0" smtClean="0"/>
              <a:t>Disadvantages</a:t>
            </a:r>
          </a:p>
          <a:p>
            <a:r>
              <a:rPr lang="en-US" dirty="0" smtClean="0"/>
              <a:t>Some metabolites may not be ionized effectively into MS vacuum</a:t>
            </a:r>
          </a:p>
          <a:p>
            <a:pPr>
              <a:buNone/>
            </a:pPr>
            <a:endParaRPr lang="en-US" dirty="0" smtClean="0"/>
          </a:p>
          <a:p>
            <a:pPr>
              <a:buNone/>
            </a:pPr>
            <a:endParaRPr lang="en-SG" dirty="0"/>
          </a:p>
        </p:txBody>
      </p:sp>
      <p:sp>
        <p:nvSpPr>
          <p:cNvPr id="8" name="Text Placeholder 7"/>
          <p:cNvSpPr>
            <a:spLocks noGrp="1"/>
          </p:cNvSpPr>
          <p:nvPr>
            <p:ph type="body" sz="quarter" idx="3"/>
          </p:nvPr>
        </p:nvSpPr>
        <p:spPr>
          <a:xfrm>
            <a:off x="377825" y="1535113"/>
            <a:ext cx="4041775" cy="639762"/>
          </a:xfrm>
        </p:spPr>
        <p:txBody>
          <a:bodyPr/>
          <a:lstStyle/>
          <a:p>
            <a:r>
              <a:rPr lang="en-US" dirty="0" smtClean="0"/>
              <a:t>NMR</a:t>
            </a:r>
            <a:endParaRPr lang="en-SG" dirty="0"/>
          </a:p>
        </p:txBody>
      </p:sp>
      <p:sp>
        <p:nvSpPr>
          <p:cNvPr id="9" name="Content Placeholder 8"/>
          <p:cNvSpPr>
            <a:spLocks noGrp="1"/>
          </p:cNvSpPr>
          <p:nvPr>
            <p:ph sz="quarter" idx="4"/>
          </p:nvPr>
        </p:nvSpPr>
        <p:spPr>
          <a:xfrm>
            <a:off x="377825" y="2174875"/>
            <a:ext cx="4041775" cy="3951288"/>
          </a:xfrm>
        </p:spPr>
        <p:txBody>
          <a:bodyPr/>
          <a:lstStyle/>
          <a:p>
            <a:pPr>
              <a:buNone/>
            </a:pPr>
            <a:r>
              <a:rPr lang="en-US" dirty="0" smtClean="0"/>
              <a:t>Advantages</a:t>
            </a:r>
          </a:p>
          <a:p>
            <a:r>
              <a:rPr lang="en-US" dirty="0" smtClean="0"/>
              <a:t>Minimal sample preparation</a:t>
            </a:r>
          </a:p>
          <a:p>
            <a:r>
              <a:rPr lang="en-US" dirty="0" smtClean="0"/>
              <a:t>Simple analysis</a:t>
            </a:r>
          </a:p>
          <a:p>
            <a:r>
              <a:rPr lang="en-US" dirty="0" smtClean="0"/>
              <a:t>Specificity</a:t>
            </a:r>
          </a:p>
          <a:p>
            <a:pPr>
              <a:buNone/>
            </a:pPr>
            <a:endParaRPr lang="en-US" dirty="0" smtClean="0"/>
          </a:p>
          <a:p>
            <a:pPr>
              <a:buNone/>
            </a:pPr>
            <a:r>
              <a:rPr lang="en-US" dirty="0" smtClean="0"/>
              <a:t>Disadvantages</a:t>
            </a:r>
          </a:p>
          <a:p>
            <a:r>
              <a:rPr lang="en-US" dirty="0" smtClean="0"/>
              <a:t>Low sensitivity</a:t>
            </a:r>
          </a:p>
          <a:p>
            <a:r>
              <a:rPr lang="en-US" dirty="0" smtClean="0"/>
              <a:t>Overlapping signals for complex mixtures</a:t>
            </a:r>
            <a:endParaRPr lang="en-SG" dirty="0"/>
          </a:p>
        </p:txBody>
      </p:sp>
      <p:sp>
        <p:nvSpPr>
          <p:cNvPr id="10" name="Slide Number Placeholder 9"/>
          <p:cNvSpPr>
            <a:spLocks noGrp="1"/>
          </p:cNvSpPr>
          <p:nvPr>
            <p:ph type="sldNum" sz="quarter" idx="12"/>
          </p:nvPr>
        </p:nvSpPr>
        <p:spPr/>
        <p:txBody>
          <a:bodyPr/>
          <a:lstStyle/>
          <a:p>
            <a:fld id="{F6968009-DD02-4525-88D4-26D87DC716EC}" type="slidenum">
              <a:rPr lang="en-SG" smtClean="0"/>
              <a:pPr/>
              <a:t>12</a:t>
            </a:fld>
            <a:endParaRPr lang="en-SG"/>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b="1" dirty="0" smtClean="0"/>
              <a:t>Objectives</a:t>
            </a:r>
            <a:endParaRPr lang="en-SG" b="1" dirty="0"/>
          </a:p>
        </p:txBody>
      </p:sp>
      <p:sp>
        <p:nvSpPr>
          <p:cNvPr id="3" name="Content Placeholder 2"/>
          <p:cNvSpPr>
            <a:spLocks noGrp="1"/>
          </p:cNvSpPr>
          <p:nvPr>
            <p:ph idx="1"/>
          </p:nvPr>
        </p:nvSpPr>
        <p:spPr>
          <a:xfrm>
            <a:off x="457200" y="1600200"/>
            <a:ext cx="8077200" cy="4525963"/>
          </a:xfrm>
        </p:spPr>
        <p:txBody>
          <a:bodyPr/>
          <a:lstStyle/>
          <a:p>
            <a:pPr marL="400050" algn="just">
              <a:buFont typeface="+mj-lt"/>
              <a:buAutoNum type="arabicParenR"/>
              <a:defRPr/>
            </a:pPr>
            <a:r>
              <a:rPr lang="en-US" sz="2400" dirty="0" smtClean="0"/>
              <a:t>Use NMR and LC-MS to obtain a comprehensive profile of the metabolic changes in a simulation of combat trauma injury in a porcine model</a:t>
            </a:r>
          </a:p>
          <a:p>
            <a:pPr marL="400050" algn="just">
              <a:buFont typeface="+mj-lt"/>
              <a:buAutoNum type="arabicParenR"/>
              <a:defRPr/>
            </a:pPr>
            <a:r>
              <a:rPr lang="en-US" sz="2400" dirty="0" smtClean="0"/>
              <a:t>Correlate metabolite changes with cytokines and reported protein markers of organ-specific injury</a:t>
            </a:r>
          </a:p>
          <a:p>
            <a:pPr marL="800100" lvl="1" algn="just">
              <a:buFont typeface="Wingdings" pitchFamily="2" charset="2"/>
              <a:buChar char="Ø"/>
              <a:defRPr/>
            </a:pPr>
            <a:r>
              <a:rPr lang="en-US" sz="2000" dirty="0" smtClean="0"/>
              <a:t>Identify potential biomarkers of </a:t>
            </a:r>
            <a:r>
              <a:rPr lang="en-US" sz="2000" dirty="0"/>
              <a:t>Systemic Inflammatory Response Syndrome (</a:t>
            </a:r>
            <a:r>
              <a:rPr lang="en-US" sz="2000" dirty="0" smtClean="0"/>
              <a:t>SIRS) and organ-specific injury</a:t>
            </a:r>
          </a:p>
          <a:p>
            <a:pPr marL="800100" lvl="1" algn="just">
              <a:buFont typeface="Wingdings" pitchFamily="2" charset="2"/>
              <a:buChar char="Ø"/>
              <a:defRPr/>
            </a:pPr>
            <a:r>
              <a:rPr lang="en-US" sz="2000" dirty="0" smtClean="0"/>
              <a:t>Identify metabolites that can modulate inflammatory response</a:t>
            </a:r>
            <a:endParaRPr lang="en-US" sz="2400" dirty="0" smtClean="0"/>
          </a:p>
        </p:txBody>
      </p:sp>
      <p:sp>
        <p:nvSpPr>
          <p:cNvPr id="4" name="Slide Number Placeholder 3"/>
          <p:cNvSpPr>
            <a:spLocks noGrp="1"/>
          </p:cNvSpPr>
          <p:nvPr>
            <p:ph type="sldNum" sz="quarter" idx="12"/>
          </p:nvPr>
        </p:nvSpPr>
        <p:spPr/>
        <p:txBody>
          <a:bodyPr/>
          <a:lstStyle/>
          <a:p>
            <a:fld id="{F6968009-DD02-4525-88D4-26D87DC716EC}" type="slidenum">
              <a:rPr lang="en-SG" smtClean="0"/>
              <a:pPr/>
              <a:t>13</a:t>
            </a:fld>
            <a:endParaRPr lang="en-SG"/>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7010400" cy="1143000"/>
          </a:xfrm>
        </p:spPr>
        <p:txBody>
          <a:bodyPr anchor="ctr">
            <a:normAutofit/>
          </a:bodyPr>
          <a:lstStyle/>
          <a:p>
            <a:r>
              <a:rPr lang="en-US" b="1" dirty="0" smtClean="0"/>
              <a:t>Injury Protocol</a:t>
            </a:r>
            <a:endParaRPr lang="en-SG" b="1" baseline="30000" dirty="0"/>
          </a:p>
        </p:txBody>
      </p:sp>
      <p:pic>
        <p:nvPicPr>
          <p:cNvPr id="6" name="Picture 1"/>
          <p:cNvPicPr>
            <a:picLocks noChangeAspect="1" noChangeArrowheads="1"/>
          </p:cNvPicPr>
          <p:nvPr/>
        </p:nvPicPr>
        <p:blipFill>
          <a:blip r:embed="rId3" cstate="print"/>
          <a:srcRect l="14662" t="20297" r="14499" b="17688"/>
          <a:stretch>
            <a:fillRect/>
          </a:stretch>
        </p:blipFill>
        <p:spPr bwMode="auto">
          <a:xfrm>
            <a:off x="226181" y="4953000"/>
            <a:ext cx="3426581" cy="1686522"/>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7" name="Picture 4" descr="Pig surgury"/>
          <p:cNvPicPr>
            <a:picLocks noGrp="1" noChangeAspect="1" noChangeArrowheads="1"/>
          </p:cNvPicPr>
          <p:nvPr>
            <p:ph sz="quarter" idx="1"/>
          </p:nvPr>
        </p:nvPicPr>
        <p:blipFill>
          <a:blip r:embed="rId4" cstate="print"/>
          <a:srcRect/>
          <a:stretch>
            <a:fillRect/>
          </a:stretch>
        </p:blipFill>
        <p:spPr>
          <a:xfrm>
            <a:off x="900332" y="1667470"/>
            <a:ext cx="1961810" cy="1589314"/>
          </a:xfrm>
          <a:noFill/>
        </p:spPr>
      </p:pic>
      <p:pic>
        <p:nvPicPr>
          <p:cNvPr id="17" name="Picture 4"/>
          <p:cNvPicPr>
            <a:picLocks noChangeAspect="1" noChangeArrowheads="1"/>
          </p:cNvPicPr>
          <p:nvPr/>
        </p:nvPicPr>
        <p:blipFill>
          <a:blip r:embed="rId5" cstate="print"/>
          <a:srcRect l="15227" t="21875" r="13909" b="40625"/>
          <a:stretch>
            <a:fillRect/>
          </a:stretch>
        </p:blipFill>
        <p:spPr bwMode="auto">
          <a:xfrm>
            <a:off x="3689684" y="3270984"/>
            <a:ext cx="4557010" cy="1355805"/>
          </a:xfrm>
          <a:prstGeom prst="rect">
            <a:avLst/>
          </a:prstGeom>
          <a:noFill/>
          <a:ln w="9525">
            <a:noFill/>
            <a:miter lim="800000"/>
            <a:headEnd/>
            <a:tailEnd/>
          </a:ln>
        </p:spPr>
      </p:pic>
      <p:sp>
        <p:nvSpPr>
          <p:cNvPr id="18" name="TextBox 17"/>
          <p:cNvSpPr txBox="1"/>
          <p:nvPr/>
        </p:nvSpPr>
        <p:spPr>
          <a:xfrm>
            <a:off x="533400" y="3343870"/>
            <a:ext cx="2667000" cy="923330"/>
          </a:xfrm>
          <a:prstGeom prst="rect">
            <a:avLst/>
          </a:prstGeom>
          <a:noFill/>
        </p:spPr>
        <p:txBody>
          <a:bodyPr wrap="square" rtlCol="0">
            <a:spAutoFit/>
          </a:bodyPr>
          <a:lstStyle/>
          <a:p>
            <a:pPr algn="ctr"/>
            <a:r>
              <a:rPr lang="en-US" dirty="0" smtClean="0"/>
              <a:t>Induce </a:t>
            </a:r>
            <a:r>
              <a:rPr lang="en-US" dirty="0" err="1" smtClean="0"/>
              <a:t>anaesthesia</a:t>
            </a:r>
            <a:r>
              <a:rPr lang="en-US" dirty="0" smtClean="0"/>
              <a:t>, intubation &amp;  instrumentation</a:t>
            </a:r>
            <a:endParaRPr lang="en-SG" dirty="0"/>
          </a:p>
        </p:txBody>
      </p:sp>
      <p:sp>
        <p:nvSpPr>
          <p:cNvPr id="24" name="Rounded Rectangle 23"/>
          <p:cNvSpPr/>
          <p:nvPr/>
        </p:nvSpPr>
        <p:spPr>
          <a:xfrm>
            <a:off x="4694420" y="2041358"/>
            <a:ext cx="2544580" cy="838200"/>
          </a:xfrm>
          <a:prstGeom prst="roundRect">
            <a:avLst>
              <a:gd name="adj" fmla="val 62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Blood Sampling</a:t>
            </a:r>
          </a:p>
          <a:p>
            <a:pPr algn="ctr"/>
            <a:r>
              <a:rPr lang="en-US" dirty="0" smtClean="0"/>
              <a:t>(Before Trauma/ Sham)</a:t>
            </a:r>
            <a:endParaRPr lang="en-SG" dirty="0"/>
          </a:p>
        </p:txBody>
      </p:sp>
      <p:sp>
        <p:nvSpPr>
          <p:cNvPr id="32" name="TextBox 31"/>
          <p:cNvSpPr txBox="1"/>
          <p:nvPr/>
        </p:nvSpPr>
        <p:spPr>
          <a:xfrm>
            <a:off x="4191000" y="4626789"/>
            <a:ext cx="3505200" cy="369332"/>
          </a:xfrm>
          <a:prstGeom prst="rect">
            <a:avLst/>
          </a:prstGeom>
          <a:noFill/>
        </p:spPr>
        <p:txBody>
          <a:bodyPr wrap="square" rtlCol="0">
            <a:spAutoFit/>
          </a:bodyPr>
          <a:lstStyle/>
          <a:p>
            <a:pPr algn="ctr"/>
            <a:r>
              <a:rPr lang="en-US" dirty="0" smtClean="0"/>
              <a:t>Combat Injury Simulation Phase</a:t>
            </a:r>
            <a:endParaRPr lang="en-SG" dirty="0"/>
          </a:p>
        </p:txBody>
      </p:sp>
      <p:sp>
        <p:nvSpPr>
          <p:cNvPr id="33" name="Rounded Rectangle 32"/>
          <p:cNvSpPr/>
          <p:nvPr/>
        </p:nvSpPr>
        <p:spPr>
          <a:xfrm>
            <a:off x="4695670" y="5312589"/>
            <a:ext cx="2483370" cy="838200"/>
          </a:xfrm>
          <a:prstGeom prst="roundRect">
            <a:avLst>
              <a:gd name="adj" fmla="val 62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Blood Sampling </a:t>
            </a:r>
          </a:p>
          <a:p>
            <a:pPr algn="ctr"/>
            <a:r>
              <a:rPr lang="en-US" dirty="0" smtClean="0"/>
              <a:t>(After Trauma/ Sham)</a:t>
            </a:r>
            <a:endParaRPr lang="en-SG" dirty="0"/>
          </a:p>
        </p:txBody>
      </p:sp>
      <p:cxnSp>
        <p:nvCxnSpPr>
          <p:cNvPr id="35" name="Straight Arrow Connector 34"/>
          <p:cNvCxnSpPr>
            <a:stCxn id="7" idx="3"/>
            <a:endCxn id="24" idx="1"/>
          </p:cNvCxnSpPr>
          <p:nvPr/>
        </p:nvCxnSpPr>
        <p:spPr>
          <a:xfrm flipV="1">
            <a:off x="2862142" y="2460458"/>
            <a:ext cx="1832278" cy="16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24" idx="2"/>
            <a:endCxn id="17" idx="0"/>
          </p:cNvCxnSpPr>
          <p:nvPr/>
        </p:nvCxnSpPr>
        <p:spPr>
          <a:xfrm>
            <a:off x="5966710" y="2879558"/>
            <a:ext cx="1479" cy="3914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2" idx="2"/>
            <a:endCxn id="33" idx="0"/>
          </p:cNvCxnSpPr>
          <p:nvPr/>
        </p:nvCxnSpPr>
        <p:spPr>
          <a:xfrm flipH="1">
            <a:off x="5937355" y="4996121"/>
            <a:ext cx="6245" cy="3164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886200" y="6324600"/>
            <a:ext cx="5257800" cy="461665"/>
          </a:xfrm>
          <a:prstGeom prst="rect">
            <a:avLst/>
          </a:prstGeom>
        </p:spPr>
        <p:txBody>
          <a:bodyPr wrap="square">
            <a:spAutoFit/>
          </a:bodyPr>
          <a:lstStyle/>
          <a:p>
            <a:pPr marL="568325" indent="-568325"/>
            <a:r>
              <a:rPr lang="en-SG" sz="1200" dirty="0" smtClean="0"/>
              <a:t>6. Cho, S. D.; Holcomb, J. B.; </a:t>
            </a:r>
            <a:r>
              <a:rPr lang="en-SG" sz="1200" dirty="0" err="1" smtClean="0"/>
              <a:t>Tieu</a:t>
            </a:r>
            <a:r>
              <a:rPr lang="en-SG" sz="1200" dirty="0" smtClean="0"/>
              <a:t>, B. H.; et al., </a:t>
            </a:r>
            <a:r>
              <a:rPr lang="en-SG" sz="1200" i="1" dirty="0" smtClean="0"/>
              <a:t>Shock</a:t>
            </a:r>
            <a:r>
              <a:rPr lang="en-SG" sz="1200" dirty="0" smtClean="0"/>
              <a:t> </a:t>
            </a:r>
            <a:r>
              <a:rPr lang="en-SG" sz="1200" b="1" dirty="0" smtClean="0"/>
              <a:t>2009</a:t>
            </a:r>
            <a:r>
              <a:rPr lang="en-SG" sz="1200" dirty="0" smtClean="0"/>
              <a:t>, 31, 87.</a:t>
            </a:r>
          </a:p>
          <a:p>
            <a:r>
              <a:rPr lang="en-SG" sz="1200" dirty="0" smtClean="0"/>
              <a:t>7. Wong, Y. C.; Lai, Y. Y.; Tan, et al., </a:t>
            </a:r>
            <a:r>
              <a:rPr lang="en-SG" sz="1200" i="1" dirty="0" smtClean="0"/>
              <a:t>Shock </a:t>
            </a:r>
            <a:r>
              <a:rPr lang="en-SG" sz="1200" b="1" dirty="0" smtClean="0"/>
              <a:t>2015,</a:t>
            </a:r>
            <a:r>
              <a:rPr lang="en-SG" sz="1200" dirty="0" smtClean="0"/>
              <a:t> 43 (2).</a:t>
            </a:r>
          </a:p>
        </p:txBody>
      </p:sp>
      <p:sp>
        <p:nvSpPr>
          <p:cNvPr id="15" name="Slide Number Placeholder 14"/>
          <p:cNvSpPr>
            <a:spLocks noGrp="1"/>
          </p:cNvSpPr>
          <p:nvPr>
            <p:ph type="sldNum" sz="quarter" idx="12"/>
          </p:nvPr>
        </p:nvSpPr>
        <p:spPr/>
        <p:txBody>
          <a:bodyPr/>
          <a:lstStyle/>
          <a:p>
            <a:fld id="{F6968009-DD02-4525-88D4-26D87DC716EC}" type="slidenum">
              <a:rPr lang="en-SG" smtClean="0"/>
              <a:pPr/>
              <a:t>14</a:t>
            </a:fld>
            <a:endParaRPr lang="en-SG"/>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315200" cy="990600"/>
          </a:xfrm>
        </p:spPr>
        <p:txBody>
          <a:bodyPr anchor="ctr">
            <a:normAutofit/>
          </a:bodyPr>
          <a:lstStyle/>
          <a:p>
            <a:r>
              <a:rPr lang="en-US" b="1" dirty="0" smtClean="0"/>
              <a:t>Instrumental Analysis</a:t>
            </a:r>
            <a:endParaRPr lang="en-SG" b="1" dirty="0"/>
          </a:p>
        </p:txBody>
      </p:sp>
      <p:sp>
        <p:nvSpPr>
          <p:cNvPr id="5" name="TextBox 4"/>
          <p:cNvSpPr txBox="1"/>
          <p:nvPr/>
        </p:nvSpPr>
        <p:spPr>
          <a:xfrm>
            <a:off x="2824802" y="2133600"/>
            <a:ext cx="2661598" cy="738664"/>
          </a:xfrm>
          <a:prstGeom prst="rect">
            <a:avLst/>
          </a:prstGeom>
          <a:noFill/>
        </p:spPr>
        <p:txBody>
          <a:bodyPr wrap="square" rtlCol="0">
            <a:spAutoFit/>
          </a:bodyPr>
          <a:lstStyle/>
          <a:p>
            <a:pPr marL="223838" indent="-223838">
              <a:buAutoNum type="arabicPeriod"/>
            </a:pPr>
            <a:r>
              <a:rPr lang="en-US" sz="1400" dirty="0" smtClean="0"/>
              <a:t>Protein precipitation with ice-cold methanol</a:t>
            </a:r>
          </a:p>
          <a:p>
            <a:pPr marL="223838" indent="-223838">
              <a:buAutoNum type="arabicPeriod"/>
            </a:pPr>
            <a:r>
              <a:rPr lang="en-US" sz="1400" dirty="0" smtClean="0"/>
              <a:t>Centrifugation</a:t>
            </a:r>
            <a:endParaRPr lang="en-SG" sz="1400" dirty="0"/>
          </a:p>
        </p:txBody>
      </p:sp>
      <p:sp>
        <p:nvSpPr>
          <p:cNvPr id="6" name="Rounded Rectangle 5"/>
          <p:cNvSpPr/>
          <p:nvPr/>
        </p:nvSpPr>
        <p:spPr>
          <a:xfrm>
            <a:off x="1891352" y="1600200"/>
            <a:ext cx="1905000" cy="457200"/>
          </a:xfrm>
          <a:prstGeom prst="roundRect">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6200000" scaled="1"/>
            <a:tileRect/>
          </a:gradFill>
          <a:ln>
            <a:solidFill>
              <a:srgbClr val="C6D9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Plasma sample</a:t>
            </a:r>
            <a:endParaRPr lang="en-SG" sz="1600" dirty="0">
              <a:solidFill>
                <a:schemeClr val="tx1"/>
              </a:solidFill>
            </a:endParaRPr>
          </a:p>
        </p:txBody>
      </p:sp>
      <p:sp>
        <p:nvSpPr>
          <p:cNvPr id="8" name="Rounded Rectangle 7"/>
          <p:cNvSpPr/>
          <p:nvPr/>
        </p:nvSpPr>
        <p:spPr>
          <a:xfrm>
            <a:off x="1883392" y="2971800"/>
            <a:ext cx="1905000" cy="457200"/>
          </a:xfrm>
          <a:prstGeom prst="roundRect">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6200000" scaled="1"/>
            <a:tileRect/>
          </a:gradFill>
          <a:ln>
            <a:solidFill>
              <a:srgbClr val="C6D9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Supernatant</a:t>
            </a:r>
            <a:endParaRPr lang="en-SG" sz="1600" dirty="0">
              <a:solidFill>
                <a:schemeClr val="tx1"/>
              </a:solidFill>
            </a:endParaRPr>
          </a:p>
        </p:txBody>
      </p:sp>
      <p:sp>
        <p:nvSpPr>
          <p:cNvPr id="35" name="Rounded Rectangle 34"/>
          <p:cNvSpPr/>
          <p:nvPr/>
        </p:nvSpPr>
        <p:spPr>
          <a:xfrm>
            <a:off x="366932" y="4953000"/>
            <a:ext cx="1905000" cy="457200"/>
          </a:xfrm>
          <a:prstGeom prst="roundRect">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6200000" scaled="1"/>
            <a:tileRect/>
          </a:gradFill>
          <a:ln>
            <a:solidFill>
              <a:srgbClr val="C6D9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Dried extracts</a:t>
            </a:r>
            <a:endParaRPr lang="en-SG" sz="1600" dirty="0">
              <a:solidFill>
                <a:schemeClr val="tx1"/>
              </a:solidFill>
            </a:endParaRPr>
          </a:p>
        </p:txBody>
      </p:sp>
      <p:sp>
        <p:nvSpPr>
          <p:cNvPr id="36" name="Rounded Rectangle 35"/>
          <p:cNvSpPr/>
          <p:nvPr/>
        </p:nvSpPr>
        <p:spPr>
          <a:xfrm>
            <a:off x="366932" y="5729068"/>
            <a:ext cx="1905000" cy="457200"/>
          </a:xfrm>
          <a:prstGeom prst="roundRect">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6200000" scaled="1"/>
            <a:tileRect/>
          </a:gradFill>
          <a:ln>
            <a:solidFill>
              <a:srgbClr val="C6D9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HILIC LC-MS analysis</a:t>
            </a:r>
          </a:p>
          <a:p>
            <a:pPr algn="ctr"/>
            <a:r>
              <a:rPr lang="en-US" sz="1600" dirty="0" smtClean="0">
                <a:solidFill>
                  <a:schemeClr val="tx1"/>
                </a:solidFill>
              </a:rPr>
              <a:t>(QTOF MS)</a:t>
            </a:r>
          </a:p>
        </p:txBody>
      </p:sp>
      <p:cxnSp>
        <p:nvCxnSpPr>
          <p:cNvPr id="40" name="Straight Arrow Connector 39"/>
          <p:cNvCxnSpPr>
            <a:stCxn id="35" idx="2"/>
            <a:endCxn id="36" idx="0"/>
          </p:cNvCxnSpPr>
          <p:nvPr/>
        </p:nvCxnSpPr>
        <p:spPr>
          <a:xfrm>
            <a:off x="1319432" y="5410200"/>
            <a:ext cx="0" cy="3188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295400" y="5410200"/>
            <a:ext cx="1905000" cy="307777"/>
          </a:xfrm>
          <a:prstGeom prst="rect">
            <a:avLst/>
          </a:prstGeom>
          <a:noFill/>
        </p:spPr>
        <p:txBody>
          <a:bodyPr wrap="square" rtlCol="0">
            <a:spAutoFit/>
          </a:bodyPr>
          <a:lstStyle/>
          <a:p>
            <a:pPr marL="342900" indent="-342900"/>
            <a:r>
              <a:rPr lang="en-US" sz="1400" dirty="0" smtClean="0"/>
              <a:t>Reconstitution</a:t>
            </a:r>
            <a:endParaRPr lang="en-SG" sz="1400" dirty="0"/>
          </a:p>
        </p:txBody>
      </p:sp>
      <p:cxnSp>
        <p:nvCxnSpPr>
          <p:cNvPr id="46" name="Elbow Connector 45"/>
          <p:cNvCxnSpPr>
            <a:stCxn id="6" idx="3"/>
            <a:endCxn id="47" idx="0"/>
          </p:cNvCxnSpPr>
          <p:nvPr/>
        </p:nvCxnSpPr>
        <p:spPr>
          <a:xfrm>
            <a:off x="3796352" y="1828800"/>
            <a:ext cx="3086100" cy="9144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47" name="Rounded Rectangle 46"/>
          <p:cNvSpPr/>
          <p:nvPr/>
        </p:nvSpPr>
        <p:spPr>
          <a:xfrm>
            <a:off x="5929952" y="2743200"/>
            <a:ext cx="1905000" cy="457200"/>
          </a:xfrm>
          <a:prstGeom prst="roundRect">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6200000" scaled="1"/>
            <a:tileRect/>
          </a:gradFill>
          <a:ln>
            <a:solidFill>
              <a:srgbClr val="C6D9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Plasma-NMR solvent solution</a:t>
            </a:r>
            <a:endParaRPr lang="en-SG" sz="1600" dirty="0">
              <a:solidFill>
                <a:schemeClr val="tx1"/>
              </a:solidFill>
            </a:endParaRPr>
          </a:p>
        </p:txBody>
      </p:sp>
      <p:sp>
        <p:nvSpPr>
          <p:cNvPr id="55" name="TextBox 54"/>
          <p:cNvSpPr txBox="1"/>
          <p:nvPr/>
        </p:nvSpPr>
        <p:spPr>
          <a:xfrm>
            <a:off x="6885296" y="1752600"/>
            <a:ext cx="2106304" cy="954107"/>
          </a:xfrm>
          <a:prstGeom prst="rect">
            <a:avLst/>
          </a:prstGeom>
          <a:noFill/>
        </p:spPr>
        <p:txBody>
          <a:bodyPr wrap="square" rtlCol="0">
            <a:spAutoFit/>
          </a:bodyPr>
          <a:lstStyle/>
          <a:p>
            <a:r>
              <a:rPr lang="en-US" sz="1400" dirty="0" smtClean="0"/>
              <a:t>Add saline 10% D</a:t>
            </a:r>
            <a:r>
              <a:rPr lang="en-US" sz="1400" baseline="-25000" dirty="0" smtClean="0"/>
              <a:t>2</a:t>
            </a:r>
            <a:r>
              <a:rPr lang="en-US" sz="1400" dirty="0" smtClean="0"/>
              <a:t>O with DSS (NMR standard – 4,4-dimethyl-4-silapentane-1-sulfonic acid))</a:t>
            </a:r>
          </a:p>
        </p:txBody>
      </p:sp>
      <p:sp>
        <p:nvSpPr>
          <p:cNvPr id="56" name="Rounded Rectangle 55"/>
          <p:cNvSpPr/>
          <p:nvPr/>
        </p:nvSpPr>
        <p:spPr>
          <a:xfrm>
            <a:off x="5929952" y="3733800"/>
            <a:ext cx="1905000" cy="609600"/>
          </a:xfrm>
          <a:prstGeom prst="roundRect">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6200000" scaled="1"/>
            <a:tileRect/>
          </a:gradFill>
          <a:ln>
            <a:solidFill>
              <a:srgbClr val="C6D9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NMR Analysis</a:t>
            </a:r>
          </a:p>
        </p:txBody>
      </p:sp>
      <p:cxnSp>
        <p:nvCxnSpPr>
          <p:cNvPr id="58" name="Straight Arrow Connector 57"/>
          <p:cNvCxnSpPr>
            <a:stCxn id="47" idx="2"/>
            <a:endCxn id="56" idx="0"/>
          </p:cNvCxnSpPr>
          <p:nvPr/>
        </p:nvCxnSpPr>
        <p:spPr>
          <a:xfrm>
            <a:off x="6882452" y="3200400"/>
            <a:ext cx="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56" idx="2"/>
            <a:endCxn id="64" idx="0"/>
          </p:cNvCxnSpPr>
          <p:nvPr/>
        </p:nvCxnSpPr>
        <p:spPr>
          <a:xfrm>
            <a:off x="6882452" y="4343400"/>
            <a:ext cx="0" cy="19567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4" name="Rounded Rectangle 63"/>
          <p:cNvSpPr/>
          <p:nvPr/>
        </p:nvSpPr>
        <p:spPr>
          <a:xfrm>
            <a:off x="5929952" y="6300104"/>
            <a:ext cx="1905000" cy="481696"/>
          </a:xfrm>
          <a:prstGeom prst="roundRect">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6200000" scaled="1"/>
            <a:tileRect/>
          </a:gradFill>
          <a:ln>
            <a:solidFill>
              <a:srgbClr val="C6D9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Data Extraction &amp; Analysis</a:t>
            </a:r>
            <a:endParaRPr lang="en-SG" sz="1600" dirty="0">
              <a:solidFill>
                <a:schemeClr val="tx1"/>
              </a:solidFill>
            </a:endParaRPr>
          </a:p>
        </p:txBody>
      </p:sp>
      <p:cxnSp>
        <p:nvCxnSpPr>
          <p:cNvPr id="69" name="Straight Arrow Connector 68"/>
          <p:cNvCxnSpPr>
            <a:stCxn id="34" idx="2"/>
            <a:endCxn id="38" idx="0"/>
          </p:cNvCxnSpPr>
          <p:nvPr/>
        </p:nvCxnSpPr>
        <p:spPr>
          <a:xfrm>
            <a:off x="4443632" y="5410200"/>
            <a:ext cx="0" cy="3387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6" idx="2"/>
            <a:endCxn id="8" idx="0"/>
          </p:cNvCxnSpPr>
          <p:nvPr/>
        </p:nvCxnSpPr>
        <p:spPr>
          <a:xfrm flipH="1">
            <a:off x="2835892" y="2057400"/>
            <a:ext cx="796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 name="Rounded Rectangle 50"/>
          <p:cNvSpPr/>
          <p:nvPr/>
        </p:nvSpPr>
        <p:spPr>
          <a:xfrm>
            <a:off x="367352" y="4114800"/>
            <a:ext cx="1905000" cy="457200"/>
          </a:xfrm>
          <a:prstGeom prst="roundRect">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6200000" scaled="1"/>
            <a:tileRect/>
          </a:gradFill>
          <a:ln>
            <a:solidFill>
              <a:srgbClr val="C6D9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HILIC LC-MS Aliquot</a:t>
            </a:r>
            <a:endParaRPr lang="en-SG" sz="1600" dirty="0">
              <a:solidFill>
                <a:schemeClr val="tx1"/>
              </a:solidFill>
            </a:endParaRPr>
          </a:p>
        </p:txBody>
      </p:sp>
      <p:sp>
        <p:nvSpPr>
          <p:cNvPr id="52" name="Rounded Rectangle 51"/>
          <p:cNvSpPr/>
          <p:nvPr/>
        </p:nvSpPr>
        <p:spPr>
          <a:xfrm>
            <a:off x="3491552" y="4114800"/>
            <a:ext cx="1905000" cy="457200"/>
          </a:xfrm>
          <a:prstGeom prst="roundRect">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6200000" scaled="1"/>
            <a:tileRect/>
          </a:gradFill>
          <a:ln>
            <a:solidFill>
              <a:srgbClr val="C6D9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RPLC-MS Aliquot</a:t>
            </a:r>
            <a:endParaRPr lang="en-SG" sz="1600" dirty="0">
              <a:solidFill>
                <a:schemeClr val="tx1"/>
              </a:solidFill>
            </a:endParaRPr>
          </a:p>
        </p:txBody>
      </p:sp>
      <p:cxnSp>
        <p:nvCxnSpPr>
          <p:cNvPr id="54" name="Elbow Connector 53"/>
          <p:cNvCxnSpPr>
            <a:stCxn id="8" idx="2"/>
            <a:endCxn id="51" idx="0"/>
          </p:cNvCxnSpPr>
          <p:nvPr/>
        </p:nvCxnSpPr>
        <p:spPr>
          <a:xfrm rot="5400000">
            <a:off x="1734972" y="3013880"/>
            <a:ext cx="685800" cy="151604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Shape 58"/>
          <p:cNvCxnSpPr>
            <a:stCxn id="8" idx="2"/>
            <a:endCxn id="52" idx="0"/>
          </p:cNvCxnSpPr>
          <p:nvPr/>
        </p:nvCxnSpPr>
        <p:spPr>
          <a:xfrm rot="16200000" flipH="1">
            <a:off x="3297072" y="2967820"/>
            <a:ext cx="685800" cy="160816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Elbow Connector 65"/>
          <p:cNvCxnSpPr>
            <a:stCxn id="52" idx="2"/>
            <a:endCxn id="34" idx="0"/>
          </p:cNvCxnSpPr>
          <p:nvPr/>
        </p:nvCxnSpPr>
        <p:spPr>
          <a:xfrm rot="5400000">
            <a:off x="4253342" y="4762290"/>
            <a:ext cx="381000" cy="42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405532" y="4614204"/>
            <a:ext cx="1905000" cy="307777"/>
          </a:xfrm>
          <a:prstGeom prst="rect">
            <a:avLst/>
          </a:prstGeom>
          <a:noFill/>
        </p:spPr>
        <p:txBody>
          <a:bodyPr wrap="square" rtlCol="0">
            <a:spAutoFit/>
          </a:bodyPr>
          <a:lstStyle/>
          <a:p>
            <a:pPr marL="342900" indent="-342900"/>
            <a:r>
              <a:rPr lang="en-US" sz="1400" dirty="0" smtClean="0"/>
              <a:t>Vacuum centrifugation</a:t>
            </a:r>
            <a:endParaRPr lang="en-SG" sz="1400" dirty="0"/>
          </a:p>
        </p:txBody>
      </p:sp>
      <p:sp>
        <p:nvSpPr>
          <p:cNvPr id="34" name="Rounded Rectangle 33"/>
          <p:cNvSpPr/>
          <p:nvPr/>
        </p:nvSpPr>
        <p:spPr>
          <a:xfrm>
            <a:off x="3491132" y="4953000"/>
            <a:ext cx="1905000" cy="457200"/>
          </a:xfrm>
          <a:prstGeom prst="roundRect">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6200000" scaled="1"/>
            <a:tileRect/>
          </a:gradFill>
          <a:ln>
            <a:solidFill>
              <a:srgbClr val="C6D9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Dried extracts</a:t>
            </a:r>
            <a:endParaRPr lang="en-SG" sz="1600" dirty="0">
              <a:solidFill>
                <a:schemeClr val="tx1"/>
              </a:solidFill>
            </a:endParaRPr>
          </a:p>
        </p:txBody>
      </p:sp>
      <p:sp>
        <p:nvSpPr>
          <p:cNvPr id="38" name="Rounded Rectangle 37"/>
          <p:cNvSpPr/>
          <p:nvPr/>
        </p:nvSpPr>
        <p:spPr>
          <a:xfrm>
            <a:off x="3491132" y="5748996"/>
            <a:ext cx="1905000" cy="457200"/>
          </a:xfrm>
          <a:prstGeom prst="roundRect">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6200000" scaled="1"/>
            <a:tileRect/>
          </a:gradFill>
          <a:ln>
            <a:solidFill>
              <a:srgbClr val="C6D9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RPLC-MS analysis</a:t>
            </a:r>
          </a:p>
          <a:p>
            <a:pPr algn="ctr"/>
            <a:r>
              <a:rPr lang="en-US" sz="1600" dirty="0" smtClean="0">
                <a:solidFill>
                  <a:schemeClr val="tx1"/>
                </a:solidFill>
              </a:rPr>
              <a:t>(QTOF MS)</a:t>
            </a:r>
          </a:p>
        </p:txBody>
      </p:sp>
      <p:cxnSp>
        <p:nvCxnSpPr>
          <p:cNvPr id="45" name="Straight Arrow Connector 44"/>
          <p:cNvCxnSpPr>
            <a:stCxn id="51" idx="2"/>
            <a:endCxn id="35" idx="0"/>
          </p:cNvCxnSpPr>
          <p:nvPr/>
        </p:nvCxnSpPr>
        <p:spPr>
          <a:xfrm flipH="1">
            <a:off x="1319432" y="4572000"/>
            <a:ext cx="42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4419600" y="5407223"/>
            <a:ext cx="1905000" cy="307777"/>
          </a:xfrm>
          <a:prstGeom prst="rect">
            <a:avLst/>
          </a:prstGeom>
          <a:noFill/>
        </p:spPr>
        <p:txBody>
          <a:bodyPr wrap="square" rtlCol="0">
            <a:spAutoFit/>
          </a:bodyPr>
          <a:lstStyle/>
          <a:p>
            <a:pPr marL="342900" indent="-342900"/>
            <a:r>
              <a:rPr lang="en-US" sz="1400" dirty="0" smtClean="0"/>
              <a:t>Reconstitution</a:t>
            </a:r>
            <a:endParaRPr lang="en-SG" sz="1400" dirty="0"/>
          </a:p>
        </p:txBody>
      </p:sp>
      <p:cxnSp>
        <p:nvCxnSpPr>
          <p:cNvPr id="68" name="Shape 67"/>
          <p:cNvCxnSpPr>
            <a:stCxn id="36" idx="2"/>
            <a:endCxn id="64" idx="1"/>
          </p:cNvCxnSpPr>
          <p:nvPr/>
        </p:nvCxnSpPr>
        <p:spPr>
          <a:xfrm rot="16200000" flipH="1">
            <a:off x="3447350" y="4058350"/>
            <a:ext cx="354684" cy="461052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 name="Shape 70"/>
          <p:cNvCxnSpPr>
            <a:stCxn id="38" idx="2"/>
            <a:endCxn id="64" idx="1"/>
          </p:cNvCxnSpPr>
          <p:nvPr/>
        </p:nvCxnSpPr>
        <p:spPr>
          <a:xfrm rot="16200000" flipH="1">
            <a:off x="5019414" y="5630414"/>
            <a:ext cx="334756" cy="148632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1295400" y="4614204"/>
            <a:ext cx="1905000" cy="307777"/>
          </a:xfrm>
          <a:prstGeom prst="rect">
            <a:avLst/>
          </a:prstGeom>
          <a:noFill/>
        </p:spPr>
        <p:txBody>
          <a:bodyPr wrap="square" rtlCol="0">
            <a:spAutoFit/>
          </a:bodyPr>
          <a:lstStyle/>
          <a:p>
            <a:pPr marL="342900" indent="-342900"/>
            <a:r>
              <a:rPr lang="en-US" sz="1400" dirty="0" smtClean="0"/>
              <a:t>Vacuum centrifugation</a:t>
            </a:r>
            <a:endParaRPr lang="en-SG" sz="1400" dirty="0"/>
          </a:p>
        </p:txBody>
      </p:sp>
      <p:sp>
        <p:nvSpPr>
          <p:cNvPr id="32" name="Slide Number Placeholder 31"/>
          <p:cNvSpPr>
            <a:spLocks noGrp="1"/>
          </p:cNvSpPr>
          <p:nvPr>
            <p:ph type="sldNum" sz="quarter" idx="12"/>
          </p:nvPr>
        </p:nvSpPr>
        <p:spPr/>
        <p:txBody>
          <a:bodyPr/>
          <a:lstStyle/>
          <a:p>
            <a:fld id="{F6968009-DD02-4525-88D4-26D87DC716EC}" type="slidenum">
              <a:rPr lang="en-SG" smtClean="0"/>
              <a:pPr/>
              <a:t>15</a:t>
            </a:fld>
            <a:endParaRPr lang="en-SG"/>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05800" cy="1143000"/>
          </a:xfrm>
        </p:spPr>
        <p:txBody>
          <a:bodyPr>
            <a:normAutofit/>
          </a:bodyPr>
          <a:lstStyle/>
          <a:p>
            <a:r>
              <a:rPr lang="en-US" b="1" dirty="0" smtClean="0"/>
              <a:t>Data Processing &amp; Analysis</a:t>
            </a:r>
            <a:endParaRPr lang="en-SG" b="1" dirty="0"/>
          </a:p>
        </p:txBody>
      </p:sp>
      <p:graphicFrame>
        <p:nvGraphicFramePr>
          <p:cNvPr id="11" name="Diagram 10"/>
          <p:cNvGraphicFramePr/>
          <p:nvPr/>
        </p:nvGraphicFramePr>
        <p:xfrm>
          <a:off x="304800" y="1752600"/>
          <a:ext cx="8534400" cy="485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F6968009-DD02-4525-88D4-26D87DC716EC}" type="slidenum">
              <a:rPr lang="en-SG" smtClean="0"/>
              <a:pPr/>
              <a:t>16</a:t>
            </a:fld>
            <a:endParaRPr lang="en-SG"/>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graphicEl>
                                              <a:dgm id="{E3ECF954-B56A-444E-8731-B7EBF030F094}"/>
                                            </p:graphicEl>
                                          </p:spTgt>
                                        </p:tgtEl>
                                        <p:attrNameLst>
                                          <p:attrName>style.visibility</p:attrName>
                                        </p:attrNameLst>
                                      </p:cBhvr>
                                      <p:to>
                                        <p:strVal val="visible"/>
                                      </p:to>
                                    </p:set>
                                    <p:animEffect transition="in" filter="fade">
                                      <p:cBhvr>
                                        <p:cTn id="7" dur="500"/>
                                        <p:tgtEl>
                                          <p:spTgt spid="11">
                                            <p:graphicEl>
                                              <a:dgm id="{E3ECF954-B56A-444E-8731-B7EBF030F09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graphicEl>
                                              <a:dgm id="{D3A2D79A-D56E-4508-9FA9-8F20C43ECD4A}"/>
                                            </p:graphicEl>
                                          </p:spTgt>
                                        </p:tgtEl>
                                        <p:attrNameLst>
                                          <p:attrName>style.visibility</p:attrName>
                                        </p:attrNameLst>
                                      </p:cBhvr>
                                      <p:to>
                                        <p:strVal val="visible"/>
                                      </p:to>
                                    </p:set>
                                    <p:animEffect transition="in" filter="fade">
                                      <p:cBhvr>
                                        <p:cTn id="12" dur="500"/>
                                        <p:tgtEl>
                                          <p:spTgt spid="11">
                                            <p:graphicEl>
                                              <a:dgm id="{D3A2D79A-D56E-4508-9FA9-8F20C43ECD4A}"/>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graphicEl>
                                              <a:dgm id="{56CA270F-8B99-468A-99F8-E7770F66CFEA}"/>
                                            </p:graphicEl>
                                          </p:spTgt>
                                        </p:tgtEl>
                                        <p:attrNameLst>
                                          <p:attrName>style.visibility</p:attrName>
                                        </p:attrNameLst>
                                      </p:cBhvr>
                                      <p:to>
                                        <p:strVal val="visible"/>
                                      </p:to>
                                    </p:set>
                                    <p:animEffect transition="in" filter="fade">
                                      <p:cBhvr>
                                        <p:cTn id="15" dur="500"/>
                                        <p:tgtEl>
                                          <p:spTgt spid="11">
                                            <p:graphicEl>
                                              <a:dgm id="{56CA270F-8B99-468A-99F8-E7770F66CFEA}"/>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graphicEl>
                                              <a:dgm id="{0599F6A5-655A-4F8C-8BA3-BBB21D5F444C}"/>
                                            </p:graphicEl>
                                          </p:spTgt>
                                        </p:tgtEl>
                                        <p:attrNameLst>
                                          <p:attrName>style.visibility</p:attrName>
                                        </p:attrNameLst>
                                      </p:cBhvr>
                                      <p:to>
                                        <p:strVal val="visible"/>
                                      </p:to>
                                    </p:set>
                                    <p:animEffect transition="in" filter="fade">
                                      <p:cBhvr>
                                        <p:cTn id="20" dur="500"/>
                                        <p:tgtEl>
                                          <p:spTgt spid="11">
                                            <p:graphicEl>
                                              <a:dgm id="{0599F6A5-655A-4F8C-8BA3-BBB21D5F444C}"/>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graphicEl>
                                              <a:dgm id="{AC20C926-E9D8-47F0-B227-FA175112555B}"/>
                                            </p:graphicEl>
                                          </p:spTgt>
                                        </p:tgtEl>
                                        <p:attrNameLst>
                                          <p:attrName>style.visibility</p:attrName>
                                        </p:attrNameLst>
                                      </p:cBhvr>
                                      <p:to>
                                        <p:strVal val="visible"/>
                                      </p:to>
                                    </p:set>
                                    <p:animEffect transition="in" filter="fade">
                                      <p:cBhvr>
                                        <p:cTn id="23" dur="500"/>
                                        <p:tgtEl>
                                          <p:spTgt spid="11">
                                            <p:graphicEl>
                                              <a:dgm id="{AC20C926-E9D8-47F0-B227-FA175112555B}"/>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graphicEl>
                                              <a:dgm id="{A916DD1C-D3E4-48B4-B440-1B369AE525D5}"/>
                                            </p:graphicEl>
                                          </p:spTgt>
                                        </p:tgtEl>
                                        <p:attrNameLst>
                                          <p:attrName>style.visibility</p:attrName>
                                        </p:attrNameLst>
                                      </p:cBhvr>
                                      <p:to>
                                        <p:strVal val="visible"/>
                                      </p:to>
                                    </p:set>
                                    <p:animEffect transition="in" filter="fade">
                                      <p:cBhvr>
                                        <p:cTn id="28" dur="500"/>
                                        <p:tgtEl>
                                          <p:spTgt spid="11">
                                            <p:graphicEl>
                                              <a:dgm id="{A916DD1C-D3E4-48B4-B440-1B369AE525D5}"/>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graphicEl>
                                              <a:dgm id="{B260C891-E4F1-4140-B041-35F11C24A4CF}"/>
                                            </p:graphicEl>
                                          </p:spTgt>
                                        </p:tgtEl>
                                        <p:attrNameLst>
                                          <p:attrName>style.visibility</p:attrName>
                                        </p:attrNameLst>
                                      </p:cBhvr>
                                      <p:to>
                                        <p:strVal val="visible"/>
                                      </p:to>
                                    </p:set>
                                    <p:animEffect transition="in" filter="fade">
                                      <p:cBhvr>
                                        <p:cTn id="31" dur="500"/>
                                        <p:tgtEl>
                                          <p:spTgt spid="11">
                                            <p:graphicEl>
                                              <a:dgm id="{B260C891-E4F1-4140-B041-35F11C24A4CF}"/>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
                                            <p:graphicEl>
                                              <a:dgm id="{09415E76-2303-4B98-ACD1-4FCC39A77208}"/>
                                            </p:graphicEl>
                                          </p:spTgt>
                                        </p:tgtEl>
                                        <p:attrNameLst>
                                          <p:attrName>style.visibility</p:attrName>
                                        </p:attrNameLst>
                                      </p:cBhvr>
                                      <p:to>
                                        <p:strVal val="visible"/>
                                      </p:to>
                                    </p:set>
                                    <p:animEffect transition="in" filter="fade">
                                      <p:cBhvr>
                                        <p:cTn id="36" dur="500"/>
                                        <p:tgtEl>
                                          <p:spTgt spid="11">
                                            <p:graphicEl>
                                              <a:dgm id="{09415E76-2303-4B98-ACD1-4FCC39A77208}"/>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
                                            <p:graphicEl>
                                              <a:dgm id="{54A4E75E-524B-4B21-9773-8F223029568E}"/>
                                            </p:graphicEl>
                                          </p:spTgt>
                                        </p:tgtEl>
                                        <p:attrNameLst>
                                          <p:attrName>style.visibility</p:attrName>
                                        </p:attrNameLst>
                                      </p:cBhvr>
                                      <p:to>
                                        <p:strVal val="visible"/>
                                      </p:to>
                                    </p:set>
                                    <p:animEffect transition="in" filter="fade">
                                      <p:cBhvr>
                                        <p:cTn id="39" dur="500"/>
                                        <p:tgtEl>
                                          <p:spTgt spid="11">
                                            <p:graphicEl>
                                              <a:dgm id="{54A4E75E-524B-4B21-9773-8F223029568E}"/>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1">
                                            <p:graphicEl>
                                              <a:dgm id="{F2BD9EAD-45C0-4263-9D67-4E63C8548EBC}"/>
                                            </p:graphicEl>
                                          </p:spTgt>
                                        </p:tgtEl>
                                        <p:attrNameLst>
                                          <p:attrName>style.visibility</p:attrName>
                                        </p:attrNameLst>
                                      </p:cBhvr>
                                      <p:to>
                                        <p:strVal val="visible"/>
                                      </p:to>
                                    </p:set>
                                    <p:animEffect transition="in" filter="fade">
                                      <p:cBhvr>
                                        <p:cTn id="44" dur="500"/>
                                        <p:tgtEl>
                                          <p:spTgt spid="11">
                                            <p:graphicEl>
                                              <a:dgm id="{F2BD9EAD-45C0-4263-9D67-4E63C8548EBC}"/>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1">
                                            <p:graphicEl>
                                              <a:dgm id="{38F31F27-31EA-4E5F-B549-3D3AA4E6E89A}"/>
                                            </p:graphicEl>
                                          </p:spTgt>
                                        </p:tgtEl>
                                        <p:attrNameLst>
                                          <p:attrName>style.visibility</p:attrName>
                                        </p:attrNameLst>
                                      </p:cBhvr>
                                      <p:to>
                                        <p:strVal val="visible"/>
                                      </p:to>
                                    </p:set>
                                    <p:animEffect transition="in" filter="fade">
                                      <p:cBhvr>
                                        <p:cTn id="47" dur="500"/>
                                        <p:tgtEl>
                                          <p:spTgt spid="11">
                                            <p:graphicEl>
                                              <a:dgm id="{38F31F27-31EA-4E5F-B549-3D3AA4E6E89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990600" y="3124200"/>
            <a:ext cx="7132321" cy="3124200"/>
          </a:xfrm>
          <a:prstGeom prst="rect">
            <a:avLst/>
          </a:prstGeom>
          <a:noFill/>
          <a:ln w="9525">
            <a:noFill/>
            <a:miter lim="800000"/>
            <a:headEnd/>
            <a:tailEnd/>
          </a:ln>
        </p:spPr>
      </p:pic>
      <p:pic>
        <p:nvPicPr>
          <p:cNvPr id="3074" name="Picture 2"/>
          <p:cNvPicPr>
            <a:picLocks noChangeAspect="1" noChangeArrowheads="1"/>
          </p:cNvPicPr>
          <p:nvPr/>
        </p:nvPicPr>
        <p:blipFill>
          <a:blip r:embed="rId4" cstate="print"/>
          <a:srcRect/>
          <a:stretch>
            <a:fillRect/>
          </a:stretch>
        </p:blipFill>
        <p:spPr bwMode="auto">
          <a:xfrm>
            <a:off x="1066800" y="218172"/>
            <a:ext cx="7086600" cy="3058427"/>
          </a:xfrm>
          <a:prstGeom prst="rect">
            <a:avLst/>
          </a:prstGeom>
          <a:noFill/>
          <a:ln w="9525">
            <a:noFill/>
            <a:miter lim="800000"/>
            <a:headEnd/>
            <a:tailEnd/>
          </a:ln>
        </p:spPr>
      </p:pic>
      <p:sp>
        <p:nvSpPr>
          <p:cNvPr id="6" name="TextBox 5"/>
          <p:cNvSpPr txBox="1"/>
          <p:nvPr/>
        </p:nvSpPr>
        <p:spPr>
          <a:xfrm>
            <a:off x="990601" y="1371599"/>
            <a:ext cx="1447800" cy="369332"/>
          </a:xfrm>
          <a:prstGeom prst="rect">
            <a:avLst/>
          </a:prstGeom>
          <a:noFill/>
        </p:spPr>
        <p:txBody>
          <a:bodyPr wrap="square" rtlCol="0">
            <a:spAutoFit/>
          </a:bodyPr>
          <a:lstStyle/>
          <a:p>
            <a:r>
              <a:rPr lang="en-US" dirty="0" smtClean="0"/>
              <a:t>Before Sham</a:t>
            </a:r>
            <a:endParaRPr lang="en-SG" dirty="0"/>
          </a:p>
        </p:txBody>
      </p:sp>
      <p:sp>
        <p:nvSpPr>
          <p:cNvPr id="7" name="TextBox 6"/>
          <p:cNvSpPr txBox="1"/>
          <p:nvPr/>
        </p:nvSpPr>
        <p:spPr>
          <a:xfrm>
            <a:off x="990601" y="2438399"/>
            <a:ext cx="1447800" cy="369332"/>
          </a:xfrm>
          <a:prstGeom prst="rect">
            <a:avLst/>
          </a:prstGeom>
          <a:noFill/>
        </p:spPr>
        <p:txBody>
          <a:bodyPr wrap="square" rtlCol="0">
            <a:spAutoFit/>
          </a:bodyPr>
          <a:lstStyle/>
          <a:p>
            <a:r>
              <a:rPr lang="en-US" dirty="0" smtClean="0">
                <a:solidFill>
                  <a:srgbClr val="FF0000"/>
                </a:solidFill>
              </a:rPr>
              <a:t>After Sham</a:t>
            </a:r>
            <a:endParaRPr lang="en-SG" dirty="0">
              <a:solidFill>
                <a:srgbClr val="FF0000"/>
              </a:solidFill>
            </a:endParaRPr>
          </a:p>
        </p:txBody>
      </p:sp>
      <p:sp>
        <p:nvSpPr>
          <p:cNvPr id="8" name="TextBox 7"/>
          <p:cNvSpPr txBox="1"/>
          <p:nvPr/>
        </p:nvSpPr>
        <p:spPr>
          <a:xfrm>
            <a:off x="1143001" y="4507467"/>
            <a:ext cx="1676400" cy="369332"/>
          </a:xfrm>
          <a:prstGeom prst="rect">
            <a:avLst/>
          </a:prstGeom>
          <a:noFill/>
        </p:spPr>
        <p:txBody>
          <a:bodyPr wrap="square" rtlCol="0">
            <a:spAutoFit/>
          </a:bodyPr>
          <a:lstStyle/>
          <a:p>
            <a:r>
              <a:rPr lang="en-US" dirty="0" smtClean="0"/>
              <a:t>Before Trauma</a:t>
            </a:r>
            <a:endParaRPr lang="en-SG" dirty="0"/>
          </a:p>
        </p:txBody>
      </p:sp>
      <p:sp>
        <p:nvSpPr>
          <p:cNvPr id="9" name="TextBox 8"/>
          <p:cNvSpPr txBox="1"/>
          <p:nvPr/>
        </p:nvSpPr>
        <p:spPr>
          <a:xfrm>
            <a:off x="1143001" y="5450003"/>
            <a:ext cx="1447800" cy="369332"/>
          </a:xfrm>
          <a:prstGeom prst="rect">
            <a:avLst/>
          </a:prstGeom>
          <a:noFill/>
        </p:spPr>
        <p:txBody>
          <a:bodyPr wrap="square" rtlCol="0">
            <a:spAutoFit/>
          </a:bodyPr>
          <a:lstStyle/>
          <a:p>
            <a:r>
              <a:rPr lang="en-US" dirty="0" smtClean="0">
                <a:solidFill>
                  <a:srgbClr val="FF0000"/>
                </a:solidFill>
              </a:rPr>
              <a:t>After Trauma</a:t>
            </a:r>
            <a:endParaRPr lang="en-SG" dirty="0">
              <a:solidFill>
                <a:srgbClr val="FF0000"/>
              </a:solidFill>
            </a:endParaRPr>
          </a:p>
        </p:txBody>
      </p:sp>
      <p:sp>
        <p:nvSpPr>
          <p:cNvPr id="10" name="Rectangle 9"/>
          <p:cNvSpPr/>
          <p:nvPr/>
        </p:nvSpPr>
        <p:spPr>
          <a:xfrm>
            <a:off x="6809874" y="3962400"/>
            <a:ext cx="762000" cy="1981200"/>
          </a:xfrm>
          <a:prstGeom prst="rect">
            <a:avLst/>
          </a:prstGeom>
          <a:no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1" name="Rectangle 10"/>
          <p:cNvSpPr/>
          <p:nvPr/>
        </p:nvSpPr>
        <p:spPr>
          <a:xfrm>
            <a:off x="6096000" y="3962400"/>
            <a:ext cx="228600" cy="1981200"/>
          </a:xfrm>
          <a:prstGeom prst="rect">
            <a:avLst/>
          </a:prstGeom>
          <a:no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3" name="TextBox 12"/>
          <p:cNvSpPr txBox="1"/>
          <p:nvPr/>
        </p:nvSpPr>
        <p:spPr>
          <a:xfrm>
            <a:off x="457200" y="6320135"/>
            <a:ext cx="8305800" cy="461665"/>
          </a:xfrm>
          <a:prstGeom prst="rect">
            <a:avLst/>
          </a:prstGeom>
          <a:noFill/>
        </p:spPr>
        <p:txBody>
          <a:bodyPr wrap="square" rtlCol="0">
            <a:spAutoFit/>
          </a:bodyPr>
          <a:lstStyle/>
          <a:p>
            <a:pPr algn="ctr"/>
            <a:r>
              <a:rPr lang="en-US" sz="2400" b="1" dirty="0" smtClean="0"/>
              <a:t>NMR spectra of the </a:t>
            </a:r>
            <a:r>
              <a:rPr lang="en-US" sz="2400" b="1" dirty="0" err="1" smtClean="0"/>
              <a:t>metabolomic</a:t>
            </a:r>
            <a:r>
              <a:rPr lang="en-US" sz="2400" b="1" dirty="0" smtClean="0"/>
              <a:t> changes after trauma injury</a:t>
            </a:r>
            <a:endParaRPr lang="en-SG" sz="2400" b="1" dirty="0"/>
          </a:p>
        </p:txBody>
      </p:sp>
      <p:sp>
        <p:nvSpPr>
          <p:cNvPr id="12" name="Slide Number Placeholder 11"/>
          <p:cNvSpPr>
            <a:spLocks noGrp="1"/>
          </p:cNvSpPr>
          <p:nvPr>
            <p:ph type="sldNum" sz="quarter" idx="12"/>
          </p:nvPr>
        </p:nvSpPr>
        <p:spPr/>
        <p:txBody>
          <a:bodyPr/>
          <a:lstStyle/>
          <a:p>
            <a:fld id="{F6968009-DD02-4525-88D4-26D87DC716EC}" type="slidenum">
              <a:rPr lang="en-SG" smtClean="0"/>
              <a:pPr/>
              <a:t>17</a:t>
            </a:fld>
            <a:endParaRPr lang="en-SG"/>
          </a:p>
        </p:txBody>
      </p:sp>
      <p:sp>
        <p:nvSpPr>
          <p:cNvPr id="2" name="Rectangle 1"/>
          <p:cNvSpPr/>
          <p:nvPr/>
        </p:nvSpPr>
        <p:spPr>
          <a:xfrm>
            <a:off x="152401" y="3352800"/>
            <a:ext cx="3809999" cy="923330"/>
          </a:xfrm>
          <a:prstGeom prst="rect">
            <a:avLst/>
          </a:prstGeom>
          <a:solidFill>
            <a:srgbClr val="FFFF99"/>
          </a:solidFill>
        </p:spPr>
        <p:txBody>
          <a:bodyPr wrap="square">
            <a:spAutoFit/>
          </a:bodyPr>
          <a:lstStyle/>
          <a:p>
            <a:r>
              <a:rPr lang="en-US" dirty="0" smtClean="0"/>
              <a:t>After </a:t>
            </a:r>
            <a:r>
              <a:rPr lang="en-US" dirty="0" err="1" smtClean="0"/>
              <a:t>Truama</a:t>
            </a:r>
            <a:r>
              <a:rPr lang="en-US" dirty="0" smtClean="0"/>
              <a:t> – Significant changes, e.g. decreases </a:t>
            </a:r>
            <a:r>
              <a:rPr lang="en-US" dirty="0"/>
              <a:t>in </a:t>
            </a:r>
            <a:r>
              <a:rPr lang="en-US" dirty="0" smtClean="0"/>
              <a:t>lipoproteins </a:t>
            </a:r>
            <a:r>
              <a:rPr lang="en-US" dirty="0"/>
              <a:t>and glycoproteins.</a:t>
            </a:r>
          </a:p>
        </p:txBody>
      </p:sp>
      <p:sp>
        <p:nvSpPr>
          <p:cNvPr id="14" name="Rectangle 13"/>
          <p:cNvSpPr/>
          <p:nvPr/>
        </p:nvSpPr>
        <p:spPr>
          <a:xfrm>
            <a:off x="152400" y="545068"/>
            <a:ext cx="3809999" cy="369332"/>
          </a:xfrm>
          <a:prstGeom prst="rect">
            <a:avLst/>
          </a:prstGeom>
          <a:solidFill>
            <a:srgbClr val="FFFF99"/>
          </a:solidFill>
        </p:spPr>
        <p:txBody>
          <a:bodyPr wrap="square">
            <a:spAutoFit/>
          </a:bodyPr>
          <a:lstStyle/>
          <a:p>
            <a:r>
              <a:rPr lang="en-US" dirty="0" smtClean="0"/>
              <a:t>After Sham – No significant changes.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NMR: PCA Analysis</a:t>
            </a:r>
            <a:endParaRPr lang="en-SG" b="1" dirty="0"/>
          </a:p>
        </p:txBody>
      </p:sp>
      <p:pic>
        <p:nvPicPr>
          <p:cNvPr id="4" name="Picture 3"/>
          <p:cNvPicPr/>
          <p:nvPr/>
        </p:nvPicPr>
        <p:blipFill>
          <a:blip r:embed="rId3" cstate="print">
            <a:lum/>
          </a:blip>
          <a:srcRect/>
          <a:stretch>
            <a:fillRect/>
          </a:stretch>
        </p:blipFill>
        <p:spPr bwMode="auto">
          <a:xfrm>
            <a:off x="533400" y="1676400"/>
            <a:ext cx="8153400" cy="4724400"/>
          </a:xfrm>
          <a:prstGeom prst="rect">
            <a:avLst/>
          </a:prstGeom>
          <a:noFill/>
          <a:ln w="9525">
            <a:noFill/>
            <a:miter lim="800000"/>
            <a:headEnd/>
            <a:tailEnd/>
          </a:ln>
        </p:spPr>
      </p:pic>
      <p:sp>
        <p:nvSpPr>
          <p:cNvPr id="5" name="Oval 4"/>
          <p:cNvSpPr/>
          <p:nvPr/>
        </p:nvSpPr>
        <p:spPr>
          <a:xfrm rot="1510132">
            <a:off x="2840692" y="2543465"/>
            <a:ext cx="531206" cy="1496009"/>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 name="TextBox 5"/>
          <p:cNvSpPr txBox="1"/>
          <p:nvPr/>
        </p:nvSpPr>
        <p:spPr>
          <a:xfrm>
            <a:off x="1661886" y="3077028"/>
            <a:ext cx="1371600" cy="523220"/>
          </a:xfrm>
          <a:prstGeom prst="rect">
            <a:avLst/>
          </a:prstGeom>
          <a:noFill/>
        </p:spPr>
        <p:txBody>
          <a:bodyPr wrap="square" rtlCol="0">
            <a:spAutoFit/>
          </a:bodyPr>
          <a:lstStyle/>
          <a:p>
            <a:pPr algn="ctr"/>
            <a:r>
              <a:rPr lang="en-US" sz="1400" b="1" dirty="0" smtClean="0">
                <a:solidFill>
                  <a:srgbClr val="0000FF"/>
                </a:solidFill>
              </a:rPr>
              <a:t>After Trauma Samples </a:t>
            </a:r>
            <a:endParaRPr lang="en-SG" sz="1400" b="1" dirty="0">
              <a:solidFill>
                <a:srgbClr val="0000FF"/>
              </a:solidFill>
            </a:endParaRPr>
          </a:p>
        </p:txBody>
      </p:sp>
      <p:sp>
        <p:nvSpPr>
          <p:cNvPr id="7" name="Slide Number Placeholder 6"/>
          <p:cNvSpPr>
            <a:spLocks noGrp="1"/>
          </p:cNvSpPr>
          <p:nvPr>
            <p:ph type="sldNum" sz="quarter" idx="12"/>
          </p:nvPr>
        </p:nvSpPr>
        <p:spPr/>
        <p:txBody>
          <a:bodyPr/>
          <a:lstStyle/>
          <a:p>
            <a:fld id="{F6968009-DD02-4525-88D4-26D87DC716EC}" type="slidenum">
              <a:rPr lang="en-SG" smtClean="0"/>
              <a:pPr/>
              <a:t>18</a:t>
            </a:fld>
            <a:endParaRPr lang="en-SG"/>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NMR: OPLS-DA Analysis</a:t>
            </a:r>
            <a:endParaRPr lang="en-SG" b="1" dirty="0"/>
          </a:p>
        </p:txBody>
      </p:sp>
      <p:pic>
        <p:nvPicPr>
          <p:cNvPr id="4" name="Picture 3"/>
          <p:cNvPicPr/>
          <p:nvPr/>
        </p:nvPicPr>
        <p:blipFill>
          <a:blip r:embed="rId3" cstate="print"/>
          <a:srcRect l="13965" t="12567" r="14249" b="9603"/>
          <a:stretch>
            <a:fillRect/>
          </a:stretch>
        </p:blipFill>
        <p:spPr bwMode="auto">
          <a:xfrm>
            <a:off x="457200" y="1905000"/>
            <a:ext cx="8173328" cy="43434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F6968009-DD02-4525-88D4-26D87DC716EC}" type="slidenum">
              <a:rPr lang="en-SG" smtClean="0"/>
              <a:pPr/>
              <a:t>19</a:t>
            </a:fld>
            <a:endParaRPr lang="en-SG"/>
          </a:p>
        </p:txBody>
      </p:sp>
      <p:sp>
        <p:nvSpPr>
          <p:cNvPr id="3" name="Rectangle 2"/>
          <p:cNvSpPr/>
          <p:nvPr/>
        </p:nvSpPr>
        <p:spPr>
          <a:xfrm>
            <a:off x="5791200" y="6430208"/>
            <a:ext cx="2304157" cy="307777"/>
          </a:xfrm>
          <a:prstGeom prst="rect">
            <a:avLst/>
          </a:prstGeom>
        </p:spPr>
        <p:txBody>
          <a:bodyPr wrap="none">
            <a:spAutoFit/>
          </a:bodyPr>
          <a:lstStyle/>
          <a:p>
            <a:r>
              <a:rPr lang="en-SG" sz="1400" dirty="0"/>
              <a:t>N-</a:t>
            </a:r>
            <a:r>
              <a:rPr lang="en-SG" sz="1400" dirty="0" err="1"/>
              <a:t>acetylglycoproteins</a:t>
            </a:r>
            <a:r>
              <a:rPr lang="en-SG" sz="1400" dirty="0"/>
              <a:t> (N-AG)</a:t>
            </a:r>
            <a:endParaRPr lang="en-US" sz="1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7298537" cy="492443"/>
          </a:xfrm>
        </p:spPr>
        <p:txBody>
          <a:bodyPr/>
          <a:lstStyle/>
          <a:p>
            <a:r>
              <a:rPr lang="en-US" sz="3200" spc="5" dirty="0" smtClean="0">
                <a:latin typeface="Times New Roman" pitchFamily="18" charset="0"/>
                <a:cs typeface="Times New Roman" pitchFamily="18" charset="0"/>
              </a:rPr>
              <a:t>A</a:t>
            </a:r>
            <a:r>
              <a:rPr lang="en-US" sz="3200" spc="10" dirty="0" smtClean="0">
                <a:latin typeface="Times New Roman" pitchFamily="18" charset="0"/>
                <a:cs typeface="Times New Roman" pitchFamily="18" charset="0"/>
              </a:rPr>
              <a:t>b</a:t>
            </a:r>
            <a:r>
              <a:rPr lang="en-US" sz="3200" dirty="0" smtClean="0">
                <a:latin typeface="Times New Roman" pitchFamily="18" charset="0"/>
                <a:cs typeface="Times New Roman" pitchFamily="18" charset="0"/>
              </a:rPr>
              <a:t>o</a:t>
            </a:r>
            <a:r>
              <a:rPr lang="en-US" sz="3200" spc="10" dirty="0" smtClean="0">
                <a:latin typeface="Times New Roman" pitchFamily="18" charset="0"/>
                <a:cs typeface="Times New Roman" pitchFamily="18" charset="0"/>
              </a:rPr>
              <a:t>u</a:t>
            </a:r>
            <a:r>
              <a:rPr lang="en-US" sz="3200" spc="-10" dirty="0" smtClean="0">
                <a:latin typeface="Times New Roman" pitchFamily="18" charset="0"/>
                <a:cs typeface="Times New Roman" pitchFamily="18" charset="0"/>
              </a:rPr>
              <a:t>t</a:t>
            </a:r>
            <a:r>
              <a:rPr lang="en-US" sz="3200" spc="-50" dirty="0" smtClean="0">
                <a:latin typeface="Times New Roman" pitchFamily="18" charset="0"/>
                <a:cs typeface="Times New Roman" pitchFamily="18" charset="0"/>
              </a:rPr>
              <a:t> </a:t>
            </a:r>
            <a:r>
              <a:rPr lang="en-US" sz="3200" spc="15" dirty="0" smtClean="0">
                <a:latin typeface="Times New Roman" pitchFamily="18" charset="0"/>
                <a:cs typeface="Times New Roman" pitchFamily="18" charset="0"/>
              </a:rPr>
              <a:t>O</a:t>
            </a:r>
            <a:r>
              <a:rPr lang="en-US" sz="3200" spc="5" dirty="0" smtClean="0">
                <a:latin typeface="Times New Roman" pitchFamily="18" charset="0"/>
                <a:cs typeface="Times New Roman" pitchFamily="18" charset="0"/>
              </a:rPr>
              <a:t>M</a:t>
            </a:r>
            <a:r>
              <a:rPr lang="en-US" sz="3200" spc="10" dirty="0" smtClean="0">
                <a:latin typeface="Times New Roman" pitchFamily="18" charset="0"/>
                <a:cs typeface="Times New Roman" pitchFamily="18" charset="0"/>
              </a:rPr>
              <a:t>IC</a:t>
            </a:r>
            <a:r>
              <a:rPr lang="en-US" sz="3200" dirty="0" smtClean="0">
                <a:latin typeface="Times New Roman" pitchFamily="18" charset="0"/>
                <a:cs typeface="Times New Roman" pitchFamily="18" charset="0"/>
              </a:rPr>
              <a:t>S</a:t>
            </a:r>
            <a:r>
              <a:rPr lang="en-US" sz="3200" spc="-45" dirty="0" smtClean="0">
                <a:latin typeface="Times New Roman" pitchFamily="18" charset="0"/>
                <a:cs typeface="Times New Roman" pitchFamily="18" charset="0"/>
              </a:rPr>
              <a:t> </a:t>
            </a:r>
            <a:r>
              <a:rPr lang="en-US" sz="3200" spc="10" dirty="0" smtClean="0">
                <a:latin typeface="Times New Roman" pitchFamily="18" charset="0"/>
                <a:cs typeface="Times New Roman" pitchFamily="18" charset="0"/>
              </a:rPr>
              <a:t>International Conferences</a:t>
            </a:r>
            <a:endParaRPr lang="en-US" sz="3200" dirty="0"/>
          </a:p>
        </p:txBody>
      </p:sp>
      <p:sp>
        <p:nvSpPr>
          <p:cNvPr id="3" name="Text Placeholder 2"/>
          <p:cNvSpPr>
            <a:spLocks noGrp="1"/>
          </p:cNvSpPr>
          <p:nvPr>
            <p:ph type="body" idx="1"/>
          </p:nvPr>
        </p:nvSpPr>
        <p:spPr/>
        <p:txBody>
          <a:bodyPr/>
          <a:lstStyle/>
          <a:p>
            <a:endParaRPr lang="en-US" dirty="0"/>
          </a:p>
        </p:txBody>
      </p:sp>
      <p:sp>
        <p:nvSpPr>
          <p:cNvPr id="4" name="object 2"/>
          <p:cNvSpPr/>
          <p:nvPr/>
        </p:nvSpPr>
        <p:spPr>
          <a:xfrm>
            <a:off x="418591" y="434212"/>
            <a:ext cx="8306815" cy="276999"/>
          </a:xfrm>
          <a:prstGeom prst="rect">
            <a:avLst/>
          </a:prstGeom>
          <a:blipFill>
            <a:blip r:embed="rId2" cstate="print"/>
            <a:stretch>
              <a:fillRect/>
            </a:stretch>
          </a:blipFill>
        </p:spPr>
        <p:txBody>
          <a:bodyPr wrap="square" lIns="0" tIns="0" rIns="0" bIns="0" rtlCol="0">
            <a:spAutoFit/>
          </a:bodyPr>
          <a:lstStyle/>
          <a:p>
            <a:r>
              <a:rPr lang="en-US" spc="5" dirty="0" smtClean="0">
                <a:latin typeface="Times New Roman" pitchFamily="18" charset="0"/>
                <a:cs typeface="Times New Roman" pitchFamily="18" charset="0"/>
              </a:rPr>
              <a:t>A</a:t>
            </a:r>
            <a:r>
              <a:rPr lang="en-US" spc="10" dirty="0" smtClean="0">
                <a:latin typeface="Times New Roman" pitchFamily="18" charset="0"/>
                <a:cs typeface="Times New Roman" pitchFamily="18" charset="0"/>
              </a:rPr>
              <a:t>b</a:t>
            </a:r>
            <a:r>
              <a:rPr lang="en-US" dirty="0" smtClean="0">
                <a:latin typeface="Times New Roman" pitchFamily="18" charset="0"/>
                <a:cs typeface="Times New Roman" pitchFamily="18" charset="0"/>
              </a:rPr>
              <a:t>o</a:t>
            </a:r>
            <a:r>
              <a:rPr lang="en-US" spc="10" dirty="0" smtClean="0">
                <a:latin typeface="Times New Roman" pitchFamily="18" charset="0"/>
                <a:cs typeface="Times New Roman" pitchFamily="18" charset="0"/>
              </a:rPr>
              <a:t>u</a:t>
            </a:r>
            <a:r>
              <a:rPr lang="en-US" spc="-10" dirty="0" smtClean="0">
                <a:latin typeface="Times New Roman" pitchFamily="18" charset="0"/>
                <a:cs typeface="Times New Roman" pitchFamily="18" charset="0"/>
              </a:rPr>
              <a:t>t</a:t>
            </a:r>
            <a:r>
              <a:rPr lang="en-US" spc="-50" dirty="0" smtClean="0">
                <a:latin typeface="Times New Roman" pitchFamily="18" charset="0"/>
                <a:cs typeface="Times New Roman" pitchFamily="18" charset="0"/>
              </a:rPr>
              <a:t> </a:t>
            </a:r>
            <a:r>
              <a:rPr lang="en-US" spc="15" dirty="0" smtClean="0">
                <a:latin typeface="Times New Roman" pitchFamily="18" charset="0"/>
                <a:cs typeface="Times New Roman" pitchFamily="18" charset="0"/>
              </a:rPr>
              <a:t>O</a:t>
            </a:r>
            <a:r>
              <a:rPr lang="en-US" spc="5" dirty="0" smtClean="0">
                <a:latin typeface="Times New Roman" pitchFamily="18" charset="0"/>
                <a:cs typeface="Times New Roman" pitchFamily="18" charset="0"/>
              </a:rPr>
              <a:t>M</a:t>
            </a:r>
            <a:r>
              <a:rPr lang="en-US" spc="10" dirty="0" smtClean="0">
                <a:latin typeface="Times New Roman" pitchFamily="18" charset="0"/>
                <a:cs typeface="Times New Roman" pitchFamily="18" charset="0"/>
              </a:rPr>
              <a:t>IC</a:t>
            </a:r>
            <a:r>
              <a:rPr lang="en-US" dirty="0" smtClean="0">
                <a:latin typeface="Times New Roman" pitchFamily="18" charset="0"/>
                <a:cs typeface="Times New Roman" pitchFamily="18" charset="0"/>
              </a:rPr>
              <a:t>S</a:t>
            </a:r>
            <a:r>
              <a:rPr lang="en-US" spc="-45" dirty="0" smtClean="0">
                <a:latin typeface="Times New Roman" pitchFamily="18" charset="0"/>
                <a:cs typeface="Times New Roman" pitchFamily="18" charset="0"/>
              </a:rPr>
              <a:t> </a:t>
            </a:r>
            <a:r>
              <a:rPr lang="en-US" spc="10" dirty="0" smtClean="0">
                <a:latin typeface="Times New Roman" pitchFamily="18" charset="0"/>
                <a:cs typeface="Times New Roman" pitchFamily="18" charset="0"/>
              </a:rPr>
              <a:t>Group</a:t>
            </a:r>
            <a:endParaRPr/>
          </a:p>
        </p:txBody>
      </p:sp>
      <p:sp>
        <p:nvSpPr>
          <p:cNvPr id="5" name="object 5"/>
          <p:cNvSpPr/>
          <p:nvPr/>
        </p:nvSpPr>
        <p:spPr>
          <a:xfrm>
            <a:off x="533400" y="1752600"/>
            <a:ext cx="8001000" cy="3385542"/>
          </a:xfrm>
          <a:prstGeom prst="rect">
            <a:avLst/>
          </a:prstGeom>
          <a:blipFill>
            <a:blip r:embed="rId3" cstate="print"/>
            <a:stretch>
              <a:fillRect/>
            </a:stretch>
          </a:blipFill>
        </p:spPr>
        <p:txBody>
          <a:bodyPr wrap="square" lIns="0" tIns="0" rIns="0" bIns="0" rtlCol="0">
            <a:spAutoFit/>
          </a:bodyPr>
          <a:lstStyle/>
          <a:p>
            <a:pPr>
              <a:buFont typeface="Arial" charset="0"/>
              <a:buNone/>
              <a:defRPr/>
            </a:pPr>
            <a:r>
              <a:rPr lang="en-US" dirty="0">
                <a:solidFill>
                  <a:schemeClr val="tx2">
                    <a:lumMod val="10000"/>
                  </a:schemeClr>
                </a:solidFill>
              </a:rPr>
              <a:t> </a:t>
            </a:r>
            <a:r>
              <a:rPr lang="en-US" sz="2000" dirty="0">
                <a:solidFill>
                  <a:schemeClr val="tx2">
                    <a:lumMod val="10000"/>
                  </a:schemeClr>
                </a:solidFill>
              </a:rPr>
              <a:t>OMICS </a:t>
            </a:r>
            <a:r>
              <a:rPr lang="en-US" sz="2000" dirty="0" smtClean="0">
                <a:solidFill>
                  <a:schemeClr val="tx2">
                    <a:lumMod val="10000"/>
                  </a:schemeClr>
                </a:solidFill>
              </a:rPr>
              <a:t>International </a:t>
            </a:r>
            <a:r>
              <a:rPr lang="en-US" sz="2000" dirty="0">
                <a:solidFill>
                  <a:schemeClr val="tx2">
                    <a:lumMod val="10000"/>
                  </a:schemeClr>
                </a:solidFill>
              </a:rPr>
              <a:t>is a pioneer and leading science event organizer, which publishes around </a:t>
            </a:r>
            <a:r>
              <a:rPr lang="en-US" sz="2000" dirty="0" smtClean="0">
                <a:solidFill>
                  <a:schemeClr val="tx2">
                    <a:lumMod val="10000"/>
                  </a:schemeClr>
                </a:solidFill>
              </a:rPr>
              <a:t>500</a:t>
            </a:r>
            <a:r>
              <a:rPr lang="en-US" sz="2000" dirty="0">
                <a:solidFill>
                  <a:schemeClr val="tx2">
                    <a:lumMod val="10000"/>
                  </a:schemeClr>
                </a:solidFill>
              </a:rPr>
              <a:t> open access journals and conducts over 300 Medical, Clinical, Engineering, Life Sciences, Pharma scientific conferences all over the globe annually with the support of more than 1000 scientific associations and 30,000 editorial board members and 3.5 million followers to </a:t>
            </a:r>
            <a:r>
              <a:rPr lang="en-US" sz="2000" dirty="0" smtClean="0">
                <a:solidFill>
                  <a:schemeClr val="tx2">
                    <a:lumMod val="10000"/>
                  </a:schemeClr>
                </a:solidFill>
              </a:rPr>
              <a:t>its credit</a:t>
            </a:r>
            <a:r>
              <a:rPr lang="en-US" sz="2000" dirty="0">
                <a:solidFill>
                  <a:schemeClr val="tx2">
                    <a:lumMod val="10000"/>
                  </a:schemeClr>
                </a:solidFill>
              </a:rPr>
              <a:t>.</a:t>
            </a:r>
            <a:br>
              <a:rPr lang="en-US" sz="2000" dirty="0">
                <a:solidFill>
                  <a:schemeClr val="tx2">
                    <a:lumMod val="10000"/>
                  </a:schemeClr>
                </a:solidFill>
              </a:rPr>
            </a:br>
            <a:endParaRPr lang="en-US" sz="2000" dirty="0">
              <a:solidFill>
                <a:schemeClr val="tx2">
                  <a:lumMod val="10000"/>
                </a:schemeClr>
              </a:solidFill>
            </a:endParaRPr>
          </a:p>
          <a:p>
            <a:pPr>
              <a:buFont typeface="Arial" charset="0"/>
              <a:buNone/>
              <a:defRPr/>
            </a:pPr>
            <a:r>
              <a:rPr lang="en-US" sz="2000" dirty="0">
                <a:solidFill>
                  <a:schemeClr val="tx2">
                    <a:lumMod val="10000"/>
                  </a:schemeClr>
                </a:solidFill>
              </a:rPr>
              <a:t>    OMICS </a:t>
            </a:r>
            <a:r>
              <a:rPr lang="en-US" sz="2000" dirty="0" smtClean="0">
                <a:solidFill>
                  <a:schemeClr val="tx2">
                    <a:lumMod val="10000"/>
                  </a:schemeClr>
                </a:solidFill>
              </a:rPr>
              <a:t>International </a:t>
            </a:r>
            <a:r>
              <a:rPr lang="en-US" sz="2000" dirty="0">
                <a:solidFill>
                  <a:schemeClr val="tx2">
                    <a:lumMod val="10000"/>
                  </a:schemeClr>
                </a:solidFill>
              </a:rPr>
              <a:t>has organized 500 conferences, workshops and national symposiums across the major cities including San Francisco, Las Vegas, San Antonio, Omaha, Orlando, Raleigh, Santa Clara, Chicago, Philadelphia, Baltimore, United Kingdom, Valencia, Dubai, Beijing, Hyderabad, Bengaluru and Mumbai</a:t>
            </a:r>
            <a:r>
              <a:rPr lang="en-US" dirty="0">
                <a:solidFill>
                  <a:schemeClr val="tx2">
                    <a:lumMod val="10000"/>
                  </a:schemeClr>
                </a:solidFill>
              </a:rPr>
              <a:t>.</a:t>
            </a:r>
            <a:endParaRPr/>
          </a:p>
        </p:txBody>
      </p:sp>
      <p:sp>
        <p:nvSpPr>
          <p:cNvPr id="6" name="object 2"/>
          <p:cNvSpPr/>
          <p:nvPr/>
        </p:nvSpPr>
        <p:spPr>
          <a:xfrm>
            <a:off x="418591" y="434212"/>
            <a:ext cx="8306815" cy="276999"/>
          </a:xfrm>
          <a:prstGeom prst="rect">
            <a:avLst/>
          </a:prstGeom>
          <a:blipFill>
            <a:blip r:embed="rId2" cstate="print"/>
            <a:stretch>
              <a:fillRect/>
            </a:stretch>
          </a:blipFill>
        </p:spPr>
        <p:txBody>
          <a:bodyPr wrap="square" lIns="0" tIns="0" rIns="0" bIns="0" rtlCol="0">
            <a:spAutoFit/>
          </a:bodyPr>
          <a:lstStyle/>
          <a:p>
            <a:endParaRPr>
              <a:latin typeface="Times New Roman" pitchFamily="18" charset="0"/>
              <a:cs typeface="Times New Roman" pitchFamily="18" charset="0"/>
            </a:endParaRPr>
          </a:p>
        </p:txBody>
      </p:sp>
      <p:sp>
        <p:nvSpPr>
          <p:cNvPr id="7" name="object 5"/>
          <p:cNvSpPr/>
          <p:nvPr/>
        </p:nvSpPr>
        <p:spPr>
          <a:xfrm>
            <a:off x="457200" y="1371600"/>
            <a:ext cx="8153400" cy="276999"/>
          </a:xfrm>
          <a:prstGeom prst="rect">
            <a:avLst/>
          </a:prstGeom>
          <a:blipFill>
            <a:blip r:embed="rId4" cstate="print"/>
            <a:stretch>
              <a:fillRect/>
            </a:stretch>
          </a:blipFill>
        </p:spPr>
        <p:txBody>
          <a:bodyPr wrap="square" lIns="0" tIns="0" rIns="0" bIns="0" rtlCol="0">
            <a:spAutoFit/>
          </a:bodyPr>
          <a:lstStyle/>
          <a:p>
            <a:endParaRPr>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p:cNvSpPr>
            <a:spLocks noGrp="1"/>
          </p:cNvSpPr>
          <p:nvPr>
            <p:ph type="title"/>
          </p:nvPr>
        </p:nvSpPr>
        <p:spPr>
          <a:xfrm>
            <a:off x="457200" y="274638"/>
            <a:ext cx="8229600" cy="1143000"/>
          </a:xfrm>
        </p:spPr>
        <p:txBody>
          <a:bodyPr>
            <a:normAutofit/>
          </a:bodyPr>
          <a:lstStyle/>
          <a:p>
            <a:r>
              <a:rPr lang="en-US" b="1" dirty="0" smtClean="0"/>
              <a:t>LC-MS Chromatograms</a:t>
            </a:r>
            <a:endParaRPr lang="en-SG" b="1" dirty="0"/>
          </a:p>
        </p:txBody>
      </p:sp>
      <p:pic>
        <p:nvPicPr>
          <p:cNvPr id="27" name="Picture 26"/>
          <p:cNvPicPr>
            <a:picLocks noChangeAspect="1" noChangeArrowheads="1"/>
          </p:cNvPicPr>
          <p:nvPr/>
        </p:nvPicPr>
        <p:blipFill>
          <a:blip r:embed="rId3" cstate="print"/>
          <a:srcRect/>
          <a:stretch>
            <a:fillRect/>
          </a:stretch>
        </p:blipFill>
        <p:spPr bwMode="auto">
          <a:xfrm>
            <a:off x="76200" y="1581285"/>
            <a:ext cx="4495800" cy="1250617"/>
          </a:xfrm>
          <a:prstGeom prst="rect">
            <a:avLst/>
          </a:prstGeom>
          <a:noFill/>
        </p:spPr>
      </p:pic>
      <p:pic>
        <p:nvPicPr>
          <p:cNvPr id="28" name="Picture 27"/>
          <p:cNvPicPr>
            <a:picLocks noChangeAspect="1" noChangeArrowheads="1"/>
          </p:cNvPicPr>
          <p:nvPr/>
        </p:nvPicPr>
        <p:blipFill>
          <a:blip r:embed="rId4" cstate="print"/>
          <a:srcRect/>
          <a:stretch>
            <a:fillRect/>
          </a:stretch>
        </p:blipFill>
        <p:spPr bwMode="auto">
          <a:xfrm>
            <a:off x="76200" y="2856843"/>
            <a:ext cx="4495800" cy="1250617"/>
          </a:xfrm>
          <a:prstGeom prst="rect">
            <a:avLst/>
          </a:prstGeom>
          <a:noFill/>
        </p:spPr>
      </p:pic>
      <p:pic>
        <p:nvPicPr>
          <p:cNvPr id="29" name="Picture 28"/>
          <p:cNvPicPr>
            <a:picLocks noChangeAspect="1" noChangeArrowheads="1"/>
          </p:cNvPicPr>
          <p:nvPr/>
        </p:nvPicPr>
        <p:blipFill>
          <a:blip r:embed="rId5" cstate="print"/>
          <a:srcRect/>
          <a:stretch>
            <a:fillRect/>
          </a:stretch>
        </p:blipFill>
        <p:spPr bwMode="auto">
          <a:xfrm>
            <a:off x="76200" y="4226251"/>
            <a:ext cx="4450857" cy="1238115"/>
          </a:xfrm>
          <a:prstGeom prst="rect">
            <a:avLst/>
          </a:prstGeom>
          <a:noFill/>
        </p:spPr>
      </p:pic>
      <p:pic>
        <p:nvPicPr>
          <p:cNvPr id="30" name="Picture 29"/>
          <p:cNvPicPr>
            <a:picLocks noChangeAspect="1" noChangeArrowheads="1"/>
          </p:cNvPicPr>
          <p:nvPr/>
        </p:nvPicPr>
        <p:blipFill>
          <a:blip r:embed="rId6" cstate="print"/>
          <a:srcRect/>
          <a:stretch>
            <a:fillRect/>
          </a:stretch>
        </p:blipFill>
        <p:spPr bwMode="auto">
          <a:xfrm>
            <a:off x="76200" y="5543685"/>
            <a:ext cx="4450857" cy="1238115"/>
          </a:xfrm>
          <a:prstGeom prst="rect">
            <a:avLst/>
          </a:prstGeom>
          <a:noFill/>
        </p:spPr>
      </p:pic>
      <p:sp>
        <p:nvSpPr>
          <p:cNvPr id="31" name="TextBox 30"/>
          <p:cNvSpPr txBox="1"/>
          <p:nvPr/>
        </p:nvSpPr>
        <p:spPr>
          <a:xfrm>
            <a:off x="3505200" y="1657485"/>
            <a:ext cx="685800" cy="553998"/>
          </a:xfrm>
          <a:prstGeom prst="rect">
            <a:avLst/>
          </a:prstGeom>
          <a:noFill/>
        </p:spPr>
        <p:txBody>
          <a:bodyPr wrap="square" rtlCol="0">
            <a:spAutoFit/>
          </a:bodyPr>
          <a:lstStyle/>
          <a:p>
            <a:pPr algn="ctr"/>
            <a:r>
              <a:rPr lang="en-US" sz="1000" dirty="0" smtClean="0"/>
              <a:t>Before Trauma HILIC (+)</a:t>
            </a:r>
            <a:endParaRPr lang="en-SG" sz="1000" dirty="0"/>
          </a:p>
        </p:txBody>
      </p:sp>
      <p:sp>
        <p:nvSpPr>
          <p:cNvPr id="32" name="TextBox 31"/>
          <p:cNvSpPr txBox="1"/>
          <p:nvPr/>
        </p:nvSpPr>
        <p:spPr>
          <a:xfrm>
            <a:off x="3524250" y="2933043"/>
            <a:ext cx="685800" cy="553998"/>
          </a:xfrm>
          <a:prstGeom prst="rect">
            <a:avLst/>
          </a:prstGeom>
          <a:noFill/>
        </p:spPr>
        <p:txBody>
          <a:bodyPr wrap="square" rtlCol="0">
            <a:spAutoFit/>
          </a:bodyPr>
          <a:lstStyle/>
          <a:p>
            <a:pPr algn="ctr"/>
            <a:r>
              <a:rPr lang="en-US" sz="1000" dirty="0" smtClean="0"/>
              <a:t>After Trauma HILIC (+)</a:t>
            </a:r>
            <a:endParaRPr lang="en-SG" sz="1000" dirty="0"/>
          </a:p>
        </p:txBody>
      </p:sp>
      <p:sp>
        <p:nvSpPr>
          <p:cNvPr id="33" name="TextBox 32"/>
          <p:cNvSpPr txBox="1"/>
          <p:nvPr/>
        </p:nvSpPr>
        <p:spPr>
          <a:xfrm>
            <a:off x="3581400" y="4248285"/>
            <a:ext cx="609600" cy="553998"/>
          </a:xfrm>
          <a:prstGeom prst="rect">
            <a:avLst/>
          </a:prstGeom>
          <a:noFill/>
        </p:spPr>
        <p:txBody>
          <a:bodyPr wrap="square" rtlCol="0">
            <a:spAutoFit/>
          </a:bodyPr>
          <a:lstStyle/>
          <a:p>
            <a:pPr algn="ctr"/>
            <a:r>
              <a:rPr lang="en-US" sz="1000" dirty="0" smtClean="0"/>
              <a:t>Before Trauma HILIC (-)</a:t>
            </a:r>
            <a:endParaRPr lang="en-SG" sz="1000" dirty="0"/>
          </a:p>
        </p:txBody>
      </p:sp>
      <p:sp>
        <p:nvSpPr>
          <p:cNvPr id="34" name="TextBox 33"/>
          <p:cNvSpPr txBox="1"/>
          <p:nvPr/>
        </p:nvSpPr>
        <p:spPr>
          <a:xfrm>
            <a:off x="3581400" y="5562599"/>
            <a:ext cx="609600" cy="553998"/>
          </a:xfrm>
          <a:prstGeom prst="rect">
            <a:avLst/>
          </a:prstGeom>
          <a:noFill/>
        </p:spPr>
        <p:txBody>
          <a:bodyPr wrap="square" rtlCol="0">
            <a:spAutoFit/>
          </a:bodyPr>
          <a:lstStyle/>
          <a:p>
            <a:pPr algn="ctr"/>
            <a:r>
              <a:rPr lang="en-US" sz="1000" dirty="0" smtClean="0"/>
              <a:t>After Trauma HILIC (-)</a:t>
            </a:r>
            <a:endParaRPr lang="en-SG" sz="1000" dirty="0"/>
          </a:p>
        </p:txBody>
      </p:sp>
      <p:pic>
        <p:nvPicPr>
          <p:cNvPr id="35" name="Picture 34"/>
          <p:cNvPicPr>
            <a:picLocks noChangeAspect="1" noChangeArrowheads="1"/>
          </p:cNvPicPr>
          <p:nvPr/>
        </p:nvPicPr>
        <p:blipFill>
          <a:blip r:embed="rId7" cstate="print"/>
          <a:srcRect/>
          <a:stretch>
            <a:fillRect/>
          </a:stretch>
        </p:blipFill>
        <p:spPr bwMode="auto">
          <a:xfrm>
            <a:off x="4267200" y="1548415"/>
            <a:ext cx="4648200" cy="1297874"/>
          </a:xfrm>
          <a:prstGeom prst="rect">
            <a:avLst/>
          </a:prstGeom>
          <a:solidFill>
            <a:schemeClr val="bg1"/>
          </a:solidFill>
        </p:spPr>
      </p:pic>
      <p:pic>
        <p:nvPicPr>
          <p:cNvPr id="36" name="Picture 35"/>
          <p:cNvPicPr>
            <a:picLocks noChangeAspect="1" noChangeArrowheads="1"/>
          </p:cNvPicPr>
          <p:nvPr/>
        </p:nvPicPr>
        <p:blipFill>
          <a:blip r:embed="rId8" cstate="print"/>
          <a:srcRect/>
          <a:stretch>
            <a:fillRect/>
          </a:stretch>
        </p:blipFill>
        <p:spPr bwMode="auto">
          <a:xfrm>
            <a:off x="4274388" y="2885509"/>
            <a:ext cx="4648200" cy="1297874"/>
          </a:xfrm>
          <a:prstGeom prst="rect">
            <a:avLst/>
          </a:prstGeom>
          <a:solidFill>
            <a:schemeClr val="bg1"/>
          </a:solidFill>
        </p:spPr>
      </p:pic>
      <p:pic>
        <p:nvPicPr>
          <p:cNvPr id="37" name="Picture 36"/>
          <p:cNvPicPr>
            <a:picLocks noChangeAspect="1" noChangeArrowheads="1"/>
          </p:cNvPicPr>
          <p:nvPr/>
        </p:nvPicPr>
        <p:blipFill>
          <a:blip r:embed="rId9" cstate="print"/>
          <a:srcRect/>
          <a:stretch>
            <a:fillRect/>
          </a:stretch>
        </p:blipFill>
        <p:spPr bwMode="auto">
          <a:xfrm>
            <a:off x="4283772" y="4200636"/>
            <a:ext cx="4776391" cy="1328669"/>
          </a:xfrm>
          <a:prstGeom prst="rect">
            <a:avLst/>
          </a:prstGeom>
          <a:solidFill>
            <a:schemeClr val="bg1"/>
          </a:solidFill>
        </p:spPr>
      </p:pic>
      <p:pic>
        <p:nvPicPr>
          <p:cNvPr id="38" name="Picture 37"/>
          <p:cNvPicPr>
            <a:picLocks noChangeAspect="1" noChangeArrowheads="1"/>
          </p:cNvPicPr>
          <p:nvPr/>
        </p:nvPicPr>
        <p:blipFill>
          <a:blip r:embed="rId10" cstate="print"/>
          <a:srcRect/>
          <a:stretch>
            <a:fillRect/>
          </a:stretch>
        </p:blipFill>
        <p:spPr bwMode="auto">
          <a:xfrm>
            <a:off x="4281670" y="5512052"/>
            <a:ext cx="4786130" cy="1329906"/>
          </a:xfrm>
          <a:prstGeom prst="rect">
            <a:avLst/>
          </a:prstGeom>
          <a:solidFill>
            <a:schemeClr val="bg1"/>
          </a:solidFill>
        </p:spPr>
      </p:pic>
      <p:sp>
        <p:nvSpPr>
          <p:cNvPr id="39" name="TextBox 38"/>
          <p:cNvSpPr txBox="1"/>
          <p:nvPr/>
        </p:nvSpPr>
        <p:spPr>
          <a:xfrm>
            <a:off x="8425542" y="1639760"/>
            <a:ext cx="718458" cy="553998"/>
          </a:xfrm>
          <a:prstGeom prst="rect">
            <a:avLst/>
          </a:prstGeom>
          <a:noFill/>
        </p:spPr>
        <p:txBody>
          <a:bodyPr wrap="square" rtlCol="0">
            <a:spAutoFit/>
          </a:bodyPr>
          <a:lstStyle/>
          <a:p>
            <a:pPr algn="ctr"/>
            <a:r>
              <a:rPr lang="en-US" sz="1000" dirty="0" smtClean="0"/>
              <a:t>Before Trauma RPLC (+)</a:t>
            </a:r>
            <a:endParaRPr lang="en-SG" sz="1000" dirty="0"/>
          </a:p>
        </p:txBody>
      </p:sp>
      <p:sp>
        <p:nvSpPr>
          <p:cNvPr id="40" name="TextBox 39"/>
          <p:cNvSpPr txBox="1"/>
          <p:nvPr/>
        </p:nvSpPr>
        <p:spPr>
          <a:xfrm>
            <a:off x="8486336" y="2884638"/>
            <a:ext cx="609600" cy="553998"/>
          </a:xfrm>
          <a:prstGeom prst="rect">
            <a:avLst/>
          </a:prstGeom>
          <a:noFill/>
        </p:spPr>
        <p:txBody>
          <a:bodyPr wrap="square" rtlCol="0">
            <a:spAutoFit/>
          </a:bodyPr>
          <a:lstStyle/>
          <a:p>
            <a:pPr algn="ctr"/>
            <a:r>
              <a:rPr lang="en-US" sz="1000" dirty="0" smtClean="0"/>
              <a:t>After Trauma RPLC (+)</a:t>
            </a:r>
            <a:endParaRPr lang="en-SG" sz="1000" dirty="0"/>
          </a:p>
        </p:txBody>
      </p:sp>
      <p:sp>
        <p:nvSpPr>
          <p:cNvPr id="41" name="TextBox 40"/>
          <p:cNvSpPr txBox="1"/>
          <p:nvPr/>
        </p:nvSpPr>
        <p:spPr>
          <a:xfrm>
            <a:off x="8305800" y="4200636"/>
            <a:ext cx="642258" cy="553998"/>
          </a:xfrm>
          <a:prstGeom prst="rect">
            <a:avLst/>
          </a:prstGeom>
          <a:noFill/>
        </p:spPr>
        <p:txBody>
          <a:bodyPr wrap="square" rtlCol="0">
            <a:spAutoFit/>
          </a:bodyPr>
          <a:lstStyle/>
          <a:p>
            <a:pPr algn="ctr"/>
            <a:r>
              <a:rPr lang="en-US" sz="1000" dirty="0" smtClean="0"/>
              <a:t>Before Trauma RPLC (-)</a:t>
            </a:r>
            <a:endParaRPr lang="en-SG" sz="1000" dirty="0"/>
          </a:p>
        </p:txBody>
      </p:sp>
      <p:sp>
        <p:nvSpPr>
          <p:cNvPr id="42" name="TextBox 41"/>
          <p:cNvSpPr txBox="1"/>
          <p:nvPr/>
        </p:nvSpPr>
        <p:spPr>
          <a:xfrm>
            <a:off x="8305800" y="5470720"/>
            <a:ext cx="685800" cy="553998"/>
          </a:xfrm>
          <a:prstGeom prst="rect">
            <a:avLst/>
          </a:prstGeom>
          <a:noFill/>
        </p:spPr>
        <p:txBody>
          <a:bodyPr wrap="square" rtlCol="0">
            <a:spAutoFit/>
          </a:bodyPr>
          <a:lstStyle/>
          <a:p>
            <a:pPr algn="ctr"/>
            <a:r>
              <a:rPr lang="en-US" sz="1000" dirty="0" smtClean="0"/>
              <a:t>After Trauma RPLC (-)</a:t>
            </a:r>
            <a:endParaRPr lang="en-SG" sz="1000" dirty="0"/>
          </a:p>
        </p:txBody>
      </p:sp>
      <p:sp>
        <p:nvSpPr>
          <p:cNvPr id="43" name="Rectangle 42"/>
          <p:cNvSpPr/>
          <p:nvPr/>
        </p:nvSpPr>
        <p:spPr>
          <a:xfrm>
            <a:off x="457200" y="4289979"/>
            <a:ext cx="457200" cy="2438400"/>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5" name="Rectangle 44"/>
          <p:cNvSpPr/>
          <p:nvPr/>
        </p:nvSpPr>
        <p:spPr>
          <a:xfrm>
            <a:off x="990600" y="4288542"/>
            <a:ext cx="228600" cy="2438400"/>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6" name="Rectangle 45"/>
          <p:cNvSpPr/>
          <p:nvPr/>
        </p:nvSpPr>
        <p:spPr>
          <a:xfrm>
            <a:off x="1676400" y="4288542"/>
            <a:ext cx="304800" cy="2438400"/>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7" name="Rectangle 46"/>
          <p:cNvSpPr/>
          <p:nvPr/>
        </p:nvSpPr>
        <p:spPr>
          <a:xfrm>
            <a:off x="2274498" y="4288542"/>
            <a:ext cx="381000" cy="2438400"/>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8" name="Rectangle 47"/>
          <p:cNvSpPr/>
          <p:nvPr/>
        </p:nvSpPr>
        <p:spPr>
          <a:xfrm>
            <a:off x="2737448" y="4295730"/>
            <a:ext cx="767751" cy="2438400"/>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9" name="Rectangle 48"/>
          <p:cNvSpPr/>
          <p:nvPr/>
        </p:nvSpPr>
        <p:spPr>
          <a:xfrm>
            <a:off x="810064" y="1657485"/>
            <a:ext cx="609600" cy="2362200"/>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50" name="Rectangle 49"/>
          <p:cNvSpPr/>
          <p:nvPr/>
        </p:nvSpPr>
        <p:spPr>
          <a:xfrm>
            <a:off x="1981200" y="1657485"/>
            <a:ext cx="304800" cy="2362200"/>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51" name="Rectangle 50"/>
          <p:cNvSpPr/>
          <p:nvPr/>
        </p:nvSpPr>
        <p:spPr>
          <a:xfrm>
            <a:off x="3144560" y="1657485"/>
            <a:ext cx="284440" cy="2362200"/>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52" name="Rectangle 51"/>
          <p:cNvSpPr/>
          <p:nvPr/>
        </p:nvSpPr>
        <p:spPr>
          <a:xfrm>
            <a:off x="2508161" y="1657485"/>
            <a:ext cx="228600" cy="2362200"/>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53" name="Rectangle 52"/>
          <p:cNvSpPr/>
          <p:nvPr/>
        </p:nvSpPr>
        <p:spPr>
          <a:xfrm>
            <a:off x="4908995" y="1686036"/>
            <a:ext cx="183527" cy="2438400"/>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54" name="Rectangle 53"/>
          <p:cNvSpPr/>
          <p:nvPr/>
        </p:nvSpPr>
        <p:spPr>
          <a:xfrm>
            <a:off x="6324600" y="1692475"/>
            <a:ext cx="183527" cy="2438400"/>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55" name="Rectangle 54"/>
          <p:cNvSpPr/>
          <p:nvPr/>
        </p:nvSpPr>
        <p:spPr>
          <a:xfrm>
            <a:off x="6992151" y="1692475"/>
            <a:ext cx="412127" cy="2438400"/>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56" name="Rectangle 55"/>
          <p:cNvSpPr/>
          <p:nvPr/>
        </p:nvSpPr>
        <p:spPr>
          <a:xfrm>
            <a:off x="7696200" y="1686036"/>
            <a:ext cx="381000" cy="2438400"/>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57" name="Rectangle 56"/>
          <p:cNvSpPr/>
          <p:nvPr/>
        </p:nvSpPr>
        <p:spPr>
          <a:xfrm>
            <a:off x="8350873" y="1686036"/>
            <a:ext cx="183527" cy="2438400"/>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58" name="Rectangle 57"/>
          <p:cNvSpPr/>
          <p:nvPr/>
        </p:nvSpPr>
        <p:spPr>
          <a:xfrm>
            <a:off x="4921873" y="4391670"/>
            <a:ext cx="107327" cy="2362200"/>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59" name="Rectangle 58"/>
          <p:cNvSpPr/>
          <p:nvPr/>
        </p:nvSpPr>
        <p:spPr>
          <a:xfrm>
            <a:off x="6483439" y="4391670"/>
            <a:ext cx="304800" cy="2362200"/>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0" name="Rectangle 59"/>
          <p:cNvSpPr/>
          <p:nvPr/>
        </p:nvSpPr>
        <p:spPr>
          <a:xfrm>
            <a:off x="6979273" y="4397041"/>
            <a:ext cx="107327" cy="2362200"/>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1" name="Rectangle 60"/>
          <p:cNvSpPr/>
          <p:nvPr/>
        </p:nvSpPr>
        <p:spPr>
          <a:xfrm>
            <a:off x="7239000" y="4391670"/>
            <a:ext cx="107327" cy="2362200"/>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4" name="Slide Number Placeholder 43"/>
          <p:cNvSpPr>
            <a:spLocks noGrp="1"/>
          </p:cNvSpPr>
          <p:nvPr>
            <p:ph type="sldNum" sz="quarter" idx="12"/>
          </p:nvPr>
        </p:nvSpPr>
        <p:spPr/>
        <p:txBody>
          <a:bodyPr/>
          <a:lstStyle/>
          <a:p>
            <a:fld id="{F6968009-DD02-4525-88D4-26D87DC716EC}" type="slidenum">
              <a:rPr lang="en-SG" smtClean="0"/>
              <a:pPr/>
              <a:t>20</a:t>
            </a:fld>
            <a:endParaRPr lang="en-SG"/>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fade">
                                      <p:cBhvr>
                                        <p:cTn id="13" dur="500"/>
                                        <p:tgtEl>
                                          <p:spTgt spid="5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500"/>
                                        <p:tgtEl>
                                          <p:spTgt spid="4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500"/>
                                        <p:tgtEl>
                                          <p:spTgt spid="4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500"/>
                                        <p:tgtEl>
                                          <p:spTgt spid="4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500"/>
                                        <p:tgtEl>
                                          <p:spTgt spid="4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500"/>
                                        <p:tgtEl>
                                          <p:spTgt spid="4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500"/>
                                        <p:tgtEl>
                                          <p:spTgt spid="4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fade">
                                      <p:cBhvr>
                                        <p:cTn id="34" dur="500"/>
                                        <p:tgtEl>
                                          <p:spTgt spid="5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500"/>
                                        <p:tgtEl>
                                          <p:spTgt spid="5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5"/>
                                        </p:tgtEl>
                                        <p:attrNameLst>
                                          <p:attrName>style.visibility</p:attrName>
                                        </p:attrNameLst>
                                      </p:cBhvr>
                                      <p:to>
                                        <p:strVal val="visible"/>
                                      </p:to>
                                    </p:set>
                                    <p:animEffect transition="in" filter="fade">
                                      <p:cBhvr>
                                        <p:cTn id="40" dur="500"/>
                                        <p:tgtEl>
                                          <p:spTgt spid="5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fade">
                                      <p:cBhvr>
                                        <p:cTn id="43" dur="500"/>
                                        <p:tgtEl>
                                          <p:spTgt spid="5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fade">
                                      <p:cBhvr>
                                        <p:cTn id="46" dur="500"/>
                                        <p:tgtEl>
                                          <p:spTgt spid="5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1"/>
                                        </p:tgtEl>
                                        <p:attrNameLst>
                                          <p:attrName>style.visibility</p:attrName>
                                        </p:attrNameLst>
                                      </p:cBhvr>
                                      <p:to>
                                        <p:strVal val="visible"/>
                                      </p:to>
                                    </p:set>
                                    <p:animEffect transition="in" filter="fade">
                                      <p:cBhvr>
                                        <p:cTn id="49" dur="500"/>
                                        <p:tgtEl>
                                          <p:spTgt spid="6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Effect transition="in" filter="fade">
                                      <p:cBhvr>
                                        <p:cTn id="52" dur="500"/>
                                        <p:tgtEl>
                                          <p:spTgt spid="6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500"/>
                                        <p:tgtEl>
                                          <p:spTgt spid="5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LC-MS Analysis -</a:t>
            </a:r>
            <a:br>
              <a:rPr lang="en-US" b="1" dirty="0" smtClean="0"/>
            </a:br>
            <a:r>
              <a:rPr lang="en-US" b="1" dirty="0" smtClean="0"/>
              <a:t>OPLS-DA Score Plots</a:t>
            </a:r>
            <a:endParaRPr lang="en-SG" b="1" dirty="0"/>
          </a:p>
        </p:txBody>
      </p:sp>
      <p:pic>
        <p:nvPicPr>
          <p:cNvPr id="4" name="Content Placeholder 3" descr="LC-MS PCA Score Plots.png"/>
          <p:cNvPicPr>
            <a:picLocks noGrp="1" noChangeAspect="1"/>
          </p:cNvPicPr>
          <p:nvPr>
            <p:ph idx="1"/>
          </p:nvPr>
        </p:nvPicPr>
        <p:blipFill>
          <a:blip r:embed="rId3" cstate="print"/>
          <a:stretch>
            <a:fillRect/>
          </a:stretch>
        </p:blipFill>
        <p:spPr>
          <a:xfrm>
            <a:off x="1600200" y="1676400"/>
            <a:ext cx="5949097" cy="4953000"/>
          </a:xfrm>
        </p:spPr>
      </p:pic>
      <p:sp>
        <p:nvSpPr>
          <p:cNvPr id="5" name="Oval 4"/>
          <p:cNvSpPr/>
          <p:nvPr/>
        </p:nvSpPr>
        <p:spPr>
          <a:xfrm rot="20325225">
            <a:off x="3146481" y="2342828"/>
            <a:ext cx="512489" cy="1060201"/>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 name="Oval 5"/>
          <p:cNvSpPr/>
          <p:nvPr/>
        </p:nvSpPr>
        <p:spPr>
          <a:xfrm rot="1235097">
            <a:off x="2494967" y="4683760"/>
            <a:ext cx="492485" cy="109559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 name="Oval 6"/>
          <p:cNvSpPr/>
          <p:nvPr/>
        </p:nvSpPr>
        <p:spPr>
          <a:xfrm rot="20638146">
            <a:off x="6236477" y="4698069"/>
            <a:ext cx="510456" cy="1060201"/>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8" name="Oval 7"/>
          <p:cNvSpPr/>
          <p:nvPr/>
        </p:nvSpPr>
        <p:spPr>
          <a:xfrm rot="19231915">
            <a:off x="5310867" y="2777947"/>
            <a:ext cx="583672" cy="65395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9" name="Slide Number Placeholder 8"/>
          <p:cNvSpPr>
            <a:spLocks noGrp="1"/>
          </p:cNvSpPr>
          <p:nvPr>
            <p:ph type="sldNum" sz="quarter" idx="12"/>
          </p:nvPr>
        </p:nvSpPr>
        <p:spPr/>
        <p:txBody>
          <a:bodyPr/>
          <a:lstStyle/>
          <a:p>
            <a:fld id="{F6968009-DD02-4525-88D4-26D87DC716EC}" type="slidenum">
              <a:rPr lang="en-SG" smtClean="0"/>
              <a:pPr/>
              <a:t>21</a:t>
            </a:fld>
            <a:endParaRPr lang="en-SG"/>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b="1" dirty="0" smtClean="0"/>
              <a:t>LC-MS Analysis -</a:t>
            </a:r>
            <a:br>
              <a:rPr lang="en-US" b="1" dirty="0" smtClean="0"/>
            </a:br>
            <a:r>
              <a:rPr lang="en-US" b="1" dirty="0" smtClean="0"/>
              <a:t>Significant Features</a:t>
            </a:r>
            <a:endParaRPr lang="en-SG" b="1" dirty="0"/>
          </a:p>
        </p:txBody>
      </p:sp>
      <p:pic>
        <p:nvPicPr>
          <p:cNvPr id="5" name="Picture 4"/>
          <p:cNvPicPr/>
          <p:nvPr/>
        </p:nvPicPr>
        <p:blipFill>
          <a:blip r:embed="rId3" cstate="print"/>
          <a:srcRect l="16593" r="12950"/>
          <a:stretch>
            <a:fillRect/>
          </a:stretch>
        </p:blipFill>
        <p:spPr bwMode="auto">
          <a:xfrm>
            <a:off x="228600" y="1815018"/>
            <a:ext cx="6477000" cy="4661982"/>
          </a:xfrm>
          <a:prstGeom prst="rect">
            <a:avLst/>
          </a:prstGeom>
          <a:noFill/>
          <a:ln w="9525">
            <a:solidFill>
              <a:schemeClr val="bg1">
                <a:lumMod val="50000"/>
              </a:schemeClr>
            </a:solidFill>
            <a:miter lim="800000"/>
            <a:headEnd/>
            <a:tailEnd/>
          </a:ln>
        </p:spPr>
      </p:pic>
      <p:sp>
        <p:nvSpPr>
          <p:cNvPr id="4" name="Slide Number Placeholder 3"/>
          <p:cNvSpPr>
            <a:spLocks noGrp="1"/>
          </p:cNvSpPr>
          <p:nvPr>
            <p:ph type="sldNum" sz="quarter" idx="12"/>
          </p:nvPr>
        </p:nvSpPr>
        <p:spPr/>
        <p:txBody>
          <a:bodyPr/>
          <a:lstStyle/>
          <a:p>
            <a:fld id="{F6968009-DD02-4525-88D4-26D87DC716EC}" type="slidenum">
              <a:rPr lang="en-SG" smtClean="0"/>
              <a:pPr/>
              <a:t>22</a:t>
            </a:fld>
            <a:endParaRPr lang="en-SG"/>
          </a:p>
        </p:txBody>
      </p:sp>
      <p:sp>
        <p:nvSpPr>
          <p:cNvPr id="6" name="TextBox 5"/>
          <p:cNvSpPr txBox="1"/>
          <p:nvPr/>
        </p:nvSpPr>
        <p:spPr>
          <a:xfrm>
            <a:off x="6781800" y="1899414"/>
            <a:ext cx="2590800" cy="2031325"/>
          </a:xfrm>
          <a:prstGeom prst="rect">
            <a:avLst/>
          </a:prstGeom>
          <a:noFill/>
        </p:spPr>
        <p:txBody>
          <a:bodyPr wrap="square" rtlCol="0">
            <a:spAutoFit/>
          </a:bodyPr>
          <a:lstStyle/>
          <a:p>
            <a:r>
              <a:rPr lang="en-US" dirty="0" smtClean="0"/>
              <a:t>Group:</a:t>
            </a:r>
          </a:p>
          <a:p>
            <a:r>
              <a:rPr lang="en-US" dirty="0" smtClean="0"/>
              <a:t>CT- Combat Trauma</a:t>
            </a:r>
          </a:p>
          <a:p>
            <a:r>
              <a:rPr lang="en-US" dirty="0" smtClean="0"/>
              <a:t>SH- Sham</a:t>
            </a:r>
          </a:p>
          <a:p>
            <a:endParaRPr lang="en-US" dirty="0" smtClean="0"/>
          </a:p>
          <a:p>
            <a:r>
              <a:rPr lang="en-US" dirty="0" smtClean="0"/>
              <a:t>Time:</a:t>
            </a:r>
          </a:p>
          <a:p>
            <a:r>
              <a:rPr lang="en-US" dirty="0" smtClean="0"/>
              <a:t>1- Before Sham/Trauma</a:t>
            </a:r>
          </a:p>
          <a:p>
            <a:r>
              <a:rPr lang="en-US" dirty="0" smtClean="0"/>
              <a:t>2- After Sham/Trauma</a:t>
            </a:r>
            <a:endParaRPr lang="en-SG" dirty="0"/>
          </a:p>
        </p:txBody>
      </p:sp>
      <p:sp>
        <p:nvSpPr>
          <p:cNvPr id="3" name="Rectangle 2"/>
          <p:cNvSpPr/>
          <p:nvPr/>
        </p:nvSpPr>
        <p:spPr>
          <a:xfrm>
            <a:off x="6781800" y="4064675"/>
            <a:ext cx="2286000" cy="2031325"/>
          </a:xfrm>
          <a:prstGeom prst="rect">
            <a:avLst/>
          </a:prstGeom>
          <a:solidFill>
            <a:srgbClr val="FFFFCC"/>
          </a:solidFill>
        </p:spPr>
        <p:txBody>
          <a:bodyPr wrap="square">
            <a:spAutoFit/>
          </a:bodyPr>
          <a:lstStyle/>
          <a:p>
            <a:r>
              <a:rPr lang="en-US" dirty="0" err="1" smtClean="0"/>
              <a:t>Heatmap</a:t>
            </a:r>
            <a:r>
              <a:rPr lang="en-US" dirty="0" smtClean="0"/>
              <a:t> </a:t>
            </a:r>
            <a:r>
              <a:rPr lang="en-US" dirty="0"/>
              <a:t>shows that </a:t>
            </a:r>
            <a:r>
              <a:rPr lang="en-US" dirty="0" smtClean="0"/>
              <a:t>significant </a:t>
            </a:r>
            <a:r>
              <a:rPr lang="en-US" dirty="0"/>
              <a:t>features can be clearly divided into two </a:t>
            </a:r>
            <a:r>
              <a:rPr lang="en-US" dirty="0" smtClean="0"/>
              <a:t>groups: </a:t>
            </a:r>
            <a:r>
              <a:rPr lang="en-US" dirty="0"/>
              <a:t>those that increase after trauma and those that decrease</a:t>
            </a:r>
            <a:endParaRPr lang="en-SG"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6629400" cy="1143000"/>
          </a:xfrm>
        </p:spPr>
        <p:txBody>
          <a:bodyPr anchor="ctr">
            <a:normAutofit/>
          </a:bodyPr>
          <a:lstStyle/>
          <a:p>
            <a:r>
              <a:rPr lang="en-US" b="1" dirty="0" smtClean="0"/>
              <a:t>LC-MS Analysis</a:t>
            </a:r>
            <a:endParaRPr lang="en-SG" b="1" dirty="0"/>
          </a:p>
        </p:txBody>
      </p:sp>
      <p:grpSp>
        <p:nvGrpSpPr>
          <p:cNvPr id="3" name="Group 3"/>
          <p:cNvGrpSpPr/>
          <p:nvPr/>
        </p:nvGrpSpPr>
        <p:grpSpPr>
          <a:xfrm>
            <a:off x="1524000" y="1829876"/>
            <a:ext cx="6226845" cy="3961324"/>
            <a:chOff x="0" y="0"/>
            <a:chExt cx="6226845" cy="3961324"/>
          </a:xfrm>
        </p:grpSpPr>
        <p:grpSp>
          <p:nvGrpSpPr>
            <p:cNvPr id="4" name="Group 4"/>
            <p:cNvGrpSpPr/>
            <p:nvPr/>
          </p:nvGrpSpPr>
          <p:grpSpPr>
            <a:xfrm>
              <a:off x="0" y="0"/>
              <a:ext cx="6226845" cy="3961324"/>
              <a:chOff x="0" y="0"/>
              <a:chExt cx="6226845" cy="3961324"/>
            </a:xfrm>
          </p:grpSpPr>
          <p:sp>
            <p:nvSpPr>
              <p:cNvPr id="8" name="Oval 7"/>
              <p:cNvSpPr/>
              <p:nvPr/>
            </p:nvSpPr>
            <p:spPr>
              <a:xfrm rot="19072741">
                <a:off x="1977440" y="21420"/>
                <a:ext cx="1530803" cy="3939904"/>
              </a:xfrm>
              <a:prstGeom prst="ellipse">
                <a:avLst/>
              </a:prstGeom>
              <a:solidFill>
                <a:srgbClr val="00B050">
                  <a:alpha val="18039"/>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SG" sz="1100"/>
              </a:p>
            </p:txBody>
          </p:sp>
          <p:sp>
            <p:nvSpPr>
              <p:cNvPr id="9" name="Oval 8"/>
              <p:cNvSpPr/>
              <p:nvPr/>
            </p:nvSpPr>
            <p:spPr>
              <a:xfrm rot="2349186">
                <a:off x="2702281" y="0"/>
                <a:ext cx="1530803" cy="3939904"/>
              </a:xfrm>
              <a:prstGeom prst="ellipse">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SG" sz="1100"/>
              </a:p>
            </p:txBody>
          </p:sp>
          <p:sp>
            <p:nvSpPr>
              <p:cNvPr id="10" name="Oval 9"/>
              <p:cNvSpPr/>
              <p:nvPr/>
            </p:nvSpPr>
            <p:spPr>
              <a:xfrm rot="18493802">
                <a:off x="1204550" y="459565"/>
                <a:ext cx="1530803" cy="3939904"/>
              </a:xfrm>
              <a:prstGeom prst="ellipse">
                <a:avLst/>
              </a:prstGeom>
              <a:solidFill>
                <a:srgbClr val="0070C0">
                  <a:alpha val="18039"/>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SG" sz="1100"/>
              </a:p>
            </p:txBody>
          </p:sp>
          <p:sp>
            <p:nvSpPr>
              <p:cNvPr id="11" name="Oval 10"/>
              <p:cNvSpPr/>
              <p:nvPr/>
            </p:nvSpPr>
            <p:spPr>
              <a:xfrm rot="3017496">
                <a:off x="3491491" y="435429"/>
                <a:ext cx="1530803" cy="3939904"/>
              </a:xfrm>
              <a:prstGeom prst="ellipse">
                <a:avLst/>
              </a:prstGeom>
              <a:solidFill>
                <a:srgbClr val="FFC000">
                  <a:alpha val="18039"/>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SG" sz="1100"/>
              </a:p>
            </p:txBody>
          </p:sp>
          <p:sp>
            <p:nvSpPr>
              <p:cNvPr id="12" name="TextBox 9"/>
              <p:cNvSpPr txBox="1"/>
              <p:nvPr/>
            </p:nvSpPr>
            <p:spPr>
              <a:xfrm>
                <a:off x="307422" y="1279072"/>
                <a:ext cx="1115786" cy="28575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SG" sz="1600"/>
                  <a:t>Pos RPLC </a:t>
                </a:r>
              </a:p>
            </p:txBody>
          </p:sp>
          <p:sp>
            <p:nvSpPr>
              <p:cNvPr id="13" name="TextBox 10"/>
              <p:cNvSpPr txBox="1"/>
              <p:nvPr/>
            </p:nvSpPr>
            <p:spPr>
              <a:xfrm>
                <a:off x="3713278" y="574207"/>
                <a:ext cx="1115786" cy="40551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SG" sz="1600"/>
                  <a:t>Neg HILIC</a:t>
                </a:r>
              </a:p>
            </p:txBody>
          </p:sp>
          <p:sp>
            <p:nvSpPr>
              <p:cNvPr id="14" name="TextBox 11"/>
              <p:cNvSpPr txBox="1"/>
              <p:nvPr/>
            </p:nvSpPr>
            <p:spPr>
              <a:xfrm>
                <a:off x="1259927" y="680362"/>
                <a:ext cx="1115786" cy="40551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SG" sz="1600" dirty="0"/>
                  <a:t>Pos</a:t>
                </a:r>
                <a:r>
                  <a:rPr lang="en-SG" sz="1600" baseline="0" dirty="0"/>
                  <a:t> H</a:t>
                </a:r>
                <a:r>
                  <a:rPr lang="en-SG" sz="1600" dirty="0"/>
                  <a:t>ILIC</a:t>
                </a:r>
              </a:p>
            </p:txBody>
          </p:sp>
          <p:sp>
            <p:nvSpPr>
              <p:cNvPr id="15" name="TextBox 12"/>
              <p:cNvSpPr txBox="1"/>
              <p:nvPr/>
            </p:nvSpPr>
            <p:spPr>
              <a:xfrm>
                <a:off x="4743350" y="1143004"/>
                <a:ext cx="1115786" cy="40551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SG" sz="1600"/>
                  <a:t>Neg RPLC</a:t>
                </a:r>
              </a:p>
            </p:txBody>
          </p:sp>
          <p:sp>
            <p:nvSpPr>
              <p:cNvPr id="16" name="TextBox 13"/>
              <p:cNvSpPr txBox="1"/>
              <p:nvPr/>
            </p:nvSpPr>
            <p:spPr>
              <a:xfrm>
                <a:off x="3709207" y="2966361"/>
                <a:ext cx="353786" cy="381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SG" sz="1600"/>
                  <a:t>6</a:t>
                </a:r>
              </a:p>
            </p:txBody>
          </p:sp>
          <p:sp>
            <p:nvSpPr>
              <p:cNvPr id="17" name="TextBox 14"/>
              <p:cNvSpPr txBox="1"/>
              <p:nvPr/>
            </p:nvSpPr>
            <p:spPr>
              <a:xfrm>
                <a:off x="3369028" y="2272397"/>
                <a:ext cx="476249" cy="381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SG" sz="1600"/>
                  <a:t>0</a:t>
                </a:r>
              </a:p>
            </p:txBody>
          </p:sp>
          <p:sp>
            <p:nvSpPr>
              <p:cNvPr id="18" name="TextBox 15"/>
              <p:cNvSpPr txBox="1"/>
              <p:nvPr/>
            </p:nvSpPr>
            <p:spPr>
              <a:xfrm>
                <a:off x="2607028" y="3129646"/>
                <a:ext cx="476249" cy="381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SG" sz="1600"/>
                  <a:t>2</a:t>
                </a:r>
              </a:p>
            </p:txBody>
          </p:sp>
          <p:sp>
            <p:nvSpPr>
              <p:cNvPr id="19" name="TextBox 16"/>
              <p:cNvSpPr txBox="1"/>
              <p:nvPr/>
            </p:nvSpPr>
            <p:spPr>
              <a:xfrm>
                <a:off x="2117171" y="2939147"/>
                <a:ext cx="476249" cy="381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SG" sz="1600"/>
                  <a:t>0</a:t>
                </a:r>
              </a:p>
            </p:txBody>
          </p:sp>
          <p:sp>
            <p:nvSpPr>
              <p:cNvPr id="20" name="TextBox 17"/>
              <p:cNvSpPr txBox="1"/>
              <p:nvPr/>
            </p:nvSpPr>
            <p:spPr>
              <a:xfrm>
                <a:off x="3872492" y="1687290"/>
                <a:ext cx="476249" cy="381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SG" sz="1600"/>
                  <a:t>2</a:t>
                </a:r>
              </a:p>
            </p:txBody>
          </p:sp>
          <p:sp>
            <p:nvSpPr>
              <p:cNvPr id="21" name="TextBox 18"/>
              <p:cNvSpPr txBox="1"/>
              <p:nvPr/>
            </p:nvSpPr>
            <p:spPr>
              <a:xfrm>
                <a:off x="2879181" y="1728110"/>
                <a:ext cx="476249" cy="381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SG" sz="1600"/>
                  <a:t>1</a:t>
                </a:r>
              </a:p>
            </p:txBody>
          </p:sp>
          <p:sp>
            <p:nvSpPr>
              <p:cNvPr id="22" name="TextBox 19"/>
              <p:cNvSpPr txBox="1"/>
              <p:nvPr/>
            </p:nvSpPr>
            <p:spPr>
              <a:xfrm>
                <a:off x="2906410" y="3388180"/>
                <a:ext cx="476249" cy="381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SG" sz="1600"/>
                  <a:t>1</a:t>
                </a:r>
              </a:p>
            </p:txBody>
          </p:sp>
          <p:sp>
            <p:nvSpPr>
              <p:cNvPr id="23" name="TextBox 20"/>
              <p:cNvSpPr txBox="1"/>
              <p:nvPr/>
            </p:nvSpPr>
            <p:spPr>
              <a:xfrm>
                <a:off x="2389314" y="2286004"/>
                <a:ext cx="476249" cy="381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SG" sz="1600"/>
                  <a:t>0</a:t>
                </a:r>
              </a:p>
            </p:txBody>
          </p:sp>
          <p:sp>
            <p:nvSpPr>
              <p:cNvPr id="24" name="TextBox 21"/>
              <p:cNvSpPr txBox="1"/>
              <p:nvPr/>
            </p:nvSpPr>
            <p:spPr>
              <a:xfrm>
                <a:off x="1804206" y="1687290"/>
                <a:ext cx="476249" cy="381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SG" sz="1600"/>
                  <a:t>9</a:t>
                </a:r>
              </a:p>
            </p:txBody>
          </p:sp>
          <p:sp>
            <p:nvSpPr>
              <p:cNvPr id="25" name="TextBox 22"/>
              <p:cNvSpPr txBox="1"/>
              <p:nvPr/>
            </p:nvSpPr>
            <p:spPr>
              <a:xfrm>
                <a:off x="2204358" y="1211036"/>
                <a:ext cx="476249" cy="381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SG" sz="1600"/>
                  <a:t>54</a:t>
                </a:r>
              </a:p>
            </p:txBody>
          </p:sp>
          <p:sp>
            <p:nvSpPr>
              <p:cNvPr id="26" name="TextBox 23"/>
              <p:cNvSpPr txBox="1"/>
              <p:nvPr/>
            </p:nvSpPr>
            <p:spPr>
              <a:xfrm>
                <a:off x="1047750" y="1918607"/>
                <a:ext cx="476249" cy="381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SG" sz="1600"/>
                  <a:t>10</a:t>
                </a:r>
              </a:p>
            </p:txBody>
          </p:sp>
          <p:sp>
            <p:nvSpPr>
              <p:cNvPr id="27" name="TextBox 24"/>
              <p:cNvSpPr txBox="1"/>
              <p:nvPr/>
            </p:nvSpPr>
            <p:spPr>
              <a:xfrm>
                <a:off x="3714750" y="993322"/>
                <a:ext cx="476249" cy="381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SG" sz="1600" dirty="0"/>
                  <a:t>21</a:t>
                </a:r>
              </a:p>
            </p:txBody>
          </p:sp>
          <p:sp>
            <p:nvSpPr>
              <p:cNvPr id="28" name="TextBox 25"/>
              <p:cNvSpPr txBox="1"/>
              <p:nvPr/>
            </p:nvSpPr>
            <p:spPr>
              <a:xfrm>
                <a:off x="4667250" y="1905000"/>
                <a:ext cx="476249" cy="381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SG" sz="1600"/>
                  <a:t>27</a:t>
                </a:r>
              </a:p>
            </p:txBody>
          </p:sp>
        </p:grpSp>
        <p:sp>
          <p:nvSpPr>
            <p:cNvPr id="6" name="TextBox 3"/>
            <p:cNvSpPr txBox="1"/>
            <p:nvPr/>
          </p:nvSpPr>
          <p:spPr>
            <a:xfrm>
              <a:off x="3232956" y="3129648"/>
              <a:ext cx="367394" cy="29935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600" dirty="0" smtClean="0"/>
                <a:t>5</a:t>
              </a:r>
              <a:endParaRPr lang="en-SG" sz="1600" dirty="0"/>
            </a:p>
          </p:txBody>
        </p:sp>
        <p:sp>
          <p:nvSpPr>
            <p:cNvPr id="7" name="TextBox 4"/>
            <p:cNvSpPr txBox="1"/>
            <p:nvPr/>
          </p:nvSpPr>
          <p:spPr>
            <a:xfrm>
              <a:off x="2865565" y="2748647"/>
              <a:ext cx="476249" cy="381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600" dirty="0" smtClean="0"/>
                <a:t>0</a:t>
              </a:r>
              <a:endParaRPr lang="en-SG" sz="1600" dirty="0"/>
            </a:p>
          </p:txBody>
        </p:sp>
      </p:grpSp>
      <p:sp>
        <p:nvSpPr>
          <p:cNvPr id="29" name="TextBox 28"/>
          <p:cNvSpPr txBox="1"/>
          <p:nvPr/>
        </p:nvSpPr>
        <p:spPr>
          <a:xfrm>
            <a:off x="76200" y="6042369"/>
            <a:ext cx="6705600"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112 unique metabolites for different LCMS modes </a:t>
            </a:r>
          </a:p>
          <a:p>
            <a:pPr marL="342900" indent="-342900">
              <a:buFont typeface="Arial" panose="020B0604020202020204" pitchFamily="34" charset="0"/>
              <a:buChar char="•"/>
            </a:pPr>
            <a:r>
              <a:rPr lang="en-US" sz="2400" dirty="0" smtClean="0"/>
              <a:t>26 metabolites detected in more than one mode</a:t>
            </a:r>
            <a:endParaRPr lang="en-SG" sz="2400" dirty="0"/>
          </a:p>
        </p:txBody>
      </p:sp>
      <p:sp>
        <p:nvSpPr>
          <p:cNvPr id="30" name="Rounded Rectangle 29"/>
          <p:cNvSpPr/>
          <p:nvPr/>
        </p:nvSpPr>
        <p:spPr>
          <a:xfrm>
            <a:off x="609600" y="1752600"/>
            <a:ext cx="1828800" cy="7620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1600" dirty="0" smtClean="0"/>
              <a:t>PAs, PCs, PEs, PIs, PGs, SM, </a:t>
            </a:r>
            <a:r>
              <a:rPr lang="en-US" sz="1600" dirty="0" err="1" smtClean="0"/>
              <a:t>Cer</a:t>
            </a:r>
            <a:endParaRPr lang="en-SG" sz="1600" dirty="0"/>
          </a:p>
        </p:txBody>
      </p:sp>
      <p:sp>
        <p:nvSpPr>
          <p:cNvPr id="31" name="Rounded Rectangle 30"/>
          <p:cNvSpPr/>
          <p:nvPr/>
        </p:nvSpPr>
        <p:spPr>
          <a:xfrm>
            <a:off x="228600" y="3200400"/>
            <a:ext cx="1600200" cy="10668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600" b="1" dirty="0" smtClean="0"/>
              <a:t>Organic Acids</a:t>
            </a:r>
          </a:p>
          <a:p>
            <a:pPr algn="just"/>
            <a:r>
              <a:rPr lang="en-US" sz="1600" dirty="0" smtClean="0"/>
              <a:t>Uric Acid </a:t>
            </a:r>
          </a:p>
          <a:p>
            <a:pPr algn="just"/>
            <a:r>
              <a:rPr lang="en-US" sz="1600" dirty="0" smtClean="0"/>
              <a:t>Ascorbic Acid</a:t>
            </a:r>
          </a:p>
          <a:p>
            <a:pPr algn="just"/>
            <a:r>
              <a:rPr lang="en-US" sz="1600" dirty="0" err="1" smtClean="0"/>
              <a:t>Hippuric</a:t>
            </a:r>
            <a:r>
              <a:rPr lang="en-US" sz="1600" dirty="0" smtClean="0"/>
              <a:t> Acid</a:t>
            </a:r>
            <a:endParaRPr lang="en-SG" sz="1600" dirty="0"/>
          </a:p>
        </p:txBody>
      </p:sp>
      <p:sp>
        <p:nvSpPr>
          <p:cNvPr id="32" name="Rounded Rectangle 31"/>
          <p:cNvSpPr/>
          <p:nvPr/>
        </p:nvSpPr>
        <p:spPr>
          <a:xfrm>
            <a:off x="304800" y="4495800"/>
            <a:ext cx="2286000" cy="14478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600" b="1" dirty="0" smtClean="0"/>
              <a:t>Amino Acids</a:t>
            </a:r>
          </a:p>
          <a:p>
            <a:pPr algn="just"/>
            <a:r>
              <a:rPr lang="en-US" sz="1600" dirty="0" smtClean="0"/>
              <a:t>L-</a:t>
            </a:r>
            <a:r>
              <a:rPr lang="en-US" sz="1600" dirty="0" err="1" smtClean="0"/>
              <a:t>Cystine</a:t>
            </a:r>
            <a:endParaRPr lang="en-US" sz="1600" dirty="0" smtClean="0"/>
          </a:p>
          <a:p>
            <a:pPr algn="just"/>
            <a:r>
              <a:rPr lang="en-US" sz="1600" dirty="0" err="1" smtClean="0"/>
              <a:t>Choline</a:t>
            </a:r>
            <a:endParaRPr lang="en-US" sz="1600" dirty="0" smtClean="0"/>
          </a:p>
          <a:p>
            <a:pPr algn="just"/>
            <a:r>
              <a:rPr lang="en-US" sz="1600" dirty="0" smtClean="0"/>
              <a:t>L-</a:t>
            </a:r>
            <a:r>
              <a:rPr lang="en-US" sz="1600" dirty="0" err="1" smtClean="0"/>
              <a:t>methionine</a:t>
            </a:r>
            <a:endParaRPr lang="en-US" sz="1600" dirty="0" smtClean="0"/>
          </a:p>
          <a:p>
            <a:pPr algn="just"/>
            <a:r>
              <a:rPr lang="en-US" sz="1600" dirty="0" smtClean="0"/>
              <a:t>S-</a:t>
            </a:r>
            <a:r>
              <a:rPr lang="en-US" sz="1600" dirty="0" err="1" smtClean="0"/>
              <a:t>Adenosylmethionine</a:t>
            </a:r>
            <a:endParaRPr lang="en-SG" sz="1600" dirty="0"/>
          </a:p>
        </p:txBody>
      </p:sp>
      <p:sp>
        <p:nvSpPr>
          <p:cNvPr id="33" name="Rounded Rectangle 32"/>
          <p:cNvSpPr/>
          <p:nvPr/>
        </p:nvSpPr>
        <p:spPr>
          <a:xfrm>
            <a:off x="6781800" y="4114800"/>
            <a:ext cx="2286000" cy="20574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400" b="1" dirty="0" err="1" smtClean="0"/>
              <a:t>Purines</a:t>
            </a:r>
            <a:r>
              <a:rPr lang="en-US" sz="1400" b="1" dirty="0" smtClean="0"/>
              <a:t> &amp; </a:t>
            </a:r>
            <a:r>
              <a:rPr lang="en-US" sz="1400" b="1" dirty="0" err="1" smtClean="0"/>
              <a:t>Pyrimidines</a:t>
            </a:r>
            <a:endParaRPr lang="en-US" sz="1400" b="1" dirty="0" smtClean="0"/>
          </a:p>
          <a:p>
            <a:pPr algn="just"/>
            <a:r>
              <a:rPr lang="en-US" sz="1400" dirty="0" err="1" smtClean="0"/>
              <a:t>Inosine</a:t>
            </a:r>
            <a:endParaRPr lang="en-US" sz="1400" dirty="0" smtClean="0"/>
          </a:p>
          <a:p>
            <a:pPr algn="just"/>
            <a:r>
              <a:rPr lang="en-US" sz="1400" dirty="0" err="1" smtClean="0"/>
              <a:t>Guanosine</a:t>
            </a:r>
            <a:r>
              <a:rPr lang="en-US" sz="1400" dirty="0" smtClean="0"/>
              <a:t> </a:t>
            </a:r>
          </a:p>
          <a:p>
            <a:pPr algn="just"/>
            <a:r>
              <a:rPr lang="en-US" sz="1400" dirty="0" smtClean="0"/>
              <a:t>Hypoxanthine</a:t>
            </a:r>
          </a:p>
          <a:p>
            <a:pPr algn="just"/>
            <a:r>
              <a:rPr lang="en-US" sz="1400" dirty="0" smtClean="0"/>
              <a:t>Adenosine</a:t>
            </a:r>
          </a:p>
          <a:p>
            <a:pPr algn="just"/>
            <a:r>
              <a:rPr lang="en-US" sz="1400" dirty="0" smtClean="0"/>
              <a:t>5’-CMP</a:t>
            </a:r>
          </a:p>
          <a:p>
            <a:pPr algn="just"/>
            <a:r>
              <a:rPr lang="en-US" sz="1400" dirty="0" err="1" smtClean="0"/>
              <a:t>Thymidine</a:t>
            </a:r>
            <a:endParaRPr lang="en-US" sz="1400" dirty="0" smtClean="0"/>
          </a:p>
          <a:p>
            <a:pPr algn="just"/>
            <a:r>
              <a:rPr lang="en-US" sz="1400" dirty="0" err="1" smtClean="0"/>
              <a:t>Uridine</a:t>
            </a:r>
            <a:endParaRPr lang="en-US" sz="1400" dirty="0" smtClean="0"/>
          </a:p>
          <a:p>
            <a:pPr algn="just"/>
            <a:r>
              <a:rPr lang="en-US" sz="1400" dirty="0" smtClean="0"/>
              <a:t>Cytosine</a:t>
            </a:r>
            <a:endParaRPr lang="en-SG" sz="1400" dirty="0"/>
          </a:p>
        </p:txBody>
      </p:sp>
      <p:sp>
        <p:nvSpPr>
          <p:cNvPr id="34" name="Rounded Rectangle 33"/>
          <p:cNvSpPr/>
          <p:nvPr/>
        </p:nvSpPr>
        <p:spPr>
          <a:xfrm>
            <a:off x="3505200" y="1600200"/>
            <a:ext cx="2286000" cy="5334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600" b="1" dirty="0" err="1" smtClean="0"/>
              <a:t>Methylated</a:t>
            </a:r>
            <a:r>
              <a:rPr lang="en-US" sz="1600" b="1" dirty="0" smtClean="0"/>
              <a:t> nucleosides &amp; amino acids</a:t>
            </a:r>
            <a:endParaRPr lang="en-SG" sz="1600" dirty="0"/>
          </a:p>
        </p:txBody>
      </p:sp>
      <p:sp>
        <p:nvSpPr>
          <p:cNvPr id="35" name="Rounded Rectangle 34"/>
          <p:cNvSpPr/>
          <p:nvPr/>
        </p:nvSpPr>
        <p:spPr>
          <a:xfrm>
            <a:off x="6781800" y="1828800"/>
            <a:ext cx="2209800" cy="8382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600" b="1" dirty="0" err="1" smtClean="0"/>
              <a:t>Sat’d</a:t>
            </a:r>
            <a:r>
              <a:rPr lang="en-US" sz="1600" b="1" dirty="0" smtClean="0"/>
              <a:t> &amp; </a:t>
            </a:r>
            <a:r>
              <a:rPr lang="en-US" sz="1600" b="1" dirty="0" err="1" smtClean="0"/>
              <a:t>Unsat’d</a:t>
            </a:r>
            <a:r>
              <a:rPr lang="en-US" sz="1600" b="1" dirty="0" smtClean="0"/>
              <a:t> Fatty Acids, </a:t>
            </a:r>
            <a:r>
              <a:rPr lang="en-US" sz="1600" b="1" dirty="0" err="1" smtClean="0"/>
              <a:t>Oxo</a:t>
            </a:r>
            <a:r>
              <a:rPr lang="en-US" sz="1600" b="1" dirty="0" smtClean="0"/>
              <a:t> &amp; </a:t>
            </a:r>
            <a:r>
              <a:rPr lang="en-US" sz="1600" b="1" dirty="0" err="1" smtClean="0"/>
              <a:t>Hydroxy</a:t>
            </a:r>
            <a:r>
              <a:rPr lang="en-US" sz="1600" b="1" dirty="0" smtClean="0"/>
              <a:t> Fatty Acids</a:t>
            </a:r>
            <a:endParaRPr lang="en-SG" sz="1600" dirty="0"/>
          </a:p>
        </p:txBody>
      </p:sp>
      <p:sp>
        <p:nvSpPr>
          <p:cNvPr id="5" name="Rectangle 4"/>
          <p:cNvSpPr/>
          <p:nvPr/>
        </p:nvSpPr>
        <p:spPr>
          <a:xfrm>
            <a:off x="3274359" y="853770"/>
            <a:ext cx="2665835" cy="523220"/>
          </a:xfrm>
          <a:prstGeom prst="rect">
            <a:avLst/>
          </a:prstGeom>
          <a:solidFill>
            <a:srgbClr val="FFFFCC"/>
          </a:solidFill>
        </p:spPr>
        <p:txBody>
          <a:bodyPr wrap="square">
            <a:spAutoFit/>
          </a:bodyPr>
          <a:lstStyle/>
          <a:p>
            <a:r>
              <a:rPr lang="en-US" sz="1400" b="1" dirty="0" smtClean="0">
                <a:solidFill>
                  <a:srgbClr val="FF0000"/>
                </a:solidFill>
              </a:rPr>
              <a:t>Red</a:t>
            </a:r>
            <a:r>
              <a:rPr lang="en-US" sz="1400" dirty="0" smtClean="0"/>
              <a:t> boxes: </a:t>
            </a:r>
            <a:r>
              <a:rPr lang="en-US" sz="1400" dirty="0"/>
              <a:t>increased after injury, </a:t>
            </a:r>
            <a:endParaRPr lang="en-US" sz="1400" dirty="0" smtClean="0"/>
          </a:p>
          <a:p>
            <a:r>
              <a:rPr lang="en-US" sz="1400" b="1" dirty="0" smtClean="0">
                <a:solidFill>
                  <a:schemeClr val="tx2"/>
                </a:solidFill>
              </a:rPr>
              <a:t>Blue</a:t>
            </a:r>
            <a:r>
              <a:rPr lang="en-US" sz="1400" dirty="0" smtClean="0"/>
              <a:t> boxes: </a:t>
            </a:r>
            <a:r>
              <a:rPr lang="en-US" sz="1400" dirty="0"/>
              <a:t>decreased after injury</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Pathway Analysis</a:t>
            </a:r>
            <a:endParaRPr lang="en-SG"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558460417"/>
              </p:ext>
            </p:extLst>
          </p:nvPr>
        </p:nvGraphicFramePr>
        <p:xfrm>
          <a:off x="450745" y="2363865"/>
          <a:ext cx="8305800" cy="3869691"/>
        </p:xfrm>
        <a:graphic>
          <a:graphicData uri="http://schemas.openxmlformats.org/drawingml/2006/table">
            <a:tbl>
              <a:tblPr>
                <a:tableStyleId>{00A15C55-8517-42AA-B614-E9B94910E393}</a:tableStyleId>
              </a:tblPr>
              <a:tblGrid>
                <a:gridCol w="2281071"/>
                <a:gridCol w="821753"/>
                <a:gridCol w="635386"/>
                <a:gridCol w="894772"/>
                <a:gridCol w="1046263"/>
                <a:gridCol w="808673"/>
                <a:gridCol w="774888"/>
                <a:gridCol w="1042994"/>
              </a:tblGrid>
              <a:tr h="617517">
                <a:tc>
                  <a:txBody>
                    <a:bodyPr/>
                    <a:lstStyle/>
                    <a:p>
                      <a:pPr algn="ctr"/>
                      <a:endParaRPr lang="en-SG" sz="1800" dirty="0">
                        <a:solidFill>
                          <a:srgbClr val="000000"/>
                        </a:solidFill>
                        <a:latin typeface="Calibri"/>
                      </a:endParaRPr>
                    </a:p>
                  </a:txBody>
                  <a:tcPr marL="68580" marR="68580" marT="0" marB="0"/>
                </a:tc>
                <a:tc>
                  <a:txBody>
                    <a:bodyPr/>
                    <a:lstStyle/>
                    <a:p>
                      <a:pPr algn="ctr">
                        <a:spcAft>
                          <a:spcPts val="0"/>
                        </a:spcAft>
                      </a:pPr>
                      <a:r>
                        <a:rPr lang="en-SG" sz="1400" b="1" dirty="0"/>
                        <a:t>Total </a:t>
                      </a:r>
                      <a:r>
                        <a:rPr lang="en-SG" sz="1400" b="1" dirty="0" err="1"/>
                        <a:t>Cmpd</a:t>
                      </a:r>
                      <a:endParaRPr lang="en-SG" sz="1800" b="1" dirty="0">
                        <a:solidFill>
                          <a:srgbClr val="000000"/>
                        </a:solidFill>
                        <a:latin typeface="Calibri"/>
                        <a:ea typeface="Calibri"/>
                        <a:cs typeface="Times New Roman"/>
                      </a:endParaRPr>
                    </a:p>
                  </a:txBody>
                  <a:tcPr marL="68580" marR="68580" marT="0" marB="0"/>
                </a:tc>
                <a:tc>
                  <a:txBody>
                    <a:bodyPr/>
                    <a:lstStyle/>
                    <a:p>
                      <a:pPr algn="ctr">
                        <a:spcAft>
                          <a:spcPts val="0"/>
                        </a:spcAft>
                      </a:pPr>
                      <a:r>
                        <a:rPr lang="en-SG" sz="1400" b="1" dirty="0"/>
                        <a:t>Hits</a:t>
                      </a:r>
                      <a:endParaRPr lang="en-SG" sz="1800" b="1" dirty="0">
                        <a:solidFill>
                          <a:srgbClr val="000000"/>
                        </a:solidFill>
                        <a:latin typeface="Calibri"/>
                        <a:ea typeface="Calibri"/>
                        <a:cs typeface="Times New Roman"/>
                      </a:endParaRPr>
                    </a:p>
                  </a:txBody>
                  <a:tcPr marL="68580" marR="68580" marT="0" marB="0"/>
                </a:tc>
                <a:tc>
                  <a:txBody>
                    <a:bodyPr/>
                    <a:lstStyle/>
                    <a:p>
                      <a:pPr algn="ctr">
                        <a:spcAft>
                          <a:spcPts val="0"/>
                        </a:spcAft>
                      </a:pPr>
                      <a:r>
                        <a:rPr lang="en-SG" sz="1400" b="1" dirty="0"/>
                        <a:t>Raw p</a:t>
                      </a:r>
                      <a:endParaRPr lang="en-SG" sz="1800" b="1" dirty="0">
                        <a:solidFill>
                          <a:srgbClr val="000000"/>
                        </a:solidFill>
                        <a:latin typeface="Calibri"/>
                        <a:ea typeface="Calibri"/>
                        <a:cs typeface="Times New Roman"/>
                      </a:endParaRPr>
                    </a:p>
                  </a:txBody>
                  <a:tcPr marL="68580" marR="68580" marT="0" marB="0"/>
                </a:tc>
                <a:tc>
                  <a:txBody>
                    <a:bodyPr/>
                    <a:lstStyle/>
                    <a:p>
                      <a:pPr algn="ctr">
                        <a:spcAft>
                          <a:spcPts val="0"/>
                        </a:spcAft>
                      </a:pPr>
                      <a:r>
                        <a:rPr lang="en-SG" sz="1400" b="1" dirty="0"/>
                        <a:t>-log(p)</a:t>
                      </a:r>
                      <a:endParaRPr lang="en-SG" sz="1800" b="1" dirty="0">
                        <a:solidFill>
                          <a:srgbClr val="000000"/>
                        </a:solidFill>
                        <a:latin typeface="Calibri"/>
                        <a:ea typeface="Calibri"/>
                        <a:cs typeface="Times New Roman"/>
                      </a:endParaRPr>
                    </a:p>
                  </a:txBody>
                  <a:tcPr marL="68580" marR="68580" marT="0" marB="0"/>
                </a:tc>
                <a:tc>
                  <a:txBody>
                    <a:bodyPr/>
                    <a:lstStyle/>
                    <a:p>
                      <a:pPr algn="ctr">
                        <a:spcAft>
                          <a:spcPts val="0"/>
                        </a:spcAft>
                      </a:pPr>
                      <a:r>
                        <a:rPr lang="en-SG" sz="1400" b="1" dirty="0"/>
                        <a:t>Holm adjust</a:t>
                      </a:r>
                      <a:endParaRPr lang="en-SG" sz="1800" b="1" dirty="0">
                        <a:solidFill>
                          <a:srgbClr val="000000"/>
                        </a:solidFill>
                        <a:latin typeface="Calibri"/>
                        <a:ea typeface="Calibri"/>
                        <a:cs typeface="Times New Roman"/>
                      </a:endParaRPr>
                    </a:p>
                  </a:txBody>
                  <a:tcPr marL="68580" marR="68580" marT="0" marB="0"/>
                </a:tc>
                <a:tc>
                  <a:txBody>
                    <a:bodyPr/>
                    <a:lstStyle/>
                    <a:p>
                      <a:pPr algn="ctr">
                        <a:spcAft>
                          <a:spcPts val="0"/>
                        </a:spcAft>
                      </a:pPr>
                      <a:r>
                        <a:rPr lang="en-SG" sz="1400" b="1" dirty="0"/>
                        <a:t>FDR</a:t>
                      </a:r>
                      <a:endParaRPr lang="en-SG" sz="1800" b="1" dirty="0">
                        <a:solidFill>
                          <a:srgbClr val="000000"/>
                        </a:solidFill>
                        <a:latin typeface="Calibri"/>
                        <a:ea typeface="Calibri"/>
                        <a:cs typeface="Times New Roman"/>
                      </a:endParaRPr>
                    </a:p>
                  </a:txBody>
                  <a:tcPr marL="68580" marR="68580" marT="0" marB="0"/>
                </a:tc>
                <a:tc>
                  <a:txBody>
                    <a:bodyPr/>
                    <a:lstStyle/>
                    <a:p>
                      <a:pPr algn="ctr">
                        <a:spcAft>
                          <a:spcPts val="0"/>
                        </a:spcAft>
                      </a:pPr>
                      <a:r>
                        <a:rPr lang="en-SG" sz="1400" b="1" dirty="0"/>
                        <a:t>Impact</a:t>
                      </a:r>
                      <a:endParaRPr lang="en-SG" sz="1800" b="1" dirty="0">
                        <a:solidFill>
                          <a:srgbClr val="000000"/>
                        </a:solidFill>
                        <a:latin typeface="Calibri"/>
                        <a:ea typeface="Calibri"/>
                        <a:cs typeface="Times New Roman"/>
                      </a:endParaRPr>
                    </a:p>
                  </a:txBody>
                  <a:tcPr marL="68580" marR="68580" marT="0" marB="0"/>
                </a:tc>
              </a:tr>
              <a:tr h="411678">
                <a:tc>
                  <a:txBody>
                    <a:bodyPr/>
                    <a:lstStyle/>
                    <a:p>
                      <a:pPr algn="l">
                        <a:spcAft>
                          <a:spcPts val="0"/>
                        </a:spcAft>
                      </a:pPr>
                      <a:r>
                        <a:rPr lang="en-SG" sz="1400" b="1">
                          <a:solidFill>
                            <a:srgbClr val="3333FF"/>
                          </a:solidFill>
                        </a:rPr>
                        <a:t>Glycerophospholipid metabolism</a:t>
                      </a:r>
                      <a:endParaRPr lang="en-SG" sz="1800" b="1">
                        <a:solidFill>
                          <a:srgbClr val="3333FF"/>
                        </a:solidFill>
                        <a:latin typeface="Calibri"/>
                        <a:ea typeface="Calibri"/>
                        <a:cs typeface="Times New Roman"/>
                      </a:endParaRPr>
                    </a:p>
                  </a:txBody>
                  <a:tcPr marL="68580" marR="68580" marT="0" marB="0"/>
                </a:tc>
                <a:tc>
                  <a:txBody>
                    <a:bodyPr/>
                    <a:lstStyle/>
                    <a:p>
                      <a:pPr algn="ctr">
                        <a:spcAft>
                          <a:spcPts val="0"/>
                        </a:spcAft>
                      </a:pPr>
                      <a:r>
                        <a:rPr lang="en-SG" sz="1400"/>
                        <a:t>39</a:t>
                      </a:r>
                      <a:endParaRPr lang="en-SG" sz="1800">
                        <a:solidFill>
                          <a:srgbClr val="000000"/>
                        </a:solidFill>
                        <a:latin typeface="Calibri"/>
                        <a:ea typeface="Calibri"/>
                        <a:cs typeface="Times New Roman"/>
                      </a:endParaRPr>
                    </a:p>
                  </a:txBody>
                  <a:tcPr marL="68580" marR="68580" marT="0" marB="0"/>
                </a:tc>
                <a:tc>
                  <a:txBody>
                    <a:bodyPr/>
                    <a:lstStyle/>
                    <a:p>
                      <a:pPr algn="ctr">
                        <a:spcAft>
                          <a:spcPts val="0"/>
                        </a:spcAft>
                      </a:pPr>
                      <a:r>
                        <a:rPr lang="en-SG" sz="1400"/>
                        <a:t>9</a:t>
                      </a:r>
                      <a:endParaRPr lang="en-SG" sz="1800">
                        <a:solidFill>
                          <a:srgbClr val="000000"/>
                        </a:solidFill>
                        <a:latin typeface="Calibri"/>
                        <a:ea typeface="Calibri"/>
                        <a:cs typeface="Times New Roman"/>
                      </a:endParaRPr>
                    </a:p>
                  </a:txBody>
                  <a:tcPr marL="68580" marR="68580" marT="0" marB="0"/>
                </a:tc>
                <a:tc>
                  <a:txBody>
                    <a:bodyPr/>
                    <a:lstStyle/>
                    <a:p>
                      <a:pPr algn="ctr">
                        <a:spcAft>
                          <a:spcPts val="0"/>
                        </a:spcAft>
                      </a:pPr>
                      <a:r>
                        <a:rPr lang="en-SG" sz="1400"/>
                        <a:t>0.0010</a:t>
                      </a:r>
                      <a:endParaRPr lang="en-SG" sz="1800">
                        <a:solidFill>
                          <a:srgbClr val="000000"/>
                        </a:solidFill>
                        <a:latin typeface="Calibri"/>
                        <a:ea typeface="Calibri"/>
                        <a:cs typeface="Times New Roman"/>
                      </a:endParaRPr>
                    </a:p>
                  </a:txBody>
                  <a:tcPr marL="68580" marR="68580" marT="0" marB="0"/>
                </a:tc>
                <a:tc>
                  <a:txBody>
                    <a:bodyPr/>
                    <a:lstStyle/>
                    <a:p>
                      <a:pPr algn="ctr">
                        <a:spcAft>
                          <a:spcPts val="0"/>
                        </a:spcAft>
                      </a:pPr>
                      <a:r>
                        <a:rPr lang="en-SG" sz="1400"/>
                        <a:t>6.899</a:t>
                      </a:r>
                      <a:endParaRPr lang="en-SG" sz="1800">
                        <a:solidFill>
                          <a:srgbClr val="000000"/>
                        </a:solidFill>
                        <a:latin typeface="Calibri"/>
                        <a:ea typeface="Calibri"/>
                        <a:cs typeface="Times New Roman"/>
                      </a:endParaRPr>
                    </a:p>
                  </a:txBody>
                  <a:tcPr marL="68580" marR="68580" marT="0" marB="0"/>
                </a:tc>
                <a:tc>
                  <a:txBody>
                    <a:bodyPr/>
                    <a:lstStyle/>
                    <a:p>
                      <a:pPr algn="ctr">
                        <a:spcAft>
                          <a:spcPts val="0"/>
                        </a:spcAft>
                      </a:pPr>
                      <a:r>
                        <a:rPr lang="en-SG" sz="1400"/>
                        <a:t>0.023</a:t>
                      </a:r>
                      <a:endParaRPr lang="en-SG" sz="1800">
                        <a:solidFill>
                          <a:srgbClr val="000000"/>
                        </a:solidFill>
                        <a:latin typeface="Calibri"/>
                        <a:ea typeface="Calibri"/>
                        <a:cs typeface="Times New Roman"/>
                      </a:endParaRPr>
                    </a:p>
                  </a:txBody>
                  <a:tcPr marL="68580" marR="68580" marT="0" marB="0"/>
                </a:tc>
                <a:tc>
                  <a:txBody>
                    <a:bodyPr/>
                    <a:lstStyle/>
                    <a:p>
                      <a:pPr algn="ctr">
                        <a:spcAft>
                          <a:spcPts val="0"/>
                        </a:spcAft>
                      </a:pPr>
                      <a:r>
                        <a:rPr lang="en-SG" sz="1400"/>
                        <a:t>0.003</a:t>
                      </a:r>
                      <a:endParaRPr lang="en-SG" sz="1800">
                        <a:solidFill>
                          <a:srgbClr val="000000"/>
                        </a:solidFill>
                        <a:latin typeface="Calibri"/>
                        <a:ea typeface="Calibri"/>
                        <a:cs typeface="Times New Roman"/>
                      </a:endParaRPr>
                    </a:p>
                  </a:txBody>
                  <a:tcPr marL="68580" marR="68580" marT="0" marB="0"/>
                </a:tc>
                <a:tc>
                  <a:txBody>
                    <a:bodyPr/>
                    <a:lstStyle/>
                    <a:p>
                      <a:pPr algn="ctr">
                        <a:spcAft>
                          <a:spcPts val="0"/>
                        </a:spcAft>
                      </a:pPr>
                      <a:r>
                        <a:rPr lang="en-SG" sz="1400" dirty="0"/>
                        <a:t>0.363</a:t>
                      </a:r>
                      <a:endParaRPr lang="en-SG" sz="1800" dirty="0">
                        <a:solidFill>
                          <a:srgbClr val="000000"/>
                        </a:solidFill>
                        <a:latin typeface="Calibri"/>
                        <a:ea typeface="Calibri"/>
                        <a:cs typeface="Times New Roman"/>
                      </a:endParaRPr>
                    </a:p>
                  </a:txBody>
                  <a:tcPr marL="68580" marR="68580" marT="0" marB="0"/>
                </a:tc>
              </a:tr>
              <a:tr h="257299">
                <a:tc>
                  <a:txBody>
                    <a:bodyPr/>
                    <a:lstStyle/>
                    <a:p>
                      <a:pPr algn="l">
                        <a:spcAft>
                          <a:spcPts val="0"/>
                        </a:spcAft>
                      </a:pPr>
                      <a:r>
                        <a:rPr lang="en-SG" sz="1400" b="1">
                          <a:solidFill>
                            <a:srgbClr val="3333FF"/>
                          </a:solidFill>
                        </a:rPr>
                        <a:t>Purine metabolism</a:t>
                      </a:r>
                      <a:endParaRPr lang="en-SG" sz="1800" b="1">
                        <a:solidFill>
                          <a:srgbClr val="3333FF"/>
                        </a:solidFill>
                        <a:latin typeface="Calibri"/>
                        <a:ea typeface="Calibri"/>
                        <a:cs typeface="Times New Roman"/>
                      </a:endParaRPr>
                    </a:p>
                  </a:txBody>
                  <a:tcPr marL="68580" marR="68580" marT="0" marB="0"/>
                </a:tc>
                <a:tc>
                  <a:txBody>
                    <a:bodyPr/>
                    <a:lstStyle/>
                    <a:p>
                      <a:pPr algn="ctr">
                        <a:spcAft>
                          <a:spcPts val="0"/>
                        </a:spcAft>
                      </a:pPr>
                      <a:r>
                        <a:rPr lang="en-SG" sz="1400"/>
                        <a:t>92</a:t>
                      </a:r>
                      <a:endParaRPr lang="en-SG" sz="1800">
                        <a:solidFill>
                          <a:srgbClr val="000000"/>
                        </a:solidFill>
                        <a:latin typeface="Calibri"/>
                        <a:ea typeface="Calibri"/>
                        <a:cs typeface="Times New Roman"/>
                      </a:endParaRPr>
                    </a:p>
                  </a:txBody>
                  <a:tcPr marL="68580" marR="68580" marT="0" marB="0"/>
                </a:tc>
                <a:tc>
                  <a:txBody>
                    <a:bodyPr/>
                    <a:lstStyle/>
                    <a:p>
                      <a:pPr algn="ctr">
                        <a:spcAft>
                          <a:spcPts val="0"/>
                        </a:spcAft>
                      </a:pPr>
                      <a:r>
                        <a:rPr lang="en-SG" sz="1400"/>
                        <a:t>7</a:t>
                      </a:r>
                      <a:endParaRPr lang="en-SG" sz="1800">
                        <a:solidFill>
                          <a:srgbClr val="000000"/>
                        </a:solidFill>
                        <a:latin typeface="Calibri"/>
                        <a:ea typeface="Calibri"/>
                        <a:cs typeface="Times New Roman"/>
                      </a:endParaRPr>
                    </a:p>
                  </a:txBody>
                  <a:tcPr marL="68580" marR="68580" marT="0" marB="0"/>
                </a:tc>
                <a:tc>
                  <a:txBody>
                    <a:bodyPr/>
                    <a:lstStyle/>
                    <a:p>
                      <a:pPr algn="ctr">
                        <a:spcAft>
                          <a:spcPts val="0"/>
                        </a:spcAft>
                      </a:pPr>
                      <a:r>
                        <a:rPr lang="en-SG" sz="1400"/>
                        <a:t>0.0050</a:t>
                      </a:r>
                      <a:endParaRPr lang="en-SG" sz="1800">
                        <a:solidFill>
                          <a:srgbClr val="000000"/>
                        </a:solidFill>
                        <a:latin typeface="Calibri"/>
                        <a:ea typeface="Calibri"/>
                        <a:cs typeface="Times New Roman"/>
                      </a:endParaRPr>
                    </a:p>
                  </a:txBody>
                  <a:tcPr marL="68580" marR="68580" marT="0" marB="0"/>
                </a:tc>
                <a:tc>
                  <a:txBody>
                    <a:bodyPr/>
                    <a:lstStyle/>
                    <a:p>
                      <a:pPr algn="ctr">
                        <a:spcAft>
                          <a:spcPts val="0"/>
                        </a:spcAft>
                      </a:pPr>
                      <a:r>
                        <a:rPr lang="en-SG" sz="1400"/>
                        <a:t>5.295</a:t>
                      </a:r>
                      <a:endParaRPr lang="en-SG" sz="1800">
                        <a:solidFill>
                          <a:srgbClr val="000000"/>
                        </a:solidFill>
                        <a:latin typeface="Calibri"/>
                        <a:ea typeface="Calibri"/>
                        <a:cs typeface="Times New Roman"/>
                      </a:endParaRPr>
                    </a:p>
                  </a:txBody>
                  <a:tcPr marL="68580" marR="68580" marT="0" marB="0"/>
                </a:tc>
                <a:tc>
                  <a:txBody>
                    <a:bodyPr/>
                    <a:lstStyle/>
                    <a:p>
                      <a:pPr algn="ctr">
                        <a:spcAft>
                          <a:spcPts val="0"/>
                        </a:spcAft>
                      </a:pPr>
                      <a:r>
                        <a:rPr lang="en-SG" sz="1400"/>
                        <a:t>0.068</a:t>
                      </a:r>
                      <a:endParaRPr lang="en-SG" sz="1800">
                        <a:solidFill>
                          <a:srgbClr val="000000"/>
                        </a:solidFill>
                        <a:latin typeface="Calibri"/>
                        <a:ea typeface="Calibri"/>
                        <a:cs typeface="Times New Roman"/>
                      </a:endParaRPr>
                    </a:p>
                  </a:txBody>
                  <a:tcPr marL="68580" marR="68580" marT="0" marB="0"/>
                </a:tc>
                <a:tc>
                  <a:txBody>
                    <a:bodyPr/>
                    <a:lstStyle/>
                    <a:p>
                      <a:pPr algn="ctr">
                        <a:spcAft>
                          <a:spcPts val="0"/>
                        </a:spcAft>
                      </a:pPr>
                      <a:r>
                        <a:rPr lang="en-SG" sz="1400"/>
                        <a:t>0.008</a:t>
                      </a:r>
                      <a:endParaRPr lang="en-SG" sz="1800">
                        <a:solidFill>
                          <a:srgbClr val="000000"/>
                        </a:solidFill>
                        <a:latin typeface="Calibri"/>
                        <a:ea typeface="Calibri"/>
                        <a:cs typeface="Times New Roman"/>
                      </a:endParaRPr>
                    </a:p>
                  </a:txBody>
                  <a:tcPr marL="68580" marR="68580" marT="0" marB="0"/>
                </a:tc>
                <a:tc>
                  <a:txBody>
                    <a:bodyPr/>
                    <a:lstStyle/>
                    <a:p>
                      <a:pPr algn="ctr">
                        <a:spcAft>
                          <a:spcPts val="0"/>
                        </a:spcAft>
                      </a:pPr>
                      <a:r>
                        <a:rPr lang="en-SG" sz="1400" dirty="0"/>
                        <a:t>0.046</a:t>
                      </a:r>
                      <a:endParaRPr lang="en-SG" sz="1800" dirty="0">
                        <a:solidFill>
                          <a:srgbClr val="000000"/>
                        </a:solidFill>
                        <a:latin typeface="Calibri"/>
                        <a:ea typeface="Calibri"/>
                        <a:cs typeface="Times New Roman"/>
                      </a:endParaRPr>
                    </a:p>
                  </a:txBody>
                  <a:tcPr marL="68580" marR="68580" marT="0" marB="0"/>
                </a:tc>
              </a:tr>
              <a:tr h="411678">
                <a:tc>
                  <a:txBody>
                    <a:bodyPr/>
                    <a:lstStyle/>
                    <a:p>
                      <a:pPr algn="l">
                        <a:spcAft>
                          <a:spcPts val="0"/>
                        </a:spcAft>
                      </a:pPr>
                      <a:r>
                        <a:rPr lang="en-SG" sz="1400" b="1" dirty="0" err="1">
                          <a:solidFill>
                            <a:srgbClr val="3333FF"/>
                          </a:solidFill>
                        </a:rPr>
                        <a:t>Pyrimidine</a:t>
                      </a:r>
                      <a:r>
                        <a:rPr lang="en-SG" sz="1400" b="1" dirty="0">
                          <a:solidFill>
                            <a:srgbClr val="3333FF"/>
                          </a:solidFill>
                        </a:rPr>
                        <a:t> metabolism</a:t>
                      </a:r>
                      <a:endParaRPr lang="en-SG" sz="1800" b="1" dirty="0">
                        <a:solidFill>
                          <a:srgbClr val="3333FF"/>
                        </a:solidFill>
                        <a:latin typeface="Calibri"/>
                        <a:ea typeface="Calibri"/>
                        <a:cs typeface="Times New Roman"/>
                      </a:endParaRPr>
                    </a:p>
                  </a:txBody>
                  <a:tcPr marL="68580" marR="68580" marT="0" marB="0"/>
                </a:tc>
                <a:tc>
                  <a:txBody>
                    <a:bodyPr/>
                    <a:lstStyle/>
                    <a:p>
                      <a:pPr algn="ctr">
                        <a:spcAft>
                          <a:spcPts val="0"/>
                        </a:spcAft>
                      </a:pPr>
                      <a:r>
                        <a:rPr lang="en-SG" sz="1400"/>
                        <a:t>60</a:t>
                      </a:r>
                      <a:endParaRPr lang="en-SG" sz="1800">
                        <a:solidFill>
                          <a:srgbClr val="000000"/>
                        </a:solidFill>
                        <a:latin typeface="Calibri"/>
                        <a:ea typeface="Calibri"/>
                        <a:cs typeface="Times New Roman"/>
                      </a:endParaRPr>
                    </a:p>
                  </a:txBody>
                  <a:tcPr marL="68580" marR="68580" marT="0" marB="0"/>
                </a:tc>
                <a:tc>
                  <a:txBody>
                    <a:bodyPr/>
                    <a:lstStyle/>
                    <a:p>
                      <a:pPr algn="ctr">
                        <a:spcAft>
                          <a:spcPts val="0"/>
                        </a:spcAft>
                      </a:pPr>
                      <a:r>
                        <a:rPr lang="en-SG" sz="1400"/>
                        <a:t>6</a:t>
                      </a:r>
                      <a:endParaRPr lang="en-SG" sz="1800">
                        <a:solidFill>
                          <a:srgbClr val="000000"/>
                        </a:solidFill>
                        <a:latin typeface="Calibri"/>
                        <a:ea typeface="Calibri"/>
                        <a:cs typeface="Times New Roman"/>
                      </a:endParaRPr>
                    </a:p>
                  </a:txBody>
                  <a:tcPr marL="68580" marR="68580" marT="0" marB="0"/>
                </a:tc>
                <a:tc>
                  <a:txBody>
                    <a:bodyPr/>
                    <a:lstStyle/>
                    <a:p>
                      <a:pPr algn="ctr">
                        <a:spcAft>
                          <a:spcPts val="0"/>
                        </a:spcAft>
                      </a:pPr>
                      <a:r>
                        <a:rPr lang="en-SG" sz="1400"/>
                        <a:t>0.0006</a:t>
                      </a:r>
                      <a:endParaRPr lang="en-SG" sz="1800">
                        <a:solidFill>
                          <a:srgbClr val="000000"/>
                        </a:solidFill>
                        <a:latin typeface="Calibri"/>
                        <a:ea typeface="Calibri"/>
                        <a:cs typeface="Times New Roman"/>
                      </a:endParaRPr>
                    </a:p>
                  </a:txBody>
                  <a:tcPr marL="68580" marR="68580" marT="0" marB="0"/>
                </a:tc>
                <a:tc>
                  <a:txBody>
                    <a:bodyPr/>
                    <a:lstStyle/>
                    <a:p>
                      <a:pPr algn="ctr">
                        <a:spcAft>
                          <a:spcPts val="0"/>
                        </a:spcAft>
                      </a:pPr>
                      <a:r>
                        <a:rPr lang="en-SG" sz="1400"/>
                        <a:t>7.461</a:t>
                      </a:r>
                      <a:endParaRPr lang="en-SG" sz="1800">
                        <a:solidFill>
                          <a:srgbClr val="000000"/>
                        </a:solidFill>
                        <a:latin typeface="Calibri"/>
                        <a:ea typeface="Calibri"/>
                        <a:cs typeface="Times New Roman"/>
                      </a:endParaRPr>
                    </a:p>
                  </a:txBody>
                  <a:tcPr marL="68580" marR="68580" marT="0" marB="0"/>
                </a:tc>
                <a:tc>
                  <a:txBody>
                    <a:bodyPr/>
                    <a:lstStyle/>
                    <a:p>
                      <a:pPr algn="ctr">
                        <a:spcAft>
                          <a:spcPts val="0"/>
                        </a:spcAft>
                      </a:pPr>
                      <a:r>
                        <a:rPr lang="en-SG" sz="1400"/>
                        <a:t>0.014</a:t>
                      </a:r>
                      <a:endParaRPr lang="en-SG" sz="1800">
                        <a:solidFill>
                          <a:srgbClr val="000000"/>
                        </a:solidFill>
                        <a:latin typeface="Calibri"/>
                        <a:ea typeface="Calibri"/>
                        <a:cs typeface="Times New Roman"/>
                      </a:endParaRPr>
                    </a:p>
                  </a:txBody>
                  <a:tcPr marL="68580" marR="68580" marT="0" marB="0"/>
                </a:tc>
                <a:tc>
                  <a:txBody>
                    <a:bodyPr/>
                    <a:lstStyle/>
                    <a:p>
                      <a:pPr algn="ctr">
                        <a:spcAft>
                          <a:spcPts val="0"/>
                        </a:spcAft>
                      </a:pPr>
                      <a:r>
                        <a:rPr lang="en-SG" sz="1400"/>
                        <a:t>0.002</a:t>
                      </a:r>
                      <a:endParaRPr lang="en-SG" sz="1800">
                        <a:solidFill>
                          <a:srgbClr val="000000"/>
                        </a:solidFill>
                        <a:latin typeface="Calibri"/>
                        <a:ea typeface="Calibri"/>
                        <a:cs typeface="Times New Roman"/>
                      </a:endParaRPr>
                    </a:p>
                  </a:txBody>
                  <a:tcPr marL="68580" marR="68580" marT="0" marB="0"/>
                </a:tc>
                <a:tc>
                  <a:txBody>
                    <a:bodyPr/>
                    <a:lstStyle/>
                    <a:p>
                      <a:pPr algn="ctr">
                        <a:spcAft>
                          <a:spcPts val="0"/>
                        </a:spcAft>
                      </a:pPr>
                      <a:r>
                        <a:rPr lang="en-SG" sz="1400" dirty="0"/>
                        <a:t>0.210</a:t>
                      </a:r>
                      <a:endParaRPr lang="en-SG" sz="1800" dirty="0">
                        <a:solidFill>
                          <a:srgbClr val="000000"/>
                        </a:solidFill>
                        <a:latin typeface="Calibri"/>
                        <a:ea typeface="Calibri"/>
                        <a:cs typeface="Times New Roman"/>
                      </a:endParaRPr>
                    </a:p>
                  </a:txBody>
                  <a:tcPr marL="68580" marR="68580" marT="0" marB="0"/>
                </a:tc>
              </a:tr>
              <a:tr h="342521">
                <a:tc>
                  <a:txBody>
                    <a:bodyPr/>
                    <a:lstStyle/>
                    <a:p>
                      <a:pPr algn="l">
                        <a:spcAft>
                          <a:spcPts val="0"/>
                        </a:spcAft>
                      </a:pPr>
                      <a:r>
                        <a:rPr lang="en-SG" sz="1400" b="1">
                          <a:solidFill>
                            <a:srgbClr val="3333FF"/>
                          </a:solidFill>
                        </a:rPr>
                        <a:t>Sphingolipid metabolism</a:t>
                      </a:r>
                      <a:endParaRPr lang="en-SG" sz="1800" b="1">
                        <a:solidFill>
                          <a:srgbClr val="3333FF"/>
                        </a:solidFill>
                        <a:latin typeface="Calibri"/>
                        <a:ea typeface="Calibri"/>
                        <a:cs typeface="Times New Roman"/>
                      </a:endParaRPr>
                    </a:p>
                  </a:txBody>
                  <a:tcPr marL="68580" marR="68580" marT="0" marB="0"/>
                </a:tc>
                <a:tc>
                  <a:txBody>
                    <a:bodyPr/>
                    <a:lstStyle/>
                    <a:p>
                      <a:pPr algn="ctr">
                        <a:spcAft>
                          <a:spcPts val="0"/>
                        </a:spcAft>
                      </a:pPr>
                      <a:r>
                        <a:rPr lang="en-SG" sz="1400"/>
                        <a:t>25</a:t>
                      </a:r>
                      <a:endParaRPr lang="en-SG" sz="1800">
                        <a:solidFill>
                          <a:srgbClr val="000000"/>
                        </a:solidFill>
                        <a:latin typeface="Calibri"/>
                        <a:ea typeface="Calibri"/>
                        <a:cs typeface="Times New Roman"/>
                      </a:endParaRPr>
                    </a:p>
                  </a:txBody>
                  <a:tcPr marL="68580" marR="68580" marT="0" marB="0"/>
                </a:tc>
                <a:tc>
                  <a:txBody>
                    <a:bodyPr/>
                    <a:lstStyle/>
                    <a:p>
                      <a:pPr algn="ctr">
                        <a:spcAft>
                          <a:spcPts val="0"/>
                        </a:spcAft>
                      </a:pPr>
                      <a:r>
                        <a:rPr lang="en-SG" sz="1400"/>
                        <a:t>3</a:t>
                      </a:r>
                      <a:endParaRPr lang="en-SG" sz="1800">
                        <a:solidFill>
                          <a:srgbClr val="000000"/>
                        </a:solidFill>
                        <a:latin typeface="Calibri"/>
                        <a:ea typeface="Calibri"/>
                        <a:cs typeface="Times New Roman"/>
                      </a:endParaRPr>
                    </a:p>
                  </a:txBody>
                  <a:tcPr marL="68580" marR="68580" marT="0" marB="0"/>
                </a:tc>
                <a:tc>
                  <a:txBody>
                    <a:bodyPr/>
                    <a:lstStyle/>
                    <a:p>
                      <a:pPr algn="ctr">
                        <a:spcAft>
                          <a:spcPts val="0"/>
                        </a:spcAft>
                      </a:pPr>
                      <a:r>
                        <a:rPr lang="en-SG" sz="1400"/>
                        <a:t>0.0000</a:t>
                      </a:r>
                      <a:endParaRPr lang="en-SG" sz="1800">
                        <a:solidFill>
                          <a:srgbClr val="000000"/>
                        </a:solidFill>
                        <a:latin typeface="Calibri"/>
                        <a:ea typeface="Calibri"/>
                        <a:cs typeface="Times New Roman"/>
                      </a:endParaRPr>
                    </a:p>
                  </a:txBody>
                  <a:tcPr marL="68580" marR="68580" marT="0" marB="0"/>
                </a:tc>
                <a:tc>
                  <a:txBody>
                    <a:bodyPr/>
                    <a:lstStyle/>
                    <a:p>
                      <a:pPr algn="ctr">
                        <a:spcAft>
                          <a:spcPts val="0"/>
                        </a:spcAft>
                      </a:pPr>
                      <a:r>
                        <a:rPr lang="en-SG" sz="1400"/>
                        <a:t>10.254</a:t>
                      </a:r>
                      <a:endParaRPr lang="en-SG" sz="1800">
                        <a:solidFill>
                          <a:srgbClr val="000000"/>
                        </a:solidFill>
                        <a:latin typeface="Calibri"/>
                        <a:ea typeface="Calibri"/>
                        <a:cs typeface="Times New Roman"/>
                      </a:endParaRPr>
                    </a:p>
                  </a:txBody>
                  <a:tcPr marL="68580" marR="68580" marT="0" marB="0"/>
                </a:tc>
                <a:tc>
                  <a:txBody>
                    <a:bodyPr/>
                    <a:lstStyle/>
                    <a:p>
                      <a:pPr algn="ctr">
                        <a:spcAft>
                          <a:spcPts val="0"/>
                        </a:spcAft>
                      </a:pPr>
                      <a:r>
                        <a:rPr lang="en-SG" sz="1400"/>
                        <a:t>0.001</a:t>
                      </a:r>
                      <a:endParaRPr lang="en-SG" sz="1800">
                        <a:solidFill>
                          <a:srgbClr val="000000"/>
                        </a:solidFill>
                        <a:latin typeface="Calibri"/>
                        <a:ea typeface="Calibri"/>
                        <a:cs typeface="Times New Roman"/>
                      </a:endParaRPr>
                    </a:p>
                  </a:txBody>
                  <a:tcPr marL="68580" marR="68580" marT="0" marB="0"/>
                </a:tc>
                <a:tc>
                  <a:txBody>
                    <a:bodyPr/>
                    <a:lstStyle/>
                    <a:p>
                      <a:pPr algn="ctr">
                        <a:spcAft>
                          <a:spcPts val="0"/>
                        </a:spcAft>
                      </a:pPr>
                      <a:r>
                        <a:rPr lang="en-SG" sz="1400"/>
                        <a:t>0.001</a:t>
                      </a:r>
                      <a:endParaRPr lang="en-SG" sz="1800">
                        <a:solidFill>
                          <a:srgbClr val="000000"/>
                        </a:solidFill>
                        <a:latin typeface="Calibri"/>
                        <a:ea typeface="Calibri"/>
                        <a:cs typeface="Times New Roman"/>
                      </a:endParaRPr>
                    </a:p>
                  </a:txBody>
                  <a:tcPr marL="68580" marR="68580" marT="0" marB="0"/>
                </a:tc>
                <a:tc>
                  <a:txBody>
                    <a:bodyPr/>
                    <a:lstStyle/>
                    <a:p>
                      <a:pPr algn="ctr">
                        <a:spcAft>
                          <a:spcPts val="0"/>
                        </a:spcAft>
                      </a:pPr>
                      <a:r>
                        <a:rPr lang="en-SG" sz="1400" dirty="0"/>
                        <a:t>0.304</a:t>
                      </a:r>
                      <a:endParaRPr lang="en-SG" sz="1800" dirty="0">
                        <a:solidFill>
                          <a:srgbClr val="000000"/>
                        </a:solidFill>
                        <a:latin typeface="Calibri"/>
                        <a:ea typeface="Calibri"/>
                        <a:cs typeface="Times New Roman"/>
                      </a:endParaRPr>
                    </a:p>
                  </a:txBody>
                  <a:tcPr marL="68580" marR="68580" marT="0" marB="0"/>
                </a:tc>
              </a:tr>
              <a:tr h="411678">
                <a:tc>
                  <a:txBody>
                    <a:bodyPr/>
                    <a:lstStyle/>
                    <a:p>
                      <a:pPr algn="l">
                        <a:spcAft>
                          <a:spcPts val="0"/>
                        </a:spcAft>
                      </a:pPr>
                      <a:r>
                        <a:rPr lang="en-SG" sz="1400" b="1">
                          <a:solidFill>
                            <a:srgbClr val="3333FF"/>
                          </a:solidFill>
                        </a:rPr>
                        <a:t>Arginine and proline metabolism</a:t>
                      </a:r>
                      <a:endParaRPr lang="en-SG" sz="1800" b="1">
                        <a:solidFill>
                          <a:srgbClr val="3333FF"/>
                        </a:solidFill>
                        <a:latin typeface="Calibri"/>
                        <a:ea typeface="Calibri"/>
                        <a:cs typeface="Times New Roman"/>
                      </a:endParaRPr>
                    </a:p>
                  </a:txBody>
                  <a:tcPr marL="68580" marR="68580" marT="0" marB="0"/>
                </a:tc>
                <a:tc>
                  <a:txBody>
                    <a:bodyPr/>
                    <a:lstStyle/>
                    <a:p>
                      <a:pPr algn="ctr">
                        <a:spcAft>
                          <a:spcPts val="0"/>
                        </a:spcAft>
                      </a:pPr>
                      <a:r>
                        <a:rPr lang="en-SG" sz="1400"/>
                        <a:t>77</a:t>
                      </a:r>
                      <a:endParaRPr lang="en-SG" sz="1800">
                        <a:solidFill>
                          <a:srgbClr val="000000"/>
                        </a:solidFill>
                        <a:latin typeface="Calibri"/>
                        <a:ea typeface="Calibri"/>
                        <a:cs typeface="Times New Roman"/>
                      </a:endParaRPr>
                    </a:p>
                  </a:txBody>
                  <a:tcPr marL="68580" marR="68580" marT="0" marB="0"/>
                </a:tc>
                <a:tc>
                  <a:txBody>
                    <a:bodyPr/>
                    <a:lstStyle/>
                    <a:p>
                      <a:pPr algn="ctr">
                        <a:spcAft>
                          <a:spcPts val="0"/>
                        </a:spcAft>
                      </a:pPr>
                      <a:r>
                        <a:rPr lang="en-SG" sz="1400"/>
                        <a:t>3</a:t>
                      </a:r>
                      <a:endParaRPr lang="en-SG" sz="1800">
                        <a:solidFill>
                          <a:srgbClr val="000000"/>
                        </a:solidFill>
                        <a:latin typeface="Calibri"/>
                        <a:ea typeface="Calibri"/>
                        <a:cs typeface="Times New Roman"/>
                      </a:endParaRPr>
                    </a:p>
                  </a:txBody>
                  <a:tcPr marL="68580" marR="68580" marT="0" marB="0"/>
                </a:tc>
                <a:tc>
                  <a:txBody>
                    <a:bodyPr/>
                    <a:lstStyle/>
                    <a:p>
                      <a:pPr algn="ctr">
                        <a:spcAft>
                          <a:spcPts val="0"/>
                        </a:spcAft>
                      </a:pPr>
                      <a:r>
                        <a:rPr lang="en-SG" sz="1400"/>
                        <a:t>0.0024</a:t>
                      </a:r>
                      <a:endParaRPr lang="en-SG" sz="1800">
                        <a:solidFill>
                          <a:srgbClr val="000000"/>
                        </a:solidFill>
                        <a:latin typeface="Calibri"/>
                        <a:ea typeface="Calibri"/>
                        <a:cs typeface="Times New Roman"/>
                      </a:endParaRPr>
                    </a:p>
                  </a:txBody>
                  <a:tcPr marL="68580" marR="68580" marT="0" marB="0"/>
                </a:tc>
                <a:tc>
                  <a:txBody>
                    <a:bodyPr/>
                    <a:lstStyle/>
                    <a:p>
                      <a:pPr algn="ctr">
                        <a:spcAft>
                          <a:spcPts val="0"/>
                        </a:spcAft>
                      </a:pPr>
                      <a:r>
                        <a:rPr lang="en-SG" sz="1400"/>
                        <a:t>6.039</a:t>
                      </a:r>
                      <a:endParaRPr lang="en-SG" sz="1800">
                        <a:solidFill>
                          <a:srgbClr val="000000"/>
                        </a:solidFill>
                        <a:latin typeface="Calibri"/>
                        <a:ea typeface="Calibri"/>
                        <a:cs typeface="Times New Roman"/>
                      </a:endParaRPr>
                    </a:p>
                  </a:txBody>
                  <a:tcPr marL="68580" marR="68580" marT="0" marB="0"/>
                </a:tc>
                <a:tc>
                  <a:txBody>
                    <a:bodyPr/>
                    <a:lstStyle/>
                    <a:p>
                      <a:pPr algn="ctr">
                        <a:spcAft>
                          <a:spcPts val="0"/>
                        </a:spcAft>
                      </a:pPr>
                      <a:r>
                        <a:rPr lang="en-SG" sz="1400"/>
                        <a:t>0.048</a:t>
                      </a:r>
                      <a:endParaRPr lang="en-SG" sz="1800">
                        <a:solidFill>
                          <a:srgbClr val="000000"/>
                        </a:solidFill>
                        <a:latin typeface="Calibri"/>
                        <a:ea typeface="Calibri"/>
                        <a:cs typeface="Times New Roman"/>
                      </a:endParaRPr>
                    </a:p>
                  </a:txBody>
                  <a:tcPr marL="68580" marR="68580" marT="0" marB="0"/>
                </a:tc>
                <a:tc>
                  <a:txBody>
                    <a:bodyPr/>
                    <a:lstStyle/>
                    <a:p>
                      <a:pPr algn="ctr">
                        <a:spcAft>
                          <a:spcPts val="0"/>
                        </a:spcAft>
                      </a:pPr>
                      <a:r>
                        <a:rPr lang="en-SG" sz="1400"/>
                        <a:t>0.006</a:t>
                      </a:r>
                      <a:endParaRPr lang="en-SG" sz="1800">
                        <a:solidFill>
                          <a:srgbClr val="000000"/>
                        </a:solidFill>
                        <a:latin typeface="Calibri"/>
                        <a:ea typeface="Calibri"/>
                        <a:cs typeface="Times New Roman"/>
                      </a:endParaRPr>
                    </a:p>
                  </a:txBody>
                  <a:tcPr marL="68580" marR="68580" marT="0" marB="0"/>
                </a:tc>
                <a:tc>
                  <a:txBody>
                    <a:bodyPr/>
                    <a:lstStyle/>
                    <a:p>
                      <a:pPr algn="ctr">
                        <a:spcAft>
                          <a:spcPts val="0"/>
                        </a:spcAft>
                      </a:pPr>
                      <a:r>
                        <a:rPr lang="en-SG" sz="1400"/>
                        <a:t>0.146</a:t>
                      </a:r>
                      <a:endParaRPr lang="en-SG" sz="1800">
                        <a:solidFill>
                          <a:srgbClr val="000000"/>
                        </a:solidFill>
                        <a:latin typeface="Calibri"/>
                        <a:ea typeface="Calibri"/>
                        <a:cs typeface="Times New Roman"/>
                      </a:endParaRPr>
                    </a:p>
                  </a:txBody>
                  <a:tcPr marL="68580" marR="68580" marT="0" marB="0"/>
                </a:tc>
              </a:tr>
              <a:tr h="563880">
                <a:tc>
                  <a:txBody>
                    <a:bodyPr/>
                    <a:lstStyle/>
                    <a:p>
                      <a:pPr algn="l">
                        <a:spcAft>
                          <a:spcPts val="0"/>
                        </a:spcAft>
                      </a:pPr>
                      <a:r>
                        <a:rPr lang="en-SG" sz="1400" b="1">
                          <a:solidFill>
                            <a:srgbClr val="3333FF"/>
                          </a:solidFill>
                        </a:rPr>
                        <a:t>Cysteine and methionine metabolism</a:t>
                      </a:r>
                      <a:endParaRPr lang="en-SG" sz="1800" b="1">
                        <a:solidFill>
                          <a:srgbClr val="3333FF"/>
                        </a:solidFill>
                        <a:latin typeface="Calibri"/>
                        <a:ea typeface="Calibri"/>
                        <a:cs typeface="Times New Roman"/>
                      </a:endParaRPr>
                    </a:p>
                  </a:txBody>
                  <a:tcPr marL="68580" marR="68580" marT="0" marB="0"/>
                </a:tc>
                <a:tc>
                  <a:txBody>
                    <a:bodyPr/>
                    <a:lstStyle/>
                    <a:p>
                      <a:pPr algn="ctr">
                        <a:spcAft>
                          <a:spcPts val="0"/>
                        </a:spcAft>
                      </a:pPr>
                      <a:r>
                        <a:rPr lang="en-SG" sz="1400"/>
                        <a:t>56</a:t>
                      </a:r>
                      <a:endParaRPr lang="en-SG" sz="1800">
                        <a:solidFill>
                          <a:srgbClr val="000000"/>
                        </a:solidFill>
                        <a:latin typeface="Calibri"/>
                        <a:ea typeface="Calibri"/>
                        <a:cs typeface="Times New Roman"/>
                      </a:endParaRPr>
                    </a:p>
                  </a:txBody>
                  <a:tcPr marL="68580" marR="68580" marT="0" marB="0"/>
                </a:tc>
                <a:tc>
                  <a:txBody>
                    <a:bodyPr/>
                    <a:lstStyle/>
                    <a:p>
                      <a:pPr algn="ctr">
                        <a:spcAft>
                          <a:spcPts val="0"/>
                        </a:spcAft>
                      </a:pPr>
                      <a:r>
                        <a:rPr lang="en-SG" sz="1400"/>
                        <a:t>3</a:t>
                      </a:r>
                      <a:endParaRPr lang="en-SG" sz="1800">
                        <a:solidFill>
                          <a:srgbClr val="000000"/>
                        </a:solidFill>
                        <a:latin typeface="Calibri"/>
                        <a:ea typeface="Calibri"/>
                        <a:cs typeface="Times New Roman"/>
                      </a:endParaRPr>
                    </a:p>
                  </a:txBody>
                  <a:tcPr marL="68580" marR="68580" marT="0" marB="0"/>
                </a:tc>
                <a:tc>
                  <a:txBody>
                    <a:bodyPr/>
                    <a:lstStyle/>
                    <a:p>
                      <a:pPr algn="ctr">
                        <a:spcAft>
                          <a:spcPts val="0"/>
                        </a:spcAft>
                      </a:pPr>
                      <a:r>
                        <a:rPr lang="en-SG" sz="1400"/>
                        <a:t>0.0328</a:t>
                      </a:r>
                      <a:endParaRPr lang="en-SG" sz="1800">
                        <a:solidFill>
                          <a:srgbClr val="000000"/>
                        </a:solidFill>
                        <a:latin typeface="Calibri"/>
                        <a:ea typeface="Calibri"/>
                        <a:cs typeface="Times New Roman"/>
                      </a:endParaRPr>
                    </a:p>
                  </a:txBody>
                  <a:tcPr marL="68580" marR="68580" marT="0" marB="0"/>
                </a:tc>
                <a:tc>
                  <a:txBody>
                    <a:bodyPr/>
                    <a:lstStyle/>
                    <a:p>
                      <a:pPr algn="ctr">
                        <a:spcAft>
                          <a:spcPts val="0"/>
                        </a:spcAft>
                      </a:pPr>
                      <a:r>
                        <a:rPr lang="en-SG" sz="1400"/>
                        <a:t>3.418</a:t>
                      </a:r>
                      <a:endParaRPr lang="en-SG" sz="1800">
                        <a:solidFill>
                          <a:srgbClr val="000000"/>
                        </a:solidFill>
                        <a:latin typeface="Calibri"/>
                        <a:ea typeface="Calibri"/>
                        <a:cs typeface="Times New Roman"/>
                      </a:endParaRPr>
                    </a:p>
                  </a:txBody>
                  <a:tcPr marL="68580" marR="68580" marT="0" marB="0"/>
                </a:tc>
                <a:tc>
                  <a:txBody>
                    <a:bodyPr/>
                    <a:lstStyle/>
                    <a:p>
                      <a:pPr algn="ctr">
                        <a:spcAft>
                          <a:spcPts val="0"/>
                        </a:spcAft>
                      </a:pPr>
                      <a:r>
                        <a:rPr lang="en-SG" sz="1400"/>
                        <a:t>0.262</a:t>
                      </a:r>
                      <a:endParaRPr lang="en-SG" sz="1800">
                        <a:solidFill>
                          <a:srgbClr val="000000"/>
                        </a:solidFill>
                        <a:latin typeface="Calibri"/>
                        <a:ea typeface="Calibri"/>
                        <a:cs typeface="Times New Roman"/>
                      </a:endParaRPr>
                    </a:p>
                  </a:txBody>
                  <a:tcPr marL="68580" marR="68580" marT="0" marB="0"/>
                </a:tc>
                <a:tc>
                  <a:txBody>
                    <a:bodyPr/>
                    <a:lstStyle/>
                    <a:p>
                      <a:pPr algn="ctr">
                        <a:spcAft>
                          <a:spcPts val="0"/>
                        </a:spcAft>
                      </a:pPr>
                      <a:r>
                        <a:rPr lang="en-SG" sz="1400"/>
                        <a:t>0.042</a:t>
                      </a:r>
                      <a:endParaRPr lang="en-SG" sz="1800">
                        <a:solidFill>
                          <a:srgbClr val="000000"/>
                        </a:solidFill>
                        <a:latin typeface="Calibri"/>
                        <a:ea typeface="Calibri"/>
                        <a:cs typeface="Times New Roman"/>
                      </a:endParaRPr>
                    </a:p>
                  </a:txBody>
                  <a:tcPr marL="68580" marR="68580" marT="0" marB="0"/>
                </a:tc>
                <a:tc>
                  <a:txBody>
                    <a:bodyPr/>
                    <a:lstStyle/>
                    <a:p>
                      <a:pPr algn="ctr">
                        <a:spcAft>
                          <a:spcPts val="0"/>
                        </a:spcAft>
                      </a:pPr>
                      <a:r>
                        <a:rPr lang="en-SG" sz="1400"/>
                        <a:t>0.159</a:t>
                      </a:r>
                      <a:endParaRPr lang="en-SG" sz="1800">
                        <a:solidFill>
                          <a:srgbClr val="000000"/>
                        </a:solidFill>
                        <a:latin typeface="Calibri"/>
                        <a:ea typeface="Calibri"/>
                        <a:cs typeface="Times New Roman"/>
                      </a:endParaRPr>
                    </a:p>
                  </a:txBody>
                  <a:tcPr marL="68580" marR="68580" marT="0" marB="0"/>
                </a:tc>
              </a:tr>
              <a:tr h="411678">
                <a:tc>
                  <a:txBody>
                    <a:bodyPr/>
                    <a:lstStyle/>
                    <a:p>
                      <a:pPr algn="l">
                        <a:spcAft>
                          <a:spcPts val="0"/>
                        </a:spcAft>
                      </a:pPr>
                      <a:r>
                        <a:rPr lang="en-SG" sz="1400" b="1">
                          <a:solidFill>
                            <a:srgbClr val="3333FF"/>
                          </a:solidFill>
                        </a:rPr>
                        <a:t>Glycerolipid metabolism</a:t>
                      </a:r>
                      <a:endParaRPr lang="en-SG" sz="1800" b="1">
                        <a:solidFill>
                          <a:srgbClr val="3333FF"/>
                        </a:solidFill>
                        <a:latin typeface="Calibri"/>
                        <a:ea typeface="Calibri"/>
                        <a:cs typeface="Times New Roman"/>
                      </a:endParaRPr>
                    </a:p>
                  </a:txBody>
                  <a:tcPr marL="68580" marR="68580" marT="0" marB="0"/>
                </a:tc>
                <a:tc>
                  <a:txBody>
                    <a:bodyPr/>
                    <a:lstStyle/>
                    <a:p>
                      <a:pPr algn="ctr">
                        <a:spcAft>
                          <a:spcPts val="0"/>
                        </a:spcAft>
                      </a:pPr>
                      <a:r>
                        <a:rPr lang="en-SG" sz="1400"/>
                        <a:t>32</a:t>
                      </a:r>
                      <a:endParaRPr lang="en-SG" sz="1800">
                        <a:solidFill>
                          <a:srgbClr val="000000"/>
                        </a:solidFill>
                        <a:latin typeface="Calibri"/>
                        <a:ea typeface="Calibri"/>
                        <a:cs typeface="Times New Roman"/>
                      </a:endParaRPr>
                    </a:p>
                  </a:txBody>
                  <a:tcPr marL="68580" marR="68580" marT="0" marB="0"/>
                </a:tc>
                <a:tc>
                  <a:txBody>
                    <a:bodyPr/>
                    <a:lstStyle/>
                    <a:p>
                      <a:pPr algn="ctr">
                        <a:spcAft>
                          <a:spcPts val="0"/>
                        </a:spcAft>
                      </a:pPr>
                      <a:r>
                        <a:rPr lang="en-SG" sz="1400"/>
                        <a:t>2</a:t>
                      </a:r>
                      <a:endParaRPr lang="en-SG" sz="1800">
                        <a:solidFill>
                          <a:srgbClr val="000000"/>
                        </a:solidFill>
                        <a:latin typeface="Calibri"/>
                        <a:ea typeface="Calibri"/>
                        <a:cs typeface="Times New Roman"/>
                      </a:endParaRPr>
                    </a:p>
                  </a:txBody>
                  <a:tcPr marL="68580" marR="68580" marT="0" marB="0"/>
                </a:tc>
                <a:tc>
                  <a:txBody>
                    <a:bodyPr/>
                    <a:lstStyle/>
                    <a:p>
                      <a:pPr algn="ctr">
                        <a:spcAft>
                          <a:spcPts val="0"/>
                        </a:spcAft>
                      </a:pPr>
                      <a:r>
                        <a:rPr lang="en-SG" sz="1400"/>
                        <a:t>0.0001</a:t>
                      </a:r>
                      <a:endParaRPr lang="en-SG" sz="1800">
                        <a:solidFill>
                          <a:srgbClr val="000000"/>
                        </a:solidFill>
                        <a:latin typeface="Calibri"/>
                        <a:ea typeface="Calibri"/>
                        <a:cs typeface="Times New Roman"/>
                      </a:endParaRPr>
                    </a:p>
                  </a:txBody>
                  <a:tcPr marL="68580" marR="68580" marT="0" marB="0"/>
                </a:tc>
                <a:tc>
                  <a:txBody>
                    <a:bodyPr/>
                    <a:lstStyle/>
                    <a:p>
                      <a:pPr algn="ctr">
                        <a:spcAft>
                          <a:spcPts val="0"/>
                        </a:spcAft>
                      </a:pPr>
                      <a:r>
                        <a:rPr lang="en-SG" sz="1400"/>
                        <a:t>8.831</a:t>
                      </a:r>
                      <a:endParaRPr lang="en-SG" sz="1800">
                        <a:solidFill>
                          <a:srgbClr val="000000"/>
                        </a:solidFill>
                        <a:latin typeface="Calibri"/>
                        <a:ea typeface="Calibri"/>
                        <a:cs typeface="Times New Roman"/>
                      </a:endParaRPr>
                    </a:p>
                  </a:txBody>
                  <a:tcPr marL="68580" marR="68580" marT="0" marB="0"/>
                </a:tc>
                <a:tc>
                  <a:txBody>
                    <a:bodyPr/>
                    <a:lstStyle/>
                    <a:p>
                      <a:pPr algn="ctr">
                        <a:spcAft>
                          <a:spcPts val="0"/>
                        </a:spcAft>
                      </a:pPr>
                      <a:r>
                        <a:rPr lang="en-SG" sz="1400"/>
                        <a:t>0.004</a:t>
                      </a:r>
                      <a:endParaRPr lang="en-SG" sz="1800">
                        <a:solidFill>
                          <a:srgbClr val="000000"/>
                        </a:solidFill>
                        <a:latin typeface="Calibri"/>
                        <a:ea typeface="Calibri"/>
                        <a:cs typeface="Times New Roman"/>
                      </a:endParaRPr>
                    </a:p>
                  </a:txBody>
                  <a:tcPr marL="68580" marR="68580" marT="0" marB="0"/>
                </a:tc>
                <a:tc>
                  <a:txBody>
                    <a:bodyPr/>
                    <a:lstStyle/>
                    <a:p>
                      <a:pPr algn="ctr">
                        <a:spcAft>
                          <a:spcPts val="0"/>
                        </a:spcAft>
                      </a:pPr>
                      <a:r>
                        <a:rPr lang="en-SG" sz="1400"/>
                        <a:t>0.001</a:t>
                      </a:r>
                      <a:endParaRPr lang="en-SG" sz="1800">
                        <a:solidFill>
                          <a:srgbClr val="000000"/>
                        </a:solidFill>
                        <a:latin typeface="Calibri"/>
                        <a:ea typeface="Calibri"/>
                        <a:cs typeface="Times New Roman"/>
                      </a:endParaRPr>
                    </a:p>
                  </a:txBody>
                  <a:tcPr marL="68580" marR="68580" marT="0" marB="0"/>
                </a:tc>
                <a:tc>
                  <a:txBody>
                    <a:bodyPr/>
                    <a:lstStyle/>
                    <a:p>
                      <a:pPr algn="ctr">
                        <a:spcAft>
                          <a:spcPts val="0"/>
                        </a:spcAft>
                      </a:pPr>
                      <a:r>
                        <a:rPr lang="en-SG" sz="1400"/>
                        <a:t>0.204</a:t>
                      </a:r>
                      <a:endParaRPr lang="en-SG" sz="1800">
                        <a:solidFill>
                          <a:srgbClr val="000000"/>
                        </a:solidFill>
                        <a:latin typeface="Calibri"/>
                        <a:ea typeface="Calibri"/>
                        <a:cs typeface="Times New Roman"/>
                      </a:endParaRPr>
                    </a:p>
                  </a:txBody>
                  <a:tcPr marL="68580" marR="68580" marT="0" marB="0"/>
                </a:tc>
              </a:tr>
              <a:tr h="411678">
                <a:tc>
                  <a:txBody>
                    <a:bodyPr/>
                    <a:lstStyle/>
                    <a:p>
                      <a:pPr algn="l">
                        <a:spcAft>
                          <a:spcPts val="0"/>
                        </a:spcAft>
                      </a:pPr>
                      <a:r>
                        <a:rPr lang="en-SG" sz="1400" b="1" dirty="0">
                          <a:solidFill>
                            <a:srgbClr val="3333FF"/>
                          </a:solidFill>
                        </a:rPr>
                        <a:t>Phenylalanine metabolism</a:t>
                      </a:r>
                      <a:endParaRPr lang="en-SG" sz="1800" b="1" dirty="0">
                        <a:solidFill>
                          <a:srgbClr val="3333FF"/>
                        </a:solidFill>
                        <a:latin typeface="Calibri"/>
                        <a:ea typeface="Calibri"/>
                        <a:cs typeface="Times New Roman"/>
                      </a:endParaRPr>
                    </a:p>
                  </a:txBody>
                  <a:tcPr marL="68580" marR="68580" marT="0" marB="0"/>
                </a:tc>
                <a:tc>
                  <a:txBody>
                    <a:bodyPr/>
                    <a:lstStyle/>
                    <a:p>
                      <a:pPr algn="ctr">
                        <a:spcAft>
                          <a:spcPts val="0"/>
                        </a:spcAft>
                      </a:pPr>
                      <a:r>
                        <a:rPr lang="en-SG" sz="1400"/>
                        <a:t>45</a:t>
                      </a:r>
                      <a:endParaRPr lang="en-SG" sz="1800">
                        <a:solidFill>
                          <a:srgbClr val="000000"/>
                        </a:solidFill>
                        <a:latin typeface="Calibri"/>
                        <a:ea typeface="Calibri"/>
                        <a:cs typeface="Times New Roman"/>
                      </a:endParaRPr>
                    </a:p>
                  </a:txBody>
                  <a:tcPr marL="68580" marR="68580" marT="0" marB="0"/>
                </a:tc>
                <a:tc>
                  <a:txBody>
                    <a:bodyPr/>
                    <a:lstStyle/>
                    <a:p>
                      <a:pPr algn="ctr">
                        <a:spcAft>
                          <a:spcPts val="0"/>
                        </a:spcAft>
                      </a:pPr>
                      <a:r>
                        <a:rPr lang="en-SG" sz="1400"/>
                        <a:t>2</a:t>
                      </a:r>
                      <a:endParaRPr lang="en-SG" sz="1800">
                        <a:solidFill>
                          <a:srgbClr val="000000"/>
                        </a:solidFill>
                        <a:latin typeface="Calibri"/>
                        <a:ea typeface="Calibri"/>
                        <a:cs typeface="Times New Roman"/>
                      </a:endParaRPr>
                    </a:p>
                  </a:txBody>
                  <a:tcPr marL="68580" marR="68580" marT="0" marB="0"/>
                </a:tc>
                <a:tc>
                  <a:txBody>
                    <a:bodyPr/>
                    <a:lstStyle/>
                    <a:p>
                      <a:pPr algn="ctr">
                        <a:spcAft>
                          <a:spcPts val="0"/>
                        </a:spcAft>
                      </a:pPr>
                      <a:r>
                        <a:rPr lang="en-SG" sz="1400"/>
                        <a:t>0.0004</a:t>
                      </a:r>
                      <a:endParaRPr lang="en-SG" sz="1800">
                        <a:solidFill>
                          <a:srgbClr val="000000"/>
                        </a:solidFill>
                        <a:latin typeface="Calibri"/>
                        <a:ea typeface="Calibri"/>
                        <a:cs typeface="Times New Roman"/>
                      </a:endParaRPr>
                    </a:p>
                  </a:txBody>
                  <a:tcPr marL="68580" marR="68580" marT="0" marB="0"/>
                </a:tc>
                <a:tc>
                  <a:txBody>
                    <a:bodyPr/>
                    <a:lstStyle/>
                    <a:p>
                      <a:pPr algn="ctr">
                        <a:spcAft>
                          <a:spcPts val="0"/>
                        </a:spcAft>
                      </a:pPr>
                      <a:r>
                        <a:rPr lang="en-SG" sz="1400"/>
                        <a:t>7.728</a:t>
                      </a:r>
                      <a:endParaRPr lang="en-SG" sz="1800">
                        <a:solidFill>
                          <a:srgbClr val="000000"/>
                        </a:solidFill>
                        <a:latin typeface="Calibri"/>
                        <a:ea typeface="Calibri"/>
                        <a:cs typeface="Times New Roman"/>
                      </a:endParaRPr>
                    </a:p>
                  </a:txBody>
                  <a:tcPr marL="68580" marR="68580" marT="0" marB="0"/>
                </a:tc>
                <a:tc>
                  <a:txBody>
                    <a:bodyPr/>
                    <a:lstStyle/>
                    <a:p>
                      <a:pPr algn="ctr">
                        <a:spcAft>
                          <a:spcPts val="0"/>
                        </a:spcAft>
                      </a:pPr>
                      <a:r>
                        <a:rPr lang="en-SG" sz="1400"/>
                        <a:t>0.011</a:t>
                      </a:r>
                      <a:endParaRPr lang="en-SG" sz="1800">
                        <a:solidFill>
                          <a:srgbClr val="000000"/>
                        </a:solidFill>
                        <a:latin typeface="Calibri"/>
                        <a:ea typeface="Calibri"/>
                        <a:cs typeface="Times New Roman"/>
                      </a:endParaRPr>
                    </a:p>
                  </a:txBody>
                  <a:tcPr marL="68580" marR="68580" marT="0" marB="0"/>
                </a:tc>
                <a:tc>
                  <a:txBody>
                    <a:bodyPr/>
                    <a:lstStyle/>
                    <a:p>
                      <a:pPr algn="ctr">
                        <a:spcAft>
                          <a:spcPts val="0"/>
                        </a:spcAft>
                      </a:pPr>
                      <a:r>
                        <a:rPr lang="en-SG" sz="1400"/>
                        <a:t>0.002</a:t>
                      </a:r>
                      <a:endParaRPr lang="en-SG" sz="1800">
                        <a:solidFill>
                          <a:srgbClr val="000000"/>
                        </a:solidFill>
                        <a:latin typeface="Calibri"/>
                        <a:ea typeface="Calibri"/>
                        <a:cs typeface="Times New Roman"/>
                      </a:endParaRPr>
                    </a:p>
                  </a:txBody>
                  <a:tcPr marL="68580" marR="68580" marT="0" marB="0"/>
                </a:tc>
                <a:tc>
                  <a:txBody>
                    <a:bodyPr/>
                    <a:lstStyle/>
                    <a:p>
                      <a:pPr algn="ctr">
                        <a:spcAft>
                          <a:spcPts val="0"/>
                        </a:spcAft>
                      </a:pPr>
                      <a:r>
                        <a:rPr lang="en-SG" sz="1400" dirty="0"/>
                        <a:t>0.032</a:t>
                      </a:r>
                      <a:endParaRPr lang="en-SG" sz="1800" dirty="0">
                        <a:solidFill>
                          <a:srgbClr val="000000"/>
                        </a:solidFill>
                        <a:latin typeface="Calibri"/>
                        <a:ea typeface="Calibri"/>
                        <a:cs typeface="Times New Roman"/>
                      </a:endParaRPr>
                    </a:p>
                  </a:txBody>
                  <a:tcPr marL="68580" marR="68580" marT="0" marB="0"/>
                </a:tc>
              </a:tr>
            </a:tbl>
          </a:graphicData>
        </a:graphic>
      </p:graphicFrame>
      <p:sp>
        <p:nvSpPr>
          <p:cNvPr id="5" name="Slide Number Placeholder 4"/>
          <p:cNvSpPr>
            <a:spLocks noGrp="1"/>
          </p:cNvSpPr>
          <p:nvPr>
            <p:ph type="sldNum" sz="quarter" idx="12"/>
          </p:nvPr>
        </p:nvSpPr>
        <p:spPr/>
        <p:txBody>
          <a:bodyPr/>
          <a:lstStyle/>
          <a:p>
            <a:fld id="{F6968009-DD02-4525-88D4-26D87DC716EC}" type="slidenum">
              <a:rPr lang="en-SG" smtClean="0"/>
              <a:pPr/>
              <a:t>24</a:t>
            </a:fld>
            <a:endParaRPr lang="en-SG"/>
          </a:p>
        </p:txBody>
      </p:sp>
      <p:sp>
        <p:nvSpPr>
          <p:cNvPr id="3" name="Rectangle 2"/>
          <p:cNvSpPr/>
          <p:nvPr/>
        </p:nvSpPr>
        <p:spPr>
          <a:xfrm>
            <a:off x="304800" y="1752600"/>
            <a:ext cx="3520516" cy="369332"/>
          </a:xfrm>
          <a:prstGeom prst="rect">
            <a:avLst/>
          </a:prstGeom>
        </p:spPr>
        <p:txBody>
          <a:bodyPr wrap="none">
            <a:spAutoFit/>
          </a:bodyPr>
          <a:lstStyle/>
          <a:p>
            <a:r>
              <a:rPr lang="en-US" dirty="0" smtClean="0"/>
              <a:t>Main </a:t>
            </a:r>
            <a:r>
              <a:rPr lang="en-US" b="1" dirty="0">
                <a:solidFill>
                  <a:srgbClr val="3333FF"/>
                </a:solidFill>
              </a:rPr>
              <a:t>pathways </a:t>
            </a:r>
            <a:r>
              <a:rPr lang="en-US" dirty="0"/>
              <a:t>affected after injury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Network Analysis</a:t>
            </a:r>
            <a:endParaRPr lang="en-SG" b="1" dirty="0"/>
          </a:p>
        </p:txBody>
      </p:sp>
      <p:sp>
        <p:nvSpPr>
          <p:cNvPr id="5" name="Right Arrow 4"/>
          <p:cNvSpPr/>
          <p:nvPr/>
        </p:nvSpPr>
        <p:spPr>
          <a:xfrm>
            <a:off x="4419600" y="2895600"/>
            <a:ext cx="1066800" cy="60960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SG"/>
          </a:p>
        </p:txBody>
      </p:sp>
      <p:grpSp>
        <p:nvGrpSpPr>
          <p:cNvPr id="9" name="Group 8"/>
          <p:cNvGrpSpPr/>
          <p:nvPr/>
        </p:nvGrpSpPr>
        <p:grpSpPr>
          <a:xfrm>
            <a:off x="533400" y="2209800"/>
            <a:ext cx="3560885" cy="3285530"/>
            <a:chOff x="533400" y="2743200"/>
            <a:chExt cx="3560885" cy="3285530"/>
          </a:xfrm>
        </p:grpSpPr>
        <p:pic>
          <p:nvPicPr>
            <p:cNvPr id="4098" name="Picture 2" descr="http://www.citruscollege.edu/lc/archive/biology/PublishingImages/c05_08.jpg"/>
            <p:cNvPicPr>
              <a:picLocks noChangeAspect="1" noChangeArrowheads="1"/>
            </p:cNvPicPr>
            <p:nvPr/>
          </p:nvPicPr>
          <p:blipFill>
            <a:blip r:embed="rId3" cstate="print"/>
            <a:srcRect t="10959"/>
            <a:stretch>
              <a:fillRect/>
            </a:stretch>
          </p:blipFill>
          <p:spPr bwMode="auto">
            <a:xfrm>
              <a:off x="533400" y="2743200"/>
              <a:ext cx="3560885" cy="2057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p:cNvSpPr/>
            <p:nvPr/>
          </p:nvSpPr>
          <p:spPr>
            <a:xfrm>
              <a:off x="838200" y="5105400"/>
              <a:ext cx="2919390"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Pathways</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10" name="Group 9"/>
          <p:cNvGrpSpPr/>
          <p:nvPr/>
        </p:nvGrpSpPr>
        <p:grpSpPr>
          <a:xfrm>
            <a:off x="5772894" y="1676400"/>
            <a:ext cx="2956002" cy="3818930"/>
            <a:chOff x="5772894" y="2209800"/>
            <a:chExt cx="2956002" cy="3818930"/>
          </a:xfrm>
        </p:grpSpPr>
        <p:pic>
          <p:nvPicPr>
            <p:cNvPr id="1026" name="Picture 2"/>
            <p:cNvPicPr>
              <a:picLocks noChangeAspect="1" noChangeArrowheads="1"/>
            </p:cNvPicPr>
            <p:nvPr/>
          </p:nvPicPr>
          <p:blipFill>
            <a:blip r:embed="rId4" cstate="print"/>
            <a:srcRect/>
            <a:stretch>
              <a:fillRect/>
            </a:stretch>
          </p:blipFill>
          <p:spPr bwMode="auto">
            <a:xfrm>
              <a:off x="5791200" y="2209800"/>
              <a:ext cx="2895600" cy="2895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7"/>
            <p:cNvSpPr/>
            <p:nvPr/>
          </p:nvSpPr>
          <p:spPr>
            <a:xfrm>
              <a:off x="5772894" y="5105400"/>
              <a:ext cx="2956002"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Networks</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sp>
        <p:nvSpPr>
          <p:cNvPr id="11" name="Rectangle 10"/>
          <p:cNvSpPr/>
          <p:nvPr/>
        </p:nvSpPr>
        <p:spPr>
          <a:xfrm>
            <a:off x="152400" y="5473005"/>
            <a:ext cx="8990045" cy="1384995"/>
          </a:xfrm>
          <a:prstGeom prst="rect">
            <a:avLst/>
          </a:prstGeom>
        </p:spPr>
        <p:txBody>
          <a:bodyPr wrap="square">
            <a:spAutoFit/>
          </a:bodyPr>
          <a:lstStyle/>
          <a:p>
            <a:pPr marL="457200" indent="-457200">
              <a:buFont typeface="Arial" panose="020B0604020202020204" pitchFamily="34" charset="0"/>
              <a:buChar char="•"/>
            </a:pPr>
            <a:r>
              <a:rPr lang="en-US" sz="2800" dirty="0" smtClean="0"/>
              <a:t>Recognition of </a:t>
            </a:r>
            <a:r>
              <a:rPr lang="en-US" sz="2800" dirty="0" smtClean="0">
                <a:solidFill>
                  <a:srgbClr val="FF0000"/>
                </a:solidFill>
              </a:rPr>
              <a:t>inter-dependence of pathways - Networks</a:t>
            </a:r>
          </a:p>
          <a:p>
            <a:pPr marL="457200" indent="-457200">
              <a:buFont typeface="Arial" panose="020B0604020202020204" pitchFamily="34" charset="0"/>
              <a:buChar char="•"/>
            </a:pPr>
            <a:r>
              <a:rPr lang="en-US" sz="2800" dirty="0" smtClean="0"/>
              <a:t>“Omics” platforms used to determine correlations and  networks</a:t>
            </a:r>
          </a:p>
        </p:txBody>
      </p:sp>
      <p:sp>
        <p:nvSpPr>
          <p:cNvPr id="12" name="Slide Number Placeholder 11"/>
          <p:cNvSpPr>
            <a:spLocks noGrp="1"/>
          </p:cNvSpPr>
          <p:nvPr>
            <p:ph type="sldNum" sz="quarter" idx="12"/>
          </p:nvPr>
        </p:nvSpPr>
        <p:spPr/>
        <p:txBody>
          <a:bodyPr/>
          <a:lstStyle/>
          <a:p>
            <a:fld id="{F6968009-DD02-4525-88D4-26D87DC716EC}" type="slidenum">
              <a:rPr lang="en-SG" smtClean="0"/>
              <a:pPr/>
              <a:t>25</a:t>
            </a:fld>
            <a:endParaRPr lang="en-S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Correlation Analysis</a:t>
            </a:r>
            <a:endParaRPr lang="en-SG" b="1" dirty="0"/>
          </a:p>
        </p:txBody>
      </p:sp>
      <p:sp>
        <p:nvSpPr>
          <p:cNvPr id="3" name="Content Placeholder 2"/>
          <p:cNvSpPr>
            <a:spLocks noGrp="1"/>
          </p:cNvSpPr>
          <p:nvPr>
            <p:ph idx="1"/>
          </p:nvPr>
        </p:nvSpPr>
        <p:spPr>
          <a:xfrm>
            <a:off x="457200" y="2286000"/>
            <a:ext cx="8229600" cy="3840163"/>
          </a:xfrm>
        </p:spPr>
        <p:txBody>
          <a:bodyPr/>
          <a:lstStyle/>
          <a:p>
            <a:r>
              <a:rPr lang="en-US" dirty="0" smtClean="0"/>
              <a:t>Explanation of relationships or interactions</a:t>
            </a:r>
            <a:endParaRPr lang="en-SG" dirty="0" smtClean="0"/>
          </a:p>
          <a:p>
            <a:r>
              <a:rPr lang="en-US" dirty="0" smtClean="0"/>
              <a:t>Novel insights into biological mechanisms</a:t>
            </a:r>
          </a:p>
          <a:p>
            <a:r>
              <a:rPr lang="en-US" dirty="0" smtClean="0"/>
              <a:t>Easier visualization of associations </a:t>
            </a:r>
          </a:p>
        </p:txBody>
      </p:sp>
      <p:sp>
        <p:nvSpPr>
          <p:cNvPr id="4" name="Slide Number Placeholder 3"/>
          <p:cNvSpPr>
            <a:spLocks noGrp="1"/>
          </p:cNvSpPr>
          <p:nvPr>
            <p:ph type="sldNum" sz="quarter" idx="12"/>
          </p:nvPr>
        </p:nvSpPr>
        <p:spPr/>
        <p:txBody>
          <a:bodyPr/>
          <a:lstStyle/>
          <a:p>
            <a:fld id="{F6968009-DD02-4525-88D4-26D87DC716EC}" type="slidenum">
              <a:rPr lang="en-SG" smtClean="0"/>
              <a:pPr/>
              <a:t>26</a:t>
            </a:fld>
            <a:endParaRPr lang="en-SG"/>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010400" cy="1143000"/>
          </a:xfrm>
        </p:spPr>
        <p:txBody>
          <a:bodyPr>
            <a:normAutofit fontScale="90000"/>
          </a:bodyPr>
          <a:lstStyle/>
          <a:p>
            <a:r>
              <a:rPr lang="en-US" dirty="0"/>
              <a:t>Correlation Analysis</a:t>
            </a:r>
            <a:br>
              <a:rPr lang="en-US" dirty="0"/>
            </a:br>
            <a:r>
              <a:rPr lang="en-US" sz="1800" dirty="0" smtClean="0">
                <a:solidFill>
                  <a:srgbClr val="FF0000"/>
                </a:solidFill>
              </a:rPr>
              <a:t>Metabolites</a:t>
            </a:r>
            <a:r>
              <a:rPr lang="en-US" sz="1800" dirty="0" smtClean="0">
                <a:solidFill>
                  <a:srgbClr val="3333FF"/>
                </a:solidFill>
              </a:rPr>
              <a:t> showing </a:t>
            </a:r>
            <a:r>
              <a:rPr lang="en-US" sz="1800" dirty="0">
                <a:solidFill>
                  <a:srgbClr val="3333FF"/>
                </a:solidFill>
              </a:rPr>
              <a:t>correlations with </a:t>
            </a:r>
            <a:r>
              <a:rPr lang="en-US" sz="1800" dirty="0" smtClean="0">
                <a:solidFill>
                  <a:srgbClr val="FF0000"/>
                </a:solidFill>
              </a:rPr>
              <a:t>inflammatory </a:t>
            </a:r>
            <a:r>
              <a:rPr lang="en-US" sz="1800" dirty="0">
                <a:solidFill>
                  <a:srgbClr val="FF0000"/>
                </a:solidFill>
              </a:rPr>
              <a:t>and organ damage markers</a:t>
            </a:r>
            <a:endParaRPr lang="en-SG" sz="1800" dirty="0">
              <a:solidFill>
                <a:srgbClr val="FF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1868723948"/>
              </p:ext>
            </p:extLst>
          </p:nvPr>
        </p:nvGraphicFramePr>
        <p:xfrm>
          <a:off x="1066800" y="1676400"/>
          <a:ext cx="6858000" cy="4664848"/>
        </p:xfrm>
        <a:graphic>
          <a:graphicData uri="http://schemas.openxmlformats.org/drawingml/2006/table">
            <a:tbl>
              <a:tblPr/>
              <a:tblGrid>
                <a:gridCol w="2205144"/>
                <a:gridCol w="463394"/>
                <a:gridCol w="453382"/>
                <a:gridCol w="466732"/>
                <a:gridCol w="463394"/>
                <a:gridCol w="463394"/>
                <a:gridCol w="463394"/>
                <a:gridCol w="497328"/>
                <a:gridCol w="472851"/>
                <a:gridCol w="435580"/>
                <a:gridCol w="473407"/>
              </a:tblGrid>
              <a:tr h="153808">
                <a:tc>
                  <a:txBody>
                    <a:bodyPr/>
                    <a:lstStyle/>
                    <a:p>
                      <a:pPr algn="ctr"/>
                      <a:r>
                        <a:rPr lang="en-SG" sz="1000" dirty="0" smtClean="0">
                          <a:latin typeface="Calibri"/>
                          <a:ea typeface="Times New Roman"/>
                        </a:rPr>
                        <a:t>Metabolites</a:t>
                      </a:r>
                      <a:endParaRPr lang="en-SG" sz="1000" dirty="0">
                        <a:latin typeface="Calibri"/>
                        <a:ea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b="1">
                          <a:solidFill>
                            <a:srgbClr val="000000"/>
                          </a:solidFill>
                          <a:latin typeface="Times New Roman"/>
                          <a:ea typeface="Times New Roman"/>
                          <a:cs typeface="Times New Roman"/>
                        </a:rPr>
                        <a:t>IL-10</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b="1">
                          <a:solidFill>
                            <a:srgbClr val="000000"/>
                          </a:solidFill>
                          <a:latin typeface="Times New Roman"/>
                          <a:ea typeface="Times New Roman"/>
                          <a:cs typeface="Times New Roman"/>
                        </a:rPr>
                        <a:t>TNF-a</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b="1">
                          <a:solidFill>
                            <a:srgbClr val="000000"/>
                          </a:solidFill>
                          <a:latin typeface="Times New Roman"/>
                          <a:ea typeface="Times New Roman"/>
                          <a:cs typeface="Times New Roman"/>
                        </a:rPr>
                        <a:t>CKMB</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b="1">
                          <a:solidFill>
                            <a:srgbClr val="000000"/>
                          </a:solidFill>
                          <a:latin typeface="Times New Roman"/>
                          <a:ea typeface="Times New Roman"/>
                          <a:cs typeface="Times New Roman"/>
                        </a:rPr>
                        <a:t>CRP</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b="1">
                          <a:solidFill>
                            <a:srgbClr val="000000"/>
                          </a:solidFill>
                          <a:latin typeface="Times New Roman"/>
                          <a:ea typeface="Times New Roman"/>
                          <a:cs typeface="Times New Roman"/>
                        </a:rPr>
                        <a:t>Kim1</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b="1">
                          <a:solidFill>
                            <a:srgbClr val="000000"/>
                          </a:solidFill>
                          <a:latin typeface="Times New Roman"/>
                          <a:ea typeface="Times New Roman"/>
                          <a:cs typeface="Times New Roman"/>
                        </a:rPr>
                        <a:t>PAI-1</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b="1">
                          <a:solidFill>
                            <a:srgbClr val="000000"/>
                          </a:solidFill>
                          <a:latin typeface="Times New Roman"/>
                          <a:ea typeface="Times New Roman"/>
                          <a:cs typeface="Times New Roman"/>
                        </a:rPr>
                        <a:t>NGAL</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b="1">
                          <a:solidFill>
                            <a:srgbClr val="000000"/>
                          </a:solidFill>
                          <a:latin typeface="Times New Roman"/>
                          <a:ea typeface="Times New Roman"/>
                          <a:cs typeface="Times New Roman"/>
                        </a:rPr>
                        <a:t>hFABP</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b="1">
                          <a:solidFill>
                            <a:srgbClr val="000000"/>
                          </a:solidFill>
                          <a:latin typeface="Times New Roman"/>
                          <a:ea typeface="Times New Roman"/>
                          <a:cs typeface="Times New Roman"/>
                        </a:rPr>
                        <a:t>H2S</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b="1">
                          <a:solidFill>
                            <a:srgbClr val="000000"/>
                          </a:solidFill>
                          <a:latin typeface="Times New Roman"/>
                          <a:ea typeface="Times New Roman"/>
                          <a:cs typeface="Times New Roman"/>
                        </a:rPr>
                        <a:t>Ang-2</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487">
                <a:tc>
                  <a:txBody>
                    <a:bodyPr/>
                    <a:lstStyle/>
                    <a:p>
                      <a:pPr algn="l">
                        <a:spcAft>
                          <a:spcPts val="0"/>
                        </a:spcAft>
                      </a:pPr>
                      <a:r>
                        <a:rPr lang="en-SG" sz="800" dirty="0">
                          <a:solidFill>
                            <a:srgbClr val="000000"/>
                          </a:solidFill>
                          <a:latin typeface="Times New Roman"/>
                          <a:ea typeface="Times New Roman"/>
                          <a:cs typeface="Times New Roman"/>
                        </a:rPr>
                        <a:t>LDL</a:t>
                      </a:r>
                      <a:endParaRPr lang="en-SG" sz="800" dirty="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-0.695</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SG" sz="800">
                          <a:solidFill>
                            <a:srgbClr val="000000"/>
                          </a:solidFill>
                          <a:latin typeface="Times New Roman"/>
                          <a:ea typeface="Times New Roman"/>
                          <a:cs typeface="Times New Roman"/>
                        </a:rPr>
                        <a:t>-0.406</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-0.082</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-0.137</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-0.550</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SG" sz="800">
                          <a:solidFill>
                            <a:srgbClr val="000000"/>
                          </a:solidFill>
                          <a:latin typeface="Times New Roman"/>
                          <a:ea typeface="Times New Roman"/>
                          <a:cs typeface="Times New Roman"/>
                        </a:rPr>
                        <a:t>-0.587</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SG" sz="800">
                          <a:solidFill>
                            <a:srgbClr val="000000"/>
                          </a:solidFill>
                          <a:latin typeface="Times New Roman"/>
                          <a:ea typeface="Times New Roman"/>
                          <a:cs typeface="Times New Roman"/>
                        </a:rPr>
                        <a:t>-0.802</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spcAft>
                          <a:spcPts val="0"/>
                        </a:spcAft>
                      </a:pPr>
                      <a:r>
                        <a:rPr lang="en-SG" sz="800">
                          <a:solidFill>
                            <a:srgbClr val="000000"/>
                          </a:solidFill>
                          <a:latin typeface="Times New Roman"/>
                          <a:ea typeface="Times New Roman"/>
                          <a:cs typeface="Times New Roman"/>
                        </a:rPr>
                        <a:t>-0.571</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SG" sz="800">
                          <a:solidFill>
                            <a:srgbClr val="000000"/>
                          </a:solidFill>
                          <a:latin typeface="Times New Roman"/>
                          <a:ea typeface="Times New Roman"/>
                          <a:cs typeface="Times New Roman"/>
                        </a:rPr>
                        <a:t>-0.544</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SG" sz="800">
                          <a:solidFill>
                            <a:srgbClr val="000000"/>
                          </a:solidFill>
                          <a:latin typeface="Times New Roman"/>
                          <a:ea typeface="Times New Roman"/>
                          <a:cs typeface="Times New Roman"/>
                        </a:rPr>
                        <a:t>-0.172</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487">
                <a:tc>
                  <a:txBody>
                    <a:bodyPr/>
                    <a:lstStyle/>
                    <a:p>
                      <a:pPr algn="l">
                        <a:spcAft>
                          <a:spcPts val="0"/>
                        </a:spcAft>
                      </a:pPr>
                      <a:r>
                        <a:rPr lang="en-SG" sz="800" dirty="0">
                          <a:solidFill>
                            <a:srgbClr val="000000"/>
                          </a:solidFill>
                          <a:latin typeface="Times New Roman"/>
                          <a:ea typeface="Times New Roman"/>
                          <a:cs typeface="Times New Roman"/>
                        </a:rPr>
                        <a:t>2-amino-6-oxo-2,4-hexadienoic acid</a:t>
                      </a:r>
                      <a:endParaRPr lang="en-SG" sz="800" dirty="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-0.736</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spcAft>
                          <a:spcPts val="0"/>
                        </a:spcAft>
                      </a:pPr>
                      <a:r>
                        <a:rPr lang="en-SG" sz="800">
                          <a:solidFill>
                            <a:srgbClr val="000000"/>
                          </a:solidFill>
                          <a:latin typeface="Times New Roman"/>
                          <a:ea typeface="Times New Roman"/>
                          <a:cs typeface="Times New Roman"/>
                        </a:rPr>
                        <a:t>-0.433</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SG" sz="800">
                          <a:solidFill>
                            <a:srgbClr val="000000"/>
                          </a:solidFill>
                          <a:latin typeface="Times New Roman"/>
                          <a:ea typeface="Times New Roman"/>
                          <a:cs typeface="Times New Roman"/>
                        </a:rPr>
                        <a:t>-0.383</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-0.508</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SG" sz="800">
                          <a:solidFill>
                            <a:srgbClr val="000000"/>
                          </a:solidFill>
                          <a:latin typeface="Times New Roman"/>
                          <a:ea typeface="Times New Roman"/>
                          <a:cs typeface="Times New Roman"/>
                        </a:rPr>
                        <a:t>-0.531</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SG" sz="800">
                          <a:solidFill>
                            <a:srgbClr val="000000"/>
                          </a:solidFill>
                          <a:latin typeface="Times New Roman"/>
                          <a:ea typeface="Times New Roman"/>
                          <a:cs typeface="Times New Roman"/>
                        </a:rPr>
                        <a:t>-0.510</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SG" sz="800" dirty="0">
                          <a:solidFill>
                            <a:srgbClr val="000000"/>
                          </a:solidFill>
                          <a:latin typeface="Times New Roman"/>
                          <a:ea typeface="Times New Roman"/>
                          <a:cs typeface="Times New Roman"/>
                        </a:rPr>
                        <a:t>-0.621</a:t>
                      </a:r>
                      <a:endParaRPr lang="en-SG" sz="800" dirty="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SG" sz="800" dirty="0">
                          <a:solidFill>
                            <a:srgbClr val="000000"/>
                          </a:solidFill>
                          <a:latin typeface="Times New Roman"/>
                          <a:ea typeface="Times New Roman"/>
                          <a:cs typeface="Times New Roman"/>
                        </a:rPr>
                        <a:t>-0.247</a:t>
                      </a:r>
                      <a:endParaRPr lang="en-SG" sz="800" dirty="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-0.704</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spcAft>
                          <a:spcPts val="0"/>
                        </a:spcAft>
                      </a:pPr>
                      <a:r>
                        <a:rPr lang="en-SG" sz="800">
                          <a:solidFill>
                            <a:srgbClr val="000000"/>
                          </a:solidFill>
                          <a:latin typeface="Times New Roman"/>
                          <a:ea typeface="Times New Roman"/>
                          <a:cs typeface="Times New Roman"/>
                        </a:rPr>
                        <a:t>0.054</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487">
                <a:tc>
                  <a:txBody>
                    <a:bodyPr/>
                    <a:lstStyle/>
                    <a:p>
                      <a:pPr algn="l">
                        <a:spcAft>
                          <a:spcPts val="0"/>
                        </a:spcAft>
                      </a:pPr>
                      <a:r>
                        <a:rPr lang="en-SG" sz="800">
                          <a:solidFill>
                            <a:srgbClr val="000000"/>
                          </a:solidFill>
                          <a:latin typeface="Times New Roman"/>
                          <a:ea typeface="Times New Roman"/>
                          <a:cs typeface="Times New Roman"/>
                        </a:rPr>
                        <a:t>4,7,10,13,16-docosapentaenoic acid</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0.521</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SG" sz="800">
                          <a:solidFill>
                            <a:srgbClr val="000000"/>
                          </a:solidFill>
                          <a:latin typeface="Times New Roman"/>
                          <a:ea typeface="Times New Roman"/>
                          <a:cs typeface="Times New Roman"/>
                        </a:rPr>
                        <a:t>0.521</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SG" sz="800">
                          <a:solidFill>
                            <a:srgbClr val="000000"/>
                          </a:solidFill>
                          <a:latin typeface="Times New Roman"/>
                          <a:ea typeface="Times New Roman"/>
                          <a:cs typeface="Times New Roman"/>
                        </a:rPr>
                        <a:t>0.273</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0.214</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0.186</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0.242</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0.366</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0.657</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spcAft>
                          <a:spcPts val="0"/>
                        </a:spcAft>
                      </a:pPr>
                      <a:r>
                        <a:rPr lang="en-SG" sz="800">
                          <a:solidFill>
                            <a:srgbClr val="000000"/>
                          </a:solidFill>
                          <a:latin typeface="Times New Roman"/>
                          <a:ea typeface="Times New Roman"/>
                          <a:cs typeface="Times New Roman"/>
                        </a:rPr>
                        <a:t>0.471</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SG" sz="800">
                          <a:solidFill>
                            <a:srgbClr val="000000"/>
                          </a:solidFill>
                          <a:latin typeface="Times New Roman"/>
                          <a:ea typeface="Times New Roman"/>
                          <a:cs typeface="Times New Roman"/>
                        </a:rPr>
                        <a:t>-0.112</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487">
                <a:tc>
                  <a:txBody>
                    <a:bodyPr/>
                    <a:lstStyle/>
                    <a:p>
                      <a:pPr algn="l">
                        <a:spcAft>
                          <a:spcPts val="0"/>
                        </a:spcAft>
                      </a:pPr>
                      <a:r>
                        <a:rPr lang="en-SG" sz="800" dirty="0" err="1">
                          <a:solidFill>
                            <a:srgbClr val="000000"/>
                          </a:solidFill>
                          <a:latin typeface="Times New Roman"/>
                          <a:ea typeface="Times New Roman"/>
                          <a:cs typeface="Times New Roman"/>
                        </a:rPr>
                        <a:t>Adrenic</a:t>
                      </a:r>
                      <a:r>
                        <a:rPr lang="en-SG" sz="800" dirty="0">
                          <a:solidFill>
                            <a:srgbClr val="000000"/>
                          </a:solidFill>
                          <a:latin typeface="Times New Roman"/>
                          <a:ea typeface="Times New Roman"/>
                          <a:cs typeface="Times New Roman"/>
                        </a:rPr>
                        <a:t> Acid</a:t>
                      </a:r>
                      <a:endParaRPr lang="en-SG" sz="800" dirty="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-0.811</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spcAft>
                          <a:spcPts val="0"/>
                        </a:spcAft>
                      </a:pPr>
                      <a:r>
                        <a:rPr lang="en-SG" sz="800">
                          <a:solidFill>
                            <a:srgbClr val="000000"/>
                          </a:solidFill>
                          <a:latin typeface="Times New Roman"/>
                          <a:ea typeface="Times New Roman"/>
                          <a:cs typeface="Times New Roman"/>
                        </a:rPr>
                        <a:t>-0.685</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spcAft>
                          <a:spcPts val="0"/>
                        </a:spcAft>
                      </a:pPr>
                      <a:r>
                        <a:rPr lang="en-SG" sz="800">
                          <a:solidFill>
                            <a:srgbClr val="000000"/>
                          </a:solidFill>
                          <a:latin typeface="Times New Roman"/>
                          <a:ea typeface="Times New Roman"/>
                          <a:cs typeface="Times New Roman"/>
                        </a:rPr>
                        <a:t>-0.262</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-0.315</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-0.337</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-0.377</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-0.560</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SG" sz="800">
                          <a:solidFill>
                            <a:srgbClr val="000000"/>
                          </a:solidFill>
                          <a:latin typeface="Times New Roman"/>
                          <a:ea typeface="Times New Roman"/>
                          <a:cs typeface="Times New Roman"/>
                        </a:rPr>
                        <a:t>-0.370</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-0.686</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spcAft>
                          <a:spcPts val="0"/>
                        </a:spcAft>
                      </a:pPr>
                      <a:r>
                        <a:rPr lang="en-SG" sz="800">
                          <a:solidFill>
                            <a:srgbClr val="000000"/>
                          </a:solidFill>
                          <a:latin typeface="Times New Roman"/>
                          <a:ea typeface="Times New Roman"/>
                          <a:cs typeface="Times New Roman"/>
                        </a:rPr>
                        <a:t>0.060</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487">
                <a:tc>
                  <a:txBody>
                    <a:bodyPr/>
                    <a:lstStyle/>
                    <a:p>
                      <a:pPr algn="l">
                        <a:spcAft>
                          <a:spcPts val="0"/>
                        </a:spcAft>
                      </a:pPr>
                      <a:r>
                        <a:rPr lang="en-SG" sz="800" dirty="0" err="1">
                          <a:solidFill>
                            <a:srgbClr val="000000"/>
                          </a:solidFill>
                          <a:latin typeface="Times New Roman"/>
                          <a:ea typeface="Times New Roman"/>
                          <a:cs typeface="Times New Roman"/>
                        </a:rPr>
                        <a:t>Eicosadienoic</a:t>
                      </a:r>
                      <a:r>
                        <a:rPr lang="en-SG" sz="800" dirty="0">
                          <a:solidFill>
                            <a:srgbClr val="000000"/>
                          </a:solidFill>
                          <a:latin typeface="Times New Roman"/>
                          <a:ea typeface="Times New Roman"/>
                          <a:cs typeface="Times New Roman"/>
                        </a:rPr>
                        <a:t> Acid</a:t>
                      </a:r>
                      <a:endParaRPr lang="en-SG" sz="800" dirty="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-0.769</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spcAft>
                          <a:spcPts val="0"/>
                        </a:spcAft>
                      </a:pPr>
                      <a:r>
                        <a:rPr lang="en-SG" sz="800">
                          <a:solidFill>
                            <a:srgbClr val="000000"/>
                          </a:solidFill>
                          <a:latin typeface="Times New Roman"/>
                          <a:ea typeface="Times New Roman"/>
                          <a:cs typeface="Times New Roman"/>
                        </a:rPr>
                        <a:t>-0.628</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SG" sz="800">
                          <a:solidFill>
                            <a:srgbClr val="000000"/>
                          </a:solidFill>
                          <a:latin typeface="Times New Roman"/>
                          <a:ea typeface="Times New Roman"/>
                          <a:cs typeface="Times New Roman"/>
                        </a:rPr>
                        <a:t>-0.259</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-0.402</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-0.367</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-0.451</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SG" sz="800">
                          <a:solidFill>
                            <a:srgbClr val="000000"/>
                          </a:solidFill>
                          <a:latin typeface="Times New Roman"/>
                          <a:ea typeface="Times New Roman"/>
                          <a:cs typeface="Times New Roman"/>
                        </a:rPr>
                        <a:t>-0.645</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SG" sz="800">
                          <a:solidFill>
                            <a:srgbClr val="000000"/>
                          </a:solidFill>
                          <a:latin typeface="Times New Roman"/>
                          <a:ea typeface="Times New Roman"/>
                          <a:cs typeface="Times New Roman"/>
                        </a:rPr>
                        <a:t>-0.164</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-0.585</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SG" sz="800">
                          <a:solidFill>
                            <a:srgbClr val="000000"/>
                          </a:solidFill>
                          <a:latin typeface="Times New Roman"/>
                          <a:ea typeface="Times New Roman"/>
                          <a:cs typeface="Times New Roman"/>
                        </a:rPr>
                        <a:t>-0.093</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487">
                <a:tc>
                  <a:txBody>
                    <a:bodyPr/>
                    <a:lstStyle/>
                    <a:p>
                      <a:pPr algn="l">
                        <a:spcAft>
                          <a:spcPts val="0"/>
                        </a:spcAft>
                      </a:pPr>
                      <a:r>
                        <a:rPr lang="en-SG" sz="800" dirty="0" err="1">
                          <a:solidFill>
                            <a:srgbClr val="000000"/>
                          </a:solidFill>
                          <a:latin typeface="Times New Roman"/>
                          <a:ea typeface="Times New Roman"/>
                          <a:cs typeface="Times New Roman"/>
                        </a:rPr>
                        <a:t>Glutarylcarnitine</a:t>
                      </a:r>
                      <a:endParaRPr lang="en-SG" sz="800" dirty="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0.400</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0.192</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0.427</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SG" sz="800">
                          <a:solidFill>
                            <a:srgbClr val="000000"/>
                          </a:solidFill>
                          <a:latin typeface="Times New Roman"/>
                          <a:ea typeface="Times New Roman"/>
                          <a:cs typeface="Times New Roman"/>
                        </a:rPr>
                        <a:t>0.596</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SG" sz="800">
                          <a:solidFill>
                            <a:srgbClr val="000000"/>
                          </a:solidFill>
                          <a:latin typeface="Times New Roman"/>
                          <a:ea typeface="Times New Roman"/>
                          <a:cs typeface="Times New Roman"/>
                        </a:rPr>
                        <a:t>0.563</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SG" sz="800">
                          <a:solidFill>
                            <a:srgbClr val="000000"/>
                          </a:solidFill>
                          <a:latin typeface="Times New Roman"/>
                          <a:ea typeface="Times New Roman"/>
                          <a:cs typeface="Times New Roman"/>
                        </a:rPr>
                        <a:t>0.488</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SG" sz="800">
                          <a:solidFill>
                            <a:srgbClr val="000000"/>
                          </a:solidFill>
                          <a:latin typeface="Times New Roman"/>
                          <a:ea typeface="Times New Roman"/>
                          <a:cs typeface="Times New Roman"/>
                        </a:rPr>
                        <a:t>0.461</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SG" sz="800">
                          <a:solidFill>
                            <a:srgbClr val="000000"/>
                          </a:solidFill>
                          <a:latin typeface="Times New Roman"/>
                          <a:ea typeface="Times New Roman"/>
                          <a:cs typeface="Times New Roman"/>
                        </a:rPr>
                        <a:t>0.343</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0.637</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SG" sz="800">
                          <a:solidFill>
                            <a:srgbClr val="000000"/>
                          </a:solidFill>
                          <a:latin typeface="Times New Roman"/>
                          <a:ea typeface="Times New Roman"/>
                          <a:cs typeface="Times New Roman"/>
                        </a:rPr>
                        <a:t>0.236</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487">
                <a:tc>
                  <a:txBody>
                    <a:bodyPr/>
                    <a:lstStyle/>
                    <a:p>
                      <a:pPr algn="l">
                        <a:spcAft>
                          <a:spcPts val="0"/>
                        </a:spcAft>
                      </a:pPr>
                      <a:r>
                        <a:rPr lang="en-SG" sz="800">
                          <a:solidFill>
                            <a:srgbClr val="000000"/>
                          </a:solidFill>
                          <a:latin typeface="Times New Roman"/>
                          <a:ea typeface="Times New Roman"/>
                          <a:cs typeface="Times New Roman"/>
                        </a:rPr>
                        <a:t>LPC(20:3/0:0)</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-0.712</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spcAft>
                          <a:spcPts val="0"/>
                        </a:spcAft>
                      </a:pPr>
                      <a:r>
                        <a:rPr lang="en-SG" sz="800">
                          <a:solidFill>
                            <a:srgbClr val="000000"/>
                          </a:solidFill>
                          <a:latin typeface="Times New Roman"/>
                          <a:ea typeface="Times New Roman"/>
                          <a:cs typeface="Times New Roman"/>
                        </a:rPr>
                        <a:t>-0.540</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SG" sz="800">
                          <a:solidFill>
                            <a:srgbClr val="000000"/>
                          </a:solidFill>
                          <a:latin typeface="Times New Roman"/>
                          <a:ea typeface="Times New Roman"/>
                          <a:cs typeface="Times New Roman"/>
                        </a:rPr>
                        <a:t>-0.262</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-0.388</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-0.179</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-0.269</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-0.449</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SG" sz="800">
                          <a:solidFill>
                            <a:srgbClr val="000000"/>
                          </a:solidFill>
                          <a:latin typeface="Times New Roman"/>
                          <a:ea typeface="Times New Roman"/>
                          <a:cs typeface="Times New Roman"/>
                        </a:rPr>
                        <a:t>-0.464</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SG" sz="800">
                          <a:solidFill>
                            <a:srgbClr val="000000"/>
                          </a:solidFill>
                          <a:latin typeface="Times New Roman"/>
                          <a:ea typeface="Times New Roman"/>
                          <a:cs typeface="Times New Roman"/>
                        </a:rPr>
                        <a:t>-0.674</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spcAft>
                          <a:spcPts val="0"/>
                        </a:spcAft>
                      </a:pPr>
                      <a:r>
                        <a:rPr lang="en-SG" sz="800">
                          <a:solidFill>
                            <a:srgbClr val="000000"/>
                          </a:solidFill>
                          <a:latin typeface="Times New Roman"/>
                          <a:ea typeface="Times New Roman"/>
                          <a:cs typeface="Times New Roman"/>
                        </a:rPr>
                        <a:t>0.151</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487">
                <a:tc>
                  <a:txBody>
                    <a:bodyPr/>
                    <a:lstStyle/>
                    <a:p>
                      <a:pPr algn="l">
                        <a:spcAft>
                          <a:spcPts val="0"/>
                        </a:spcAft>
                      </a:pPr>
                      <a:r>
                        <a:rPr lang="en-SG" sz="800" dirty="0">
                          <a:solidFill>
                            <a:srgbClr val="000000"/>
                          </a:solidFill>
                          <a:latin typeface="Times New Roman"/>
                          <a:ea typeface="Times New Roman"/>
                          <a:cs typeface="Times New Roman"/>
                        </a:rPr>
                        <a:t>LPC(22:5)</a:t>
                      </a:r>
                      <a:endParaRPr lang="en-SG" sz="800" dirty="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-0.783</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spcAft>
                          <a:spcPts val="0"/>
                        </a:spcAft>
                      </a:pPr>
                      <a:r>
                        <a:rPr lang="en-SG" sz="800">
                          <a:solidFill>
                            <a:srgbClr val="000000"/>
                          </a:solidFill>
                          <a:latin typeface="Times New Roman"/>
                          <a:ea typeface="Times New Roman"/>
                          <a:cs typeface="Times New Roman"/>
                        </a:rPr>
                        <a:t>-0.622</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SG" sz="800">
                          <a:solidFill>
                            <a:srgbClr val="000000"/>
                          </a:solidFill>
                          <a:latin typeface="Times New Roman"/>
                          <a:ea typeface="Times New Roman"/>
                          <a:cs typeface="Times New Roman"/>
                        </a:rPr>
                        <a:t>-0.314</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-0.478</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SG" sz="800">
                          <a:solidFill>
                            <a:srgbClr val="000000"/>
                          </a:solidFill>
                          <a:latin typeface="Times New Roman"/>
                          <a:ea typeface="Times New Roman"/>
                          <a:cs typeface="Times New Roman"/>
                        </a:rPr>
                        <a:t>-0.306</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-0.429</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SG" sz="800">
                          <a:solidFill>
                            <a:srgbClr val="000000"/>
                          </a:solidFill>
                          <a:latin typeface="Times New Roman"/>
                          <a:ea typeface="Times New Roman"/>
                          <a:cs typeface="Times New Roman"/>
                        </a:rPr>
                        <a:t>-0.540</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SG" sz="800">
                          <a:solidFill>
                            <a:srgbClr val="000000"/>
                          </a:solidFill>
                          <a:latin typeface="Times New Roman"/>
                          <a:ea typeface="Times New Roman"/>
                          <a:cs typeface="Times New Roman"/>
                        </a:rPr>
                        <a:t>-0.407</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-0.688</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spcAft>
                          <a:spcPts val="0"/>
                        </a:spcAft>
                      </a:pPr>
                      <a:r>
                        <a:rPr lang="en-SG" sz="800">
                          <a:solidFill>
                            <a:srgbClr val="000000"/>
                          </a:solidFill>
                          <a:latin typeface="Times New Roman"/>
                          <a:ea typeface="Times New Roman"/>
                          <a:cs typeface="Times New Roman"/>
                        </a:rPr>
                        <a:t>0.126</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487">
                <a:tc>
                  <a:txBody>
                    <a:bodyPr/>
                    <a:lstStyle/>
                    <a:p>
                      <a:pPr algn="l">
                        <a:spcAft>
                          <a:spcPts val="0"/>
                        </a:spcAft>
                      </a:pPr>
                      <a:r>
                        <a:rPr lang="en-SG" sz="800" dirty="0">
                          <a:solidFill>
                            <a:srgbClr val="000000"/>
                          </a:solidFill>
                          <a:latin typeface="Times New Roman"/>
                          <a:ea typeface="Times New Roman"/>
                          <a:cs typeface="Times New Roman"/>
                        </a:rPr>
                        <a:t>PA(18:1(9Z)/0:0)</a:t>
                      </a:r>
                      <a:endParaRPr lang="en-SG" sz="800" dirty="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0.635</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SG" sz="800">
                          <a:solidFill>
                            <a:srgbClr val="000000"/>
                          </a:solidFill>
                          <a:latin typeface="Times New Roman"/>
                          <a:ea typeface="Times New Roman"/>
                          <a:cs typeface="Times New Roman"/>
                        </a:rPr>
                        <a:t>0.443</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SG" sz="800">
                          <a:solidFill>
                            <a:srgbClr val="000000"/>
                          </a:solidFill>
                          <a:latin typeface="Times New Roman"/>
                          <a:ea typeface="Times New Roman"/>
                          <a:cs typeface="Times New Roman"/>
                        </a:rPr>
                        <a:t>0.327</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0.372</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0.516</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SG" sz="800">
                          <a:solidFill>
                            <a:srgbClr val="000000"/>
                          </a:solidFill>
                          <a:latin typeface="Times New Roman"/>
                          <a:ea typeface="Times New Roman"/>
                          <a:cs typeface="Times New Roman"/>
                        </a:rPr>
                        <a:t>0.547</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SG" sz="800">
                          <a:solidFill>
                            <a:srgbClr val="000000"/>
                          </a:solidFill>
                          <a:latin typeface="Times New Roman"/>
                          <a:ea typeface="Times New Roman"/>
                          <a:cs typeface="Times New Roman"/>
                        </a:rPr>
                        <a:t>0.726</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spcAft>
                          <a:spcPts val="0"/>
                        </a:spcAft>
                      </a:pPr>
                      <a:r>
                        <a:rPr lang="en-SG" sz="800">
                          <a:solidFill>
                            <a:srgbClr val="000000"/>
                          </a:solidFill>
                          <a:latin typeface="Times New Roman"/>
                          <a:ea typeface="Times New Roman"/>
                          <a:cs typeface="Times New Roman"/>
                        </a:rPr>
                        <a:t>0.366</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0.540</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SG" sz="800">
                          <a:solidFill>
                            <a:srgbClr val="000000"/>
                          </a:solidFill>
                          <a:latin typeface="Times New Roman"/>
                          <a:ea typeface="Times New Roman"/>
                          <a:cs typeface="Times New Roman"/>
                        </a:rPr>
                        <a:t>0.379</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487">
                <a:tc>
                  <a:txBody>
                    <a:bodyPr/>
                    <a:lstStyle/>
                    <a:p>
                      <a:pPr algn="l">
                        <a:spcAft>
                          <a:spcPts val="0"/>
                        </a:spcAft>
                      </a:pPr>
                      <a:r>
                        <a:rPr lang="en-SG" sz="800">
                          <a:solidFill>
                            <a:srgbClr val="000000"/>
                          </a:solidFill>
                          <a:latin typeface="Times New Roman"/>
                          <a:ea typeface="Times New Roman"/>
                          <a:cs typeface="Times New Roman"/>
                        </a:rPr>
                        <a:t>PC(18:1/0:0)</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-0.782</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spcAft>
                          <a:spcPts val="0"/>
                        </a:spcAft>
                      </a:pPr>
                      <a:r>
                        <a:rPr lang="en-SG" sz="800">
                          <a:solidFill>
                            <a:srgbClr val="000000"/>
                          </a:solidFill>
                          <a:latin typeface="Times New Roman"/>
                          <a:ea typeface="Times New Roman"/>
                          <a:cs typeface="Times New Roman"/>
                        </a:rPr>
                        <a:t>-0.741</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spcAft>
                          <a:spcPts val="0"/>
                        </a:spcAft>
                      </a:pPr>
                      <a:r>
                        <a:rPr lang="en-SG" sz="800">
                          <a:solidFill>
                            <a:srgbClr val="000000"/>
                          </a:solidFill>
                          <a:latin typeface="Times New Roman"/>
                          <a:ea typeface="Times New Roman"/>
                          <a:cs typeface="Times New Roman"/>
                        </a:rPr>
                        <a:t>-0.186</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-0.558</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SG" sz="800">
                          <a:solidFill>
                            <a:srgbClr val="000000"/>
                          </a:solidFill>
                          <a:latin typeface="Times New Roman"/>
                          <a:ea typeface="Times New Roman"/>
                          <a:cs typeface="Times New Roman"/>
                        </a:rPr>
                        <a:t>-0.438</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SG" sz="800">
                          <a:solidFill>
                            <a:srgbClr val="000000"/>
                          </a:solidFill>
                          <a:latin typeface="Times New Roman"/>
                          <a:ea typeface="Times New Roman"/>
                          <a:cs typeface="Times New Roman"/>
                        </a:rPr>
                        <a:t>-0.585</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SG" sz="800">
                          <a:solidFill>
                            <a:srgbClr val="000000"/>
                          </a:solidFill>
                          <a:latin typeface="Times New Roman"/>
                          <a:ea typeface="Times New Roman"/>
                          <a:cs typeface="Times New Roman"/>
                        </a:rPr>
                        <a:t>-0.633</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SG" sz="800">
                          <a:solidFill>
                            <a:srgbClr val="000000"/>
                          </a:solidFill>
                          <a:latin typeface="Times New Roman"/>
                          <a:ea typeface="Times New Roman"/>
                          <a:cs typeface="Times New Roman"/>
                        </a:rPr>
                        <a:t>-0.374</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-0.669</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spcAft>
                          <a:spcPts val="0"/>
                        </a:spcAft>
                      </a:pPr>
                      <a:r>
                        <a:rPr lang="en-SG" sz="800">
                          <a:solidFill>
                            <a:srgbClr val="000000"/>
                          </a:solidFill>
                          <a:latin typeface="Times New Roman"/>
                          <a:ea typeface="Times New Roman"/>
                          <a:cs typeface="Times New Roman"/>
                        </a:rPr>
                        <a:t>0.033</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487">
                <a:tc>
                  <a:txBody>
                    <a:bodyPr/>
                    <a:lstStyle/>
                    <a:p>
                      <a:pPr algn="l">
                        <a:spcAft>
                          <a:spcPts val="0"/>
                        </a:spcAft>
                      </a:pPr>
                      <a:r>
                        <a:rPr lang="en-SG" sz="800" dirty="0">
                          <a:solidFill>
                            <a:srgbClr val="000000"/>
                          </a:solidFill>
                          <a:latin typeface="Times New Roman"/>
                          <a:ea typeface="Times New Roman"/>
                          <a:cs typeface="Times New Roman"/>
                        </a:rPr>
                        <a:t>PC(18:2/0:0)</a:t>
                      </a:r>
                      <a:endParaRPr lang="en-SG" sz="800" dirty="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-0.592</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SG" sz="800">
                          <a:solidFill>
                            <a:srgbClr val="000000"/>
                          </a:solidFill>
                          <a:latin typeface="Times New Roman"/>
                          <a:ea typeface="Times New Roman"/>
                          <a:cs typeface="Times New Roman"/>
                        </a:rPr>
                        <a:t>-0.558</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SG" sz="800">
                          <a:solidFill>
                            <a:srgbClr val="000000"/>
                          </a:solidFill>
                          <a:latin typeface="Times New Roman"/>
                          <a:ea typeface="Times New Roman"/>
                          <a:cs typeface="Times New Roman"/>
                        </a:rPr>
                        <a:t>-0.432</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SG" sz="800">
                          <a:solidFill>
                            <a:srgbClr val="000000"/>
                          </a:solidFill>
                          <a:latin typeface="Times New Roman"/>
                          <a:ea typeface="Times New Roman"/>
                          <a:cs typeface="Times New Roman"/>
                        </a:rPr>
                        <a:t>-0.472</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SG" sz="800">
                          <a:solidFill>
                            <a:srgbClr val="000000"/>
                          </a:solidFill>
                          <a:latin typeface="Times New Roman"/>
                          <a:ea typeface="Times New Roman"/>
                          <a:cs typeface="Times New Roman"/>
                        </a:rPr>
                        <a:t>-0.521</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SG" sz="800">
                          <a:solidFill>
                            <a:srgbClr val="000000"/>
                          </a:solidFill>
                          <a:latin typeface="Times New Roman"/>
                          <a:ea typeface="Times New Roman"/>
                          <a:cs typeface="Times New Roman"/>
                        </a:rPr>
                        <a:t>-0.577</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SG" sz="800">
                          <a:solidFill>
                            <a:srgbClr val="000000"/>
                          </a:solidFill>
                          <a:latin typeface="Times New Roman"/>
                          <a:ea typeface="Times New Roman"/>
                          <a:cs typeface="Times New Roman"/>
                        </a:rPr>
                        <a:t>-0.725</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spcAft>
                          <a:spcPts val="0"/>
                        </a:spcAft>
                      </a:pPr>
                      <a:r>
                        <a:rPr lang="en-SG" sz="800">
                          <a:solidFill>
                            <a:srgbClr val="000000"/>
                          </a:solidFill>
                          <a:latin typeface="Times New Roman"/>
                          <a:ea typeface="Times New Roman"/>
                          <a:cs typeface="Times New Roman"/>
                        </a:rPr>
                        <a:t>-0.515</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SG" sz="800">
                          <a:solidFill>
                            <a:srgbClr val="000000"/>
                          </a:solidFill>
                          <a:latin typeface="Times New Roman"/>
                          <a:ea typeface="Times New Roman"/>
                          <a:cs typeface="Times New Roman"/>
                        </a:rPr>
                        <a:t>-0.549</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SG" sz="800">
                          <a:solidFill>
                            <a:srgbClr val="000000"/>
                          </a:solidFill>
                          <a:latin typeface="Times New Roman"/>
                          <a:ea typeface="Times New Roman"/>
                          <a:cs typeface="Times New Roman"/>
                        </a:rPr>
                        <a:t>-0.082</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487">
                <a:tc>
                  <a:txBody>
                    <a:bodyPr/>
                    <a:lstStyle/>
                    <a:p>
                      <a:pPr algn="l">
                        <a:spcAft>
                          <a:spcPts val="0"/>
                        </a:spcAft>
                      </a:pPr>
                      <a:r>
                        <a:rPr lang="en-SG" sz="800" dirty="0">
                          <a:solidFill>
                            <a:srgbClr val="000000"/>
                          </a:solidFill>
                          <a:latin typeface="Times New Roman"/>
                          <a:ea typeface="Times New Roman"/>
                          <a:cs typeface="Times New Roman"/>
                        </a:rPr>
                        <a:t>PC(18:3(9Z,12Z,15Z)/0:0)</a:t>
                      </a:r>
                      <a:endParaRPr lang="en-SG" sz="800" dirty="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-0.530</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SG" sz="800">
                          <a:solidFill>
                            <a:srgbClr val="000000"/>
                          </a:solidFill>
                          <a:latin typeface="Times New Roman"/>
                          <a:ea typeface="Times New Roman"/>
                          <a:cs typeface="Times New Roman"/>
                        </a:rPr>
                        <a:t>-0.467</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SG" sz="800">
                          <a:solidFill>
                            <a:srgbClr val="000000"/>
                          </a:solidFill>
                          <a:latin typeface="Times New Roman"/>
                          <a:ea typeface="Times New Roman"/>
                          <a:cs typeface="Times New Roman"/>
                        </a:rPr>
                        <a:t>-0.472</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SG" sz="800">
                          <a:solidFill>
                            <a:srgbClr val="000000"/>
                          </a:solidFill>
                          <a:latin typeface="Times New Roman"/>
                          <a:ea typeface="Times New Roman"/>
                          <a:cs typeface="Times New Roman"/>
                        </a:rPr>
                        <a:t>-0.548</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SG" sz="800">
                          <a:solidFill>
                            <a:srgbClr val="000000"/>
                          </a:solidFill>
                          <a:latin typeface="Times New Roman"/>
                          <a:ea typeface="Times New Roman"/>
                          <a:cs typeface="Times New Roman"/>
                        </a:rPr>
                        <a:t>-0.496</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SG" sz="800">
                          <a:solidFill>
                            <a:srgbClr val="000000"/>
                          </a:solidFill>
                          <a:latin typeface="Times New Roman"/>
                          <a:ea typeface="Times New Roman"/>
                          <a:cs typeface="Times New Roman"/>
                        </a:rPr>
                        <a:t>-0.500</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SG" sz="800">
                          <a:solidFill>
                            <a:srgbClr val="000000"/>
                          </a:solidFill>
                          <a:latin typeface="Times New Roman"/>
                          <a:ea typeface="Times New Roman"/>
                          <a:cs typeface="Times New Roman"/>
                        </a:rPr>
                        <a:t>-0.680</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spcAft>
                          <a:spcPts val="0"/>
                        </a:spcAft>
                      </a:pPr>
                      <a:r>
                        <a:rPr lang="en-SG" sz="800">
                          <a:solidFill>
                            <a:srgbClr val="000000"/>
                          </a:solidFill>
                          <a:latin typeface="Times New Roman"/>
                          <a:ea typeface="Times New Roman"/>
                          <a:cs typeface="Times New Roman"/>
                        </a:rPr>
                        <a:t>-0.447</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SG" sz="800">
                          <a:solidFill>
                            <a:srgbClr val="000000"/>
                          </a:solidFill>
                          <a:latin typeface="Times New Roman"/>
                          <a:ea typeface="Times New Roman"/>
                          <a:cs typeface="Times New Roman"/>
                        </a:rPr>
                        <a:t>-0.664</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spcAft>
                          <a:spcPts val="0"/>
                        </a:spcAft>
                      </a:pPr>
                      <a:r>
                        <a:rPr lang="en-SG" sz="800">
                          <a:solidFill>
                            <a:srgbClr val="000000"/>
                          </a:solidFill>
                          <a:latin typeface="Times New Roman"/>
                          <a:ea typeface="Times New Roman"/>
                          <a:cs typeface="Times New Roman"/>
                        </a:rPr>
                        <a:t>-0.028</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487">
                <a:tc>
                  <a:txBody>
                    <a:bodyPr/>
                    <a:lstStyle/>
                    <a:p>
                      <a:pPr algn="l">
                        <a:spcAft>
                          <a:spcPts val="0"/>
                        </a:spcAft>
                      </a:pPr>
                      <a:r>
                        <a:rPr lang="en-SG" sz="800">
                          <a:solidFill>
                            <a:srgbClr val="000000"/>
                          </a:solidFill>
                          <a:latin typeface="Times New Roman"/>
                          <a:ea typeface="Times New Roman"/>
                          <a:cs typeface="Times New Roman"/>
                        </a:rPr>
                        <a:t>PC(20:4/0:0)</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-0.823</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spcAft>
                          <a:spcPts val="0"/>
                        </a:spcAft>
                      </a:pPr>
                      <a:r>
                        <a:rPr lang="en-SG" sz="800">
                          <a:solidFill>
                            <a:srgbClr val="000000"/>
                          </a:solidFill>
                          <a:latin typeface="Times New Roman"/>
                          <a:ea typeface="Times New Roman"/>
                          <a:cs typeface="Times New Roman"/>
                        </a:rPr>
                        <a:t>-0.615</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SG" sz="800">
                          <a:solidFill>
                            <a:srgbClr val="000000"/>
                          </a:solidFill>
                          <a:latin typeface="Times New Roman"/>
                          <a:ea typeface="Times New Roman"/>
                          <a:cs typeface="Times New Roman"/>
                        </a:rPr>
                        <a:t>-0.266</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-0.429</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SG" sz="800">
                          <a:solidFill>
                            <a:srgbClr val="000000"/>
                          </a:solidFill>
                          <a:latin typeface="Times New Roman"/>
                          <a:ea typeface="Times New Roman"/>
                          <a:cs typeface="Times New Roman"/>
                        </a:rPr>
                        <a:t>-0.412</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SG" sz="800">
                          <a:solidFill>
                            <a:srgbClr val="000000"/>
                          </a:solidFill>
                          <a:latin typeface="Times New Roman"/>
                          <a:ea typeface="Times New Roman"/>
                          <a:cs typeface="Times New Roman"/>
                        </a:rPr>
                        <a:t>-0.498</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SG" sz="800">
                          <a:solidFill>
                            <a:srgbClr val="000000"/>
                          </a:solidFill>
                          <a:latin typeface="Times New Roman"/>
                          <a:ea typeface="Times New Roman"/>
                          <a:cs typeface="Times New Roman"/>
                        </a:rPr>
                        <a:t>-0.744</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spcAft>
                          <a:spcPts val="0"/>
                        </a:spcAft>
                      </a:pPr>
                      <a:r>
                        <a:rPr lang="en-SG" sz="800">
                          <a:solidFill>
                            <a:srgbClr val="000000"/>
                          </a:solidFill>
                          <a:latin typeface="Times New Roman"/>
                          <a:ea typeface="Times New Roman"/>
                          <a:cs typeface="Times New Roman"/>
                        </a:rPr>
                        <a:t>-0.224</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-0.577</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SG" sz="800">
                          <a:solidFill>
                            <a:srgbClr val="000000"/>
                          </a:solidFill>
                          <a:latin typeface="Times New Roman"/>
                          <a:ea typeface="Times New Roman"/>
                          <a:cs typeface="Times New Roman"/>
                        </a:rPr>
                        <a:t>-0.120</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487">
                <a:tc>
                  <a:txBody>
                    <a:bodyPr/>
                    <a:lstStyle/>
                    <a:p>
                      <a:pPr algn="l">
                        <a:spcAft>
                          <a:spcPts val="0"/>
                        </a:spcAft>
                      </a:pPr>
                      <a:r>
                        <a:rPr lang="en-SG" sz="800" dirty="0">
                          <a:solidFill>
                            <a:srgbClr val="000000"/>
                          </a:solidFill>
                          <a:latin typeface="Times New Roman"/>
                          <a:ea typeface="Times New Roman"/>
                          <a:cs typeface="Times New Roman"/>
                        </a:rPr>
                        <a:t>PC(20:5(5Z,8Z,11Z,14Z,17Z)/0:0)</a:t>
                      </a:r>
                      <a:endParaRPr lang="en-SG" sz="800" dirty="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-0.525</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SG" sz="800">
                          <a:solidFill>
                            <a:srgbClr val="000000"/>
                          </a:solidFill>
                          <a:latin typeface="Times New Roman"/>
                          <a:ea typeface="Times New Roman"/>
                          <a:cs typeface="Times New Roman"/>
                        </a:rPr>
                        <a:t>-0.357</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-0.347</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-0.739</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spcAft>
                          <a:spcPts val="0"/>
                        </a:spcAft>
                      </a:pPr>
                      <a:r>
                        <a:rPr lang="en-SG" sz="800">
                          <a:solidFill>
                            <a:srgbClr val="000000"/>
                          </a:solidFill>
                          <a:latin typeface="Times New Roman"/>
                          <a:ea typeface="Times New Roman"/>
                          <a:cs typeface="Times New Roman"/>
                        </a:rPr>
                        <a:t>-0.705</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spcAft>
                          <a:spcPts val="0"/>
                        </a:spcAft>
                      </a:pPr>
                      <a:r>
                        <a:rPr lang="en-SG" sz="800">
                          <a:solidFill>
                            <a:srgbClr val="000000"/>
                          </a:solidFill>
                          <a:latin typeface="Times New Roman"/>
                          <a:ea typeface="Times New Roman"/>
                          <a:cs typeface="Times New Roman"/>
                        </a:rPr>
                        <a:t>-0.576</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SG" sz="800">
                          <a:solidFill>
                            <a:srgbClr val="000000"/>
                          </a:solidFill>
                          <a:latin typeface="Times New Roman"/>
                          <a:ea typeface="Times New Roman"/>
                          <a:cs typeface="Times New Roman"/>
                        </a:rPr>
                        <a:t>-0.673</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spcAft>
                          <a:spcPts val="0"/>
                        </a:spcAft>
                      </a:pPr>
                      <a:r>
                        <a:rPr lang="en-SG" sz="800">
                          <a:solidFill>
                            <a:srgbClr val="000000"/>
                          </a:solidFill>
                          <a:latin typeface="Times New Roman"/>
                          <a:ea typeface="Times New Roman"/>
                          <a:cs typeface="Times New Roman"/>
                        </a:rPr>
                        <a:t>-0.196</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-0.636</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SG" sz="800">
                          <a:solidFill>
                            <a:srgbClr val="000000"/>
                          </a:solidFill>
                          <a:latin typeface="Times New Roman"/>
                          <a:ea typeface="Times New Roman"/>
                          <a:cs typeface="Times New Roman"/>
                        </a:rPr>
                        <a:t>-0.142</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487">
                <a:tc>
                  <a:txBody>
                    <a:bodyPr/>
                    <a:lstStyle/>
                    <a:p>
                      <a:pPr algn="l">
                        <a:spcAft>
                          <a:spcPts val="0"/>
                        </a:spcAft>
                      </a:pPr>
                      <a:r>
                        <a:rPr lang="en-SG" sz="800" dirty="0">
                          <a:solidFill>
                            <a:srgbClr val="000000"/>
                          </a:solidFill>
                          <a:latin typeface="Times New Roman"/>
                          <a:ea typeface="Times New Roman"/>
                          <a:cs typeface="Times New Roman"/>
                        </a:rPr>
                        <a:t>PC(22:4(7Z,10Z,13Z,16Z)/0:0) </a:t>
                      </a:r>
                      <a:endParaRPr lang="en-SG" sz="800" dirty="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-0.752</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spcAft>
                          <a:spcPts val="0"/>
                        </a:spcAft>
                      </a:pPr>
                      <a:r>
                        <a:rPr lang="en-SG" sz="800">
                          <a:solidFill>
                            <a:srgbClr val="000000"/>
                          </a:solidFill>
                          <a:latin typeface="Times New Roman"/>
                          <a:ea typeface="Times New Roman"/>
                          <a:cs typeface="Times New Roman"/>
                        </a:rPr>
                        <a:t>-0.620</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SG" sz="800">
                          <a:solidFill>
                            <a:srgbClr val="000000"/>
                          </a:solidFill>
                          <a:latin typeface="Times New Roman"/>
                          <a:ea typeface="Times New Roman"/>
                          <a:cs typeface="Times New Roman"/>
                        </a:rPr>
                        <a:t>-0.304</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-0.369</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-0.337</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-0.363</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-0.534</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SG" sz="800">
                          <a:solidFill>
                            <a:srgbClr val="000000"/>
                          </a:solidFill>
                          <a:latin typeface="Times New Roman"/>
                          <a:ea typeface="Times New Roman"/>
                          <a:cs typeface="Times New Roman"/>
                        </a:rPr>
                        <a:t>-0.467</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SG" sz="800">
                          <a:solidFill>
                            <a:srgbClr val="000000"/>
                          </a:solidFill>
                          <a:latin typeface="Times New Roman"/>
                          <a:ea typeface="Times New Roman"/>
                          <a:cs typeface="Times New Roman"/>
                        </a:rPr>
                        <a:t>-0.683</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spcAft>
                          <a:spcPts val="0"/>
                        </a:spcAft>
                      </a:pPr>
                      <a:r>
                        <a:rPr lang="en-SG" sz="800">
                          <a:solidFill>
                            <a:srgbClr val="000000"/>
                          </a:solidFill>
                          <a:latin typeface="Times New Roman"/>
                          <a:ea typeface="Times New Roman"/>
                          <a:cs typeface="Times New Roman"/>
                        </a:rPr>
                        <a:t>0.161</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814">
                <a:tc>
                  <a:txBody>
                    <a:bodyPr/>
                    <a:lstStyle/>
                    <a:p>
                      <a:pPr algn="l">
                        <a:spcAft>
                          <a:spcPts val="0"/>
                        </a:spcAft>
                      </a:pPr>
                      <a:r>
                        <a:rPr lang="en-SG" sz="800">
                          <a:solidFill>
                            <a:srgbClr val="000000"/>
                          </a:solidFill>
                          <a:latin typeface="Times New Roman"/>
                          <a:ea typeface="Times New Roman"/>
                          <a:cs typeface="Times New Roman"/>
                        </a:rPr>
                        <a:t>PC(22:6/0:0)</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-0.757</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spcAft>
                          <a:spcPts val="0"/>
                        </a:spcAft>
                      </a:pPr>
                      <a:r>
                        <a:rPr lang="en-SG" sz="800">
                          <a:solidFill>
                            <a:srgbClr val="000000"/>
                          </a:solidFill>
                          <a:latin typeface="Times New Roman"/>
                          <a:ea typeface="Times New Roman"/>
                          <a:cs typeface="Times New Roman"/>
                        </a:rPr>
                        <a:t>-0.536</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SG" sz="800">
                          <a:solidFill>
                            <a:srgbClr val="000000"/>
                          </a:solidFill>
                          <a:latin typeface="Times New Roman"/>
                          <a:ea typeface="Times New Roman"/>
                          <a:cs typeface="Times New Roman"/>
                        </a:rPr>
                        <a:t>-0.375</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-0.427</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SG" sz="800">
                          <a:solidFill>
                            <a:srgbClr val="000000"/>
                          </a:solidFill>
                          <a:latin typeface="Times New Roman"/>
                          <a:ea typeface="Times New Roman"/>
                          <a:cs typeface="Times New Roman"/>
                        </a:rPr>
                        <a:t>-0.326</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-0.448</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SG" sz="800">
                          <a:solidFill>
                            <a:srgbClr val="000000"/>
                          </a:solidFill>
                          <a:latin typeface="Times New Roman"/>
                          <a:ea typeface="Times New Roman"/>
                          <a:cs typeface="Times New Roman"/>
                        </a:rPr>
                        <a:t>-0.773</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spcAft>
                          <a:spcPts val="0"/>
                        </a:spcAft>
                      </a:pPr>
                      <a:r>
                        <a:rPr lang="en-SG" sz="800">
                          <a:solidFill>
                            <a:srgbClr val="000000"/>
                          </a:solidFill>
                          <a:latin typeface="Times New Roman"/>
                          <a:ea typeface="Times New Roman"/>
                          <a:cs typeface="Times New Roman"/>
                        </a:rPr>
                        <a:t>-0.303</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-0.594</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SG" sz="800">
                          <a:solidFill>
                            <a:srgbClr val="000000"/>
                          </a:solidFill>
                          <a:latin typeface="Times New Roman"/>
                          <a:ea typeface="Times New Roman"/>
                          <a:cs typeface="Times New Roman"/>
                        </a:rPr>
                        <a:t>-0.134</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487">
                <a:tc>
                  <a:txBody>
                    <a:bodyPr/>
                    <a:lstStyle/>
                    <a:p>
                      <a:pPr algn="l">
                        <a:spcAft>
                          <a:spcPts val="0"/>
                        </a:spcAft>
                      </a:pPr>
                      <a:r>
                        <a:rPr lang="en-SG" sz="800">
                          <a:solidFill>
                            <a:srgbClr val="000000"/>
                          </a:solidFill>
                          <a:latin typeface="Times New Roman"/>
                          <a:ea typeface="Times New Roman"/>
                          <a:cs typeface="Times New Roman"/>
                        </a:rPr>
                        <a:t>SN-Glycero-3-phosphocholine</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-0.704</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spcAft>
                          <a:spcPts val="0"/>
                        </a:spcAft>
                      </a:pPr>
                      <a:r>
                        <a:rPr lang="en-SG" sz="800">
                          <a:solidFill>
                            <a:srgbClr val="000000"/>
                          </a:solidFill>
                          <a:latin typeface="Times New Roman"/>
                          <a:ea typeface="Times New Roman"/>
                          <a:cs typeface="Times New Roman"/>
                        </a:rPr>
                        <a:t>-0.438</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SG" sz="800">
                          <a:solidFill>
                            <a:srgbClr val="000000"/>
                          </a:solidFill>
                          <a:latin typeface="Times New Roman"/>
                          <a:ea typeface="Times New Roman"/>
                          <a:cs typeface="Times New Roman"/>
                        </a:rPr>
                        <a:t>-0.328</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-0.525</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SG" sz="800">
                          <a:solidFill>
                            <a:srgbClr val="000000"/>
                          </a:solidFill>
                          <a:latin typeface="Times New Roman"/>
                          <a:ea typeface="Times New Roman"/>
                          <a:cs typeface="Times New Roman"/>
                        </a:rPr>
                        <a:t>-0.236</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-0.350</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-0.401</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-0.427</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SG" sz="800">
                          <a:solidFill>
                            <a:srgbClr val="000000"/>
                          </a:solidFill>
                          <a:latin typeface="Times New Roman"/>
                          <a:ea typeface="Times New Roman"/>
                          <a:cs typeface="Times New Roman"/>
                        </a:rPr>
                        <a:t>-0.746</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spcAft>
                          <a:spcPts val="0"/>
                        </a:spcAft>
                      </a:pPr>
                      <a:r>
                        <a:rPr lang="en-SG" sz="800">
                          <a:solidFill>
                            <a:srgbClr val="000000"/>
                          </a:solidFill>
                          <a:latin typeface="Times New Roman"/>
                          <a:ea typeface="Times New Roman"/>
                          <a:cs typeface="Times New Roman"/>
                        </a:rPr>
                        <a:t>0.096</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487">
                <a:tc>
                  <a:txBody>
                    <a:bodyPr/>
                    <a:lstStyle/>
                    <a:p>
                      <a:pPr algn="l">
                        <a:spcAft>
                          <a:spcPts val="0"/>
                        </a:spcAft>
                      </a:pPr>
                      <a:r>
                        <a:rPr lang="en-SG" sz="800" dirty="0" err="1">
                          <a:solidFill>
                            <a:srgbClr val="000000"/>
                          </a:solidFill>
                          <a:latin typeface="Times New Roman"/>
                          <a:ea typeface="Times New Roman"/>
                          <a:cs typeface="Times New Roman"/>
                        </a:rPr>
                        <a:t>Deoxyguanosine</a:t>
                      </a:r>
                      <a:endParaRPr lang="en-SG" sz="800" dirty="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0.557</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SG" sz="800">
                          <a:solidFill>
                            <a:srgbClr val="000000"/>
                          </a:solidFill>
                          <a:latin typeface="Times New Roman"/>
                          <a:ea typeface="Times New Roman"/>
                          <a:cs typeface="Times New Roman"/>
                        </a:rPr>
                        <a:t>0.369</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dirty="0">
                          <a:solidFill>
                            <a:srgbClr val="000000"/>
                          </a:solidFill>
                          <a:latin typeface="Times New Roman"/>
                          <a:ea typeface="Times New Roman"/>
                          <a:cs typeface="Times New Roman"/>
                        </a:rPr>
                        <a:t>0.408</a:t>
                      </a:r>
                      <a:endParaRPr lang="en-SG" sz="800" dirty="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SG" sz="800" dirty="0">
                          <a:solidFill>
                            <a:srgbClr val="000000"/>
                          </a:solidFill>
                          <a:latin typeface="Times New Roman"/>
                          <a:ea typeface="Times New Roman"/>
                          <a:cs typeface="Times New Roman"/>
                        </a:rPr>
                        <a:t>0.488</a:t>
                      </a:r>
                      <a:endParaRPr lang="en-SG" sz="800" dirty="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SG" sz="800">
                          <a:solidFill>
                            <a:srgbClr val="000000"/>
                          </a:solidFill>
                          <a:latin typeface="Times New Roman"/>
                          <a:ea typeface="Times New Roman"/>
                          <a:cs typeface="Times New Roman"/>
                        </a:rPr>
                        <a:t>0.488</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SG" sz="800">
                          <a:solidFill>
                            <a:srgbClr val="000000"/>
                          </a:solidFill>
                          <a:latin typeface="Times New Roman"/>
                          <a:ea typeface="Times New Roman"/>
                          <a:cs typeface="Times New Roman"/>
                        </a:rPr>
                        <a:t>0.632</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SG" sz="800" dirty="0">
                          <a:solidFill>
                            <a:srgbClr val="000000"/>
                          </a:solidFill>
                          <a:latin typeface="Times New Roman"/>
                          <a:ea typeface="Times New Roman"/>
                          <a:cs typeface="Times New Roman"/>
                        </a:rPr>
                        <a:t>0.743</a:t>
                      </a:r>
                      <a:endParaRPr lang="en-SG" sz="800" dirty="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spcAft>
                          <a:spcPts val="0"/>
                        </a:spcAft>
                      </a:pPr>
                      <a:r>
                        <a:rPr lang="en-SG" sz="800" dirty="0">
                          <a:solidFill>
                            <a:srgbClr val="000000"/>
                          </a:solidFill>
                          <a:latin typeface="Times New Roman"/>
                          <a:ea typeface="Times New Roman"/>
                          <a:cs typeface="Times New Roman"/>
                        </a:rPr>
                        <a:t>0.422</a:t>
                      </a:r>
                      <a:endParaRPr lang="en-SG" sz="800" dirty="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SG" sz="800" dirty="0">
                          <a:solidFill>
                            <a:srgbClr val="000000"/>
                          </a:solidFill>
                          <a:latin typeface="Times New Roman"/>
                          <a:ea typeface="Times New Roman"/>
                          <a:cs typeface="Times New Roman"/>
                        </a:rPr>
                        <a:t>0.613</a:t>
                      </a:r>
                      <a:endParaRPr lang="en-SG" sz="800" dirty="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SG" sz="800" dirty="0">
                          <a:solidFill>
                            <a:srgbClr val="000000"/>
                          </a:solidFill>
                          <a:latin typeface="Times New Roman"/>
                          <a:ea typeface="Times New Roman"/>
                          <a:cs typeface="Times New Roman"/>
                        </a:rPr>
                        <a:t>0.380</a:t>
                      </a:r>
                      <a:endParaRPr lang="en-SG" sz="800" dirty="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487">
                <a:tc>
                  <a:txBody>
                    <a:bodyPr/>
                    <a:lstStyle/>
                    <a:p>
                      <a:pPr algn="l">
                        <a:spcAft>
                          <a:spcPts val="0"/>
                        </a:spcAft>
                      </a:pPr>
                      <a:r>
                        <a:rPr lang="en-SG" sz="800">
                          <a:solidFill>
                            <a:srgbClr val="000000"/>
                          </a:solidFill>
                          <a:latin typeface="Times New Roman"/>
                          <a:ea typeface="Times New Roman"/>
                          <a:cs typeface="Times New Roman"/>
                        </a:rPr>
                        <a:t>Guanosine</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0.499</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SG" sz="800">
                          <a:solidFill>
                            <a:srgbClr val="000000"/>
                          </a:solidFill>
                          <a:latin typeface="Times New Roman"/>
                          <a:ea typeface="Times New Roman"/>
                          <a:cs typeface="Times New Roman"/>
                        </a:rPr>
                        <a:t>0.307</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0.397</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0.513</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SG" sz="800">
                          <a:solidFill>
                            <a:srgbClr val="000000"/>
                          </a:solidFill>
                          <a:latin typeface="Times New Roman"/>
                          <a:ea typeface="Times New Roman"/>
                          <a:cs typeface="Times New Roman"/>
                        </a:rPr>
                        <a:t>0.609</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SG" sz="800" dirty="0">
                          <a:solidFill>
                            <a:srgbClr val="000000"/>
                          </a:solidFill>
                          <a:latin typeface="Times New Roman"/>
                          <a:ea typeface="Times New Roman"/>
                          <a:cs typeface="Times New Roman"/>
                        </a:rPr>
                        <a:t>0.670</a:t>
                      </a:r>
                      <a:endParaRPr lang="en-SG" sz="800" dirty="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spcAft>
                          <a:spcPts val="0"/>
                        </a:spcAft>
                      </a:pPr>
                      <a:r>
                        <a:rPr lang="en-SG" sz="800" dirty="0">
                          <a:solidFill>
                            <a:srgbClr val="000000"/>
                          </a:solidFill>
                          <a:latin typeface="Times New Roman"/>
                          <a:ea typeface="Times New Roman"/>
                          <a:cs typeface="Times New Roman"/>
                        </a:rPr>
                        <a:t>0.720</a:t>
                      </a:r>
                      <a:endParaRPr lang="en-SG" sz="800" dirty="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spcAft>
                          <a:spcPts val="0"/>
                        </a:spcAft>
                      </a:pPr>
                      <a:r>
                        <a:rPr lang="en-SG" sz="800">
                          <a:solidFill>
                            <a:srgbClr val="000000"/>
                          </a:solidFill>
                          <a:latin typeface="Times New Roman"/>
                          <a:ea typeface="Times New Roman"/>
                          <a:cs typeface="Times New Roman"/>
                        </a:rPr>
                        <a:t>0.436</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SG" sz="800">
                          <a:solidFill>
                            <a:srgbClr val="000000"/>
                          </a:solidFill>
                          <a:latin typeface="Times New Roman"/>
                          <a:ea typeface="Times New Roman"/>
                          <a:cs typeface="Times New Roman"/>
                        </a:rPr>
                        <a:t>0.552</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SG" sz="800">
                          <a:solidFill>
                            <a:srgbClr val="000000"/>
                          </a:solidFill>
                          <a:latin typeface="Times New Roman"/>
                          <a:ea typeface="Times New Roman"/>
                          <a:cs typeface="Times New Roman"/>
                        </a:rPr>
                        <a:t>0.288</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487">
                <a:tc>
                  <a:txBody>
                    <a:bodyPr/>
                    <a:lstStyle/>
                    <a:p>
                      <a:pPr algn="l">
                        <a:spcAft>
                          <a:spcPts val="0"/>
                        </a:spcAft>
                      </a:pPr>
                      <a:r>
                        <a:rPr lang="en-SG" sz="800" dirty="0">
                          <a:solidFill>
                            <a:srgbClr val="000000"/>
                          </a:solidFill>
                          <a:latin typeface="Times New Roman"/>
                          <a:ea typeface="Times New Roman"/>
                          <a:cs typeface="Times New Roman"/>
                        </a:rPr>
                        <a:t>Inosine</a:t>
                      </a:r>
                      <a:endParaRPr lang="en-SG" sz="800" dirty="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0.505</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SG" sz="800">
                          <a:solidFill>
                            <a:srgbClr val="000000"/>
                          </a:solidFill>
                          <a:latin typeface="Times New Roman"/>
                          <a:ea typeface="Times New Roman"/>
                          <a:cs typeface="Times New Roman"/>
                        </a:rPr>
                        <a:t>0.404</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0.319</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0.514</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SG" sz="800">
                          <a:solidFill>
                            <a:srgbClr val="000000"/>
                          </a:solidFill>
                          <a:latin typeface="Times New Roman"/>
                          <a:ea typeface="Times New Roman"/>
                          <a:cs typeface="Times New Roman"/>
                        </a:rPr>
                        <a:t>0.554</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SG" sz="800" dirty="0">
                          <a:solidFill>
                            <a:srgbClr val="000000"/>
                          </a:solidFill>
                          <a:latin typeface="Times New Roman"/>
                          <a:ea typeface="Times New Roman"/>
                          <a:cs typeface="Times New Roman"/>
                        </a:rPr>
                        <a:t>0.687</a:t>
                      </a:r>
                      <a:endParaRPr lang="en-SG" sz="800" dirty="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spcAft>
                          <a:spcPts val="0"/>
                        </a:spcAft>
                      </a:pPr>
                      <a:r>
                        <a:rPr lang="en-SG" sz="800">
                          <a:solidFill>
                            <a:srgbClr val="000000"/>
                          </a:solidFill>
                          <a:latin typeface="Times New Roman"/>
                          <a:ea typeface="Times New Roman"/>
                          <a:cs typeface="Times New Roman"/>
                        </a:rPr>
                        <a:t>0.722</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spcAft>
                          <a:spcPts val="0"/>
                        </a:spcAft>
                      </a:pPr>
                      <a:r>
                        <a:rPr lang="en-SG" sz="800">
                          <a:solidFill>
                            <a:srgbClr val="000000"/>
                          </a:solidFill>
                          <a:latin typeface="Times New Roman"/>
                          <a:ea typeface="Times New Roman"/>
                          <a:cs typeface="Times New Roman"/>
                        </a:rPr>
                        <a:t>0.465</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SG" sz="800">
                          <a:solidFill>
                            <a:srgbClr val="000000"/>
                          </a:solidFill>
                          <a:latin typeface="Times New Roman"/>
                          <a:ea typeface="Times New Roman"/>
                          <a:cs typeface="Times New Roman"/>
                        </a:rPr>
                        <a:t>0.483</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SG" sz="800">
                          <a:solidFill>
                            <a:srgbClr val="000000"/>
                          </a:solidFill>
                          <a:latin typeface="Times New Roman"/>
                          <a:ea typeface="Times New Roman"/>
                          <a:cs typeface="Times New Roman"/>
                        </a:rPr>
                        <a:t>0.299</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487">
                <a:tc>
                  <a:txBody>
                    <a:bodyPr/>
                    <a:lstStyle/>
                    <a:p>
                      <a:pPr algn="l">
                        <a:spcAft>
                          <a:spcPts val="0"/>
                        </a:spcAft>
                      </a:pPr>
                      <a:r>
                        <a:rPr lang="en-SG" sz="800" b="1" dirty="0" err="1">
                          <a:solidFill>
                            <a:srgbClr val="0070C0"/>
                          </a:solidFill>
                          <a:latin typeface="Times New Roman"/>
                          <a:ea typeface="Times New Roman"/>
                          <a:cs typeface="Times New Roman"/>
                        </a:rPr>
                        <a:t>Succinoadenosine</a:t>
                      </a:r>
                      <a:endParaRPr lang="en-SG" sz="800" b="1" dirty="0">
                        <a:solidFill>
                          <a:srgbClr val="0070C0"/>
                        </a:solidFill>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0.625</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SG" sz="800">
                          <a:solidFill>
                            <a:srgbClr val="000000"/>
                          </a:solidFill>
                          <a:latin typeface="Times New Roman"/>
                          <a:ea typeface="Times New Roman"/>
                          <a:cs typeface="Times New Roman"/>
                        </a:rPr>
                        <a:t>0.461</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SG" sz="800">
                          <a:solidFill>
                            <a:srgbClr val="000000"/>
                          </a:solidFill>
                          <a:latin typeface="Times New Roman"/>
                          <a:ea typeface="Times New Roman"/>
                          <a:cs typeface="Times New Roman"/>
                        </a:rPr>
                        <a:t>0.340</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0.498</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SG" sz="800">
                          <a:solidFill>
                            <a:srgbClr val="000000"/>
                          </a:solidFill>
                          <a:latin typeface="Times New Roman"/>
                          <a:ea typeface="Times New Roman"/>
                          <a:cs typeface="Times New Roman"/>
                        </a:rPr>
                        <a:t>0.697</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spcAft>
                          <a:spcPts val="0"/>
                        </a:spcAft>
                      </a:pPr>
                      <a:r>
                        <a:rPr lang="en-SG" sz="800">
                          <a:solidFill>
                            <a:srgbClr val="000000"/>
                          </a:solidFill>
                          <a:latin typeface="Times New Roman"/>
                          <a:ea typeface="Times New Roman"/>
                          <a:cs typeface="Times New Roman"/>
                        </a:rPr>
                        <a:t>0.554</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SG" sz="800">
                          <a:solidFill>
                            <a:srgbClr val="000000"/>
                          </a:solidFill>
                          <a:latin typeface="Times New Roman"/>
                          <a:ea typeface="Times New Roman"/>
                          <a:cs typeface="Times New Roman"/>
                        </a:rPr>
                        <a:t>0.768</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spcAft>
                          <a:spcPts val="0"/>
                        </a:spcAft>
                      </a:pPr>
                      <a:r>
                        <a:rPr lang="en-SG" sz="800">
                          <a:solidFill>
                            <a:srgbClr val="000000"/>
                          </a:solidFill>
                          <a:latin typeface="Times New Roman"/>
                          <a:ea typeface="Times New Roman"/>
                          <a:cs typeface="Times New Roman"/>
                        </a:rPr>
                        <a:t>0.379</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0.649</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SG" sz="800">
                          <a:solidFill>
                            <a:srgbClr val="000000"/>
                          </a:solidFill>
                          <a:latin typeface="Times New Roman"/>
                          <a:ea typeface="Times New Roman"/>
                          <a:cs typeface="Times New Roman"/>
                        </a:rPr>
                        <a:t>0.383</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487">
                <a:tc>
                  <a:txBody>
                    <a:bodyPr/>
                    <a:lstStyle/>
                    <a:p>
                      <a:pPr algn="l">
                        <a:spcAft>
                          <a:spcPts val="0"/>
                        </a:spcAft>
                      </a:pPr>
                      <a:r>
                        <a:rPr lang="en-SG" sz="800" dirty="0">
                          <a:solidFill>
                            <a:srgbClr val="000000"/>
                          </a:solidFill>
                          <a:latin typeface="Times New Roman"/>
                          <a:ea typeface="Times New Roman"/>
                          <a:cs typeface="Times New Roman"/>
                        </a:rPr>
                        <a:t>Uric Acid </a:t>
                      </a:r>
                      <a:endParaRPr lang="en-SG" sz="800" dirty="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0.564</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SG" sz="800">
                          <a:solidFill>
                            <a:srgbClr val="000000"/>
                          </a:solidFill>
                          <a:latin typeface="Times New Roman"/>
                          <a:ea typeface="Times New Roman"/>
                          <a:cs typeface="Times New Roman"/>
                        </a:rPr>
                        <a:t>0.418</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SG" sz="800">
                          <a:solidFill>
                            <a:srgbClr val="000000"/>
                          </a:solidFill>
                          <a:latin typeface="Times New Roman"/>
                          <a:ea typeface="Times New Roman"/>
                          <a:cs typeface="Times New Roman"/>
                        </a:rPr>
                        <a:t>0.407</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0.478</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SG" sz="800">
                          <a:solidFill>
                            <a:srgbClr val="000000"/>
                          </a:solidFill>
                          <a:latin typeface="Times New Roman"/>
                          <a:ea typeface="Times New Roman"/>
                          <a:cs typeface="Times New Roman"/>
                        </a:rPr>
                        <a:t>0.235</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0.501</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SG" sz="800">
                          <a:solidFill>
                            <a:srgbClr val="000000"/>
                          </a:solidFill>
                          <a:latin typeface="Times New Roman"/>
                          <a:ea typeface="Times New Roman"/>
                          <a:cs typeface="Times New Roman"/>
                        </a:rPr>
                        <a:t>0.563</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SG" sz="800">
                          <a:solidFill>
                            <a:srgbClr val="000000"/>
                          </a:solidFill>
                          <a:latin typeface="Times New Roman"/>
                          <a:ea typeface="Times New Roman"/>
                          <a:cs typeface="Times New Roman"/>
                        </a:rPr>
                        <a:t>0.573</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SG" sz="800">
                          <a:solidFill>
                            <a:srgbClr val="000000"/>
                          </a:solidFill>
                          <a:latin typeface="Times New Roman"/>
                          <a:ea typeface="Times New Roman"/>
                          <a:cs typeface="Times New Roman"/>
                        </a:rPr>
                        <a:t>0.527</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SG" sz="800">
                          <a:solidFill>
                            <a:srgbClr val="000000"/>
                          </a:solidFill>
                          <a:latin typeface="Times New Roman"/>
                          <a:ea typeface="Times New Roman"/>
                          <a:cs typeface="Times New Roman"/>
                        </a:rPr>
                        <a:t>0.082</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487">
                <a:tc>
                  <a:txBody>
                    <a:bodyPr/>
                    <a:lstStyle/>
                    <a:p>
                      <a:pPr algn="l">
                        <a:spcAft>
                          <a:spcPts val="0"/>
                        </a:spcAft>
                      </a:pPr>
                      <a:r>
                        <a:rPr lang="en-SG" sz="800">
                          <a:solidFill>
                            <a:srgbClr val="000000"/>
                          </a:solidFill>
                          <a:latin typeface="Times New Roman"/>
                          <a:ea typeface="Times New Roman"/>
                          <a:cs typeface="Times New Roman"/>
                        </a:rPr>
                        <a:t>1-Methylguanosine</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0.539</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SG" sz="800">
                          <a:solidFill>
                            <a:srgbClr val="000000"/>
                          </a:solidFill>
                          <a:latin typeface="Times New Roman"/>
                          <a:ea typeface="Times New Roman"/>
                          <a:cs typeface="Times New Roman"/>
                        </a:rPr>
                        <a:t>0.381</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0.627</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SG" sz="800">
                          <a:solidFill>
                            <a:srgbClr val="000000"/>
                          </a:solidFill>
                          <a:latin typeface="Times New Roman"/>
                          <a:ea typeface="Times New Roman"/>
                          <a:cs typeface="Times New Roman"/>
                        </a:rPr>
                        <a:t>0.447</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SG" sz="800">
                          <a:solidFill>
                            <a:srgbClr val="000000"/>
                          </a:solidFill>
                          <a:latin typeface="Times New Roman"/>
                          <a:ea typeface="Times New Roman"/>
                          <a:cs typeface="Times New Roman"/>
                        </a:rPr>
                        <a:t>0.426</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SG" sz="800">
                          <a:solidFill>
                            <a:srgbClr val="000000"/>
                          </a:solidFill>
                          <a:latin typeface="Times New Roman"/>
                          <a:ea typeface="Times New Roman"/>
                          <a:cs typeface="Times New Roman"/>
                        </a:rPr>
                        <a:t>0.514</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SG" sz="800">
                          <a:solidFill>
                            <a:srgbClr val="000000"/>
                          </a:solidFill>
                          <a:latin typeface="Times New Roman"/>
                          <a:ea typeface="Times New Roman"/>
                          <a:cs typeface="Times New Roman"/>
                        </a:rPr>
                        <a:t>0.684</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spcAft>
                          <a:spcPts val="0"/>
                        </a:spcAft>
                      </a:pPr>
                      <a:r>
                        <a:rPr lang="en-SG" sz="800">
                          <a:solidFill>
                            <a:srgbClr val="000000"/>
                          </a:solidFill>
                          <a:latin typeface="Times New Roman"/>
                          <a:ea typeface="Times New Roman"/>
                          <a:cs typeface="Times New Roman"/>
                        </a:rPr>
                        <a:t>0.524</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SG" sz="800">
                          <a:solidFill>
                            <a:srgbClr val="000000"/>
                          </a:solidFill>
                          <a:latin typeface="Times New Roman"/>
                          <a:ea typeface="Times New Roman"/>
                          <a:cs typeface="Times New Roman"/>
                        </a:rPr>
                        <a:t>0.628</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SG" sz="800">
                          <a:solidFill>
                            <a:srgbClr val="000000"/>
                          </a:solidFill>
                          <a:latin typeface="Times New Roman"/>
                          <a:ea typeface="Times New Roman"/>
                          <a:cs typeface="Times New Roman"/>
                        </a:rPr>
                        <a:t>0.169</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487">
                <a:tc>
                  <a:txBody>
                    <a:bodyPr/>
                    <a:lstStyle/>
                    <a:p>
                      <a:pPr algn="l">
                        <a:spcAft>
                          <a:spcPts val="0"/>
                        </a:spcAft>
                      </a:pPr>
                      <a:r>
                        <a:rPr lang="en-SG" sz="800">
                          <a:solidFill>
                            <a:srgbClr val="000000"/>
                          </a:solidFill>
                          <a:latin typeface="Times New Roman"/>
                          <a:ea typeface="Times New Roman"/>
                          <a:cs typeface="Times New Roman"/>
                        </a:rPr>
                        <a:t>1-methylnicotinamide </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0.568</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SG" sz="800">
                          <a:solidFill>
                            <a:srgbClr val="000000"/>
                          </a:solidFill>
                          <a:latin typeface="Times New Roman"/>
                          <a:ea typeface="Times New Roman"/>
                          <a:cs typeface="Times New Roman"/>
                        </a:rPr>
                        <a:t>0.436</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SG" sz="800">
                          <a:solidFill>
                            <a:srgbClr val="000000"/>
                          </a:solidFill>
                          <a:latin typeface="Times New Roman"/>
                          <a:ea typeface="Times New Roman"/>
                          <a:cs typeface="Times New Roman"/>
                        </a:rPr>
                        <a:t>-0.037</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0.414</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SG" sz="800">
                          <a:solidFill>
                            <a:srgbClr val="000000"/>
                          </a:solidFill>
                          <a:latin typeface="Times New Roman"/>
                          <a:ea typeface="Times New Roman"/>
                          <a:cs typeface="Times New Roman"/>
                        </a:rPr>
                        <a:t>0.578</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SG" sz="800">
                          <a:solidFill>
                            <a:srgbClr val="000000"/>
                          </a:solidFill>
                          <a:latin typeface="Times New Roman"/>
                          <a:ea typeface="Times New Roman"/>
                          <a:cs typeface="Times New Roman"/>
                        </a:rPr>
                        <a:t>0.510</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SG" sz="800">
                          <a:solidFill>
                            <a:srgbClr val="000000"/>
                          </a:solidFill>
                          <a:latin typeface="Times New Roman"/>
                          <a:ea typeface="Times New Roman"/>
                          <a:cs typeface="Times New Roman"/>
                        </a:rPr>
                        <a:t>0.613</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SG" sz="800">
                          <a:solidFill>
                            <a:srgbClr val="000000"/>
                          </a:solidFill>
                          <a:latin typeface="Times New Roman"/>
                          <a:ea typeface="Times New Roman"/>
                          <a:cs typeface="Times New Roman"/>
                        </a:rPr>
                        <a:t>0.051</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0.420</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SG" sz="800">
                          <a:solidFill>
                            <a:srgbClr val="000000"/>
                          </a:solidFill>
                          <a:latin typeface="Times New Roman"/>
                          <a:ea typeface="Times New Roman"/>
                          <a:cs typeface="Times New Roman"/>
                        </a:rPr>
                        <a:t>0.345</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487">
                <a:tc>
                  <a:txBody>
                    <a:bodyPr/>
                    <a:lstStyle/>
                    <a:p>
                      <a:pPr algn="l">
                        <a:spcAft>
                          <a:spcPts val="0"/>
                        </a:spcAft>
                      </a:pPr>
                      <a:r>
                        <a:rPr lang="en-SG" sz="800" b="1" dirty="0">
                          <a:solidFill>
                            <a:srgbClr val="00B050"/>
                          </a:solidFill>
                          <a:latin typeface="Times New Roman"/>
                          <a:ea typeface="Times New Roman"/>
                          <a:cs typeface="Times New Roman"/>
                        </a:rPr>
                        <a:t>1-methyluric Acid</a:t>
                      </a:r>
                      <a:endParaRPr lang="en-SG" sz="800" b="1" dirty="0">
                        <a:solidFill>
                          <a:srgbClr val="00B050"/>
                        </a:solidFill>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0.161</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0.134</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0.479</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SG" sz="800">
                          <a:solidFill>
                            <a:srgbClr val="000000"/>
                          </a:solidFill>
                          <a:latin typeface="Times New Roman"/>
                          <a:ea typeface="Times New Roman"/>
                          <a:cs typeface="Times New Roman"/>
                        </a:rPr>
                        <a:t>0.511</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SG" sz="800">
                          <a:solidFill>
                            <a:srgbClr val="000000"/>
                          </a:solidFill>
                          <a:latin typeface="Times New Roman"/>
                          <a:ea typeface="Times New Roman"/>
                          <a:cs typeface="Times New Roman"/>
                        </a:rPr>
                        <a:t>0.385</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0.398</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0.406</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0.580</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SG" sz="800">
                          <a:solidFill>
                            <a:srgbClr val="000000"/>
                          </a:solidFill>
                          <a:latin typeface="Times New Roman"/>
                          <a:ea typeface="Times New Roman"/>
                          <a:cs typeface="Times New Roman"/>
                        </a:rPr>
                        <a:t>0.512</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SG" sz="800">
                          <a:solidFill>
                            <a:srgbClr val="000000"/>
                          </a:solidFill>
                          <a:latin typeface="Times New Roman"/>
                          <a:ea typeface="Times New Roman"/>
                          <a:cs typeface="Times New Roman"/>
                        </a:rPr>
                        <a:t>0.297</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487">
                <a:tc>
                  <a:txBody>
                    <a:bodyPr/>
                    <a:lstStyle/>
                    <a:p>
                      <a:pPr algn="l">
                        <a:spcAft>
                          <a:spcPts val="0"/>
                        </a:spcAft>
                      </a:pPr>
                      <a:r>
                        <a:rPr lang="en-SG" sz="800">
                          <a:solidFill>
                            <a:srgbClr val="000000"/>
                          </a:solidFill>
                          <a:latin typeface="Times New Roman"/>
                          <a:ea typeface="Times New Roman"/>
                          <a:cs typeface="Times New Roman"/>
                        </a:rPr>
                        <a:t>3'-O-Methyladenosine</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0.574</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SG" sz="800">
                          <a:solidFill>
                            <a:srgbClr val="000000"/>
                          </a:solidFill>
                          <a:latin typeface="Times New Roman"/>
                          <a:ea typeface="Times New Roman"/>
                          <a:cs typeface="Times New Roman"/>
                        </a:rPr>
                        <a:t>0.314</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0.440</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SG" sz="800">
                          <a:solidFill>
                            <a:srgbClr val="000000"/>
                          </a:solidFill>
                          <a:latin typeface="Times New Roman"/>
                          <a:ea typeface="Times New Roman"/>
                          <a:cs typeface="Times New Roman"/>
                        </a:rPr>
                        <a:t>0.427</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SG" sz="800">
                          <a:solidFill>
                            <a:srgbClr val="000000"/>
                          </a:solidFill>
                          <a:latin typeface="Times New Roman"/>
                          <a:ea typeface="Times New Roman"/>
                          <a:cs typeface="Times New Roman"/>
                        </a:rPr>
                        <a:t>0.536</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SG" sz="800">
                          <a:solidFill>
                            <a:srgbClr val="000000"/>
                          </a:solidFill>
                          <a:latin typeface="Times New Roman"/>
                          <a:ea typeface="Times New Roman"/>
                          <a:cs typeface="Times New Roman"/>
                        </a:rPr>
                        <a:t>0.579</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SG" sz="800">
                          <a:solidFill>
                            <a:srgbClr val="000000"/>
                          </a:solidFill>
                          <a:latin typeface="Times New Roman"/>
                          <a:ea typeface="Times New Roman"/>
                          <a:cs typeface="Times New Roman"/>
                        </a:rPr>
                        <a:t>0.747</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spcAft>
                          <a:spcPts val="0"/>
                        </a:spcAft>
                      </a:pPr>
                      <a:r>
                        <a:rPr lang="en-SG" sz="800">
                          <a:solidFill>
                            <a:srgbClr val="000000"/>
                          </a:solidFill>
                          <a:latin typeface="Times New Roman"/>
                          <a:ea typeface="Times New Roman"/>
                          <a:cs typeface="Times New Roman"/>
                        </a:rPr>
                        <a:t>0.350</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0.501</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SG" sz="800">
                          <a:solidFill>
                            <a:srgbClr val="000000"/>
                          </a:solidFill>
                          <a:latin typeface="Times New Roman"/>
                          <a:ea typeface="Times New Roman"/>
                          <a:cs typeface="Times New Roman"/>
                        </a:rPr>
                        <a:t>0.483</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93487">
                <a:tc>
                  <a:txBody>
                    <a:bodyPr/>
                    <a:lstStyle/>
                    <a:p>
                      <a:pPr algn="l">
                        <a:spcAft>
                          <a:spcPts val="0"/>
                        </a:spcAft>
                      </a:pPr>
                      <a:r>
                        <a:rPr lang="en-SG" sz="800">
                          <a:solidFill>
                            <a:srgbClr val="000000"/>
                          </a:solidFill>
                          <a:latin typeface="Times New Roman"/>
                          <a:ea typeface="Times New Roman"/>
                          <a:cs typeface="Times New Roman"/>
                        </a:rPr>
                        <a:t>3'-O-Methylguanosine</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0.606</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SG" sz="800">
                          <a:solidFill>
                            <a:srgbClr val="000000"/>
                          </a:solidFill>
                          <a:latin typeface="Times New Roman"/>
                          <a:ea typeface="Times New Roman"/>
                          <a:cs typeface="Times New Roman"/>
                        </a:rPr>
                        <a:t>0.484</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SG" sz="800">
                          <a:solidFill>
                            <a:srgbClr val="000000"/>
                          </a:solidFill>
                          <a:latin typeface="Times New Roman"/>
                          <a:ea typeface="Times New Roman"/>
                          <a:cs typeface="Times New Roman"/>
                        </a:rPr>
                        <a:t>0.377</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0.357</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0.403</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0.552</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SG" sz="800">
                          <a:solidFill>
                            <a:srgbClr val="000000"/>
                          </a:solidFill>
                          <a:latin typeface="Times New Roman"/>
                          <a:ea typeface="Times New Roman"/>
                          <a:cs typeface="Times New Roman"/>
                        </a:rPr>
                        <a:t>0.722</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spcAft>
                          <a:spcPts val="0"/>
                        </a:spcAft>
                      </a:pPr>
                      <a:r>
                        <a:rPr lang="en-SG" sz="800">
                          <a:solidFill>
                            <a:srgbClr val="000000"/>
                          </a:solidFill>
                          <a:latin typeface="Times New Roman"/>
                          <a:ea typeface="Times New Roman"/>
                          <a:cs typeface="Times New Roman"/>
                        </a:rPr>
                        <a:t>0.472</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SG" sz="800">
                          <a:solidFill>
                            <a:srgbClr val="000000"/>
                          </a:solidFill>
                          <a:latin typeface="Times New Roman"/>
                          <a:ea typeface="Times New Roman"/>
                          <a:cs typeface="Times New Roman"/>
                        </a:rPr>
                        <a:t>0.484</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SG" sz="800">
                          <a:solidFill>
                            <a:srgbClr val="000000"/>
                          </a:solidFill>
                          <a:latin typeface="Times New Roman"/>
                          <a:ea typeface="Times New Roman"/>
                          <a:cs typeface="Times New Roman"/>
                        </a:rPr>
                        <a:t>0.412</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93487">
                <a:tc>
                  <a:txBody>
                    <a:bodyPr/>
                    <a:lstStyle/>
                    <a:p>
                      <a:pPr algn="l">
                        <a:spcAft>
                          <a:spcPts val="0"/>
                        </a:spcAft>
                      </a:pPr>
                      <a:r>
                        <a:rPr lang="en-SG" sz="800" dirty="0">
                          <a:solidFill>
                            <a:srgbClr val="000000"/>
                          </a:solidFill>
                          <a:latin typeface="Times New Roman"/>
                          <a:ea typeface="Times New Roman"/>
                          <a:cs typeface="Times New Roman"/>
                        </a:rPr>
                        <a:t>Thymine </a:t>
                      </a:r>
                      <a:endParaRPr lang="en-SG" sz="800" dirty="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0.554</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SG" sz="800">
                          <a:solidFill>
                            <a:srgbClr val="000000"/>
                          </a:solidFill>
                          <a:latin typeface="Times New Roman"/>
                          <a:ea typeface="Times New Roman"/>
                          <a:cs typeface="Times New Roman"/>
                        </a:rPr>
                        <a:t>0.576</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SG" sz="800">
                          <a:solidFill>
                            <a:srgbClr val="000000"/>
                          </a:solidFill>
                          <a:latin typeface="Times New Roman"/>
                          <a:ea typeface="Times New Roman"/>
                          <a:cs typeface="Times New Roman"/>
                        </a:rPr>
                        <a:t>0.010</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0.209</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dirty="0">
                          <a:solidFill>
                            <a:srgbClr val="000000"/>
                          </a:solidFill>
                          <a:latin typeface="Times New Roman"/>
                          <a:ea typeface="Times New Roman"/>
                          <a:cs typeface="Times New Roman"/>
                        </a:rPr>
                        <a:t>0.239</a:t>
                      </a:r>
                      <a:endParaRPr lang="en-SG" sz="800" dirty="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0.576</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SG" sz="800">
                          <a:solidFill>
                            <a:srgbClr val="000000"/>
                          </a:solidFill>
                          <a:latin typeface="Times New Roman"/>
                          <a:ea typeface="Times New Roman"/>
                          <a:cs typeface="Times New Roman"/>
                        </a:rPr>
                        <a:t>0.578</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SG" sz="800">
                          <a:solidFill>
                            <a:srgbClr val="000000"/>
                          </a:solidFill>
                          <a:latin typeface="Times New Roman"/>
                          <a:ea typeface="Times New Roman"/>
                          <a:cs typeface="Times New Roman"/>
                        </a:rPr>
                        <a:t>0.320</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0.438</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SG" sz="800">
                          <a:solidFill>
                            <a:srgbClr val="000000"/>
                          </a:solidFill>
                          <a:latin typeface="Times New Roman"/>
                          <a:ea typeface="Times New Roman"/>
                          <a:cs typeface="Times New Roman"/>
                        </a:rPr>
                        <a:t>0.384</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487">
                <a:tc>
                  <a:txBody>
                    <a:bodyPr/>
                    <a:lstStyle/>
                    <a:p>
                      <a:pPr algn="l">
                        <a:spcAft>
                          <a:spcPts val="0"/>
                        </a:spcAft>
                      </a:pPr>
                      <a:r>
                        <a:rPr lang="en-SG" sz="800">
                          <a:solidFill>
                            <a:srgbClr val="000000"/>
                          </a:solidFill>
                          <a:latin typeface="Times New Roman"/>
                          <a:ea typeface="Times New Roman"/>
                          <a:cs typeface="Times New Roman"/>
                        </a:rPr>
                        <a:t>Uridine </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0.385</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0.596</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SG" sz="800">
                          <a:solidFill>
                            <a:srgbClr val="000000"/>
                          </a:solidFill>
                          <a:latin typeface="Times New Roman"/>
                          <a:ea typeface="Times New Roman"/>
                          <a:cs typeface="Times New Roman"/>
                        </a:rPr>
                        <a:t>0.263</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0.235</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0.455</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SG" sz="800">
                          <a:solidFill>
                            <a:srgbClr val="000000"/>
                          </a:solidFill>
                          <a:latin typeface="Times New Roman"/>
                          <a:ea typeface="Times New Roman"/>
                          <a:cs typeface="Times New Roman"/>
                        </a:rPr>
                        <a:t>0.498</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SG" sz="800">
                          <a:solidFill>
                            <a:srgbClr val="000000"/>
                          </a:solidFill>
                          <a:latin typeface="Times New Roman"/>
                          <a:ea typeface="Times New Roman"/>
                          <a:cs typeface="Times New Roman"/>
                        </a:rPr>
                        <a:t>0.745</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spcAft>
                          <a:spcPts val="0"/>
                        </a:spcAft>
                      </a:pPr>
                      <a:r>
                        <a:rPr lang="en-SG" sz="800">
                          <a:solidFill>
                            <a:srgbClr val="000000"/>
                          </a:solidFill>
                          <a:latin typeface="Times New Roman"/>
                          <a:ea typeface="Times New Roman"/>
                          <a:cs typeface="Times New Roman"/>
                        </a:rPr>
                        <a:t>0.455</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SG" sz="800">
                          <a:solidFill>
                            <a:srgbClr val="000000"/>
                          </a:solidFill>
                          <a:latin typeface="Times New Roman"/>
                          <a:ea typeface="Times New Roman"/>
                          <a:cs typeface="Times New Roman"/>
                        </a:rPr>
                        <a:t>0.425</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SG" sz="800">
                          <a:solidFill>
                            <a:srgbClr val="000000"/>
                          </a:solidFill>
                          <a:latin typeface="Times New Roman"/>
                          <a:ea typeface="Times New Roman"/>
                          <a:cs typeface="Times New Roman"/>
                        </a:rPr>
                        <a:t>0.513</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93487">
                <a:tc>
                  <a:txBody>
                    <a:bodyPr/>
                    <a:lstStyle/>
                    <a:p>
                      <a:pPr algn="l">
                        <a:spcAft>
                          <a:spcPts val="0"/>
                        </a:spcAft>
                      </a:pPr>
                      <a:r>
                        <a:rPr lang="en-SG" sz="800">
                          <a:solidFill>
                            <a:srgbClr val="000000"/>
                          </a:solidFill>
                          <a:latin typeface="Times New Roman"/>
                          <a:ea typeface="Times New Roman"/>
                          <a:cs typeface="Times New Roman"/>
                        </a:rPr>
                        <a:t>Arginine</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-0.736</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SG" sz="800">
                          <a:solidFill>
                            <a:srgbClr val="000000"/>
                          </a:solidFill>
                          <a:latin typeface="Times New Roman"/>
                          <a:ea typeface="Times New Roman"/>
                          <a:cs typeface="Times New Roman"/>
                        </a:rPr>
                        <a:t>-0.428</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-0.088</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-0.391</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-0.410</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-0.360</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-0.449</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-0.375</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-0.610</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SG" sz="800">
                          <a:solidFill>
                            <a:srgbClr val="000000"/>
                          </a:solidFill>
                          <a:latin typeface="Times New Roman"/>
                          <a:ea typeface="Times New Roman"/>
                          <a:cs typeface="Times New Roman"/>
                        </a:rPr>
                        <a:t>0.011</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487">
                <a:tc>
                  <a:txBody>
                    <a:bodyPr/>
                    <a:lstStyle/>
                    <a:p>
                      <a:pPr algn="l">
                        <a:spcAft>
                          <a:spcPts val="0"/>
                        </a:spcAft>
                      </a:pPr>
                      <a:r>
                        <a:rPr lang="en-SG" sz="800">
                          <a:solidFill>
                            <a:srgbClr val="000000"/>
                          </a:solidFill>
                          <a:latin typeface="Times New Roman"/>
                          <a:ea typeface="Times New Roman"/>
                          <a:cs typeface="Times New Roman"/>
                        </a:rPr>
                        <a:t>Citrulline</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0.801</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spcAft>
                          <a:spcPts val="0"/>
                        </a:spcAft>
                      </a:pPr>
                      <a:r>
                        <a:rPr lang="en-SG" sz="800">
                          <a:solidFill>
                            <a:srgbClr val="000000"/>
                          </a:solidFill>
                          <a:latin typeface="Times New Roman"/>
                          <a:ea typeface="Times New Roman"/>
                          <a:cs typeface="Times New Roman"/>
                        </a:rPr>
                        <a:t>0.521</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SG" sz="800">
                          <a:solidFill>
                            <a:srgbClr val="000000"/>
                          </a:solidFill>
                          <a:latin typeface="Times New Roman"/>
                          <a:ea typeface="Times New Roman"/>
                          <a:cs typeface="Times New Roman"/>
                        </a:rPr>
                        <a:t>0.322</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0.466</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SG" sz="800">
                          <a:solidFill>
                            <a:srgbClr val="000000"/>
                          </a:solidFill>
                          <a:latin typeface="Times New Roman"/>
                          <a:ea typeface="Times New Roman"/>
                          <a:cs typeface="Times New Roman"/>
                        </a:rPr>
                        <a:t>0.457</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SG" sz="800">
                          <a:solidFill>
                            <a:srgbClr val="000000"/>
                          </a:solidFill>
                          <a:latin typeface="Times New Roman"/>
                          <a:ea typeface="Times New Roman"/>
                          <a:cs typeface="Times New Roman"/>
                        </a:rPr>
                        <a:t>0.559</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SG" sz="800">
                          <a:solidFill>
                            <a:srgbClr val="000000"/>
                          </a:solidFill>
                          <a:latin typeface="Times New Roman"/>
                          <a:ea typeface="Times New Roman"/>
                          <a:cs typeface="Times New Roman"/>
                        </a:rPr>
                        <a:t>0.747</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spcAft>
                          <a:spcPts val="0"/>
                        </a:spcAft>
                      </a:pPr>
                      <a:r>
                        <a:rPr lang="en-SG" sz="800">
                          <a:solidFill>
                            <a:srgbClr val="000000"/>
                          </a:solidFill>
                          <a:latin typeface="Times New Roman"/>
                          <a:ea typeface="Times New Roman"/>
                          <a:cs typeface="Times New Roman"/>
                        </a:rPr>
                        <a:t>0.061</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0.560</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SG" sz="800">
                          <a:solidFill>
                            <a:srgbClr val="000000"/>
                          </a:solidFill>
                          <a:latin typeface="Times New Roman"/>
                          <a:ea typeface="Times New Roman"/>
                          <a:cs typeface="Times New Roman"/>
                        </a:rPr>
                        <a:t>0.147</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487">
                <a:tc>
                  <a:txBody>
                    <a:bodyPr/>
                    <a:lstStyle/>
                    <a:p>
                      <a:pPr algn="l">
                        <a:spcAft>
                          <a:spcPts val="0"/>
                        </a:spcAft>
                      </a:pPr>
                      <a:r>
                        <a:rPr lang="en-SG" sz="800" b="0" dirty="0" err="1">
                          <a:solidFill>
                            <a:schemeClr val="tx1"/>
                          </a:solidFill>
                          <a:latin typeface="Times New Roman"/>
                          <a:ea typeface="Times New Roman"/>
                          <a:cs typeface="Times New Roman"/>
                        </a:rPr>
                        <a:t>Cysteine-Homocysteine</a:t>
                      </a:r>
                      <a:r>
                        <a:rPr lang="en-SG" sz="800" b="0" dirty="0">
                          <a:solidFill>
                            <a:schemeClr val="tx1"/>
                          </a:solidFill>
                          <a:latin typeface="Times New Roman"/>
                          <a:ea typeface="Times New Roman"/>
                          <a:cs typeface="Times New Roman"/>
                        </a:rPr>
                        <a:t> disulfide</a:t>
                      </a:r>
                      <a:endParaRPr lang="en-SG" sz="800" b="0" dirty="0">
                        <a:solidFill>
                          <a:schemeClr val="tx1"/>
                        </a:solidFill>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0.438</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SG" sz="800">
                          <a:solidFill>
                            <a:srgbClr val="000000"/>
                          </a:solidFill>
                          <a:latin typeface="Times New Roman"/>
                          <a:ea typeface="Times New Roman"/>
                          <a:cs typeface="Times New Roman"/>
                        </a:rPr>
                        <a:t>0.275</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0.468</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SG" sz="800">
                          <a:solidFill>
                            <a:srgbClr val="000000"/>
                          </a:solidFill>
                          <a:latin typeface="Times New Roman"/>
                          <a:ea typeface="Times New Roman"/>
                          <a:cs typeface="Times New Roman"/>
                        </a:rPr>
                        <a:t>0.486</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SG" sz="800">
                          <a:solidFill>
                            <a:srgbClr val="000000"/>
                          </a:solidFill>
                          <a:latin typeface="Times New Roman"/>
                          <a:ea typeface="Times New Roman"/>
                          <a:cs typeface="Times New Roman"/>
                        </a:rPr>
                        <a:t>0.647</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SG" sz="800">
                          <a:solidFill>
                            <a:srgbClr val="000000"/>
                          </a:solidFill>
                          <a:latin typeface="Times New Roman"/>
                          <a:ea typeface="Times New Roman"/>
                          <a:cs typeface="Times New Roman"/>
                        </a:rPr>
                        <a:t>0.378</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0.641</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SG" sz="800">
                          <a:solidFill>
                            <a:srgbClr val="000000"/>
                          </a:solidFill>
                          <a:latin typeface="Times New Roman"/>
                          <a:ea typeface="Times New Roman"/>
                          <a:cs typeface="Times New Roman"/>
                        </a:rPr>
                        <a:t>0.267</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0.621</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SG" sz="800">
                          <a:solidFill>
                            <a:srgbClr val="000000"/>
                          </a:solidFill>
                          <a:latin typeface="Times New Roman"/>
                          <a:ea typeface="Times New Roman"/>
                          <a:cs typeface="Times New Roman"/>
                        </a:rPr>
                        <a:t>0.500</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93487">
                <a:tc>
                  <a:txBody>
                    <a:bodyPr/>
                    <a:lstStyle/>
                    <a:p>
                      <a:pPr algn="l">
                        <a:spcAft>
                          <a:spcPts val="0"/>
                        </a:spcAft>
                      </a:pPr>
                      <a:r>
                        <a:rPr lang="en-SG" sz="800" b="0" dirty="0">
                          <a:solidFill>
                            <a:schemeClr val="tx1"/>
                          </a:solidFill>
                          <a:latin typeface="Times New Roman"/>
                          <a:ea typeface="Times New Roman"/>
                          <a:cs typeface="Times New Roman"/>
                        </a:rPr>
                        <a:t>L-</a:t>
                      </a:r>
                      <a:r>
                        <a:rPr lang="en-SG" sz="800" b="0" dirty="0" err="1">
                          <a:solidFill>
                            <a:schemeClr val="tx1"/>
                          </a:solidFill>
                          <a:latin typeface="Times New Roman"/>
                          <a:ea typeface="Times New Roman"/>
                          <a:cs typeface="Times New Roman"/>
                        </a:rPr>
                        <a:t>Cysteinylglycine</a:t>
                      </a:r>
                      <a:r>
                        <a:rPr lang="en-SG" sz="800" b="0" dirty="0">
                          <a:solidFill>
                            <a:schemeClr val="tx1"/>
                          </a:solidFill>
                          <a:latin typeface="Times New Roman"/>
                          <a:ea typeface="Times New Roman"/>
                          <a:cs typeface="Times New Roman"/>
                        </a:rPr>
                        <a:t> disulfide </a:t>
                      </a:r>
                      <a:endParaRPr lang="en-SG" sz="800" b="0" dirty="0">
                        <a:solidFill>
                          <a:schemeClr val="tx1"/>
                        </a:solidFill>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0.562</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SG" sz="800">
                          <a:solidFill>
                            <a:srgbClr val="000000"/>
                          </a:solidFill>
                          <a:latin typeface="Times New Roman"/>
                          <a:ea typeface="Times New Roman"/>
                          <a:cs typeface="Times New Roman"/>
                        </a:rPr>
                        <a:t>0.352</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0.219</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0.594</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SG" sz="800">
                          <a:solidFill>
                            <a:srgbClr val="000000"/>
                          </a:solidFill>
                          <a:latin typeface="Times New Roman"/>
                          <a:ea typeface="Times New Roman"/>
                          <a:cs typeface="Times New Roman"/>
                        </a:rPr>
                        <a:t>0.525</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SG" sz="800">
                          <a:solidFill>
                            <a:srgbClr val="000000"/>
                          </a:solidFill>
                          <a:latin typeface="Times New Roman"/>
                          <a:ea typeface="Times New Roman"/>
                          <a:cs typeface="Times New Roman"/>
                        </a:rPr>
                        <a:t>0.434</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SG" sz="800">
                          <a:solidFill>
                            <a:srgbClr val="000000"/>
                          </a:solidFill>
                          <a:latin typeface="Times New Roman"/>
                          <a:ea typeface="Times New Roman"/>
                          <a:cs typeface="Times New Roman"/>
                        </a:rPr>
                        <a:t>0.485</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SG" sz="800">
                          <a:solidFill>
                            <a:srgbClr val="000000"/>
                          </a:solidFill>
                          <a:latin typeface="Times New Roman"/>
                          <a:ea typeface="Times New Roman"/>
                          <a:cs typeface="Times New Roman"/>
                        </a:rPr>
                        <a:t>0.080</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0.618</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SG" sz="800">
                          <a:solidFill>
                            <a:srgbClr val="000000"/>
                          </a:solidFill>
                          <a:latin typeface="Times New Roman"/>
                          <a:ea typeface="Times New Roman"/>
                          <a:cs typeface="Times New Roman"/>
                        </a:rPr>
                        <a:t>0.268</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487">
                <a:tc>
                  <a:txBody>
                    <a:bodyPr/>
                    <a:lstStyle/>
                    <a:p>
                      <a:pPr algn="l">
                        <a:spcAft>
                          <a:spcPts val="0"/>
                        </a:spcAft>
                      </a:pPr>
                      <a:r>
                        <a:rPr lang="en-SG" sz="800" b="0" dirty="0">
                          <a:solidFill>
                            <a:schemeClr val="tx1"/>
                          </a:solidFill>
                          <a:latin typeface="Times New Roman"/>
                          <a:ea typeface="Times New Roman"/>
                          <a:cs typeface="Times New Roman"/>
                        </a:rPr>
                        <a:t>L-</a:t>
                      </a:r>
                      <a:r>
                        <a:rPr lang="en-SG" sz="800" b="0" dirty="0" err="1">
                          <a:solidFill>
                            <a:schemeClr val="tx1"/>
                          </a:solidFill>
                          <a:latin typeface="Times New Roman"/>
                          <a:ea typeface="Times New Roman"/>
                          <a:cs typeface="Times New Roman"/>
                        </a:rPr>
                        <a:t>Cystine</a:t>
                      </a:r>
                      <a:endParaRPr lang="en-SG" sz="800" b="0" dirty="0">
                        <a:solidFill>
                          <a:schemeClr val="tx1"/>
                        </a:solidFill>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0.687</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spcAft>
                          <a:spcPts val="0"/>
                        </a:spcAft>
                      </a:pPr>
                      <a:r>
                        <a:rPr lang="en-SG" sz="800">
                          <a:solidFill>
                            <a:srgbClr val="000000"/>
                          </a:solidFill>
                          <a:latin typeface="Times New Roman"/>
                          <a:ea typeface="Times New Roman"/>
                          <a:cs typeface="Times New Roman"/>
                        </a:rPr>
                        <a:t>0.524</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SG" sz="800">
                          <a:solidFill>
                            <a:srgbClr val="000000"/>
                          </a:solidFill>
                          <a:latin typeface="Times New Roman"/>
                          <a:ea typeface="Times New Roman"/>
                          <a:cs typeface="Times New Roman"/>
                        </a:rPr>
                        <a:t>0.189</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0.408</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SG" sz="800">
                          <a:solidFill>
                            <a:srgbClr val="000000"/>
                          </a:solidFill>
                          <a:latin typeface="Times New Roman"/>
                          <a:ea typeface="Times New Roman"/>
                          <a:cs typeface="Times New Roman"/>
                        </a:rPr>
                        <a:t>0.633</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SG" sz="800">
                          <a:solidFill>
                            <a:srgbClr val="000000"/>
                          </a:solidFill>
                          <a:latin typeface="Times New Roman"/>
                          <a:ea typeface="Times New Roman"/>
                          <a:cs typeface="Times New Roman"/>
                        </a:rPr>
                        <a:t>0.510</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SG" sz="800">
                          <a:solidFill>
                            <a:srgbClr val="000000"/>
                          </a:solidFill>
                          <a:latin typeface="Times New Roman"/>
                          <a:ea typeface="Times New Roman"/>
                          <a:cs typeface="Times New Roman"/>
                        </a:rPr>
                        <a:t>0.808</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spcAft>
                          <a:spcPts val="0"/>
                        </a:spcAft>
                      </a:pPr>
                      <a:r>
                        <a:rPr lang="en-SG" sz="800">
                          <a:solidFill>
                            <a:srgbClr val="000000"/>
                          </a:solidFill>
                          <a:latin typeface="Times New Roman"/>
                          <a:ea typeface="Times New Roman"/>
                          <a:cs typeface="Times New Roman"/>
                        </a:rPr>
                        <a:t>0.242</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0.600</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SG" sz="800">
                          <a:solidFill>
                            <a:srgbClr val="000000"/>
                          </a:solidFill>
                          <a:latin typeface="Times New Roman"/>
                          <a:ea typeface="Times New Roman"/>
                          <a:cs typeface="Times New Roman"/>
                        </a:rPr>
                        <a:t>0.367</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487">
                <a:tc>
                  <a:txBody>
                    <a:bodyPr/>
                    <a:lstStyle/>
                    <a:p>
                      <a:pPr algn="l">
                        <a:spcAft>
                          <a:spcPts val="0"/>
                        </a:spcAft>
                      </a:pPr>
                      <a:r>
                        <a:rPr lang="en-SG" sz="800" b="0" dirty="0">
                          <a:solidFill>
                            <a:schemeClr val="tx1"/>
                          </a:solidFill>
                          <a:latin typeface="Times New Roman"/>
                          <a:ea typeface="Times New Roman"/>
                          <a:cs typeface="Times New Roman"/>
                        </a:rPr>
                        <a:t>L-</a:t>
                      </a:r>
                      <a:r>
                        <a:rPr lang="en-SG" sz="800" b="0" dirty="0" err="1">
                          <a:solidFill>
                            <a:schemeClr val="tx1"/>
                          </a:solidFill>
                          <a:latin typeface="Times New Roman"/>
                          <a:ea typeface="Times New Roman"/>
                          <a:cs typeface="Times New Roman"/>
                        </a:rPr>
                        <a:t>methionine</a:t>
                      </a:r>
                      <a:endParaRPr lang="en-SG" sz="800" b="0" dirty="0">
                        <a:solidFill>
                          <a:schemeClr val="tx1"/>
                        </a:solidFill>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0.723</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spcAft>
                          <a:spcPts val="0"/>
                        </a:spcAft>
                      </a:pPr>
                      <a:r>
                        <a:rPr lang="en-SG" sz="800">
                          <a:solidFill>
                            <a:srgbClr val="000000"/>
                          </a:solidFill>
                          <a:latin typeface="Times New Roman"/>
                          <a:ea typeface="Times New Roman"/>
                          <a:cs typeface="Times New Roman"/>
                        </a:rPr>
                        <a:t>0.586</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SG" sz="800">
                          <a:solidFill>
                            <a:srgbClr val="000000"/>
                          </a:solidFill>
                          <a:latin typeface="Times New Roman"/>
                          <a:ea typeface="Times New Roman"/>
                          <a:cs typeface="Times New Roman"/>
                        </a:rPr>
                        <a:t>-0.023</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0.476</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SG" sz="800">
                          <a:solidFill>
                            <a:srgbClr val="000000"/>
                          </a:solidFill>
                          <a:latin typeface="Times New Roman"/>
                          <a:ea typeface="Times New Roman"/>
                          <a:cs typeface="Times New Roman"/>
                        </a:rPr>
                        <a:t>0.495</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SG" sz="800">
                          <a:solidFill>
                            <a:srgbClr val="000000"/>
                          </a:solidFill>
                          <a:latin typeface="Times New Roman"/>
                          <a:ea typeface="Times New Roman"/>
                          <a:cs typeface="Times New Roman"/>
                        </a:rPr>
                        <a:t>0.410</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SG" sz="800">
                          <a:solidFill>
                            <a:srgbClr val="000000"/>
                          </a:solidFill>
                          <a:latin typeface="Times New Roman"/>
                          <a:ea typeface="Times New Roman"/>
                          <a:cs typeface="Times New Roman"/>
                        </a:rPr>
                        <a:t>0.598</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SG" sz="800">
                          <a:solidFill>
                            <a:srgbClr val="000000"/>
                          </a:solidFill>
                          <a:latin typeface="Times New Roman"/>
                          <a:ea typeface="Times New Roman"/>
                          <a:cs typeface="Times New Roman"/>
                        </a:rPr>
                        <a:t>0.205</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0.577</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SG" sz="800">
                          <a:solidFill>
                            <a:srgbClr val="000000"/>
                          </a:solidFill>
                          <a:latin typeface="Times New Roman"/>
                          <a:ea typeface="Times New Roman"/>
                          <a:cs typeface="Times New Roman"/>
                        </a:rPr>
                        <a:t>0.232</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312">
                <a:tc>
                  <a:txBody>
                    <a:bodyPr/>
                    <a:lstStyle/>
                    <a:p>
                      <a:pPr algn="l">
                        <a:spcAft>
                          <a:spcPts val="0"/>
                        </a:spcAft>
                      </a:pPr>
                      <a:r>
                        <a:rPr lang="en-SG" sz="800" b="0" dirty="0">
                          <a:solidFill>
                            <a:schemeClr val="tx1"/>
                          </a:solidFill>
                          <a:latin typeface="Times New Roman"/>
                          <a:ea typeface="Times New Roman"/>
                          <a:cs typeface="Times New Roman"/>
                        </a:rPr>
                        <a:t>N1-acetylspermidine</a:t>
                      </a:r>
                      <a:endParaRPr lang="en-SG" sz="800" b="0" dirty="0">
                        <a:solidFill>
                          <a:schemeClr val="tx1"/>
                        </a:solidFill>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0.723</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spcAft>
                          <a:spcPts val="0"/>
                        </a:spcAft>
                      </a:pPr>
                      <a:r>
                        <a:rPr lang="en-SG" sz="800">
                          <a:solidFill>
                            <a:srgbClr val="000000"/>
                          </a:solidFill>
                          <a:latin typeface="Times New Roman"/>
                          <a:ea typeface="Times New Roman"/>
                          <a:cs typeface="Times New Roman"/>
                        </a:rPr>
                        <a:t>0.511</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SG" sz="800">
                          <a:solidFill>
                            <a:srgbClr val="000000"/>
                          </a:solidFill>
                          <a:latin typeface="Times New Roman"/>
                          <a:ea typeface="Times New Roman"/>
                          <a:cs typeface="Times New Roman"/>
                        </a:rPr>
                        <a:t>0.425</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SG" sz="800">
                          <a:solidFill>
                            <a:srgbClr val="000000"/>
                          </a:solidFill>
                          <a:latin typeface="Times New Roman"/>
                          <a:ea typeface="Times New Roman"/>
                          <a:cs typeface="Times New Roman"/>
                        </a:rPr>
                        <a:t>0.408</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SG" sz="800">
                          <a:solidFill>
                            <a:srgbClr val="000000"/>
                          </a:solidFill>
                          <a:latin typeface="Times New Roman"/>
                          <a:ea typeface="Times New Roman"/>
                          <a:cs typeface="Times New Roman"/>
                        </a:rPr>
                        <a:t>0.351</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0.457</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SG" sz="800">
                          <a:solidFill>
                            <a:srgbClr val="000000"/>
                          </a:solidFill>
                          <a:latin typeface="Times New Roman"/>
                          <a:ea typeface="Times New Roman"/>
                          <a:cs typeface="Times New Roman"/>
                        </a:rPr>
                        <a:t>0.700</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spcAft>
                          <a:spcPts val="0"/>
                        </a:spcAft>
                      </a:pPr>
                      <a:r>
                        <a:rPr lang="en-SG" sz="800">
                          <a:solidFill>
                            <a:srgbClr val="000000"/>
                          </a:solidFill>
                          <a:latin typeface="Times New Roman"/>
                          <a:ea typeface="Times New Roman"/>
                          <a:cs typeface="Times New Roman"/>
                        </a:rPr>
                        <a:t>0.495</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SG" sz="800">
                          <a:solidFill>
                            <a:srgbClr val="000000"/>
                          </a:solidFill>
                          <a:latin typeface="Times New Roman"/>
                          <a:ea typeface="Times New Roman"/>
                          <a:cs typeface="Times New Roman"/>
                        </a:rPr>
                        <a:t>0.536</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SG" sz="800">
                          <a:solidFill>
                            <a:srgbClr val="000000"/>
                          </a:solidFill>
                          <a:latin typeface="Times New Roman"/>
                          <a:ea typeface="Times New Roman"/>
                          <a:cs typeface="Times New Roman"/>
                        </a:rPr>
                        <a:t>0.225</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487">
                <a:tc>
                  <a:txBody>
                    <a:bodyPr/>
                    <a:lstStyle/>
                    <a:p>
                      <a:pPr algn="l">
                        <a:spcAft>
                          <a:spcPts val="0"/>
                        </a:spcAft>
                      </a:pPr>
                      <a:r>
                        <a:rPr lang="en-SG" sz="800" b="0" dirty="0">
                          <a:solidFill>
                            <a:schemeClr val="tx1"/>
                          </a:solidFill>
                          <a:latin typeface="Times New Roman"/>
                          <a:ea typeface="Times New Roman"/>
                          <a:cs typeface="Times New Roman"/>
                        </a:rPr>
                        <a:t>S-</a:t>
                      </a:r>
                      <a:r>
                        <a:rPr lang="en-SG" sz="800" b="0" dirty="0" err="1">
                          <a:solidFill>
                            <a:schemeClr val="tx1"/>
                          </a:solidFill>
                          <a:latin typeface="Times New Roman"/>
                          <a:ea typeface="Times New Roman"/>
                          <a:cs typeface="Times New Roman"/>
                        </a:rPr>
                        <a:t>Adenosylmethionine</a:t>
                      </a:r>
                      <a:endParaRPr lang="en-SG" sz="800" b="0" dirty="0">
                        <a:solidFill>
                          <a:schemeClr val="tx1"/>
                        </a:solidFill>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0.639</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SG" sz="800">
                          <a:solidFill>
                            <a:srgbClr val="000000"/>
                          </a:solidFill>
                          <a:latin typeface="Times New Roman"/>
                          <a:ea typeface="Times New Roman"/>
                          <a:cs typeface="Times New Roman"/>
                        </a:rPr>
                        <a:t>0.437</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SG" sz="800">
                          <a:solidFill>
                            <a:srgbClr val="000000"/>
                          </a:solidFill>
                          <a:latin typeface="Times New Roman"/>
                          <a:ea typeface="Times New Roman"/>
                          <a:cs typeface="Times New Roman"/>
                        </a:rPr>
                        <a:t>0.352</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SG" sz="800">
                          <a:solidFill>
                            <a:srgbClr val="000000"/>
                          </a:solidFill>
                          <a:latin typeface="Times New Roman"/>
                          <a:ea typeface="Times New Roman"/>
                          <a:cs typeface="Times New Roman"/>
                        </a:rPr>
                        <a:t>0.697</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spcAft>
                          <a:spcPts val="0"/>
                        </a:spcAft>
                      </a:pPr>
                      <a:r>
                        <a:rPr lang="en-SG" sz="800">
                          <a:solidFill>
                            <a:srgbClr val="000000"/>
                          </a:solidFill>
                          <a:latin typeface="Times New Roman"/>
                          <a:ea typeface="Times New Roman"/>
                          <a:cs typeface="Times New Roman"/>
                        </a:rPr>
                        <a:t>0.546</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SG" sz="800">
                          <a:solidFill>
                            <a:srgbClr val="000000"/>
                          </a:solidFill>
                          <a:latin typeface="Times New Roman"/>
                          <a:ea typeface="Times New Roman"/>
                          <a:cs typeface="Times New Roman"/>
                        </a:rPr>
                        <a:t>0.558</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SG" sz="800">
                          <a:solidFill>
                            <a:srgbClr val="000000"/>
                          </a:solidFill>
                          <a:latin typeface="Times New Roman"/>
                          <a:ea typeface="Times New Roman"/>
                          <a:cs typeface="Times New Roman"/>
                        </a:rPr>
                        <a:t>0.585</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SG" sz="800">
                          <a:solidFill>
                            <a:srgbClr val="000000"/>
                          </a:solidFill>
                          <a:latin typeface="Times New Roman"/>
                          <a:ea typeface="Times New Roman"/>
                          <a:cs typeface="Times New Roman"/>
                        </a:rPr>
                        <a:t>0.417</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SG" sz="800">
                          <a:solidFill>
                            <a:srgbClr val="000000"/>
                          </a:solidFill>
                          <a:latin typeface="Times New Roman"/>
                          <a:ea typeface="Times New Roman"/>
                          <a:cs typeface="Times New Roman"/>
                        </a:rPr>
                        <a:t>0.641</a:t>
                      </a:r>
                      <a:endParaRPr lang="en-SG" sz="80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SG" sz="800" dirty="0">
                          <a:solidFill>
                            <a:srgbClr val="000000"/>
                          </a:solidFill>
                          <a:latin typeface="Times New Roman"/>
                          <a:ea typeface="Times New Roman"/>
                          <a:cs typeface="Times New Roman"/>
                        </a:rPr>
                        <a:t>0.088</a:t>
                      </a:r>
                      <a:endParaRPr lang="en-SG" sz="800" dirty="0">
                        <a:latin typeface="Calibri"/>
                        <a:ea typeface="Calibri"/>
                        <a:cs typeface="Times New Roman"/>
                      </a:endParaRPr>
                    </a:p>
                  </a:txBody>
                  <a:tcPr marL="26678" marR="266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2529" name="Rectangle 1"/>
          <p:cNvSpPr>
            <a:spLocks noChangeArrowheads="1"/>
          </p:cNvSpPr>
          <p:nvPr/>
        </p:nvSpPr>
        <p:spPr bwMode="auto">
          <a:xfrm>
            <a:off x="990600" y="6444476"/>
            <a:ext cx="69342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Color of the cells indicates the significance of the correlation. Red: p &lt; 0.05, Green: p &lt; 0.01, Blue: p &lt;0.001.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F6968009-DD02-4525-88D4-26D87DC716EC}" type="slidenum">
              <a:rPr lang="en-SG" smtClean="0"/>
              <a:pPr/>
              <a:t>27</a:t>
            </a:fld>
            <a:endParaRPr lang="en-SG"/>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Correlation </a:t>
            </a:r>
            <a:r>
              <a:rPr lang="en-US" b="1" smtClean="0"/>
              <a:t>Network </a:t>
            </a:r>
            <a:endParaRPr lang="en-SG" b="1" dirty="0"/>
          </a:p>
        </p:txBody>
      </p:sp>
      <p:sp>
        <p:nvSpPr>
          <p:cNvPr id="4" name="Slide Number Placeholder 3"/>
          <p:cNvSpPr>
            <a:spLocks noGrp="1"/>
          </p:cNvSpPr>
          <p:nvPr>
            <p:ph type="sldNum" sz="quarter" idx="12"/>
          </p:nvPr>
        </p:nvSpPr>
        <p:spPr/>
        <p:txBody>
          <a:bodyPr/>
          <a:lstStyle/>
          <a:p>
            <a:fld id="{F6968009-DD02-4525-88D4-26D87DC716EC}" type="slidenum">
              <a:rPr lang="en-SG" smtClean="0"/>
              <a:pPr/>
              <a:t>28</a:t>
            </a:fld>
            <a:endParaRPr lang="en-SG"/>
          </a:p>
        </p:txBody>
      </p:sp>
      <p:sp>
        <p:nvSpPr>
          <p:cNvPr id="5" name="TextBox 4"/>
          <p:cNvSpPr txBox="1"/>
          <p:nvPr/>
        </p:nvSpPr>
        <p:spPr>
          <a:xfrm>
            <a:off x="723900" y="2294315"/>
            <a:ext cx="7772400" cy="1569660"/>
          </a:xfrm>
          <a:prstGeom prst="rect">
            <a:avLst/>
          </a:prstGeom>
          <a:noFill/>
        </p:spPr>
        <p:txBody>
          <a:bodyPr wrap="square" rtlCol="0">
            <a:spAutoFit/>
          </a:bodyPr>
          <a:lstStyle/>
          <a:p>
            <a:pPr marL="457200" indent="-457200">
              <a:buFont typeface="Wingdings" panose="05000000000000000000" pitchFamily="2" charset="2"/>
              <a:buChar char="Ø"/>
            </a:pPr>
            <a:r>
              <a:rPr lang="en-US" sz="3200" dirty="0" smtClean="0"/>
              <a:t>Network connections show correlations among metabolites</a:t>
            </a:r>
          </a:p>
          <a:p>
            <a:pPr marL="457200" indent="-457200">
              <a:buFont typeface="Wingdings" panose="05000000000000000000" pitchFamily="2" charset="2"/>
              <a:buChar char="Ø"/>
            </a:pPr>
            <a:r>
              <a:rPr lang="en-US" sz="3200" dirty="0" smtClean="0"/>
              <a:t>Thicker lines indicate stronger correlations</a:t>
            </a:r>
            <a:endParaRPr lang="en-US" sz="3200" dirty="0"/>
          </a:p>
        </p:txBody>
      </p:sp>
    </p:spTree>
    <p:extLst>
      <p:ext uri="{BB962C8B-B14F-4D97-AF65-F5344CB8AC3E}">
        <p14:creationId xmlns:p14="http://schemas.microsoft.com/office/powerpoint/2010/main" xmlns="" val="11138492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6629400" cy="1143000"/>
          </a:xfrm>
        </p:spPr>
        <p:txBody>
          <a:bodyPr>
            <a:normAutofit/>
          </a:bodyPr>
          <a:lstStyle/>
          <a:p>
            <a:r>
              <a:rPr lang="en-US" dirty="0" smtClean="0"/>
              <a:t>Correlation Network </a:t>
            </a:r>
            <a:endParaRPr lang="en-SG" dirty="0"/>
          </a:p>
        </p:txBody>
      </p:sp>
      <p:pic>
        <p:nvPicPr>
          <p:cNvPr id="4" name="Picture 3" descr="PT_Cytoscape_CorrtestSPBHCorrel_All-2.png"/>
          <p:cNvPicPr/>
          <p:nvPr/>
        </p:nvPicPr>
        <p:blipFill>
          <a:blip r:embed="rId3" cstate="print"/>
          <a:srcRect l="11018" r="10539"/>
          <a:stretch>
            <a:fillRect/>
          </a:stretch>
        </p:blipFill>
        <p:spPr>
          <a:xfrm>
            <a:off x="381000" y="1310640"/>
            <a:ext cx="8458200" cy="4480560"/>
          </a:xfrm>
          <a:prstGeom prst="rect">
            <a:avLst/>
          </a:prstGeom>
        </p:spPr>
      </p:pic>
      <p:sp>
        <p:nvSpPr>
          <p:cNvPr id="5" name="Slide Number Placeholder 4"/>
          <p:cNvSpPr>
            <a:spLocks noGrp="1"/>
          </p:cNvSpPr>
          <p:nvPr>
            <p:ph type="sldNum" sz="quarter" idx="12"/>
          </p:nvPr>
        </p:nvSpPr>
        <p:spPr/>
        <p:txBody>
          <a:bodyPr/>
          <a:lstStyle/>
          <a:p>
            <a:fld id="{F6968009-DD02-4525-88D4-26D87DC716EC}" type="slidenum">
              <a:rPr lang="en-SG" smtClean="0"/>
              <a:pPr/>
              <a:t>29</a:t>
            </a:fld>
            <a:endParaRPr lang="en-SG"/>
          </a:p>
        </p:txBody>
      </p:sp>
      <p:sp>
        <p:nvSpPr>
          <p:cNvPr id="3" name="Rectangle 2"/>
          <p:cNvSpPr/>
          <p:nvPr/>
        </p:nvSpPr>
        <p:spPr>
          <a:xfrm>
            <a:off x="152400" y="4935409"/>
            <a:ext cx="3200400" cy="1815882"/>
          </a:xfrm>
          <a:prstGeom prst="rect">
            <a:avLst/>
          </a:prstGeom>
        </p:spPr>
        <p:txBody>
          <a:bodyPr wrap="square">
            <a:spAutoFit/>
          </a:bodyPr>
          <a:lstStyle/>
          <a:p>
            <a:pPr marL="285750" indent="-285750">
              <a:buFont typeface="Arial" panose="020B0604020202020204" pitchFamily="34" charset="0"/>
              <a:buChar char="•"/>
            </a:pPr>
            <a:r>
              <a:rPr lang="en-US" sz="1600" dirty="0" smtClean="0"/>
              <a:t>Highly </a:t>
            </a:r>
            <a:r>
              <a:rPr lang="en-US" sz="1600" dirty="0"/>
              <a:t>inter-connected correlation network </a:t>
            </a:r>
            <a:endParaRPr lang="en-US" sz="1600" dirty="0" smtClean="0"/>
          </a:p>
          <a:p>
            <a:pPr marL="285750" indent="-285750">
              <a:buFont typeface="Arial" panose="020B0604020202020204" pitchFamily="34" charset="0"/>
              <a:buChar char="•"/>
            </a:pPr>
            <a:r>
              <a:rPr lang="en-SG" sz="1600" dirty="0" smtClean="0"/>
              <a:t>Systemic </a:t>
            </a:r>
            <a:r>
              <a:rPr lang="en-SG" sz="1600" dirty="0"/>
              <a:t>nature of </a:t>
            </a:r>
            <a:r>
              <a:rPr lang="en-SG" sz="1600" dirty="0" smtClean="0"/>
              <a:t>metabolic response</a:t>
            </a:r>
          </a:p>
          <a:p>
            <a:pPr marL="285750" indent="-285750">
              <a:buFont typeface="Arial" panose="020B0604020202020204" pitchFamily="34" charset="0"/>
              <a:buChar char="•"/>
            </a:pPr>
            <a:r>
              <a:rPr lang="en-SG" sz="1600" dirty="0" smtClean="0"/>
              <a:t>Metabolic </a:t>
            </a:r>
            <a:r>
              <a:rPr lang="en-SG" sz="1600" dirty="0"/>
              <a:t>response </a:t>
            </a:r>
            <a:r>
              <a:rPr lang="en-SG" sz="1600" dirty="0" smtClean="0"/>
              <a:t>intricately </a:t>
            </a:r>
            <a:r>
              <a:rPr lang="en-SG" sz="1600" dirty="0"/>
              <a:t>interwoven with </a:t>
            </a:r>
            <a:r>
              <a:rPr lang="en-SG" sz="1600" dirty="0" smtClean="0"/>
              <a:t>inflammatory </a:t>
            </a:r>
            <a:r>
              <a:rPr lang="en-SG" sz="1600" dirty="0"/>
              <a:t>response </a:t>
            </a:r>
            <a:endParaRPr lang="en-US" sz="1600" dirty="0"/>
          </a:p>
        </p:txBody>
      </p:sp>
      <p:sp>
        <p:nvSpPr>
          <p:cNvPr id="6" name="Rectangle 1"/>
          <p:cNvSpPr>
            <a:spLocks noChangeArrowheads="1"/>
          </p:cNvSpPr>
          <p:nvPr/>
        </p:nvSpPr>
        <p:spPr bwMode="auto">
          <a:xfrm>
            <a:off x="320040" y="1371600"/>
            <a:ext cx="24384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Red</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up-regulated, </a:t>
            </a:r>
          </a:p>
          <a:p>
            <a:pPr marL="0" marR="0" lvl="0" indent="0"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2"/>
                </a:solidFill>
                <a:effectLst/>
                <a:latin typeface="Times New Roman" pitchFamily="18" charset="0"/>
                <a:ea typeface="Calibri" pitchFamily="34" charset="0"/>
                <a:cs typeface="Times New Roman" pitchFamily="18" charset="0"/>
              </a:rPr>
              <a:t>Blue</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down-regulated</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2.asset-cache.net/xc/186223069.jpg?v=1&amp;c=IWSAsset&amp;k=2&amp;d=B53F616F4B95E5534C5E2947D35F7EC7818313C834570F9248FF981F66FE5949"/>
          <p:cNvPicPr>
            <a:picLocks noChangeAspect="1" noChangeArrowheads="1"/>
          </p:cNvPicPr>
          <p:nvPr/>
        </p:nvPicPr>
        <p:blipFill>
          <a:blip r:embed="rId3" cstate="print"/>
          <a:srcRect/>
          <a:stretch>
            <a:fillRect/>
          </a:stretch>
        </p:blipFill>
        <p:spPr bwMode="auto">
          <a:xfrm>
            <a:off x="96982" y="4911436"/>
            <a:ext cx="1782266" cy="1828800"/>
          </a:xfrm>
          <a:prstGeom prst="rect">
            <a:avLst/>
          </a:prstGeom>
          <a:noFill/>
        </p:spPr>
      </p:pic>
      <p:sp>
        <p:nvSpPr>
          <p:cNvPr id="2" name="Title 1"/>
          <p:cNvSpPr>
            <a:spLocks noGrp="1"/>
          </p:cNvSpPr>
          <p:nvPr>
            <p:ph type="ctrTitle"/>
          </p:nvPr>
        </p:nvSpPr>
        <p:spPr>
          <a:xfrm>
            <a:off x="762000" y="2057400"/>
            <a:ext cx="7772400" cy="1470025"/>
          </a:xfrm>
        </p:spPr>
        <p:txBody>
          <a:bodyPr>
            <a:noAutofit/>
          </a:bodyPr>
          <a:lstStyle/>
          <a:p>
            <a:r>
              <a:rPr lang="en-US" sz="3600" b="1" dirty="0" smtClean="0">
                <a:solidFill>
                  <a:schemeClr val="accent2"/>
                </a:solidFill>
              </a:rPr>
              <a:t>METABOLOMIC STUDY OF THE ACUTE INFLAMMATORY RESPONSE IN A PORCINE MODEL OF COMBAT TRAUMA INJURY</a:t>
            </a:r>
            <a:endParaRPr lang="en-SG" sz="3600" dirty="0">
              <a:solidFill>
                <a:schemeClr val="accent2"/>
              </a:solidFill>
            </a:endParaRPr>
          </a:p>
        </p:txBody>
      </p:sp>
      <p:sp>
        <p:nvSpPr>
          <p:cNvPr id="3" name="Subtitle 2"/>
          <p:cNvSpPr>
            <a:spLocks noGrp="1"/>
          </p:cNvSpPr>
          <p:nvPr>
            <p:ph type="subTitle" idx="1"/>
          </p:nvPr>
        </p:nvSpPr>
        <p:spPr>
          <a:xfrm>
            <a:off x="1066800" y="4114800"/>
            <a:ext cx="7239000" cy="1752600"/>
          </a:xfrm>
        </p:spPr>
        <p:txBody>
          <a:bodyPr>
            <a:normAutofit/>
          </a:bodyPr>
          <a:lstStyle/>
          <a:p>
            <a:r>
              <a:rPr lang="en-US" sz="2400" dirty="0" smtClean="0">
                <a:solidFill>
                  <a:schemeClr val="bg1">
                    <a:lumMod val="50000"/>
                  </a:schemeClr>
                </a:solidFill>
              </a:rPr>
              <a:t>Anna Karen Laserna</a:t>
            </a:r>
            <a:r>
              <a:rPr lang="en-US" sz="2400" baseline="30000" dirty="0" smtClean="0">
                <a:solidFill>
                  <a:schemeClr val="bg1">
                    <a:lumMod val="50000"/>
                  </a:schemeClr>
                </a:solidFill>
              </a:rPr>
              <a:t>†</a:t>
            </a:r>
            <a:r>
              <a:rPr lang="en-US" sz="2400" dirty="0" smtClean="0">
                <a:solidFill>
                  <a:schemeClr val="bg1">
                    <a:lumMod val="50000"/>
                  </a:schemeClr>
                </a:solidFill>
              </a:rPr>
              <a:t>, </a:t>
            </a:r>
            <a:r>
              <a:rPr lang="en-US" sz="2400" dirty="0" err="1" smtClean="0">
                <a:solidFill>
                  <a:schemeClr val="bg1">
                    <a:lumMod val="50000"/>
                  </a:schemeClr>
                </a:solidFill>
              </a:rPr>
              <a:t>Guihua</a:t>
            </a:r>
            <a:r>
              <a:rPr lang="en-US" sz="2400" dirty="0" smtClean="0">
                <a:solidFill>
                  <a:schemeClr val="bg1">
                    <a:lumMod val="50000"/>
                  </a:schemeClr>
                </a:solidFill>
              </a:rPr>
              <a:t> Fang</a:t>
            </a:r>
            <a:r>
              <a:rPr lang="en-US" sz="2400" baseline="30000" dirty="0" smtClean="0">
                <a:solidFill>
                  <a:schemeClr val="bg1">
                    <a:lumMod val="50000"/>
                  </a:schemeClr>
                </a:solidFill>
              </a:rPr>
              <a:t>†</a:t>
            </a:r>
            <a:r>
              <a:rPr lang="en-US" sz="2400" dirty="0" smtClean="0">
                <a:solidFill>
                  <a:schemeClr val="bg1">
                    <a:lumMod val="50000"/>
                  </a:schemeClr>
                </a:solidFill>
              </a:rPr>
              <a:t>, Yong Chiat Wong</a:t>
            </a:r>
            <a:r>
              <a:rPr lang="en-US" sz="2400" baseline="30000" dirty="0" smtClean="0">
                <a:solidFill>
                  <a:schemeClr val="bg1">
                    <a:lumMod val="50000"/>
                  </a:schemeClr>
                </a:solidFill>
              </a:rPr>
              <a:t>§</a:t>
            </a:r>
            <a:r>
              <a:rPr lang="en-US" sz="2400" dirty="0" smtClean="0">
                <a:solidFill>
                  <a:schemeClr val="bg1">
                    <a:lumMod val="50000"/>
                  </a:schemeClr>
                </a:solidFill>
              </a:rPr>
              <a:t>, </a:t>
            </a:r>
            <a:r>
              <a:rPr lang="en-US" sz="2400" dirty="0" err="1" smtClean="0">
                <a:solidFill>
                  <a:schemeClr val="bg1">
                    <a:lumMod val="50000"/>
                  </a:schemeClr>
                </a:solidFill>
              </a:rPr>
              <a:t>Jian</a:t>
            </a:r>
            <a:r>
              <a:rPr lang="en-US" sz="2400" dirty="0" smtClean="0">
                <a:solidFill>
                  <a:schemeClr val="bg1">
                    <a:lumMod val="50000"/>
                  </a:schemeClr>
                </a:solidFill>
              </a:rPr>
              <a:t> Wu</a:t>
            </a:r>
            <a:r>
              <a:rPr lang="en-US" sz="2400" baseline="30000" dirty="0" smtClean="0">
                <a:solidFill>
                  <a:schemeClr val="bg1">
                    <a:lumMod val="50000"/>
                  </a:schemeClr>
                </a:solidFill>
              </a:rPr>
              <a:t>§</a:t>
            </a:r>
            <a:r>
              <a:rPr lang="en-US" sz="2400" dirty="0" smtClean="0">
                <a:solidFill>
                  <a:schemeClr val="bg1">
                    <a:lumMod val="50000"/>
                  </a:schemeClr>
                </a:solidFill>
              </a:rPr>
              <a:t>, </a:t>
            </a:r>
            <a:r>
              <a:rPr lang="en-US" sz="2400" dirty="0" err="1" smtClean="0">
                <a:solidFill>
                  <a:schemeClr val="bg1">
                    <a:lumMod val="50000"/>
                  </a:schemeClr>
                </a:solidFill>
              </a:rPr>
              <a:t>Yiyang</a:t>
            </a:r>
            <a:r>
              <a:rPr lang="en-US" sz="2400" dirty="0" smtClean="0">
                <a:solidFill>
                  <a:schemeClr val="bg1">
                    <a:lumMod val="50000"/>
                  </a:schemeClr>
                </a:solidFill>
              </a:rPr>
              <a:t> Lai</a:t>
            </a:r>
            <a:r>
              <a:rPr lang="en-US" sz="2400" baseline="30000" dirty="0" smtClean="0">
                <a:solidFill>
                  <a:schemeClr val="bg1">
                    <a:lumMod val="50000"/>
                  </a:schemeClr>
                </a:solidFill>
              </a:rPr>
              <a:t>§</a:t>
            </a:r>
            <a:r>
              <a:rPr lang="en-US" sz="2400" dirty="0" smtClean="0">
                <a:solidFill>
                  <a:schemeClr val="bg1">
                    <a:lumMod val="50000"/>
                  </a:schemeClr>
                </a:solidFill>
              </a:rPr>
              <a:t>, Rajaseger</a:t>
            </a:r>
            <a:r>
              <a:rPr lang="en-US" sz="2400" b="1" dirty="0" smtClean="0">
                <a:solidFill>
                  <a:schemeClr val="bg1">
                    <a:lumMod val="50000"/>
                  </a:schemeClr>
                </a:solidFill>
              </a:rPr>
              <a:t> </a:t>
            </a:r>
            <a:r>
              <a:rPr lang="en-US" sz="2400" dirty="0" smtClean="0">
                <a:solidFill>
                  <a:schemeClr val="bg1">
                    <a:lumMod val="50000"/>
                  </a:schemeClr>
                </a:solidFill>
              </a:rPr>
              <a:t>Ganapathy</a:t>
            </a:r>
            <a:r>
              <a:rPr lang="en-US" sz="2400" baseline="30000" dirty="0" smtClean="0">
                <a:solidFill>
                  <a:schemeClr val="bg1">
                    <a:lumMod val="50000"/>
                  </a:schemeClr>
                </a:solidFill>
              </a:rPr>
              <a:t> §</a:t>
            </a:r>
            <a:r>
              <a:rPr lang="en-US" sz="2400" dirty="0" smtClean="0">
                <a:solidFill>
                  <a:schemeClr val="bg1">
                    <a:lumMod val="50000"/>
                  </a:schemeClr>
                </a:solidFill>
              </a:rPr>
              <a:t>, </a:t>
            </a:r>
          </a:p>
          <a:p>
            <a:r>
              <a:rPr lang="en-US" sz="2400" dirty="0" smtClean="0">
                <a:solidFill>
                  <a:schemeClr val="bg1">
                    <a:lumMod val="50000"/>
                  </a:schemeClr>
                </a:solidFill>
              </a:rPr>
              <a:t>Shabbir Moochhala</a:t>
            </a:r>
            <a:r>
              <a:rPr lang="en-US" sz="2400" baseline="30000" dirty="0" smtClean="0">
                <a:solidFill>
                  <a:schemeClr val="bg1">
                    <a:lumMod val="50000"/>
                  </a:schemeClr>
                </a:solidFill>
              </a:rPr>
              <a:t>§</a:t>
            </a:r>
            <a:r>
              <a:rPr lang="en-US" sz="2400" dirty="0" smtClean="0">
                <a:solidFill>
                  <a:schemeClr val="bg1">
                    <a:lumMod val="50000"/>
                  </a:schemeClr>
                </a:solidFill>
              </a:rPr>
              <a:t>, </a:t>
            </a:r>
            <a:r>
              <a:rPr lang="en-US" sz="2400" u="sng" dirty="0" smtClean="0">
                <a:solidFill>
                  <a:schemeClr val="bg1">
                    <a:lumMod val="50000"/>
                  </a:schemeClr>
                </a:solidFill>
              </a:rPr>
              <a:t>Sam Fong Yau Li</a:t>
            </a:r>
            <a:r>
              <a:rPr lang="en-US" sz="2400" u="sng" baseline="30000" dirty="0" smtClean="0">
                <a:solidFill>
                  <a:schemeClr val="bg1">
                    <a:lumMod val="50000"/>
                  </a:schemeClr>
                </a:solidFill>
              </a:rPr>
              <a:t>†</a:t>
            </a:r>
            <a:r>
              <a:rPr lang="en-US" sz="2400" dirty="0" smtClean="0">
                <a:solidFill>
                  <a:schemeClr val="bg1">
                    <a:lumMod val="50000"/>
                  </a:schemeClr>
                </a:solidFill>
              </a:rPr>
              <a:t> </a:t>
            </a:r>
          </a:p>
          <a:p>
            <a:endParaRPr lang="en-US" sz="2400" dirty="0" smtClean="0">
              <a:solidFill>
                <a:schemeClr val="bg1">
                  <a:lumMod val="50000"/>
                </a:schemeClr>
              </a:solidFill>
            </a:endParaRPr>
          </a:p>
          <a:p>
            <a:endParaRPr lang="en-SG" sz="2400" dirty="0">
              <a:solidFill>
                <a:schemeClr val="bg1">
                  <a:lumMod val="50000"/>
                </a:schemeClr>
              </a:solidFill>
            </a:endParaRPr>
          </a:p>
        </p:txBody>
      </p:sp>
      <p:pic>
        <p:nvPicPr>
          <p:cNvPr id="5" name="Picture 11" descr="nus-hlogo-color.gif"/>
          <p:cNvPicPr>
            <a:picLocks noChangeAspect="1"/>
          </p:cNvPicPr>
          <p:nvPr/>
        </p:nvPicPr>
        <p:blipFill>
          <a:blip r:embed="rId4" cstate="print"/>
          <a:srcRect/>
          <a:stretch>
            <a:fillRect/>
          </a:stretch>
        </p:blipFill>
        <p:spPr bwMode="auto">
          <a:xfrm>
            <a:off x="-1" y="0"/>
            <a:ext cx="2455123" cy="1239837"/>
          </a:xfrm>
          <a:prstGeom prst="rect">
            <a:avLst/>
          </a:prstGeom>
          <a:noFill/>
          <a:ln w="9525">
            <a:noFill/>
            <a:miter lim="800000"/>
            <a:headEnd/>
            <a:tailEnd/>
          </a:ln>
        </p:spPr>
      </p:pic>
      <p:pic>
        <p:nvPicPr>
          <p:cNvPr id="6" name="Picture 5" descr="dso_color.png"/>
          <p:cNvPicPr>
            <a:picLocks noChangeAspect="1"/>
          </p:cNvPicPr>
          <p:nvPr/>
        </p:nvPicPr>
        <p:blipFill>
          <a:blip r:embed="rId5" cstate="print"/>
          <a:stretch>
            <a:fillRect/>
          </a:stretch>
        </p:blipFill>
        <p:spPr>
          <a:xfrm>
            <a:off x="7086600" y="132842"/>
            <a:ext cx="1891067" cy="1086358"/>
          </a:xfrm>
          <a:prstGeom prst="rect">
            <a:avLst/>
          </a:prstGeom>
        </p:spPr>
      </p:pic>
      <p:sp>
        <p:nvSpPr>
          <p:cNvPr id="7" name="TextBox 6"/>
          <p:cNvSpPr txBox="1"/>
          <p:nvPr/>
        </p:nvSpPr>
        <p:spPr>
          <a:xfrm>
            <a:off x="1905000" y="6213764"/>
            <a:ext cx="7010400" cy="584775"/>
          </a:xfrm>
          <a:prstGeom prst="rect">
            <a:avLst/>
          </a:prstGeom>
          <a:noFill/>
        </p:spPr>
        <p:txBody>
          <a:bodyPr wrap="square" rtlCol="0">
            <a:spAutoFit/>
          </a:bodyPr>
          <a:lstStyle/>
          <a:p>
            <a:r>
              <a:rPr lang="en-US" sz="1600" dirty="0" smtClean="0"/>
              <a:t>†Department </a:t>
            </a:r>
            <a:r>
              <a:rPr lang="en-US" sz="1600" dirty="0"/>
              <a:t>of Chemistry, National University of </a:t>
            </a:r>
            <a:r>
              <a:rPr lang="en-US" sz="1600" dirty="0" smtClean="0"/>
              <a:t>Singapore</a:t>
            </a:r>
          </a:p>
          <a:p>
            <a:r>
              <a:rPr lang="en-US" sz="1600" dirty="0" smtClean="0">
                <a:solidFill>
                  <a:schemeClr val="tx1">
                    <a:lumMod val="85000"/>
                    <a:lumOff val="15000"/>
                  </a:schemeClr>
                </a:solidFill>
              </a:rPr>
              <a:t>§</a:t>
            </a:r>
            <a:r>
              <a:rPr lang="en-US" sz="1600" dirty="0" err="1" smtClean="0">
                <a:solidFill>
                  <a:schemeClr val="tx1">
                    <a:lumMod val="85000"/>
                    <a:lumOff val="15000"/>
                  </a:schemeClr>
                </a:solidFill>
              </a:rPr>
              <a:t>D</a:t>
            </a:r>
            <a:r>
              <a:rPr lang="en-US" sz="1600" dirty="0" err="1" smtClean="0"/>
              <a:t>efence</a:t>
            </a:r>
            <a:r>
              <a:rPr lang="en-US" sz="1600" dirty="0" smtClean="0"/>
              <a:t> </a:t>
            </a:r>
            <a:r>
              <a:rPr lang="en-US" sz="1600" dirty="0"/>
              <a:t>Medical &amp; Environmental Research Institute, DSO National </a:t>
            </a:r>
            <a:r>
              <a:rPr lang="en-US" sz="1600" dirty="0" smtClean="0"/>
              <a:t>Laboratories</a:t>
            </a:r>
            <a:endParaRPr lang="en-SG" sz="16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1-methyluric Acid</a:t>
            </a:r>
            <a:br>
              <a:rPr lang="en-US" dirty="0" smtClean="0"/>
            </a:br>
            <a:r>
              <a:rPr lang="en-US" dirty="0" smtClean="0"/>
              <a:t>Sub-network</a:t>
            </a:r>
            <a:endParaRPr lang="en-SG" dirty="0"/>
          </a:p>
        </p:txBody>
      </p:sp>
      <p:pic>
        <p:nvPicPr>
          <p:cNvPr id="5" name="Content Placeholder 4" descr="PT_Cytoscape_CorrtestSPBHCorrel_MergeCKMBMURIA.png"/>
          <p:cNvPicPr>
            <a:picLocks noGrp="1"/>
          </p:cNvPicPr>
          <p:nvPr>
            <p:ph idx="1"/>
          </p:nvPr>
        </p:nvPicPr>
        <p:blipFill>
          <a:blip r:embed="rId3" cstate="print"/>
          <a:srcRect l="17223" r="16879"/>
          <a:stretch>
            <a:fillRect/>
          </a:stretch>
        </p:blipFill>
        <p:spPr>
          <a:xfrm>
            <a:off x="228601" y="1600200"/>
            <a:ext cx="4801968" cy="3479405"/>
          </a:xfrm>
          <a:prstGeom prst="rect">
            <a:avLst/>
          </a:prstGeom>
          <a:ln>
            <a:solidFill>
              <a:schemeClr val="bg1">
                <a:lumMod val="50000"/>
              </a:schemeClr>
            </a:solidFill>
          </a:ln>
        </p:spPr>
      </p:pic>
      <p:sp>
        <p:nvSpPr>
          <p:cNvPr id="6" name="Slide Number Placeholder 5"/>
          <p:cNvSpPr>
            <a:spLocks noGrp="1"/>
          </p:cNvSpPr>
          <p:nvPr>
            <p:ph type="sldNum" sz="quarter" idx="12"/>
          </p:nvPr>
        </p:nvSpPr>
        <p:spPr/>
        <p:txBody>
          <a:bodyPr/>
          <a:lstStyle/>
          <a:p>
            <a:fld id="{F6968009-DD02-4525-88D4-26D87DC716EC}" type="slidenum">
              <a:rPr lang="en-SG" smtClean="0"/>
              <a:pPr/>
              <a:t>30</a:t>
            </a:fld>
            <a:endParaRPr lang="en-SG"/>
          </a:p>
        </p:txBody>
      </p:sp>
      <p:grpSp>
        <p:nvGrpSpPr>
          <p:cNvPr id="7" name="Group 6"/>
          <p:cNvGrpSpPr/>
          <p:nvPr/>
        </p:nvGrpSpPr>
        <p:grpSpPr>
          <a:xfrm>
            <a:off x="381000" y="4953000"/>
            <a:ext cx="7848600" cy="1767944"/>
            <a:chOff x="677634" y="8001000"/>
            <a:chExt cx="8618894" cy="2148944"/>
          </a:xfrm>
        </p:grpSpPr>
        <p:sp>
          <p:nvSpPr>
            <p:cNvPr id="8" name="TextBox 77"/>
            <p:cNvSpPr txBox="1"/>
            <p:nvPr/>
          </p:nvSpPr>
          <p:spPr>
            <a:xfrm>
              <a:off x="1960909" y="9749834"/>
              <a:ext cx="1524061" cy="400110"/>
            </a:xfrm>
            <a:prstGeom prst="rect">
              <a:avLst/>
            </a:prstGeom>
            <a:noFill/>
            <a:ln>
              <a:noFill/>
            </a:ln>
          </p:spPr>
          <p:txBody>
            <a:bodyPr wrap="square" rtlCol="0">
              <a:spAutoFit/>
            </a:bodyPr>
            <a:lstStyle>
              <a:defPPr>
                <a:defRPr lang="en-US"/>
              </a:defPPr>
              <a:lvl1pPr marL="0" algn="l" defTabSz="1523168" rtl="0" eaLnBrk="1" latinLnBrk="0" hangingPunct="1">
                <a:defRPr sz="2900" kern="1200">
                  <a:solidFill>
                    <a:schemeClr val="tx1"/>
                  </a:solidFill>
                  <a:latin typeface="+mn-lt"/>
                  <a:ea typeface="+mn-ea"/>
                  <a:cs typeface="+mn-cs"/>
                </a:defRPr>
              </a:lvl1pPr>
              <a:lvl2pPr marL="761584" algn="l" defTabSz="1523168" rtl="0" eaLnBrk="1" latinLnBrk="0" hangingPunct="1">
                <a:defRPr sz="2900" kern="1200">
                  <a:solidFill>
                    <a:schemeClr val="tx1"/>
                  </a:solidFill>
                  <a:latin typeface="+mn-lt"/>
                  <a:ea typeface="+mn-ea"/>
                  <a:cs typeface="+mn-cs"/>
                </a:defRPr>
              </a:lvl2pPr>
              <a:lvl3pPr marL="1523168" algn="l" defTabSz="1523168" rtl="0" eaLnBrk="1" latinLnBrk="0" hangingPunct="1">
                <a:defRPr sz="2900" kern="1200">
                  <a:solidFill>
                    <a:schemeClr val="tx1"/>
                  </a:solidFill>
                  <a:latin typeface="+mn-lt"/>
                  <a:ea typeface="+mn-ea"/>
                  <a:cs typeface="+mn-cs"/>
                </a:defRPr>
              </a:lvl3pPr>
              <a:lvl4pPr marL="2284752" algn="l" defTabSz="1523168" rtl="0" eaLnBrk="1" latinLnBrk="0" hangingPunct="1">
                <a:defRPr sz="2900" kern="1200">
                  <a:solidFill>
                    <a:schemeClr val="tx1"/>
                  </a:solidFill>
                  <a:latin typeface="+mn-lt"/>
                  <a:ea typeface="+mn-ea"/>
                  <a:cs typeface="+mn-cs"/>
                </a:defRPr>
              </a:lvl4pPr>
              <a:lvl5pPr marL="3046335" algn="l" defTabSz="1523168" rtl="0" eaLnBrk="1" latinLnBrk="0" hangingPunct="1">
                <a:defRPr sz="2900" kern="1200">
                  <a:solidFill>
                    <a:schemeClr val="tx1"/>
                  </a:solidFill>
                  <a:latin typeface="+mn-lt"/>
                  <a:ea typeface="+mn-ea"/>
                  <a:cs typeface="+mn-cs"/>
                </a:defRPr>
              </a:lvl5pPr>
              <a:lvl6pPr marL="3807919" algn="l" defTabSz="1523168" rtl="0" eaLnBrk="1" latinLnBrk="0" hangingPunct="1">
                <a:defRPr sz="2900" kern="1200">
                  <a:solidFill>
                    <a:schemeClr val="tx1"/>
                  </a:solidFill>
                  <a:latin typeface="+mn-lt"/>
                  <a:ea typeface="+mn-ea"/>
                  <a:cs typeface="+mn-cs"/>
                </a:defRPr>
              </a:lvl6pPr>
              <a:lvl7pPr marL="4569503" algn="l" defTabSz="1523168" rtl="0" eaLnBrk="1" latinLnBrk="0" hangingPunct="1">
                <a:defRPr sz="2900" kern="1200">
                  <a:solidFill>
                    <a:schemeClr val="tx1"/>
                  </a:solidFill>
                  <a:latin typeface="+mn-lt"/>
                  <a:ea typeface="+mn-ea"/>
                  <a:cs typeface="+mn-cs"/>
                </a:defRPr>
              </a:lvl7pPr>
              <a:lvl8pPr marL="5331087" algn="l" defTabSz="1523168" rtl="0" eaLnBrk="1" latinLnBrk="0" hangingPunct="1">
                <a:defRPr sz="2900" kern="1200">
                  <a:solidFill>
                    <a:schemeClr val="tx1"/>
                  </a:solidFill>
                  <a:latin typeface="+mn-lt"/>
                  <a:ea typeface="+mn-ea"/>
                  <a:cs typeface="+mn-cs"/>
                </a:defRPr>
              </a:lvl8pPr>
              <a:lvl9pPr marL="6092671" algn="l" defTabSz="1523168" rtl="0" eaLnBrk="1" latinLnBrk="0" hangingPunct="1">
                <a:defRPr sz="2900" kern="1200">
                  <a:solidFill>
                    <a:schemeClr val="tx1"/>
                  </a:solidFill>
                  <a:latin typeface="+mn-lt"/>
                  <a:ea typeface="+mn-ea"/>
                  <a:cs typeface="+mn-cs"/>
                </a:defRPr>
              </a:lvl9pPr>
            </a:lstStyle>
            <a:p>
              <a:pPr algn="ctr"/>
              <a:r>
                <a:rPr lang="en-US" sz="1000" i="1" dirty="0" err="1" smtClean="0">
                  <a:solidFill>
                    <a:srgbClr val="4F81BD"/>
                  </a:solidFill>
                </a:rPr>
                <a:t>Guanosine</a:t>
              </a:r>
              <a:r>
                <a:rPr lang="en-US" sz="1000" i="1" dirty="0" smtClean="0">
                  <a:solidFill>
                    <a:srgbClr val="4F81BD"/>
                  </a:solidFill>
                </a:rPr>
                <a:t> </a:t>
              </a:r>
            </a:p>
            <a:p>
              <a:pPr algn="ctr"/>
              <a:r>
                <a:rPr lang="en-US" sz="1000" i="1" dirty="0" err="1" smtClean="0">
                  <a:solidFill>
                    <a:srgbClr val="4F81BD"/>
                  </a:solidFill>
                </a:rPr>
                <a:t>Phosphorylase</a:t>
              </a:r>
              <a:endParaRPr lang="en-SG" sz="1000" i="1" dirty="0">
                <a:solidFill>
                  <a:srgbClr val="4F81BD"/>
                </a:solidFill>
              </a:endParaRPr>
            </a:p>
          </p:txBody>
        </p:sp>
        <p:sp>
          <p:nvSpPr>
            <p:cNvPr id="9" name="TextBox 56"/>
            <p:cNvSpPr txBox="1"/>
            <p:nvPr/>
          </p:nvSpPr>
          <p:spPr>
            <a:xfrm>
              <a:off x="1901825" y="8759234"/>
              <a:ext cx="1524061" cy="400110"/>
            </a:xfrm>
            <a:prstGeom prst="rect">
              <a:avLst/>
            </a:prstGeom>
            <a:noFill/>
            <a:ln>
              <a:noFill/>
            </a:ln>
          </p:spPr>
          <p:txBody>
            <a:bodyPr wrap="square" rtlCol="0">
              <a:spAutoFit/>
            </a:bodyPr>
            <a:lstStyle>
              <a:defPPr>
                <a:defRPr lang="en-US"/>
              </a:defPPr>
              <a:lvl1pPr marL="0" algn="l" defTabSz="1523168" rtl="0" eaLnBrk="1" latinLnBrk="0" hangingPunct="1">
                <a:defRPr sz="2900" kern="1200">
                  <a:solidFill>
                    <a:schemeClr val="tx1"/>
                  </a:solidFill>
                  <a:latin typeface="+mn-lt"/>
                  <a:ea typeface="+mn-ea"/>
                  <a:cs typeface="+mn-cs"/>
                </a:defRPr>
              </a:lvl1pPr>
              <a:lvl2pPr marL="761584" algn="l" defTabSz="1523168" rtl="0" eaLnBrk="1" latinLnBrk="0" hangingPunct="1">
                <a:defRPr sz="2900" kern="1200">
                  <a:solidFill>
                    <a:schemeClr val="tx1"/>
                  </a:solidFill>
                  <a:latin typeface="+mn-lt"/>
                  <a:ea typeface="+mn-ea"/>
                  <a:cs typeface="+mn-cs"/>
                </a:defRPr>
              </a:lvl2pPr>
              <a:lvl3pPr marL="1523168" algn="l" defTabSz="1523168" rtl="0" eaLnBrk="1" latinLnBrk="0" hangingPunct="1">
                <a:defRPr sz="2900" kern="1200">
                  <a:solidFill>
                    <a:schemeClr val="tx1"/>
                  </a:solidFill>
                  <a:latin typeface="+mn-lt"/>
                  <a:ea typeface="+mn-ea"/>
                  <a:cs typeface="+mn-cs"/>
                </a:defRPr>
              </a:lvl3pPr>
              <a:lvl4pPr marL="2284752" algn="l" defTabSz="1523168" rtl="0" eaLnBrk="1" latinLnBrk="0" hangingPunct="1">
                <a:defRPr sz="2900" kern="1200">
                  <a:solidFill>
                    <a:schemeClr val="tx1"/>
                  </a:solidFill>
                  <a:latin typeface="+mn-lt"/>
                  <a:ea typeface="+mn-ea"/>
                  <a:cs typeface="+mn-cs"/>
                </a:defRPr>
              </a:lvl4pPr>
              <a:lvl5pPr marL="3046335" algn="l" defTabSz="1523168" rtl="0" eaLnBrk="1" latinLnBrk="0" hangingPunct="1">
                <a:defRPr sz="2900" kern="1200">
                  <a:solidFill>
                    <a:schemeClr val="tx1"/>
                  </a:solidFill>
                  <a:latin typeface="+mn-lt"/>
                  <a:ea typeface="+mn-ea"/>
                  <a:cs typeface="+mn-cs"/>
                </a:defRPr>
              </a:lvl5pPr>
              <a:lvl6pPr marL="3807919" algn="l" defTabSz="1523168" rtl="0" eaLnBrk="1" latinLnBrk="0" hangingPunct="1">
                <a:defRPr sz="2900" kern="1200">
                  <a:solidFill>
                    <a:schemeClr val="tx1"/>
                  </a:solidFill>
                  <a:latin typeface="+mn-lt"/>
                  <a:ea typeface="+mn-ea"/>
                  <a:cs typeface="+mn-cs"/>
                </a:defRPr>
              </a:lvl6pPr>
              <a:lvl7pPr marL="4569503" algn="l" defTabSz="1523168" rtl="0" eaLnBrk="1" latinLnBrk="0" hangingPunct="1">
                <a:defRPr sz="2900" kern="1200">
                  <a:solidFill>
                    <a:schemeClr val="tx1"/>
                  </a:solidFill>
                  <a:latin typeface="+mn-lt"/>
                  <a:ea typeface="+mn-ea"/>
                  <a:cs typeface="+mn-cs"/>
                </a:defRPr>
              </a:lvl7pPr>
              <a:lvl8pPr marL="5331087" algn="l" defTabSz="1523168" rtl="0" eaLnBrk="1" latinLnBrk="0" hangingPunct="1">
                <a:defRPr sz="2900" kern="1200">
                  <a:solidFill>
                    <a:schemeClr val="tx1"/>
                  </a:solidFill>
                  <a:latin typeface="+mn-lt"/>
                  <a:ea typeface="+mn-ea"/>
                  <a:cs typeface="+mn-cs"/>
                </a:defRPr>
              </a:lvl8pPr>
              <a:lvl9pPr marL="6092671" algn="l" defTabSz="1523168" rtl="0" eaLnBrk="1" latinLnBrk="0" hangingPunct="1">
                <a:defRPr sz="2900" kern="1200">
                  <a:solidFill>
                    <a:schemeClr val="tx1"/>
                  </a:solidFill>
                  <a:latin typeface="+mn-lt"/>
                  <a:ea typeface="+mn-ea"/>
                  <a:cs typeface="+mn-cs"/>
                </a:defRPr>
              </a:lvl9pPr>
            </a:lstStyle>
            <a:p>
              <a:pPr algn="ctr"/>
              <a:r>
                <a:rPr lang="en-US" sz="1000" i="1" dirty="0" err="1" smtClean="0">
                  <a:solidFill>
                    <a:srgbClr val="4F81BD"/>
                  </a:solidFill>
                </a:rPr>
                <a:t>Guanosine</a:t>
              </a:r>
              <a:r>
                <a:rPr lang="en-US" sz="1000" i="1" dirty="0" smtClean="0">
                  <a:solidFill>
                    <a:srgbClr val="4F81BD"/>
                  </a:solidFill>
                </a:rPr>
                <a:t> </a:t>
              </a:r>
            </a:p>
            <a:p>
              <a:pPr algn="ctr"/>
              <a:r>
                <a:rPr lang="en-US" sz="1000" i="1" dirty="0" err="1" smtClean="0">
                  <a:solidFill>
                    <a:srgbClr val="4F81BD"/>
                  </a:solidFill>
                </a:rPr>
                <a:t>Deaminase</a:t>
              </a:r>
              <a:endParaRPr lang="en-SG" sz="1000" i="1" dirty="0">
                <a:solidFill>
                  <a:srgbClr val="4F81BD"/>
                </a:solidFill>
              </a:endParaRPr>
            </a:p>
          </p:txBody>
        </p:sp>
        <p:sp>
          <p:nvSpPr>
            <p:cNvPr id="10" name="TextBox 38"/>
            <p:cNvSpPr txBox="1"/>
            <p:nvPr/>
          </p:nvSpPr>
          <p:spPr>
            <a:xfrm>
              <a:off x="5551274" y="8614930"/>
              <a:ext cx="1541760" cy="276989"/>
            </a:xfrm>
            <a:prstGeom prst="rect">
              <a:avLst/>
            </a:prstGeom>
            <a:noFill/>
            <a:ln>
              <a:noFill/>
            </a:ln>
          </p:spPr>
          <p:txBody>
            <a:bodyPr wrap="square" lIns="91429" tIns="45715" rIns="91429" bIns="45715" rtlCol="0">
              <a:spAutoFit/>
            </a:bodyPr>
            <a:lstStyle>
              <a:defPPr>
                <a:defRPr lang="en-US"/>
              </a:defPPr>
              <a:lvl1pPr marL="0" algn="l" defTabSz="1523168" rtl="0" eaLnBrk="1" latinLnBrk="0" hangingPunct="1">
                <a:defRPr sz="2900" kern="1200">
                  <a:solidFill>
                    <a:schemeClr val="tx1"/>
                  </a:solidFill>
                  <a:latin typeface="+mn-lt"/>
                  <a:ea typeface="+mn-ea"/>
                  <a:cs typeface="+mn-cs"/>
                </a:defRPr>
              </a:lvl1pPr>
              <a:lvl2pPr marL="761584" algn="l" defTabSz="1523168" rtl="0" eaLnBrk="1" latinLnBrk="0" hangingPunct="1">
                <a:defRPr sz="2900" kern="1200">
                  <a:solidFill>
                    <a:schemeClr val="tx1"/>
                  </a:solidFill>
                  <a:latin typeface="+mn-lt"/>
                  <a:ea typeface="+mn-ea"/>
                  <a:cs typeface="+mn-cs"/>
                </a:defRPr>
              </a:lvl2pPr>
              <a:lvl3pPr marL="1523168" algn="l" defTabSz="1523168" rtl="0" eaLnBrk="1" latinLnBrk="0" hangingPunct="1">
                <a:defRPr sz="2900" kern="1200">
                  <a:solidFill>
                    <a:schemeClr val="tx1"/>
                  </a:solidFill>
                  <a:latin typeface="+mn-lt"/>
                  <a:ea typeface="+mn-ea"/>
                  <a:cs typeface="+mn-cs"/>
                </a:defRPr>
              </a:lvl3pPr>
              <a:lvl4pPr marL="2284752" algn="l" defTabSz="1523168" rtl="0" eaLnBrk="1" latinLnBrk="0" hangingPunct="1">
                <a:defRPr sz="2900" kern="1200">
                  <a:solidFill>
                    <a:schemeClr val="tx1"/>
                  </a:solidFill>
                  <a:latin typeface="+mn-lt"/>
                  <a:ea typeface="+mn-ea"/>
                  <a:cs typeface="+mn-cs"/>
                </a:defRPr>
              </a:lvl4pPr>
              <a:lvl5pPr marL="3046335" algn="l" defTabSz="1523168" rtl="0" eaLnBrk="1" latinLnBrk="0" hangingPunct="1">
                <a:defRPr sz="2900" kern="1200">
                  <a:solidFill>
                    <a:schemeClr val="tx1"/>
                  </a:solidFill>
                  <a:latin typeface="+mn-lt"/>
                  <a:ea typeface="+mn-ea"/>
                  <a:cs typeface="+mn-cs"/>
                </a:defRPr>
              </a:lvl5pPr>
              <a:lvl6pPr marL="3807919" algn="l" defTabSz="1523168" rtl="0" eaLnBrk="1" latinLnBrk="0" hangingPunct="1">
                <a:defRPr sz="2900" kern="1200">
                  <a:solidFill>
                    <a:schemeClr val="tx1"/>
                  </a:solidFill>
                  <a:latin typeface="+mn-lt"/>
                  <a:ea typeface="+mn-ea"/>
                  <a:cs typeface="+mn-cs"/>
                </a:defRPr>
              </a:lvl6pPr>
              <a:lvl7pPr marL="4569503" algn="l" defTabSz="1523168" rtl="0" eaLnBrk="1" latinLnBrk="0" hangingPunct="1">
                <a:defRPr sz="2900" kern="1200">
                  <a:solidFill>
                    <a:schemeClr val="tx1"/>
                  </a:solidFill>
                  <a:latin typeface="+mn-lt"/>
                  <a:ea typeface="+mn-ea"/>
                  <a:cs typeface="+mn-cs"/>
                </a:defRPr>
              </a:lvl7pPr>
              <a:lvl8pPr marL="5331087" algn="l" defTabSz="1523168" rtl="0" eaLnBrk="1" latinLnBrk="0" hangingPunct="1">
                <a:defRPr sz="2900" kern="1200">
                  <a:solidFill>
                    <a:schemeClr val="tx1"/>
                  </a:solidFill>
                  <a:latin typeface="+mn-lt"/>
                  <a:ea typeface="+mn-ea"/>
                  <a:cs typeface="+mn-cs"/>
                </a:defRPr>
              </a:lvl8pPr>
              <a:lvl9pPr marL="6092671" algn="l" defTabSz="1523168" rtl="0" eaLnBrk="1" latinLnBrk="0" hangingPunct="1">
                <a:defRPr sz="2900" kern="1200">
                  <a:solidFill>
                    <a:schemeClr val="tx1"/>
                  </a:solidFill>
                  <a:latin typeface="+mn-lt"/>
                  <a:ea typeface="+mn-ea"/>
                  <a:cs typeface="+mn-cs"/>
                </a:defRPr>
              </a:lvl9pPr>
            </a:lstStyle>
            <a:p>
              <a:pPr algn="ctr"/>
              <a:r>
                <a:rPr lang="en-US" sz="1200" dirty="0" smtClean="0"/>
                <a:t>1-methylxanthine</a:t>
              </a:r>
              <a:endParaRPr lang="en-SG" sz="1200" dirty="0"/>
            </a:p>
          </p:txBody>
        </p:sp>
        <p:sp>
          <p:nvSpPr>
            <p:cNvPr id="11" name="TextBox 40"/>
            <p:cNvSpPr txBox="1"/>
            <p:nvPr/>
          </p:nvSpPr>
          <p:spPr>
            <a:xfrm>
              <a:off x="3062719" y="8610600"/>
              <a:ext cx="1556539" cy="276989"/>
            </a:xfrm>
            <a:prstGeom prst="rect">
              <a:avLst/>
            </a:prstGeom>
            <a:noFill/>
            <a:ln>
              <a:noFill/>
            </a:ln>
          </p:spPr>
          <p:txBody>
            <a:bodyPr wrap="square" lIns="91429" tIns="45715" rIns="91429" bIns="45715" rtlCol="0">
              <a:spAutoFit/>
            </a:bodyPr>
            <a:lstStyle>
              <a:defPPr>
                <a:defRPr lang="en-US"/>
              </a:defPPr>
              <a:lvl1pPr marL="0" algn="l" defTabSz="1523168" rtl="0" eaLnBrk="1" latinLnBrk="0" hangingPunct="1">
                <a:defRPr sz="2900" kern="1200">
                  <a:solidFill>
                    <a:schemeClr val="tx1"/>
                  </a:solidFill>
                  <a:latin typeface="+mn-lt"/>
                  <a:ea typeface="+mn-ea"/>
                  <a:cs typeface="+mn-cs"/>
                </a:defRPr>
              </a:lvl1pPr>
              <a:lvl2pPr marL="761584" algn="l" defTabSz="1523168" rtl="0" eaLnBrk="1" latinLnBrk="0" hangingPunct="1">
                <a:defRPr sz="2900" kern="1200">
                  <a:solidFill>
                    <a:schemeClr val="tx1"/>
                  </a:solidFill>
                  <a:latin typeface="+mn-lt"/>
                  <a:ea typeface="+mn-ea"/>
                  <a:cs typeface="+mn-cs"/>
                </a:defRPr>
              </a:lvl2pPr>
              <a:lvl3pPr marL="1523168" algn="l" defTabSz="1523168" rtl="0" eaLnBrk="1" latinLnBrk="0" hangingPunct="1">
                <a:defRPr sz="2900" kern="1200">
                  <a:solidFill>
                    <a:schemeClr val="tx1"/>
                  </a:solidFill>
                  <a:latin typeface="+mn-lt"/>
                  <a:ea typeface="+mn-ea"/>
                  <a:cs typeface="+mn-cs"/>
                </a:defRPr>
              </a:lvl3pPr>
              <a:lvl4pPr marL="2284752" algn="l" defTabSz="1523168" rtl="0" eaLnBrk="1" latinLnBrk="0" hangingPunct="1">
                <a:defRPr sz="2900" kern="1200">
                  <a:solidFill>
                    <a:schemeClr val="tx1"/>
                  </a:solidFill>
                  <a:latin typeface="+mn-lt"/>
                  <a:ea typeface="+mn-ea"/>
                  <a:cs typeface="+mn-cs"/>
                </a:defRPr>
              </a:lvl4pPr>
              <a:lvl5pPr marL="3046335" algn="l" defTabSz="1523168" rtl="0" eaLnBrk="1" latinLnBrk="0" hangingPunct="1">
                <a:defRPr sz="2900" kern="1200">
                  <a:solidFill>
                    <a:schemeClr val="tx1"/>
                  </a:solidFill>
                  <a:latin typeface="+mn-lt"/>
                  <a:ea typeface="+mn-ea"/>
                  <a:cs typeface="+mn-cs"/>
                </a:defRPr>
              </a:lvl5pPr>
              <a:lvl6pPr marL="3807919" algn="l" defTabSz="1523168" rtl="0" eaLnBrk="1" latinLnBrk="0" hangingPunct="1">
                <a:defRPr sz="2900" kern="1200">
                  <a:solidFill>
                    <a:schemeClr val="tx1"/>
                  </a:solidFill>
                  <a:latin typeface="+mn-lt"/>
                  <a:ea typeface="+mn-ea"/>
                  <a:cs typeface="+mn-cs"/>
                </a:defRPr>
              </a:lvl6pPr>
              <a:lvl7pPr marL="4569503" algn="l" defTabSz="1523168" rtl="0" eaLnBrk="1" latinLnBrk="0" hangingPunct="1">
                <a:defRPr sz="2900" kern="1200">
                  <a:solidFill>
                    <a:schemeClr val="tx1"/>
                  </a:solidFill>
                  <a:latin typeface="+mn-lt"/>
                  <a:ea typeface="+mn-ea"/>
                  <a:cs typeface="+mn-cs"/>
                </a:defRPr>
              </a:lvl7pPr>
              <a:lvl8pPr marL="5331087" algn="l" defTabSz="1523168" rtl="0" eaLnBrk="1" latinLnBrk="0" hangingPunct="1">
                <a:defRPr sz="2900" kern="1200">
                  <a:solidFill>
                    <a:schemeClr val="tx1"/>
                  </a:solidFill>
                  <a:latin typeface="+mn-lt"/>
                  <a:ea typeface="+mn-ea"/>
                  <a:cs typeface="+mn-cs"/>
                </a:defRPr>
              </a:lvl8pPr>
              <a:lvl9pPr marL="6092671" algn="l" defTabSz="1523168" rtl="0" eaLnBrk="1" latinLnBrk="0" hangingPunct="1">
                <a:defRPr sz="2900" kern="1200">
                  <a:solidFill>
                    <a:schemeClr val="tx1"/>
                  </a:solidFill>
                  <a:latin typeface="+mn-lt"/>
                  <a:ea typeface="+mn-ea"/>
                  <a:cs typeface="+mn-cs"/>
                </a:defRPr>
              </a:lvl9pPr>
            </a:lstStyle>
            <a:p>
              <a:pPr algn="ctr"/>
              <a:r>
                <a:rPr lang="en-US" sz="1200" dirty="0" smtClean="0"/>
                <a:t>1-methylxanthosine</a:t>
              </a:r>
              <a:endParaRPr lang="en-SG" sz="1200" dirty="0"/>
            </a:p>
          </p:txBody>
        </p:sp>
        <p:cxnSp>
          <p:nvCxnSpPr>
            <p:cNvPr id="12" name="Straight Arrow Connector 11"/>
            <p:cNvCxnSpPr/>
            <p:nvPr/>
          </p:nvCxnSpPr>
          <p:spPr>
            <a:xfrm flipH="1">
              <a:off x="4619258" y="8760230"/>
              <a:ext cx="1084572" cy="0"/>
            </a:xfrm>
            <a:prstGeom prst="straightConnector1">
              <a:avLst/>
            </a:prstGeom>
            <a:ln>
              <a:solidFill>
                <a:srgbClr val="0070C0"/>
              </a:solidFill>
              <a:prstDash val="solid"/>
              <a:headEnd type="arrow"/>
              <a:tailEnd type="none"/>
            </a:ln>
          </p:spPr>
          <p:style>
            <a:lnRef idx="1">
              <a:schemeClr val="accent1"/>
            </a:lnRef>
            <a:fillRef idx="0">
              <a:schemeClr val="accent1"/>
            </a:fillRef>
            <a:effectRef idx="0">
              <a:schemeClr val="accent1"/>
            </a:effectRef>
            <a:fontRef idx="minor">
              <a:schemeClr val="tx1"/>
            </a:fontRef>
          </p:style>
        </p:cxnSp>
        <p:sp>
          <p:nvSpPr>
            <p:cNvPr id="13" name="TextBox 42"/>
            <p:cNvSpPr txBox="1"/>
            <p:nvPr/>
          </p:nvSpPr>
          <p:spPr>
            <a:xfrm>
              <a:off x="4546258" y="8759234"/>
              <a:ext cx="1251429" cy="400110"/>
            </a:xfrm>
            <a:prstGeom prst="rect">
              <a:avLst/>
            </a:prstGeom>
            <a:noFill/>
          </p:spPr>
          <p:txBody>
            <a:bodyPr wrap="square" rtlCol="0">
              <a:spAutoFit/>
            </a:bodyPr>
            <a:lstStyle>
              <a:defPPr>
                <a:defRPr lang="en-US"/>
              </a:defPPr>
              <a:lvl1pPr marL="0" algn="l" defTabSz="1523168" rtl="0" eaLnBrk="1" latinLnBrk="0" hangingPunct="1">
                <a:defRPr sz="2900" kern="1200">
                  <a:solidFill>
                    <a:schemeClr val="tx1"/>
                  </a:solidFill>
                  <a:latin typeface="+mn-lt"/>
                  <a:ea typeface="+mn-ea"/>
                  <a:cs typeface="+mn-cs"/>
                </a:defRPr>
              </a:lvl1pPr>
              <a:lvl2pPr marL="761584" algn="l" defTabSz="1523168" rtl="0" eaLnBrk="1" latinLnBrk="0" hangingPunct="1">
                <a:defRPr sz="2900" kern="1200">
                  <a:solidFill>
                    <a:schemeClr val="tx1"/>
                  </a:solidFill>
                  <a:latin typeface="+mn-lt"/>
                  <a:ea typeface="+mn-ea"/>
                  <a:cs typeface="+mn-cs"/>
                </a:defRPr>
              </a:lvl2pPr>
              <a:lvl3pPr marL="1523168" algn="l" defTabSz="1523168" rtl="0" eaLnBrk="1" latinLnBrk="0" hangingPunct="1">
                <a:defRPr sz="2900" kern="1200">
                  <a:solidFill>
                    <a:schemeClr val="tx1"/>
                  </a:solidFill>
                  <a:latin typeface="+mn-lt"/>
                  <a:ea typeface="+mn-ea"/>
                  <a:cs typeface="+mn-cs"/>
                </a:defRPr>
              </a:lvl3pPr>
              <a:lvl4pPr marL="2284752" algn="l" defTabSz="1523168" rtl="0" eaLnBrk="1" latinLnBrk="0" hangingPunct="1">
                <a:defRPr sz="2900" kern="1200">
                  <a:solidFill>
                    <a:schemeClr val="tx1"/>
                  </a:solidFill>
                  <a:latin typeface="+mn-lt"/>
                  <a:ea typeface="+mn-ea"/>
                  <a:cs typeface="+mn-cs"/>
                </a:defRPr>
              </a:lvl4pPr>
              <a:lvl5pPr marL="3046335" algn="l" defTabSz="1523168" rtl="0" eaLnBrk="1" latinLnBrk="0" hangingPunct="1">
                <a:defRPr sz="2900" kern="1200">
                  <a:solidFill>
                    <a:schemeClr val="tx1"/>
                  </a:solidFill>
                  <a:latin typeface="+mn-lt"/>
                  <a:ea typeface="+mn-ea"/>
                  <a:cs typeface="+mn-cs"/>
                </a:defRPr>
              </a:lvl5pPr>
              <a:lvl6pPr marL="3807919" algn="l" defTabSz="1523168" rtl="0" eaLnBrk="1" latinLnBrk="0" hangingPunct="1">
                <a:defRPr sz="2900" kern="1200">
                  <a:solidFill>
                    <a:schemeClr val="tx1"/>
                  </a:solidFill>
                  <a:latin typeface="+mn-lt"/>
                  <a:ea typeface="+mn-ea"/>
                  <a:cs typeface="+mn-cs"/>
                </a:defRPr>
              </a:lvl6pPr>
              <a:lvl7pPr marL="4569503" algn="l" defTabSz="1523168" rtl="0" eaLnBrk="1" latinLnBrk="0" hangingPunct="1">
                <a:defRPr sz="2900" kern="1200">
                  <a:solidFill>
                    <a:schemeClr val="tx1"/>
                  </a:solidFill>
                  <a:latin typeface="+mn-lt"/>
                  <a:ea typeface="+mn-ea"/>
                  <a:cs typeface="+mn-cs"/>
                </a:defRPr>
              </a:lvl7pPr>
              <a:lvl8pPr marL="5331087" algn="l" defTabSz="1523168" rtl="0" eaLnBrk="1" latinLnBrk="0" hangingPunct="1">
                <a:defRPr sz="2900" kern="1200">
                  <a:solidFill>
                    <a:schemeClr val="tx1"/>
                  </a:solidFill>
                  <a:latin typeface="+mn-lt"/>
                  <a:ea typeface="+mn-ea"/>
                  <a:cs typeface="+mn-cs"/>
                </a:defRPr>
              </a:lvl8pPr>
              <a:lvl9pPr marL="6092671" algn="l" defTabSz="1523168" rtl="0" eaLnBrk="1" latinLnBrk="0" hangingPunct="1">
                <a:defRPr sz="2900" kern="1200">
                  <a:solidFill>
                    <a:schemeClr val="tx1"/>
                  </a:solidFill>
                  <a:latin typeface="+mn-lt"/>
                  <a:ea typeface="+mn-ea"/>
                  <a:cs typeface="+mn-cs"/>
                </a:defRPr>
              </a:lvl9pPr>
            </a:lstStyle>
            <a:p>
              <a:pPr algn="ctr"/>
              <a:r>
                <a:rPr lang="en-US" sz="1000" i="1" dirty="0" err="1" smtClean="0">
                  <a:solidFill>
                    <a:srgbClr val="4F81BD"/>
                  </a:solidFill>
                </a:rPr>
                <a:t>Xanthine</a:t>
              </a:r>
              <a:endParaRPr lang="en-US" sz="1000" i="1" dirty="0" smtClean="0">
                <a:solidFill>
                  <a:srgbClr val="4F81BD"/>
                </a:solidFill>
              </a:endParaRPr>
            </a:p>
            <a:p>
              <a:pPr algn="ctr"/>
              <a:r>
                <a:rPr lang="en-US" sz="1000" i="1" dirty="0" err="1" smtClean="0">
                  <a:solidFill>
                    <a:srgbClr val="4F81BD"/>
                  </a:solidFill>
                </a:rPr>
                <a:t>Nucleosidase</a:t>
              </a:r>
              <a:endParaRPr lang="en-SG" sz="1000" i="1" dirty="0">
                <a:solidFill>
                  <a:srgbClr val="4F81BD"/>
                </a:solidFill>
              </a:endParaRPr>
            </a:p>
          </p:txBody>
        </p:sp>
        <p:sp>
          <p:nvSpPr>
            <p:cNvPr id="14" name="Arc 13"/>
            <p:cNvSpPr/>
            <p:nvPr/>
          </p:nvSpPr>
          <p:spPr>
            <a:xfrm flipV="1">
              <a:off x="4746069" y="8001000"/>
              <a:ext cx="834286" cy="716280"/>
            </a:xfrm>
            <a:prstGeom prst="arc">
              <a:avLst>
                <a:gd name="adj1" fmla="val 12215537"/>
                <a:gd name="adj2" fmla="val 20581707"/>
              </a:avLst>
            </a:prstGeom>
            <a:ln>
              <a:solidFill>
                <a:srgbClr val="3333FF"/>
              </a:solidFill>
              <a:headEnd type="none"/>
              <a:tailEnd type="arrow"/>
            </a:ln>
          </p:spPr>
          <p:style>
            <a:lnRef idx="1">
              <a:schemeClr val="accent1"/>
            </a:lnRef>
            <a:fillRef idx="0">
              <a:schemeClr val="accent1"/>
            </a:fillRef>
            <a:effectRef idx="0">
              <a:schemeClr val="accent1"/>
            </a:effectRef>
            <a:fontRef idx="minor">
              <a:schemeClr val="tx1"/>
            </a:fontRef>
          </p:style>
          <p:txBody>
            <a:bodyPr lIns="91429" tIns="45715" rIns="91429" bIns="45715" rtlCol="0" anchor="ctr"/>
            <a:lstStyle>
              <a:defPPr>
                <a:defRPr lang="en-US"/>
              </a:defPPr>
              <a:lvl1pPr marL="0" algn="l" defTabSz="1523168" rtl="0" eaLnBrk="1" latinLnBrk="0" hangingPunct="1">
                <a:defRPr sz="2900" kern="1200">
                  <a:solidFill>
                    <a:schemeClr val="tx1"/>
                  </a:solidFill>
                  <a:latin typeface="+mn-lt"/>
                  <a:ea typeface="+mn-ea"/>
                  <a:cs typeface="+mn-cs"/>
                </a:defRPr>
              </a:lvl1pPr>
              <a:lvl2pPr marL="761584" algn="l" defTabSz="1523168" rtl="0" eaLnBrk="1" latinLnBrk="0" hangingPunct="1">
                <a:defRPr sz="2900" kern="1200">
                  <a:solidFill>
                    <a:schemeClr val="tx1"/>
                  </a:solidFill>
                  <a:latin typeface="+mn-lt"/>
                  <a:ea typeface="+mn-ea"/>
                  <a:cs typeface="+mn-cs"/>
                </a:defRPr>
              </a:lvl2pPr>
              <a:lvl3pPr marL="1523168" algn="l" defTabSz="1523168" rtl="0" eaLnBrk="1" latinLnBrk="0" hangingPunct="1">
                <a:defRPr sz="2900" kern="1200">
                  <a:solidFill>
                    <a:schemeClr val="tx1"/>
                  </a:solidFill>
                  <a:latin typeface="+mn-lt"/>
                  <a:ea typeface="+mn-ea"/>
                  <a:cs typeface="+mn-cs"/>
                </a:defRPr>
              </a:lvl3pPr>
              <a:lvl4pPr marL="2284752" algn="l" defTabSz="1523168" rtl="0" eaLnBrk="1" latinLnBrk="0" hangingPunct="1">
                <a:defRPr sz="2900" kern="1200">
                  <a:solidFill>
                    <a:schemeClr val="tx1"/>
                  </a:solidFill>
                  <a:latin typeface="+mn-lt"/>
                  <a:ea typeface="+mn-ea"/>
                  <a:cs typeface="+mn-cs"/>
                </a:defRPr>
              </a:lvl4pPr>
              <a:lvl5pPr marL="3046335" algn="l" defTabSz="1523168" rtl="0" eaLnBrk="1" latinLnBrk="0" hangingPunct="1">
                <a:defRPr sz="2900" kern="1200">
                  <a:solidFill>
                    <a:schemeClr val="tx1"/>
                  </a:solidFill>
                  <a:latin typeface="+mn-lt"/>
                  <a:ea typeface="+mn-ea"/>
                  <a:cs typeface="+mn-cs"/>
                </a:defRPr>
              </a:lvl5pPr>
              <a:lvl6pPr marL="3807919" algn="l" defTabSz="1523168" rtl="0" eaLnBrk="1" latinLnBrk="0" hangingPunct="1">
                <a:defRPr sz="2900" kern="1200">
                  <a:solidFill>
                    <a:schemeClr val="tx1"/>
                  </a:solidFill>
                  <a:latin typeface="+mn-lt"/>
                  <a:ea typeface="+mn-ea"/>
                  <a:cs typeface="+mn-cs"/>
                </a:defRPr>
              </a:lvl6pPr>
              <a:lvl7pPr marL="4569503" algn="l" defTabSz="1523168" rtl="0" eaLnBrk="1" latinLnBrk="0" hangingPunct="1">
                <a:defRPr sz="2900" kern="1200">
                  <a:solidFill>
                    <a:schemeClr val="tx1"/>
                  </a:solidFill>
                  <a:latin typeface="+mn-lt"/>
                  <a:ea typeface="+mn-ea"/>
                  <a:cs typeface="+mn-cs"/>
                </a:defRPr>
              </a:lvl7pPr>
              <a:lvl8pPr marL="5331087" algn="l" defTabSz="1523168" rtl="0" eaLnBrk="1" latinLnBrk="0" hangingPunct="1">
                <a:defRPr sz="2900" kern="1200">
                  <a:solidFill>
                    <a:schemeClr val="tx1"/>
                  </a:solidFill>
                  <a:latin typeface="+mn-lt"/>
                  <a:ea typeface="+mn-ea"/>
                  <a:cs typeface="+mn-cs"/>
                </a:defRPr>
              </a:lvl8pPr>
              <a:lvl9pPr marL="6092671" algn="l" defTabSz="1523168" rtl="0" eaLnBrk="1" latinLnBrk="0" hangingPunct="1">
                <a:defRPr sz="2900" kern="1200">
                  <a:solidFill>
                    <a:schemeClr val="tx1"/>
                  </a:solidFill>
                  <a:latin typeface="+mn-lt"/>
                  <a:ea typeface="+mn-ea"/>
                  <a:cs typeface="+mn-cs"/>
                </a:defRPr>
              </a:lvl9pPr>
            </a:lstStyle>
            <a:p>
              <a:pPr algn="ctr"/>
              <a:endParaRPr lang="en-SG"/>
            </a:p>
          </p:txBody>
        </p:sp>
        <p:sp>
          <p:nvSpPr>
            <p:cNvPr id="15" name="TextBox 44"/>
            <p:cNvSpPr txBox="1"/>
            <p:nvPr/>
          </p:nvSpPr>
          <p:spPr>
            <a:xfrm>
              <a:off x="4285543" y="8302034"/>
              <a:ext cx="1001143" cy="246221"/>
            </a:xfrm>
            <a:prstGeom prst="rect">
              <a:avLst/>
            </a:prstGeom>
            <a:noFill/>
          </p:spPr>
          <p:txBody>
            <a:bodyPr wrap="square" rtlCol="0">
              <a:spAutoFit/>
            </a:bodyPr>
            <a:lstStyle>
              <a:defPPr>
                <a:defRPr lang="en-US"/>
              </a:defPPr>
              <a:lvl1pPr marL="0" algn="l" defTabSz="1523168" rtl="0" eaLnBrk="1" latinLnBrk="0" hangingPunct="1">
                <a:defRPr sz="2900" kern="1200">
                  <a:solidFill>
                    <a:schemeClr val="tx1"/>
                  </a:solidFill>
                  <a:latin typeface="+mn-lt"/>
                  <a:ea typeface="+mn-ea"/>
                  <a:cs typeface="+mn-cs"/>
                </a:defRPr>
              </a:lvl1pPr>
              <a:lvl2pPr marL="761584" algn="l" defTabSz="1523168" rtl="0" eaLnBrk="1" latinLnBrk="0" hangingPunct="1">
                <a:defRPr sz="2900" kern="1200">
                  <a:solidFill>
                    <a:schemeClr val="tx1"/>
                  </a:solidFill>
                  <a:latin typeface="+mn-lt"/>
                  <a:ea typeface="+mn-ea"/>
                  <a:cs typeface="+mn-cs"/>
                </a:defRPr>
              </a:lvl2pPr>
              <a:lvl3pPr marL="1523168" algn="l" defTabSz="1523168" rtl="0" eaLnBrk="1" latinLnBrk="0" hangingPunct="1">
                <a:defRPr sz="2900" kern="1200">
                  <a:solidFill>
                    <a:schemeClr val="tx1"/>
                  </a:solidFill>
                  <a:latin typeface="+mn-lt"/>
                  <a:ea typeface="+mn-ea"/>
                  <a:cs typeface="+mn-cs"/>
                </a:defRPr>
              </a:lvl3pPr>
              <a:lvl4pPr marL="2284752" algn="l" defTabSz="1523168" rtl="0" eaLnBrk="1" latinLnBrk="0" hangingPunct="1">
                <a:defRPr sz="2900" kern="1200">
                  <a:solidFill>
                    <a:schemeClr val="tx1"/>
                  </a:solidFill>
                  <a:latin typeface="+mn-lt"/>
                  <a:ea typeface="+mn-ea"/>
                  <a:cs typeface="+mn-cs"/>
                </a:defRPr>
              </a:lvl4pPr>
              <a:lvl5pPr marL="3046335" algn="l" defTabSz="1523168" rtl="0" eaLnBrk="1" latinLnBrk="0" hangingPunct="1">
                <a:defRPr sz="2900" kern="1200">
                  <a:solidFill>
                    <a:schemeClr val="tx1"/>
                  </a:solidFill>
                  <a:latin typeface="+mn-lt"/>
                  <a:ea typeface="+mn-ea"/>
                  <a:cs typeface="+mn-cs"/>
                </a:defRPr>
              </a:lvl5pPr>
              <a:lvl6pPr marL="3807919" algn="l" defTabSz="1523168" rtl="0" eaLnBrk="1" latinLnBrk="0" hangingPunct="1">
                <a:defRPr sz="2900" kern="1200">
                  <a:solidFill>
                    <a:schemeClr val="tx1"/>
                  </a:solidFill>
                  <a:latin typeface="+mn-lt"/>
                  <a:ea typeface="+mn-ea"/>
                  <a:cs typeface="+mn-cs"/>
                </a:defRPr>
              </a:lvl6pPr>
              <a:lvl7pPr marL="4569503" algn="l" defTabSz="1523168" rtl="0" eaLnBrk="1" latinLnBrk="0" hangingPunct="1">
                <a:defRPr sz="2900" kern="1200">
                  <a:solidFill>
                    <a:schemeClr val="tx1"/>
                  </a:solidFill>
                  <a:latin typeface="+mn-lt"/>
                  <a:ea typeface="+mn-ea"/>
                  <a:cs typeface="+mn-cs"/>
                </a:defRPr>
              </a:lvl7pPr>
              <a:lvl8pPr marL="5331087" algn="l" defTabSz="1523168" rtl="0" eaLnBrk="1" latinLnBrk="0" hangingPunct="1">
                <a:defRPr sz="2900" kern="1200">
                  <a:solidFill>
                    <a:schemeClr val="tx1"/>
                  </a:solidFill>
                  <a:latin typeface="+mn-lt"/>
                  <a:ea typeface="+mn-ea"/>
                  <a:cs typeface="+mn-cs"/>
                </a:defRPr>
              </a:lvl8pPr>
              <a:lvl9pPr marL="6092671" algn="l" defTabSz="1523168" rtl="0" eaLnBrk="1" latinLnBrk="0" hangingPunct="1">
                <a:defRPr sz="2900" kern="1200">
                  <a:solidFill>
                    <a:schemeClr val="tx1"/>
                  </a:solidFill>
                  <a:latin typeface="+mn-lt"/>
                  <a:ea typeface="+mn-ea"/>
                  <a:cs typeface="+mn-cs"/>
                </a:defRPr>
              </a:lvl9pPr>
            </a:lstStyle>
            <a:p>
              <a:pPr algn="ctr"/>
              <a:r>
                <a:rPr lang="en-US" sz="1000" b="1" dirty="0" smtClean="0">
                  <a:solidFill>
                    <a:schemeClr val="accent6">
                      <a:lumMod val="75000"/>
                    </a:schemeClr>
                  </a:solidFill>
                </a:rPr>
                <a:t>H</a:t>
              </a:r>
              <a:r>
                <a:rPr lang="en-US" sz="1000" b="1" baseline="-25000" dirty="0" smtClean="0">
                  <a:solidFill>
                    <a:schemeClr val="accent6">
                      <a:lumMod val="75000"/>
                    </a:schemeClr>
                  </a:solidFill>
                </a:rPr>
                <a:t>2</a:t>
              </a:r>
              <a:r>
                <a:rPr lang="en-US" sz="1000" b="1" dirty="0" smtClean="0">
                  <a:solidFill>
                    <a:schemeClr val="accent6">
                      <a:lumMod val="75000"/>
                    </a:schemeClr>
                  </a:solidFill>
                </a:rPr>
                <a:t>O</a:t>
              </a:r>
              <a:endParaRPr lang="en-SG" sz="1000" b="1" baseline="30000" dirty="0">
                <a:solidFill>
                  <a:schemeClr val="accent6">
                    <a:lumMod val="75000"/>
                  </a:schemeClr>
                </a:solidFill>
              </a:endParaRPr>
            </a:p>
          </p:txBody>
        </p:sp>
        <p:sp>
          <p:nvSpPr>
            <p:cNvPr id="16" name="TextBox 45"/>
            <p:cNvSpPr txBox="1"/>
            <p:nvPr/>
          </p:nvSpPr>
          <p:spPr>
            <a:xfrm>
              <a:off x="5079783" y="8288179"/>
              <a:ext cx="1001143" cy="246221"/>
            </a:xfrm>
            <a:prstGeom prst="rect">
              <a:avLst/>
            </a:prstGeom>
            <a:noFill/>
          </p:spPr>
          <p:txBody>
            <a:bodyPr wrap="square" rtlCol="0">
              <a:spAutoFit/>
            </a:bodyPr>
            <a:lstStyle>
              <a:defPPr>
                <a:defRPr lang="en-US"/>
              </a:defPPr>
              <a:lvl1pPr marL="0" algn="l" defTabSz="1523168" rtl="0" eaLnBrk="1" latinLnBrk="0" hangingPunct="1">
                <a:defRPr sz="2900" kern="1200">
                  <a:solidFill>
                    <a:schemeClr val="tx1"/>
                  </a:solidFill>
                  <a:latin typeface="+mn-lt"/>
                  <a:ea typeface="+mn-ea"/>
                  <a:cs typeface="+mn-cs"/>
                </a:defRPr>
              </a:lvl1pPr>
              <a:lvl2pPr marL="761584" algn="l" defTabSz="1523168" rtl="0" eaLnBrk="1" latinLnBrk="0" hangingPunct="1">
                <a:defRPr sz="2900" kern="1200">
                  <a:solidFill>
                    <a:schemeClr val="tx1"/>
                  </a:solidFill>
                  <a:latin typeface="+mn-lt"/>
                  <a:ea typeface="+mn-ea"/>
                  <a:cs typeface="+mn-cs"/>
                </a:defRPr>
              </a:lvl2pPr>
              <a:lvl3pPr marL="1523168" algn="l" defTabSz="1523168" rtl="0" eaLnBrk="1" latinLnBrk="0" hangingPunct="1">
                <a:defRPr sz="2900" kern="1200">
                  <a:solidFill>
                    <a:schemeClr val="tx1"/>
                  </a:solidFill>
                  <a:latin typeface="+mn-lt"/>
                  <a:ea typeface="+mn-ea"/>
                  <a:cs typeface="+mn-cs"/>
                </a:defRPr>
              </a:lvl3pPr>
              <a:lvl4pPr marL="2284752" algn="l" defTabSz="1523168" rtl="0" eaLnBrk="1" latinLnBrk="0" hangingPunct="1">
                <a:defRPr sz="2900" kern="1200">
                  <a:solidFill>
                    <a:schemeClr val="tx1"/>
                  </a:solidFill>
                  <a:latin typeface="+mn-lt"/>
                  <a:ea typeface="+mn-ea"/>
                  <a:cs typeface="+mn-cs"/>
                </a:defRPr>
              </a:lvl4pPr>
              <a:lvl5pPr marL="3046335" algn="l" defTabSz="1523168" rtl="0" eaLnBrk="1" latinLnBrk="0" hangingPunct="1">
                <a:defRPr sz="2900" kern="1200">
                  <a:solidFill>
                    <a:schemeClr val="tx1"/>
                  </a:solidFill>
                  <a:latin typeface="+mn-lt"/>
                  <a:ea typeface="+mn-ea"/>
                  <a:cs typeface="+mn-cs"/>
                </a:defRPr>
              </a:lvl5pPr>
              <a:lvl6pPr marL="3807919" algn="l" defTabSz="1523168" rtl="0" eaLnBrk="1" latinLnBrk="0" hangingPunct="1">
                <a:defRPr sz="2900" kern="1200">
                  <a:solidFill>
                    <a:schemeClr val="tx1"/>
                  </a:solidFill>
                  <a:latin typeface="+mn-lt"/>
                  <a:ea typeface="+mn-ea"/>
                  <a:cs typeface="+mn-cs"/>
                </a:defRPr>
              </a:lvl6pPr>
              <a:lvl7pPr marL="4569503" algn="l" defTabSz="1523168" rtl="0" eaLnBrk="1" latinLnBrk="0" hangingPunct="1">
                <a:defRPr sz="2900" kern="1200">
                  <a:solidFill>
                    <a:schemeClr val="tx1"/>
                  </a:solidFill>
                  <a:latin typeface="+mn-lt"/>
                  <a:ea typeface="+mn-ea"/>
                  <a:cs typeface="+mn-cs"/>
                </a:defRPr>
              </a:lvl7pPr>
              <a:lvl8pPr marL="5331087" algn="l" defTabSz="1523168" rtl="0" eaLnBrk="1" latinLnBrk="0" hangingPunct="1">
                <a:defRPr sz="2900" kern="1200">
                  <a:solidFill>
                    <a:schemeClr val="tx1"/>
                  </a:solidFill>
                  <a:latin typeface="+mn-lt"/>
                  <a:ea typeface="+mn-ea"/>
                  <a:cs typeface="+mn-cs"/>
                </a:defRPr>
              </a:lvl8pPr>
              <a:lvl9pPr marL="6092671" algn="l" defTabSz="1523168" rtl="0" eaLnBrk="1" latinLnBrk="0" hangingPunct="1">
                <a:defRPr sz="2900" kern="1200">
                  <a:solidFill>
                    <a:schemeClr val="tx1"/>
                  </a:solidFill>
                  <a:latin typeface="+mn-lt"/>
                  <a:ea typeface="+mn-ea"/>
                  <a:cs typeface="+mn-cs"/>
                </a:defRPr>
              </a:lvl9pPr>
            </a:lstStyle>
            <a:p>
              <a:pPr algn="ctr"/>
              <a:r>
                <a:rPr lang="en-US" sz="1000" b="1" dirty="0" err="1" smtClean="0">
                  <a:solidFill>
                    <a:schemeClr val="accent6">
                      <a:lumMod val="75000"/>
                    </a:schemeClr>
                  </a:solidFill>
                </a:rPr>
                <a:t>Ribofuranose</a:t>
              </a:r>
              <a:endParaRPr lang="en-SG" sz="1000" b="1" baseline="30000" dirty="0">
                <a:solidFill>
                  <a:schemeClr val="accent6">
                    <a:lumMod val="75000"/>
                  </a:schemeClr>
                </a:solidFill>
              </a:endParaRPr>
            </a:p>
          </p:txBody>
        </p:sp>
        <p:cxnSp>
          <p:nvCxnSpPr>
            <p:cNvPr id="17" name="Straight Arrow Connector 16"/>
            <p:cNvCxnSpPr/>
            <p:nvPr/>
          </p:nvCxnSpPr>
          <p:spPr>
            <a:xfrm flipH="1">
              <a:off x="6955258" y="8764560"/>
              <a:ext cx="1084572" cy="0"/>
            </a:xfrm>
            <a:prstGeom prst="straightConnector1">
              <a:avLst/>
            </a:prstGeom>
            <a:ln>
              <a:solidFill>
                <a:srgbClr val="0070C0"/>
              </a:solidFill>
              <a:prstDash val="solid"/>
              <a:headEnd type="arrow"/>
              <a:tailEnd type="none"/>
            </a:ln>
          </p:spPr>
          <p:style>
            <a:lnRef idx="1">
              <a:schemeClr val="accent1"/>
            </a:lnRef>
            <a:fillRef idx="0">
              <a:schemeClr val="accent1"/>
            </a:fillRef>
            <a:effectRef idx="0">
              <a:schemeClr val="accent1"/>
            </a:effectRef>
            <a:fontRef idx="minor">
              <a:schemeClr val="tx1"/>
            </a:fontRef>
          </p:style>
        </p:cxnSp>
        <p:sp>
          <p:nvSpPr>
            <p:cNvPr id="18" name="TextBox 47"/>
            <p:cNvSpPr txBox="1"/>
            <p:nvPr/>
          </p:nvSpPr>
          <p:spPr>
            <a:xfrm>
              <a:off x="6882258" y="8763564"/>
              <a:ext cx="1251429" cy="246221"/>
            </a:xfrm>
            <a:prstGeom prst="rect">
              <a:avLst/>
            </a:prstGeom>
            <a:noFill/>
          </p:spPr>
          <p:txBody>
            <a:bodyPr wrap="square" rtlCol="0">
              <a:spAutoFit/>
            </a:bodyPr>
            <a:lstStyle>
              <a:defPPr>
                <a:defRPr lang="en-US"/>
              </a:defPPr>
              <a:lvl1pPr marL="0" algn="l" defTabSz="1523168" rtl="0" eaLnBrk="1" latinLnBrk="0" hangingPunct="1">
                <a:defRPr sz="2900" kern="1200">
                  <a:solidFill>
                    <a:schemeClr val="tx1"/>
                  </a:solidFill>
                  <a:latin typeface="+mn-lt"/>
                  <a:ea typeface="+mn-ea"/>
                  <a:cs typeface="+mn-cs"/>
                </a:defRPr>
              </a:lvl1pPr>
              <a:lvl2pPr marL="761584" algn="l" defTabSz="1523168" rtl="0" eaLnBrk="1" latinLnBrk="0" hangingPunct="1">
                <a:defRPr sz="2900" kern="1200">
                  <a:solidFill>
                    <a:schemeClr val="tx1"/>
                  </a:solidFill>
                  <a:latin typeface="+mn-lt"/>
                  <a:ea typeface="+mn-ea"/>
                  <a:cs typeface="+mn-cs"/>
                </a:defRPr>
              </a:lvl2pPr>
              <a:lvl3pPr marL="1523168" algn="l" defTabSz="1523168" rtl="0" eaLnBrk="1" latinLnBrk="0" hangingPunct="1">
                <a:defRPr sz="2900" kern="1200">
                  <a:solidFill>
                    <a:schemeClr val="tx1"/>
                  </a:solidFill>
                  <a:latin typeface="+mn-lt"/>
                  <a:ea typeface="+mn-ea"/>
                  <a:cs typeface="+mn-cs"/>
                </a:defRPr>
              </a:lvl3pPr>
              <a:lvl4pPr marL="2284752" algn="l" defTabSz="1523168" rtl="0" eaLnBrk="1" latinLnBrk="0" hangingPunct="1">
                <a:defRPr sz="2900" kern="1200">
                  <a:solidFill>
                    <a:schemeClr val="tx1"/>
                  </a:solidFill>
                  <a:latin typeface="+mn-lt"/>
                  <a:ea typeface="+mn-ea"/>
                  <a:cs typeface="+mn-cs"/>
                </a:defRPr>
              </a:lvl4pPr>
              <a:lvl5pPr marL="3046335" algn="l" defTabSz="1523168" rtl="0" eaLnBrk="1" latinLnBrk="0" hangingPunct="1">
                <a:defRPr sz="2900" kern="1200">
                  <a:solidFill>
                    <a:schemeClr val="tx1"/>
                  </a:solidFill>
                  <a:latin typeface="+mn-lt"/>
                  <a:ea typeface="+mn-ea"/>
                  <a:cs typeface="+mn-cs"/>
                </a:defRPr>
              </a:lvl5pPr>
              <a:lvl6pPr marL="3807919" algn="l" defTabSz="1523168" rtl="0" eaLnBrk="1" latinLnBrk="0" hangingPunct="1">
                <a:defRPr sz="2900" kern="1200">
                  <a:solidFill>
                    <a:schemeClr val="tx1"/>
                  </a:solidFill>
                  <a:latin typeface="+mn-lt"/>
                  <a:ea typeface="+mn-ea"/>
                  <a:cs typeface="+mn-cs"/>
                </a:defRPr>
              </a:lvl6pPr>
              <a:lvl7pPr marL="4569503" algn="l" defTabSz="1523168" rtl="0" eaLnBrk="1" latinLnBrk="0" hangingPunct="1">
                <a:defRPr sz="2900" kern="1200">
                  <a:solidFill>
                    <a:schemeClr val="tx1"/>
                  </a:solidFill>
                  <a:latin typeface="+mn-lt"/>
                  <a:ea typeface="+mn-ea"/>
                  <a:cs typeface="+mn-cs"/>
                </a:defRPr>
              </a:lvl7pPr>
              <a:lvl8pPr marL="5331087" algn="l" defTabSz="1523168" rtl="0" eaLnBrk="1" latinLnBrk="0" hangingPunct="1">
                <a:defRPr sz="2900" kern="1200">
                  <a:solidFill>
                    <a:schemeClr val="tx1"/>
                  </a:solidFill>
                  <a:latin typeface="+mn-lt"/>
                  <a:ea typeface="+mn-ea"/>
                  <a:cs typeface="+mn-cs"/>
                </a:defRPr>
              </a:lvl8pPr>
              <a:lvl9pPr marL="6092671" algn="l" defTabSz="1523168" rtl="0" eaLnBrk="1" latinLnBrk="0" hangingPunct="1">
                <a:defRPr sz="2900" kern="1200">
                  <a:solidFill>
                    <a:schemeClr val="tx1"/>
                  </a:solidFill>
                  <a:latin typeface="+mn-lt"/>
                  <a:ea typeface="+mn-ea"/>
                  <a:cs typeface="+mn-cs"/>
                </a:defRPr>
              </a:lvl9pPr>
            </a:lstStyle>
            <a:p>
              <a:pPr algn="ctr"/>
              <a:r>
                <a:rPr lang="en-US" sz="1000" i="1" dirty="0" err="1" smtClean="0">
                  <a:solidFill>
                    <a:srgbClr val="4F81BD"/>
                  </a:solidFill>
                </a:rPr>
                <a:t>Xanthine</a:t>
              </a:r>
              <a:r>
                <a:rPr lang="en-US" sz="1000" i="1" dirty="0" smtClean="0">
                  <a:solidFill>
                    <a:srgbClr val="4F81BD"/>
                  </a:solidFill>
                </a:rPr>
                <a:t> </a:t>
              </a:r>
              <a:r>
                <a:rPr lang="en-US" sz="1000" i="1" dirty="0" err="1" smtClean="0">
                  <a:solidFill>
                    <a:srgbClr val="4F81BD"/>
                  </a:solidFill>
                </a:rPr>
                <a:t>Oxidase</a:t>
              </a:r>
              <a:endParaRPr lang="en-SG" sz="1000" i="1" dirty="0">
                <a:solidFill>
                  <a:srgbClr val="4F81BD"/>
                </a:solidFill>
              </a:endParaRPr>
            </a:p>
          </p:txBody>
        </p:sp>
        <p:sp>
          <p:nvSpPr>
            <p:cNvPr id="19" name="Arc 18"/>
            <p:cNvSpPr/>
            <p:nvPr/>
          </p:nvSpPr>
          <p:spPr>
            <a:xfrm flipV="1">
              <a:off x="7082070" y="8005330"/>
              <a:ext cx="834286" cy="716280"/>
            </a:xfrm>
            <a:prstGeom prst="arc">
              <a:avLst>
                <a:gd name="adj1" fmla="val 12215537"/>
                <a:gd name="adj2" fmla="val 20581707"/>
              </a:avLst>
            </a:prstGeom>
            <a:ln>
              <a:solidFill>
                <a:srgbClr val="3333FF"/>
              </a:solidFill>
              <a:headEnd type="none"/>
              <a:tailEnd type="arrow"/>
            </a:ln>
          </p:spPr>
          <p:style>
            <a:lnRef idx="1">
              <a:schemeClr val="accent1"/>
            </a:lnRef>
            <a:fillRef idx="0">
              <a:schemeClr val="accent1"/>
            </a:fillRef>
            <a:effectRef idx="0">
              <a:schemeClr val="accent1"/>
            </a:effectRef>
            <a:fontRef idx="minor">
              <a:schemeClr val="tx1"/>
            </a:fontRef>
          </p:style>
          <p:txBody>
            <a:bodyPr lIns="91429" tIns="45715" rIns="91429" bIns="45715" rtlCol="0" anchor="ctr"/>
            <a:lstStyle>
              <a:defPPr>
                <a:defRPr lang="en-US"/>
              </a:defPPr>
              <a:lvl1pPr marL="0" algn="l" defTabSz="1523168" rtl="0" eaLnBrk="1" latinLnBrk="0" hangingPunct="1">
                <a:defRPr sz="2900" kern="1200">
                  <a:solidFill>
                    <a:schemeClr val="tx1"/>
                  </a:solidFill>
                  <a:latin typeface="+mn-lt"/>
                  <a:ea typeface="+mn-ea"/>
                  <a:cs typeface="+mn-cs"/>
                </a:defRPr>
              </a:lvl1pPr>
              <a:lvl2pPr marL="761584" algn="l" defTabSz="1523168" rtl="0" eaLnBrk="1" latinLnBrk="0" hangingPunct="1">
                <a:defRPr sz="2900" kern="1200">
                  <a:solidFill>
                    <a:schemeClr val="tx1"/>
                  </a:solidFill>
                  <a:latin typeface="+mn-lt"/>
                  <a:ea typeface="+mn-ea"/>
                  <a:cs typeface="+mn-cs"/>
                </a:defRPr>
              </a:lvl2pPr>
              <a:lvl3pPr marL="1523168" algn="l" defTabSz="1523168" rtl="0" eaLnBrk="1" latinLnBrk="0" hangingPunct="1">
                <a:defRPr sz="2900" kern="1200">
                  <a:solidFill>
                    <a:schemeClr val="tx1"/>
                  </a:solidFill>
                  <a:latin typeface="+mn-lt"/>
                  <a:ea typeface="+mn-ea"/>
                  <a:cs typeface="+mn-cs"/>
                </a:defRPr>
              </a:lvl3pPr>
              <a:lvl4pPr marL="2284752" algn="l" defTabSz="1523168" rtl="0" eaLnBrk="1" latinLnBrk="0" hangingPunct="1">
                <a:defRPr sz="2900" kern="1200">
                  <a:solidFill>
                    <a:schemeClr val="tx1"/>
                  </a:solidFill>
                  <a:latin typeface="+mn-lt"/>
                  <a:ea typeface="+mn-ea"/>
                  <a:cs typeface="+mn-cs"/>
                </a:defRPr>
              </a:lvl4pPr>
              <a:lvl5pPr marL="3046335" algn="l" defTabSz="1523168" rtl="0" eaLnBrk="1" latinLnBrk="0" hangingPunct="1">
                <a:defRPr sz="2900" kern="1200">
                  <a:solidFill>
                    <a:schemeClr val="tx1"/>
                  </a:solidFill>
                  <a:latin typeface="+mn-lt"/>
                  <a:ea typeface="+mn-ea"/>
                  <a:cs typeface="+mn-cs"/>
                </a:defRPr>
              </a:lvl5pPr>
              <a:lvl6pPr marL="3807919" algn="l" defTabSz="1523168" rtl="0" eaLnBrk="1" latinLnBrk="0" hangingPunct="1">
                <a:defRPr sz="2900" kern="1200">
                  <a:solidFill>
                    <a:schemeClr val="tx1"/>
                  </a:solidFill>
                  <a:latin typeface="+mn-lt"/>
                  <a:ea typeface="+mn-ea"/>
                  <a:cs typeface="+mn-cs"/>
                </a:defRPr>
              </a:lvl6pPr>
              <a:lvl7pPr marL="4569503" algn="l" defTabSz="1523168" rtl="0" eaLnBrk="1" latinLnBrk="0" hangingPunct="1">
                <a:defRPr sz="2900" kern="1200">
                  <a:solidFill>
                    <a:schemeClr val="tx1"/>
                  </a:solidFill>
                  <a:latin typeface="+mn-lt"/>
                  <a:ea typeface="+mn-ea"/>
                  <a:cs typeface="+mn-cs"/>
                </a:defRPr>
              </a:lvl7pPr>
              <a:lvl8pPr marL="5331087" algn="l" defTabSz="1523168" rtl="0" eaLnBrk="1" latinLnBrk="0" hangingPunct="1">
                <a:defRPr sz="2900" kern="1200">
                  <a:solidFill>
                    <a:schemeClr val="tx1"/>
                  </a:solidFill>
                  <a:latin typeface="+mn-lt"/>
                  <a:ea typeface="+mn-ea"/>
                  <a:cs typeface="+mn-cs"/>
                </a:defRPr>
              </a:lvl8pPr>
              <a:lvl9pPr marL="6092671" algn="l" defTabSz="1523168" rtl="0" eaLnBrk="1" latinLnBrk="0" hangingPunct="1">
                <a:defRPr sz="2900" kern="1200">
                  <a:solidFill>
                    <a:schemeClr val="tx1"/>
                  </a:solidFill>
                  <a:latin typeface="+mn-lt"/>
                  <a:ea typeface="+mn-ea"/>
                  <a:cs typeface="+mn-cs"/>
                </a:defRPr>
              </a:lvl9pPr>
            </a:lstStyle>
            <a:p>
              <a:pPr algn="ctr"/>
              <a:endParaRPr lang="en-SG"/>
            </a:p>
          </p:txBody>
        </p:sp>
        <p:sp>
          <p:nvSpPr>
            <p:cNvPr id="20" name="TextBox 49"/>
            <p:cNvSpPr txBox="1"/>
            <p:nvPr/>
          </p:nvSpPr>
          <p:spPr>
            <a:xfrm>
              <a:off x="6621544" y="8306364"/>
              <a:ext cx="1001143" cy="246221"/>
            </a:xfrm>
            <a:prstGeom prst="rect">
              <a:avLst/>
            </a:prstGeom>
            <a:noFill/>
          </p:spPr>
          <p:txBody>
            <a:bodyPr wrap="square" rtlCol="0">
              <a:spAutoFit/>
            </a:bodyPr>
            <a:lstStyle>
              <a:defPPr>
                <a:defRPr lang="en-US"/>
              </a:defPPr>
              <a:lvl1pPr marL="0" algn="l" defTabSz="1523168" rtl="0" eaLnBrk="1" latinLnBrk="0" hangingPunct="1">
                <a:defRPr sz="2900" kern="1200">
                  <a:solidFill>
                    <a:schemeClr val="tx1"/>
                  </a:solidFill>
                  <a:latin typeface="+mn-lt"/>
                  <a:ea typeface="+mn-ea"/>
                  <a:cs typeface="+mn-cs"/>
                </a:defRPr>
              </a:lvl1pPr>
              <a:lvl2pPr marL="761584" algn="l" defTabSz="1523168" rtl="0" eaLnBrk="1" latinLnBrk="0" hangingPunct="1">
                <a:defRPr sz="2900" kern="1200">
                  <a:solidFill>
                    <a:schemeClr val="tx1"/>
                  </a:solidFill>
                  <a:latin typeface="+mn-lt"/>
                  <a:ea typeface="+mn-ea"/>
                  <a:cs typeface="+mn-cs"/>
                </a:defRPr>
              </a:lvl2pPr>
              <a:lvl3pPr marL="1523168" algn="l" defTabSz="1523168" rtl="0" eaLnBrk="1" latinLnBrk="0" hangingPunct="1">
                <a:defRPr sz="2900" kern="1200">
                  <a:solidFill>
                    <a:schemeClr val="tx1"/>
                  </a:solidFill>
                  <a:latin typeface="+mn-lt"/>
                  <a:ea typeface="+mn-ea"/>
                  <a:cs typeface="+mn-cs"/>
                </a:defRPr>
              </a:lvl3pPr>
              <a:lvl4pPr marL="2284752" algn="l" defTabSz="1523168" rtl="0" eaLnBrk="1" latinLnBrk="0" hangingPunct="1">
                <a:defRPr sz="2900" kern="1200">
                  <a:solidFill>
                    <a:schemeClr val="tx1"/>
                  </a:solidFill>
                  <a:latin typeface="+mn-lt"/>
                  <a:ea typeface="+mn-ea"/>
                  <a:cs typeface="+mn-cs"/>
                </a:defRPr>
              </a:lvl4pPr>
              <a:lvl5pPr marL="3046335" algn="l" defTabSz="1523168" rtl="0" eaLnBrk="1" latinLnBrk="0" hangingPunct="1">
                <a:defRPr sz="2900" kern="1200">
                  <a:solidFill>
                    <a:schemeClr val="tx1"/>
                  </a:solidFill>
                  <a:latin typeface="+mn-lt"/>
                  <a:ea typeface="+mn-ea"/>
                  <a:cs typeface="+mn-cs"/>
                </a:defRPr>
              </a:lvl5pPr>
              <a:lvl6pPr marL="3807919" algn="l" defTabSz="1523168" rtl="0" eaLnBrk="1" latinLnBrk="0" hangingPunct="1">
                <a:defRPr sz="2900" kern="1200">
                  <a:solidFill>
                    <a:schemeClr val="tx1"/>
                  </a:solidFill>
                  <a:latin typeface="+mn-lt"/>
                  <a:ea typeface="+mn-ea"/>
                  <a:cs typeface="+mn-cs"/>
                </a:defRPr>
              </a:lvl6pPr>
              <a:lvl7pPr marL="4569503" algn="l" defTabSz="1523168" rtl="0" eaLnBrk="1" latinLnBrk="0" hangingPunct="1">
                <a:defRPr sz="2900" kern="1200">
                  <a:solidFill>
                    <a:schemeClr val="tx1"/>
                  </a:solidFill>
                  <a:latin typeface="+mn-lt"/>
                  <a:ea typeface="+mn-ea"/>
                  <a:cs typeface="+mn-cs"/>
                </a:defRPr>
              </a:lvl7pPr>
              <a:lvl8pPr marL="5331087" algn="l" defTabSz="1523168" rtl="0" eaLnBrk="1" latinLnBrk="0" hangingPunct="1">
                <a:defRPr sz="2900" kern="1200">
                  <a:solidFill>
                    <a:schemeClr val="tx1"/>
                  </a:solidFill>
                  <a:latin typeface="+mn-lt"/>
                  <a:ea typeface="+mn-ea"/>
                  <a:cs typeface="+mn-cs"/>
                </a:defRPr>
              </a:lvl8pPr>
              <a:lvl9pPr marL="6092671" algn="l" defTabSz="1523168" rtl="0" eaLnBrk="1" latinLnBrk="0" hangingPunct="1">
                <a:defRPr sz="2900" kern="1200">
                  <a:solidFill>
                    <a:schemeClr val="tx1"/>
                  </a:solidFill>
                  <a:latin typeface="+mn-lt"/>
                  <a:ea typeface="+mn-ea"/>
                  <a:cs typeface="+mn-cs"/>
                </a:defRPr>
              </a:lvl9pPr>
            </a:lstStyle>
            <a:p>
              <a:pPr algn="ctr"/>
              <a:r>
                <a:rPr lang="en-US" sz="1000" b="1" dirty="0" smtClean="0">
                  <a:solidFill>
                    <a:schemeClr val="accent6">
                      <a:lumMod val="75000"/>
                    </a:schemeClr>
                  </a:solidFill>
                </a:rPr>
                <a:t>O</a:t>
              </a:r>
              <a:r>
                <a:rPr lang="en-US" sz="1000" b="1" baseline="-25000" dirty="0" smtClean="0">
                  <a:solidFill>
                    <a:schemeClr val="accent6">
                      <a:lumMod val="75000"/>
                    </a:schemeClr>
                  </a:solidFill>
                </a:rPr>
                <a:t>2</a:t>
              </a:r>
              <a:r>
                <a:rPr lang="en-US" sz="1000" b="1" dirty="0" smtClean="0">
                  <a:solidFill>
                    <a:schemeClr val="accent6">
                      <a:lumMod val="75000"/>
                    </a:schemeClr>
                  </a:solidFill>
                </a:rPr>
                <a:t> , H</a:t>
              </a:r>
              <a:r>
                <a:rPr lang="en-US" sz="1000" b="1" baseline="-25000" dirty="0" smtClean="0">
                  <a:solidFill>
                    <a:schemeClr val="accent6">
                      <a:lumMod val="75000"/>
                    </a:schemeClr>
                  </a:solidFill>
                </a:rPr>
                <a:t>2</a:t>
              </a:r>
              <a:r>
                <a:rPr lang="en-US" sz="1000" b="1" dirty="0" smtClean="0">
                  <a:solidFill>
                    <a:schemeClr val="accent6">
                      <a:lumMod val="75000"/>
                    </a:schemeClr>
                  </a:solidFill>
                </a:rPr>
                <a:t>O</a:t>
              </a:r>
              <a:endParaRPr lang="en-SG" sz="1000" b="1" baseline="30000" dirty="0">
                <a:solidFill>
                  <a:schemeClr val="accent6">
                    <a:lumMod val="75000"/>
                  </a:schemeClr>
                </a:solidFill>
              </a:endParaRPr>
            </a:p>
          </p:txBody>
        </p:sp>
        <p:sp>
          <p:nvSpPr>
            <p:cNvPr id="21" name="TextBox 50"/>
            <p:cNvSpPr txBox="1"/>
            <p:nvPr/>
          </p:nvSpPr>
          <p:spPr>
            <a:xfrm>
              <a:off x="7415784" y="8292509"/>
              <a:ext cx="1001143" cy="246221"/>
            </a:xfrm>
            <a:prstGeom prst="rect">
              <a:avLst/>
            </a:prstGeom>
            <a:noFill/>
          </p:spPr>
          <p:txBody>
            <a:bodyPr wrap="square" rtlCol="0">
              <a:spAutoFit/>
            </a:bodyPr>
            <a:lstStyle>
              <a:defPPr>
                <a:defRPr lang="en-US"/>
              </a:defPPr>
              <a:lvl1pPr marL="0" algn="l" defTabSz="1523168" rtl="0" eaLnBrk="1" latinLnBrk="0" hangingPunct="1">
                <a:defRPr sz="2900" kern="1200">
                  <a:solidFill>
                    <a:schemeClr val="tx1"/>
                  </a:solidFill>
                  <a:latin typeface="+mn-lt"/>
                  <a:ea typeface="+mn-ea"/>
                  <a:cs typeface="+mn-cs"/>
                </a:defRPr>
              </a:lvl1pPr>
              <a:lvl2pPr marL="761584" algn="l" defTabSz="1523168" rtl="0" eaLnBrk="1" latinLnBrk="0" hangingPunct="1">
                <a:defRPr sz="2900" kern="1200">
                  <a:solidFill>
                    <a:schemeClr val="tx1"/>
                  </a:solidFill>
                  <a:latin typeface="+mn-lt"/>
                  <a:ea typeface="+mn-ea"/>
                  <a:cs typeface="+mn-cs"/>
                </a:defRPr>
              </a:lvl2pPr>
              <a:lvl3pPr marL="1523168" algn="l" defTabSz="1523168" rtl="0" eaLnBrk="1" latinLnBrk="0" hangingPunct="1">
                <a:defRPr sz="2900" kern="1200">
                  <a:solidFill>
                    <a:schemeClr val="tx1"/>
                  </a:solidFill>
                  <a:latin typeface="+mn-lt"/>
                  <a:ea typeface="+mn-ea"/>
                  <a:cs typeface="+mn-cs"/>
                </a:defRPr>
              </a:lvl3pPr>
              <a:lvl4pPr marL="2284752" algn="l" defTabSz="1523168" rtl="0" eaLnBrk="1" latinLnBrk="0" hangingPunct="1">
                <a:defRPr sz="2900" kern="1200">
                  <a:solidFill>
                    <a:schemeClr val="tx1"/>
                  </a:solidFill>
                  <a:latin typeface="+mn-lt"/>
                  <a:ea typeface="+mn-ea"/>
                  <a:cs typeface="+mn-cs"/>
                </a:defRPr>
              </a:lvl4pPr>
              <a:lvl5pPr marL="3046335" algn="l" defTabSz="1523168" rtl="0" eaLnBrk="1" latinLnBrk="0" hangingPunct="1">
                <a:defRPr sz="2900" kern="1200">
                  <a:solidFill>
                    <a:schemeClr val="tx1"/>
                  </a:solidFill>
                  <a:latin typeface="+mn-lt"/>
                  <a:ea typeface="+mn-ea"/>
                  <a:cs typeface="+mn-cs"/>
                </a:defRPr>
              </a:lvl5pPr>
              <a:lvl6pPr marL="3807919" algn="l" defTabSz="1523168" rtl="0" eaLnBrk="1" latinLnBrk="0" hangingPunct="1">
                <a:defRPr sz="2900" kern="1200">
                  <a:solidFill>
                    <a:schemeClr val="tx1"/>
                  </a:solidFill>
                  <a:latin typeface="+mn-lt"/>
                  <a:ea typeface="+mn-ea"/>
                  <a:cs typeface="+mn-cs"/>
                </a:defRPr>
              </a:lvl6pPr>
              <a:lvl7pPr marL="4569503" algn="l" defTabSz="1523168" rtl="0" eaLnBrk="1" latinLnBrk="0" hangingPunct="1">
                <a:defRPr sz="2900" kern="1200">
                  <a:solidFill>
                    <a:schemeClr val="tx1"/>
                  </a:solidFill>
                  <a:latin typeface="+mn-lt"/>
                  <a:ea typeface="+mn-ea"/>
                  <a:cs typeface="+mn-cs"/>
                </a:defRPr>
              </a:lvl7pPr>
              <a:lvl8pPr marL="5331087" algn="l" defTabSz="1523168" rtl="0" eaLnBrk="1" latinLnBrk="0" hangingPunct="1">
                <a:defRPr sz="2900" kern="1200">
                  <a:solidFill>
                    <a:schemeClr val="tx1"/>
                  </a:solidFill>
                  <a:latin typeface="+mn-lt"/>
                  <a:ea typeface="+mn-ea"/>
                  <a:cs typeface="+mn-cs"/>
                </a:defRPr>
              </a:lvl8pPr>
              <a:lvl9pPr marL="6092671" algn="l" defTabSz="1523168" rtl="0" eaLnBrk="1" latinLnBrk="0" hangingPunct="1">
                <a:defRPr sz="2900" kern="1200">
                  <a:solidFill>
                    <a:schemeClr val="tx1"/>
                  </a:solidFill>
                  <a:latin typeface="+mn-lt"/>
                  <a:ea typeface="+mn-ea"/>
                  <a:cs typeface="+mn-cs"/>
                </a:defRPr>
              </a:lvl9pPr>
            </a:lstStyle>
            <a:p>
              <a:pPr algn="ctr"/>
              <a:r>
                <a:rPr lang="en-US" sz="1000" b="1" dirty="0" smtClean="0">
                  <a:solidFill>
                    <a:schemeClr val="accent6">
                      <a:lumMod val="75000"/>
                    </a:schemeClr>
                  </a:solidFill>
                </a:rPr>
                <a:t>H+, O</a:t>
              </a:r>
              <a:r>
                <a:rPr lang="en-US" sz="1000" b="1" baseline="-25000" dirty="0" smtClean="0">
                  <a:solidFill>
                    <a:schemeClr val="accent6">
                      <a:lumMod val="75000"/>
                    </a:schemeClr>
                  </a:solidFill>
                </a:rPr>
                <a:t>2</a:t>
              </a:r>
              <a:r>
                <a:rPr lang="en-US" sz="1000" b="1" baseline="30000" dirty="0" smtClean="0">
                  <a:solidFill>
                    <a:schemeClr val="accent6">
                      <a:lumMod val="75000"/>
                    </a:schemeClr>
                  </a:solidFill>
                </a:rPr>
                <a:t>.-</a:t>
              </a:r>
              <a:endParaRPr lang="en-SG" sz="1000" b="1" baseline="30000" dirty="0">
                <a:solidFill>
                  <a:schemeClr val="accent6">
                    <a:lumMod val="75000"/>
                  </a:schemeClr>
                </a:solidFill>
              </a:endParaRPr>
            </a:p>
          </p:txBody>
        </p:sp>
        <p:sp>
          <p:nvSpPr>
            <p:cNvPr id="22" name="TextBox 51"/>
            <p:cNvSpPr txBox="1"/>
            <p:nvPr/>
          </p:nvSpPr>
          <p:spPr>
            <a:xfrm>
              <a:off x="7921625" y="8614930"/>
              <a:ext cx="1374903" cy="461655"/>
            </a:xfrm>
            <a:prstGeom prst="rect">
              <a:avLst/>
            </a:prstGeom>
            <a:noFill/>
            <a:ln>
              <a:noFill/>
            </a:ln>
          </p:spPr>
          <p:txBody>
            <a:bodyPr wrap="square" lIns="91429" tIns="45715" rIns="91429" bIns="45715" rtlCol="0">
              <a:spAutoFit/>
            </a:bodyPr>
            <a:lstStyle>
              <a:defPPr>
                <a:defRPr lang="en-US"/>
              </a:defPPr>
              <a:lvl1pPr marL="0" algn="l" defTabSz="1523168" rtl="0" eaLnBrk="1" latinLnBrk="0" hangingPunct="1">
                <a:defRPr sz="2900" kern="1200">
                  <a:solidFill>
                    <a:schemeClr val="tx1"/>
                  </a:solidFill>
                  <a:latin typeface="+mn-lt"/>
                  <a:ea typeface="+mn-ea"/>
                  <a:cs typeface="+mn-cs"/>
                </a:defRPr>
              </a:lvl1pPr>
              <a:lvl2pPr marL="761584" algn="l" defTabSz="1523168" rtl="0" eaLnBrk="1" latinLnBrk="0" hangingPunct="1">
                <a:defRPr sz="2900" kern="1200">
                  <a:solidFill>
                    <a:schemeClr val="tx1"/>
                  </a:solidFill>
                  <a:latin typeface="+mn-lt"/>
                  <a:ea typeface="+mn-ea"/>
                  <a:cs typeface="+mn-cs"/>
                </a:defRPr>
              </a:lvl2pPr>
              <a:lvl3pPr marL="1523168" algn="l" defTabSz="1523168" rtl="0" eaLnBrk="1" latinLnBrk="0" hangingPunct="1">
                <a:defRPr sz="2900" kern="1200">
                  <a:solidFill>
                    <a:schemeClr val="tx1"/>
                  </a:solidFill>
                  <a:latin typeface="+mn-lt"/>
                  <a:ea typeface="+mn-ea"/>
                  <a:cs typeface="+mn-cs"/>
                </a:defRPr>
              </a:lvl3pPr>
              <a:lvl4pPr marL="2284752" algn="l" defTabSz="1523168" rtl="0" eaLnBrk="1" latinLnBrk="0" hangingPunct="1">
                <a:defRPr sz="2900" kern="1200">
                  <a:solidFill>
                    <a:schemeClr val="tx1"/>
                  </a:solidFill>
                  <a:latin typeface="+mn-lt"/>
                  <a:ea typeface="+mn-ea"/>
                  <a:cs typeface="+mn-cs"/>
                </a:defRPr>
              </a:lvl4pPr>
              <a:lvl5pPr marL="3046335" algn="l" defTabSz="1523168" rtl="0" eaLnBrk="1" latinLnBrk="0" hangingPunct="1">
                <a:defRPr sz="2900" kern="1200">
                  <a:solidFill>
                    <a:schemeClr val="tx1"/>
                  </a:solidFill>
                  <a:latin typeface="+mn-lt"/>
                  <a:ea typeface="+mn-ea"/>
                  <a:cs typeface="+mn-cs"/>
                </a:defRPr>
              </a:lvl5pPr>
              <a:lvl6pPr marL="3807919" algn="l" defTabSz="1523168" rtl="0" eaLnBrk="1" latinLnBrk="0" hangingPunct="1">
                <a:defRPr sz="2900" kern="1200">
                  <a:solidFill>
                    <a:schemeClr val="tx1"/>
                  </a:solidFill>
                  <a:latin typeface="+mn-lt"/>
                  <a:ea typeface="+mn-ea"/>
                  <a:cs typeface="+mn-cs"/>
                </a:defRPr>
              </a:lvl6pPr>
              <a:lvl7pPr marL="4569503" algn="l" defTabSz="1523168" rtl="0" eaLnBrk="1" latinLnBrk="0" hangingPunct="1">
                <a:defRPr sz="2900" kern="1200">
                  <a:solidFill>
                    <a:schemeClr val="tx1"/>
                  </a:solidFill>
                  <a:latin typeface="+mn-lt"/>
                  <a:ea typeface="+mn-ea"/>
                  <a:cs typeface="+mn-cs"/>
                </a:defRPr>
              </a:lvl7pPr>
              <a:lvl8pPr marL="5331087" algn="l" defTabSz="1523168" rtl="0" eaLnBrk="1" latinLnBrk="0" hangingPunct="1">
                <a:defRPr sz="2900" kern="1200">
                  <a:solidFill>
                    <a:schemeClr val="tx1"/>
                  </a:solidFill>
                  <a:latin typeface="+mn-lt"/>
                  <a:ea typeface="+mn-ea"/>
                  <a:cs typeface="+mn-cs"/>
                </a:defRPr>
              </a:lvl8pPr>
              <a:lvl9pPr marL="6092671" algn="l" defTabSz="1523168" rtl="0" eaLnBrk="1" latinLnBrk="0" hangingPunct="1">
                <a:defRPr sz="2900" kern="1200">
                  <a:solidFill>
                    <a:schemeClr val="tx1"/>
                  </a:solidFill>
                  <a:latin typeface="+mn-lt"/>
                  <a:ea typeface="+mn-ea"/>
                  <a:cs typeface="+mn-cs"/>
                </a:defRPr>
              </a:lvl9pPr>
            </a:lstStyle>
            <a:p>
              <a:pPr algn="ctr"/>
              <a:r>
                <a:rPr lang="en-US" sz="1200" dirty="0" smtClean="0"/>
                <a:t>1-methyluric Acid</a:t>
              </a:r>
              <a:endParaRPr lang="en-SG" sz="1200" dirty="0"/>
            </a:p>
          </p:txBody>
        </p:sp>
        <p:sp>
          <p:nvSpPr>
            <p:cNvPr id="24" name="TextBox 54"/>
            <p:cNvSpPr txBox="1"/>
            <p:nvPr/>
          </p:nvSpPr>
          <p:spPr>
            <a:xfrm>
              <a:off x="679599" y="8610600"/>
              <a:ext cx="1556539" cy="276989"/>
            </a:xfrm>
            <a:prstGeom prst="rect">
              <a:avLst/>
            </a:prstGeom>
            <a:noFill/>
            <a:ln>
              <a:noFill/>
            </a:ln>
          </p:spPr>
          <p:txBody>
            <a:bodyPr wrap="square" lIns="91429" tIns="45715" rIns="91429" bIns="45715" rtlCol="0">
              <a:spAutoFit/>
            </a:bodyPr>
            <a:lstStyle>
              <a:defPPr>
                <a:defRPr lang="en-US"/>
              </a:defPPr>
              <a:lvl1pPr marL="0" algn="l" defTabSz="1523168" rtl="0" eaLnBrk="1" latinLnBrk="0" hangingPunct="1">
                <a:defRPr sz="2900" kern="1200">
                  <a:solidFill>
                    <a:schemeClr val="tx1"/>
                  </a:solidFill>
                  <a:latin typeface="+mn-lt"/>
                  <a:ea typeface="+mn-ea"/>
                  <a:cs typeface="+mn-cs"/>
                </a:defRPr>
              </a:lvl1pPr>
              <a:lvl2pPr marL="761584" algn="l" defTabSz="1523168" rtl="0" eaLnBrk="1" latinLnBrk="0" hangingPunct="1">
                <a:defRPr sz="2900" kern="1200">
                  <a:solidFill>
                    <a:schemeClr val="tx1"/>
                  </a:solidFill>
                  <a:latin typeface="+mn-lt"/>
                  <a:ea typeface="+mn-ea"/>
                  <a:cs typeface="+mn-cs"/>
                </a:defRPr>
              </a:lvl2pPr>
              <a:lvl3pPr marL="1523168" algn="l" defTabSz="1523168" rtl="0" eaLnBrk="1" latinLnBrk="0" hangingPunct="1">
                <a:defRPr sz="2900" kern="1200">
                  <a:solidFill>
                    <a:schemeClr val="tx1"/>
                  </a:solidFill>
                  <a:latin typeface="+mn-lt"/>
                  <a:ea typeface="+mn-ea"/>
                  <a:cs typeface="+mn-cs"/>
                </a:defRPr>
              </a:lvl3pPr>
              <a:lvl4pPr marL="2284752" algn="l" defTabSz="1523168" rtl="0" eaLnBrk="1" latinLnBrk="0" hangingPunct="1">
                <a:defRPr sz="2900" kern="1200">
                  <a:solidFill>
                    <a:schemeClr val="tx1"/>
                  </a:solidFill>
                  <a:latin typeface="+mn-lt"/>
                  <a:ea typeface="+mn-ea"/>
                  <a:cs typeface="+mn-cs"/>
                </a:defRPr>
              </a:lvl4pPr>
              <a:lvl5pPr marL="3046335" algn="l" defTabSz="1523168" rtl="0" eaLnBrk="1" latinLnBrk="0" hangingPunct="1">
                <a:defRPr sz="2900" kern="1200">
                  <a:solidFill>
                    <a:schemeClr val="tx1"/>
                  </a:solidFill>
                  <a:latin typeface="+mn-lt"/>
                  <a:ea typeface="+mn-ea"/>
                  <a:cs typeface="+mn-cs"/>
                </a:defRPr>
              </a:lvl5pPr>
              <a:lvl6pPr marL="3807919" algn="l" defTabSz="1523168" rtl="0" eaLnBrk="1" latinLnBrk="0" hangingPunct="1">
                <a:defRPr sz="2900" kern="1200">
                  <a:solidFill>
                    <a:schemeClr val="tx1"/>
                  </a:solidFill>
                  <a:latin typeface="+mn-lt"/>
                  <a:ea typeface="+mn-ea"/>
                  <a:cs typeface="+mn-cs"/>
                </a:defRPr>
              </a:lvl6pPr>
              <a:lvl7pPr marL="4569503" algn="l" defTabSz="1523168" rtl="0" eaLnBrk="1" latinLnBrk="0" hangingPunct="1">
                <a:defRPr sz="2900" kern="1200">
                  <a:solidFill>
                    <a:schemeClr val="tx1"/>
                  </a:solidFill>
                  <a:latin typeface="+mn-lt"/>
                  <a:ea typeface="+mn-ea"/>
                  <a:cs typeface="+mn-cs"/>
                </a:defRPr>
              </a:lvl7pPr>
              <a:lvl8pPr marL="5331087" algn="l" defTabSz="1523168" rtl="0" eaLnBrk="1" latinLnBrk="0" hangingPunct="1">
                <a:defRPr sz="2900" kern="1200">
                  <a:solidFill>
                    <a:schemeClr val="tx1"/>
                  </a:solidFill>
                  <a:latin typeface="+mn-lt"/>
                  <a:ea typeface="+mn-ea"/>
                  <a:cs typeface="+mn-cs"/>
                </a:defRPr>
              </a:lvl8pPr>
              <a:lvl9pPr marL="6092671" algn="l" defTabSz="1523168" rtl="0" eaLnBrk="1" latinLnBrk="0" hangingPunct="1">
                <a:defRPr sz="2900" kern="1200">
                  <a:solidFill>
                    <a:schemeClr val="tx1"/>
                  </a:solidFill>
                  <a:latin typeface="+mn-lt"/>
                  <a:ea typeface="+mn-ea"/>
                  <a:cs typeface="+mn-cs"/>
                </a:defRPr>
              </a:lvl9pPr>
            </a:lstStyle>
            <a:p>
              <a:pPr algn="ctr"/>
              <a:r>
                <a:rPr lang="en-US" sz="1200" dirty="0" smtClean="0"/>
                <a:t>1-methylguanosine</a:t>
              </a:r>
              <a:endParaRPr lang="en-SG" sz="1200" dirty="0"/>
            </a:p>
          </p:txBody>
        </p:sp>
        <p:cxnSp>
          <p:nvCxnSpPr>
            <p:cNvPr id="25" name="Straight Arrow Connector 24"/>
            <p:cNvCxnSpPr/>
            <p:nvPr/>
          </p:nvCxnSpPr>
          <p:spPr>
            <a:xfrm flipH="1">
              <a:off x="2112653" y="8760230"/>
              <a:ext cx="1084572" cy="0"/>
            </a:xfrm>
            <a:prstGeom prst="straightConnector1">
              <a:avLst/>
            </a:prstGeom>
            <a:ln>
              <a:solidFill>
                <a:srgbClr val="0070C0"/>
              </a:solidFill>
              <a:prstDash val="solid"/>
              <a:headEnd type="arrow"/>
              <a:tailEnd type="none"/>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V="1">
              <a:off x="2329995" y="8001000"/>
              <a:ext cx="834286" cy="716280"/>
            </a:xfrm>
            <a:prstGeom prst="arc">
              <a:avLst>
                <a:gd name="adj1" fmla="val 12215537"/>
                <a:gd name="adj2" fmla="val 20581707"/>
              </a:avLst>
            </a:prstGeom>
            <a:ln>
              <a:solidFill>
                <a:srgbClr val="3333FF"/>
              </a:solidFill>
              <a:headEnd type="none"/>
              <a:tailEnd type="arrow"/>
            </a:ln>
          </p:spPr>
          <p:style>
            <a:lnRef idx="1">
              <a:schemeClr val="accent1"/>
            </a:lnRef>
            <a:fillRef idx="0">
              <a:schemeClr val="accent1"/>
            </a:fillRef>
            <a:effectRef idx="0">
              <a:schemeClr val="accent1"/>
            </a:effectRef>
            <a:fontRef idx="minor">
              <a:schemeClr val="tx1"/>
            </a:fontRef>
          </p:style>
          <p:txBody>
            <a:bodyPr lIns="91429" tIns="45715" rIns="91429" bIns="45715" rtlCol="0" anchor="ctr"/>
            <a:lstStyle>
              <a:defPPr>
                <a:defRPr lang="en-US"/>
              </a:defPPr>
              <a:lvl1pPr marL="0" algn="l" defTabSz="1523168" rtl="0" eaLnBrk="1" latinLnBrk="0" hangingPunct="1">
                <a:defRPr sz="2900" kern="1200">
                  <a:solidFill>
                    <a:schemeClr val="tx1"/>
                  </a:solidFill>
                  <a:latin typeface="+mn-lt"/>
                  <a:ea typeface="+mn-ea"/>
                  <a:cs typeface="+mn-cs"/>
                </a:defRPr>
              </a:lvl1pPr>
              <a:lvl2pPr marL="761584" algn="l" defTabSz="1523168" rtl="0" eaLnBrk="1" latinLnBrk="0" hangingPunct="1">
                <a:defRPr sz="2900" kern="1200">
                  <a:solidFill>
                    <a:schemeClr val="tx1"/>
                  </a:solidFill>
                  <a:latin typeface="+mn-lt"/>
                  <a:ea typeface="+mn-ea"/>
                  <a:cs typeface="+mn-cs"/>
                </a:defRPr>
              </a:lvl2pPr>
              <a:lvl3pPr marL="1523168" algn="l" defTabSz="1523168" rtl="0" eaLnBrk="1" latinLnBrk="0" hangingPunct="1">
                <a:defRPr sz="2900" kern="1200">
                  <a:solidFill>
                    <a:schemeClr val="tx1"/>
                  </a:solidFill>
                  <a:latin typeface="+mn-lt"/>
                  <a:ea typeface="+mn-ea"/>
                  <a:cs typeface="+mn-cs"/>
                </a:defRPr>
              </a:lvl3pPr>
              <a:lvl4pPr marL="2284752" algn="l" defTabSz="1523168" rtl="0" eaLnBrk="1" latinLnBrk="0" hangingPunct="1">
                <a:defRPr sz="2900" kern="1200">
                  <a:solidFill>
                    <a:schemeClr val="tx1"/>
                  </a:solidFill>
                  <a:latin typeface="+mn-lt"/>
                  <a:ea typeface="+mn-ea"/>
                  <a:cs typeface="+mn-cs"/>
                </a:defRPr>
              </a:lvl4pPr>
              <a:lvl5pPr marL="3046335" algn="l" defTabSz="1523168" rtl="0" eaLnBrk="1" latinLnBrk="0" hangingPunct="1">
                <a:defRPr sz="2900" kern="1200">
                  <a:solidFill>
                    <a:schemeClr val="tx1"/>
                  </a:solidFill>
                  <a:latin typeface="+mn-lt"/>
                  <a:ea typeface="+mn-ea"/>
                  <a:cs typeface="+mn-cs"/>
                </a:defRPr>
              </a:lvl5pPr>
              <a:lvl6pPr marL="3807919" algn="l" defTabSz="1523168" rtl="0" eaLnBrk="1" latinLnBrk="0" hangingPunct="1">
                <a:defRPr sz="2900" kern="1200">
                  <a:solidFill>
                    <a:schemeClr val="tx1"/>
                  </a:solidFill>
                  <a:latin typeface="+mn-lt"/>
                  <a:ea typeface="+mn-ea"/>
                  <a:cs typeface="+mn-cs"/>
                </a:defRPr>
              </a:lvl6pPr>
              <a:lvl7pPr marL="4569503" algn="l" defTabSz="1523168" rtl="0" eaLnBrk="1" latinLnBrk="0" hangingPunct="1">
                <a:defRPr sz="2900" kern="1200">
                  <a:solidFill>
                    <a:schemeClr val="tx1"/>
                  </a:solidFill>
                  <a:latin typeface="+mn-lt"/>
                  <a:ea typeface="+mn-ea"/>
                  <a:cs typeface="+mn-cs"/>
                </a:defRPr>
              </a:lvl7pPr>
              <a:lvl8pPr marL="5331087" algn="l" defTabSz="1523168" rtl="0" eaLnBrk="1" latinLnBrk="0" hangingPunct="1">
                <a:defRPr sz="2900" kern="1200">
                  <a:solidFill>
                    <a:schemeClr val="tx1"/>
                  </a:solidFill>
                  <a:latin typeface="+mn-lt"/>
                  <a:ea typeface="+mn-ea"/>
                  <a:cs typeface="+mn-cs"/>
                </a:defRPr>
              </a:lvl8pPr>
              <a:lvl9pPr marL="6092671" algn="l" defTabSz="1523168" rtl="0" eaLnBrk="1" latinLnBrk="0" hangingPunct="1">
                <a:defRPr sz="2900" kern="1200">
                  <a:solidFill>
                    <a:schemeClr val="tx1"/>
                  </a:solidFill>
                  <a:latin typeface="+mn-lt"/>
                  <a:ea typeface="+mn-ea"/>
                  <a:cs typeface="+mn-cs"/>
                </a:defRPr>
              </a:lvl9pPr>
            </a:lstStyle>
            <a:p>
              <a:pPr algn="ctr"/>
              <a:endParaRPr lang="en-SG"/>
            </a:p>
          </p:txBody>
        </p:sp>
        <p:sp>
          <p:nvSpPr>
            <p:cNvPr id="27" name="TextBox 58"/>
            <p:cNvSpPr txBox="1"/>
            <p:nvPr/>
          </p:nvSpPr>
          <p:spPr>
            <a:xfrm>
              <a:off x="1869469" y="8302034"/>
              <a:ext cx="1001143" cy="246221"/>
            </a:xfrm>
            <a:prstGeom prst="rect">
              <a:avLst/>
            </a:prstGeom>
            <a:noFill/>
          </p:spPr>
          <p:txBody>
            <a:bodyPr wrap="square" rtlCol="0">
              <a:spAutoFit/>
            </a:bodyPr>
            <a:lstStyle>
              <a:defPPr>
                <a:defRPr lang="en-US"/>
              </a:defPPr>
              <a:lvl1pPr marL="0" algn="l" defTabSz="1523168" rtl="0" eaLnBrk="1" latinLnBrk="0" hangingPunct="1">
                <a:defRPr sz="2900" kern="1200">
                  <a:solidFill>
                    <a:schemeClr val="tx1"/>
                  </a:solidFill>
                  <a:latin typeface="+mn-lt"/>
                  <a:ea typeface="+mn-ea"/>
                  <a:cs typeface="+mn-cs"/>
                </a:defRPr>
              </a:lvl1pPr>
              <a:lvl2pPr marL="761584" algn="l" defTabSz="1523168" rtl="0" eaLnBrk="1" latinLnBrk="0" hangingPunct="1">
                <a:defRPr sz="2900" kern="1200">
                  <a:solidFill>
                    <a:schemeClr val="tx1"/>
                  </a:solidFill>
                  <a:latin typeface="+mn-lt"/>
                  <a:ea typeface="+mn-ea"/>
                  <a:cs typeface="+mn-cs"/>
                </a:defRPr>
              </a:lvl2pPr>
              <a:lvl3pPr marL="1523168" algn="l" defTabSz="1523168" rtl="0" eaLnBrk="1" latinLnBrk="0" hangingPunct="1">
                <a:defRPr sz="2900" kern="1200">
                  <a:solidFill>
                    <a:schemeClr val="tx1"/>
                  </a:solidFill>
                  <a:latin typeface="+mn-lt"/>
                  <a:ea typeface="+mn-ea"/>
                  <a:cs typeface="+mn-cs"/>
                </a:defRPr>
              </a:lvl3pPr>
              <a:lvl4pPr marL="2284752" algn="l" defTabSz="1523168" rtl="0" eaLnBrk="1" latinLnBrk="0" hangingPunct="1">
                <a:defRPr sz="2900" kern="1200">
                  <a:solidFill>
                    <a:schemeClr val="tx1"/>
                  </a:solidFill>
                  <a:latin typeface="+mn-lt"/>
                  <a:ea typeface="+mn-ea"/>
                  <a:cs typeface="+mn-cs"/>
                </a:defRPr>
              </a:lvl4pPr>
              <a:lvl5pPr marL="3046335" algn="l" defTabSz="1523168" rtl="0" eaLnBrk="1" latinLnBrk="0" hangingPunct="1">
                <a:defRPr sz="2900" kern="1200">
                  <a:solidFill>
                    <a:schemeClr val="tx1"/>
                  </a:solidFill>
                  <a:latin typeface="+mn-lt"/>
                  <a:ea typeface="+mn-ea"/>
                  <a:cs typeface="+mn-cs"/>
                </a:defRPr>
              </a:lvl5pPr>
              <a:lvl6pPr marL="3807919" algn="l" defTabSz="1523168" rtl="0" eaLnBrk="1" latinLnBrk="0" hangingPunct="1">
                <a:defRPr sz="2900" kern="1200">
                  <a:solidFill>
                    <a:schemeClr val="tx1"/>
                  </a:solidFill>
                  <a:latin typeface="+mn-lt"/>
                  <a:ea typeface="+mn-ea"/>
                  <a:cs typeface="+mn-cs"/>
                </a:defRPr>
              </a:lvl6pPr>
              <a:lvl7pPr marL="4569503" algn="l" defTabSz="1523168" rtl="0" eaLnBrk="1" latinLnBrk="0" hangingPunct="1">
                <a:defRPr sz="2900" kern="1200">
                  <a:solidFill>
                    <a:schemeClr val="tx1"/>
                  </a:solidFill>
                  <a:latin typeface="+mn-lt"/>
                  <a:ea typeface="+mn-ea"/>
                  <a:cs typeface="+mn-cs"/>
                </a:defRPr>
              </a:lvl7pPr>
              <a:lvl8pPr marL="5331087" algn="l" defTabSz="1523168" rtl="0" eaLnBrk="1" latinLnBrk="0" hangingPunct="1">
                <a:defRPr sz="2900" kern="1200">
                  <a:solidFill>
                    <a:schemeClr val="tx1"/>
                  </a:solidFill>
                  <a:latin typeface="+mn-lt"/>
                  <a:ea typeface="+mn-ea"/>
                  <a:cs typeface="+mn-cs"/>
                </a:defRPr>
              </a:lvl8pPr>
              <a:lvl9pPr marL="6092671" algn="l" defTabSz="1523168" rtl="0" eaLnBrk="1" latinLnBrk="0" hangingPunct="1">
                <a:defRPr sz="2900" kern="1200">
                  <a:solidFill>
                    <a:schemeClr val="tx1"/>
                  </a:solidFill>
                  <a:latin typeface="+mn-lt"/>
                  <a:ea typeface="+mn-ea"/>
                  <a:cs typeface="+mn-cs"/>
                </a:defRPr>
              </a:lvl9pPr>
            </a:lstStyle>
            <a:p>
              <a:pPr algn="ctr"/>
              <a:r>
                <a:rPr lang="en-US" sz="1000" b="1" dirty="0" smtClean="0">
                  <a:solidFill>
                    <a:schemeClr val="accent6">
                      <a:lumMod val="75000"/>
                    </a:schemeClr>
                  </a:solidFill>
                </a:rPr>
                <a:t>H</a:t>
              </a:r>
              <a:r>
                <a:rPr lang="en-US" sz="1000" b="1" baseline="30000" dirty="0" smtClean="0">
                  <a:solidFill>
                    <a:schemeClr val="accent6">
                      <a:lumMod val="75000"/>
                    </a:schemeClr>
                  </a:solidFill>
                </a:rPr>
                <a:t>+</a:t>
              </a:r>
              <a:r>
                <a:rPr lang="en-US" sz="1000" b="1" dirty="0" smtClean="0">
                  <a:solidFill>
                    <a:schemeClr val="accent6">
                      <a:lumMod val="75000"/>
                    </a:schemeClr>
                  </a:solidFill>
                </a:rPr>
                <a:t>, H</a:t>
              </a:r>
              <a:r>
                <a:rPr lang="en-US" sz="1000" b="1" baseline="-25000" dirty="0" smtClean="0">
                  <a:solidFill>
                    <a:schemeClr val="accent6">
                      <a:lumMod val="75000"/>
                    </a:schemeClr>
                  </a:solidFill>
                </a:rPr>
                <a:t>2</a:t>
              </a:r>
              <a:r>
                <a:rPr lang="en-US" sz="1000" b="1" dirty="0" smtClean="0">
                  <a:solidFill>
                    <a:schemeClr val="accent6">
                      <a:lumMod val="75000"/>
                    </a:schemeClr>
                  </a:solidFill>
                </a:rPr>
                <a:t>O</a:t>
              </a:r>
              <a:endParaRPr lang="en-SG" sz="1000" b="1" baseline="30000" dirty="0">
                <a:solidFill>
                  <a:schemeClr val="accent6">
                    <a:lumMod val="75000"/>
                  </a:schemeClr>
                </a:solidFill>
              </a:endParaRPr>
            </a:p>
          </p:txBody>
        </p:sp>
        <p:sp>
          <p:nvSpPr>
            <p:cNvPr id="28" name="TextBox 59"/>
            <p:cNvSpPr txBox="1"/>
            <p:nvPr/>
          </p:nvSpPr>
          <p:spPr>
            <a:xfrm>
              <a:off x="2648931" y="8288179"/>
              <a:ext cx="1001143" cy="246221"/>
            </a:xfrm>
            <a:prstGeom prst="rect">
              <a:avLst/>
            </a:prstGeom>
            <a:noFill/>
          </p:spPr>
          <p:txBody>
            <a:bodyPr wrap="square" rtlCol="0">
              <a:spAutoFit/>
            </a:bodyPr>
            <a:lstStyle>
              <a:defPPr>
                <a:defRPr lang="en-US"/>
              </a:defPPr>
              <a:lvl1pPr marL="0" algn="l" defTabSz="1523168" rtl="0" eaLnBrk="1" latinLnBrk="0" hangingPunct="1">
                <a:defRPr sz="2900" kern="1200">
                  <a:solidFill>
                    <a:schemeClr val="tx1"/>
                  </a:solidFill>
                  <a:latin typeface="+mn-lt"/>
                  <a:ea typeface="+mn-ea"/>
                  <a:cs typeface="+mn-cs"/>
                </a:defRPr>
              </a:lvl1pPr>
              <a:lvl2pPr marL="761584" algn="l" defTabSz="1523168" rtl="0" eaLnBrk="1" latinLnBrk="0" hangingPunct="1">
                <a:defRPr sz="2900" kern="1200">
                  <a:solidFill>
                    <a:schemeClr val="tx1"/>
                  </a:solidFill>
                  <a:latin typeface="+mn-lt"/>
                  <a:ea typeface="+mn-ea"/>
                  <a:cs typeface="+mn-cs"/>
                </a:defRPr>
              </a:lvl2pPr>
              <a:lvl3pPr marL="1523168" algn="l" defTabSz="1523168" rtl="0" eaLnBrk="1" latinLnBrk="0" hangingPunct="1">
                <a:defRPr sz="2900" kern="1200">
                  <a:solidFill>
                    <a:schemeClr val="tx1"/>
                  </a:solidFill>
                  <a:latin typeface="+mn-lt"/>
                  <a:ea typeface="+mn-ea"/>
                  <a:cs typeface="+mn-cs"/>
                </a:defRPr>
              </a:lvl3pPr>
              <a:lvl4pPr marL="2284752" algn="l" defTabSz="1523168" rtl="0" eaLnBrk="1" latinLnBrk="0" hangingPunct="1">
                <a:defRPr sz="2900" kern="1200">
                  <a:solidFill>
                    <a:schemeClr val="tx1"/>
                  </a:solidFill>
                  <a:latin typeface="+mn-lt"/>
                  <a:ea typeface="+mn-ea"/>
                  <a:cs typeface="+mn-cs"/>
                </a:defRPr>
              </a:lvl4pPr>
              <a:lvl5pPr marL="3046335" algn="l" defTabSz="1523168" rtl="0" eaLnBrk="1" latinLnBrk="0" hangingPunct="1">
                <a:defRPr sz="2900" kern="1200">
                  <a:solidFill>
                    <a:schemeClr val="tx1"/>
                  </a:solidFill>
                  <a:latin typeface="+mn-lt"/>
                  <a:ea typeface="+mn-ea"/>
                  <a:cs typeface="+mn-cs"/>
                </a:defRPr>
              </a:lvl5pPr>
              <a:lvl6pPr marL="3807919" algn="l" defTabSz="1523168" rtl="0" eaLnBrk="1" latinLnBrk="0" hangingPunct="1">
                <a:defRPr sz="2900" kern="1200">
                  <a:solidFill>
                    <a:schemeClr val="tx1"/>
                  </a:solidFill>
                  <a:latin typeface="+mn-lt"/>
                  <a:ea typeface="+mn-ea"/>
                  <a:cs typeface="+mn-cs"/>
                </a:defRPr>
              </a:lvl6pPr>
              <a:lvl7pPr marL="4569503" algn="l" defTabSz="1523168" rtl="0" eaLnBrk="1" latinLnBrk="0" hangingPunct="1">
                <a:defRPr sz="2900" kern="1200">
                  <a:solidFill>
                    <a:schemeClr val="tx1"/>
                  </a:solidFill>
                  <a:latin typeface="+mn-lt"/>
                  <a:ea typeface="+mn-ea"/>
                  <a:cs typeface="+mn-cs"/>
                </a:defRPr>
              </a:lvl7pPr>
              <a:lvl8pPr marL="5331087" algn="l" defTabSz="1523168" rtl="0" eaLnBrk="1" latinLnBrk="0" hangingPunct="1">
                <a:defRPr sz="2900" kern="1200">
                  <a:solidFill>
                    <a:schemeClr val="tx1"/>
                  </a:solidFill>
                  <a:latin typeface="+mn-lt"/>
                  <a:ea typeface="+mn-ea"/>
                  <a:cs typeface="+mn-cs"/>
                </a:defRPr>
              </a:lvl8pPr>
              <a:lvl9pPr marL="6092671" algn="l" defTabSz="1523168" rtl="0" eaLnBrk="1" latinLnBrk="0" hangingPunct="1">
                <a:defRPr sz="2900" kern="1200">
                  <a:solidFill>
                    <a:schemeClr val="tx1"/>
                  </a:solidFill>
                  <a:latin typeface="+mn-lt"/>
                  <a:ea typeface="+mn-ea"/>
                  <a:cs typeface="+mn-cs"/>
                </a:defRPr>
              </a:lvl9pPr>
            </a:lstStyle>
            <a:p>
              <a:pPr algn="ctr"/>
              <a:r>
                <a:rPr lang="en-US" sz="1000" b="1" dirty="0" smtClean="0">
                  <a:solidFill>
                    <a:schemeClr val="accent6">
                      <a:lumMod val="75000"/>
                    </a:schemeClr>
                  </a:solidFill>
                </a:rPr>
                <a:t>NH</a:t>
              </a:r>
              <a:r>
                <a:rPr lang="en-US" sz="1000" b="1" baseline="-25000" dirty="0" smtClean="0">
                  <a:solidFill>
                    <a:schemeClr val="accent6">
                      <a:lumMod val="75000"/>
                    </a:schemeClr>
                  </a:solidFill>
                </a:rPr>
                <a:t>4</a:t>
              </a:r>
              <a:r>
                <a:rPr lang="en-US" sz="1000" b="1" baseline="30000" dirty="0" smtClean="0">
                  <a:solidFill>
                    <a:schemeClr val="accent6">
                      <a:lumMod val="75000"/>
                    </a:schemeClr>
                  </a:solidFill>
                </a:rPr>
                <a:t>+</a:t>
              </a:r>
              <a:endParaRPr lang="en-SG" sz="1000" b="1" baseline="30000" dirty="0">
                <a:solidFill>
                  <a:schemeClr val="accent6">
                    <a:lumMod val="75000"/>
                  </a:schemeClr>
                </a:solidFill>
              </a:endParaRPr>
            </a:p>
          </p:txBody>
        </p:sp>
        <p:sp>
          <p:nvSpPr>
            <p:cNvPr id="29" name="TextBox 61"/>
            <p:cNvSpPr txBox="1"/>
            <p:nvPr/>
          </p:nvSpPr>
          <p:spPr>
            <a:xfrm>
              <a:off x="5403995" y="9605530"/>
              <a:ext cx="1541760" cy="276989"/>
            </a:xfrm>
            <a:prstGeom prst="rect">
              <a:avLst/>
            </a:prstGeom>
            <a:noFill/>
            <a:ln>
              <a:noFill/>
            </a:ln>
          </p:spPr>
          <p:txBody>
            <a:bodyPr wrap="square" lIns="91429" tIns="45715" rIns="91429" bIns="45715" rtlCol="0">
              <a:spAutoFit/>
            </a:bodyPr>
            <a:lstStyle>
              <a:defPPr>
                <a:defRPr lang="en-US"/>
              </a:defPPr>
              <a:lvl1pPr marL="0" algn="l" defTabSz="1523168" rtl="0" eaLnBrk="1" latinLnBrk="0" hangingPunct="1">
                <a:defRPr sz="2900" kern="1200">
                  <a:solidFill>
                    <a:schemeClr val="tx1"/>
                  </a:solidFill>
                  <a:latin typeface="+mn-lt"/>
                  <a:ea typeface="+mn-ea"/>
                  <a:cs typeface="+mn-cs"/>
                </a:defRPr>
              </a:lvl1pPr>
              <a:lvl2pPr marL="761584" algn="l" defTabSz="1523168" rtl="0" eaLnBrk="1" latinLnBrk="0" hangingPunct="1">
                <a:defRPr sz="2900" kern="1200">
                  <a:solidFill>
                    <a:schemeClr val="tx1"/>
                  </a:solidFill>
                  <a:latin typeface="+mn-lt"/>
                  <a:ea typeface="+mn-ea"/>
                  <a:cs typeface="+mn-cs"/>
                </a:defRPr>
              </a:lvl2pPr>
              <a:lvl3pPr marL="1523168" algn="l" defTabSz="1523168" rtl="0" eaLnBrk="1" latinLnBrk="0" hangingPunct="1">
                <a:defRPr sz="2900" kern="1200">
                  <a:solidFill>
                    <a:schemeClr val="tx1"/>
                  </a:solidFill>
                  <a:latin typeface="+mn-lt"/>
                  <a:ea typeface="+mn-ea"/>
                  <a:cs typeface="+mn-cs"/>
                </a:defRPr>
              </a:lvl3pPr>
              <a:lvl4pPr marL="2284752" algn="l" defTabSz="1523168" rtl="0" eaLnBrk="1" latinLnBrk="0" hangingPunct="1">
                <a:defRPr sz="2900" kern="1200">
                  <a:solidFill>
                    <a:schemeClr val="tx1"/>
                  </a:solidFill>
                  <a:latin typeface="+mn-lt"/>
                  <a:ea typeface="+mn-ea"/>
                  <a:cs typeface="+mn-cs"/>
                </a:defRPr>
              </a:lvl4pPr>
              <a:lvl5pPr marL="3046335" algn="l" defTabSz="1523168" rtl="0" eaLnBrk="1" latinLnBrk="0" hangingPunct="1">
                <a:defRPr sz="2900" kern="1200">
                  <a:solidFill>
                    <a:schemeClr val="tx1"/>
                  </a:solidFill>
                  <a:latin typeface="+mn-lt"/>
                  <a:ea typeface="+mn-ea"/>
                  <a:cs typeface="+mn-cs"/>
                </a:defRPr>
              </a:lvl5pPr>
              <a:lvl6pPr marL="3807919" algn="l" defTabSz="1523168" rtl="0" eaLnBrk="1" latinLnBrk="0" hangingPunct="1">
                <a:defRPr sz="2900" kern="1200">
                  <a:solidFill>
                    <a:schemeClr val="tx1"/>
                  </a:solidFill>
                  <a:latin typeface="+mn-lt"/>
                  <a:ea typeface="+mn-ea"/>
                  <a:cs typeface="+mn-cs"/>
                </a:defRPr>
              </a:lvl6pPr>
              <a:lvl7pPr marL="4569503" algn="l" defTabSz="1523168" rtl="0" eaLnBrk="1" latinLnBrk="0" hangingPunct="1">
                <a:defRPr sz="2900" kern="1200">
                  <a:solidFill>
                    <a:schemeClr val="tx1"/>
                  </a:solidFill>
                  <a:latin typeface="+mn-lt"/>
                  <a:ea typeface="+mn-ea"/>
                  <a:cs typeface="+mn-cs"/>
                </a:defRPr>
              </a:lvl7pPr>
              <a:lvl8pPr marL="5331087" algn="l" defTabSz="1523168" rtl="0" eaLnBrk="1" latinLnBrk="0" hangingPunct="1">
                <a:defRPr sz="2900" kern="1200">
                  <a:solidFill>
                    <a:schemeClr val="tx1"/>
                  </a:solidFill>
                  <a:latin typeface="+mn-lt"/>
                  <a:ea typeface="+mn-ea"/>
                  <a:cs typeface="+mn-cs"/>
                </a:defRPr>
              </a:lvl8pPr>
              <a:lvl9pPr marL="6092671" algn="l" defTabSz="1523168" rtl="0" eaLnBrk="1" latinLnBrk="0" hangingPunct="1">
                <a:defRPr sz="2900" kern="1200">
                  <a:solidFill>
                    <a:schemeClr val="tx1"/>
                  </a:solidFill>
                  <a:latin typeface="+mn-lt"/>
                  <a:ea typeface="+mn-ea"/>
                  <a:cs typeface="+mn-cs"/>
                </a:defRPr>
              </a:lvl9pPr>
            </a:lstStyle>
            <a:p>
              <a:pPr algn="ctr"/>
              <a:r>
                <a:rPr lang="en-US" sz="1200" dirty="0" smtClean="0"/>
                <a:t>1-methylxanthine</a:t>
              </a:r>
              <a:endParaRPr lang="en-SG" sz="1200" dirty="0"/>
            </a:p>
          </p:txBody>
        </p:sp>
        <p:sp>
          <p:nvSpPr>
            <p:cNvPr id="30" name="TextBox 62"/>
            <p:cNvSpPr txBox="1"/>
            <p:nvPr/>
          </p:nvSpPr>
          <p:spPr>
            <a:xfrm>
              <a:off x="3060753" y="9601200"/>
              <a:ext cx="1556539" cy="276989"/>
            </a:xfrm>
            <a:prstGeom prst="rect">
              <a:avLst/>
            </a:prstGeom>
            <a:noFill/>
            <a:ln>
              <a:noFill/>
            </a:ln>
          </p:spPr>
          <p:txBody>
            <a:bodyPr wrap="square" lIns="91429" tIns="45715" rIns="91429" bIns="45715" rtlCol="0">
              <a:spAutoFit/>
            </a:bodyPr>
            <a:lstStyle>
              <a:defPPr>
                <a:defRPr lang="en-US"/>
              </a:defPPr>
              <a:lvl1pPr marL="0" algn="l" defTabSz="1523168" rtl="0" eaLnBrk="1" latinLnBrk="0" hangingPunct="1">
                <a:defRPr sz="2900" kern="1200">
                  <a:solidFill>
                    <a:schemeClr val="tx1"/>
                  </a:solidFill>
                  <a:latin typeface="+mn-lt"/>
                  <a:ea typeface="+mn-ea"/>
                  <a:cs typeface="+mn-cs"/>
                </a:defRPr>
              </a:lvl1pPr>
              <a:lvl2pPr marL="761584" algn="l" defTabSz="1523168" rtl="0" eaLnBrk="1" latinLnBrk="0" hangingPunct="1">
                <a:defRPr sz="2900" kern="1200">
                  <a:solidFill>
                    <a:schemeClr val="tx1"/>
                  </a:solidFill>
                  <a:latin typeface="+mn-lt"/>
                  <a:ea typeface="+mn-ea"/>
                  <a:cs typeface="+mn-cs"/>
                </a:defRPr>
              </a:lvl2pPr>
              <a:lvl3pPr marL="1523168" algn="l" defTabSz="1523168" rtl="0" eaLnBrk="1" latinLnBrk="0" hangingPunct="1">
                <a:defRPr sz="2900" kern="1200">
                  <a:solidFill>
                    <a:schemeClr val="tx1"/>
                  </a:solidFill>
                  <a:latin typeface="+mn-lt"/>
                  <a:ea typeface="+mn-ea"/>
                  <a:cs typeface="+mn-cs"/>
                </a:defRPr>
              </a:lvl3pPr>
              <a:lvl4pPr marL="2284752" algn="l" defTabSz="1523168" rtl="0" eaLnBrk="1" latinLnBrk="0" hangingPunct="1">
                <a:defRPr sz="2900" kern="1200">
                  <a:solidFill>
                    <a:schemeClr val="tx1"/>
                  </a:solidFill>
                  <a:latin typeface="+mn-lt"/>
                  <a:ea typeface="+mn-ea"/>
                  <a:cs typeface="+mn-cs"/>
                </a:defRPr>
              </a:lvl4pPr>
              <a:lvl5pPr marL="3046335" algn="l" defTabSz="1523168" rtl="0" eaLnBrk="1" latinLnBrk="0" hangingPunct="1">
                <a:defRPr sz="2900" kern="1200">
                  <a:solidFill>
                    <a:schemeClr val="tx1"/>
                  </a:solidFill>
                  <a:latin typeface="+mn-lt"/>
                  <a:ea typeface="+mn-ea"/>
                  <a:cs typeface="+mn-cs"/>
                </a:defRPr>
              </a:lvl5pPr>
              <a:lvl6pPr marL="3807919" algn="l" defTabSz="1523168" rtl="0" eaLnBrk="1" latinLnBrk="0" hangingPunct="1">
                <a:defRPr sz="2900" kern="1200">
                  <a:solidFill>
                    <a:schemeClr val="tx1"/>
                  </a:solidFill>
                  <a:latin typeface="+mn-lt"/>
                  <a:ea typeface="+mn-ea"/>
                  <a:cs typeface="+mn-cs"/>
                </a:defRPr>
              </a:lvl6pPr>
              <a:lvl7pPr marL="4569503" algn="l" defTabSz="1523168" rtl="0" eaLnBrk="1" latinLnBrk="0" hangingPunct="1">
                <a:defRPr sz="2900" kern="1200">
                  <a:solidFill>
                    <a:schemeClr val="tx1"/>
                  </a:solidFill>
                  <a:latin typeface="+mn-lt"/>
                  <a:ea typeface="+mn-ea"/>
                  <a:cs typeface="+mn-cs"/>
                </a:defRPr>
              </a:lvl7pPr>
              <a:lvl8pPr marL="5331087" algn="l" defTabSz="1523168" rtl="0" eaLnBrk="1" latinLnBrk="0" hangingPunct="1">
                <a:defRPr sz="2900" kern="1200">
                  <a:solidFill>
                    <a:schemeClr val="tx1"/>
                  </a:solidFill>
                  <a:latin typeface="+mn-lt"/>
                  <a:ea typeface="+mn-ea"/>
                  <a:cs typeface="+mn-cs"/>
                </a:defRPr>
              </a:lvl8pPr>
              <a:lvl9pPr marL="6092671" algn="l" defTabSz="1523168" rtl="0" eaLnBrk="1" latinLnBrk="0" hangingPunct="1">
                <a:defRPr sz="2900" kern="1200">
                  <a:solidFill>
                    <a:schemeClr val="tx1"/>
                  </a:solidFill>
                  <a:latin typeface="+mn-lt"/>
                  <a:ea typeface="+mn-ea"/>
                  <a:cs typeface="+mn-cs"/>
                </a:defRPr>
              </a:lvl9pPr>
            </a:lstStyle>
            <a:p>
              <a:pPr algn="ctr"/>
              <a:r>
                <a:rPr lang="en-US" sz="1200" dirty="0" smtClean="0"/>
                <a:t>1-methylguanine</a:t>
              </a:r>
              <a:endParaRPr lang="en-SG" sz="1200" dirty="0"/>
            </a:p>
          </p:txBody>
        </p:sp>
        <p:cxnSp>
          <p:nvCxnSpPr>
            <p:cNvPr id="31" name="Straight Arrow Connector 30"/>
            <p:cNvCxnSpPr/>
            <p:nvPr/>
          </p:nvCxnSpPr>
          <p:spPr>
            <a:xfrm flipH="1">
              <a:off x="4471978" y="9750830"/>
              <a:ext cx="1084572" cy="0"/>
            </a:xfrm>
            <a:prstGeom prst="straightConnector1">
              <a:avLst/>
            </a:prstGeom>
            <a:ln>
              <a:solidFill>
                <a:srgbClr val="0070C0"/>
              </a:solidFill>
              <a:prstDash val="solid"/>
              <a:headEnd type="arrow"/>
              <a:tailEnd type="none"/>
            </a:ln>
          </p:spPr>
          <p:style>
            <a:lnRef idx="1">
              <a:schemeClr val="accent1"/>
            </a:lnRef>
            <a:fillRef idx="0">
              <a:schemeClr val="accent1"/>
            </a:fillRef>
            <a:effectRef idx="0">
              <a:schemeClr val="accent1"/>
            </a:effectRef>
            <a:fontRef idx="minor">
              <a:schemeClr val="tx1"/>
            </a:fontRef>
          </p:style>
        </p:cxnSp>
        <p:sp>
          <p:nvSpPr>
            <p:cNvPr id="32" name="TextBox 64"/>
            <p:cNvSpPr txBox="1"/>
            <p:nvPr/>
          </p:nvSpPr>
          <p:spPr>
            <a:xfrm>
              <a:off x="4398978" y="9749834"/>
              <a:ext cx="1251429" cy="400110"/>
            </a:xfrm>
            <a:prstGeom prst="rect">
              <a:avLst/>
            </a:prstGeom>
            <a:noFill/>
          </p:spPr>
          <p:txBody>
            <a:bodyPr wrap="square" rtlCol="0">
              <a:spAutoFit/>
            </a:bodyPr>
            <a:lstStyle>
              <a:defPPr>
                <a:defRPr lang="en-US"/>
              </a:defPPr>
              <a:lvl1pPr marL="0" algn="l" defTabSz="1523168" rtl="0" eaLnBrk="1" latinLnBrk="0" hangingPunct="1">
                <a:defRPr sz="2900" kern="1200">
                  <a:solidFill>
                    <a:schemeClr val="tx1"/>
                  </a:solidFill>
                  <a:latin typeface="+mn-lt"/>
                  <a:ea typeface="+mn-ea"/>
                  <a:cs typeface="+mn-cs"/>
                </a:defRPr>
              </a:lvl1pPr>
              <a:lvl2pPr marL="761584" algn="l" defTabSz="1523168" rtl="0" eaLnBrk="1" latinLnBrk="0" hangingPunct="1">
                <a:defRPr sz="2900" kern="1200">
                  <a:solidFill>
                    <a:schemeClr val="tx1"/>
                  </a:solidFill>
                  <a:latin typeface="+mn-lt"/>
                  <a:ea typeface="+mn-ea"/>
                  <a:cs typeface="+mn-cs"/>
                </a:defRPr>
              </a:lvl2pPr>
              <a:lvl3pPr marL="1523168" algn="l" defTabSz="1523168" rtl="0" eaLnBrk="1" latinLnBrk="0" hangingPunct="1">
                <a:defRPr sz="2900" kern="1200">
                  <a:solidFill>
                    <a:schemeClr val="tx1"/>
                  </a:solidFill>
                  <a:latin typeface="+mn-lt"/>
                  <a:ea typeface="+mn-ea"/>
                  <a:cs typeface="+mn-cs"/>
                </a:defRPr>
              </a:lvl3pPr>
              <a:lvl4pPr marL="2284752" algn="l" defTabSz="1523168" rtl="0" eaLnBrk="1" latinLnBrk="0" hangingPunct="1">
                <a:defRPr sz="2900" kern="1200">
                  <a:solidFill>
                    <a:schemeClr val="tx1"/>
                  </a:solidFill>
                  <a:latin typeface="+mn-lt"/>
                  <a:ea typeface="+mn-ea"/>
                  <a:cs typeface="+mn-cs"/>
                </a:defRPr>
              </a:lvl4pPr>
              <a:lvl5pPr marL="3046335" algn="l" defTabSz="1523168" rtl="0" eaLnBrk="1" latinLnBrk="0" hangingPunct="1">
                <a:defRPr sz="2900" kern="1200">
                  <a:solidFill>
                    <a:schemeClr val="tx1"/>
                  </a:solidFill>
                  <a:latin typeface="+mn-lt"/>
                  <a:ea typeface="+mn-ea"/>
                  <a:cs typeface="+mn-cs"/>
                </a:defRPr>
              </a:lvl5pPr>
              <a:lvl6pPr marL="3807919" algn="l" defTabSz="1523168" rtl="0" eaLnBrk="1" latinLnBrk="0" hangingPunct="1">
                <a:defRPr sz="2900" kern="1200">
                  <a:solidFill>
                    <a:schemeClr val="tx1"/>
                  </a:solidFill>
                  <a:latin typeface="+mn-lt"/>
                  <a:ea typeface="+mn-ea"/>
                  <a:cs typeface="+mn-cs"/>
                </a:defRPr>
              </a:lvl6pPr>
              <a:lvl7pPr marL="4569503" algn="l" defTabSz="1523168" rtl="0" eaLnBrk="1" latinLnBrk="0" hangingPunct="1">
                <a:defRPr sz="2900" kern="1200">
                  <a:solidFill>
                    <a:schemeClr val="tx1"/>
                  </a:solidFill>
                  <a:latin typeface="+mn-lt"/>
                  <a:ea typeface="+mn-ea"/>
                  <a:cs typeface="+mn-cs"/>
                </a:defRPr>
              </a:lvl7pPr>
              <a:lvl8pPr marL="5331087" algn="l" defTabSz="1523168" rtl="0" eaLnBrk="1" latinLnBrk="0" hangingPunct="1">
                <a:defRPr sz="2900" kern="1200">
                  <a:solidFill>
                    <a:schemeClr val="tx1"/>
                  </a:solidFill>
                  <a:latin typeface="+mn-lt"/>
                  <a:ea typeface="+mn-ea"/>
                  <a:cs typeface="+mn-cs"/>
                </a:defRPr>
              </a:lvl8pPr>
              <a:lvl9pPr marL="6092671" algn="l" defTabSz="1523168" rtl="0" eaLnBrk="1" latinLnBrk="0" hangingPunct="1">
                <a:defRPr sz="2900" kern="1200">
                  <a:solidFill>
                    <a:schemeClr val="tx1"/>
                  </a:solidFill>
                  <a:latin typeface="+mn-lt"/>
                  <a:ea typeface="+mn-ea"/>
                  <a:cs typeface="+mn-cs"/>
                </a:defRPr>
              </a:lvl9pPr>
            </a:lstStyle>
            <a:p>
              <a:pPr algn="ctr"/>
              <a:r>
                <a:rPr lang="en-US" sz="1000" i="1" dirty="0" smtClean="0">
                  <a:solidFill>
                    <a:srgbClr val="4F81BD"/>
                  </a:solidFill>
                </a:rPr>
                <a:t>Guanine </a:t>
              </a:r>
              <a:r>
                <a:rPr lang="en-US" sz="1000" i="1" dirty="0" err="1" smtClean="0">
                  <a:solidFill>
                    <a:srgbClr val="4F81BD"/>
                  </a:solidFill>
                </a:rPr>
                <a:t>Deaminase</a:t>
              </a:r>
              <a:endParaRPr lang="en-SG" sz="1000" i="1" dirty="0">
                <a:solidFill>
                  <a:srgbClr val="4F81BD"/>
                </a:solidFill>
              </a:endParaRPr>
            </a:p>
          </p:txBody>
        </p:sp>
        <p:sp>
          <p:nvSpPr>
            <p:cNvPr id="33" name="Arc 32"/>
            <p:cNvSpPr/>
            <p:nvPr/>
          </p:nvSpPr>
          <p:spPr>
            <a:xfrm flipV="1">
              <a:off x="4598790" y="8991600"/>
              <a:ext cx="834286" cy="716280"/>
            </a:xfrm>
            <a:prstGeom prst="arc">
              <a:avLst>
                <a:gd name="adj1" fmla="val 12215537"/>
                <a:gd name="adj2" fmla="val 20581707"/>
              </a:avLst>
            </a:prstGeom>
            <a:ln>
              <a:solidFill>
                <a:srgbClr val="3333FF"/>
              </a:solidFill>
              <a:headEnd type="none"/>
              <a:tailEnd type="arrow"/>
            </a:ln>
          </p:spPr>
          <p:style>
            <a:lnRef idx="1">
              <a:schemeClr val="accent1"/>
            </a:lnRef>
            <a:fillRef idx="0">
              <a:schemeClr val="accent1"/>
            </a:fillRef>
            <a:effectRef idx="0">
              <a:schemeClr val="accent1"/>
            </a:effectRef>
            <a:fontRef idx="minor">
              <a:schemeClr val="tx1"/>
            </a:fontRef>
          </p:style>
          <p:txBody>
            <a:bodyPr lIns="91429" tIns="45715" rIns="91429" bIns="45715" rtlCol="0" anchor="ctr"/>
            <a:lstStyle>
              <a:defPPr>
                <a:defRPr lang="en-US"/>
              </a:defPPr>
              <a:lvl1pPr marL="0" algn="l" defTabSz="1523168" rtl="0" eaLnBrk="1" latinLnBrk="0" hangingPunct="1">
                <a:defRPr sz="2900" kern="1200">
                  <a:solidFill>
                    <a:schemeClr val="tx1"/>
                  </a:solidFill>
                  <a:latin typeface="+mn-lt"/>
                  <a:ea typeface="+mn-ea"/>
                  <a:cs typeface="+mn-cs"/>
                </a:defRPr>
              </a:lvl1pPr>
              <a:lvl2pPr marL="761584" algn="l" defTabSz="1523168" rtl="0" eaLnBrk="1" latinLnBrk="0" hangingPunct="1">
                <a:defRPr sz="2900" kern="1200">
                  <a:solidFill>
                    <a:schemeClr val="tx1"/>
                  </a:solidFill>
                  <a:latin typeface="+mn-lt"/>
                  <a:ea typeface="+mn-ea"/>
                  <a:cs typeface="+mn-cs"/>
                </a:defRPr>
              </a:lvl2pPr>
              <a:lvl3pPr marL="1523168" algn="l" defTabSz="1523168" rtl="0" eaLnBrk="1" latinLnBrk="0" hangingPunct="1">
                <a:defRPr sz="2900" kern="1200">
                  <a:solidFill>
                    <a:schemeClr val="tx1"/>
                  </a:solidFill>
                  <a:latin typeface="+mn-lt"/>
                  <a:ea typeface="+mn-ea"/>
                  <a:cs typeface="+mn-cs"/>
                </a:defRPr>
              </a:lvl3pPr>
              <a:lvl4pPr marL="2284752" algn="l" defTabSz="1523168" rtl="0" eaLnBrk="1" latinLnBrk="0" hangingPunct="1">
                <a:defRPr sz="2900" kern="1200">
                  <a:solidFill>
                    <a:schemeClr val="tx1"/>
                  </a:solidFill>
                  <a:latin typeface="+mn-lt"/>
                  <a:ea typeface="+mn-ea"/>
                  <a:cs typeface="+mn-cs"/>
                </a:defRPr>
              </a:lvl4pPr>
              <a:lvl5pPr marL="3046335" algn="l" defTabSz="1523168" rtl="0" eaLnBrk="1" latinLnBrk="0" hangingPunct="1">
                <a:defRPr sz="2900" kern="1200">
                  <a:solidFill>
                    <a:schemeClr val="tx1"/>
                  </a:solidFill>
                  <a:latin typeface="+mn-lt"/>
                  <a:ea typeface="+mn-ea"/>
                  <a:cs typeface="+mn-cs"/>
                </a:defRPr>
              </a:lvl5pPr>
              <a:lvl6pPr marL="3807919" algn="l" defTabSz="1523168" rtl="0" eaLnBrk="1" latinLnBrk="0" hangingPunct="1">
                <a:defRPr sz="2900" kern="1200">
                  <a:solidFill>
                    <a:schemeClr val="tx1"/>
                  </a:solidFill>
                  <a:latin typeface="+mn-lt"/>
                  <a:ea typeface="+mn-ea"/>
                  <a:cs typeface="+mn-cs"/>
                </a:defRPr>
              </a:lvl6pPr>
              <a:lvl7pPr marL="4569503" algn="l" defTabSz="1523168" rtl="0" eaLnBrk="1" latinLnBrk="0" hangingPunct="1">
                <a:defRPr sz="2900" kern="1200">
                  <a:solidFill>
                    <a:schemeClr val="tx1"/>
                  </a:solidFill>
                  <a:latin typeface="+mn-lt"/>
                  <a:ea typeface="+mn-ea"/>
                  <a:cs typeface="+mn-cs"/>
                </a:defRPr>
              </a:lvl7pPr>
              <a:lvl8pPr marL="5331087" algn="l" defTabSz="1523168" rtl="0" eaLnBrk="1" latinLnBrk="0" hangingPunct="1">
                <a:defRPr sz="2900" kern="1200">
                  <a:solidFill>
                    <a:schemeClr val="tx1"/>
                  </a:solidFill>
                  <a:latin typeface="+mn-lt"/>
                  <a:ea typeface="+mn-ea"/>
                  <a:cs typeface="+mn-cs"/>
                </a:defRPr>
              </a:lvl8pPr>
              <a:lvl9pPr marL="6092671" algn="l" defTabSz="1523168" rtl="0" eaLnBrk="1" latinLnBrk="0" hangingPunct="1">
                <a:defRPr sz="2900" kern="1200">
                  <a:solidFill>
                    <a:schemeClr val="tx1"/>
                  </a:solidFill>
                  <a:latin typeface="+mn-lt"/>
                  <a:ea typeface="+mn-ea"/>
                  <a:cs typeface="+mn-cs"/>
                </a:defRPr>
              </a:lvl9pPr>
            </a:lstStyle>
            <a:p>
              <a:pPr algn="ctr"/>
              <a:endParaRPr lang="en-SG"/>
            </a:p>
          </p:txBody>
        </p:sp>
        <p:cxnSp>
          <p:nvCxnSpPr>
            <p:cNvPr id="34" name="Straight Arrow Connector 33"/>
            <p:cNvCxnSpPr/>
            <p:nvPr/>
          </p:nvCxnSpPr>
          <p:spPr>
            <a:xfrm flipH="1">
              <a:off x="6800453" y="9755160"/>
              <a:ext cx="1084572" cy="0"/>
            </a:xfrm>
            <a:prstGeom prst="straightConnector1">
              <a:avLst/>
            </a:prstGeom>
            <a:ln>
              <a:solidFill>
                <a:srgbClr val="0070C0"/>
              </a:solidFill>
              <a:prstDash val="solid"/>
              <a:headEnd type="arrow"/>
              <a:tailEnd type="none"/>
            </a:ln>
          </p:spPr>
          <p:style>
            <a:lnRef idx="1">
              <a:schemeClr val="accent1"/>
            </a:lnRef>
            <a:fillRef idx="0">
              <a:schemeClr val="accent1"/>
            </a:fillRef>
            <a:effectRef idx="0">
              <a:schemeClr val="accent1"/>
            </a:effectRef>
            <a:fontRef idx="minor">
              <a:schemeClr val="tx1"/>
            </a:fontRef>
          </p:style>
        </p:cxnSp>
        <p:sp>
          <p:nvSpPr>
            <p:cNvPr id="35" name="TextBox 69"/>
            <p:cNvSpPr txBox="1"/>
            <p:nvPr/>
          </p:nvSpPr>
          <p:spPr>
            <a:xfrm>
              <a:off x="6727453" y="9754164"/>
              <a:ext cx="1251429" cy="246221"/>
            </a:xfrm>
            <a:prstGeom prst="rect">
              <a:avLst/>
            </a:prstGeom>
            <a:noFill/>
          </p:spPr>
          <p:txBody>
            <a:bodyPr wrap="square" rtlCol="0">
              <a:spAutoFit/>
            </a:bodyPr>
            <a:lstStyle>
              <a:defPPr>
                <a:defRPr lang="en-US"/>
              </a:defPPr>
              <a:lvl1pPr marL="0" algn="l" defTabSz="1523168" rtl="0" eaLnBrk="1" latinLnBrk="0" hangingPunct="1">
                <a:defRPr sz="2900" kern="1200">
                  <a:solidFill>
                    <a:schemeClr val="tx1"/>
                  </a:solidFill>
                  <a:latin typeface="+mn-lt"/>
                  <a:ea typeface="+mn-ea"/>
                  <a:cs typeface="+mn-cs"/>
                </a:defRPr>
              </a:lvl1pPr>
              <a:lvl2pPr marL="761584" algn="l" defTabSz="1523168" rtl="0" eaLnBrk="1" latinLnBrk="0" hangingPunct="1">
                <a:defRPr sz="2900" kern="1200">
                  <a:solidFill>
                    <a:schemeClr val="tx1"/>
                  </a:solidFill>
                  <a:latin typeface="+mn-lt"/>
                  <a:ea typeface="+mn-ea"/>
                  <a:cs typeface="+mn-cs"/>
                </a:defRPr>
              </a:lvl2pPr>
              <a:lvl3pPr marL="1523168" algn="l" defTabSz="1523168" rtl="0" eaLnBrk="1" latinLnBrk="0" hangingPunct="1">
                <a:defRPr sz="2900" kern="1200">
                  <a:solidFill>
                    <a:schemeClr val="tx1"/>
                  </a:solidFill>
                  <a:latin typeface="+mn-lt"/>
                  <a:ea typeface="+mn-ea"/>
                  <a:cs typeface="+mn-cs"/>
                </a:defRPr>
              </a:lvl3pPr>
              <a:lvl4pPr marL="2284752" algn="l" defTabSz="1523168" rtl="0" eaLnBrk="1" latinLnBrk="0" hangingPunct="1">
                <a:defRPr sz="2900" kern="1200">
                  <a:solidFill>
                    <a:schemeClr val="tx1"/>
                  </a:solidFill>
                  <a:latin typeface="+mn-lt"/>
                  <a:ea typeface="+mn-ea"/>
                  <a:cs typeface="+mn-cs"/>
                </a:defRPr>
              </a:lvl4pPr>
              <a:lvl5pPr marL="3046335" algn="l" defTabSz="1523168" rtl="0" eaLnBrk="1" latinLnBrk="0" hangingPunct="1">
                <a:defRPr sz="2900" kern="1200">
                  <a:solidFill>
                    <a:schemeClr val="tx1"/>
                  </a:solidFill>
                  <a:latin typeface="+mn-lt"/>
                  <a:ea typeface="+mn-ea"/>
                  <a:cs typeface="+mn-cs"/>
                </a:defRPr>
              </a:lvl5pPr>
              <a:lvl6pPr marL="3807919" algn="l" defTabSz="1523168" rtl="0" eaLnBrk="1" latinLnBrk="0" hangingPunct="1">
                <a:defRPr sz="2900" kern="1200">
                  <a:solidFill>
                    <a:schemeClr val="tx1"/>
                  </a:solidFill>
                  <a:latin typeface="+mn-lt"/>
                  <a:ea typeface="+mn-ea"/>
                  <a:cs typeface="+mn-cs"/>
                </a:defRPr>
              </a:lvl6pPr>
              <a:lvl7pPr marL="4569503" algn="l" defTabSz="1523168" rtl="0" eaLnBrk="1" latinLnBrk="0" hangingPunct="1">
                <a:defRPr sz="2900" kern="1200">
                  <a:solidFill>
                    <a:schemeClr val="tx1"/>
                  </a:solidFill>
                  <a:latin typeface="+mn-lt"/>
                  <a:ea typeface="+mn-ea"/>
                  <a:cs typeface="+mn-cs"/>
                </a:defRPr>
              </a:lvl7pPr>
              <a:lvl8pPr marL="5331087" algn="l" defTabSz="1523168" rtl="0" eaLnBrk="1" latinLnBrk="0" hangingPunct="1">
                <a:defRPr sz="2900" kern="1200">
                  <a:solidFill>
                    <a:schemeClr val="tx1"/>
                  </a:solidFill>
                  <a:latin typeface="+mn-lt"/>
                  <a:ea typeface="+mn-ea"/>
                  <a:cs typeface="+mn-cs"/>
                </a:defRPr>
              </a:lvl8pPr>
              <a:lvl9pPr marL="6092671" algn="l" defTabSz="1523168" rtl="0" eaLnBrk="1" latinLnBrk="0" hangingPunct="1">
                <a:defRPr sz="2900" kern="1200">
                  <a:solidFill>
                    <a:schemeClr val="tx1"/>
                  </a:solidFill>
                  <a:latin typeface="+mn-lt"/>
                  <a:ea typeface="+mn-ea"/>
                  <a:cs typeface="+mn-cs"/>
                </a:defRPr>
              </a:lvl9pPr>
            </a:lstStyle>
            <a:p>
              <a:pPr algn="ctr"/>
              <a:r>
                <a:rPr lang="en-US" sz="1000" i="1" dirty="0" err="1" smtClean="0">
                  <a:solidFill>
                    <a:srgbClr val="4F81BD"/>
                  </a:solidFill>
                </a:rPr>
                <a:t>Xanthine</a:t>
              </a:r>
              <a:r>
                <a:rPr lang="en-US" sz="1000" i="1" dirty="0" smtClean="0">
                  <a:solidFill>
                    <a:srgbClr val="4F81BD"/>
                  </a:solidFill>
                </a:rPr>
                <a:t> </a:t>
              </a:r>
              <a:r>
                <a:rPr lang="en-US" sz="1000" i="1" dirty="0" err="1" smtClean="0">
                  <a:solidFill>
                    <a:srgbClr val="4F81BD"/>
                  </a:solidFill>
                </a:rPr>
                <a:t>Oxidase</a:t>
              </a:r>
              <a:endParaRPr lang="en-SG" sz="1000" i="1" dirty="0">
                <a:solidFill>
                  <a:srgbClr val="4F81BD"/>
                </a:solidFill>
              </a:endParaRPr>
            </a:p>
          </p:txBody>
        </p:sp>
        <p:sp>
          <p:nvSpPr>
            <p:cNvPr id="36" name="Arc 35"/>
            <p:cNvSpPr/>
            <p:nvPr/>
          </p:nvSpPr>
          <p:spPr>
            <a:xfrm flipV="1">
              <a:off x="6967327" y="8995930"/>
              <a:ext cx="834286" cy="716280"/>
            </a:xfrm>
            <a:prstGeom prst="arc">
              <a:avLst>
                <a:gd name="adj1" fmla="val 12215537"/>
                <a:gd name="adj2" fmla="val 20581707"/>
              </a:avLst>
            </a:prstGeom>
            <a:ln>
              <a:solidFill>
                <a:srgbClr val="3333FF"/>
              </a:solidFill>
              <a:headEnd type="none"/>
              <a:tailEnd type="arrow"/>
            </a:ln>
          </p:spPr>
          <p:style>
            <a:lnRef idx="1">
              <a:schemeClr val="accent1"/>
            </a:lnRef>
            <a:fillRef idx="0">
              <a:schemeClr val="accent1"/>
            </a:fillRef>
            <a:effectRef idx="0">
              <a:schemeClr val="accent1"/>
            </a:effectRef>
            <a:fontRef idx="minor">
              <a:schemeClr val="tx1"/>
            </a:fontRef>
          </p:style>
          <p:txBody>
            <a:bodyPr lIns="91429" tIns="45715" rIns="91429" bIns="45715" rtlCol="0" anchor="ctr"/>
            <a:lstStyle>
              <a:defPPr>
                <a:defRPr lang="en-US"/>
              </a:defPPr>
              <a:lvl1pPr marL="0" algn="l" defTabSz="1523168" rtl="0" eaLnBrk="1" latinLnBrk="0" hangingPunct="1">
                <a:defRPr sz="2900" kern="1200">
                  <a:solidFill>
                    <a:schemeClr val="tx1"/>
                  </a:solidFill>
                  <a:latin typeface="+mn-lt"/>
                  <a:ea typeface="+mn-ea"/>
                  <a:cs typeface="+mn-cs"/>
                </a:defRPr>
              </a:lvl1pPr>
              <a:lvl2pPr marL="761584" algn="l" defTabSz="1523168" rtl="0" eaLnBrk="1" latinLnBrk="0" hangingPunct="1">
                <a:defRPr sz="2900" kern="1200">
                  <a:solidFill>
                    <a:schemeClr val="tx1"/>
                  </a:solidFill>
                  <a:latin typeface="+mn-lt"/>
                  <a:ea typeface="+mn-ea"/>
                  <a:cs typeface="+mn-cs"/>
                </a:defRPr>
              </a:lvl2pPr>
              <a:lvl3pPr marL="1523168" algn="l" defTabSz="1523168" rtl="0" eaLnBrk="1" latinLnBrk="0" hangingPunct="1">
                <a:defRPr sz="2900" kern="1200">
                  <a:solidFill>
                    <a:schemeClr val="tx1"/>
                  </a:solidFill>
                  <a:latin typeface="+mn-lt"/>
                  <a:ea typeface="+mn-ea"/>
                  <a:cs typeface="+mn-cs"/>
                </a:defRPr>
              </a:lvl3pPr>
              <a:lvl4pPr marL="2284752" algn="l" defTabSz="1523168" rtl="0" eaLnBrk="1" latinLnBrk="0" hangingPunct="1">
                <a:defRPr sz="2900" kern="1200">
                  <a:solidFill>
                    <a:schemeClr val="tx1"/>
                  </a:solidFill>
                  <a:latin typeface="+mn-lt"/>
                  <a:ea typeface="+mn-ea"/>
                  <a:cs typeface="+mn-cs"/>
                </a:defRPr>
              </a:lvl4pPr>
              <a:lvl5pPr marL="3046335" algn="l" defTabSz="1523168" rtl="0" eaLnBrk="1" latinLnBrk="0" hangingPunct="1">
                <a:defRPr sz="2900" kern="1200">
                  <a:solidFill>
                    <a:schemeClr val="tx1"/>
                  </a:solidFill>
                  <a:latin typeface="+mn-lt"/>
                  <a:ea typeface="+mn-ea"/>
                  <a:cs typeface="+mn-cs"/>
                </a:defRPr>
              </a:lvl5pPr>
              <a:lvl6pPr marL="3807919" algn="l" defTabSz="1523168" rtl="0" eaLnBrk="1" latinLnBrk="0" hangingPunct="1">
                <a:defRPr sz="2900" kern="1200">
                  <a:solidFill>
                    <a:schemeClr val="tx1"/>
                  </a:solidFill>
                  <a:latin typeface="+mn-lt"/>
                  <a:ea typeface="+mn-ea"/>
                  <a:cs typeface="+mn-cs"/>
                </a:defRPr>
              </a:lvl6pPr>
              <a:lvl7pPr marL="4569503" algn="l" defTabSz="1523168" rtl="0" eaLnBrk="1" latinLnBrk="0" hangingPunct="1">
                <a:defRPr sz="2900" kern="1200">
                  <a:solidFill>
                    <a:schemeClr val="tx1"/>
                  </a:solidFill>
                  <a:latin typeface="+mn-lt"/>
                  <a:ea typeface="+mn-ea"/>
                  <a:cs typeface="+mn-cs"/>
                </a:defRPr>
              </a:lvl7pPr>
              <a:lvl8pPr marL="5331087" algn="l" defTabSz="1523168" rtl="0" eaLnBrk="1" latinLnBrk="0" hangingPunct="1">
                <a:defRPr sz="2900" kern="1200">
                  <a:solidFill>
                    <a:schemeClr val="tx1"/>
                  </a:solidFill>
                  <a:latin typeface="+mn-lt"/>
                  <a:ea typeface="+mn-ea"/>
                  <a:cs typeface="+mn-cs"/>
                </a:defRPr>
              </a:lvl8pPr>
              <a:lvl9pPr marL="6092671" algn="l" defTabSz="1523168" rtl="0" eaLnBrk="1" latinLnBrk="0" hangingPunct="1">
                <a:defRPr sz="2900" kern="1200">
                  <a:solidFill>
                    <a:schemeClr val="tx1"/>
                  </a:solidFill>
                  <a:latin typeface="+mn-lt"/>
                  <a:ea typeface="+mn-ea"/>
                  <a:cs typeface="+mn-cs"/>
                </a:defRPr>
              </a:lvl9pPr>
            </a:lstStyle>
            <a:p>
              <a:pPr algn="ctr"/>
              <a:endParaRPr lang="en-SG"/>
            </a:p>
          </p:txBody>
        </p:sp>
        <p:sp>
          <p:nvSpPr>
            <p:cNvPr id="37" name="TextBox 71"/>
            <p:cNvSpPr txBox="1"/>
            <p:nvPr/>
          </p:nvSpPr>
          <p:spPr>
            <a:xfrm>
              <a:off x="6506802" y="9296964"/>
              <a:ext cx="1001143" cy="246221"/>
            </a:xfrm>
            <a:prstGeom prst="rect">
              <a:avLst/>
            </a:prstGeom>
            <a:noFill/>
          </p:spPr>
          <p:txBody>
            <a:bodyPr wrap="square" rtlCol="0">
              <a:spAutoFit/>
            </a:bodyPr>
            <a:lstStyle>
              <a:defPPr>
                <a:defRPr lang="en-US"/>
              </a:defPPr>
              <a:lvl1pPr marL="0" algn="l" defTabSz="1523168" rtl="0" eaLnBrk="1" latinLnBrk="0" hangingPunct="1">
                <a:defRPr sz="2900" kern="1200">
                  <a:solidFill>
                    <a:schemeClr val="tx1"/>
                  </a:solidFill>
                  <a:latin typeface="+mn-lt"/>
                  <a:ea typeface="+mn-ea"/>
                  <a:cs typeface="+mn-cs"/>
                </a:defRPr>
              </a:lvl1pPr>
              <a:lvl2pPr marL="761584" algn="l" defTabSz="1523168" rtl="0" eaLnBrk="1" latinLnBrk="0" hangingPunct="1">
                <a:defRPr sz="2900" kern="1200">
                  <a:solidFill>
                    <a:schemeClr val="tx1"/>
                  </a:solidFill>
                  <a:latin typeface="+mn-lt"/>
                  <a:ea typeface="+mn-ea"/>
                  <a:cs typeface="+mn-cs"/>
                </a:defRPr>
              </a:lvl2pPr>
              <a:lvl3pPr marL="1523168" algn="l" defTabSz="1523168" rtl="0" eaLnBrk="1" latinLnBrk="0" hangingPunct="1">
                <a:defRPr sz="2900" kern="1200">
                  <a:solidFill>
                    <a:schemeClr val="tx1"/>
                  </a:solidFill>
                  <a:latin typeface="+mn-lt"/>
                  <a:ea typeface="+mn-ea"/>
                  <a:cs typeface="+mn-cs"/>
                </a:defRPr>
              </a:lvl3pPr>
              <a:lvl4pPr marL="2284752" algn="l" defTabSz="1523168" rtl="0" eaLnBrk="1" latinLnBrk="0" hangingPunct="1">
                <a:defRPr sz="2900" kern="1200">
                  <a:solidFill>
                    <a:schemeClr val="tx1"/>
                  </a:solidFill>
                  <a:latin typeface="+mn-lt"/>
                  <a:ea typeface="+mn-ea"/>
                  <a:cs typeface="+mn-cs"/>
                </a:defRPr>
              </a:lvl4pPr>
              <a:lvl5pPr marL="3046335" algn="l" defTabSz="1523168" rtl="0" eaLnBrk="1" latinLnBrk="0" hangingPunct="1">
                <a:defRPr sz="2900" kern="1200">
                  <a:solidFill>
                    <a:schemeClr val="tx1"/>
                  </a:solidFill>
                  <a:latin typeface="+mn-lt"/>
                  <a:ea typeface="+mn-ea"/>
                  <a:cs typeface="+mn-cs"/>
                </a:defRPr>
              </a:lvl5pPr>
              <a:lvl6pPr marL="3807919" algn="l" defTabSz="1523168" rtl="0" eaLnBrk="1" latinLnBrk="0" hangingPunct="1">
                <a:defRPr sz="2900" kern="1200">
                  <a:solidFill>
                    <a:schemeClr val="tx1"/>
                  </a:solidFill>
                  <a:latin typeface="+mn-lt"/>
                  <a:ea typeface="+mn-ea"/>
                  <a:cs typeface="+mn-cs"/>
                </a:defRPr>
              </a:lvl6pPr>
              <a:lvl7pPr marL="4569503" algn="l" defTabSz="1523168" rtl="0" eaLnBrk="1" latinLnBrk="0" hangingPunct="1">
                <a:defRPr sz="2900" kern="1200">
                  <a:solidFill>
                    <a:schemeClr val="tx1"/>
                  </a:solidFill>
                  <a:latin typeface="+mn-lt"/>
                  <a:ea typeface="+mn-ea"/>
                  <a:cs typeface="+mn-cs"/>
                </a:defRPr>
              </a:lvl7pPr>
              <a:lvl8pPr marL="5331087" algn="l" defTabSz="1523168" rtl="0" eaLnBrk="1" latinLnBrk="0" hangingPunct="1">
                <a:defRPr sz="2900" kern="1200">
                  <a:solidFill>
                    <a:schemeClr val="tx1"/>
                  </a:solidFill>
                  <a:latin typeface="+mn-lt"/>
                  <a:ea typeface="+mn-ea"/>
                  <a:cs typeface="+mn-cs"/>
                </a:defRPr>
              </a:lvl8pPr>
              <a:lvl9pPr marL="6092671" algn="l" defTabSz="1523168" rtl="0" eaLnBrk="1" latinLnBrk="0" hangingPunct="1">
                <a:defRPr sz="2900" kern="1200">
                  <a:solidFill>
                    <a:schemeClr val="tx1"/>
                  </a:solidFill>
                  <a:latin typeface="+mn-lt"/>
                  <a:ea typeface="+mn-ea"/>
                  <a:cs typeface="+mn-cs"/>
                </a:defRPr>
              </a:lvl9pPr>
            </a:lstStyle>
            <a:p>
              <a:pPr algn="ctr"/>
              <a:r>
                <a:rPr lang="en-US" sz="1000" b="1" dirty="0" smtClean="0">
                  <a:solidFill>
                    <a:schemeClr val="accent6">
                      <a:lumMod val="75000"/>
                    </a:schemeClr>
                  </a:solidFill>
                </a:rPr>
                <a:t>O</a:t>
              </a:r>
              <a:r>
                <a:rPr lang="en-US" sz="1000" b="1" baseline="-25000" dirty="0" smtClean="0">
                  <a:solidFill>
                    <a:schemeClr val="accent6">
                      <a:lumMod val="75000"/>
                    </a:schemeClr>
                  </a:solidFill>
                </a:rPr>
                <a:t>2</a:t>
              </a:r>
              <a:r>
                <a:rPr lang="en-US" sz="1000" b="1" dirty="0" smtClean="0">
                  <a:solidFill>
                    <a:schemeClr val="accent6">
                      <a:lumMod val="75000"/>
                    </a:schemeClr>
                  </a:solidFill>
                </a:rPr>
                <a:t> , H</a:t>
              </a:r>
              <a:r>
                <a:rPr lang="en-US" sz="1000" b="1" baseline="-25000" dirty="0" smtClean="0">
                  <a:solidFill>
                    <a:schemeClr val="accent6">
                      <a:lumMod val="75000"/>
                    </a:schemeClr>
                  </a:solidFill>
                </a:rPr>
                <a:t>2</a:t>
              </a:r>
              <a:r>
                <a:rPr lang="en-US" sz="1000" b="1" dirty="0" smtClean="0">
                  <a:solidFill>
                    <a:schemeClr val="accent6">
                      <a:lumMod val="75000"/>
                    </a:schemeClr>
                  </a:solidFill>
                </a:rPr>
                <a:t>O</a:t>
              </a:r>
              <a:endParaRPr lang="en-SG" sz="1000" b="1" baseline="30000" dirty="0">
                <a:solidFill>
                  <a:schemeClr val="accent6">
                    <a:lumMod val="75000"/>
                  </a:schemeClr>
                </a:solidFill>
              </a:endParaRPr>
            </a:p>
          </p:txBody>
        </p:sp>
        <p:sp>
          <p:nvSpPr>
            <p:cNvPr id="38" name="TextBox 72"/>
            <p:cNvSpPr txBox="1"/>
            <p:nvPr/>
          </p:nvSpPr>
          <p:spPr>
            <a:xfrm>
              <a:off x="7453882" y="9283109"/>
              <a:ext cx="1001143" cy="246221"/>
            </a:xfrm>
            <a:prstGeom prst="rect">
              <a:avLst/>
            </a:prstGeom>
            <a:noFill/>
          </p:spPr>
          <p:txBody>
            <a:bodyPr wrap="square" rtlCol="0">
              <a:spAutoFit/>
            </a:bodyPr>
            <a:lstStyle>
              <a:defPPr>
                <a:defRPr lang="en-US"/>
              </a:defPPr>
              <a:lvl1pPr marL="0" algn="l" defTabSz="1523168" rtl="0" eaLnBrk="1" latinLnBrk="0" hangingPunct="1">
                <a:defRPr sz="2900" kern="1200">
                  <a:solidFill>
                    <a:schemeClr val="tx1"/>
                  </a:solidFill>
                  <a:latin typeface="+mn-lt"/>
                  <a:ea typeface="+mn-ea"/>
                  <a:cs typeface="+mn-cs"/>
                </a:defRPr>
              </a:lvl1pPr>
              <a:lvl2pPr marL="761584" algn="l" defTabSz="1523168" rtl="0" eaLnBrk="1" latinLnBrk="0" hangingPunct="1">
                <a:defRPr sz="2900" kern="1200">
                  <a:solidFill>
                    <a:schemeClr val="tx1"/>
                  </a:solidFill>
                  <a:latin typeface="+mn-lt"/>
                  <a:ea typeface="+mn-ea"/>
                  <a:cs typeface="+mn-cs"/>
                </a:defRPr>
              </a:lvl2pPr>
              <a:lvl3pPr marL="1523168" algn="l" defTabSz="1523168" rtl="0" eaLnBrk="1" latinLnBrk="0" hangingPunct="1">
                <a:defRPr sz="2900" kern="1200">
                  <a:solidFill>
                    <a:schemeClr val="tx1"/>
                  </a:solidFill>
                  <a:latin typeface="+mn-lt"/>
                  <a:ea typeface="+mn-ea"/>
                  <a:cs typeface="+mn-cs"/>
                </a:defRPr>
              </a:lvl3pPr>
              <a:lvl4pPr marL="2284752" algn="l" defTabSz="1523168" rtl="0" eaLnBrk="1" latinLnBrk="0" hangingPunct="1">
                <a:defRPr sz="2900" kern="1200">
                  <a:solidFill>
                    <a:schemeClr val="tx1"/>
                  </a:solidFill>
                  <a:latin typeface="+mn-lt"/>
                  <a:ea typeface="+mn-ea"/>
                  <a:cs typeface="+mn-cs"/>
                </a:defRPr>
              </a:lvl4pPr>
              <a:lvl5pPr marL="3046335" algn="l" defTabSz="1523168" rtl="0" eaLnBrk="1" latinLnBrk="0" hangingPunct="1">
                <a:defRPr sz="2900" kern="1200">
                  <a:solidFill>
                    <a:schemeClr val="tx1"/>
                  </a:solidFill>
                  <a:latin typeface="+mn-lt"/>
                  <a:ea typeface="+mn-ea"/>
                  <a:cs typeface="+mn-cs"/>
                </a:defRPr>
              </a:lvl5pPr>
              <a:lvl6pPr marL="3807919" algn="l" defTabSz="1523168" rtl="0" eaLnBrk="1" latinLnBrk="0" hangingPunct="1">
                <a:defRPr sz="2900" kern="1200">
                  <a:solidFill>
                    <a:schemeClr val="tx1"/>
                  </a:solidFill>
                  <a:latin typeface="+mn-lt"/>
                  <a:ea typeface="+mn-ea"/>
                  <a:cs typeface="+mn-cs"/>
                </a:defRPr>
              </a:lvl6pPr>
              <a:lvl7pPr marL="4569503" algn="l" defTabSz="1523168" rtl="0" eaLnBrk="1" latinLnBrk="0" hangingPunct="1">
                <a:defRPr sz="2900" kern="1200">
                  <a:solidFill>
                    <a:schemeClr val="tx1"/>
                  </a:solidFill>
                  <a:latin typeface="+mn-lt"/>
                  <a:ea typeface="+mn-ea"/>
                  <a:cs typeface="+mn-cs"/>
                </a:defRPr>
              </a:lvl7pPr>
              <a:lvl8pPr marL="5331087" algn="l" defTabSz="1523168" rtl="0" eaLnBrk="1" latinLnBrk="0" hangingPunct="1">
                <a:defRPr sz="2900" kern="1200">
                  <a:solidFill>
                    <a:schemeClr val="tx1"/>
                  </a:solidFill>
                  <a:latin typeface="+mn-lt"/>
                  <a:ea typeface="+mn-ea"/>
                  <a:cs typeface="+mn-cs"/>
                </a:defRPr>
              </a:lvl8pPr>
              <a:lvl9pPr marL="6092671" algn="l" defTabSz="1523168" rtl="0" eaLnBrk="1" latinLnBrk="0" hangingPunct="1">
                <a:defRPr sz="2900" kern="1200">
                  <a:solidFill>
                    <a:schemeClr val="tx1"/>
                  </a:solidFill>
                  <a:latin typeface="+mn-lt"/>
                  <a:ea typeface="+mn-ea"/>
                  <a:cs typeface="+mn-cs"/>
                </a:defRPr>
              </a:lvl9pPr>
            </a:lstStyle>
            <a:p>
              <a:pPr algn="ctr"/>
              <a:r>
                <a:rPr lang="en-US" sz="1000" b="1" dirty="0" smtClean="0">
                  <a:solidFill>
                    <a:schemeClr val="accent6">
                      <a:lumMod val="75000"/>
                    </a:schemeClr>
                  </a:solidFill>
                </a:rPr>
                <a:t>H+, O</a:t>
              </a:r>
              <a:r>
                <a:rPr lang="en-US" sz="1000" b="1" baseline="-25000" dirty="0" smtClean="0">
                  <a:solidFill>
                    <a:schemeClr val="accent6">
                      <a:lumMod val="75000"/>
                    </a:schemeClr>
                  </a:solidFill>
                </a:rPr>
                <a:t>2</a:t>
              </a:r>
              <a:r>
                <a:rPr lang="en-US" sz="1000" b="1" baseline="30000" dirty="0" smtClean="0">
                  <a:solidFill>
                    <a:schemeClr val="accent6">
                      <a:lumMod val="75000"/>
                    </a:schemeClr>
                  </a:solidFill>
                </a:rPr>
                <a:t>.-</a:t>
              </a:r>
              <a:endParaRPr lang="en-SG" sz="1000" b="1" baseline="30000" dirty="0">
                <a:solidFill>
                  <a:schemeClr val="accent6">
                    <a:lumMod val="75000"/>
                  </a:schemeClr>
                </a:solidFill>
              </a:endParaRPr>
            </a:p>
          </p:txBody>
        </p:sp>
        <p:sp>
          <p:nvSpPr>
            <p:cNvPr id="39" name="TextBox 73"/>
            <p:cNvSpPr txBox="1"/>
            <p:nvPr/>
          </p:nvSpPr>
          <p:spPr>
            <a:xfrm>
              <a:off x="7773008" y="9605530"/>
              <a:ext cx="1374903" cy="276989"/>
            </a:xfrm>
            <a:prstGeom prst="rect">
              <a:avLst/>
            </a:prstGeom>
            <a:noFill/>
            <a:ln>
              <a:noFill/>
            </a:ln>
          </p:spPr>
          <p:txBody>
            <a:bodyPr wrap="square" lIns="91429" tIns="45715" rIns="91429" bIns="45715" rtlCol="0">
              <a:spAutoFit/>
            </a:bodyPr>
            <a:lstStyle>
              <a:defPPr>
                <a:defRPr lang="en-US"/>
              </a:defPPr>
              <a:lvl1pPr marL="0" algn="l" defTabSz="1523168" rtl="0" eaLnBrk="1" latinLnBrk="0" hangingPunct="1">
                <a:defRPr sz="2900" kern="1200">
                  <a:solidFill>
                    <a:schemeClr val="tx1"/>
                  </a:solidFill>
                  <a:latin typeface="+mn-lt"/>
                  <a:ea typeface="+mn-ea"/>
                  <a:cs typeface="+mn-cs"/>
                </a:defRPr>
              </a:lvl1pPr>
              <a:lvl2pPr marL="761584" algn="l" defTabSz="1523168" rtl="0" eaLnBrk="1" latinLnBrk="0" hangingPunct="1">
                <a:defRPr sz="2900" kern="1200">
                  <a:solidFill>
                    <a:schemeClr val="tx1"/>
                  </a:solidFill>
                  <a:latin typeface="+mn-lt"/>
                  <a:ea typeface="+mn-ea"/>
                  <a:cs typeface="+mn-cs"/>
                </a:defRPr>
              </a:lvl2pPr>
              <a:lvl3pPr marL="1523168" algn="l" defTabSz="1523168" rtl="0" eaLnBrk="1" latinLnBrk="0" hangingPunct="1">
                <a:defRPr sz="2900" kern="1200">
                  <a:solidFill>
                    <a:schemeClr val="tx1"/>
                  </a:solidFill>
                  <a:latin typeface="+mn-lt"/>
                  <a:ea typeface="+mn-ea"/>
                  <a:cs typeface="+mn-cs"/>
                </a:defRPr>
              </a:lvl3pPr>
              <a:lvl4pPr marL="2284752" algn="l" defTabSz="1523168" rtl="0" eaLnBrk="1" latinLnBrk="0" hangingPunct="1">
                <a:defRPr sz="2900" kern="1200">
                  <a:solidFill>
                    <a:schemeClr val="tx1"/>
                  </a:solidFill>
                  <a:latin typeface="+mn-lt"/>
                  <a:ea typeface="+mn-ea"/>
                  <a:cs typeface="+mn-cs"/>
                </a:defRPr>
              </a:lvl4pPr>
              <a:lvl5pPr marL="3046335" algn="l" defTabSz="1523168" rtl="0" eaLnBrk="1" latinLnBrk="0" hangingPunct="1">
                <a:defRPr sz="2900" kern="1200">
                  <a:solidFill>
                    <a:schemeClr val="tx1"/>
                  </a:solidFill>
                  <a:latin typeface="+mn-lt"/>
                  <a:ea typeface="+mn-ea"/>
                  <a:cs typeface="+mn-cs"/>
                </a:defRPr>
              </a:lvl5pPr>
              <a:lvl6pPr marL="3807919" algn="l" defTabSz="1523168" rtl="0" eaLnBrk="1" latinLnBrk="0" hangingPunct="1">
                <a:defRPr sz="2900" kern="1200">
                  <a:solidFill>
                    <a:schemeClr val="tx1"/>
                  </a:solidFill>
                  <a:latin typeface="+mn-lt"/>
                  <a:ea typeface="+mn-ea"/>
                  <a:cs typeface="+mn-cs"/>
                </a:defRPr>
              </a:lvl6pPr>
              <a:lvl7pPr marL="4569503" algn="l" defTabSz="1523168" rtl="0" eaLnBrk="1" latinLnBrk="0" hangingPunct="1">
                <a:defRPr sz="2900" kern="1200">
                  <a:solidFill>
                    <a:schemeClr val="tx1"/>
                  </a:solidFill>
                  <a:latin typeface="+mn-lt"/>
                  <a:ea typeface="+mn-ea"/>
                  <a:cs typeface="+mn-cs"/>
                </a:defRPr>
              </a:lvl7pPr>
              <a:lvl8pPr marL="5331087" algn="l" defTabSz="1523168" rtl="0" eaLnBrk="1" latinLnBrk="0" hangingPunct="1">
                <a:defRPr sz="2900" kern="1200">
                  <a:solidFill>
                    <a:schemeClr val="tx1"/>
                  </a:solidFill>
                  <a:latin typeface="+mn-lt"/>
                  <a:ea typeface="+mn-ea"/>
                  <a:cs typeface="+mn-cs"/>
                </a:defRPr>
              </a:lvl8pPr>
              <a:lvl9pPr marL="6092671" algn="l" defTabSz="1523168" rtl="0" eaLnBrk="1" latinLnBrk="0" hangingPunct="1">
                <a:defRPr sz="2900" kern="1200">
                  <a:solidFill>
                    <a:schemeClr val="tx1"/>
                  </a:solidFill>
                  <a:latin typeface="+mn-lt"/>
                  <a:ea typeface="+mn-ea"/>
                  <a:cs typeface="+mn-cs"/>
                </a:defRPr>
              </a:lvl9pPr>
            </a:lstStyle>
            <a:p>
              <a:pPr algn="ctr"/>
              <a:r>
                <a:rPr lang="en-US" sz="1200" dirty="0" smtClean="0"/>
                <a:t>1-methyluric Acid</a:t>
              </a:r>
              <a:endParaRPr lang="en-SG" sz="1200" dirty="0"/>
            </a:p>
          </p:txBody>
        </p:sp>
        <p:sp>
          <p:nvSpPr>
            <p:cNvPr id="41" name="TextBox 75"/>
            <p:cNvSpPr txBox="1"/>
            <p:nvPr/>
          </p:nvSpPr>
          <p:spPr>
            <a:xfrm>
              <a:off x="677634" y="9601200"/>
              <a:ext cx="1556539" cy="276989"/>
            </a:xfrm>
            <a:prstGeom prst="rect">
              <a:avLst/>
            </a:prstGeom>
            <a:noFill/>
            <a:ln>
              <a:noFill/>
            </a:ln>
          </p:spPr>
          <p:txBody>
            <a:bodyPr wrap="square" lIns="91429" tIns="45715" rIns="91429" bIns="45715" rtlCol="0">
              <a:spAutoFit/>
            </a:bodyPr>
            <a:lstStyle>
              <a:defPPr>
                <a:defRPr lang="en-US"/>
              </a:defPPr>
              <a:lvl1pPr marL="0" algn="l" defTabSz="1523168" rtl="0" eaLnBrk="1" latinLnBrk="0" hangingPunct="1">
                <a:defRPr sz="2900" kern="1200">
                  <a:solidFill>
                    <a:schemeClr val="tx1"/>
                  </a:solidFill>
                  <a:latin typeface="+mn-lt"/>
                  <a:ea typeface="+mn-ea"/>
                  <a:cs typeface="+mn-cs"/>
                </a:defRPr>
              </a:lvl1pPr>
              <a:lvl2pPr marL="761584" algn="l" defTabSz="1523168" rtl="0" eaLnBrk="1" latinLnBrk="0" hangingPunct="1">
                <a:defRPr sz="2900" kern="1200">
                  <a:solidFill>
                    <a:schemeClr val="tx1"/>
                  </a:solidFill>
                  <a:latin typeface="+mn-lt"/>
                  <a:ea typeface="+mn-ea"/>
                  <a:cs typeface="+mn-cs"/>
                </a:defRPr>
              </a:lvl2pPr>
              <a:lvl3pPr marL="1523168" algn="l" defTabSz="1523168" rtl="0" eaLnBrk="1" latinLnBrk="0" hangingPunct="1">
                <a:defRPr sz="2900" kern="1200">
                  <a:solidFill>
                    <a:schemeClr val="tx1"/>
                  </a:solidFill>
                  <a:latin typeface="+mn-lt"/>
                  <a:ea typeface="+mn-ea"/>
                  <a:cs typeface="+mn-cs"/>
                </a:defRPr>
              </a:lvl3pPr>
              <a:lvl4pPr marL="2284752" algn="l" defTabSz="1523168" rtl="0" eaLnBrk="1" latinLnBrk="0" hangingPunct="1">
                <a:defRPr sz="2900" kern="1200">
                  <a:solidFill>
                    <a:schemeClr val="tx1"/>
                  </a:solidFill>
                  <a:latin typeface="+mn-lt"/>
                  <a:ea typeface="+mn-ea"/>
                  <a:cs typeface="+mn-cs"/>
                </a:defRPr>
              </a:lvl4pPr>
              <a:lvl5pPr marL="3046335" algn="l" defTabSz="1523168" rtl="0" eaLnBrk="1" latinLnBrk="0" hangingPunct="1">
                <a:defRPr sz="2900" kern="1200">
                  <a:solidFill>
                    <a:schemeClr val="tx1"/>
                  </a:solidFill>
                  <a:latin typeface="+mn-lt"/>
                  <a:ea typeface="+mn-ea"/>
                  <a:cs typeface="+mn-cs"/>
                </a:defRPr>
              </a:lvl5pPr>
              <a:lvl6pPr marL="3807919" algn="l" defTabSz="1523168" rtl="0" eaLnBrk="1" latinLnBrk="0" hangingPunct="1">
                <a:defRPr sz="2900" kern="1200">
                  <a:solidFill>
                    <a:schemeClr val="tx1"/>
                  </a:solidFill>
                  <a:latin typeface="+mn-lt"/>
                  <a:ea typeface="+mn-ea"/>
                  <a:cs typeface="+mn-cs"/>
                </a:defRPr>
              </a:lvl6pPr>
              <a:lvl7pPr marL="4569503" algn="l" defTabSz="1523168" rtl="0" eaLnBrk="1" latinLnBrk="0" hangingPunct="1">
                <a:defRPr sz="2900" kern="1200">
                  <a:solidFill>
                    <a:schemeClr val="tx1"/>
                  </a:solidFill>
                  <a:latin typeface="+mn-lt"/>
                  <a:ea typeface="+mn-ea"/>
                  <a:cs typeface="+mn-cs"/>
                </a:defRPr>
              </a:lvl7pPr>
              <a:lvl8pPr marL="5331087" algn="l" defTabSz="1523168" rtl="0" eaLnBrk="1" latinLnBrk="0" hangingPunct="1">
                <a:defRPr sz="2900" kern="1200">
                  <a:solidFill>
                    <a:schemeClr val="tx1"/>
                  </a:solidFill>
                  <a:latin typeface="+mn-lt"/>
                  <a:ea typeface="+mn-ea"/>
                  <a:cs typeface="+mn-cs"/>
                </a:defRPr>
              </a:lvl8pPr>
              <a:lvl9pPr marL="6092671" algn="l" defTabSz="1523168" rtl="0" eaLnBrk="1" latinLnBrk="0" hangingPunct="1">
                <a:defRPr sz="2900" kern="1200">
                  <a:solidFill>
                    <a:schemeClr val="tx1"/>
                  </a:solidFill>
                  <a:latin typeface="+mn-lt"/>
                  <a:ea typeface="+mn-ea"/>
                  <a:cs typeface="+mn-cs"/>
                </a:defRPr>
              </a:lvl9pPr>
            </a:lstStyle>
            <a:p>
              <a:pPr algn="ctr"/>
              <a:r>
                <a:rPr lang="en-US" sz="1200" dirty="0" smtClean="0"/>
                <a:t>1-methylguanosine</a:t>
              </a:r>
              <a:endParaRPr lang="en-SG" sz="1200" dirty="0"/>
            </a:p>
          </p:txBody>
        </p:sp>
        <p:cxnSp>
          <p:nvCxnSpPr>
            <p:cNvPr id="42" name="Straight Arrow Connector 41"/>
            <p:cNvCxnSpPr/>
            <p:nvPr/>
          </p:nvCxnSpPr>
          <p:spPr>
            <a:xfrm flipH="1">
              <a:off x="2162030" y="9750830"/>
              <a:ext cx="1084572" cy="0"/>
            </a:xfrm>
            <a:prstGeom prst="straightConnector1">
              <a:avLst/>
            </a:prstGeom>
            <a:ln>
              <a:solidFill>
                <a:srgbClr val="0070C0"/>
              </a:solidFill>
              <a:prstDash val="solid"/>
              <a:headEnd type="arrow"/>
              <a:tailEnd type="none"/>
            </a:ln>
          </p:spPr>
          <p:style>
            <a:lnRef idx="1">
              <a:schemeClr val="accent1"/>
            </a:lnRef>
            <a:fillRef idx="0">
              <a:schemeClr val="accent1"/>
            </a:fillRef>
            <a:effectRef idx="0">
              <a:schemeClr val="accent1"/>
            </a:effectRef>
            <a:fontRef idx="minor">
              <a:schemeClr val="tx1"/>
            </a:fontRef>
          </p:style>
        </p:cxnSp>
        <p:sp>
          <p:nvSpPr>
            <p:cNvPr id="43" name="Arc 42"/>
            <p:cNvSpPr/>
            <p:nvPr/>
          </p:nvSpPr>
          <p:spPr>
            <a:xfrm flipV="1">
              <a:off x="2288841" y="8991600"/>
              <a:ext cx="834286" cy="716280"/>
            </a:xfrm>
            <a:prstGeom prst="arc">
              <a:avLst>
                <a:gd name="adj1" fmla="val 12215537"/>
                <a:gd name="adj2" fmla="val 20581707"/>
              </a:avLst>
            </a:prstGeom>
            <a:ln>
              <a:solidFill>
                <a:srgbClr val="3333FF"/>
              </a:solidFill>
              <a:headEnd type="none"/>
              <a:tailEnd type="arrow"/>
            </a:ln>
          </p:spPr>
          <p:style>
            <a:lnRef idx="1">
              <a:schemeClr val="accent1"/>
            </a:lnRef>
            <a:fillRef idx="0">
              <a:schemeClr val="accent1"/>
            </a:fillRef>
            <a:effectRef idx="0">
              <a:schemeClr val="accent1"/>
            </a:effectRef>
            <a:fontRef idx="minor">
              <a:schemeClr val="tx1"/>
            </a:fontRef>
          </p:style>
          <p:txBody>
            <a:bodyPr lIns="91429" tIns="45715" rIns="91429" bIns="45715" rtlCol="0" anchor="ctr"/>
            <a:lstStyle>
              <a:defPPr>
                <a:defRPr lang="en-US"/>
              </a:defPPr>
              <a:lvl1pPr marL="0" algn="l" defTabSz="1523168" rtl="0" eaLnBrk="1" latinLnBrk="0" hangingPunct="1">
                <a:defRPr sz="2900" kern="1200">
                  <a:solidFill>
                    <a:schemeClr val="tx1"/>
                  </a:solidFill>
                  <a:latin typeface="+mn-lt"/>
                  <a:ea typeface="+mn-ea"/>
                  <a:cs typeface="+mn-cs"/>
                </a:defRPr>
              </a:lvl1pPr>
              <a:lvl2pPr marL="761584" algn="l" defTabSz="1523168" rtl="0" eaLnBrk="1" latinLnBrk="0" hangingPunct="1">
                <a:defRPr sz="2900" kern="1200">
                  <a:solidFill>
                    <a:schemeClr val="tx1"/>
                  </a:solidFill>
                  <a:latin typeface="+mn-lt"/>
                  <a:ea typeface="+mn-ea"/>
                  <a:cs typeface="+mn-cs"/>
                </a:defRPr>
              </a:lvl2pPr>
              <a:lvl3pPr marL="1523168" algn="l" defTabSz="1523168" rtl="0" eaLnBrk="1" latinLnBrk="0" hangingPunct="1">
                <a:defRPr sz="2900" kern="1200">
                  <a:solidFill>
                    <a:schemeClr val="tx1"/>
                  </a:solidFill>
                  <a:latin typeface="+mn-lt"/>
                  <a:ea typeface="+mn-ea"/>
                  <a:cs typeface="+mn-cs"/>
                </a:defRPr>
              </a:lvl3pPr>
              <a:lvl4pPr marL="2284752" algn="l" defTabSz="1523168" rtl="0" eaLnBrk="1" latinLnBrk="0" hangingPunct="1">
                <a:defRPr sz="2900" kern="1200">
                  <a:solidFill>
                    <a:schemeClr val="tx1"/>
                  </a:solidFill>
                  <a:latin typeface="+mn-lt"/>
                  <a:ea typeface="+mn-ea"/>
                  <a:cs typeface="+mn-cs"/>
                </a:defRPr>
              </a:lvl4pPr>
              <a:lvl5pPr marL="3046335" algn="l" defTabSz="1523168" rtl="0" eaLnBrk="1" latinLnBrk="0" hangingPunct="1">
                <a:defRPr sz="2900" kern="1200">
                  <a:solidFill>
                    <a:schemeClr val="tx1"/>
                  </a:solidFill>
                  <a:latin typeface="+mn-lt"/>
                  <a:ea typeface="+mn-ea"/>
                  <a:cs typeface="+mn-cs"/>
                </a:defRPr>
              </a:lvl5pPr>
              <a:lvl6pPr marL="3807919" algn="l" defTabSz="1523168" rtl="0" eaLnBrk="1" latinLnBrk="0" hangingPunct="1">
                <a:defRPr sz="2900" kern="1200">
                  <a:solidFill>
                    <a:schemeClr val="tx1"/>
                  </a:solidFill>
                  <a:latin typeface="+mn-lt"/>
                  <a:ea typeface="+mn-ea"/>
                  <a:cs typeface="+mn-cs"/>
                </a:defRPr>
              </a:lvl6pPr>
              <a:lvl7pPr marL="4569503" algn="l" defTabSz="1523168" rtl="0" eaLnBrk="1" latinLnBrk="0" hangingPunct="1">
                <a:defRPr sz="2900" kern="1200">
                  <a:solidFill>
                    <a:schemeClr val="tx1"/>
                  </a:solidFill>
                  <a:latin typeface="+mn-lt"/>
                  <a:ea typeface="+mn-ea"/>
                  <a:cs typeface="+mn-cs"/>
                </a:defRPr>
              </a:lvl7pPr>
              <a:lvl8pPr marL="5331087" algn="l" defTabSz="1523168" rtl="0" eaLnBrk="1" latinLnBrk="0" hangingPunct="1">
                <a:defRPr sz="2900" kern="1200">
                  <a:solidFill>
                    <a:schemeClr val="tx1"/>
                  </a:solidFill>
                  <a:latin typeface="+mn-lt"/>
                  <a:ea typeface="+mn-ea"/>
                  <a:cs typeface="+mn-cs"/>
                </a:defRPr>
              </a:lvl8pPr>
              <a:lvl9pPr marL="6092671" algn="l" defTabSz="1523168" rtl="0" eaLnBrk="1" latinLnBrk="0" hangingPunct="1">
                <a:defRPr sz="2900" kern="1200">
                  <a:solidFill>
                    <a:schemeClr val="tx1"/>
                  </a:solidFill>
                  <a:latin typeface="+mn-lt"/>
                  <a:ea typeface="+mn-ea"/>
                  <a:cs typeface="+mn-cs"/>
                </a:defRPr>
              </a:lvl9pPr>
            </a:lstStyle>
            <a:p>
              <a:pPr algn="ctr"/>
              <a:endParaRPr lang="en-SG"/>
            </a:p>
          </p:txBody>
        </p:sp>
        <p:sp>
          <p:nvSpPr>
            <p:cNvPr id="44" name="TextBox 79"/>
            <p:cNvSpPr txBox="1"/>
            <p:nvPr/>
          </p:nvSpPr>
          <p:spPr>
            <a:xfrm>
              <a:off x="1828315" y="9292634"/>
              <a:ext cx="1001143" cy="246221"/>
            </a:xfrm>
            <a:prstGeom prst="rect">
              <a:avLst/>
            </a:prstGeom>
            <a:noFill/>
          </p:spPr>
          <p:txBody>
            <a:bodyPr wrap="square" rtlCol="0">
              <a:spAutoFit/>
            </a:bodyPr>
            <a:lstStyle>
              <a:defPPr>
                <a:defRPr lang="en-US"/>
              </a:defPPr>
              <a:lvl1pPr marL="0" algn="l" defTabSz="1523168" rtl="0" eaLnBrk="1" latinLnBrk="0" hangingPunct="1">
                <a:defRPr sz="2900" kern="1200">
                  <a:solidFill>
                    <a:schemeClr val="tx1"/>
                  </a:solidFill>
                  <a:latin typeface="+mn-lt"/>
                  <a:ea typeface="+mn-ea"/>
                  <a:cs typeface="+mn-cs"/>
                </a:defRPr>
              </a:lvl1pPr>
              <a:lvl2pPr marL="761584" algn="l" defTabSz="1523168" rtl="0" eaLnBrk="1" latinLnBrk="0" hangingPunct="1">
                <a:defRPr sz="2900" kern="1200">
                  <a:solidFill>
                    <a:schemeClr val="tx1"/>
                  </a:solidFill>
                  <a:latin typeface="+mn-lt"/>
                  <a:ea typeface="+mn-ea"/>
                  <a:cs typeface="+mn-cs"/>
                </a:defRPr>
              </a:lvl2pPr>
              <a:lvl3pPr marL="1523168" algn="l" defTabSz="1523168" rtl="0" eaLnBrk="1" latinLnBrk="0" hangingPunct="1">
                <a:defRPr sz="2900" kern="1200">
                  <a:solidFill>
                    <a:schemeClr val="tx1"/>
                  </a:solidFill>
                  <a:latin typeface="+mn-lt"/>
                  <a:ea typeface="+mn-ea"/>
                  <a:cs typeface="+mn-cs"/>
                </a:defRPr>
              </a:lvl3pPr>
              <a:lvl4pPr marL="2284752" algn="l" defTabSz="1523168" rtl="0" eaLnBrk="1" latinLnBrk="0" hangingPunct="1">
                <a:defRPr sz="2900" kern="1200">
                  <a:solidFill>
                    <a:schemeClr val="tx1"/>
                  </a:solidFill>
                  <a:latin typeface="+mn-lt"/>
                  <a:ea typeface="+mn-ea"/>
                  <a:cs typeface="+mn-cs"/>
                </a:defRPr>
              </a:lvl4pPr>
              <a:lvl5pPr marL="3046335" algn="l" defTabSz="1523168" rtl="0" eaLnBrk="1" latinLnBrk="0" hangingPunct="1">
                <a:defRPr sz="2900" kern="1200">
                  <a:solidFill>
                    <a:schemeClr val="tx1"/>
                  </a:solidFill>
                  <a:latin typeface="+mn-lt"/>
                  <a:ea typeface="+mn-ea"/>
                  <a:cs typeface="+mn-cs"/>
                </a:defRPr>
              </a:lvl5pPr>
              <a:lvl6pPr marL="3807919" algn="l" defTabSz="1523168" rtl="0" eaLnBrk="1" latinLnBrk="0" hangingPunct="1">
                <a:defRPr sz="2900" kern="1200">
                  <a:solidFill>
                    <a:schemeClr val="tx1"/>
                  </a:solidFill>
                  <a:latin typeface="+mn-lt"/>
                  <a:ea typeface="+mn-ea"/>
                  <a:cs typeface="+mn-cs"/>
                </a:defRPr>
              </a:lvl6pPr>
              <a:lvl7pPr marL="4569503" algn="l" defTabSz="1523168" rtl="0" eaLnBrk="1" latinLnBrk="0" hangingPunct="1">
                <a:defRPr sz="2900" kern="1200">
                  <a:solidFill>
                    <a:schemeClr val="tx1"/>
                  </a:solidFill>
                  <a:latin typeface="+mn-lt"/>
                  <a:ea typeface="+mn-ea"/>
                  <a:cs typeface="+mn-cs"/>
                </a:defRPr>
              </a:lvl7pPr>
              <a:lvl8pPr marL="5331087" algn="l" defTabSz="1523168" rtl="0" eaLnBrk="1" latinLnBrk="0" hangingPunct="1">
                <a:defRPr sz="2900" kern="1200">
                  <a:solidFill>
                    <a:schemeClr val="tx1"/>
                  </a:solidFill>
                  <a:latin typeface="+mn-lt"/>
                  <a:ea typeface="+mn-ea"/>
                  <a:cs typeface="+mn-cs"/>
                </a:defRPr>
              </a:lvl8pPr>
              <a:lvl9pPr marL="6092671" algn="l" defTabSz="1523168" rtl="0" eaLnBrk="1" latinLnBrk="0" hangingPunct="1">
                <a:defRPr sz="2900" kern="1200">
                  <a:solidFill>
                    <a:schemeClr val="tx1"/>
                  </a:solidFill>
                  <a:latin typeface="+mn-lt"/>
                  <a:ea typeface="+mn-ea"/>
                  <a:cs typeface="+mn-cs"/>
                </a:defRPr>
              </a:lvl9pPr>
            </a:lstStyle>
            <a:p>
              <a:pPr algn="ctr"/>
              <a:r>
                <a:rPr lang="en-US" sz="1000" b="1" dirty="0" smtClean="0">
                  <a:solidFill>
                    <a:schemeClr val="accent6">
                      <a:lumMod val="75000"/>
                    </a:schemeClr>
                  </a:solidFill>
                </a:rPr>
                <a:t>Pi</a:t>
              </a:r>
              <a:endParaRPr lang="en-SG" sz="1000" b="1" baseline="30000" dirty="0">
                <a:solidFill>
                  <a:schemeClr val="accent6">
                    <a:lumMod val="75000"/>
                  </a:schemeClr>
                </a:solidFill>
              </a:endParaRPr>
            </a:p>
          </p:txBody>
        </p:sp>
        <p:sp>
          <p:nvSpPr>
            <p:cNvPr id="45" name="TextBox 80"/>
            <p:cNvSpPr txBox="1"/>
            <p:nvPr/>
          </p:nvSpPr>
          <p:spPr>
            <a:xfrm>
              <a:off x="2485792" y="9278779"/>
              <a:ext cx="1129444" cy="246221"/>
            </a:xfrm>
            <a:prstGeom prst="rect">
              <a:avLst/>
            </a:prstGeom>
            <a:noFill/>
          </p:spPr>
          <p:txBody>
            <a:bodyPr wrap="square" rtlCol="0">
              <a:spAutoFit/>
            </a:bodyPr>
            <a:lstStyle>
              <a:defPPr>
                <a:defRPr lang="en-US"/>
              </a:defPPr>
              <a:lvl1pPr marL="0" algn="l" defTabSz="1523168" rtl="0" eaLnBrk="1" latinLnBrk="0" hangingPunct="1">
                <a:defRPr sz="2900" kern="1200">
                  <a:solidFill>
                    <a:schemeClr val="tx1"/>
                  </a:solidFill>
                  <a:latin typeface="+mn-lt"/>
                  <a:ea typeface="+mn-ea"/>
                  <a:cs typeface="+mn-cs"/>
                </a:defRPr>
              </a:lvl1pPr>
              <a:lvl2pPr marL="761584" algn="l" defTabSz="1523168" rtl="0" eaLnBrk="1" latinLnBrk="0" hangingPunct="1">
                <a:defRPr sz="2900" kern="1200">
                  <a:solidFill>
                    <a:schemeClr val="tx1"/>
                  </a:solidFill>
                  <a:latin typeface="+mn-lt"/>
                  <a:ea typeface="+mn-ea"/>
                  <a:cs typeface="+mn-cs"/>
                </a:defRPr>
              </a:lvl2pPr>
              <a:lvl3pPr marL="1523168" algn="l" defTabSz="1523168" rtl="0" eaLnBrk="1" latinLnBrk="0" hangingPunct="1">
                <a:defRPr sz="2900" kern="1200">
                  <a:solidFill>
                    <a:schemeClr val="tx1"/>
                  </a:solidFill>
                  <a:latin typeface="+mn-lt"/>
                  <a:ea typeface="+mn-ea"/>
                  <a:cs typeface="+mn-cs"/>
                </a:defRPr>
              </a:lvl3pPr>
              <a:lvl4pPr marL="2284752" algn="l" defTabSz="1523168" rtl="0" eaLnBrk="1" latinLnBrk="0" hangingPunct="1">
                <a:defRPr sz="2900" kern="1200">
                  <a:solidFill>
                    <a:schemeClr val="tx1"/>
                  </a:solidFill>
                  <a:latin typeface="+mn-lt"/>
                  <a:ea typeface="+mn-ea"/>
                  <a:cs typeface="+mn-cs"/>
                </a:defRPr>
              </a:lvl4pPr>
              <a:lvl5pPr marL="3046335" algn="l" defTabSz="1523168" rtl="0" eaLnBrk="1" latinLnBrk="0" hangingPunct="1">
                <a:defRPr sz="2900" kern="1200">
                  <a:solidFill>
                    <a:schemeClr val="tx1"/>
                  </a:solidFill>
                  <a:latin typeface="+mn-lt"/>
                  <a:ea typeface="+mn-ea"/>
                  <a:cs typeface="+mn-cs"/>
                </a:defRPr>
              </a:lvl5pPr>
              <a:lvl6pPr marL="3807919" algn="l" defTabSz="1523168" rtl="0" eaLnBrk="1" latinLnBrk="0" hangingPunct="1">
                <a:defRPr sz="2900" kern="1200">
                  <a:solidFill>
                    <a:schemeClr val="tx1"/>
                  </a:solidFill>
                  <a:latin typeface="+mn-lt"/>
                  <a:ea typeface="+mn-ea"/>
                  <a:cs typeface="+mn-cs"/>
                </a:defRPr>
              </a:lvl6pPr>
              <a:lvl7pPr marL="4569503" algn="l" defTabSz="1523168" rtl="0" eaLnBrk="1" latinLnBrk="0" hangingPunct="1">
                <a:defRPr sz="2900" kern="1200">
                  <a:solidFill>
                    <a:schemeClr val="tx1"/>
                  </a:solidFill>
                  <a:latin typeface="+mn-lt"/>
                  <a:ea typeface="+mn-ea"/>
                  <a:cs typeface="+mn-cs"/>
                </a:defRPr>
              </a:lvl7pPr>
              <a:lvl8pPr marL="5331087" algn="l" defTabSz="1523168" rtl="0" eaLnBrk="1" latinLnBrk="0" hangingPunct="1">
                <a:defRPr sz="2900" kern="1200">
                  <a:solidFill>
                    <a:schemeClr val="tx1"/>
                  </a:solidFill>
                  <a:latin typeface="+mn-lt"/>
                  <a:ea typeface="+mn-ea"/>
                  <a:cs typeface="+mn-cs"/>
                </a:defRPr>
              </a:lvl8pPr>
              <a:lvl9pPr marL="6092671" algn="l" defTabSz="1523168" rtl="0" eaLnBrk="1" latinLnBrk="0" hangingPunct="1">
                <a:defRPr sz="2900" kern="1200">
                  <a:solidFill>
                    <a:schemeClr val="tx1"/>
                  </a:solidFill>
                  <a:latin typeface="+mn-lt"/>
                  <a:ea typeface="+mn-ea"/>
                  <a:cs typeface="+mn-cs"/>
                </a:defRPr>
              </a:lvl9pPr>
            </a:lstStyle>
            <a:p>
              <a:pPr algn="ctr"/>
              <a:r>
                <a:rPr lang="el-GR" sz="1000" b="1" dirty="0" smtClean="0">
                  <a:solidFill>
                    <a:schemeClr val="accent6">
                      <a:lumMod val="75000"/>
                    </a:schemeClr>
                  </a:solidFill>
                </a:rPr>
                <a:t>α</a:t>
              </a:r>
              <a:r>
                <a:rPr lang="en-US" sz="1000" b="1" dirty="0" smtClean="0">
                  <a:solidFill>
                    <a:schemeClr val="accent6">
                      <a:lumMod val="75000"/>
                    </a:schemeClr>
                  </a:solidFill>
                </a:rPr>
                <a:t>-D-ribose-1-P</a:t>
              </a:r>
              <a:endParaRPr lang="en-SG" sz="1000" b="1" dirty="0">
                <a:solidFill>
                  <a:schemeClr val="accent6">
                    <a:lumMod val="75000"/>
                  </a:schemeClr>
                </a:solidFill>
              </a:endParaRPr>
            </a:p>
          </p:txBody>
        </p:sp>
        <p:sp>
          <p:nvSpPr>
            <p:cNvPr id="46" name="TextBox 81"/>
            <p:cNvSpPr txBox="1"/>
            <p:nvPr/>
          </p:nvSpPr>
          <p:spPr>
            <a:xfrm>
              <a:off x="4111625" y="9278779"/>
              <a:ext cx="1001143" cy="246221"/>
            </a:xfrm>
            <a:prstGeom prst="rect">
              <a:avLst/>
            </a:prstGeom>
            <a:noFill/>
          </p:spPr>
          <p:txBody>
            <a:bodyPr wrap="square" rtlCol="0">
              <a:spAutoFit/>
            </a:bodyPr>
            <a:lstStyle>
              <a:defPPr>
                <a:defRPr lang="en-US"/>
              </a:defPPr>
              <a:lvl1pPr marL="0" algn="l" defTabSz="1523168" rtl="0" eaLnBrk="1" latinLnBrk="0" hangingPunct="1">
                <a:defRPr sz="2900" kern="1200">
                  <a:solidFill>
                    <a:schemeClr val="tx1"/>
                  </a:solidFill>
                  <a:latin typeface="+mn-lt"/>
                  <a:ea typeface="+mn-ea"/>
                  <a:cs typeface="+mn-cs"/>
                </a:defRPr>
              </a:lvl1pPr>
              <a:lvl2pPr marL="761584" algn="l" defTabSz="1523168" rtl="0" eaLnBrk="1" latinLnBrk="0" hangingPunct="1">
                <a:defRPr sz="2900" kern="1200">
                  <a:solidFill>
                    <a:schemeClr val="tx1"/>
                  </a:solidFill>
                  <a:latin typeface="+mn-lt"/>
                  <a:ea typeface="+mn-ea"/>
                  <a:cs typeface="+mn-cs"/>
                </a:defRPr>
              </a:lvl2pPr>
              <a:lvl3pPr marL="1523168" algn="l" defTabSz="1523168" rtl="0" eaLnBrk="1" latinLnBrk="0" hangingPunct="1">
                <a:defRPr sz="2900" kern="1200">
                  <a:solidFill>
                    <a:schemeClr val="tx1"/>
                  </a:solidFill>
                  <a:latin typeface="+mn-lt"/>
                  <a:ea typeface="+mn-ea"/>
                  <a:cs typeface="+mn-cs"/>
                </a:defRPr>
              </a:lvl3pPr>
              <a:lvl4pPr marL="2284752" algn="l" defTabSz="1523168" rtl="0" eaLnBrk="1" latinLnBrk="0" hangingPunct="1">
                <a:defRPr sz="2900" kern="1200">
                  <a:solidFill>
                    <a:schemeClr val="tx1"/>
                  </a:solidFill>
                  <a:latin typeface="+mn-lt"/>
                  <a:ea typeface="+mn-ea"/>
                  <a:cs typeface="+mn-cs"/>
                </a:defRPr>
              </a:lvl4pPr>
              <a:lvl5pPr marL="3046335" algn="l" defTabSz="1523168" rtl="0" eaLnBrk="1" latinLnBrk="0" hangingPunct="1">
                <a:defRPr sz="2900" kern="1200">
                  <a:solidFill>
                    <a:schemeClr val="tx1"/>
                  </a:solidFill>
                  <a:latin typeface="+mn-lt"/>
                  <a:ea typeface="+mn-ea"/>
                  <a:cs typeface="+mn-cs"/>
                </a:defRPr>
              </a:lvl5pPr>
              <a:lvl6pPr marL="3807919" algn="l" defTabSz="1523168" rtl="0" eaLnBrk="1" latinLnBrk="0" hangingPunct="1">
                <a:defRPr sz="2900" kern="1200">
                  <a:solidFill>
                    <a:schemeClr val="tx1"/>
                  </a:solidFill>
                  <a:latin typeface="+mn-lt"/>
                  <a:ea typeface="+mn-ea"/>
                  <a:cs typeface="+mn-cs"/>
                </a:defRPr>
              </a:lvl6pPr>
              <a:lvl7pPr marL="4569503" algn="l" defTabSz="1523168" rtl="0" eaLnBrk="1" latinLnBrk="0" hangingPunct="1">
                <a:defRPr sz="2900" kern="1200">
                  <a:solidFill>
                    <a:schemeClr val="tx1"/>
                  </a:solidFill>
                  <a:latin typeface="+mn-lt"/>
                  <a:ea typeface="+mn-ea"/>
                  <a:cs typeface="+mn-cs"/>
                </a:defRPr>
              </a:lvl7pPr>
              <a:lvl8pPr marL="5331087" algn="l" defTabSz="1523168" rtl="0" eaLnBrk="1" latinLnBrk="0" hangingPunct="1">
                <a:defRPr sz="2900" kern="1200">
                  <a:solidFill>
                    <a:schemeClr val="tx1"/>
                  </a:solidFill>
                  <a:latin typeface="+mn-lt"/>
                  <a:ea typeface="+mn-ea"/>
                  <a:cs typeface="+mn-cs"/>
                </a:defRPr>
              </a:lvl8pPr>
              <a:lvl9pPr marL="6092671" algn="l" defTabSz="1523168" rtl="0" eaLnBrk="1" latinLnBrk="0" hangingPunct="1">
                <a:defRPr sz="2900" kern="1200">
                  <a:solidFill>
                    <a:schemeClr val="tx1"/>
                  </a:solidFill>
                  <a:latin typeface="+mn-lt"/>
                  <a:ea typeface="+mn-ea"/>
                  <a:cs typeface="+mn-cs"/>
                </a:defRPr>
              </a:lvl9pPr>
            </a:lstStyle>
            <a:p>
              <a:pPr algn="ctr"/>
              <a:r>
                <a:rPr lang="en-US" sz="1000" b="1" dirty="0" smtClean="0">
                  <a:solidFill>
                    <a:schemeClr val="accent6">
                      <a:lumMod val="75000"/>
                    </a:schemeClr>
                  </a:solidFill>
                </a:rPr>
                <a:t>H</a:t>
              </a:r>
              <a:r>
                <a:rPr lang="en-US" sz="1000" b="1" baseline="30000" dirty="0" smtClean="0">
                  <a:solidFill>
                    <a:schemeClr val="accent6">
                      <a:lumMod val="75000"/>
                    </a:schemeClr>
                  </a:solidFill>
                </a:rPr>
                <a:t>+</a:t>
              </a:r>
              <a:r>
                <a:rPr lang="en-US" sz="1000" b="1" dirty="0" smtClean="0">
                  <a:solidFill>
                    <a:schemeClr val="accent6">
                      <a:lumMod val="75000"/>
                    </a:schemeClr>
                  </a:solidFill>
                </a:rPr>
                <a:t>, H</a:t>
              </a:r>
              <a:r>
                <a:rPr lang="en-US" sz="1000" b="1" baseline="-25000" dirty="0" smtClean="0">
                  <a:solidFill>
                    <a:schemeClr val="accent6">
                      <a:lumMod val="75000"/>
                    </a:schemeClr>
                  </a:solidFill>
                </a:rPr>
                <a:t>2</a:t>
              </a:r>
              <a:r>
                <a:rPr lang="en-US" sz="1000" b="1" dirty="0" smtClean="0">
                  <a:solidFill>
                    <a:schemeClr val="accent6">
                      <a:lumMod val="75000"/>
                    </a:schemeClr>
                  </a:solidFill>
                </a:rPr>
                <a:t>O</a:t>
              </a:r>
              <a:endParaRPr lang="en-SG" sz="1000" b="1" baseline="30000" dirty="0">
                <a:solidFill>
                  <a:schemeClr val="accent6">
                    <a:lumMod val="75000"/>
                  </a:schemeClr>
                </a:solidFill>
              </a:endParaRPr>
            </a:p>
          </p:txBody>
        </p:sp>
        <p:sp>
          <p:nvSpPr>
            <p:cNvPr id="47" name="TextBox 82"/>
            <p:cNvSpPr txBox="1"/>
            <p:nvPr/>
          </p:nvSpPr>
          <p:spPr>
            <a:xfrm>
              <a:off x="4891087" y="9264924"/>
              <a:ext cx="1001143" cy="246221"/>
            </a:xfrm>
            <a:prstGeom prst="rect">
              <a:avLst/>
            </a:prstGeom>
            <a:noFill/>
          </p:spPr>
          <p:txBody>
            <a:bodyPr wrap="square" rtlCol="0">
              <a:spAutoFit/>
            </a:bodyPr>
            <a:lstStyle>
              <a:defPPr>
                <a:defRPr lang="en-US"/>
              </a:defPPr>
              <a:lvl1pPr marL="0" algn="l" defTabSz="1523168" rtl="0" eaLnBrk="1" latinLnBrk="0" hangingPunct="1">
                <a:defRPr sz="2900" kern="1200">
                  <a:solidFill>
                    <a:schemeClr val="tx1"/>
                  </a:solidFill>
                  <a:latin typeface="+mn-lt"/>
                  <a:ea typeface="+mn-ea"/>
                  <a:cs typeface="+mn-cs"/>
                </a:defRPr>
              </a:lvl1pPr>
              <a:lvl2pPr marL="761584" algn="l" defTabSz="1523168" rtl="0" eaLnBrk="1" latinLnBrk="0" hangingPunct="1">
                <a:defRPr sz="2900" kern="1200">
                  <a:solidFill>
                    <a:schemeClr val="tx1"/>
                  </a:solidFill>
                  <a:latin typeface="+mn-lt"/>
                  <a:ea typeface="+mn-ea"/>
                  <a:cs typeface="+mn-cs"/>
                </a:defRPr>
              </a:lvl2pPr>
              <a:lvl3pPr marL="1523168" algn="l" defTabSz="1523168" rtl="0" eaLnBrk="1" latinLnBrk="0" hangingPunct="1">
                <a:defRPr sz="2900" kern="1200">
                  <a:solidFill>
                    <a:schemeClr val="tx1"/>
                  </a:solidFill>
                  <a:latin typeface="+mn-lt"/>
                  <a:ea typeface="+mn-ea"/>
                  <a:cs typeface="+mn-cs"/>
                </a:defRPr>
              </a:lvl3pPr>
              <a:lvl4pPr marL="2284752" algn="l" defTabSz="1523168" rtl="0" eaLnBrk="1" latinLnBrk="0" hangingPunct="1">
                <a:defRPr sz="2900" kern="1200">
                  <a:solidFill>
                    <a:schemeClr val="tx1"/>
                  </a:solidFill>
                  <a:latin typeface="+mn-lt"/>
                  <a:ea typeface="+mn-ea"/>
                  <a:cs typeface="+mn-cs"/>
                </a:defRPr>
              </a:lvl4pPr>
              <a:lvl5pPr marL="3046335" algn="l" defTabSz="1523168" rtl="0" eaLnBrk="1" latinLnBrk="0" hangingPunct="1">
                <a:defRPr sz="2900" kern="1200">
                  <a:solidFill>
                    <a:schemeClr val="tx1"/>
                  </a:solidFill>
                  <a:latin typeface="+mn-lt"/>
                  <a:ea typeface="+mn-ea"/>
                  <a:cs typeface="+mn-cs"/>
                </a:defRPr>
              </a:lvl5pPr>
              <a:lvl6pPr marL="3807919" algn="l" defTabSz="1523168" rtl="0" eaLnBrk="1" latinLnBrk="0" hangingPunct="1">
                <a:defRPr sz="2900" kern="1200">
                  <a:solidFill>
                    <a:schemeClr val="tx1"/>
                  </a:solidFill>
                  <a:latin typeface="+mn-lt"/>
                  <a:ea typeface="+mn-ea"/>
                  <a:cs typeface="+mn-cs"/>
                </a:defRPr>
              </a:lvl6pPr>
              <a:lvl7pPr marL="4569503" algn="l" defTabSz="1523168" rtl="0" eaLnBrk="1" latinLnBrk="0" hangingPunct="1">
                <a:defRPr sz="2900" kern="1200">
                  <a:solidFill>
                    <a:schemeClr val="tx1"/>
                  </a:solidFill>
                  <a:latin typeface="+mn-lt"/>
                  <a:ea typeface="+mn-ea"/>
                  <a:cs typeface="+mn-cs"/>
                </a:defRPr>
              </a:lvl7pPr>
              <a:lvl8pPr marL="5331087" algn="l" defTabSz="1523168" rtl="0" eaLnBrk="1" latinLnBrk="0" hangingPunct="1">
                <a:defRPr sz="2900" kern="1200">
                  <a:solidFill>
                    <a:schemeClr val="tx1"/>
                  </a:solidFill>
                  <a:latin typeface="+mn-lt"/>
                  <a:ea typeface="+mn-ea"/>
                  <a:cs typeface="+mn-cs"/>
                </a:defRPr>
              </a:lvl8pPr>
              <a:lvl9pPr marL="6092671" algn="l" defTabSz="1523168" rtl="0" eaLnBrk="1" latinLnBrk="0" hangingPunct="1">
                <a:defRPr sz="2900" kern="1200">
                  <a:solidFill>
                    <a:schemeClr val="tx1"/>
                  </a:solidFill>
                  <a:latin typeface="+mn-lt"/>
                  <a:ea typeface="+mn-ea"/>
                  <a:cs typeface="+mn-cs"/>
                </a:defRPr>
              </a:lvl9pPr>
            </a:lstStyle>
            <a:p>
              <a:pPr algn="ctr"/>
              <a:r>
                <a:rPr lang="en-US" sz="1000" b="1" dirty="0" smtClean="0">
                  <a:solidFill>
                    <a:schemeClr val="accent6">
                      <a:lumMod val="75000"/>
                    </a:schemeClr>
                  </a:solidFill>
                </a:rPr>
                <a:t>NH</a:t>
              </a:r>
              <a:r>
                <a:rPr lang="en-US" sz="1000" b="1" baseline="-25000" dirty="0" smtClean="0">
                  <a:solidFill>
                    <a:schemeClr val="accent6">
                      <a:lumMod val="75000"/>
                    </a:schemeClr>
                  </a:solidFill>
                </a:rPr>
                <a:t>4</a:t>
              </a:r>
              <a:r>
                <a:rPr lang="en-US" sz="1000" b="1" baseline="30000" dirty="0" smtClean="0">
                  <a:solidFill>
                    <a:schemeClr val="accent6">
                      <a:lumMod val="75000"/>
                    </a:schemeClr>
                  </a:solidFill>
                </a:rPr>
                <a:t>+</a:t>
              </a:r>
              <a:endParaRPr lang="en-SG" sz="1000" b="1" baseline="30000" dirty="0">
                <a:solidFill>
                  <a:schemeClr val="accent6">
                    <a:lumMod val="75000"/>
                  </a:schemeClr>
                </a:solidFill>
              </a:endParaRPr>
            </a:p>
          </p:txBody>
        </p:sp>
      </p:grpSp>
      <p:sp>
        <p:nvSpPr>
          <p:cNvPr id="49" name="TextBox 48"/>
          <p:cNvSpPr txBox="1"/>
          <p:nvPr/>
        </p:nvSpPr>
        <p:spPr>
          <a:xfrm>
            <a:off x="5301385" y="2410361"/>
            <a:ext cx="3966662" cy="1323439"/>
          </a:xfrm>
          <a:prstGeom prst="rect">
            <a:avLst/>
          </a:prstGeom>
          <a:noFill/>
        </p:spPr>
        <p:txBody>
          <a:bodyPr wrap="square" rtlCol="0">
            <a:spAutoFit/>
          </a:bodyPr>
          <a:lstStyle/>
          <a:p>
            <a:r>
              <a:rPr lang="en-US" sz="1600" dirty="0" smtClean="0"/>
              <a:t>1-methyluric acid is linked to:</a:t>
            </a:r>
          </a:p>
          <a:p>
            <a:pPr marL="342900" indent="-342900">
              <a:buAutoNum type="arabicPeriod"/>
            </a:pPr>
            <a:r>
              <a:rPr lang="en-US" sz="1600" dirty="0" smtClean="0"/>
              <a:t>Oxidative stress</a:t>
            </a:r>
          </a:p>
          <a:p>
            <a:pPr marL="342900" indent="-342900">
              <a:buAutoNum type="arabicPeriod"/>
            </a:pPr>
            <a:r>
              <a:rPr lang="en-US" sz="1600" dirty="0" smtClean="0"/>
              <a:t>Apoptosis due to GTP depletion</a:t>
            </a:r>
          </a:p>
          <a:p>
            <a:pPr marL="342900" indent="-342900">
              <a:buAutoNum type="arabicPeriod"/>
            </a:pPr>
            <a:r>
              <a:rPr lang="en-US" sz="1600" dirty="0" smtClean="0"/>
              <a:t>Highly activated inflammatory response (increased </a:t>
            </a:r>
            <a:r>
              <a:rPr lang="en-US" sz="1600" dirty="0" err="1" smtClean="0"/>
              <a:t>methylation</a:t>
            </a:r>
            <a:r>
              <a:rPr lang="en-US" sz="1600" dirty="0" smtClean="0"/>
              <a:t>)</a:t>
            </a:r>
            <a:endParaRPr lang="en-SG" sz="1600" dirty="0"/>
          </a:p>
        </p:txBody>
      </p:sp>
      <p:sp>
        <p:nvSpPr>
          <p:cNvPr id="2" name="Rectangle 1"/>
          <p:cNvSpPr/>
          <p:nvPr/>
        </p:nvSpPr>
        <p:spPr>
          <a:xfrm>
            <a:off x="5301385" y="1600200"/>
            <a:ext cx="3690216" cy="830997"/>
          </a:xfrm>
          <a:prstGeom prst="rect">
            <a:avLst/>
          </a:prstGeom>
        </p:spPr>
        <p:txBody>
          <a:bodyPr wrap="square">
            <a:spAutoFit/>
          </a:bodyPr>
          <a:lstStyle/>
          <a:p>
            <a:r>
              <a:rPr lang="en-SG" sz="1600" dirty="0">
                <a:solidFill>
                  <a:srgbClr val="000000"/>
                </a:solidFill>
                <a:highlight>
                  <a:srgbClr val="FFFF00"/>
                </a:highlight>
                <a:latin typeface="Calibri" panose="020F0502020204030204" pitchFamily="34" charset="0"/>
                <a:ea typeface="SimSun" panose="02010600030101010101" pitchFamily="2" charset="-122"/>
                <a:cs typeface="Times New Roman" panose="02020603050405020304" pitchFamily="18" charset="0"/>
              </a:rPr>
              <a:t>1-methyluric </a:t>
            </a:r>
            <a:r>
              <a:rPr lang="en-SG" sz="1600" dirty="0" smtClean="0">
                <a:solidFill>
                  <a:srgbClr val="000000"/>
                </a:solidFill>
                <a:highlight>
                  <a:srgbClr val="FFFF00"/>
                </a:highlight>
                <a:latin typeface="Calibri" panose="020F0502020204030204" pitchFamily="34" charset="0"/>
                <a:ea typeface="SimSun" panose="02010600030101010101" pitchFamily="2" charset="-122"/>
                <a:cs typeface="Times New Roman" panose="02020603050405020304" pitchFamily="18" charset="0"/>
              </a:rPr>
              <a:t>acid (1-MURIA)</a:t>
            </a:r>
            <a:r>
              <a:rPr lang="en-SG" sz="1600" dirty="0" smtClean="0">
                <a:solidFill>
                  <a:srgbClr val="000000"/>
                </a:solidFill>
                <a:latin typeface="Calibri" panose="020F0502020204030204" pitchFamily="34" charset="0"/>
                <a:ea typeface="SimSun" panose="02010600030101010101" pitchFamily="2" charset="-122"/>
                <a:cs typeface="Times New Roman" panose="02020603050405020304" pitchFamily="18" charset="0"/>
              </a:rPr>
              <a:t> </a:t>
            </a:r>
            <a:r>
              <a:rPr lang="en-SG" sz="1600" dirty="0">
                <a:solidFill>
                  <a:srgbClr val="000000"/>
                </a:solidFill>
                <a:latin typeface="Calibri" panose="020F0502020204030204" pitchFamily="34" charset="0"/>
                <a:ea typeface="SimSun" panose="02010600030101010101" pitchFamily="2" charset="-122"/>
                <a:cs typeface="Times New Roman" panose="02020603050405020304" pitchFamily="18" charset="0"/>
              </a:rPr>
              <a:t>is the product of the metabolism of 1-methylxanthine.</a:t>
            </a:r>
            <a:endParaRPr lang="en-US" sz="1600" dirty="0"/>
          </a:p>
        </p:txBody>
      </p:sp>
      <p:sp>
        <p:nvSpPr>
          <p:cNvPr id="3" name="Rectangle 2"/>
          <p:cNvSpPr/>
          <p:nvPr/>
        </p:nvSpPr>
        <p:spPr>
          <a:xfrm>
            <a:off x="5301385" y="3705761"/>
            <a:ext cx="3848488" cy="1323439"/>
          </a:xfrm>
          <a:prstGeom prst="rect">
            <a:avLst/>
          </a:prstGeom>
        </p:spPr>
        <p:txBody>
          <a:bodyPr wrap="square">
            <a:spAutoFit/>
          </a:bodyPr>
          <a:lstStyle/>
          <a:p>
            <a:pPr marL="112713" indent="-112713">
              <a:buFont typeface="Arial" panose="020B0604020202020204" pitchFamily="34" charset="0"/>
              <a:buChar char="•"/>
            </a:pPr>
            <a:r>
              <a:rPr lang="en-SG" sz="1600" dirty="0">
                <a:solidFill>
                  <a:srgbClr val="000000"/>
                </a:solidFill>
                <a:highlight>
                  <a:srgbClr val="FFFF00"/>
                </a:highlight>
                <a:latin typeface="Calibri" panose="020F0502020204030204" pitchFamily="34" charset="0"/>
                <a:ea typeface="SimSun" panose="02010600030101010101" pitchFamily="2" charset="-122"/>
                <a:cs typeface="Times New Roman" panose="02020603050405020304" pitchFamily="18" charset="0"/>
              </a:rPr>
              <a:t>1-methyluric acid </a:t>
            </a:r>
            <a:r>
              <a:rPr lang="en-SG" sz="1600" dirty="0" smtClean="0">
                <a:solidFill>
                  <a:srgbClr val="000000"/>
                </a:solidFill>
                <a:highlight>
                  <a:srgbClr val="FFFF00"/>
                </a:highlight>
                <a:latin typeface="Calibri" panose="020F0502020204030204" pitchFamily="34" charset="0"/>
                <a:ea typeface="SimSun" panose="02010600030101010101" pitchFamily="2" charset="-122"/>
                <a:cs typeface="Times New Roman" panose="02020603050405020304" pitchFamily="18" charset="0"/>
              </a:rPr>
              <a:t>may be a </a:t>
            </a:r>
            <a:r>
              <a:rPr lang="en-SG" sz="1600" dirty="0">
                <a:solidFill>
                  <a:srgbClr val="000000"/>
                </a:solidFill>
                <a:highlight>
                  <a:srgbClr val="FFFF00"/>
                </a:highlight>
                <a:latin typeface="Calibri" panose="020F0502020204030204" pitchFamily="34" charset="0"/>
                <a:ea typeface="SimSun" panose="02010600030101010101" pitchFamily="2" charset="-122"/>
                <a:cs typeface="Times New Roman" panose="02020603050405020304" pitchFamily="18" charset="0"/>
              </a:rPr>
              <a:t>good marker of ischemic myocardial injury</a:t>
            </a:r>
            <a:r>
              <a:rPr lang="en-SG" sz="1600" dirty="0">
                <a:solidFill>
                  <a:srgbClr val="000000"/>
                </a:solidFill>
                <a:latin typeface="Calibri" panose="020F0502020204030204" pitchFamily="34" charset="0"/>
                <a:ea typeface="SimSun" panose="02010600030101010101" pitchFamily="2" charset="-122"/>
                <a:cs typeface="Times New Roman" panose="02020603050405020304" pitchFamily="18" charset="0"/>
              </a:rPr>
              <a:t>. </a:t>
            </a:r>
            <a:endParaRPr lang="en-SG" sz="1600" dirty="0" smtClean="0">
              <a:solidFill>
                <a:srgbClr val="000000"/>
              </a:solidFill>
              <a:latin typeface="Calibri" panose="020F0502020204030204" pitchFamily="34" charset="0"/>
              <a:ea typeface="SimSun" panose="02010600030101010101" pitchFamily="2" charset="-122"/>
              <a:cs typeface="Times New Roman" panose="02020603050405020304" pitchFamily="18" charset="0"/>
            </a:endParaRPr>
          </a:p>
          <a:p>
            <a:pPr marL="112713" indent="-112713">
              <a:buFont typeface="Arial" panose="020B0604020202020204" pitchFamily="34" charset="0"/>
              <a:buChar char="•"/>
            </a:pPr>
            <a:r>
              <a:rPr lang="en-SG" sz="1600" dirty="0" smtClean="0">
                <a:solidFill>
                  <a:srgbClr val="000000"/>
                </a:solidFill>
                <a:highlight>
                  <a:srgbClr val="FFFF00"/>
                </a:highlight>
                <a:latin typeface="Calibri" panose="020F0502020204030204" pitchFamily="34" charset="0"/>
                <a:ea typeface="SimSun" panose="02010600030101010101" pitchFamily="2" charset="-122"/>
                <a:cs typeface="Times New Roman" panose="02020603050405020304" pitchFamily="18" charset="0"/>
              </a:rPr>
              <a:t>Generation </a:t>
            </a:r>
            <a:r>
              <a:rPr lang="en-SG" sz="1600" dirty="0">
                <a:solidFill>
                  <a:srgbClr val="000000"/>
                </a:solidFill>
                <a:highlight>
                  <a:srgbClr val="FFFF00"/>
                </a:highlight>
                <a:latin typeface="Calibri" panose="020F0502020204030204" pitchFamily="34" charset="0"/>
                <a:ea typeface="SimSun" panose="02010600030101010101" pitchFamily="2" charset="-122"/>
                <a:cs typeface="Times New Roman" panose="02020603050405020304" pitchFamily="18" charset="0"/>
              </a:rPr>
              <a:t>of 1-methyluric acid may also </a:t>
            </a:r>
            <a:r>
              <a:rPr lang="en-SG" sz="1600" dirty="0" smtClean="0">
                <a:solidFill>
                  <a:srgbClr val="000000"/>
                </a:solidFill>
                <a:highlight>
                  <a:srgbClr val="FFFF00"/>
                </a:highlight>
                <a:latin typeface="Calibri" panose="020F0502020204030204" pitchFamily="34" charset="0"/>
                <a:ea typeface="SimSun" panose="02010600030101010101" pitchFamily="2" charset="-122"/>
                <a:cs typeface="Times New Roman" panose="02020603050405020304" pitchFamily="18" charset="0"/>
              </a:rPr>
              <a:t>be </a:t>
            </a:r>
            <a:r>
              <a:rPr lang="en-SG" sz="1600" dirty="0">
                <a:solidFill>
                  <a:srgbClr val="000000"/>
                </a:solidFill>
                <a:highlight>
                  <a:srgbClr val="FFFF00"/>
                </a:highlight>
                <a:latin typeface="Calibri" panose="020F0502020204030204" pitchFamily="34" charset="0"/>
                <a:ea typeface="SimSun" panose="02010600030101010101" pitchFamily="2" charset="-122"/>
                <a:cs typeface="Times New Roman" panose="02020603050405020304" pitchFamily="18" charset="0"/>
              </a:rPr>
              <a:t>a protective mechanism as it was found to be an effective free radical scavenger</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9">
                                            <p:txEl>
                                              <p:pRg st="0" end="0"/>
                                            </p:txEl>
                                          </p:spTgt>
                                        </p:tgtEl>
                                        <p:attrNameLst>
                                          <p:attrName>style.visibility</p:attrName>
                                        </p:attrNameLst>
                                      </p:cBhvr>
                                      <p:to>
                                        <p:strVal val="visible"/>
                                      </p:to>
                                    </p:set>
                                    <p:animEffect transition="in" filter="fade">
                                      <p:cBhvr>
                                        <p:cTn id="11" dur="500"/>
                                        <p:tgtEl>
                                          <p:spTgt spid="4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9">
                                            <p:txEl>
                                              <p:pRg st="1" end="1"/>
                                            </p:txEl>
                                          </p:spTgt>
                                        </p:tgtEl>
                                        <p:attrNameLst>
                                          <p:attrName>style.visibility</p:attrName>
                                        </p:attrNameLst>
                                      </p:cBhvr>
                                      <p:to>
                                        <p:strVal val="visible"/>
                                      </p:to>
                                    </p:set>
                                    <p:animEffect transition="in" filter="fade">
                                      <p:cBhvr>
                                        <p:cTn id="16" dur="500"/>
                                        <p:tgtEl>
                                          <p:spTgt spid="4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9">
                                            <p:txEl>
                                              <p:pRg st="2" end="2"/>
                                            </p:txEl>
                                          </p:spTgt>
                                        </p:tgtEl>
                                        <p:attrNameLst>
                                          <p:attrName>style.visibility</p:attrName>
                                        </p:attrNameLst>
                                      </p:cBhvr>
                                      <p:to>
                                        <p:strVal val="visible"/>
                                      </p:to>
                                    </p:set>
                                    <p:animEffect transition="in" filter="fade">
                                      <p:cBhvr>
                                        <p:cTn id="21" dur="500"/>
                                        <p:tgtEl>
                                          <p:spTgt spid="49">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9">
                                            <p:txEl>
                                              <p:pRg st="3" end="3"/>
                                            </p:txEl>
                                          </p:spTgt>
                                        </p:tgtEl>
                                        <p:attrNameLst>
                                          <p:attrName>style.visibility</p:attrName>
                                        </p:attrNameLst>
                                      </p:cBhvr>
                                      <p:to>
                                        <p:strVal val="visible"/>
                                      </p:to>
                                    </p:set>
                                    <p:animEffect transition="in" filter="fade">
                                      <p:cBhvr>
                                        <p:cTn id="26" dur="500"/>
                                        <p:tgtEl>
                                          <p:spTgt spid="49">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build="p"/>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Succinoadenosine</a:t>
            </a:r>
            <a:r>
              <a:rPr lang="en-US" dirty="0" smtClean="0"/>
              <a:t> </a:t>
            </a:r>
            <a:br>
              <a:rPr lang="en-US" dirty="0" smtClean="0"/>
            </a:br>
            <a:r>
              <a:rPr lang="en-US" dirty="0" smtClean="0"/>
              <a:t>Sub-network</a:t>
            </a:r>
            <a:endParaRPr lang="en-SG" dirty="0"/>
          </a:p>
        </p:txBody>
      </p:sp>
      <p:pic>
        <p:nvPicPr>
          <p:cNvPr id="4" name="Content Placeholder 3" descr="PT_Cytoscape_CorrtestSPBHCorrel_S-AdoMarkers.png"/>
          <p:cNvPicPr>
            <a:picLocks noGrp="1"/>
          </p:cNvPicPr>
          <p:nvPr>
            <p:ph idx="1"/>
          </p:nvPr>
        </p:nvPicPr>
        <p:blipFill>
          <a:blip r:embed="rId3" cstate="print"/>
          <a:srcRect l="13318" r="12303"/>
          <a:stretch>
            <a:fillRect/>
          </a:stretch>
        </p:blipFill>
        <p:spPr>
          <a:xfrm>
            <a:off x="1192796" y="1719945"/>
            <a:ext cx="6122404" cy="3461656"/>
          </a:xfrm>
          <a:prstGeom prst="rect">
            <a:avLst/>
          </a:prstGeom>
        </p:spPr>
      </p:pic>
      <p:sp>
        <p:nvSpPr>
          <p:cNvPr id="5" name="Slide Number Placeholder 4"/>
          <p:cNvSpPr>
            <a:spLocks noGrp="1"/>
          </p:cNvSpPr>
          <p:nvPr>
            <p:ph type="sldNum" sz="quarter" idx="12"/>
          </p:nvPr>
        </p:nvSpPr>
        <p:spPr/>
        <p:txBody>
          <a:bodyPr/>
          <a:lstStyle/>
          <a:p>
            <a:fld id="{F6968009-DD02-4525-88D4-26D87DC716EC}" type="slidenum">
              <a:rPr lang="en-SG" smtClean="0"/>
              <a:pPr/>
              <a:t>31</a:t>
            </a:fld>
            <a:endParaRPr lang="en-SG"/>
          </a:p>
        </p:txBody>
      </p:sp>
      <p:sp>
        <p:nvSpPr>
          <p:cNvPr id="3" name="Rectangle 2"/>
          <p:cNvSpPr/>
          <p:nvPr/>
        </p:nvSpPr>
        <p:spPr>
          <a:xfrm>
            <a:off x="62998" y="5181601"/>
            <a:ext cx="8776202" cy="1600438"/>
          </a:xfrm>
          <a:prstGeom prst="rect">
            <a:avLst/>
          </a:prstGeom>
        </p:spPr>
        <p:txBody>
          <a:bodyPr wrap="square">
            <a:spAutoFit/>
          </a:bodyPr>
          <a:lstStyle/>
          <a:p>
            <a:pPr marL="285750" indent="-285750">
              <a:buFont typeface="Arial" panose="020B0604020202020204" pitchFamily="34" charset="0"/>
              <a:buChar char="•"/>
            </a:pPr>
            <a:r>
              <a:rPr lang="en-SG" sz="1400" dirty="0">
                <a:solidFill>
                  <a:srgbClr val="000000"/>
                </a:solidFill>
                <a:latin typeface="Calibri" panose="020F0502020204030204" pitchFamily="34" charset="0"/>
                <a:ea typeface="SimSun" panose="02010600030101010101" pitchFamily="2" charset="-122"/>
                <a:cs typeface="Times New Roman" panose="02020603050405020304" pitchFamily="18" charset="0"/>
              </a:rPr>
              <a:t>Based on </a:t>
            </a:r>
            <a:r>
              <a:rPr lang="en-SG" sz="1400" dirty="0" smtClean="0">
                <a:solidFill>
                  <a:srgbClr val="000000"/>
                </a:solidFill>
                <a:latin typeface="Calibri" panose="020F0502020204030204" pitchFamily="34" charset="0"/>
                <a:ea typeface="SimSun" panose="02010600030101010101" pitchFamily="2" charset="-122"/>
                <a:cs typeface="Times New Roman" panose="02020603050405020304" pitchFamily="18" charset="0"/>
              </a:rPr>
              <a:t>correlation </a:t>
            </a:r>
            <a:r>
              <a:rPr lang="en-SG" sz="1400" dirty="0">
                <a:solidFill>
                  <a:srgbClr val="000000"/>
                </a:solidFill>
                <a:latin typeface="Calibri" panose="020F0502020204030204" pitchFamily="34" charset="0"/>
                <a:ea typeface="SimSun" panose="02010600030101010101" pitchFamily="2" charset="-122"/>
                <a:cs typeface="Times New Roman" panose="02020603050405020304" pitchFamily="18" charset="0"/>
              </a:rPr>
              <a:t>matrix, </a:t>
            </a:r>
            <a:r>
              <a:rPr lang="en-SG" sz="1400" dirty="0" err="1">
                <a:solidFill>
                  <a:srgbClr val="000000"/>
                </a:solidFill>
                <a:latin typeface="Calibri" panose="020F0502020204030204" pitchFamily="34" charset="0"/>
                <a:ea typeface="SimSun" panose="02010600030101010101" pitchFamily="2" charset="-122"/>
                <a:cs typeface="Times New Roman" panose="02020603050405020304" pitchFamily="18" charset="0"/>
              </a:rPr>
              <a:t>succinoadenosine</a:t>
            </a:r>
            <a:r>
              <a:rPr lang="en-SG" sz="1400" dirty="0">
                <a:solidFill>
                  <a:srgbClr val="000000"/>
                </a:solidFill>
                <a:latin typeface="Calibri" panose="020F0502020204030204" pitchFamily="34" charset="0"/>
                <a:ea typeface="SimSun" panose="02010600030101010101" pitchFamily="2" charset="-122"/>
                <a:cs typeface="Times New Roman" panose="02020603050405020304" pitchFamily="18" charset="0"/>
              </a:rPr>
              <a:t> </a:t>
            </a:r>
            <a:r>
              <a:rPr lang="en-SG" sz="1400" dirty="0" smtClean="0">
                <a:solidFill>
                  <a:srgbClr val="000000"/>
                </a:solidFill>
                <a:latin typeface="Calibri" panose="020F0502020204030204" pitchFamily="34" charset="0"/>
                <a:ea typeface="SimSun" panose="02010600030101010101" pitchFamily="2" charset="-122"/>
                <a:cs typeface="Times New Roman" panose="02020603050405020304" pitchFamily="18" charset="0"/>
              </a:rPr>
              <a:t>(SUCADE) was </a:t>
            </a:r>
            <a:r>
              <a:rPr lang="en-SG" sz="1400" dirty="0">
                <a:solidFill>
                  <a:srgbClr val="000000"/>
                </a:solidFill>
                <a:latin typeface="Calibri" panose="020F0502020204030204" pitchFamily="34" charset="0"/>
                <a:ea typeface="SimSun" panose="02010600030101010101" pitchFamily="2" charset="-122"/>
                <a:cs typeface="Times New Roman" panose="02020603050405020304" pitchFamily="18" charset="0"/>
              </a:rPr>
              <a:t>found to be highly correlated to both KIM-1 and NGAL. </a:t>
            </a:r>
            <a:endParaRPr lang="en-SG" sz="1400" dirty="0" smtClean="0">
              <a:solidFill>
                <a:srgbClr val="000000"/>
              </a:solidFill>
              <a:latin typeface="Calibri" panose="020F0502020204030204" pitchFamily="34" charset="0"/>
              <a:ea typeface="SimSun" panose="02010600030101010101" pitchFamily="2" charset="-122"/>
              <a:cs typeface="Times New Roman" panose="02020603050405020304" pitchFamily="18" charset="0"/>
            </a:endParaRPr>
          </a:p>
          <a:p>
            <a:pPr marL="285750" indent="-285750">
              <a:buFont typeface="Arial" panose="020B0604020202020204" pitchFamily="34" charset="0"/>
              <a:buChar char="•"/>
            </a:pPr>
            <a:r>
              <a:rPr lang="en-SG" sz="1400" dirty="0"/>
              <a:t>A sub-network was then generated based on </a:t>
            </a:r>
            <a:r>
              <a:rPr lang="en-SG" sz="1400" dirty="0" smtClean="0"/>
              <a:t>highest </a:t>
            </a:r>
            <a:r>
              <a:rPr lang="en-SG" sz="1400" dirty="0"/>
              <a:t>correlations of </a:t>
            </a:r>
            <a:r>
              <a:rPr lang="en-SG" sz="1400" dirty="0" err="1" smtClean="0"/>
              <a:t>succinoadenosine</a:t>
            </a:r>
            <a:r>
              <a:rPr lang="en-SG" sz="1400" dirty="0" smtClean="0"/>
              <a:t> in </a:t>
            </a:r>
            <a:r>
              <a:rPr lang="en-SG" sz="1400" dirty="0"/>
              <a:t>order to better see its association with NGAL and KIM-1</a:t>
            </a:r>
            <a:r>
              <a:rPr lang="en-SG" sz="1400" dirty="0" smtClean="0"/>
              <a:t>.</a:t>
            </a:r>
            <a:endParaRPr lang="en-US" sz="1400" dirty="0" smtClean="0"/>
          </a:p>
          <a:p>
            <a:pPr marL="285750" indent="-285750">
              <a:buFont typeface="Arial" panose="020B0604020202020204" pitchFamily="34" charset="0"/>
              <a:buChar char="•"/>
            </a:pPr>
            <a:r>
              <a:rPr lang="en-SG" sz="1400" dirty="0" smtClean="0"/>
              <a:t>Sub-network shows </a:t>
            </a:r>
            <a:r>
              <a:rPr lang="en-SG" sz="1400" dirty="0"/>
              <a:t>both purine metabolites and cysteine-methionine pathway metabolites. </a:t>
            </a:r>
            <a:endParaRPr lang="en-SG" sz="1400" dirty="0" smtClean="0"/>
          </a:p>
          <a:p>
            <a:pPr marL="285750" indent="-285750">
              <a:buFont typeface="Arial" panose="020B0604020202020204" pitchFamily="34" charset="0"/>
              <a:buChar char="•"/>
            </a:pPr>
            <a:r>
              <a:rPr lang="en-SG" sz="1400" dirty="0"/>
              <a:t>M</a:t>
            </a:r>
            <a:r>
              <a:rPr lang="en-SG" sz="1400" dirty="0" smtClean="0"/>
              <a:t>ost </a:t>
            </a:r>
            <a:r>
              <a:rPr lang="en-SG" sz="1400" dirty="0"/>
              <a:t>of them </a:t>
            </a:r>
            <a:r>
              <a:rPr lang="en-SG" sz="1400" dirty="0" smtClean="0"/>
              <a:t>are </a:t>
            </a:r>
            <a:r>
              <a:rPr lang="en-SG" sz="1400" dirty="0"/>
              <a:t>strongly associated with </a:t>
            </a:r>
            <a:r>
              <a:rPr lang="en-SG" sz="1400" dirty="0" smtClean="0"/>
              <a:t>NGAL (inflammatory) </a:t>
            </a:r>
            <a:r>
              <a:rPr lang="en-SG" sz="1400" dirty="0"/>
              <a:t>and have less association with </a:t>
            </a:r>
            <a:r>
              <a:rPr lang="en-SG" sz="1400" dirty="0" smtClean="0"/>
              <a:t>KIM-1 (renal). </a:t>
            </a:r>
          </a:p>
          <a:p>
            <a:pPr marL="285750" indent="-285750">
              <a:buFont typeface="Arial" panose="020B0604020202020204" pitchFamily="34" charset="0"/>
              <a:buChar char="•"/>
            </a:pPr>
            <a:r>
              <a:rPr lang="en-SG" sz="1400" dirty="0" smtClean="0"/>
              <a:t>This </a:t>
            </a:r>
            <a:r>
              <a:rPr lang="en-SG" sz="1400" dirty="0"/>
              <a:t>could be an indication that they are more associated with </a:t>
            </a:r>
            <a:r>
              <a:rPr lang="en-SG" sz="1400" dirty="0" smtClean="0"/>
              <a:t>inflammatory </a:t>
            </a:r>
            <a:r>
              <a:rPr lang="en-SG" sz="1400" dirty="0"/>
              <a:t>response than with </a:t>
            </a:r>
            <a:r>
              <a:rPr lang="en-SG" sz="1400" dirty="0" smtClean="0"/>
              <a:t>renal </a:t>
            </a:r>
            <a:r>
              <a:rPr lang="en-SG" sz="1400" dirty="0"/>
              <a:t>injury. </a:t>
            </a:r>
            <a:endParaRPr lang="en-US" sz="1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Purine</a:t>
            </a:r>
            <a:r>
              <a:rPr lang="en-US" dirty="0" smtClean="0"/>
              <a:t> Biosynthesis</a:t>
            </a:r>
            <a:endParaRPr lang="en-SG" dirty="0"/>
          </a:p>
        </p:txBody>
      </p:sp>
      <p:pic>
        <p:nvPicPr>
          <p:cNvPr id="25602" name="Picture 2"/>
          <p:cNvPicPr>
            <a:picLocks noChangeAspect="1" noChangeArrowheads="1"/>
          </p:cNvPicPr>
          <p:nvPr/>
        </p:nvPicPr>
        <p:blipFill>
          <a:blip r:embed="rId3" cstate="print"/>
          <a:srcRect l="19326" t="23958" r="19766" b="16667"/>
          <a:stretch>
            <a:fillRect/>
          </a:stretch>
        </p:blipFill>
        <p:spPr bwMode="auto">
          <a:xfrm>
            <a:off x="76200" y="1752600"/>
            <a:ext cx="9067800" cy="4969851"/>
          </a:xfrm>
          <a:prstGeom prst="rect">
            <a:avLst/>
          </a:prstGeom>
          <a:noFill/>
          <a:ln w="9525">
            <a:noFill/>
            <a:miter lim="800000"/>
            <a:headEnd/>
            <a:tailEnd/>
          </a:ln>
        </p:spPr>
      </p:pic>
      <p:sp>
        <p:nvSpPr>
          <p:cNvPr id="4" name="TextBox 3"/>
          <p:cNvSpPr txBox="1"/>
          <p:nvPr/>
        </p:nvSpPr>
        <p:spPr>
          <a:xfrm>
            <a:off x="4953000" y="1600200"/>
            <a:ext cx="4038600" cy="1477328"/>
          </a:xfrm>
          <a:prstGeom prst="rect">
            <a:avLst/>
          </a:prstGeom>
          <a:noFill/>
        </p:spPr>
        <p:txBody>
          <a:bodyPr wrap="square" rtlCol="0">
            <a:spAutoFit/>
          </a:bodyPr>
          <a:lstStyle/>
          <a:p>
            <a:pPr marL="166688" indent="-166688">
              <a:buFont typeface="Arial" pitchFamily="34" charset="0"/>
              <a:buChar char="•"/>
            </a:pPr>
            <a:r>
              <a:rPr lang="en-US" dirty="0" smtClean="0"/>
              <a:t>Inhibition of ADSL enzyme leads to formation of </a:t>
            </a:r>
            <a:r>
              <a:rPr lang="en-US" dirty="0" err="1" smtClean="0"/>
              <a:t>Succinoadenosine</a:t>
            </a:r>
            <a:endParaRPr lang="en-US" dirty="0" smtClean="0"/>
          </a:p>
          <a:p>
            <a:pPr marL="166688" indent="-166688">
              <a:buFont typeface="Arial" pitchFamily="34" charset="0"/>
              <a:buChar char="•"/>
            </a:pPr>
            <a:r>
              <a:rPr lang="en-US" dirty="0" smtClean="0"/>
              <a:t>ATP production is inhibited</a:t>
            </a:r>
          </a:p>
          <a:p>
            <a:pPr marL="166688" indent="-166688">
              <a:buFont typeface="Arial" pitchFamily="34" charset="0"/>
              <a:buChar char="•"/>
            </a:pPr>
            <a:r>
              <a:rPr lang="en-US" dirty="0" smtClean="0"/>
              <a:t>Since ATP and GTP co-regulate each other, GTP production is also affected</a:t>
            </a:r>
            <a:endParaRPr lang="en-SG" dirty="0"/>
          </a:p>
        </p:txBody>
      </p:sp>
      <p:sp>
        <p:nvSpPr>
          <p:cNvPr id="5" name="Slide Number Placeholder 4"/>
          <p:cNvSpPr>
            <a:spLocks noGrp="1"/>
          </p:cNvSpPr>
          <p:nvPr>
            <p:ph type="sldNum" sz="quarter" idx="12"/>
          </p:nvPr>
        </p:nvSpPr>
        <p:spPr/>
        <p:txBody>
          <a:bodyPr/>
          <a:lstStyle/>
          <a:p>
            <a:fld id="{F6968009-DD02-4525-88D4-26D87DC716EC}" type="slidenum">
              <a:rPr lang="en-SG" smtClean="0"/>
              <a:pPr/>
              <a:t>32</a:t>
            </a:fld>
            <a:endParaRPr lang="en-SG"/>
          </a:p>
        </p:txBody>
      </p:sp>
      <p:sp>
        <p:nvSpPr>
          <p:cNvPr id="3" name="Rectangle 2"/>
          <p:cNvSpPr/>
          <p:nvPr/>
        </p:nvSpPr>
        <p:spPr>
          <a:xfrm>
            <a:off x="76200" y="1676400"/>
            <a:ext cx="3810000" cy="1477328"/>
          </a:xfrm>
          <a:prstGeom prst="rect">
            <a:avLst/>
          </a:prstGeom>
        </p:spPr>
        <p:txBody>
          <a:bodyPr wrap="square">
            <a:spAutoFit/>
          </a:bodyPr>
          <a:lstStyle/>
          <a:p>
            <a:r>
              <a:rPr lang="en-SG" dirty="0" smtClean="0">
                <a:solidFill>
                  <a:srgbClr val="000000"/>
                </a:solidFill>
                <a:latin typeface="Calibri" panose="020F0502020204030204" pitchFamily="34" charset="0"/>
                <a:ea typeface="SimSun" panose="02010600030101010101" pitchFamily="2" charset="-122"/>
                <a:cs typeface="Times New Roman" panose="02020603050405020304" pitchFamily="18" charset="0"/>
              </a:rPr>
              <a:t>Observations</a:t>
            </a:r>
          </a:p>
          <a:p>
            <a:pPr marL="285750" indent="-285750">
              <a:buFont typeface="Arial" panose="020B0604020202020204" pitchFamily="34" charset="0"/>
              <a:buChar char="•"/>
            </a:pPr>
            <a:r>
              <a:rPr lang="en-SG" dirty="0" smtClean="0">
                <a:solidFill>
                  <a:srgbClr val="000000"/>
                </a:solidFill>
                <a:latin typeface="Calibri" panose="020F0502020204030204" pitchFamily="34" charset="0"/>
                <a:ea typeface="SimSun" panose="02010600030101010101" pitchFamily="2" charset="-122"/>
                <a:cs typeface="Times New Roman" panose="02020603050405020304" pitchFamily="18" charset="0"/>
              </a:rPr>
              <a:t>Elevation </a:t>
            </a:r>
            <a:r>
              <a:rPr lang="en-SG" dirty="0">
                <a:solidFill>
                  <a:srgbClr val="000000"/>
                </a:solidFill>
                <a:latin typeface="Calibri" panose="020F0502020204030204" pitchFamily="34" charset="0"/>
                <a:ea typeface="SimSun" panose="02010600030101010101" pitchFamily="2" charset="-122"/>
                <a:cs typeface="Times New Roman" panose="02020603050405020304" pitchFamily="18" charset="0"/>
              </a:rPr>
              <a:t>of </a:t>
            </a:r>
            <a:r>
              <a:rPr lang="en-SG" dirty="0" err="1">
                <a:solidFill>
                  <a:srgbClr val="000000"/>
                </a:solidFill>
                <a:latin typeface="Calibri" panose="020F0502020204030204" pitchFamily="34" charset="0"/>
                <a:ea typeface="SimSun" panose="02010600030101010101" pitchFamily="2" charset="-122"/>
                <a:cs typeface="Times New Roman" panose="02020603050405020304" pitchFamily="18" charset="0"/>
              </a:rPr>
              <a:t>succinodenosine</a:t>
            </a:r>
            <a:r>
              <a:rPr lang="en-SG" dirty="0">
                <a:solidFill>
                  <a:srgbClr val="000000"/>
                </a:solidFill>
                <a:latin typeface="Calibri" panose="020F0502020204030204" pitchFamily="34" charset="0"/>
                <a:ea typeface="SimSun" panose="02010600030101010101" pitchFamily="2" charset="-122"/>
                <a:cs typeface="Times New Roman" panose="02020603050405020304" pitchFamily="18" charset="0"/>
              </a:rPr>
              <a:t> after </a:t>
            </a:r>
            <a:r>
              <a:rPr lang="en-SG" dirty="0" smtClean="0">
                <a:solidFill>
                  <a:srgbClr val="000000"/>
                </a:solidFill>
                <a:latin typeface="Calibri" panose="020F0502020204030204" pitchFamily="34" charset="0"/>
                <a:ea typeface="SimSun" panose="02010600030101010101" pitchFamily="2" charset="-122"/>
                <a:cs typeface="Times New Roman" panose="02020603050405020304" pitchFamily="18" charset="0"/>
              </a:rPr>
              <a:t>trauma </a:t>
            </a:r>
          </a:p>
          <a:p>
            <a:pPr marL="285750" indent="-285750">
              <a:buFont typeface="Arial" panose="020B0604020202020204" pitchFamily="34" charset="0"/>
              <a:buChar char="•"/>
            </a:pPr>
            <a:r>
              <a:rPr lang="en-SG" dirty="0" smtClean="0">
                <a:solidFill>
                  <a:srgbClr val="000000"/>
                </a:solidFill>
                <a:latin typeface="Calibri" panose="020F0502020204030204" pitchFamily="34" charset="0"/>
                <a:ea typeface="SimSun" panose="02010600030101010101" pitchFamily="2" charset="-122"/>
                <a:cs typeface="Times New Roman" panose="02020603050405020304" pitchFamily="18" charset="0"/>
              </a:rPr>
              <a:t>Inhibition </a:t>
            </a:r>
            <a:r>
              <a:rPr lang="en-SG" dirty="0">
                <a:solidFill>
                  <a:srgbClr val="000000"/>
                </a:solidFill>
                <a:latin typeface="Calibri" panose="020F0502020204030204" pitchFamily="34" charset="0"/>
                <a:ea typeface="SimSun" panose="02010600030101010101" pitchFamily="2" charset="-122"/>
                <a:cs typeface="Times New Roman" panose="02020603050405020304" pitchFamily="18" charset="0"/>
              </a:rPr>
              <a:t>of ADSL </a:t>
            </a:r>
            <a:r>
              <a:rPr lang="en-SG" dirty="0" smtClean="0">
                <a:solidFill>
                  <a:srgbClr val="000000"/>
                </a:solidFill>
                <a:latin typeface="Calibri" panose="020F0502020204030204" pitchFamily="34" charset="0"/>
                <a:ea typeface="SimSun" panose="02010600030101010101" pitchFamily="2" charset="-122"/>
                <a:cs typeface="Times New Roman" panose="02020603050405020304" pitchFamily="18" charset="0"/>
              </a:rPr>
              <a:t>activity</a:t>
            </a:r>
          </a:p>
          <a:p>
            <a:pPr marL="285750" indent="-285750">
              <a:buFont typeface="Arial" panose="020B0604020202020204" pitchFamily="34" charset="0"/>
              <a:buChar char="•"/>
            </a:pPr>
            <a:r>
              <a:rPr lang="en-SG" dirty="0" smtClean="0">
                <a:solidFill>
                  <a:srgbClr val="000000"/>
                </a:solidFill>
                <a:latin typeface="Calibri" panose="020F0502020204030204" pitchFamily="34" charset="0"/>
                <a:ea typeface="SimSun" panose="02010600030101010101" pitchFamily="2" charset="-122"/>
                <a:cs typeface="Times New Roman" panose="02020603050405020304" pitchFamily="18" charset="0"/>
              </a:rPr>
              <a:t>Down-regulation </a:t>
            </a:r>
            <a:r>
              <a:rPr lang="en-SG" dirty="0">
                <a:solidFill>
                  <a:srgbClr val="000000"/>
                </a:solidFill>
                <a:latin typeface="Calibri" panose="020F0502020204030204" pitchFamily="34" charset="0"/>
                <a:ea typeface="SimSun" panose="02010600030101010101" pitchFamily="2" charset="-122"/>
                <a:cs typeface="Times New Roman" panose="02020603050405020304" pitchFamily="18" charset="0"/>
              </a:rPr>
              <a:t>of ATP production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5334000" cy="1143000"/>
          </a:xfrm>
        </p:spPr>
        <p:txBody>
          <a:bodyPr>
            <a:normAutofit fontScale="90000"/>
          </a:bodyPr>
          <a:lstStyle/>
          <a:p>
            <a:r>
              <a:rPr lang="en-US" dirty="0" smtClean="0"/>
              <a:t>S-</a:t>
            </a:r>
            <a:r>
              <a:rPr lang="en-US" dirty="0" err="1" smtClean="0"/>
              <a:t>Adenosylmethionine</a:t>
            </a:r>
            <a:r>
              <a:rPr lang="en-US" dirty="0" smtClean="0"/>
              <a:t> (S-AME) Sub-network</a:t>
            </a:r>
            <a:endParaRPr lang="en-SG" dirty="0"/>
          </a:p>
        </p:txBody>
      </p:sp>
      <p:pic>
        <p:nvPicPr>
          <p:cNvPr id="4" name="Content Placeholder 3" descr="PT_Cytoscape_CorrtestSPBHCorrel_S-AME.png"/>
          <p:cNvPicPr>
            <a:picLocks noGrp="1"/>
          </p:cNvPicPr>
          <p:nvPr>
            <p:ph idx="1"/>
          </p:nvPr>
        </p:nvPicPr>
        <p:blipFill>
          <a:blip r:embed="rId3" cstate="print"/>
          <a:srcRect l="17777" r="16960"/>
          <a:stretch>
            <a:fillRect/>
          </a:stretch>
        </p:blipFill>
        <p:spPr>
          <a:xfrm>
            <a:off x="1524000" y="1676400"/>
            <a:ext cx="6019800" cy="3276600"/>
          </a:xfrm>
          <a:prstGeom prst="rect">
            <a:avLst/>
          </a:prstGeom>
        </p:spPr>
      </p:pic>
      <p:sp>
        <p:nvSpPr>
          <p:cNvPr id="5" name="Slide Number Placeholder 4"/>
          <p:cNvSpPr>
            <a:spLocks noGrp="1"/>
          </p:cNvSpPr>
          <p:nvPr>
            <p:ph type="sldNum" sz="quarter" idx="12"/>
          </p:nvPr>
        </p:nvSpPr>
        <p:spPr/>
        <p:txBody>
          <a:bodyPr/>
          <a:lstStyle/>
          <a:p>
            <a:fld id="{F6968009-DD02-4525-88D4-26D87DC716EC}" type="slidenum">
              <a:rPr lang="en-SG" smtClean="0"/>
              <a:pPr/>
              <a:t>33</a:t>
            </a:fld>
            <a:endParaRPr lang="en-SG" dirty="0"/>
          </a:p>
        </p:txBody>
      </p:sp>
      <p:sp>
        <p:nvSpPr>
          <p:cNvPr id="3" name="Rectangle 2"/>
          <p:cNvSpPr/>
          <p:nvPr/>
        </p:nvSpPr>
        <p:spPr>
          <a:xfrm>
            <a:off x="304800" y="4953000"/>
            <a:ext cx="8534400" cy="1600438"/>
          </a:xfrm>
          <a:prstGeom prst="rect">
            <a:avLst/>
          </a:prstGeom>
        </p:spPr>
        <p:txBody>
          <a:bodyPr wrap="square">
            <a:spAutoFit/>
          </a:bodyPr>
          <a:lstStyle/>
          <a:p>
            <a:pPr marL="285750" indent="-285750">
              <a:buFont typeface="Arial" panose="020B0604020202020204" pitchFamily="34" charset="0"/>
              <a:buChar char="•"/>
            </a:pPr>
            <a:r>
              <a:rPr lang="en-SG" sz="1400" dirty="0" smtClean="0">
                <a:solidFill>
                  <a:srgbClr val="000000"/>
                </a:solidFill>
                <a:latin typeface="Calibri" panose="020F0502020204030204" pitchFamily="34" charset="0"/>
                <a:ea typeface="SimSun" panose="02010600030101010101" pitchFamily="2" charset="-122"/>
                <a:cs typeface="Times New Roman" panose="02020603050405020304" pitchFamily="18" charset="0"/>
              </a:rPr>
              <a:t>Up-regulation </a:t>
            </a:r>
            <a:r>
              <a:rPr lang="en-SG" sz="1400" dirty="0">
                <a:solidFill>
                  <a:srgbClr val="000000"/>
                </a:solidFill>
                <a:latin typeface="Calibri" panose="020F0502020204030204" pitchFamily="34" charset="0"/>
                <a:ea typeface="SimSun" panose="02010600030101010101" pitchFamily="2" charset="-122"/>
                <a:cs typeface="Times New Roman" panose="02020603050405020304" pitchFamily="18" charset="0"/>
              </a:rPr>
              <a:t>of </a:t>
            </a:r>
            <a:r>
              <a:rPr lang="en-SG" sz="1400" dirty="0" smtClean="0">
                <a:solidFill>
                  <a:srgbClr val="000000"/>
                </a:solidFill>
                <a:latin typeface="Calibri" panose="020F0502020204030204" pitchFamily="34" charset="0"/>
                <a:ea typeface="SimSun" panose="02010600030101010101" pitchFamily="2" charset="-122"/>
                <a:cs typeface="Times New Roman" panose="02020603050405020304" pitchFamily="18" charset="0"/>
              </a:rPr>
              <a:t>methylated </a:t>
            </a:r>
            <a:r>
              <a:rPr lang="en-SG" sz="1400" dirty="0">
                <a:solidFill>
                  <a:srgbClr val="000000"/>
                </a:solidFill>
                <a:latin typeface="Calibri" panose="020F0502020204030204" pitchFamily="34" charset="0"/>
                <a:ea typeface="SimSun" panose="02010600030101010101" pitchFamily="2" charset="-122"/>
                <a:cs typeface="Times New Roman" panose="02020603050405020304" pitchFamily="18" charset="0"/>
              </a:rPr>
              <a:t>purines as well as </a:t>
            </a:r>
            <a:r>
              <a:rPr lang="en-SG" sz="1400" dirty="0" smtClean="0">
                <a:solidFill>
                  <a:srgbClr val="000000"/>
                </a:solidFill>
                <a:latin typeface="Calibri" panose="020F0502020204030204" pitchFamily="34" charset="0"/>
                <a:ea typeface="SimSun" panose="02010600030101010101" pitchFamily="2" charset="-122"/>
                <a:cs typeface="Times New Roman" panose="02020603050405020304" pitchFamily="18" charset="0"/>
              </a:rPr>
              <a:t>up-regulation </a:t>
            </a:r>
            <a:r>
              <a:rPr lang="en-SG" sz="1400" dirty="0">
                <a:solidFill>
                  <a:srgbClr val="000000"/>
                </a:solidFill>
                <a:latin typeface="Calibri" panose="020F0502020204030204" pitchFamily="34" charset="0"/>
                <a:ea typeface="SimSun" panose="02010600030101010101" pitchFamily="2" charset="-122"/>
                <a:cs typeface="Times New Roman" panose="02020603050405020304" pitchFamily="18" charset="0"/>
              </a:rPr>
              <a:t>of </a:t>
            </a:r>
            <a:r>
              <a:rPr lang="en-SG" sz="1400" dirty="0" smtClean="0">
                <a:solidFill>
                  <a:srgbClr val="000000"/>
                </a:solidFill>
                <a:latin typeface="Calibri" panose="020F0502020204030204" pitchFamily="34" charset="0"/>
                <a:ea typeface="SimSun" panose="02010600030101010101" pitchFamily="2" charset="-122"/>
                <a:cs typeface="Times New Roman" panose="02020603050405020304" pitchFamily="18" charset="0"/>
              </a:rPr>
              <a:t>other </a:t>
            </a:r>
            <a:r>
              <a:rPr lang="en-SG" sz="1400" dirty="0">
                <a:solidFill>
                  <a:srgbClr val="000000"/>
                </a:solidFill>
                <a:latin typeface="Calibri" panose="020F0502020204030204" pitchFamily="34" charset="0"/>
                <a:ea typeface="SimSun" panose="02010600030101010101" pitchFamily="2" charset="-122"/>
                <a:cs typeface="Times New Roman" panose="02020603050405020304" pitchFamily="18" charset="0"/>
              </a:rPr>
              <a:t>metabolites indicates that </a:t>
            </a:r>
            <a:r>
              <a:rPr lang="en-SG" sz="1400" dirty="0" smtClean="0">
                <a:solidFill>
                  <a:srgbClr val="0000CC"/>
                </a:solidFill>
                <a:latin typeface="Calibri" panose="020F0502020204030204" pitchFamily="34" charset="0"/>
                <a:ea typeface="SimSun" panose="02010600030101010101" pitchFamily="2" charset="-122"/>
                <a:cs typeface="Times New Roman" panose="02020603050405020304" pitchFamily="18" charset="0"/>
              </a:rPr>
              <a:t>S-</a:t>
            </a:r>
            <a:r>
              <a:rPr lang="en-SG" sz="1400" dirty="0" err="1" smtClean="0">
                <a:solidFill>
                  <a:srgbClr val="0000CC"/>
                </a:solidFill>
                <a:latin typeface="Calibri" panose="020F0502020204030204" pitchFamily="34" charset="0"/>
                <a:ea typeface="SimSun" panose="02010600030101010101" pitchFamily="2" charset="-122"/>
                <a:cs typeface="Times New Roman" panose="02020603050405020304" pitchFamily="18" charset="0"/>
              </a:rPr>
              <a:t>adenosylmethionine</a:t>
            </a:r>
            <a:r>
              <a:rPr lang="en-SG" sz="1400" dirty="0" smtClean="0">
                <a:solidFill>
                  <a:srgbClr val="0000CC"/>
                </a:solidFill>
                <a:latin typeface="Calibri" panose="020F0502020204030204" pitchFamily="34" charset="0"/>
                <a:ea typeface="SimSun" panose="02010600030101010101" pitchFamily="2" charset="-122"/>
                <a:cs typeface="Times New Roman" panose="02020603050405020304" pitchFamily="18" charset="0"/>
              </a:rPr>
              <a:t>-homocysteine </a:t>
            </a:r>
            <a:r>
              <a:rPr lang="en-SG" sz="1400" dirty="0">
                <a:solidFill>
                  <a:srgbClr val="0000CC"/>
                </a:solidFill>
                <a:latin typeface="Calibri" panose="020F0502020204030204" pitchFamily="34" charset="0"/>
                <a:ea typeface="SimSun" panose="02010600030101010101" pitchFamily="2" charset="-122"/>
                <a:cs typeface="Times New Roman" panose="02020603050405020304" pitchFamily="18" charset="0"/>
              </a:rPr>
              <a:t>methylation cycle is highly activated after </a:t>
            </a:r>
            <a:r>
              <a:rPr lang="en-SG" sz="1400" dirty="0" err="1" smtClean="0">
                <a:solidFill>
                  <a:srgbClr val="0000CC"/>
                </a:solidFill>
                <a:latin typeface="Calibri" panose="020F0502020204030204" pitchFamily="34" charset="0"/>
                <a:ea typeface="SimSun" panose="02010600030101010101" pitchFamily="2" charset="-122"/>
                <a:cs typeface="Times New Roman" panose="02020603050405020304" pitchFamily="18" charset="0"/>
              </a:rPr>
              <a:t>truama</a:t>
            </a:r>
            <a:r>
              <a:rPr lang="en-SG" sz="1400" dirty="0" smtClean="0">
                <a:solidFill>
                  <a:srgbClr val="000000"/>
                </a:solidFill>
                <a:latin typeface="Calibri" panose="020F0502020204030204" pitchFamily="34" charset="0"/>
                <a:ea typeface="SimSun" panose="02010600030101010101" pitchFamily="2" charset="-122"/>
                <a:cs typeface="Times New Roman" panose="02020603050405020304" pitchFamily="18" charset="0"/>
              </a:rPr>
              <a:t>.</a:t>
            </a:r>
            <a:endParaRPr lang="en-US" sz="1400" dirty="0">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n-SG" sz="1400" dirty="0">
                <a:solidFill>
                  <a:srgbClr val="000000"/>
                </a:solidFill>
                <a:latin typeface="Calibri" panose="020F0502020204030204" pitchFamily="34" charset="0"/>
                <a:ea typeface="SimSun" panose="02010600030101010101" pitchFamily="2" charset="-122"/>
                <a:cs typeface="Times New Roman" panose="02020603050405020304" pitchFamily="18" charset="0"/>
              </a:rPr>
              <a:t>There is also an observed </a:t>
            </a:r>
            <a:r>
              <a:rPr lang="en-SG" sz="1400" dirty="0">
                <a:solidFill>
                  <a:srgbClr val="0000CC"/>
                </a:solidFill>
                <a:latin typeface="Calibri" panose="020F0502020204030204" pitchFamily="34" charset="0"/>
                <a:ea typeface="SimSun" panose="02010600030101010101" pitchFamily="2" charset="-122"/>
                <a:cs typeface="Times New Roman" panose="02020603050405020304" pitchFamily="18" charset="0"/>
              </a:rPr>
              <a:t>up-regulation of </a:t>
            </a:r>
            <a:r>
              <a:rPr lang="en-SG" sz="1400" dirty="0" smtClean="0">
                <a:solidFill>
                  <a:srgbClr val="0000CC"/>
                </a:solidFill>
                <a:latin typeface="Calibri" panose="020F0502020204030204" pitchFamily="34" charset="0"/>
                <a:ea typeface="SimSun" panose="02010600030101010101" pitchFamily="2" charset="-122"/>
                <a:cs typeface="Times New Roman" panose="02020603050405020304" pitchFamily="18" charset="0"/>
              </a:rPr>
              <a:t>formation </a:t>
            </a:r>
            <a:r>
              <a:rPr lang="en-SG" sz="1400" dirty="0">
                <a:solidFill>
                  <a:srgbClr val="0000CC"/>
                </a:solidFill>
                <a:latin typeface="Calibri" panose="020F0502020204030204" pitchFamily="34" charset="0"/>
                <a:ea typeface="SimSun" panose="02010600030101010101" pitchFamily="2" charset="-122"/>
                <a:cs typeface="Times New Roman" panose="02020603050405020304" pitchFamily="18" charset="0"/>
              </a:rPr>
              <a:t>of H</a:t>
            </a:r>
            <a:r>
              <a:rPr lang="en-SG" sz="1400" baseline="-25000" dirty="0">
                <a:solidFill>
                  <a:srgbClr val="0000CC"/>
                </a:solidFill>
                <a:latin typeface="Calibri" panose="020F0502020204030204" pitchFamily="34" charset="0"/>
                <a:ea typeface="SimSun" panose="02010600030101010101" pitchFamily="2" charset="-122"/>
                <a:cs typeface="Times New Roman" panose="02020603050405020304" pitchFamily="18" charset="0"/>
              </a:rPr>
              <a:t>2</a:t>
            </a:r>
            <a:r>
              <a:rPr lang="en-SG" sz="1400" dirty="0">
                <a:solidFill>
                  <a:srgbClr val="0000CC"/>
                </a:solidFill>
                <a:latin typeface="Calibri" panose="020F0502020204030204" pitchFamily="34" charset="0"/>
                <a:ea typeface="SimSun" panose="02010600030101010101" pitchFamily="2" charset="-122"/>
                <a:cs typeface="Times New Roman" panose="02020603050405020304" pitchFamily="18" charset="0"/>
              </a:rPr>
              <a:t>S </a:t>
            </a:r>
            <a:r>
              <a:rPr lang="en-SG" sz="1400" dirty="0">
                <a:solidFill>
                  <a:srgbClr val="000000"/>
                </a:solidFill>
                <a:latin typeface="Calibri" panose="020F0502020204030204" pitchFamily="34" charset="0"/>
                <a:ea typeface="SimSun" panose="02010600030101010101" pitchFamily="2" charset="-122"/>
                <a:cs typeface="Times New Roman" panose="02020603050405020304" pitchFamily="18" charset="0"/>
              </a:rPr>
              <a:t>whereas </a:t>
            </a:r>
            <a:r>
              <a:rPr lang="en-SG" sz="1400" dirty="0" smtClean="0">
                <a:solidFill>
                  <a:srgbClr val="000000"/>
                </a:solidFill>
                <a:latin typeface="Calibri" panose="020F0502020204030204" pitchFamily="34" charset="0"/>
                <a:ea typeface="SimSun" panose="02010600030101010101" pitchFamily="2" charset="-122"/>
                <a:cs typeface="Times New Roman" panose="02020603050405020304" pitchFamily="18" charset="0"/>
              </a:rPr>
              <a:t>formation </a:t>
            </a:r>
            <a:r>
              <a:rPr lang="en-SG" sz="1400" dirty="0">
                <a:solidFill>
                  <a:srgbClr val="000000"/>
                </a:solidFill>
                <a:latin typeface="Calibri" panose="020F0502020204030204" pitchFamily="34" charset="0"/>
                <a:ea typeface="SimSun" panose="02010600030101010101" pitchFamily="2" charset="-122"/>
                <a:cs typeface="Times New Roman" panose="02020603050405020304" pitchFamily="18" charset="0"/>
              </a:rPr>
              <a:t>of </a:t>
            </a:r>
            <a:r>
              <a:rPr lang="en-SG" sz="1400" dirty="0" smtClean="0">
                <a:solidFill>
                  <a:srgbClr val="0000CC"/>
                </a:solidFill>
                <a:latin typeface="Calibri" panose="020F0502020204030204" pitchFamily="34" charset="0"/>
                <a:ea typeface="SimSun" panose="02010600030101010101" pitchFamily="2" charset="-122"/>
                <a:cs typeface="Times New Roman" panose="02020603050405020304" pitchFamily="18" charset="0"/>
              </a:rPr>
              <a:t>glutathione </a:t>
            </a:r>
            <a:r>
              <a:rPr lang="en-SG" sz="1400" dirty="0">
                <a:solidFill>
                  <a:srgbClr val="0000CC"/>
                </a:solidFill>
                <a:latin typeface="Calibri" panose="020F0502020204030204" pitchFamily="34" charset="0"/>
                <a:ea typeface="SimSun" panose="02010600030101010101" pitchFamily="2" charset="-122"/>
                <a:cs typeface="Times New Roman" panose="02020603050405020304" pitchFamily="18" charset="0"/>
              </a:rPr>
              <a:t>conjugate of Prostaglandin A1 (S-HPGA1-GLT) was observed to be down-regulated</a:t>
            </a:r>
            <a:r>
              <a:rPr lang="en-SG" sz="1400" dirty="0">
                <a:solidFill>
                  <a:srgbClr val="000000"/>
                </a:solidFill>
                <a:latin typeface="Calibri" panose="020F0502020204030204" pitchFamily="34" charset="0"/>
                <a:ea typeface="SimSun" panose="02010600030101010101" pitchFamily="2" charset="-122"/>
                <a:cs typeface="Times New Roman" panose="02020603050405020304" pitchFamily="18" charset="0"/>
              </a:rPr>
              <a:t>. </a:t>
            </a:r>
            <a:endParaRPr lang="en-SG" sz="1400" dirty="0" smtClean="0">
              <a:solidFill>
                <a:srgbClr val="000000"/>
              </a:solidFill>
              <a:latin typeface="Calibri" panose="020F0502020204030204" pitchFamily="34" charset="0"/>
              <a:ea typeface="SimSun" panose="02010600030101010101" pitchFamily="2" charset="-122"/>
              <a:cs typeface="Times New Roman" panose="02020603050405020304" pitchFamily="18" charset="0"/>
            </a:endParaRPr>
          </a:p>
          <a:p>
            <a:pPr marL="285750" indent="-285750">
              <a:buFont typeface="Arial" panose="020B0604020202020204" pitchFamily="34" charset="0"/>
              <a:buChar char="•"/>
            </a:pPr>
            <a:r>
              <a:rPr lang="en-SG" sz="1400" dirty="0" smtClean="0">
                <a:solidFill>
                  <a:srgbClr val="000000"/>
                </a:solidFill>
                <a:latin typeface="Calibri" panose="020F0502020204030204" pitchFamily="34" charset="0"/>
                <a:ea typeface="SimSun" panose="02010600030101010101" pitchFamily="2" charset="-122"/>
                <a:cs typeface="Times New Roman" panose="02020603050405020304" pitchFamily="18" charset="0"/>
              </a:rPr>
              <a:t>This </a:t>
            </a:r>
            <a:r>
              <a:rPr lang="en-SG" sz="1400" dirty="0">
                <a:solidFill>
                  <a:srgbClr val="000000"/>
                </a:solidFill>
                <a:latin typeface="Calibri" panose="020F0502020204030204" pitchFamily="34" charset="0"/>
                <a:ea typeface="SimSun" panose="02010600030101010101" pitchFamily="2" charset="-122"/>
                <a:cs typeface="Times New Roman" panose="02020603050405020304" pitchFamily="18" charset="0"/>
              </a:rPr>
              <a:t>could be due to </a:t>
            </a:r>
            <a:r>
              <a:rPr lang="en-SG" sz="1400" dirty="0" smtClean="0">
                <a:solidFill>
                  <a:srgbClr val="000000"/>
                </a:solidFill>
                <a:latin typeface="Calibri" panose="020F0502020204030204" pitchFamily="34" charset="0"/>
                <a:ea typeface="SimSun" panose="02010600030101010101" pitchFamily="2" charset="-122"/>
                <a:cs typeface="Times New Roman" panose="02020603050405020304" pitchFamily="18" charset="0"/>
              </a:rPr>
              <a:t>decreased </a:t>
            </a:r>
            <a:r>
              <a:rPr lang="en-SG" sz="1400" dirty="0">
                <a:solidFill>
                  <a:srgbClr val="000000"/>
                </a:solidFill>
                <a:latin typeface="Calibri" panose="020F0502020204030204" pitchFamily="34" charset="0"/>
                <a:ea typeface="SimSun" panose="02010600030101010101" pitchFamily="2" charset="-122"/>
                <a:cs typeface="Times New Roman" panose="02020603050405020304" pitchFamily="18" charset="0"/>
              </a:rPr>
              <a:t>availability of glutathione as its formation is being sacrificed in favour of </a:t>
            </a:r>
            <a:r>
              <a:rPr lang="en-SG" sz="1400" dirty="0" smtClean="0">
                <a:solidFill>
                  <a:srgbClr val="000000"/>
                </a:solidFill>
                <a:latin typeface="Calibri" panose="020F0502020204030204" pitchFamily="34" charset="0"/>
                <a:ea typeface="SimSun" panose="02010600030101010101" pitchFamily="2" charset="-122"/>
                <a:cs typeface="Times New Roman" panose="02020603050405020304" pitchFamily="18" charset="0"/>
              </a:rPr>
              <a:t>increased </a:t>
            </a:r>
            <a:r>
              <a:rPr lang="en-SG" sz="1400" dirty="0">
                <a:solidFill>
                  <a:srgbClr val="000000"/>
                </a:solidFill>
                <a:latin typeface="Calibri" panose="020F0502020204030204" pitchFamily="34" charset="0"/>
                <a:ea typeface="SimSun" panose="02010600030101010101" pitchFamily="2" charset="-122"/>
                <a:cs typeface="Times New Roman" panose="02020603050405020304" pitchFamily="18" charset="0"/>
              </a:rPr>
              <a:t>rate of H</a:t>
            </a:r>
            <a:r>
              <a:rPr lang="en-SG" sz="1400" baseline="-25000" dirty="0">
                <a:solidFill>
                  <a:srgbClr val="000000"/>
                </a:solidFill>
                <a:latin typeface="Calibri" panose="020F0502020204030204" pitchFamily="34" charset="0"/>
                <a:ea typeface="SimSun" panose="02010600030101010101" pitchFamily="2" charset="-122"/>
                <a:cs typeface="Times New Roman" panose="02020603050405020304" pitchFamily="18" charset="0"/>
              </a:rPr>
              <a:t>2</a:t>
            </a:r>
            <a:r>
              <a:rPr lang="en-SG" sz="1400" dirty="0">
                <a:solidFill>
                  <a:srgbClr val="000000"/>
                </a:solidFill>
                <a:latin typeface="Calibri" panose="020F0502020204030204" pitchFamily="34" charset="0"/>
                <a:ea typeface="SimSun" panose="02010600030101010101" pitchFamily="2" charset="-122"/>
                <a:cs typeface="Times New Roman" panose="02020603050405020304" pitchFamily="18" charset="0"/>
              </a:rPr>
              <a:t>S formation, oxidation of L-cysteine to </a:t>
            </a:r>
            <a:r>
              <a:rPr lang="en-SG" sz="1400" dirty="0" err="1" smtClean="0">
                <a:solidFill>
                  <a:srgbClr val="000000"/>
                </a:solidFill>
                <a:latin typeface="Calibri" panose="020F0502020204030204" pitchFamily="34" charset="0"/>
                <a:ea typeface="SimSun" panose="02010600030101010101" pitchFamily="2" charset="-122"/>
                <a:cs typeface="Times New Roman" panose="02020603050405020304" pitchFamily="18" charset="0"/>
              </a:rPr>
              <a:t>disulfide</a:t>
            </a:r>
            <a:r>
              <a:rPr lang="en-SG" sz="1400" dirty="0" smtClean="0">
                <a:solidFill>
                  <a:srgbClr val="000000"/>
                </a:solidFill>
                <a:latin typeface="Calibri" panose="020F0502020204030204" pitchFamily="34" charset="0"/>
                <a:ea typeface="SimSun" panose="02010600030101010101" pitchFamily="2" charset="-122"/>
                <a:cs typeface="Times New Roman" panose="02020603050405020304" pitchFamily="18" charset="0"/>
              </a:rPr>
              <a:t> </a:t>
            </a:r>
            <a:r>
              <a:rPr lang="en-SG" sz="1400" dirty="0">
                <a:solidFill>
                  <a:srgbClr val="000000"/>
                </a:solidFill>
                <a:latin typeface="Calibri" panose="020F0502020204030204" pitchFamily="34" charset="0"/>
                <a:ea typeface="SimSun" panose="02010600030101010101" pitchFamily="2" charset="-122"/>
                <a:cs typeface="Times New Roman" panose="02020603050405020304" pitchFamily="18" charset="0"/>
              </a:rPr>
              <a:t>form (L-</a:t>
            </a:r>
            <a:r>
              <a:rPr lang="en-SG" sz="1400" dirty="0" err="1">
                <a:solidFill>
                  <a:srgbClr val="000000"/>
                </a:solidFill>
                <a:latin typeface="Calibri" panose="020F0502020204030204" pitchFamily="34" charset="0"/>
                <a:ea typeface="SimSun" panose="02010600030101010101" pitchFamily="2" charset="-122"/>
                <a:cs typeface="Times New Roman" panose="02020603050405020304" pitchFamily="18" charset="0"/>
              </a:rPr>
              <a:t>cystine</a:t>
            </a:r>
            <a:r>
              <a:rPr lang="en-SG" sz="1400" dirty="0">
                <a:solidFill>
                  <a:srgbClr val="000000"/>
                </a:solidFill>
                <a:latin typeface="Calibri" panose="020F0502020204030204" pitchFamily="34" charset="0"/>
                <a:ea typeface="SimSun" panose="02010600030101010101" pitchFamily="2" charset="-122"/>
                <a:cs typeface="Times New Roman" panose="02020603050405020304" pitchFamily="18" charset="0"/>
              </a:rPr>
              <a:t>) and </a:t>
            </a:r>
            <a:r>
              <a:rPr lang="en-SG" sz="1400" dirty="0" smtClean="0">
                <a:solidFill>
                  <a:srgbClr val="000000"/>
                </a:solidFill>
                <a:latin typeface="Calibri" panose="020F0502020204030204" pitchFamily="34" charset="0"/>
                <a:ea typeface="SimSun" panose="02010600030101010101" pitchFamily="2" charset="-122"/>
                <a:cs typeface="Times New Roman" panose="02020603050405020304" pitchFamily="18" charset="0"/>
              </a:rPr>
              <a:t>re-methylation </a:t>
            </a:r>
            <a:r>
              <a:rPr lang="en-SG" sz="1400" dirty="0">
                <a:solidFill>
                  <a:srgbClr val="000000"/>
                </a:solidFill>
                <a:latin typeface="Calibri" panose="020F0502020204030204" pitchFamily="34" charset="0"/>
                <a:ea typeface="SimSun" panose="02010600030101010101" pitchFamily="2" charset="-122"/>
                <a:cs typeface="Times New Roman" panose="02020603050405020304" pitchFamily="18" charset="0"/>
              </a:rPr>
              <a:t>of homocysteine for </a:t>
            </a:r>
            <a:r>
              <a:rPr lang="en-SG" sz="1400" dirty="0" smtClean="0">
                <a:solidFill>
                  <a:srgbClr val="000000"/>
                </a:solidFill>
                <a:latin typeface="Calibri" panose="020F0502020204030204" pitchFamily="34" charset="0"/>
                <a:ea typeface="SimSun" panose="02010600030101010101" pitchFamily="2" charset="-122"/>
                <a:cs typeface="Times New Roman" panose="02020603050405020304" pitchFamily="18" charset="0"/>
              </a:rPr>
              <a:t>methylation </a:t>
            </a:r>
            <a:r>
              <a:rPr lang="en-SG" sz="1400" dirty="0">
                <a:solidFill>
                  <a:srgbClr val="000000"/>
                </a:solidFill>
                <a:latin typeface="Calibri" panose="020F0502020204030204" pitchFamily="34" charset="0"/>
                <a:ea typeface="SimSun" panose="02010600030101010101" pitchFamily="2" charset="-122"/>
                <a:cs typeface="Times New Roman" panose="02020603050405020304" pitchFamily="18" charset="0"/>
              </a:rPr>
              <a:t>cycle.</a:t>
            </a:r>
            <a:endParaRPr lang="en-US" sz="1400" dirty="0">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6629400" cy="1143000"/>
          </a:xfrm>
        </p:spPr>
        <p:txBody>
          <a:bodyPr>
            <a:normAutofit fontScale="90000"/>
          </a:bodyPr>
          <a:lstStyle/>
          <a:p>
            <a:r>
              <a:rPr lang="en-US" b="1" dirty="0" err="1" smtClean="0"/>
              <a:t>Cysteine-Methionine</a:t>
            </a:r>
            <a:r>
              <a:rPr lang="en-US" b="1" dirty="0" smtClean="0"/>
              <a:t> pathway</a:t>
            </a:r>
            <a:endParaRPr lang="en-SG" b="1" dirty="0"/>
          </a:p>
        </p:txBody>
      </p:sp>
      <p:pic>
        <p:nvPicPr>
          <p:cNvPr id="26626" name="Picture 2"/>
          <p:cNvPicPr>
            <a:picLocks noChangeAspect="1" noChangeArrowheads="1"/>
          </p:cNvPicPr>
          <p:nvPr/>
        </p:nvPicPr>
        <p:blipFill>
          <a:blip r:embed="rId3" cstate="print"/>
          <a:srcRect l="23426" t="21875" r="22108" b="17708"/>
          <a:stretch>
            <a:fillRect/>
          </a:stretch>
        </p:blipFill>
        <p:spPr bwMode="auto">
          <a:xfrm>
            <a:off x="152400" y="1981200"/>
            <a:ext cx="7086600" cy="4419600"/>
          </a:xfrm>
          <a:prstGeom prst="rect">
            <a:avLst/>
          </a:prstGeom>
          <a:noFill/>
          <a:ln w="9525">
            <a:noFill/>
            <a:miter lim="800000"/>
            <a:headEnd/>
            <a:tailEnd/>
          </a:ln>
        </p:spPr>
      </p:pic>
      <p:sp>
        <p:nvSpPr>
          <p:cNvPr id="4" name="TextBox 3"/>
          <p:cNvSpPr txBox="1"/>
          <p:nvPr/>
        </p:nvSpPr>
        <p:spPr>
          <a:xfrm>
            <a:off x="7242110" y="2002971"/>
            <a:ext cx="1905000" cy="3139321"/>
          </a:xfrm>
          <a:prstGeom prst="rect">
            <a:avLst/>
          </a:prstGeom>
          <a:noFill/>
        </p:spPr>
        <p:txBody>
          <a:bodyPr wrap="square" rtlCol="0">
            <a:spAutoFit/>
          </a:bodyPr>
          <a:lstStyle/>
          <a:p>
            <a:pPr marL="168275" indent="-168275">
              <a:buFont typeface="Arial" panose="020B0604020202020204" pitchFamily="34" charset="0"/>
              <a:buChar char="•"/>
            </a:pPr>
            <a:r>
              <a:rPr lang="en-US" dirty="0" smtClean="0"/>
              <a:t>Metabolites in S-AME sub-network are also reflected in this pathway</a:t>
            </a:r>
          </a:p>
          <a:p>
            <a:pPr marL="168275" indent="-168275">
              <a:buFont typeface="Arial" panose="020B0604020202020204" pitchFamily="34" charset="0"/>
              <a:buChar char="•"/>
            </a:pPr>
            <a:r>
              <a:rPr lang="en-US" dirty="0" smtClean="0"/>
              <a:t>Correlation </a:t>
            </a:r>
            <a:r>
              <a:rPr lang="en-US" dirty="0"/>
              <a:t>network generated </a:t>
            </a:r>
            <a:r>
              <a:rPr lang="en-US" dirty="0" smtClean="0"/>
              <a:t>reflects </a:t>
            </a:r>
            <a:r>
              <a:rPr lang="en-US" dirty="0"/>
              <a:t>actual biological processes</a:t>
            </a:r>
            <a:endParaRPr lang="en-US"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4191001" y="4038600"/>
            <a:ext cx="4800599" cy="2667000"/>
            <a:chOff x="10728900" y="3550025"/>
            <a:chExt cx="9448411" cy="6432176"/>
          </a:xfrm>
        </p:grpSpPr>
        <p:pic>
          <p:nvPicPr>
            <p:cNvPr id="9" name="Picture 8" descr="PT_Cytoscape_CorrtestSPBHCorrel_L-Cystine.png"/>
            <p:cNvPicPr>
              <a:picLocks noChangeAspect="1"/>
            </p:cNvPicPr>
            <p:nvPr/>
          </p:nvPicPr>
          <p:blipFill>
            <a:blip r:embed="rId3" cstate="print"/>
            <a:srcRect l="17848" r="19540"/>
            <a:stretch>
              <a:fillRect/>
            </a:stretch>
          </p:blipFill>
          <p:spPr>
            <a:xfrm>
              <a:off x="10728900" y="3733801"/>
              <a:ext cx="9448411" cy="6248400"/>
            </a:xfrm>
            <a:prstGeom prst="rect">
              <a:avLst/>
            </a:prstGeom>
            <a:ln>
              <a:noFill/>
            </a:ln>
          </p:spPr>
        </p:pic>
        <p:sp>
          <p:nvSpPr>
            <p:cNvPr id="10" name="TextBox 6"/>
            <p:cNvSpPr txBox="1"/>
            <p:nvPr/>
          </p:nvSpPr>
          <p:spPr>
            <a:xfrm>
              <a:off x="12290293" y="3550025"/>
              <a:ext cx="838202" cy="1300122"/>
            </a:xfrm>
            <a:prstGeom prst="rect">
              <a:avLst/>
            </a:prstGeom>
            <a:noFill/>
            <a:ln>
              <a:noFill/>
            </a:ln>
          </p:spPr>
          <p:txBody>
            <a:bodyPr wrap="square" rtlCol="0">
              <a:spAutoFit/>
            </a:bodyPr>
            <a:lstStyle>
              <a:defPPr>
                <a:defRPr lang="en-US"/>
              </a:defPPr>
              <a:lvl1pPr marL="0" algn="l" defTabSz="1523168" rtl="0" eaLnBrk="1" latinLnBrk="0" hangingPunct="1">
                <a:defRPr sz="2900" kern="1200">
                  <a:solidFill>
                    <a:schemeClr val="tx1"/>
                  </a:solidFill>
                  <a:latin typeface="+mn-lt"/>
                  <a:ea typeface="+mn-ea"/>
                  <a:cs typeface="+mn-cs"/>
                </a:defRPr>
              </a:lvl1pPr>
              <a:lvl2pPr marL="761584" algn="l" defTabSz="1523168" rtl="0" eaLnBrk="1" latinLnBrk="0" hangingPunct="1">
                <a:defRPr sz="2900" kern="1200">
                  <a:solidFill>
                    <a:schemeClr val="tx1"/>
                  </a:solidFill>
                  <a:latin typeface="+mn-lt"/>
                  <a:ea typeface="+mn-ea"/>
                  <a:cs typeface="+mn-cs"/>
                </a:defRPr>
              </a:lvl2pPr>
              <a:lvl3pPr marL="1523168" algn="l" defTabSz="1523168" rtl="0" eaLnBrk="1" latinLnBrk="0" hangingPunct="1">
                <a:defRPr sz="2900" kern="1200">
                  <a:solidFill>
                    <a:schemeClr val="tx1"/>
                  </a:solidFill>
                  <a:latin typeface="+mn-lt"/>
                  <a:ea typeface="+mn-ea"/>
                  <a:cs typeface="+mn-cs"/>
                </a:defRPr>
              </a:lvl3pPr>
              <a:lvl4pPr marL="2284752" algn="l" defTabSz="1523168" rtl="0" eaLnBrk="1" latinLnBrk="0" hangingPunct="1">
                <a:defRPr sz="2900" kern="1200">
                  <a:solidFill>
                    <a:schemeClr val="tx1"/>
                  </a:solidFill>
                  <a:latin typeface="+mn-lt"/>
                  <a:ea typeface="+mn-ea"/>
                  <a:cs typeface="+mn-cs"/>
                </a:defRPr>
              </a:lvl4pPr>
              <a:lvl5pPr marL="3046335" algn="l" defTabSz="1523168" rtl="0" eaLnBrk="1" latinLnBrk="0" hangingPunct="1">
                <a:defRPr sz="2900" kern="1200">
                  <a:solidFill>
                    <a:schemeClr val="tx1"/>
                  </a:solidFill>
                  <a:latin typeface="+mn-lt"/>
                  <a:ea typeface="+mn-ea"/>
                  <a:cs typeface="+mn-cs"/>
                </a:defRPr>
              </a:lvl5pPr>
              <a:lvl6pPr marL="3807919" algn="l" defTabSz="1523168" rtl="0" eaLnBrk="1" latinLnBrk="0" hangingPunct="1">
                <a:defRPr sz="2900" kern="1200">
                  <a:solidFill>
                    <a:schemeClr val="tx1"/>
                  </a:solidFill>
                  <a:latin typeface="+mn-lt"/>
                  <a:ea typeface="+mn-ea"/>
                  <a:cs typeface="+mn-cs"/>
                </a:defRPr>
              </a:lvl6pPr>
              <a:lvl7pPr marL="4569503" algn="l" defTabSz="1523168" rtl="0" eaLnBrk="1" latinLnBrk="0" hangingPunct="1">
                <a:defRPr sz="2900" kern="1200">
                  <a:solidFill>
                    <a:schemeClr val="tx1"/>
                  </a:solidFill>
                  <a:latin typeface="+mn-lt"/>
                  <a:ea typeface="+mn-ea"/>
                  <a:cs typeface="+mn-cs"/>
                </a:defRPr>
              </a:lvl7pPr>
              <a:lvl8pPr marL="5331087" algn="l" defTabSz="1523168" rtl="0" eaLnBrk="1" latinLnBrk="0" hangingPunct="1">
                <a:defRPr sz="2900" kern="1200">
                  <a:solidFill>
                    <a:schemeClr val="tx1"/>
                  </a:solidFill>
                  <a:latin typeface="+mn-lt"/>
                  <a:ea typeface="+mn-ea"/>
                  <a:cs typeface="+mn-cs"/>
                </a:defRPr>
              </a:lvl8pPr>
              <a:lvl9pPr marL="6092671" algn="l" defTabSz="1523168" rtl="0" eaLnBrk="1" latinLnBrk="0" hangingPunct="1">
                <a:defRPr sz="2900" kern="1200">
                  <a:solidFill>
                    <a:schemeClr val="tx1"/>
                  </a:solidFill>
                  <a:latin typeface="+mn-lt"/>
                  <a:ea typeface="+mn-ea"/>
                  <a:cs typeface="+mn-cs"/>
                </a:defRPr>
              </a:lvl9pPr>
            </a:lstStyle>
            <a:p>
              <a:pPr algn="ctr"/>
              <a:r>
                <a:rPr lang="en-US" sz="2800" b="1" dirty="0" smtClean="0"/>
                <a:t>B</a:t>
              </a:r>
              <a:endParaRPr lang="en-SG" sz="2800" b="1" dirty="0"/>
            </a:p>
          </p:txBody>
        </p:sp>
      </p:grpSp>
      <p:sp>
        <p:nvSpPr>
          <p:cNvPr id="4" name="Slide Number Placeholder 3"/>
          <p:cNvSpPr>
            <a:spLocks noGrp="1"/>
          </p:cNvSpPr>
          <p:nvPr>
            <p:ph type="sldNum" sz="quarter" idx="12"/>
          </p:nvPr>
        </p:nvSpPr>
        <p:spPr/>
        <p:txBody>
          <a:bodyPr/>
          <a:lstStyle/>
          <a:p>
            <a:fld id="{F6968009-DD02-4525-88D4-26D87DC716EC}" type="slidenum">
              <a:rPr lang="en-SG" smtClean="0"/>
              <a:pPr/>
              <a:t>35</a:t>
            </a:fld>
            <a:endParaRPr lang="en-SG"/>
          </a:p>
        </p:txBody>
      </p:sp>
      <p:grpSp>
        <p:nvGrpSpPr>
          <p:cNvPr id="5" name="Group 4"/>
          <p:cNvGrpSpPr/>
          <p:nvPr/>
        </p:nvGrpSpPr>
        <p:grpSpPr>
          <a:xfrm>
            <a:off x="381000" y="1600200"/>
            <a:ext cx="4572000" cy="2590800"/>
            <a:chOff x="442055" y="3733801"/>
            <a:chExt cx="9878495" cy="6248400"/>
          </a:xfrm>
        </p:grpSpPr>
        <p:pic>
          <p:nvPicPr>
            <p:cNvPr id="6" name="Picture 5" descr="PT_Cytoscape_CorrtestSPBHCorrel_S-AMEmarker.png"/>
            <p:cNvPicPr>
              <a:picLocks noChangeAspect="1"/>
            </p:cNvPicPr>
            <p:nvPr/>
          </p:nvPicPr>
          <p:blipFill>
            <a:blip r:embed="rId4" cstate="print"/>
            <a:srcRect l="18271" r="19540"/>
            <a:stretch>
              <a:fillRect/>
            </a:stretch>
          </p:blipFill>
          <p:spPr>
            <a:xfrm>
              <a:off x="442055" y="3733801"/>
              <a:ext cx="9878495" cy="6248400"/>
            </a:xfrm>
            <a:prstGeom prst="rect">
              <a:avLst/>
            </a:prstGeom>
            <a:ln>
              <a:noFill/>
            </a:ln>
          </p:spPr>
        </p:pic>
        <p:sp>
          <p:nvSpPr>
            <p:cNvPr id="7" name="TextBox 5"/>
            <p:cNvSpPr txBox="1"/>
            <p:nvPr/>
          </p:nvSpPr>
          <p:spPr>
            <a:xfrm>
              <a:off x="606424" y="3810001"/>
              <a:ext cx="838201" cy="1261884"/>
            </a:xfrm>
            <a:prstGeom prst="rect">
              <a:avLst/>
            </a:prstGeom>
            <a:noFill/>
            <a:ln>
              <a:noFill/>
            </a:ln>
          </p:spPr>
          <p:txBody>
            <a:bodyPr wrap="square" rtlCol="0">
              <a:spAutoFit/>
            </a:bodyPr>
            <a:lstStyle>
              <a:defPPr>
                <a:defRPr lang="en-US"/>
              </a:defPPr>
              <a:lvl1pPr marL="0" algn="l" defTabSz="1523168" rtl="0" eaLnBrk="1" latinLnBrk="0" hangingPunct="1">
                <a:defRPr sz="2900" kern="1200">
                  <a:solidFill>
                    <a:schemeClr val="tx1"/>
                  </a:solidFill>
                  <a:latin typeface="+mn-lt"/>
                  <a:ea typeface="+mn-ea"/>
                  <a:cs typeface="+mn-cs"/>
                </a:defRPr>
              </a:lvl1pPr>
              <a:lvl2pPr marL="761584" algn="l" defTabSz="1523168" rtl="0" eaLnBrk="1" latinLnBrk="0" hangingPunct="1">
                <a:defRPr sz="2900" kern="1200">
                  <a:solidFill>
                    <a:schemeClr val="tx1"/>
                  </a:solidFill>
                  <a:latin typeface="+mn-lt"/>
                  <a:ea typeface="+mn-ea"/>
                  <a:cs typeface="+mn-cs"/>
                </a:defRPr>
              </a:lvl2pPr>
              <a:lvl3pPr marL="1523168" algn="l" defTabSz="1523168" rtl="0" eaLnBrk="1" latinLnBrk="0" hangingPunct="1">
                <a:defRPr sz="2900" kern="1200">
                  <a:solidFill>
                    <a:schemeClr val="tx1"/>
                  </a:solidFill>
                  <a:latin typeface="+mn-lt"/>
                  <a:ea typeface="+mn-ea"/>
                  <a:cs typeface="+mn-cs"/>
                </a:defRPr>
              </a:lvl3pPr>
              <a:lvl4pPr marL="2284752" algn="l" defTabSz="1523168" rtl="0" eaLnBrk="1" latinLnBrk="0" hangingPunct="1">
                <a:defRPr sz="2900" kern="1200">
                  <a:solidFill>
                    <a:schemeClr val="tx1"/>
                  </a:solidFill>
                  <a:latin typeface="+mn-lt"/>
                  <a:ea typeface="+mn-ea"/>
                  <a:cs typeface="+mn-cs"/>
                </a:defRPr>
              </a:lvl4pPr>
              <a:lvl5pPr marL="3046335" algn="l" defTabSz="1523168" rtl="0" eaLnBrk="1" latinLnBrk="0" hangingPunct="1">
                <a:defRPr sz="2900" kern="1200">
                  <a:solidFill>
                    <a:schemeClr val="tx1"/>
                  </a:solidFill>
                  <a:latin typeface="+mn-lt"/>
                  <a:ea typeface="+mn-ea"/>
                  <a:cs typeface="+mn-cs"/>
                </a:defRPr>
              </a:lvl5pPr>
              <a:lvl6pPr marL="3807919" algn="l" defTabSz="1523168" rtl="0" eaLnBrk="1" latinLnBrk="0" hangingPunct="1">
                <a:defRPr sz="2900" kern="1200">
                  <a:solidFill>
                    <a:schemeClr val="tx1"/>
                  </a:solidFill>
                  <a:latin typeface="+mn-lt"/>
                  <a:ea typeface="+mn-ea"/>
                  <a:cs typeface="+mn-cs"/>
                </a:defRPr>
              </a:lvl6pPr>
              <a:lvl7pPr marL="4569503" algn="l" defTabSz="1523168" rtl="0" eaLnBrk="1" latinLnBrk="0" hangingPunct="1">
                <a:defRPr sz="2900" kern="1200">
                  <a:solidFill>
                    <a:schemeClr val="tx1"/>
                  </a:solidFill>
                  <a:latin typeface="+mn-lt"/>
                  <a:ea typeface="+mn-ea"/>
                  <a:cs typeface="+mn-cs"/>
                </a:defRPr>
              </a:lvl7pPr>
              <a:lvl8pPr marL="5331087" algn="l" defTabSz="1523168" rtl="0" eaLnBrk="1" latinLnBrk="0" hangingPunct="1">
                <a:defRPr sz="2900" kern="1200">
                  <a:solidFill>
                    <a:schemeClr val="tx1"/>
                  </a:solidFill>
                  <a:latin typeface="+mn-lt"/>
                  <a:ea typeface="+mn-ea"/>
                  <a:cs typeface="+mn-cs"/>
                </a:defRPr>
              </a:lvl8pPr>
              <a:lvl9pPr marL="6092671" algn="l" defTabSz="1523168" rtl="0" eaLnBrk="1" latinLnBrk="0" hangingPunct="1">
                <a:defRPr sz="2900" kern="1200">
                  <a:solidFill>
                    <a:schemeClr val="tx1"/>
                  </a:solidFill>
                  <a:latin typeface="+mn-lt"/>
                  <a:ea typeface="+mn-ea"/>
                  <a:cs typeface="+mn-cs"/>
                </a:defRPr>
              </a:lvl9pPr>
            </a:lstStyle>
            <a:p>
              <a:pPr algn="ctr"/>
              <a:r>
                <a:rPr lang="en-US" sz="2800" b="1" dirty="0" smtClean="0"/>
                <a:t>A</a:t>
              </a:r>
              <a:endParaRPr lang="en-SG" sz="2800" b="1" dirty="0"/>
            </a:p>
          </p:txBody>
        </p:sp>
      </p:grpSp>
      <p:sp>
        <p:nvSpPr>
          <p:cNvPr id="11" name="Rectangle 10"/>
          <p:cNvSpPr/>
          <p:nvPr/>
        </p:nvSpPr>
        <p:spPr>
          <a:xfrm>
            <a:off x="619941" y="5029200"/>
            <a:ext cx="3124200" cy="1015663"/>
          </a:xfrm>
          <a:prstGeom prst="rect">
            <a:avLst/>
          </a:prstGeom>
        </p:spPr>
        <p:txBody>
          <a:bodyPr wrap="square">
            <a:spAutoFit/>
          </a:bodyPr>
          <a:lstStyle/>
          <a:p>
            <a:r>
              <a:rPr lang="en-SG" sz="2000" b="1" dirty="0" smtClean="0">
                <a:solidFill>
                  <a:schemeClr val="tx2"/>
                </a:solidFill>
              </a:rPr>
              <a:t>Associations of S-AME (A) and L-</a:t>
            </a:r>
            <a:r>
              <a:rPr lang="en-SG" sz="2000" b="1" dirty="0" err="1" smtClean="0">
                <a:solidFill>
                  <a:schemeClr val="tx2"/>
                </a:solidFill>
              </a:rPr>
              <a:t>Cystine</a:t>
            </a:r>
            <a:r>
              <a:rPr lang="en-SG" sz="2000" b="1" dirty="0" smtClean="0">
                <a:solidFill>
                  <a:schemeClr val="tx2"/>
                </a:solidFill>
              </a:rPr>
              <a:t> (B) with the inflammatory markers.</a:t>
            </a:r>
            <a:endParaRPr lang="en-SG" sz="2000" b="1" dirty="0">
              <a:solidFill>
                <a:schemeClr val="tx2"/>
              </a:solidFill>
            </a:endParaRPr>
          </a:p>
        </p:txBody>
      </p:sp>
      <p:sp>
        <p:nvSpPr>
          <p:cNvPr id="12" name="Title 1"/>
          <p:cNvSpPr>
            <a:spLocks noGrp="1"/>
          </p:cNvSpPr>
          <p:nvPr>
            <p:ph type="title"/>
          </p:nvPr>
        </p:nvSpPr>
        <p:spPr/>
        <p:txBody>
          <a:bodyPr>
            <a:normAutofit fontScale="90000"/>
          </a:bodyPr>
          <a:lstStyle/>
          <a:p>
            <a:r>
              <a:rPr lang="en-US" dirty="0" smtClean="0"/>
              <a:t>S-</a:t>
            </a:r>
            <a:r>
              <a:rPr lang="en-US" dirty="0" err="1" smtClean="0"/>
              <a:t>Adenosylmethionine</a:t>
            </a:r>
            <a:r>
              <a:rPr lang="en-US" dirty="0" smtClean="0"/>
              <a:t> </a:t>
            </a:r>
            <a:br>
              <a:rPr lang="en-US" dirty="0" smtClean="0"/>
            </a:br>
            <a:r>
              <a:rPr lang="en-US" dirty="0" smtClean="0"/>
              <a:t>Sub-network</a:t>
            </a:r>
            <a:endParaRPr lang="en-SG" dirty="0"/>
          </a:p>
        </p:txBody>
      </p:sp>
      <p:sp>
        <p:nvSpPr>
          <p:cNvPr id="2" name="Rectangle 1"/>
          <p:cNvSpPr/>
          <p:nvPr/>
        </p:nvSpPr>
        <p:spPr>
          <a:xfrm>
            <a:off x="4953000" y="1524000"/>
            <a:ext cx="4038600" cy="2893100"/>
          </a:xfrm>
          <a:prstGeom prst="rect">
            <a:avLst/>
          </a:prstGeom>
        </p:spPr>
        <p:txBody>
          <a:bodyPr wrap="square">
            <a:spAutoFit/>
          </a:bodyPr>
          <a:lstStyle/>
          <a:p>
            <a:pPr marL="285750" indent="-285750">
              <a:buFont typeface="Arial" panose="020B0604020202020204" pitchFamily="34" charset="0"/>
              <a:buChar char="•"/>
            </a:pPr>
            <a:r>
              <a:rPr lang="en-SG" sz="1400" dirty="0">
                <a:solidFill>
                  <a:srgbClr val="000000"/>
                </a:solidFill>
                <a:latin typeface="Calibri" panose="020F0502020204030204" pitchFamily="34" charset="0"/>
                <a:ea typeface="SimSun" panose="02010600030101010101" pitchFamily="2" charset="-122"/>
                <a:cs typeface="Times New Roman" panose="02020603050405020304" pitchFamily="18" charset="0"/>
              </a:rPr>
              <a:t>S-</a:t>
            </a:r>
            <a:r>
              <a:rPr lang="en-SG" sz="1400" dirty="0" err="1">
                <a:solidFill>
                  <a:srgbClr val="000000"/>
                </a:solidFill>
                <a:latin typeface="Calibri" panose="020F0502020204030204" pitchFamily="34" charset="0"/>
                <a:ea typeface="SimSun" panose="02010600030101010101" pitchFamily="2" charset="-122"/>
                <a:cs typeface="Times New Roman" panose="02020603050405020304" pitchFamily="18" charset="0"/>
              </a:rPr>
              <a:t>adenosylmethionine</a:t>
            </a:r>
            <a:r>
              <a:rPr lang="en-SG" sz="1400" dirty="0">
                <a:solidFill>
                  <a:srgbClr val="000000"/>
                </a:solidFill>
                <a:latin typeface="Calibri" panose="020F0502020204030204" pitchFamily="34" charset="0"/>
                <a:ea typeface="SimSun" panose="02010600030101010101" pitchFamily="2" charset="-122"/>
                <a:cs typeface="Times New Roman" panose="02020603050405020304" pitchFamily="18" charset="0"/>
              </a:rPr>
              <a:t> (S-AME) </a:t>
            </a:r>
            <a:r>
              <a:rPr lang="en-SG" sz="1400" dirty="0" smtClean="0">
                <a:solidFill>
                  <a:srgbClr val="000000"/>
                </a:solidFill>
                <a:latin typeface="Calibri" panose="020F0502020204030204" pitchFamily="34" charset="0"/>
                <a:ea typeface="SimSun" panose="02010600030101010101" pitchFamily="2" charset="-122"/>
                <a:cs typeface="Times New Roman" panose="02020603050405020304" pitchFamily="18" charset="0"/>
              </a:rPr>
              <a:t>and </a:t>
            </a:r>
            <a:r>
              <a:rPr lang="en-SG" sz="1400" dirty="0"/>
              <a:t>L-</a:t>
            </a:r>
            <a:r>
              <a:rPr lang="en-SG" sz="1400" dirty="0" err="1"/>
              <a:t>cystine</a:t>
            </a:r>
            <a:r>
              <a:rPr lang="en-SG" sz="1400" dirty="0"/>
              <a:t> (CYSTN) </a:t>
            </a:r>
            <a:r>
              <a:rPr lang="en-SG" sz="1400" dirty="0" smtClean="0">
                <a:solidFill>
                  <a:srgbClr val="000000"/>
                </a:solidFill>
                <a:latin typeface="Calibri" panose="020F0502020204030204" pitchFamily="34" charset="0"/>
                <a:ea typeface="SimSun" panose="02010600030101010101" pitchFamily="2" charset="-122"/>
                <a:cs typeface="Times New Roman" panose="02020603050405020304" pitchFamily="18" charset="0"/>
              </a:rPr>
              <a:t>are </a:t>
            </a:r>
            <a:r>
              <a:rPr lang="en-SG" sz="1400" dirty="0">
                <a:solidFill>
                  <a:srgbClr val="000000"/>
                </a:solidFill>
                <a:latin typeface="Calibri" panose="020F0502020204030204" pitchFamily="34" charset="0"/>
                <a:ea typeface="SimSun" panose="02010600030101010101" pitchFamily="2" charset="-122"/>
                <a:cs typeface="Times New Roman" panose="02020603050405020304" pitchFamily="18" charset="0"/>
              </a:rPr>
              <a:t>both highly correlated </a:t>
            </a:r>
            <a:r>
              <a:rPr lang="en-SG" sz="1400" dirty="0" smtClean="0">
                <a:solidFill>
                  <a:srgbClr val="000000"/>
                </a:solidFill>
                <a:latin typeface="Calibri" panose="020F0502020204030204" pitchFamily="34" charset="0"/>
                <a:ea typeface="SimSun" panose="02010600030101010101" pitchFamily="2" charset="-122"/>
                <a:cs typeface="Times New Roman" panose="02020603050405020304" pitchFamily="18" charset="0"/>
              </a:rPr>
              <a:t>with </a:t>
            </a:r>
            <a:r>
              <a:rPr lang="en-SG" sz="1400" dirty="0">
                <a:solidFill>
                  <a:srgbClr val="000000"/>
                </a:solidFill>
                <a:latin typeface="Calibri" panose="020F0502020204030204" pitchFamily="34" charset="0"/>
                <a:ea typeface="SimSun" panose="02010600030101010101" pitchFamily="2" charset="-122"/>
                <a:cs typeface="Times New Roman" panose="02020603050405020304" pitchFamily="18" charset="0"/>
              </a:rPr>
              <a:t>inflammatory </a:t>
            </a:r>
            <a:r>
              <a:rPr lang="en-SG" sz="1400" dirty="0" smtClean="0">
                <a:solidFill>
                  <a:srgbClr val="000000"/>
                </a:solidFill>
                <a:latin typeface="Calibri" panose="020F0502020204030204" pitchFamily="34" charset="0"/>
                <a:ea typeface="SimSun" panose="02010600030101010101" pitchFamily="2" charset="-122"/>
                <a:cs typeface="Times New Roman" panose="02020603050405020304" pitchFamily="18" charset="0"/>
              </a:rPr>
              <a:t>markers.</a:t>
            </a:r>
          </a:p>
          <a:p>
            <a:pPr marL="285750" indent="-285750">
              <a:buFont typeface="Arial" panose="020B0604020202020204" pitchFamily="34" charset="0"/>
              <a:buChar char="•"/>
            </a:pPr>
            <a:r>
              <a:rPr lang="en-SG" sz="1400" dirty="0" smtClean="0"/>
              <a:t>Given </a:t>
            </a:r>
            <a:r>
              <a:rPr lang="en-SG" sz="1400" dirty="0"/>
              <a:t>the association of </a:t>
            </a:r>
            <a:r>
              <a:rPr lang="en-SG" sz="1400" dirty="0" smtClean="0"/>
              <a:t>these pathways </a:t>
            </a:r>
            <a:r>
              <a:rPr lang="en-SG" sz="1400" dirty="0"/>
              <a:t>with </a:t>
            </a:r>
            <a:r>
              <a:rPr lang="en-SG" sz="1400" dirty="0" smtClean="0"/>
              <a:t>inflammatory </a:t>
            </a:r>
            <a:r>
              <a:rPr lang="en-SG" sz="1400" dirty="0"/>
              <a:t>response, </a:t>
            </a:r>
            <a:r>
              <a:rPr lang="en-SG" sz="1400" dirty="0" smtClean="0"/>
              <a:t>involvement </a:t>
            </a:r>
            <a:r>
              <a:rPr lang="en-SG" sz="1400" dirty="0"/>
              <a:t>of these metabolites in </a:t>
            </a:r>
            <a:r>
              <a:rPr lang="en-SG" sz="1400" dirty="0" smtClean="0"/>
              <a:t>organ </a:t>
            </a:r>
            <a:r>
              <a:rPr lang="en-SG" sz="1400" dirty="0"/>
              <a:t>injury sub-networks reflects </a:t>
            </a:r>
            <a:r>
              <a:rPr lang="en-SG" sz="1400" dirty="0" smtClean="0"/>
              <a:t>effects </a:t>
            </a:r>
            <a:r>
              <a:rPr lang="en-SG" sz="1400" dirty="0"/>
              <a:t>of </a:t>
            </a:r>
            <a:r>
              <a:rPr lang="en-SG" sz="1400" dirty="0" smtClean="0"/>
              <a:t>systemic </a:t>
            </a:r>
            <a:r>
              <a:rPr lang="en-SG" sz="1400" dirty="0" err="1" smtClean="0"/>
              <a:t>inflammary</a:t>
            </a:r>
            <a:r>
              <a:rPr lang="en-SG" sz="1400" dirty="0" smtClean="0"/>
              <a:t> response syndrome (SIRS) </a:t>
            </a:r>
            <a:r>
              <a:rPr lang="en-SG" sz="1400" dirty="0"/>
              <a:t>and its role in </a:t>
            </a:r>
            <a:r>
              <a:rPr lang="en-SG" sz="1400" dirty="0" smtClean="0"/>
              <a:t>development </a:t>
            </a:r>
            <a:r>
              <a:rPr lang="en-SG" sz="1400" dirty="0"/>
              <a:t>of organ failure. </a:t>
            </a:r>
            <a:endParaRPr lang="en-SG" sz="1400" dirty="0" smtClean="0"/>
          </a:p>
          <a:p>
            <a:pPr marL="285750" indent="-285750">
              <a:buFont typeface="Arial" panose="020B0604020202020204" pitchFamily="34" charset="0"/>
              <a:buChar char="•"/>
            </a:pPr>
            <a:r>
              <a:rPr lang="en-SG" sz="1400" dirty="0" smtClean="0"/>
              <a:t>Therefore</a:t>
            </a:r>
            <a:r>
              <a:rPr lang="en-SG" sz="1400" dirty="0"/>
              <a:t>, </a:t>
            </a:r>
            <a:r>
              <a:rPr lang="en-SG" sz="1400" dirty="0" smtClean="0"/>
              <a:t>regulation </a:t>
            </a:r>
            <a:r>
              <a:rPr lang="en-SG" sz="1400" dirty="0"/>
              <a:t>of </a:t>
            </a:r>
            <a:r>
              <a:rPr lang="en-SG" sz="1400" dirty="0" smtClean="0"/>
              <a:t>these pathways </a:t>
            </a:r>
            <a:r>
              <a:rPr lang="en-SG" sz="1400" dirty="0"/>
              <a:t>may </a:t>
            </a:r>
            <a:r>
              <a:rPr lang="en-SG" sz="1400" dirty="0" smtClean="0"/>
              <a:t>potentially be relevant </a:t>
            </a:r>
            <a:r>
              <a:rPr lang="en-SG" sz="1400" dirty="0"/>
              <a:t>in </a:t>
            </a:r>
            <a:r>
              <a:rPr lang="en-SG" sz="1400" dirty="0" smtClean="0"/>
              <a:t>treatment </a:t>
            </a:r>
            <a:r>
              <a:rPr lang="en-SG" sz="1400" dirty="0"/>
              <a:t>of traumatic </a:t>
            </a:r>
            <a:r>
              <a:rPr lang="en-SG" sz="1400" dirty="0" err="1"/>
              <a:t>hemorrhagic</a:t>
            </a:r>
            <a:r>
              <a:rPr lang="en-SG" sz="1400" dirty="0"/>
              <a:t> shock.</a:t>
            </a:r>
            <a:endParaRPr lang="en-US" sz="1400" dirty="0"/>
          </a:p>
          <a:p>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Summary</a:t>
            </a:r>
            <a:endParaRPr lang="en-SG" b="1" dirty="0"/>
          </a:p>
        </p:txBody>
      </p:sp>
      <p:sp>
        <p:nvSpPr>
          <p:cNvPr id="3" name="Content Placeholder 2"/>
          <p:cNvSpPr>
            <a:spLocks noGrp="1"/>
          </p:cNvSpPr>
          <p:nvPr>
            <p:ph idx="1"/>
          </p:nvPr>
        </p:nvSpPr>
        <p:spPr/>
        <p:txBody>
          <a:bodyPr/>
          <a:lstStyle/>
          <a:p>
            <a:r>
              <a:rPr lang="en-US" dirty="0" smtClean="0"/>
              <a:t>Correlation network analysis gave new insights into the metabolic and inflammatory response to </a:t>
            </a:r>
            <a:r>
              <a:rPr lang="en-US" dirty="0"/>
              <a:t>traumatic hemorrhagic </a:t>
            </a:r>
            <a:r>
              <a:rPr lang="en-US" dirty="0" smtClean="0"/>
              <a:t>shock</a:t>
            </a:r>
          </a:p>
          <a:p>
            <a:r>
              <a:rPr lang="en-US" dirty="0" smtClean="0"/>
              <a:t>Potential renal and myocardial injury markers were identified</a:t>
            </a:r>
          </a:p>
          <a:p>
            <a:r>
              <a:rPr lang="en-US" dirty="0" smtClean="0"/>
              <a:t>Cysteine-methionine pathway is highly associated with inflammatory response and development of organ failure</a:t>
            </a:r>
            <a:endParaRPr lang="en-SG" dirty="0"/>
          </a:p>
        </p:txBody>
      </p:sp>
      <p:sp>
        <p:nvSpPr>
          <p:cNvPr id="4" name="Slide Number Placeholder 3"/>
          <p:cNvSpPr>
            <a:spLocks noGrp="1"/>
          </p:cNvSpPr>
          <p:nvPr>
            <p:ph type="sldNum" sz="quarter" idx="12"/>
          </p:nvPr>
        </p:nvSpPr>
        <p:spPr/>
        <p:txBody>
          <a:bodyPr/>
          <a:lstStyle/>
          <a:p>
            <a:fld id="{F6968009-DD02-4525-88D4-26D87DC716EC}" type="slidenum">
              <a:rPr lang="en-SG" smtClean="0"/>
              <a:pPr/>
              <a:t>36</a:t>
            </a:fld>
            <a:endParaRPr lang="en-SG"/>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7504" y="980728"/>
            <a:ext cx="8856984" cy="14401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SG"/>
          </a:p>
        </p:txBody>
      </p:sp>
      <p:sp>
        <p:nvSpPr>
          <p:cNvPr id="6" name="Slide Number Placeholder 1"/>
          <p:cNvSpPr>
            <a:spLocks noGrp="1"/>
          </p:cNvSpPr>
          <p:nvPr>
            <p:ph type="sldNum" sz="quarter" idx="12"/>
          </p:nvPr>
        </p:nvSpPr>
        <p:spPr>
          <a:xfrm>
            <a:off x="6251575" y="6556375"/>
            <a:ext cx="588963" cy="228600"/>
          </a:xfrm>
        </p:spPr>
        <p:txBody>
          <a:bodyPr/>
          <a:lstStyle/>
          <a:p>
            <a:fld id="{D1912D2C-F5FE-41BD-AA32-5244A486997B}" type="slidenum">
              <a:rPr lang="en-US" smtClean="0"/>
              <a:pPr/>
              <a:t>37</a:t>
            </a:fld>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19200" y="0"/>
            <a:ext cx="10972800" cy="7315200"/>
          </a:xfrm>
          <a:prstGeom prst="rect">
            <a:avLst/>
          </a:prstGeom>
          <a:solidFill>
            <a:srgbClr val="FFFFCC"/>
          </a:solidFill>
        </p:spPr>
      </p:pic>
    </p:spTree>
    <p:extLst>
      <p:ext uri="{BB962C8B-B14F-4D97-AF65-F5344CB8AC3E}">
        <p14:creationId xmlns:p14="http://schemas.microsoft.com/office/powerpoint/2010/main" xmlns="" val="4252564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p:nvPr/>
        </p:nvSpPr>
        <p:spPr>
          <a:xfrm>
            <a:off x="418591" y="434212"/>
            <a:ext cx="8306815" cy="5486349"/>
          </a:xfrm>
          <a:prstGeom prst="rect">
            <a:avLst/>
          </a:prstGeom>
          <a:blipFill>
            <a:blip r:embed="rId2" cstate="print"/>
            <a:stretch>
              <a:fillRect/>
            </a:stretch>
          </a:blipFill>
        </p:spPr>
        <p:txBody>
          <a:bodyPr wrap="square" lIns="0" tIns="0" rIns="0" bIns="0" rtlCol="0">
            <a:spAutoFit/>
          </a:bodyPr>
          <a:lstStyle/>
          <a:p>
            <a:endParaRPr/>
          </a:p>
        </p:txBody>
      </p:sp>
      <p:sp>
        <p:nvSpPr>
          <p:cNvPr id="4" name="object 5"/>
          <p:cNvSpPr/>
          <p:nvPr/>
        </p:nvSpPr>
        <p:spPr>
          <a:xfrm>
            <a:off x="533400" y="1752600"/>
            <a:ext cx="8001000" cy="4000500"/>
          </a:xfrm>
          <a:prstGeom prst="rect">
            <a:avLst/>
          </a:prstGeom>
          <a:blipFill>
            <a:blip r:embed="rId3" cstate="print"/>
            <a:stretch>
              <a:fillRect/>
            </a:stretch>
          </a:blipFill>
        </p:spPr>
        <p:txBody>
          <a:bodyPr wrap="square" lIns="0" tIns="0" rIns="0" bIns="0" rtlCol="0">
            <a:spAutoFit/>
          </a:bodyPr>
          <a:lstStyle/>
          <a:p>
            <a:endParaRPr/>
          </a:p>
        </p:txBody>
      </p:sp>
      <p:sp>
        <p:nvSpPr>
          <p:cNvPr id="2" name="Title 1"/>
          <p:cNvSpPr>
            <a:spLocks noGrp="1"/>
          </p:cNvSpPr>
          <p:nvPr>
            <p:ph type="title"/>
          </p:nvPr>
        </p:nvSpPr>
        <p:spPr>
          <a:xfrm>
            <a:off x="1143000" y="914400"/>
            <a:ext cx="7298537" cy="553998"/>
          </a:xfrm>
        </p:spPr>
        <p:txBody>
          <a:bodyPr/>
          <a:lstStyle/>
          <a:p>
            <a:pPr algn="ctr"/>
            <a:r>
              <a:rPr lang="en-US" spc="-20" dirty="0" smtClean="0"/>
              <a:t>L</a:t>
            </a:r>
            <a:r>
              <a:rPr lang="en-US" spc="-15" dirty="0" smtClean="0"/>
              <a:t>et</a:t>
            </a:r>
            <a:r>
              <a:rPr lang="en-US" spc="-20" dirty="0" smtClean="0"/>
              <a:t> U</a:t>
            </a:r>
            <a:r>
              <a:rPr lang="en-US" spc="-15" dirty="0" smtClean="0"/>
              <a:t>s </a:t>
            </a:r>
            <a:r>
              <a:rPr lang="en-US" spc="-35" dirty="0" smtClean="0"/>
              <a:t>M</a:t>
            </a:r>
            <a:r>
              <a:rPr lang="en-US" spc="-10" dirty="0" smtClean="0"/>
              <a:t>e</a:t>
            </a:r>
            <a:r>
              <a:rPr lang="en-US" spc="-15" dirty="0" smtClean="0"/>
              <a:t>et</a:t>
            </a:r>
            <a:r>
              <a:rPr lang="en-US" spc="-5" dirty="0" smtClean="0"/>
              <a:t> </a:t>
            </a:r>
            <a:r>
              <a:rPr lang="en-US" spc="-20" dirty="0" smtClean="0"/>
              <a:t>A</a:t>
            </a:r>
            <a:r>
              <a:rPr lang="en-US" spc="-15" dirty="0" smtClean="0"/>
              <a:t>g</a:t>
            </a:r>
            <a:r>
              <a:rPr lang="en-US" spc="-5" dirty="0" smtClean="0"/>
              <a:t>ai</a:t>
            </a:r>
            <a:r>
              <a:rPr lang="en-US" spc="-20" dirty="0" smtClean="0"/>
              <a:t>n</a:t>
            </a:r>
            <a:endParaRPr lang="en-US" dirty="0"/>
          </a:p>
        </p:txBody>
      </p:sp>
      <p:sp>
        <p:nvSpPr>
          <p:cNvPr id="3" name="Text Placeholder 2"/>
          <p:cNvSpPr>
            <a:spLocks noGrp="1"/>
          </p:cNvSpPr>
          <p:nvPr>
            <p:ph type="body" idx="1"/>
          </p:nvPr>
        </p:nvSpPr>
        <p:spPr>
          <a:xfrm>
            <a:off x="683387" y="1795017"/>
            <a:ext cx="7777225" cy="3000821"/>
          </a:xfrm>
        </p:spPr>
        <p:txBody>
          <a:bodyPr/>
          <a:lstStyle/>
          <a:p>
            <a:pPr algn="ctr">
              <a:lnSpc>
                <a:spcPct val="100000"/>
              </a:lnSpc>
            </a:pPr>
            <a:r>
              <a:rPr lang="en-US" sz="2800" spc="-25" dirty="0" smtClean="0">
                <a:latin typeface="Georgia"/>
                <a:cs typeface="Georgia"/>
              </a:rPr>
              <a:t>We</a:t>
            </a:r>
            <a:r>
              <a:rPr lang="en-US" sz="2800" spc="-5" dirty="0" smtClean="0">
                <a:latin typeface="Georgia"/>
                <a:cs typeface="Georgia"/>
              </a:rPr>
              <a:t> </a:t>
            </a:r>
            <a:r>
              <a:rPr lang="en-US" sz="2800" spc="-25" dirty="0" smtClean="0">
                <a:latin typeface="Georgia"/>
                <a:cs typeface="Georgia"/>
              </a:rPr>
              <a:t>we</a:t>
            </a:r>
            <a:r>
              <a:rPr lang="en-US" sz="2800" spc="-5" dirty="0" smtClean="0">
                <a:latin typeface="Georgia"/>
                <a:cs typeface="Georgia"/>
              </a:rPr>
              <a:t>l</a:t>
            </a:r>
            <a:r>
              <a:rPr lang="en-US" sz="2800" spc="-25" dirty="0" smtClean="0">
                <a:latin typeface="Georgia"/>
                <a:cs typeface="Georgia"/>
              </a:rPr>
              <a:t>com</a:t>
            </a:r>
            <a:r>
              <a:rPr lang="en-US" sz="2800" spc="-15" dirty="0" smtClean="0">
                <a:latin typeface="Georgia"/>
                <a:cs typeface="Georgia"/>
              </a:rPr>
              <a:t>e</a:t>
            </a:r>
            <a:r>
              <a:rPr lang="en-US" sz="2800" spc="-10" dirty="0" smtClean="0">
                <a:latin typeface="Georgia"/>
                <a:cs typeface="Georgia"/>
              </a:rPr>
              <a:t> </a:t>
            </a:r>
            <a:r>
              <a:rPr lang="en-US" sz="2800" spc="-20" dirty="0" smtClean="0">
                <a:latin typeface="Georgia"/>
                <a:cs typeface="Georgia"/>
              </a:rPr>
              <a:t>y</a:t>
            </a:r>
            <a:r>
              <a:rPr lang="en-US" sz="2800" spc="-10" dirty="0" smtClean="0">
                <a:latin typeface="Georgia"/>
                <a:cs typeface="Georgia"/>
              </a:rPr>
              <a:t>o</a:t>
            </a:r>
            <a:r>
              <a:rPr lang="en-US" sz="2800" spc="-20" dirty="0" smtClean="0">
                <a:latin typeface="Georgia"/>
                <a:cs typeface="Georgia"/>
              </a:rPr>
              <a:t>u</a:t>
            </a:r>
            <a:r>
              <a:rPr lang="en-US" sz="2800" spc="-5" dirty="0" smtClean="0">
                <a:latin typeface="Georgia"/>
                <a:cs typeface="Georgia"/>
              </a:rPr>
              <a:t> </a:t>
            </a:r>
            <a:r>
              <a:rPr lang="en-US" sz="2800" spc="-10" dirty="0" smtClean="0">
                <a:latin typeface="Georgia"/>
                <a:cs typeface="Georgia"/>
              </a:rPr>
              <a:t>all</a:t>
            </a:r>
            <a:r>
              <a:rPr lang="en-US" sz="2800" spc="5" dirty="0" smtClean="0">
                <a:latin typeface="Georgia"/>
                <a:cs typeface="Georgia"/>
              </a:rPr>
              <a:t> </a:t>
            </a:r>
            <a:r>
              <a:rPr lang="en-US" sz="2800" spc="-15" dirty="0" smtClean="0">
                <a:latin typeface="Georgia"/>
                <a:cs typeface="Georgia"/>
              </a:rPr>
              <a:t>to</a:t>
            </a:r>
            <a:r>
              <a:rPr lang="en-US" sz="2800" spc="-5" dirty="0" smtClean="0">
                <a:latin typeface="Georgia"/>
                <a:cs typeface="Georgia"/>
              </a:rPr>
              <a:t> </a:t>
            </a:r>
            <a:r>
              <a:rPr lang="en-US" sz="2800" spc="-25" dirty="0" smtClean="0">
                <a:latin typeface="Georgia"/>
                <a:cs typeface="Georgia"/>
              </a:rPr>
              <a:t>ou</a:t>
            </a:r>
            <a:r>
              <a:rPr lang="en-US" sz="2800" spc="-15" dirty="0" smtClean="0">
                <a:latin typeface="Georgia"/>
                <a:cs typeface="Georgia"/>
              </a:rPr>
              <a:t>r</a:t>
            </a:r>
            <a:r>
              <a:rPr lang="en-US" sz="2800" spc="15" dirty="0" smtClean="0">
                <a:latin typeface="Georgia"/>
                <a:cs typeface="Georgia"/>
              </a:rPr>
              <a:t> </a:t>
            </a:r>
            <a:r>
              <a:rPr lang="en-US" sz="2800" spc="-20" dirty="0" smtClean="0">
                <a:latin typeface="Georgia"/>
                <a:cs typeface="Georgia"/>
              </a:rPr>
              <a:t>futur</a:t>
            </a:r>
            <a:r>
              <a:rPr lang="en-US" sz="2800" spc="-15" dirty="0" smtClean="0">
                <a:latin typeface="Georgia"/>
                <a:cs typeface="Georgia"/>
              </a:rPr>
              <a:t>e</a:t>
            </a:r>
            <a:r>
              <a:rPr lang="en-US" sz="2800" spc="5" dirty="0" smtClean="0">
                <a:latin typeface="Georgia"/>
                <a:cs typeface="Georgia"/>
              </a:rPr>
              <a:t> </a:t>
            </a:r>
            <a:r>
              <a:rPr lang="en-US" sz="2800" spc="-20" dirty="0" smtClean="0">
                <a:latin typeface="Georgia"/>
                <a:cs typeface="Georgia"/>
              </a:rPr>
              <a:t>co</a:t>
            </a:r>
            <a:r>
              <a:rPr lang="en-US" sz="2800" spc="-15" dirty="0" smtClean="0">
                <a:latin typeface="Georgia"/>
                <a:cs typeface="Georgia"/>
              </a:rPr>
              <a:t>nferences</a:t>
            </a:r>
            <a:r>
              <a:rPr lang="en-US" sz="2800" spc="-5" dirty="0" smtClean="0">
                <a:latin typeface="Georgia"/>
                <a:cs typeface="Georgia"/>
              </a:rPr>
              <a:t> </a:t>
            </a:r>
            <a:r>
              <a:rPr lang="en-US" sz="2800" spc="-20" dirty="0" smtClean="0">
                <a:latin typeface="Georgia"/>
                <a:cs typeface="Georgia"/>
              </a:rPr>
              <a:t>of</a:t>
            </a:r>
            <a:endParaRPr lang="en-US" sz="2800" dirty="0" smtClean="0">
              <a:latin typeface="Georgia"/>
              <a:cs typeface="Georgia"/>
            </a:endParaRPr>
          </a:p>
          <a:p>
            <a:pPr marL="1699895">
              <a:lnSpc>
                <a:spcPct val="100000"/>
              </a:lnSpc>
            </a:pPr>
            <a:r>
              <a:rPr lang="en-US" sz="2800" spc="-25" dirty="0" smtClean="0">
                <a:latin typeface="Georgia"/>
                <a:cs typeface="Georgia"/>
              </a:rPr>
              <a:t>   OMICS  International</a:t>
            </a:r>
            <a:endParaRPr lang="en-US" sz="2800" dirty="0" smtClean="0">
              <a:latin typeface="Georgia"/>
              <a:cs typeface="Georgia"/>
            </a:endParaRPr>
          </a:p>
          <a:p>
            <a:pPr>
              <a:lnSpc>
                <a:spcPts val="3500"/>
              </a:lnSpc>
              <a:spcBef>
                <a:spcPts val="7"/>
              </a:spcBef>
            </a:pPr>
            <a:endParaRPr lang="en-US" sz="2400" dirty="0" smtClean="0"/>
          </a:p>
          <a:p>
            <a:pPr marL="5080" algn="ctr">
              <a:lnSpc>
                <a:spcPts val="2155"/>
              </a:lnSpc>
            </a:pPr>
            <a:r>
              <a:rPr lang="en-US" spc="-25" dirty="0" smtClean="0">
                <a:latin typeface="Georgia"/>
                <a:cs typeface="Georgia"/>
              </a:rPr>
              <a:t>P</a:t>
            </a:r>
            <a:r>
              <a:rPr lang="en-US" spc="-5" dirty="0" smtClean="0">
                <a:latin typeface="Georgia"/>
                <a:cs typeface="Georgia"/>
              </a:rPr>
              <a:t>l</a:t>
            </a:r>
            <a:r>
              <a:rPr lang="en-US" dirty="0" smtClean="0">
                <a:latin typeface="Georgia"/>
                <a:cs typeface="Georgia"/>
              </a:rPr>
              <a:t>ea</a:t>
            </a:r>
            <a:r>
              <a:rPr lang="en-US" spc="5" dirty="0" smtClean="0">
                <a:latin typeface="Georgia"/>
                <a:cs typeface="Georgia"/>
              </a:rPr>
              <a:t>s</a:t>
            </a:r>
            <a:r>
              <a:rPr lang="en-US" dirty="0" smtClean="0">
                <a:latin typeface="Georgia"/>
                <a:cs typeface="Georgia"/>
              </a:rPr>
              <a:t>e</a:t>
            </a:r>
            <a:r>
              <a:rPr lang="en-US" spc="-10" dirty="0" smtClean="0">
                <a:latin typeface="Georgia"/>
                <a:cs typeface="Georgia"/>
              </a:rPr>
              <a:t> Visit:</a:t>
            </a:r>
            <a:endParaRPr lang="en-US" dirty="0" smtClean="0">
              <a:latin typeface="Georgia"/>
              <a:cs typeface="Georgia"/>
            </a:endParaRPr>
          </a:p>
          <a:p>
            <a:endParaRPr lang="en-US" sz="1200" dirty="0" smtClean="0">
              <a:latin typeface="Georgia"/>
            </a:endParaRPr>
          </a:p>
          <a:p>
            <a:pPr marL="5080" algn="ctr">
              <a:lnSpc>
                <a:spcPct val="100000"/>
              </a:lnSpc>
              <a:spcBef>
                <a:spcPts val="300"/>
              </a:spcBef>
            </a:pPr>
            <a:r>
              <a:rPr lang="en-US" u="heavy" spc="-5" dirty="0" smtClean="0">
                <a:solidFill>
                  <a:srgbClr val="6B9F24"/>
                </a:solidFill>
                <a:latin typeface="Georgia"/>
                <a:cs typeface="Georgia"/>
                <a:hlinkClick r:id="rId4"/>
              </a:rPr>
              <a:t>w</a:t>
            </a:r>
            <a:r>
              <a:rPr lang="en-US" u="heavy" spc="-15" dirty="0" smtClean="0">
                <a:solidFill>
                  <a:srgbClr val="6B9F24"/>
                </a:solidFill>
                <a:latin typeface="Georgia"/>
                <a:cs typeface="Georgia"/>
                <a:hlinkClick r:id="rId4"/>
              </a:rPr>
              <a:t>w</a:t>
            </a:r>
            <a:r>
              <a:rPr lang="en-US" u="heavy" spc="-25" dirty="0" smtClean="0">
                <a:solidFill>
                  <a:srgbClr val="6B9F24"/>
                </a:solidFill>
                <a:latin typeface="Georgia"/>
                <a:cs typeface="Georgia"/>
                <a:hlinkClick r:id="rId4"/>
              </a:rPr>
              <a:t>w.m</a:t>
            </a:r>
            <a:r>
              <a:rPr lang="en-US" u="heavy" spc="-5" dirty="0" smtClean="0">
                <a:solidFill>
                  <a:srgbClr val="6B9F24"/>
                </a:solidFill>
                <a:latin typeface="Georgia"/>
                <a:cs typeface="Georgia"/>
                <a:hlinkClick r:id="rId4"/>
              </a:rPr>
              <a:t>et</a:t>
            </a:r>
            <a:r>
              <a:rPr lang="en-US" u="heavy" spc="5" dirty="0" smtClean="0">
                <a:solidFill>
                  <a:srgbClr val="6B9F24"/>
                </a:solidFill>
                <a:latin typeface="Georgia"/>
                <a:cs typeface="Georgia"/>
                <a:hlinkClick r:id="rId4"/>
              </a:rPr>
              <a:t>a</a:t>
            </a:r>
            <a:r>
              <a:rPr lang="en-US" u="heavy" spc="-5" dirty="0" smtClean="0">
                <a:solidFill>
                  <a:srgbClr val="6B9F24"/>
                </a:solidFill>
                <a:latin typeface="Georgia"/>
                <a:cs typeface="Georgia"/>
                <a:hlinkClick r:id="rId4"/>
              </a:rPr>
              <a:t>bolomi</a:t>
            </a:r>
            <a:r>
              <a:rPr lang="en-US" u="heavy" spc="5" dirty="0" smtClean="0">
                <a:solidFill>
                  <a:srgbClr val="6B9F24"/>
                </a:solidFill>
                <a:latin typeface="Georgia"/>
                <a:cs typeface="Georgia"/>
                <a:hlinkClick r:id="rId4"/>
              </a:rPr>
              <a:t>c</a:t>
            </a:r>
            <a:r>
              <a:rPr lang="en-US" u="heavy" spc="-5" dirty="0" smtClean="0">
                <a:solidFill>
                  <a:srgbClr val="6B9F24"/>
                </a:solidFill>
                <a:latin typeface="Georgia"/>
                <a:cs typeface="Georgia"/>
                <a:hlinkClick r:id="rId4"/>
              </a:rPr>
              <a:t>sconferenc</a:t>
            </a:r>
            <a:r>
              <a:rPr lang="en-US" u="heavy" spc="10" dirty="0" smtClean="0">
                <a:solidFill>
                  <a:srgbClr val="6B9F24"/>
                </a:solidFill>
                <a:latin typeface="Georgia"/>
                <a:cs typeface="Georgia"/>
                <a:hlinkClick r:id="rId4"/>
              </a:rPr>
              <a:t>e</a:t>
            </a:r>
            <a:r>
              <a:rPr lang="en-US" u="heavy" spc="-15" dirty="0" smtClean="0">
                <a:solidFill>
                  <a:srgbClr val="6B9F24"/>
                </a:solidFill>
                <a:latin typeface="Georgia"/>
                <a:cs typeface="Georgia"/>
                <a:hlinkClick r:id="rId4"/>
              </a:rPr>
              <a:t>.com</a:t>
            </a:r>
            <a:endParaRPr lang="en-US" u="heavy" spc="-15" dirty="0" smtClean="0">
              <a:solidFill>
                <a:srgbClr val="6B9F24"/>
              </a:solidFill>
              <a:latin typeface="Georgia"/>
              <a:cs typeface="Georgia"/>
            </a:endParaRPr>
          </a:p>
          <a:p>
            <a:pPr marL="5715" algn="ctr">
              <a:lnSpc>
                <a:spcPct val="100000"/>
              </a:lnSpc>
              <a:spcBef>
                <a:spcPts val="300"/>
              </a:spcBef>
            </a:pPr>
            <a:r>
              <a:rPr lang="en-US" u="heavy" spc="-5" dirty="0" smtClean="0">
                <a:solidFill>
                  <a:srgbClr val="6B9F24"/>
                </a:solidFill>
                <a:latin typeface="Georgia"/>
                <a:cs typeface="Georgia"/>
                <a:hlinkClick r:id="rId5"/>
              </a:rPr>
              <a:t>w</a:t>
            </a:r>
            <a:r>
              <a:rPr lang="en-US" u="heavy" spc="-15" dirty="0" smtClean="0">
                <a:solidFill>
                  <a:srgbClr val="6B9F24"/>
                </a:solidFill>
                <a:latin typeface="Georgia"/>
                <a:cs typeface="Georgia"/>
                <a:hlinkClick r:id="rId5"/>
              </a:rPr>
              <a:t>w</a:t>
            </a:r>
            <a:r>
              <a:rPr lang="en-US" u="heavy" spc="-5" dirty="0" smtClean="0">
                <a:solidFill>
                  <a:srgbClr val="6B9F24"/>
                </a:solidFill>
                <a:latin typeface="Georgia"/>
                <a:cs typeface="Georgia"/>
                <a:hlinkClick r:id="rId5"/>
              </a:rPr>
              <a:t>w</a:t>
            </a:r>
            <a:r>
              <a:rPr lang="en-US" u="heavy" spc="-10" dirty="0" smtClean="0">
                <a:solidFill>
                  <a:srgbClr val="6B9F24"/>
                </a:solidFill>
                <a:latin typeface="Georgia"/>
                <a:cs typeface="Georgia"/>
                <a:hlinkClick r:id="rId5"/>
              </a:rPr>
              <a:t>.</a:t>
            </a:r>
            <a:r>
              <a:rPr lang="en-US" u="heavy" spc="-5" dirty="0" smtClean="0">
                <a:solidFill>
                  <a:srgbClr val="6B9F24"/>
                </a:solidFill>
                <a:latin typeface="Georgia"/>
                <a:cs typeface="Georgia"/>
                <a:hlinkClick r:id="rId5"/>
              </a:rPr>
              <a:t>conferenceseri</a:t>
            </a:r>
            <a:r>
              <a:rPr lang="en-US" u="heavy" spc="5" dirty="0" smtClean="0">
                <a:solidFill>
                  <a:srgbClr val="6B9F24"/>
                </a:solidFill>
                <a:latin typeface="Georgia"/>
                <a:cs typeface="Georgia"/>
                <a:hlinkClick r:id="rId5"/>
              </a:rPr>
              <a:t>e</a:t>
            </a:r>
            <a:r>
              <a:rPr lang="en-US" u="heavy" spc="-5" dirty="0" smtClean="0">
                <a:solidFill>
                  <a:srgbClr val="6B9F24"/>
                </a:solidFill>
                <a:latin typeface="Georgia"/>
                <a:cs typeface="Georgia"/>
                <a:hlinkClick r:id="rId5"/>
              </a:rPr>
              <a:t>s.com</a:t>
            </a:r>
            <a:endParaRPr lang="en-US" u="heavy" spc="-5" dirty="0" smtClean="0">
              <a:solidFill>
                <a:srgbClr val="6B9F24"/>
              </a:solidFill>
              <a:latin typeface="Georgia"/>
              <a:cs typeface="Georgia"/>
            </a:endParaRPr>
          </a:p>
          <a:p>
            <a:pPr marL="5080" algn="ctr">
              <a:lnSpc>
                <a:spcPct val="100000"/>
              </a:lnSpc>
              <a:spcBef>
                <a:spcPts val="300"/>
              </a:spcBef>
            </a:pPr>
            <a:r>
              <a:rPr lang="en-US" dirty="0" smtClean="0">
                <a:latin typeface="Georgia"/>
                <a:cs typeface="Georgia"/>
                <a:hlinkClick r:id="rId6"/>
              </a:rPr>
              <a:t>http://www.conferenceseries.com/clinical-research-conferences.php</a:t>
            </a:r>
            <a:endParaRPr lang="en-US" dirty="0" smtClean="0">
              <a:latin typeface="Georgia"/>
              <a:cs typeface="Georgia"/>
            </a:endParaRP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Trauma Injury</a:t>
            </a:r>
            <a:endParaRPr lang="en-SG" b="1" dirty="0"/>
          </a:p>
        </p:txBody>
      </p:sp>
      <p:sp>
        <p:nvSpPr>
          <p:cNvPr id="3" name="Content Placeholder 2"/>
          <p:cNvSpPr>
            <a:spLocks noGrp="1"/>
          </p:cNvSpPr>
          <p:nvPr>
            <p:ph idx="1"/>
          </p:nvPr>
        </p:nvSpPr>
        <p:spPr/>
        <p:txBody>
          <a:bodyPr/>
          <a:lstStyle/>
          <a:p>
            <a:r>
              <a:rPr lang="en-US" dirty="0" smtClean="0"/>
              <a:t>One of the leading causes of morbidity and mortality worldwide</a:t>
            </a:r>
            <a:r>
              <a:rPr lang="en-US" baseline="30000" dirty="0" smtClean="0"/>
              <a:t>1</a:t>
            </a:r>
            <a:r>
              <a:rPr lang="en-US" dirty="0" smtClean="0"/>
              <a:t> </a:t>
            </a:r>
          </a:p>
          <a:p>
            <a:r>
              <a:rPr lang="en-US" dirty="0" smtClean="0"/>
              <a:t>Leading cause of death for people under 45</a:t>
            </a:r>
            <a:r>
              <a:rPr lang="en-US" baseline="30000" dirty="0" smtClean="0"/>
              <a:t>2</a:t>
            </a:r>
          </a:p>
          <a:p>
            <a:r>
              <a:rPr lang="en-US" dirty="0" smtClean="0"/>
              <a:t>Has significant personal, social &amp; economic impact</a:t>
            </a:r>
          </a:p>
          <a:p>
            <a:endParaRPr lang="en-US" dirty="0" smtClean="0"/>
          </a:p>
          <a:p>
            <a:endParaRPr lang="en-US" dirty="0" smtClean="0"/>
          </a:p>
          <a:p>
            <a:endParaRPr lang="en-SG" dirty="0"/>
          </a:p>
        </p:txBody>
      </p:sp>
      <p:sp>
        <p:nvSpPr>
          <p:cNvPr id="4" name="Rectangle 3"/>
          <p:cNvSpPr/>
          <p:nvPr/>
        </p:nvSpPr>
        <p:spPr>
          <a:xfrm>
            <a:off x="152400" y="6320135"/>
            <a:ext cx="8153400" cy="523220"/>
          </a:xfrm>
          <a:prstGeom prst="rect">
            <a:avLst/>
          </a:prstGeom>
        </p:spPr>
        <p:txBody>
          <a:bodyPr wrap="square">
            <a:spAutoFit/>
          </a:bodyPr>
          <a:lstStyle/>
          <a:p>
            <a:pPr marL="568325" indent="-568325"/>
            <a:r>
              <a:rPr lang="en-SG" sz="1400" dirty="0" smtClean="0"/>
              <a:t>1. R. Lozano, M. </a:t>
            </a:r>
            <a:r>
              <a:rPr lang="en-SG" sz="1400" dirty="0" err="1" smtClean="0"/>
              <a:t>Naghavi</a:t>
            </a:r>
            <a:r>
              <a:rPr lang="en-SG" sz="1400" dirty="0" smtClean="0"/>
              <a:t>, K. Foreman, S. Lim, K. Shibuya, et al., </a:t>
            </a:r>
            <a:r>
              <a:rPr lang="en-SG" sz="1400" i="1" dirty="0" smtClean="0"/>
              <a:t>The Lancet</a:t>
            </a:r>
            <a:r>
              <a:rPr lang="en-SG" sz="1400" dirty="0" smtClean="0"/>
              <a:t>, 2012, 380, 2095-2128.</a:t>
            </a:r>
          </a:p>
          <a:p>
            <a:pPr marL="568325" indent="-568325"/>
            <a:r>
              <a:rPr lang="en-SG" sz="1400" dirty="0" smtClean="0"/>
              <a:t>2. E. G. Krug, G. K. Sharma and R. Lozano, </a:t>
            </a:r>
            <a:r>
              <a:rPr lang="en-SG" sz="1400" i="1" dirty="0" smtClean="0"/>
              <a:t>American Journal of Public Health</a:t>
            </a:r>
            <a:r>
              <a:rPr lang="en-SG" sz="1400" dirty="0" smtClean="0"/>
              <a:t>, 2000, 90, 523-526.</a:t>
            </a:r>
          </a:p>
        </p:txBody>
      </p:sp>
      <p:sp>
        <p:nvSpPr>
          <p:cNvPr id="5" name="Slide Number Placeholder 4"/>
          <p:cNvSpPr>
            <a:spLocks noGrp="1"/>
          </p:cNvSpPr>
          <p:nvPr>
            <p:ph type="sldNum" sz="quarter" idx="12"/>
          </p:nvPr>
        </p:nvSpPr>
        <p:spPr/>
        <p:txBody>
          <a:bodyPr/>
          <a:lstStyle/>
          <a:p>
            <a:fld id="{F6968009-DD02-4525-88D4-26D87DC716EC}" type="slidenum">
              <a:rPr lang="en-SG" smtClean="0"/>
              <a:pPr/>
              <a:t>4</a:t>
            </a:fld>
            <a:endParaRPr lang="en-SG"/>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Profile of Combat Trauma</a:t>
            </a:r>
            <a:endParaRPr lang="en-SG" b="1" dirty="0"/>
          </a:p>
        </p:txBody>
      </p:sp>
      <p:sp>
        <p:nvSpPr>
          <p:cNvPr id="3" name="Content Placeholder 2"/>
          <p:cNvSpPr>
            <a:spLocks noGrp="1"/>
          </p:cNvSpPr>
          <p:nvPr>
            <p:ph idx="1"/>
          </p:nvPr>
        </p:nvSpPr>
        <p:spPr>
          <a:xfrm>
            <a:off x="457200" y="1600200"/>
            <a:ext cx="4191000" cy="4525963"/>
          </a:xfrm>
        </p:spPr>
        <p:txBody>
          <a:bodyPr>
            <a:normAutofit/>
          </a:bodyPr>
          <a:lstStyle/>
          <a:p>
            <a:pPr>
              <a:buNone/>
            </a:pPr>
            <a:r>
              <a:rPr lang="en-US" dirty="0" smtClean="0"/>
              <a:t>Higher risk of mortality</a:t>
            </a:r>
            <a:r>
              <a:rPr lang="en-US" baseline="30000" dirty="0" smtClean="0"/>
              <a:t>3</a:t>
            </a:r>
          </a:p>
          <a:p>
            <a:pPr marL="280988" indent="-280988">
              <a:buFont typeface="Wingdings" pitchFamily="2" charset="2"/>
              <a:buChar char="§"/>
              <a:tabLst>
                <a:tab pos="236538" algn="l"/>
              </a:tabLst>
            </a:pPr>
            <a:r>
              <a:rPr lang="en-US" sz="2800" dirty="0" smtClean="0"/>
              <a:t>Nature of wounding agents</a:t>
            </a:r>
          </a:p>
          <a:p>
            <a:pPr marL="280988" indent="-280988">
              <a:buFont typeface="Wingdings" pitchFamily="2" charset="2"/>
              <a:buChar char="§"/>
              <a:tabLst>
                <a:tab pos="236538" algn="l"/>
              </a:tabLst>
            </a:pPr>
            <a:r>
              <a:rPr lang="en-US" sz="2800" dirty="0" smtClean="0"/>
              <a:t>Multiple wounding</a:t>
            </a:r>
          </a:p>
          <a:p>
            <a:pPr marL="280988" indent="-280988">
              <a:buFont typeface="Wingdings" pitchFamily="2" charset="2"/>
              <a:buChar char="§"/>
              <a:tabLst>
                <a:tab pos="236538" algn="l"/>
              </a:tabLst>
            </a:pPr>
            <a:r>
              <a:rPr lang="en-US" sz="2800" dirty="0" smtClean="0"/>
              <a:t>Persistence of threat </a:t>
            </a:r>
          </a:p>
          <a:p>
            <a:pPr marL="280988" indent="-280988">
              <a:buFont typeface="Wingdings" pitchFamily="2" charset="2"/>
              <a:buChar char="§"/>
              <a:tabLst>
                <a:tab pos="236538" algn="l"/>
              </a:tabLst>
            </a:pPr>
            <a:r>
              <a:rPr lang="en-US" sz="2800" dirty="0" smtClean="0"/>
              <a:t>Limited resources</a:t>
            </a:r>
          </a:p>
          <a:p>
            <a:pPr marL="280988" indent="-280988">
              <a:buFont typeface="Wingdings" pitchFamily="2" charset="2"/>
              <a:buChar char="§"/>
              <a:tabLst>
                <a:tab pos="236538" algn="l"/>
              </a:tabLst>
            </a:pPr>
            <a:r>
              <a:rPr lang="en-US" sz="2800" dirty="0" smtClean="0"/>
              <a:t>Delayed access to definitive care</a:t>
            </a:r>
          </a:p>
          <a:p>
            <a:pPr>
              <a:buNone/>
            </a:pPr>
            <a:endParaRPr lang="en-SG" dirty="0"/>
          </a:p>
        </p:txBody>
      </p:sp>
      <p:pic>
        <p:nvPicPr>
          <p:cNvPr id="4" name="Picture 4" descr="http://www.blogcdn.com/slideshows/images/slides/213/960/2/S2139602/slug/l/black-hawk-down-still-1.jpg"/>
          <p:cNvPicPr>
            <a:picLocks noChangeAspect="1" noChangeArrowheads="1"/>
          </p:cNvPicPr>
          <p:nvPr/>
        </p:nvPicPr>
        <p:blipFill>
          <a:blip r:embed="rId3" cstate="print"/>
          <a:srcRect/>
          <a:stretch>
            <a:fillRect/>
          </a:stretch>
        </p:blipFill>
        <p:spPr bwMode="auto">
          <a:xfrm>
            <a:off x="4114800" y="2362200"/>
            <a:ext cx="4804671" cy="3200400"/>
          </a:xfrm>
          <a:prstGeom prst="rect">
            <a:avLst/>
          </a:prstGeom>
          <a:ln>
            <a:noFill/>
          </a:ln>
          <a:effectLst>
            <a:softEdge rad="112500"/>
          </a:effectLst>
        </p:spPr>
      </p:pic>
      <p:sp>
        <p:nvSpPr>
          <p:cNvPr id="7" name="Rectangle 6"/>
          <p:cNvSpPr/>
          <p:nvPr/>
        </p:nvSpPr>
        <p:spPr>
          <a:xfrm>
            <a:off x="152400" y="6474023"/>
            <a:ext cx="8686800" cy="307777"/>
          </a:xfrm>
          <a:prstGeom prst="rect">
            <a:avLst/>
          </a:prstGeom>
        </p:spPr>
        <p:txBody>
          <a:bodyPr wrap="square">
            <a:spAutoFit/>
          </a:bodyPr>
          <a:lstStyle/>
          <a:p>
            <a:r>
              <a:rPr lang="en-SG" sz="1400" dirty="0" smtClean="0"/>
              <a:t>3.   Champion, H. R.; Bellamy, R. F.; Roberts, C. P.; </a:t>
            </a:r>
            <a:r>
              <a:rPr lang="en-SG" sz="1400" dirty="0" err="1" smtClean="0"/>
              <a:t>Leppaniemi</a:t>
            </a:r>
            <a:r>
              <a:rPr lang="en-SG" sz="1400" dirty="0" smtClean="0"/>
              <a:t>, A., </a:t>
            </a:r>
            <a:r>
              <a:rPr lang="en-SG" sz="1400" i="1" dirty="0" smtClean="0"/>
              <a:t>J Trauma Acute Care </a:t>
            </a:r>
            <a:r>
              <a:rPr lang="en-SG" sz="1400" dirty="0" err="1" smtClean="0"/>
              <a:t>Surg</a:t>
            </a:r>
            <a:r>
              <a:rPr lang="en-SG" sz="1400" dirty="0" smtClean="0"/>
              <a:t>, 2003, 54 (5), S13-S19.</a:t>
            </a:r>
            <a:endParaRPr lang="en-SG" sz="1400" dirty="0"/>
          </a:p>
        </p:txBody>
      </p:sp>
      <p:sp>
        <p:nvSpPr>
          <p:cNvPr id="6" name="Slide Number Placeholder 5"/>
          <p:cNvSpPr>
            <a:spLocks noGrp="1"/>
          </p:cNvSpPr>
          <p:nvPr>
            <p:ph type="sldNum" sz="quarter" idx="12"/>
          </p:nvPr>
        </p:nvSpPr>
        <p:spPr/>
        <p:txBody>
          <a:bodyPr/>
          <a:lstStyle/>
          <a:p>
            <a:fld id="{F6968009-DD02-4525-88D4-26D87DC716EC}" type="slidenum">
              <a:rPr lang="en-SG" smtClean="0"/>
              <a:pPr/>
              <a:t>5</a:t>
            </a:fld>
            <a:endParaRPr lang="en-SG"/>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Profile of Combat Trauma</a:t>
            </a:r>
            <a:endParaRPr lang="en-SG" b="1" dirty="0"/>
          </a:p>
        </p:txBody>
      </p:sp>
      <p:graphicFrame>
        <p:nvGraphicFramePr>
          <p:cNvPr id="4" name="Chart 3"/>
          <p:cNvGraphicFramePr/>
          <p:nvPr/>
        </p:nvGraphicFramePr>
        <p:xfrm>
          <a:off x="4876800" y="1981200"/>
          <a:ext cx="4038600" cy="33194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nvGraphicFramePr>
        <p:xfrm>
          <a:off x="228600" y="2057400"/>
          <a:ext cx="4343400" cy="327660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533400" y="5867400"/>
            <a:ext cx="8153400" cy="461665"/>
          </a:xfrm>
          <a:prstGeom prst="rect">
            <a:avLst/>
          </a:prstGeom>
          <a:noFill/>
        </p:spPr>
        <p:txBody>
          <a:bodyPr wrap="square" rtlCol="0">
            <a:spAutoFit/>
          </a:bodyPr>
          <a:lstStyle/>
          <a:p>
            <a:pPr algn="ctr"/>
            <a:r>
              <a:rPr lang="en-US" sz="2400" b="1" dirty="0" smtClean="0">
                <a:solidFill>
                  <a:schemeClr val="accent1"/>
                </a:solidFill>
              </a:rPr>
              <a:t>Prevalence of penetrating trauma in combat injuries</a:t>
            </a:r>
            <a:endParaRPr lang="en-SG" sz="2400" b="1" dirty="0">
              <a:solidFill>
                <a:schemeClr val="accent1"/>
              </a:solidFill>
            </a:endParaRPr>
          </a:p>
        </p:txBody>
      </p:sp>
      <p:sp>
        <p:nvSpPr>
          <p:cNvPr id="7" name="Slide Number Placeholder 6"/>
          <p:cNvSpPr>
            <a:spLocks noGrp="1"/>
          </p:cNvSpPr>
          <p:nvPr>
            <p:ph type="sldNum" sz="quarter" idx="12"/>
          </p:nvPr>
        </p:nvSpPr>
        <p:spPr/>
        <p:txBody>
          <a:bodyPr/>
          <a:lstStyle/>
          <a:p>
            <a:fld id="{F6968009-DD02-4525-88D4-26D87DC716EC}" type="slidenum">
              <a:rPr lang="en-SG" smtClean="0"/>
              <a:pPr/>
              <a:t>6</a:t>
            </a:fld>
            <a:endParaRPr lang="en-SG"/>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0"/>
            <a:ext cx="8610600" cy="1371600"/>
          </a:xfrm>
        </p:spPr>
        <p:txBody>
          <a:bodyPr>
            <a:noAutofit/>
          </a:bodyPr>
          <a:lstStyle/>
          <a:p>
            <a:r>
              <a:rPr lang="en-US" sz="4000" b="1" dirty="0" smtClean="0"/>
              <a:t>Secondary Complications </a:t>
            </a:r>
            <a:br>
              <a:rPr lang="en-US" sz="4000" b="1" dirty="0" smtClean="0"/>
            </a:br>
            <a:r>
              <a:rPr lang="en-US" sz="4000" b="1" dirty="0" smtClean="0"/>
              <a:t>After Injury</a:t>
            </a:r>
            <a:endParaRPr lang="en-SG" sz="4000" b="1" dirty="0"/>
          </a:p>
        </p:txBody>
      </p:sp>
      <p:sp>
        <p:nvSpPr>
          <p:cNvPr id="6" name="Content Placeholder 5"/>
          <p:cNvSpPr>
            <a:spLocks noGrp="1"/>
          </p:cNvSpPr>
          <p:nvPr>
            <p:ph idx="1"/>
          </p:nvPr>
        </p:nvSpPr>
        <p:spPr>
          <a:xfrm>
            <a:off x="457200" y="1646237"/>
            <a:ext cx="5638800" cy="4678363"/>
          </a:xfrm>
        </p:spPr>
        <p:txBody>
          <a:bodyPr/>
          <a:lstStyle/>
          <a:p>
            <a:r>
              <a:rPr lang="en-US" dirty="0" smtClean="0"/>
              <a:t>Complex network of changes</a:t>
            </a:r>
            <a:r>
              <a:rPr lang="en-US" baseline="30000" dirty="0" smtClean="0"/>
              <a:t>4</a:t>
            </a:r>
          </a:p>
          <a:p>
            <a:r>
              <a:rPr lang="en-US" dirty="0" smtClean="0"/>
              <a:t>Can affect organs far from site </a:t>
            </a:r>
          </a:p>
          <a:p>
            <a:pPr>
              <a:buNone/>
            </a:pPr>
            <a:r>
              <a:rPr lang="en-US" dirty="0" smtClean="0"/>
              <a:t>	of injury</a:t>
            </a:r>
            <a:endParaRPr lang="en-SG" dirty="0" smtClean="0"/>
          </a:p>
          <a:p>
            <a:r>
              <a:rPr lang="en-US" dirty="0" smtClean="0"/>
              <a:t>They can be:</a:t>
            </a:r>
          </a:p>
          <a:p>
            <a:pPr lvl="1"/>
            <a:r>
              <a:rPr lang="en-US" dirty="0" smtClean="0"/>
              <a:t>Normal physiological changes that proceeds uncontrolled</a:t>
            </a:r>
            <a:r>
              <a:rPr lang="en-US" baseline="30000" dirty="0" smtClean="0"/>
              <a:t>5 </a:t>
            </a:r>
            <a:endParaRPr lang="en-US" dirty="0" smtClean="0"/>
          </a:p>
          <a:p>
            <a:pPr lvl="1"/>
            <a:r>
              <a:rPr lang="en-US" dirty="0" smtClean="0"/>
              <a:t>Pathological changes </a:t>
            </a:r>
          </a:p>
          <a:p>
            <a:pPr lvl="1"/>
            <a:endParaRPr lang="en-US" dirty="0" smtClean="0"/>
          </a:p>
        </p:txBody>
      </p:sp>
      <p:pic>
        <p:nvPicPr>
          <p:cNvPr id="2050" name="Picture 2" descr="http://3.bp.blogspot.com/-s7PzVscWH7c/UBHXnv59CMI/AAAAAAAAAFE/5dV--w33uhM/s1600/ripples.jpg"/>
          <p:cNvPicPr>
            <a:picLocks noChangeAspect="1" noChangeArrowheads="1"/>
          </p:cNvPicPr>
          <p:nvPr/>
        </p:nvPicPr>
        <p:blipFill>
          <a:blip r:embed="rId3" cstate="print"/>
          <a:srcRect/>
          <a:stretch>
            <a:fillRect/>
          </a:stretch>
        </p:blipFill>
        <p:spPr bwMode="auto">
          <a:xfrm>
            <a:off x="5715000" y="2743200"/>
            <a:ext cx="3303939" cy="3657600"/>
          </a:xfrm>
          <a:prstGeom prst="rect">
            <a:avLst/>
          </a:prstGeom>
          <a:ln>
            <a:noFill/>
          </a:ln>
          <a:effectLst>
            <a:softEdge rad="112500"/>
          </a:effectLst>
        </p:spPr>
      </p:pic>
      <p:sp>
        <p:nvSpPr>
          <p:cNvPr id="5" name="Rectangle 4"/>
          <p:cNvSpPr/>
          <p:nvPr/>
        </p:nvSpPr>
        <p:spPr>
          <a:xfrm>
            <a:off x="304800" y="6248400"/>
            <a:ext cx="4572000" cy="523220"/>
          </a:xfrm>
          <a:prstGeom prst="rect">
            <a:avLst/>
          </a:prstGeom>
        </p:spPr>
        <p:txBody>
          <a:bodyPr>
            <a:spAutoFit/>
          </a:bodyPr>
          <a:lstStyle/>
          <a:p>
            <a:pPr marL="568325" indent="-568325"/>
            <a:r>
              <a:rPr lang="en-SG" sz="1400" dirty="0" smtClean="0"/>
              <a:t>4. S. </a:t>
            </a:r>
            <a:r>
              <a:rPr lang="en-SG" sz="1400" dirty="0" err="1" smtClean="0"/>
              <a:t>Sevitt</a:t>
            </a:r>
            <a:r>
              <a:rPr lang="en-SG" sz="1400" dirty="0" smtClean="0"/>
              <a:t>, </a:t>
            </a:r>
            <a:r>
              <a:rPr lang="en-SG" sz="1400" i="1" dirty="0" smtClean="0"/>
              <a:t>Injury</a:t>
            </a:r>
            <a:r>
              <a:rPr lang="en-SG" sz="1400" dirty="0" smtClean="0"/>
              <a:t>, 1972, 4, 151-156.</a:t>
            </a:r>
          </a:p>
          <a:p>
            <a:pPr marL="568325" indent="-568325"/>
            <a:r>
              <a:rPr lang="en-SG" sz="1400" dirty="0" smtClean="0"/>
              <a:t>5. S. </a:t>
            </a:r>
            <a:r>
              <a:rPr lang="en-SG" sz="1400" dirty="0" err="1" smtClean="0"/>
              <a:t>Sevitt</a:t>
            </a:r>
            <a:r>
              <a:rPr lang="en-SG" sz="1400" dirty="0" smtClean="0"/>
              <a:t>, </a:t>
            </a:r>
            <a:r>
              <a:rPr lang="en-SG" sz="1400" i="1" dirty="0" smtClean="0"/>
              <a:t>The Lancet</a:t>
            </a:r>
            <a:r>
              <a:rPr lang="en-SG" sz="1400" dirty="0" smtClean="0"/>
              <a:t>, 1966, 288, 1203-1210.</a:t>
            </a:r>
          </a:p>
        </p:txBody>
      </p:sp>
      <p:sp>
        <p:nvSpPr>
          <p:cNvPr id="7" name="Slide Number Placeholder 6"/>
          <p:cNvSpPr>
            <a:spLocks noGrp="1"/>
          </p:cNvSpPr>
          <p:nvPr>
            <p:ph type="sldNum" sz="quarter" idx="12"/>
          </p:nvPr>
        </p:nvSpPr>
        <p:spPr/>
        <p:txBody>
          <a:bodyPr/>
          <a:lstStyle/>
          <a:p>
            <a:fld id="{F6968009-DD02-4525-88D4-26D87DC716EC}" type="slidenum">
              <a:rPr lang="en-SG" smtClean="0"/>
              <a:pPr/>
              <a:t>7</a:t>
            </a:fld>
            <a:endParaRPr lang="en-SG"/>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fade">
                                      <p:cBhvr>
                                        <p:cTn id="20" dur="500"/>
                                        <p:tgtEl>
                                          <p:spTgt spid="6">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500"/>
                                        <p:tgtEl>
                                          <p:spTgt spid="6">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xEl>
                                              <p:pRg st="5" end="5"/>
                                            </p:txEl>
                                          </p:spTgt>
                                        </p:tgtEl>
                                        <p:attrNameLst>
                                          <p:attrName>style.visibility</p:attrName>
                                        </p:attrNameLst>
                                      </p:cBhvr>
                                      <p:to>
                                        <p:strVal val="visible"/>
                                      </p:to>
                                    </p:set>
                                    <p:animEffect transition="in" filter="fade">
                                      <p:cBhvr>
                                        <p:cTn id="26"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Traumatic Hemorrhagic </a:t>
            </a:r>
            <a:br>
              <a:rPr lang="en-US" dirty="0" smtClean="0"/>
            </a:br>
            <a:r>
              <a:rPr lang="en-US" dirty="0" smtClean="0"/>
              <a:t>Shock (THS)</a:t>
            </a:r>
            <a:endParaRPr lang="en-SG" dirty="0"/>
          </a:p>
        </p:txBody>
      </p:sp>
      <p:sp>
        <p:nvSpPr>
          <p:cNvPr id="3" name="Content Placeholder 2"/>
          <p:cNvSpPr>
            <a:spLocks noGrp="1"/>
          </p:cNvSpPr>
          <p:nvPr>
            <p:ph idx="1"/>
          </p:nvPr>
        </p:nvSpPr>
        <p:spPr/>
        <p:txBody>
          <a:bodyPr/>
          <a:lstStyle/>
          <a:p>
            <a:r>
              <a:rPr lang="en-US" dirty="0" smtClean="0"/>
              <a:t>Loss of blood - Deficiency of O</a:t>
            </a:r>
            <a:r>
              <a:rPr lang="en-US" baseline="-25000" dirty="0" smtClean="0"/>
              <a:t>2 </a:t>
            </a:r>
            <a:r>
              <a:rPr lang="en-US" dirty="0" smtClean="0"/>
              <a:t>reaching the organs leads to shock</a:t>
            </a:r>
          </a:p>
          <a:p>
            <a:r>
              <a:rPr lang="en-US" dirty="0" smtClean="0"/>
              <a:t>Triggers severe metabolic derangements &amp; the complex inflammatory response</a:t>
            </a:r>
          </a:p>
          <a:p>
            <a:r>
              <a:rPr lang="en-US" dirty="0" smtClean="0"/>
              <a:t>Can lead to the development of Systemic Inflammatory Response Syndrome (SIRS)</a:t>
            </a:r>
            <a:endParaRPr lang="en-SG" dirty="0"/>
          </a:p>
        </p:txBody>
      </p:sp>
      <p:sp>
        <p:nvSpPr>
          <p:cNvPr id="4" name="Slide Number Placeholder 3"/>
          <p:cNvSpPr>
            <a:spLocks noGrp="1"/>
          </p:cNvSpPr>
          <p:nvPr>
            <p:ph type="sldNum" sz="quarter" idx="12"/>
          </p:nvPr>
        </p:nvSpPr>
        <p:spPr/>
        <p:txBody>
          <a:bodyPr/>
          <a:lstStyle/>
          <a:p>
            <a:fld id="{F6968009-DD02-4525-88D4-26D87DC716EC}" type="slidenum">
              <a:rPr lang="en-SG" smtClean="0"/>
              <a:pPr/>
              <a:t>8</a:t>
            </a:fld>
            <a:endParaRPr lang="en-SG"/>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Inflammatory Response</a:t>
            </a:r>
            <a:endParaRPr lang="en-SG" b="1" dirty="0"/>
          </a:p>
        </p:txBody>
      </p:sp>
      <p:sp>
        <p:nvSpPr>
          <p:cNvPr id="5" name="Rectangle 4"/>
          <p:cNvSpPr/>
          <p:nvPr/>
        </p:nvSpPr>
        <p:spPr>
          <a:xfrm>
            <a:off x="76200" y="6504801"/>
            <a:ext cx="8534400" cy="307777"/>
          </a:xfrm>
          <a:prstGeom prst="rect">
            <a:avLst/>
          </a:prstGeom>
        </p:spPr>
        <p:txBody>
          <a:bodyPr wrap="square">
            <a:spAutoFit/>
          </a:bodyPr>
          <a:lstStyle/>
          <a:p>
            <a:r>
              <a:rPr lang="en-US" sz="1400" dirty="0" smtClean="0"/>
              <a:t>Davies, M. G.; Hagen, P. O., </a:t>
            </a:r>
            <a:r>
              <a:rPr lang="en-US" sz="1400" i="1" dirty="0" smtClean="0"/>
              <a:t>British Journal of Surgery, </a:t>
            </a:r>
            <a:r>
              <a:rPr lang="en-US" sz="1400" dirty="0" smtClean="0"/>
              <a:t>1997</a:t>
            </a:r>
            <a:r>
              <a:rPr lang="en-US" sz="1400" b="1" dirty="0" smtClean="0"/>
              <a:t>,</a:t>
            </a:r>
            <a:r>
              <a:rPr lang="en-US" sz="1400" dirty="0" smtClean="0"/>
              <a:t> </a:t>
            </a:r>
            <a:r>
              <a:rPr lang="en-US" sz="1400" i="1" dirty="0" smtClean="0"/>
              <a:t>84</a:t>
            </a:r>
            <a:r>
              <a:rPr lang="en-US" sz="1400" dirty="0" smtClean="0"/>
              <a:t> (7), 920-935.</a:t>
            </a:r>
            <a:endParaRPr lang="en-SG" sz="1400" dirty="0"/>
          </a:p>
        </p:txBody>
      </p:sp>
      <p:pic>
        <p:nvPicPr>
          <p:cNvPr id="7" name="Object 3"/>
          <p:cNvPicPr/>
          <p:nvPr/>
        </p:nvPicPr>
        <p:blipFill>
          <a:blip r:embed="rId3" cstate="print"/>
          <a:srcRect t="-562" b="-1965"/>
          <a:stretch>
            <a:fillRect/>
          </a:stretch>
        </p:blipFill>
        <p:spPr bwMode="auto">
          <a:xfrm>
            <a:off x="1676401" y="1600200"/>
            <a:ext cx="5791199" cy="48006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F6968009-DD02-4525-88D4-26D87DC716EC}" type="slidenum">
              <a:rPr lang="en-SG" smtClean="0"/>
              <a:pPr/>
              <a:t>9</a:t>
            </a:fld>
            <a:endParaRPr lang="en-SG"/>
          </a:p>
        </p:txBody>
      </p:sp>
      <p:sp>
        <p:nvSpPr>
          <p:cNvPr id="3" name="Rectangle 2"/>
          <p:cNvSpPr/>
          <p:nvPr/>
        </p:nvSpPr>
        <p:spPr>
          <a:xfrm>
            <a:off x="6720914" y="3476535"/>
            <a:ext cx="1889686" cy="923330"/>
          </a:xfrm>
          <a:prstGeom prst="rect">
            <a:avLst/>
          </a:prstGeom>
        </p:spPr>
        <p:txBody>
          <a:bodyPr wrap="square">
            <a:spAutoFit/>
          </a:bodyPr>
          <a:lstStyle/>
          <a:p>
            <a:r>
              <a:rPr lang="en-SG" dirty="0"/>
              <a:t>C</a:t>
            </a:r>
            <a:r>
              <a:rPr lang="en-SG" dirty="0" smtClean="0"/>
              <a:t>ontrolled </a:t>
            </a:r>
            <a:r>
              <a:rPr lang="en-SG" dirty="0"/>
              <a:t>inflammatory response</a:t>
            </a:r>
            <a:endParaRPr lang="en-US" dirty="0"/>
          </a:p>
        </p:txBody>
      </p:sp>
      <p:sp>
        <p:nvSpPr>
          <p:cNvPr id="4" name="Rectangle 3"/>
          <p:cNvSpPr/>
          <p:nvPr/>
        </p:nvSpPr>
        <p:spPr>
          <a:xfrm>
            <a:off x="6182331" y="6181634"/>
            <a:ext cx="2961669" cy="646331"/>
          </a:xfrm>
          <a:prstGeom prst="rect">
            <a:avLst/>
          </a:prstGeom>
          <a:solidFill>
            <a:srgbClr val="FFFF99"/>
          </a:solidFill>
        </p:spPr>
        <p:txBody>
          <a:bodyPr wrap="square">
            <a:spAutoFit/>
          </a:bodyPr>
          <a:lstStyle/>
          <a:p>
            <a:r>
              <a:rPr lang="en-SG" dirty="0" smtClean="0"/>
              <a:t>Multiple </a:t>
            </a:r>
            <a:r>
              <a:rPr lang="en-SG" dirty="0"/>
              <a:t>organ dysfunction syndrome (MODS).</a:t>
            </a:r>
            <a:endParaRPr lang="en-US" dirty="0"/>
          </a:p>
        </p:txBody>
      </p:sp>
      <p:sp>
        <p:nvSpPr>
          <p:cNvPr id="8" name="Rectangle 7"/>
          <p:cNvSpPr/>
          <p:nvPr/>
        </p:nvSpPr>
        <p:spPr>
          <a:xfrm>
            <a:off x="6477000" y="4916269"/>
            <a:ext cx="2667000" cy="646331"/>
          </a:xfrm>
          <a:prstGeom prst="rect">
            <a:avLst/>
          </a:prstGeom>
          <a:solidFill>
            <a:srgbClr val="FFFF99"/>
          </a:solidFill>
        </p:spPr>
        <p:txBody>
          <a:bodyPr wrap="square">
            <a:spAutoFit/>
          </a:bodyPr>
          <a:lstStyle/>
          <a:p>
            <a:r>
              <a:rPr lang="en-US" dirty="0"/>
              <a:t>Systemic Inflammatory Response Syndrome (SIRS)</a:t>
            </a:r>
            <a:endParaRPr lang="en-SG" dirty="0"/>
          </a:p>
        </p:txBody>
      </p:sp>
      <p:cxnSp>
        <p:nvCxnSpPr>
          <p:cNvPr id="10" name="Straight Arrow Connector 9"/>
          <p:cNvCxnSpPr/>
          <p:nvPr/>
        </p:nvCxnSpPr>
        <p:spPr>
          <a:xfrm>
            <a:off x="6477000" y="3352800"/>
            <a:ext cx="304800" cy="22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6477000" y="4399865"/>
            <a:ext cx="304800" cy="3245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04801" y="4953000"/>
            <a:ext cx="2438400" cy="646331"/>
          </a:xfrm>
          <a:prstGeom prst="rect">
            <a:avLst/>
          </a:prstGeom>
          <a:solidFill>
            <a:srgbClr val="FFFF99"/>
          </a:solidFill>
        </p:spPr>
        <p:txBody>
          <a:bodyPr wrap="square">
            <a:spAutoFit/>
          </a:bodyPr>
          <a:lstStyle/>
          <a:p>
            <a:r>
              <a:rPr lang="en-SG" dirty="0" smtClean="0"/>
              <a:t>Inflammatory response out of control</a:t>
            </a:r>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 - &amp;quot;METABOLOMIC STUDY OF THE ACUTE INFLAMMATORY RESPONSE IN A PORCINE MODEL OF COMBAT TRAUMA INJURY&amp;quot;&quot;/&gt;&lt;property id=&quot;20307&quot; value=&quot;256&quot;/&gt;&lt;/object&gt;&lt;object type=&quot;3&quot; unique_id=&quot;10004&quot;&gt;&lt;property id=&quot;20148&quot; value=&quot;5&quot;/&gt;&lt;property id=&quot;20300&quot; value=&quot;Slide 2 - &amp;quot;Trauma Injury&amp;quot;&quot;/&gt;&lt;property id=&quot;20307&quot; value=&quot;276&quot;/&gt;&lt;/object&gt;&lt;object type=&quot;3&quot; unique_id=&quot;10005&quot;&gt;&lt;property id=&quot;20148&quot; value=&quot;5&quot;/&gt;&lt;property id=&quot;20300&quot; value=&quot;Slide 3 - &amp;quot;Profile of Combat Trauma&amp;quot;&quot;/&gt;&lt;property id=&quot;20307&quot; value=&quot;277&quot;/&gt;&lt;/object&gt;&lt;object type=&quot;3&quot; unique_id=&quot;10006&quot;&gt;&lt;property id=&quot;20148&quot; value=&quot;5&quot;/&gt;&lt;property id=&quot;20300&quot; value=&quot;Slide 4 - &amp;quot;Profile of Combat Trauma&amp;quot;&quot;/&gt;&lt;property id=&quot;20307&quot; value=&quot;285&quot;/&gt;&lt;/object&gt;&lt;object type=&quot;3&quot; unique_id=&quot;10007&quot;&gt;&lt;property id=&quot;20148&quot; value=&quot;5&quot;/&gt;&lt;property id=&quot;20300&quot; value=&quot;Slide 5 - &amp;quot;Secondary Complications  After Injury&amp;quot;&quot;/&gt;&lt;property id=&quot;20307&quot; value=&quot;278&quot;/&gt;&lt;/object&gt;&lt;object type=&quot;3&quot; unique_id=&quot;10008&quot;&gt;&lt;property id=&quot;20148&quot; value=&quot;5&quot;/&gt;&lt;property id=&quot;20300&quot; value=&quot;Slide 6 - &amp;quot;Traumatic Hemorrhagic  Shock&amp;quot;&quot;/&gt;&lt;property id=&quot;20307&quot; value=&quot;294&quot;/&gt;&lt;/object&gt;&lt;object type=&quot;3&quot; unique_id=&quot;10009&quot;&gt;&lt;property id=&quot;20148&quot; value=&quot;5&quot;/&gt;&lt;property id=&quot;20300&quot; value=&quot;Slide 7 - &amp;quot;Inflammatory Response&amp;quot;&quot;/&gt;&lt;property id=&quot;20307&quot; value=&quot;279&quot;/&gt;&lt;/object&gt;&lt;object type=&quot;3&quot; unique_id=&quot;10010&quot;&gt;&lt;property id=&quot;20148&quot; value=&quot;5&quot;/&gt;&lt;property id=&quot;20300&quot; value=&quot;Slide 8 - &amp;quot;Metabolomics&amp;quot;&quot;/&gt;&lt;property id=&quot;20307&quot; value=&quot;286&quot;/&gt;&lt;/object&gt;&lt;object type=&quot;3&quot; unique_id=&quot;10011&quot;&gt;&lt;property id=&quot;20148&quot; value=&quot;5&quot;/&gt;&lt;property id=&quot;20300&quot; value=&quot;Slide 9 - &amp;quot;Common Analytical  Platforms&amp;quot;&quot;/&gt;&lt;property id=&quot;20307&quot; value=&quot;280&quot;/&gt;&lt;/object&gt;&lt;object type=&quot;3&quot; unique_id=&quot;10012&quot;&gt;&lt;property id=&quot;20148&quot; value=&quot;5&quot;/&gt;&lt;property id=&quot;20300&quot; value=&quot;Slide 10 - &amp;quot;LC-MS and NMR in Metabolomics&amp;quot;&quot;/&gt;&lt;property id=&quot;20307&quot; value=&quot;284&quot;/&gt;&lt;/object&gt;&lt;object type=&quot;3&quot; unique_id=&quot;10013&quot;&gt;&lt;property id=&quot;20148&quot; value=&quot;5&quot;/&gt;&lt;property id=&quot;20300&quot; value=&quot;Slide 11 - &amp;quot;Objectives&amp;quot;&quot;/&gt;&lt;property id=&quot;20307&quot; value=&quot;281&quot;/&gt;&lt;/object&gt;&lt;object type=&quot;3&quot; unique_id=&quot;10014&quot;&gt;&lt;property id=&quot;20148&quot; value=&quot;5&quot;/&gt;&lt;property id=&quot;20300&quot; value=&quot;Slide 12 - &amp;quot;Methods Injury Protocol6,7&amp;quot;&quot;/&gt;&lt;property id=&quot;20307&quot; value=&quot;282&quot;/&gt;&lt;/object&gt;&lt;object type=&quot;3&quot; unique_id=&quot;10015&quot;&gt;&lt;property id=&quot;20148&quot; value=&quot;5&quot;/&gt;&lt;property id=&quot;20300&quot; value=&quot;Slide 13 - &amp;quot;Methods Instrumental Analysis&amp;quot;&quot;/&gt;&lt;property id=&quot;20307&quot; value=&quot;283&quot;/&gt;&lt;/object&gt;&lt;object type=&quot;3&quot; unique_id=&quot;10016&quot;&gt;&lt;property id=&quot;20148&quot; value=&quot;5&quot;/&gt;&lt;property id=&quot;20300&quot; value=&quot;Slide 14 - &amp;quot;Methods Data Processing &amp;amp; Analysis&amp;quot;&quot;/&gt;&lt;property id=&quot;20307&quot; value=&quot;260&quot;/&gt;&lt;/object&gt;&lt;object type=&quot;3&quot; unique_id=&quot;10017&quot;&gt;&lt;property id=&quot;20148&quot; value=&quot;5&quot;/&gt;&lt;property id=&quot;20300&quot; value=&quot;Slide 15&quot;/&gt;&lt;property id=&quot;20307&quot; value=&quot;288&quot;/&gt;&lt;/object&gt;&lt;object type=&quot;3&quot; unique_id=&quot;10018&quot;&gt;&lt;property id=&quot;20148&quot; value=&quot;5&quot;/&gt;&lt;property id=&quot;20300&quot; value=&quot;Slide 16 - &amp;quot;NMR: PCA Analysis&amp;quot;&quot;/&gt;&lt;property id=&quot;20307&quot; value=&quot;261&quot;/&gt;&lt;/object&gt;&lt;object type=&quot;3&quot; unique_id=&quot;10019&quot;&gt;&lt;property id=&quot;20148&quot; value=&quot;5&quot;/&gt;&lt;property id=&quot;20300&quot; value=&quot;Slide 17 - &amp;quot;NMR: OPLS-DA Analysis&amp;quot;&quot;/&gt;&lt;property id=&quot;20307&quot; value=&quot;287&quot;/&gt;&lt;/object&gt;&lt;object type=&quot;3&quot; unique_id=&quot;10020&quot;&gt;&lt;property id=&quot;20148&quot; value=&quot;5&quot;/&gt;&lt;property id=&quot;20300&quot; value=&quot;Slide 18 - &amp;quot;LC-MS Chromatograms&amp;quot;&quot;/&gt;&lt;property id=&quot;20307&quot; value=&quot;289&quot;/&gt;&lt;/object&gt;&lt;object type=&quot;3&quot; unique_id=&quot;10021&quot;&gt;&lt;property id=&quot;20148&quot; value=&quot;5&quot;/&gt;&lt;property id=&quot;20300&quot; value=&quot;Slide 19 - &amp;quot;LC-MS Analysis OPLS-DA Score Plots&amp;quot;&quot;/&gt;&lt;property id=&quot;20307&quot; value=&quot;291&quot;/&gt;&lt;/object&gt;&lt;object type=&quot;3&quot; unique_id=&quot;10022&quot;&gt;&lt;property id=&quot;20148&quot; value=&quot;5&quot;/&gt;&lt;property id=&quot;20300&quot; value=&quot;Slide 20 - &amp;quot;LC-MS Analysis Significant Features&amp;quot;&quot;/&gt;&lt;property id=&quot;20307&quot; value=&quot;290&quot;/&gt;&lt;/object&gt;&lt;object type=&quot;3&quot; unique_id=&quot;10023&quot;&gt;&lt;property id=&quot;20148&quot; value=&quot;5&quot;/&gt;&lt;property id=&quot;20300&quot; value=&quot;Slide 21 - &amp;quot;Results: LC-MS Analysis&amp;quot;&quot;/&gt;&lt;property id=&quot;20307&quot; value=&quot;295&quot;/&gt;&lt;/object&gt;&lt;object type=&quot;3&quot; unique_id=&quot;10024&quot;&gt;&lt;property id=&quot;20148&quot; value=&quot;5&quot;/&gt;&lt;property id=&quot;20300&quot; value=&quot;Slide 22 - &amp;quot;Results Pathway Analysis&amp;quot;&quot;/&gt;&lt;property id=&quot;20307&quot; value=&quot;265&quot;/&gt;&lt;/object&gt;&lt;object type=&quot;3&quot; unique_id=&quot;10025&quot;&gt;&lt;property id=&quot;20148&quot; value=&quot;5&quot;/&gt;&lt;property id=&quot;20300&quot; value=&quot;Slide 23 - &amp;quot;Network Analysis&amp;quot;&quot;/&gt;&lt;property id=&quot;20307&quot; value=&quot;263&quot;/&gt;&lt;/object&gt;&lt;object type=&quot;3&quot; unique_id=&quot;10026&quot;&gt;&lt;property id=&quot;20148&quot; value=&quot;5&quot;/&gt;&lt;property id=&quot;20300&quot; value=&quot;Slide 24 - &amp;quot;Correlation Network  Analysis&amp;quot;&quot;/&gt;&lt;property id=&quot;20307&quot; value=&quot;264&quot;/&gt;&lt;/object&gt;&lt;object type=&quot;3&quot; unique_id=&quot;10027&quot;&gt;&lt;property id=&quot;20148&quot; value=&quot;5&quot;/&gt;&lt;property id=&quot;20300&quot; value=&quot;Slide 25 - &amp;quot;Results Correlation Analysis&amp;quot;&quot;/&gt;&lt;property id=&quot;20307&quot; value=&quot;268&quot;/&gt;&lt;/object&gt;&lt;object type=&quot;3&quot; unique_id=&quot;10028&quot;&gt;&lt;property id=&quot;20148&quot; value=&quot;5&quot;/&gt;&lt;property id=&quot;20300&quot; value=&quot;Slide 26 - &amp;quot;Correlation Network &amp;quot;&quot;/&gt;&lt;property id=&quot;20307&quot; value=&quot;269&quot;/&gt;&lt;/object&gt;&lt;object type=&quot;3&quot; unique_id=&quot;10029&quot;&gt;&lt;property id=&quot;20148&quot; value=&quot;5&quot;/&gt;&lt;property id=&quot;20300&quot; value=&quot;Slide 27 - &amp;quot;1-methyluric Acid Sub-network&amp;quot;&quot;/&gt;&lt;property id=&quot;20307&quot; value=&quot;270&quot;/&gt;&lt;/object&gt;&lt;object type=&quot;3&quot; unique_id=&quot;10030&quot;&gt;&lt;property id=&quot;20148&quot; value=&quot;5&quot;/&gt;&lt;property id=&quot;20300&quot; value=&quot;Slide 28 - &amp;quot;Succinoadenosine  Sub-network&amp;quot;&quot;/&gt;&lt;property id=&quot;20307&quot; value=&quot;271&quot;/&gt;&lt;/object&gt;&lt;object type=&quot;3&quot; unique_id=&quot;10031&quot;&gt;&lt;property id=&quot;20148&quot; value=&quot;5&quot;/&gt;&lt;property id=&quot;20300&quot; value=&quot;Slide 29 - &amp;quot;Purine Biosynthesis&amp;quot;&quot;/&gt;&lt;property id=&quot;20307&quot; value=&quot;272&quot;/&gt;&lt;/object&gt;&lt;object type=&quot;3&quot; unique_id=&quot;10032&quot;&gt;&lt;property id=&quot;20148&quot; value=&quot;5&quot;/&gt;&lt;property id=&quot;20300&quot; value=&quot;Slide 30 - &amp;quot;S-Adenosylmethionine  Sub-network&amp;quot;&quot;/&gt;&lt;property id=&quot;20307&quot; value=&quot;273&quot;/&gt;&lt;/object&gt;&lt;object type=&quot;3&quot; unique_id=&quot;10033&quot;&gt;&lt;property id=&quot;20148&quot; value=&quot;5&quot;/&gt;&lt;property id=&quot;20300&quot; value=&quot;Slide 31 - &amp;quot;Cysteine-Methionine pathway&amp;quot;&quot;/&gt;&lt;property id=&quot;20307&quot; value=&quot;296&quot;/&gt;&lt;/object&gt;&lt;object type=&quot;3&quot; unique_id=&quot;10034&quot;&gt;&lt;property id=&quot;20148&quot; value=&quot;5&quot;/&gt;&lt;property id=&quot;20300&quot; value=&quot;Slide 32 - &amp;quot;S-Adenosylmethionine  Sub-network&amp;quot;&quot;/&gt;&lt;property id=&quot;20307&quot; value=&quot;297&quot;/&gt;&lt;/object&gt;&lt;object type=&quot;3&quot; unique_id=&quot;10035&quot;&gt;&lt;property id=&quot;20148&quot; value=&quot;5&quot;/&gt;&lt;property id=&quot;20300&quot; value=&quot;Slide 33 - &amp;quot;Summary&amp;quot;&quot;/&gt;&lt;property id=&quot;20307&quot; value=&quot;274&quot;/&gt;&lt;/object&gt;&lt;object type=&quot;3&quot; unique_id=&quot;10036&quot;&gt;&lt;property id=&quot;20148&quot; value=&quot;5&quot;/&gt;&lt;property id=&quot;20300&quot; value=&quot;Slide 34 - &amp;quot;Future Directions&amp;quot;&quot;/&gt;&lt;property id=&quot;20307&quot; value=&quot;292&quot;/&gt;&lt;/object&gt;&lt;/object&gt;&lt;object type=&quot;8&quot; unique_id=&quot;10072&quot;&gt;&lt;/object&gt;&lt;/object&gt;&lt;/database&gt;"/>
  <p:tag name="MMPROD_NEXTUNIQUEID" val="10009"/>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2160</TotalTime>
  <Words>2483</Words>
  <Application>Microsoft Office PowerPoint</Application>
  <PresentationFormat>On-screen Show (4:3)</PresentationFormat>
  <Paragraphs>894</Paragraphs>
  <Slides>38</Slides>
  <Notes>35</Notes>
  <HiddenSlides>0</HiddenSlides>
  <MMClips>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Office Theme</vt:lpstr>
      <vt:lpstr>1_Office Theme</vt:lpstr>
      <vt:lpstr>About OMICS Group</vt:lpstr>
      <vt:lpstr>About OMICS International Conferences</vt:lpstr>
      <vt:lpstr>METABOLOMIC STUDY OF THE ACUTE INFLAMMATORY RESPONSE IN A PORCINE MODEL OF COMBAT TRAUMA INJURY</vt:lpstr>
      <vt:lpstr>Trauma Injury</vt:lpstr>
      <vt:lpstr>Profile of Combat Trauma</vt:lpstr>
      <vt:lpstr>Profile of Combat Trauma</vt:lpstr>
      <vt:lpstr>Secondary Complications  After Injury</vt:lpstr>
      <vt:lpstr>Traumatic Hemorrhagic  Shock (THS)</vt:lpstr>
      <vt:lpstr>Inflammatory Response</vt:lpstr>
      <vt:lpstr>Metabolomics</vt:lpstr>
      <vt:lpstr>Common Analytical  Platforms</vt:lpstr>
      <vt:lpstr>LC-MS and NMR in Metabolomics</vt:lpstr>
      <vt:lpstr>Objectives</vt:lpstr>
      <vt:lpstr>Injury Protocol</vt:lpstr>
      <vt:lpstr>Instrumental Analysis</vt:lpstr>
      <vt:lpstr>Data Processing &amp; Analysis</vt:lpstr>
      <vt:lpstr>Slide 17</vt:lpstr>
      <vt:lpstr>NMR: PCA Analysis</vt:lpstr>
      <vt:lpstr>NMR: OPLS-DA Analysis</vt:lpstr>
      <vt:lpstr>LC-MS Chromatograms</vt:lpstr>
      <vt:lpstr>LC-MS Analysis - OPLS-DA Score Plots</vt:lpstr>
      <vt:lpstr>LC-MS Analysis - Significant Features</vt:lpstr>
      <vt:lpstr>LC-MS Analysis</vt:lpstr>
      <vt:lpstr>Pathway Analysis</vt:lpstr>
      <vt:lpstr>Network Analysis</vt:lpstr>
      <vt:lpstr>Correlation Analysis</vt:lpstr>
      <vt:lpstr>Correlation Analysis Metabolites showing correlations with inflammatory and organ damage markers</vt:lpstr>
      <vt:lpstr>Correlation Network </vt:lpstr>
      <vt:lpstr>Correlation Network </vt:lpstr>
      <vt:lpstr>1-methyluric Acid Sub-network</vt:lpstr>
      <vt:lpstr>Succinoadenosine  Sub-network</vt:lpstr>
      <vt:lpstr>Purine Biosynthesis</vt:lpstr>
      <vt:lpstr>S-Adenosylmethionine (S-AME) Sub-network</vt:lpstr>
      <vt:lpstr>Cysteine-Methionine pathway</vt:lpstr>
      <vt:lpstr>S-Adenosylmethionine  Sub-network</vt:lpstr>
      <vt:lpstr>Summary</vt:lpstr>
      <vt:lpstr>Slide 37</vt:lpstr>
      <vt:lpstr>Let Us Meet Again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METABOLOMIC STUDY OF THE ACUTE INFLAMMATORY RESPONSE IN A PORCINE (PIG) MODEL OF COMBAT TRAUMA INJURY</dc:title>
  <dc:creator>Karenski</dc:creator>
  <cp:lastModifiedBy>Abdul Tawwab</cp:lastModifiedBy>
  <cp:revision>141</cp:revision>
  <dcterms:created xsi:type="dcterms:W3CDTF">2015-03-17T10:12:45Z</dcterms:created>
  <dcterms:modified xsi:type="dcterms:W3CDTF">2015-05-08T06:01:20Z</dcterms:modified>
</cp:coreProperties>
</file>