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651" r:id="rId2"/>
    <p:sldId id="652" r:id="rId3"/>
    <p:sldId id="491" r:id="rId4"/>
    <p:sldId id="633" r:id="rId5"/>
    <p:sldId id="646" r:id="rId6"/>
    <p:sldId id="529" r:id="rId7"/>
    <p:sldId id="561" r:id="rId8"/>
    <p:sldId id="343" r:id="rId9"/>
    <p:sldId id="650" r:id="rId10"/>
    <p:sldId id="345" r:id="rId11"/>
    <p:sldId id="300" r:id="rId12"/>
    <p:sldId id="347" r:id="rId13"/>
    <p:sldId id="554" r:id="rId14"/>
    <p:sldId id="443" r:id="rId15"/>
    <p:sldId id="635" r:id="rId16"/>
    <p:sldId id="451" r:id="rId17"/>
    <p:sldId id="637" r:id="rId18"/>
    <p:sldId id="460" r:id="rId19"/>
    <p:sldId id="532" r:id="rId20"/>
    <p:sldId id="604" r:id="rId21"/>
    <p:sldId id="606" r:id="rId22"/>
    <p:sldId id="607" r:id="rId23"/>
    <p:sldId id="616" r:id="rId24"/>
    <p:sldId id="643" r:id="rId25"/>
    <p:sldId id="618" r:id="rId26"/>
    <p:sldId id="617" r:id="rId27"/>
    <p:sldId id="629" r:id="rId28"/>
    <p:sldId id="631" r:id="rId29"/>
    <p:sldId id="623" r:id="rId30"/>
    <p:sldId id="648" r:id="rId31"/>
    <p:sldId id="653" r:id="rId32"/>
    <p:sldId id="654" r:id="rId3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a:srgbClr val="66FFFF"/>
    <a:srgbClr val="9900FF"/>
    <a:srgbClr val="0099FF"/>
    <a:srgbClr val="FF9933"/>
    <a:srgbClr val="99FFCC"/>
    <a:srgbClr val="FFFF66"/>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2" autoAdjust="0"/>
    <p:restoredTop sz="94636" autoAdjust="0"/>
  </p:normalViewPr>
  <p:slideViewPr>
    <p:cSldViewPr>
      <p:cViewPr>
        <p:scale>
          <a:sx n="100" d="100"/>
          <a:sy n="100" d="100"/>
        </p:scale>
        <p:origin x="-516" y="11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9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699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71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699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99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699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CBBFE92-C974-4991-AE38-A1BF11CD7B80}" type="slidenum">
              <a:rPr lang="en-US"/>
              <a:pPr>
                <a:defRPr/>
              </a:pPr>
              <a:t>‹#›</a:t>
            </a:fld>
            <a:endParaRPr lang="en-US"/>
          </a:p>
        </p:txBody>
      </p:sp>
    </p:spTree>
    <p:extLst>
      <p:ext uri="{BB962C8B-B14F-4D97-AF65-F5344CB8AC3E}">
        <p14:creationId xmlns:p14="http://schemas.microsoft.com/office/powerpoint/2010/main" val="24014337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6F681F8-F3F4-447A-9845-497C3A9F175D}" type="slidenum">
              <a:rPr lang="en-US" smtClean="0"/>
              <a:pPr/>
              <a:t>6</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zh-TW"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0" y="303213"/>
            <a:ext cx="1588" cy="1587"/>
          </a:xfrm>
          <a:solidFill>
            <a:srgbClr val="FFFFFF"/>
          </a:solidFill>
          <a:ln/>
        </p:spPr>
      </p:sp>
      <p:sp>
        <p:nvSpPr>
          <p:cNvPr id="49155" name="Rectangle 3"/>
          <p:cNvSpPr>
            <a:spLocks noGrp="1" noChangeArrowheads="1"/>
          </p:cNvSpPr>
          <p:nvPr>
            <p:ph type="body" idx="1"/>
          </p:nvPr>
        </p:nvSpPr>
        <p:spPr>
          <a:xfrm>
            <a:off x="503238" y="4316413"/>
            <a:ext cx="5856287" cy="4060825"/>
          </a:xfrm>
          <a:noFill/>
          <a:ln/>
        </p:spPr>
        <p:txBody>
          <a:bodyPr wrap="none" anchor="ctr"/>
          <a:lstStyle/>
          <a:p>
            <a:pPr defTabSz="457200"/>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76930" indent="-76930" eaLnBrk="1">
              <a:lnSpc>
                <a:spcPct val="93000"/>
              </a:lnSpc>
              <a:spcBef>
                <a:spcPct val="0"/>
              </a:spcBef>
              <a:buSzPct val="45000"/>
              <a:tabLst>
                <a:tab pos="649628" algn="l"/>
                <a:tab pos="1299256" algn="l"/>
                <a:tab pos="1948884" algn="l"/>
                <a:tab pos="2598511" algn="l"/>
                <a:tab pos="3248139" algn="l"/>
                <a:tab pos="3897767" algn="l"/>
                <a:tab pos="4547395" algn="l"/>
              </a:tabLst>
            </a:pPr>
            <a:r>
              <a:rPr lang="en-GB" altLang="en-US">
                <a:latin typeface="Arial" charset="0"/>
                <a:ea typeface="msgothic" charset="0"/>
                <a:cs typeface="msgothic" charset="0"/>
              </a:rPr>
              <a:t>Concentration-response curves for coronary flow (expressed as percent change from baseline) for adenosine (A), NECA (B), and CGS-21680 (C) in isolated perfused mouse hearts. Open circles represent wild-type (WT) hearts and closed squares represent A2A receptor knockout (KO) hearts. Values are means ± SE. *Significant differences between WT and A2AKO groups, P &lt; 0.05.</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76930" indent="-76930" eaLnBrk="1">
              <a:lnSpc>
                <a:spcPct val="93000"/>
              </a:lnSpc>
              <a:spcBef>
                <a:spcPct val="0"/>
              </a:spcBef>
              <a:buSzPct val="45000"/>
              <a:tabLst>
                <a:tab pos="649628" algn="l"/>
                <a:tab pos="1299256" algn="l"/>
                <a:tab pos="1948884" algn="l"/>
                <a:tab pos="2598511" algn="l"/>
                <a:tab pos="3248139" algn="l"/>
                <a:tab pos="3897767" algn="l"/>
                <a:tab pos="4547395" algn="l"/>
              </a:tabLst>
            </a:pPr>
            <a:r>
              <a:rPr lang="en-GB" altLang="en-US">
                <a:latin typeface="Arial" charset="0"/>
                <a:ea typeface="msgothic" charset="0"/>
                <a:cs typeface="msgothic" charset="0"/>
              </a:rPr>
              <a:t>Concentration-dependent coronary vascular effects of adenosine (A), 2-[p-(2-carboxyethyl)]phenylethylamino-5′-N-ethylcarboxyamido-adenosine (CGS-21680) (B), and 2-chloro-N 6-(3-iodobenzyl)-adenosine-5′-N-methyluronamide (Cl-IB-MECA) (C) in isolated hearts from both wild-type (WT) and A3 receptor knockout (A3KO) mice. Symbols represent means ± SE of 5–8 experiments. Concentration-response curve for coronary flow was constructed noncumulatively. y-Axis, changes in the coronary flow are expressed as %change from immediate baseline value that was assigned as 100%; x-axis, the molar concentration of agonists on a logarithmic scale. *P &lt; 0.05 vs. corresponding WT value.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76930" indent="-76930" eaLnBrk="1">
              <a:lnSpc>
                <a:spcPct val="93000"/>
              </a:lnSpc>
              <a:spcBef>
                <a:spcPct val="0"/>
              </a:spcBef>
              <a:buSzPct val="45000"/>
              <a:tabLst>
                <a:tab pos="649628" algn="l"/>
                <a:tab pos="1299256" algn="l"/>
                <a:tab pos="1948884" algn="l"/>
                <a:tab pos="2598511" algn="l"/>
                <a:tab pos="3248139" algn="l"/>
                <a:tab pos="3897767" algn="l"/>
                <a:tab pos="4547395" algn="l"/>
              </a:tabLst>
            </a:pPr>
            <a:r>
              <a:rPr lang="en-GB" altLang="en-US">
                <a:latin typeface="Arial" pitchFamily="34" charset="0"/>
                <a:ea typeface="msgothic" charset="0"/>
                <a:cs typeface="msgothic" charset="0"/>
              </a:rPr>
              <a:t>H</a:t>
            </a:r>
            <a:r>
              <a:rPr lang="en-GB" altLang="en-US" baseline="-33000">
                <a:latin typeface="Arial" pitchFamily="34" charset="0"/>
                <a:ea typeface="msgothic" charset="0"/>
                <a:cs typeface="msgothic" charset="0"/>
              </a:rPr>
              <a:t>2</a:t>
            </a:r>
            <a:r>
              <a:rPr lang="en-GB" altLang="en-US">
                <a:latin typeface="Arial" pitchFamily="34" charset="0"/>
                <a:ea typeface="msgothic" charset="0"/>
                <a:cs typeface="msgothic" charset="0"/>
              </a:rPr>
              <a:t>O</a:t>
            </a:r>
            <a:r>
              <a:rPr lang="en-GB" altLang="en-US" baseline="-33000">
                <a:latin typeface="Arial" pitchFamily="34" charset="0"/>
                <a:ea typeface="msgothic" charset="0"/>
                <a:cs typeface="msgothic" charset="0"/>
              </a:rPr>
              <a:t>2</a:t>
            </a:r>
            <a:r>
              <a:rPr lang="en-GB" altLang="en-US">
                <a:latin typeface="Arial" pitchFamily="34" charset="0"/>
                <a:ea typeface="msgothic" charset="0"/>
                <a:cs typeface="msgothic" charset="0"/>
              </a:rPr>
              <a:t> activates K</a:t>
            </a:r>
            <a:r>
              <a:rPr lang="en-GB" altLang="en-US" baseline="-33000">
                <a:latin typeface="Arial" pitchFamily="34" charset="0"/>
                <a:ea typeface="msgothic" charset="0"/>
                <a:cs typeface="msgothic" charset="0"/>
              </a:rPr>
              <a:t>ATP</a:t>
            </a:r>
            <a:r>
              <a:rPr lang="en-GB" altLang="en-US">
                <a:latin typeface="Arial" pitchFamily="34" charset="0"/>
                <a:ea typeface="msgothic" charset="0"/>
                <a:cs typeface="msgothic" charset="0"/>
              </a:rPr>
              <a:t> channels in smooth muscle cells. </a:t>
            </a:r>
            <a:r>
              <a:rPr lang="en-GB" altLang="en-US" i="1">
                <a:latin typeface="Arial" pitchFamily="34" charset="0"/>
                <a:ea typeface="msgothic" charset="0"/>
                <a:cs typeface="msgothic" charset="0"/>
              </a:rPr>
              <a:t>A</a:t>
            </a:r>
            <a:r>
              <a:rPr lang="en-GB" altLang="en-US">
                <a:latin typeface="Arial" pitchFamily="34" charset="0"/>
                <a:ea typeface="msgothic" charset="0"/>
                <a:cs typeface="msgothic" charset="0"/>
              </a:rPr>
              <a:t>: representative trace showing effect of H</a:t>
            </a:r>
            <a:r>
              <a:rPr lang="en-GB" altLang="en-US" baseline="-33000">
                <a:latin typeface="Arial" pitchFamily="34" charset="0"/>
                <a:ea typeface="msgothic" charset="0"/>
                <a:cs typeface="msgothic" charset="0"/>
              </a:rPr>
              <a:t>2</a:t>
            </a:r>
            <a:r>
              <a:rPr lang="en-GB" altLang="en-US">
                <a:latin typeface="Arial" pitchFamily="34" charset="0"/>
                <a:ea typeface="msgothic" charset="0"/>
                <a:cs typeface="msgothic" charset="0"/>
              </a:rPr>
              <a:t>O</a:t>
            </a:r>
            <a:r>
              <a:rPr lang="en-GB" altLang="en-US" baseline="-33000">
                <a:latin typeface="Arial" pitchFamily="34" charset="0"/>
                <a:ea typeface="msgothic" charset="0"/>
                <a:cs typeface="msgothic" charset="0"/>
              </a:rPr>
              <a:t>2</a:t>
            </a:r>
            <a:r>
              <a:rPr lang="en-GB" altLang="en-US">
                <a:latin typeface="Arial" pitchFamily="34" charset="0"/>
                <a:ea typeface="msgothic" charset="0"/>
                <a:cs typeface="msgothic" charset="0"/>
              </a:rPr>
              <a:t> (1 mM) to increase K</a:t>
            </a:r>
            <a:r>
              <a:rPr lang="en-GB" altLang="en-US" baseline="-33000">
                <a:latin typeface="Arial" pitchFamily="34" charset="0"/>
                <a:ea typeface="msgothic" charset="0"/>
                <a:cs typeface="msgothic" charset="0"/>
              </a:rPr>
              <a:t>ATP</a:t>
            </a:r>
            <a:r>
              <a:rPr lang="en-GB" altLang="en-US">
                <a:latin typeface="Arial" pitchFamily="34" charset="0"/>
                <a:ea typeface="msgothic" charset="0"/>
                <a:cs typeface="msgothic" charset="0"/>
              </a:rPr>
              <a:t> current. </a:t>
            </a:r>
            <a:r>
              <a:rPr lang="en-GB" altLang="en-US" i="1">
                <a:latin typeface="Arial" pitchFamily="34" charset="0"/>
                <a:ea typeface="msgothic" charset="0"/>
                <a:cs typeface="msgothic" charset="0"/>
              </a:rPr>
              <a:t>B</a:t>
            </a:r>
            <a:r>
              <a:rPr lang="en-GB" altLang="en-US">
                <a:latin typeface="Arial" pitchFamily="34" charset="0"/>
                <a:ea typeface="msgothic" charset="0"/>
                <a:cs typeface="msgothic" charset="0"/>
              </a:rPr>
              <a:t>: group data (cells from </a:t>
            </a:r>
            <a:r>
              <a:rPr lang="en-GB" altLang="en-US" i="1">
                <a:latin typeface="Arial" pitchFamily="34" charset="0"/>
                <a:ea typeface="msgothic" charset="0"/>
                <a:cs typeface="msgothic" charset="0"/>
              </a:rPr>
              <a:t>n</a:t>
            </a:r>
            <a:r>
              <a:rPr lang="en-GB" altLang="en-US">
                <a:latin typeface="Arial" pitchFamily="34" charset="0"/>
                <a:ea typeface="msgothic" charset="0"/>
                <a:cs typeface="msgothic" charset="0"/>
              </a:rPr>
              <a:t> = 5 mice) illustrate effect of H</a:t>
            </a:r>
            <a:r>
              <a:rPr lang="en-GB" altLang="en-US" baseline="-33000">
                <a:latin typeface="Arial" pitchFamily="34" charset="0"/>
                <a:ea typeface="msgothic" charset="0"/>
                <a:cs typeface="msgothic" charset="0"/>
              </a:rPr>
              <a:t>2</a:t>
            </a:r>
            <a:r>
              <a:rPr lang="en-GB" altLang="en-US">
                <a:latin typeface="Arial" pitchFamily="34" charset="0"/>
                <a:ea typeface="msgothic" charset="0"/>
                <a:cs typeface="msgothic" charset="0"/>
              </a:rPr>
              <a:t>O</a:t>
            </a:r>
            <a:r>
              <a:rPr lang="en-GB" altLang="en-US" baseline="-33000">
                <a:latin typeface="Arial" pitchFamily="34" charset="0"/>
                <a:ea typeface="msgothic" charset="0"/>
                <a:cs typeface="msgothic" charset="0"/>
              </a:rPr>
              <a:t>2</a:t>
            </a:r>
            <a:r>
              <a:rPr lang="en-GB" altLang="en-US">
                <a:latin typeface="Arial" pitchFamily="34" charset="0"/>
                <a:ea typeface="msgothic" charset="0"/>
                <a:cs typeface="msgothic" charset="0"/>
              </a:rPr>
              <a:t> on K</a:t>
            </a:r>
            <a:r>
              <a:rPr lang="en-GB" altLang="en-US" baseline="-33000">
                <a:latin typeface="Arial" pitchFamily="34" charset="0"/>
                <a:ea typeface="msgothic" charset="0"/>
                <a:cs typeface="msgothic" charset="0"/>
              </a:rPr>
              <a:t>ATP</a:t>
            </a:r>
            <a:r>
              <a:rPr lang="en-GB" altLang="en-US">
                <a:latin typeface="Arial" pitchFamily="34" charset="0"/>
                <a:ea typeface="msgothic" charset="0"/>
                <a:cs typeface="msgothic" charset="0"/>
              </a:rPr>
              <a:t> current relative to pinacidil (10 μM). </a:t>
            </a:r>
            <a:r>
              <a:rPr lang="en-GB" altLang="en-US" i="1">
                <a:latin typeface="Arial" pitchFamily="34" charset="0"/>
                <a:ea typeface="msgothic" charset="0"/>
                <a:cs typeface="msgothic" charset="0"/>
              </a:rPr>
              <a:t>C</a:t>
            </a:r>
            <a:r>
              <a:rPr lang="en-GB" altLang="en-US">
                <a:latin typeface="Arial" pitchFamily="34" charset="0"/>
                <a:ea typeface="msgothic" charset="0"/>
                <a:cs typeface="msgothic" charset="0"/>
              </a:rPr>
              <a:t>: group data (</a:t>
            </a:r>
            <a:r>
              <a:rPr lang="en-GB" altLang="en-US" i="1">
                <a:latin typeface="Arial" pitchFamily="34" charset="0"/>
                <a:ea typeface="msgothic" charset="0"/>
                <a:cs typeface="msgothic" charset="0"/>
              </a:rPr>
              <a:t>n</a:t>
            </a:r>
            <a:r>
              <a:rPr lang="en-GB" altLang="en-US">
                <a:latin typeface="Arial" pitchFamily="34" charset="0"/>
                <a:ea typeface="msgothic" charset="0"/>
                <a:cs typeface="msgothic" charset="0"/>
              </a:rPr>
              <a:t> = 4) demonstrate the effect of glibenclamide (10 μM) on H</a:t>
            </a:r>
            <a:r>
              <a:rPr lang="en-GB" altLang="en-US" baseline="-33000">
                <a:latin typeface="Arial" pitchFamily="34" charset="0"/>
                <a:ea typeface="msgothic" charset="0"/>
                <a:cs typeface="msgothic" charset="0"/>
              </a:rPr>
              <a:t>2</a:t>
            </a:r>
            <a:r>
              <a:rPr lang="en-GB" altLang="en-US">
                <a:latin typeface="Arial" pitchFamily="34" charset="0"/>
                <a:ea typeface="msgothic" charset="0"/>
                <a:cs typeface="msgothic" charset="0"/>
              </a:rPr>
              <a:t>O</a:t>
            </a:r>
            <a:r>
              <a:rPr lang="en-GB" altLang="en-US" baseline="-33000">
                <a:latin typeface="Arial" pitchFamily="34" charset="0"/>
                <a:ea typeface="msgothic" charset="0"/>
                <a:cs typeface="msgothic" charset="0"/>
              </a:rPr>
              <a:t>2</a:t>
            </a:r>
            <a:r>
              <a:rPr lang="en-GB" altLang="en-US">
                <a:latin typeface="Arial" pitchFamily="34" charset="0"/>
                <a:ea typeface="msgothic" charset="0"/>
                <a:cs typeface="msgothic" charset="0"/>
              </a:rPr>
              <a:t>-mediated increase in coronary flow of WT hearts. * and # indicate </a:t>
            </a:r>
            <a:r>
              <a:rPr lang="en-GB" altLang="en-US" i="1">
                <a:latin typeface="Arial" pitchFamily="34" charset="0"/>
                <a:ea typeface="msgothic" charset="0"/>
                <a:cs typeface="msgothic" charset="0"/>
              </a:rPr>
              <a:t>P</a:t>
            </a:r>
            <a:r>
              <a:rPr lang="en-GB" altLang="en-US">
                <a:latin typeface="Arial" pitchFamily="34" charset="0"/>
                <a:ea typeface="msgothic" charset="0"/>
                <a:cs typeface="msgothic" charset="0"/>
              </a:rPr>
              <a:t> &lt; 0.05 vs. WT and H</a:t>
            </a:r>
            <a:r>
              <a:rPr lang="en-GB" altLang="en-US" baseline="-33000">
                <a:latin typeface="Arial" pitchFamily="34" charset="0"/>
                <a:ea typeface="msgothic" charset="0"/>
                <a:cs typeface="msgothic" charset="0"/>
              </a:rPr>
              <a:t>2</a:t>
            </a:r>
            <a:r>
              <a:rPr lang="en-GB" altLang="en-US">
                <a:latin typeface="Arial" pitchFamily="34" charset="0"/>
                <a:ea typeface="msgothic" charset="0"/>
                <a:cs typeface="msgothic" charset="0"/>
              </a:rPr>
              <a:t>O</a:t>
            </a:r>
            <a:r>
              <a:rPr lang="en-GB" altLang="en-US" baseline="-33000">
                <a:latin typeface="Arial" pitchFamily="34" charset="0"/>
                <a:ea typeface="msgothic" charset="0"/>
                <a:cs typeface="msgothic" charset="0"/>
              </a:rPr>
              <a:t>2</a:t>
            </a:r>
            <a:r>
              <a:rPr lang="en-GB" altLang="en-US">
                <a:latin typeface="Arial" pitchFamily="34" charset="0"/>
                <a:ea typeface="msgothic" charset="0"/>
                <a:cs typeface="msgothic" charset="0"/>
              </a:rPr>
              <a:t> effect, respectively.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5D0F87-2090-4E82-BE28-61F139EB3F9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A69181-6E1C-49AC-89F9-C1F9D21A465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461A23-543D-43B4-B4EE-2F856B5D31A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90691A6-647D-4376-B67D-2FEDCA1E99EC}"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C3B58AEE-C515-42DA-A784-D8EF1BE42B6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F65CB5-6211-4B86-83F2-B27CE00F1CB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F9003B-A1AD-4564-87A2-A1076B0C76C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5CC6179-EDB8-4438-95D1-AEC35EB91C1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6C439F8-CF9C-4193-84CD-814FBAC76DD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EFC3691-396F-4A5A-9532-35569A44308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0E2C9B8-E89B-4115-A65F-EB93D99A18F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99449BE-F349-4EA7-B5CB-E9D2FD967EA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ADF0805-8498-41E8-9A69-48733BB136C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6FF"/>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41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DA53AB2-0DCD-41A3-8EAA-D6856B04293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2.xml"/><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2.png"/><Relationship Id="rId4" Type="http://schemas.openxmlformats.org/officeDocument/2006/relationships/image" Target="../media/image13.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15.wmf"/><Relationship Id="rId5" Type="http://schemas.openxmlformats.org/officeDocument/2006/relationships/oleObject" Target="../embeddings/oleObject4.bin"/><Relationship Id="rId4" Type="http://schemas.openxmlformats.org/officeDocument/2006/relationships/image" Target="../media/image14.wmf"/><Relationship Id="rId9" Type="http://schemas.openxmlformats.org/officeDocument/2006/relationships/image" Target="../media/image2.png"/></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2.png"/><Relationship Id="rId4" Type="http://schemas.openxmlformats.org/officeDocument/2006/relationships/image" Target="../media/image17.emf"/></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e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21.wmf"/><Relationship Id="rId5" Type="http://schemas.openxmlformats.org/officeDocument/2006/relationships/oleObject" Target="../embeddings/oleObject8.bin"/><Relationship Id="rId4" Type="http://schemas.openxmlformats.org/officeDocument/2006/relationships/image" Target="../media/image20.wmf"/><Relationship Id="rId9"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image" Target="../media/image1.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conferenceseries.com/" TargetMode="External"/><Relationship Id="rId2" Type="http://schemas.openxmlformats.org/officeDocument/2006/relationships/hyperlink" Target="http://cardiology.conferenceseries.com/" TargetMode="External"/><Relationship Id="rId1" Type="http://schemas.openxmlformats.org/officeDocument/2006/relationships/slideLayout" Target="../slideLayouts/slideLayout2.xml"/><Relationship Id="rId4" Type="http://schemas.openxmlformats.org/officeDocument/2006/relationships/hyperlink" Target="http://www.conferenceseries.com/clinical-research-conferences.php"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428625"/>
            <a:ext cx="8186737" cy="1143000"/>
          </a:xfrm>
          <a:ln w="3175"/>
        </p:spPr>
        <p:txBody>
          <a:bodyPr/>
          <a:lstStyle/>
          <a:p>
            <a:pPr>
              <a:defRPr/>
            </a:pPr>
            <a:r>
              <a:rPr lang="en-US" sz="3600" b="1" dirty="0" smtClean="0">
                <a:solidFill>
                  <a:srgbClr val="FFFF00"/>
                </a:solidFill>
                <a:latin typeface="Baskerville Old Face" pitchFamily="18" charset="0"/>
              </a:rPr>
              <a:t>About OMICS Group</a:t>
            </a:r>
            <a:endParaRPr lang="en-US" sz="3600" b="1" dirty="0">
              <a:solidFill>
                <a:srgbClr val="FFFF00"/>
              </a:solidFill>
              <a:latin typeface="Baskerville Old Face" pitchFamily="18" charset="0"/>
            </a:endParaRPr>
          </a:p>
        </p:txBody>
      </p:sp>
      <p:sp>
        <p:nvSpPr>
          <p:cNvPr id="4" name="Content Placeholder 3"/>
          <p:cNvSpPr>
            <a:spLocks noGrp="1"/>
          </p:cNvSpPr>
          <p:nvPr>
            <p:ph idx="1"/>
          </p:nvPr>
        </p:nvSpPr>
        <p:spPr>
          <a:xfrm>
            <a:off x="304800" y="1295400"/>
            <a:ext cx="8534400" cy="52578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just">
              <a:buFont typeface="Arial" charset="0"/>
              <a:buNone/>
              <a:defRPr/>
            </a:pPr>
            <a:r>
              <a:rPr lang="en-US" sz="2000" b="1" dirty="0" smtClean="0">
                <a:latin typeface="+mj-lt"/>
              </a:rPr>
              <a:t>      </a:t>
            </a:r>
            <a:r>
              <a:rPr lang="en-US" sz="2000" dirty="0" smtClean="0">
                <a:latin typeface="+mj-lt"/>
              </a:rPr>
              <a:t>OMICS Group is an amalgamation of </a:t>
            </a:r>
            <a:r>
              <a:rPr lang="en-US" sz="2000" dirty="0" smtClean="0">
                <a:latin typeface="+mj-lt"/>
                <a:hlinkClick r:id="rId2" tooltip="Open Access publications"/>
              </a:rPr>
              <a:t>Open Access publications</a:t>
            </a:r>
            <a:r>
              <a:rPr lang="en-US" sz="2000" dirty="0" smtClean="0">
                <a:latin typeface="+mj-lt"/>
              </a:rPr>
              <a:t> and worldwide international science conferences and events. Established in the year 2007 with the sole aim of making the information on Sciences and technology ‘Open Access’, OMICS Group publishes 500 online open access </a:t>
            </a:r>
            <a:r>
              <a:rPr lang="en-US" sz="2000" dirty="0" smtClean="0">
                <a:latin typeface="+mj-lt"/>
                <a:hlinkClick r:id="rId3" tooltip="scholarly journals"/>
              </a:rPr>
              <a:t>scholarly journals</a:t>
            </a:r>
            <a:r>
              <a:rPr lang="en-US" sz="2000" dirty="0" smtClean="0">
                <a:latin typeface="+mj-lt"/>
              </a:rPr>
              <a:t>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500 </a:t>
            </a:r>
            <a:r>
              <a:rPr lang="en-US" sz="2000" dirty="0" smtClean="0">
                <a:latin typeface="+mj-lt"/>
                <a:hlinkClick r:id="rId4" tooltip="International conferences"/>
              </a:rPr>
              <a:t>International conferences</a:t>
            </a:r>
            <a:r>
              <a:rPr lang="en-US" sz="2000" dirty="0" smtClean="0">
                <a:latin typeface="+mj-lt"/>
              </a:rPr>
              <a:t> annually across the globe, where knowledge transfer takes place through debates, round table discussions, poster presentations, workshops, symposia and exhibitions</a:t>
            </a:r>
            <a:r>
              <a:rPr lang="en-US" sz="1800" dirty="0" smtClean="0">
                <a:latin typeface="+mj-lt"/>
              </a:rPr>
              <a:t>.</a:t>
            </a:r>
            <a:endParaRPr lang="en-US" sz="1800" dirty="0">
              <a:latin typeface="+mj-lt"/>
            </a:endParaRPr>
          </a:p>
        </p:txBody>
      </p:sp>
    </p:spTree>
    <p:extLst>
      <p:ext uri="{BB962C8B-B14F-4D97-AF65-F5344CB8AC3E}">
        <p14:creationId xmlns:p14="http://schemas.microsoft.com/office/powerpoint/2010/main" val="3651938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oronary sinus-ado"/>
          <p:cNvPicPr>
            <a:picLocks noChangeAspect="1" noChangeArrowheads="1"/>
          </p:cNvPicPr>
          <p:nvPr/>
        </p:nvPicPr>
        <p:blipFill>
          <a:blip r:embed="rId2" cstate="print"/>
          <a:srcRect/>
          <a:stretch>
            <a:fillRect/>
          </a:stretch>
        </p:blipFill>
        <p:spPr bwMode="auto">
          <a:xfrm>
            <a:off x="2459038" y="0"/>
            <a:ext cx="4694237" cy="6858000"/>
          </a:xfrm>
          <a:prstGeom prst="rect">
            <a:avLst/>
          </a:prstGeom>
          <a:noFill/>
          <a:ln w="9525">
            <a:noFill/>
            <a:miter lim="800000"/>
            <a:headEnd/>
            <a:tailEnd/>
          </a:ln>
        </p:spPr>
      </p:pic>
      <p:sp>
        <p:nvSpPr>
          <p:cNvPr id="27651" name="Rectangle 3"/>
          <p:cNvSpPr>
            <a:spLocks noChangeArrowheads="1"/>
          </p:cNvSpPr>
          <p:nvPr/>
        </p:nvSpPr>
        <p:spPr bwMode="auto">
          <a:xfrm>
            <a:off x="152400" y="1981200"/>
            <a:ext cx="2133600" cy="1187450"/>
          </a:xfrm>
          <a:prstGeom prst="rect">
            <a:avLst/>
          </a:prstGeom>
          <a:noFill/>
          <a:ln w="9525">
            <a:noFill/>
            <a:miter lim="800000"/>
            <a:headEnd/>
            <a:tailEnd/>
          </a:ln>
        </p:spPr>
        <p:txBody>
          <a:bodyPr>
            <a:spAutoFit/>
          </a:bodyPr>
          <a:lstStyle/>
          <a:p>
            <a:r>
              <a:rPr lang="en-US">
                <a:solidFill>
                  <a:schemeClr val="bg1"/>
                </a:solidFill>
                <a:latin typeface="CG Times" pitchFamily="18" charset="0"/>
                <a:cs typeface="Times New Roman" pitchFamily="18" charset="0"/>
              </a:rPr>
              <a:t>Driver </a:t>
            </a:r>
            <a:r>
              <a:rPr lang="en-US" i="1">
                <a:solidFill>
                  <a:schemeClr val="bg1"/>
                </a:solidFill>
                <a:latin typeface="CG Times" pitchFamily="18" charset="0"/>
                <a:cs typeface="Times New Roman" pitchFamily="18" charset="0"/>
              </a:rPr>
              <a:t>et.al. </a:t>
            </a:r>
            <a:r>
              <a:rPr lang="en-US">
                <a:solidFill>
                  <a:schemeClr val="bg1"/>
                </a:solidFill>
                <a:latin typeface="CG Times" pitchFamily="18" charset="0"/>
                <a:cs typeface="Times New Roman" pitchFamily="18" charset="0"/>
              </a:rPr>
              <a:t>Chest </a:t>
            </a:r>
            <a:r>
              <a:rPr lang="en-US" u="sng">
                <a:solidFill>
                  <a:schemeClr val="bg1"/>
                </a:solidFill>
                <a:latin typeface="CG Times" pitchFamily="18" charset="0"/>
                <a:cs typeface="Times New Roman" pitchFamily="18" charset="0"/>
              </a:rPr>
              <a:t>107</a:t>
            </a:r>
            <a:r>
              <a:rPr lang="en-US">
                <a:solidFill>
                  <a:schemeClr val="bg1"/>
                </a:solidFill>
                <a:latin typeface="CG Times" pitchFamily="18" charset="0"/>
                <a:cs typeface="Times New Roman" pitchFamily="18" charset="0"/>
              </a:rPr>
              <a:t>: 346-351, 1995</a:t>
            </a:r>
            <a:r>
              <a:rPr lang="en-US">
                <a:solidFill>
                  <a:schemeClr val="bg1"/>
                </a:solidFill>
              </a:rPr>
              <a:t> </a:t>
            </a:r>
          </a:p>
        </p:txBody>
      </p:sp>
      <p:pic>
        <p:nvPicPr>
          <p:cNvPr id="4" name="Picture 10" descr="C:\Documents and Settings\M-Elawady\Desktop\wvu_logo.gif"/>
          <p:cNvPicPr>
            <a:picLocks noChangeAspect="1" noChangeArrowheads="1"/>
          </p:cNvPicPr>
          <p:nvPr/>
        </p:nvPicPr>
        <p:blipFill>
          <a:blip r:embed="rId3" cstate="print"/>
          <a:srcRect/>
          <a:stretch>
            <a:fillRect/>
          </a:stretch>
        </p:blipFill>
        <p:spPr bwMode="auto">
          <a:xfrm>
            <a:off x="8458200" y="6172200"/>
            <a:ext cx="53340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685800" y="609600"/>
            <a:ext cx="4111625" cy="1143000"/>
          </a:xfrm>
          <a:prstGeom prst="rect">
            <a:avLst/>
          </a:prstGeom>
          <a:noFill/>
          <a:ln w="9525">
            <a:noFill/>
            <a:miter lim="800000"/>
            <a:headEnd/>
            <a:tailEnd/>
          </a:ln>
        </p:spPr>
        <p:txBody>
          <a:bodyPr lIns="92075" tIns="46038" rIns="92075" bIns="46038" anchor="ctr"/>
          <a:lstStyle/>
          <a:p>
            <a:pPr algn="ctr"/>
            <a:r>
              <a:rPr lang="en-US" sz="4400" b="1">
                <a:solidFill>
                  <a:schemeClr val="tx2"/>
                </a:solidFill>
              </a:rPr>
              <a:t>Men to Mice</a:t>
            </a:r>
          </a:p>
        </p:txBody>
      </p:sp>
      <p:sp>
        <p:nvSpPr>
          <p:cNvPr id="28675" name="Line 3"/>
          <p:cNvSpPr>
            <a:spLocks noChangeShapeType="1"/>
          </p:cNvSpPr>
          <p:nvPr/>
        </p:nvSpPr>
        <p:spPr bwMode="auto">
          <a:xfrm>
            <a:off x="946150" y="1600200"/>
            <a:ext cx="3589338" cy="0"/>
          </a:xfrm>
          <a:prstGeom prst="line">
            <a:avLst/>
          </a:prstGeom>
          <a:noFill/>
          <a:ln w="12700">
            <a:solidFill>
              <a:schemeClr val="hlink"/>
            </a:solidFill>
            <a:round/>
            <a:headEnd type="none" w="sm" len="sm"/>
            <a:tailEnd type="none" w="sm" len="sm"/>
          </a:ln>
        </p:spPr>
        <p:txBody>
          <a:bodyPr wrap="none" anchor="ctr"/>
          <a:lstStyle/>
          <a:p>
            <a:endParaRPr lang="en-US"/>
          </a:p>
        </p:txBody>
      </p:sp>
      <p:pic>
        <p:nvPicPr>
          <p:cNvPr id="28676" name="Picture 4" descr="shelfmice_jpg"/>
          <p:cNvPicPr>
            <a:picLocks noChangeAspect="1" noChangeArrowheads="1"/>
          </p:cNvPicPr>
          <p:nvPr/>
        </p:nvPicPr>
        <p:blipFill>
          <a:blip r:embed="rId2" cstate="print"/>
          <a:srcRect/>
          <a:stretch>
            <a:fillRect/>
          </a:stretch>
        </p:blipFill>
        <p:spPr bwMode="auto">
          <a:xfrm>
            <a:off x="5203825" y="447675"/>
            <a:ext cx="3046413" cy="5948363"/>
          </a:xfrm>
          <a:prstGeom prst="rect">
            <a:avLst/>
          </a:prstGeom>
          <a:noFill/>
          <a:ln w="9525">
            <a:noFill/>
            <a:miter lim="800000"/>
            <a:headEnd/>
            <a:tailEnd/>
          </a:ln>
        </p:spPr>
      </p:pic>
      <p:sp>
        <p:nvSpPr>
          <p:cNvPr id="28677" name="Rectangle 5"/>
          <p:cNvSpPr>
            <a:spLocks noChangeArrowheads="1"/>
          </p:cNvSpPr>
          <p:nvPr/>
        </p:nvSpPr>
        <p:spPr bwMode="auto">
          <a:xfrm>
            <a:off x="439738" y="1943100"/>
            <a:ext cx="4492625" cy="4495800"/>
          </a:xfrm>
          <a:prstGeom prst="rect">
            <a:avLst/>
          </a:prstGeom>
          <a:noFill/>
          <a:ln w="9525">
            <a:noFill/>
            <a:miter lim="800000"/>
            <a:headEnd/>
            <a:tailEnd/>
          </a:ln>
        </p:spPr>
        <p:txBody>
          <a:bodyPr lIns="92075" tIns="46038" rIns="92075" bIns="46038"/>
          <a:lstStyle/>
          <a:p>
            <a:pPr marL="342900" indent="-342900">
              <a:lnSpc>
                <a:spcPct val="110000"/>
              </a:lnSpc>
              <a:spcBef>
                <a:spcPct val="20000"/>
              </a:spcBef>
              <a:buFont typeface="Symbol" pitchFamily="18" charset="2"/>
              <a:buChar char="¨"/>
            </a:pPr>
            <a:endParaRPr lang="en-US" sz="2800">
              <a:solidFill>
                <a:schemeClr val="tx2"/>
              </a:solidFill>
            </a:endParaRPr>
          </a:p>
        </p:txBody>
      </p:sp>
      <p:sp>
        <p:nvSpPr>
          <p:cNvPr id="28678" name="Rectangle 6"/>
          <p:cNvSpPr>
            <a:spLocks noChangeArrowheads="1"/>
          </p:cNvSpPr>
          <p:nvPr/>
        </p:nvSpPr>
        <p:spPr bwMode="auto">
          <a:xfrm>
            <a:off x="627063" y="2074863"/>
            <a:ext cx="4213225" cy="4046537"/>
          </a:xfrm>
          <a:prstGeom prst="rect">
            <a:avLst/>
          </a:prstGeom>
          <a:noFill/>
          <a:ln w="9525">
            <a:noFill/>
            <a:miter lim="800000"/>
            <a:headEnd/>
            <a:tailEnd/>
          </a:ln>
        </p:spPr>
        <p:txBody>
          <a:bodyPr lIns="92075" tIns="46038" rIns="92075" bIns="46038"/>
          <a:lstStyle/>
          <a:p>
            <a:pPr marL="342900" indent="-342900">
              <a:lnSpc>
                <a:spcPct val="110000"/>
              </a:lnSpc>
              <a:spcBef>
                <a:spcPct val="20000"/>
              </a:spcBef>
              <a:buFont typeface="Symbol" pitchFamily="18" charset="2"/>
              <a:buChar char="¨"/>
            </a:pPr>
            <a:r>
              <a:rPr lang="en-US" sz="2800">
                <a:solidFill>
                  <a:schemeClr val="tx2"/>
                </a:solidFill>
              </a:rPr>
              <a:t>Advent of targeted gene modification</a:t>
            </a:r>
          </a:p>
          <a:p>
            <a:pPr marL="342900" indent="-342900">
              <a:lnSpc>
                <a:spcPct val="110000"/>
              </a:lnSpc>
              <a:spcBef>
                <a:spcPct val="20000"/>
              </a:spcBef>
              <a:buFont typeface="Symbol" pitchFamily="18" charset="2"/>
              <a:buChar char="¨"/>
            </a:pPr>
            <a:r>
              <a:rPr lang="en-US" sz="2800">
                <a:solidFill>
                  <a:schemeClr val="tx2"/>
                </a:solidFill>
              </a:rPr>
              <a:t>“Knockout”, “knockin”, transgenic models</a:t>
            </a:r>
          </a:p>
          <a:p>
            <a:pPr marL="342900" indent="-342900">
              <a:lnSpc>
                <a:spcPct val="110000"/>
              </a:lnSpc>
              <a:spcBef>
                <a:spcPct val="20000"/>
              </a:spcBef>
              <a:buFont typeface="Symbol" pitchFamily="18" charset="2"/>
              <a:buChar char="¨"/>
            </a:pPr>
            <a:r>
              <a:rPr lang="en-US" sz="2800">
                <a:solidFill>
                  <a:schemeClr val="tx2"/>
                </a:solidFill>
              </a:rPr>
              <a:t>among the most useful models for dissection of physiological pathways</a:t>
            </a:r>
          </a:p>
        </p:txBody>
      </p:sp>
      <p:sp>
        <p:nvSpPr>
          <p:cNvPr id="28679" name="Text Box 7"/>
          <p:cNvSpPr txBox="1">
            <a:spLocks noChangeArrowheads="1"/>
          </p:cNvSpPr>
          <p:nvPr/>
        </p:nvSpPr>
        <p:spPr bwMode="auto">
          <a:xfrm>
            <a:off x="381000" y="152400"/>
            <a:ext cx="1828800" cy="457200"/>
          </a:xfrm>
          <a:prstGeom prst="rect">
            <a:avLst/>
          </a:prstGeom>
          <a:noFill/>
          <a:ln w="9525">
            <a:noFill/>
            <a:miter lim="800000"/>
            <a:headEnd/>
            <a:tailEnd/>
          </a:ln>
        </p:spPr>
        <p:txBody>
          <a:bodyPr>
            <a:spAutoFit/>
          </a:bodyPr>
          <a:lstStyle/>
          <a:p>
            <a:r>
              <a:rPr lang="en-US" i="1"/>
              <a:t>Dr. Morrison</a:t>
            </a:r>
          </a:p>
        </p:txBody>
      </p:sp>
      <p:pic>
        <p:nvPicPr>
          <p:cNvPr id="8" name="Picture 10" descr="C:\Documents and Settings\M-Elawady\Desktop\wvu_logo.gif"/>
          <p:cNvPicPr>
            <a:picLocks noChangeAspect="1" noChangeArrowheads="1"/>
          </p:cNvPicPr>
          <p:nvPr/>
        </p:nvPicPr>
        <p:blipFill>
          <a:blip r:embed="rId3" cstate="print"/>
          <a:srcRect/>
          <a:stretch>
            <a:fillRect/>
          </a:stretch>
        </p:blipFill>
        <p:spPr bwMode="auto">
          <a:xfrm>
            <a:off x="8458200" y="6172200"/>
            <a:ext cx="53340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381000" y="2362200"/>
            <a:ext cx="8470900" cy="1066800"/>
          </a:xfrm>
          <a:prstGeom prst="rect">
            <a:avLst/>
          </a:prstGeom>
          <a:noFill/>
          <a:ln w="9525">
            <a:noFill/>
            <a:miter lim="800000"/>
            <a:headEnd/>
            <a:tailEnd/>
          </a:ln>
        </p:spPr>
        <p:txBody>
          <a:bodyPr wrap="none">
            <a:spAutoFit/>
          </a:bodyPr>
          <a:lstStyle/>
          <a:p>
            <a:r>
              <a:rPr lang="en-US" sz="3200">
                <a:solidFill>
                  <a:srgbClr val="FFFF00"/>
                </a:solidFill>
              </a:rPr>
              <a:t>Role of A</a:t>
            </a:r>
            <a:r>
              <a:rPr lang="en-US" sz="3200" baseline="-25000">
                <a:solidFill>
                  <a:srgbClr val="FFFF00"/>
                </a:solidFill>
              </a:rPr>
              <a:t>1 </a:t>
            </a:r>
            <a:r>
              <a:rPr lang="en-US" sz="3200">
                <a:solidFill>
                  <a:srgbClr val="FFFF00"/>
                </a:solidFill>
              </a:rPr>
              <a:t>Adenosine Receptor in CBF Regulation</a:t>
            </a:r>
          </a:p>
          <a:p>
            <a:r>
              <a:rPr lang="en-US" sz="3200">
                <a:solidFill>
                  <a:srgbClr val="FFFF00"/>
                </a:solidFill>
              </a:rPr>
              <a:t>			(using A</a:t>
            </a:r>
            <a:r>
              <a:rPr lang="en-US" sz="3200" baseline="-25000">
                <a:solidFill>
                  <a:srgbClr val="FFFF00"/>
                </a:solidFill>
              </a:rPr>
              <a:t>1</a:t>
            </a:r>
            <a:r>
              <a:rPr lang="en-US" sz="3200">
                <a:solidFill>
                  <a:srgbClr val="FFFF00"/>
                </a:solidFill>
              </a:rPr>
              <a:t> KO)</a:t>
            </a:r>
          </a:p>
        </p:txBody>
      </p:sp>
      <p:pic>
        <p:nvPicPr>
          <p:cNvPr id="3" name="Picture 10" descr="C:\Documents and Settings\M-Elawady\Desktop\wvu_logo.gif"/>
          <p:cNvPicPr>
            <a:picLocks noChangeAspect="1" noChangeArrowheads="1"/>
          </p:cNvPicPr>
          <p:nvPr/>
        </p:nvPicPr>
        <p:blipFill>
          <a:blip r:embed="rId2" cstate="print"/>
          <a:srcRect/>
          <a:stretch>
            <a:fillRect/>
          </a:stretch>
        </p:blipFill>
        <p:spPr bwMode="auto">
          <a:xfrm>
            <a:off x="8458200" y="6172200"/>
            <a:ext cx="53340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pic>
        <p:nvPicPr>
          <p:cNvPr id="30723" name="Picture 3"/>
          <p:cNvPicPr>
            <a:picLocks noChangeAspect="1" noChangeArrowheads="1"/>
          </p:cNvPicPr>
          <p:nvPr/>
        </p:nvPicPr>
        <p:blipFill>
          <a:blip r:embed="rId3" cstate="print"/>
          <a:srcRect/>
          <a:stretch>
            <a:fillRect/>
          </a:stretch>
        </p:blipFill>
        <p:spPr bwMode="auto">
          <a:xfrm>
            <a:off x="2862263" y="992188"/>
            <a:ext cx="3419475" cy="4873625"/>
          </a:xfrm>
          <a:prstGeom prst="rect">
            <a:avLst/>
          </a:prstGeom>
          <a:noFill/>
          <a:ln w="9525">
            <a:noFill/>
            <a:miter lim="800000"/>
            <a:headEnd/>
            <a:tailEnd/>
          </a:ln>
        </p:spPr>
      </p:pic>
      <p:sp>
        <p:nvSpPr>
          <p:cNvPr id="30724" name="Text Box 4"/>
          <p:cNvSpPr txBox="1">
            <a:spLocks noChangeArrowheads="1"/>
          </p:cNvSpPr>
          <p:nvPr/>
        </p:nvSpPr>
        <p:spPr bwMode="auto">
          <a:xfrm>
            <a:off x="179388" y="6678613"/>
            <a:ext cx="8783637" cy="119062"/>
          </a:xfrm>
          <a:prstGeom prst="rect">
            <a:avLst/>
          </a:prstGeom>
          <a:noFill/>
          <a:ln w="9525">
            <a:noFill/>
            <a:miter lim="800000"/>
            <a:headEnd/>
            <a:tailEnd/>
          </a:ln>
        </p:spPr>
        <p:txBody>
          <a:bodyPr lIns="0" tIns="0" rIns="0" bIns="0">
            <a:spAutoFit/>
          </a:bodyPr>
          <a:lstStyle/>
          <a:p>
            <a:pPr eaLnBrk="0" hangingPunct="0">
              <a:lnSpc>
                <a:spcPct val="97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800">
                <a:latin typeface="Arial" pitchFamily="34" charset="0"/>
              </a:rPr>
              <a:t>Copyright ©2006 American Physiological Society</a:t>
            </a:r>
          </a:p>
        </p:txBody>
      </p:sp>
      <p:sp>
        <p:nvSpPr>
          <p:cNvPr id="30725" name="Text Box 5"/>
          <p:cNvSpPr txBox="1">
            <a:spLocks noChangeArrowheads="1"/>
          </p:cNvSpPr>
          <p:nvPr/>
        </p:nvSpPr>
        <p:spPr bwMode="auto">
          <a:xfrm>
            <a:off x="228601" y="5973763"/>
            <a:ext cx="9221788" cy="238848"/>
          </a:xfrm>
          <a:prstGeom prst="rect">
            <a:avLst/>
          </a:prstGeom>
          <a:noFill/>
          <a:ln w="9525">
            <a:noFill/>
            <a:miter lim="800000"/>
            <a:headEnd/>
            <a:tailEnd/>
          </a:ln>
        </p:spPr>
        <p:txBody>
          <a:bodyPr wrap="square" lIns="0" tIns="0" rIns="0" bIns="0">
            <a:spAutoFit/>
          </a:bodyPr>
          <a:lstStyle/>
          <a:p>
            <a:pPr eaLnBrk="0" hangingPunct="0">
              <a:lnSpc>
                <a:spcPct val="97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b="1" dirty="0" err="1">
                <a:latin typeface="Arial" pitchFamily="34" charset="0"/>
              </a:rPr>
              <a:t>Tawfik</a:t>
            </a:r>
            <a:r>
              <a:rPr lang="en-GB" sz="1600" b="1" dirty="0">
                <a:latin typeface="Arial" pitchFamily="34" charset="0"/>
              </a:rPr>
              <a:t>, H. E. et al. Am J </a:t>
            </a:r>
            <a:r>
              <a:rPr lang="en-GB" sz="1600" b="1" dirty="0" err="1">
                <a:latin typeface="Arial" pitchFamily="34" charset="0"/>
              </a:rPr>
              <a:t>Physiol</a:t>
            </a:r>
            <a:r>
              <a:rPr lang="en-GB" sz="1600" b="1" dirty="0">
                <a:latin typeface="Arial" pitchFamily="34" charset="0"/>
              </a:rPr>
              <a:t> Heart Circ </a:t>
            </a:r>
            <a:r>
              <a:rPr lang="en-GB" sz="1600" b="1" dirty="0" err="1">
                <a:latin typeface="Arial" pitchFamily="34" charset="0"/>
              </a:rPr>
              <a:t>Physiol</a:t>
            </a:r>
            <a:r>
              <a:rPr lang="en-GB" sz="1600" b="1" dirty="0">
                <a:latin typeface="Arial" pitchFamily="34" charset="0"/>
              </a:rPr>
              <a:t> 291: H467-H472 </a:t>
            </a:r>
            <a:r>
              <a:rPr lang="en-GB" sz="1600" b="1" dirty="0" smtClean="0">
                <a:latin typeface="Arial" pitchFamily="34" charset="0"/>
              </a:rPr>
              <a:t>2006.</a:t>
            </a:r>
            <a:endParaRPr lang="en-GB" sz="1600" b="1" dirty="0">
              <a:latin typeface="Arial" pitchFamily="34" charset="0"/>
            </a:endParaRPr>
          </a:p>
        </p:txBody>
      </p:sp>
      <p:sp>
        <p:nvSpPr>
          <p:cNvPr id="30726" name="Text Box 6"/>
          <p:cNvSpPr txBox="1">
            <a:spLocks noChangeArrowheads="1"/>
          </p:cNvSpPr>
          <p:nvPr/>
        </p:nvSpPr>
        <p:spPr bwMode="auto">
          <a:xfrm>
            <a:off x="179388" y="304800"/>
            <a:ext cx="8783637" cy="473075"/>
          </a:xfrm>
          <a:prstGeom prst="rect">
            <a:avLst/>
          </a:prstGeom>
          <a:noFill/>
          <a:ln w="9525">
            <a:noFill/>
            <a:miter lim="800000"/>
            <a:headEnd/>
            <a:tailEnd/>
          </a:ln>
        </p:spPr>
        <p:txBody>
          <a:bodyPr lIns="0" tIns="0" rIns="0" bIns="0" anchor="ctr" anchorCtr="1">
            <a:spAutoFit/>
          </a:bodyPr>
          <a:lstStyle/>
          <a:p>
            <a:pPr algn="ctr" eaLnBrk="0" hangingPunct="0">
              <a:lnSpc>
                <a:spcPct val="97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b="1">
                <a:latin typeface="Arial" pitchFamily="34" charset="0"/>
              </a:rPr>
              <a:t>Concentration-response curves for 2-chloro-N6-cyclopentyladenosine (CCPA) on coronary flow (A) and heart rate (B) in isolated perfused hearts from A1AR+/+ and A1AR-/- mice</a:t>
            </a:r>
          </a:p>
        </p:txBody>
      </p:sp>
      <p:pic>
        <p:nvPicPr>
          <p:cNvPr id="7" name="Picture 10" descr="C:\Documents and Settings\M-Elawady\Desktop\wvu_logo.gif"/>
          <p:cNvPicPr>
            <a:picLocks noChangeAspect="1" noChangeArrowheads="1"/>
          </p:cNvPicPr>
          <p:nvPr/>
        </p:nvPicPr>
        <p:blipFill>
          <a:blip r:embed="rId4" cstate="print"/>
          <a:srcRect/>
          <a:stretch>
            <a:fillRect/>
          </a:stretch>
        </p:blipFill>
        <p:spPr bwMode="auto">
          <a:xfrm>
            <a:off x="8382000" y="6019800"/>
            <a:ext cx="533400" cy="5334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381000" y="2362200"/>
            <a:ext cx="8662988" cy="1066800"/>
          </a:xfrm>
          <a:prstGeom prst="rect">
            <a:avLst/>
          </a:prstGeom>
          <a:noFill/>
          <a:ln w="9525">
            <a:noFill/>
            <a:miter lim="800000"/>
            <a:headEnd/>
            <a:tailEnd/>
          </a:ln>
        </p:spPr>
        <p:txBody>
          <a:bodyPr wrap="none">
            <a:spAutoFit/>
          </a:bodyPr>
          <a:lstStyle/>
          <a:p>
            <a:r>
              <a:rPr lang="en-US" sz="3200">
                <a:solidFill>
                  <a:srgbClr val="FFFF00"/>
                </a:solidFill>
              </a:rPr>
              <a:t>Role of A</a:t>
            </a:r>
            <a:r>
              <a:rPr lang="en-US" sz="3200" baseline="-25000">
                <a:solidFill>
                  <a:srgbClr val="FFFF00"/>
                </a:solidFill>
              </a:rPr>
              <a:t>2A </a:t>
            </a:r>
            <a:r>
              <a:rPr lang="en-US" sz="3200">
                <a:solidFill>
                  <a:srgbClr val="FFFF00"/>
                </a:solidFill>
              </a:rPr>
              <a:t>Adenosine Receptor in CBF Regulation</a:t>
            </a:r>
          </a:p>
          <a:p>
            <a:r>
              <a:rPr lang="en-US" sz="3200">
                <a:solidFill>
                  <a:srgbClr val="FFFF00"/>
                </a:solidFill>
              </a:rPr>
              <a:t>			(using A</a:t>
            </a:r>
            <a:r>
              <a:rPr lang="en-US" sz="3200" baseline="-25000">
                <a:solidFill>
                  <a:srgbClr val="FFFF00"/>
                </a:solidFill>
              </a:rPr>
              <a:t>2A</a:t>
            </a:r>
            <a:r>
              <a:rPr lang="en-US" sz="3200">
                <a:solidFill>
                  <a:srgbClr val="FFFF00"/>
                </a:solidFill>
              </a:rPr>
              <a:t> KO)</a:t>
            </a:r>
          </a:p>
        </p:txBody>
      </p:sp>
      <p:pic>
        <p:nvPicPr>
          <p:cNvPr id="3" name="Picture 10" descr="C:\Documents and Settings\M-Elawady\Desktop\wvu_logo.gif"/>
          <p:cNvPicPr>
            <a:picLocks noChangeAspect="1" noChangeArrowheads="1"/>
          </p:cNvPicPr>
          <p:nvPr/>
        </p:nvPicPr>
        <p:blipFill>
          <a:blip r:embed="rId2" cstate="print"/>
          <a:srcRect/>
          <a:stretch>
            <a:fillRect/>
          </a:stretch>
        </p:blipFill>
        <p:spPr bwMode="auto">
          <a:xfrm>
            <a:off x="8458200" y="6172200"/>
            <a:ext cx="53340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34965" y="609600"/>
            <a:ext cx="3865560" cy="2437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pPr algn="ctr"/>
            <a:r>
              <a:rPr lang="en-GB" altLang="en-US" sz="2000" b="1" dirty="0">
                <a:solidFill>
                  <a:schemeClr val="accent3"/>
                </a:solidFill>
                <a:latin typeface="Arial" charset="0"/>
              </a:rPr>
              <a:t>Concentration-response curves for coronary flow (expressed as percent change from baseline) for adenosine (A), NECA (B), and CGS-21680 (C) in isolated perfused mouse hearts</a:t>
            </a:r>
            <a:r>
              <a:rPr lang="en-GB" altLang="en-US" sz="2000" b="1" dirty="0">
                <a:latin typeface="Arial" charset="0"/>
              </a:rPr>
              <a:t>. </a:t>
            </a:r>
            <a:endParaRPr lang="en-GB" altLang="en-US" sz="2000" b="1" dirty="0" smtClean="0">
              <a:latin typeface="Arial" charset="0"/>
            </a:endParaRPr>
          </a:p>
          <a:p>
            <a:pPr algn="ctr"/>
            <a:endParaRPr lang="en-GB" altLang="en-US" sz="2000" b="1" dirty="0">
              <a:latin typeface="Arial" charset="0"/>
            </a:endParaRPr>
          </a:p>
          <a:p>
            <a:pPr algn="ctr"/>
            <a:r>
              <a:rPr lang="en-US" sz="2000" dirty="0">
                <a:solidFill>
                  <a:srgbClr val="FF0000"/>
                </a:solidFill>
                <a:latin typeface="NewCenturySchlbk-Roman" charset="0"/>
              </a:rPr>
              <a:t>Open circles </a:t>
            </a:r>
            <a:r>
              <a:rPr lang="en-US" sz="2000" dirty="0">
                <a:solidFill>
                  <a:schemeClr val="bg1"/>
                </a:solidFill>
                <a:latin typeface="NewCenturySchlbk-Roman" charset="0"/>
              </a:rPr>
              <a:t>represent wild-type (</a:t>
            </a:r>
            <a:r>
              <a:rPr lang="en-US" sz="2000" dirty="0">
                <a:solidFill>
                  <a:srgbClr val="FF0000"/>
                </a:solidFill>
                <a:latin typeface="NewCenturySchlbk-Roman" charset="0"/>
              </a:rPr>
              <a:t>WT</a:t>
            </a:r>
            <a:r>
              <a:rPr lang="en-US" sz="2000" dirty="0">
                <a:solidFill>
                  <a:schemeClr val="bg1"/>
                </a:solidFill>
                <a:latin typeface="NewCenturySchlbk-Roman" charset="0"/>
              </a:rPr>
              <a:t>) hearts and </a:t>
            </a:r>
            <a:r>
              <a:rPr lang="en-US" sz="2000" dirty="0">
                <a:solidFill>
                  <a:srgbClr val="FFFF00"/>
                </a:solidFill>
                <a:latin typeface="NewCenturySchlbk-Roman" charset="0"/>
              </a:rPr>
              <a:t>closed squares </a:t>
            </a:r>
            <a:r>
              <a:rPr lang="en-US" sz="2000" dirty="0">
                <a:solidFill>
                  <a:schemeClr val="bg1"/>
                </a:solidFill>
                <a:latin typeface="NewCenturySchlbk-Roman" charset="0"/>
              </a:rPr>
              <a:t>represent </a:t>
            </a:r>
            <a:r>
              <a:rPr lang="en-US" sz="2000" dirty="0">
                <a:solidFill>
                  <a:srgbClr val="FFFF00"/>
                </a:solidFill>
                <a:latin typeface="NewCenturySchlbk-Roman" charset="0"/>
              </a:rPr>
              <a:t>A2AR KO </a:t>
            </a:r>
            <a:r>
              <a:rPr lang="en-US" sz="2000" dirty="0">
                <a:solidFill>
                  <a:schemeClr val="bg1"/>
                </a:solidFill>
                <a:latin typeface="NewCenturySchlbk-Roman" charset="0"/>
              </a:rPr>
              <a:t>. *Significant differences between WT and A2AKO groups, </a:t>
            </a:r>
            <a:r>
              <a:rPr lang="en-US" sz="2000" i="1" dirty="0">
                <a:solidFill>
                  <a:schemeClr val="bg1"/>
                </a:solidFill>
                <a:latin typeface="NewCenturySchlbk-Italic" charset="0"/>
              </a:rPr>
              <a:t>P </a:t>
            </a:r>
            <a:r>
              <a:rPr lang="en-US" sz="2000" i="1" dirty="0" smtClean="0">
                <a:solidFill>
                  <a:schemeClr val="bg1"/>
                </a:solidFill>
                <a:latin typeface="NewCenturySchlbk-Italic" charset="0"/>
              </a:rPr>
              <a:t>&lt;</a:t>
            </a:r>
            <a:r>
              <a:rPr lang="en-US" sz="2000" dirty="0" smtClean="0">
                <a:solidFill>
                  <a:schemeClr val="bg1"/>
                </a:solidFill>
                <a:latin typeface="Universal-GreekwithMathPi" charset="0"/>
              </a:rPr>
              <a:t> </a:t>
            </a:r>
            <a:r>
              <a:rPr lang="en-US" sz="2000" dirty="0">
                <a:solidFill>
                  <a:schemeClr val="bg1"/>
                </a:solidFill>
                <a:latin typeface="NewCenturySchlbk-Roman" charset="0"/>
              </a:rPr>
              <a:t>0.05</a:t>
            </a:r>
            <a:r>
              <a:rPr lang="en-US" sz="1600" dirty="0">
                <a:solidFill>
                  <a:schemeClr val="bg1"/>
                </a:solidFill>
                <a:latin typeface="NewCenturySchlbk-Roman" charset="0"/>
              </a:rPr>
              <a:t>.</a:t>
            </a:r>
          </a:p>
          <a:p>
            <a:pPr algn="ctr"/>
            <a:endParaRPr lang="en-GB" altLang="en-US" sz="1500" b="1" dirty="0">
              <a:latin typeface="Arial"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28600"/>
            <a:ext cx="3200400" cy="58536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253710" y="5943600"/>
            <a:ext cx="4242090" cy="4868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altLang="en-US" sz="1400" b="1" i="1" dirty="0">
                <a:solidFill>
                  <a:schemeClr val="accent3"/>
                </a:solidFill>
                <a:latin typeface="Arial" charset="0"/>
              </a:rPr>
              <a:t>R. Ray Morrison et al. Am J </a:t>
            </a:r>
            <a:r>
              <a:rPr lang="en-GB" altLang="en-US" sz="1400" b="1" i="1" dirty="0" err="1">
                <a:solidFill>
                  <a:schemeClr val="accent3"/>
                </a:solidFill>
                <a:latin typeface="Arial" charset="0"/>
              </a:rPr>
              <a:t>Physiol</a:t>
            </a:r>
            <a:r>
              <a:rPr lang="en-GB" altLang="en-US" sz="1400" b="1" i="1" dirty="0">
                <a:solidFill>
                  <a:schemeClr val="accent3"/>
                </a:solidFill>
                <a:latin typeface="Arial" charset="0"/>
              </a:rPr>
              <a:t> Heart </a:t>
            </a:r>
            <a:r>
              <a:rPr lang="en-GB" altLang="en-US" sz="1400" b="1" i="1" dirty="0" err="1">
                <a:solidFill>
                  <a:schemeClr val="accent3"/>
                </a:solidFill>
                <a:latin typeface="Arial" charset="0"/>
              </a:rPr>
              <a:t>Circ</a:t>
            </a:r>
            <a:r>
              <a:rPr lang="en-GB" altLang="en-US" sz="1400" b="1" i="1" dirty="0">
                <a:solidFill>
                  <a:schemeClr val="accent3"/>
                </a:solidFill>
                <a:latin typeface="Arial" charset="0"/>
              </a:rPr>
              <a:t> </a:t>
            </a:r>
            <a:r>
              <a:rPr lang="en-GB" altLang="en-US" sz="1400" b="1" i="1" dirty="0" err="1">
                <a:solidFill>
                  <a:schemeClr val="accent3"/>
                </a:solidFill>
                <a:latin typeface="Arial" charset="0"/>
              </a:rPr>
              <a:t>Physiol</a:t>
            </a:r>
            <a:r>
              <a:rPr lang="en-GB" altLang="en-US" sz="1400" b="1" i="1" dirty="0">
                <a:solidFill>
                  <a:schemeClr val="accent3"/>
                </a:solidFill>
                <a:latin typeface="Arial" charset="0"/>
              </a:rPr>
              <a:t> 2002;282:H437-H444</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9pPr>
          </a:lstStyle>
          <a:p>
            <a:r>
              <a:rPr lang="en-GB" altLang="en-US" sz="900">
                <a:latin typeface="Arial" charset="0"/>
              </a:rPr>
              <a:t>©2002 by American Physiological Society</a:t>
            </a:r>
          </a:p>
        </p:txBody>
      </p:sp>
      <p:sp>
        <p:nvSpPr>
          <p:cNvPr id="7" name="Text Box 5"/>
          <p:cNvSpPr txBox="1">
            <a:spLocks noChangeArrowheads="1"/>
          </p:cNvSpPr>
          <p:nvPr/>
        </p:nvSpPr>
        <p:spPr bwMode="auto">
          <a:xfrm>
            <a:off x="381000" y="4644638"/>
            <a:ext cx="4267200" cy="830997"/>
          </a:xfrm>
          <a:prstGeom prst="rect">
            <a:avLst/>
          </a:prstGeom>
          <a:noFill/>
          <a:ln w="9525">
            <a:noFill/>
            <a:miter lim="800000"/>
            <a:headEnd/>
            <a:tailEnd/>
          </a:ln>
        </p:spPr>
        <p:txBody>
          <a:bodyPr>
            <a:spAutoFit/>
          </a:bodyPr>
          <a:lstStyle/>
          <a:p>
            <a:r>
              <a:rPr lang="en-US" i="1" dirty="0">
                <a:solidFill>
                  <a:srgbClr val="FFC000"/>
                </a:solidFill>
              </a:rPr>
              <a:t>Support A</a:t>
            </a:r>
            <a:r>
              <a:rPr lang="en-US" i="1" baseline="-25000" dirty="0">
                <a:solidFill>
                  <a:srgbClr val="FFC000"/>
                </a:solidFill>
              </a:rPr>
              <a:t>2A</a:t>
            </a:r>
            <a:r>
              <a:rPr lang="en-US" i="1" dirty="0">
                <a:solidFill>
                  <a:srgbClr val="FFC000"/>
                </a:solidFill>
              </a:rPr>
              <a:t> and possibly A</a:t>
            </a:r>
            <a:r>
              <a:rPr lang="en-US" i="1" baseline="-25000" dirty="0">
                <a:solidFill>
                  <a:srgbClr val="FFC000"/>
                </a:solidFill>
              </a:rPr>
              <a:t>2B </a:t>
            </a:r>
            <a:r>
              <a:rPr lang="en-US" i="1" dirty="0">
                <a:solidFill>
                  <a:srgbClr val="FFC000"/>
                </a:solidFill>
              </a:rPr>
              <a:t>and</a:t>
            </a:r>
          </a:p>
          <a:p>
            <a:r>
              <a:rPr lang="en-US" i="1" dirty="0">
                <a:solidFill>
                  <a:srgbClr val="FFC000"/>
                </a:solidFill>
              </a:rPr>
              <a:t>others?</a:t>
            </a:r>
          </a:p>
        </p:txBody>
      </p:sp>
      <p:pic>
        <p:nvPicPr>
          <p:cNvPr id="8" name="Picture 10" descr="C:\Documents and Settings\M-Elawady\Desktop\wvu_logo.gif"/>
          <p:cNvPicPr>
            <a:picLocks noChangeAspect="1" noChangeArrowheads="1"/>
          </p:cNvPicPr>
          <p:nvPr/>
        </p:nvPicPr>
        <p:blipFill>
          <a:blip r:embed="rId4" cstate="print"/>
          <a:srcRect/>
          <a:stretch>
            <a:fillRect/>
          </a:stretch>
        </p:blipFill>
        <p:spPr bwMode="auto">
          <a:xfrm>
            <a:off x="8458200" y="6172200"/>
            <a:ext cx="533400" cy="533400"/>
          </a:xfrm>
          <a:prstGeom prst="rect">
            <a:avLst/>
          </a:prstGeom>
          <a:noFill/>
          <a:ln w="9525">
            <a:noFill/>
            <a:miter lim="800000"/>
            <a:headEnd/>
            <a:tailEnd/>
          </a:ln>
        </p:spPr>
      </p:pic>
    </p:spTree>
    <p:extLst>
      <p:ext uri="{BB962C8B-B14F-4D97-AF65-F5344CB8AC3E}">
        <p14:creationId xmlns:p14="http://schemas.microsoft.com/office/powerpoint/2010/main" val="130981477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381000" y="2362200"/>
            <a:ext cx="8470900" cy="1066800"/>
          </a:xfrm>
          <a:prstGeom prst="rect">
            <a:avLst/>
          </a:prstGeom>
          <a:noFill/>
          <a:ln w="9525">
            <a:noFill/>
            <a:miter lim="800000"/>
            <a:headEnd/>
            <a:tailEnd/>
          </a:ln>
        </p:spPr>
        <p:txBody>
          <a:bodyPr wrap="none">
            <a:spAutoFit/>
          </a:bodyPr>
          <a:lstStyle/>
          <a:p>
            <a:r>
              <a:rPr lang="en-US" sz="3200">
                <a:solidFill>
                  <a:srgbClr val="FFFF00"/>
                </a:solidFill>
              </a:rPr>
              <a:t>Role of A</a:t>
            </a:r>
            <a:r>
              <a:rPr lang="en-US" sz="3200" baseline="-25000">
                <a:solidFill>
                  <a:srgbClr val="FFFF00"/>
                </a:solidFill>
              </a:rPr>
              <a:t>3 </a:t>
            </a:r>
            <a:r>
              <a:rPr lang="en-US" sz="3200">
                <a:solidFill>
                  <a:srgbClr val="FFFF00"/>
                </a:solidFill>
              </a:rPr>
              <a:t>Adenosine Receptor in CBF Regulation</a:t>
            </a:r>
          </a:p>
          <a:p>
            <a:r>
              <a:rPr lang="en-US" sz="3200">
                <a:solidFill>
                  <a:srgbClr val="FFFF00"/>
                </a:solidFill>
              </a:rPr>
              <a:t>			(using A</a:t>
            </a:r>
            <a:r>
              <a:rPr lang="en-US" sz="3200" baseline="-25000">
                <a:solidFill>
                  <a:srgbClr val="FFFF00"/>
                </a:solidFill>
              </a:rPr>
              <a:t>3</a:t>
            </a:r>
            <a:r>
              <a:rPr lang="en-US" sz="3200">
                <a:solidFill>
                  <a:srgbClr val="FFFF00"/>
                </a:solidFill>
              </a:rPr>
              <a:t> KO)</a:t>
            </a:r>
          </a:p>
        </p:txBody>
      </p:sp>
      <p:pic>
        <p:nvPicPr>
          <p:cNvPr id="3" name="Picture 10" descr="C:\Documents and Settings\M-Elawady\Desktop\wvu_logo.gif"/>
          <p:cNvPicPr>
            <a:picLocks noChangeAspect="1" noChangeArrowheads="1"/>
          </p:cNvPicPr>
          <p:nvPr/>
        </p:nvPicPr>
        <p:blipFill>
          <a:blip r:embed="rId2" cstate="print"/>
          <a:srcRect/>
          <a:stretch>
            <a:fillRect/>
          </a:stretch>
        </p:blipFill>
        <p:spPr bwMode="auto">
          <a:xfrm>
            <a:off x="8458200" y="6172200"/>
            <a:ext cx="53340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42720" y="228600"/>
            <a:ext cx="8493120" cy="8194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pPr algn="ctr"/>
            <a:r>
              <a:rPr lang="en-GB" altLang="en-US" sz="1500" b="1" dirty="0">
                <a:solidFill>
                  <a:schemeClr val="accent3"/>
                </a:solidFill>
                <a:latin typeface="Arial" charset="0"/>
              </a:rPr>
              <a:t>Concentration-dependent coronary vascular effects of adenosine (A), 2-[p-(2-carboxyethyl)]phenylethylamino-5′-N-ethylcarboxyamido-adenosine (CGS-21680) (B), and 2-chloro-N 6-(3-iodobenzyl)-adenosine-5′-N-methyluronamide (Cl-IB-MECA) (C) in isolated </a:t>
            </a:r>
            <a:r>
              <a:rPr lang="en-GB" altLang="en-US" sz="1500" b="1" dirty="0" smtClean="0">
                <a:solidFill>
                  <a:schemeClr val="accent3"/>
                </a:solidFill>
                <a:latin typeface="Arial" charset="0"/>
              </a:rPr>
              <a:t>hearts.</a:t>
            </a:r>
            <a:endParaRPr lang="en-GB" altLang="en-US" sz="1500" b="1" dirty="0">
              <a:solidFill>
                <a:schemeClr val="accent3"/>
              </a:solidFill>
              <a:latin typeface="Arial"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880" y="1447800"/>
            <a:ext cx="7804800" cy="264987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131580" y="6017384"/>
            <a:ext cx="8496300" cy="309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altLang="en-US" sz="1600" b="1" dirty="0">
                <a:solidFill>
                  <a:schemeClr val="tx1"/>
                </a:solidFill>
                <a:latin typeface="Arial" charset="0"/>
              </a:rPr>
              <a:t>M. A. Hassan Talukder et al. Am J </a:t>
            </a:r>
            <a:r>
              <a:rPr lang="en-GB" altLang="en-US" sz="1600" b="1" dirty="0" err="1">
                <a:solidFill>
                  <a:schemeClr val="tx1"/>
                </a:solidFill>
                <a:latin typeface="Arial" charset="0"/>
              </a:rPr>
              <a:t>Physiol</a:t>
            </a:r>
            <a:r>
              <a:rPr lang="en-GB" altLang="en-US" sz="1600" b="1" dirty="0">
                <a:solidFill>
                  <a:schemeClr val="tx1"/>
                </a:solidFill>
                <a:latin typeface="Arial" charset="0"/>
              </a:rPr>
              <a:t> Heart </a:t>
            </a:r>
            <a:r>
              <a:rPr lang="en-GB" altLang="en-US" sz="1600" b="1" dirty="0" err="1">
                <a:solidFill>
                  <a:schemeClr val="tx1"/>
                </a:solidFill>
                <a:latin typeface="Arial" charset="0"/>
              </a:rPr>
              <a:t>Circ</a:t>
            </a:r>
            <a:r>
              <a:rPr lang="en-GB" altLang="en-US" sz="1600" b="1" dirty="0">
                <a:solidFill>
                  <a:schemeClr val="tx1"/>
                </a:solidFill>
                <a:latin typeface="Arial" charset="0"/>
              </a:rPr>
              <a:t> </a:t>
            </a:r>
            <a:r>
              <a:rPr lang="en-GB" altLang="en-US" sz="1600" b="1" dirty="0" err="1">
                <a:solidFill>
                  <a:schemeClr val="tx1"/>
                </a:solidFill>
                <a:latin typeface="Arial" charset="0"/>
              </a:rPr>
              <a:t>Physiol</a:t>
            </a:r>
            <a:r>
              <a:rPr lang="en-GB" altLang="en-US" sz="1600" b="1" dirty="0">
                <a:solidFill>
                  <a:schemeClr val="tx1"/>
                </a:solidFill>
                <a:latin typeface="Arial" charset="0"/>
              </a:rPr>
              <a:t> 2002;282:H2183-H2189</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9pPr>
          </a:lstStyle>
          <a:p>
            <a:r>
              <a:rPr lang="en-GB" altLang="en-US" sz="900">
                <a:latin typeface="Arial" charset="0"/>
              </a:rPr>
              <a:t>©2002 by American Physiological Society</a:t>
            </a:r>
          </a:p>
        </p:txBody>
      </p:sp>
      <p:sp>
        <p:nvSpPr>
          <p:cNvPr id="7" name="Text Box 3"/>
          <p:cNvSpPr txBox="1">
            <a:spLocks noChangeArrowheads="1"/>
          </p:cNvSpPr>
          <p:nvPr/>
        </p:nvSpPr>
        <p:spPr bwMode="auto">
          <a:xfrm>
            <a:off x="131580" y="4572000"/>
            <a:ext cx="8915400" cy="1323975"/>
          </a:xfrm>
          <a:prstGeom prst="rect">
            <a:avLst/>
          </a:prstGeom>
          <a:noFill/>
          <a:ln w="9525">
            <a:noFill/>
            <a:miter lim="800000"/>
            <a:headEnd/>
            <a:tailEnd/>
          </a:ln>
        </p:spPr>
        <p:txBody>
          <a:bodyPr>
            <a:spAutoFit/>
          </a:bodyPr>
          <a:lstStyle/>
          <a:p>
            <a:r>
              <a:rPr lang="en-US" sz="2000" dirty="0" smtClean="0">
                <a:solidFill>
                  <a:schemeClr val="accent3"/>
                </a:solidFill>
                <a:latin typeface="NewCenturySchlbk-Roman" charset="0"/>
              </a:rPr>
              <a:t>CF </a:t>
            </a:r>
            <a:r>
              <a:rPr lang="en-US" sz="2000" dirty="0">
                <a:solidFill>
                  <a:schemeClr val="accent3"/>
                </a:solidFill>
                <a:latin typeface="NewCenturySchlbk-Roman" charset="0"/>
              </a:rPr>
              <a:t>response curves adenosine (</a:t>
            </a:r>
            <a:r>
              <a:rPr lang="en-US" sz="2000" i="1" dirty="0">
                <a:solidFill>
                  <a:schemeClr val="accent3"/>
                </a:solidFill>
                <a:latin typeface="NewCenturySchlbk-Italic" charset="0"/>
              </a:rPr>
              <a:t>A</a:t>
            </a:r>
            <a:r>
              <a:rPr lang="en-US" sz="2000" dirty="0">
                <a:solidFill>
                  <a:schemeClr val="accent3"/>
                </a:solidFill>
                <a:latin typeface="NewCenturySchlbk-Roman" charset="0"/>
              </a:rPr>
              <a:t>), CGS-21680 (</a:t>
            </a:r>
            <a:r>
              <a:rPr lang="en-US" sz="2000" i="1" dirty="0">
                <a:solidFill>
                  <a:schemeClr val="accent3"/>
                </a:solidFill>
                <a:latin typeface="NewCenturySchlbk-Italic" charset="0"/>
              </a:rPr>
              <a:t>B</a:t>
            </a:r>
            <a:r>
              <a:rPr lang="en-US" sz="2000" dirty="0">
                <a:solidFill>
                  <a:schemeClr val="accent3"/>
                </a:solidFill>
                <a:latin typeface="NewCenturySchlbk-Roman" charset="0"/>
              </a:rPr>
              <a:t>), and Cl-IB-MECA (</a:t>
            </a:r>
            <a:r>
              <a:rPr lang="en-US" sz="2000" i="1" dirty="0">
                <a:solidFill>
                  <a:schemeClr val="accent3"/>
                </a:solidFill>
                <a:latin typeface="NewCenturySchlbk-Italic" charset="0"/>
              </a:rPr>
              <a:t>C</a:t>
            </a:r>
            <a:r>
              <a:rPr lang="en-US" sz="2000" dirty="0">
                <a:solidFill>
                  <a:schemeClr val="accent3"/>
                </a:solidFill>
                <a:latin typeface="NewCenturySchlbk-Roman" charset="0"/>
              </a:rPr>
              <a:t>) in isolated hearts from WT and A3AR KO, </a:t>
            </a:r>
            <a:r>
              <a:rPr lang="en-US" sz="2000" dirty="0">
                <a:solidFill>
                  <a:srgbClr val="FFC000"/>
                </a:solidFill>
                <a:latin typeface="NewCenturySchlbk-Roman" charset="0"/>
              </a:rPr>
              <a:t>negative role</a:t>
            </a:r>
            <a:r>
              <a:rPr lang="en-US" sz="2000" dirty="0">
                <a:solidFill>
                  <a:schemeClr val="accent3"/>
                </a:solidFill>
                <a:latin typeface="NewCenturySchlbk-Roman" charset="0"/>
              </a:rPr>
              <a:t>) mice. *</a:t>
            </a:r>
            <a:r>
              <a:rPr lang="en-US" sz="2000" i="1" dirty="0">
                <a:solidFill>
                  <a:schemeClr val="accent3"/>
                </a:solidFill>
                <a:latin typeface="NewCenturySchlbk-Italic" charset="0"/>
              </a:rPr>
              <a:t>P </a:t>
            </a:r>
            <a:r>
              <a:rPr lang="en-US" sz="2000" dirty="0">
                <a:solidFill>
                  <a:schemeClr val="accent3"/>
                </a:solidFill>
                <a:latin typeface="Universal-GreekwithMathPi" charset="0"/>
              </a:rPr>
              <a:t> </a:t>
            </a:r>
            <a:r>
              <a:rPr lang="en-US" sz="2000" dirty="0">
                <a:solidFill>
                  <a:schemeClr val="accent3"/>
                </a:solidFill>
                <a:latin typeface="NewCenturySchlbk-Roman" charset="0"/>
              </a:rPr>
              <a:t>0.05 vs. corresponding WT value.</a:t>
            </a:r>
          </a:p>
          <a:p>
            <a:endParaRPr lang="en-US" sz="2000" dirty="0"/>
          </a:p>
        </p:txBody>
      </p:sp>
      <p:pic>
        <p:nvPicPr>
          <p:cNvPr id="8" name="Picture 10" descr="C:\Documents and Settings\M-Elawady\Desktop\wvu_logo.gif"/>
          <p:cNvPicPr>
            <a:picLocks noChangeAspect="1" noChangeArrowheads="1"/>
          </p:cNvPicPr>
          <p:nvPr/>
        </p:nvPicPr>
        <p:blipFill>
          <a:blip r:embed="rId4" cstate="print"/>
          <a:srcRect/>
          <a:stretch>
            <a:fillRect/>
          </a:stretch>
        </p:blipFill>
        <p:spPr bwMode="auto">
          <a:xfrm>
            <a:off x="8458200" y="6172200"/>
            <a:ext cx="533400" cy="533400"/>
          </a:xfrm>
          <a:prstGeom prst="rect">
            <a:avLst/>
          </a:prstGeom>
          <a:noFill/>
          <a:ln w="9525">
            <a:noFill/>
            <a:miter lim="800000"/>
            <a:headEnd/>
            <a:tailEnd/>
          </a:ln>
        </p:spPr>
      </p:pic>
    </p:spTree>
    <p:extLst>
      <p:ext uri="{BB962C8B-B14F-4D97-AF65-F5344CB8AC3E}">
        <p14:creationId xmlns:p14="http://schemas.microsoft.com/office/powerpoint/2010/main" val="22769712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1066800" y="2362200"/>
            <a:ext cx="7239000" cy="2041525"/>
          </a:xfrm>
          <a:prstGeom prst="rect">
            <a:avLst/>
          </a:prstGeom>
          <a:noFill/>
          <a:ln w="9525">
            <a:noFill/>
            <a:miter lim="800000"/>
            <a:headEnd/>
            <a:tailEnd/>
          </a:ln>
        </p:spPr>
        <p:txBody>
          <a:bodyPr>
            <a:spAutoFit/>
          </a:bodyPr>
          <a:lstStyle/>
          <a:p>
            <a:r>
              <a:rPr lang="en-US" sz="3200">
                <a:solidFill>
                  <a:srgbClr val="FFFF00"/>
                </a:solidFill>
              </a:rPr>
              <a:t>Role of A</a:t>
            </a:r>
            <a:r>
              <a:rPr lang="en-US" sz="3200" baseline="-25000">
                <a:solidFill>
                  <a:srgbClr val="FFFF00"/>
                </a:solidFill>
              </a:rPr>
              <a:t>2B </a:t>
            </a:r>
            <a:r>
              <a:rPr lang="en-US" sz="3200">
                <a:solidFill>
                  <a:srgbClr val="FFFF00"/>
                </a:solidFill>
              </a:rPr>
              <a:t>Adenosine Receptor in Coronary Flow Regulation (using A</a:t>
            </a:r>
            <a:r>
              <a:rPr lang="en-US" sz="3200" baseline="-25000">
                <a:solidFill>
                  <a:srgbClr val="FFFF00"/>
                </a:solidFill>
              </a:rPr>
              <a:t>2B</a:t>
            </a:r>
            <a:r>
              <a:rPr lang="en-US"/>
              <a:t> </a:t>
            </a:r>
            <a:r>
              <a:rPr lang="en-US" sz="3200">
                <a:solidFill>
                  <a:srgbClr val="FFFF00"/>
                </a:solidFill>
              </a:rPr>
              <a:t>KO)</a:t>
            </a:r>
          </a:p>
          <a:p>
            <a:endParaRPr lang="en-US" sz="3200">
              <a:solidFill>
                <a:srgbClr val="FFFF00"/>
              </a:solidFill>
            </a:endParaRPr>
          </a:p>
          <a:p>
            <a:r>
              <a:rPr lang="en-US" sz="3200" i="1">
                <a:solidFill>
                  <a:srgbClr val="FFFF00"/>
                </a:solidFill>
              </a:rPr>
              <a:t>		</a:t>
            </a:r>
          </a:p>
        </p:txBody>
      </p:sp>
      <p:pic>
        <p:nvPicPr>
          <p:cNvPr id="3" name="Picture 10" descr="C:\Documents and Settings\M-Elawady\Desktop\wvu_logo.gif"/>
          <p:cNvPicPr>
            <a:picLocks noChangeAspect="1" noChangeArrowheads="1"/>
          </p:cNvPicPr>
          <p:nvPr/>
        </p:nvPicPr>
        <p:blipFill>
          <a:blip r:embed="rId2" cstate="print"/>
          <a:srcRect/>
          <a:stretch>
            <a:fillRect/>
          </a:stretch>
        </p:blipFill>
        <p:spPr bwMode="auto">
          <a:xfrm>
            <a:off x="8458200" y="6172200"/>
            <a:ext cx="53340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66FFFF"/>
        </a:solidFill>
        <a:effectLst/>
      </p:bgPr>
    </p:bg>
    <p:spTree>
      <p:nvGrpSpPr>
        <p:cNvPr id="1" name=""/>
        <p:cNvGrpSpPr/>
        <p:nvPr/>
      </p:nvGrpSpPr>
      <p:grpSpPr>
        <a:xfrm>
          <a:off x="0" y="0"/>
          <a:ext cx="0" cy="0"/>
          <a:chOff x="0" y="0"/>
          <a:chExt cx="0" cy="0"/>
        </a:xfrm>
      </p:grpSpPr>
      <p:sp>
        <p:nvSpPr>
          <p:cNvPr id="8198" name="Rectangle 2"/>
          <p:cNvSpPr>
            <a:spLocks noGrp="1" noChangeArrowheads="1"/>
          </p:cNvSpPr>
          <p:nvPr>
            <p:ph type="title"/>
          </p:nvPr>
        </p:nvSpPr>
        <p:spPr>
          <a:xfrm>
            <a:off x="685800" y="304800"/>
            <a:ext cx="7772400" cy="1143000"/>
          </a:xfrm>
        </p:spPr>
        <p:txBody>
          <a:bodyPr/>
          <a:lstStyle/>
          <a:p>
            <a:pPr eaLnBrk="1" hangingPunct="1"/>
            <a:r>
              <a:rPr lang="en-US" sz="2800" smtClean="0">
                <a:solidFill>
                  <a:srgbClr val="C00000"/>
                </a:solidFill>
              </a:rPr>
              <a:t>Effect of BAY 60-6583 (A</a:t>
            </a:r>
            <a:r>
              <a:rPr lang="en-US" sz="2800" baseline="-25000" smtClean="0">
                <a:solidFill>
                  <a:srgbClr val="C00000"/>
                </a:solidFill>
              </a:rPr>
              <a:t>2B</a:t>
            </a:r>
            <a:r>
              <a:rPr lang="en-US" sz="2800" smtClean="0">
                <a:solidFill>
                  <a:srgbClr val="C00000"/>
                </a:solidFill>
              </a:rPr>
              <a:t> selective agonist) in Isolated Heart from </a:t>
            </a:r>
            <a:r>
              <a:rPr lang="en-US" sz="2800" smtClean="0">
                <a:solidFill>
                  <a:schemeClr val="accent2"/>
                </a:solidFill>
              </a:rPr>
              <a:t>A</a:t>
            </a:r>
            <a:r>
              <a:rPr lang="en-US" sz="2800" baseline="-25000" smtClean="0">
                <a:solidFill>
                  <a:schemeClr val="accent2"/>
                </a:solidFill>
              </a:rPr>
              <a:t>2B</a:t>
            </a:r>
            <a:r>
              <a:rPr lang="en-US" sz="2800" smtClean="0">
                <a:solidFill>
                  <a:schemeClr val="accent2"/>
                </a:solidFill>
              </a:rPr>
              <a:t> KO </a:t>
            </a:r>
            <a:r>
              <a:rPr lang="en-US" sz="2800" smtClean="0">
                <a:solidFill>
                  <a:srgbClr val="C00000"/>
                </a:solidFill>
              </a:rPr>
              <a:t>and WT mice</a:t>
            </a:r>
          </a:p>
        </p:txBody>
      </p:sp>
      <p:graphicFrame>
        <p:nvGraphicFramePr>
          <p:cNvPr id="8194" name="Object 3"/>
          <p:cNvGraphicFramePr>
            <a:graphicFrameLocks noGrp="1" noChangeAspect="1"/>
          </p:cNvGraphicFramePr>
          <p:nvPr>
            <p:ph sz="half" idx="1"/>
            <p:extLst>
              <p:ext uri="{D42A27DB-BD31-4B8C-83A1-F6EECF244321}">
                <p14:modId xmlns:p14="http://schemas.microsoft.com/office/powerpoint/2010/main" val="2994502785"/>
              </p:ext>
            </p:extLst>
          </p:nvPr>
        </p:nvGraphicFramePr>
        <p:xfrm>
          <a:off x="2057400" y="1600200"/>
          <a:ext cx="5334000" cy="4474966"/>
        </p:xfrm>
        <a:graphic>
          <a:graphicData uri="http://schemas.openxmlformats.org/presentationml/2006/ole">
            <mc:AlternateContent xmlns:mc="http://schemas.openxmlformats.org/markup-compatibility/2006">
              <mc:Choice xmlns:v="urn:schemas-microsoft-com:vml" Requires="v">
                <p:oleObj spid="_x0000_s8240" name="Prism Project" r:id="rId3" imgW="4937760" imgH="2761200" progId="Prism.Document">
                  <p:embed/>
                </p:oleObj>
              </mc:Choice>
              <mc:Fallback>
                <p:oleObj name="Prism Project" r:id="rId3" imgW="4937760" imgH="2761200" progId="Prism.Document">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1600200"/>
                        <a:ext cx="5334000" cy="4474966"/>
                      </a:xfrm>
                      <a:prstGeom prst="rect">
                        <a:avLst/>
                      </a:prstGeom>
                      <a:noFill/>
                      <a:extLst/>
                    </p:spPr>
                  </p:pic>
                </p:oleObj>
              </mc:Fallback>
            </mc:AlternateContent>
          </a:graphicData>
        </a:graphic>
      </p:graphicFrame>
      <p:pic>
        <p:nvPicPr>
          <p:cNvPr id="6" name="Picture 10" descr="C:\Documents and Settings\M-Elawady\Desktop\wvu_logo.gif"/>
          <p:cNvPicPr>
            <a:picLocks noChangeAspect="1" noChangeArrowheads="1"/>
          </p:cNvPicPr>
          <p:nvPr/>
        </p:nvPicPr>
        <p:blipFill>
          <a:blip r:embed="rId5" cstate="print"/>
          <a:srcRect/>
          <a:stretch>
            <a:fillRect/>
          </a:stretch>
        </p:blipFill>
        <p:spPr bwMode="auto">
          <a:xfrm>
            <a:off x="8458200" y="6172200"/>
            <a:ext cx="533400" cy="533400"/>
          </a:xfrm>
          <a:prstGeom prst="rect">
            <a:avLst/>
          </a:prstGeom>
          <a:noFill/>
          <a:ln w="9525">
            <a:noFill/>
            <a:miter lim="800000"/>
            <a:headEnd/>
            <a:tailEnd/>
          </a:ln>
        </p:spPr>
      </p:pic>
      <p:sp>
        <p:nvSpPr>
          <p:cNvPr id="10" name="Text Box 4"/>
          <p:cNvSpPr txBox="1">
            <a:spLocks noChangeArrowheads="1"/>
          </p:cNvSpPr>
          <p:nvPr/>
        </p:nvSpPr>
        <p:spPr bwMode="auto">
          <a:xfrm>
            <a:off x="252412" y="6268244"/>
            <a:ext cx="8472488" cy="341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defPPr>
              <a:defRPr lang="en-GB"/>
            </a:defPPr>
            <a:lvl1pPr algn="l" defTabSz="457200" rtl="0" fontAlgn="base" hangingPunct="0">
              <a:lnSpc>
                <a:spcPct val="93000"/>
              </a:lnSpc>
              <a:spcBef>
                <a:spcPct val="0"/>
              </a:spcBef>
              <a:spcAft>
                <a:spcPct val="0"/>
              </a:spcAft>
              <a:buClr>
                <a:srgbClr val="000000"/>
              </a:buClr>
              <a:buSzPct val="45000"/>
              <a:buFont typeface="Wingdings" charset="2"/>
              <a:defRPr sz="2400" kern="1200">
                <a:solidFill>
                  <a:schemeClr val="tx1"/>
                </a:solidFill>
                <a:latin typeface="Times New Roman" pitchFamily="16" charset="0"/>
                <a:ea typeface="+mn-ea"/>
                <a:cs typeface="+mn-cs"/>
              </a:defRPr>
            </a:lvl1pPr>
            <a:lvl2pPr marL="431800" indent="-215900" algn="l" defTabSz="457200" rtl="0" fontAlgn="base" hangingPunct="0">
              <a:lnSpc>
                <a:spcPct val="93000"/>
              </a:lnSpc>
              <a:spcBef>
                <a:spcPct val="0"/>
              </a:spcBef>
              <a:spcAft>
                <a:spcPct val="0"/>
              </a:spcAft>
              <a:buClr>
                <a:srgbClr val="000000"/>
              </a:buClr>
              <a:buSzPct val="45000"/>
              <a:buFont typeface="Wingdings" charset="2"/>
              <a:defRPr sz="2400" kern="1200">
                <a:solidFill>
                  <a:schemeClr val="tx1"/>
                </a:solidFill>
                <a:latin typeface="Times New Roman" pitchFamily="16" charset="0"/>
                <a:ea typeface="+mn-ea"/>
                <a:cs typeface="+mn-cs"/>
              </a:defRPr>
            </a:lvl2pPr>
            <a:lvl3pPr marL="647700" indent="-215900" algn="l" defTabSz="457200" rtl="0" fontAlgn="base" hangingPunct="0">
              <a:lnSpc>
                <a:spcPct val="93000"/>
              </a:lnSpc>
              <a:spcBef>
                <a:spcPct val="0"/>
              </a:spcBef>
              <a:spcAft>
                <a:spcPct val="0"/>
              </a:spcAft>
              <a:buClr>
                <a:srgbClr val="000000"/>
              </a:buClr>
              <a:buSzPct val="45000"/>
              <a:buFont typeface="Wingdings" charset="2"/>
              <a:defRPr sz="2400" kern="1200">
                <a:solidFill>
                  <a:schemeClr val="tx1"/>
                </a:solidFill>
                <a:latin typeface="Times New Roman" pitchFamily="16" charset="0"/>
                <a:ea typeface="+mn-ea"/>
                <a:cs typeface="+mn-cs"/>
              </a:defRPr>
            </a:lvl3pPr>
            <a:lvl4pPr marL="863600" indent="-215900" algn="l" defTabSz="457200" rtl="0" fontAlgn="base" hangingPunct="0">
              <a:lnSpc>
                <a:spcPct val="93000"/>
              </a:lnSpc>
              <a:spcBef>
                <a:spcPct val="0"/>
              </a:spcBef>
              <a:spcAft>
                <a:spcPct val="0"/>
              </a:spcAft>
              <a:buClr>
                <a:srgbClr val="000000"/>
              </a:buClr>
              <a:buSzPct val="45000"/>
              <a:buFont typeface="Wingdings" charset="2"/>
              <a:defRPr sz="2400" kern="1200">
                <a:solidFill>
                  <a:schemeClr val="tx1"/>
                </a:solidFill>
                <a:latin typeface="Times New Roman" pitchFamily="16" charset="0"/>
                <a:ea typeface="+mn-ea"/>
                <a:cs typeface="+mn-cs"/>
              </a:defRPr>
            </a:lvl4pPr>
            <a:lvl5pPr marL="1079500" indent="-215900" algn="l" defTabSz="457200" rtl="0" fontAlgn="base" hangingPunct="0">
              <a:lnSpc>
                <a:spcPct val="93000"/>
              </a:lnSpc>
              <a:spcBef>
                <a:spcPct val="0"/>
              </a:spcBef>
              <a:spcAft>
                <a:spcPct val="0"/>
              </a:spcAft>
              <a:buClr>
                <a:srgbClr val="000000"/>
              </a:buClr>
              <a:buSzPct val="45000"/>
              <a:buFont typeface="Wingdings" charset="2"/>
              <a:defRPr sz="2400" kern="1200">
                <a:solidFill>
                  <a:schemeClr val="tx1"/>
                </a:solidFill>
                <a:latin typeface="Times New Roman" pitchFamily="16" charset="0"/>
                <a:ea typeface="+mn-ea"/>
                <a:cs typeface="+mn-cs"/>
              </a:defRPr>
            </a:lvl5pPr>
            <a:lvl6pPr marL="2286000" algn="l" defTabSz="914400" rtl="0" eaLnBrk="1" latinLnBrk="0" hangingPunct="1">
              <a:defRPr sz="2400" kern="1200">
                <a:solidFill>
                  <a:schemeClr val="tx1"/>
                </a:solidFill>
                <a:latin typeface="Times New Roman" pitchFamily="16" charset="0"/>
                <a:ea typeface="+mn-ea"/>
                <a:cs typeface="+mn-cs"/>
              </a:defRPr>
            </a:lvl6pPr>
            <a:lvl7pPr marL="2743200" algn="l" defTabSz="914400" rtl="0" eaLnBrk="1" latinLnBrk="0" hangingPunct="1">
              <a:defRPr sz="2400" kern="1200">
                <a:solidFill>
                  <a:schemeClr val="tx1"/>
                </a:solidFill>
                <a:latin typeface="Times New Roman" pitchFamily="16" charset="0"/>
                <a:ea typeface="+mn-ea"/>
                <a:cs typeface="+mn-cs"/>
              </a:defRPr>
            </a:lvl7pPr>
            <a:lvl8pPr marL="3200400" algn="l" defTabSz="914400" rtl="0" eaLnBrk="1" latinLnBrk="0" hangingPunct="1">
              <a:defRPr sz="2400" kern="1200">
                <a:solidFill>
                  <a:schemeClr val="tx1"/>
                </a:solidFill>
                <a:latin typeface="Times New Roman" pitchFamily="16" charset="0"/>
                <a:ea typeface="+mn-ea"/>
                <a:cs typeface="+mn-cs"/>
              </a:defRPr>
            </a:lvl8pPr>
            <a:lvl9pPr marL="3657600" algn="l" defTabSz="914400" rtl="0" eaLnBrk="1" latinLnBrk="0" hangingPunct="1">
              <a:defRPr sz="2400" kern="1200">
                <a:solidFill>
                  <a:schemeClr val="tx1"/>
                </a:solidFill>
                <a:latin typeface="Times New Roman" pitchFamily="16" charset="0"/>
                <a:ea typeface="+mn-ea"/>
                <a:cs typeface="+mn-cs"/>
              </a:defRPr>
            </a:lvl9pPr>
          </a:lstStyle>
          <a:p>
            <a:r>
              <a:rPr lang="en-GB" altLang="en-US" sz="1600" b="1" dirty="0">
                <a:latin typeface="Arial" charset="0"/>
              </a:rPr>
              <a:t>Maryam Sharifi </a:t>
            </a:r>
            <a:r>
              <a:rPr lang="en-GB" altLang="en-US" sz="1600" b="1" dirty="0" err="1">
                <a:latin typeface="Arial" charset="0"/>
              </a:rPr>
              <a:t>Sanjani</a:t>
            </a:r>
            <a:r>
              <a:rPr lang="en-GB" altLang="en-US" sz="1600" b="1" dirty="0">
                <a:latin typeface="Arial" charset="0"/>
              </a:rPr>
              <a:t> et al. Am J </a:t>
            </a:r>
            <a:r>
              <a:rPr lang="en-GB" altLang="en-US" sz="1600" b="1" dirty="0" err="1">
                <a:latin typeface="Arial" charset="0"/>
              </a:rPr>
              <a:t>Physiol</a:t>
            </a:r>
            <a:r>
              <a:rPr lang="en-GB" altLang="en-US" sz="1600" b="1" dirty="0">
                <a:latin typeface="Arial" charset="0"/>
              </a:rPr>
              <a:t> Heart </a:t>
            </a:r>
            <a:r>
              <a:rPr lang="en-GB" altLang="en-US" sz="1600" b="1" dirty="0" err="1">
                <a:latin typeface="Arial" charset="0"/>
              </a:rPr>
              <a:t>Circ</a:t>
            </a:r>
            <a:r>
              <a:rPr lang="en-GB" altLang="en-US" sz="1600" b="1" dirty="0">
                <a:latin typeface="Arial" charset="0"/>
              </a:rPr>
              <a:t> </a:t>
            </a:r>
            <a:r>
              <a:rPr lang="en-GB" altLang="en-US" sz="1600" b="1" dirty="0" smtClean="0">
                <a:latin typeface="Arial" charset="0"/>
              </a:rPr>
              <a:t>Physiol. 301:H2322-H2333, 2011.</a:t>
            </a:r>
            <a:r>
              <a:rPr lang="en-GB" altLang="en-US" sz="1200" b="1" dirty="0" smtClean="0">
                <a:latin typeface="Arial" charset="0"/>
              </a:rPr>
              <a:t> </a:t>
            </a:r>
            <a:endParaRPr lang="en-GB" altLang="en-US" sz="1200" b="1" dirty="0">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85750"/>
            <a:ext cx="8229600" cy="1143000"/>
          </a:xfrm>
        </p:spPr>
        <p:txBody>
          <a:bodyPr/>
          <a:lstStyle/>
          <a:p>
            <a:pPr>
              <a:defRPr/>
            </a:pPr>
            <a:r>
              <a:rPr lang="en-US" sz="3600" b="1" dirty="0" smtClean="0">
                <a:solidFill>
                  <a:srgbClr val="FFFF00"/>
                </a:solidFill>
                <a:latin typeface="Baskerville Old Face" pitchFamily="18" charset="0"/>
              </a:rPr>
              <a:t>About OMICS International Conferences</a:t>
            </a:r>
          </a:p>
        </p:txBody>
      </p:sp>
      <p:sp>
        <p:nvSpPr>
          <p:cNvPr id="3" name="Content Placeholder 2"/>
          <p:cNvSpPr>
            <a:spLocks noGrp="1"/>
          </p:cNvSpPr>
          <p:nvPr>
            <p:ph idx="1"/>
          </p:nvPr>
        </p:nvSpPr>
        <p:spPr>
          <a:xfrm>
            <a:off x="457200" y="1295400"/>
            <a:ext cx="8086725" cy="5105399"/>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just">
              <a:buFont typeface="Arial" charset="0"/>
              <a:buNone/>
              <a:defRPr/>
            </a:pPr>
            <a:r>
              <a:rPr lang="en-US" sz="2000" dirty="0" smtClean="0">
                <a:latin typeface="Times New Roman" pitchFamily="18" charset="0"/>
                <a:cs typeface="Times New Roman" pitchFamily="18" charset="0"/>
              </a:rPr>
              <a:t>     OMICS </a:t>
            </a:r>
            <a:r>
              <a:rPr lang="en-US" sz="2000" dirty="0">
                <a:latin typeface="Times New Roman" pitchFamily="18" charset="0"/>
                <a:cs typeface="Times New Roman" pitchFamily="18" charset="0"/>
              </a:rPr>
              <a:t>International is a pioneer and leading science event organizer, which publishes around </a:t>
            </a:r>
            <a:r>
              <a:rPr lang="en-US" sz="2000" dirty="0" smtClean="0">
                <a:latin typeface="Times New Roman" pitchFamily="18" charset="0"/>
                <a:cs typeface="Times New Roman" pitchFamily="18" charset="0"/>
              </a:rPr>
              <a:t>500 </a:t>
            </a:r>
            <a:r>
              <a:rPr lang="en-US" sz="2000" dirty="0">
                <a:latin typeface="Times New Roman" pitchFamily="18" charset="0"/>
                <a:cs typeface="Times New Roman" pitchFamily="18" charset="0"/>
              </a:rPr>
              <a:t>open access journals and conducts over </a:t>
            </a:r>
            <a:r>
              <a:rPr lang="en-US" sz="2000" dirty="0" smtClean="0">
                <a:latin typeface="Times New Roman" pitchFamily="18" charset="0"/>
                <a:cs typeface="Times New Roman" pitchFamily="18" charset="0"/>
              </a:rPr>
              <a:t>500 </a:t>
            </a:r>
            <a:r>
              <a:rPr lang="en-US" sz="2000" dirty="0">
                <a:latin typeface="Times New Roman" pitchFamily="18" charset="0"/>
                <a:cs typeface="Times New Roman" pitchFamily="18" charset="0"/>
              </a:rPr>
              <a:t>Medical, Clinical, Engineering, Life </a:t>
            </a:r>
            <a:r>
              <a:rPr lang="en-US" sz="2000" dirty="0" smtClean="0">
                <a:latin typeface="Times New Roman" pitchFamily="18" charset="0"/>
                <a:cs typeface="Times New Roman" pitchFamily="18" charset="0"/>
              </a:rPr>
              <a:t>Sciences, </a:t>
            </a:r>
            <a:r>
              <a:rPr lang="en-US" sz="2000" dirty="0" err="1" smtClean="0">
                <a:latin typeface="Times New Roman" pitchFamily="18" charset="0"/>
                <a:cs typeface="Times New Roman" pitchFamily="18" charset="0"/>
              </a:rPr>
              <a:t>Pharma</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scientific conferences all over the globe annually with the support of more than 1000 scientific associations and 30,000 editorial board members and 3.5 million followers to its credit.</a:t>
            </a:r>
          </a:p>
          <a:p>
            <a:pPr algn="just">
              <a:buFont typeface="Arial" charset="0"/>
              <a:buNone/>
              <a:defRPr/>
            </a:pP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p>
          <a:p>
            <a:pPr algn="just">
              <a:buFont typeface="Arial" charset="0"/>
              <a:buNone/>
              <a:defRPr/>
            </a:pP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OMICS </a:t>
            </a:r>
            <a:r>
              <a:rPr lang="en-US" sz="2000" dirty="0">
                <a:latin typeface="Times New Roman" pitchFamily="18" charset="0"/>
                <a:cs typeface="Times New Roman" pitchFamily="18" charset="0"/>
              </a:rPr>
              <a:t>Group has organized 500 conferences, workshops and national symposiums across the major cities including San Francisco, Las Vegas, San Antonio, Omaha, Orlando, Raleigh, Santa Clara, Chicago, Philadelphia, Baltimore, United Kingdom, Valencia, Dubai, Beijing, Hyderabad, Bengaluru and </a:t>
            </a:r>
            <a:r>
              <a:rPr lang="en-US" sz="2000" dirty="0" smtClean="0">
                <a:latin typeface="Times New Roman" pitchFamily="18" charset="0"/>
                <a:cs typeface="Times New Roman" pitchFamily="18" charset="0"/>
              </a:rPr>
              <a:t>Mumbai.</a:t>
            </a:r>
            <a:endParaRPr lang="en-US" sz="2000" dirty="0">
              <a:latin typeface="Times New Roman" pitchFamily="18" charset="0"/>
              <a:cs typeface="Times New Roman" pitchFamily="18" charset="0"/>
            </a:endParaRPr>
          </a:p>
          <a:p>
            <a:pPr algn="just">
              <a:buFont typeface="Arial" charset="0"/>
              <a:buNone/>
              <a:defRPr/>
            </a:pPr>
            <a:r>
              <a:rPr lang="en-US" sz="2000" dirty="0" smtClean="0">
                <a:latin typeface="Times New Roman" pitchFamily="18" charset="0"/>
                <a:cs typeface="Times New Roman" pitchFamily="18" charset="0"/>
              </a:rPr>
              <a:t>.</a:t>
            </a:r>
          </a:p>
          <a:p>
            <a:pPr>
              <a:defRPr/>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1645297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00600" y="3505200"/>
            <a:ext cx="3352800" cy="3124200"/>
          </a:xfrm>
        </p:spPr>
        <p:txBody>
          <a:bodyPr>
            <a:normAutofit fontScale="40000" lnSpcReduction="20000"/>
          </a:bodyPr>
          <a:lstStyle/>
          <a:p>
            <a:pPr algn="just"/>
            <a:r>
              <a:rPr lang="en-US" sz="5600" b="1" dirty="0" smtClean="0">
                <a:solidFill>
                  <a:schemeClr val="tx1"/>
                </a:solidFill>
              </a:rPr>
              <a:t>Role </a:t>
            </a:r>
            <a:r>
              <a:rPr lang="en-US" sz="5600" b="1" dirty="0">
                <a:solidFill>
                  <a:schemeClr val="tx1"/>
                </a:solidFill>
              </a:rPr>
              <a:t>of A</a:t>
            </a:r>
            <a:r>
              <a:rPr lang="en-US" sz="5600" b="1" baseline="-25000" dirty="0">
                <a:solidFill>
                  <a:schemeClr val="tx1"/>
                </a:solidFill>
              </a:rPr>
              <a:t>2A</a:t>
            </a:r>
            <a:r>
              <a:rPr lang="en-US" sz="5600" b="1" dirty="0">
                <a:solidFill>
                  <a:schemeClr val="tx1"/>
                </a:solidFill>
              </a:rPr>
              <a:t> and A</a:t>
            </a:r>
            <a:r>
              <a:rPr lang="en-US" sz="5600" b="1" baseline="-25000" dirty="0">
                <a:solidFill>
                  <a:schemeClr val="tx1"/>
                </a:solidFill>
              </a:rPr>
              <a:t>2B</a:t>
            </a:r>
            <a:r>
              <a:rPr lang="en-US" sz="5600" b="1" dirty="0">
                <a:solidFill>
                  <a:schemeClr val="tx1"/>
                </a:solidFill>
              </a:rPr>
              <a:t>ARs in the regulation of coronary flow. </a:t>
            </a:r>
            <a:endParaRPr lang="en-US" sz="5600" dirty="0"/>
          </a:p>
          <a:p>
            <a:pPr algn="just"/>
            <a:endParaRPr lang="en-US" sz="5600" dirty="0" smtClean="0"/>
          </a:p>
          <a:p>
            <a:pPr algn="just"/>
            <a:r>
              <a:rPr lang="en-US" sz="4000" dirty="0" smtClean="0">
                <a:solidFill>
                  <a:schemeClr val="tx1"/>
                </a:solidFill>
              </a:rPr>
              <a:t>Values </a:t>
            </a:r>
            <a:r>
              <a:rPr lang="en-US" sz="4000" dirty="0">
                <a:solidFill>
                  <a:schemeClr val="tx1"/>
                </a:solidFill>
              </a:rPr>
              <a:t>are </a:t>
            </a:r>
            <a:r>
              <a:rPr lang="en-US" sz="4000" dirty="0" err="1">
                <a:solidFill>
                  <a:schemeClr val="tx1"/>
                </a:solidFill>
              </a:rPr>
              <a:t>means±S.E.M</a:t>
            </a:r>
            <a:r>
              <a:rPr lang="en-US" sz="4000" dirty="0">
                <a:solidFill>
                  <a:schemeClr val="tx1"/>
                </a:solidFill>
              </a:rPr>
              <a:t>. *Significant difference compared to WT, A</a:t>
            </a:r>
            <a:r>
              <a:rPr lang="en-US" sz="4000" baseline="-25000" dirty="0">
                <a:solidFill>
                  <a:schemeClr val="tx1"/>
                </a:solidFill>
              </a:rPr>
              <a:t>2A</a:t>
            </a:r>
            <a:r>
              <a:rPr lang="en-US" sz="4000" dirty="0">
                <a:solidFill>
                  <a:schemeClr val="tx1"/>
                </a:solidFill>
              </a:rPr>
              <a:t>KO, and A</a:t>
            </a:r>
            <a:r>
              <a:rPr lang="en-US" sz="4000" baseline="-25000" dirty="0">
                <a:solidFill>
                  <a:schemeClr val="tx1"/>
                </a:solidFill>
              </a:rPr>
              <a:t>2A/2B</a:t>
            </a:r>
            <a:r>
              <a:rPr lang="en-US" sz="4000" dirty="0">
                <a:solidFill>
                  <a:schemeClr val="tx1"/>
                </a:solidFill>
              </a:rPr>
              <a:t>DKO, </a:t>
            </a:r>
            <a:r>
              <a:rPr lang="en-US" sz="4000" baseline="30000" dirty="0">
                <a:solidFill>
                  <a:schemeClr val="tx1"/>
                </a:solidFill>
              </a:rPr>
              <a:t>#</a:t>
            </a:r>
            <a:r>
              <a:rPr lang="en-US" sz="4000" dirty="0">
                <a:solidFill>
                  <a:schemeClr val="tx1"/>
                </a:solidFill>
              </a:rPr>
              <a:t>Significant difference compared to</a:t>
            </a:r>
            <a:r>
              <a:rPr lang="en-US" sz="4000" i="1" dirty="0">
                <a:solidFill>
                  <a:schemeClr val="tx1"/>
                </a:solidFill>
              </a:rPr>
              <a:t> </a:t>
            </a:r>
            <a:r>
              <a:rPr lang="en-US" sz="4000" dirty="0">
                <a:solidFill>
                  <a:schemeClr val="tx1"/>
                </a:solidFill>
              </a:rPr>
              <a:t>WT, A</a:t>
            </a:r>
            <a:r>
              <a:rPr lang="en-US" sz="4000" baseline="-25000" dirty="0">
                <a:solidFill>
                  <a:schemeClr val="tx1"/>
                </a:solidFill>
              </a:rPr>
              <a:t>2A</a:t>
            </a:r>
            <a:r>
              <a:rPr lang="en-US" sz="4000" dirty="0">
                <a:solidFill>
                  <a:schemeClr val="tx1"/>
                </a:solidFill>
              </a:rPr>
              <a:t>KO, and A</a:t>
            </a:r>
            <a:r>
              <a:rPr lang="en-US" sz="4000" baseline="-25000" dirty="0">
                <a:solidFill>
                  <a:schemeClr val="tx1"/>
                </a:solidFill>
              </a:rPr>
              <a:t>2B</a:t>
            </a:r>
            <a:r>
              <a:rPr lang="en-US" sz="4000" dirty="0">
                <a:solidFill>
                  <a:schemeClr val="tx1"/>
                </a:solidFill>
              </a:rPr>
              <a:t>KO, </a:t>
            </a:r>
            <a:r>
              <a:rPr lang="en-US" sz="4000" baseline="30000" dirty="0">
                <a:solidFill>
                  <a:schemeClr val="tx1"/>
                </a:solidFill>
              </a:rPr>
              <a:t>∞</a:t>
            </a:r>
            <a:r>
              <a:rPr lang="en-US" sz="4000" dirty="0">
                <a:solidFill>
                  <a:schemeClr val="tx1"/>
                </a:solidFill>
              </a:rPr>
              <a:t>Significant difference compared to</a:t>
            </a:r>
            <a:r>
              <a:rPr lang="en-US" sz="4000" i="1" dirty="0">
                <a:solidFill>
                  <a:schemeClr val="tx1"/>
                </a:solidFill>
              </a:rPr>
              <a:t> </a:t>
            </a:r>
            <a:r>
              <a:rPr lang="en-US" sz="4000" dirty="0">
                <a:solidFill>
                  <a:schemeClr val="tx1"/>
                </a:solidFill>
              </a:rPr>
              <a:t>WT, A</a:t>
            </a:r>
            <a:r>
              <a:rPr lang="en-US" sz="4000" baseline="-25000" dirty="0">
                <a:solidFill>
                  <a:schemeClr val="tx1"/>
                </a:solidFill>
              </a:rPr>
              <a:t>2A/2B</a:t>
            </a:r>
            <a:r>
              <a:rPr lang="en-US" sz="4000" dirty="0">
                <a:solidFill>
                  <a:schemeClr val="tx1"/>
                </a:solidFill>
              </a:rPr>
              <a:t>DKO,</a:t>
            </a:r>
            <a:r>
              <a:rPr lang="en-US" sz="4000" baseline="30000" dirty="0">
                <a:solidFill>
                  <a:schemeClr val="tx1"/>
                </a:solidFill>
              </a:rPr>
              <a:t> &amp;</a:t>
            </a:r>
            <a:r>
              <a:rPr lang="en-US" sz="4000" dirty="0">
                <a:solidFill>
                  <a:schemeClr val="tx1"/>
                </a:solidFill>
              </a:rPr>
              <a:t>Significant difference compared to</a:t>
            </a:r>
            <a:r>
              <a:rPr lang="en-US" sz="4000" i="1" dirty="0">
                <a:solidFill>
                  <a:schemeClr val="tx1"/>
                </a:solidFill>
              </a:rPr>
              <a:t> </a:t>
            </a:r>
            <a:r>
              <a:rPr lang="en-US" sz="4000" dirty="0">
                <a:solidFill>
                  <a:schemeClr val="tx1"/>
                </a:solidFill>
              </a:rPr>
              <a:t>WT, A</a:t>
            </a:r>
            <a:r>
              <a:rPr lang="en-US" sz="4000" baseline="-25000" dirty="0">
                <a:solidFill>
                  <a:schemeClr val="tx1"/>
                </a:solidFill>
              </a:rPr>
              <a:t>2B</a:t>
            </a:r>
            <a:r>
              <a:rPr lang="en-US" sz="4000" dirty="0">
                <a:solidFill>
                  <a:schemeClr val="tx1"/>
                </a:solidFill>
              </a:rPr>
              <a:t>KO, ^Significant difference compared to</a:t>
            </a:r>
            <a:r>
              <a:rPr lang="en-US" sz="4000" i="1" dirty="0">
                <a:solidFill>
                  <a:schemeClr val="tx1"/>
                </a:solidFill>
              </a:rPr>
              <a:t> </a:t>
            </a:r>
            <a:r>
              <a:rPr lang="en-US" sz="4000" dirty="0">
                <a:solidFill>
                  <a:schemeClr val="tx1"/>
                </a:solidFill>
              </a:rPr>
              <a:t>WT, A</a:t>
            </a:r>
            <a:r>
              <a:rPr lang="en-US" sz="4000" baseline="-25000" dirty="0">
                <a:solidFill>
                  <a:schemeClr val="tx1"/>
                </a:solidFill>
              </a:rPr>
              <a:t>2A</a:t>
            </a:r>
            <a:r>
              <a:rPr lang="en-US" sz="4000" dirty="0">
                <a:solidFill>
                  <a:schemeClr val="tx1"/>
                </a:solidFill>
              </a:rPr>
              <a:t>KO,</a:t>
            </a:r>
            <a:r>
              <a:rPr lang="en-US" sz="4000" i="1" dirty="0">
                <a:solidFill>
                  <a:schemeClr val="tx1"/>
                </a:solidFill>
              </a:rPr>
              <a:t> p</a:t>
            </a:r>
            <a:r>
              <a:rPr lang="en-US" sz="4000" dirty="0">
                <a:solidFill>
                  <a:schemeClr val="tx1"/>
                </a:solidFill>
              </a:rPr>
              <a:t>&lt;0.05.</a:t>
            </a:r>
          </a:p>
          <a:p>
            <a:pPr algn="just"/>
            <a:endParaRPr lang="en-US" sz="2000" dirty="0">
              <a:solidFill>
                <a:schemeClr val="tx1"/>
              </a:solidFill>
            </a:endParaRP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 name="Object 6"/>
          <p:cNvGraphicFramePr>
            <a:graphicFrameLocks noChangeAspect="1"/>
          </p:cNvGraphicFramePr>
          <p:nvPr/>
        </p:nvGraphicFramePr>
        <p:xfrm>
          <a:off x="533400" y="609600"/>
          <a:ext cx="3390900" cy="2409825"/>
        </p:xfrm>
        <a:graphic>
          <a:graphicData uri="http://schemas.openxmlformats.org/presentationml/2006/ole">
            <mc:AlternateContent xmlns:mc="http://schemas.openxmlformats.org/markup-compatibility/2006">
              <mc:Choice xmlns:v="urn:schemas-microsoft-com:vml" Requires="v">
                <p:oleObj spid="_x0000_s84054" name="Prism Project" r:id="rId3" imgW="3721608" imgH="2647188" progId="Prism.Document">
                  <p:embed/>
                </p:oleObj>
              </mc:Choice>
              <mc:Fallback>
                <p:oleObj name="Prism Project" r:id="rId3" imgW="3721608" imgH="2647188" progId="Prism.Document">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609600"/>
                        <a:ext cx="3390900" cy="2409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3"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32" name="Object 8"/>
          <p:cNvGraphicFramePr>
            <a:graphicFrameLocks noChangeAspect="1"/>
          </p:cNvGraphicFramePr>
          <p:nvPr/>
        </p:nvGraphicFramePr>
        <p:xfrm>
          <a:off x="533400" y="3276600"/>
          <a:ext cx="3333750" cy="2409825"/>
        </p:xfrm>
        <a:graphic>
          <a:graphicData uri="http://schemas.openxmlformats.org/presentationml/2006/ole">
            <mc:AlternateContent xmlns:mc="http://schemas.openxmlformats.org/markup-compatibility/2006">
              <mc:Choice xmlns:v="urn:schemas-microsoft-com:vml" Requires="v">
                <p:oleObj spid="_x0000_s84055" name="Prism Project" r:id="rId5" imgW="3721608" imgH="2692908" progId="Prism.Document">
                  <p:embed/>
                </p:oleObj>
              </mc:Choice>
              <mc:Fallback>
                <p:oleObj name="Prism Project" r:id="rId5" imgW="3721608" imgH="2692908" progId="Prism.Document">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3276600"/>
                        <a:ext cx="3333750" cy="2409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34" name="Object 10"/>
          <p:cNvGraphicFramePr>
            <a:graphicFrameLocks noChangeAspect="1"/>
          </p:cNvGraphicFramePr>
          <p:nvPr/>
        </p:nvGraphicFramePr>
        <p:xfrm>
          <a:off x="4572000" y="533400"/>
          <a:ext cx="3333750" cy="2409825"/>
        </p:xfrm>
        <a:graphic>
          <a:graphicData uri="http://schemas.openxmlformats.org/presentationml/2006/ole">
            <mc:AlternateContent xmlns:mc="http://schemas.openxmlformats.org/markup-compatibility/2006">
              <mc:Choice xmlns:v="urn:schemas-microsoft-com:vml" Requires="v">
                <p:oleObj spid="_x0000_s84056" name="Prism Project" r:id="rId7" imgW="3721608" imgH="2683764" progId="Prism.Document">
                  <p:embed/>
                </p:oleObj>
              </mc:Choice>
              <mc:Fallback>
                <p:oleObj name="Prism Project" r:id="rId7" imgW="3721608" imgH="2683764" progId="Prism.Document">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533400"/>
                        <a:ext cx="3333750" cy="2409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3" name="Picture 10" descr="C:\Documents and Settings\M-Elawady\Desktop\wvu_logo.gif"/>
          <p:cNvPicPr>
            <a:picLocks noChangeAspect="1" noChangeArrowheads="1"/>
          </p:cNvPicPr>
          <p:nvPr/>
        </p:nvPicPr>
        <p:blipFill>
          <a:blip r:embed="rId9" cstate="print"/>
          <a:srcRect/>
          <a:stretch>
            <a:fillRect/>
          </a:stretch>
        </p:blipFill>
        <p:spPr bwMode="auto">
          <a:xfrm>
            <a:off x="8458200" y="6172200"/>
            <a:ext cx="533400" cy="533400"/>
          </a:xfrm>
          <a:prstGeom prst="rect">
            <a:avLst/>
          </a:prstGeom>
          <a:noFill/>
          <a:ln w="9525">
            <a:noFill/>
            <a:miter lim="800000"/>
            <a:headEnd/>
            <a:tailEnd/>
          </a:ln>
        </p:spPr>
      </p:pic>
      <p:sp>
        <p:nvSpPr>
          <p:cNvPr id="14" name="Text Box 4"/>
          <p:cNvSpPr txBox="1">
            <a:spLocks noChangeArrowheads="1"/>
          </p:cNvSpPr>
          <p:nvPr/>
        </p:nvSpPr>
        <p:spPr bwMode="auto">
          <a:xfrm>
            <a:off x="252412" y="6268244"/>
            <a:ext cx="4319588" cy="341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defPPr>
              <a:defRPr lang="en-GB"/>
            </a:defPPr>
            <a:lvl1pPr algn="l" defTabSz="457200" rtl="0" fontAlgn="base" hangingPunct="0">
              <a:lnSpc>
                <a:spcPct val="93000"/>
              </a:lnSpc>
              <a:spcBef>
                <a:spcPct val="0"/>
              </a:spcBef>
              <a:spcAft>
                <a:spcPct val="0"/>
              </a:spcAft>
              <a:buClr>
                <a:srgbClr val="000000"/>
              </a:buClr>
              <a:buSzPct val="45000"/>
              <a:buFont typeface="Wingdings" charset="2"/>
              <a:defRPr sz="2400" kern="1200">
                <a:solidFill>
                  <a:schemeClr val="tx1"/>
                </a:solidFill>
                <a:latin typeface="Times New Roman" pitchFamily="16" charset="0"/>
                <a:ea typeface="+mn-ea"/>
                <a:cs typeface="+mn-cs"/>
              </a:defRPr>
            </a:lvl1pPr>
            <a:lvl2pPr marL="431800" indent="-215900" algn="l" defTabSz="457200" rtl="0" fontAlgn="base" hangingPunct="0">
              <a:lnSpc>
                <a:spcPct val="93000"/>
              </a:lnSpc>
              <a:spcBef>
                <a:spcPct val="0"/>
              </a:spcBef>
              <a:spcAft>
                <a:spcPct val="0"/>
              </a:spcAft>
              <a:buClr>
                <a:srgbClr val="000000"/>
              </a:buClr>
              <a:buSzPct val="45000"/>
              <a:buFont typeface="Wingdings" charset="2"/>
              <a:defRPr sz="2400" kern="1200">
                <a:solidFill>
                  <a:schemeClr val="tx1"/>
                </a:solidFill>
                <a:latin typeface="Times New Roman" pitchFamily="16" charset="0"/>
                <a:ea typeface="+mn-ea"/>
                <a:cs typeface="+mn-cs"/>
              </a:defRPr>
            </a:lvl2pPr>
            <a:lvl3pPr marL="647700" indent="-215900" algn="l" defTabSz="457200" rtl="0" fontAlgn="base" hangingPunct="0">
              <a:lnSpc>
                <a:spcPct val="93000"/>
              </a:lnSpc>
              <a:spcBef>
                <a:spcPct val="0"/>
              </a:spcBef>
              <a:spcAft>
                <a:spcPct val="0"/>
              </a:spcAft>
              <a:buClr>
                <a:srgbClr val="000000"/>
              </a:buClr>
              <a:buSzPct val="45000"/>
              <a:buFont typeface="Wingdings" charset="2"/>
              <a:defRPr sz="2400" kern="1200">
                <a:solidFill>
                  <a:schemeClr val="tx1"/>
                </a:solidFill>
                <a:latin typeface="Times New Roman" pitchFamily="16" charset="0"/>
                <a:ea typeface="+mn-ea"/>
                <a:cs typeface="+mn-cs"/>
              </a:defRPr>
            </a:lvl3pPr>
            <a:lvl4pPr marL="863600" indent="-215900" algn="l" defTabSz="457200" rtl="0" fontAlgn="base" hangingPunct="0">
              <a:lnSpc>
                <a:spcPct val="93000"/>
              </a:lnSpc>
              <a:spcBef>
                <a:spcPct val="0"/>
              </a:spcBef>
              <a:spcAft>
                <a:spcPct val="0"/>
              </a:spcAft>
              <a:buClr>
                <a:srgbClr val="000000"/>
              </a:buClr>
              <a:buSzPct val="45000"/>
              <a:buFont typeface="Wingdings" charset="2"/>
              <a:defRPr sz="2400" kern="1200">
                <a:solidFill>
                  <a:schemeClr val="tx1"/>
                </a:solidFill>
                <a:latin typeface="Times New Roman" pitchFamily="16" charset="0"/>
                <a:ea typeface="+mn-ea"/>
                <a:cs typeface="+mn-cs"/>
              </a:defRPr>
            </a:lvl4pPr>
            <a:lvl5pPr marL="1079500" indent="-215900" algn="l" defTabSz="457200" rtl="0" fontAlgn="base" hangingPunct="0">
              <a:lnSpc>
                <a:spcPct val="93000"/>
              </a:lnSpc>
              <a:spcBef>
                <a:spcPct val="0"/>
              </a:spcBef>
              <a:spcAft>
                <a:spcPct val="0"/>
              </a:spcAft>
              <a:buClr>
                <a:srgbClr val="000000"/>
              </a:buClr>
              <a:buSzPct val="45000"/>
              <a:buFont typeface="Wingdings" charset="2"/>
              <a:defRPr sz="2400" kern="1200">
                <a:solidFill>
                  <a:schemeClr val="tx1"/>
                </a:solidFill>
                <a:latin typeface="Times New Roman" pitchFamily="16" charset="0"/>
                <a:ea typeface="+mn-ea"/>
                <a:cs typeface="+mn-cs"/>
              </a:defRPr>
            </a:lvl5pPr>
            <a:lvl6pPr marL="2286000" algn="l" defTabSz="914400" rtl="0" eaLnBrk="1" latinLnBrk="0" hangingPunct="1">
              <a:defRPr sz="2400" kern="1200">
                <a:solidFill>
                  <a:schemeClr val="tx1"/>
                </a:solidFill>
                <a:latin typeface="Times New Roman" pitchFamily="16" charset="0"/>
                <a:ea typeface="+mn-ea"/>
                <a:cs typeface="+mn-cs"/>
              </a:defRPr>
            </a:lvl6pPr>
            <a:lvl7pPr marL="2743200" algn="l" defTabSz="914400" rtl="0" eaLnBrk="1" latinLnBrk="0" hangingPunct="1">
              <a:defRPr sz="2400" kern="1200">
                <a:solidFill>
                  <a:schemeClr val="tx1"/>
                </a:solidFill>
                <a:latin typeface="Times New Roman" pitchFamily="16" charset="0"/>
                <a:ea typeface="+mn-ea"/>
                <a:cs typeface="+mn-cs"/>
              </a:defRPr>
            </a:lvl7pPr>
            <a:lvl8pPr marL="3200400" algn="l" defTabSz="914400" rtl="0" eaLnBrk="1" latinLnBrk="0" hangingPunct="1">
              <a:defRPr sz="2400" kern="1200">
                <a:solidFill>
                  <a:schemeClr val="tx1"/>
                </a:solidFill>
                <a:latin typeface="Times New Roman" pitchFamily="16" charset="0"/>
                <a:ea typeface="+mn-ea"/>
                <a:cs typeface="+mn-cs"/>
              </a:defRPr>
            </a:lvl8pPr>
            <a:lvl9pPr marL="3657600" algn="l" defTabSz="914400" rtl="0" eaLnBrk="1" latinLnBrk="0" hangingPunct="1">
              <a:defRPr sz="2400" kern="1200">
                <a:solidFill>
                  <a:schemeClr val="tx1"/>
                </a:solidFill>
                <a:latin typeface="Times New Roman" pitchFamily="16" charset="0"/>
                <a:ea typeface="+mn-ea"/>
                <a:cs typeface="+mn-cs"/>
              </a:defRPr>
            </a:lvl9pPr>
          </a:lstStyle>
          <a:p>
            <a:r>
              <a:rPr lang="en-GB" altLang="en-US" sz="1200" b="1" dirty="0">
                <a:latin typeface="Arial" charset="0"/>
              </a:rPr>
              <a:t>Maryam Sharifi </a:t>
            </a:r>
            <a:r>
              <a:rPr lang="en-GB" altLang="en-US" sz="1200" b="1" dirty="0" err="1">
                <a:latin typeface="Arial" charset="0"/>
              </a:rPr>
              <a:t>Sanjani</a:t>
            </a:r>
            <a:r>
              <a:rPr lang="en-GB" altLang="en-US" sz="1200" b="1" dirty="0">
                <a:latin typeface="Arial" charset="0"/>
              </a:rPr>
              <a:t> et al. Am J </a:t>
            </a:r>
            <a:r>
              <a:rPr lang="en-GB" altLang="en-US" sz="1200" b="1" dirty="0" err="1">
                <a:latin typeface="Arial" charset="0"/>
              </a:rPr>
              <a:t>Physiol</a:t>
            </a:r>
            <a:r>
              <a:rPr lang="en-GB" altLang="en-US" sz="1200" b="1" dirty="0">
                <a:latin typeface="Arial" charset="0"/>
              </a:rPr>
              <a:t> Heart </a:t>
            </a:r>
            <a:r>
              <a:rPr lang="en-GB" altLang="en-US" sz="1200" b="1" dirty="0" err="1">
                <a:latin typeface="Arial" charset="0"/>
              </a:rPr>
              <a:t>Circ</a:t>
            </a:r>
            <a:r>
              <a:rPr lang="en-GB" altLang="en-US" sz="1200" b="1" dirty="0">
                <a:latin typeface="Arial" charset="0"/>
              </a:rPr>
              <a:t> </a:t>
            </a:r>
            <a:r>
              <a:rPr lang="en-GB" altLang="en-US" sz="1200" b="1" dirty="0" smtClean="0">
                <a:latin typeface="Arial" charset="0"/>
              </a:rPr>
              <a:t>Physiol. 301:H2322-H2333, 2011. </a:t>
            </a:r>
            <a:endParaRPr lang="en-GB" altLang="en-US" sz="1200" b="1" dirty="0">
              <a:latin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1066800" y="2362200"/>
            <a:ext cx="7239000" cy="2554545"/>
          </a:xfrm>
          <a:prstGeom prst="rect">
            <a:avLst/>
          </a:prstGeom>
          <a:noFill/>
          <a:ln w="9525">
            <a:noFill/>
            <a:miter lim="800000"/>
            <a:headEnd/>
            <a:tailEnd/>
          </a:ln>
        </p:spPr>
        <p:txBody>
          <a:bodyPr>
            <a:spAutoFit/>
          </a:bodyPr>
          <a:lstStyle/>
          <a:p>
            <a:r>
              <a:rPr lang="en-US" sz="3200" dirty="0">
                <a:solidFill>
                  <a:srgbClr val="FFFF00"/>
                </a:solidFill>
              </a:rPr>
              <a:t>Role of </a:t>
            </a:r>
            <a:r>
              <a:rPr lang="en-US" sz="3200" dirty="0" smtClean="0">
                <a:solidFill>
                  <a:srgbClr val="FFFF00"/>
                </a:solidFill>
              </a:rPr>
              <a:t> H</a:t>
            </a:r>
            <a:r>
              <a:rPr lang="en-US" sz="3200" baseline="-25000" dirty="0" smtClean="0">
                <a:solidFill>
                  <a:srgbClr val="FFFF00"/>
                </a:solidFill>
              </a:rPr>
              <a:t>2</a:t>
            </a:r>
            <a:r>
              <a:rPr lang="en-US" sz="3200" dirty="0" smtClean="0">
                <a:solidFill>
                  <a:srgbClr val="FFFF00"/>
                </a:solidFill>
              </a:rPr>
              <a:t>O</a:t>
            </a:r>
            <a:r>
              <a:rPr lang="en-US" sz="3200" baseline="-25000" dirty="0" smtClean="0">
                <a:solidFill>
                  <a:srgbClr val="FFFF00"/>
                </a:solidFill>
              </a:rPr>
              <a:t>2</a:t>
            </a:r>
            <a:r>
              <a:rPr lang="en-US" sz="3200" dirty="0" smtClean="0">
                <a:solidFill>
                  <a:srgbClr val="FFFF00"/>
                </a:solidFill>
              </a:rPr>
              <a:t> in Adenosine Receptor-Mediated Increase in </a:t>
            </a:r>
            <a:r>
              <a:rPr lang="en-US" sz="3200" dirty="0">
                <a:solidFill>
                  <a:srgbClr val="FFFF00"/>
                </a:solidFill>
              </a:rPr>
              <a:t>Coronary Flow </a:t>
            </a:r>
            <a:r>
              <a:rPr lang="en-US" sz="3200" dirty="0" smtClean="0">
                <a:solidFill>
                  <a:srgbClr val="FFFF00"/>
                </a:solidFill>
              </a:rPr>
              <a:t>Regulation (</a:t>
            </a:r>
            <a:r>
              <a:rPr lang="en-US" sz="3200" dirty="0">
                <a:solidFill>
                  <a:srgbClr val="FFFF00"/>
                </a:solidFill>
              </a:rPr>
              <a:t>using </a:t>
            </a:r>
            <a:r>
              <a:rPr lang="en-US" sz="3200" dirty="0" smtClean="0">
                <a:solidFill>
                  <a:srgbClr val="FFFF00"/>
                </a:solidFill>
              </a:rPr>
              <a:t>AR KOs)</a:t>
            </a:r>
            <a:endParaRPr lang="en-US" sz="3200" dirty="0">
              <a:solidFill>
                <a:srgbClr val="FFFF00"/>
              </a:solidFill>
            </a:endParaRPr>
          </a:p>
          <a:p>
            <a:endParaRPr lang="en-US" sz="3200" dirty="0">
              <a:solidFill>
                <a:srgbClr val="FFFF00"/>
              </a:solidFill>
            </a:endParaRPr>
          </a:p>
          <a:p>
            <a:r>
              <a:rPr lang="en-US" sz="3200" i="1" dirty="0">
                <a:solidFill>
                  <a:srgbClr val="FFFF00"/>
                </a:solidFill>
              </a:rPr>
              <a:t>		</a:t>
            </a:r>
          </a:p>
        </p:txBody>
      </p:sp>
      <p:pic>
        <p:nvPicPr>
          <p:cNvPr id="3" name="Picture 10" descr="C:\Documents and Settings\M-Elawady\Desktop\wvu_logo.gif"/>
          <p:cNvPicPr>
            <a:picLocks noChangeAspect="1" noChangeArrowheads="1"/>
          </p:cNvPicPr>
          <p:nvPr/>
        </p:nvPicPr>
        <p:blipFill>
          <a:blip r:embed="rId2" cstate="print"/>
          <a:srcRect/>
          <a:stretch>
            <a:fillRect/>
          </a:stretch>
        </p:blipFill>
        <p:spPr bwMode="auto">
          <a:xfrm>
            <a:off x="8458200" y="6172200"/>
            <a:ext cx="53340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2161" name="Object 1"/>
          <p:cNvGraphicFramePr>
            <a:graphicFrameLocks noChangeAspect="1"/>
          </p:cNvGraphicFramePr>
          <p:nvPr>
            <p:extLst>
              <p:ext uri="{D42A27DB-BD31-4B8C-83A1-F6EECF244321}">
                <p14:modId xmlns:p14="http://schemas.microsoft.com/office/powerpoint/2010/main" val="1315934151"/>
              </p:ext>
            </p:extLst>
          </p:nvPr>
        </p:nvGraphicFramePr>
        <p:xfrm>
          <a:off x="2590800" y="1981200"/>
          <a:ext cx="4492868" cy="3200400"/>
        </p:xfrm>
        <a:graphic>
          <a:graphicData uri="http://schemas.openxmlformats.org/presentationml/2006/ole">
            <mc:AlternateContent xmlns:mc="http://schemas.openxmlformats.org/markup-compatibility/2006">
              <mc:Choice xmlns:v="urn:schemas-microsoft-com:vml" Requires="v">
                <p:oleObj spid="_x0000_s86064" name="Prism Project" r:id="rId3" imgW="3888000" imgH="2772000" progId="">
                  <p:embed/>
                </p:oleObj>
              </mc:Choice>
              <mc:Fallback>
                <p:oleObj name="Prism Project" r:id="rId3" imgW="3888000" imgH="277200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1981200"/>
                        <a:ext cx="4492868" cy="320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1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216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Title 1"/>
          <p:cNvSpPr txBox="1">
            <a:spLocks/>
          </p:cNvSpPr>
          <p:nvPr/>
        </p:nvSpPr>
        <p:spPr>
          <a:xfrm>
            <a:off x="457200" y="274638"/>
            <a:ext cx="8229600" cy="1143000"/>
          </a:xfrm>
          <a:prstGeom prst="rect">
            <a:avLst/>
          </a:prstGeom>
        </p:spPr>
        <p:txBody>
          <a:bodyPr>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chemeClr val="accent3"/>
                </a:solidFill>
                <a:effectLst/>
                <a:uLnTx/>
                <a:uFillTx/>
                <a:latin typeface="+mj-lt"/>
                <a:ea typeface="+mj-ea"/>
                <a:cs typeface="+mj-cs"/>
              </a:rPr>
              <a:t>Involvement of H</a:t>
            </a:r>
            <a:r>
              <a:rPr kumimoji="0" lang="en-US" sz="3200" b="0" i="0" u="none" strike="noStrike" kern="1200" cap="none" spc="0" normalizeH="0" baseline="-25000" noProof="0" dirty="0" smtClean="0">
                <a:ln>
                  <a:noFill/>
                </a:ln>
                <a:solidFill>
                  <a:schemeClr val="accent3"/>
                </a:solidFill>
                <a:effectLst/>
                <a:uLnTx/>
                <a:uFillTx/>
                <a:latin typeface="+mj-lt"/>
                <a:ea typeface="+mj-ea"/>
                <a:cs typeface="+mj-cs"/>
              </a:rPr>
              <a:t>2</a:t>
            </a:r>
            <a:r>
              <a:rPr kumimoji="0" lang="en-US" sz="3200" b="0" i="0" u="none" strike="noStrike" kern="1200" cap="none" spc="0" normalizeH="0" baseline="0" noProof="0" dirty="0" smtClean="0">
                <a:ln>
                  <a:noFill/>
                </a:ln>
                <a:solidFill>
                  <a:schemeClr val="accent3"/>
                </a:solidFill>
                <a:effectLst/>
                <a:uLnTx/>
                <a:uFillTx/>
                <a:latin typeface="+mj-lt"/>
                <a:ea typeface="+mj-ea"/>
                <a:cs typeface="+mj-cs"/>
              </a:rPr>
              <a:t>O</a:t>
            </a:r>
            <a:r>
              <a:rPr kumimoji="0" lang="en-US" sz="3200" b="0" i="0" u="none" strike="noStrike" kern="1200" cap="none" spc="0" normalizeH="0" baseline="-25000" noProof="0" dirty="0" smtClean="0">
                <a:ln>
                  <a:noFill/>
                </a:ln>
                <a:solidFill>
                  <a:schemeClr val="accent3"/>
                </a:solidFill>
                <a:effectLst/>
                <a:uLnTx/>
                <a:uFillTx/>
                <a:latin typeface="+mj-lt"/>
                <a:ea typeface="+mj-ea"/>
                <a:cs typeface="+mj-cs"/>
              </a:rPr>
              <a:t>2</a:t>
            </a:r>
            <a:r>
              <a:rPr kumimoji="0" lang="en-US" sz="3200" b="0" i="0" u="none" strike="noStrike" kern="1200" cap="none" spc="0" normalizeH="0" baseline="0" noProof="0" dirty="0" smtClean="0">
                <a:ln>
                  <a:noFill/>
                </a:ln>
                <a:solidFill>
                  <a:schemeClr val="accent3"/>
                </a:solidFill>
                <a:effectLst/>
                <a:uLnTx/>
                <a:uFillTx/>
                <a:latin typeface="+mj-lt"/>
                <a:ea typeface="+mj-ea"/>
                <a:cs typeface="+mj-cs"/>
              </a:rPr>
              <a:t> in A</a:t>
            </a:r>
            <a:r>
              <a:rPr kumimoji="0" lang="en-US" sz="3200" b="0" i="0" u="none" strike="noStrike" kern="1200" cap="none" spc="0" normalizeH="0" baseline="-25000" noProof="0" dirty="0" smtClean="0">
                <a:ln>
                  <a:noFill/>
                </a:ln>
                <a:solidFill>
                  <a:schemeClr val="accent3"/>
                </a:solidFill>
                <a:effectLst/>
                <a:uLnTx/>
                <a:uFillTx/>
                <a:latin typeface="+mj-lt"/>
                <a:ea typeface="+mj-ea"/>
                <a:cs typeface="+mj-cs"/>
              </a:rPr>
              <a:t>2</a:t>
            </a:r>
            <a:r>
              <a:rPr kumimoji="0" lang="en-US" sz="3200" b="0" i="0" u="none" strike="noStrike" kern="1200" cap="none" spc="0" normalizeH="0" baseline="0" noProof="0" dirty="0" smtClean="0">
                <a:ln>
                  <a:noFill/>
                </a:ln>
                <a:solidFill>
                  <a:schemeClr val="accent3"/>
                </a:solidFill>
                <a:effectLst/>
                <a:uLnTx/>
                <a:uFillTx/>
                <a:latin typeface="+mj-lt"/>
                <a:ea typeface="+mj-ea"/>
                <a:cs typeface="+mj-cs"/>
              </a:rPr>
              <a:t> adenosine receptors-</a:t>
            </a:r>
            <a:r>
              <a:rPr lang="en-US" sz="3200" dirty="0" smtClean="0">
                <a:solidFill>
                  <a:schemeClr val="accent3"/>
                </a:solidFill>
                <a:latin typeface="+mj-lt"/>
                <a:ea typeface="+mj-ea"/>
                <a:cs typeface="+mj-cs"/>
              </a:rPr>
              <a:t>mediated </a:t>
            </a:r>
            <a:r>
              <a:rPr kumimoji="0" lang="en-US" sz="3200" b="0" i="0" u="none" strike="noStrike" kern="1200" cap="none" spc="0" normalizeH="0" baseline="0" noProof="0" dirty="0" smtClean="0">
                <a:ln>
                  <a:noFill/>
                </a:ln>
                <a:solidFill>
                  <a:schemeClr val="accent3"/>
                </a:solidFill>
                <a:effectLst/>
                <a:uLnTx/>
                <a:uFillTx/>
                <a:latin typeface="+mj-lt"/>
                <a:ea typeface="+mj-ea"/>
                <a:cs typeface="+mj-cs"/>
              </a:rPr>
              <a:t>increase in coronary flow</a:t>
            </a:r>
            <a:br>
              <a:rPr kumimoji="0" lang="en-US" sz="3200" b="0" i="0" u="none" strike="noStrike" kern="1200" cap="none" spc="0" normalizeH="0" baseline="0" noProof="0" dirty="0" smtClean="0">
                <a:ln>
                  <a:noFill/>
                </a:ln>
                <a:solidFill>
                  <a:schemeClr val="accent3"/>
                </a:solidFill>
                <a:effectLst/>
                <a:uLnTx/>
                <a:uFillTx/>
                <a:latin typeface="+mj-lt"/>
                <a:ea typeface="+mj-ea"/>
                <a:cs typeface="+mj-cs"/>
              </a:rPr>
            </a:br>
            <a:endParaRPr kumimoji="0" lang="en-US" sz="3200" b="0" i="0" u="none" strike="noStrike" kern="1200" cap="none" spc="0" normalizeH="0" baseline="0" noProof="0" dirty="0">
              <a:ln>
                <a:noFill/>
              </a:ln>
              <a:solidFill>
                <a:schemeClr val="accent3"/>
              </a:solidFill>
              <a:effectLst/>
              <a:uLnTx/>
              <a:uFillTx/>
              <a:latin typeface="+mj-lt"/>
              <a:ea typeface="+mj-ea"/>
              <a:cs typeface="+mj-cs"/>
            </a:endParaRPr>
          </a:p>
        </p:txBody>
      </p:sp>
      <p:sp>
        <p:nvSpPr>
          <p:cNvPr id="10" name="Title 1"/>
          <p:cNvSpPr txBox="1">
            <a:spLocks/>
          </p:cNvSpPr>
          <p:nvPr/>
        </p:nvSpPr>
        <p:spPr>
          <a:xfrm>
            <a:off x="152400" y="5638800"/>
            <a:ext cx="2667000" cy="533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800" dirty="0" err="1" smtClean="0">
                <a:solidFill>
                  <a:schemeClr val="accent3"/>
                </a:solidFill>
                <a:latin typeface="+mj-lt"/>
                <a:ea typeface="+mj-ea"/>
                <a:cs typeface="+mj-cs"/>
              </a:rPr>
              <a:t>Catalase</a:t>
            </a:r>
            <a:r>
              <a:rPr lang="en-US" sz="1800" dirty="0" smtClean="0">
                <a:solidFill>
                  <a:schemeClr val="accent3"/>
                </a:solidFill>
                <a:latin typeface="+mj-lt"/>
                <a:ea typeface="+mj-ea"/>
                <a:cs typeface="+mj-cs"/>
              </a:rPr>
              <a:t> (CAT)</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dirty="0" smtClean="0">
                <a:ln>
                  <a:noFill/>
                </a:ln>
                <a:solidFill>
                  <a:schemeClr val="accent3"/>
                </a:solidFill>
                <a:effectLst/>
                <a:uLnTx/>
                <a:uFillTx/>
                <a:latin typeface="+mj-lt"/>
                <a:ea typeface="+mj-ea"/>
                <a:cs typeface="+mj-cs"/>
              </a:rPr>
              <a:t>H</a:t>
            </a:r>
            <a:r>
              <a:rPr kumimoji="0" lang="en-US" sz="1800" b="0" i="0" u="none" strike="noStrike" kern="1200" cap="none" spc="0" normalizeH="0" baseline="-25000" noProof="0" dirty="0" smtClean="0">
                <a:ln>
                  <a:noFill/>
                </a:ln>
                <a:solidFill>
                  <a:schemeClr val="accent3"/>
                </a:solidFill>
                <a:effectLst/>
                <a:uLnTx/>
                <a:uFillTx/>
                <a:latin typeface="+mj-lt"/>
                <a:ea typeface="+mj-ea"/>
                <a:cs typeface="+mj-cs"/>
              </a:rPr>
              <a:t>2</a:t>
            </a:r>
            <a:r>
              <a:rPr kumimoji="0" lang="en-US" sz="1800" b="0" i="0" u="none" strike="noStrike" kern="1200" cap="none" spc="0" normalizeH="0" baseline="0" noProof="0" dirty="0" smtClean="0">
                <a:ln>
                  <a:noFill/>
                </a:ln>
                <a:solidFill>
                  <a:schemeClr val="accent3"/>
                </a:solidFill>
                <a:effectLst/>
                <a:uLnTx/>
                <a:uFillTx/>
                <a:latin typeface="+mj-lt"/>
                <a:ea typeface="+mj-ea"/>
                <a:cs typeface="+mj-cs"/>
              </a:rPr>
              <a:t>O</a:t>
            </a:r>
            <a:r>
              <a:rPr kumimoji="0" lang="en-US" sz="1800" b="0" i="0" u="none" strike="noStrike" kern="1200" cap="none" spc="0" normalizeH="0" baseline="-25000" noProof="0" dirty="0" smtClean="0">
                <a:ln>
                  <a:noFill/>
                </a:ln>
                <a:solidFill>
                  <a:schemeClr val="accent3"/>
                </a:solidFill>
                <a:effectLst/>
                <a:uLnTx/>
                <a:uFillTx/>
                <a:latin typeface="+mj-lt"/>
                <a:ea typeface="+mj-ea"/>
                <a:cs typeface="+mj-cs"/>
              </a:rPr>
              <a:t>2 </a:t>
            </a:r>
            <a:r>
              <a:rPr kumimoji="0" lang="en-US" sz="1800" b="0" i="0" u="none" strike="noStrike" kern="1200" cap="none" spc="0" normalizeH="0" noProof="0" dirty="0" smtClean="0">
                <a:ln>
                  <a:noFill/>
                </a:ln>
                <a:solidFill>
                  <a:schemeClr val="accent3"/>
                </a:solidFill>
                <a:effectLst/>
                <a:uLnTx/>
                <a:uFillTx/>
                <a:latin typeface="+mj-lt"/>
                <a:ea typeface="+mj-ea"/>
                <a:cs typeface="+mj-cs"/>
                <a:sym typeface="Wingdings" pitchFamily="2" charset="2"/>
              </a:rPr>
              <a:t> H</a:t>
            </a:r>
            <a:r>
              <a:rPr kumimoji="0" lang="en-US" sz="1800" b="0" i="0" u="none" strike="noStrike" kern="1200" cap="none" spc="0" normalizeH="0" baseline="-25000" noProof="0" dirty="0" smtClean="0">
                <a:ln>
                  <a:noFill/>
                </a:ln>
                <a:solidFill>
                  <a:schemeClr val="accent3"/>
                </a:solidFill>
                <a:effectLst/>
                <a:uLnTx/>
                <a:uFillTx/>
                <a:latin typeface="+mj-lt"/>
                <a:ea typeface="+mj-ea"/>
                <a:cs typeface="+mj-cs"/>
                <a:sym typeface="Wingdings" pitchFamily="2" charset="2"/>
              </a:rPr>
              <a:t>2</a:t>
            </a:r>
            <a:r>
              <a:rPr kumimoji="0" lang="en-US" sz="1800" b="0" i="0" u="none" strike="noStrike" kern="1200" cap="none" spc="0" normalizeH="0" noProof="0" dirty="0" smtClean="0">
                <a:ln>
                  <a:noFill/>
                </a:ln>
                <a:solidFill>
                  <a:schemeClr val="accent3"/>
                </a:solidFill>
                <a:effectLst/>
                <a:uLnTx/>
                <a:uFillTx/>
                <a:latin typeface="+mj-lt"/>
                <a:ea typeface="+mj-ea"/>
                <a:cs typeface="+mj-cs"/>
                <a:sym typeface="Wingdings" pitchFamily="2" charset="2"/>
              </a:rPr>
              <a:t>O+O</a:t>
            </a:r>
            <a:r>
              <a:rPr kumimoji="0" lang="en-US" sz="1800" b="0" i="0" u="none" strike="noStrike" kern="1200" cap="none" spc="0" normalizeH="0" baseline="-25000" noProof="0" dirty="0" smtClean="0">
                <a:ln>
                  <a:noFill/>
                </a:ln>
                <a:solidFill>
                  <a:schemeClr val="accent3"/>
                </a:solidFill>
                <a:effectLst/>
                <a:uLnTx/>
                <a:uFillTx/>
                <a:latin typeface="+mj-lt"/>
                <a:ea typeface="+mj-ea"/>
                <a:cs typeface="+mj-cs"/>
                <a:sym typeface="Wingdings" pitchFamily="2" charset="2"/>
              </a:rPr>
              <a:t>2</a:t>
            </a:r>
            <a:r>
              <a:rPr kumimoji="0" lang="en-US" sz="1600" b="0" i="0" u="none" strike="noStrike" kern="1200" cap="none" spc="0" normalizeH="0" baseline="30000" noProof="0" dirty="0" smtClean="0">
                <a:ln>
                  <a:noFill/>
                </a:ln>
                <a:solidFill>
                  <a:schemeClr val="tx1"/>
                </a:solidFill>
                <a:effectLst/>
                <a:uLnTx/>
                <a:uFillTx/>
                <a:latin typeface="+mj-lt"/>
                <a:ea typeface="+mj-ea"/>
                <a:cs typeface="+mj-cs"/>
                <a:sym typeface="Wingdings" pitchFamily="2" charset="2"/>
              </a:rPr>
              <a:t>.</a:t>
            </a:r>
            <a:endParaRPr kumimoji="0" lang="en-US" sz="1600" b="0" i="0" u="none" strike="noStrike" kern="1200" cap="none" spc="0" normalizeH="0" baseline="30000" noProof="0" dirty="0">
              <a:ln>
                <a:noFill/>
              </a:ln>
              <a:solidFill>
                <a:schemeClr val="tx1"/>
              </a:solidFill>
              <a:effectLst/>
              <a:uLnTx/>
              <a:uFillTx/>
              <a:latin typeface="+mj-lt"/>
              <a:ea typeface="+mj-ea"/>
              <a:cs typeface="+mj-cs"/>
            </a:endParaRPr>
          </a:p>
        </p:txBody>
      </p:sp>
      <p:pic>
        <p:nvPicPr>
          <p:cNvPr id="11" name="Picture 10" descr="C:\Documents and Settings\M-Elawady\Desktop\wvu_logo.gif"/>
          <p:cNvPicPr>
            <a:picLocks noChangeAspect="1" noChangeArrowheads="1"/>
          </p:cNvPicPr>
          <p:nvPr/>
        </p:nvPicPr>
        <p:blipFill>
          <a:blip r:embed="rId5" cstate="print"/>
          <a:srcRect/>
          <a:stretch>
            <a:fillRect/>
          </a:stretch>
        </p:blipFill>
        <p:spPr bwMode="auto">
          <a:xfrm>
            <a:off x="8458200" y="6172200"/>
            <a:ext cx="533400" cy="533400"/>
          </a:xfrm>
          <a:prstGeom prst="rect">
            <a:avLst/>
          </a:prstGeom>
          <a:noFill/>
          <a:ln w="9525">
            <a:noFill/>
            <a:miter lim="800000"/>
            <a:headEnd/>
            <a:tailEnd/>
          </a:ln>
        </p:spPr>
      </p:pic>
      <p:sp>
        <p:nvSpPr>
          <p:cNvPr id="12" name="Text Box 4"/>
          <p:cNvSpPr txBox="1">
            <a:spLocks noChangeArrowheads="1"/>
          </p:cNvSpPr>
          <p:nvPr/>
        </p:nvSpPr>
        <p:spPr bwMode="auto">
          <a:xfrm>
            <a:off x="4191000" y="6240353"/>
            <a:ext cx="3918240" cy="3970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9pPr>
          </a:lstStyle>
          <a:p>
            <a:r>
              <a:rPr lang="en-GB" altLang="en-US" sz="1200" b="1" dirty="0">
                <a:solidFill>
                  <a:schemeClr val="accent3"/>
                </a:solidFill>
                <a:latin typeface="Arial" pitchFamily="34" charset="0"/>
              </a:rPr>
              <a:t>Maryam Sharifi-</a:t>
            </a:r>
            <a:r>
              <a:rPr lang="en-GB" altLang="en-US" sz="1200" b="1" dirty="0" err="1">
                <a:solidFill>
                  <a:schemeClr val="accent3"/>
                </a:solidFill>
                <a:latin typeface="Arial" pitchFamily="34" charset="0"/>
              </a:rPr>
              <a:t>Sanjani</a:t>
            </a:r>
            <a:r>
              <a:rPr lang="en-GB" altLang="en-US" sz="1200" b="1" dirty="0">
                <a:solidFill>
                  <a:schemeClr val="accent3"/>
                </a:solidFill>
                <a:latin typeface="Arial" pitchFamily="34" charset="0"/>
              </a:rPr>
              <a:t> et al. Am J </a:t>
            </a:r>
            <a:r>
              <a:rPr lang="en-GB" altLang="en-US" sz="1200" b="1" dirty="0" err="1">
                <a:solidFill>
                  <a:schemeClr val="accent3"/>
                </a:solidFill>
                <a:latin typeface="Arial" pitchFamily="34" charset="0"/>
              </a:rPr>
              <a:t>Physiol</a:t>
            </a:r>
            <a:r>
              <a:rPr lang="en-GB" altLang="en-US" sz="1200" b="1" dirty="0">
                <a:solidFill>
                  <a:schemeClr val="accent3"/>
                </a:solidFill>
                <a:latin typeface="Arial" pitchFamily="34" charset="0"/>
              </a:rPr>
              <a:t> Heart </a:t>
            </a:r>
            <a:r>
              <a:rPr lang="en-GB" altLang="en-US" sz="1200" b="1" dirty="0" err="1">
                <a:solidFill>
                  <a:schemeClr val="accent3"/>
                </a:solidFill>
                <a:latin typeface="Arial" pitchFamily="34" charset="0"/>
              </a:rPr>
              <a:t>Circ</a:t>
            </a:r>
            <a:r>
              <a:rPr lang="en-GB" altLang="en-US" sz="1200" b="1" dirty="0">
                <a:solidFill>
                  <a:schemeClr val="accent3"/>
                </a:solidFill>
                <a:latin typeface="Arial" pitchFamily="34" charset="0"/>
              </a:rPr>
              <a:t> </a:t>
            </a:r>
            <a:r>
              <a:rPr lang="en-GB" altLang="en-US" sz="1200" b="1" dirty="0" smtClean="0">
                <a:solidFill>
                  <a:schemeClr val="accent3"/>
                </a:solidFill>
                <a:latin typeface="Arial" pitchFamily="34" charset="0"/>
              </a:rPr>
              <a:t>Physiol. 304:H1294-H1301, 2013. </a:t>
            </a:r>
            <a:endParaRPr lang="en-GB" altLang="en-US" sz="1200" b="1" dirty="0">
              <a:solidFill>
                <a:schemeClr val="accent3"/>
              </a:solidFill>
              <a:latin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1066800" y="2362200"/>
            <a:ext cx="7239000" cy="3046988"/>
          </a:xfrm>
          <a:prstGeom prst="rect">
            <a:avLst/>
          </a:prstGeom>
          <a:noFill/>
          <a:ln w="9525">
            <a:noFill/>
            <a:miter lim="800000"/>
            <a:headEnd/>
            <a:tailEnd/>
          </a:ln>
        </p:spPr>
        <p:txBody>
          <a:bodyPr>
            <a:spAutoFit/>
          </a:bodyPr>
          <a:lstStyle/>
          <a:p>
            <a:r>
              <a:rPr lang="en-US" sz="3200" dirty="0">
                <a:solidFill>
                  <a:srgbClr val="FFFF00"/>
                </a:solidFill>
              </a:rPr>
              <a:t>Role of </a:t>
            </a:r>
            <a:r>
              <a:rPr lang="en-US" sz="3200" dirty="0" smtClean="0">
                <a:solidFill>
                  <a:srgbClr val="FFFF00"/>
                </a:solidFill>
              </a:rPr>
              <a:t> K</a:t>
            </a:r>
            <a:r>
              <a:rPr lang="en-US" sz="3200" baseline="30000" dirty="0" smtClean="0">
                <a:solidFill>
                  <a:srgbClr val="FFFF00"/>
                </a:solidFill>
              </a:rPr>
              <a:t>+</a:t>
            </a:r>
            <a:r>
              <a:rPr lang="en-US" sz="3200" baseline="-25000" dirty="0" smtClean="0">
                <a:solidFill>
                  <a:srgbClr val="FFFF00"/>
                </a:solidFill>
              </a:rPr>
              <a:t>ATP</a:t>
            </a:r>
            <a:r>
              <a:rPr lang="en-US" sz="3200" dirty="0" smtClean="0">
                <a:solidFill>
                  <a:srgbClr val="FFFF00"/>
                </a:solidFill>
              </a:rPr>
              <a:t> Channels in AR-Mediated Increase in </a:t>
            </a:r>
            <a:r>
              <a:rPr lang="en-US" sz="3200" dirty="0">
                <a:solidFill>
                  <a:srgbClr val="FFFF00"/>
                </a:solidFill>
              </a:rPr>
              <a:t>Coronary Flow </a:t>
            </a:r>
            <a:r>
              <a:rPr lang="en-US" sz="3200" dirty="0" smtClean="0">
                <a:solidFill>
                  <a:srgbClr val="FFFF00"/>
                </a:solidFill>
              </a:rPr>
              <a:t>Regulation/Reactive Hyperemia </a:t>
            </a:r>
            <a:r>
              <a:rPr lang="en-US" sz="3200" dirty="0">
                <a:solidFill>
                  <a:srgbClr val="FFFF00"/>
                </a:solidFill>
              </a:rPr>
              <a:t>(using </a:t>
            </a:r>
            <a:r>
              <a:rPr lang="en-US" sz="3200" dirty="0" smtClean="0">
                <a:solidFill>
                  <a:srgbClr val="FFFF00"/>
                </a:solidFill>
              </a:rPr>
              <a:t>AR KOs) through H</a:t>
            </a:r>
            <a:r>
              <a:rPr lang="en-US" sz="3200" baseline="-25000" dirty="0" smtClean="0">
                <a:solidFill>
                  <a:srgbClr val="FFFF00"/>
                </a:solidFill>
              </a:rPr>
              <a:t>2</a:t>
            </a:r>
            <a:r>
              <a:rPr lang="en-US" sz="3200" dirty="0" smtClean="0">
                <a:solidFill>
                  <a:srgbClr val="FFFF00"/>
                </a:solidFill>
              </a:rPr>
              <a:t>O</a:t>
            </a:r>
            <a:r>
              <a:rPr lang="en-US" sz="3200" baseline="-25000" dirty="0" smtClean="0">
                <a:solidFill>
                  <a:srgbClr val="FFFF00"/>
                </a:solidFill>
              </a:rPr>
              <a:t>2</a:t>
            </a:r>
            <a:endParaRPr lang="en-US" sz="3200" dirty="0">
              <a:solidFill>
                <a:srgbClr val="FFFF00"/>
              </a:solidFill>
            </a:endParaRPr>
          </a:p>
          <a:p>
            <a:endParaRPr lang="en-US" sz="3200" dirty="0">
              <a:solidFill>
                <a:srgbClr val="FFFF00"/>
              </a:solidFill>
            </a:endParaRPr>
          </a:p>
          <a:p>
            <a:r>
              <a:rPr lang="en-US" sz="3200" i="1" dirty="0">
                <a:solidFill>
                  <a:srgbClr val="FFFF00"/>
                </a:solidFill>
              </a:rPr>
              <a:t>		</a:t>
            </a:r>
          </a:p>
        </p:txBody>
      </p:sp>
      <p:pic>
        <p:nvPicPr>
          <p:cNvPr id="3" name="Picture 10" descr="C:\Documents and Settings\M-Elawady\Desktop\wvu_logo.gif"/>
          <p:cNvPicPr>
            <a:picLocks noChangeAspect="1" noChangeArrowheads="1"/>
          </p:cNvPicPr>
          <p:nvPr/>
        </p:nvPicPr>
        <p:blipFill>
          <a:blip r:embed="rId2" cstate="print"/>
          <a:srcRect/>
          <a:stretch>
            <a:fillRect/>
          </a:stretch>
        </p:blipFill>
        <p:spPr bwMode="auto">
          <a:xfrm>
            <a:off x="8458200" y="6172200"/>
            <a:ext cx="53340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9pPr>
          </a:lstStyle>
          <a:p>
            <a:pPr algn="ctr"/>
            <a:r>
              <a:rPr lang="en-GB" altLang="en-US" sz="1500" b="1" dirty="0">
                <a:solidFill>
                  <a:schemeClr val="accent3"/>
                </a:solidFill>
                <a:latin typeface="Arial" pitchFamily="34" charset="0"/>
              </a:rPr>
              <a:t>H2O2 activates KATP channels in smooth muscle cells. </a:t>
            </a: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8880" y="979303"/>
            <a:ext cx="2592000"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4999905" y="6308506"/>
            <a:ext cx="3918240" cy="3970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9pPr>
          </a:lstStyle>
          <a:p>
            <a:r>
              <a:rPr lang="en-GB" altLang="en-US" sz="1200" b="1" dirty="0">
                <a:solidFill>
                  <a:schemeClr val="accent3"/>
                </a:solidFill>
                <a:latin typeface="Arial" pitchFamily="34" charset="0"/>
              </a:rPr>
              <a:t>Maryam Sharifi-</a:t>
            </a:r>
            <a:r>
              <a:rPr lang="en-GB" altLang="en-US" sz="1200" b="1" dirty="0" err="1">
                <a:solidFill>
                  <a:schemeClr val="accent3"/>
                </a:solidFill>
                <a:latin typeface="Arial" pitchFamily="34" charset="0"/>
              </a:rPr>
              <a:t>Sanjani</a:t>
            </a:r>
            <a:r>
              <a:rPr lang="en-GB" altLang="en-US" sz="1200" b="1" dirty="0">
                <a:solidFill>
                  <a:schemeClr val="accent3"/>
                </a:solidFill>
                <a:latin typeface="Arial" pitchFamily="34" charset="0"/>
              </a:rPr>
              <a:t> et al. Am J </a:t>
            </a:r>
            <a:r>
              <a:rPr lang="en-GB" altLang="en-US" sz="1200" b="1" dirty="0" err="1">
                <a:solidFill>
                  <a:schemeClr val="accent3"/>
                </a:solidFill>
                <a:latin typeface="Arial" pitchFamily="34" charset="0"/>
              </a:rPr>
              <a:t>Physiol</a:t>
            </a:r>
            <a:r>
              <a:rPr lang="en-GB" altLang="en-US" sz="1200" b="1" dirty="0">
                <a:solidFill>
                  <a:schemeClr val="accent3"/>
                </a:solidFill>
                <a:latin typeface="Arial" pitchFamily="34" charset="0"/>
              </a:rPr>
              <a:t> Heart </a:t>
            </a:r>
            <a:r>
              <a:rPr lang="en-GB" altLang="en-US" sz="1200" b="1" dirty="0" err="1">
                <a:solidFill>
                  <a:schemeClr val="accent3"/>
                </a:solidFill>
                <a:latin typeface="Arial" pitchFamily="34" charset="0"/>
              </a:rPr>
              <a:t>Circ</a:t>
            </a:r>
            <a:r>
              <a:rPr lang="en-GB" altLang="en-US" sz="1200" b="1" dirty="0">
                <a:solidFill>
                  <a:schemeClr val="accent3"/>
                </a:solidFill>
                <a:latin typeface="Arial" pitchFamily="34" charset="0"/>
              </a:rPr>
              <a:t> </a:t>
            </a:r>
            <a:r>
              <a:rPr lang="en-GB" altLang="en-US" sz="1200" b="1" dirty="0" smtClean="0">
                <a:solidFill>
                  <a:schemeClr val="accent3"/>
                </a:solidFill>
                <a:latin typeface="Arial" pitchFamily="34" charset="0"/>
              </a:rPr>
              <a:t>Physiol. 304:H1294-H1301, 2013. </a:t>
            </a:r>
            <a:endParaRPr lang="en-GB" altLang="en-US" sz="1200" b="1" dirty="0">
              <a:solidFill>
                <a:schemeClr val="accent3"/>
              </a:solidFill>
              <a:latin typeface="Arial" pitchFamily="34" charset="0"/>
            </a:endParaRP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9pPr>
          </a:lstStyle>
          <a:p>
            <a:r>
              <a:rPr lang="en-GB" altLang="en-US" sz="900">
                <a:latin typeface="Arial" pitchFamily="34" charset="0"/>
              </a:rPr>
              <a:t>©2013 by American Physiological Society</a:t>
            </a:r>
          </a:p>
        </p:txBody>
      </p:sp>
    </p:spTree>
    <p:extLst>
      <p:ext uri="{BB962C8B-B14F-4D97-AF65-F5344CB8AC3E}">
        <p14:creationId xmlns:p14="http://schemas.microsoft.com/office/powerpoint/2010/main" val="412689124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 - norm GROUP.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200" y="1143000"/>
            <a:ext cx="5029200" cy="3735458"/>
          </a:xfrm>
          <a:prstGeom prst="rect">
            <a:avLst/>
          </a:prstGeom>
        </p:spPr>
      </p:pic>
      <p:sp>
        <p:nvSpPr>
          <p:cNvPr id="3" name="Rectangle 2"/>
          <p:cNvSpPr/>
          <p:nvPr/>
        </p:nvSpPr>
        <p:spPr>
          <a:xfrm>
            <a:off x="2657475" y="5772090"/>
            <a:ext cx="4419600" cy="400110"/>
          </a:xfrm>
          <a:prstGeom prst="rect">
            <a:avLst/>
          </a:prstGeom>
        </p:spPr>
        <p:txBody>
          <a:bodyPr wrap="square">
            <a:spAutoFit/>
          </a:bodyPr>
          <a:lstStyle/>
          <a:p>
            <a:r>
              <a:rPr lang="en-US" sz="2000" b="1" dirty="0" smtClean="0">
                <a:solidFill>
                  <a:srgbClr val="FFFF00"/>
                </a:solidFill>
              </a:rPr>
              <a:t>Collaborators:  </a:t>
            </a:r>
            <a:r>
              <a:rPr lang="en-US" sz="2000" dirty="0" smtClean="0">
                <a:solidFill>
                  <a:schemeClr val="accent3"/>
                </a:solidFill>
              </a:rPr>
              <a:t>Dick GM and Asano C. </a:t>
            </a:r>
            <a:endParaRPr lang="en-US" sz="2000" dirty="0">
              <a:solidFill>
                <a:schemeClr val="accent3"/>
              </a:solidFill>
            </a:endParaRPr>
          </a:p>
        </p:txBody>
      </p:sp>
      <p:sp>
        <p:nvSpPr>
          <p:cNvPr id="5" name="Title 1"/>
          <p:cNvSpPr txBox="1">
            <a:spLocks/>
          </p:cNvSpPr>
          <p:nvPr/>
        </p:nvSpPr>
        <p:spPr bwMode="auto">
          <a:xfrm>
            <a:off x="457200" y="228600"/>
            <a:ext cx="76200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r>
              <a:rPr lang="en-US" sz="2400" dirty="0" smtClean="0">
                <a:solidFill>
                  <a:schemeClr val="accent3"/>
                </a:solidFill>
                <a:latin typeface="+mj-lt"/>
                <a:ea typeface="+mj-ea"/>
                <a:cs typeface="+mj-cs"/>
              </a:rPr>
              <a:t>A</a:t>
            </a:r>
            <a:r>
              <a:rPr kumimoji="0" lang="en-US" sz="2400" b="0" i="0" u="none" strike="noStrike" kern="1200" cap="none" spc="0" normalizeH="0" baseline="0" noProof="0" dirty="0" err="1" smtClean="0">
                <a:ln>
                  <a:noFill/>
                </a:ln>
                <a:solidFill>
                  <a:schemeClr val="accent3"/>
                </a:solidFill>
                <a:effectLst/>
                <a:uLnTx/>
                <a:uFillTx/>
                <a:latin typeface="+mj-lt"/>
                <a:ea typeface="+mj-ea"/>
                <a:cs typeface="+mj-cs"/>
              </a:rPr>
              <a:t>denosine</a:t>
            </a:r>
            <a:r>
              <a:rPr lang="en-US" sz="2400" dirty="0" smtClean="0">
                <a:solidFill>
                  <a:schemeClr val="accent3"/>
                </a:solidFill>
                <a:latin typeface="+mj-lt"/>
                <a:ea typeface="+mj-ea"/>
                <a:cs typeface="+mj-cs"/>
              </a:rPr>
              <a:t> </a:t>
            </a:r>
            <a:r>
              <a:rPr kumimoji="0" lang="en-US" sz="2400" b="0" i="0" u="none" strike="noStrike" kern="1200" cap="none" spc="0" normalizeH="0" baseline="0" noProof="0" dirty="0" smtClean="0">
                <a:ln>
                  <a:noFill/>
                </a:ln>
                <a:solidFill>
                  <a:schemeClr val="accent3"/>
                </a:solidFill>
                <a:effectLst/>
                <a:uLnTx/>
                <a:uFillTx/>
                <a:latin typeface="+mj-lt"/>
                <a:ea typeface="+mj-ea"/>
                <a:cs typeface="+mj-cs"/>
              </a:rPr>
              <a:t>induces</a:t>
            </a:r>
            <a:r>
              <a:rPr kumimoji="0" lang="en-US" sz="2400" b="0" i="0" u="none" strike="noStrike" kern="1200" cap="none" spc="0" normalizeH="0" noProof="0" dirty="0" smtClean="0">
                <a:ln>
                  <a:noFill/>
                </a:ln>
                <a:solidFill>
                  <a:schemeClr val="accent3"/>
                </a:solidFill>
                <a:effectLst/>
                <a:uLnTx/>
                <a:uFillTx/>
                <a:latin typeface="+mj-lt"/>
                <a:ea typeface="+mj-ea"/>
                <a:cs typeface="+mj-cs"/>
              </a:rPr>
              <a:t> opening of </a:t>
            </a:r>
            <a:r>
              <a:rPr lang="en-US" sz="2400" dirty="0" smtClean="0">
                <a:solidFill>
                  <a:schemeClr val="accent3"/>
                </a:solidFill>
                <a:latin typeface="+mj-lt"/>
              </a:rPr>
              <a:t>K</a:t>
            </a:r>
            <a:r>
              <a:rPr lang="en-US" sz="2400" baseline="-25000" dirty="0" smtClean="0">
                <a:solidFill>
                  <a:schemeClr val="accent3"/>
                </a:solidFill>
                <a:latin typeface="+mj-lt"/>
              </a:rPr>
              <a:t>ATP</a:t>
            </a:r>
            <a:r>
              <a:rPr lang="en-US" sz="2400" dirty="0" smtClean="0">
                <a:solidFill>
                  <a:schemeClr val="accent3"/>
                </a:solidFill>
                <a:latin typeface="+mj-lt"/>
              </a:rPr>
              <a:t> channels in SMC through A</a:t>
            </a:r>
            <a:r>
              <a:rPr lang="en-US" sz="2400" baseline="-25000" dirty="0" smtClean="0">
                <a:solidFill>
                  <a:schemeClr val="accent3"/>
                </a:solidFill>
                <a:latin typeface="+mj-lt"/>
              </a:rPr>
              <a:t>2</a:t>
            </a:r>
            <a:r>
              <a:rPr lang="en-US" sz="2400" dirty="0" smtClean="0">
                <a:solidFill>
                  <a:schemeClr val="accent3"/>
                </a:solidFill>
                <a:latin typeface="+mj-lt"/>
              </a:rPr>
              <a:t> ARs (</a:t>
            </a:r>
            <a:r>
              <a:rPr lang="en-US" dirty="0" smtClean="0">
                <a:solidFill>
                  <a:schemeClr val="accent3"/>
                </a:solidFill>
              </a:rPr>
              <a:t>A</a:t>
            </a:r>
            <a:r>
              <a:rPr lang="en-US" baseline="-25000" dirty="0" smtClean="0">
                <a:solidFill>
                  <a:schemeClr val="accent3"/>
                </a:solidFill>
              </a:rPr>
              <a:t>2A/2B</a:t>
            </a:r>
            <a:r>
              <a:rPr lang="en-US" dirty="0" smtClean="0">
                <a:solidFill>
                  <a:schemeClr val="accent3"/>
                </a:solidFill>
              </a:rPr>
              <a:t>DKO)</a:t>
            </a:r>
            <a:r>
              <a:rPr lang="en-US" sz="2400" dirty="0" smtClean="0">
                <a:solidFill>
                  <a:schemeClr val="accent3"/>
                </a:solidFill>
                <a:latin typeface="+mj-lt"/>
              </a:rPr>
              <a:t> </a:t>
            </a:r>
            <a:endParaRPr kumimoji="0" lang="en-US" sz="2400" b="0" i="0" u="none" strike="noStrike" kern="1200" cap="none" spc="0" normalizeH="0" baseline="0" noProof="0" dirty="0">
              <a:ln>
                <a:noFill/>
              </a:ln>
              <a:solidFill>
                <a:schemeClr val="accent3"/>
              </a:solidFill>
              <a:effectLst/>
              <a:uLnTx/>
              <a:uFillTx/>
              <a:latin typeface="+mj-lt"/>
              <a:ea typeface="+mj-ea"/>
              <a:cs typeface="+mj-cs"/>
            </a:endParaRPr>
          </a:p>
        </p:txBody>
      </p:sp>
      <p:pic>
        <p:nvPicPr>
          <p:cNvPr id="6" name="Picture 10" descr="C:\Documents and Settings\M-Elawady\Desktop\wvu_logo.gif"/>
          <p:cNvPicPr>
            <a:picLocks noChangeAspect="1" noChangeArrowheads="1"/>
          </p:cNvPicPr>
          <p:nvPr/>
        </p:nvPicPr>
        <p:blipFill>
          <a:blip r:embed="rId3" cstate="print"/>
          <a:srcRect/>
          <a:stretch>
            <a:fillRect/>
          </a:stretch>
        </p:blipFill>
        <p:spPr bwMode="auto">
          <a:xfrm>
            <a:off x="8458200" y="6172200"/>
            <a:ext cx="533400" cy="533400"/>
          </a:xfrm>
          <a:prstGeom prst="rect">
            <a:avLst/>
          </a:prstGeom>
          <a:noFill/>
          <a:ln w="9525">
            <a:noFill/>
            <a:miter lim="800000"/>
            <a:headEnd/>
            <a:tailEnd/>
          </a:ln>
        </p:spPr>
      </p:pic>
    </p:spTree>
    <p:extLst>
      <p:ext uri="{BB962C8B-B14F-4D97-AF65-F5344CB8AC3E}">
        <p14:creationId xmlns:p14="http://schemas.microsoft.com/office/powerpoint/2010/main" val="23828830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66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38800" y="3352800"/>
            <a:ext cx="3276600" cy="2209800"/>
          </a:xfrm>
        </p:spPr>
        <p:txBody>
          <a:bodyPr>
            <a:noAutofit/>
          </a:bodyPr>
          <a:lstStyle/>
          <a:p>
            <a:pPr algn="just"/>
            <a:r>
              <a:rPr lang="en-US" sz="1600" dirty="0" smtClean="0">
                <a:latin typeface="+mn-lt"/>
              </a:rPr>
              <a:t>Effect </a:t>
            </a:r>
            <a:r>
              <a:rPr lang="en-US" sz="1600" dirty="0">
                <a:latin typeface="+mn-lt"/>
              </a:rPr>
              <a:t>of </a:t>
            </a:r>
            <a:r>
              <a:rPr lang="en-US" sz="1600" dirty="0" smtClean="0">
                <a:latin typeface="+mn-lt"/>
              </a:rPr>
              <a:t>5-HD and </a:t>
            </a:r>
            <a:r>
              <a:rPr lang="en-US" sz="1600" dirty="0" err="1" smtClean="0">
                <a:latin typeface="+mn-lt"/>
              </a:rPr>
              <a:t>glibenclamide</a:t>
            </a:r>
            <a:r>
              <a:rPr lang="en-US" sz="1600" dirty="0" smtClean="0">
                <a:latin typeface="+mn-lt"/>
              </a:rPr>
              <a:t> </a:t>
            </a:r>
            <a:r>
              <a:rPr lang="en-US" sz="1600" dirty="0">
                <a:latin typeface="+mn-lt"/>
              </a:rPr>
              <a:t>(GB) on </a:t>
            </a:r>
            <a:r>
              <a:rPr lang="en-US" sz="1600" dirty="0" smtClean="0">
                <a:latin typeface="+mn-lt"/>
              </a:rPr>
              <a:t>NECA </a:t>
            </a:r>
            <a:r>
              <a:rPr lang="en-US" sz="1600" dirty="0">
                <a:latin typeface="+mn-lt"/>
              </a:rPr>
              <a:t>and </a:t>
            </a:r>
            <a:r>
              <a:rPr lang="en-US" sz="1600" dirty="0" err="1">
                <a:latin typeface="+mn-lt"/>
              </a:rPr>
              <a:t>pinacidil</a:t>
            </a:r>
            <a:r>
              <a:rPr lang="en-US" sz="1600" dirty="0">
                <a:latin typeface="+mn-lt"/>
              </a:rPr>
              <a:t> </a:t>
            </a:r>
            <a:r>
              <a:rPr lang="en-US" sz="1600" dirty="0" smtClean="0">
                <a:latin typeface="+mn-lt"/>
              </a:rPr>
              <a:t>(A, PIN), </a:t>
            </a:r>
            <a:r>
              <a:rPr lang="en-US" sz="1600" dirty="0" smtClean="0"/>
              <a:t>CGS 21680/BAY (B)</a:t>
            </a:r>
            <a:r>
              <a:rPr lang="en-US" sz="1600" dirty="0" smtClean="0">
                <a:latin typeface="+mn-lt"/>
              </a:rPr>
              <a:t>-</a:t>
            </a:r>
            <a:r>
              <a:rPr lang="en-US" sz="1600" dirty="0">
                <a:latin typeface="+mn-lt"/>
              </a:rPr>
              <a:t>mediated increase in </a:t>
            </a:r>
            <a:r>
              <a:rPr lang="en-US" sz="1600" dirty="0" smtClean="0">
                <a:latin typeface="+mn-lt"/>
              </a:rPr>
              <a:t>CF in </a:t>
            </a:r>
            <a:r>
              <a:rPr lang="en-US" sz="1600" dirty="0">
                <a:latin typeface="+mn-lt"/>
              </a:rPr>
              <a:t>WT mice (B). Effect of </a:t>
            </a:r>
            <a:r>
              <a:rPr lang="en-US" sz="1600" dirty="0" smtClean="0">
                <a:latin typeface="+mn-lt"/>
              </a:rPr>
              <a:t>GB on </a:t>
            </a:r>
            <a:r>
              <a:rPr lang="en-US" sz="1600" dirty="0">
                <a:latin typeface="+mn-lt"/>
              </a:rPr>
              <a:t>NECA-mediated increase in </a:t>
            </a:r>
            <a:r>
              <a:rPr lang="en-US" sz="1600" dirty="0" smtClean="0">
                <a:latin typeface="+mn-lt"/>
              </a:rPr>
              <a:t>CF in </a:t>
            </a:r>
            <a:r>
              <a:rPr lang="en-US" sz="1600" dirty="0">
                <a:latin typeface="+mn-lt"/>
              </a:rPr>
              <a:t>A</a:t>
            </a:r>
            <a:r>
              <a:rPr lang="en-US" sz="1600" baseline="-25000" dirty="0">
                <a:latin typeface="+mn-lt"/>
              </a:rPr>
              <a:t>2A</a:t>
            </a:r>
            <a:r>
              <a:rPr lang="en-US" sz="1600" dirty="0">
                <a:latin typeface="+mn-lt"/>
              </a:rPr>
              <a:t>KO and A</a:t>
            </a:r>
            <a:r>
              <a:rPr lang="en-US" sz="1600" baseline="-25000" dirty="0">
                <a:latin typeface="+mn-lt"/>
              </a:rPr>
              <a:t>2B</a:t>
            </a:r>
            <a:r>
              <a:rPr lang="en-US" sz="1600" dirty="0">
                <a:latin typeface="+mn-lt"/>
              </a:rPr>
              <a:t>KO mice (C).Values are </a:t>
            </a:r>
            <a:r>
              <a:rPr lang="en-US" sz="1600" dirty="0" err="1">
                <a:latin typeface="+mn-lt"/>
              </a:rPr>
              <a:t>means±S.E.M</a:t>
            </a:r>
            <a:r>
              <a:rPr lang="en-US" sz="1600" dirty="0">
                <a:latin typeface="+mn-lt"/>
              </a:rPr>
              <a:t>. *Significant difference in drug-mediated effects in the presence of antagonist compared to their corresponding controls, </a:t>
            </a:r>
            <a:r>
              <a:rPr lang="en-US" sz="1600" i="1" dirty="0">
                <a:latin typeface="+mn-lt"/>
              </a:rPr>
              <a:t>p</a:t>
            </a:r>
            <a:r>
              <a:rPr lang="en-US" sz="1600" dirty="0">
                <a:latin typeface="+mn-lt"/>
              </a:rPr>
              <a:t>&lt;0.05.</a:t>
            </a:r>
            <a:r>
              <a:rPr lang="en-US" sz="1400" dirty="0">
                <a:latin typeface="+mn-lt"/>
              </a:rPr>
              <a:t/>
            </a:r>
            <a:br>
              <a:rPr lang="en-US" sz="1400" dirty="0">
                <a:latin typeface="+mn-lt"/>
              </a:rPr>
            </a:br>
            <a:endParaRPr lang="en-US" sz="1400" dirty="0">
              <a:latin typeface="+mn-lt"/>
            </a:endParaRPr>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 name="Rectangle 6"/>
          <p:cNvSpPr/>
          <p:nvPr/>
        </p:nvSpPr>
        <p:spPr>
          <a:xfrm>
            <a:off x="152400" y="5791200"/>
            <a:ext cx="8610600" cy="707886"/>
          </a:xfrm>
          <a:prstGeom prst="rect">
            <a:avLst/>
          </a:prstGeom>
        </p:spPr>
        <p:txBody>
          <a:bodyPr wrap="square">
            <a:spAutoFit/>
          </a:bodyPr>
          <a:lstStyle/>
          <a:p>
            <a:r>
              <a:rPr lang="en-US" sz="2000" b="1" dirty="0" smtClean="0"/>
              <a:t>Involvement of non-mitochondrial K</a:t>
            </a:r>
            <a:r>
              <a:rPr lang="en-US" sz="2000" b="1" baseline="-25000" dirty="0" smtClean="0"/>
              <a:t>ATP</a:t>
            </a:r>
            <a:r>
              <a:rPr lang="en-US" sz="2000" b="1" dirty="0" smtClean="0"/>
              <a:t> channels in A</a:t>
            </a:r>
            <a:r>
              <a:rPr lang="en-US" sz="2000" b="1" baseline="-25000" dirty="0" smtClean="0"/>
              <a:t>2A</a:t>
            </a:r>
            <a:r>
              <a:rPr lang="en-US" sz="2000" b="1" dirty="0" smtClean="0"/>
              <a:t> and A</a:t>
            </a:r>
            <a:r>
              <a:rPr lang="en-US" sz="2000" b="1" baseline="-25000" dirty="0" smtClean="0"/>
              <a:t>2B</a:t>
            </a:r>
            <a:r>
              <a:rPr lang="en-US" sz="2000" b="1" dirty="0" smtClean="0"/>
              <a:t>ARs-mediated increase in coronary flow.  </a:t>
            </a:r>
            <a:endParaRPr lang="en-US" sz="2000" dirty="0"/>
          </a:p>
        </p:txBody>
      </p:sp>
      <p:sp>
        <p:nvSpPr>
          <p:cNvPr id="410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6"/>
          <p:cNvGraphicFramePr>
            <a:graphicFrameLocks noChangeAspect="1"/>
          </p:cNvGraphicFramePr>
          <p:nvPr/>
        </p:nvGraphicFramePr>
        <p:xfrm>
          <a:off x="457200" y="609600"/>
          <a:ext cx="4086225" cy="2733675"/>
        </p:xfrm>
        <a:graphic>
          <a:graphicData uri="http://schemas.openxmlformats.org/presentationml/2006/ole">
            <mc:AlternateContent xmlns:mc="http://schemas.openxmlformats.org/markup-compatibility/2006">
              <mc:Choice xmlns:v="urn:schemas-microsoft-com:vml" Requires="v">
                <p:oleObj spid="_x0000_s94294" name="Prism Project" r:id="rId3" imgW="4864608" imgH="3249168" progId="Prism.Document">
                  <p:embed/>
                </p:oleObj>
              </mc:Choice>
              <mc:Fallback>
                <p:oleObj name="Prism Project" r:id="rId3" imgW="4864608" imgH="3249168" progId="Prism.Document">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9600"/>
                        <a:ext cx="4086225" cy="2733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104" name="Object 8"/>
          <p:cNvGraphicFramePr>
            <a:graphicFrameLocks noChangeAspect="1"/>
          </p:cNvGraphicFramePr>
          <p:nvPr/>
        </p:nvGraphicFramePr>
        <p:xfrm>
          <a:off x="457200" y="3200400"/>
          <a:ext cx="4038600" cy="2682278"/>
        </p:xfrm>
        <a:graphic>
          <a:graphicData uri="http://schemas.openxmlformats.org/presentationml/2006/ole">
            <mc:AlternateContent xmlns:mc="http://schemas.openxmlformats.org/markup-compatibility/2006">
              <mc:Choice xmlns:v="urn:schemas-microsoft-com:vml" Requires="v">
                <p:oleObj spid="_x0000_s94295" name="Prism Project" r:id="rId5" imgW="4864608" imgH="3230880" progId="Prism.Document">
                  <p:embed/>
                </p:oleObj>
              </mc:Choice>
              <mc:Fallback>
                <p:oleObj name="Prism Project" r:id="rId5" imgW="4864608" imgH="3230880" progId="Prism.Document">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3200400"/>
                        <a:ext cx="4038600" cy="26822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7"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106" name="Object 10"/>
          <p:cNvGraphicFramePr>
            <a:graphicFrameLocks noChangeAspect="1"/>
          </p:cNvGraphicFramePr>
          <p:nvPr/>
        </p:nvGraphicFramePr>
        <p:xfrm>
          <a:off x="4495800" y="609600"/>
          <a:ext cx="4038600" cy="2689164"/>
        </p:xfrm>
        <a:graphic>
          <a:graphicData uri="http://schemas.openxmlformats.org/presentationml/2006/ole">
            <mc:AlternateContent xmlns:mc="http://schemas.openxmlformats.org/markup-compatibility/2006">
              <mc:Choice xmlns:v="urn:schemas-microsoft-com:vml" Requires="v">
                <p:oleObj spid="_x0000_s94296" name="Prism Project" r:id="rId7" imgW="4864608" imgH="3249168" progId="Prism.Document">
                  <p:embed/>
                </p:oleObj>
              </mc:Choice>
              <mc:Fallback>
                <p:oleObj name="Prism Project" r:id="rId7" imgW="4864608" imgH="3249168" progId="Prism.Document">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95800" y="609600"/>
                        <a:ext cx="4038600" cy="26891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3" name="Picture 10" descr="C:\Documents and Settings\M-Elawady\Desktop\wvu_logo.gif"/>
          <p:cNvPicPr>
            <a:picLocks noChangeAspect="1" noChangeArrowheads="1"/>
          </p:cNvPicPr>
          <p:nvPr/>
        </p:nvPicPr>
        <p:blipFill>
          <a:blip r:embed="rId9" cstate="print"/>
          <a:srcRect/>
          <a:stretch>
            <a:fillRect/>
          </a:stretch>
        </p:blipFill>
        <p:spPr bwMode="auto">
          <a:xfrm>
            <a:off x="8458200" y="6172200"/>
            <a:ext cx="533400" cy="533400"/>
          </a:xfrm>
          <a:prstGeom prst="rect">
            <a:avLst/>
          </a:prstGeom>
          <a:noFill/>
          <a:ln w="9525">
            <a:noFill/>
            <a:miter lim="800000"/>
            <a:headEnd/>
            <a:tailEnd/>
          </a:ln>
        </p:spPr>
      </p:pic>
      <p:sp>
        <p:nvSpPr>
          <p:cNvPr id="14" name="Text Box 4"/>
          <p:cNvSpPr txBox="1">
            <a:spLocks noChangeArrowheads="1"/>
          </p:cNvSpPr>
          <p:nvPr/>
        </p:nvSpPr>
        <p:spPr bwMode="auto">
          <a:xfrm>
            <a:off x="4457700" y="6300539"/>
            <a:ext cx="3918240" cy="3970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9pPr>
          </a:lstStyle>
          <a:p>
            <a:r>
              <a:rPr lang="en-GB" altLang="en-US" sz="1200" b="1" dirty="0">
                <a:solidFill>
                  <a:schemeClr val="tx1"/>
                </a:solidFill>
                <a:latin typeface="Arial" pitchFamily="34" charset="0"/>
              </a:rPr>
              <a:t>Maryam Sharifi-</a:t>
            </a:r>
            <a:r>
              <a:rPr lang="en-GB" altLang="en-US" sz="1200" b="1" dirty="0" err="1">
                <a:solidFill>
                  <a:schemeClr val="tx1"/>
                </a:solidFill>
                <a:latin typeface="Arial" pitchFamily="34" charset="0"/>
              </a:rPr>
              <a:t>Sanjani</a:t>
            </a:r>
            <a:r>
              <a:rPr lang="en-GB" altLang="en-US" sz="1200" b="1" dirty="0">
                <a:solidFill>
                  <a:schemeClr val="tx1"/>
                </a:solidFill>
                <a:latin typeface="Arial" pitchFamily="34" charset="0"/>
              </a:rPr>
              <a:t> et al. Am J </a:t>
            </a:r>
            <a:r>
              <a:rPr lang="en-GB" altLang="en-US" sz="1200" b="1" dirty="0" err="1">
                <a:solidFill>
                  <a:schemeClr val="tx1"/>
                </a:solidFill>
                <a:latin typeface="Arial" pitchFamily="34" charset="0"/>
              </a:rPr>
              <a:t>Physiol</a:t>
            </a:r>
            <a:r>
              <a:rPr lang="en-GB" altLang="en-US" sz="1200" b="1" dirty="0">
                <a:solidFill>
                  <a:schemeClr val="tx1"/>
                </a:solidFill>
                <a:latin typeface="Arial" pitchFamily="34" charset="0"/>
              </a:rPr>
              <a:t> Heart </a:t>
            </a:r>
            <a:r>
              <a:rPr lang="en-GB" altLang="en-US" sz="1200" b="1" dirty="0" err="1">
                <a:solidFill>
                  <a:schemeClr val="tx1"/>
                </a:solidFill>
                <a:latin typeface="Arial" pitchFamily="34" charset="0"/>
              </a:rPr>
              <a:t>Circ</a:t>
            </a:r>
            <a:r>
              <a:rPr lang="en-GB" altLang="en-US" sz="1200" b="1" dirty="0">
                <a:solidFill>
                  <a:schemeClr val="tx1"/>
                </a:solidFill>
                <a:latin typeface="Arial" pitchFamily="34" charset="0"/>
              </a:rPr>
              <a:t> </a:t>
            </a:r>
            <a:r>
              <a:rPr lang="en-GB" altLang="en-US" sz="1200" b="1" dirty="0" smtClean="0">
                <a:solidFill>
                  <a:schemeClr val="tx1"/>
                </a:solidFill>
                <a:latin typeface="Arial" pitchFamily="34" charset="0"/>
              </a:rPr>
              <a:t>Physiol. 304:H1294-H1301, 2013. </a:t>
            </a:r>
            <a:endParaRPr lang="en-GB" altLang="en-US" sz="1200" b="1" dirty="0">
              <a:solidFill>
                <a:schemeClr val="tx1"/>
              </a:solidFill>
              <a:latin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cstate="print"/>
          <a:srcRect/>
          <a:stretch>
            <a:fillRect/>
          </a:stretch>
        </p:blipFill>
        <p:spPr bwMode="auto">
          <a:xfrm>
            <a:off x="971550" y="595313"/>
            <a:ext cx="7200900" cy="5667375"/>
          </a:xfrm>
          <a:prstGeom prst="rect">
            <a:avLst/>
          </a:prstGeom>
          <a:noFill/>
          <a:ln w="9525">
            <a:noFill/>
            <a:miter lim="800000"/>
            <a:headEnd/>
            <a:tailEnd/>
          </a:ln>
        </p:spPr>
      </p:pic>
      <p:pic>
        <p:nvPicPr>
          <p:cNvPr id="3" name="Picture 10" descr="C:\Documents and Settings\M-Elawady\Desktop\wvu_logo.gif"/>
          <p:cNvPicPr>
            <a:picLocks noChangeAspect="1" noChangeArrowheads="1"/>
          </p:cNvPicPr>
          <p:nvPr/>
        </p:nvPicPr>
        <p:blipFill>
          <a:blip r:embed="rId3" cstate="print"/>
          <a:srcRect/>
          <a:stretch>
            <a:fillRect/>
          </a:stretch>
        </p:blipFill>
        <p:spPr bwMode="auto">
          <a:xfrm>
            <a:off x="8458200" y="6172200"/>
            <a:ext cx="53340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1295400" y="152400"/>
            <a:ext cx="6416675" cy="838200"/>
          </a:xfrm>
          <a:noFill/>
        </p:spPr>
        <p:txBody>
          <a:bodyPr lIns="90488" tIns="44450" rIns="90488" bIns="44450"/>
          <a:lstStyle/>
          <a:p>
            <a:r>
              <a:rPr lang="en-US" u="sng" smtClean="0"/>
              <a:t>Acknowledgements</a:t>
            </a:r>
            <a:br>
              <a:rPr lang="en-US" u="sng" smtClean="0"/>
            </a:br>
            <a:r>
              <a:rPr lang="en-US" sz="2400" smtClean="0"/>
              <a:t>(Co-workers)</a:t>
            </a:r>
          </a:p>
        </p:txBody>
      </p:sp>
      <p:sp>
        <p:nvSpPr>
          <p:cNvPr id="41987" name="Rectangle 3"/>
          <p:cNvSpPr>
            <a:spLocks noGrp="1" noChangeArrowheads="1"/>
          </p:cNvSpPr>
          <p:nvPr>
            <p:ph type="subTitle" idx="1"/>
          </p:nvPr>
        </p:nvSpPr>
        <p:spPr>
          <a:xfrm>
            <a:off x="4648200" y="1752600"/>
            <a:ext cx="3917950" cy="4495800"/>
          </a:xfrm>
          <a:noFill/>
        </p:spPr>
        <p:txBody>
          <a:bodyPr lIns="90488" tIns="44450" rIns="90488" bIns="44450"/>
          <a:lstStyle/>
          <a:p>
            <a:r>
              <a:rPr lang="en-US" sz="2400" i="1" dirty="0" smtClean="0"/>
              <a:t>Past/Current Colleagues</a:t>
            </a:r>
            <a:endParaRPr lang="en-US" sz="2400" dirty="0" smtClean="0">
              <a:solidFill>
                <a:srgbClr val="9900FF"/>
              </a:solidFill>
            </a:endParaRPr>
          </a:p>
          <a:p>
            <a:r>
              <a:rPr lang="en-US" sz="2400" dirty="0" smtClean="0">
                <a:solidFill>
                  <a:srgbClr val="9900FF"/>
                </a:solidFill>
              </a:rPr>
              <a:t>Dovenia Ponnoth, Ph. D.</a:t>
            </a:r>
          </a:p>
          <a:p>
            <a:pPr marL="342900" indent="-342900"/>
            <a:r>
              <a:rPr lang="en-US" sz="2400" dirty="0" smtClean="0">
                <a:solidFill>
                  <a:srgbClr val="6666FF"/>
                </a:solidFill>
              </a:rPr>
              <a:t>M. El-</a:t>
            </a:r>
            <a:r>
              <a:rPr lang="en-US" sz="2400" dirty="0" err="1" smtClean="0">
                <a:solidFill>
                  <a:srgbClr val="6666FF"/>
                </a:solidFill>
              </a:rPr>
              <a:t>awady</a:t>
            </a:r>
            <a:r>
              <a:rPr lang="en-US" sz="2400" dirty="0" smtClean="0">
                <a:solidFill>
                  <a:srgbClr val="6666FF"/>
                </a:solidFill>
              </a:rPr>
              <a:t>, Ph. D.</a:t>
            </a:r>
          </a:p>
          <a:p>
            <a:r>
              <a:rPr lang="en-US" sz="2400" dirty="0" smtClean="0">
                <a:solidFill>
                  <a:srgbClr val="9900FF"/>
                </a:solidFill>
              </a:rPr>
              <a:t>Huda </a:t>
            </a:r>
            <a:r>
              <a:rPr lang="en-US" sz="2400" dirty="0" err="1" smtClean="0">
                <a:solidFill>
                  <a:srgbClr val="9900FF"/>
                </a:solidFill>
              </a:rPr>
              <a:t>Tawfik</a:t>
            </a:r>
            <a:r>
              <a:rPr lang="en-US" sz="2400" dirty="0" smtClean="0">
                <a:solidFill>
                  <a:srgbClr val="9900FF"/>
                </a:solidFill>
              </a:rPr>
              <a:t>, M. D., Ph. D.</a:t>
            </a:r>
          </a:p>
          <a:p>
            <a:r>
              <a:rPr lang="en-US" sz="2400" dirty="0" smtClean="0">
                <a:solidFill>
                  <a:srgbClr val="9900FF"/>
                </a:solidFill>
              </a:rPr>
              <a:t>Bunyen Teng, Ph. D.</a:t>
            </a:r>
          </a:p>
          <a:p>
            <a:pPr marL="342900" indent="-342900"/>
            <a:r>
              <a:rPr lang="en-US" sz="2400" dirty="0" smtClean="0">
                <a:solidFill>
                  <a:srgbClr val="6666FF"/>
                </a:solidFill>
              </a:rPr>
              <a:t>Ray Morrison, M. D.</a:t>
            </a:r>
          </a:p>
          <a:p>
            <a:pPr marL="342900" indent="-342900"/>
            <a:r>
              <a:rPr lang="en-US" sz="2400" dirty="0" err="1" smtClean="0">
                <a:solidFill>
                  <a:srgbClr val="6666FF"/>
                </a:solidFill>
              </a:rPr>
              <a:t>Majd</a:t>
            </a:r>
            <a:r>
              <a:rPr lang="en-US" sz="2400" dirty="0" smtClean="0">
                <a:solidFill>
                  <a:srgbClr val="6666FF"/>
                </a:solidFill>
              </a:rPr>
              <a:t> </a:t>
            </a:r>
            <a:r>
              <a:rPr lang="en-US" sz="2400" dirty="0" err="1" smtClean="0">
                <a:solidFill>
                  <a:srgbClr val="6666FF"/>
                </a:solidFill>
              </a:rPr>
              <a:t>Sabouni</a:t>
            </a:r>
            <a:r>
              <a:rPr lang="en-US" sz="2400" dirty="0" smtClean="0">
                <a:solidFill>
                  <a:srgbClr val="6666FF"/>
                </a:solidFill>
              </a:rPr>
              <a:t>, Ph. D.</a:t>
            </a:r>
          </a:p>
          <a:p>
            <a:pPr marL="342900" indent="-342900"/>
            <a:r>
              <a:rPr lang="en-US" sz="2400" dirty="0" smtClean="0">
                <a:solidFill>
                  <a:srgbClr val="6666FF"/>
                </a:solidFill>
              </a:rPr>
              <a:t>Hasan Talukder, M. D., Ph. D.</a:t>
            </a:r>
          </a:p>
        </p:txBody>
      </p:sp>
      <p:sp>
        <p:nvSpPr>
          <p:cNvPr id="41988" name="Text Box 4"/>
          <p:cNvSpPr txBox="1">
            <a:spLocks noChangeArrowheads="1"/>
          </p:cNvSpPr>
          <p:nvPr/>
        </p:nvSpPr>
        <p:spPr bwMode="auto">
          <a:xfrm>
            <a:off x="1143000" y="1676400"/>
            <a:ext cx="3524250" cy="1570038"/>
          </a:xfrm>
          <a:prstGeom prst="rect">
            <a:avLst/>
          </a:prstGeom>
          <a:noFill/>
          <a:ln w="9525">
            <a:noFill/>
            <a:miter lim="800000"/>
            <a:headEnd/>
            <a:tailEnd/>
          </a:ln>
        </p:spPr>
        <p:txBody>
          <a:bodyPr wrap="none">
            <a:spAutoFit/>
          </a:bodyPr>
          <a:lstStyle/>
          <a:p>
            <a:r>
              <a:rPr lang="en-US" i="1" dirty="0"/>
              <a:t>Current Graduate Students</a:t>
            </a:r>
            <a:endParaRPr lang="en-US" dirty="0">
              <a:solidFill>
                <a:srgbClr val="9900FF"/>
              </a:solidFill>
            </a:endParaRPr>
          </a:p>
          <a:p>
            <a:r>
              <a:rPr lang="en-US" dirty="0">
                <a:solidFill>
                  <a:srgbClr val="9900FF"/>
                </a:solidFill>
              </a:rPr>
              <a:t>Maryam </a:t>
            </a:r>
            <a:r>
              <a:rPr lang="en-US" dirty="0" err="1">
                <a:solidFill>
                  <a:srgbClr val="9900FF"/>
                </a:solidFill>
              </a:rPr>
              <a:t>Shariffi</a:t>
            </a:r>
            <a:r>
              <a:rPr lang="en-US" dirty="0">
                <a:solidFill>
                  <a:srgbClr val="9900FF"/>
                </a:solidFill>
              </a:rPr>
              <a:t>, M. S.</a:t>
            </a:r>
          </a:p>
          <a:p>
            <a:r>
              <a:rPr lang="en-US" dirty="0">
                <a:solidFill>
                  <a:srgbClr val="9900FF"/>
                </a:solidFill>
              </a:rPr>
              <a:t>Ernest J. Young, B. S.</a:t>
            </a:r>
          </a:p>
          <a:p>
            <a:r>
              <a:rPr lang="en-US" dirty="0">
                <a:solidFill>
                  <a:srgbClr val="9900FF"/>
                </a:solidFill>
              </a:rPr>
              <a:t>Swati Kunduri, M. S.</a:t>
            </a:r>
          </a:p>
        </p:txBody>
      </p:sp>
      <p:sp>
        <p:nvSpPr>
          <p:cNvPr id="41990" name="Text Box 6"/>
          <p:cNvSpPr txBox="1">
            <a:spLocks noChangeArrowheads="1"/>
          </p:cNvSpPr>
          <p:nvPr/>
        </p:nvSpPr>
        <p:spPr bwMode="auto">
          <a:xfrm>
            <a:off x="1143000" y="5867400"/>
            <a:ext cx="6856413" cy="830263"/>
          </a:xfrm>
          <a:prstGeom prst="rect">
            <a:avLst/>
          </a:prstGeom>
          <a:noFill/>
          <a:ln w="9525">
            <a:noFill/>
            <a:miter lim="800000"/>
            <a:headEnd/>
            <a:tailEnd/>
          </a:ln>
        </p:spPr>
        <p:txBody>
          <a:bodyPr wrap="none">
            <a:spAutoFit/>
          </a:bodyPr>
          <a:lstStyle/>
          <a:p>
            <a:r>
              <a:rPr lang="en-US" i="1" dirty="0"/>
              <a:t>Supported by:</a:t>
            </a:r>
          </a:p>
          <a:p>
            <a:r>
              <a:rPr lang="en-US" dirty="0">
                <a:solidFill>
                  <a:srgbClr val="9900FF"/>
                </a:solidFill>
              </a:rPr>
              <a:t>HL 027339, HL 094447, HL071802,</a:t>
            </a:r>
            <a:r>
              <a:rPr lang="en-US" dirty="0"/>
              <a:t> </a:t>
            </a:r>
            <a:r>
              <a:rPr lang="en-US" dirty="0">
                <a:solidFill>
                  <a:srgbClr val="9900FF"/>
                </a:solidFill>
              </a:rPr>
              <a:t>T-32-HL090610 </a:t>
            </a:r>
          </a:p>
        </p:txBody>
      </p:sp>
      <p:sp>
        <p:nvSpPr>
          <p:cNvPr id="41991" name="Rectangle 5"/>
          <p:cNvSpPr>
            <a:spLocks noChangeArrowheads="1"/>
          </p:cNvSpPr>
          <p:nvPr/>
        </p:nvSpPr>
        <p:spPr bwMode="auto">
          <a:xfrm>
            <a:off x="533400" y="3276600"/>
            <a:ext cx="4419600" cy="3416320"/>
          </a:xfrm>
          <a:prstGeom prst="rect">
            <a:avLst/>
          </a:prstGeom>
          <a:noFill/>
          <a:ln w="9525">
            <a:noFill/>
            <a:miter lim="800000"/>
            <a:headEnd/>
            <a:tailEnd/>
          </a:ln>
        </p:spPr>
        <p:txBody>
          <a:bodyPr>
            <a:spAutoFit/>
          </a:bodyPr>
          <a:lstStyle/>
          <a:p>
            <a:r>
              <a:rPr lang="en-US" i="1" dirty="0"/>
              <a:t>Collaborators</a:t>
            </a:r>
            <a:endParaRPr lang="en-US" dirty="0"/>
          </a:p>
          <a:p>
            <a:r>
              <a:rPr lang="en-US" dirty="0" smtClean="0">
                <a:solidFill>
                  <a:srgbClr val="9900FF"/>
                </a:solidFill>
              </a:rPr>
              <a:t>Steve </a:t>
            </a:r>
            <a:r>
              <a:rPr lang="en-US" dirty="0">
                <a:solidFill>
                  <a:srgbClr val="9900FF"/>
                </a:solidFill>
              </a:rPr>
              <a:t>Tilley, M. D. (UNC) </a:t>
            </a:r>
          </a:p>
          <a:p>
            <a:r>
              <a:rPr lang="en-US" dirty="0">
                <a:solidFill>
                  <a:srgbClr val="9900FF"/>
                </a:solidFill>
              </a:rPr>
              <a:t>Jurgen Schnermann, Ph. D. (NIH)</a:t>
            </a:r>
          </a:p>
          <a:p>
            <a:r>
              <a:rPr lang="en-US" dirty="0">
                <a:solidFill>
                  <a:srgbClr val="9900FF"/>
                </a:solidFill>
              </a:rPr>
              <a:t>C. Ledent, Ph. D.</a:t>
            </a:r>
            <a:r>
              <a:rPr lang="en-US" i="1" dirty="0">
                <a:solidFill>
                  <a:srgbClr val="9900FF"/>
                </a:solidFill>
              </a:rPr>
              <a:t> </a:t>
            </a:r>
            <a:r>
              <a:rPr lang="en-US" dirty="0">
                <a:solidFill>
                  <a:srgbClr val="9900FF"/>
                </a:solidFill>
              </a:rPr>
              <a:t>(Belgium</a:t>
            </a:r>
            <a:r>
              <a:rPr lang="en-US" dirty="0" smtClean="0">
                <a:solidFill>
                  <a:srgbClr val="9900FF"/>
                </a:solidFill>
              </a:rPr>
              <a:t>)</a:t>
            </a:r>
          </a:p>
          <a:p>
            <a:r>
              <a:rPr lang="en-US" dirty="0" smtClean="0">
                <a:solidFill>
                  <a:srgbClr val="9900FF"/>
                </a:solidFill>
              </a:rPr>
              <a:t>Greg Dick, Ph. D. (WVU)</a:t>
            </a:r>
          </a:p>
          <a:p>
            <a:r>
              <a:rPr lang="en-US" dirty="0" smtClean="0">
                <a:solidFill>
                  <a:srgbClr val="9900FF"/>
                </a:solidFill>
              </a:rPr>
              <a:t>Al Driver, M. D. </a:t>
            </a:r>
            <a:endParaRPr lang="en-US" dirty="0">
              <a:solidFill>
                <a:srgbClr val="9900FF"/>
              </a:solidFill>
            </a:endParaRPr>
          </a:p>
          <a:p>
            <a:endParaRPr lang="en-US" dirty="0">
              <a:solidFill>
                <a:srgbClr val="0099FF"/>
              </a:solidFill>
            </a:endParaRPr>
          </a:p>
          <a:p>
            <a:endParaRPr lang="en-US" dirty="0">
              <a:solidFill>
                <a:srgbClr val="9900FF"/>
              </a:solidFill>
            </a:endParaRPr>
          </a:p>
          <a:p>
            <a:endParaRPr lang="en-US" dirty="0">
              <a:solidFill>
                <a:srgbClr val="9900FF"/>
              </a:solidFill>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3" descr="H:\public\Pictures-Graphics-Images-Signs\minnear picks\Minnear Favorites\BWATERCANYONjx.JPG"/>
          <p:cNvPicPr>
            <a:picLocks noChangeAspect="1" noChangeArrowheads="1"/>
          </p:cNvPicPr>
          <p:nvPr/>
        </p:nvPicPr>
        <p:blipFill>
          <a:blip r:embed="rId2" cstate="print"/>
          <a:srcRect/>
          <a:stretch>
            <a:fillRect/>
          </a:stretch>
        </p:blipFill>
        <p:spPr bwMode="auto">
          <a:xfrm>
            <a:off x="457200" y="0"/>
            <a:ext cx="8305800" cy="6861175"/>
          </a:xfrm>
          <a:prstGeom prst="rect">
            <a:avLst/>
          </a:prstGeom>
          <a:noFill/>
          <a:ln w="9525">
            <a:noFill/>
            <a:miter lim="800000"/>
            <a:headEnd/>
            <a:tailEnd/>
          </a:ln>
        </p:spPr>
      </p:pic>
      <p:sp>
        <p:nvSpPr>
          <p:cNvPr id="3" name="Rectangle 46"/>
          <p:cNvSpPr>
            <a:spLocks noChangeArrowheads="1"/>
          </p:cNvSpPr>
          <p:nvPr/>
        </p:nvSpPr>
        <p:spPr bwMode="auto">
          <a:xfrm>
            <a:off x="11582400" y="20497800"/>
            <a:ext cx="8915400" cy="9601200"/>
          </a:xfrm>
          <a:prstGeom prst="rect">
            <a:avLst/>
          </a:prstGeom>
          <a:noFill/>
          <a:ln w="12700" cap="sq">
            <a:solidFill>
              <a:schemeClr val="tx1"/>
            </a:solidFill>
            <a:miter lim="800000"/>
            <a:headEnd type="none" w="sm" len="sm"/>
            <a:tailEnd type="none" w="sm" len="sm"/>
          </a:ln>
          <a:effectLst/>
        </p:spPr>
        <p:txBody>
          <a:bodyPr wrap="none" lIns="80961" tIns="40480" rIns="80961" bIns="40480" anchor="ct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extLst>
              <p:ext uri="{D42A27DB-BD31-4B8C-83A1-F6EECF244321}">
                <p14:modId xmlns:p14="http://schemas.microsoft.com/office/powerpoint/2010/main" val="1400011215"/>
              </p:ext>
            </p:extLst>
          </p:nvPr>
        </p:nvGraphicFramePr>
        <p:xfrm>
          <a:off x="17463" y="19050"/>
          <a:ext cx="9109075" cy="6819900"/>
        </p:xfrm>
        <a:graphic>
          <a:graphicData uri="http://schemas.openxmlformats.org/presentationml/2006/ole">
            <mc:AlternateContent xmlns:mc="http://schemas.openxmlformats.org/markup-compatibility/2006">
              <mc:Choice xmlns:v="urn:schemas-microsoft-com:vml" Requires="v">
                <p:oleObj spid="_x0000_s1054" name="Slide" r:id="rId3" imgW="4201697" imgH="3151744" progId="PowerPoint.Slide.8">
                  <p:embed/>
                </p:oleObj>
              </mc:Choice>
              <mc:Fallback>
                <p:oleObj name="Slide" r:id="rId3" imgW="4201697" imgH="3151744" progId="PowerPoint.Slide.8">
                  <p:embed/>
                  <p:pic>
                    <p:nvPicPr>
                      <p:cNvPr id="0" name="Object 2"/>
                      <p:cNvPicPr>
                        <a:picLocks noChangeAspect="1" noChangeArrowheads="1"/>
                      </p:cNvPicPr>
                      <p:nvPr/>
                    </p:nvPicPr>
                    <p:blipFill>
                      <a:blip r:embed="rId4"/>
                      <a:srcRect/>
                      <a:stretch>
                        <a:fillRect/>
                      </a:stretch>
                    </p:blipFill>
                    <p:spPr bwMode="auto">
                      <a:xfrm>
                        <a:off x="17463" y="19050"/>
                        <a:ext cx="9109075" cy="681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 name="Picture 10" descr="C:\Documents and Settings\M-Elawady\Desktop\wvu_logo.gif"/>
          <p:cNvPicPr>
            <a:picLocks noChangeAspect="1" noChangeArrowheads="1"/>
          </p:cNvPicPr>
          <p:nvPr/>
        </p:nvPicPr>
        <p:blipFill>
          <a:blip r:embed="rId5" cstate="print"/>
          <a:srcRect/>
          <a:stretch>
            <a:fillRect/>
          </a:stretch>
        </p:blipFill>
        <p:spPr bwMode="auto">
          <a:xfrm>
            <a:off x="8458200" y="6172200"/>
            <a:ext cx="53340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00" y="2590800"/>
            <a:ext cx="2520242" cy="707886"/>
          </a:xfrm>
          <a:prstGeom prst="rect">
            <a:avLst/>
          </a:prstGeom>
          <a:noFill/>
        </p:spPr>
        <p:txBody>
          <a:bodyPr wrap="none" rtlCol="0">
            <a:spAutoFit/>
          </a:bodyPr>
          <a:lstStyle/>
          <a:p>
            <a:r>
              <a:rPr lang="en-US" sz="4000" dirty="0" smtClean="0">
                <a:solidFill>
                  <a:schemeClr val="bg1">
                    <a:lumMod val="95000"/>
                  </a:schemeClr>
                </a:solidFill>
              </a:rPr>
              <a:t>Thank you.</a:t>
            </a:r>
            <a:endParaRPr lang="en-US" sz="4000" dirty="0">
              <a:solidFill>
                <a:schemeClr val="bg1">
                  <a:lumMod val="95000"/>
                </a:schemeClr>
              </a:solidFill>
            </a:endParaRPr>
          </a:p>
        </p:txBody>
      </p:sp>
    </p:spTree>
    <p:extLst>
      <p:ext uri="{BB962C8B-B14F-4D97-AF65-F5344CB8AC3E}">
        <p14:creationId xmlns:p14="http://schemas.microsoft.com/office/powerpoint/2010/main" val="18968646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381000"/>
            <a:ext cx="8915400" cy="769938"/>
          </a:xfrm>
          <a:prstGeom prst="rect">
            <a:avLst/>
          </a:prstGeom>
          <a:noFill/>
        </p:spPr>
        <p:txBody>
          <a:bodyPr>
            <a:spAutoFit/>
          </a:bodyPr>
          <a:lstStyle/>
          <a:p>
            <a:pPr algn="ctr" fontAlgn="auto">
              <a:spcBef>
                <a:spcPts val="0"/>
              </a:spcBef>
              <a:spcAft>
                <a:spcPts val="0"/>
              </a:spcAft>
              <a:defRPr/>
            </a:pPr>
            <a:r>
              <a:rPr lang="en-US" sz="44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Thanks' for your kind attention!!!!!!</a:t>
            </a:r>
          </a:p>
        </p:txBody>
      </p:sp>
      <p:pic>
        <p:nvPicPr>
          <p:cNvPr id="35843" name="Picture 5" descr="C:\Users\JAHAN\Desktop\USA_conference\national-flag-of-bangladesh-online-dhaka-gui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371600"/>
            <a:ext cx="7239000" cy="456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FA7ADAA-D2EE-4C24-AFC4-E230129A26D7}" type="slidenum">
              <a:rPr lang="ja-JP" altLang="en-US" smtClean="0">
                <a:solidFill>
                  <a:srgbClr val="898989"/>
                </a:solidFill>
              </a:rPr>
              <a:pPr eaLnBrk="1" hangingPunct="1"/>
              <a:t>31</a:t>
            </a:fld>
            <a:endParaRPr lang="en-US" altLang="ja-JP" smtClean="0">
              <a:solidFill>
                <a:srgbClr val="898989"/>
              </a:solidFill>
            </a:endParaRPr>
          </a:p>
        </p:txBody>
      </p:sp>
    </p:spTree>
    <p:extLst>
      <p:ext uri="{BB962C8B-B14F-4D97-AF65-F5344CB8AC3E}">
        <p14:creationId xmlns:p14="http://schemas.microsoft.com/office/powerpoint/2010/main" val="19275039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500063" y="428625"/>
            <a:ext cx="8186737" cy="1143000"/>
          </a:xfrm>
        </p:spPr>
        <p:txBody>
          <a:bodyPr/>
          <a:lstStyle/>
          <a:p>
            <a:r>
              <a:rPr lang="en-US" sz="3600" b="1" dirty="0" smtClean="0">
                <a:solidFill>
                  <a:srgbClr val="FFFF00"/>
                </a:solidFill>
                <a:latin typeface="Baskerville Old Face" pitchFamily="18" charset="0"/>
                <a:ea typeface="ＭＳ Ｐゴシック" pitchFamily="50" charset="-128"/>
              </a:rPr>
              <a:t>Let Us Meet Again</a:t>
            </a:r>
          </a:p>
        </p:txBody>
      </p:sp>
      <p:sp>
        <p:nvSpPr>
          <p:cNvPr id="3" name="Content Placeholder 2"/>
          <p:cNvSpPr>
            <a:spLocks noGrp="1"/>
          </p:cNvSpPr>
          <p:nvPr>
            <p:ph idx="1"/>
          </p:nvPr>
        </p:nvSpPr>
        <p:spPr>
          <a:xfrm>
            <a:off x="76200" y="1600200"/>
            <a:ext cx="8991600" cy="51435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solidFill>
              <a:srgbClr val="002060"/>
            </a:solidFill>
          </a:ln>
        </p:spPr>
        <p:txBody>
          <a:bodyPr>
            <a:normAutofit/>
          </a:bodyPr>
          <a:lstStyle/>
          <a:p>
            <a:pPr algn="ctr">
              <a:buFont typeface="Arial" charset="0"/>
              <a:buNone/>
              <a:defRPr/>
            </a:pPr>
            <a:r>
              <a:rPr lang="en-US" dirty="0" smtClean="0">
                <a:effectLst>
                  <a:outerShdw blurRad="38100" dist="38100" dir="2700000" algn="tl">
                    <a:srgbClr val="000000">
                      <a:alpha val="43137"/>
                    </a:srgbClr>
                  </a:outerShdw>
                </a:effectLst>
                <a:latin typeface="Georgia" pitchFamily="18" charset="0"/>
              </a:rPr>
              <a:t>We welcome you all to our future conferences of OMICS International  </a:t>
            </a:r>
          </a:p>
          <a:p>
            <a:pPr algn="ctr">
              <a:buFont typeface="Arial" charset="0"/>
              <a:buNone/>
              <a:defRPr/>
            </a:pP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z="1800" dirty="0" smtClean="0">
                <a:effectLst>
                  <a:outerShdw blurRad="38100" dist="38100" dir="2700000" algn="tl">
                    <a:srgbClr val="000000">
                      <a:alpha val="43137"/>
                    </a:srgbClr>
                  </a:outerShdw>
                </a:effectLst>
                <a:latin typeface="Georgia" pitchFamily="18" charset="0"/>
              </a:rPr>
              <a:t>Please Visit:</a:t>
            </a:r>
            <a:r>
              <a:rPr lang="en-US" sz="2400" dirty="0">
                <a:effectLst>
                  <a:outerShdw blurRad="38100" dist="38100" dir="2700000" algn="tl">
                    <a:srgbClr val="000000">
                      <a:alpha val="43137"/>
                    </a:srgbClr>
                  </a:outerShdw>
                </a:effectLst>
                <a:latin typeface="Georgia" pitchFamily="18" charset="0"/>
              </a:rPr>
              <a:t/>
            </a:r>
            <a:br>
              <a:rPr lang="en-US" sz="2400" dirty="0">
                <a:effectLst>
                  <a:outerShdw blurRad="38100" dist="38100" dir="2700000" algn="tl">
                    <a:srgbClr val="000000">
                      <a:alpha val="43137"/>
                    </a:srgbClr>
                  </a:outerShdw>
                </a:effectLst>
                <a:latin typeface="Georgia" pitchFamily="18" charset="0"/>
              </a:rPr>
            </a:br>
            <a:r>
              <a:rPr lang="en-US" sz="2400" dirty="0">
                <a:effectLst>
                  <a:outerShdw blurRad="38100" dist="38100" dir="2700000" algn="tl">
                    <a:srgbClr val="000000">
                      <a:alpha val="43137"/>
                    </a:srgbClr>
                  </a:outerShdw>
                </a:effectLst>
                <a:latin typeface="Georgia" pitchFamily="18" charset="0"/>
                <a:hlinkClick r:id="rId2"/>
              </a:rPr>
              <a:t>http://</a:t>
            </a:r>
            <a:r>
              <a:rPr lang="en-US" sz="2400" dirty="0" smtClean="0">
                <a:effectLst>
                  <a:outerShdw blurRad="38100" dist="38100" dir="2700000" algn="tl">
                    <a:srgbClr val="000000">
                      <a:alpha val="43137"/>
                    </a:srgbClr>
                  </a:outerShdw>
                </a:effectLst>
                <a:latin typeface="Georgia" pitchFamily="18" charset="0"/>
                <a:hlinkClick r:id="rId2"/>
              </a:rPr>
              <a:t>cardiology.conferenceseries.com</a:t>
            </a: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z="2400" dirty="0">
                <a:effectLst>
                  <a:outerShdw blurRad="38100" dist="38100" dir="2700000" algn="tl">
                    <a:srgbClr val="000000">
                      <a:alpha val="43137"/>
                    </a:srgbClr>
                  </a:outerShdw>
                </a:effectLst>
                <a:latin typeface="Georgia" pitchFamily="18" charset="0"/>
                <a:hlinkClick r:id="rId3"/>
              </a:rPr>
              <a:t>http://www.conferenceseries.com</a:t>
            </a:r>
            <a:r>
              <a:rPr lang="en-US" sz="2400" dirty="0" smtClean="0">
                <a:effectLst>
                  <a:outerShdw blurRad="38100" dist="38100" dir="2700000" algn="tl">
                    <a:srgbClr val="000000">
                      <a:alpha val="43137"/>
                    </a:srgbClr>
                  </a:outerShdw>
                </a:effectLst>
                <a:latin typeface="Georgia" pitchFamily="18" charset="0"/>
                <a:hlinkClick r:id="rId3"/>
              </a:rPr>
              <a:t>/</a:t>
            </a:r>
            <a:r>
              <a:rPr lang="en-US" sz="2400" dirty="0" smtClean="0">
                <a:effectLst>
                  <a:outerShdw blurRad="38100" dist="38100" dir="2700000" algn="tl">
                    <a:srgbClr val="000000">
                      <a:alpha val="43137"/>
                    </a:srgbClr>
                  </a:outerShdw>
                </a:effectLst>
                <a:latin typeface="Georgia" pitchFamily="18" charset="0"/>
              </a:rPr>
              <a:t>  </a:t>
            </a:r>
          </a:p>
          <a:p>
            <a:pPr algn="ctr">
              <a:buFont typeface="Arial" charset="0"/>
              <a:buNone/>
              <a:defRPr/>
            </a:pPr>
            <a:r>
              <a:rPr lang="en-US" sz="2400" dirty="0">
                <a:effectLst>
                  <a:outerShdw blurRad="38100" dist="38100" dir="2700000" algn="tl">
                    <a:srgbClr val="000000">
                      <a:alpha val="43137"/>
                    </a:srgbClr>
                  </a:outerShdw>
                </a:effectLst>
                <a:latin typeface="Georgia" pitchFamily="18" charset="0"/>
              </a:rPr>
              <a:t> </a:t>
            </a:r>
            <a:r>
              <a:rPr lang="en-US" sz="2400" dirty="0">
                <a:effectLst>
                  <a:outerShdw blurRad="38100" dist="38100" dir="2700000" algn="tl">
                    <a:srgbClr val="000000">
                      <a:alpha val="43137"/>
                    </a:srgbClr>
                  </a:outerShdw>
                </a:effectLst>
                <a:latin typeface="Georgia" pitchFamily="18" charset="0"/>
                <a:hlinkClick r:id="rId4"/>
              </a:rPr>
              <a:t>http://</a:t>
            </a:r>
            <a:r>
              <a:rPr lang="en-US" sz="2400" dirty="0" smtClean="0">
                <a:effectLst>
                  <a:outerShdw blurRad="38100" dist="38100" dir="2700000" algn="tl">
                    <a:srgbClr val="000000">
                      <a:alpha val="43137"/>
                    </a:srgbClr>
                  </a:outerShdw>
                </a:effectLst>
                <a:latin typeface="Georgia" pitchFamily="18" charset="0"/>
                <a:hlinkClick r:id="rId4"/>
              </a:rPr>
              <a:t>www.conferenceseries.com/clinical-research-conferences.php</a:t>
            </a:r>
            <a:r>
              <a:rPr lang="en-US" sz="2400" dirty="0" smtClean="0">
                <a:effectLst>
                  <a:outerShdw blurRad="38100" dist="38100" dir="2700000" algn="tl">
                    <a:srgbClr val="000000">
                      <a:alpha val="43137"/>
                    </a:srgbClr>
                  </a:outerShdw>
                </a:effectLst>
                <a:latin typeface="Georgia" pitchFamily="18" charset="0"/>
              </a:rPr>
              <a:t> </a:t>
            </a:r>
          </a:p>
          <a:p>
            <a:pPr algn="ctr">
              <a:buFont typeface="Arial" charset="0"/>
              <a:buNone/>
              <a:defRPr/>
            </a:pPr>
            <a:endParaRPr lang="en-US" sz="2400" dirty="0" smtClean="0">
              <a:effectLst>
                <a:outerShdw blurRad="38100" dist="38100" dir="2700000" algn="tl">
                  <a:srgbClr val="000000">
                    <a:alpha val="43137"/>
                  </a:srgbClr>
                </a:outerShdw>
              </a:effectLst>
              <a:latin typeface="Georgia" pitchFamily="18" charset="0"/>
            </a:endParaRPr>
          </a:p>
          <a:p>
            <a:pPr algn="just">
              <a:buFont typeface="Arial" charset="0"/>
              <a:buNone/>
              <a:defRPr/>
            </a:pPr>
            <a:endParaRPr lang="en-US" sz="2400" dirty="0" smtClean="0">
              <a:effectLst>
                <a:outerShdw blurRad="38100" dist="38100" dir="2700000" algn="tl">
                  <a:srgbClr val="000000">
                    <a:alpha val="43137"/>
                  </a:srgbClr>
                </a:outerShdw>
              </a:effectLst>
            </a:endParaRPr>
          </a:p>
          <a:p>
            <a:pPr algn="just">
              <a:buFont typeface="Arial" charset="0"/>
              <a:buNone/>
              <a:defRPr/>
            </a:pPr>
            <a:endParaRPr lang="en-US" sz="2400" dirty="0" smtClean="0">
              <a:effectLst>
                <a:outerShdw blurRad="38100" dist="38100" dir="2700000" algn="tl">
                  <a:srgbClr val="000000">
                    <a:alpha val="43137"/>
                  </a:srgbClr>
                </a:outerShdw>
              </a:effectLst>
            </a:endParaRPr>
          </a:p>
          <a:p>
            <a:pPr algn="just">
              <a:buFont typeface="Arial" charset="0"/>
              <a:buNone/>
              <a:defRPr/>
            </a:pPr>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1130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4"/>
          <p:cNvSpPr txBox="1">
            <a:spLocks noChangeArrowheads="1"/>
          </p:cNvSpPr>
          <p:nvPr/>
        </p:nvSpPr>
        <p:spPr bwMode="auto">
          <a:xfrm>
            <a:off x="1355725" y="457200"/>
            <a:ext cx="7064375" cy="2062103"/>
          </a:xfrm>
          <a:prstGeom prst="rect">
            <a:avLst/>
          </a:prstGeom>
          <a:noFill/>
          <a:ln w="9525">
            <a:noFill/>
            <a:miter lim="800000"/>
            <a:headEnd/>
            <a:tailEnd/>
          </a:ln>
        </p:spPr>
        <p:txBody>
          <a:bodyPr wrap="square">
            <a:spAutoFit/>
          </a:bodyPr>
          <a:lstStyle/>
          <a:p>
            <a:r>
              <a:rPr lang="en-GB" sz="2800" dirty="0" smtClean="0">
                <a:solidFill>
                  <a:srgbClr val="66FFFF"/>
                </a:solidFill>
              </a:rPr>
              <a:t>		</a:t>
            </a:r>
            <a:r>
              <a:rPr lang="en-GB" sz="2800" dirty="0" smtClean="0"/>
              <a:t>Clinical Applications</a:t>
            </a:r>
          </a:p>
          <a:p>
            <a:pPr>
              <a:buFont typeface="Arial" pitchFamily="34" charset="0"/>
              <a:buChar char="•"/>
            </a:pPr>
            <a:r>
              <a:rPr lang="en-GB" sz="2800" dirty="0" smtClean="0">
                <a:solidFill>
                  <a:schemeClr val="accent3"/>
                </a:solidFill>
              </a:rPr>
              <a:t> </a:t>
            </a:r>
            <a:r>
              <a:rPr lang="en-GB" dirty="0" err="1" smtClean="0">
                <a:solidFill>
                  <a:schemeClr val="accent3"/>
                </a:solidFill>
              </a:rPr>
              <a:t>Adenocard</a:t>
            </a:r>
            <a:r>
              <a:rPr lang="en-GB" sz="1800" baseline="30000" dirty="0" smtClean="0">
                <a:solidFill>
                  <a:schemeClr val="accent3"/>
                </a:solidFill>
              </a:rPr>
              <a:t>®</a:t>
            </a:r>
            <a:r>
              <a:rPr lang="en-GB" dirty="0" smtClean="0">
                <a:solidFill>
                  <a:schemeClr val="accent3"/>
                </a:solidFill>
              </a:rPr>
              <a:t> (Adenosine)-SVT</a:t>
            </a:r>
          </a:p>
          <a:p>
            <a:pPr>
              <a:buFont typeface="Arial" pitchFamily="34" charset="0"/>
              <a:buChar char="•"/>
            </a:pPr>
            <a:r>
              <a:rPr lang="en-GB" dirty="0" err="1" smtClean="0">
                <a:solidFill>
                  <a:schemeClr val="accent3"/>
                </a:solidFill>
              </a:rPr>
              <a:t>Adenoscan</a:t>
            </a:r>
            <a:r>
              <a:rPr lang="en-GB" baseline="30000" dirty="0" smtClean="0">
                <a:solidFill>
                  <a:schemeClr val="accent3"/>
                </a:solidFill>
              </a:rPr>
              <a:t>®</a:t>
            </a:r>
            <a:r>
              <a:rPr lang="en-GB" dirty="0" smtClean="0">
                <a:solidFill>
                  <a:schemeClr val="accent3"/>
                </a:solidFill>
              </a:rPr>
              <a:t> (Adenosine)-myocardial perfusion imaging</a:t>
            </a:r>
          </a:p>
          <a:p>
            <a:pPr>
              <a:buFont typeface="Arial" pitchFamily="34" charset="0"/>
              <a:buChar char="•"/>
            </a:pPr>
            <a:endParaRPr lang="en-US" dirty="0">
              <a:solidFill>
                <a:schemeClr val="accent3"/>
              </a:solidFill>
            </a:endParaRPr>
          </a:p>
        </p:txBody>
      </p:sp>
      <p:sp>
        <p:nvSpPr>
          <p:cNvPr id="3" name="TextBox 2"/>
          <p:cNvSpPr txBox="1"/>
          <p:nvPr/>
        </p:nvSpPr>
        <p:spPr>
          <a:xfrm>
            <a:off x="1066800" y="2057400"/>
            <a:ext cx="7924800" cy="3785652"/>
          </a:xfrm>
          <a:prstGeom prst="rect">
            <a:avLst/>
          </a:prstGeom>
          <a:noFill/>
        </p:spPr>
        <p:txBody>
          <a:bodyPr wrap="square" rtlCol="0">
            <a:spAutoFit/>
          </a:bodyPr>
          <a:lstStyle/>
          <a:p>
            <a:r>
              <a:rPr lang="en-US" dirty="0" smtClean="0">
                <a:solidFill>
                  <a:srgbClr val="92D050"/>
                </a:solidFill>
              </a:rPr>
              <a:t>Investigational Use: </a:t>
            </a:r>
            <a:r>
              <a:rPr lang="en-US" dirty="0" smtClean="0">
                <a:solidFill>
                  <a:schemeClr val="accent3"/>
                </a:solidFill>
              </a:rPr>
              <a:t>Treatment during PTCA (to reduce the myocardial reperfusion injury in patients with myocardial infarction.</a:t>
            </a:r>
          </a:p>
          <a:p>
            <a:endParaRPr lang="en-US" dirty="0">
              <a:solidFill>
                <a:srgbClr val="FFFF00"/>
              </a:solidFill>
            </a:endParaRPr>
          </a:p>
          <a:p>
            <a:pPr lvl="1">
              <a:buFont typeface="Arial" pitchFamily="34" charset="0"/>
              <a:buChar char="•"/>
            </a:pPr>
            <a:r>
              <a:rPr lang="en-US" dirty="0">
                <a:solidFill>
                  <a:srgbClr val="FFFF00"/>
                </a:solidFill>
              </a:rPr>
              <a:t>B</a:t>
            </a:r>
            <a:r>
              <a:rPr lang="en-US" dirty="0" smtClean="0">
                <a:solidFill>
                  <a:srgbClr val="FFFF00"/>
                </a:solidFill>
              </a:rPr>
              <a:t>etter myocardial salvage and thus prevention of left ventricular remodeling, ejection fraction, decreased infarct size, and ST-segment elevation resolution. </a:t>
            </a:r>
          </a:p>
          <a:p>
            <a:pPr>
              <a:buFont typeface="Arial" pitchFamily="34" charset="0"/>
              <a:buChar char="•"/>
            </a:pPr>
            <a:endParaRPr lang="en-US" dirty="0">
              <a:solidFill>
                <a:srgbClr val="FFFF00"/>
              </a:solidFill>
            </a:endParaRPr>
          </a:p>
          <a:p>
            <a:pPr lvl="1">
              <a:buFont typeface="Arial" pitchFamily="34" charset="0"/>
              <a:buChar char="•"/>
            </a:pPr>
            <a:r>
              <a:rPr lang="en-US" dirty="0" smtClean="0">
                <a:solidFill>
                  <a:srgbClr val="FFFF00"/>
                </a:solidFill>
              </a:rPr>
              <a:t>But not conclusive and needs larger clinical trials.</a:t>
            </a:r>
          </a:p>
          <a:p>
            <a:endParaRPr lang="en-US" dirty="0"/>
          </a:p>
        </p:txBody>
      </p:sp>
      <p:pic>
        <p:nvPicPr>
          <p:cNvPr id="4" name="Picture 10" descr="C:\Documents and Settings\M-Elawady\Desktop\wvu_logo.gif"/>
          <p:cNvPicPr>
            <a:picLocks noChangeAspect="1" noChangeArrowheads="1"/>
          </p:cNvPicPr>
          <p:nvPr/>
        </p:nvPicPr>
        <p:blipFill>
          <a:blip r:embed="rId2" cstate="print"/>
          <a:srcRect/>
          <a:stretch>
            <a:fillRect/>
          </a:stretch>
        </p:blipFill>
        <p:spPr bwMode="auto">
          <a:xfrm>
            <a:off x="8458200" y="6172200"/>
            <a:ext cx="533400" cy="533400"/>
          </a:xfrm>
          <a:prstGeom prst="rect">
            <a:avLst/>
          </a:prstGeom>
          <a:noFill/>
          <a:ln w="9525">
            <a:noFill/>
            <a:miter lim="800000"/>
            <a:headEnd/>
            <a:tailEnd/>
          </a:ln>
        </p:spPr>
      </p:pic>
    </p:spTree>
    <p:extLst>
      <p:ext uri="{BB962C8B-B14F-4D97-AF65-F5344CB8AC3E}">
        <p14:creationId xmlns:p14="http://schemas.microsoft.com/office/powerpoint/2010/main" val="31115711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C:\Users\sjmustafa\Desktop\Sc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4743009" cy="28956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Users\sjmustafa\Desktop\Lexisc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3070" y="3438525"/>
            <a:ext cx="4556143" cy="30235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3796150"/>
            <a:ext cx="3833814" cy="2308324"/>
          </a:xfrm>
          <a:prstGeom prst="rect">
            <a:avLst/>
          </a:prstGeom>
          <a:noFill/>
        </p:spPr>
        <p:txBody>
          <a:bodyPr wrap="square" rtlCol="0">
            <a:spAutoFit/>
          </a:bodyPr>
          <a:lstStyle/>
          <a:p>
            <a:pPr>
              <a:buFont typeface="Arial" pitchFamily="34" charset="0"/>
              <a:buChar char="•"/>
            </a:pPr>
            <a:r>
              <a:rPr lang="en-US" dirty="0" err="1">
                <a:solidFill>
                  <a:schemeClr val="accent3"/>
                </a:solidFill>
              </a:rPr>
              <a:t>Lexiscan</a:t>
            </a:r>
            <a:r>
              <a:rPr lang="en-US" dirty="0">
                <a:solidFill>
                  <a:schemeClr val="accent3"/>
                </a:solidFill>
              </a:rPr>
              <a:t>® </a:t>
            </a:r>
            <a:r>
              <a:rPr lang="en-GB" dirty="0">
                <a:solidFill>
                  <a:schemeClr val="accent3"/>
                </a:solidFill>
              </a:rPr>
              <a:t>(A</a:t>
            </a:r>
            <a:r>
              <a:rPr lang="en-GB" baseline="-25000" dirty="0">
                <a:solidFill>
                  <a:schemeClr val="accent3"/>
                </a:solidFill>
              </a:rPr>
              <a:t>2A</a:t>
            </a:r>
            <a:r>
              <a:rPr lang="en-GB" dirty="0">
                <a:solidFill>
                  <a:schemeClr val="accent3"/>
                </a:solidFill>
              </a:rPr>
              <a:t> selective agonist, </a:t>
            </a:r>
            <a:r>
              <a:rPr lang="en-US" dirty="0" err="1">
                <a:solidFill>
                  <a:schemeClr val="accent3"/>
                </a:solidFill>
              </a:rPr>
              <a:t>regadenoson</a:t>
            </a:r>
            <a:r>
              <a:rPr lang="en-US" dirty="0">
                <a:solidFill>
                  <a:schemeClr val="accent3"/>
                </a:solidFill>
              </a:rPr>
              <a:t>):</a:t>
            </a:r>
          </a:p>
          <a:p>
            <a:pPr>
              <a:buFont typeface="Arial" pitchFamily="34" charset="0"/>
              <a:buNone/>
            </a:pPr>
            <a:r>
              <a:rPr lang="en-GB" dirty="0">
                <a:solidFill>
                  <a:schemeClr val="accent3"/>
                </a:solidFill>
              </a:rPr>
              <a:t> approved (April, 2008) myocardial perfusion imaging based on our work for almost 30 </a:t>
            </a:r>
            <a:r>
              <a:rPr lang="en-GB" dirty="0" smtClean="0">
                <a:solidFill>
                  <a:schemeClr val="accent3"/>
                </a:solidFill>
              </a:rPr>
              <a:t>years ago.</a:t>
            </a:r>
            <a:endParaRPr lang="en-US" dirty="0">
              <a:solidFill>
                <a:schemeClr val="accent3"/>
              </a:solidFill>
            </a:endParaRPr>
          </a:p>
        </p:txBody>
      </p:sp>
      <p:pic>
        <p:nvPicPr>
          <p:cNvPr id="100354" name="Picture 2" descr="C:\Users\sjmustafa\Desktop\JPE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113382"/>
            <a:ext cx="3903715" cy="3059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7728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152400" y="152400"/>
            <a:ext cx="8763000" cy="6751638"/>
          </a:xfrm>
          <a:prstGeom prst="rect">
            <a:avLst/>
          </a:prstGeom>
          <a:noFill/>
          <a:ln w="9525">
            <a:noFill/>
            <a:miter lim="800000"/>
            <a:headEnd/>
            <a:tailEnd/>
          </a:ln>
        </p:spPr>
        <p:txBody>
          <a:bodyPr>
            <a:spAutoFit/>
          </a:bodyPr>
          <a:lstStyle/>
          <a:p>
            <a:r>
              <a:rPr lang="zh-TW" altLang="en-US" sz="1000" b="1" dirty="0">
                <a:solidFill>
                  <a:srgbClr val="CC0000"/>
                </a:solidFill>
                <a:ea typeface="PMingLiU" pitchFamily="18" charset="-120"/>
                <a:cs typeface="Times New Roman" pitchFamily="18" charset="0"/>
              </a:rPr>
              <a:t>			</a:t>
            </a:r>
            <a:r>
              <a:rPr lang="en-US" altLang="zh-TW" sz="1800" b="1" dirty="0">
                <a:solidFill>
                  <a:srgbClr val="FFFF00"/>
                </a:solidFill>
                <a:ea typeface="PMingLiU" pitchFamily="18" charset="-120"/>
                <a:cs typeface="Times New Roman" pitchFamily="18" charset="0"/>
              </a:rPr>
              <a:t>Adenosine Receptor Pharmacology</a:t>
            </a:r>
            <a:r>
              <a:rPr lang="en-US" altLang="zh-TW" sz="1000" b="1" dirty="0">
                <a:solidFill>
                  <a:srgbClr val="FFFF00"/>
                </a:solidFill>
                <a:ea typeface="PMingLiU" pitchFamily="18" charset="-120"/>
                <a:cs typeface="Times New Roman" pitchFamily="18" charset="0"/>
              </a:rPr>
              <a:t>	</a:t>
            </a:r>
            <a:endParaRPr lang="en-US" altLang="zh-TW" sz="1000" dirty="0">
              <a:solidFill>
                <a:srgbClr val="FFFF00"/>
              </a:solidFill>
              <a:ea typeface="PMingLiU" pitchFamily="18" charset="-120"/>
              <a:cs typeface="Times New Roman" pitchFamily="18" charset="0"/>
            </a:endParaRPr>
          </a:p>
          <a:p>
            <a:r>
              <a:rPr lang="en-US" altLang="zh-TW" sz="1000" dirty="0">
                <a:solidFill>
                  <a:srgbClr val="FFFF00"/>
                </a:solidFill>
                <a:ea typeface="PMingLiU" pitchFamily="18" charset="-120"/>
                <a:cs typeface="Times New Roman" pitchFamily="18" charset="0"/>
              </a:rPr>
              <a:t> </a:t>
            </a:r>
          </a:p>
          <a:p>
            <a:r>
              <a:rPr lang="en-US" altLang="zh-TW" sz="1000" dirty="0">
                <a:solidFill>
                  <a:srgbClr val="FFFF00"/>
                </a:solidFill>
                <a:ea typeface="PMingLiU" pitchFamily="18" charset="-120"/>
                <a:cs typeface="Times New Roman" pitchFamily="18" charset="0"/>
              </a:rPr>
              <a:t/>
            </a:r>
            <a:br>
              <a:rPr lang="en-US" altLang="zh-TW" sz="1000" dirty="0">
                <a:solidFill>
                  <a:srgbClr val="FFFF00"/>
                </a:solidFill>
                <a:ea typeface="PMingLiU" pitchFamily="18" charset="-120"/>
                <a:cs typeface="Times New Roman" pitchFamily="18" charset="0"/>
              </a:rPr>
            </a:br>
            <a:r>
              <a:rPr lang="en-US" altLang="zh-TW" sz="1000" dirty="0">
                <a:solidFill>
                  <a:srgbClr val="FFFF00"/>
                </a:solidFill>
                <a:latin typeface="Arial" pitchFamily="34" charset="0"/>
                <a:ea typeface="PMingLiU" pitchFamily="18" charset="-120"/>
                <a:cs typeface="Times New Roman" pitchFamily="18" charset="0"/>
              </a:rPr>
              <a:t>_______________________________________________________________________________________________________________________</a:t>
            </a:r>
            <a:endParaRPr lang="en-US" altLang="zh-TW" sz="1000" dirty="0">
              <a:solidFill>
                <a:srgbClr val="FFFF00"/>
              </a:solidFill>
              <a:ea typeface="PMingLiU" pitchFamily="18" charset="-120"/>
              <a:cs typeface="Times New Roman" pitchFamily="18" charset="0"/>
            </a:endParaRPr>
          </a:p>
          <a:p>
            <a:pPr>
              <a:lnSpc>
                <a:spcPct val="115000"/>
              </a:lnSpc>
            </a:pPr>
            <a:r>
              <a:rPr lang="en-US" altLang="zh-TW" sz="1000" b="1" dirty="0">
                <a:solidFill>
                  <a:srgbClr val="FFFF00"/>
                </a:solidFill>
                <a:latin typeface="Arial" pitchFamily="34" charset="0"/>
                <a:ea typeface="PMingLiU" pitchFamily="18" charset="-120"/>
                <a:cs typeface="Times New Roman" pitchFamily="18" charset="0"/>
              </a:rPr>
              <a:t>Receptor Subtype</a:t>
            </a:r>
            <a:r>
              <a:rPr lang="en-US" altLang="zh-TW" sz="1000" dirty="0">
                <a:solidFill>
                  <a:srgbClr val="FFFF00"/>
                </a:solidFill>
                <a:latin typeface="Arial" pitchFamily="34" charset="0"/>
                <a:ea typeface="PMingLiU" pitchFamily="18" charset="-120"/>
                <a:cs typeface="Times New Roman" pitchFamily="18" charset="0"/>
              </a:rPr>
              <a:t>	</a:t>
            </a:r>
            <a:r>
              <a:rPr lang="en-US" altLang="zh-TW" sz="2000" b="1" dirty="0">
                <a:solidFill>
                  <a:srgbClr val="FFFF00"/>
                </a:solidFill>
                <a:latin typeface="Arial" pitchFamily="34" charset="0"/>
                <a:ea typeface="PMingLiU" pitchFamily="18" charset="-120"/>
                <a:cs typeface="Times New Roman" pitchFamily="18" charset="0"/>
              </a:rPr>
              <a:t>A</a:t>
            </a:r>
            <a:r>
              <a:rPr lang="en-US" altLang="zh-TW" sz="2000" b="1" baseline="-30000" dirty="0">
                <a:solidFill>
                  <a:srgbClr val="FFFF00"/>
                </a:solidFill>
                <a:latin typeface="Arial" pitchFamily="34" charset="0"/>
                <a:ea typeface="PMingLiU" pitchFamily="18" charset="-120"/>
                <a:cs typeface="Times New Roman" pitchFamily="18" charset="0"/>
              </a:rPr>
              <a:t>1</a:t>
            </a:r>
            <a:r>
              <a:rPr lang="en-US" altLang="zh-TW" sz="2000" b="1" dirty="0">
                <a:solidFill>
                  <a:srgbClr val="FFFF00"/>
                </a:solidFill>
                <a:latin typeface="Arial" pitchFamily="34" charset="0"/>
                <a:ea typeface="PMingLiU" pitchFamily="18" charset="-120"/>
                <a:cs typeface="Times New Roman" pitchFamily="18" charset="0"/>
              </a:rPr>
              <a:t>		A</a:t>
            </a:r>
            <a:r>
              <a:rPr lang="en-US" altLang="zh-TW" sz="2000" b="1" baseline="-30000" dirty="0">
                <a:solidFill>
                  <a:srgbClr val="FFFF00"/>
                </a:solidFill>
                <a:latin typeface="Arial" pitchFamily="34" charset="0"/>
                <a:ea typeface="PMingLiU" pitchFamily="18" charset="-120"/>
                <a:cs typeface="Times New Roman" pitchFamily="18" charset="0"/>
              </a:rPr>
              <a:t>2A</a:t>
            </a:r>
            <a:r>
              <a:rPr lang="en-US" altLang="zh-TW" sz="2000" b="1" dirty="0">
                <a:solidFill>
                  <a:srgbClr val="FFFF00"/>
                </a:solidFill>
                <a:latin typeface="Arial" pitchFamily="34" charset="0"/>
                <a:ea typeface="PMingLiU" pitchFamily="18" charset="-120"/>
                <a:cs typeface="Times New Roman" pitchFamily="18" charset="0"/>
              </a:rPr>
              <a:t>		A</a:t>
            </a:r>
            <a:r>
              <a:rPr lang="en-US" altLang="zh-TW" sz="2000" b="1" baseline="-30000" dirty="0">
                <a:solidFill>
                  <a:srgbClr val="FFFF00"/>
                </a:solidFill>
                <a:latin typeface="Arial" pitchFamily="34" charset="0"/>
                <a:ea typeface="PMingLiU" pitchFamily="18" charset="-120"/>
                <a:cs typeface="Times New Roman" pitchFamily="18" charset="0"/>
              </a:rPr>
              <a:t>2B</a:t>
            </a:r>
            <a:r>
              <a:rPr lang="en-US" altLang="zh-TW" sz="2000" b="1" dirty="0">
                <a:solidFill>
                  <a:srgbClr val="FFFF00"/>
                </a:solidFill>
                <a:latin typeface="Arial" pitchFamily="34" charset="0"/>
                <a:ea typeface="PMingLiU" pitchFamily="18" charset="-120"/>
                <a:cs typeface="Times New Roman" pitchFamily="18" charset="0"/>
              </a:rPr>
              <a:t>		A</a:t>
            </a:r>
            <a:r>
              <a:rPr lang="en-US" altLang="zh-TW" sz="2000" b="1" baseline="-30000" dirty="0">
                <a:solidFill>
                  <a:srgbClr val="FFFF00"/>
                </a:solidFill>
                <a:latin typeface="Arial" pitchFamily="34" charset="0"/>
                <a:ea typeface="PMingLiU" pitchFamily="18" charset="-120"/>
                <a:cs typeface="Times New Roman" pitchFamily="18" charset="0"/>
              </a:rPr>
              <a:t>3</a:t>
            </a:r>
            <a:endParaRPr lang="en-US" altLang="zh-TW" sz="2000" b="1" dirty="0">
              <a:solidFill>
                <a:srgbClr val="FFFF00"/>
              </a:solidFill>
              <a:ea typeface="PMingLiU" pitchFamily="18" charset="-120"/>
              <a:cs typeface="Times New Roman" pitchFamily="18" charset="0"/>
            </a:endParaRPr>
          </a:p>
          <a:p>
            <a:r>
              <a:rPr lang="en-US" altLang="zh-TW" sz="1000" b="1" dirty="0">
                <a:solidFill>
                  <a:schemeClr val="bg1"/>
                </a:solidFill>
                <a:latin typeface="Arial" pitchFamily="34" charset="0"/>
                <a:ea typeface="PMingLiU" pitchFamily="18" charset="-120"/>
                <a:cs typeface="Times New Roman" pitchFamily="18" charset="0"/>
              </a:rPr>
              <a:t>Deduced molecular size</a:t>
            </a:r>
            <a:endParaRPr lang="en-US" altLang="zh-TW" sz="1000" b="1" dirty="0">
              <a:solidFill>
                <a:schemeClr val="bg1"/>
              </a:solidFill>
              <a:ea typeface="PMingLiU" pitchFamily="18" charset="-120"/>
              <a:cs typeface="Times New Roman" pitchFamily="18" charset="0"/>
            </a:endParaRPr>
          </a:p>
          <a:p>
            <a:r>
              <a:rPr lang="en-US" altLang="zh-TW" sz="1000" b="1" dirty="0">
                <a:solidFill>
                  <a:schemeClr val="bg1"/>
                </a:solidFill>
                <a:latin typeface="Arial" pitchFamily="34" charset="0"/>
                <a:ea typeface="PMingLiU" pitchFamily="18" charset="-120"/>
                <a:cs typeface="Times New Roman" pitchFamily="18" charset="0"/>
              </a:rPr>
              <a:t>Amino acids	</a:t>
            </a:r>
            <a:r>
              <a:rPr lang="en-US" altLang="zh-TW" sz="1000" dirty="0">
                <a:solidFill>
                  <a:schemeClr val="bg1"/>
                </a:solidFill>
                <a:latin typeface="Arial" pitchFamily="34" charset="0"/>
                <a:ea typeface="PMingLiU" pitchFamily="18" charset="-120"/>
                <a:cs typeface="Times New Roman" pitchFamily="18" charset="0"/>
              </a:rPr>
              <a:t>	326		410‑412		332		320</a:t>
            </a:r>
            <a:endParaRPr lang="en-US" altLang="zh-TW" sz="1000" dirty="0">
              <a:solidFill>
                <a:schemeClr val="bg1"/>
              </a:solidFill>
              <a:ea typeface="PMingLiU" pitchFamily="18" charset="-120"/>
              <a:cs typeface="Times New Roman" pitchFamily="18" charset="0"/>
            </a:endParaRPr>
          </a:p>
          <a:p>
            <a:r>
              <a:rPr lang="en-US" altLang="zh-TW" sz="1000" b="1" dirty="0" err="1">
                <a:solidFill>
                  <a:schemeClr val="bg1"/>
                </a:solidFill>
                <a:latin typeface="Arial" pitchFamily="34" charset="0"/>
                <a:ea typeface="PMingLiU" pitchFamily="18" charset="-120"/>
                <a:cs typeface="Times New Roman" pitchFamily="18" charset="0"/>
              </a:rPr>
              <a:t>Kilodaltons</a:t>
            </a:r>
            <a:r>
              <a:rPr lang="en-US" altLang="zh-TW" sz="1000" dirty="0">
                <a:solidFill>
                  <a:schemeClr val="bg1"/>
                </a:solidFill>
                <a:latin typeface="Arial" pitchFamily="34" charset="0"/>
                <a:ea typeface="PMingLiU" pitchFamily="18" charset="-120"/>
                <a:cs typeface="Times New Roman" pitchFamily="18" charset="0"/>
              </a:rPr>
              <a:t>		36.7		46.2		36.4		36.6</a:t>
            </a:r>
            <a:endParaRPr lang="en-US" altLang="zh-TW" sz="1000" dirty="0">
              <a:solidFill>
                <a:schemeClr val="bg1"/>
              </a:solidFill>
              <a:ea typeface="PMingLiU" pitchFamily="18" charset="-120"/>
              <a:cs typeface="Times New Roman" pitchFamily="18" charset="0"/>
            </a:endParaRPr>
          </a:p>
          <a:p>
            <a:r>
              <a:rPr lang="en-US" altLang="zh-TW" sz="1000" dirty="0">
                <a:solidFill>
                  <a:schemeClr val="bg1"/>
                </a:solidFill>
                <a:latin typeface="Arial" pitchFamily="34" charset="0"/>
                <a:ea typeface="PMingLiU" pitchFamily="18" charset="-120"/>
                <a:cs typeface="Times New Roman" pitchFamily="18" charset="0"/>
              </a:rPr>
              <a:t> </a:t>
            </a:r>
            <a:endParaRPr lang="en-US" altLang="zh-TW" sz="1000" dirty="0">
              <a:solidFill>
                <a:schemeClr val="bg1"/>
              </a:solidFill>
              <a:ea typeface="PMingLiU" pitchFamily="18" charset="-120"/>
              <a:cs typeface="Times New Roman" pitchFamily="18" charset="0"/>
            </a:endParaRPr>
          </a:p>
          <a:p>
            <a:r>
              <a:rPr lang="en-US" altLang="zh-TW" sz="1000" b="1" dirty="0" err="1">
                <a:solidFill>
                  <a:schemeClr val="bg1"/>
                </a:solidFill>
                <a:latin typeface="Arial" pitchFamily="34" charset="0"/>
                <a:ea typeface="PMingLiU" pitchFamily="18" charset="-120"/>
                <a:cs typeface="Times New Roman" pitchFamily="18" charset="0"/>
              </a:rPr>
              <a:t>G‑protein</a:t>
            </a:r>
            <a:r>
              <a:rPr lang="en-US" altLang="zh-TW" sz="1000" b="1" dirty="0">
                <a:solidFill>
                  <a:schemeClr val="bg1"/>
                </a:solidFill>
                <a:latin typeface="Arial" pitchFamily="34" charset="0"/>
                <a:ea typeface="PMingLiU" pitchFamily="18" charset="-120"/>
                <a:cs typeface="Times New Roman" pitchFamily="18" charset="0"/>
              </a:rPr>
              <a:t> coupling</a:t>
            </a:r>
            <a:r>
              <a:rPr lang="en-US" altLang="zh-TW" sz="1000" dirty="0">
                <a:solidFill>
                  <a:schemeClr val="bg1"/>
                </a:solidFill>
                <a:latin typeface="Arial" pitchFamily="34" charset="0"/>
                <a:ea typeface="PMingLiU" pitchFamily="18" charset="-120"/>
                <a:cs typeface="Times New Roman" pitchFamily="18" charset="0"/>
              </a:rPr>
              <a:t>	Go, </a:t>
            </a:r>
            <a:r>
              <a:rPr lang="en-US" altLang="zh-TW" sz="1000" dirty="0" err="1">
                <a:solidFill>
                  <a:schemeClr val="bg1"/>
                </a:solidFill>
                <a:latin typeface="Arial" pitchFamily="34" charset="0"/>
                <a:ea typeface="PMingLiU" pitchFamily="18" charset="-120"/>
                <a:cs typeface="Times New Roman" pitchFamily="18" charset="0"/>
              </a:rPr>
              <a:t>Gi</a:t>
            </a:r>
            <a:r>
              <a:rPr lang="en-US" altLang="zh-TW" sz="1000" dirty="0">
                <a:solidFill>
                  <a:schemeClr val="bg1"/>
                </a:solidFill>
                <a:latin typeface="Arial" pitchFamily="34" charset="0"/>
                <a:ea typeface="PMingLiU" pitchFamily="18" charset="-120"/>
                <a:cs typeface="Times New Roman" pitchFamily="18" charset="0"/>
              </a:rPr>
              <a:t>		Gs		</a:t>
            </a:r>
            <a:r>
              <a:rPr lang="en-US" altLang="zh-TW" sz="1000" dirty="0" err="1">
                <a:solidFill>
                  <a:schemeClr val="bg1"/>
                </a:solidFill>
                <a:latin typeface="Arial" pitchFamily="34" charset="0"/>
                <a:ea typeface="PMingLiU" pitchFamily="18" charset="-120"/>
                <a:cs typeface="Times New Roman" pitchFamily="18" charset="0"/>
              </a:rPr>
              <a:t>Gs</a:t>
            </a:r>
            <a:r>
              <a:rPr lang="en-US" altLang="zh-TW" sz="1000" dirty="0">
                <a:solidFill>
                  <a:schemeClr val="bg1"/>
                </a:solidFill>
                <a:latin typeface="Arial" pitchFamily="34" charset="0"/>
                <a:ea typeface="PMingLiU" pitchFamily="18" charset="-120"/>
                <a:cs typeface="Times New Roman" pitchFamily="18" charset="0"/>
              </a:rPr>
              <a:t>		Go, </a:t>
            </a:r>
            <a:r>
              <a:rPr lang="en-US" altLang="zh-TW" sz="1000" dirty="0" err="1">
                <a:solidFill>
                  <a:schemeClr val="bg1"/>
                </a:solidFill>
                <a:latin typeface="Arial" pitchFamily="34" charset="0"/>
                <a:ea typeface="PMingLiU" pitchFamily="18" charset="-120"/>
                <a:cs typeface="Times New Roman" pitchFamily="18" charset="0"/>
              </a:rPr>
              <a:t>Gi</a:t>
            </a:r>
            <a:endParaRPr lang="en-US" altLang="zh-TW" sz="1000" dirty="0">
              <a:solidFill>
                <a:schemeClr val="bg1"/>
              </a:solidFill>
              <a:ea typeface="PMingLiU" pitchFamily="18" charset="-120"/>
              <a:cs typeface="Times New Roman" pitchFamily="18" charset="0"/>
            </a:endParaRPr>
          </a:p>
          <a:p>
            <a:r>
              <a:rPr lang="en-US" altLang="zh-TW" sz="1000" dirty="0">
                <a:solidFill>
                  <a:schemeClr val="bg1"/>
                </a:solidFill>
                <a:latin typeface="Arial" pitchFamily="34" charset="0"/>
                <a:ea typeface="PMingLiU" pitchFamily="18" charset="-120"/>
                <a:cs typeface="Times New Roman" pitchFamily="18" charset="0"/>
              </a:rPr>
              <a:t> </a:t>
            </a:r>
            <a:endParaRPr lang="en-US" altLang="zh-TW" sz="1000" dirty="0">
              <a:solidFill>
                <a:schemeClr val="bg1"/>
              </a:solidFill>
              <a:ea typeface="PMingLiU" pitchFamily="18" charset="-120"/>
              <a:cs typeface="Times New Roman" pitchFamily="18" charset="0"/>
            </a:endParaRPr>
          </a:p>
          <a:p>
            <a:r>
              <a:rPr lang="en-US" altLang="zh-TW" sz="1000" b="1" dirty="0">
                <a:solidFill>
                  <a:schemeClr val="bg1"/>
                </a:solidFill>
                <a:latin typeface="Arial" pitchFamily="34" charset="0"/>
                <a:ea typeface="PMingLiU" pitchFamily="18" charset="-120"/>
                <a:cs typeface="Times New Roman" pitchFamily="18" charset="0"/>
              </a:rPr>
              <a:t>Agonist potency</a:t>
            </a:r>
            <a:r>
              <a:rPr lang="en-US" altLang="zh-TW" sz="1000" dirty="0">
                <a:solidFill>
                  <a:schemeClr val="bg1"/>
                </a:solidFill>
                <a:latin typeface="Arial" pitchFamily="34" charset="0"/>
                <a:ea typeface="PMingLiU" pitchFamily="18" charset="-120"/>
                <a:cs typeface="Times New Roman" pitchFamily="18" charset="0"/>
              </a:rPr>
              <a:t>	CCPA</a:t>
            </a:r>
            <a:r>
              <a:rPr lang="en-US" altLang="zh-TW" sz="1000" dirty="0">
                <a:solidFill>
                  <a:schemeClr val="bg1"/>
                </a:solidFill>
                <a:ea typeface="PMingLiU" pitchFamily="18" charset="-120"/>
                <a:cs typeface="Times New Roman" pitchFamily="18" charset="0"/>
              </a:rPr>
              <a:t> &gt;</a:t>
            </a:r>
            <a:r>
              <a:rPr lang="en-US" altLang="zh-TW" sz="1000" dirty="0">
                <a:solidFill>
                  <a:schemeClr val="bg1"/>
                </a:solidFill>
                <a:latin typeface="Arial" pitchFamily="34" charset="0"/>
                <a:ea typeface="PMingLiU" pitchFamily="18" charset="-120"/>
                <a:cs typeface="Times New Roman" pitchFamily="18" charset="0"/>
              </a:rPr>
              <a:t> CPA </a:t>
            </a:r>
            <a:r>
              <a:rPr lang="en-US" altLang="zh-TW" sz="1000" dirty="0">
                <a:solidFill>
                  <a:schemeClr val="bg1"/>
                </a:solidFill>
                <a:ea typeface="PMingLiU" pitchFamily="18" charset="-120"/>
                <a:cs typeface="Times New Roman" pitchFamily="18" charset="0"/>
              </a:rPr>
              <a:t>&gt;</a:t>
            </a:r>
            <a:r>
              <a:rPr lang="en-US" altLang="zh-TW" sz="1000" dirty="0">
                <a:solidFill>
                  <a:schemeClr val="bg1"/>
                </a:solidFill>
                <a:latin typeface="Arial" pitchFamily="34" charset="0"/>
                <a:ea typeface="PMingLiU" pitchFamily="18" charset="-120"/>
                <a:cs typeface="Times New Roman" pitchFamily="18" charset="0"/>
              </a:rPr>
              <a:t> NECA</a:t>
            </a:r>
            <a:r>
              <a:rPr lang="en-US" altLang="zh-TW" sz="1000" dirty="0">
                <a:solidFill>
                  <a:schemeClr val="bg1"/>
                </a:solidFill>
                <a:ea typeface="PMingLiU" pitchFamily="18" charset="-120"/>
                <a:cs typeface="Times New Roman" pitchFamily="18" charset="0"/>
              </a:rPr>
              <a:t> &gt;&gt;</a:t>
            </a:r>
            <a:r>
              <a:rPr lang="en-US" altLang="zh-TW" sz="1000" dirty="0">
                <a:solidFill>
                  <a:schemeClr val="bg1"/>
                </a:solidFill>
                <a:latin typeface="Arial" pitchFamily="34" charset="0"/>
                <a:ea typeface="PMingLiU" pitchFamily="18" charset="-120"/>
                <a:cs typeface="Times New Roman" pitchFamily="18" charset="0"/>
              </a:rPr>
              <a:t>	CGS 21680 </a:t>
            </a:r>
            <a:r>
              <a:rPr lang="en-US" altLang="zh-TW" sz="1000" dirty="0">
                <a:solidFill>
                  <a:schemeClr val="bg1"/>
                </a:solidFill>
                <a:ea typeface="PMingLiU" pitchFamily="18" charset="-120"/>
                <a:cs typeface="Times New Roman" pitchFamily="18" charset="0"/>
              </a:rPr>
              <a:t>≥ </a:t>
            </a:r>
            <a:r>
              <a:rPr lang="en-US" altLang="zh-TW" sz="1000" dirty="0">
                <a:solidFill>
                  <a:schemeClr val="bg1"/>
                </a:solidFill>
                <a:latin typeface="Arial" pitchFamily="34" charset="0"/>
                <a:ea typeface="PMingLiU" pitchFamily="18" charset="-120"/>
                <a:cs typeface="Times New Roman" pitchFamily="18" charset="0"/>
              </a:rPr>
              <a:t>NECA </a:t>
            </a:r>
            <a:r>
              <a:rPr lang="en-US" altLang="zh-TW" sz="1000" dirty="0">
                <a:solidFill>
                  <a:schemeClr val="bg1"/>
                </a:solidFill>
                <a:ea typeface="PMingLiU" pitchFamily="18" charset="-120"/>
                <a:cs typeface="Times New Roman" pitchFamily="18" charset="0"/>
              </a:rPr>
              <a:t>&gt;</a:t>
            </a:r>
            <a:r>
              <a:rPr lang="en-US" altLang="zh-TW" sz="1000" dirty="0">
                <a:solidFill>
                  <a:schemeClr val="bg1"/>
                </a:solidFill>
                <a:latin typeface="Arial" pitchFamily="34" charset="0"/>
                <a:ea typeface="PMingLiU" pitchFamily="18" charset="-120"/>
                <a:cs typeface="Times New Roman" pitchFamily="18" charset="0"/>
              </a:rPr>
              <a:t>	NECA 		2-Cl-IBMECA </a:t>
            </a:r>
            <a:r>
              <a:rPr lang="en-US" altLang="zh-TW" sz="1000" dirty="0">
                <a:solidFill>
                  <a:schemeClr val="bg1"/>
                </a:solidFill>
                <a:ea typeface="PMingLiU" pitchFamily="18" charset="-120"/>
                <a:cs typeface="Times New Roman" pitchFamily="18" charset="0"/>
              </a:rPr>
              <a:t>&gt;&gt;</a:t>
            </a:r>
          </a:p>
          <a:p>
            <a:r>
              <a:rPr lang="en-US" altLang="zh-TW" sz="1000" dirty="0">
                <a:solidFill>
                  <a:schemeClr val="bg1"/>
                </a:solidFill>
                <a:latin typeface="Arial" pitchFamily="34" charset="0"/>
                <a:ea typeface="PMingLiU" pitchFamily="18" charset="-120"/>
                <a:cs typeface="Times New Roman" pitchFamily="18" charset="0"/>
              </a:rPr>
              <a:t>		CGS 21680</a:t>
            </a:r>
            <a:r>
              <a:rPr lang="en-US" altLang="zh-TW" sz="1000" dirty="0">
                <a:solidFill>
                  <a:schemeClr val="bg1"/>
                </a:solidFill>
                <a:ea typeface="PMingLiU" pitchFamily="18" charset="-120"/>
                <a:cs typeface="Times New Roman" pitchFamily="18" charset="0"/>
              </a:rPr>
              <a:t>		</a:t>
            </a:r>
            <a:r>
              <a:rPr lang="en-US" altLang="zh-TW" sz="1000" dirty="0">
                <a:solidFill>
                  <a:schemeClr val="bg1"/>
                </a:solidFill>
                <a:latin typeface="Arial" pitchFamily="34" charset="0"/>
                <a:ea typeface="PMingLiU" pitchFamily="18" charset="-120"/>
                <a:cs typeface="Times New Roman" pitchFamily="18" charset="0"/>
              </a:rPr>
              <a:t>CV 1808</a:t>
            </a:r>
            <a:r>
              <a:rPr lang="en-US" altLang="zh-TW" sz="1000" dirty="0">
                <a:solidFill>
                  <a:schemeClr val="bg1"/>
                </a:solidFill>
                <a:ea typeface="PMingLiU" pitchFamily="18" charset="-120"/>
                <a:cs typeface="Times New Roman" pitchFamily="18" charset="0"/>
              </a:rPr>
              <a:t> &gt; </a:t>
            </a:r>
            <a:r>
              <a:rPr lang="en-US" altLang="zh-TW" sz="1000" dirty="0">
                <a:solidFill>
                  <a:schemeClr val="bg1"/>
                </a:solidFill>
                <a:latin typeface="Arial" pitchFamily="34" charset="0"/>
                <a:ea typeface="PMingLiU" pitchFamily="18" charset="-120"/>
                <a:cs typeface="Times New Roman" pitchFamily="18" charset="0"/>
              </a:rPr>
              <a:t>R‑PIA</a:t>
            </a:r>
            <a:r>
              <a:rPr lang="en-US" altLang="zh-TW" sz="1000" dirty="0">
                <a:solidFill>
                  <a:schemeClr val="bg1"/>
                </a:solidFill>
                <a:ea typeface="PMingLiU" pitchFamily="18" charset="-120"/>
                <a:cs typeface="Times New Roman" pitchFamily="18" charset="0"/>
              </a:rPr>
              <a:t> &gt;</a:t>
            </a:r>
            <a:r>
              <a:rPr lang="en-US" altLang="zh-TW" sz="1000" dirty="0">
                <a:solidFill>
                  <a:schemeClr val="bg1"/>
                </a:solidFill>
                <a:latin typeface="Arial" pitchFamily="34" charset="0"/>
                <a:ea typeface="PMingLiU" pitchFamily="18" charset="-120"/>
                <a:cs typeface="Times New Roman" pitchFamily="18" charset="0"/>
              </a:rPr>
              <a:t> CPA</a:t>
            </a:r>
            <a:r>
              <a:rPr lang="en-US" altLang="zh-TW" sz="1000" dirty="0">
                <a:solidFill>
                  <a:schemeClr val="bg1"/>
                </a:solidFill>
                <a:ea typeface="PMingLiU" pitchFamily="18" charset="-120"/>
                <a:cs typeface="Times New Roman" pitchFamily="18" charset="0"/>
              </a:rPr>
              <a:t>	Bay 60-6583		</a:t>
            </a:r>
            <a:r>
              <a:rPr lang="en-US" altLang="zh-TW" sz="1000" dirty="0">
                <a:solidFill>
                  <a:schemeClr val="bg1"/>
                </a:solidFill>
                <a:latin typeface="Arial" pitchFamily="34" charset="0"/>
                <a:ea typeface="PMingLiU" pitchFamily="18" charset="-120"/>
                <a:cs typeface="Times New Roman" pitchFamily="18" charset="0"/>
              </a:rPr>
              <a:t>R-PIA= NECA</a:t>
            </a:r>
            <a:r>
              <a:rPr lang="en-US" altLang="zh-TW" sz="1000" dirty="0">
                <a:solidFill>
                  <a:schemeClr val="bg1"/>
                </a:solidFill>
                <a:ea typeface="PMingLiU" pitchFamily="18" charset="-120"/>
                <a:cs typeface="Times New Roman" pitchFamily="18" charset="0"/>
              </a:rPr>
              <a:t> &gt;&gt;</a:t>
            </a:r>
          </a:p>
          <a:p>
            <a:r>
              <a:rPr lang="en-US" altLang="zh-TW" sz="1000" dirty="0">
                <a:solidFill>
                  <a:schemeClr val="bg1"/>
                </a:solidFill>
                <a:ea typeface="PMingLiU" pitchFamily="18" charset="-120"/>
                <a:cs typeface="Times New Roman" pitchFamily="18" charset="0"/>
              </a:rPr>
              <a:t>	</a:t>
            </a:r>
            <a:r>
              <a:rPr lang="en-US" altLang="zh-TW" sz="1000" dirty="0">
                <a:solidFill>
                  <a:schemeClr val="bg1"/>
                </a:solidFill>
                <a:latin typeface="Arial" pitchFamily="34" charset="0"/>
                <a:ea typeface="PMingLiU" pitchFamily="18" charset="-120"/>
                <a:cs typeface="Times New Roman" pitchFamily="18" charset="0"/>
              </a:rPr>
              <a:t>					</a:t>
            </a:r>
            <a:r>
              <a:rPr lang="en-US" altLang="zh-TW" sz="1000" dirty="0" smtClean="0">
                <a:solidFill>
                  <a:schemeClr val="bg1"/>
                </a:solidFill>
                <a:latin typeface="Arial" pitchFamily="34" charset="0"/>
                <a:ea typeface="PMingLiU" pitchFamily="18" charset="-120"/>
                <a:cs typeface="Times New Roman" pitchFamily="18" charset="0"/>
              </a:rPr>
              <a:t>LUF5835</a:t>
            </a:r>
            <a:r>
              <a:rPr lang="en-US" altLang="zh-TW" sz="1200" baseline="30000" dirty="0" smtClean="0">
                <a:solidFill>
                  <a:schemeClr val="bg1"/>
                </a:solidFill>
                <a:latin typeface="Arial" pitchFamily="34" charset="0"/>
                <a:ea typeface="PMingLiU" pitchFamily="18" charset="-120"/>
                <a:cs typeface="Times New Roman" pitchFamily="18" charset="0"/>
              </a:rPr>
              <a:t>a</a:t>
            </a:r>
            <a:r>
              <a:rPr lang="en-US" altLang="zh-TW" sz="1000" dirty="0" smtClean="0">
                <a:solidFill>
                  <a:schemeClr val="bg1"/>
                </a:solidFill>
                <a:latin typeface="Arial" pitchFamily="34" charset="0"/>
                <a:ea typeface="PMingLiU" pitchFamily="18" charset="-120"/>
                <a:cs typeface="Times New Roman" pitchFamily="18" charset="0"/>
              </a:rPr>
              <a:t> </a:t>
            </a:r>
            <a:r>
              <a:rPr lang="en-US" altLang="zh-TW" sz="1000" dirty="0">
                <a:solidFill>
                  <a:schemeClr val="bg1"/>
                </a:solidFill>
                <a:latin typeface="Arial" pitchFamily="34" charset="0"/>
                <a:ea typeface="PMingLiU" pitchFamily="18" charset="-120"/>
                <a:cs typeface="Times New Roman" pitchFamily="18" charset="0"/>
              </a:rPr>
              <a:t>		CGS21680</a:t>
            </a:r>
          </a:p>
          <a:p>
            <a:endParaRPr lang="en-US" altLang="zh-TW" sz="1000" dirty="0">
              <a:solidFill>
                <a:schemeClr val="bg1"/>
              </a:solidFill>
              <a:ea typeface="PMingLiU" pitchFamily="18" charset="-120"/>
              <a:cs typeface="Times New Roman" pitchFamily="18" charset="0"/>
            </a:endParaRPr>
          </a:p>
          <a:p>
            <a:r>
              <a:rPr lang="en-US" altLang="zh-TW" sz="1000" dirty="0">
                <a:solidFill>
                  <a:schemeClr val="bg1"/>
                </a:solidFill>
                <a:latin typeface="Arial" pitchFamily="34" charset="0"/>
                <a:ea typeface="PMingLiU" pitchFamily="18" charset="-120"/>
                <a:cs typeface="Times New Roman" pitchFamily="18" charset="0"/>
              </a:rPr>
              <a:t> </a:t>
            </a:r>
            <a:r>
              <a:rPr lang="en-US" altLang="zh-TW" sz="1000" b="1" dirty="0">
                <a:solidFill>
                  <a:schemeClr val="bg1"/>
                </a:solidFill>
                <a:latin typeface="Arial" pitchFamily="34" charset="0"/>
                <a:ea typeface="PMingLiU" pitchFamily="18" charset="-120"/>
                <a:cs typeface="Times New Roman" pitchFamily="18" charset="0"/>
              </a:rPr>
              <a:t>Antagonists</a:t>
            </a:r>
            <a:r>
              <a:rPr lang="en-US" altLang="zh-TW" sz="1000" dirty="0">
                <a:solidFill>
                  <a:schemeClr val="bg1"/>
                </a:solidFill>
                <a:latin typeface="Arial" pitchFamily="34" charset="0"/>
                <a:ea typeface="PMingLiU" pitchFamily="18" charset="-120"/>
                <a:cs typeface="Times New Roman" pitchFamily="18" charset="0"/>
              </a:rPr>
              <a:t>		DPCPX, 8‑PST, CPT	ZM 241385, SCH 58261, 	</a:t>
            </a:r>
            <a:r>
              <a:rPr lang="en-US" altLang="zh-TW" sz="1000" dirty="0" smtClean="0">
                <a:solidFill>
                  <a:schemeClr val="bg1"/>
                </a:solidFill>
                <a:latin typeface="Arial" pitchFamily="34" charset="0"/>
                <a:ea typeface="PMingLiU" pitchFamily="18" charset="-120"/>
                <a:cs typeface="Times New Roman" pitchFamily="18" charset="0"/>
              </a:rPr>
              <a:t>MRS-1754		MRS-1220,</a:t>
            </a:r>
            <a:endParaRPr lang="en-US" altLang="zh-TW" sz="1000" dirty="0" smtClean="0">
              <a:solidFill>
                <a:schemeClr val="bg1"/>
              </a:solidFill>
              <a:ea typeface="PMingLiU" pitchFamily="18" charset="-120"/>
              <a:cs typeface="Times New Roman" pitchFamily="18" charset="0"/>
            </a:endParaRPr>
          </a:p>
          <a:p>
            <a:r>
              <a:rPr lang="en-US" altLang="zh-TW" sz="1000" dirty="0" smtClean="0">
                <a:solidFill>
                  <a:schemeClr val="bg1"/>
                </a:solidFill>
                <a:latin typeface="Arial" pitchFamily="34" charset="0"/>
                <a:ea typeface="PMingLiU" pitchFamily="18" charset="-120"/>
                <a:cs typeface="Times New Roman" pitchFamily="18" charset="0"/>
              </a:rPr>
              <a:t>				CSC, KF 17837		MRS-1706		MRS-1191,							PSB-1115		MRS-1523, </a:t>
            </a:r>
          </a:p>
          <a:p>
            <a:r>
              <a:rPr lang="en-US" altLang="zh-TW" sz="1000" dirty="0" smtClean="0">
                <a:solidFill>
                  <a:schemeClr val="bg1"/>
                </a:solidFill>
                <a:latin typeface="Arial" pitchFamily="34" charset="0"/>
                <a:ea typeface="PMingLiU" pitchFamily="18" charset="-120"/>
                <a:cs typeface="Times New Roman" pitchFamily="18" charset="0"/>
              </a:rPr>
              <a:t>						compound 16</a:t>
            </a:r>
            <a:r>
              <a:rPr lang="en-US" altLang="zh-TW" sz="1000" baseline="30000" dirty="0" smtClean="0">
                <a:solidFill>
                  <a:schemeClr val="bg1"/>
                </a:solidFill>
                <a:latin typeface="Arial" pitchFamily="34" charset="0"/>
                <a:ea typeface="PMingLiU" pitchFamily="18" charset="-120"/>
                <a:cs typeface="Times New Roman" pitchFamily="18" charset="0"/>
              </a:rPr>
              <a:t>a</a:t>
            </a:r>
            <a:r>
              <a:rPr lang="en-US" altLang="zh-TW" sz="1000" dirty="0" smtClean="0">
                <a:solidFill>
                  <a:schemeClr val="bg1"/>
                </a:solidFill>
                <a:latin typeface="Arial" pitchFamily="34" charset="0"/>
                <a:ea typeface="PMingLiU" pitchFamily="18" charset="-120"/>
                <a:cs typeface="Times New Roman" pitchFamily="18" charset="0"/>
              </a:rPr>
              <a:t> 		</a:t>
            </a:r>
          </a:p>
          <a:p>
            <a:r>
              <a:rPr lang="en-US" altLang="zh-TW" sz="1000" dirty="0">
                <a:solidFill>
                  <a:schemeClr val="bg1"/>
                </a:solidFill>
                <a:ea typeface="PMingLiU" pitchFamily="18" charset="-120"/>
                <a:cs typeface="Times New Roman" pitchFamily="18" charset="0"/>
              </a:rPr>
              <a:t>						CVT-6883</a:t>
            </a:r>
          </a:p>
          <a:p>
            <a:endParaRPr lang="en-US" altLang="zh-TW" sz="1000" dirty="0">
              <a:solidFill>
                <a:srgbClr val="FFFF00"/>
              </a:solidFill>
              <a:ea typeface="PMingLiU" pitchFamily="18" charset="-120"/>
              <a:cs typeface="Times New Roman" pitchFamily="18" charset="0"/>
            </a:endParaRPr>
          </a:p>
          <a:p>
            <a:r>
              <a:rPr lang="en-US" altLang="zh-TW" sz="1000" b="1" dirty="0">
                <a:solidFill>
                  <a:srgbClr val="FFFF00"/>
                </a:solidFill>
                <a:latin typeface="Arial" pitchFamily="34" charset="0"/>
                <a:ea typeface="PMingLiU" pitchFamily="18" charset="-120"/>
                <a:cs typeface="Times New Roman" pitchFamily="18" charset="0"/>
              </a:rPr>
              <a:t>Clone designation</a:t>
            </a:r>
            <a:r>
              <a:rPr lang="en-US" altLang="zh-TW" sz="1000" dirty="0">
                <a:solidFill>
                  <a:srgbClr val="FFFF00"/>
                </a:solidFill>
                <a:latin typeface="Arial" pitchFamily="34" charset="0"/>
                <a:ea typeface="PMingLiU" pitchFamily="18" charset="-120"/>
                <a:cs typeface="Times New Roman" pitchFamily="18" charset="0"/>
              </a:rPr>
              <a:t>	M 69045 (rat)		M 97370 (human)	M 97759 (human)	M 94152 (rat)</a:t>
            </a:r>
            <a:endParaRPr lang="en-US" altLang="zh-TW" sz="1000" dirty="0">
              <a:solidFill>
                <a:srgbClr val="FFFF00"/>
              </a:solidFill>
              <a:ea typeface="PMingLiU" pitchFamily="18" charset="-120"/>
              <a:cs typeface="Times New Roman" pitchFamily="18" charset="0"/>
            </a:endParaRPr>
          </a:p>
          <a:p>
            <a:r>
              <a:rPr lang="en-US" altLang="zh-TW" sz="1000" dirty="0">
                <a:solidFill>
                  <a:srgbClr val="FFFF00"/>
                </a:solidFill>
                <a:latin typeface="Arial" pitchFamily="34" charset="0"/>
                <a:ea typeface="PMingLiU" pitchFamily="18" charset="-120"/>
                <a:cs typeface="Times New Roman" pitchFamily="18" charset="0"/>
              </a:rPr>
              <a:t>		M 64299 (rat)		X 14052 (dog)		M 91466 (rat)</a:t>
            </a:r>
            <a:endParaRPr lang="en-US" altLang="zh-TW" sz="1000" dirty="0">
              <a:solidFill>
                <a:srgbClr val="FFFF00"/>
              </a:solidFill>
              <a:ea typeface="PMingLiU" pitchFamily="18" charset="-120"/>
              <a:cs typeface="Times New Roman" pitchFamily="18" charset="0"/>
            </a:endParaRPr>
          </a:p>
          <a:p>
            <a:r>
              <a:rPr lang="en-US" altLang="zh-TW" sz="1000" dirty="0">
                <a:solidFill>
                  <a:srgbClr val="FFFF00"/>
                </a:solidFill>
                <a:latin typeface="Arial" pitchFamily="34" charset="0"/>
                <a:ea typeface="PMingLiU" pitchFamily="18" charset="-120"/>
                <a:cs typeface="Times New Roman" pitchFamily="18" charset="0"/>
              </a:rPr>
              <a:t>		X 14051 (dog)</a:t>
            </a:r>
            <a:endParaRPr lang="en-US" altLang="zh-TW" sz="1000" dirty="0">
              <a:solidFill>
                <a:srgbClr val="FFFF00"/>
              </a:solidFill>
              <a:ea typeface="PMingLiU" pitchFamily="18" charset="-120"/>
              <a:cs typeface="Times New Roman" pitchFamily="18" charset="0"/>
            </a:endParaRPr>
          </a:p>
          <a:p>
            <a:r>
              <a:rPr lang="en-US" altLang="zh-TW" sz="1000" dirty="0">
                <a:solidFill>
                  <a:srgbClr val="FFFF00"/>
                </a:solidFill>
                <a:latin typeface="Arial" pitchFamily="34" charset="0"/>
                <a:ea typeface="PMingLiU" pitchFamily="18" charset="-120"/>
                <a:cs typeface="Times New Roman" pitchFamily="18" charset="0"/>
              </a:rPr>
              <a:t>		M 86261 (cow)</a:t>
            </a:r>
            <a:endParaRPr lang="en-US" altLang="zh-TW" sz="1000" dirty="0">
              <a:solidFill>
                <a:srgbClr val="FFFF00"/>
              </a:solidFill>
              <a:ea typeface="PMingLiU" pitchFamily="18" charset="-120"/>
              <a:cs typeface="Times New Roman" pitchFamily="18" charset="0"/>
            </a:endParaRPr>
          </a:p>
          <a:p>
            <a:r>
              <a:rPr lang="en-US" altLang="zh-TW" sz="1000" dirty="0">
                <a:solidFill>
                  <a:srgbClr val="FFFF00"/>
                </a:solidFill>
                <a:latin typeface="Arial" pitchFamily="34" charset="0"/>
                <a:ea typeface="PMingLiU" pitchFamily="18" charset="-120"/>
                <a:cs typeface="Times New Roman" pitchFamily="18" charset="0"/>
              </a:rPr>
              <a:t>		X 63592 (cow)</a:t>
            </a:r>
          </a:p>
          <a:p>
            <a:endParaRPr lang="en-US" altLang="zh-TW" sz="1000" dirty="0">
              <a:solidFill>
                <a:srgbClr val="FFFF00"/>
              </a:solidFill>
              <a:ea typeface="PMingLiU" pitchFamily="18" charset="-120"/>
              <a:cs typeface="Times New Roman" pitchFamily="18" charset="0"/>
            </a:endParaRPr>
          </a:p>
          <a:p>
            <a:r>
              <a:rPr lang="en-US" altLang="zh-TW" sz="1000" b="1" dirty="0">
                <a:solidFill>
                  <a:srgbClr val="FFFF00"/>
                </a:solidFill>
                <a:latin typeface="Arial" pitchFamily="34" charset="0"/>
                <a:ea typeface="PMingLiU" pitchFamily="18" charset="-120"/>
                <a:cs typeface="Times New Roman" pitchFamily="18" charset="0"/>
              </a:rPr>
              <a:t>Distribution</a:t>
            </a:r>
            <a:r>
              <a:rPr lang="en-US" altLang="zh-TW" sz="1000" dirty="0">
                <a:solidFill>
                  <a:srgbClr val="FFFF00"/>
                </a:solidFill>
                <a:latin typeface="Arial" pitchFamily="34" charset="0"/>
                <a:ea typeface="PMingLiU" pitchFamily="18" charset="-120"/>
                <a:cs typeface="Times New Roman" pitchFamily="18" charset="0"/>
              </a:rPr>
              <a:t>		Brain, testis, adipose	Striatum, olfactory	Brain, heart, lung,	Testis, brain, lung, 		tissue, heart, lung,	 </a:t>
            </a:r>
            <a:r>
              <a:rPr lang="en-US" altLang="zh-TW" sz="1000" dirty="0" err="1">
                <a:solidFill>
                  <a:srgbClr val="FFFF00"/>
                </a:solidFill>
                <a:latin typeface="Arial" pitchFamily="34" charset="0"/>
                <a:ea typeface="PMingLiU" pitchFamily="18" charset="-120"/>
                <a:cs typeface="Times New Roman" pitchFamily="18" charset="0"/>
              </a:rPr>
              <a:t>tubercule</a:t>
            </a:r>
            <a:r>
              <a:rPr lang="en-US" altLang="zh-TW" sz="1000" dirty="0">
                <a:solidFill>
                  <a:srgbClr val="FFFF00"/>
                </a:solidFill>
                <a:latin typeface="Arial" pitchFamily="34" charset="0"/>
                <a:ea typeface="PMingLiU" pitchFamily="18" charset="-120"/>
                <a:cs typeface="Times New Roman" pitchFamily="18" charset="0"/>
              </a:rPr>
              <a:t>, heart, blood	mast cells, blood vessels 	mast cells, heart</a:t>
            </a:r>
            <a:endParaRPr lang="en-US" altLang="zh-TW" sz="1000" dirty="0">
              <a:solidFill>
                <a:srgbClr val="FFFF00"/>
              </a:solidFill>
              <a:ea typeface="PMingLiU" pitchFamily="18" charset="-120"/>
              <a:cs typeface="Times New Roman" pitchFamily="18" charset="0"/>
            </a:endParaRPr>
          </a:p>
          <a:p>
            <a:r>
              <a:rPr lang="en-US" altLang="zh-TW" sz="1000" dirty="0">
                <a:solidFill>
                  <a:srgbClr val="FFFF00"/>
                </a:solidFill>
                <a:latin typeface="Arial" pitchFamily="34" charset="0"/>
                <a:ea typeface="PMingLiU" pitchFamily="18" charset="-120"/>
                <a:cs typeface="Times New Roman" pitchFamily="18" charset="0"/>
              </a:rPr>
              <a:t>		mast cells		 vessels (including 	(including endothelial cells)</a:t>
            </a:r>
            <a:endParaRPr lang="en-US" altLang="zh-TW" sz="1000" dirty="0">
              <a:solidFill>
                <a:srgbClr val="FFFF00"/>
              </a:solidFill>
              <a:ea typeface="PMingLiU" pitchFamily="18" charset="-120"/>
              <a:cs typeface="Times New Roman" pitchFamily="18" charset="0"/>
            </a:endParaRPr>
          </a:p>
          <a:p>
            <a:r>
              <a:rPr lang="en-US" altLang="zh-TW" sz="1000" dirty="0">
                <a:solidFill>
                  <a:srgbClr val="FFFF00"/>
                </a:solidFill>
                <a:latin typeface="Arial" pitchFamily="34" charset="0"/>
                <a:ea typeface="PMingLiU" pitchFamily="18" charset="-120"/>
                <a:cs typeface="Times New Roman" pitchFamily="18" charset="0"/>
              </a:rPr>
              <a:t>				endothelial cells) 											</a:t>
            </a:r>
            <a:br>
              <a:rPr lang="en-US" altLang="zh-TW" sz="1000" dirty="0">
                <a:solidFill>
                  <a:srgbClr val="FFFF00"/>
                </a:solidFill>
                <a:latin typeface="Arial" pitchFamily="34" charset="0"/>
                <a:ea typeface="PMingLiU" pitchFamily="18" charset="-120"/>
                <a:cs typeface="Times New Roman" pitchFamily="18" charset="0"/>
              </a:rPr>
            </a:br>
            <a:r>
              <a:rPr lang="en-US" altLang="zh-TW" sz="1000" dirty="0">
                <a:solidFill>
                  <a:srgbClr val="FFFF00"/>
                </a:solidFill>
                <a:latin typeface="Arial" pitchFamily="34" charset="0"/>
                <a:ea typeface="PMingLiU" pitchFamily="18" charset="-120"/>
                <a:cs typeface="Times New Roman" pitchFamily="18" charset="0"/>
              </a:rPr>
              <a:t>________________________________________________________________________________________________________________________</a:t>
            </a:r>
            <a:endParaRPr lang="en-US" altLang="zh-TW" sz="1000" dirty="0">
              <a:solidFill>
                <a:srgbClr val="FFFF00"/>
              </a:solidFill>
              <a:ea typeface="PMingLiU" pitchFamily="18" charset="-120"/>
              <a:cs typeface="Times New Roman" pitchFamily="18" charset="0"/>
            </a:endParaRPr>
          </a:p>
          <a:p>
            <a:r>
              <a:rPr lang="en-US" altLang="zh-TW" sz="1000" dirty="0">
                <a:solidFill>
                  <a:srgbClr val="FFFF00"/>
                </a:solidFill>
                <a:latin typeface="Arial" pitchFamily="34" charset="0"/>
                <a:ea typeface="PMingLiU" pitchFamily="18" charset="-120"/>
                <a:cs typeface="Times New Roman" pitchFamily="18" charset="0"/>
              </a:rPr>
              <a:t>  </a:t>
            </a:r>
            <a:endParaRPr lang="en-US" altLang="zh-TW" sz="1000" dirty="0">
              <a:solidFill>
                <a:srgbClr val="FFFF00"/>
              </a:solidFill>
              <a:ea typeface="PMingLiU" pitchFamily="18" charset="-120"/>
              <a:cs typeface="Times New Roman" pitchFamily="18" charset="0"/>
            </a:endParaRPr>
          </a:p>
          <a:p>
            <a:r>
              <a:rPr lang="en-US" altLang="zh-TW" sz="1000" dirty="0">
                <a:solidFill>
                  <a:srgbClr val="FFFF00"/>
                </a:solidFill>
                <a:latin typeface="Arial" pitchFamily="34" charset="0"/>
                <a:ea typeface="PMingLiU" pitchFamily="18" charset="-120"/>
                <a:cs typeface="Times New Roman" pitchFamily="18" charset="0"/>
              </a:rPr>
              <a:t>*'A novel adenosine receptor, tentatively designated A4, has been described on the basis of ['H]CV 1808 binding [Cornfield et al., 19921.</a:t>
            </a:r>
            <a:endParaRPr lang="en-US" altLang="zh-TW" sz="1000" dirty="0">
              <a:solidFill>
                <a:srgbClr val="FFFF00"/>
              </a:solidFill>
              <a:ea typeface="PMingLiU" pitchFamily="18" charset="-120"/>
              <a:cs typeface="Times New Roman" pitchFamily="18" charset="0"/>
            </a:endParaRPr>
          </a:p>
          <a:p>
            <a:r>
              <a:rPr lang="en-US" altLang="zh-TW" sz="1000" dirty="0">
                <a:solidFill>
                  <a:srgbClr val="FFFF00"/>
                </a:solidFill>
                <a:latin typeface="Arial" pitchFamily="34" charset="0"/>
                <a:ea typeface="PMingLiU" pitchFamily="18" charset="-120"/>
                <a:cs typeface="Times New Roman" pitchFamily="18" charset="0"/>
              </a:rPr>
              <a:t>Several binding proteins for NECA that are unrelated to A2 receptors have been described (see </a:t>
            </a:r>
            <a:r>
              <a:rPr lang="en-US" altLang="zh-TW" sz="1000" dirty="0" err="1">
                <a:solidFill>
                  <a:srgbClr val="FFFF00"/>
                </a:solidFill>
                <a:latin typeface="Arial" pitchFamily="34" charset="0"/>
                <a:ea typeface="PMingLiU" pitchFamily="18" charset="-120"/>
                <a:cs typeface="Times New Roman" pitchFamily="18" charset="0"/>
              </a:rPr>
              <a:t>Schwabe</a:t>
            </a:r>
            <a:r>
              <a:rPr lang="en-US" altLang="zh-TW" sz="1000" dirty="0">
                <a:solidFill>
                  <a:srgbClr val="FFFF00"/>
                </a:solidFill>
                <a:latin typeface="Arial" pitchFamily="34" charset="0"/>
                <a:ea typeface="PMingLiU" pitchFamily="18" charset="-120"/>
                <a:cs typeface="Times New Roman" pitchFamily="18" charset="0"/>
              </a:rPr>
              <a:t> et al., [19921; Linden et al. 1993 for</a:t>
            </a:r>
            <a:endParaRPr lang="en-US" altLang="zh-TW" sz="1000" dirty="0">
              <a:solidFill>
                <a:srgbClr val="FFFF00"/>
              </a:solidFill>
              <a:ea typeface="PMingLiU" pitchFamily="18" charset="-120"/>
              <a:cs typeface="Times New Roman" pitchFamily="18" charset="0"/>
            </a:endParaRPr>
          </a:p>
          <a:p>
            <a:r>
              <a:rPr lang="en-US" altLang="zh-TW" sz="1000" dirty="0">
                <a:solidFill>
                  <a:srgbClr val="FFFF00"/>
                </a:solidFill>
                <a:latin typeface="Arial" pitchFamily="34" charset="0"/>
                <a:ea typeface="PMingLiU" pitchFamily="18" charset="-120"/>
                <a:cs typeface="Times New Roman" pitchFamily="18" charset="0"/>
              </a:rPr>
              <a:t>further information on adenosine receptor clones). CPA, N6‑cyclopentyl adenosine; CCPA, 2‑chloro CPA; NECA, 5'N‑ethylcarboxamino </a:t>
            </a:r>
            <a:r>
              <a:rPr lang="en-US" altLang="zh-TW" sz="1000" dirty="0" err="1">
                <a:solidFill>
                  <a:srgbClr val="FFFF00"/>
                </a:solidFill>
                <a:latin typeface="Arial" pitchFamily="34" charset="0"/>
                <a:ea typeface="PMingLiU" pitchFamily="18" charset="-120"/>
                <a:cs typeface="Times New Roman" pitchFamily="18" charset="0"/>
              </a:rPr>
              <a:t>aden</a:t>
            </a:r>
            <a:r>
              <a:rPr lang="en-US" altLang="zh-TW" sz="1000" dirty="0">
                <a:solidFill>
                  <a:srgbClr val="FFFF00"/>
                </a:solidFill>
                <a:latin typeface="Arial" pitchFamily="34" charset="0"/>
                <a:ea typeface="PMingLiU" pitchFamily="18" charset="-120"/>
                <a:cs typeface="Times New Roman" pitchFamily="18" charset="0"/>
              </a:rPr>
              <a:t>‑</a:t>
            </a:r>
            <a:endParaRPr lang="en-US" altLang="zh-TW" sz="1000" dirty="0">
              <a:solidFill>
                <a:srgbClr val="FFFF00"/>
              </a:solidFill>
              <a:ea typeface="PMingLiU" pitchFamily="18" charset="-120"/>
              <a:cs typeface="Times New Roman" pitchFamily="18" charset="0"/>
            </a:endParaRPr>
          </a:p>
          <a:p>
            <a:r>
              <a:rPr lang="en-US" altLang="zh-TW" sz="1000" dirty="0" err="1">
                <a:solidFill>
                  <a:srgbClr val="FFFF00"/>
                </a:solidFill>
                <a:latin typeface="Arial" pitchFamily="34" charset="0"/>
                <a:ea typeface="PMingLiU" pitchFamily="18" charset="-120"/>
                <a:cs typeface="Times New Roman" pitchFamily="18" charset="0"/>
              </a:rPr>
              <a:t>osine</a:t>
            </a:r>
            <a:r>
              <a:rPr lang="en-US" altLang="zh-TW" sz="1000" dirty="0">
                <a:solidFill>
                  <a:srgbClr val="FFFF00"/>
                </a:solidFill>
                <a:latin typeface="Arial" pitchFamily="34" charset="0"/>
                <a:ea typeface="PMingLiU" pitchFamily="18" charset="-120"/>
                <a:cs typeface="Times New Roman" pitchFamily="18" charset="0"/>
              </a:rPr>
              <a:t>. Modified from </a:t>
            </a:r>
            <a:r>
              <a:rPr lang="en-US" altLang="zh-TW" sz="1000" b="1" dirty="0">
                <a:solidFill>
                  <a:srgbClr val="FFFF00"/>
                </a:solidFill>
                <a:latin typeface="Arial" pitchFamily="34" charset="0"/>
                <a:ea typeface="PMingLiU" pitchFamily="18" charset="-120"/>
                <a:cs typeface="Times New Roman" pitchFamily="18" charset="0"/>
              </a:rPr>
              <a:t>ABBRACCHIO et.al DRUG DEVELOPMENT RESEARCH 28:207,1993</a:t>
            </a:r>
          </a:p>
          <a:p>
            <a:r>
              <a:rPr lang="en-US" altLang="zh-TW" sz="1200" b="1" dirty="0">
                <a:solidFill>
                  <a:srgbClr val="FFFF00"/>
                </a:solidFill>
                <a:ea typeface="PMingLiU" pitchFamily="18" charset="-120"/>
                <a:cs typeface="Times New Roman" pitchFamily="18" charset="0"/>
              </a:rPr>
              <a:t/>
            </a:r>
            <a:br>
              <a:rPr lang="en-US" altLang="zh-TW" sz="1200" b="1" dirty="0">
                <a:solidFill>
                  <a:srgbClr val="FFFF00"/>
                </a:solidFill>
                <a:ea typeface="PMingLiU" pitchFamily="18" charset="-120"/>
                <a:cs typeface="Times New Roman" pitchFamily="18" charset="0"/>
              </a:rPr>
            </a:br>
            <a:r>
              <a:rPr lang="en-US" altLang="zh-TW" sz="1200" baseline="30000" dirty="0">
                <a:solidFill>
                  <a:srgbClr val="FFFF00"/>
                </a:solidFill>
                <a:latin typeface="Arial" pitchFamily="34" charset="0"/>
                <a:ea typeface="PMingLiU" pitchFamily="18" charset="-120"/>
                <a:cs typeface="Times New Roman" pitchFamily="18" charset="0"/>
              </a:rPr>
              <a:t>a</a:t>
            </a:r>
            <a:r>
              <a:rPr lang="en-US" altLang="zh-TW" sz="1000" dirty="0">
                <a:solidFill>
                  <a:srgbClr val="FFFF00"/>
                </a:solidFill>
                <a:latin typeface="Arial" pitchFamily="34" charset="0"/>
                <a:ea typeface="PMingLiU" pitchFamily="18" charset="-120"/>
                <a:cs typeface="Times New Roman" pitchFamily="18" charset="0"/>
              </a:rPr>
              <a:t> </a:t>
            </a:r>
            <a:r>
              <a:rPr lang="en-US" altLang="zh-TW" sz="1200" b="1" dirty="0" err="1">
                <a:solidFill>
                  <a:srgbClr val="FFFF00"/>
                </a:solidFill>
                <a:ea typeface="PMingLiU" pitchFamily="18" charset="-120"/>
                <a:cs typeface="Times New Roman" pitchFamily="18" charset="0"/>
              </a:rPr>
              <a:t>Beukers</a:t>
            </a:r>
            <a:r>
              <a:rPr lang="en-US" altLang="zh-TW" sz="1200" b="1" dirty="0">
                <a:solidFill>
                  <a:srgbClr val="FFFF00"/>
                </a:solidFill>
                <a:ea typeface="PMingLiU" pitchFamily="18" charset="-120"/>
                <a:cs typeface="Times New Roman" pitchFamily="18" charset="0"/>
              </a:rPr>
              <a:t> et al; Med Res Rev. 26:667-98, 2006.  </a:t>
            </a:r>
          </a:p>
          <a:p>
            <a:endParaRPr lang="zh-TW" altLang="en-US" sz="1200" b="1" dirty="0">
              <a:solidFill>
                <a:srgbClr val="FFFF00"/>
              </a:solidFill>
              <a:ea typeface="PMingLiU" pitchFamily="18" charset="-120"/>
              <a:cs typeface="Times New Roman" pitchFamily="18" charset="0"/>
            </a:endParaRPr>
          </a:p>
        </p:txBody>
      </p:sp>
      <p:pic>
        <p:nvPicPr>
          <p:cNvPr id="3" name="Picture 10" descr="C:\Documents and Settings\M-Elawady\Desktop\wvu_logo.gif"/>
          <p:cNvPicPr>
            <a:picLocks noChangeAspect="1" noChangeArrowheads="1"/>
          </p:cNvPicPr>
          <p:nvPr/>
        </p:nvPicPr>
        <p:blipFill>
          <a:blip r:embed="rId3" cstate="print"/>
          <a:srcRect/>
          <a:stretch>
            <a:fillRect/>
          </a:stretch>
        </p:blipFill>
        <p:spPr bwMode="auto">
          <a:xfrm>
            <a:off x="8458200" y="6172200"/>
            <a:ext cx="53340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228600" y="3200400"/>
            <a:ext cx="8686800" cy="533400"/>
          </a:xfrm>
          <a:prstGeom prst="rect">
            <a:avLst/>
          </a:prstGeom>
          <a:gradFill rotWithShape="0">
            <a:gsLst>
              <a:gs pos="0">
                <a:srgbClr val="86A8A8"/>
              </a:gs>
              <a:gs pos="50000">
                <a:srgbClr val="CCFFFF"/>
              </a:gs>
              <a:gs pos="100000">
                <a:srgbClr val="86A8A8"/>
              </a:gs>
            </a:gsLst>
            <a:lin ang="5400000" scaled="1"/>
          </a:gradFill>
          <a:ln w="9525">
            <a:solidFill>
              <a:srgbClr val="5F5F5F"/>
            </a:solidFill>
            <a:miter lim="800000"/>
            <a:headEnd/>
            <a:tailEnd/>
          </a:ln>
        </p:spPr>
        <p:txBody>
          <a:bodyPr wrap="none" anchor="ctr"/>
          <a:lstStyle/>
          <a:p>
            <a:endParaRPr lang="en-US"/>
          </a:p>
        </p:txBody>
      </p:sp>
      <p:sp>
        <p:nvSpPr>
          <p:cNvPr id="44035" name="AutoShape 3"/>
          <p:cNvSpPr>
            <a:spLocks noChangeArrowheads="1"/>
          </p:cNvSpPr>
          <p:nvPr/>
        </p:nvSpPr>
        <p:spPr bwMode="auto">
          <a:xfrm>
            <a:off x="1600200" y="2895600"/>
            <a:ext cx="838200" cy="685800"/>
          </a:xfrm>
          <a:prstGeom prst="flowChartMerge">
            <a:avLst/>
          </a:prstGeom>
          <a:solidFill>
            <a:srgbClr val="00ECBF"/>
          </a:solidFill>
          <a:ln w="9525">
            <a:miter lim="800000"/>
            <a:headEnd/>
            <a:tailEnd/>
          </a:ln>
          <a:effectLst/>
          <a:scene3d>
            <a:camera prst="legacyPerspectiveBottom"/>
            <a:lightRig rig="legacyFlat3" dir="t"/>
          </a:scene3d>
          <a:sp3d extrusionH="887400" prstMaterial="legacyMatte">
            <a:bevelT w="13500" h="13500" prst="angle"/>
            <a:bevelB w="13500" h="13500" prst="angle"/>
            <a:extrusionClr>
              <a:srgbClr val="00ECBF"/>
            </a:extrusionClr>
          </a:sp3d>
        </p:spPr>
        <p:txBody>
          <a:bodyPr wrap="none" anchor="ctr">
            <a:flatTx/>
          </a:bodyPr>
          <a:lstStyle/>
          <a:p>
            <a:pPr algn="ctr">
              <a:defRPr/>
            </a:pPr>
            <a:r>
              <a:rPr lang="en-US" b="1">
                <a:solidFill>
                  <a:srgbClr val="FF0000"/>
                </a:solidFill>
                <a:effectLst>
                  <a:outerShdw blurRad="38100" dist="38100" dir="2700000" algn="tl">
                    <a:srgbClr val="000000"/>
                  </a:outerShdw>
                </a:effectLst>
                <a:latin typeface="Arial" pitchFamily="34" charset="0"/>
                <a:cs typeface="Arial" pitchFamily="34" charset="0"/>
              </a:rPr>
              <a:t>A</a:t>
            </a:r>
            <a:r>
              <a:rPr lang="en-US" b="1" baseline="-25000">
                <a:solidFill>
                  <a:srgbClr val="FF0000"/>
                </a:solidFill>
                <a:effectLst>
                  <a:outerShdw blurRad="38100" dist="38100" dir="2700000" algn="tl">
                    <a:srgbClr val="000000"/>
                  </a:outerShdw>
                </a:effectLst>
                <a:latin typeface="Arial" pitchFamily="34" charset="0"/>
                <a:cs typeface="Arial" pitchFamily="34" charset="0"/>
              </a:rPr>
              <a:t>1</a:t>
            </a:r>
          </a:p>
        </p:txBody>
      </p:sp>
      <p:sp>
        <p:nvSpPr>
          <p:cNvPr id="44036" name="AutoShape 4"/>
          <p:cNvSpPr>
            <a:spLocks noChangeArrowheads="1"/>
          </p:cNvSpPr>
          <p:nvPr/>
        </p:nvSpPr>
        <p:spPr bwMode="auto">
          <a:xfrm>
            <a:off x="3505200" y="2895600"/>
            <a:ext cx="838200" cy="685800"/>
          </a:xfrm>
          <a:prstGeom prst="flowChartMerge">
            <a:avLst/>
          </a:prstGeom>
          <a:solidFill>
            <a:srgbClr val="00ECBF"/>
          </a:solidFill>
          <a:ln w="9525">
            <a:miter lim="800000"/>
            <a:headEnd/>
            <a:tailEnd/>
          </a:ln>
          <a:effectLst/>
          <a:scene3d>
            <a:camera prst="legacyPerspectiveBottom"/>
            <a:lightRig rig="legacyFlat3" dir="t"/>
          </a:scene3d>
          <a:sp3d extrusionH="887400" prstMaterial="legacyMatte">
            <a:bevelT w="13500" h="13500" prst="angle"/>
            <a:bevelB w="13500" h="13500" prst="angle"/>
            <a:extrusionClr>
              <a:srgbClr val="00ECBF"/>
            </a:extrusionClr>
          </a:sp3d>
        </p:spPr>
        <p:txBody>
          <a:bodyPr wrap="none" anchor="ctr">
            <a:flatTx/>
          </a:bodyPr>
          <a:lstStyle/>
          <a:p>
            <a:pPr algn="ctr">
              <a:defRPr/>
            </a:pPr>
            <a:r>
              <a:rPr lang="en-US" b="1">
                <a:solidFill>
                  <a:srgbClr val="FF0000"/>
                </a:solidFill>
                <a:effectLst>
                  <a:outerShdw blurRad="38100" dist="38100" dir="2700000" algn="tl">
                    <a:srgbClr val="000000"/>
                  </a:outerShdw>
                </a:effectLst>
                <a:latin typeface="Arial" pitchFamily="34" charset="0"/>
                <a:cs typeface="Arial" pitchFamily="34" charset="0"/>
              </a:rPr>
              <a:t>A</a:t>
            </a:r>
            <a:r>
              <a:rPr lang="en-US" b="1" baseline="-25000">
                <a:solidFill>
                  <a:srgbClr val="FF0000"/>
                </a:solidFill>
                <a:effectLst>
                  <a:outerShdw blurRad="38100" dist="38100" dir="2700000" algn="tl">
                    <a:srgbClr val="000000"/>
                  </a:outerShdw>
                </a:effectLst>
                <a:latin typeface="Arial" pitchFamily="34" charset="0"/>
                <a:cs typeface="Arial" pitchFamily="34" charset="0"/>
              </a:rPr>
              <a:t>2A</a:t>
            </a:r>
          </a:p>
        </p:txBody>
      </p:sp>
      <p:sp>
        <p:nvSpPr>
          <p:cNvPr id="44037" name="AutoShape 5"/>
          <p:cNvSpPr>
            <a:spLocks noChangeArrowheads="1"/>
          </p:cNvSpPr>
          <p:nvPr/>
        </p:nvSpPr>
        <p:spPr bwMode="auto">
          <a:xfrm>
            <a:off x="5105400" y="2895600"/>
            <a:ext cx="838200" cy="685800"/>
          </a:xfrm>
          <a:prstGeom prst="flowChartMerge">
            <a:avLst/>
          </a:prstGeom>
          <a:solidFill>
            <a:srgbClr val="00ECBF"/>
          </a:solidFill>
          <a:ln w="9525">
            <a:miter lim="800000"/>
            <a:headEnd/>
            <a:tailEnd/>
          </a:ln>
          <a:effectLst/>
          <a:scene3d>
            <a:camera prst="legacyPerspectiveBottom"/>
            <a:lightRig rig="legacyFlat3" dir="t"/>
          </a:scene3d>
          <a:sp3d extrusionH="887400" prstMaterial="legacyMatte">
            <a:bevelT w="13500" h="13500" prst="angle"/>
            <a:bevelB w="13500" h="13500" prst="angle"/>
            <a:extrusionClr>
              <a:srgbClr val="00ECBF"/>
            </a:extrusionClr>
          </a:sp3d>
        </p:spPr>
        <p:txBody>
          <a:bodyPr wrap="none" anchor="ctr">
            <a:flatTx/>
          </a:bodyPr>
          <a:lstStyle/>
          <a:p>
            <a:pPr algn="ctr">
              <a:defRPr/>
            </a:pPr>
            <a:r>
              <a:rPr lang="en-US" b="1">
                <a:solidFill>
                  <a:srgbClr val="FF0000"/>
                </a:solidFill>
                <a:effectLst>
                  <a:outerShdw blurRad="38100" dist="38100" dir="2700000" algn="tl">
                    <a:srgbClr val="000000"/>
                  </a:outerShdw>
                </a:effectLst>
                <a:latin typeface="Arial" pitchFamily="34" charset="0"/>
                <a:cs typeface="Arial" pitchFamily="34" charset="0"/>
              </a:rPr>
              <a:t>A</a:t>
            </a:r>
            <a:r>
              <a:rPr lang="en-US" b="1" baseline="-25000">
                <a:solidFill>
                  <a:srgbClr val="FF0000"/>
                </a:solidFill>
                <a:effectLst>
                  <a:outerShdw blurRad="38100" dist="38100" dir="2700000" algn="tl">
                    <a:srgbClr val="000000"/>
                  </a:outerShdw>
                </a:effectLst>
                <a:latin typeface="Arial" pitchFamily="34" charset="0"/>
                <a:cs typeface="Arial" pitchFamily="34" charset="0"/>
              </a:rPr>
              <a:t>2B</a:t>
            </a:r>
          </a:p>
        </p:txBody>
      </p:sp>
      <p:sp>
        <p:nvSpPr>
          <p:cNvPr id="22534" name="WordArt 6"/>
          <p:cNvSpPr>
            <a:spLocks noChangeArrowheads="1" noChangeShapeType="1" noTextEdit="1"/>
          </p:cNvSpPr>
          <p:nvPr/>
        </p:nvSpPr>
        <p:spPr bwMode="auto">
          <a:xfrm>
            <a:off x="1295400" y="1143000"/>
            <a:ext cx="1781175" cy="266700"/>
          </a:xfrm>
          <a:prstGeom prst="rect">
            <a:avLst/>
          </a:prstGeom>
        </p:spPr>
        <p:txBody>
          <a:bodyPr wrap="none" fromWordArt="1">
            <a:prstTxWarp prst="textPlain">
              <a:avLst>
                <a:gd name="adj" fmla="val 50000"/>
              </a:avLst>
            </a:prstTxWarp>
          </a:bodyPr>
          <a:lstStyle/>
          <a:p>
            <a:pPr algn="ctr"/>
            <a:r>
              <a:rPr lang="en-US" i="1" kern="10">
                <a:ln w="9525">
                  <a:solidFill>
                    <a:schemeClr val="tx1"/>
                  </a:solidFill>
                  <a:round/>
                  <a:headEnd/>
                  <a:tailEnd/>
                </a:ln>
                <a:solidFill>
                  <a:srgbClr val="FF99CC"/>
                </a:solidFill>
                <a:effectLst>
                  <a:outerShdw dist="35921" dir="2700000" algn="ctr" rotWithShape="0">
                    <a:srgbClr val="CCCCFF"/>
                  </a:outerShdw>
                </a:effectLst>
                <a:latin typeface="Arial Black"/>
              </a:rPr>
              <a:t>ADENOSINE</a:t>
            </a:r>
          </a:p>
        </p:txBody>
      </p:sp>
      <p:sp>
        <p:nvSpPr>
          <p:cNvPr id="44039" name="WordArt 7"/>
          <p:cNvSpPr>
            <a:spLocks noChangeArrowheads="1" noChangeShapeType="1" noTextEdit="1"/>
          </p:cNvSpPr>
          <p:nvPr/>
        </p:nvSpPr>
        <p:spPr bwMode="auto">
          <a:xfrm>
            <a:off x="5410200" y="533400"/>
            <a:ext cx="3028950" cy="762000"/>
          </a:xfrm>
          <a:prstGeom prst="rect">
            <a:avLst/>
          </a:prstGeom>
        </p:spPr>
        <p:txBody>
          <a:bodyPr wrap="none" fromWordArt="1">
            <a:prstTxWarp prst="textPlain">
              <a:avLst>
                <a:gd name="adj" fmla="val 50000"/>
              </a:avLst>
            </a:prstTxWarp>
          </a:bodyPr>
          <a:lstStyle/>
          <a:p>
            <a:pPr algn="ctr"/>
            <a:r>
              <a:rPr lang="en-US" sz="3600" i="1" kern="10" spc="-180">
                <a:ln w="9525">
                  <a:solidFill>
                    <a:schemeClr val="tx1"/>
                  </a:solidFill>
                  <a:round/>
                  <a:headEnd/>
                  <a:tailEnd/>
                </a:ln>
                <a:gradFill rotWithShape="1">
                  <a:gsLst>
                    <a:gs pos="0">
                      <a:srgbClr val="FF99CC"/>
                    </a:gs>
                    <a:gs pos="100000">
                      <a:srgbClr val="76475E"/>
                    </a:gs>
                  </a:gsLst>
                  <a:lin ang="5400000" scaled="1"/>
                </a:gradFill>
                <a:effectLst>
                  <a:outerShdw dist="53882" dir="2700000" algn="ctr" rotWithShape="0">
                    <a:srgbClr val="CCCCFF"/>
                  </a:outerShdw>
                </a:effectLst>
                <a:latin typeface="Arial Black"/>
              </a:rPr>
              <a:t>ADENOSINE</a:t>
            </a:r>
          </a:p>
        </p:txBody>
      </p:sp>
      <p:sp>
        <p:nvSpPr>
          <p:cNvPr id="44040" name="Line 8"/>
          <p:cNvSpPr>
            <a:spLocks noChangeShapeType="1"/>
          </p:cNvSpPr>
          <p:nvPr/>
        </p:nvSpPr>
        <p:spPr bwMode="auto">
          <a:xfrm>
            <a:off x="3276600" y="1447800"/>
            <a:ext cx="1295400" cy="0"/>
          </a:xfrm>
          <a:prstGeom prst="line">
            <a:avLst/>
          </a:prstGeom>
          <a:noFill/>
          <a:ln w="28575">
            <a:solidFill>
              <a:srgbClr val="0000CC"/>
            </a:solidFill>
            <a:round/>
            <a:headEnd/>
            <a:tailEnd/>
          </a:ln>
        </p:spPr>
        <p:txBody>
          <a:bodyPr/>
          <a:lstStyle/>
          <a:p>
            <a:endParaRPr lang="en-US"/>
          </a:p>
        </p:txBody>
      </p:sp>
      <p:sp>
        <p:nvSpPr>
          <p:cNvPr id="44041" name="Line 9"/>
          <p:cNvSpPr>
            <a:spLocks noChangeShapeType="1"/>
          </p:cNvSpPr>
          <p:nvPr/>
        </p:nvSpPr>
        <p:spPr bwMode="auto">
          <a:xfrm flipV="1">
            <a:off x="4572000" y="914400"/>
            <a:ext cx="0" cy="533400"/>
          </a:xfrm>
          <a:prstGeom prst="line">
            <a:avLst/>
          </a:prstGeom>
          <a:noFill/>
          <a:ln w="28575">
            <a:solidFill>
              <a:srgbClr val="0000CC"/>
            </a:solidFill>
            <a:round/>
            <a:headEnd/>
            <a:tailEnd/>
          </a:ln>
        </p:spPr>
        <p:txBody>
          <a:bodyPr/>
          <a:lstStyle/>
          <a:p>
            <a:endParaRPr lang="en-US"/>
          </a:p>
        </p:txBody>
      </p:sp>
      <p:sp>
        <p:nvSpPr>
          <p:cNvPr id="22538" name="AutoShape 10"/>
          <p:cNvSpPr>
            <a:spLocks noChangeArrowheads="1"/>
          </p:cNvSpPr>
          <p:nvPr/>
        </p:nvSpPr>
        <p:spPr bwMode="auto">
          <a:xfrm>
            <a:off x="1752600" y="2133600"/>
            <a:ext cx="533400" cy="685800"/>
          </a:xfrm>
          <a:prstGeom prst="downArrow">
            <a:avLst>
              <a:gd name="adj1" fmla="val 50000"/>
              <a:gd name="adj2" fmla="val 32143"/>
            </a:avLst>
          </a:prstGeom>
          <a:solidFill>
            <a:srgbClr val="FFFF66"/>
          </a:solidFill>
          <a:ln w="9525">
            <a:solidFill>
              <a:srgbClr val="FFFF99"/>
            </a:solidFill>
            <a:miter lim="800000"/>
            <a:headEnd/>
            <a:tailEnd/>
          </a:ln>
        </p:spPr>
        <p:txBody>
          <a:bodyPr wrap="none" anchor="ctr"/>
          <a:lstStyle/>
          <a:p>
            <a:endParaRPr lang="en-US"/>
          </a:p>
        </p:txBody>
      </p:sp>
      <p:sp>
        <p:nvSpPr>
          <p:cNvPr id="22539" name="AutoShape 11"/>
          <p:cNvSpPr>
            <a:spLocks noChangeArrowheads="1"/>
          </p:cNvSpPr>
          <p:nvPr/>
        </p:nvSpPr>
        <p:spPr bwMode="auto">
          <a:xfrm>
            <a:off x="3581400" y="2133600"/>
            <a:ext cx="685800" cy="685800"/>
          </a:xfrm>
          <a:prstGeom prst="downArrow">
            <a:avLst>
              <a:gd name="adj1" fmla="val 50000"/>
              <a:gd name="adj2" fmla="val 25000"/>
            </a:avLst>
          </a:prstGeom>
          <a:solidFill>
            <a:srgbClr val="FFFF66"/>
          </a:solidFill>
          <a:ln w="9525">
            <a:solidFill>
              <a:srgbClr val="FFFF99"/>
            </a:solidFill>
            <a:miter lim="800000"/>
            <a:headEnd/>
            <a:tailEnd/>
          </a:ln>
        </p:spPr>
        <p:txBody>
          <a:bodyPr wrap="none" anchor="ctr"/>
          <a:lstStyle/>
          <a:p>
            <a:endParaRPr lang="en-US"/>
          </a:p>
        </p:txBody>
      </p:sp>
      <p:sp>
        <p:nvSpPr>
          <p:cNvPr id="44044" name="Text Box 12"/>
          <p:cNvSpPr txBox="1">
            <a:spLocks noChangeArrowheads="1"/>
          </p:cNvSpPr>
          <p:nvPr/>
        </p:nvSpPr>
        <p:spPr bwMode="auto">
          <a:xfrm>
            <a:off x="3200400" y="914400"/>
            <a:ext cx="1301750" cy="366713"/>
          </a:xfrm>
          <a:prstGeom prst="rect">
            <a:avLst/>
          </a:prstGeom>
          <a:noFill/>
          <a:ln w="9525">
            <a:noFill/>
            <a:miter lim="800000"/>
            <a:headEnd/>
            <a:tailEnd/>
          </a:ln>
          <a:effectLst/>
        </p:spPr>
        <p:txBody>
          <a:bodyPr wrap="none">
            <a:spAutoFit/>
          </a:bodyPr>
          <a:lstStyle/>
          <a:p>
            <a:pPr>
              <a:defRPr/>
            </a:pPr>
            <a:r>
              <a:rPr lang="en-US" sz="1800" b="1">
                <a:solidFill>
                  <a:srgbClr val="FF0000"/>
                </a:solidFill>
                <a:effectLst>
                  <a:outerShdw blurRad="38100" dist="38100" dir="2700000" algn="tl">
                    <a:srgbClr val="000000"/>
                  </a:outerShdw>
                </a:effectLst>
                <a:latin typeface="Arial" pitchFamily="34" charset="0"/>
                <a:cs typeface="Arial" pitchFamily="34" charset="0"/>
              </a:rPr>
              <a:t>ISCHEMIA</a:t>
            </a:r>
          </a:p>
        </p:txBody>
      </p:sp>
      <p:sp>
        <p:nvSpPr>
          <p:cNvPr id="44045" name="Line 13"/>
          <p:cNvSpPr>
            <a:spLocks noChangeShapeType="1"/>
          </p:cNvSpPr>
          <p:nvPr/>
        </p:nvSpPr>
        <p:spPr bwMode="auto">
          <a:xfrm flipV="1">
            <a:off x="4572000" y="914400"/>
            <a:ext cx="762000" cy="0"/>
          </a:xfrm>
          <a:prstGeom prst="line">
            <a:avLst/>
          </a:prstGeom>
          <a:noFill/>
          <a:ln w="28575">
            <a:solidFill>
              <a:srgbClr val="0000CC"/>
            </a:solidFill>
            <a:round/>
            <a:headEnd/>
            <a:tailEnd type="triangle" w="lg" len="lg"/>
          </a:ln>
        </p:spPr>
        <p:txBody>
          <a:bodyPr/>
          <a:lstStyle/>
          <a:p>
            <a:endParaRPr lang="en-US"/>
          </a:p>
        </p:txBody>
      </p:sp>
      <p:sp>
        <p:nvSpPr>
          <p:cNvPr id="22542" name="AutoShape 14"/>
          <p:cNvSpPr>
            <a:spLocks noChangeArrowheads="1"/>
          </p:cNvSpPr>
          <p:nvPr/>
        </p:nvSpPr>
        <p:spPr bwMode="auto">
          <a:xfrm rot="5380367">
            <a:off x="4419600" y="1673225"/>
            <a:ext cx="836613" cy="7085013"/>
          </a:xfrm>
          <a:prstGeom prst="can">
            <a:avLst>
              <a:gd name="adj" fmla="val 45911"/>
            </a:avLst>
          </a:prstGeom>
          <a:gradFill rotWithShape="0">
            <a:gsLst>
              <a:gs pos="0">
                <a:srgbClr val="765E5E"/>
              </a:gs>
              <a:gs pos="50000">
                <a:srgbClr val="FFCCCC"/>
              </a:gs>
              <a:gs pos="100000">
                <a:srgbClr val="765E5E"/>
              </a:gs>
            </a:gsLst>
            <a:lin ang="5400000" scaled="1"/>
          </a:gradFill>
          <a:ln w="9525">
            <a:solidFill>
              <a:srgbClr val="5F5F5F"/>
            </a:solidFill>
            <a:round/>
            <a:headEnd/>
            <a:tailEnd/>
          </a:ln>
        </p:spPr>
        <p:txBody>
          <a:bodyPr rot="10800000" vert="eaVert" wrap="none" anchor="ctr"/>
          <a:lstStyle/>
          <a:p>
            <a:pPr algn="ctr"/>
            <a:endParaRPr lang="en-US">
              <a:cs typeface="Times New Roman" pitchFamily="18" charset="0"/>
            </a:endParaRPr>
          </a:p>
        </p:txBody>
      </p:sp>
      <p:sp>
        <p:nvSpPr>
          <p:cNvPr id="44047" name="Text Box 15"/>
          <p:cNvSpPr txBox="1">
            <a:spLocks noChangeArrowheads="1"/>
          </p:cNvSpPr>
          <p:nvPr/>
        </p:nvSpPr>
        <p:spPr bwMode="auto">
          <a:xfrm>
            <a:off x="2895600" y="5105400"/>
            <a:ext cx="3659188" cy="396875"/>
          </a:xfrm>
          <a:prstGeom prst="rect">
            <a:avLst/>
          </a:prstGeom>
          <a:noFill/>
          <a:ln w="9525">
            <a:noFill/>
            <a:miter lim="800000"/>
            <a:headEnd/>
            <a:tailEnd/>
          </a:ln>
          <a:effectLst/>
        </p:spPr>
        <p:txBody>
          <a:bodyPr wrap="none">
            <a:spAutoFit/>
          </a:bodyPr>
          <a:lstStyle/>
          <a:p>
            <a:pPr>
              <a:defRPr/>
            </a:pPr>
            <a:r>
              <a:rPr lang="en-US" sz="2000" b="1">
                <a:solidFill>
                  <a:srgbClr val="FF0000"/>
                </a:solidFill>
                <a:effectLst>
                  <a:outerShdw blurRad="38100" dist="38100" dir="2700000" algn="tl">
                    <a:srgbClr val="000000"/>
                  </a:outerShdw>
                </a:effectLst>
                <a:latin typeface="Arial" pitchFamily="34" charset="0"/>
                <a:cs typeface="Arial" pitchFamily="34" charset="0"/>
              </a:rPr>
              <a:t>CORONARY VASODILATION</a:t>
            </a:r>
          </a:p>
        </p:txBody>
      </p:sp>
      <p:sp>
        <p:nvSpPr>
          <p:cNvPr id="44048" name="Text Box 16"/>
          <p:cNvSpPr txBox="1">
            <a:spLocks noChangeArrowheads="1"/>
          </p:cNvSpPr>
          <p:nvPr/>
        </p:nvSpPr>
        <p:spPr bwMode="auto">
          <a:xfrm>
            <a:off x="5029200" y="4495800"/>
            <a:ext cx="990600" cy="519113"/>
          </a:xfrm>
          <a:prstGeom prst="rect">
            <a:avLst/>
          </a:prstGeom>
          <a:noFill/>
          <a:ln w="9525">
            <a:noFill/>
            <a:miter lim="800000"/>
            <a:headEnd/>
            <a:tailEnd/>
          </a:ln>
          <a:effectLst/>
        </p:spPr>
        <p:txBody>
          <a:bodyPr>
            <a:spAutoFit/>
          </a:bodyPr>
          <a:lstStyle/>
          <a:p>
            <a:pPr>
              <a:defRPr/>
            </a:pPr>
            <a:r>
              <a:rPr lang="en-US" sz="2800">
                <a:solidFill>
                  <a:srgbClr val="FF0000"/>
                </a:solidFill>
                <a:effectLst>
                  <a:outerShdw blurRad="38100" dist="38100" dir="2700000" algn="tl">
                    <a:srgbClr val="000000"/>
                  </a:outerShdw>
                </a:effectLst>
                <a:latin typeface="Arial" pitchFamily="34" charset="0"/>
                <a:cs typeface="Arial" pitchFamily="34" charset="0"/>
              </a:rPr>
              <a:t>(+)</a:t>
            </a:r>
          </a:p>
        </p:txBody>
      </p:sp>
      <p:sp>
        <p:nvSpPr>
          <p:cNvPr id="22545" name="Rectangle 17"/>
          <p:cNvSpPr>
            <a:spLocks noChangeArrowheads="1"/>
          </p:cNvSpPr>
          <p:nvPr/>
        </p:nvSpPr>
        <p:spPr bwMode="auto">
          <a:xfrm>
            <a:off x="1981200" y="1524000"/>
            <a:ext cx="5715000" cy="228600"/>
          </a:xfrm>
          <a:prstGeom prst="rect">
            <a:avLst/>
          </a:prstGeom>
          <a:solidFill>
            <a:srgbClr val="FF0000">
              <a:alpha val="50195"/>
            </a:srgbClr>
          </a:solidFill>
          <a:ln w="9525">
            <a:noFill/>
            <a:miter lim="800000"/>
            <a:headEnd/>
            <a:tailEnd/>
          </a:ln>
        </p:spPr>
        <p:txBody>
          <a:bodyPr wrap="none" anchor="ctr"/>
          <a:lstStyle/>
          <a:p>
            <a:endParaRPr lang="en-US"/>
          </a:p>
        </p:txBody>
      </p:sp>
      <p:sp>
        <p:nvSpPr>
          <p:cNvPr id="22546" name="Rectangle 18"/>
          <p:cNvSpPr>
            <a:spLocks noChangeArrowheads="1"/>
          </p:cNvSpPr>
          <p:nvPr/>
        </p:nvSpPr>
        <p:spPr bwMode="auto">
          <a:xfrm>
            <a:off x="1905000" y="2133600"/>
            <a:ext cx="5715000" cy="76200"/>
          </a:xfrm>
          <a:prstGeom prst="rect">
            <a:avLst/>
          </a:prstGeom>
          <a:solidFill>
            <a:srgbClr val="FFFF66"/>
          </a:solidFill>
          <a:ln w="9525">
            <a:noFill/>
            <a:miter lim="800000"/>
            <a:headEnd/>
            <a:tailEnd/>
          </a:ln>
        </p:spPr>
        <p:txBody>
          <a:bodyPr wrap="none" anchor="ctr"/>
          <a:lstStyle/>
          <a:p>
            <a:endParaRPr lang="en-US"/>
          </a:p>
        </p:txBody>
      </p:sp>
      <p:sp>
        <p:nvSpPr>
          <p:cNvPr id="44051" name="Text Box 19"/>
          <p:cNvSpPr txBox="1">
            <a:spLocks noChangeArrowheads="1"/>
          </p:cNvSpPr>
          <p:nvPr/>
        </p:nvSpPr>
        <p:spPr bwMode="auto">
          <a:xfrm>
            <a:off x="3352800" y="4495800"/>
            <a:ext cx="990600" cy="519113"/>
          </a:xfrm>
          <a:prstGeom prst="rect">
            <a:avLst/>
          </a:prstGeom>
          <a:noFill/>
          <a:ln w="9525">
            <a:noFill/>
            <a:miter lim="800000"/>
            <a:headEnd/>
            <a:tailEnd/>
          </a:ln>
          <a:effectLst/>
        </p:spPr>
        <p:txBody>
          <a:bodyPr>
            <a:spAutoFit/>
          </a:bodyPr>
          <a:lstStyle/>
          <a:p>
            <a:pPr algn="ctr">
              <a:defRPr/>
            </a:pPr>
            <a:r>
              <a:rPr lang="en-US" sz="2800">
                <a:solidFill>
                  <a:srgbClr val="FF3300"/>
                </a:solidFill>
                <a:effectLst>
                  <a:outerShdw blurRad="38100" dist="38100" dir="2700000" algn="tl">
                    <a:srgbClr val="000000"/>
                  </a:outerShdw>
                </a:effectLst>
                <a:latin typeface="Arial" pitchFamily="34" charset="0"/>
                <a:cs typeface="Arial" pitchFamily="34" charset="0"/>
              </a:rPr>
              <a:t>(++)</a:t>
            </a:r>
          </a:p>
        </p:txBody>
      </p:sp>
      <p:sp>
        <p:nvSpPr>
          <p:cNvPr id="44052" name="AutoShape 20"/>
          <p:cNvSpPr>
            <a:spLocks noChangeArrowheads="1"/>
          </p:cNvSpPr>
          <p:nvPr/>
        </p:nvSpPr>
        <p:spPr bwMode="auto">
          <a:xfrm>
            <a:off x="7162800" y="2895600"/>
            <a:ext cx="838200" cy="685800"/>
          </a:xfrm>
          <a:prstGeom prst="flowChartMerge">
            <a:avLst/>
          </a:prstGeom>
          <a:solidFill>
            <a:srgbClr val="00ECBF"/>
          </a:solidFill>
          <a:ln w="9525">
            <a:miter lim="800000"/>
            <a:headEnd/>
            <a:tailEnd/>
          </a:ln>
          <a:effectLst/>
          <a:scene3d>
            <a:camera prst="legacyPerspectiveBottom"/>
            <a:lightRig rig="legacyFlat3" dir="t"/>
          </a:scene3d>
          <a:sp3d extrusionH="887400" prstMaterial="legacyMatte">
            <a:bevelT w="13500" h="13500" prst="angle"/>
            <a:bevelB w="13500" h="13500" prst="angle"/>
            <a:extrusionClr>
              <a:srgbClr val="00ECBF"/>
            </a:extrusionClr>
          </a:sp3d>
        </p:spPr>
        <p:txBody>
          <a:bodyPr wrap="none" anchor="ctr">
            <a:flatTx/>
          </a:bodyPr>
          <a:lstStyle/>
          <a:p>
            <a:pPr algn="ctr">
              <a:defRPr/>
            </a:pPr>
            <a:r>
              <a:rPr lang="en-US" b="1">
                <a:solidFill>
                  <a:srgbClr val="FF0000"/>
                </a:solidFill>
                <a:effectLst>
                  <a:outerShdw blurRad="38100" dist="38100" dir="2700000" algn="tl">
                    <a:srgbClr val="000000"/>
                  </a:outerShdw>
                </a:effectLst>
                <a:latin typeface="Arial" pitchFamily="34" charset="0"/>
                <a:cs typeface="Arial" pitchFamily="34" charset="0"/>
              </a:rPr>
              <a:t>A</a:t>
            </a:r>
            <a:r>
              <a:rPr lang="en-US" b="1" baseline="-25000">
                <a:solidFill>
                  <a:srgbClr val="FF0000"/>
                </a:solidFill>
                <a:effectLst>
                  <a:outerShdw blurRad="38100" dist="38100" dir="2700000" algn="tl">
                    <a:srgbClr val="000000"/>
                  </a:outerShdw>
                </a:effectLst>
                <a:latin typeface="Arial" pitchFamily="34" charset="0"/>
                <a:cs typeface="Arial" pitchFamily="34" charset="0"/>
              </a:rPr>
              <a:t>3</a:t>
            </a:r>
          </a:p>
        </p:txBody>
      </p:sp>
      <p:sp>
        <p:nvSpPr>
          <p:cNvPr id="22549" name="AutoShape 21"/>
          <p:cNvSpPr>
            <a:spLocks noChangeArrowheads="1"/>
          </p:cNvSpPr>
          <p:nvPr/>
        </p:nvSpPr>
        <p:spPr bwMode="auto">
          <a:xfrm>
            <a:off x="5410200" y="2133600"/>
            <a:ext cx="76200" cy="609600"/>
          </a:xfrm>
          <a:prstGeom prst="downArrow">
            <a:avLst>
              <a:gd name="adj1" fmla="val 50000"/>
              <a:gd name="adj2" fmla="val 200000"/>
            </a:avLst>
          </a:prstGeom>
          <a:solidFill>
            <a:srgbClr val="FFFF66"/>
          </a:solidFill>
          <a:ln w="9525">
            <a:solidFill>
              <a:srgbClr val="FFFF99"/>
            </a:solidFill>
            <a:miter lim="800000"/>
            <a:headEnd/>
            <a:tailEnd/>
          </a:ln>
        </p:spPr>
        <p:txBody>
          <a:bodyPr wrap="none" anchor="ctr"/>
          <a:lstStyle/>
          <a:p>
            <a:endParaRPr lang="en-US"/>
          </a:p>
        </p:txBody>
      </p:sp>
      <p:sp>
        <p:nvSpPr>
          <p:cNvPr id="22550" name="AutoShape 22"/>
          <p:cNvSpPr>
            <a:spLocks noChangeArrowheads="1"/>
          </p:cNvSpPr>
          <p:nvPr/>
        </p:nvSpPr>
        <p:spPr bwMode="auto">
          <a:xfrm>
            <a:off x="7543800" y="2133600"/>
            <a:ext cx="76200" cy="609600"/>
          </a:xfrm>
          <a:prstGeom prst="downArrow">
            <a:avLst>
              <a:gd name="adj1" fmla="val 50000"/>
              <a:gd name="adj2" fmla="val 200000"/>
            </a:avLst>
          </a:prstGeom>
          <a:solidFill>
            <a:srgbClr val="FFFF66"/>
          </a:solidFill>
          <a:ln w="9525">
            <a:solidFill>
              <a:srgbClr val="FFFF99"/>
            </a:solidFill>
            <a:miter lim="800000"/>
            <a:headEnd/>
            <a:tailEnd/>
          </a:ln>
        </p:spPr>
        <p:txBody>
          <a:bodyPr wrap="none" anchor="ctr"/>
          <a:lstStyle/>
          <a:p>
            <a:endParaRPr lang="en-US"/>
          </a:p>
        </p:txBody>
      </p:sp>
      <p:sp>
        <p:nvSpPr>
          <p:cNvPr id="22551" name="AutoShape 23"/>
          <p:cNvSpPr>
            <a:spLocks noChangeArrowheads="1"/>
          </p:cNvSpPr>
          <p:nvPr/>
        </p:nvSpPr>
        <p:spPr bwMode="auto">
          <a:xfrm>
            <a:off x="7391400" y="3886200"/>
            <a:ext cx="381000" cy="685800"/>
          </a:xfrm>
          <a:prstGeom prst="downArrow">
            <a:avLst>
              <a:gd name="adj1" fmla="val 50000"/>
              <a:gd name="adj2" fmla="val 45000"/>
            </a:avLst>
          </a:prstGeom>
          <a:solidFill>
            <a:srgbClr val="FFFF00"/>
          </a:solidFill>
          <a:ln w="9525">
            <a:solidFill>
              <a:srgbClr val="6600FF"/>
            </a:solidFill>
            <a:miter lim="800000"/>
            <a:headEnd/>
            <a:tailEnd/>
          </a:ln>
        </p:spPr>
        <p:txBody>
          <a:bodyPr wrap="none" anchor="ctr"/>
          <a:lstStyle/>
          <a:p>
            <a:endParaRPr lang="en-US"/>
          </a:p>
        </p:txBody>
      </p:sp>
      <p:sp>
        <p:nvSpPr>
          <p:cNvPr id="22552" name="AutoShape 24"/>
          <p:cNvSpPr>
            <a:spLocks noChangeArrowheads="1"/>
          </p:cNvSpPr>
          <p:nvPr/>
        </p:nvSpPr>
        <p:spPr bwMode="auto">
          <a:xfrm>
            <a:off x="5334000" y="3886200"/>
            <a:ext cx="381000" cy="685800"/>
          </a:xfrm>
          <a:prstGeom prst="downArrow">
            <a:avLst>
              <a:gd name="adj1" fmla="val 50000"/>
              <a:gd name="adj2" fmla="val 45000"/>
            </a:avLst>
          </a:prstGeom>
          <a:solidFill>
            <a:srgbClr val="FFFF00"/>
          </a:solidFill>
          <a:ln w="9525">
            <a:solidFill>
              <a:srgbClr val="6600FF"/>
            </a:solidFill>
            <a:miter lim="800000"/>
            <a:headEnd/>
            <a:tailEnd/>
          </a:ln>
        </p:spPr>
        <p:txBody>
          <a:bodyPr wrap="none" anchor="ctr"/>
          <a:lstStyle/>
          <a:p>
            <a:endParaRPr lang="en-US"/>
          </a:p>
        </p:txBody>
      </p:sp>
      <p:sp>
        <p:nvSpPr>
          <p:cNvPr id="22553" name="AutoShape 25"/>
          <p:cNvSpPr>
            <a:spLocks noChangeArrowheads="1"/>
          </p:cNvSpPr>
          <p:nvPr/>
        </p:nvSpPr>
        <p:spPr bwMode="auto">
          <a:xfrm>
            <a:off x="3657600" y="3886200"/>
            <a:ext cx="381000" cy="685800"/>
          </a:xfrm>
          <a:prstGeom prst="downArrow">
            <a:avLst>
              <a:gd name="adj1" fmla="val 50000"/>
              <a:gd name="adj2" fmla="val 45000"/>
            </a:avLst>
          </a:prstGeom>
          <a:solidFill>
            <a:srgbClr val="FFFF00"/>
          </a:solidFill>
          <a:ln w="9525">
            <a:solidFill>
              <a:srgbClr val="6600FF"/>
            </a:solidFill>
            <a:miter lim="800000"/>
            <a:headEnd/>
            <a:tailEnd/>
          </a:ln>
        </p:spPr>
        <p:txBody>
          <a:bodyPr wrap="none" anchor="ctr"/>
          <a:lstStyle/>
          <a:p>
            <a:endParaRPr lang="en-US"/>
          </a:p>
        </p:txBody>
      </p:sp>
      <p:sp>
        <p:nvSpPr>
          <p:cNvPr id="22554" name="AutoShape 26"/>
          <p:cNvSpPr>
            <a:spLocks noChangeArrowheads="1"/>
          </p:cNvSpPr>
          <p:nvPr/>
        </p:nvSpPr>
        <p:spPr bwMode="auto">
          <a:xfrm>
            <a:off x="1828800" y="3886200"/>
            <a:ext cx="381000" cy="685800"/>
          </a:xfrm>
          <a:prstGeom prst="downArrow">
            <a:avLst>
              <a:gd name="adj1" fmla="val 50000"/>
              <a:gd name="adj2" fmla="val 45000"/>
            </a:avLst>
          </a:prstGeom>
          <a:solidFill>
            <a:srgbClr val="FFFF00"/>
          </a:solidFill>
          <a:ln w="9525">
            <a:solidFill>
              <a:srgbClr val="6600FF"/>
            </a:solidFill>
            <a:miter lim="800000"/>
            <a:headEnd/>
            <a:tailEnd/>
          </a:ln>
        </p:spPr>
        <p:txBody>
          <a:bodyPr wrap="none" anchor="ctr"/>
          <a:lstStyle/>
          <a:p>
            <a:endParaRPr lang="en-US"/>
          </a:p>
        </p:txBody>
      </p:sp>
      <p:sp>
        <p:nvSpPr>
          <p:cNvPr id="44059" name="Text Box 27"/>
          <p:cNvSpPr txBox="1">
            <a:spLocks noChangeArrowheads="1"/>
          </p:cNvSpPr>
          <p:nvPr/>
        </p:nvSpPr>
        <p:spPr bwMode="auto">
          <a:xfrm>
            <a:off x="1600200" y="4572000"/>
            <a:ext cx="1143000" cy="519113"/>
          </a:xfrm>
          <a:prstGeom prst="rect">
            <a:avLst/>
          </a:prstGeom>
          <a:noFill/>
          <a:ln w="9525">
            <a:noFill/>
            <a:miter lim="800000"/>
            <a:headEnd/>
            <a:tailEnd/>
          </a:ln>
          <a:effectLst/>
        </p:spPr>
        <p:txBody>
          <a:bodyPr>
            <a:spAutoFit/>
          </a:bodyPr>
          <a:lstStyle/>
          <a:p>
            <a:pPr algn="ctr">
              <a:defRPr/>
            </a:pPr>
            <a:r>
              <a:rPr lang="en-US" sz="2800">
                <a:solidFill>
                  <a:srgbClr val="FF0000"/>
                </a:solidFill>
                <a:effectLst>
                  <a:outerShdw blurRad="38100" dist="38100" dir="2700000" algn="tl">
                    <a:srgbClr val="000000"/>
                  </a:outerShdw>
                </a:effectLst>
                <a:latin typeface="Arial" pitchFamily="34" charset="0"/>
                <a:cs typeface="Arial" pitchFamily="34" charset="0"/>
              </a:rPr>
              <a:t>(</a:t>
            </a:r>
            <a:r>
              <a:rPr lang="en-US" sz="2800" baseline="30000">
                <a:solidFill>
                  <a:srgbClr val="FF0000"/>
                </a:solidFill>
                <a:effectLst>
                  <a:outerShdw blurRad="38100" dist="38100" dir="2700000" algn="tl">
                    <a:srgbClr val="000000"/>
                  </a:outerShdw>
                </a:effectLst>
                <a:latin typeface="Arial" pitchFamily="34" charset="0"/>
                <a:cs typeface="Arial" pitchFamily="34" charset="0"/>
                <a:sym typeface="Webdings" pitchFamily="18" charset="2"/>
              </a:rPr>
              <a:t></a:t>
            </a:r>
            <a:r>
              <a:rPr lang="en-US" sz="2800">
                <a:solidFill>
                  <a:srgbClr val="FF0000"/>
                </a:solidFill>
                <a:effectLst>
                  <a:outerShdw blurRad="38100" dist="38100" dir="2700000" algn="tl">
                    <a:srgbClr val="000000"/>
                  </a:outerShdw>
                </a:effectLst>
                <a:latin typeface="Arial" pitchFamily="34" charset="0"/>
                <a:cs typeface="Arial" pitchFamily="34" charset="0"/>
                <a:sym typeface="Webdings" pitchFamily="18" charset="2"/>
              </a:rPr>
              <a:t>)</a:t>
            </a:r>
            <a:endParaRPr lang="en-US" sz="2800">
              <a:solidFill>
                <a:srgbClr val="FF0000"/>
              </a:solidFill>
              <a:effectLst>
                <a:outerShdw blurRad="38100" dist="38100" dir="2700000" algn="tl">
                  <a:srgbClr val="000000"/>
                </a:outerShdw>
              </a:effectLst>
              <a:latin typeface="Arial" pitchFamily="34" charset="0"/>
              <a:cs typeface="Arial" pitchFamily="34" charset="0"/>
            </a:endParaRPr>
          </a:p>
        </p:txBody>
      </p:sp>
      <p:sp>
        <p:nvSpPr>
          <p:cNvPr id="44060" name="Text Box 28"/>
          <p:cNvSpPr txBox="1">
            <a:spLocks noChangeArrowheads="1"/>
          </p:cNvSpPr>
          <p:nvPr/>
        </p:nvSpPr>
        <p:spPr bwMode="auto">
          <a:xfrm>
            <a:off x="7010400" y="4495800"/>
            <a:ext cx="1295400" cy="519113"/>
          </a:xfrm>
          <a:prstGeom prst="rect">
            <a:avLst/>
          </a:prstGeom>
          <a:noFill/>
          <a:ln w="9525">
            <a:noFill/>
            <a:miter lim="800000"/>
            <a:headEnd/>
            <a:tailEnd/>
          </a:ln>
          <a:effectLst/>
        </p:spPr>
        <p:txBody>
          <a:bodyPr>
            <a:spAutoFit/>
          </a:bodyPr>
          <a:lstStyle/>
          <a:p>
            <a:pPr algn="ctr">
              <a:defRPr/>
            </a:pPr>
            <a:r>
              <a:rPr lang="en-US" sz="2800">
                <a:solidFill>
                  <a:srgbClr val="FF0000"/>
                </a:solidFill>
                <a:effectLst>
                  <a:outerShdw blurRad="38100" dist="38100" dir="2700000" algn="tl">
                    <a:srgbClr val="000000"/>
                  </a:outerShdw>
                </a:effectLst>
                <a:latin typeface="Arial" pitchFamily="34" charset="0"/>
                <a:cs typeface="Arial" pitchFamily="34" charset="0"/>
              </a:rPr>
              <a:t>(</a:t>
            </a:r>
            <a:r>
              <a:rPr lang="en-US" sz="2800" baseline="30000">
                <a:solidFill>
                  <a:srgbClr val="FF0000"/>
                </a:solidFill>
                <a:effectLst>
                  <a:outerShdw blurRad="38100" dist="38100" dir="2700000" algn="tl">
                    <a:srgbClr val="000000"/>
                  </a:outerShdw>
                </a:effectLst>
                <a:latin typeface="Arial" pitchFamily="34" charset="0"/>
                <a:cs typeface="Arial" pitchFamily="34" charset="0"/>
                <a:sym typeface="Webdings" pitchFamily="18" charset="2"/>
              </a:rPr>
              <a:t></a:t>
            </a:r>
            <a:r>
              <a:rPr lang="en-US" sz="2800">
                <a:solidFill>
                  <a:srgbClr val="FF0000"/>
                </a:solidFill>
                <a:effectLst>
                  <a:outerShdw blurRad="38100" dist="38100" dir="2700000" algn="tl">
                    <a:srgbClr val="000000"/>
                  </a:outerShdw>
                </a:effectLst>
                <a:latin typeface="Arial" pitchFamily="34" charset="0"/>
                <a:cs typeface="Arial" pitchFamily="34" charset="0"/>
                <a:sym typeface="Webdings" pitchFamily="18" charset="2"/>
              </a:rPr>
              <a:t>)</a:t>
            </a:r>
          </a:p>
        </p:txBody>
      </p:sp>
      <p:sp>
        <p:nvSpPr>
          <p:cNvPr id="44061" name="AutoShape 29"/>
          <p:cNvSpPr>
            <a:spLocks noChangeArrowheads="1"/>
          </p:cNvSpPr>
          <p:nvPr/>
        </p:nvSpPr>
        <p:spPr bwMode="auto">
          <a:xfrm>
            <a:off x="5029200" y="1524000"/>
            <a:ext cx="838200" cy="1295400"/>
          </a:xfrm>
          <a:prstGeom prst="downArrow">
            <a:avLst>
              <a:gd name="adj1" fmla="val 50000"/>
              <a:gd name="adj2" fmla="val 38636"/>
            </a:avLst>
          </a:prstGeom>
          <a:solidFill>
            <a:srgbClr val="FF0000">
              <a:alpha val="50195"/>
            </a:srgbClr>
          </a:solidFill>
          <a:ln w="9525">
            <a:solidFill>
              <a:srgbClr val="FF79AF"/>
            </a:solidFill>
            <a:miter lim="800000"/>
            <a:headEnd/>
            <a:tailEnd/>
          </a:ln>
        </p:spPr>
        <p:txBody>
          <a:bodyPr wrap="none" anchor="ctr"/>
          <a:lstStyle/>
          <a:p>
            <a:endParaRPr lang="en-US"/>
          </a:p>
        </p:txBody>
      </p:sp>
      <p:sp>
        <p:nvSpPr>
          <p:cNvPr id="44062" name="AutoShape 30"/>
          <p:cNvSpPr>
            <a:spLocks noChangeArrowheads="1"/>
          </p:cNvSpPr>
          <p:nvPr/>
        </p:nvSpPr>
        <p:spPr bwMode="auto">
          <a:xfrm>
            <a:off x="7239000" y="1524000"/>
            <a:ext cx="685800" cy="1295400"/>
          </a:xfrm>
          <a:prstGeom prst="downArrow">
            <a:avLst>
              <a:gd name="adj1" fmla="val 50000"/>
              <a:gd name="adj2" fmla="val 47222"/>
            </a:avLst>
          </a:prstGeom>
          <a:solidFill>
            <a:srgbClr val="FF0000">
              <a:alpha val="50195"/>
            </a:srgbClr>
          </a:solidFill>
          <a:ln w="9525">
            <a:solidFill>
              <a:srgbClr val="FF79AF"/>
            </a:solidFill>
            <a:miter lim="800000"/>
            <a:headEnd/>
            <a:tailEnd/>
          </a:ln>
        </p:spPr>
        <p:txBody>
          <a:bodyPr wrap="none" anchor="ctr"/>
          <a:lstStyle/>
          <a:p>
            <a:endParaRPr lang="en-US"/>
          </a:p>
        </p:txBody>
      </p:sp>
      <p:sp>
        <p:nvSpPr>
          <p:cNvPr id="44063" name="AutoShape 31"/>
          <p:cNvSpPr>
            <a:spLocks noChangeArrowheads="1"/>
          </p:cNvSpPr>
          <p:nvPr/>
        </p:nvSpPr>
        <p:spPr bwMode="auto">
          <a:xfrm>
            <a:off x="3733800" y="1524000"/>
            <a:ext cx="381000" cy="1371600"/>
          </a:xfrm>
          <a:prstGeom prst="downArrow">
            <a:avLst>
              <a:gd name="adj1" fmla="val 50000"/>
              <a:gd name="adj2" fmla="val 90000"/>
            </a:avLst>
          </a:prstGeom>
          <a:solidFill>
            <a:srgbClr val="FF0000">
              <a:alpha val="50195"/>
            </a:srgbClr>
          </a:solidFill>
          <a:ln w="9525">
            <a:solidFill>
              <a:srgbClr val="FF79AF"/>
            </a:solidFill>
            <a:miter lim="800000"/>
            <a:headEnd/>
            <a:tailEnd/>
          </a:ln>
        </p:spPr>
        <p:txBody>
          <a:bodyPr wrap="none" anchor="ctr"/>
          <a:lstStyle/>
          <a:p>
            <a:endParaRPr lang="en-US"/>
          </a:p>
        </p:txBody>
      </p:sp>
      <p:sp>
        <p:nvSpPr>
          <p:cNvPr id="44064" name="AutoShape 32"/>
          <p:cNvSpPr>
            <a:spLocks noChangeArrowheads="1"/>
          </p:cNvSpPr>
          <p:nvPr/>
        </p:nvSpPr>
        <p:spPr bwMode="auto">
          <a:xfrm>
            <a:off x="1828800" y="1524000"/>
            <a:ext cx="381000" cy="1371600"/>
          </a:xfrm>
          <a:prstGeom prst="downArrow">
            <a:avLst>
              <a:gd name="adj1" fmla="val 50000"/>
              <a:gd name="adj2" fmla="val 90000"/>
            </a:avLst>
          </a:prstGeom>
          <a:solidFill>
            <a:srgbClr val="FF0000">
              <a:alpha val="50195"/>
            </a:srgbClr>
          </a:solidFill>
          <a:ln w="9525">
            <a:solidFill>
              <a:srgbClr val="FF79AF"/>
            </a:solidFill>
            <a:miter lim="800000"/>
            <a:headEnd/>
            <a:tailEnd/>
          </a:ln>
        </p:spPr>
        <p:txBody>
          <a:bodyPr wrap="none" anchor="ctr"/>
          <a:lstStyle/>
          <a:p>
            <a:endParaRPr lang="en-US"/>
          </a:p>
        </p:txBody>
      </p:sp>
      <p:sp>
        <p:nvSpPr>
          <p:cNvPr id="44065" name="Text Box 33"/>
          <p:cNvSpPr txBox="1">
            <a:spLocks noChangeArrowheads="1"/>
          </p:cNvSpPr>
          <p:nvPr/>
        </p:nvSpPr>
        <p:spPr bwMode="auto">
          <a:xfrm>
            <a:off x="296863" y="6297613"/>
            <a:ext cx="639762" cy="366712"/>
          </a:xfrm>
          <a:prstGeom prst="rect">
            <a:avLst/>
          </a:prstGeom>
          <a:noFill/>
          <a:ln w="9525">
            <a:noFill/>
            <a:miter lim="800000"/>
            <a:headEnd/>
            <a:tailEnd/>
          </a:ln>
          <a:effectLst/>
        </p:spPr>
        <p:txBody>
          <a:bodyPr wrap="none">
            <a:spAutoFit/>
          </a:bodyPr>
          <a:lstStyle/>
          <a:p>
            <a:pPr algn="ctr">
              <a:defRPr/>
            </a:pPr>
            <a:r>
              <a:rPr lang="en-US" sz="1800" i="1" u="sng" dirty="0">
                <a:solidFill>
                  <a:srgbClr val="0066FF"/>
                </a:solidFill>
                <a:effectDag name="">
                  <a:cont type="tree" name="">
                    <a:effect ref="fillLine"/>
                    <a:outerShdw dist="38100" dir="13500000" algn="br">
                      <a:srgbClr val="5599FF"/>
                    </a:outerShdw>
                  </a:cont>
                  <a:cont type="tree" name="">
                    <a:effect ref="fillLine"/>
                    <a:outerShdw dist="38100" dir="2700000" algn="tl">
                      <a:srgbClr val="003D99"/>
                    </a:outerShdw>
                  </a:cont>
                  <a:effect ref="fillLine"/>
                </a:effectDag>
                <a:latin typeface="Monotype Corsiva" pitchFamily="66" charset="0"/>
                <a:cs typeface="Arial" pitchFamily="34" charset="0"/>
              </a:rPr>
              <a:t>Huda</a:t>
            </a:r>
          </a:p>
        </p:txBody>
      </p:sp>
      <p:sp>
        <p:nvSpPr>
          <p:cNvPr id="22562" name="Text Box 34"/>
          <p:cNvSpPr txBox="1">
            <a:spLocks noChangeArrowheads="1"/>
          </p:cNvSpPr>
          <p:nvPr/>
        </p:nvSpPr>
        <p:spPr bwMode="auto">
          <a:xfrm>
            <a:off x="1371600" y="6019800"/>
            <a:ext cx="6761163" cy="519113"/>
          </a:xfrm>
          <a:prstGeom prst="rect">
            <a:avLst/>
          </a:prstGeom>
          <a:noFill/>
          <a:ln w="9525">
            <a:noFill/>
            <a:miter lim="800000"/>
            <a:headEnd/>
            <a:tailEnd/>
          </a:ln>
        </p:spPr>
        <p:txBody>
          <a:bodyPr wrap="none">
            <a:spAutoFit/>
          </a:bodyPr>
          <a:lstStyle/>
          <a:p>
            <a:r>
              <a:rPr lang="en-US" sz="2800" i="1">
                <a:solidFill>
                  <a:srgbClr val="FFFF00"/>
                </a:solidFill>
              </a:rPr>
              <a:t>Heterogeneity of Adenosine Receptors in CBF</a:t>
            </a:r>
          </a:p>
        </p:txBody>
      </p:sp>
      <p:pic>
        <p:nvPicPr>
          <p:cNvPr id="35" name="Picture 10" descr="C:\Documents and Settings\M-Elawady\Desktop\wvu_logo.gif"/>
          <p:cNvPicPr>
            <a:picLocks noChangeAspect="1" noChangeArrowheads="1"/>
          </p:cNvPicPr>
          <p:nvPr/>
        </p:nvPicPr>
        <p:blipFill>
          <a:blip r:embed="rId2" cstate="print"/>
          <a:srcRect/>
          <a:stretch>
            <a:fillRect/>
          </a:stretch>
        </p:blipFill>
        <p:spPr bwMode="auto">
          <a:xfrm>
            <a:off x="8458200" y="6172200"/>
            <a:ext cx="533400" cy="533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044"/>
                                        </p:tgtEl>
                                        <p:attrNameLst>
                                          <p:attrName>style.visibility</p:attrName>
                                        </p:attrNameLst>
                                      </p:cBhvr>
                                      <p:to>
                                        <p:strVal val="visible"/>
                                      </p:to>
                                    </p:set>
                                    <p:animEffect transition="in" filter="dissolve">
                                      <p:cBhvr>
                                        <p:cTn id="7" dur="500"/>
                                        <p:tgtEl>
                                          <p:spTgt spid="44044"/>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4040"/>
                                        </p:tgtEl>
                                        <p:attrNameLst>
                                          <p:attrName>style.visibility</p:attrName>
                                        </p:attrNameLst>
                                      </p:cBhvr>
                                      <p:to>
                                        <p:strVal val="visible"/>
                                      </p:to>
                                    </p:set>
                                    <p:anim calcmode="lin" valueType="num">
                                      <p:cBhvr additive="base">
                                        <p:cTn id="11" dur="500" fill="hold"/>
                                        <p:tgtEl>
                                          <p:spTgt spid="44040"/>
                                        </p:tgtEl>
                                        <p:attrNameLst>
                                          <p:attrName>ppt_x</p:attrName>
                                        </p:attrNameLst>
                                      </p:cBhvr>
                                      <p:tavLst>
                                        <p:tav tm="0">
                                          <p:val>
                                            <p:strVal val="0-#ppt_w/2"/>
                                          </p:val>
                                        </p:tav>
                                        <p:tav tm="100000">
                                          <p:val>
                                            <p:strVal val="#ppt_x"/>
                                          </p:val>
                                        </p:tav>
                                      </p:tavLst>
                                    </p:anim>
                                    <p:anim calcmode="lin" valueType="num">
                                      <p:cBhvr additive="base">
                                        <p:cTn id="12" dur="500" fill="hold"/>
                                        <p:tgtEl>
                                          <p:spTgt spid="4404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44041"/>
                                        </p:tgtEl>
                                        <p:attrNameLst>
                                          <p:attrName>style.visibility</p:attrName>
                                        </p:attrNameLst>
                                      </p:cBhvr>
                                      <p:to>
                                        <p:strVal val="visible"/>
                                      </p:to>
                                    </p:set>
                                    <p:anim calcmode="lin" valueType="num">
                                      <p:cBhvr additive="base">
                                        <p:cTn id="16" dur="500" fill="hold"/>
                                        <p:tgtEl>
                                          <p:spTgt spid="44041"/>
                                        </p:tgtEl>
                                        <p:attrNameLst>
                                          <p:attrName>ppt_x</p:attrName>
                                        </p:attrNameLst>
                                      </p:cBhvr>
                                      <p:tavLst>
                                        <p:tav tm="0">
                                          <p:val>
                                            <p:strVal val="0-#ppt_w/2"/>
                                          </p:val>
                                        </p:tav>
                                        <p:tav tm="100000">
                                          <p:val>
                                            <p:strVal val="#ppt_x"/>
                                          </p:val>
                                        </p:tav>
                                      </p:tavLst>
                                    </p:anim>
                                    <p:anim calcmode="lin" valueType="num">
                                      <p:cBhvr additive="base">
                                        <p:cTn id="17" dur="500" fill="hold"/>
                                        <p:tgtEl>
                                          <p:spTgt spid="44041"/>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44045"/>
                                        </p:tgtEl>
                                        <p:attrNameLst>
                                          <p:attrName>style.visibility</p:attrName>
                                        </p:attrNameLst>
                                      </p:cBhvr>
                                      <p:to>
                                        <p:strVal val="visible"/>
                                      </p:to>
                                    </p:set>
                                    <p:anim calcmode="lin" valueType="num">
                                      <p:cBhvr additive="base">
                                        <p:cTn id="21" dur="500" fill="hold"/>
                                        <p:tgtEl>
                                          <p:spTgt spid="44045"/>
                                        </p:tgtEl>
                                        <p:attrNameLst>
                                          <p:attrName>ppt_x</p:attrName>
                                        </p:attrNameLst>
                                      </p:cBhvr>
                                      <p:tavLst>
                                        <p:tav tm="0">
                                          <p:val>
                                            <p:strVal val="0-#ppt_w/2"/>
                                          </p:val>
                                        </p:tav>
                                        <p:tav tm="100000">
                                          <p:val>
                                            <p:strVal val="#ppt_x"/>
                                          </p:val>
                                        </p:tav>
                                      </p:tavLst>
                                    </p:anim>
                                    <p:anim calcmode="lin" valueType="num">
                                      <p:cBhvr additive="base">
                                        <p:cTn id="22" dur="500" fill="hold"/>
                                        <p:tgtEl>
                                          <p:spTgt spid="44045"/>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44039"/>
                                        </p:tgtEl>
                                        <p:attrNameLst>
                                          <p:attrName>style.visibility</p:attrName>
                                        </p:attrNameLst>
                                      </p:cBhvr>
                                      <p:to>
                                        <p:strVal val="visible"/>
                                      </p:to>
                                    </p:set>
                                    <p:animEffect transition="in" filter="dissolve">
                                      <p:cBhvr>
                                        <p:cTn id="26" dur="500"/>
                                        <p:tgtEl>
                                          <p:spTgt spid="44039"/>
                                        </p:tgtEl>
                                      </p:cBhvr>
                                    </p:animEffect>
                                  </p:childTnLst>
                                </p:cTn>
                              </p:par>
                            </p:childTnLst>
                          </p:cTn>
                        </p:par>
                        <p:par>
                          <p:cTn id="27" fill="hold">
                            <p:stCondLst>
                              <p:cond delay="2500"/>
                            </p:stCondLst>
                            <p:childTnLst>
                              <p:par>
                                <p:cTn id="28" presetID="2" presetClass="entr" presetSubtype="1" fill="hold" grpId="0" nodeType="afterEffect">
                                  <p:stCondLst>
                                    <p:cond delay="0"/>
                                  </p:stCondLst>
                                  <p:childTnLst>
                                    <p:set>
                                      <p:cBhvr>
                                        <p:cTn id="29" dur="1" fill="hold">
                                          <p:stCondLst>
                                            <p:cond delay="0"/>
                                          </p:stCondLst>
                                        </p:cTn>
                                        <p:tgtEl>
                                          <p:spTgt spid="44061"/>
                                        </p:tgtEl>
                                        <p:attrNameLst>
                                          <p:attrName>style.visibility</p:attrName>
                                        </p:attrNameLst>
                                      </p:cBhvr>
                                      <p:to>
                                        <p:strVal val="visible"/>
                                      </p:to>
                                    </p:set>
                                    <p:anim calcmode="lin" valueType="num">
                                      <p:cBhvr additive="base">
                                        <p:cTn id="30" dur="500" fill="hold"/>
                                        <p:tgtEl>
                                          <p:spTgt spid="44061"/>
                                        </p:tgtEl>
                                        <p:attrNameLst>
                                          <p:attrName>ppt_x</p:attrName>
                                        </p:attrNameLst>
                                      </p:cBhvr>
                                      <p:tavLst>
                                        <p:tav tm="0">
                                          <p:val>
                                            <p:strVal val="#ppt_x"/>
                                          </p:val>
                                        </p:tav>
                                        <p:tav tm="100000">
                                          <p:val>
                                            <p:strVal val="#ppt_x"/>
                                          </p:val>
                                        </p:tav>
                                      </p:tavLst>
                                    </p:anim>
                                    <p:anim calcmode="lin" valueType="num">
                                      <p:cBhvr additive="base">
                                        <p:cTn id="31" dur="500" fill="hold"/>
                                        <p:tgtEl>
                                          <p:spTgt spid="44061"/>
                                        </p:tgtEl>
                                        <p:attrNameLst>
                                          <p:attrName>ppt_y</p:attrName>
                                        </p:attrNameLst>
                                      </p:cBhvr>
                                      <p:tavLst>
                                        <p:tav tm="0">
                                          <p:val>
                                            <p:strVal val="0-#ppt_h/2"/>
                                          </p:val>
                                        </p:tav>
                                        <p:tav tm="100000">
                                          <p:val>
                                            <p:strVal val="#ppt_y"/>
                                          </p:val>
                                        </p:tav>
                                      </p:tavLst>
                                    </p:anim>
                                  </p:childTnLst>
                                </p:cTn>
                              </p:par>
                            </p:childTnLst>
                          </p:cTn>
                        </p:par>
                        <p:par>
                          <p:cTn id="32" fill="hold">
                            <p:stCondLst>
                              <p:cond delay="3000"/>
                            </p:stCondLst>
                            <p:childTnLst>
                              <p:par>
                                <p:cTn id="33" presetID="2" presetClass="entr" presetSubtype="1" fill="hold" grpId="0" nodeType="afterEffect">
                                  <p:stCondLst>
                                    <p:cond delay="0"/>
                                  </p:stCondLst>
                                  <p:childTnLst>
                                    <p:set>
                                      <p:cBhvr>
                                        <p:cTn id="34" dur="1" fill="hold">
                                          <p:stCondLst>
                                            <p:cond delay="0"/>
                                          </p:stCondLst>
                                        </p:cTn>
                                        <p:tgtEl>
                                          <p:spTgt spid="44062"/>
                                        </p:tgtEl>
                                        <p:attrNameLst>
                                          <p:attrName>style.visibility</p:attrName>
                                        </p:attrNameLst>
                                      </p:cBhvr>
                                      <p:to>
                                        <p:strVal val="visible"/>
                                      </p:to>
                                    </p:set>
                                    <p:anim calcmode="lin" valueType="num">
                                      <p:cBhvr additive="base">
                                        <p:cTn id="35" dur="500" fill="hold"/>
                                        <p:tgtEl>
                                          <p:spTgt spid="44062"/>
                                        </p:tgtEl>
                                        <p:attrNameLst>
                                          <p:attrName>ppt_x</p:attrName>
                                        </p:attrNameLst>
                                      </p:cBhvr>
                                      <p:tavLst>
                                        <p:tav tm="0">
                                          <p:val>
                                            <p:strVal val="#ppt_x"/>
                                          </p:val>
                                        </p:tav>
                                        <p:tav tm="100000">
                                          <p:val>
                                            <p:strVal val="#ppt_x"/>
                                          </p:val>
                                        </p:tav>
                                      </p:tavLst>
                                    </p:anim>
                                    <p:anim calcmode="lin" valueType="num">
                                      <p:cBhvr additive="base">
                                        <p:cTn id="36" dur="500" fill="hold"/>
                                        <p:tgtEl>
                                          <p:spTgt spid="44062"/>
                                        </p:tgtEl>
                                        <p:attrNameLst>
                                          <p:attrName>ppt_y</p:attrName>
                                        </p:attrNameLst>
                                      </p:cBhvr>
                                      <p:tavLst>
                                        <p:tav tm="0">
                                          <p:val>
                                            <p:strVal val="0-#ppt_h/2"/>
                                          </p:val>
                                        </p:tav>
                                        <p:tav tm="100000">
                                          <p:val>
                                            <p:strVal val="#ppt_y"/>
                                          </p:val>
                                        </p:tav>
                                      </p:tavLst>
                                    </p:anim>
                                  </p:childTnLst>
                                </p:cTn>
                              </p:par>
                            </p:childTnLst>
                          </p:cTn>
                        </p:par>
                        <p:par>
                          <p:cTn id="37" fill="hold">
                            <p:stCondLst>
                              <p:cond delay="3500"/>
                            </p:stCondLst>
                            <p:childTnLst>
                              <p:par>
                                <p:cTn id="38" presetID="2" presetClass="entr" presetSubtype="1" fill="hold" grpId="0" nodeType="afterEffect">
                                  <p:stCondLst>
                                    <p:cond delay="0"/>
                                  </p:stCondLst>
                                  <p:childTnLst>
                                    <p:set>
                                      <p:cBhvr>
                                        <p:cTn id="39" dur="1" fill="hold">
                                          <p:stCondLst>
                                            <p:cond delay="0"/>
                                          </p:stCondLst>
                                        </p:cTn>
                                        <p:tgtEl>
                                          <p:spTgt spid="44063"/>
                                        </p:tgtEl>
                                        <p:attrNameLst>
                                          <p:attrName>style.visibility</p:attrName>
                                        </p:attrNameLst>
                                      </p:cBhvr>
                                      <p:to>
                                        <p:strVal val="visible"/>
                                      </p:to>
                                    </p:set>
                                    <p:anim calcmode="lin" valueType="num">
                                      <p:cBhvr additive="base">
                                        <p:cTn id="40" dur="500" fill="hold"/>
                                        <p:tgtEl>
                                          <p:spTgt spid="44063"/>
                                        </p:tgtEl>
                                        <p:attrNameLst>
                                          <p:attrName>ppt_x</p:attrName>
                                        </p:attrNameLst>
                                      </p:cBhvr>
                                      <p:tavLst>
                                        <p:tav tm="0">
                                          <p:val>
                                            <p:strVal val="#ppt_x"/>
                                          </p:val>
                                        </p:tav>
                                        <p:tav tm="100000">
                                          <p:val>
                                            <p:strVal val="#ppt_x"/>
                                          </p:val>
                                        </p:tav>
                                      </p:tavLst>
                                    </p:anim>
                                    <p:anim calcmode="lin" valueType="num">
                                      <p:cBhvr additive="base">
                                        <p:cTn id="41" dur="500" fill="hold"/>
                                        <p:tgtEl>
                                          <p:spTgt spid="44063"/>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2" presetClass="entr" presetSubtype="1" fill="hold" grpId="0" nodeType="afterEffect">
                                  <p:stCondLst>
                                    <p:cond delay="0"/>
                                  </p:stCondLst>
                                  <p:childTnLst>
                                    <p:set>
                                      <p:cBhvr>
                                        <p:cTn id="44" dur="1" fill="hold">
                                          <p:stCondLst>
                                            <p:cond delay="0"/>
                                          </p:stCondLst>
                                        </p:cTn>
                                        <p:tgtEl>
                                          <p:spTgt spid="44064"/>
                                        </p:tgtEl>
                                        <p:attrNameLst>
                                          <p:attrName>style.visibility</p:attrName>
                                        </p:attrNameLst>
                                      </p:cBhvr>
                                      <p:to>
                                        <p:strVal val="visible"/>
                                      </p:to>
                                    </p:set>
                                    <p:anim calcmode="lin" valueType="num">
                                      <p:cBhvr additive="base">
                                        <p:cTn id="45" dur="500" fill="hold"/>
                                        <p:tgtEl>
                                          <p:spTgt spid="44064"/>
                                        </p:tgtEl>
                                        <p:attrNameLst>
                                          <p:attrName>ppt_x</p:attrName>
                                        </p:attrNameLst>
                                      </p:cBhvr>
                                      <p:tavLst>
                                        <p:tav tm="0">
                                          <p:val>
                                            <p:strVal val="#ppt_x"/>
                                          </p:val>
                                        </p:tav>
                                        <p:tav tm="100000">
                                          <p:val>
                                            <p:strVal val="#ppt_x"/>
                                          </p:val>
                                        </p:tav>
                                      </p:tavLst>
                                    </p:anim>
                                    <p:anim calcmode="lin" valueType="num">
                                      <p:cBhvr additive="base">
                                        <p:cTn id="46" dur="500" fill="hold"/>
                                        <p:tgtEl>
                                          <p:spTgt spid="4406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9" grpId="0" animBg="1"/>
      <p:bldP spid="44040" grpId="0" animBg="1"/>
      <p:bldP spid="44041" grpId="0" animBg="1"/>
      <p:bldP spid="44044" grpId="0" autoUpdateAnimBg="0"/>
      <p:bldP spid="44045" grpId="0" animBg="1"/>
      <p:bldP spid="44061" grpId="0" animBg="1"/>
      <p:bldP spid="44062" grpId="0" animBg="1"/>
      <p:bldP spid="44063" grpId="0" animBg="1"/>
      <p:bldP spid="440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Fig"/>
          <p:cNvPicPr>
            <a:picLocks noChangeAspect="1" noChangeArrowheads="1"/>
          </p:cNvPicPr>
          <p:nvPr/>
        </p:nvPicPr>
        <p:blipFill>
          <a:blip r:embed="rId2" cstate="print"/>
          <a:srcRect/>
          <a:stretch>
            <a:fillRect/>
          </a:stretch>
        </p:blipFill>
        <p:spPr bwMode="auto">
          <a:xfrm>
            <a:off x="1981200" y="609600"/>
            <a:ext cx="5410200" cy="4902200"/>
          </a:xfrm>
          <a:prstGeom prst="rect">
            <a:avLst/>
          </a:prstGeom>
          <a:noFill/>
          <a:ln w="9525">
            <a:noFill/>
            <a:miter lim="800000"/>
            <a:headEnd/>
            <a:tailEnd/>
          </a:ln>
        </p:spPr>
      </p:pic>
      <p:sp>
        <p:nvSpPr>
          <p:cNvPr id="25603" name="Text Box 3"/>
          <p:cNvSpPr txBox="1">
            <a:spLocks noChangeArrowheads="1"/>
          </p:cNvSpPr>
          <p:nvPr/>
        </p:nvSpPr>
        <p:spPr bwMode="auto">
          <a:xfrm>
            <a:off x="457200" y="5562600"/>
            <a:ext cx="8001000" cy="1314450"/>
          </a:xfrm>
          <a:prstGeom prst="rect">
            <a:avLst/>
          </a:prstGeom>
          <a:noFill/>
          <a:ln w="9525">
            <a:noFill/>
            <a:miter lim="800000"/>
            <a:headEnd/>
            <a:tailEnd/>
          </a:ln>
        </p:spPr>
        <p:txBody>
          <a:bodyPr>
            <a:spAutoFit/>
          </a:bodyPr>
          <a:lstStyle/>
          <a:p>
            <a:r>
              <a:rPr lang="en-US" sz="1600" dirty="0" smtClean="0">
                <a:solidFill>
                  <a:schemeClr val="bg1"/>
                </a:solidFill>
                <a:latin typeface="Arial" pitchFamily="34" charset="0"/>
                <a:cs typeface="Arial" pitchFamily="34" charset="0"/>
              </a:rPr>
              <a:t>Concentration-response </a:t>
            </a:r>
            <a:r>
              <a:rPr lang="en-US" sz="1600" dirty="0">
                <a:solidFill>
                  <a:schemeClr val="bg1"/>
                </a:solidFill>
                <a:latin typeface="Arial" pitchFamily="34" charset="0"/>
                <a:cs typeface="Arial" pitchFamily="34" charset="0"/>
              </a:rPr>
              <a:t>curves for the relaxation of adenosine and its analogs in human coronary artery ring preparations pre-contracted with prostaglandin F</a:t>
            </a:r>
            <a:r>
              <a:rPr lang="en-US" sz="1600" baseline="-30000" dirty="0">
                <a:solidFill>
                  <a:schemeClr val="bg1"/>
                </a:solidFill>
                <a:latin typeface="Arial" pitchFamily="34" charset="0"/>
                <a:cs typeface="Arial" pitchFamily="34" charset="0"/>
              </a:rPr>
              <a:t>2α</a:t>
            </a:r>
            <a:r>
              <a:rPr lang="en-US" sz="1600" dirty="0">
                <a:solidFill>
                  <a:schemeClr val="bg1"/>
                </a:solidFill>
                <a:latin typeface="Arial" pitchFamily="34" charset="0"/>
                <a:cs typeface="Arial" pitchFamily="34" charset="0"/>
              </a:rPr>
              <a:t> (10</a:t>
            </a:r>
            <a:r>
              <a:rPr lang="en-US" sz="1600" baseline="30000" dirty="0">
                <a:solidFill>
                  <a:schemeClr val="bg1"/>
                </a:solidFill>
                <a:latin typeface="Arial" pitchFamily="34" charset="0"/>
                <a:cs typeface="Arial" pitchFamily="34" charset="0"/>
              </a:rPr>
              <a:t>-6</a:t>
            </a:r>
            <a:r>
              <a:rPr lang="en-US" sz="1600" dirty="0">
                <a:solidFill>
                  <a:schemeClr val="bg1"/>
                </a:solidFill>
                <a:latin typeface="Arial" pitchFamily="34" charset="0"/>
                <a:cs typeface="Arial" pitchFamily="34" charset="0"/>
              </a:rPr>
              <a:t> M) in the presence of </a:t>
            </a:r>
            <a:r>
              <a:rPr lang="en-US" sz="1600" dirty="0" err="1">
                <a:solidFill>
                  <a:schemeClr val="bg1"/>
                </a:solidFill>
                <a:latin typeface="Arial" pitchFamily="34" charset="0"/>
                <a:cs typeface="Arial" pitchFamily="34" charset="0"/>
              </a:rPr>
              <a:t>diltiazem</a:t>
            </a:r>
            <a:r>
              <a:rPr lang="en-US" sz="1600" dirty="0">
                <a:solidFill>
                  <a:schemeClr val="bg1"/>
                </a:solidFill>
                <a:latin typeface="Arial" pitchFamily="34" charset="0"/>
                <a:cs typeface="Arial" pitchFamily="34" charset="0"/>
              </a:rPr>
              <a:t> (10</a:t>
            </a:r>
            <a:r>
              <a:rPr lang="en-US" sz="1600" baseline="30000" dirty="0">
                <a:solidFill>
                  <a:schemeClr val="bg1"/>
                </a:solidFill>
                <a:latin typeface="Arial" pitchFamily="34" charset="0"/>
                <a:cs typeface="Arial" pitchFamily="34" charset="0"/>
              </a:rPr>
              <a:t>-6</a:t>
            </a:r>
            <a:r>
              <a:rPr lang="en-US" sz="1600" dirty="0">
                <a:solidFill>
                  <a:schemeClr val="bg1"/>
                </a:solidFill>
                <a:latin typeface="Arial" pitchFamily="34" charset="0"/>
                <a:cs typeface="Arial" pitchFamily="34" charset="0"/>
              </a:rPr>
              <a:t> M). Each point represents the mean of six vascular rings from four human hearts ± S.E.M. </a:t>
            </a:r>
          </a:p>
          <a:p>
            <a:endParaRPr lang="en-US" sz="1600" dirty="0">
              <a:solidFill>
                <a:schemeClr val="bg1"/>
              </a:solidFill>
            </a:endParaRPr>
          </a:p>
        </p:txBody>
      </p:sp>
      <p:sp>
        <p:nvSpPr>
          <p:cNvPr id="25604" name="Text Box 4"/>
          <p:cNvSpPr txBox="1">
            <a:spLocks noChangeArrowheads="1"/>
          </p:cNvSpPr>
          <p:nvPr/>
        </p:nvSpPr>
        <p:spPr bwMode="auto">
          <a:xfrm>
            <a:off x="304800" y="152400"/>
            <a:ext cx="8448675" cy="396875"/>
          </a:xfrm>
          <a:prstGeom prst="rect">
            <a:avLst/>
          </a:prstGeom>
          <a:noFill/>
          <a:ln w="9525">
            <a:noFill/>
            <a:miter lim="800000"/>
            <a:headEnd/>
            <a:tailEnd/>
          </a:ln>
        </p:spPr>
        <p:txBody>
          <a:bodyPr wrap="none">
            <a:spAutoFit/>
          </a:bodyPr>
          <a:lstStyle/>
          <a:p>
            <a:r>
              <a:rPr lang="en-US" sz="2000" i="1">
                <a:solidFill>
                  <a:schemeClr val="bg1"/>
                </a:solidFill>
              </a:rPr>
              <a:t>Ramagopal, Chitwood and Mustafa (European J. Pharmacology </a:t>
            </a:r>
            <a:r>
              <a:rPr lang="en-US" sz="2000" i="1" u="sng">
                <a:solidFill>
                  <a:schemeClr val="bg1"/>
                </a:solidFill>
              </a:rPr>
              <a:t>151</a:t>
            </a:r>
            <a:r>
              <a:rPr lang="en-US" sz="2000" i="1">
                <a:solidFill>
                  <a:schemeClr val="bg1"/>
                </a:solidFill>
              </a:rPr>
              <a:t>: 483, 1988)</a:t>
            </a:r>
          </a:p>
        </p:txBody>
      </p:sp>
      <p:pic>
        <p:nvPicPr>
          <p:cNvPr id="5" name="Picture 10" descr="C:\Documents and Settings\M-Elawady\Desktop\wvu_logo.gif"/>
          <p:cNvPicPr>
            <a:picLocks noChangeAspect="1" noChangeArrowheads="1"/>
          </p:cNvPicPr>
          <p:nvPr/>
        </p:nvPicPr>
        <p:blipFill>
          <a:blip r:embed="rId3" cstate="print"/>
          <a:srcRect/>
          <a:stretch>
            <a:fillRect/>
          </a:stretch>
        </p:blipFill>
        <p:spPr bwMode="auto">
          <a:xfrm>
            <a:off x="8458200" y="6172200"/>
            <a:ext cx="53340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slide 09--sheet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0"/>
            <a:ext cx="7924800" cy="6799263"/>
          </a:xfrm>
          <a:prstGeom prst="rect">
            <a:avLst/>
          </a:prstGeom>
          <a:noFill/>
          <a:extLst>
            <a:ext uri="{909E8E84-426E-40DD-AFC4-6F175D3DCCD1}">
              <a14:hiddenFill xmlns:a14="http://schemas.microsoft.com/office/drawing/2010/main">
                <a:solidFill>
                  <a:srgbClr val="FFFFFF"/>
                </a:solidFill>
              </a14:hiddenFill>
            </a:ext>
          </a:extLst>
        </p:spPr>
      </p:pic>
      <p:sp>
        <p:nvSpPr>
          <p:cNvPr id="94211" name="Text Box 3"/>
          <p:cNvSpPr txBox="1">
            <a:spLocks noChangeArrowheads="1"/>
          </p:cNvSpPr>
          <p:nvPr/>
        </p:nvSpPr>
        <p:spPr bwMode="auto">
          <a:xfrm>
            <a:off x="990600" y="0"/>
            <a:ext cx="7332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bg1"/>
                </a:solidFill>
              </a:rPr>
              <a:t>Mustafa </a:t>
            </a:r>
            <a:r>
              <a:rPr lang="en-US" altLang="en-US" i="1">
                <a:solidFill>
                  <a:schemeClr val="bg1"/>
                </a:solidFill>
              </a:rPr>
              <a:t>et.al.</a:t>
            </a:r>
            <a:r>
              <a:rPr lang="en-US" altLang="en-US">
                <a:solidFill>
                  <a:schemeClr val="bg1"/>
                </a:solidFill>
              </a:rPr>
              <a:t> (European J. Pharmacology </a:t>
            </a:r>
            <a:r>
              <a:rPr lang="en-US" altLang="en-US" u="sng">
                <a:solidFill>
                  <a:schemeClr val="bg1"/>
                </a:solidFill>
              </a:rPr>
              <a:t>221</a:t>
            </a:r>
            <a:r>
              <a:rPr lang="en-US" altLang="en-US">
                <a:solidFill>
                  <a:schemeClr val="bg1"/>
                </a:solidFill>
              </a:rPr>
              <a:t>: 243, 1992)</a:t>
            </a:r>
          </a:p>
        </p:txBody>
      </p:sp>
    </p:spTree>
    <p:extLst>
      <p:ext uri="{BB962C8B-B14F-4D97-AF65-F5344CB8AC3E}">
        <p14:creationId xmlns:p14="http://schemas.microsoft.com/office/powerpoint/2010/main" val="16261436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8777</TotalTime>
  <Words>1452</Words>
  <Application>Microsoft Office PowerPoint</Application>
  <PresentationFormat>On-screen Show (4:3)</PresentationFormat>
  <Paragraphs>158</Paragraphs>
  <Slides>32</Slides>
  <Notes>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32</vt:i4>
      </vt:variant>
    </vt:vector>
  </HeadingPairs>
  <TitlesOfParts>
    <vt:vector size="35" baseType="lpstr">
      <vt:lpstr>Default Design</vt:lpstr>
      <vt:lpstr>Slide</vt:lpstr>
      <vt:lpstr>Prism Project</vt:lpstr>
      <vt:lpstr>About OMICS Group</vt:lpstr>
      <vt:lpstr>About OMICS International Conferences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Effect of BAY 60-6583 (A2B selective agonist) in Isolated Heart from A2B KO and WT mice</vt:lpstr>
      <vt:lpstr>PowerPoint Presentation</vt:lpstr>
      <vt:lpstr>PowerPoint Presentation</vt:lpstr>
      <vt:lpstr>PowerPoint Presentation</vt:lpstr>
      <vt:lpstr>PowerPoint Presentation</vt:lpstr>
      <vt:lpstr>PowerPoint Presentation</vt:lpstr>
      <vt:lpstr>PowerPoint Presentation</vt:lpstr>
      <vt:lpstr>Effect of 5-HD and glibenclamide (GB) on NECA and pinacidil (A, PIN), CGS 21680/BAY (B)-mediated increase in CF in WT mice (B). Effect of GB on NECA-mediated increase in CF in A2AKO and A2BKO mice (C).Values are means±S.E.M. *Significant difference in drug-mediated effects in the presence of antagonist compared to their corresponding controls, p&lt;0.05. </vt:lpstr>
      <vt:lpstr>PowerPoint Presentation</vt:lpstr>
      <vt:lpstr>Acknowledgements (Co-workers)</vt:lpstr>
      <vt:lpstr>PowerPoint Presentation</vt:lpstr>
      <vt:lpstr>PowerPoint Presentation</vt:lpstr>
      <vt:lpstr>PowerPoint Presentation</vt:lpstr>
      <vt:lpstr>Let Us Meet Again</vt:lpstr>
    </vt:vector>
  </TitlesOfParts>
  <Company>ECU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pharmdwise1</dc:creator>
  <cp:lastModifiedBy>ws117</cp:lastModifiedBy>
  <cp:revision>199</cp:revision>
  <dcterms:created xsi:type="dcterms:W3CDTF">2003-02-13T14:05:10Z</dcterms:created>
  <dcterms:modified xsi:type="dcterms:W3CDTF">2015-05-08T06:46:59Z</dcterms:modified>
</cp:coreProperties>
</file>