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41"/>
  </p:notesMasterIdLst>
  <p:sldIdLst>
    <p:sldId id="256" r:id="rId2"/>
    <p:sldId id="292" r:id="rId3"/>
    <p:sldId id="359" r:id="rId4"/>
    <p:sldId id="369" r:id="rId5"/>
    <p:sldId id="361" r:id="rId6"/>
    <p:sldId id="362" r:id="rId7"/>
    <p:sldId id="408" r:id="rId8"/>
    <p:sldId id="422" r:id="rId9"/>
    <p:sldId id="363" r:id="rId10"/>
    <p:sldId id="366" r:id="rId11"/>
    <p:sldId id="268" r:id="rId12"/>
    <p:sldId id="269" r:id="rId13"/>
    <p:sldId id="390" r:id="rId14"/>
    <p:sldId id="357" r:id="rId15"/>
    <p:sldId id="409" r:id="rId16"/>
    <p:sldId id="355" r:id="rId17"/>
    <p:sldId id="356" r:id="rId18"/>
    <p:sldId id="407" r:id="rId19"/>
    <p:sldId id="368" r:id="rId20"/>
    <p:sldId id="371" r:id="rId21"/>
    <p:sldId id="373" r:id="rId22"/>
    <p:sldId id="374" r:id="rId23"/>
    <p:sldId id="376" r:id="rId24"/>
    <p:sldId id="415" r:id="rId25"/>
    <p:sldId id="401" r:id="rId26"/>
    <p:sldId id="428" r:id="rId27"/>
    <p:sldId id="423" r:id="rId28"/>
    <p:sldId id="425" r:id="rId29"/>
    <p:sldId id="430" r:id="rId30"/>
    <p:sldId id="412" r:id="rId31"/>
    <p:sldId id="413" r:id="rId32"/>
    <p:sldId id="418" r:id="rId33"/>
    <p:sldId id="417" r:id="rId34"/>
    <p:sldId id="427" r:id="rId35"/>
    <p:sldId id="419" r:id="rId36"/>
    <p:sldId id="420" r:id="rId37"/>
    <p:sldId id="421" r:id="rId38"/>
    <p:sldId id="404" r:id="rId39"/>
    <p:sldId id="40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03B"/>
    <a:srgbClr val="FFD653"/>
    <a:srgbClr val="FFDE75"/>
    <a:srgbClr val="FFD961"/>
    <a:srgbClr val="5C5C5C"/>
    <a:srgbClr val="FFE285"/>
    <a:srgbClr val="97B3D5"/>
    <a:srgbClr val="9F9F9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9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GC\Desktop\Rania%20new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GC\Desktop\Rania\Rania%20Data\Rania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GC\Desktop\Rania%20new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GC\Desktop\Rania%20new\Book1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User\Desktop\Rania%20Data\Physiological%20parameter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Desktop\Rania%20Data\Physiological%20parameter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Desktop\Rania%20Data\Physiological%20parameter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Desktop\Rania%20Data\Physiological%20parameter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GC\Desktop\Rania\Rania%20Data\Real%20time%20PC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Plasma</a:t>
            </a:r>
            <a:r>
              <a:rPr lang="en-US" sz="3200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Glucose 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F79646"/>
            </a:solidFill>
          </c:spPr>
          <c:errBars>
            <c:errBarType val="plus"/>
            <c:errValType val="cust"/>
            <c:plus>
              <c:numRef>
                <c:f>Sheet1!$B$6:$H$6</c:f>
                <c:numCache>
                  <c:formatCode>General</c:formatCode>
                  <c:ptCount val="7"/>
                  <c:pt idx="0">
                    <c:v>6.9195031475908904</c:v>
                  </c:pt>
                  <c:pt idx="1">
                    <c:v>5.8781705392824675</c:v>
                  </c:pt>
                  <c:pt idx="2">
                    <c:v>31.392217984716886</c:v>
                  </c:pt>
                  <c:pt idx="3">
                    <c:v>21.165151108096744</c:v>
                  </c:pt>
                  <c:pt idx="4">
                    <c:v>6.3985154528216945</c:v>
                  </c:pt>
                  <c:pt idx="5">
                    <c:v>25.538486363022493</c:v>
                  </c:pt>
                  <c:pt idx="6">
                    <c:v>20.459188470150444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Sheet1!$B$4:$I$4</c:f>
              <c:strCache>
                <c:ptCount val="7"/>
                <c:pt idx="0">
                  <c:v>control</c:v>
                </c:pt>
                <c:pt idx="1">
                  <c:v>control+ Cur Deriv</c:v>
                </c:pt>
                <c:pt idx="2">
                  <c:v>Diabetic</c:v>
                </c:pt>
                <c:pt idx="3">
                  <c:v>Diabetic+Cur Deriv</c:v>
                </c:pt>
                <c:pt idx="4">
                  <c:v>Diabetic + pure Cur</c:v>
                </c:pt>
                <c:pt idx="5">
                  <c:v>Diabetic + ZnPP</c:v>
                </c:pt>
                <c:pt idx="6">
                  <c:v>Diabetic+Cur Deriv+ZnPP</c:v>
                </c:pt>
              </c:strCache>
            </c:strRef>
          </c:cat>
          <c:val>
            <c:numRef>
              <c:f>Sheet1!$B$5:$I$5</c:f>
              <c:numCache>
                <c:formatCode>General</c:formatCode>
                <c:ptCount val="8"/>
                <c:pt idx="0">
                  <c:v>91.742857142857119</c:v>
                </c:pt>
                <c:pt idx="1">
                  <c:v>90.679999999999978</c:v>
                </c:pt>
                <c:pt idx="2">
                  <c:v>306.61500000000001</c:v>
                </c:pt>
                <c:pt idx="3">
                  <c:v>183.39250000000001</c:v>
                </c:pt>
                <c:pt idx="4">
                  <c:v>192.10999999999999</c:v>
                </c:pt>
                <c:pt idx="5">
                  <c:v>341.75</c:v>
                </c:pt>
                <c:pt idx="6">
                  <c:v>217.3125</c:v>
                </c:pt>
              </c:numCache>
            </c:numRef>
          </c:val>
        </c:ser>
        <c:axId val="60652928"/>
        <c:axId val="64271488"/>
      </c:barChart>
      <c:catAx>
        <c:axId val="6065292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4271488"/>
        <c:crosses val="autoZero"/>
        <c:auto val="1"/>
        <c:lblAlgn val="ctr"/>
        <c:lblOffset val="100"/>
      </c:catAx>
      <c:valAx>
        <c:axId val="6427148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/>
                  <a:t>plasma glucose (mg/</a:t>
                </a:r>
                <a:r>
                  <a:rPr lang="en-US" sz="1200" dirty="0" err="1"/>
                  <a:t>dL</a:t>
                </a:r>
                <a:r>
                  <a:rPr lang="en-US" sz="1200" dirty="0"/>
                  <a:t>)</a:t>
                </a:r>
              </a:p>
            </c:rich>
          </c:tx>
          <c:layout>
            <c:manualLayout>
              <c:xMode val="edge"/>
              <c:yMode val="edge"/>
              <c:x val="7.4073800446737455E-3"/>
              <c:y val="0.22403213784379281"/>
            </c:manualLayout>
          </c:layout>
        </c:title>
        <c:numFmt formatCode="General" sourceLinked="1"/>
        <c:tickLblPos val="nextTo"/>
        <c:crossAx val="6065292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Plasma insulin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F79646"/>
            </a:solidFill>
          </c:spPr>
          <c:errBars>
            <c:errBarType val="plus"/>
            <c:errValType val="cust"/>
            <c:plus>
              <c:numRef>
                <c:f>Sheet1!$R$9:$X$9</c:f>
                <c:numCache>
                  <c:formatCode>General</c:formatCode>
                  <c:ptCount val="7"/>
                  <c:pt idx="0">
                    <c:v>0.19</c:v>
                  </c:pt>
                  <c:pt idx="1">
                    <c:v>0.36530048514127</c:v>
                  </c:pt>
                  <c:pt idx="2">
                    <c:v>0.17818529681205494</c:v>
                  </c:pt>
                  <c:pt idx="3">
                    <c:v>0.22256620202922694</c:v>
                  </c:pt>
                  <c:pt idx="4">
                    <c:v>0.17644955212310637</c:v>
                  </c:pt>
                  <c:pt idx="5">
                    <c:v>0.12487136238088042</c:v>
                  </c:pt>
                  <c:pt idx="6">
                    <c:v>9.8479512009932269E-2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Sheet1!$R$7:$X$7</c:f>
              <c:strCache>
                <c:ptCount val="7"/>
                <c:pt idx="0">
                  <c:v>control</c:v>
                </c:pt>
                <c:pt idx="1">
                  <c:v>control+ Cur Deriv</c:v>
                </c:pt>
                <c:pt idx="2">
                  <c:v>Diabetic</c:v>
                </c:pt>
                <c:pt idx="3">
                  <c:v>Diabetic+Cur Deriv</c:v>
                </c:pt>
                <c:pt idx="4">
                  <c:v>Diabetic + pure Cur</c:v>
                </c:pt>
                <c:pt idx="5">
                  <c:v>Diabetic + ZnPP</c:v>
                </c:pt>
                <c:pt idx="6">
                  <c:v>Diabetic+Cur Deriv+ZnPP</c:v>
                </c:pt>
              </c:strCache>
            </c:strRef>
          </c:cat>
          <c:val>
            <c:numRef>
              <c:f>Sheet1!$R$8:$X$8</c:f>
              <c:numCache>
                <c:formatCode>General</c:formatCode>
                <c:ptCount val="7"/>
                <c:pt idx="0">
                  <c:v>1.105</c:v>
                </c:pt>
                <c:pt idx="1">
                  <c:v>1.58</c:v>
                </c:pt>
                <c:pt idx="2">
                  <c:v>0.47500000000000031</c:v>
                </c:pt>
                <c:pt idx="3">
                  <c:v>0.8075</c:v>
                </c:pt>
                <c:pt idx="4">
                  <c:v>0.71700000000000064</c:v>
                </c:pt>
                <c:pt idx="5">
                  <c:v>0.29750000000000032</c:v>
                </c:pt>
                <c:pt idx="6">
                  <c:v>0.60124999999999995</c:v>
                </c:pt>
              </c:numCache>
            </c:numRef>
          </c:val>
        </c:ser>
        <c:axId val="79674752"/>
        <c:axId val="79770752"/>
      </c:barChart>
      <c:catAx>
        <c:axId val="79674752"/>
        <c:scaling>
          <c:orientation val="minMax"/>
        </c:scaling>
        <c:axPos val="b"/>
        <c:tickLblPos val="nextTo"/>
        <c:crossAx val="79770752"/>
        <c:crosses val="autoZero"/>
        <c:auto val="1"/>
        <c:lblAlgn val="ctr"/>
        <c:lblOffset val="100"/>
      </c:catAx>
      <c:valAx>
        <c:axId val="7977075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plasma insulin (µg/L)</a:t>
                </a:r>
              </a:p>
            </c:rich>
          </c:tx>
          <c:layout/>
        </c:title>
        <c:numFmt formatCode="General" sourceLinked="1"/>
        <c:tickLblPos val="nextTo"/>
        <c:crossAx val="7967475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400"/>
            </a:pPr>
            <a:r>
              <a:rPr lang="en-US" sz="2400" dirty="0">
                <a:solidFill>
                  <a:srgbClr val="FFFF00"/>
                </a:solidFill>
              </a:rPr>
              <a:t>HO-activity in pancreas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6"/>
            </a:solidFill>
          </c:spPr>
          <c:errBars>
            <c:errBarType val="plus"/>
            <c:errValType val="cust"/>
            <c:plus>
              <c:numRef>
                <c:f>Sheet1!$S$37:$Y$37</c:f>
                <c:numCache>
                  <c:formatCode>General</c:formatCode>
                  <c:ptCount val="7"/>
                  <c:pt idx="0">
                    <c:v>156.60079668957482</c:v>
                  </c:pt>
                  <c:pt idx="1">
                    <c:v>153.71691152533779</c:v>
                  </c:pt>
                  <c:pt idx="2">
                    <c:v>204.78647416272401</c:v>
                  </c:pt>
                  <c:pt idx="3">
                    <c:v>208.068283777912</c:v>
                  </c:pt>
                  <c:pt idx="4">
                    <c:v>201.10804171997808</c:v>
                  </c:pt>
                  <c:pt idx="5">
                    <c:v>119.33596033288212</c:v>
                  </c:pt>
                  <c:pt idx="6">
                    <c:v>110.14398044637495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Sheet1!$S$35:$Y$35</c:f>
              <c:strCache>
                <c:ptCount val="7"/>
                <c:pt idx="0">
                  <c:v>control</c:v>
                </c:pt>
                <c:pt idx="1">
                  <c:v>control+ Cur Deriv</c:v>
                </c:pt>
                <c:pt idx="2">
                  <c:v>Diabetic</c:v>
                </c:pt>
                <c:pt idx="3">
                  <c:v>Diabetic+Cur Deriv</c:v>
                </c:pt>
                <c:pt idx="4">
                  <c:v>Diabetic + pure Cur</c:v>
                </c:pt>
                <c:pt idx="5">
                  <c:v>Diabetic + ZnPP</c:v>
                </c:pt>
                <c:pt idx="6">
                  <c:v>Diabetic+Cur Deriv+ZnPP</c:v>
                </c:pt>
              </c:strCache>
            </c:strRef>
          </c:cat>
          <c:val>
            <c:numRef>
              <c:f>Sheet1!$S$36:$Y$36</c:f>
              <c:numCache>
                <c:formatCode>General</c:formatCode>
                <c:ptCount val="7"/>
                <c:pt idx="0">
                  <c:v>857.14285714285711</c:v>
                </c:pt>
                <c:pt idx="1">
                  <c:v>1093</c:v>
                </c:pt>
                <c:pt idx="2">
                  <c:v>1287.5</c:v>
                </c:pt>
                <c:pt idx="3">
                  <c:v>1853.125</c:v>
                </c:pt>
                <c:pt idx="4">
                  <c:v>1535</c:v>
                </c:pt>
                <c:pt idx="5">
                  <c:v>918.75</c:v>
                </c:pt>
                <c:pt idx="6">
                  <c:v>1390.625</c:v>
                </c:pt>
              </c:numCache>
            </c:numRef>
          </c:val>
        </c:ser>
        <c:axId val="60680832"/>
        <c:axId val="79332480"/>
      </c:barChart>
      <c:catAx>
        <c:axId val="6068083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9332480"/>
        <c:crosses val="autoZero"/>
        <c:auto val="1"/>
        <c:lblAlgn val="ctr"/>
        <c:lblOffset val="100"/>
      </c:catAx>
      <c:valAx>
        <c:axId val="7933248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HO activity (pmol bilirubin/mg protein /hr</a:t>
                </a:r>
              </a:p>
            </c:rich>
          </c:tx>
          <c:layout>
            <c:manualLayout>
              <c:xMode val="edge"/>
              <c:yMode val="edge"/>
              <c:x val="3.0492030492030493E-2"/>
              <c:y val="9.5831050783546728E-2"/>
            </c:manualLayout>
          </c:layout>
        </c:title>
        <c:numFmt formatCode="General" sourceLinked="1"/>
        <c:tickLblPos val="nextTo"/>
        <c:crossAx val="60680832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3200">
                <a:solidFill>
                  <a:srgbClr val="FFFF00"/>
                </a:solidFill>
              </a:defRPr>
            </a:pPr>
            <a:r>
              <a:rPr lang="en-US" sz="2400" dirty="0">
                <a:solidFill>
                  <a:srgbClr val="FFFF00"/>
                </a:solidFill>
              </a:rPr>
              <a:t>HO-activity in heart </a:t>
            </a:r>
          </a:p>
        </c:rich>
      </c:tx>
      <c:layout>
        <c:manualLayout>
          <c:xMode val="edge"/>
          <c:yMode val="edge"/>
          <c:x val="0.32767155152112293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F79646"/>
            </a:solidFill>
          </c:spPr>
          <c:errBars>
            <c:errBarType val="plus"/>
            <c:errValType val="cust"/>
            <c:plus>
              <c:numRef>
                <c:f>Sheet1!$A$36:$G$36</c:f>
                <c:numCache>
                  <c:formatCode>General</c:formatCode>
                  <c:ptCount val="7"/>
                  <c:pt idx="0">
                    <c:v>63.009825386507032</c:v>
                  </c:pt>
                  <c:pt idx="1">
                    <c:v>82.274945558576078</c:v>
                  </c:pt>
                  <c:pt idx="2">
                    <c:v>90.553851381374173</c:v>
                  </c:pt>
                  <c:pt idx="3">
                    <c:v>117.83008347374016</c:v>
                  </c:pt>
                  <c:pt idx="4">
                    <c:v>148.41383583300652</c:v>
                  </c:pt>
                  <c:pt idx="5">
                    <c:v>125.77616172050591</c:v>
                  </c:pt>
                  <c:pt idx="6">
                    <c:v>214.53854132599631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Sheet1!$A$34:$G$34</c:f>
              <c:strCache>
                <c:ptCount val="7"/>
                <c:pt idx="0">
                  <c:v>control</c:v>
                </c:pt>
                <c:pt idx="1">
                  <c:v>control+ Cur Deriv</c:v>
                </c:pt>
                <c:pt idx="2">
                  <c:v>Diabetic</c:v>
                </c:pt>
                <c:pt idx="3">
                  <c:v>Diabetic+Cur Deriv</c:v>
                </c:pt>
                <c:pt idx="4">
                  <c:v>Diabetic + pure Cur</c:v>
                </c:pt>
                <c:pt idx="5">
                  <c:v>Diabetic + ZnPP</c:v>
                </c:pt>
                <c:pt idx="6">
                  <c:v>Diabetic+Cur Deriv+ZnPP</c:v>
                </c:pt>
              </c:strCache>
            </c:strRef>
          </c:cat>
          <c:val>
            <c:numRef>
              <c:f>Sheet1!$A$35:$G$35</c:f>
              <c:numCache>
                <c:formatCode>General</c:formatCode>
                <c:ptCount val="7"/>
                <c:pt idx="0">
                  <c:v>544.28571428571433</c:v>
                </c:pt>
                <c:pt idx="1">
                  <c:v>739.5</c:v>
                </c:pt>
                <c:pt idx="2">
                  <c:v>1060</c:v>
                </c:pt>
                <c:pt idx="3">
                  <c:v>1593.75</c:v>
                </c:pt>
                <c:pt idx="4">
                  <c:v>1206</c:v>
                </c:pt>
                <c:pt idx="5">
                  <c:v>793.75</c:v>
                </c:pt>
                <c:pt idx="6">
                  <c:v>1393.75</c:v>
                </c:pt>
              </c:numCache>
            </c:numRef>
          </c:val>
        </c:ser>
        <c:axId val="79834112"/>
        <c:axId val="79844096"/>
      </c:barChart>
      <c:catAx>
        <c:axId val="7983411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9844096"/>
        <c:crosses val="autoZero"/>
        <c:auto val="1"/>
        <c:lblAlgn val="ctr"/>
        <c:lblOffset val="100"/>
      </c:catAx>
      <c:valAx>
        <c:axId val="7984409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HO -activity (pmol bilirubin/mg protein /hr)</a:t>
                </a:r>
              </a:p>
            </c:rich>
          </c:tx>
          <c:layout/>
        </c:title>
        <c:numFmt formatCode="General" sourceLinked="1"/>
        <c:tickLblPos val="nextTo"/>
        <c:crossAx val="79834112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autoTitleDeleted val="1"/>
    <c:plotArea>
      <c:layout>
        <c:manualLayout>
          <c:layoutTarget val="inner"/>
          <c:xMode val="edge"/>
          <c:yMode val="edge"/>
          <c:x val="0.11833109090211974"/>
          <c:y val="4.6142444698126374E-2"/>
          <c:w val="0.83169086779238699"/>
          <c:h val="0.50190514545907661"/>
        </c:manualLayout>
      </c:layout>
      <c:barChart>
        <c:barDir val="col"/>
        <c:grouping val="clustered"/>
        <c:ser>
          <c:idx val="0"/>
          <c:order val="0"/>
          <c:errBars>
            <c:errBarType val="plus"/>
            <c:errValType val="cust"/>
            <c:plus>
              <c:numRef>
                <c:f>Sheet1!$B$3:$H$3</c:f>
                <c:numCache>
                  <c:formatCode>General</c:formatCode>
                  <c:ptCount val="7"/>
                  <c:pt idx="0">
                    <c:v>6.6199999999999966</c:v>
                  </c:pt>
                  <c:pt idx="1">
                    <c:v>5.74</c:v>
                  </c:pt>
                  <c:pt idx="2">
                    <c:v>4.84</c:v>
                  </c:pt>
                  <c:pt idx="3">
                    <c:v>8.8000000000000007</c:v>
                  </c:pt>
                  <c:pt idx="4">
                    <c:v>6.5</c:v>
                  </c:pt>
                  <c:pt idx="5">
                    <c:v>5.58</c:v>
                  </c:pt>
                  <c:pt idx="6">
                    <c:v>4.67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Sheet1!$B$1:$H$1</c:f>
              <c:strCache>
                <c:ptCount val="7"/>
                <c:pt idx="0">
                  <c:v>control</c:v>
                </c:pt>
                <c:pt idx="1">
                  <c:v>control+curc deriv</c:v>
                </c:pt>
                <c:pt idx="2">
                  <c:v>Diabetic</c:v>
                </c:pt>
                <c:pt idx="3">
                  <c:v>Diabetic +Curc deriv</c:v>
                </c:pt>
                <c:pt idx="4">
                  <c:v>Diabetic +  Pure Curcumin</c:v>
                </c:pt>
                <c:pt idx="5">
                  <c:v>Diabetic + Inhibitor</c:v>
                </c:pt>
                <c:pt idx="6">
                  <c:v>Diabetic + Inhibitor+Curc deriv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166.33</c:v>
                </c:pt>
                <c:pt idx="1">
                  <c:v>172.8</c:v>
                </c:pt>
                <c:pt idx="2">
                  <c:v>122.5</c:v>
                </c:pt>
                <c:pt idx="3">
                  <c:v>149</c:v>
                </c:pt>
                <c:pt idx="4">
                  <c:v>139</c:v>
                </c:pt>
                <c:pt idx="5">
                  <c:v>118</c:v>
                </c:pt>
                <c:pt idx="6">
                  <c:v>139.6</c:v>
                </c:pt>
              </c:numCache>
            </c:numRef>
          </c:val>
        </c:ser>
        <c:axId val="60744832"/>
        <c:axId val="60746368"/>
      </c:barChart>
      <c:catAx>
        <c:axId val="60744832"/>
        <c:scaling>
          <c:orientation val="minMax"/>
        </c:scaling>
        <c:axPos val="b"/>
        <c:tickLblPos val="nextTo"/>
        <c:crossAx val="60746368"/>
        <c:crosses val="autoZero"/>
        <c:auto val="1"/>
        <c:lblAlgn val="ctr"/>
        <c:lblOffset val="100"/>
      </c:catAx>
      <c:valAx>
        <c:axId val="6074636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Heart rate ( beats/min)</a:t>
                </a:r>
              </a:p>
            </c:rich>
          </c:tx>
          <c:layout>
            <c:manualLayout>
              <c:xMode val="edge"/>
              <c:yMode val="edge"/>
              <c:x val="0"/>
              <c:y val="0.11613160503813097"/>
            </c:manualLayout>
          </c:layout>
        </c:title>
        <c:numFmt formatCode="General" sourceLinked="1"/>
        <c:tickLblPos val="nextTo"/>
        <c:crossAx val="607448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3200" dirty="0">
                <a:solidFill>
                  <a:srgbClr val="FFFF00"/>
                </a:solidFill>
              </a:rPr>
              <a:t>LVDP</a:t>
            </a:r>
          </a:p>
        </c:rich>
      </c:tx>
      <c:layout>
        <c:manualLayout>
          <c:xMode val="edge"/>
          <c:yMode val="edge"/>
          <c:x val="0.41086702844576861"/>
          <c:y val="6.6666666666666714E-3"/>
        </c:manualLayout>
      </c:layout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F79646"/>
            </a:solidFill>
          </c:spPr>
          <c:errBars>
            <c:errBarType val="plus"/>
            <c:errValType val="cust"/>
            <c:plus>
              <c:numRef>
                <c:f>Sheet1!$B$59:$H$59</c:f>
                <c:numCache>
                  <c:formatCode>General</c:formatCode>
                  <c:ptCount val="7"/>
                  <c:pt idx="0">
                    <c:v>5.34</c:v>
                  </c:pt>
                  <c:pt idx="1">
                    <c:v>4.7</c:v>
                  </c:pt>
                  <c:pt idx="2">
                    <c:v>6.03</c:v>
                  </c:pt>
                  <c:pt idx="3">
                    <c:v>4.4700000000000024</c:v>
                  </c:pt>
                  <c:pt idx="4">
                    <c:v>5.2700000000000014</c:v>
                  </c:pt>
                  <c:pt idx="5">
                    <c:v>4.5999999999999996</c:v>
                  </c:pt>
                  <c:pt idx="6">
                    <c:v>4.1399999999999997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Sheet1!$B$57:$H$57</c:f>
              <c:strCache>
                <c:ptCount val="7"/>
                <c:pt idx="0">
                  <c:v>control</c:v>
                </c:pt>
                <c:pt idx="1">
                  <c:v>control+curc deriv</c:v>
                </c:pt>
                <c:pt idx="2">
                  <c:v>Diabetic</c:v>
                </c:pt>
                <c:pt idx="3">
                  <c:v>Diabetic +Curc deriv</c:v>
                </c:pt>
                <c:pt idx="4">
                  <c:v>Diabetic +  Pure Curcumin</c:v>
                </c:pt>
                <c:pt idx="5">
                  <c:v>Diabetic + Inhibitor</c:v>
                </c:pt>
                <c:pt idx="6">
                  <c:v>Diabetic + Inhibitor+Curc deriv</c:v>
                </c:pt>
              </c:strCache>
            </c:strRef>
          </c:cat>
          <c:val>
            <c:numRef>
              <c:f>Sheet1!$B$58:$H$58</c:f>
              <c:numCache>
                <c:formatCode>General</c:formatCode>
                <c:ptCount val="7"/>
                <c:pt idx="0">
                  <c:v>92</c:v>
                </c:pt>
                <c:pt idx="1">
                  <c:v>93.3</c:v>
                </c:pt>
                <c:pt idx="2">
                  <c:v>59</c:v>
                </c:pt>
                <c:pt idx="3">
                  <c:v>75</c:v>
                </c:pt>
                <c:pt idx="4">
                  <c:v>70.599999999999994</c:v>
                </c:pt>
                <c:pt idx="5">
                  <c:v>57</c:v>
                </c:pt>
                <c:pt idx="6">
                  <c:v>73</c:v>
                </c:pt>
              </c:numCache>
            </c:numRef>
          </c:val>
        </c:ser>
        <c:axId val="79603584"/>
        <c:axId val="79791232"/>
      </c:barChart>
      <c:catAx>
        <c:axId val="7960358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9791232"/>
        <c:crosses val="autoZero"/>
        <c:auto val="1"/>
        <c:lblAlgn val="ctr"/>
        <c:lblOffset val="100"/>
      </c:catAx>
      <c:valAx>
        <c:axId val="7979123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400" b="1"/>
                </a:pPr>
                <a:r>
                  <a:rPr lang="en-US" sz="1400" b="1" dirty="0"/>
                  <a:t>LVDP (</a:t>
                </a:r>
                <a:r>
                  <a:rPr lang="en-US" sz="1400" b="1" dirty="0" smtClean="0"/>
                  <a:t>mmHg</a:t>
                </a:r>
                <a:r>
                  <a:rPr lang="en-US" sz="1400" b="1" dirty="0"/>
                  <a:t>)</a:t>
                </a:r>
              </a:p>
            </c:rich>
          </c:tx>
          <c:layout/>
        </c:title>
        <c:numFmt formatCode="General" sourceLinked="1"/>
        <c:tickLblPos val="nextTo"/>
        <c:crossAx val="79603584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ar-EG"/>
            </a:pPr>
            <a:r>
              <a:rPr lang="en-US" sz="3200" dirty="0">
                <a:solidFill>
                  <a:srgbClr val="FFFF00"/>
                </a:solidFill>
              </a:rPr>
              <a:t>LV </a:t>
            </a:r>
            <a:r>
              <a:rPr lang="en-US" sz="3200" dirty="0" err="1">
                <a:solidFill>
                  <a:srgbClr val="FFFF00"/>
                </a:solidFill>
              </a:rPr>
              <a:t>dp</a:t>
            </a:r>
            <a:r>
              <a:rPr lang="en-US" sz="3200" dirty="0">
                <a:solidFill>
                  <a:srgbClr val="FFFF00"/>
                </a:solidFill>
              </a:rPr>
              <a:t>/</a:t>
            </a:r>
            <a:r>
              <a:rPr lang="en-US" sz="3200" dirty="0" err="1">
                <a:solidFill>
                  <a:srgbClr val="FFFF00"/>
                </a:solidFill>
              </a:rPr>
              <a:t>dt</a:t>
            </a:r>
            <a:endParaRPr lang="en-US" sz="3200" dirty="0">
              <a:solidFill>
                <a:srgbClr val="FFFF00"/>
              </a:solidFill>
            </a:endParaRPr>
          </a:p>
        </c:rich>
      </c:tx>
      <c:layout>
        <c:manualLayout>
          <c:xMode val="edge"/>
          <c:yMode val="edge"/>
          <c:x val="0.15761351182038946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6"/>
            </a:solidFill>
          </c:spPr>
          <c:errBars>
            <c:errBarType val="plus"/>
            <c:errValType val="cust"/>
            <c:plus>
              <c:numRef>
                <c:f>Sheet1!$B$103:$H$103</c:f>
                <c:numCache>
                  <c:formatCode>General</c:formatCode>
                  <c:ptCount val="7"/>
                  <c:pt idx="0">
                    <c:v>7.38</c:v>
                  </c:pt>
                  <c:pt idx="1">
                    <c:v>7.25</c:v>
                  </c:pt>
                  <c:pt idx="2">
                    <c:v>9.3800000000000008</c:v>
                  </c:pt>
                  <c:pt idx="3">
                    <c:v>5.24</c:v>
                  </c:pt>
                  <c:pt idx="4">
                    <c:v>5.25</c:v>
                  </c:pt>
                  <c:pt idx="5">
                    <c:v>8.6399999999999988</c:v>
                  </c:pt>
                  <c:pt idx="6">
                    <c:v>8.4700000000000006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Sheet1!$B$101:$H$101</c:f>
              <c:strCache>
                <c:ptCount val="7"/>
                <c:pt idx="0">
                  <c:v>control</c:v>
                </c:pt>
                <c:pt idx="1">
                  <c:v>control+curc deriv</c:v>
                </c:pt>
                <c:pt idx="2">
                  <c:v>Diabetic</c:v>
                </c:pt>
                <c:pt idx="3">
                  <c:v>Diabetic +Curc deriv</c:v>
                </c:pt>
                <c:pt idx="4">
                  <c:v>Diabetic +  Pure Curcumin</c:v>
                </c:pt>
                <c:pt idx="5">
                  <c:v>Diabetic + Inhibitor</c:v>
                </c:pt>
                <c:pt idx="6">
                  <c:v>Diabetic + Inhibitor+Curc deriv</c:v>
                </c:pt>
              </c:strCache>
            </c:strRef>
          </c:cat>
          <c:val>
            <c:numRef>
              <c:f>Sheet1!$B$102:$H$102</c:f>
              <c:numCache>
                <c:formatCode>General</c:formatCode>
                <c:ptCount val="7"/>
                <c:pt idx="0">
                  <c:v>139.16</c:v>
                </c:pt>
                <c:pt idx="1">
                  <c:v>137.66</c:v>
                </c:pt>
                <c:pt idx="2">
                  <c:v>101.16</c:v>
                </c:pt>
                <c:pt idx="3">
                  <c:v>134.33000000000001</c:v>
                </c:pt>
                <c:pt idx="4">
                  <c:v>133</c:v>
                </c:pt>
                <c:pt idx="5">
                  <c:v>94.33</c:v>
                </c:pt>
                <c:pt idx="6">
                  <c:v>128.66</c:v>
                </c:pt>
              </c:numCache>
            </c:numRef>
          </c:val>
        </c:ser>
        <c:axId val="80441728"/>
        <c:axId val="80443264"/>
      </c:barChart>
      <c:catAx>
        <c:axId val="80441728"/>
        <c:scaling>
          <c:orientation val="minMax"/>
        </c:scaling>
        <c:axPos val="b"/>
        <c:tickLblPos val="nextTo"/>
        <c:txPr>
          <a:bodyPr/>
          <a:lstStyle/>
          <a:p>
            <a:pPr>
              <a:defRPr lang="ar-EG" sz="1200"/>
            </a:pPr>
            <a:endParaRPr lang="en-US"/>
          </a:p>
        </c:txPr>
        <c:crossAx val="80443264"/>
        <c:crosses val="autoZero"/>
        <c:auto val="1"/>
        <c:lblAlgn val="ctr"/>
        <c:lblOffset val="100"/>
      </c:catAx>
      <c:valAx>
        <c:axId val="8044326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ar-EG" sz="1400"/>
                </a:pPr>
                <a:r>
                  <a:rPr lang="en-US" sz="1400"/>
                  <a:t>LV dp/dt (mmHg/sec)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ar-EG"/>
            </a:pPr>
            <a:endParaRPr lang="en-US"/>
          </a:p>
        </c:txPr>
        <c:crossAx val="80441728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3200" dirty="0">
                <a:solidFill>
                  <a:srgbClr val="FFFF00"/>
                </a:solidFill>
              </a:rPr>
              <a:t>SBP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6"/>
            </a:solidFill>
          </c:spPr>
          <c:errBars>
            <c:errBarType val="plus"/>
            <c:errValType val="cust"/>
            <c:plus>
              <c:numRef>
                <c:f>Sheet1!$B$79:$H$79</c:f>
                <c:numCache>
                  <c:formatCode>General</c:formatCode>
                  <c:ptCount val="7"/>
                  <c:pt idx="0">
                    <c:v>7.99</c:v>
                  </c:pt>
                  <c:pt idx="1">
                    <c:v>8.0500000000000007</c:v>
                  </c:pt>
                  <c:pt idx="2">
                    <c:v>6.9</c:v>
                  </c:pt>
                  <c:pt idx="3">
                    <c:v>7.7</c:v>
                  </c:pt>
                  <c:pt idx="4">
                    <c:v>6.9</c:v>
                  </c:pt>
                  <c:pt idx="5">
                    <c:v>6.1499999999999995</c:v>
                  </c:pt>
                  <c:pt idx="6">
                    <c:v>4.5999999999999996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Sheet1!$B$77:$H$77</c:f>
              <c:strCache>
                <c:ptCount val="7"/>
                <c:pt idx="0">
                  <c:v>control</c:v>
                </c:pt>
                <c:pt idx="1">
                  <c:v>control+curc deriv</c:v>
                </c:pt>
                <c:pt idx="2">
                  <c:v>Diabetic</c:v>
                </c:pt>
                <c:pt idx="3">
                  <c:v>Diabetic +Curc deriv</c:v>
                </c:pt>
                <c:pt idx="4">
                  <c:v>Diabetic +  Pure Curcumin</c:v>
                </c:pt>
                <c:pt idx="5">
                  <c:v>Diabetic + Inhibitor</c:v>
                </c:pt>
                <c:pt idx="6">
                  <c:v>Diabetic + Inhibitor+Curc deriv</c:v>
                </c:pt>
              </c:strCache>
            </c:strRef>
          </c:cat>
          <c:val>
            <c:numRef>
              <c:f>Sheet1!$B$78:$H$78</c:f>
              <c:numCache>
                <c:formatCode>General</c:formatCode>
                <c:ptCount val="7"/>
                <c:pt idx="0">
                  <c:v>118.33</c:v>
                </c:pt>
                <c:pt idx="1">
                  <c:v>121</c:v>
                </c:pt>
                <c:pt idx="2">
                  <c:v>145.30000000000001</c:v>
                </c:pt>
                <c:pt idx="3">
                  <c:v>128</c:v>
                </c:pt>
                <c:pt idx="4">
                  <c:v>130</c:v>
                </c:pt>
                <c:pt idx="5">
                  <c:v>146.6</c:v>
                </c:pt>
                <c:pt idx="6">
                  <c:v>130</c:v>
                </c:pt>
              </c:numCache>
            </c:numRef>
          </c:val>
        </c:ser>
        <c:axId val="80570240"/>
        <c:axId val="80571776"/>
      </c:barChart>
      <c:catAx>
        <c:axId val="8057024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0571776"/>
        <c:crosses val="autoZero"/>
        <c:auto val="1"/>
        <c:lblAlgn val="ctr"/>
        <c:lblOffset val="100"/>
      </c:catAx>
      <c:valAx>
        <c:axId val="8057177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400" b="1"/>
                </a:pPr>
                <a:r>
                  <a:rPr lang="en-US" sz="1400" b="1" dirty="0"/>
                  <a:t>SBP (</a:t>
                </a:r>
                <a:r>
                  <a:rPr lang="en-US" sz="1400" b="1" dirty="0" smtClean="0"/>
                  <a:t>mmHg</a:t>
                </a:r>
                <a:r>
                  <a:rPr lang="en-US" sz="1400" b="1" dirty="0"/>
                  <a:t>)</a:t>
                </a:r>
              </a:p>
            </c:rich>
          </c:tx>
          <c:layout/>
        </c:title>
        <c:numFmt formatCode="General" sourceLinked="1"/>
        <c:tickLblPos val="nextTo"/>
        <c:crossAx val="80570240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title>
      <c:tx>
        <c:rich>
          <a:bodyPr/>
          <a:lstStyle/>
          <a:p>
            <a:pPr>
              <a:defRPr/>
            </a:pPr>
            <a:r>
              <a:rPr lang="en-US" sz="2800" dirty="0">
                <a:solidFill>
                  <a:srgbClr val="FFFF00"/>
                </a:solidFill>
              </a:rPr>
              <a:t>p300 gene expression in heart</a:t>
            </a:r>
          </a:p>
        </c:rich>
      </c:tx>
      <c:layout>
        <c:manualLayout>
          <c:xMode val="edge"/>
          <c:yMode val="edge"/>
          <c:x val="0.30122576282829938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errBars>
            <c:errBarType val="plus"/>
            <c:errValType val="cust"/>
            <c:plus>
              <c:numRef>
                <c:f>Sheet1!$B$81:$H$81</c:f>
                <c:numCache>
                  <c:formatCode>General</c:formatCode>
                  <c:ptCount val="7"/>
                  <c:pt idx="0">
                    <c:v>2.3229701840941187E-2</c:v>
                  </c:pt>
                  <c:pt idx="1">
                    <c:v>3.6764868496372415E-2</c:v>
                  </c:pt>
                  <c:pt idx="2">
                    <c:v>8.7552079739241298E-2</c:v>
                  </c:pt>
                  <c:pt idx="3">
                    <c:v>4.3078002341268386E-2</c:v>
                  </c:pt>
                  <c:pt idx="4">
                    <c:v>7.8929222865946794E-2</c:v>
                  </c:pt>
                  <c:pt idx="5">
                    <c:v>0.13077454699924287</c:v>
                  </c:pt>
                  <c:pt idx="6">
                    <c:v>6.6080983865038592E-2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Sheet1!$B$79:$H$79</c:f>
              <c:strCache>
                <c:ptCount val="7"/>
                <c:pt idx="0">
                  <c:v>control</c:v>
                </c:pt>
                <c:pt idx="1">
                  <c:v>control+curcumin deriv</c:v>
                </c:pt>
                <c:pt idx="2">
                  <c:v>Diabetics</c:v>
                </c:pt>
                <c:pt idx="3">
                  <c:v>Diabetic +curc deriv</c:v>
                </c:pt>
                <c:pt idx="4">
                  <c:v>Diabetic+pure curc</c:v>
                </c:pt>
                <c:pt idx="5">
                  <c:v>Diabetic+ZnPP</c:v>
                </c:pt>
                <c:pt idx="6">
                  <c:v>Diabetic+ZnPP+Cur</c:v>
                </c:pt>
              </c:strCache>
            </c:strRef>
          </c:cat>
          <c:val>
            <c:numRef>
              <c:f>Sheet1!$B$80:$H$80</c:f>
              <c:numCache>
                <c:formatCode>General</c:formatCode>
                <c:ptCount val="7"/>
                <c:pt idx="0">
                  <c:v>0.24457142857143033</c:v>
                </c:pt>
                <c:pt idx="1">
                  <c:v>0.21710000000000004</c:v>
                </c:pt>
                <c:pt idx="2">
                  <c:v>0.85583333333333755</c:v>
                </c:pt>
                <c:pt idx="3">
                  <c:v>0.47700000000000031</c:v>
                </c:pt>
                <c:pt idx="4">
                  <c:v>0.5065999999999995</c:v>
                </c:pt>
                <c:pt idx="5">
                  <c:v>0.79362499999999991</c:v>
                </c:pt>
                <c:pt idx="6">
                  <c:v>0.52587499999999998</c:v>
                </c:pt>
              </c:numCache>
            </c:numRef>
          </c:val>
        </c:ser>
        <c:axId val="80451840"/>
        <c:axId val="80575104"/>
      </c:barChart>
      <c:catAx>
        <c:axId val="80451840"/>
        <c:scaling>
          <c:orientation val="minMax"/>
        </c:scaling>
        <c:axPos val="b"/>
        <c:tickLblPos val="nextTo"/>
        <c:crossAx val="80575104"/>
        <c:crosses val="autoZero"/>
        <c:auto val="1"/>
        <c:lblAlgn val="ctr"/>
        <c:lblOffset val="100"/>
      </c:catAx>
      <c:valAx>
        <c:axId val="8057510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Ratio( </a:t>
                </a:r>
                <a:r>
                  <a:rPr lang="en-US" dirty="0">
                    <a:solidFill>
                      <a:srgbClr val="FFFF00"/>
                    </a:solidFill>
                  </a:rPr>
                  <a:t>p300/</a:t>
                </a:r>
                <a:r>
                  <a:rPr lang="el-GR" dirty="0">
                    <a:solidFill>
                      <a:srgbClr val="FFFF00"/>
                    </a:solidFill>
                  </a:rPr>
                  <a:t>β-</a:t>
                </a:r>
                <a:r>
                  <a:rPr lang="en-US" dirty="0" err="1">
                    <a:solidFill>
                      <a:srgbClr val="FFFF00"/>
                    </a:solidFill>
                  </a:rPr>
                  <a:t>actin</a:t>
                </a:r>
                <a:r>
                  <a:rPr lang="en-US" dirty="0">
                    <a:solidFill>
                      <a:srgbClr val="FFFF00"/>
                    </a:solidFill>
                  </a:rPr>
                  <a:t>)</a:t>
                </a:r>
              </a:p>
            </c:rich>
          </c:tx>
          <c:layout/>
        </c:title>
        <c:numFmt formatCode="General" sourceLinked="1"/>
        <c:tickLblPos val="nextTo"/>
        <c:crossAx val="804518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0.05446</cdr:x>
      <cdr:y>0.10423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0" y="0"/>
          <a:ext cx="299762" cy="38345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47573-60F0-4448-BD89-D59EC423A9FD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FD4D6-0B45-4967-AB1C-D90950EB13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FD4D6-0B45-4967-AB1C-D90950EB136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535D4-2636-4440-AFAE-2C2DC3403F5A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3E74-D6BE-442F-8E66-41DD90AA5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535D4-2636-4440-AFAE-2C2DC3403F5A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3E74-D6BE-442F-8E66-41DD90AA5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535D4-2636-4440-AFAE-2C2DC3403F5A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3E74-D6BE-442F-8E66-41DD90AA5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535D4-2636-4440-AFAE-2C2DC3403F5A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3E74-D6BE-442F-8E66-41DD90AA5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535D4-2636-4440-AFAE-2C2DC3403F5A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3E74-D6BE-442F-8E66-41DD90AA5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535D4-2636-4440-AFAE-2C2DC3403F5A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3E74-D6BE-442F-8E66-41DD90AA5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535D4-2636-4440-AFAE-2C2DC3403F5A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3E74-D6BE-442F-8E66-41DD90AA5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535D4-2636-4440-AFAE-2C2DC3403F5A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3E74-D6BE-442F-8E66-41DD90AA5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535D4-2636-4440-AFAE-2C2DC3403F5A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3E74-D6BE-442F-8E66-41DD90AA5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535D4-2636-4440-AFAE-2C2DC3403F5A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3E74-D6BE-442F-8E66-41DD90AA5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535D4-2636-4440-AFAE-2C2DC3403F5A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3E74-D6BE-442F-8E66-41DD90AA5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535D4-2636-4440-AFAE-2C2DC3403F5A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A3E74-D6BE-442F-8E66-41DD90AA5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893961"/>
          </a:xfrm>
        </p:spPr>
        <p:txBody>
          <a:bodyPr>
            <a:no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Signaling mechanisms of water soluble </a:t>
            </a:r>
            <a:r>
              <a:rPr lang="en-US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curcumin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derivative in diabetic cardiovascular complications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19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i="1" dirty="0" smtClean="0"/>
              <a:t> Abdel Aziz MT, El </a:t>
            </a:r>
            <a:r>
              <a:rPr lang="en-US" sz="2400" b="1" i="1" dirty="0" err="1" smtClean="0"/>
              <a:t>Ibrashy</a:t>
            </a:r>
            <a:r>
              <a:rPr lang="en-US" sz="2400" b="1" i="1" dirty="0" smtClean="0"/>
              <a:t> IN,  </a:t>
            </a:r>
            <a:r>
              <a:rPr lang="en-US" sz="2400" b="1" i="1" dirty="0" err="1" smtClean="0"/>
              <a:t>Mikhailidis</a:t>
            </a:r>
            <a:r>
              <a:rPr lang="en-US" sz="2400" b="1" i="1" dirty="0" smtClean="0"/>
              <a:t> DP,  </a:t>
            </a:r>
            <a:r>
              <a:rPr lang="en-US" sz="2400" b="1" i="1" dirty="0" err="1" smtClean="0"/>
              <a:t>Rezq</a:t>
            </a:r>
            <a:r>
              <a:rPr lang="en-US" sz="2400" b="1" i="1" dirty="0" smtClean="0"/>
              <a:t> AM, </a:t>
            </a:r>
            <a:r>
              <a:rPr lang="en-US" sz="2400" b="1" i="1" dirty="0" err="1" smtClean="0"/>
              <a:t>Wassef</a:t>
            </a:r>
            <a:r>
              <a:rPr lang="en-US" sz="2400" b="1" i="1" dirty="0" smtClean="0"/>
              <a:t> MA, </a:t>
            </a:r>
            <a:r>
              <a:rPr lang="en-US" sz="2400" b="1" i="1" dirty="0" err="1" smtClean="0"/>
              <a:t>Fouad</a:t>
            </a:r>
            <a:r>
              <a:rPr lang="en-US" sz="2400" b="1" i="1" dirty="0" smtClean="0"/>
              <a:t> HH,  Ahmed HH, </a:t>
            </a:r>
            <a:r>
              <a:rPr lang="en-US" sz="2400" b="1" i="1" dirty="0" err="1" smtClean="0"/>
              <a:t>Sabry</a:t>
            </a:r>
            <a:r>
              <a:rPr lang="en-US" sz="2400" b="1" i="1" dirty="0" smtClean="0"/>
              <a:t> DA, </a:t>
            </a:r>
            <a:r>
              <a:rPr lang="en-US" sz="2400" b="1" i="1" dirty="0" err="1" smtClean="0"/>
              <a:t>Almalky</a:t>
            </a:r>
            <a:r>
              <a:rPr lang="en-US" sz="2400" b="1" i="1" dirty="0" smtClean="0"/>
              <a:t> A, </a:t>
            </a:r>
            <a:r>
              <a:rPr lang="en-US" sz="2400" b="1" i="1" dirty="0" err="1" smtClean="0"/>
              <a:t>Shawky</a:t>
            </a:r>
            <a:r>
              <a:rPr lang="en-US" sz="2400" b="1" i="1" dirty="0" smtClean="0"/>
              <a:t> HM and  Hussein RE</a:t>
            </a:r>
            <a:endParaRPr lang="en-US" sz="2400" b="1" i="1" dirty="0"/>
          </a:p>
        </p:txBody>
      </p:sp>
      <p:pic>
        <p:nvPicPr>
          <p:cNvPr id="1030" name="Picture 6" descr="http://cdn.medindia.net/health-images/turmeric-heart-disea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068960"/>
            <a:ext cx="2880320" cy="17577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/>
              <a:t>P300 and </a:t>
            </a:r>
            <a:r>
              <a:rPr lang="en-US" sz="4800" b="1" i="1" dirty="0" err="1" smtClean="0"/>
              <a:t>Curcumin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06531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600" b="1" i="1" dirty="0" err="1" smtClean="0">
                <a:solidFill>
                  <a:srgbClr val="FFFF00"/>
                </a:solidFill>
              </a:rPr>
              <a:t>Curcumin</a:t>
            </a:r>
            <a:r>
              <a:rPr lang="en-US" sz="3600" b="1" i="1" dirty="0" smtClean="0">
                <a:solidFill>
                  <a:srgbClr val="FFFF00"/>
                </a:solidFill>
              </a:rPr>
              <a:t> has been reported to be an inhibitor of p300-HAT therefore; it may possess an effect in the prevention of cardiac hypertrophy and heart failure.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608513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Diferuloylmethane</a:t>
            </a:r>
            <a:r>
              <a:rPr lang="en-US" b="1" dirty="0" smtClean="0">
                <a:solidFill>
                  <a:srgbClr val="FFFF00"/>
                </a:solidFill>
              </a:rPr>
              <a:t>. </a:t>
            </a:r>
          </a:p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 is  a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nutraceutical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widely used  in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ayurvedic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medicine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3730" name="Picture 2" descr="http://www.precisionnutrition.com/wordpress/wp-content/uploads/2013/10/curcumi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5" y="2805410"/>
            <a:ext cx="6094118" cy="4052590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en-US" sz="4800" b="1" i="1" dirty="0" err="1" smtClean="0">
                <a:solidFill>
                  <a:srgbClr val="FFDE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Curcumin</a:t>
            </a:r>
            <a:endParaRPr lang="en-US" sz="4800" b="1" i="1" dirty="0" smtClean="0">
              <a:solidFill>
                <a:srgbClr val="FFDE7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3131840" y="1556792"/>
            <a:ext cx="3240360" cy="1562472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Curcumin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5975648" y="4293096"/>
            <a:ext cx="3168352" cy="1130424"/>
          </a:xfrm>
          <a:prstGeom prst="ellipse">
            <a:avLst/>
          </a:prstGeom>
          <a:solidFill>
            <a:srgbClr val="FFD653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Antioxidant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Oval 11"/>
          <p:cNvSpPr/>
          <p:nvPr/>
        </p:nvSpPr>
        <p:spPr>
          <a:xfrm>
            <a:off x="3347864" y="5561856"/>
            <a:ext cx="3168352" cy="1296144"/>
          </a:xfrm>
          <a:prstGeom prst="ellipse">
            <a:avLst/>
          </a:prstGeom>
          <a:solidFill>
            <a:srgbClr val="FFDE75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err="1" smtClean="0">
                <a:solidFill>
                  <a:schemeClr val="bg1"/>
                </a:solidFill>
              </a:rPr>
              <a:t>Antitumour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0" y="3933056"/>
            <a:ext cx="3744416" cy="1440160"/>
          </a:xfrm>
          <a:prstGeom prst="ellipse">
            <a:avLst/>
          </a:prstGeom>
          <a:solidFill>
            <a:srgbClr val="FFE285"/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bg1"/>
                </a:solidFill>
              </a:rPr>
              <a:t>anti-inflammatory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 rot="2795273">
            <a:off x="3409755" y="3061699"/>
            <a:ext cx="484632" cy="1172059"/>
          </a:xfrm>
          <a:prstGeom prst="downArrow">
            <a:avLst/>
          </a:prstGeom>
          <a:solidFill>
            <a:srgbClr val="9F9F9F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19459920">
            <a:off x="5948370" y="3172326"/>
            <a:ext cx="484632" cy="1172059"/>
          </a:xfrm>
          <a:prstGeom prst="downArrow">
            <a:avLst/>
          </a:prstGeom>
          <a:solidFill>
            <a:srgbClr val="9F9F9F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4644008" y="3356992"/>
            <a:ext cx="484632" cy="2016224"/>
          </a:xfrm>
          <a:prstGeom prst="downArrow">
            <a:avLst/>
          </a:prstGeom>
          <a:solidFill>
            <a:srgbClr val="9F9F9F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332656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Some of the most proven biomedical</a:t>
            </a:r>
          </a:p>
          <a:p>
            <a:pPr algn="ctr"/>
            <a:r>
              <a:rPr lang="en-US" sz="3200" b="1" dirty="0" smtClean="0"/>
              <a:t> effects of </a:t>
            </a:r>
            <a:r>
              <a:rPr lang="en-US" sz="3200" b="1" dirty="0" err="1" smtClean="0"/>
              <a:t>curcumin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err="1" smtClean="0">
                <a:solidFill>
                  <a:srgbClr val="FFD6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Curcumin</a:t>
            </a:r>
            <a:endParaRPr lang="en-US" sz="4800" i="1" dirty="0">
              <a:solidFill>
                <a:srgbClr val="FFD65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 anchor="ctr">
            <a:normAutofit/>
          </a:bodyPr>
          <a:lstStyle/>
          <a:p>
            <a:pPr algn="just">
              <a:buNone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protect</a:t>
            </a:r>
            <a:r>
              <a:rPr lang="ar-EG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against oxidative stress and  induce </a:t>
            </a:r>
            <a:r>
              <a:rPr lang="en-US" sz="3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heme</a:t>
            </a:r>
            <a:r>
              <a:rPr lang="en-US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oxygenase-1</a:t>
            </a:r>
            <a:r>
              <a:rPr lang="ar-EG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(HO-1) expression, which exerts </a:t>
            </a:r>
            <a:r>
              <a:rPr lang="en-US" sz="3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cytoprotective</a:t>
            </a:r>
            <a:r>
              <a:rPr lang="en-US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effects in</a:t>
            </a:r>
            <a:r>
              <a:rPr lang="ar-EG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mouse pancreatic beta-cells </a:t>
            </a:r>
            <a:r>
              <a:rPr lang="en-US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400" b="1" i="1" dirty="0" err="1" smtClean="0"/>
              <a:t>Pugazhenthi</a:t>
            </a:r>
            <a:r>
              <a:rPr lang="en-US" sz="3400" b="1" i="1" dirty="0" smtClean="0"/>
              <a:t> et al., 2007)</a:t>
            </a:r>
            <a:r>
              <a:rPr lang="en-US" sz="3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12974"/>
          </a:xfrm>
        </p:spPr>
        <p:txBody>
          <a:bodyPr>
            <a:noAutofit/>
          </a:bodyPr>
          <a:lstStyle/>
          <a:p>
            <a:r>
              <a:rPr lang="en-US" b="1" i="1" dirty="0" err="1" smtClean="0">
                <a:solidFill>
                  <a:srgbClr val="FFD9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Curcumin</a:t>
            </a:r>
            <a:r>
              <a:rPr lang="en-US" b="1" i="1" dirty="0" smtClean="0">
                <a:solidFill>
                  <a:srgbClr val="FFD9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DM</a:t>
            </a:r>
            <a:br>
              <a:rPr lang="en-US" b="1" i="1" dirty="0" smtClean="0">
                <a:solidFill>
                  <a:srgbClr val="FFD96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i="1" dirty="0">
              <a:solidFill>
                <a:srgbClr val="FFD96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892480" cy="5145435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dirty="0" smtClean="0"/>
          </a:p>
          <a:p>
            <a:pPr algn="just"/>
            <a:r>
              <a:rPr lang="en-US" sz="3600" b="1" dirty="0" err="1" smtClean="0">
                <a:solidFill>
                  <a:srgbClr val="FFFF00"/>
                </a:solidFill>
              </a:rPr>
              <a:t>Curcumin</a:t>
            </a:r>
            <a:r>
              <a:rPr lang="ar-EG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</a:rPr>
              <a:t>exhibits therapeutic actions in DM </a:t>
            </a:r>
          </a:p>
          <a:p>
            <a:pPr algn="just"/>
            <a:r>
              <a:rPr lang="en-US" sz="3600" b="1" i="1" dirty="0" smtClean="0"/>
              <a:t>Abdel Aziz et al., 2010 </a:t>
            </a:r>
            <a:r>
              <a:rPr lang="en-US" sz="3600" b="1" dirty="0" smtClean="0">
                <a:solidFill>
                  <a:srgbClr val="FFFF00"/>
                </a:solidFill>
              </a:rPr>
              <a:t>reported that insulin secretion, HO-1 gene expression and HO activity were </a:t>
            </a:r>
            <a:r>
              <a:rPr lang="en-US" sz="3600" b="1" i="1" dirty="0" smtClean="0">
                <a:solidFill>
                  <a:srgbClr val="FFC000"/>
                </a:solidFill>
              </a:rPr>
              <a:t>significantly increased </a:t>
            </a:r>
            <a:r>
              <a:rPr lang="en-US" sz="3600" b="1" dirty="0" smtClean="0">
                <a:solidFill>
                  <a:srgbClr val="FFFF00"/>
                </a:solidFill>
              </a:rPr>
              <a:t>when rat isolated islets of </a:t>
            </a:r>
            <a:r>
              <a:rPr lang="en-US" sz="3600" b="1" dirty="0" err="1" smtClean="0">
                <a:solidFill>
                  <a:srgbClr val="FFFF00"/>
                </a:solidFill>
              </a:rPr>
              <a:t>Langerhans</a:t>
            </a:r>
            <a:r>
              <a:rPr lang="en-US" sz="3600" b="1" dirty="0" smtClean="0">
                <a:solidFill>
                  <a:srgbClr val="FFFF00"/>
                </a:solidFill>
              </a:rPr>
              <a:t> were incubated with </a:t>
            </a:r>
            <a:r>
              <a:rPr lang="en-US" sz="3600" b="1" dirty="0" err="1" smtClean="0">
                <a:solidFill>
                  <a:srgbClr val="FFFF00"/>
                </a:solidFill>
              </a:rPr>
              <a:t>curcumin</a:t>
            </a:r>
            <a:endParaRPr lang="ar-EG" sz="36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12974"/>
          </a:xfrm>
        </p:spPr>
        <p:txBody>
          <a:bodyPr>
            <a:noAutofit/>
          </a:bodyPr>
          <a:lstStyle/>
          <a:p>
            <a:r>
              <a:rPr lang="en-US" b="1" i="1" dirty="0" err="1" smtClean="0">
                <a:solidFill>
                  <a:srgbClr val="FFDE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Curcumin</a:t>
            </a:r>
            <a:r>
              <a:rPr lang="en-US" b="1" i="1" dirty="0" smtClean="0">
                <a:solidFill>
                  <a:srgbClr val="FFDE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DM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4929411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smtClean="0">
                <a:solidFill>
                  <a:srgbClr val="FFFF00"/>
                </a:solidFill>
              </a:rPr>
              <a:t>This increase in insulin secretion was  inhibited with stannous </a:t>
            </a:r>
            <a:r>
              <a:rPr lang="en-US" sz="3600" b="1" dirty="0" err="1" smtClean="0">
                <a:solidFill>
                  <a:srgbClr val="FFFF00"/>
                </a:solidFill>
              </a:rPr>
              <a:t>mesoporphyrin</a:t>
            </a:r>
            <a:r>
              <a:rPr lang="en-US" sz="3600" b="1" dirty="0" smtClean="0">
                <a:solidFill>
                  <a:srgbClr val="FFFF00"/>
                </a:solidFill>
              </a:rPr>
              <a:t> (</a:t>
            </a:r>
            <a:r>
              <a:rPr lang="en-US" sz="3600" b="1" dirty="0" err="1" smtClean="0">
                <a:solidFill>
                  <a:srgbClr val="FFFF00"/>
                </a:solidFill>
              </a:rPr>
              <a:t>SnMP</a:t>
            </a:r>
            <a:r>
              <a:rPr lang="en-US" sz="3600" b="1" dirty="0" smtClean="0">
                <a:solidFill>
                  <a:srgbClr val="FFFF00"/>
                </a:solidFill>
              </a:rPr>
              <a:t>), a HO-1 inhibitor .</a:t>
            </a:r>
          </a:p>
          <a:p>
            <a:pPr algn="just">
              <a:buNone/>
            </a:pPr>
            <a:endParaRPr lang="en-US" sz="3600" b="1" dirty="0" smtClean="0">
              <a:solidFill>
                <a:srgbClr val="FFFF00"/>
              </a:solidFill>
            </a:endParaRPr>
          </a:p>
          <a:p>
            <a:pPr algn="just"/>
            <a:r>
              <a:rPr lang="en-US" sz="3600" b="1" dirty="0" smtClean="0">
                <a:solidFill>
                  <a:srgbClr val="FFFF00"/>
                </a:solidFill>
              </a:rPr>
              <a:t> This suggests that the action of </a:t>
            </a:r>
            <a:r>
              <a:rPr lang="en-US" sz="3600" b="1" dirty="0" err="1" smtClean="0">
                <a:solidFill>
                  <a:srgbClr val="FFFF00"/>
                </a:solidFill>
              </a:rPr>
              <a:t>curcumin</a:t>
            </a:r>
            <a:r>
              <a:rPr lang="en-US" sz="3600" b="1" dirty="0" smtClean="0">
                <a:solidFill>
                  <a:srgbClr val="FFFF00"/>
                </a:solidFill>
              </a:rPr>
              <a:t> on insulin secretion may be, in part, mediated through increased HO-1 gene expression</a:t>
            </a:r>
            <a:endParaRPr lang="ar-EG" sz="3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8892480" cy="485740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However, the systemic bioavailability of orally administered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curcumin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relatively low , as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curcumin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and/or its metabolites could not be detected in plasma at oral doses lower than 3.6 g/day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8" cy="420933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Several water-soluble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curcumin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derivatives were prepared to achieve clinically efficient systemic bioavailability however, most of them were made through bonds involving  the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curcumin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natural functional groups </a:t>
            </a:r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478539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 novel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curcumin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derivative (NCD) was developed through covalent modification of the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curcumin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molecule on sites remote from its natural functional groups 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6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Rezq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al., 2010).</a:t>
            </a:r>
          </a:p>
          <a:p>
            <a:pPr algn="just">
              <a:buNone/>
            </a:pPr>
            <a:endParaRPr lang="en-US" sz="36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PCT/EG2010/000008,WO2011/100984, </a:t>
            </a:r>
          </a:p>
          <a:p>
            <a:pPr algn="ctr">
              <a:buNone/>
            </a:pP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Indian National Phase Patent Pending.  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 of the Work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6085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Comparative evaluation  of the effect of natural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curcumin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the NCD (3%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curcumin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content) on signaling mechanisms involved in </a:t>
            </a:r>
            <a:r>
              <a:rPr lang="en-US" sz="3600" b="1" dirty="0" smtClean="0">
                <a:solidFill>
                  <a:srgbClr val="FFFF00"/>
                </a:solidFill>
              </a:rPr>
              <a:t>Diabetic </a:t>
            </a:r>
            <a:r>
              <a:rPr lang="en-US" sz="3600" b="1" dirty="0" err="1" smtClean="0">
                <a:solidFill>
                  <a:srgbClr val="FFFF00"/>
                </a:solidFill>
              </a:rPr>
              <a:t>Cardiomyopathy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whether their action is  mediated via inducible HO-1.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892480" cy="5361459"/>
          </a:xfrm>
        </p:spPr>
        <p:txBody>
          <a:bodyPr/>
          <a:lstStyle/>
          <a:p>
            <a:pPr>
              <a:buNone/>
            </a:pP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Presented by</a:t>
            </a:r>
          </a:p>
          <a:p>
            <a:pPr algn="ctr">
              <a:buNone/>
            </a:pPr>
            <a:r>
              <a:rPr lang="en-US" sz="4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Rania</a:t>
            </a:r>
            <a:r>
              <a:rPr lang="en-US" sz="4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Elsayed</a:t>
            </a:r>
            <a:r>
              <a:rPr lang="en-US" sz="4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Hussein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ar-EG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Lecturer of Medical Biochemistry &amp; Molecular Biology</a:t>
            </a:r>
          </a:p>
          <a:p>
            <a:pPr algn="ctr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Medicine </a:t>
            </a:r>
          </a:p>
          <a:p>
            <a:pPr algn="ctr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Cairo University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088" y="-1"/>
            <a:ext cx="1431911" cy="16288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4000" b="1" i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</a:rPr>
              <a:t>One hundred forty inbred colony (Curl: HEL1) female rats were included in this study.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4000" b="1" dirty="0" smtClean="0">
                <a:solidFill>
                  <a:srgbClr val="FFFF00"/>
                </a:solidFill>
              </a:rPr>
              <a:t>They were divided equally into the following groups (20 rats/ group):</a:t>
            </a:r>
          </a:p>
          <a:p>
            <a:endParaRPr lang="ar-EG" dirty="0"/>
          </a:p>
        </p:txBody>
      </p:sp>
      <p:sp>
        <p:nvSpPr>
          <p:cNvPr id="4" name="Rectangle 3"/>
          <p:cNvSpPr/>
          <p:nvPr/>
        </p:nvSpPr>
        <p:spPr>
          <a:xfrm>
            <a:off x="1763688" y="260648"/>
            <a:ext cx="51700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ctr"/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Materials and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83568" y="0"/>
            <a:ext cx="2232248" cy="914400"/>
          </a:xfrm>
          <a:prstGeom prst="ellipse">
            <a:avLst/>
          </a:prstGeom>
          <a:solidFill>
            <a:srgbClr val="FFDE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1</a:t>
            </a:r>
            <a:endParaRPr lang="en-US" sz="32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5724128" y="0"/>
            <a:ext cx="2304256" cy="914400"/>
          </a:xfrm>
          <a:prstGeom prst="ellipse">
            <a:avLst/>
          </a:prstGeom>
          <a:solidFill>
            <a:srgbClr val="FFDE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2</a:t>
            </a:r>
            <a:endParaRPr lang="en-US" sz="32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1907704" y="3140968"/>
            <a:ext cx="2304256" cy="914400"/>
          </a:xfrm>
          <a:prstGeom prst="ellipse">
            <a:avLst/>
          </a:prstGeom>
          <a:solidFill>
            <a:srgbClr val="FFDE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3</a:t>
            </a:r>
            <a:endParaRPr lang="en-US" sz="32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084168" y="2996952"/>
            <a:ext cx="2232248" cy="914400"/>
          </a:xfrm>
          <a:prstGeom prst="ellipse">
            <a:avLst/>
          </a:prstGeom>
          <a:solidFill>
            <a:srgbClr val="FFDE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4</a:t>
            </a:r>
            <a:endParaRPr lang="en-US" sz="32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ight Brace 8"/>
          <p:cNvSpPr/>
          <p:nvPr/>
        </p:nvSpPr>
        <p:spPr>
          <a:xfrm rot="16200000">
            <a:off x="1331641" y="44624"/>
            <a:ext cx="864096" cy="2592287"/>
          </a:xfrm>
          <a:prstGeom prst="rightBrace">
            <a:avLst>
              <a:gd name="adj1" fmla="val 8333"/>
              <a:gd name="adj2" fmla="val 49805"/>
            </a:avLst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772816"/>
            <a:ext cx="2016224" cy="914400"/>
          </a:xfrm>
          <a:prstGeom prst="ellipse">
            <a:avLst/>
          </a:prstGeom>
          <a:solidFill>
            <a:srgbClr val="FFDE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(a)</a:t>
            </a:r>
          </a:p>
          <a:p>
            <a:pPr algn="ctr"/>
            <a:r>
              <a:rPr lang="en-US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</a:t>
            </a:r>
            <a:endParaRPr lang="en-US" sz="28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1763688" y="1772816"/>
            <a:ext cx="2016224" cy="914400"/>
          </a:xfrm>
          <a:prstGeom prst="ellipse">
            <a:avLst/>
          </a:prstGeom>
          <a:solidFill>
            <a:srgbClr val="FFDE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1(b)</a:t>
            </a:r>
          </a:p>
          <a:p>
            <a:pPr algn="ctr"/>
            <a:r>
              <a:rPr lang="en-US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</a:t>
            </a:r>
            <a:endParaRPr lang="en-US" sz="28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ight Brace 11"/>
          <p:cNvSpPr/>
          <p:nvPr/>
        </p:nvSpPr>
        <p:spPr>
          <a:xfrm rot="16200000">
            <a:off x="6372199" y="-27383"/>
            <a:ext cx="864096" cy="2592287"/>
          </a:xfrm>
          <a:prstGeom prst="rightBrace">
            <a:avLst>
              <a:gd name="adj1" fmla="val 8333"/>
              <a:gd name="adj2" fmla="val 49805"/>
            </a:avLst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val 12"/>
          <p:cNvSpPr/>
          <p:nvPr/>
        </p:nvSpPr>
        <p:spPr>
          <a:xfrm>
            <a:off x="4427984" y="1700808"/>
            <a:ext cx="2664296" cy="936104"/>
          </a:xfrm>
          <a:prstGeom prst="ellipse">
            <a:avLst/>
          </a:prstGeom>
          <a:solidFill>
            <a:srgbClr val="FFDE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2(a)</a:t>
            </a:r>
          </a:p>
          <a:p>
            <a:pPr algn="ctr"/>
            <a:r>
              <a:rPr lang="en-US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Control/NCD</a:t>
            </a:r>
            <a:endParaRPr lang="en-US" sz="24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val 13"/>
          <p:cNvSpPr/>
          <p:nvPr/>
        </p:nvSpPr>
        <p:spPr>
          <a:xfrm>
            <a:off x="6732240" y="1700808"/>
            <a:ext cx="2411760" cy="914400"/>
          </a:xfrm>
          <a:prstGeom prst="ellipse">
            <a:avLst/>
          </a:prstGeom>
          <a:solidFill>
            <a:srgbClr val="FFDE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2(b)</a:t>
            </a:r>
          </a:p>
          <a:p>
            <a:pPr algn="ctr"/>
            <a:r>
              <a:rPr lang="en-US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DM/NCD</a:t>
            </a:r>
            <a:endParaRPr lang="en-US" sz="24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ight Brace 14"/>
          <p:cNvSpPr/>
          <p:nvPr/>
        </p:nvSpPr>
        <p:spPr>
          <a:xfrm rot="16200000">
            <a:off x="2771800" y="3284984"/>
            <a:ext cx="792088" cy="2376264"/>
          </a:xfrm>
          <a:prstGeom prst="rightBrace">
            <a:avLst>
              <a:gd name="adj1" fmla="val 8333"/>
              <a:gd name="adj2" fmla="val 49805"/>
            </a:avLst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Oval 15"/>
          <p:cNvSpPr/>
          <p:nvPr/>
        </p:nvSpPr>
        <p:spPr>
          <a:xfrm>
            <a:off x="0" y="4869160"/>
            <a:ext cx="2987824" cy="1224136"/>
          </a:xfrm>
          <a:prstGeom prst="ellipse">
            <a:avLst/>
          </a:prstGeom>
          <a:solidFill>
            <a:srgbClr val="FFDE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3(a)</a:t>
            </a:r>
          </a:p>
          <a:p>
            <a:pPr algn="ctr"/>
            <a:r>
              <a:rPr lang="en-US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DM/NCD/HO-1 inhibitor</a:t>
            </a:r>
            <a:endParaRPr lang="en-US" sz="24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val 16"/>
          <p:cNvSpPr/>
          <p:nvPr/>
        </p:nvSpPr>
        <p:spPr>
          <a:xfrm>
            <a:off x="2555776" y="4941168"/>
            <a:ext cx="2736304" cy="1224136"/>
          </a:xfrm>
          <a:prstGeom prst="ellipse">
            <a:avLst/>
          </a:prstGeom>
          <a:solidFill>
            <a:srgbClr val="FFDE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3(b)</a:t>
            </a:r>
          </a:p>
          <a:p>
            <a:pPr algn="ctr"/>
            <a:r>
              <a:rPr lang="en-US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DM/HO-1 inhibitor</a:t>
            </a:r>
            <a:endParaRPr lang="en-US" sz="24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Oval 17"/>
          <p:cNvSpPr/>
          <p:nvPr/>
        </p:nvSpPr>
        <p:spPr>
          <a:xfrm>
            <a:off x="6228184" y="3789040"/>
            <a:ext cx="2016224" cy="1202432"/>
          </a:xfrm>
          <a:prstGeom prst="ellipse">
            <a:avLst/>
          </a:prstGeom>
          <a:solidFill>
            <a:srgbClr val="FFDE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DM/Pure </a:t>
            </a:r>
            <a:r>
              <a:rPr lang="en-US" sz="2400" b="1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curcumin</a:t>
            </a:r>
            <a:endParaRPr lang="en-US" sz="24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/>
          <a:lstStyle/>
          <a:p>
            <a:pPr algn="just">
              <a:buNone/>
            </a:pP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Six animals from each group were  used to study some cardiac physiologic parameters such as:</a:t>
            </a:r>
          </a:p>
          <a:p>
            <a:pPr algn="just">
              <a:buFont typeface="Courier New" pitchFamily="49" charset="0"/>
              <a:buChar char="o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LT ventricular developed pressure</a:t>
            </a:r>
          </a:p>
          <a:p>
            <a:pPr algn="just">
              <a:buFont typeface="Courier New" pitchFamily="49" charset="0"/>
              <a:buChar char="o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LT ventricular delta pressure/ delta time (contractility index).</a:t>
            </a:r>
          </a:p>
          <a:p>
            <a:pPr algn="just">
              <a:buFont typeface="Courier New" pitchFamily="49" charset="0"/>
              <a:buChar char="o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Systolic blood pressure.</a:t>
            </a:r>
          </a:p>
          <a:p>
            <a:pPr algn="just">
              <a:buFont typeface="Courier New" pitchFamily="49" charset="0"/>
              <a:buChar char="o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Heart rate.</a:t>
            </a:r>
            <a:endParaRPr lang="ar-EG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19672" y="260648"/>
            <a:ext cx="51700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ctr"/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Materials and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i="1" dirty="0" smtClean="0"/>
              <a:t>The following biochemical parameters  were assessed 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FFFF00"/>
                </a:solidFill>
              </a:rPr>
              <a:t>Blood glucose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</a:rPr>
              <a:t>Glycated</a:t>
            </a: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</a:rPr>
              <a:t>Hb</a:t>
            </a:r>
            <a:r>
              <a:rPr lang="en-US" b="1" i="1" dirty="0" smtClean="0">
                <a:solidFill>
                  <a:srgbClr val="FFFF00"/>
                </a:solidFill>
              </a:rPr>
              <a:t>.(</a:t>
            </a:r>
            <a:r>
              <a:rPr lang="en-US" b="1" i="1" dirty="0" err="1" smtClean="0">
                <a:solidFill>
                  <a:srgbClr val="FFFF00"/>
                </a:solidFill>
              </a:rPr>
              <a:t>Hb</a:t>
            </a:r>
            <a:r>
              <a:rPr lang="en-US" b="1" i="1" dirty="0" smtClean="0">
                <a:solidFill>
                  <a:srgbClr val="FFFF00"/>
                </a:solidFill>
              </a:rPr>
              <a:t> A</a:t>
            </a:r>
            <a:r>
              <a:rPr lang="en-US" b="1" i="1" baseline="-25000" dirty="0" smtClean="0">
                <a:solidFill>
                  <a:srgbClr val="FFFF00"/>
                </a:solidFill>
              </a:rPr>
              <a:t>1c</a:t>
            </a:r>
            <a:r>
              <a:rPr lang="en-US" b="1" i="1" dirty="0" smtClean="0">
                <a:solidFill>
                  <a:srgbClr val="FFFF00"/>
                </a:solidFill>
              </a:rPr>
              <a:t>)</a:t>
            </a:r>
            <a:endParaRPr lang="en-US" i="1" dirty="0" smtClean="0">
              <a:solidFill>
                <a:srgbClr val="FFFF0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FFFF00"/>
                </a:solidFill>
              </a:rPr>
              <a:t> Plasma Insulin level</a:t>
            </a:r>
            <a:endParaRPr lang="en-US" i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FFFF00"/>
                </a:solidFill>
              </a:rPr>
              <a:t> HO-1 enzymatic activity and gene expression in cardiac and pancreatic tissues.</a:t>
            </a:r>
            <a:endParaRPr lang="en-US" i="1" dirty="0" smtClean="0">
              <a:solidFill>
                <a:srgbClr val="FFFF0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FFFF00"/>
                </a:solidFill>
              </a:rPr>
              <a:t> Gene expression of p300 and molecular markers of cardiac hypertrophy: ANP, MEF2A, and MEF2C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44824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endParaRPr lang="en-US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/>
          <p:nvPr/>
        </p:nvGrpSpPr>
        <p:grpSpPr>
          <a:xfrm>
            <a:off x="3779912" y="0"/>
            <a:ext cx="5163910" cy="4005064"/>
            <a:chOff x="1785918" y="928670"/>
            <a:chExt cx="5143519" cy="4252930"/>
          </a:xfrm>
        </p:grpSpPr>
        <p:grpSp>
          <p:nvGrpSpPr>
            <p:cNvPr id="3" name="Group 15"/>
            <p:cNvGrpSpPr/>
            <p:nvPr/>
          </p:nvGrpSpPr>
          <p:grpSpPr>
            <a:xfrm>
              <a:off x="1785918" y="928670"/>
              <a:ext cx="5143519" cy="4252930"/>
              <a:chOff x="1785918" y="928670"/>
              <a:chExt cx="5143519" cy="4252930"/>
            </a:xfrm>
          </p:grpSpPr>
          <p:graphicFrame>
            <p:nvGraphicFramePr>
              <p:cNvPr id="18" name="Chart 17"/>
              <p:cNvGraphicFramePr/>
              <p:nvPr/>
            </p:nvGraphicFramePr>
            <p:xfrm>
              <a:off x="1785918" y="928670"/>
              <a:ext cx="5143519" cy="425293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19" name="TextBox 2"/>
              <p:cNvSpPr txBox="1"/>
              <p:nvPr/>
            </p:nvSpPr>
            <p:spPr>
              <a:xfrm>
                <a:off x="3579009" y="1664236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*</a:t>
                </a:r>
                <a:endParaRPr lang="en-US" dirty="0"/>
              </a:p>
            </p:txBody>
          </p:sp>
          <p:sp>
            <p:nvSpPr>
              <p:cNvPr id="20" name="TextBox 3"/>
              <p:cNvSpPr txBox="1"/>
              <p:nvPr/>
            </p:nvSpPr>
            <p:spPr>
              <a:xfrm>
                <a:off x="5802443" y="212302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#</a:t>
                </a:r>
                <a:endParaRPr lang="en-US" dirty="0"/>
              </a:p>
            </p:txBody>
          </p:sp>
          <p:sp>
            <p:nvSpPr>
              <p:cNvPr id="22" name="TextBox 5"/>
              <p:cNvSpPr txBox="1"/>
              <p:nvPr/>
            </p:nvSpPr>
            <p:spPr>
              <a:xfrm>
                <a:off x="5286380" y="1416594"/>
                <a:ext cx="352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 *</a:t>
                </a:r>
                <a:endParaRPr lang="en-US" dirty="0"/>
              </a:p>
            </p:txBody>
          </p:sp>
          <p:sp>
            <p:nvSpPr>
              <p:cNvPr id="23" name="TextBox 6"/>
              <p:cNvSpPr txBox="1"/>
              <p:nvPr/>
            </p:nvSpPr>
            <p:spPr>
              <a:xfrm>
                <a:off x="4224522" y="212302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*</a:t>
                </a:r>
                <a:endParaRPr lang="en-US" dirty="0"/>
              </a:p>
            </p:txBody>
          </p:sp>
          <p:sp>
            <p:nvSpPr>
              <p:cNvPr id="24" name="TextBox 7"/>
              <p:cNvSpPr txBox="1"/>
              <p:nvPr/>
            </p:nvSpPr>
            <p:spPr>
              <a:xfrm>
                <a:off x="4726588" y="2123022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*</a:t>
                </a:r>
                <a:endParaRPr lang="en-US" dirty="0"/>
              </a:p>
            </p:txBody>
          </p:sp>
          <p:sp>
            <p:nvSpPr>
              <p:cNvPr id="25" name="TextBox 8"/>
              <p:cNvSpPr txBox="1"/>
              <p:nvPr/>
            </p:nvSpPr>
            <p:spPr>
              <a:xfrm>
                <a:off x="5945890" y="1511307"/>
                <a:ext cx="227897" cy="68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 *</a:t>
                </a:r>
                <a:endParaRPr lang="en-US" dirty="0"/>
              </a:p>
            </p:txBody>
          </p:sp>
          <p:sp>
            <p:nvSpPr>
              <p:cNvPr id="26" name="TextBox 9"/>
              <p:cNvSpPr txBox="1"/>
              <p:nvPr/>
            </p:nvSpPr>
            <p:spPr>
              <a:xfrm>
                <a:off x="4726588" y="2352416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§</a:t>
                </a:r>
                <a:endParaRPr lang="en-US" dirty="0"/>
              </a:p>
            </p:txBody>
          </p:sp>
          <p:sp>
            <p:nvSpPr>
              <p:cNvPr id="27" name="TextBox 10"/>
              <p:cNvSpPr txBox="1"/>
              <p:nvPr/>
            </p:nvSpPr>
            <p:spPr>
              <a:xfrm>
                <a:off x="4152799" y="2352416"/>
                <a:ext cx="2667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§</a:t>
                </a:r>
                <a:endParaRPr lang="en-US" dirty="0"/>
              </a:p>
            </p:txBody>
          </p:sp>
          <p:sp>
            <p:nvSpPr>
              <p:cNvPr id="28" name="TextBox 11"/>
              <p:cNvSpPr txBox="1"/>
              <p:nvPr/>
            </p:nvSpPr>
            <p:spPr>
              <a:xfrm>
                <a:off x="5300377" y="1511307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§</a:t>
                </a:r>
                <a:endParaRPr lang="en-US" dirty="0"/>
              </a:p>
            </p:txBody>
          </p:sp>
          <p:sp>
            <p:nvSpPr>
              <p:cNvPr id="29" name="TextBox 13"/>
              <p:cNvSpPr txBox="1"/>
              <p:nvPr/>
            </p:nvSpPr>
            <p:spPr>
              <a:xfrm>
                <a:off x="5802443" y="1893629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§</a:t>
                </a:r>
                <a:endParaRPr lang="en-US" dirty="0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5945890" y="212302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●</a:t>
              </a:r>
              <a:endParaRPr lang="en-US" dirty="0"/>
            </a:p>
          </p:txBody>
        </p:sp>
      </p:grpSp>
      <p:grpSp>
        <p:nvGrpSpPr>
          <p:cNvPr id="30" name="Group 16"/>
          <p:cNvGrpSpPr/>
          <p:nvPr/>
        </p:nvGrpSpPr>
        <p:grpSpPr>
          <a:xfrm>
            <a:off x="0" y="3573016"/>
            <a:ext cx="5868144" cy="3284984"/>
            <a:chOff x="2143109" y="1357299"/>
            <a:chExt cx="4500594" cy="3286148"/>
          </a:xfrm>
        </p:grpSpPr>
        <p:graphicFrame>
          <p:nvGraphicFramePr>
            <p:cNvPr id="31" name="Chart 30"/>
            <p:cNvGraphicFramePr/>
            <p:nvPr/>
          </p:nvGraphicFramePr>
          <p:xfrm>
            <a:off x="2143109" y="1357299"/>
            <a:ext cx="4500594" cy="32861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2" name="TextBox 3"/>
            <p:cNvSpPr txBox="1"/>
            <p:nvPr/>
          </p:nvSpPr>
          <p:spPr>
            <a:xfrm>
              <a:off x="3250853" y="208689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*</a:t>
              </a:r>
              <a:endParaRPr lang="en-US" dirty="0"/>
            </a:p>
          </p:txBody>
        </p:sp>
        <p:sp>
          <p:nvSpPr>
            <p:cNvPr id="33" name="TextBox 4"/>
            <p:cNvSpPr txBox="1"/>
            <p:nvPr/>
          </p:nvSpPr>
          <p:spPr>
            <a:xfrm>
              <a:off x="3823824" y="340387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*</a:t>
              </a:r>
              <a:endParaRPr lang="en-US" dirty="0"/>
            </a:p>
          </p:txBody>
        </p:sp>
        <p:sp>
          <p:nvSpPr>
            <p:cNvPr id="34" name="TextBox 5"/>
            <p:cNvSpPr txBox="1"/>
            <p:nvPr/>
          </p:nvSpPr>
          <p:spPr>
            <a:xfrm>
              <a:off x="4489858" y="265390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*</a:t>
              </a:r>
              <a:endParaRPr lang="en-US" dirty="0"/>
            </a:p>
          </p:txBody>
        </p:sp>
        <p:sp>
          <p:nvSpPr>
            <p:cNvPr id="35" name="TextBox 6"/>
            <p:cNvSpPr txBox="1"/>
            <p:nvPr/>
          </p:nvSpPr>
          <p:spPr>
            <a:xfrm>
              <a:off x="4986899" y="287000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*</a:t>
              </a:r>
              <a:endParaRPr lang="en-US" dirty="0"/>
            </a:p>
          </p:txBody>
        </p:sp>
        <p:sp>
          <p:nvSpPr>
            <p:cNvPr id="36" name="TextBox 7"/>
            <p:cNvSpPr txBox="1"/>
            <p:nvPr/>
          </p:nvSpPr>
          <p:spPr>
            <a:xfrm>
              <a:off x="5594394" y="308610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*</a:t>
              </a:r>
              <a:endParaRPr lang="en-US" dirty="0"/>
            </a:p>
          </p:txBody>
        </p:sp>
        <p:sp>
          <p:nvSpPr>
            <p:cNvPr id="37" name="TextBox 8"/>
            <p:cNvSpPr txBox="1"/>
            <p:nvPr/>
          </p:nvSpPr>
          <p:spPr>
            <a:xfrm>
              <a:off x="6115709" y="2870003"/>
              <a:ext cx="300082" cy="369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*</a:t>
              </a:r>
              <a:endParaRPr lang="en-US" dirty="0"/>
            </a:p>
          </p:txBody>
        </p:sp>
        <p:sp>
          <p:nvSpPr>
            <p:cNvPr id="38" name="TextBox 9"/>
            <p:cNvSpPr txBox="1"/>
            <p:nvPr/>
          </p:nvSpPr>
          <p:spPr>
            <a:xfrm>
              <a:off x="3164415" y="2221701"/>
              <a:ext cx="3000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§</a:t>
              </a:r>
              <a:endParaRPr lang="en-US" dirty="0"/>
            </a:p>
          </p:txBody>
        </p:sp>
        <p:sp>
          <p:nvSpPr>
            <p:cNvPr id="39" name="TextBox 10"/>
            <p:cNvSpPr txBox="1"/>
            <p:nvPr/>
          </p:nvSpPr>
          <p:spPr>
            <a:xfrm>
              <a:off x="5594394" y="3374237"/>
              <a:ext cx="3000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§</a:t>
              </a:r>
              <a:endParaRPr lang="en-US" dirty="0"/>
            </a:p>
          </p:txBody>
        </p:sp>
        <p:sp>
          <p:nvSpPr>
            <p:cNvPr id="40" name="TextBox 11"/>
            <p:cNvSpPr txBox="1"/>
            <p:nvPr/>
          </p:nvSpPr>
          <p:spPr>
            <a:xfrm>
              <a:off x="4969766" y="3096581"/>
              <a:ext cx="3000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§</a:t>
              </a:r>
              <a:endParaRPr lang="en-US" dirty="0"/>
            </a:p>
          </p:txBody>
        </p:sp>
        <p:sp>
          <p:nvSpPr>
            <p:cNvPr id="41" name="TextBox 12"/>
            <p:cNvSpPr txBox="1"/>
            <p:nvPr/>
          </p:nvSpPr>
          <p:spPr>
            <a:xfrm>
              <a:off x="4489858" y="2797969"/>
              <a:ext cx="3000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§</a:t>
              </a:r>
              <a:endParaRPr lang="en-US" dirty="0"/>
            </a:p>
          </p:txBody>
        </p:sp>
        <p:sp>
          <p:nvSpPr>
            <p:cNvPr id="42" name="TextBox 13"/>
            <p:cNvSpPr txBox="1"/>
            <p:nvPr/>
          </p:nvSpPr>
          <p:spPr>
            <a:xfrm>
              <a:off x="6201889" y="3086103"/>
              <a:ext cx="3000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#</a:t>
              </a:r>
              <a:endParaRPr lang="en-US" dirty="0"/>
            </a:p>
          </p:txBody>
        </p:sp>
        <p:sp>
          <p:nvSpPr>
            <p:cNvPr id="43" name="TextBox 14"/>
            <p:cNvSpPr txBox="1"/>
            <p:nvPr/>
          </p:nvSpPr>
          <p:spPr>
            <a:xfrm>
              <a:off x="6036208" y="3014070"/>
              <a:ext cx="324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●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87824" y="0"/>
            <a:ext cx="6156176" cy="3645023"/>
            <a:chOff x="904905" y="1128152"/>
            <a:chExt cx="6524615" cy="4793152"/>
          </a:xfrm>
        </p:grpSpPr>
        <p:graphicFrame>
          <p:nvGraphicFramePr>
            <p:cNvPr id="5" name="Chart 4"/>
            <p:cNvGraphicFramePr/>
            <p:nvPr/>
          </p:nvGraphicFramePr>
          <p:xfrm>
            <a:off x="904905" y="1128152"/>
            <a:ext cx="6524615" cy="479315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" name="TextBox 3"/>
            <p:cNvSpPr txBox="1"/>
            <p:nvPr/>
          </p:nvSpPr>
          <p:spPr>
            <a:xfrm flipH="1">
              <a:off x="2736527" y="2607174"/>
              <a:ext cx="307225" cy="308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*</a:t>
              </a:r>
              <a:endParaRPr lang="en-US" dirty="0"/>
            </a:p>
          </p:txBody>
        </p:sp>
        <p:sp>
          <p:nvSpPr>
            <p:cNvPr id="7" name="TextBox 4"/>
            <p:cNvSpPr txBox="1"/>
            <p:nvPr/>
          </p:nvSpPr>
          <p:spPr>
            <a:xfrm>
              <a:off x="3499703" y="241779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*</a:t>
              </a:r>
              <a:endParaRPr lang="en-US" dirty="0"/>
            </a:p>
          </p:txBody>
        </p:sp>
        <p:sp>
          <p:nvSpPr>
            <p:cNvPr id="8" name="TextBox 5"/>
            <p:cNvSpPr txBox="1"/>
            <p:nvPr/>
          </p:nvSpPr>
          <p:spPr>
            <a:xfrm>
              <a:off x="4262879" y="1849658"/>
              <a:ext cx="300082" cy="308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*</a:t>
              </a:r>
              <a:endParaRPr lang="en-US" dirty="0"/>
            </a:p>
          </p:txBody>
        </p:sp>
        <p:sp>
          <p:nvSpPr>
            <p:cNvPr id="9" name="TextBox 6"/>
            <p:cNvSpPr txBox="1"/>
            <p:nvPr/>
          </p:nvSpPr>
          <p:spPr>
            <a:xfrm>
              <a:off x="5178690" y="184965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*</a:t>
              </a:r>
              <a:endParaRPr lang="en-US" dirty="0"/>
            </a:p>
          </p:txBody>
        </p:sp>
        <p:sp>
          <p:nvSpPr>
            <p:cNvPr id="10" name="TextBox 8"/>
            <p:cNvSpPr txBox="1"/>
            <p:nvPr/>
          </p:nvSpPr>
          <p:spPr>
            <a:xfrm>
              <a:off x="6628724" y="203903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*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 flipV="1">
              <a:off x="5865548" y="2796553"/>
              <a:ext cx="300082" cy="308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§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55007" y="222841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§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491831" y="184965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§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28724" y="2228416"/>
              <a:ext cx="300082" cy="308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#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26055" y="213372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#</a:t>
              </a:r>
              <a:endParaRPr lang="en-US" dirty="0"/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6628724" y="2417795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●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0" y="3284984"/>
            <a:ext cx="5580112" cy="3573016"/>
            <a:chOff x="1771713" y="1025251"/>
            <a:chExt cx="5198114" cy="4361043"/>
          </a:xfrm>
        </p:grpSpPr>
        <p:graphicFrame>
          <p:nvGraphicFramePr>
            <p:cNvPr id="18" name="Chart 17"/>
            <p:cNvGraphicFramePr/>
            <p:nvPr/>
          </p:nvGraphicFramePr>
          <p:xfrm>
            <a:off x="1771713" y="1025251"/>
            <a:ext cx="5198114" cy="436104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9" name="TextBox 3"/>
            <p:cNvSpPr txBox="1"/>
            <p:nvPr/>
          </p:nvSpPr>
          <p:spPr>
            <a:xfrm>
              <a:off x="5158706" y="155258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*</a:t>
              </a:r>
              <a:endParaRPr lang="en-US" dirty="0"/>
            </a:p>
          </p:txBody>
        </p:sp>
        <p:sp>
          <p:nvSpPr>
            <p:cNvPr id="20" name="TextBox 4"/>
            <p:cNvSpPr txBox="1"/>
            <p:nvPr/>
          </p:nvSpPr>
          <p:spPr>
            <a:xfrm>
              <a:off x="4420842" y="146469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*</a:t>
              </a:r>
              <a:endParaRPr lang="en-US" dirty="0"/>
            </a:p>
          </p:txBody>
        </p:sp>
        <p:sp>
          <p:nvSpPr>
            <p:cNvPr id="21" name="TextBox 5"/>
            <p:cNvSpPr txBox="1"/>
            <p:nvPr/>
          </p:nvSpPr>
          <p:spPr>
            <a:xfrm>
              <a:off x="3884214" y="216781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*</a:t>
              </a:r>
              <a:endParaRPr lang="en-US" dirty="0"/>
            </a:p>
          </p:txBody>
        </p:sp>
        <p:sp>
          <p:nvSpPr>
            <p:cNvPr id="22" name="TextBox 6"/>
            <p:cNvSpPr txBox="1"/>
            <p:nvPr/>
          </p:nvSpPr>
          <p:spPr>
            <a:xfrm>
              <a:off x="6433199" y="120103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*</a:t>
              </a:r>
              <a:endParaRPr lang="en-US" dirty="0"/>
            </a:p>
          </p:txBody>
        </p:sp>
        <p:sp>
          <p:nvSpPr>
            <p:cNvPr id="23" name="TextBox 7"/>
            <p:cNvSpPr txBox="1"/>
            <p:nvPr/>
          </p:nvSpPr>
          <p:spPr>
            <a:xfrm>
              <a:off x="3280507" y="199203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*</a:t>
              </a:r>
              <a:endParaRPr lang="en-US" dirty="0"/>
            </a:p>
          </p:txBody>
        </p:sp>
        <p:sp>
          <p:nvSpPr>
            <p:cNvPr id="24" name="TextBox 8"/>
            <p:cNvSpPr txBox="1"/>
            <p:nvPr/>
          </p:nvSpPr>
          <p:spPr>
            <a:xfrm>
              <a:off x="5829492" y="199203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*</a:t>
              </a:r>
              <a:endParaRPr lang="en-US" dirty="0"/>
            </a:p>
          </p:txBody>
        </p:sp>
        <p:sp>
          <p:nvSpPr>
            <p:cNvPr id="25" name="TextBox 9"/>
            <p:cNvSpPr txBox="1"/>
            <p:nvPr/>
          </p:nvSpPr>
          <p:spPr>
            <a:xfrm>
              <a:off x="5762413" y="216781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§</a:t>
              </a:r>
              <a:endParaRPr lang="en-US" dirty="0"/>
            </a:p>
          </p:txBody>
        </p:sp>
        <p:sp>
          <p:nvSpPr>
            <p:cNvPr id="26" name="TextBox 10"/>
            <p:cNvSpPr txBox="1"/>
            <p:nvPr/>
          </p:nvSpPr>
          <p:spPr>
            <a:xfrm>
              <a:off x="3280507" y="2343591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§</a:t>
              </a:r>
              <a:endParaRPr lang="en-US" dirty="0"/>
            </a:p>
          </p:txBody>
        </p:sp>
        <p:sp>
          <p:nvSpPr>
            <p:cNvPr id="27" name="TextBox 11"/>
            <p:cNvSpPr txBox="1"/>
            <p:nvPr/>
          </p:nvSpPr>
          <p:spPr>
            <a:xfrm>
              <a:off x="5091628" y="172836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§</a:t>
              </a:r>
              <a:endParaRPr lang="en-US" dirty="0"/>
            </a:p>
          </p:txBody>
        </p:sp>
        <p:sp>
          <p:nvSpPr>
            <p:cNvPr id="28" name="TextBox 12"/>
            <p:cNvSpPr txBox="1"/>
            <p:nvPr/>
          </p:nvSpPr>
          <p:spPr>
            <a:xfrm>
              <a:off x="4673294" y="1429549"/>
              <a:ext cx="150000" cy="2962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§</a:t>
              </a:r>
              <a:endParaRPr lang="en-US" dirty="0"/>
            </a:p>
          </p:txBody>
        </p:sp>
        <p:sp>
          <p:nvSpPr>
            <p:cNvPr id="29" name="TextBox 13"/>
            <p:cNvSpPr txBox="1"/>
            <p:nvPr/>
          </p:nvSpPr>
          <p:spPr>
            <a:xfrm>
              <a:off x="6500277" y="146469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§</a:t>
              </a:r>
              <a:endParaRPr lang="en-US" dirty="0"/>
            </a:p>
          </p:txBody>
        </p:sp>
        <p:sp>
          <p:nvSpPr>
            <p:cNvPr id="30" name="TextBox 14"/>
            <p:cNvSpPr txBox="1"/>
            <p:nvPr/>
          </p:nvSpPr>
          <p:spPr>
            <a:xfrm>
              <a:off x="6299042" y="146469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#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 flipV="1">
              <a:off x="5173566" y="1891604"/>
              <a:ext cx="300082" cy="2962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#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567355" y="1728366"/>
              <a:ext cx="324128" cy="4507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●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-36512" y="980728"/>
            <a:ext cx="9180512" cy="6275471"/>
            <a:chOff x="1447800" y="1447800"/>
            <a:chExt cx="5504343" cy="5024720"/>
          </a:xfrm>
        </p:grpSpPr>
        <p:sp>
          <p:nvSpPr>
            <p:cNvPr id="6" name="Rectangle 5"/>
            <p:cNvSpPr/>
            <p:nvPr/>
          </p:nvSpPr>
          <p:spPr>
            <a:xfrm>
              <a:off x="1922711" y="5426080"/>
              <a:ext cx="4800600" cy="104644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/>
                <a:t>*Values differ significantly  from control</a:t>
              </a:r>
            </a:p>
            <a:p>
              <a:r>
                <a:rPr lang="en-US" sz="1200" dirty="0" smtClean="0">
                  <a:cs typeface="Calibri"/>
                </a:rPr>
                <a:t>§ Values differ significantly from  diabetic</a:t>
              </a:r>
            </a:p>
            <a:p>
              <a:r>
                <a:rPr lang="en-US" sz="1200" dirty="0" smtClean="0">
                  <a:cs typeface="Calibri"/>
                </a:rPr>
                <a:t># Values differ significantly from diabetic +</a:t>
              </a:r>
              <a:r>
                <a:rPr lang="en-US" sz="1200" dirty="0" err="1" smtClean="0">
                  <a:cs typeface="Calibri"/>
                </a:rPr>
                <a:t>curcumin</a:t>
              </a:r>
              <a:r>
                <a:rPr lang="en-US" sz="1200" dirty="0" smtClean="0">
                  <a:cs typeface="Calibri"/>
                </a:rPr>
                <a:t> derivative</a:t>
              </a:r>
            </a:p>
            <a:p>
              <a:r>
                <a:rPr lang="en-US" sz="1200" dirty="0" smtClean="0">
                  <a:latin typeface="Times New Roman"/>
                  <a:cs typeface="Calibri"/>
                </a:rPr>
                <a:t>● </a:t>
              </a:r>
              <a:r>
                <a:rPr lang="en-US" sz="1200" dirty="0" smtClean="0">
                  <a:cs typeface="Calibri"/>
                </a:rPr>
                <a:t>Values differ significantly from diabetic + inhibitor</a:t>
              </a:r>
            </a:p>
            <a:p>
              <a:endParaRPr lang="en-US" sz="1400" dirty="0" smtClean="0">
                <a:cs typeface="Calibri"/>
              </a:endParaRPr>
            </a:p>
          </p:txBody>
        </p:sp>
        <p:grpSp>
          <p:nvGrpSpPr>
            <p:cNvPr id="3" name="Group 18"/>
            <p:cNvGrpSpPr/>
            <p:nvPr/>
          </p:nvGrpSpPr>
          <p:grpSpPr>
            <a:xfrm>
              <a:off x="1447800" y="1447800"/>
              <a:ext cx="5504343" cy="3678824"/>
              <a:chOff x="1447800" y="1447800"/>
              <a:chExt cx="5504343" cy="3678824"/>
            </a:xfrm>
          </p:grpSpPr>
          <p:graphicFrame>
            <p:nvGraphicFramePr>
              <p:cNvPr id="8" name="Chart 7"/>
              <p:cNvGraphicFramePr/>
              <p:nvPr/>
            </p:nvGraphicFramePr>
            <p:xfrm>
              <a:off x="1447800" y="1447800"/>
              <a:ext cx="5504343" cy="367882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9" name="TextBox 3"/>
              <p:cNvSpPr txBox="1"/>
              <p:nvPr/>
            </p:nvSpPr>
            <p:spPr>
              <a:xfrm>
                <a:off x="6253118" y="1840468"/>
                <a:ext cx="299762" cy="383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*</a:t>
                </a:r>
                <a:endParaRPr lang="en-US" dirty="0"/>
              </a:p>
            </p:txBody>
          </p:sp>
          <p:sp>
            <p:nvSpPr>
              <p:cNvPr id="10" name="TextBox 4"/>
              <p:cNvSpPr txBox="1"/>
              <p:nvPr/>
            </p:nvSpPr>
            <p:spPr>
              <a:xfrm>
                <a:off x="4953000" y="1828800"/>
                <a:ext cx="352606" cy="383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 *</a:t>
                </a:r>
                <a:endParaRPr lang="en-US" dirty="0"/>
              </a:p>
            </p:txBody>
          </p:sp>
          <p:sp>
            <p:nvSpPr>
              <p:cNvPr id="11" name="TextBox 5"/>
              <p:cNvSpPr txBox="1"/>
              <p:nvPr/>
            </p:nvSpPr>
            <p:spPr>
              <a:xfrm>
                <a:off x="4348118" y="1752600"/>
                <a:ext cx="299762" cy="383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*</a:t>
                </a:r>
                <a:endParaRPr lang="en-US" dirty="0"/>
              </a:p>
            </p:txBody>
          </p:sp>
          <p:sp>
            <p:nvSpPr>
              <p:cNvPr id="12" name="TextBox 6"/>
              <p:cNvSpPr txBox="1"/>
              <p:nvPr/>
            </p:nvSpPr>
            <p:spPr>
              <a:xfrm>
                <a:off x="3581400" y="1981200"/>
                <a:ext cx="352606" cy="383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 *</a:t>
                </a:r>
                <a:endParaRPr lang="en-US" dirty="0"/>
              </a:p>
            </p:txBody>
          </p:sp>
          <p:sp>
            <p:nvSpPr>
              <p:cNvPr id="13" name="TextBox 7"/>
              <p:cNvSpPr txBox="1"/>
              <p:nvPr/>
            </p:nvSpPr>
            <p:spPr>
              <a:xfrm>
                <a:off x="5562600" y="1981200"/>
                <a:ext cx="352606" cy="383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 *</a:t>
                </a:r>
                <a:endParaRPr lang="en-US" dirty="0"/>
              </a:p>
            </p:txBody>
          </p:sp>
          <p:sp>
            <p:nvSpPr>
              <p:cNvPr id="14" name="TextBox 8"/>
              <p:cNvSpPr txBox="1"/>
              <p:nvPr/>
            </p:nvSpPr>
            <p:spPr>
              <a:xfrm>
                <a:off x="4957718" y="1524000"/>
                <a:ext cx="299762" cy="383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#</a:t>
                </a:r>
              </a:p>
            </p:txBody>
          </p:sp>
          <p:sp>
            <p:nvSpPr>
              <p:cNvPr id="15" name="TextBox 11"/>
              <p:cNvSpPr txBox="1"/>
              <p:nvPr/>
            </p:nvSpPr>
            <p:spPr>
              <a:xfrm>
                <a:off x="4881518" y="1764268"/>
                <a:ext cx="299762" cy="383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§</a:t>
                </a:r>
                <a:endParaRPr lang="en-US" dirty="0"/>
              </a:p>
            </p:txBody>
          </p:sp>
          <p:sp>
            <p:nvSpPr>
              <p:cNvPr id="16" name="TextBox 12"/>
              <p:cNvSpPr txBox="1"/>
              <p:nvPr/>
            </p:nvSpPr>
            <p:spPr>
              <a:xfrm>
                <a:off x="4195718" y="1676400"/>
                <a:ext cx="299762" cy="383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§</a:t>
                </a:r>
                <a:endParaRPr lang="en-US" dirty="0"/>
              </a:p>
            </p:txBody>
          </p:sp>
          <p:sp>
            <p:nvSpPr>
              <p:cNvPr id="17" name="TextBox 13"/>
              <p:cNvSpPr txBox="1"/>
              <p:nvPr/>
            </p:nvSpPr>
            <p:spPr>
              <a:xfrm>
                <a:off x="6019800" y="1597742"/>
                <a:ext cx="405448" cy="383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  §</a:t>
                </a:r>
                <a:endParaRPr lang="en-US" dirty="0"/>
              </a:p>
            </p:txBody>
          </p:sp>
          <p:sp>
            <p:nvSpPr>
              <p:cNvPr id="18" name="TextBox 15"/>
              <p:cNvSpPr txBox="1"/>
              <p:nvPr/>
            </p:nvSpPr>
            <p:spPr>
              <a:xfrm>
                <a:off x="6248400" y="1600200"/>
                <a:ext cx="3241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>
                    <a:latin typeface="Times New Roman"/>
                    <a:cs typeface="Times New Roman"/>
                  </a:rPr>
                  <a:t>●</a:t>
                </a:r>
                <a:endParaRPr lang="en-US" dirty="0"/>
              </a:p>
            </p:txBody>
          </p:sp>
          <p:sp>
            <p:nvSpPr>
              <p:cNvPr id="19" name="TextBox 14"/>
              <p:cNvSpPr txBox="1"/>
              <p:nvPr/>
            </p:nvSpPr>
            <p:spPr>
              <a:xfrm>
                <a:off x="6253438" y="1447800"/>
                <a:ext cx="299762" cy="383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#</a:t>
                </a:r>
              </a:p>
            </p:txBody>
          </p:sp>
        </p:grpSp>
      </p:grpSp>
      <p:sp>
        <p:nvSpPr>
          <p:cNvPr id="20" name="TextBox 19"/>
          <p:cNvSpPr txBox="1"/>
          <p:nvPr/>
        </p:nvSpPr>
        <p:spPr>
          <a:xfrm>
            <a:off x="3491880" y="0"/>
            <a:ext cx="2008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 Rate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2627784" y="0"/>
            <a:ext cx="6516216" cy="3933056"/>
            <a:chOff x="1752600" y="1295400"/>
            <a:chExt cx="5638800" cy="3810000"/>
          </a:xfrm>
        </p:grpSpPr>
        <p:graphicFrame>
          <p:nvGraphicFramePr>
            <p:cNvPr id="17" name="Chart 16"/>
            <p:cNvGraphicFramePr/>
            <p:nvPr/>
          </p:nvGraphicFramePr>
          <p:xfrm>
            <a:off x="1752600" y="1295400"/>
            <a:ext cx="5638800" cy="381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8" name="TextBox 3"/>
            <p:cNvSpPr txBox="1"/>
            <p:nvPr/>
          </p:nvSpPr>
          <p:spPr>
            <a:xfrm>
              <a:off x="6799875" y="189666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*</a:t>
              </a:r>
              <a:endParaRPr lang="en-US" dirty="0"/>
            </a:p>
          </p:txBody>
        </p:sp>
        <p:sp>
          <p:nvSpPr>
            <p:cNvPr id="19" name="TextBox 4"/>
            <p:cNvSpPr txBox="1"/>
            <p:nvPr/>
          </p:nvSpPr>
          <p:spPr>
            <a:xfrm>
              <a:off x="6052131" y="231519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*</a:t>
              </a:r>
              <a:endParaRPr lang="en-US" dirty="0"/>
            </a:p>
          </p:txBody>
        </p:sp>
        <p:sp>
          <p:nvSpPr>
            <p:cNvPr id="20" name="TextBox 5"/>
            <p:cNvSpPr txBox="1"/>
            <p:nvPr/>
          </p:nvSpPr>
          <p:spPr>
            <a:xfrm>
              <a:off x="5429010" y="2036178"/>
              <a:ext cx="300082" cy="35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*</a:t>
              </a:r>
              <a:endParaRPr lang="en-US" dirty="0"/>
            </a:p>
          </p:txBody>
        </p:sp>
        <p:sp>
          <p:nvSpPr>
            <p:cNvPr id="21" name="TextBox 6"/>
            <p:cNvSpPr txBox="1"/>
            <p:nvPr/>
          </p:nvSpPr>
          <p:spPr>
            <a:xfrm flipV="1">
              <a:off x="4681266" y="1966423"/>
              <a:ext cx="300082" cy="2705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*</a:t>
              </a:r>
              <a:endParaRPr lang="en-US" dirty="0"/>
            </a:p>
          </p:txBody>
        </p:sp>
        <p:sp>
          <p:nvSpPr>
            <p:cNvPr id="22" name="TextBox 7"/>
            <p:cNvSpPr txBox="1"/>
            <p:nvPr/>
          </p:nvSpPr>
          <p:spPr>
            <a:xfrm>
              <a:off x="3995833" y="238495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*</a:t>
              </a:r>
              <a:endParaRPr lang="en-US" dirty="0"/>
            </a:p>
          </p:txBody>
        </p:sp>
        <p:sp>
          <p:nvSpPr>
            <p:cNvPr id="23" name="TextBox 9"/>
            <p:cNvSpPr txBox="1"/>
            <p:nvPr/>
          </p:nvSpPr>
          <p:spPr>
            <a:xfrm>
              <a:off x="6924499" y="2105933"/>
              <a:ext cx="3047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§                                                                         </a:t>
              </a:r>
              <a:endParaRPr lang="en-US" dirty="0"/>
            </a:p>
          </p:txBody>
        </p:sp>
        <p:sp>
          <p:nvSpPr>
            <p:cNvPr id="24" name="TextBox 10"/>
            <p:cNvSpPr txBox="1"/>
            <p:nvPr/>
          </p:nvSpPr>
          <p:spPr>
            <a:xfrm>
              <a:off x="5429010" y="2175688"/>
              <a:ext cx="300082" cy="35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§</a:t>
              </a:r>
              <a:endParaRPr lang="en-US" dirty="0"/>
            </a:p>
          </p:txBody>
        </p:sp>
        <p:sp>
          <p:nvSpPr>
            <p:cNvPr id="25" name="TextBox 11"/>
            <p:cNvSpPr txBox="1"/>
            <p:nvPr/>
          </p:nvSpPr>
          <p:spPr>
            <a:xfrm>
              <a:off x="4681266" y="217568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§</a:t>
              </a:r>
              <a:endParaRPr lang="en-US" dirty="0"/>
            </a:p>
          </p:txBody>
        </p:sp>
        <p:sp>
          <p:nvSpPr>
            <p:cNvPr id="27" name="TextBox 13"/>
            <p:cNvSpPr txBox="1"/>
            <p:nvPr/>
          </p:nvSpPr>
          <p:spPr>
            <a:xfrm>
              <a:off x="6737563" y="2105933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●</a:t>
              </a:r>
              <a:endParaRPr lang="en-US" dirty="0"/>
            </a:p>
          </p:txBody>
        </p:sp>
      </p:grpSp>
      <p:grpSp>
        <p:nvGrpSpPr>
          <p:cNvPr id="14" name="Group 16"/>
          <p:cNvGrpSpPr/>
          <p:nvPr/>
        </p:nvGrpSpPr>
        <p:grpSpPr>
          <a:xfrm>
            <a:off x="1" y="3140968"/>
            <a:ext cx="7092279" cy="3717032"/>
            <a:chOff x="2123728" y="908720"/>
            <a:chExt cx="4648200" cy="3429000"/>
          </a:xfrm>
        </p:grpSpPr>
        <p:graphicFrame>
          <p:nvGraphicFramePr>
            <p:cNvPr id="15" name="Chart 14"/>
            <p:cNvGraphicFramePr/>
            <p:nvPr/>
          </p:nvGraphicFramePr>
          <p:xfrm>
            <a:off x="2123728" y="908720"/>
            <a:ext cx="4648200" cy="3429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6347189" y="1373717"/>
              <a:ext cx="352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*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639290" y="1971570"/>
              <a:ext cx="352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*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893141" y="1838714"/>
              <a:ext cx="352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*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252802" y="150657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§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120165" y="1440145"/>
              <a:ext cx="352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§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553846" y="150657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§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394382" y="1573001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/>
                  <a:cs typeface="Times New Roman"/>
                </a:rPr>
                <a:t>●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0" y="0"/>
            <a:ext cx="9144000" cy="7039997"/>
            <a:chOff x="1676400" y="1219200"/>
            <a:chExt cx="5181600" cy="4738042"/>
          </a:xfrm>
        </p:grpSpPr>
        <p:sp>
          <p:nvSpPr>
            <p:cNvPr id="15" name="Rectangle 14"/>
            <p:cNvSpPr/>
            <p:nvPr/>
          </p:nvSpPr>
          <p:spPr>
            <a:xfrm>
              <a:off x="2133600" y="5126245"/>
              <a:ext cx="47244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/>
                <a:t>*Values differ significantly  from control</a:t>
              </a:r>
            </a:p>
            <a:p>
              <a:r>
                <a:rPr lang="en-US" sz="1200" dirty="0" smtClean="0">
                  <a:cs typeface="Calibri"/>
                </a:rPr>
                <a:t>§ Values differ significantly from  diabetic</a:t>
              </a:r>
            </a:p>
            <a:p>
              <a:r>
                <a:rPr lang="en-US" sz="1200" dirty="0" smtClean="0">
                  <a:cs typeface="Calibri"/>
                </a:rPr>
                <a:t># Values differ significantly from diabetic +</a:t>
              </a:r>
              <a:r>
                <a:rPr lang="en-US" sz="1200" dirty="0" err="1" smtClean="0">
                  <a:cs typeface="Calibri"/>
                </a:rPr>
                <a:t>curcumin</a:t>
              </a:r>
              <a:r>
                <a:rPr lang="en-US" sz="1200" dirty="0" smtClean="0">
                  <a:cs typeface="Calibri"/>
                </a:rPr>
                <a:t> derivative</a:t>
              </a:r>
            </a:p>
            <a:p>
              <a:r>
                <a:rPr lang="en-US" sz="1200" dirty="0" smtClean="0">
                  <a:cs typeface="Calibri"/>
                </a:rPr>
                <a:t>●Values differ significantly from diabetic +inhibitor</a:t>
              </a:r>
            </a:p>
          </p:txBody>
        </p:sp>
        <p:graphicFrame>
          <p:nvGraphicFramePr>
            <p:cNvPr id="16" name="Chart 15"/>
            <p:cNvGraphicFramePr/>
            <p:nvPr/>
          </p:nvGraphicFramePr>
          <p:xfrm>
            <a:off x="1676400" y="1219200"/>
            <a:ext cx="5105400" cy="35814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7" name="TextBox 3"/>
            <p:cNvSpPr txBox="1"/>
            <p:nvPr/>
          </p:nvSpPr>
          <p:spPr>
            <a:xfrm>
              <a:off x="6307427" y="1927710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●</a:t>
              </a:r>
              <a:endParaRPr lang="en-US" dirty="0"/>
            </a:p>
          </p:txBody>
        </p:sp>
        <p:sp>
          <p:nvSpPr>
            <p:cNvPr id="18" name="TextBox 5"/>
            <p:cNvSpPr txBox="1"/>
            <p:nvPr/>
          </p:nvSpPr>
          <p:spPr>
            <a:xfrm>
              <a:off x="6266622" y="183078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*</a:t>
              </a:r>
              <a:endParaRPr lang="en-US" dirty="0"/>
            </a:p>
          </p:txBody>
        </p:sp>
        <p:sp>
          <p:nvSpPr>
            <p:cNvPr id="19" name="TextBox 6"/>
            <p:cNvSpPr txBox="1"/>
            <p:nvPr/>
          </p:nvSpPr>
          <p:spPr>
            <a:xfrm>
              <a:off x="5613750" y="1879247"/>
              <a:ext cx="352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 *</a:t>
              </a:r>
              <a:endParaRPr lang="en-US" dirty="0"/>
            </a:p>
          </p:txBody>
        </p:sp>
        <p:sp>
          <p:nvSpPr>
            <p:cNvPr id="20" name="TextBox 7"/>
            <p:cNvSpPr txBox="1"/>
            <p:nvPr/>
          </p:nvSpPr>
          <p:spPr>
            <a:xfrm>
              <a:off x="4920073" y="2073098"/>
              <a:ext cx="352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 *</a:t>
              </a:r>
              <a:endParaRPr lang="en-US" dirty="0"/>
            </a:p>
          </p:txBody>
        </p:sp>
        <p:sp>
          <p:nvSpPr>
            <p:cNvPr id="21" name="TextBox 8"/>
            <p:cNvSpPr txBox="1"/>
            <p:nvPr/>
          </p:nvSpPr>
          <p:spPr>
            <a:xfrm>
              <a:off x="3573523" y="1830785"/>
              <a:ext cx="352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 *</a:t>
              </a:r>
              <a:endParaRPr lang="en-US" dirty="0"/>
            </a:p>
          </p:txBody>
        </p:sp>
        <p:sp>
          <p:nvSpPr>
            <p:cNvPr id="22" name="TextBox 9"/>
            <p:cNvSpPr txBox="1"/>
            <p:nvPr/>
          </p:nvSpPr>
          <p:spPr>
            <a:xfrm>
              <a:off x="6185013" y="1976173"/>
              <a:ext cx="352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 §</a:t>
              </a:r>
              <a:endParaRPr lang="en-US" dirty="0"/>
            </a:p>
          </p:txBody>
        </p:sp>
        <p:sp>
          <p:nvSpPr>
            <p:cNvPr id="23" name="TextBox 10"/>
            <p:cNvSpPr txBox="1"/>
            <p:nvPr/>
          </p:nvSpPr>
          <p:spPr>
            <a:xfrm>
              <a:off x="4920073" y="1879247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§</a:t>
              </a:r>
            </a:p>
          </p:txBody>
        </p:sp>
        <p:sp>
          <p:nvSpPr>
            <p:cNvPr id="24" name="TextBox 11"/>
            <p:cNvSpPr txBox="1"/>
            <p:nvPr/>
          </p:nvSpPr>
          <p:spPr>
            <a:xfrm>
              <a:off x="4226395" y="2024635"/>
              <a:ext cx="352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 §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55165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b="1" i="1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r>
              <a:rPr lang="en-US" b="1" i="1" dirty="0" smtClean="0">
                <a:solidFill>
                  <a:srgbClr val="FFFF00"/>
                </a:solidFill>
              </a:rPr>
              <a:t>CARDIOMYOCYTE HYPERTROPHY with subsequent apoptosis and focal myocardial fibrosis are structural hallmarks of diabetic  </a:t>
            </a:r>
            <a:r>
              <a:rPr lang="en-US" b="1" i="1" dirty="0" err="1" smtClean="0">
                <a:solidFill>
                  <a:srgbClr val="FFFF00"/>
                </a:solidFill>
              </a:rPr>
              <a:t>cardiomyopathy</a:t>
            </a:r>
            <a:r>
              <a:rPr lang="en-US" b="1" i="1" dirty="0" smtClean="0">
                <a:solidFill>
                  <a:srgbClr val="FFFF00"/>
                </a:solidFill>
              </a:rPr>
              <a:t> and functionally manifest as defective cardiac contractility.</a:t>
            </a:r>
          </a:p>
          <a:p>
            <a:pPr algn="just">
              <a:buNone/>
            </a:pPr>
            <a:endParaRPr lang="ar-EG" b="1" i="1" dirty="0">
              <a:solidFill>
                <a:srgbClr val="FFFF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82352"/>
          </a:xfrm>
        </p:spPr>
        <p:txBody>
          <a:bodyPr/>
          <a:lstStyle/>
          <a:p>
            <a:r>
              <a:rPr lang="en-US" b="1" i="1" dirty="0" smtClean="0"/>
              <a:t>Diabetic </a:t>
            </a:r>
            <a:r>
              <a:rPr lang="en-US" b="1" i="1" dirty="0" err="1" smtClean="0"/>
              <a:t>Cardiomyopathy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/>
          <p:nvPr/>
        </p:nvGrpSpPr>
        <p:grpSpPr>
          <a:xfrm>
            <a:off x="0" y="260649"/>
            <a:ext cx="9280937" cy="6493026"/>
            <a:chOff x="1551457" y="1460940"/>
            <a:chExt cx="6072214" cy="4361427"/>
          </a:xfrm>
        </p:grpSpPr>
        <p:graphicFrame>
          <p:nvGraphicFramePr>
            <p:cNvPr id="17" name="Chart 16"/>
            <p:cNvGraphicFramePr/>
            <p:nvPr/>
          </p:nvGraphicFramePr>
          <p:xfrm>
            <a:off x="1857356" y="1460940"/>
            <a:ext cx="5000644" cy="351473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8" name="Rectangle 17"/>
            <p:cNvSpPr/>
            <p:nvPr/>
          </p:nvSpPr>
          <p:spPr>
            <a:xfrm>
              <a:off x="1551457" y="5016095"/>
              <a:ext cx="6072214" cy="8062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*Values differ significantly  from control</a:t>
              </a:r>
            </a:p>
            <a:p>
              <a:r>
                <a:rPr lang="en-US" dirty="0" smtClean="0">
                  <a:cs typeface="Calibri"/>
                </a:rPr>
                <a:t>§ Values differ significantly from  diabetic</a:t>
              </a:r>
            </a:p>
            <a:p>
              <a:r>
                <a:rPr lang="en-US" dirty="0" smtClean="0">
                  <a:cs typeface="Calibri"/>
                </a:rPr>
                <a:t># Values differ significantly from diabetic +</a:t>
              </a:r>
              <a:r>
                <a:rPr lang="en-US" dirty="0" err="1" smtClean="0">
                  <a:cs typeface="Calibri"/>
                </a:rPr>
                <a:t>curcumin</a:t>
              </a:r>
              <a:r>
                <a:rPr lang="en-US" dirty="0" smtClean="0">
                  <a:cs typeface="Calibri"/>
                </a:rPr>
                <a:t> derivative</a:t>
              </a:r>
            </a:p>
            <a:p>
              <a:r>
                <a:rPr lang="en-US" dirty="0" smtClean="0">
                  <a:latin typeface="Times New Roman"/>
                  <a:cs typeface="Calibri"/>
                </a:rPr>
                <a:t>● </a:t>
              </a:r>
              <a:r>
                <a:rPr lang="en-US" dirty="0" smtClean="0">
                  <a:cs typeface="Calibri"/>
                </a:rPr>
                <a:t>Values differ significantly from diabetic + inhibitor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33042" y="2283203"/>
              <a:ext cx="250950" cy="2696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 *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720579" y="1847887"/>
              <a:ext cx="250950" cy="2696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 *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108117" y="2428308"/>
              <a:ext cx="250950" cy="248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 *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448542" y="2525045"/>
              <a:ext cx="250950" cy="248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 *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30305" y="1896255"/>
              <a:ext cx="213341" cy="2696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*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 flipV="1">
              <a:off x="6294981" y="1992992"/>
              <a:ext cx="230436" cy="248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●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285929" y="2234835"/>
              <a:ext cx="213341" cy="2696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§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55230" y="2283203"/>
              <a:ext cx="213341" cy="2696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§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448542" y="2283203"/>
              <a:ext cx="250950" cy="2480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 §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9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55014" y="5611513"/>
            <a:ext cx="8888986" cy="12464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*Values differ significantly  from control</a:t>
            </a:r>
          </a:p>
          <a:p>
            <a:r>
              <a:rPr lang="en-US" sz="1200" dirty="0" smtClean="0">
                <a:cs typeface="Calibri"/>
              </a:rPr>
              <a:t>§ Values differ significantly from  diabetic</a:t>
            </a:r>
          </a:p>
          <a:p>
            <a:r>
              <a:rPr lang="en-US" sz="1200" dirty="0" smtClean="0">
                <a:cs typeface="Calibri"/>
              </a:rPr>
              <a:t># Values differ significantly from diabetic +</a:t>
            </a:r>
            <a:r>
              <a:rPr lang="en-US" sz="1200" dirty="0" err="1" smtClean="0">
                <a:cs typeface="Calibri"/>
              </a:rPr>
              <a:t>curcumin</a:t>
            </a:r>
            <a:r>
              <a:rPr lang="en-US" sz="1200" dirty="0" smtClean="0">
                <a:cs typeface="Calibri"/>
              </a:rPr>
              <a:t> derivative</a:t>
            </a:r>
          </a:p>
          <a:p>
            <a:r>
              <a:rPr lang="en-US" sz="1200" dirty="0" smtClean="0">
                <a:latin typeface="Times New Roman"/>
                <a:cs typeface="Calibri"/>
              </a:rPr>
              <a:t>● </a:t>
            </a:r>
            <a:r>
              <a:rPr lang="en-US" sz="1200" dirty="0" smtClean="0">
                <a:cs typeface="Calibri"/>
              </a:rPr>
              <a:t>Values differ significantly from diabetic + inhibitor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89451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en-US" sz="3600" b="1" i="1" dirty="0" smtClean="0">
                <a:solidFill>
                  <a:srgbClr val="FFD653"/>
                </a:solidFill>
              </a:rPr>
              <a:t>NCD  and  </a:t>
            </a:r>
            <a:r>
              <a:rPr lang="en-US" sz="3600" b="1" i="1" dirty="0" err="1" smtClean="0">
                <a:solidFill>
                  <a:srgbClr val="FFD653"/>
                </a:solidFill>
              </a:rPr>
              <a:t>curcumin</a:t>
            </a:r>
            <a:r>
              <a:rPr lang="en-US" sz="3600" b="1" i="1" dirty="0" smtClean="0">
                <a:solidFill>
                  <a:srgbClr val="FFD653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had the ability to decrease plasma glucose, </a:t>
            </a:r>
            <a:r>
              <a:rPr lang="en-US" sz="3600" b="1" i="1" dirty="0" err="1" smtClean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GHb</a:t>
            </a:r>
            <a:r>
              <a:rPr lang="en-US" sz="3600" b="1" i="1" dirty="0" smtClean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 and increased plasma insulin levels significantly in diabetic rats</a:t>
            </a:r>
          </a:p>
          <a:p>
            <a:pPr lvl="0" algn="just">
              <a:buFont typeface="Wingdings" pitchFamily="2" charset="2"/>
              <a:buChar char="q"/>
            </a:pPr>
            <a:endParaRPr lang="en-US" sz="3600" b="1" i="1" dirty="0" smtClean="0">
              <a:solidFill>
                <a:srgbClr val="FFFF00"/>
              </a:solidFill>
              <a:ea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en-US" sz="3600" b="1" i="1" dirty="0" smtClean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 These actions may be partially mediated by induction of </a:t>
            </a:r>
            <a:r>
              <a:rPr lang="en-US" sz="3600" b="1" i="1" dirty="0" err="1" smtClean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heme</a:t>
            </a:r>
            <a:r>
              <a:rPr lang="en-US" sz="3600" b="1" i="1" dirty="0" smtClean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 oxygenase-1 gene .</a:t>
            </a:r>
          </a:p>
          <a:p>
            <a:pPr lvl="0" algn="just"/>
            <a:endParaRPr lang="en-US" b="1" i="1" dirty="0" smtClean="0">
              <a:solidFill>
                <a:srgbClr val="FFFF00"/>
              </a:solidFill>
              <a:ea typeface="Times New Roman" pitchFamily="18" charset="0"/>
              <a:cs typeface="Times New Roman" pitchFamily="18" charset="0"/>
            </a:endParaRPr>
          </a:p>
          <a:p>
            <a:pPr lvl="0" algn="just"/>
            <a:endParaRPr lang="en-US" b="1" i="1" dirty="0" smtClean="0">
              <a:solidFill>
                <a:srgbClr val="7030A0"/>
              </a:solidFill>
              <a:ea typeface="Times New Roman" pitchFamily="18" charset="0"/>
              <a:cs typeface="Times New Roman" pitchFamily="18" charset="0"/>
            </a:endParaRPr>
          </a:p>
          <a:p>
            <a:endParaRPr lang="ar-EG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lvl="0" algn="just">
              <a:buNone/>
            </a:pPr>
            <a:r>
              <a:rPr lang="en-US" sz="3600" b="1" i="1" dirty="0" smtClean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The HO-1 activity and gene expression</a:t>
            </a:r>
          </a:p>
          <a:p>
            <a:pPr lvl="0" algn="just">
              <a:buNone/>
            </a:pPr>
            <a:r>
              <a:rPr lang="en-US" sz="3600" b="1" i="1" dirty="0" smtClean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 were significantly increased in diabetic</a:t>
            </a:r>
          </a:p>
          <a:p>
            <a:pPr lvl="0" algn="just">
              <a:buNone/>
            </a:pPr>
            <a:r>
              <a:rPr lang="en-US" sz="3600" b="1" i="1" dirty="0" smtClean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 heart and pancreas.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04864"/>
            <a:ext cx="8784976" cy="3921299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3600" b="1" i="1" dirty="0" smtClean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 Both compounds improved LV function; HR,</a:t>
            </a:r>
          </a:p>
          <a:p>
            <a:pPr lvl="0">
              <a:buNone/>
            </a:pPr>
            <a:r>
              <a:rPr lang="en-US" sz="3600" b="1" i="1" dirty="0" smtClean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 systolic pressure, </a:t>
            </a:r>
            <a:r>
              <a:rPr lang="en-US" sz="3600" b="1" i="1" dirty="0" err="1" smtClean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LVDPand</a:t>
            </a:r>
            <a:r>
              <a:rPr lang="en-US" sz="3600" b="1" i="1" dirty="0" smtClean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 LV delta </a:t>
            </a:r>
          </a:p>
          <a:p>
            <a:pPr lvl="0">
              <a:buNone/>
            </a:pPr>
            <a:r>
              <a:rPr lang="en-US" sz="3600" b="1" i="1" dirty="0" smtClean="0">
                <a:solidFill>
                  <a:srgbClr val="FFFF00"/>
                </a:solidFill>
                <a:ea typeface="Times New Roman" pitchFamily="18" charset="0"/>
                <a:cs typeface="Times New Roman" pitchFamily="18" charset="0"/>
              </a:rPr>
              <a:t>pressure/delta time  (contractility index).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8640960" cy="5544616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 up-regulated expression of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cardiomyopathy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markers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 (ANP,MEF2A and MEF2C )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p300.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However, NCD and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curcumin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 (p300 blockers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prevented DM-induced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upregulation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these parameters and improved left ventricular function.</a:t>
            </a:r>
          </a:p>
          <a:p>
            <a:pPr algn="just"/>
            <a:r>
              <a:rPr lang="en-US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Curcumin's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action on </a:t>
            </a:r>
            <a:r>
              <a:rPr lang="en-US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cardiomyopathy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is not mediated through HO-1.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04056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was no significant difference between administration of NCD and pure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curcumin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None/>
            </a:pP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However, the effect of NCD by its small dose (20 mg/Kg/day orally for 45 days) taking into consideration that NCD has only a 3.0%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curcumin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content, gave the same results as pure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curcumin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(20 mg/Kg/day orally for 45 days).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Thus, NCD was absorbed at a higher rate</a:t>
            </a:r>
          </a:p>
          <a:p>
            <a:pPr algn="just">
              <a:buNone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than pure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curcumin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 still retains the</a:t>
            </a:r>
          </a:p>
          <a:p>
            <a:pPr algn="just">
              <a:buNone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essential potencies of natural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curcumin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i="1" dirty="0" smtClean="0">
                <a:solidFill>
                  <a:srgbClr val="FFFF00"/>
                </a:solidFill>
              </a:rPr>
              <a:t>Management of DM without the traditional drug side effects is still a challenge to the medical community</a:t>
            </a:r>
          </a:p>
          <a:p>
            <a:pPr algn="just">
              <a:buNone/>
            </a:pPr>
            <a:endParaRPr lang="en-US" b="1" i="1" dirty="0" smtClean="0">
              <a:solidFill>
                <a:srgbClr val="FFFF00"/>
              </a:solidFill>
            </a:endParaRPr>
          </a:p>
          <a:p>
            <a:pPr algn="just"/>
            <a:r>
              <a:rPr lang="en-US" b="1" i="1" dirty="0" smtClean="0">
                <a:solidFill>
                  <a:srgbClr val="FFFF00"/>
                </a:solidFill>
              </a:rPr>
              <a:t>There is an increasing demand by the different communities to use the natural products with anti-diabetic activity instead of  insulin and oral hypoglycemic drugs which possess undesirable side effects</a:t>
            </a:r>
          </a:p>
          <a:p>
            <a:pPr algn="just">
              <a:buNone/>
            </a:pPr>
            <a:r>
              <a:rPr lang="en-US" b="1" i="1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endParaRPr lang="ar-EG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Recommendations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076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   </a:t>
            </a:r>
            <a:r>
              <a:rPr lang="en-US" sz="3600" b="1" i="1" dirty="0" smtClean="0">
                <a:solidFill>
                  <a:srgbClr val="FFFF00"/>
                </a:solidFill>
              </a:rPr>
              <a:t>The water soluble </a:t>
            </a:r>
            <a:r>
              <a:rPr lang="en-US" sz="3600" b="1" i="1" dirty="0" err="1" smtClean="0">
                <a:solidFill>
                  <a:srgbClr val="FFFF00"/>
                </a:solidFill>
              </a:rPr>
              <a:t>curcumin</a:t>
            </a:r>
            <a:r>
              <a:rPr lang="en-US" sz="3600" b="1" i="1" dirty="0" smtClean="0">
                <a:solidFill>
                  <a:srgbClr val="FFFF00"/>
                </a:solidFill>
              </a:rPr>
              <a:t> derivative provides an opportunity to reach such a goal</a:t>
            </a:r>
          </a:p>
          <a:p>
            <a:pPr algn="just">
              <a:buNone/>
            </a:pPr>
            <a:endParaRPr lang="en-US" sz="3600" b="1" i="1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r>
              <a:rPr lang="en-US" sz="3600" b="1" i="1" dirty="0" smtClean="0">
                <a:solidFill>
                  <a:srgbClr val="FFFF00"/>
                </a:solidFill>
              </a:rPr>
              <a:t> Further studies on the NCD should be carried out up to the human clinical trial phases</a:t>
            </a:r>
            <a:endParaRPr lang="ar-EG" sz="3600" b="1" i="1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Recommendations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http://downloadphotoland.com/wp-content/uploads/2014/03/Pyramids-Egypt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0063" y="-857250"/>
            <a:ext cx="11072813" cy="800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-396552" y="404664"/>
            <a:ext cx="5214975" cy="92869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55165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4000" b="1" i="1" dirty="0" smtClean="0">
                <a:solidFill>
                  <a:srgbClr val="FFC000"/>
                </a:solidFill>
              </a:rPr>
              <a:t>Oxidative stress</a:t>
            </a:r>
            <a:endParaRPr lang="en-US" sz="40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 may lead to myocardial hypertrophy in association with an up-regulation of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vasoactive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factors such as endothelin-1 and activation of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redox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-sensitive transcription factors such as NF-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κB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activating protein-1 </a:t>
            </a:r>
            <a:endParaRPr lang="ar-EG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b="1" i="1" dirty="0" smtClean="0"/>
              <a:t>Diabetic </a:t>
            </a:r>
            <a:r>
              <a:rPr lang="en-US" b="1" i="1" dirty="0" err="1" smtClean="0"/>
              <a:t>Cardiomyopathy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Diabetic </a:t>
            </a:r>
            <a:r>
              <a:rPr lang="en-US" b="1" i="1" dirty="0" err="1" smtClean="0"/>
              <a:t>Cardiomyopathy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820472" cy="4525963"/>
          </a:xfrm>
        </p:spPr>
        <p:txBody>
          <a:bodyPr/>
          <a:lstStyle/>
          <a:p>
            <a:pPr algn="just">
              <a:buNone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Transcription factors are regulated by transcriptional co-activators, especially those containing </a:t>
            </a:r>
            <a:r>
              <a:rPr lang="en-US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histone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acetyltransferase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(HAT) activity</a:t>
            </a:r>
          </a:p>
          <a:p>
            <a:pPr algn="just">
              <a:buNone/>
            </a:pPr>
            <a:endParaRPr lang="en-US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p300</a:t>
            </a:r>
            <a:r>
              <a:rPr 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best known of such proteins.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P300 and MEF2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ar-EG" b="1" i="1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r>
              <a:rPr lang="en-US" sz="4000" b="1" i="1" dirty="0" smtClean="0">
                <a:solidFill>
                  <a:srgbClr val="FFFF00"/>
                </a:solidFill>
              </a:rPr>
              <a:t>p300 plays an important role in regulating  </a:t>
            </a:r>
            <a:r>
              <a:rPr lang="en-US" sz="4000" b="1" i="1" dirty="0" err="1" smtClean="0">
                <a:solidFill>
                  <a:srgbClr val="FFFF00"/>
                </a:solidFill>
              </a:rPr>
              <a:t>myocyte</a:t>
            </a:r>
            <a:r>
              <a:rPr lang="en-US" sz="4000" b="1" i="1" dirty="0" smtClean="0">
                <a:solidFill>
                  <a:srgbClr val="FFFF00"/>
                </a:solidFill>
              </a:rPr>
              <a:t> enhancer factor 2 (MEF2)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P300 and MEF2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001419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b="1" i="1" dirty="0" smtClean="0">
              <a:solidFill>
                <a:srgbClr val="FFFF00"/>
              </a:solidFill>
            </a:endParaRPr>
          </a:p>
          <a:p>
            <a:pPr algn="just"/>
            <a:r>
              <a:rPr lang="en-US" sz="3400" b="1" i="1" dirty="0" smtClean="0">
                <a:solidFill>
                  <a:srgbClr val="FFFF00"/>
                </a:solidFill>
              </a:rPr>
              <a:t>MEF2 (MEF2A and MEF2C) are  important transcription factors in </a:t>
            </a:r>
            <a:r>
              <a:rPr lang="en-US" sz="3400" b="1" i="1" dirty="0" err="1" smtClean="0">
                <a:solidFill>
                  <a:srgbClr val="FFFF00"/>
                </a:solidFill>
              </a:rPr>
              <a:t>myocyte</a:t>
            </a:r>
            <a:r>
              <a:rPr lang="en-US" sz="3400" b="1" i="1" dirty="0" smtClean="0">
                <a:solidFill>
                  <a:srgbClr val="FFFF00"/>
                </a:solidFill>
              </a:rPr>
              <a:t> hypertrophy and is involved in mediating the hypertrophic action of glucose on </a:t>
            </a:r>
            <a:r>
              <a:rPr lang="en-US" sz="3400" b="1" i="1" dirty="0" err="1" smtClean="0">
                <a:solidFill>
                  <a:srgbClr val="FFFF00"/>
                </a:solidFill>
              </a:rPr>
              <a:t>cardiomyocytes</a:t>
            </a:r>
            <a:endParaRPr lang="en-US" sz="3400" b="1" i="1" dirty="0" smtClean="0">
              <a:solidFill>
                <a:srgbClr val="FFFF00"/>
              </a:solidFill>
            </a:endParaRPr>
          </a:p>
          <a:p>
            <a:pPr algn="just"/>
            <a:r>
              <a:rPr lang="en-US" sz="3400" b="1" dirty="0" smtClean="0">
                <a:solidFill>
                  <a:srgbClr val="FFFF00"/>
                </a:solidFill>
              </a:rPr>
              <a:t>MEF2 controls the expression of many fetal cardiac genes. </a:t>
            </a:r>
          </a:p>
          <a:p>
            <a:pPr algn="just">
              <a:buNone/>
            </a:pPr>
            <a:endParaRPr lang="ar-EG" sz="4000" b="1" i="1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n-US" b="1" i="1" dirty="0" smtClean="0"/>
              <a:t>P300 and MEF2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785395"/>
          </a:xfrm>
        </p:spPr>
        <p:txBody>
          <a:bodyPr>
            <a:noAutofit/>
          </a:bodyPr>
          <a:lstStyle/>
          <a:p>
            <a:pPr algn="just"/>
            <a:r>
              <a:rPr lang="en-US" sz="3400" b="1" dirty="0" smtClean="0">
                <a:solidFill>
                  <a:srgbClr val="FFFF00"/>
                </a:solidFill>
              </a:rPr>
              <a:t>The normal adult heart has no MEF2- dependent gene expression . </a:t>
            </a:r>
          </a:p>
          <a:p>
            <a:pPr algn="just">
              <a:buNone/>
            </a:pPr>
            <a:endParaRPr lang="en-US" sz="3400" b="1" dirty="0" smtClean="0">
              <a:solidFill>
                <a:srgbClr val="FFFF00"/>
              </a:solidFill>
            </a:endParaRPr>
          </a:p>
          <a:p>
            <a:pPr algn="just"/>
            <a:r>
              <a:rPr lang="en-US" sz="3400" b="1" dirty="0" smtClean="0">
                <a:solidFill>
                  <a:srgbClr val="FFFF00"/>
                </a:solidFill>
              </a:rPr>
              <a:t>However, MEF2 gene expression is activated in cardiac hypertrophy.</a:t>
            </a:r>
          </a:p>
          <a:p>
            <a:pPr algn="just">
              <a:buNone/>
            </a:pPr>
            <a:endParaRPr lang="en-US" sz="3400" b="1" dirty="0" smtClean="0">
              <a:solidFill>
                <a:srgbClr val="FFFF00"/>
              </a:solidFill>
            </a:endParaRPr>
          </a:p>
          <a:p>
            <a:pPr algn="just"/>
            <a:r>
              <a:rPr lang="en-US" sz="3400" b="1" dirty="0" smtClean="0">
                <a:solidFill>
                  <a:srgbClr val="FFFF00"/>
                </a:solidFill>
              </a:rPr>
              <a:t>Blockade of MEF2-dependent gene expression completely inhibits cardiac hypertrophy caused by a variety of </a:t>
            </a:r>
            <a:r>
              <a:rPr lang="en-US" sz="3400" b="1" dirty="0" err="1" smtClean="0">
                <a:solidFill>
                  <a:srgbClr val="FFFF00"/>
                </a:solidFill>
              </a:rPr>
              <a:t>prohypertrophic</a:t>
            </a:r>
            <a:r>
              <a:rPr lang="en-US" sz="3400" b="1" dirty="0" smtClean="0">
                <a:solidFill>
                  <a:srgbClr val="FFFF00"/>
                </a:solidFill>
              </a:rPr>
              <a:t> stimuli</a:t>
            </a:r>
            <a:endParaRPr lang="en-US" sz="3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P300 and MEF2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3600" b="1" i="1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r>
              <a:rPr lang="en-US" sz="3600" b="1" i="1" dirty="0" smtClean="0">
                <a:solidFill>
                  <a:srgbClr val="FFFF00"/>
                </a:solidFill>
              </a:rPr>
              <a:t>Association of MEF2 with HATs, like p300, leading to the transcription of </a:t>
            </a:r>
            <a:r>
              <a:rPr lang="en-US" sz="3600" b="1" i="1" dirty="0" err="1" smtClean="0">
                <a:solidFill>
                  <a:srgbClr val="FFFF00"/>
                </a:solidFill>
              </a:rPr>
              <a:t>effector</a:t>
            </a:r>
            <a:r>
              <a:rPr lang="en-US" sz="3600" b="1" i="1" dirty="0" smtClean="0">
                <a:solidFill>
                  <a:srgbClr val="FFFF00"/>
                </a:solidFill>
              </a:rPr>
              <a:t> genes.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8800</TotalTime>
  <Words>1333</Words>
  <Application>Microsoft Office PowerPoint</Application>
  <PresentationFormat>On-screen Show (4:3)</PresentationFormat>
  <Paragraphs>264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Signaling mechanisms of water soluble curcumin derivative in diabetic cardiovascular complications</vt:lpstr>
      <vt:lpstr>Slide 2</vt:lpstr>
      <vt:lpstr>Diabetic Cardiomyopathy</vt:lpstr>
      <vt:lpstr>Diabetic Cardiomyopathy</vt:lpstr>
      <vt:lpstr>Diabetic Cardiomyopathy</vt:lpstr>
      <vt:lpstr>P300 and MEF2 </vt:lpstr>
      <vt:lpstr>P300 and MEF2 </vt:lpstr>
      <vt:lpstr>P300 and MEF2 </vt:lpstr>
      <vt:lpstr>P300 and MEF2 </vt:lpstr>
      <vt:lpstr>P300 and Curcumin</vt:lpstr>
      <vt:lpstr>Curcumin</vt:lpstr>
      <vt:lpstr>Slide 12</vt:lpstr>
      <vt:lpstr>Curcumin</vt:lpstr>
      <vt:lpstr>Curcumin and DM </vt:lpstr>
      <vt:lpstr>Curcumin and DM </vt:lpstr>
      <vt:lpstr>Slide 16</vt:lpstr>
      <vt:lpstr>Slide 17</vt:lpstr>
      <vt:lpstr>Slide 18</vt:lpstr>
      <vt:lpstr>Aim of the Work</vt:lpstr>
      <vt:lpstr>Slide 20</vt:lpstr>
      <vt:lpstr>Slide 21</vt:lpstr>
      <vt:lpstr>Slide 22</vt:lpstr>
      <vt:lpstr>The following biochemical parameters  were assessed :</vt:lpstr>
      <vt:lpstr>Results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Conclusion</vt:lpstr>
      <vt:lpstr>Conclusion</vt:lpstr>
      <vt:lpstr>Conclusion</vt:lpstr>
      <vt:lpstr>Conclusion</vt:lpstr>
      <vt:lpstr>Conclusion</vt:lpstr>
      <vt:lpstr>Conclusion</vt:lpstr>
      <vt:lpstr>Recommendations</vt:lpstr>
      <vt:lpstr>Recommendations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User</cp:lastModifiedBy>
  <cp:revision>250</cp:revision>
  <dcterms:created xsi:type="dcterms:W3CDTF">2013-03-10T17:39:43Z</dcterms:created>
  <dcterms:modified xsi:type="dcterms:W3CDTF">2014-10-20T20:59:23Z</dcterms:modified>
</cp:coreProperties>
</file>