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6" r:id="rId3"/>
    <p:sldId id="349" r:id="rId4"/>
    <p:sldId id="350" r:id="rId5"/>
    <p:sldId id="352" r:id="rId6"/>
    <p:sldId id="317" r:id="rId7"/>
    <p:sldId id="318" r:id="rId8"/>
    <p:sldId id="338" r:id="rId9"/>
    <p:sldId id="319" r:id="rId10"/>
    <p:sldId id="321" r:id="rId11"/>
    <p:sldId id="322" r:id="rId12"/>
    <p:sldId id="323" r:id="rId13"/>
    <p:sldId id="325" r:id="rId14"/>
    <p:sldId id="326" r:id="rId15"/>
    <p:sldId id="331" r:id="rId16"/>
    <p:sldId id="344" r:id="rId17"/>
    <p:sldId id="337" r:id="rId18"/>
    <p:sldId id="339" r:id="rId19"/>
    <p:sldId id="336" r:id="rId20"/>
    <p:sldId id="316" r:id="rId21"/>
    <p:sldId id="335" r:id="rId22"/>
    <p:sldId id="353" r:id="rId23"/>
    <p:sldId id="328" r:id="rId24"/>
    <p:sldId id="348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99CCFF"/>
    <a:srgbClr val="CCECFF"/>
    <a:srgbClr val="A0ECFE"/>
    <a:srgbClr val="9FDFFF"/>
    <a:srgbClr val="9FE6FF"/>
    <a:srgbClr val="33C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10CA8-C195-4603-A031-2656A39FC93E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312C-090A-4B35-928E-A0E113CE8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8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Pulses are edible seeds of the legume family, including dried beans, dried peas, chickpeas, and lentils.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4E60E9-184F-46F7-A107-48E369DA5774}" type="slidenum">
              <a:rPr lang="en-CA" altLang="en-US" smtClean="0">
                <a:cs typeface="Arial" charset="0"/>
              </a:rPr>
              <a:pPr/>
              <a:t>3</a:t>
            </a:fld>
            <a:endParaRPr lang="en-CA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236A29-45A0-4487-83F0-42305C9CF91D}" type="slidenum">
              <a:rPr lang="en-CA" altLang="en-US" smtClean="0"/>
              <a:pPr/>
              <a:t>4</a:t>
            </a:fld>
            <a:endParaRPr lang="en-CA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5B9B34-FC71-4927-8BDD-9283B0429304}" type="slidenum">
              <a:rPr lang="en-CA" altLang="en-US" smtClean="0"/>
              <a:pPr/>
              <a:t>5</a:t>
            </a:fld>
            <a:endParaRPr lang="en-CA" altLang="en-US" smtClean="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64528" lvl="1">
              <a:lnSpc>
                <a:spcPct val="90000"/>
              </a:lnSpc>
              <a:buClr>
                <a:srgbClr val="9BBB59"/>
              </a:buClr>
              <a:buFont typeface="Wingdings 2" pitchFamily="18" charset="2"/>
              <a:buChar char=""/>
            </a:pPr>
            <a:r>
              <a:rPr lang="en-US" altLang="en-US" dirty="0" err="1" smtClean="0"/>
              <a:t>lignans</a:t>
            </a:r>
            <a:r>
              <a:rPr lang="en-US" altLang="en-US" dirty="0" smtClean="0"/>
              <a:t> in flaxseed could contribute to glucose and lipid management based on delayed development of hyperglycemia and </a:t>
            </a:r>
            <a:r>
              <a:rPr lang="en-US" altLang="en-US" dirty="0" err="1" smtClean="0"/>
              <a:t>dyslipidemia</a:t>
            </a:r>
            <a:r>
              <a:rPr lang="en-US" altLang="en-US" dirty="0" smtClean="0"/>
              <a:t> in SDG-fed diabetic rats (Prasad, 2001).  SDG is presumed to act as a precursor to in-vivo antioxidant </a:t>
            </a:r>
            <a:r>
              <a:rPr lang="en-US" altLang="en-US" dirty="0" err="1" smtClean="0"/>
              <a:t>lignans</a:t>
            </a:r>
            <a:r>
              <a:rPr lang="en-US" altLang="en-US" dirty="0" smtClean="0"/>
              <a:t> such as </a:t>
            </a:r>
            <a:r>
              <a:rPr lang="en-US" altLang="en-US" dirty="0" err="1" smtClean="0"/>
              <a:t>enterodio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enterolactone</a:t>
            </a:r>
            <a:r>
              <a:rPr lang="en-US" altLang="en-US" dirty="0" smtClean="0"/>
              <a:t> , thus is implicated in diabetes prevention and delay given that oxidative stress secondary to hyperglycemia and </a:t>
            </a:r>
            <a:r>
              <a:rPr lang="en-US" altLang="en-US" dirty="0" err="1" smtClean="0"/>
              <a:t>hyperinsulinemia</a:t>
            </a:r>
            <a:r>
              <a:rPr lang="en-US" altLang="en-US" dirty="0" smtClean="0"/>
              <a:t>, as well as depletion of antioxidants, has been shown in diabetes or models of the disease (</a:t>
            </a:r>
            <a:r>
              <a:rPr lang="en-US" altLang="en-US" dirty="0" err="1" smtClean="0"/>
              <a:t>Hu</a:t>
            </a:r>
            <a:r>
              <a:rPr lang="en-US" altLang="en-US" dirty="0" smtClean="0"/>
              <a:t> et al, 2007; </a:t>
            </a:r>
            <a:r>
              <a:rPr lang="en-US" altLang="en-US" dirty="0" err="1" smtClean="0"/>
              <a:t>Rajesha</a:t>
            </a:r>
            <a:r>
              <a:rPr lang="en-US" altLang="en-US" dirty="0" smtClean="0"/>
              <a:t> et al., 2006; </a:t>
            </a:r>
            <a:r>
              <a:rPr lang="en-US" altLang="en-US" dirty="0" err="1" smtClean="0"/>
              <a:t>Gallan</a:t>
            </a:r>
            <a:r>
              <a:rPr lang="en-US" altLang="en-US" dirty="0" smtClean="0"/>
              <a:t> et al., 2003; </a:t>
            </a:r>
            <a:r>
              <a:rPr lang="en-US" altLang="en-US" dirty="0" err="1" smtClean="0"/>
              <a:t>Halliwell</a:t>
            </a:r>
            <a:r>
              <a:rPr lang="en-US" altLang="en-US" dirty="0" smtClean="0"/>
              <a:t>, 2002; Sampson et al, 2002; </a:t>
            </a:r>
            <a:r>
              <a:rPr lang="en-US" altLang="en-US" dirty="0" err="1" smtClean="0"/>
              <a:t>Devaraj</a:t>
            </a:r>
            <a:r>
              <a:rPr lang="en-US" altLang="en-US" dirty="0" smtClean="0"/>
              <a:t> et al, 2001; </a:t>
            </a:r>
            <a:r>
              <a:rPr lang="en-US" altLang="en-US" dirty="0" err="1" smtClean="0"/>
              <a:t>Sozmen</a:t>
            </a:r>
            <a:r>
              <a:rPr lang="en-US" altLang="en-US" dirty="0" smtClean="0"/>
              <a:t> et al, 2001; </a:t>
            </a:r>
            <a:r>
              <a:rPr lang="en-US" altLang="en-US" dirty="0" err="1" smtClean="0"/>
              <a:t>Jakus</a:t>
            </a:r>
            <a:r>
              <a:rPr lang="en-US" altLang="en-US" dirty="0" smtClean="0"/>
              <a:t>, 2000; </a:t>
            </a:r>
            <a:r>
              <a:rPr lang="en-US" altLang="en-US" dirty="0" err="1" smtClean="0"/>
              <a:t>Opara</a:t>
            </a:r>
            <a:r>
              <a:rPr lang="en-US" altLang="en-US" dirty="0" smtClean="0"/>
              <a:t>, 1999; Miyata et al, 1998; </a:t>
            </a:r>
            <a:r>
              <a:rPr lang="en-US" altLang="en-US" dirty="0" err="1" smtClean="0"/>
              <a:t>Poalisso</a:t>
            </a:r>
            <a:r>
              <a:rPr lang="en-US" altLang="en-US" dirty="0" smtClean="0"/>
              <a:t> &amp; </a:t>
            </a:r>
            <a:r>
              <a:rPr lang="en-US" altLang="en-US" dirty="0" err="1" smtClean="0"/>
              <a:t>Giugliano</a:t>
            </a:r>
            <a:r>
              <a:rPr lang="en-US" altLang="en-US" dirty="0" smtClean="0"/>
              <a:t>, 1998).    </a:t>
            </a:r>
          </a:p>
          <a:p>
            <a:pPr marL="364528" lvl="1">
              <a:lnSpc>
                <a:spcPct val="90000"/>
              </a:lnSpc>
              <a:buClr>
                <a:srgbClr val="9BBB59"/>
              </a:buClr>
              <a:buFont typeface="Wingdings 2" pitchFamily="18" charset="2"/>
              <a:buChar char=""/>
            </a:pPr>
            <a:endParaRPr lang="en-US" altLang="en-US" dirty="0" smtClean="0"/>
          </a:p>
          <a:p>
            <a:pPr marL="364528" lvl="1">
              <a:lnSpc>
                <a:spcPct val="90000"/>
              </a:lnSpc>
              <a:buClr>
                <a:srgbClr val="9BBB59"/>
              </a:buClr>
              <a:buFont typeface="Wingdings 2" pitchFamily="18" charset="2"/>
              <a:buChar char=""/>
            </a:pPr>
            <a:r>
              <a:rPr lang="en-US" altLang="en-US" dirty="0" smtClean="0"/>
              <a:t>ALA 55% of fatty acids by weight</a:t>
            </a:r>
          </a:p>
          <a:p>
            <a:pPr marL="820968" lvl="2">
              <a:lnSpc>
                <a:spcPct val="90000"/>
              </a:lnSpc>
              <a:buClr>
                <a:srgbClr val="9BBB59"/>
              </a:buClr>
              <a:buFont typeface="Wingdings 2" pitchFamily="18" charset="2"/>
              <a:buChar char=""/>
            </a:pPr>
            <a:r>
              <a:rPr lang="en-US" altLang="en-US" dirty="0" smtClean="0"/>
              <a:t>high dietary intake (2.0 g/day compared to 0.8 g/day) of ALA decreases the risk of fatal coronary heart disease by about 20%</a:t>
            </a:r>
          </a:p>
          <a:p>
            <a:pPr marL="820968" lvl="2">
              <a:lnSpc>
                <a:spcPct val="90000"/>
              </a:lnSpc>
              <a:buClr>
                <a:srgbClr val="9BBB59"/>
              </a:buClr>
              <a:buFont typeface="Wingdings 2" pitchFamily="18" charset="2"/>
              <a:buChar char=""/>
            </a:pPr>
            <a:r>
              <a:rPr lang="en-US" altLang="en-US" dirty="0" smtClean="0"/>
              <a:t>long-chain n-3 fatty acids reduce the relative risk of coronary morbidity and mortality (Albert et al, 2002, </a:t>
            </a:r>
            <a:r>
              <a:rPr lang="en-US" altLang="en-US" dirty="0" err="1" smtClean="0"/>
              <a:t>DeLorgeril</a:t>
            </a:r>
            <a:r>
              <a:rPr lang="en-US" altLang="en-US" dirty="0" smtClean="0"/>
              <a:t> et al, 1994)</a:t>
            </a:r>
          </a:p>
          <a:p>
            <a:pPr marL="820968" lvl="2">
              <a:lnSpc>
                <a:spcPct val="90000"/>
              </a:lnSpc>
              <a:buClr>
                <a:srgbClr val="9BBB59"/>
              </a:buClr>
              <a:buFont typeface="Wingdings 2" pitchFamily="18" charset="2"/>
              <a:buChar char=""/>
            </a:pPr>
            <a:r>
              <a:rPr lang="en-US" altLang="en-US" dirty="0" smtClean="0"/>
              <a:t>N-3 PUFAs from both seafood and plant sources may reduce CHD risk, with little apparent influence from background n-6 PUFA intake. Plant-based n-3 PUFAs may particularly reduce CHD risk when seafood-based n-3 PUFA intake is low, which has implications for populations with low consumption or availability of fatty fish. (</a:t>
            </a:r>
            <a:r>
              <a:rPr lang="en-US" altLang="en-US" dirty="0" err="1" smtClean="0"/>
              <a:t>Mozaffarian</a:t>
            </a:r>
            <a:r>
              <a:rPr lang="en-US" altLang="en-US" dirty="0" smtClean="0"/>
              <a:t> et al., 2006)</a:t>
            </a:r>
          </a:p>
          <a:p>
            <a:pPr marL="272618" indent="-272618">
              <a:lnSpc>
                <a:spcPct val="90000"/>
              </a:lnSpc>
              <a:buFont typeface="Wingdings 2" pitchFamily="18" charset="2"/>
              <a:buChar char=""/>
            </a:pPr>
            <a:endParaRPr lang="en-US" altLang="en-US" dirty="0" smtClean="0"/>
          </a:p>
          <a:p>
            <a:pPr marL="364528" lvl="1">
              <a:lnSpc>
                <a:spcPct val="90000"/>
              </a:lnSpc>
              <a:buClr>
                <a:srgbClr val="9BBB59"/>
              </a:buClr>
              <a:buFont typeface="Wingdings 2" pitchFamily="18" charset="2"/>
              <a:buChar char=""/>
            </a:pPr>
            <a:endParaRPr lang="en-US" altLang="en-US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>
              <a:defRPr/>
            </a:pPr>
            <a:fld id="{CEA3EFC1-C410-4D6F-806A-D7C0F9474FC2}" type="slidenum">
              <a:rPr lang="en-US" sz="1200"/>
              <a:pPr algn="r">
                <a:defRPr/>
              </a:pPr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0F54F-7B54-4897-86E8-8C1AAA7CB63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FE3716-E421-47AF-B067-C4190AF88BEA}" type="slidenum">
              <a:rPr lang="en-CA" altLang="en-US" smtClean="0"/>
              <a:pPr eaLnBrk="1" hangingPunct="1"/>
              <a:t>25</a:t>
            </a:fld>
            <a:endParaRPr lang="en-CA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209C-7CDF-4F0F-A770-7A6DAFB5B153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D63-3EC8-4E83-9BAD-92B6EF1ED30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763000" cy="2514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Consumption of non-soy legumes improves vascular function by altering the </a:t>
            </a:r>
            <a:r>
              <a:rPr lang="en-CA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properties of arteries</a:t>
            </a:r>
            <a:endParaRPr lang="en-CA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315200" cy="2362200"/>
          </a:xfrm>
        </p:spPr>
        <p:txBody>
          <a:bodyPr>
            <a:normAutofit fontScale="92500"/>
          </a:bodyPr>
          <a:lstStyle/>
          <a:p>
            <a:r>
              <a:rPr lang="en-CA" sz="39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Zahradka</a:t>
            </a:r>
          </a:p>
          <a:p>
            <a:r>
              <a:rPr lang="en-CA" sz="3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Physiology and </a:t>
            </a:r>
            <a:r>
              <a:rPr lang="en-CA" sz="3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endParaRPr lang="en-CA" sz="30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Manitoba</a:t>
            </a:r>
          </a:p>
          <a:p>
            <a:r>
              <a:rPr lang="en-CA" sz="3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Winnipeg, Canada</a:t>
            </a:r>
            <a:endParaRPr lang="en-CA" sz="3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581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04CBF-A18E-4ADB-8E4E-60DD4020E96D}" type="slidenum">
              <a:rPr lang="en-CA"/>
              <a:pPr>
                <a:defRPr/>
              </a:pPr>
              <a:t>10</a:t>
            </a:fld>
            <a:endParaRPr lang="en-CA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71500" y="1633538"/>
            <a:ext cx="4542782" cy="50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n =26</a:t>
            </a:r>
          </a:p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Average Age = 70</a:t>
            </a:r>
          </a:p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Male = 50%, Female = 50%</a:t>
            </a:r>
          </a:p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Hyperlipidemia = 20</a:t>
            </a:r>
          </a:p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Hypertension = 22</a:t>
            </a:r>
          </a:p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Heart Disease = 17</a:t>
            </a:r>
          </a:p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Type 2 Diabetes = 12</a:t>
            </a:r>
          </a:p>
          <a:p>
            <a:pPr lvl="1" indent="-346075">
              <a:spcAft>
                <a:spcPct val="30000"/>
              </a:spcAft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Kidney disease = 0</a:t>
            </a:r>
          </a:p>
          <a:p>
            <a:pPr lvl="1" indent="-346075">
              <a:buFont typeface="Arial" charset="0"/>
              <a:buChar char="•"/>
            </a:pPr>
            <a:endParaRPr lang="en-US" sz="2800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3581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8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Measurements</a:t>
            </a:r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Adiponectin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E-selectin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ICAM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IL-6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IL-10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Lp</a:t>
            </a:r>
            <a:r>
              <a:rPr lang="en-US" dirty="0" smtClean="0"/>
              <a:t>(a)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HbA1c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LDL/HDL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Uric acid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343400" y="1600200"/>
            <a:ext cx="4648200" cy="452596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Weight</a:t>
            </a:r>
          </a:p>
          <a:p>
            <a:pPr>
              <a:defRPr/>
            </a:pPr>
            <a:r>
              <a:rPr lang="en-US" dirty="0" smtClean="0"/>
              <a:t>Blood pressure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Fasting glucose (P=0.054)</a:t>
            </a:r>
          </a:p>
          <a:p>
            <a:pPr>
              <a:defRPr/>
            </a:pPr>
            <a:r>
              <a:rPr lang="en-US" dirty="0" smtClean="0"/>
              <a:t>Fasting insulin</a:t>
            </a:r>
          </a:p>
          <a:p>
            <a:pPr>
              <a:defRPr/>
            </a:pPr>
            <a:r>
              <a:rPr lang="en-US" dirty="0" err="1" smtClean="0"/>
              <a:t>Homocysteine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Beta2-microglobulin</a:t>
            </a:r>
          </a:p>
          <a:p>
            <a:pPr>
              <a:defRPr/>
            </a:pPr>
            <a:r>
              <a:rPr lang="en-US" dirty="0" err="1" smtClean="0"/>
              <a:t>Osteoprotegran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Arginase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8-hydroxy-2-deoxyguanosine</a:t>
            </a:r>
          </a:p>
          <a:p>
            <a:pPr>
              <a:defRPr/>
            </a:pPr>
            <a:r>
              <a:rPr lang="en-US" dirty="0" smtClean="0"/>
              <a:t>Creatinine</a:t>
            </a:r>
          </a:p>
          <a:p>
            <a:pPr>
              <a:defRPr/>
            </a:pPr>
            <a:r>
              <a:rPr lang="en-US" dirty="0" smtClean="0"/>
              <a:t>Urinary protein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Nitrate/nitrite (nitric oxide)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7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9600" y="1447800"/>
            <a:ext cx="8001000" cy="449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534400" cy="8778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ABI Improved After Eating Pulses</a:t>
            </a: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2124075" y="6092825"/>
            <a:ext cx="4518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No changes were observed in blood pressure.</a:t>
            </a:r>
            <a:endParaRPr lang="en-US" b="1" dirty="0"/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28600" y="914400"/>
            <a:ext cx="5935663" cy="5681663"/>
            <a:chOff x="1" y="739"/>
            <a:chExt cx="3739" cy="3579"/>
          </a:xfrm>
        </p:grpSpPr>
        <p:graphicFrame>
          <p:nvGraphicFramePr>
            <p:cNvPr id="11276" name="Object 4"/>
            <p:cNvGraphicFramePr>
              <a:graphicFrameLocks noChangeAspect="1"/>
            </p:cNvGraphicFramePr>
            <p:nvPr/>
          </p:nvGraphicFramePr>
          <p:xfrm>
            <a:off x="1" y="739"/>
            <a:ext cx="3739" cy="3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" name="Graph" r:id="rId3" imgW="1828191" imgH="1760570" progId="">
                    <p:embed/>
                  </p:oleObj>
                </mc:Choice>
                <mc:Fallback>
                  <p:oleObj name="Graph" r:id="rId3" imgW="1828191" imgH="1760570" progId="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" y="739"/>
                          <a:ext cx="3739" cy="3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Text Box 6"/>
            <p:cNvSpPr txBox="1">
              <a:spLocks noChangeArrowheads="1"/>
            </p:cNvSpPr>
            <p:nvPr/>
          </p:nvSpPr>
          <p:spPr bwMode="auto">
            <a:xfrm>
              <a:off x="1568" y="1578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*</a:t>
              </a:r>
            </a:p>
          </p:txBody>
        </p:sp>
        <p:sp>
          <p:nvSpPr>
            <p:cNvPr id="11278" name="Text Box 7"/>
            <p:cNvSpPr txBox="1">
              <a:spLocks noChangeArrowheads="1"/>
            </p:cNvSpPr>
            <p:nvPr/>
          </p:nvSpPr>
          <p:spPr bwMode="auto">
            <a:xfrm>
              <a:off x="2789" y="1222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*</a:t>
              </a:r>
            </a:p>
          </p:txBody>
        </p:sp>
      </p:grp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3048000" y="1828800"/>
            <a:ext cx="7280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*p&lt;0.05 </a:t>
            </a:r>
          </a:p>
        </p:txBody>
      </p:sp>
      <p:sp>
        <p:nvSpPr>
          <p:cNvPr id="11271" name="TextBox 15"/>
          <p:cNvSpPr txBox="1">
            <a:spLocks noChangeArrowheads="1"/>
          </p:cNvSpPr>
          <p:nvPr/>
        </p:nvSpPr>
        <p:spPr bwMode="auto">
          <a:xfrm>
            <a:off x="1752600" y="5105400"/>
            <a:ext cx="6591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11272" name="TextBox 16"/>
          <p:cNvSpPr txBox="1">
            <a:spLocks noChangeArrowheads="1"/>
          </p:cNvSpPr>
          <p:nvPr/>
        </p:nvSpPr>
        <p:spPr bwMode="auto">
          <a:xfrm>
            <a:off x="3657600" y="5105400"/>
            <a:ext cx="6591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4584700" y="5105400"/>
            <a:ext cx="444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11274" name="TextBox 18"/>
          <p:cNvSpPr txBox="1">
            <a:spLocks noChangeArrowheads="1"/>
          </p:cNvSpPr>
          <p:nvPr/>
        </p:nvSpPr>
        <p:spPr bwMode="auto">
          <a:xfrm>
            <a:off x="2667000" y="5105400"/>
            <a:ext cx="444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final</a:t>
            </a:r>
          </a:p>
        </p:txBody>
      </p:sp>
      <p:graphicFrame>
        <p:nvGraphicFramePr>
          <p:cNvPr id="11275" name="Object 3"/>
          <p:cNvGraphicFramePr>
            <a:graphicFrameLocks noChangeAspect="1"/>
          </p:cNvGraphicFramePr>
          <p:nvPr/>
        </p:nvGraphicFramePr>
        <p:xfrm>
          <a:off x="5410200" y="1219200"/>
          <a:ext cx="29972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Graph" r:id="rId5" imgW="983894" imgH="1694078" progId="">
                  <p:embed/>
                </p:oleObj>
              </mc:Choice>
              <mc:Fallback>
                <p:oleObj name="Graph" r:id="rId5" imgW="983894" imgH="1694078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19200"/>
                        <a:ext cx="29972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8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524000"/>
            <a:ext cx="7467600" cy="419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Serum Cholesterol was Lower</a:t>
            </a:r>
          </a:p>
        </p:txBody>
      </p:sp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838200" y="1066800"/>
          <a:ext cx="5181600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Graph" r:id="rId3" imgW="1758086" imgH="1682496" progId="">
                  <p:embed/>
                </p:oleObj>
              </mc:Choice>
              <mc:Fallback>
                <p:oleObj name="Graph" r:id="rId3" imgW="1758086" imgH="168249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5181600" cy="494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1143000" y="5334000"/>
            <a:ext cx="717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*p&lt;0.05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67200" y="18288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  <p:graphicFrame>
        <p:nvGraphicFramePr>
          <p:cNvPr id="13319" name="Object 2"/>
          <p:cNvGraphicFramePr>
            <a:graphicFrameLocks noChangeAspect="1"/>
          </p:cNvGraphicFramePr>
          <p:nvPr/>
        </p:nvGraphicFramePr>
        <p:xfrm>
          <a:off x="5638800" y="1371600"/>
          <a:ext cx="274320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Graph" r:id="rId5" imgW="986942" imgH="1694078" progId="">
                  <p:embed/>
                </p:oleObj>
              </mc:Choice>
              <mc:Fallback>
                <p:oleObj name="Graph" r:id="rId5" imgW="986942" imgH="1694078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71600"/>
                        <a:ext cx="274320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295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1524000"/>
            <a:ext cx="6019800" cy="472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763000" cy="1401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Improved Arterial Function does not Result from Lower Cholesterol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700338" y="2060575"/>
            <a:ext cx="1199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 = -0.0099</a:t>
            </a:r>
          </a:p>
          <a:p>
            <a:r>
              <a:rPr lang="en-US" i="1" dirty="0"/>
              <a:t>p</a:t>
            </a:r>
            <a:r>
              <a:rPr lang="en-US" dirty="0"/>
              <a:t> = 0.963</a:t>
            </a:r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98708"/>
              </p:ext>
            </p:extLst>
          </p:nvPr>
        </p:nvGraphicFramePr>
        <p:xfrm>
          <a:off x="1371600" y="1524000"/>
          <a:ext cx="6267450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Graph" r:id="rId3" imgW="3873500" imgH="2984500" progId="">
                  <p:embed/>
                </p:oleObj>
              </mc:Choice>
              <mc:Fallback>
                <p:oleObj name="Graph" r:id="rId3" imgW="3873500" imgH="29845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6267450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0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Muscle Metabolism Improves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31731"/>
              </p:ext>
            </p:extLst>
          </p:nvPr>
        </p:nvGraphicFramePr>
        <p:xfrm>
          <a:off x="1752600" y="1219200"/>
          <a:ext cx="5638800" cy="478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Graph" r:id="rId3" imgW="3635045" imgH="3081528" progId="">
                  <p:embed/>
                </p:oleObj>
              </mc:Choice>
              <mc:Fallback>
                <p:oleObj name="Graph" r:id="rId3" imgW="3635045" imgH="3081528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638800" cy="4780931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12700" y="6172200"/>
            <a:ext cx="913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High serum </a:t>
            </a:r>
            <a:r>
              <a:rPr lang="en-US" altLang="en-US" dirty="0" err="1"/>
              <a:t>acylcarnitines</a:t>
            </a:r>
            <a:r>
              <a:rPr lang="en-US" altLang="en-US" dirty="0"/>
              <a:t> levels occur in PAD and indicate a decline in lipid metabolism</a:t>
            </a:r>
          </a:p>
        </p:txBody>
      </p:sp>
    </p:spTree>
    <p:extLst>
      <p:ext uri="{BB962C8B-B14F-4D97-AF65-F5344CB8AC3E}">
        <p14:creationId xmlns:p14="http://schemas.microsoft.com/office/powerpoint/2010/main" val="41368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530475" y="1341438"/>
            <a:ext cx="413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400" b="1"/>
              <a:t>Dietary pulse consumption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333625" y="2205038"/>
            <a:ext cx="448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400">
                <a:sym typeface="Wingdings" pitchFamily="2" charset="2"/>
              </a:rPr>
              <a:t> </a:t>
            </a:r>
            <a:r>
              <a:rPr lang="en-CA" altLang="en-US" sz="2400" b="1"/>
              <a:t>Peripheral blood flow (ABI)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874838" y="3141663"/>
            <a:ext cx="532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400"/>
              <a:t>Improved skeletal muscle metabolism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436813" y="4116388"/>
            <a:ext cx="434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400">
                <a:sym typeface="Wingdings" pitchFamily="2" charset="2"/>
              </a:rPr>
              <a:t> </a:t>
            </a:r>
            <a:r>
              <a:rPr lang="en-CA" altLang="en-US" sz="2400" b="1">
                <a:sym typeface="Wingdings" pitchFamily="2" charset="2"/>
              </a:rPr>
              <a:t>short chain acylcarnitines</a:t>
            </a:r>
            <a:endParaRPr lang="en-CA" altLang="en-US" sz="2400" b="1"/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124075" y="5056188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400">
                <a:sym typeface="Wingdings" pitchFamily="2" charset="2"/>
              </a:rPr>
              <a:t> Claudication,  Walking distance </a:t>
            </a:r>
            <a:endParaRPr lang="en-CA" altLang="en-US" sz="2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850" y="304800"/>
            <a:ext cx="8229600" cy="7667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endParaRPr lang="en-US" sz="4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86238" y="1801813"/>
            <a:ext cx="242887" cy="4032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4194175" y="2728913"/>
            <a:ext cx="242888" cy="4032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Down Arrow 12"/>
          <p:cNvSpPr/>
          <p:nvPr/>
        </p:nvSpPr>
        <p:spPr>
          <a:xfrm>
            <a:off x="4195763" y="4538663"/>
            <a:ext cx="242887" cy="4032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7740650" y="45720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/>
              <a:t>Hiatt 2004</a:t>
            </a:r>
          </a:p>
        </p:txBody>
      </p:sp>
      <p:sp>
        <p:nvSpPr>
          <p:cNvPr id="18" name="Right Bracket 17"/>
          <p:cNvSpPr/>
          <p:nvPr/>
        </p:nvSpPr>
        <p:spPr>
          <a:xfrm>
            <a:off x="7278688" y="3132138"/>
            <a:ext cx="417512" cy="2382837"/>
          </a:xfrm>
          <a:prstGeom prst="rightBracke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65" name="TextBox 18"/>
          <p:cNvSpPr txBox="1">
            <a:spLocks noChangeArrowheads="1"/>
          </p:cNvSpPr>
          <p:nvPr/>
        </p:nvSpPr>
        <p:spPr bwMode="auto">
          <a:xfrm>
            <a:off x="7740650" y="3660775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/>
              <a:t>Hiatt et al</a:t>
            </a:r>
          </a:p>
          <a:p>
            <a:pPr eaLnBrk="1" hangingPunct="1"/>
            <a:r>
              <a:rPr lang="en-CA" altLang="en-US"/>
              <a:t>1992</a:t>
            </a:r>
          </a:p>
        </p:txBody>
      </p:sp>
      <p:sp>
        <p:nvSpPr>
          <p:cNvPr id="23566" name="TextBox 3"/>
          <p:cNvSpPr txBox="1">
            <a:spLocks noChangeArrowheads="1"/>
          </p:cNvSpPr>
          <p:nvPr/>
        </p:nvSpPr>
        <p:spPr bwMode="auto">
          <a:xfrm>
            <a:off x="4113213" y="368776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400"/>
              <a:t>&amp;</a:t>
            </a:r>
          </a:p>
        </p:txBody>
      </p:sp>
      <p:pic>
        <p:nvPicPr>
          <p:cNvPr id="15" name="Picture 4" descr="P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1" y="1095375"/>
            <a:ext cx="2136775" cy="19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Studies Produced Similar Results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Effects of Pulse Varieties on Blood Vessel Function in Individuals with Peripheral Arterial Disease</a:t>
            </a:r>
            <a:r>
              <a:rPr lang="en-US" dirty="0" smtClean="0"/>
              <a:t> – examined effect of beans on PAD (funded by the Pulse Science Cluster) n=62</a:t>
            </a:r>
          </a:p>
          <a:p>
            <a:r>
              <a:rPr lang="en-US" b="1" dirty="0" smtClean="0"/>
              <a:t>Impact of Pulse-enriched Foods on Cognitive Function and </a:t>
            </a:r>
            <a:r>
              <a:rPr lang="en-US" b="1" dirty="0" err="1" smtClean="0"/>
              <a:t>Cardiometabolic</a:t>
            </a:r>
            <a:r>
              <a:rPr lang="en-US" b="1" dirty="0" smtClean="0"/>
              <a:t> Health in Obese Adults </a:t>
            </a:r>
            <a:r>
              <a:rPr lang="en-US" dirty="0" smtClean="0"/>
              <a:t>– multicentre study with University of South Australia (funded by Province of Manitoba – STIC program) n=70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Pulse Consumption by Spontaneously Hypertensive Rats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468313" y="2182494"/>
            <a:ext cx="8135937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00200" y="5715000"/>
            <a:ext cx="5638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600" b="1" dirty="0" smtClean="0">
                <a:latin typeface="Calibri" pitchFamily="34" charset="0"/>
              </a:rPr>
              <a:t>Diet = 30% cooked pulses by weight</a:t>
            </a:r>
            <a:endParaRPr lang="en-CA" sz="2600" b="1" dirty="0">
              <a:latin typeface="Calibri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81000" y="1723707"/>
            <a:ext cx="986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  <a:latin typeface="Calibri" pitchFamily="34" charset="0"/>
              </a:rPr>
              <a:t>Baseline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315200" y="1709419"/>
            <a:ext cx="138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  <a:latin typeface="Calibri" pitchFamily="34" charset="0"/>
              </a:rPr>
              <a:t>4 or 8 </a:t>
            </a:r>
            <a:r>
              <a:rPr lang="en-CA" b="1" dirty="0">
                <a:solidFill>
                  <a:srgbClr val="0070C0"/>
                </a:solidFill>
                <a:latin typeface="Calibri" pitchFamily="34" charset="0"/>
              </a:rPr>
              <a:t>weeks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415123" y="1703112"/>
            <a:ext cx="4242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10 rats per group; age 17 weeks at baseline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2000" y="3505200"/>
            <a:ext cx="7696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600" b="1" dirty="0" smtClean="0">
                <a:latin typeface="Calibri" pitchFamily="34" charset="0"/>
              </a:rPr>
              <a:t>WKY (control) rats on control &amp; mixed pulse diet</a:t>
            </a:r>
          </a:p>
          <a:p>
            <a:pPr>
              <a:spcAft>
                <a:spcPts val="600"/>
              </a:spcAft>
            </a:pPr>
            <a:r>
              <a:rPr lang="en-CA" sz="2600" b="1" dirty="0" smtClean="0">
                <a:latin typeface="Calibri" pitchFamily="34" charset="0"/>
              </a:rPr>
              <a:t>SHR rats on control diet</a:t>
            </a:r>
          </a:p>
          <a:p>
            <a:pPr>
              <a:spcAft>
                <a:spcPts val="600"/>
              </a:spcAft>
            </a:pPr>
            <a:r>
              <a:rPr lang="en-CA" sz="2600" b="1" dirty="0" smtClean="0">
                <a:latin typeface="Calibri" pitchFamily="34" charset="0"/>
              </a:rPr>
              <a:t>SHR rats on mixed pulse diet</a:t>
            </a:r>
          </a:p>
          <a:p>
            <a:pPr>
              <a:spcAft>
                <a:spcPts val="600"/>
              </a:spcAft>
            </a:pPr>
            <a:r>
              <a:rPr lang="en-CA" sz="2600" b="1" dirty="0" smtClean="0">
                <a:latin typeface="Calibri" pitchFamily="34" charset="0"/>
              </a:rPr>
              <a:t>SHR rats on bean or lentil or pea or chickpea diet</a:t>
            </a:r>
          </a:p>
          <a:p>
            <a:endParaRPr lang="en-CA" sz="2600" b="1" dirty="0"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latin typeface="Calibri" pitchFamily="34" charset="0"/>
              </a:rPr>
              <a:t>Analyses = blood pressure, arterial stiffness, lipids, urine biomarkers</a:t>
            </a:r>
            <a:endParaRPr lang="en-CA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295400"/>
            <a:ext cx="6858000" cy="5334000"/>
          </a:xfrm>
          <a:prstGeom prst="rect">
            <a:avLst/>
          </a:prstGeom>
          <a:solidFill>
            <a:srgbClr val="A0E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Pulses Reduce Cholesterol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eterz\AppData\Local\Microsoft\Windows\Temporary Internet Files\Content.Outlook\XB029TIJ\Cholesterol (Duncan Labeli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86600" cy="54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Goals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685800" y="1219200"/>
            <a:ext cx="8153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 discover </a:t>
            </a:r>
            <a:r>
              <a:rPr lang="en-US" sz="9600" dirty="0" smtClean="0"/>
              <a:t>n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ovel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innovative </a:t>
            </a:r>
            <a:r>
              <a:rPr lang="en-US" sz="9600" dirty="0" smtClean="0"/>
              <a:t>a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gricultural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applications that promote </a:t>
            </a:r>
            <a:r>
              <a:rPr lang="en-US" sz="9600" dirty="0" smtClean="0"/>
              <a:t>h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ealth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well-being with a focus on mechanism of action and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clinical utility.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600" baseline="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products being investigated include:</a:t>
            </a:r>
            <a:endParaRPr kumimoji="0" lang="en-US" sz="8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endParaRPr lang="en-US" altLang="en-US" sz="6400" dirty="0" smtClean="0"/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6400" dirty="0" smtClean="0"/>
              <a:t> </a:t>
            </a:r>
            <a:r>
              <a:rPr lang="en-US" altLang="en-US" sz="7400" dirty="0" smtClean="0"/>
              <a:t>cereal grains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7400" dirty="0" smtClean="0"/>
              <a:t> buckwheat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7400" dirty="0" smtClean="0"/>
              <a:t> dairy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7400" dirty="0" smtClean="0"/>
              <a:t> various berries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7400" dirty="0" smtClean="0"/>
              <a:t> pulses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7400" dirty="0" smtClean="0"/>
              <a:t> flax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7400" dirty="0" smtClean="0"/>
              <a:t> oilseeds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4864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"He that takes medicine and neglects diet, wastes the skill of the physician.“</a:t>
            </a:r>
            <a:endParaRPr lang="en-US" sz="3600" dirty="0" smtClean="0"/>
          </a:p>
          <a:p>
            <a:pPr lvl="1"/>
            <a:r>
              <a:rPr lang="en-US" sz="1600" dirty="0" smtClean="0"/>
              <a:t>						</a:t>
            </a:r>
            <a:r>
              <a:rPr lang="en-US" sz="1600" u="sng" dirty="0" smtClean="0"/>
              <a:t>Chinese Proverb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obaric AB CNS poster.pdf"/>
          <p:cNvPicPr>
            <a:picLocks noChangeAspect="1"/>
          </p:cNvPicPr>
          <p:nvPr/>
        </p:nvPicPr>
        <p:blipFill>
          <a:blip r:embed="rId2" cstate="print"/>
          <a:srcRect t="18332" b="23203"/>
          <a:stretch>
            <a:fillRect/>
          </a:stretch>
        </p:blipFill>
        <p:spPr>
          <a:xfrm>
            <a:off x="304800" y="1524000"/>
            <a:ext cx="8763000" cy="41434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Pulses Decrease Arterial Stiffness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Rats)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867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Myography</a:t>
            </a:r>
            <a:r>
              <a:rPr lang="en-US" dirty="0" smtClean="0"/>
              <a:t> of mesenteric arteries showed lentils decreased arterial stiffness to that of </a:t>
            </a:r>
            <a:r>
              <a:rPr lang="en-US" dirty="0" err="1" smtClean="0"/>
              <a:t>normotensive</a:t>
            </a:r>
            <a:r>
              <a:rPr lang="en-US" dirty="0" smtClean="0"/>
              <a:t> controls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114800" y="2270379"/>
            <a:ext cx="228600" cy="6736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own Arrow 7"/>
          <p:cNvSpPr/>
          <p:nvPr/>
        </p:nvSpPr>
        <p:spPr>
          <a:xfrm>
            <a:off x="5486400" y="2311908"/>
            <a:ext cx="228600" cy="6736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>
            <a:off x="2819400" y="2057400"/>
            <a:ext cx="228600" cy="6736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>
            <a:off x="3657600" y="2362200"/>
            <a:ext cx="228600" cy="67360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7239000" y="2299716"/>
            <a:ext cx="228600" cy="67360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own Arrow 11"/>
          <p:cNvSpPr/>
          <p:nvPr/>
        </p:nvSpPr>
        <p:spPr>
          <a:xfrm>
            <a:off x="6400800" y="1660779"/>
            <a:ext cx="228600" cy="6736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7620000" y="2394204"/>
            <a:ext cx="838200" cy="2971800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1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Hypertrophy is Reduced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460247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98120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leo" pitchFamily="34" charset="0"/>
              </a:rPr>
              <a:t>normal</a:t>
            </a:r>
            <a:endParaRPr lang="en-CA" sz="1600" dirty="0">
              <a:latin typeface="Ale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981200"/>
            <a:ext cx="140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leo" pitchFamily="34" charset="0"/>
              </a:rPr>
              <a:t>hypertensive</a:t>
            </a:r>
            <a:endParaRPr lang="en-CA" sz="1600" dirty="0">
              <a:latin typeface="Ale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880" y="1981200"/>
            <a:ext cx="234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leo" pitchFamily="34" charset="0"/>
              </a:rPr>
              <a:t>hypertensive with lentils</a:t>
            </a:r>
            <a:endParaRPr lang="en-CA" sz="1600" dirty="0">
              <a:latin typeface="Ale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5" name="TextBox 27"/>
          <p:cNvSpPr txBox="1">
            <a:spLocks noChangeArrowheads="1"/>
          </p:cNvSpPr>
          <p:nvPr/>
        </p:nvSpPr>
        <p:spPr bwMode="auto">
          <a:xfrm>
            <a:off x="925648" y="482670"/>
            <a:ext cx="7870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Metabolomics Analysis of Rat </a:t>
            </a:r>
            <a:r>
              <a:rPr lang="en-CA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Urine</a:t>
            </a:r>
            <a:endParaRPr lang="en-CA" altLang="en-US" sz="2400" b="1" dirty="0"/>
          </a:p>
        </p:txBody>
      </p:sp>
      <p:sp>
        <p:nvSpPr>
          <p:cNvPr id="48147" name="TextBox 3"/>
          <p:cNvSpPr txBox="1">
            <a:spLocks noChangeArrowheads="1"/>
          </p:cNvSpPr>
          <p:nvPr/>
        </p:nvSpPr>
        <p:spPr bwMode="auto">
          <a:xfrm>
            <a:off x="762000" y="6178478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 dirty="0" smtClean="0"/>
              <a:t>Finding markers </a:t>
            </a:r>
            <a:r>
              <a:rPr lang="en-CA" altLang="en-US" sz="1600" dirty="0"/>
              <a:t>of pulse consumption </a:t>
            </a:r>
            <a:r>
              <a:rPr lang="en-CA" altLang="en-US" sz="1600" dirty="0" smtClean="0"/>
              <a:t>will also be useful to </a:t>
            </a:r>
            <a:r>
              <a:rPr lang="en-CA" altLang="en-US" sz="1600" dirty="0"/>
              <a:t>assess compliance </a:t>
            </a:r>
            <a:r>
              <a:rPr lang="en-CA" altLang="en-US" sz="1600" dirty="0" smtClean="0"/>
              <a:t>in </a:t>
            </a:r>
            <a:endParaRPr lang="en-CA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 dirty="0"/>
              <a:t>our human studies.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06525" y="1331913"/>
            <a:ext cx="6762750" cy="4041775"/>
            <a:chOff x="1476375" y="1916113"/>
            <a:chExt cx="6762750" cy="4041775"/>
          </a:xfrm>
        </p:grpSpPr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72" t="8131" r="25539" b="14629"/>
            <a:stretch>
              <a:fillRect/>
            </a:stretch>
          </p:blipFill>
          <p:spPr bwMode="auto">
            <a:xfrm>
              <a:off x="1482725" y="1916113"/>
              <a:ext cx="6756400" cy="399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1763713" y="3133725"/>
              <a:ext cx="14033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/>
                <a:t>SHR-Beans</a:t>
              </a:r>
            </a:p>
          </p:txBody>
        </p: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2555875" y="1947863"/>
              <a:ext cx="1458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/>
                <a:t>WKY-control</a:t>
              </a:r>
            </a:p>
          </p:txBody>
        </p:sp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6797675" y="3951288"/>
              <a:ext cx="14414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/>
                <a:t>SHR-control</a:t>
              </a:r>
            </a:p>
          </p:txBody>
        </p:sp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4140200" y="5373688"/>
              <a:ext cx="27543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/>
                <a:t>SHR-Mixture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/>
                <a:t>Beans, Peas, Lentils, Chickpeas</a:t>
              </a:r>
            </a:p>
          </p:txBody>
        </p:sp>
        <p:sp>
          <p:nvSpPr>
            <p:cNvPr id="29" name="TextBox 8"/>
            <p:cNvSpPr txBox="1">
              <a:spLocks noChangeArrowheads="1"/>
            </p:cNvSpPr>
            <p:nvPr/>
          </p:nvSpPr>
          <p:spPr bwMode="auto">
            <a:xfrm>
              <a:off x="1476375" y="4283075"/>
              <a:ext cx="12747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/>
                <a:t>SHR-Peas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4211638" y="3878263"/>
              <a:ext cx="18272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/>
                <a:t>SHR-Chickpeas</a:t>
              </a:r>
            </a:p>
          </p:txBody>
        </p: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1751013" y="5295900"/>
              <a:ext cx="14160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/>
                <a:t>SHR-Lentils</a:t>
              </a:r>
            </a:p>
          </p:txBody>
        </p:sp>
        <p:cxnSp>
          <p:nvCxnSpPr>
            <p:cNvPr id="32" name="Straight Arrow Connector 31"/>
            <p:cNvCxnSpPr>
              <a:stCxn id="23" idx="2"/>
            </p:cNvCxnSpPr>
            <p:nvPr/>
          </p:nvCxnSpPr>
          <p:spPr>
            <a:xfrm>
              <a:off x="2465388" y="3503613"/>
              <a:ext cx="377825" cy="2857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492500" y="2347913"/>
              <a:ext cx="377825" cy="2857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733675" y="4418013"/>
              <a:ext cx="534988" cy="88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886075" y="4652963"/>
              <a:ext cx="398463" cy="6429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014788" y="4173538"/>
              <a:ext cx="466725" cy="1444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227763" y="4211638"/>
              <a:ext cx="638175" cy="2508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4481513" y="5127625"/>
              <a:ext cx="306387" cy="2460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62000" y="5498068"/>
            <a:ext cx="815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Non-targeted analyses are being used to explore mechanism of action and identification of </a:t>
            </a:r>
            <a:r>
              <a:rPr lang="en-US" dirty="0" err="1" smtClean="0"/>
              <a:t>bioactives</a:t>
            </a:r>
            <a:r>
              <a:rPr lang="en-US" dirty="0" smtClean="0"/>
              <a:t> responsible for the observed health benefits.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Eating pulses positively affects functional endpoints of cardiovascular health</a:t>
            </a:r>
          </a:p>
          <a:p>
            <a:pPr>
              <a:defRPr/>
            </a:pPr>
            <a:r>
              <a:rPr lang="en-US" sz="2800" dirty="0" smtClean="0"/>
              <a:t>Significant improvements in blood flow were obtained </a:t>
            </a:r>
            <a:r>
              <a:rPr lang="en-US" sz="2800" dirty="0"/>
              <a:t>in </a:t>
            </a:r>
            <a:r>
              <a:rPr lang="en-US" sz="2800" dirty="0" smtClean="0"/>
              <a:t>an intervention of only 8 weeks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improvements are not linked to reductions in lipid levels or better glycemic control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benefits are probably the result of physical changes to the blood vessels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C3511-5E0E-4FDC-A92D-EA903FDD40B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Bean-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9242" y="2133600"/>
            <a:ext cx="3452358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5605" y="6488668"/>
            <a:ext cx="3507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smtClean="0"/>
              <a:t>http://shimamyuko.wordpress.com/2014/01/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8698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b="1" dirty="0" smtClean="0"/>
              <a:t>Our Results Indicate Food-Based Treatment of Human Disease is a Viable Approach</a:t>
            </a:r>
            <a:r>
              <a:rPr lang="en-US" altLang="en-US" dirty="0" smtClean="0"/>
              <a:t>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676400"/>
            <a:ext cx="85344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1400" dirty="0" smtClean="0"/>
              <a:t>		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en-US" sz="1400" dirty="0" smtClean="0">
                <a:solidFill>
                  <a:srgbClr val="364966"/>
                </a:solidFill>
              </a:rPr>
              <a:t>	</a:t>
            </a:r>
            <a:r>
              <a:rPr lang="en-US" altLang="en-US" sz="2400" dirty="0" smtClean="0">
                <a:solidFill>
                  <a:srgbClr val="0D0D0D"/>
                </a:solidFill>
              </a:rPr>
              <a:t>However, it is critical to </a:t>
            </a:r>
            <a:r>
              <a:rPr lang="en-US" altLang="en-US" sz="2400" dirty="0" smtClean="0">
                <a:solidFill>
                  <a:srgbClr val="0D0D0D"/>
                </a:solidFill>
              </a:rPr>
              <a:t>identify agricultural products with bioactive concentrations </a:t>
            </a:r>
            <a:r>
              <a:rPr lang="en-US" altLang="en-US" sz="2400" b="1" i="1" u="sng" dirty="0" smtClean="0">
                <a:solidFill>
                  <a:schemeClr val="tx2"/>
                </a:solidFill>
              </a:rPr>
              <a:t>high enough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 </a:t>
            </a:r>
            <a:r>
              <a:rPr lang="en-US" altLang="en-US" sz="2400" dirty="0" smtClean="0">
                <a:solidFill>
                  <a:srgbClr val="0D0D0D"/>
                </a:solidFill>
              </a:rPr>
              <a:t>to be used directly or capable of being  extracted and concentrated to provide a concentration </a:t>
            </a:r>
            <a:r>
              <a:rPr lang="en-US" altLang="en-US" sz="2400" b="1" i="1" u="sng" dirty="0" smtClean="0">
                <a:solidFill>
                  <a:schemeClr val="tx2"/>
                </a:solidFill>
              </a:rPr>
              <a:t>high enough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 </a:t>
            </a:r>
            <a:r>
              <a:rPr lang="en-US" altLang="en-US" sz="2400" dirty="0" smtClean="0">
                <a:solidFill>
                  <a:srgbClr val="0D0D0D"/>
                </a:solidFill>
              </a:rPr>
              <a:t>for use in either a </a:t>
            </a:r>
            <a:r>
              <a:rPr lang="en-US" altLang="en-US" sz="2400" dirty="0" err="1" smtClean="0">
                <a:solidFill>
                  <a:srgbClr val="0D0D0D"/>
                </a:solidFill>
              </a:rPr>
              <a:t>nutraceutical</a:t>
            </a:r>
            <a:r>
              <a:rPr lang="en-US" altLang="en-US" sz="2400" dirty="0" smtClean="0">
                <a:solidFill>
                  <a:srgbClr val="0D0D0D"/>
                </a:solidFill>
              </a:rPr>
              <a:t> (pill/supplement) format or as an enriched or fortified food.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1400" dirty="0" smtClean="0">
                <a:solidFill>
                  <a:srgbClr val="0D0D0D"/>
                </a:solidFill>
              </a:rPr>
              <a:t>	</a:t>
            </a:r>
          </a:p>
        </p:txBody>
      </p:sp>
      <p:pic>
        <p:nvPicPr>
          <p:cNvPr id="5" name="Picture 3" descr="buckwheat cracker-pi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101" y="4114800"/>
            <a:ext cx="3368785" cy="240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1" y="4343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Applications include management of obesity, diabetes and other chronic metabolic and endocrine disorders that are often related to poor lifestyle choices or are a consequence of (genetic</a:t>
            </a:r>
            <a:r>
              <a:rPr lang="en-US" smtClean="0"/>
              <a:t>)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43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610600" cy="5791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b="1" dirty="0" smtClean="0"/>
              <a:t>Funding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b="1" dirty="0" smtClean="0"/>
              <a:t>Pulse Canada &amp; Agriculture and </a:t>
            </a:r>
            <a:r>
              <a:rPr lang="en-US" altLang="en-US" sz="1800" b="1" dirty="0" err="1" smtClean="0"/>
              <a:t>Agri</a:t>
            </a:r>
            <a:r>
              <a:rPr lang="en-US" altLang="en-US" sz="1800" b="1" dirty="0" smtClean="0"/>
              <a:t>-food Canada</a:t>
            </a:r>
            <a:r>
              <a:rPr lang="en-US" altLang="en-US" sz="1800" dirty="0" smtClean="0"/>
              <a:t> provided funding to Pulse Canada for human clinical trials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b="1" dirty="0" smtClean="0"/>
              <a:t>Manitoba government</a:t>
            </a:r>
            <a:r>
              <a:rPr lang="en-US" altLang="en-US" sz="1800" dirty="0" smtClean="0"/>
              <a:t>:  Science, Technology, Energy and Mines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b="1" dirty="0" smtClean="0"/>
              <a:t>NSERC Strategic Grants</a:t>
            </a:r>
            <a:r>
              <a:rPr lang="en-US" altLang="en-US" sz="1800" dirty="0" smtClean="0"/>
              <a:t> program funded the animal study</a:t>
            </a:r>
            <a:endParaRPr lang="en-US" altLang="en-US" sz="1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0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b="1" dirty="0" smtClean="0"/>
              <a:t>Members of the Research Team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Carla Taylor (Co-investigator)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Randy Guzman (Collaborator - Vascular Surgeon</a:t>
            </a:r>
            <a:r>
              <a:rPr lang="en-US" altLang="en-US" sz="1800" dirty="0" smtClean="0"/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Alanna </a:t>
            </a:r>
            <a:r>
              <a:rPr lang="en-US" altLang="en-US" sz="1800" dirty="0" smtClean="0"/>
              <a:t>Baldwin (Study Coordinator) 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Wendy </a:t>
            </a:r>
            <a:r>
              <a:rPr lang="en-US" altLang="en-US" sz="1800" dirty="0" err="1" smtClean="0"/>
              <a:t>Weighall</a:t>
            </a:r>
            <a:r>
              <a:rPr lang="en-US" altLang="en-US" sz="1800" dirty="0" smtClean="0"/>
              <a:t> (Research Nurse) 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Heather </a:t>
            </a:r>
            <a:r>
              <a:rPr lang="en-US" altLang="en-US" sz="1800" dirty="0" err="1" smtClean="0"/>
              <a:t>Blewett</a:t>
            </a:r>
            <a:r>
              <a:rPr lang="en-US" altLang="en-US" sz="1800" dirty="0" smtClean="0"/>
              <a:t> (PDF)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Sherif Louis, Brenda Wright (Technicians)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Connie </a:t>
            </a:r>
            <a:r>
              <a:rPr lang="en-US" altLang="en-US" sz="1800" dirty="0" err="1" smtClean="0"/>
              <a:t>Maghalaes</a:t>
            </a:r>
            <a:r>
              <a:rPr lang="en-US" altLang="en-US" sz="1800" dirty="0" smtClean="0"/>
              <a:t>, Francine St.-</a:t>
            </a:r>
            <a:r>
              <a:rPr lang="en-US" altLang="en-US" sz="1800" dirty="0" err="1" smtClean="0"/>
              <a:t>Hillaire</a:t>
            </a:r>
            <a:r>
              <a:rPr lang="en-US" altLang="en-US" sz="1800" dirty="0" smtClean="0"/>
              <a:t> (Food preparation)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Angela Hubbard, Erin </a:t>
            </a:r>
            <a:r>
              <a:rPr lang="en-US" altLang="en-US" sz="1800" dirty="0" err="1" smtClean="0"/>
              <a:t>Kotyk</a:t>
            </a:r>
            <a:r>
              <a:rPr lang="en-US" altLang="en-US" sz="1800" dirty="0" smtClean="0"/>
              <a:t> (Food deliveries)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Karin </a:t>
            </a:r>
            <a:r>
              <a:rPr lang="en-US" altLang="en-US" sz="1800" dirty="0" err="1" smtClean="0"/>
              <a:t>Dunthorne</a:t>
            </a:r>
            <a:r>
              <a:rPr lang="en-US" altLang="en-US" sz="1800" dirty="0" smtClean="0"/>
              <a:t> (Nutrient analyses)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err="1" smtClean="0"/>
              <a:t>Karmin</a:t>
            </a:r>
            <a:r>
              <a:rPr lang="en-US" altLang="en-US" sz="1800" dirty="0" smtClean="0"/>
              <a:t> O (</a:t>
            </a:r>
            <a:r>
              <a:rPr lang="en-US" altLang="en-US" sz="1800" dirty="0" err="1" smtClean="0"/>
              <a:t>Folate</a:t>
            </a:r>
            <a:r>
              <a:rPr lang="en-US" altLang="en-US" sz="1800" dirty="0" smtClean="0"/>
              <a:t> &amp; vitamin B12 measurements)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Matt Hanson (Animal studies)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Hope Anderson (Collaborator - </a:t>
            </a:r>
            <a:r>
              <a:rPr lang="en-US" altLang="en-US" sz="1800" dirty="0" err="1"/>
              <a:t>M</a:t>
            </a:r>
            <a:r>
              <a:rPr lang="en-US" altLang="en-US" sz="1800" dirty="0" err="1" smtClean="0"/>
              <a:t>yography</a:t>
            </a:r>
            <a:r>
              <a:rPr lang="en-US" altLang="en-US" sz="1800" dirty="0" smtClean="0"/>
              <a:t>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/>
              <a:t>Michel Aliani (Collaborator – Metabolomics)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Kate </a:t>
            </a:r>
            <a:r>
              <a:rPr lang="en-US" altLang="en-US" sz="1800" dirty="0"/>
              <a:t>Molnar &amp; Sheri </a:t>
            </a:r>
            <a:r>
              <a:rPr lang="en-US" altLang="en-US" sz="1800" dirty="0" err="1"/>
              <a:t>Bage</a:t>
            </a:r>
            <a:r>
              <a:rPr lang="en-US" altLang="en-US" sz="1800" dirty="0"/>
              <a:t> (PWV), and animal care staff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smtClean="0"/>
              <a:t>Technical assistants who helped with animal assessments and diet preparation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endParaRPr lang="en-US" altLang="en-US" sz="10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1800" b="1" dirty="0" smtClean="0"/>
              <a:t>Facilities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dirty="0" err="1" smtClean="0"/>
              <a:t>Asper</a:t>
            </a:r>
            <a:r>
              <a:rPr lang="en-US" altLang="en-US" sz="1800" dirty="0" smtClean="0"/>
              <a:t> Clinical Research Institute, St-Boniface Hospital Research Centre, </a:t>
            </a:r>
            <a:r>
              <a:rPr lang="en-US" altLang="en-US" sz="1800" dirty="0" smtClean="0"/>
              <a:t>Barbara Burns Food Development Lab (Human Nutritional Sciences, U Manitoba)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endParaRPr lang="en-US" altLang="en-US" sz="1000" b="1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altLang="en-US" sz="1800" b="1" dirty="0" smtClean="0"/>
              <a:t>Study Participants</a:t>
            </a:r>
          </a:p>
        </p:txBody>
      </p:sp>
    </p:spTree>
    <p:extLst>
      <p:ext uri="{BB962C8B-B14F-4D97-AF65-F5344CB8AC3E}">
        <p14:creationId xmlns:p14="http://schemas.microsoft.com/office/powerpoint/2010/main" val="14872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400" smtClean="0"/>
              <a:t>Edible seeds of legume family </a:t>
            </a:r>
          </a:p>
          <a:p>
            <a:pPr eaLnBrk="1" hangingPunct="1"/>
            <a:r>
              <a:rPr lang="en-CA" altLang="en-US" sz="2400" smtClean="0"/>
              <a:t>Non-soy (soybeans are grown primarily for oil)</a:t>
            </a:r>
          </a:p>
          <a:p>
            <a:pPr eaLnBrk="1" hangingPunct="1"/>
            <a:r>
              <a:rPr lang="en-CA" altLang="en-US" sz="2400" smtClean="0"/>
              <a:t>Canada is a major producer and exporter</a:t>
            </a:r>
          </a:p>
          <a:p>
            <a:pPr eaLnBrk="1" hangingPunct="1"/>
            <a:endParaRPr lang="en-CA" altLang="en-US" sz="1800" smtClean="0"/>
          </a:p>
          <a:p>
            <a:pPr eaLnBrk="1" hangingPunct="1"/>
            <a:endParaRPr lang="en-CA" altLang="en-US" smtClean="0"/>
          </a:p>
        </p:txBody>
      </p:sp>
      <p:sp>
        <p:nvSpPr>
          <p:cNvPr id="40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Pulses</a:t>
            </a:r>
            <a:r>
              <a:rPr lang="en-CA" altLang="en-US" dirty="0" smtClean="0"/>
              <a:t>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156325" y="5253038"/>
            <a:ext cx="1612900" cy="1208087"/>
            <a:chOff x="4014" y="2931"/>
            <a:chExt cx="1016" cy="761"/>
          </a:xfrm>
        </p:grpSpPr>
        <p:pic>
          <p:nvPicPr>
            <p:cNvPr id="4110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4" y="3203"/>
              <a:ext cx="1016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Text Box 44"/>
            <p:cNvSpPr txBox="1">
              <a:spLocks noChangeArrowheads="1"/>
            </p:cNvSpPr>
            <p:nvPr/>
          </p:nvSpPr>
          <p:spPr bwMode="auto">
            <a:xfrm>
              <a:off x="4059" y="2931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Chickpeas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811838" y="3600450"/>
            <a:ext cx="1511300" cy="1412875"/>
            <a:chOff x="3016" y="2840"/>
            <a:chExt cx="952" cy="890"/>
          </a:xfrm>
        </p:grpSpPr>
        <p:pic>
          <p:nvPicPr>
            <p:cNvPr id="4108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1" y="3113"/>
              <a:ext cx="76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47"/>
            <p:cNvSpPr txBox="1">
              <a:spLocks noChangeArrowheads="1"/>
            </p:cNvSpPr>
            <p:nvPr/>
          </p:nvSpPr>
          <p:spPr bwMode="auto">
            <a:xfrm>
              <a:off x="3016" y="2840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Lentils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924300" y="4221163"/>
            <a:ext cx="1511300" cy="1766887"/>
            <a:chOff x="431" y="2886"/>
            <a:chExt cx="952" cy="1113"/>
          </a:xfrm>
        </p:grpSpPr>
        <p:pic>
          <p:nvPicPr>
            <p:cNvPr id="4106" name="Picture 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" y="3158"/>
              <a:ext cx="888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Text Box 50"/>
            <p:cNvSpPr txBox="1">
              <a:spLocks noChangeArrowheads="1"/>
            </p:cNvSpPr>
            <p:nvPr/>
          </p:nvSpPr>
          <p:spPr bwMode="auto">
            <a:xfrm>
              <a:off x="431" y="2886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Dried peas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014413" y="3470275"/>
            <a:ext cx="3863975" cy="2270125"/>
            <a:chOff x="1383" y="2750"/>
            <a:chExt cx="2434" cy="1430"/>
          </a:xfrm>
        </p:grpSpPr>
        <p:pic>
          <p:nvPicPr>
            <p:cNvPr id="4104" name="Picture 5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83" y="2750"/>
              <a:ext cx="1380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Text Box 53"/>
            <p:cNvSpPr txBox="1">
              <a:spLocks noChangeArrowheads="1"/>
            </p:cNvSpPr>
            <p:nvPr/>
          </p:nvSpPr>
          <p:spPr bwMode="auto">
            <a:xfrm>
              <a:off x="2835" y="2795"/>
              <a:ext cx="9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Dried beans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5832475" cy="9366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Properties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59762" cy="468153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800" dirty="0" smtClean="0"/>
              <a:t>Excellent nutritional profile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Dietary </a:t>
            </a:r>
            <a:r>
              <a:rPr lang="en-US" altLang="en-US" sz="2400" dirty="0" err="1" smtClean="0"/>
              <a:t>fibre</a:t>
            </a:r>
            <a:r>
              <a:rPr lang="en-US" altLang="en-US" sz="2400" dirty="0" smtClean="0"/>
              <a:t>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400" dirty="0" smtClean="0"/>
              <a:t>Low glycemic index </a:t>
            </a:r>
          </a:p>
          <a:p>
            <a:pPr lvl="1" eaLnBrk="1" hangingPunct="1">
              <a:spcBef>
                <a:spcPts val="0"/>
              </a:spcBef>
            </a:pPr>
            <a:r>
              <a:rPr lang="en-CA" altLang="en-US" sz="2400" dirty="0" smtClean="0"/>
              <a:t>Good source of folate; plant-based protein</a:t>
            </a:r>
          </a:p>
          <a:p>
            <a:pPr lvl="1" eaLnBrk="1" hangingPunct="1">
              <a:spcBef>
                <a:spcPts val="0"/>
              </a:spcBef>
            </a:pPr>
            <a:r>
              <a:rPr lang="en-CA" altLang="en-US" sz="2400" dirty="0" smtClean="0"/>
              <a:t>Low in fat and sodium</a:t>
            </a:r>
          </a:p>
          <a:p>
            <a:pPr lvl="1" eaLnBrk="1" hangingPunct="1"/>
            <a:endParaRPr lang="en-US" altLang="en-US" sz="2400" dirty="0" smtClean="0"/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"/>
            <a:ext cx="2120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3400" y="3886200"/>
            <a:ext cx="83058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Reported to improve </a:t>
            </a:r>
            <a:r>
              <a:rPr lang="en-US" sz="2800" dirty="0"/>
              <a:t>blood vessel function</a:t>
            </a:r>
            <a:r>
              <a:rPr lang="en-US" sz="3200" dirty="0"/>
              <a:t> </a:t>
            </a:r>
          </a:p>
          <a:p>
            <a:pPr marL="560388" lvl="1" indent="-285750"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Anthocyanins</a:t>
            </a:r>
            <a:r>
              <a:rPr lang="en-US" sz="2000" dirty="0" smtClean="0"/>
              <a:t> from beans </a:t>
            </a:r>
            <a:r>
              <a:rPr lang="en-US" sz="2000" dirty="0"/>
              <a:t>stimulate the production of </a:t>
            </a:r>
            <a:r>
              <a:rPr lang="en-US" sz="2000" dirty="0" err="1"/>
              <a:t>adiponectin</a:t>
            </a:r>
            <a:r>
              <a:rPr lang="en-US" sz="2000" dirty="0"/>
              <a:t>, a naturally produced hormone that  protects against vascular disease (</a:t>
            </a:r>
            <a:r>
              <a:rPr lang="en-US" sz="2000" dirty="0" err="1"/>
              <a:t>Hosfield</a:t>
            </a:r>
            <a:r>
              <a:rPr lang="en-US" sz="2000" dirty="0"/>
              <a:t> 2003)</a:t>
            </a:r>
          </a:p>
          <a:p>
            <a:pPr marL="560388" lvl="1" indent="-285750"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Flavonoids present in pulses can improve arterial stiffness (He et al 1998)</a:t>
            </a:r>
          </a:p>
          <a:p>
            <a:pPr marL="560388" lvl="1" indent="-285750"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Pulse flavonoids can block specific cellular processes that promote atherosclerosis (</a:t>
            </a:r>
            <a:r>
              <a:rPr lang="en-US" sz="2000" dirty="0" err="1"/>
              <a:t>Dzau</a:t>
            </a:r>
            <a:r>
              <a:rPr lang="en-US" sz="2000" dirty="0"/>
              <a:t> et al 2002)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8583612" cy="5500687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800" b="1" dirty="0" smtClean="0"/>
              <a:t>But clinical trials investigating the beneficial actions of pulses on cardiovascular health, particularly with clinical endpoints, are lacking</a:t>
            </a:r>
          </a:p>
          <a:p>
            <a:pPr marL="547688" lvl="1" indent="-273050" eaLnBrk="1" hangingPunct="1">
              <a:lnSpc>
                <a:spcPct val="80000"/>
              </a:lnSpc>
              <a:buFontTx/>
              <a:buNone/>
              <a:defRPr/>
            </a:pPr>
            <a:endParaRPr lang="en-US" sz="2600" dirty="0" smtClean="0"/>
          </a:p>
          <a:p>
            <a:pPr marL="1371600" lvl="4" eaLnBrk="1" hangingPunct="1">
              <a:lnSpc>
                <a:spcPct val="80000"/>
              </a:lnSpc>
              <a:defRPr/>
            </a:pPr>
            <a:endParaRPr lang="en-US" sz="2600" dirty="0" smtClean="0"/>
          </a:p>
        </p:txBody>
      </p:sp>
      <p:pic>
        <p:nvPicPr>
          <p:cNvPr id="7172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4462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275" y="1447800"/>
            <a:ext cx="7772400" cy="2971800"/>
          </a:xfrm>
        </p:spPr>
        <p:txBody>
          <a:bodyPr/>
          <a:lstStyle/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Pulses: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Clinical Trial Investigating the Effects of Pulses on Peripheral Artery Disease</a:t>
            </a: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172200"/>
            <a:ext cx="579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Funded by Pulse Canada and Agriculture &amp; </a:t>
            </a:r>
            <a:r>
              <a:rPr lang="en-US" dirty="0" err="1" smtClean="0"/>
              <a:t>Agrifood</a:t>
            </a:r>
            <a:r>
              <a:rPr lang="en-US" dirty="0" smtClean="0"/>
              <a:t>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93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Objective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382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2763">
              <a:spcBef>
                <a:spcPct val="20000"/>
              </a:spcBef>
              <a:tabLst>
                <a:tab pos="512763" algn="l"/>
              </a:tabLst>
            </a:pPr>
            <a:r>
              <a:rPr lang="en-US" sz="3200" dirty="0">
                <a:latin typeface="Calibri" pitchFamily="34" charset="0"/>
              </a:rPr>
              <a:t>To investigate the effect of eating at least one </a:t>
            </a:r>
            <a:r>
              <a:rPr lang="en-US" sz="3200" dirty="0" smtClean="0">
                <a:latin typeface="Calibri" pitchFamily="34" charset="0"/>
              </a:rPr>
              <a:t>½ cup serving </a:t>
            </a:r>
            <a:r>
              <a:rPr lang="en-US" sz="3200" dirty="0">
                <a:latin typeface="Calibri" pitchFamily="34" charset="0"/>
              </a:rPr>
              <a:t>of pulses </a:t>
            </a:r>
            <a:r>
              <a:rPr lang="en-US" sz="3200" dirty="0" smtClean="0">
                <a:latin typeface="Calibri" pitchFamily="34" charset="0"/>
              </a:rPr>
              <a:t>(beans, peas, lentils, chickpeas) per </a:t>
            </a:r>
            <a:r>
              <a:rPr lang="en-US" sz="3200" dirty="0">
                <a:latin typeface="Calibri" pitchFamily="34" charset="0"/>
              </a:rPr>
              <a:t>day on cardiovascular health</a:t>
            </a:r>
          </a:p>
          <a:p>
            <a:pPr marL="512763">
              <a:spcBef>
                <a:spcPct val="20000"/>
              </a:spcBef>
              <a:buFont typeface="Arial" charset="0"/>
              <a:buChar char="•"/>
              <a:tabLst>
                <a:tab pos="512763" algn="l"/>
              </a:tabLst>
            </a:pPr>
            <a:endParaRPr lang="en-US" sz="3200" dirty="0">
              <a:solidFill>
                <a:srgbClr val="CCECFF"/>
              </a:solidFill>
              <a:latin typeface="Calibri" pitchFamily="34" charset="0"/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8600"/>
            <a:ext cx="3632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7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Artery Disease (PAD)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810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12 M affected in NA</a:t>
            </a:r>
          </a:p>
          <a:p>
            <a:r>
              <a:rPr lang="en-US" sz="2400" dirty="0" smtClean="0"/>
              <a:t>20,000 amputations/yr</a:t>
            </a:r>
          </a:p>
          <a:p>
            <a:r>
              <a:rPr lang="en-US" sz="2400" dirty="0" smtClean="0"/>
              <a:t>5 yr survival = 50%</a:t>
            </a:r>
          </a:p>
          <a:p>
            <a:r>
              <a:rPr lang="en-US" sz="2400" dirty="0" smtClean="0"/>
              <a:t>5-10 fold higher risk of heart attack or stroke</a:t>
            </a:r>
          </a:p>
          <a:p>
            <a:r>
              <a:rPr lang="en-US" sz="2400" dirty="0" smtClean="0"/>
              <a:t>~30 M undiagnosed</a:t>
            </a:r>
          </a:p>
          <a:p>
            <a:r>
              <a:rPr lang="en-US" sz="2400" dirty="0" smtClean="0"/>
              <a:t>1.5 M with </a:t>
            </a:r>
            <a:r>
              <a:rPr lang="en-US" sz="2400" dirty="0" err="1" smtClean="0"/>
              <a:t>claudication</a:t>
            </a:r>
            <a:endParaRPr lang="en-US" sz="2400" dirty="0" smtClean="0"/>
          </a:p>
          <a:p>
            <a:endParaRPr lang="en-CA" sz="2400" dirty="0"/>
          </a:p>
        </p:txBody>
      </p:sp>
      <p:pic>
        <p:nvPicPr>
          <p:cNvPr id="4" name="Picture 2" descr="PAD p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4453973" cy="338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-09-14-PAD-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08209"/>
            <a:ext cx="2743200" cy="224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410200"/>
            <a:ext cx="260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Ankle-brachial index &lt; 0.9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975637" y="5791200"/>
            <a:ext cx="3095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(systolic blood pressure at ankle vs arm)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PAD Study Design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468313" y="1844675"/>
            <a:ext cx="8135937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676400" y="1989138"/>
            <a:ext cx="5638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600" b="1" dirty="0">
                <a:latin typeface="Calibri" pitchFamily="34" charset="0"/>
              </a:rPr>
              <a:t>Daily ½ cup serving*</a:t>
            </a:r>
          </a:p>
          <a:p>
            <a:pPr algn="ctr"/>
            <a:r>
              <a:rPr lang="en-CA" sz="2600" b="1" dirty="0">
                <a:latin typeface="Calibri" pitchFamily="34" charset="0"/>
              </a:rPr>
              <a:t>locally grown lentils (green, red), beans (pinto, kidney, navy, black), peas (whole green, yellow), or chickpeas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3050" y="4581525"/>
            <a:ext cx="3298825" cy="15700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/>
              <a:t>3 Day food records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/>
              <a:t>Anthropometric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/>
              <a:t>Blood samples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 smtClean="0"/>
              <a:t>Clinical assessments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571500" y="1928813"/>
            <a:ext cx="2241550" cy="2871787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6111875" y="1916113"/>
            <a:ext cx="2420938" cy="2884487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8638" y="4941888"/>
            <a:ext cx="1900237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/>
              <a:t>Food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/>
              <a:t>Frequency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 smtClean="0"/>
              <a:t>Questionnaire</a:t>
            </a:r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 flipV="1">
            <a:off x="474663" y="2000250"/>
            <a:ext cx="46037" cy="2928938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7010400" y="4800600"/>
            <a:ext cx="1589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CA" b="1" dirty="0" smtClean="0">
                <a:solidFill>
                  <a:schemeClr val="tx1">
                    <a:lumMod val="75000"/>
                  </a:schemeClr>
                </a:solidFill>
              </a:rPr>
              <a:t>*¼ cup serving</a:t>
            </a:r>
          </a:p>
          <a:p>
            <a:pPr>
              <a:defRPr/>
            </a:pPr>
            <a:r>
              <a:rPr lang="en-CA" b="1" dirty="0" smtClean="0">
                <a:solidFill>
                  <a:schemeClr val="tx1">
                    <a:lumMod val="75000"/>
                  </a:schemeClr>
                </a:solidFill>
              </a:rPr>
              <a:t>during week 1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381000" y="1385888"/>
            <a:ext cx="986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latin typeface="Calibri" pitchFamily="34" charset="0"/>
              </a:rPr>
              <a:t>Baseline</a:t>
            </a:r>
          </a:p>
        </p:txBody>
      </p:sp>
      <p:sp>
        <p:nvSpPr>
          <p:cNvPr id="4108" name="TextBox 2"/>
          <p:cNvSpPr txBox="1">
            <a:spLocks noChangeArrowheads="1"/>
          </p:cNvSpPr>
          <p:nvPr/>
        </p:nvSpPr>
        <p:spPr bwMode="auto">
          <a:xfrm>
            <a:off x="7616825" y="1371600"/>
            <a:ext cx="955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latin typeface="Calibri" pitchFamily="34" charset="0"/>
              </a:rPr>
              <a:t>8 weeks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064583" y="6324600"/>
            <a:ext cx="8207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Before the study, 90% of participants consumed legumes 1-3 times per month or less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629350" y="6048132"/>
            <a:ext cx="489466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743200" y="1371600"/>
            <a:ext cx="326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Cohort = 26 individuals with PAD</a:t>
            </a:r>
          </a:p>
        </p:txBody>
      </p:sp>
    </p:spTree>
    <p:extLst>
      <p:ext uri="{BB962C8B-B14F-4D97-AF65-F5344CB8AC3E}">
        <p14:creationId xmlns:p14="http://schemas.microsoft.com/office/powerpoint/2010/main" val="28451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1357</Words>
  <Application>Microsoft Office PowerPoint</Application>
  <PresentationFormat>On-screen Show (4:3)</PresentationFormat>
  <Paragraphs>215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Graph</vt:lpstr>
      <vt:lpstr>Consumption of non-soy legumes improves vascular function by altering the mechanical properties of arteries</vt:lpstr>
      <vt:lpstr>Research Goals</vt:lpstr>
      <vt:lpstr>Pulses </vt:lpstr>
      <vt:lpstr>Pulse Properties</vt:lpstr>
      <vt:lpstr>PowerPoint Presentation</vt:lpstr>
      <vt:lpstr>The Health Benefits of Pulses: A Clinical Trial Investigating the Effects of Pulses on Peripheral Artery Disease</vt:lpstr>
      <vt:lpstr>Primary Objective</vt:lpstr>
      <vt:lpstr>Peripheral Artery Disease (PAD)</vt:lpstr>
      <vt:lpstr>PAD Study Design</vt:lpstr>
      <vt:lpstr>Demographics</vt:lpstr>
      <vt:lpstr>Clinical Measurements</vt:lpstr>
      <vt:lpstr>ABI Improved After Eating Pulses</vt:lpstr>
      <vt:lpstr>Serum Cholesterol was Lower</vt:lpstr>
      <vt:lpstr>Improved Arterial Function does not Result from Lower Cholesterol</vt:lpstr>
      <vt:lpstr>Muscle Metabolism Improves</vt:lpstr>
      <vt:lpstr>PowerPoint Presentation</vt:lpstr>
      <vt:lpstr>Other Studies Produced Similar Results</vt:lpstr>
      <vt:lpstr>Effect of Pulse Consumption by Spontaneously Hypertensive Rats</vt:lpstr>
      <vt:lpstr>Pulses Reduce Cholesterol</vt:lpstr>
      <vt:lpstr>Pulses Decrease Arterial Stiffness (in Rats)</vt:lpstr>
      <vt:lpstr>Medial Hypertrophy is Reduced</vt:lpstr>
      <vt:lpstr>PowerPoint Presentation</vt:lpstr>
      <vt:lpstr>Summary</vt:lpstr>
      <vt:lpstr>Our Results Indicate Food-Based Treatment of Human Disease is a Viable Approach 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Non-invasive Measurement of Vascular Physiology</dc:title>
  <dc:creator>peter</dc:creator>
  <cp:lastModifiedBy>Zahradka, Peter</cp:lastModifiedBy>
  <cp:revision>158</cp:revision>
  <dcterms:created xsi:type="dcterms:W3CDTF">2013-10-08T21:34:26Z</dcterms:created>
  <dcterms:modified xsi:type="dcterms:W3CDTF">2014-10-03T21:46:05Z</dcterms:modified>
</cp:coreProperties>
</file>