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1" r:id="rId3"/>
    <p:sldId id="257" r:id="rId4"/>
    <p:sldId id="259" r:id="rId5"/>
    <p:sldId id="260" r:id="rId6"/>
    <p:sldId id="268" r:id="rId7"/>
    <p:sldId id="264" r:id="rId8"/>
    <p:sldId id="258" r:id="rId9"/>
    <p:sldId id="266" r:id="rId10"/>
    <p:sldId id="267" r:id="rId11"/>
    <p:sldId id="269" r:id="rId12"/>
    <p:sldId id="262" r:id="rId13"/>
    <p:sldId id="263" r:id="rId14"/>
    <p:sldId id="272" r:id="rId15"/>
    <p:sldId id="270" r:id="rId16"/>
    <p:sldId id="276" r:id="rId17"/>
    <p:sldId id="273" r:id="rId18"/>
    <p:sldId id="271" r:id="rId19"/>
    <p:sldId id="277" r:id="rId20"/>
    <p:sldId id="274" r:id="rId21"/>
    <p:sldId id="275" r:id="rId22"/>
    <p:sldId id="278" r:id="rId23"/>
    <p:sldId id="26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san" initials="H" lastIdx="1" clrIdx="0">
    <p:extLst>
      <p:ext uri="{19B8F6BF-5375-455C-9EA6-DF929625EA0E}">
        <p15:presenceInfo xmlns:p15="http://schemas.microsoft.com/office/powerpoint/2012/main" userId="Has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DataExtract_Excel\SeasCycl_Tem_9June-2014\SeasonalCycl_TemNPI_June_9-20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DataExtract_Excel\SeasCycl_Tem_9June-2014\SeasCycl_WG_Tem_June_9-20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DataExtract_Excel\SeasCycl_Tem_9June-2014\SeasCycl_BB_Tem_9June-201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hazala\Desktop\SeasCycl_Pr_9June-2014\SeasCycl_Pr_NPI_9June-201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hazala\Desktop\SeasCycl_Pr_9June-2014\SeasCycl_Pr_WG_09June-201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hazala\Desktop\SeasCycl_Pr_9June-2014\SeasCycl_Pr_BB_9June-201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Pakistan and India-a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CRU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-2.38469</c:v>
                </c:pt>
                <c:pt idx="1">
                  <c:v>-0.68145599999999995</c:v>
                </c:pt>
                <c:pt idx="2">
                  <c:v>4.3139500000000002</c:v>
                </c:pt>
                <c:pt idx="3">
                  <c:v>10.2531</c:v>
                </c:pt>
                <c:pt idx="4">
                  <c:v>14.16</c:v>
                </c:pt>
                <c:pt idx="5">
                  <c:v>17.873100000000001</c:v>
                </c:pt>
                <c:pt idx="6">
                  <c:v>19.250299999999999</c:v>
                </c:pt>
                <c:pt idx="7">
                  <c:v>18.609000000000002</c:v>
                </c:pt>
                <c:pt idx="8">
                  <c:v>15.798</c:v>
                </c:pt>
                <c:pt idx="9">
                  <c:v>10.384600000000001</c:v>
                </c:pt>
                <c:pt idx="10">
                  <c:v>4.5684100000000001</c:v>
                </c:pt>
                <c:pt idx="11">
                  <c:v>-0.12612499999999999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UDEL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-3.6495199999999999</c:v>
                </c:pt>
                <c:pt idx="1">
                  <c:v>-1.2537700000000001</c:v>
                </c:pt>
                <c:pt idx="2">
                  <c:v>3.9028399999999999</c:v>
                </c:pt>
                <c:pt idx="3">
                  <c:v>10.254099999999999</c:v>
                </c:pt>
                <c:pt idx="4">
                  <c:v>15.016299999999999</c:v>
                </c:pt>
                <c:pt idx="5">
                  <c:v>18.444500000000001</c:v>
                </c:pt>
                <c:pt idx="6">
                  <c:v>19.015699999999999</c:v>
                </c:pt>
                <c:pt idx="7">
                  <c:v>18.253699999999998</c:v>
                </c:pt>
                <c:pt idx="8">
                  <c:v>15.348800000000001</c:v>
                </c:pt>
                <c:pt idx="9">
                  <c:v>9.8970699999999994</c:v>
                </c:pt>
                <c:pt idx="10">
                  <c:v>3.8079800000000001</c:v>
                </c:pt>
                <c:pt idx="11">
                  <c:v>-1.5325500000000001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ERA40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-4.9425999999999997</c:v>
                </c:pt>
                <c:pt idx="1">
                  <c:v>-2.6290300000000002</c:v>
                </c:pt>
                <c:pt idx="2">
                  <c:v>2.5163799999999998</c:v>
                </c:pt>
                <c:pt idx="3">
                  <c:v>8.5547299999999993</c:v>
                </c:pt>
                <c:pt idx="4">
                  <c:v>12.9549</c:v>
                </c:pt>
                <c:pt idx="5">
                  <c:v>16.467199999999998</c:v>
                </c:pt>
                <c:pt idx="6">
                  <c:v>17.735499999999998</c:v>
                </c:pt>
                <c:pt idx="7">
                  <c:v>17.079699999999999</c:v>
                </c:pt>
                <c:pt idx="8">
                  <c:v>13.901300000000001</c:v>
                </c:pt>
                <c:pt idx="9">
                  <c:v>7.7639399999999998</c:v>
                </c:pt>
                <c:pt idx="10">
                  <c:v>1.42994</c:v>
                </c:pt>
                <c:pt idx="11">
                  <c:v>-3.3063099999999999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ECHAM5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-3.7799</c:v>
                </c:pt>
                <c:pt idx="1">
                  <c:v>2.7513000000000001</c:v>
                </c:pt>
                <c:pt idx="2">
                  <c:v>8.3189200000000003</c:v>
                </c:pt>
                <c:pt idx="3">
                  <c:v>14.6005</c:v>
                </c:pt>
                <c:pt idx="4">
                  <c:v>19.251999999999999</c:v>
                </c:pt>
                <c:pt idx="5">
                  <c:v>20.395299999999999</c:v>
                </c:pt>
                <c:pt idx="6">
                  <c:v>19.224399999999999</c:v>
                </c:pt>
                <c:pt idx="7">
                  <c:v>15.276199999999999</c:v>
                </c:pt>
                <c:pt idx="8">
                  <c:v>8.7021700000000006</c:v>
                </c:pt>
                <c:pt idx="9">
                  <c:v>1.7612000000000001</c:v>
                </c:pt>
                <c:pt idx="10">
                  <c:v>-3.1948500000000002</c:v>
                </c:pt>
                <c:pt idx="11">
                  <c:v>-6.0595999999999997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RegCM4.3-ERA40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-4.1503399999999999</c:v>
                </c:pt>
                <c:pt idx="1">
                  <c:v>1.847</c:v>
                </c:pt>
                <c:pt idx="2">
                  <c:v>1.847</c:v>
                </c:pt>
                <c:pt idx="3">
                  <c:v>11.677899999999999</c:v>
                </c:pt>
                <c:pt idx="4">
                  <c:v>11.677899999999999</c:v>
                </c:pt>
                <c:pt idx="5">
                  <c:v>16.9771</c:v>
                </c:pt>
                <c:pt idx="6">
                  <c:v>16.9771</c:v>
                </c:pt>
                <c:pt idx="7">
                  <c:v>16.146000000000001</c:v>
                </c:pt>
                <c:pt idx="8">
                  <c:v>6.4537199999999997</c:v>
                </c:pt>
                <c:pt idx="9">
                  <c:v>6.4537199999999997</c:v>
                </c:pt>
                <c:pt idx="10">
                  <c:v>-2.0865800000000001</c:v>
                </c:pt>
                <c:pt idx="11">
                  <c:v>-2.0865800000000001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RegCM4.3-ECHAM5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-5.4774200000000004</c:v>
                </c:pt>
                <c:pt idx="1">
                  <c:v>0.35300700000000002</c:v>
                </c:pt>
                <c:pt idx="2">
                  <c:v>0.35300700000000002</c:v>
                </c:pt>
                <c:pt idx="3">
                  <c:v>11.381399999999999</c:v>
                </c:pt>
                <c:pt idx="4">
                  <c:v>11.381399999999999</c:v>
                </c:pt>
                <c:pt idx="5">
                  <c:v>15.879300000000001</c:v>
                </c:pt>
                <c:pt idx="6">
                  <c:v>15.879300000000001</c:v>
                </c:pt>
                <c:pt idx="7">
                  <c:v>14.586</c:v>
                </c:pt>
                <c:pt idx="8">
                  <c:v>6.1645200000000004</c:v>
                </c:pt>
                <c:pt idx="9">
                  <c:v>6.1645200000000004</c:v>
                </c:pt>
                <c:pt idx="10">
                  <c:v>-3.5189499999999998</c:v>
                </c:pt>
                <c:pt idx="11">
                  <c:v>-3.5189499999999998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9279408"/>
        <c:axId val="279279800"/>
        <c:axId val="0"/>
      </c:bar3DChart>
      <c:catAx>
        <c:axId val="27927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79279800"/>
        <c:crosses val="autoZero"/>
        <c:auto val="0"/>
        <c:lblAlgn val="ctr"/>
        <c:lblOffset val="100"/>
        <c:noMultiLvlLbl val="0"/>
      </c:catAx>
      <c:valAx>
        <c:axId val="27927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Temperature (</a:t>
                </a:r>
                <a:r>
                  <a:rPr lang="en-US" sz="900" b="0" i="0" baseline="3000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o</a:t>
                </a:r>
                <a:r>
                  <a:rPr lang="en-US" sz="900" b="0" i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C)</a:t>
                </a:r>
              </a:p>
            </c:rich>
          </c:tx>
          <c:layout>
            <c:manualLayout>
              <c:xMode val="edge"/>
              <c:yMode val="edge"/>
              <c:x val="3.2317916384766346E-2"/>
              <c:y val="0.216109600649694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7927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Ghats-b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CRU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23.462299999999999</c:v>
                </c:pt>
                <c:pt idx="1">
                  <c:v>25.463899999999999</c:v>
                </c:pt>
                <c:pt idx="2">
                  <c:v>28.0398</c:v>
                </c:pt>
                <c:pt idx="3">
                  <c:v>29.7973</c:v>
                </c:pt>
                <c:pt idx="4">
                  <c:v>29.581499999999998</c:v>
                </c:pt>
                <c:pt idx="5">
                  <c:v>26.991700000000002</c:v>
                </c:pt>
                <c:pt idx="6">
                  <c:v>25.604299999999999</c:v>
                </c:pt>
                <c:pt idx="7">
                  <c:v>25.295999999999999</c:v>
                </c:pt>
                <c:pt idx="8">
                  <c:v>25.759499999999999</c:v>
                </c:pt>
                <c:pt idx="9">
                  <c:v>25.686199999999999</c:v>
                </c:pt>
                <c:pt idx="10">
                  <c:v>24.3874</c:v>
                </c:pt>
                <c:pt idx="11">
                  <c:v>23.095600000000001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UDEL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23.1966</c:v>
                </c:pt>
                <c:pt idx="1">
                  <c:v>24.921700000000001</c:v>
                </c:pt>
                <c:pt idx="2">
                  <c:v>27.389099999999999</c:v>
                </c:pt>
                <c:pt idx="3">
                  <c:v>28.860299999999999</c:v>
                </c:pt>
                <c:pt idx="4">
                  <c:v>28.746200000000002</c:v>
                </c:pt>
                <c:pt idx="5">
                  <c:v>26.1037</c:v>
                </c:pt>
                <c:pt idx="6">
                  <c:v>24.936699999999998</c:v>
                </c:pt>
                <c:pt idx="7">
                  <c:v>24.6936</c:v>
                </c:pt>
                <c:pt idx="8">
                  <c:v>25.069199999999999</c:v>
                </c:pt>
                <c:pt idx="9">
                  <c:v>25.200299999999999</c:v>
                </c:pt>
                <c:pt idx="10">
                  <c:v>23.985499999999998</c:v>
                </c:pt>
                <c:pt idx="11">
                  <c:v>22.975100000000001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ERA40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26.125699999999998</c:v>
                </c:pt>
                <c:pt idx="1">
                  <c:v>26.7149</c:v>
                </c:pt>
                <c:pt idx="2">
                  <c:v>28.003399999999999</c:v>
                </c:pt>
                <c:pt idx="3">
                  <c:v>29.084399999999999</c:v>
                </c:pt>
                <c:pt idx="4">
                  <c:v>29.304300000000001</c:v>
                </c:pt>
                <c:pt idx="5">
                  <c:v>27.977</c:v>
                </c:pt>
                <c:pt idx="6">
                  <c:v>27.204000000000001</c:v>
                </c:pt>
                <c:pt idx="7">
                  <c:v>26.918199999999999</c:v>
                </c:pt>
                <c:pt idx="8">
                  <c:v>27.089700000000001</c:v>
                </c:pt>
                <c:pt idx="9">
                  <c:v>27.2742</c:v>
                </c:pt>
                <c:pt idx="10">
                  <c:v>26.9636</c:v>
                </c:pt>
                <c:pt idx="11">
                  <c:v>26.389800000000001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ECHAM5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26.524100000000001</c:v>
                </c:pt>
                <c:pt idx="1">
                  <c:v>27.932400000000001</c:v>
                </c:pt>
                <c:pt idx="2">
                  <c:v>29.0869</c:v>
                </c:pt>
                <c:pt idx="3">
                  <c:v>29.2422</c:v>
                </c:pt>
                <c:pt idx="4">
                  <c:v>27.627500000000001</c:v>
                </c:pt>
                <c:pt idx="5">
                  <c:v>26.4877</c:v>
                </c:pt>
                <c:pt idx="6">
                  <c:v>26.0199</c:v>
                </c:pt>
                <c:pt idx="7">
                  <c:v>26.1172</c:v>
                </c:pt>
                <c:pt idx="8">
                  <c:v>26.871600000000001</c:v>
                </c:pt>
                <c:pt idx="9">
                  <c:v>26.7254</c:v>
                </c:pt>
                <c:pt idx="10">
                  <c:v>25.991099999999999</c:v>
                </c:pt>
                <c:pt idx="11">
                  <c:v>25.749199999999998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RegCM4.3-ERA40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25.405899999999999</c:v>
                </c:pt>
                <c:pt idx="1">
                  <c:v>26.953299999999999</c:v>
                </c:pt>
                <c:pt idx="2">
                  <c:v>26.953299999999999</c:v>
                </c:pt>
                <c:pt idx="3">
                  <c:v>27.9422</c:v>
                </c:pt>
                <c:pt idx="4">
                  <c:v>27.9422</c:v>
                </c:pt>
                <c:pt idx="5">
                  <c:v>26.9939</c:v>
                </c:pt>
                <c:pt idx="6">
                  <c:v>26.9939</c:v>
                </c:pt>
                <c:pt idx="7">
                  <c:v>26.813400000000001</c:v>
                </c:pt>
                <c:pt idx="8">
                  <c:v>26.877400000000002</c:v>
                </c:pt>
                <c:pt idx="9">
                  <c:v>26.877400000000002</c:v>
                </c:pt>
                <c:pt idx="10">
                  <c:v>25.791</c:v>
                </c:pt>
                <c:pt idx="11">
                  <c:v>25.791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RegCM4.3-ECHAM5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25.063800000000001</c:v>
                </c:pt>
                <c:pt idx="1">
                  <c:v>26.702000000000002</c:v>
                </c:pt>
                <c:pt idx="2">
                  <c:v>26.702000000000002</c:v>
                </c:pt>
                <c:pt idx="3">
                  <c:v>27.948599999999999</c:v>
                </c:pt>
                <c:pt idx="4">
                  <c:v>27.948599999999999</c:v>
                </c:pt>
                <c:pt idx="5">
                  <c:v>26.900099999999998</c:v>
                </c:pt>
                <c:pt idx="6">
                  <c:v>26.900099999999998</c:v>
                </c:pt>
                <c:pt idx="7">
                  <c:v>26.76</c:v>
                </c:pt>
                <c:pt idx="8">
                  <c:v>26.746500000000001</c:v>
                </c:pt>
                <c:pt idx="9">
                  <c:v>26.746500000000001</c:v>
                </c:pt>
                <c:pt idx="10">
                  <c:v>25.4617</c:v>
                </c:pt>
                <c:pt idx="11">
                  <c:v>25.4617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9280584"/>
        <c:axId val="279280976"/>
        <c:axId val="0"/>
      </c:bar3DChart>
      <c:catAx>
        <c:axId val="27928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79280976"/>
        <c:crosses val="autoZero"/>
        <c:auto val="1"/>
        <c:lblAlgn val="ctr"/>
        <c:lblOffset val="100"/>
        <c:noMultiLvlLbl val="0"/>
      </c:catAx>
      <c:valAx>
        <c:axId val="279280976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sz="900" b="0" i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Temperature (oC)</a:t>
                </a:r>
              </a:p>
            </c:rich>
          </c:tx>
          <c:layout>
            <c:manualLayout>
              <c:xMode val="edge"/>
              <c:yMode val="edge"/>
              <c:x val="4.0462020169556731E-2"/>
              <c:y val="0.196296366568636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79280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of Bengal-c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CRU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18.128799999999998</c:v>
                </c:pt>
                <c:pt idx="1">
                  <c:v>20.374099999999999</c:v>
                </c:pt>
                <c:pt idx="2">
                  <c:v>24.469899999999999</c:v>
                </c:pt>
                <c:pt idx="3">
                  <c:v>27.4849</c:v>
                </c:pt>
                <c:pt idx="4">
                  <c:v>28.094799999999999</c:v>
                </c:pt>
                <c:pt idx="5">
                  <c:v>27.666399999999999</c:v>
                </c:pt>
                <c:pt idx="6">
                  <c:v>26.851400000000002</c:v>
                </c:pt>
                <c:pt idx="7">
                  <c:v>26.738399999999999</c:v>
                </c:pt>
                <c:pt idx="8">
                  <c:v>26.777999999999999</c:v>
                </c:pt>
                <c:pt idx="9">
                  <c:v>25.834499999999998</c:v>
                </c:pt>
                <c:pt idx="10">
                  <c:v>22.671500000000002</c:v>
                </c:pt>
                <c:pt idx="11">
                  <c:v>18.988399999999999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UDEL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18.519200000000001</c:v>
                </c:pt>
                <c:pt idx="1">
                  <c:v>20.676300000000001</c:v>
                </c:pt>
                <c:pt idx="2">
                  <c:v>25.008900000000001</c:v>
                </c:pt>
                <c:pt idx="3">
                  <c:v>27.9009</c:v>
                </c:pt>
                <c:pt idx="4">
                  <c:v>28.477399999999999</c:v>
                </c:pt>
                <c:pt idx="5">
                  <c:v>27.814599999999999</c:v>
                </c:pt>
                <c:pt idx="6">
                  <c:v>27.027799999999999</c:v>
                </c:pt>
                <c:pt idx="7">
                  <c:v>26.9376</c:v>
                </c:pt>
                <c:pt idx="8">
                  <c:v>26.846499999999999</c:v>
                </c:pt>
                <c:pt idx="9">
                  <c:v>25.903300000000002</c:v>
                </c:pt>
                <c:pt idx="10">
                  <c:v>22.7651</c:v>
                </c:pt>
                <c:pt idx="11">
                  <c:v>19.194900000000001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ERA40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22.3001</c:v>
                </c:pt>
                <c:pt idx="1">
                  <c:v>23.814699999999998</c:v>
                </c:pt>
                <c:pt idx="2">
                  <c:v>26.3062</c:v>
                </c:pt>
                <c:pt idx="3">
                  <c:v>28.4575</c:v>
                </c:pt>
                <c:pt idx="4">
                  <c:v>29.2</c:v>
                </c:pt>
                <c:pt idx="5">
                  <c:v>28.654299999999999</c:v>
                </c:pt>
                <c:pt idx="6">
                  <c:v>27.935099999999998</c:v>
                </c:pt>
                <c:pt idx="7">
                  <c:v>27.794499999999999</c:v>
                </c:pt>
                <c:pt idx="8">
                  <c:v>27.7332</c:v>
                </c:pt>
                <c:pt idx="9">
                  <c:v>27.257999999999999</c:v>
                </c:pt>
                <c:pt idx="10">
                  <c:v>25.5123</c:v>
                </c:pt>
                <c:pt idx="11">
                  <c:v>23.102399999999999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ECHAM5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24.706</c:v>
                </c:pt>
                <c:pt idx="1">
                  <c:v>27.464400000000001</c:v>
                </c:pt>
                <c:pt idx="2">
                  <c:v>29.865600000000001</c:v>
                </c:pt>
                <c:pt idx="3">
                  <c:v>30.503499999999999</c:v>
                </c:pt>
                <c:pt idx="4">
                  <c:v>29.546800000000001</c:v>
                </c:pt>
                <c:pt idx="5">
                  <c:v>28.918299999999999</c:v>
                </c:pt>
                <c:pt idx="6">
                  <c:v>28.428599999999999</c:v>
                </c:pt>
                <c:pt idx="7">
                  <c:v>28.020199999999999</c:v>
                </c:pt>
                <c:pt idx="8">
                  <c:v>27.772300000000001</c:v>
                </c:pt>
                <c:pt idx="9">
                  <c:v>26.086600000000001</c:v>
                </c:pt>
                <c:pt idx="10">
                  <c:v>23.831</c:v>
                </c:pt>
                <c:pt idx="11">
                  <c:v>23.1249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RegCM4.3-ERA40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22.878699999999998</c:v>
                </c:pt>
                <c:pt idx="1">
                  <c:v>26.436699999999998</c:v>
                </c:pt>
                <c:pt idx="2">
                  <c:v>26.436699999999998</c:v>
                </c:pt>
                <c:pt idx="3">
                  <c:v>29.084700000000002</c:v>
                </c:pt>
                <c:pt idx="4">
                  <c:v>29.084700000000002</c:v>
                </c:pt>
                <c:pt idx="5">
                  <c:v>28.895399999999999</c:v>
                </c:pt>
                <c:pt idx="6">
                  <c:v>28.895399999999999</c:v>
                </c:pt>
                <c:pt idx="7">
                  <c:v>28.762899999999998</c:v>
                </c:pt>
                <c:pt idx="8">
                  <c:v>27.120200000000001</c:v>
                </c:pt>
                <c:pt idx="9">
                  <c:v>27.120200000000001</c:v>
                </c:pt>
                <c:pt idx="10">
                  <c:v>23.464500000000001</c:v>
                </c:pt>
                <c:pt idx="11">
                  <c:v>23.464500000000001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RegCM4.3-ECHAM5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22.2044</c:v>
                </c:pt>
                <c:pt idx="1">
                  <c:v>25.907</c:v>
                </c:pt>
                <c:pt idx="2">
                  <c:v>25.907</c:v>
                </c:pt>
                <c:pt idx="3">
                  <c:v>28.635200000000001</c:v>
                </c:pt>
                <c:pt idx="4">
                  <c:v>28.635200000000001</c:v>
                </c:pt>
                <c:pt idx="5">
                  <c:v>28.765799999999999</c:v>
                </c:pt>
                <c:pt idx="6">
                  <c:v>28.765799999999999</c:v>
                </c:pt>
                <c:pt idx="7">
                  <c:v>28.3645</c:v>
                </c:pt>
                <c:pt idx="8">
                  <c:v>27.130600000000001</c:v>
                </c:pt>
                <c:pt idx="9">
                  <c:v>27.130600000000001</c:v>
                </c:pt>
                <c:pt idx="10">
                  <c:v>22.917100000000001</c:v>
                </c:pt>
                <c:pt idx="11">
                  <c:v>22.917100000000001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9281760"/>
        <c:axId val="279282152"/>
        <c:axId val="0"/>
      </c:bar3DChart>
      <c:catAx>
        <c:axId val="27928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79282152"/>
        <c:crosses val="autoZero"/>
        <c:auto val="1"/>
        <c:lblAlgn val="ctr"/>
        <c:lblOffset val="100"/>
        <c:noMultiLvlLbl val="0"/>
      </c:catAx>
      <c:valAx>
        <c:axId val="279282152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Temperature (</a:t>
                </a:r>
                <a:r>
                  <a:rPr lang="en-US" sz="900" b="0" i="0" baseline="3000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o</a:t>
                </a:r>
                <a:r>
                  <a:rPr lang="en-US" sz="900" b="0" i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C)</a:t>
                </a:r>
              </a:p>
            </c:rich>
          </c:tx>
          <c:layout>
            <c:manualLayout>
              <c:xMode val="edge"/>
              <c:yMode val="edge"/>
              <c:x val="3.8920272580606326E-2"/>
              <c:y val="0.16588705887746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7928176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Pakistan and India-a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CRU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0.93545400000000001</c:v>
                </c:pt>
                <c:pt idx="1">
                  <c:v>1.30081</c:v>
                </c:pt>
                <c:pt idx="2">
                  <c:v>1.6147499999999999</c:v>
                </c:pt>
                <c:pt idx="3">
                  <c:v>1.13131</c:v>
                </c:pt>
                <c:pt idx="4">
                  <c:v>0.98997299999999999</c:v>
                </c:pt>
                <c:pt idx="5">
                  <c:v>1.1287700000000001</c:v>
                </c:pt>
                <c:pt idx="6">
                  <c:v>2.8686199999999999</c:v>
                </c:pt>
                <c:pt idx="7">
                  <c:v>2.6940300000000001</c:v>
                </c:pt>
                <c:pt idx="8">
                  <c:v>1.18811</c:v>
                </c:pt>
                <c:pt idx="9">
                  <c:v>0.38308799999999998</c:v>
                </c:pt>
                <c:pt idx="10">
                  <c:v>0.37301099999999998</c:v>
                </c:pt>
                <c:pt idx="11">
                  <c:v>0.543292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UDEL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1.2208000000000001</c:v>
                </c:pt>
                <c:pt idx="1">
                  <c:v>1.5178499999999999</c:v>
                </c:pt>
                <c:pt idx="2">
                  <c:v>1.9143699999999999</c:v>
                </c:pt>
                <c:pt idx="3">
                  <c:v>1.4016200000000001</c:v>
                </c:pt>
                <c:pt idx="4">
                  <c:v>1.14378</c:v>
                </c:pt>
                <c:pt idx="5">
                  <c:v>1.2399100000000001</c:v>
                </c:pt>
                <c:pt idx="6">
                  <c:v>3.2696999999999998</c:v>
                </c:pt>
                <c:pt idx="7">
                  <c:v>3.11504</c:v>
                </c:pt>
                <c:pt idx="8">
                  <c:v>1.57175</c:v>
                </c:pt>
                <c:pt idx="9">
                  <c:v>0.64114700000000002</c:v>
                </c:pt>
                <c:pt idx="10">
                  <c:v>0.41820000000000002</c:v>
                </c:pt>
                <c:pt idx="11">
                  <c:v>0.74178299999999997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ERA40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0.40641300000000002</c:v>
                </c:pt>
                <c:pt idx="1">
                  <c:v>0.57572500000000004</c:v>
                </c:pt>
                <c:pt idx="2">
                  <c:v>0.74641299999999999</c:v>
                </c:pt>
                <c:pt idx="3">
                  <c:v>0.64036099999999996</c:v>
                </c:pt>
                <c:pt idx="4">
                  <c:v>0.674736</c:v>
                </c:pt>
                <c:pt idx="5">
                  <c:v>0.84480699999999997</c:v>
                </c:pt>
                <c:pt idx="6">
                  <c:v>1.40463</c:v>
                </c:pt>
                <c:pt idx="7">
                  <c:v>1.26576</c:v>
                </c:pt>
                <c:pt idx="8">
                  <c:v>0.66648099999999999</c:v>
                </c:pt>
                <c:pt idx="9">
                  <c:v>0.276397</c:v>
                </c:pt>
                <c:pt idx="10">
                  <c:v>0.178927</c:v>
                </c:pt>
                <c:pt idx="11">
                  <c:v>0.268179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ECHAM5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1.4494400000000001</c:v>
                </c:pt>
                <c:pt idx="1">
                  <c:v>2.1191300000000002</c:v>
                </c:pt>
                <c:pt idx="2">
                  <c:v>1.65802</c:v>
                </c:pt>
                <c:pt idx="3">
                  <c:v>1.02654</c:v>
                </c:pt>
                <c:pt idx="4">
                  <c:v>0.77116899999999999</c:v>
                </c:pt>
                <c:pt idx="5">
                  <c:v>1.8901300000000001</c:v>
                </c:pt>
                <c:pt idx="6">
                  <c:v>2.4019200000000001</c:v>
                </c:pt>
                <c:pt idx="7">
                  <c:v>1.3908199999999999</c:v>
                </c:pt>
                <c:pt idx="8">
                  <c:v>1.3956900000000001</c:v>
                </c:pt>
                <c:pt idx="9">
                  <c:v>0.73148899999999994</c:v>
                </c:pt>
                <c:pt idx="10">
                  <c:v>1.0416799999999999</c:v>
                </c:pt>
                <c:pt idx="11">
                  <c:v>1.181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RegCM4.3-ERA40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3.0854699999999999</c:v>
                </c:pt>
                <c:pt idx="1">
                  <c:v>3.7827199999999999</c:v>
                </c:pt>
                <c:pt idx="2">
                  <c:v>3.7827199999999999</c:v>
                </c:pt>
                <c:pt idx="3">
                  <c:v>2.0425499999999999</c:v>
                </c:pt>
                <c:pt idx="4">
                  <c:v>2.0425499999999999</c:v>
                </c:pt>
                <c:pt idx="5">
                  <c:v>0.95468200000000003</c:v>
                </c:pt>
                <c:pt idx="6">
                  <c:v>0.95468200000000003</c:v>
                </c:pt>
                <c:pt idx="7">
                  <c:v>0.72284800000000005</c:v>
                </c:pt>
                <c:pt idx="8">
                  <c:v>1.6665000000000001</c:v>
                </c:pt>
                <c:pt idx="9">
                  <c:v>1.6665000000000001</c:v>
                </c:pt>
                <c:pt idx="10">
                  <c:v>2.4365100000000002</c:v>
                </c:pt>
                <c:pt idx="11">
                  <c:v>2.4365100000000002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RegCM4.3-ECHAM5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2.6767099999999999</c:v>
                </c:pt>
                <c:pt idx="1">
                  <c:v>3.5737000000000001</c:v>
                </c:pt>
                <c:pt idx="2">
                  <c:v>3.5737000000000001</c:v>
                </c:pt>
                <c:pt idx="3">
                  <c:v>2.1608299999999998</c:v>
                </c:pt>
                <c:pt idx="4">
                  <c:v>2.1608299999999998</c:v>
                </c:pt>
                <c:pt idx="5">
                  <c:v>1.5951500000000001</c:v>
                </c:pt>
                <c:pt idx="6">
                  <c:v>1.5951500000000001</c:v>
                </c:pt>
                <c:pt idx="7">
                  <c:v>1.91848</c:v>
                </c:pt>
                <c:pt idx="8">
                  <c:v>3.0520399999999999</c:v>
                </c:pt>
                <c:pt idx="9">
                  <c:v>3.0520399999999999</c:v>
                </c:pt>
                <c:pt idx="10">
                  <c:v>2.3619300000000001</c:v>
                </c:pt>
                <c:pt idx="11">
                  <c:v>2.3619300000000001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9282936"/>
        <c:axId val="279283328"/>
        <c:axId val="0"/>
      </c:bar3DChart>
      <c:catAx>
        <c:axId val="27928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79283328"/>
        <c:crosses val="autoZero"/>
        <c:auto val="1"/>
        <c:lblAlgn val="ctr"/>
        <c:lblOffset val="100"/>
        <c:noMultiLvlLbl val="0"/>
      </c:catAx>
      <c:valAx>
        <c:axId val="27928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Precipitation (mm/day)</a:t>
                </a:r>
              </a:p>
            </c:rich>
          </c:tx>
          <c:layout>
            <c:manualLayout>
              <c:xMode val="edge"/>
              <c:yMode val="edge"/>
              <c:x val="5.3992595032084867E-2"/>
              <c:y val="8.06185713272327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792829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Ghats-b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CRU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4.1890200000000002E-2</c:v>
                </c:pt>
                <c:pt idx="1">
                  <c:v>0.11296100000000001</c:v>
                </c:pt>
                <c:pt idx="2">
                  <c:v>0.18651799999999999</c:v>
                </c:pt>
                <c:pt idx="3">
                  <c:v>1.0973900000000001</c:v>
                </c:pt>
                <c:pt idx="4">
                  <c:v>2.3091200000000001</c:v>
                </c:pt>
                <c:pt idx="5">
                  <c:v>6.3188700000000004</c:v>
                </c:pt>
                <c:pt idx="6">
                  <c:v>6.8867599999999998</c:v>
                </c:pt>
                <c:pt idx="7">
                  <c:v>5.4513400000000001</c:v>
                </c:pt>
                <c:pt idx="8">
                  <c:v>5.1614399999999998</c:v>
                </c:pt>
                <c:pt idx="9">
                  <c:v>4.42645</c:v>
                </c:pt>
                <c:pt idx="10">
                  <c:v>1.7370000000000001</c:v>
                </c:pt>
                <c:pt idx="11">
                  <c:v>0.386127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UDEL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0.20419899999999999</c:v>
                </c:pt>
                <c:pt idx="1">
                  <c:v>0.245198</c:v>
                </c:pt>
                <c:pt idx="2">
                  <c:v>0.369338</c:v>
                </c:pt>
                <c:pt idx="3">
                  <c:v>1.28318</c:v>
                </c:pt>
                <c:pt idx="4">
                  <c:v>2.3714900000000001</c:v>
                </c:pt>
                <c:pt idx="5">
                  <c:v>5.7857700000000003</c:v>
                </c:pt>
                <c:pt idx="6">
                  <c:v>8.0043600000000001</c:v>
                </c:pt>
                <c:pt idx="7">
                  <c:v>6.13544</c:v>
                </c:pt>
                <c:pt idx="8">
                  <c:v>5.0518599999999996</c:v>
                </c:pt>
                <c:pt idx="9">
                  <c:v>4.1957700000000004</c:v>
                </c:pt>
                <c:pt idx="10">
                  <c:v>2.0103900000000001</c:v>
                </c:pt>
                <c:pt idx="11">
                  <c:v>0.65740799999999999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ERA40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0.19190699999999999</c:v>
                </c:pt>
                <c:pt idx="1">
                  <c:v>0.17774899999999999</c:v>
                </c:pt>
                <c:pt idx="2">
                  <c:v>0.20828199999999999</c:v>
                </c:pt>
                <c:pt idx="3">
                  <c:v>0.40750700000000001</c:v>
                </c:pt>
                <c:pt idx="4">
                  <c:v>1.0354399999999999</c:v>
                </c:pt>
                <c:pt idx="5">
                  <c:v>2.50535</c:v>
                </c:pt>
                <c:pt idx="6">
                  <c:v>2.3115800000000002</c:v>
                </c:pt>
                <c:pt idx="7">
                  <c:v>1.89097</c:v>
                </c:pt>
                <c:pt idx="8">
                  <c:v>1.4458599999999999</c:v>
                </c:pt>
                <c:pt idx="9">
                  <c:v>1.2241899999999999</c:v>
                </c:pt>
                <c:pt idx="10">
                  <c:v>0.96104699999999998</c:v>
                </c:pt>
                <c:pt idx="11">
                  <c:v>0.50470099999999996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ECHAM5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0.31180200000000002</c:v>
                </c:pt>
                <c:pt idx="1">
                  <c:v>0.56301299999999999</c:v>
                </c:pt>
                <c:pt idx="2">
                  <c:v>0.63257300000000005</c:v>
                </c:pt>
                <c:pt idx="3">
                  <c:v>1.4809000000000001</c:v>
                </c:pt>
                <c:pt idx="4">
                  <c:v>4.9490600000000002</c:v>
                </c:pt>
                <c:pt idx="5">
                  <c:v>11.427300000000001</c:v>
                </c:pt>
                <c:pt idx="6">
                  <c:v>9.1081599999999998</c:v>
                </c:pt>
                <c:pt idx="7">
                  <c:v>5.2898100000000001</c:v>
                </c:pt>
                <c:pt idx="8">
                  <c:v>5.0256299999999996</c:v>
                </c:pt>
                <c:pt idx="9">
                  <c:v>1.4148700000000001</c:v>
                </c:pt>
                <c:pt idx="10">
                  <c:v>3.0405600000000002</c:v>
                </c:pt>
                <c:pt idx="11">
                  <c:v>4.5684399999999998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RegCM4.3-ERA40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0.66095499999999996</c:v>
                </c:pt>
                <c:pt idx="1">
                  <c:v>1.0688299999999999</c:v>
                </c:pt>
                <c:pt idx="2">
                  <c:v>1.0688299999999999</c:v>
                </c:pt>
                <c:pt idx="3">
                  <c:v>1.9933099999999999</c:v>
                </c:pt>
                <c:pt idx="4">
                  <c:v>1.9933099999999999</c:v>
                </c:pt>
                <c:pt idx="5">
                  <c:v>5.2835599999999996</c:v>
                </c:pt>
                <c:pt idx="6">
                  <c:v>5.2835599999999996</c:v>
                </c:pt>
                <c:pt idx="7">
                  <c:v>4.28674</c:v>
                </c:pt>
                <c:pt idx="8">
                  <c:v>3.5411700000000002</c:v>
                </c:pt>
                <c:pt idx="9">
                  <c:v>3.5411700000000002</c:v>
                </c:pt>
                <c:pt idx="10">
                  <c:v>1.6814199999999999</c:v>
                </c:pt>
                <c:pt idx="11">
                  <c:v>1.6814199999999999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RegCM4.3-ECHAM5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1.5142599999999999</c:v>
                </c:pt>
                <c:pt idx="1">
                  <c:v>1.04522</c:v>
                </c:pt>
                <c:pt idx="2">
                  <c:v>1.04522</c:v>
                </c:pt>
                <c:pt idx="3">
                  <c:v>5.8672599999999999</c:v>
                </c:pt>
                <c:pt idx="4">
                  <c:v>5.8672599999999999</c:v>
                </c:pt>
                <c:pt idx="5">
                  <c:v>7.8715200000000003</c:v>
                </c:pt>
                <c:pt idx="6">
                  <c:v>7.8715200000000003</c:v>
                </c:pt>
                <c:pt idx="7">
                  <c:v>6.6863000000000001</c:v>
                </c:pt>
                <c:pt idx="8">
                  <c:v>6.4861399999999998</c:v>
                </c:pt>
                <c:pt idx="9">
                  <c:v>6.4861399999999998</c:v>
                </c:pt>
                <c:pt idx="10">
                  <c:v>1.7622100000000001</c:v>
                </c:pt>
                <c:pt idx="11">
                  <c:v>1.7622100000000001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9284112"/>
        <c:axId val="279284504"/>
        <c:axId val="0"/>
      </c:bar3DChart>
      <c:catAx>
        <c:axId val="27928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79284504"/>
        <c:crosses val="autoZero"/>
        <c:auto val="1"/>
        <c:lblAlgn val="ctr"/>
        <c:lblOffset val="100"/>
        <c:noMultiLvlLbl val="0"/>
      </c:catAx>
      <c:valAx>
        <c:axId val="279284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Precipitation (mm/day)</a:t>
                </a:r>
              </a:p>
            </c:rich>
          </c:tx>
          <c:layout>
            <c:manualLayout>
              <c:xMode val="edge"/>
              <c:yMode val="edge"/>
              <c:x val="6.6560482221091191E-2"/>
              <c:y val="0.11120815138282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79284112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20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of Bengal-c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CRU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0.22592599999999999</c:v>
                </c:pt>
                <c:pt idx="1">
                  <c:v>0.54437199999999997</c:v>
                </c:pt>
                <c:pt idx="2">
                  <c:v>1.0932500000000001</c:v>
                </c:pt>
                <c:pt idx="3">
                  <c:v>3.2193499999999999</c:v>
                </c:pt>
                <c:pt idx="4">
                  <c:v>6.5822700000000003</c:v>
                </c:pt>
                <c:pt idx="5">
                  <c:v>13.1656</c:v>
                </c:pt>
                <c:pt idx="6">
                  <c:v>14.9954</c:v>
                </c:pt>
                <c:pt idx="7">
                  <c:v>12.6882</c:v>
                </c:pt>
                <c:pt idx="8">
                  <c:v>9.7619299999999996</c:v>
                </c:pt>
                <c:pt idx="9">
                  <c:v>4.8261799999999999</c:v>
                </c:pt>
                <c:pt idx="10">
                  <c:v>1.1124499999999999</c:v>
                </c:pt>
                <c:pt idx="11">
                  <c:v>0.15178900000000001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UDEL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0.335725</c:v>
                </c:pt>
                <c:pt idx="1">
                  <c:v>0.87991900000000001</c:v>
                </c:pt>
                <c:pt idx="2">
                  <c:v>1.2476700000000001</c:v>
                </c:pt>
                <c:pt idx="3">
                  <c:v>2.6779799999999998</c:v>
                </c:pt>
                <c:pt idx="4">
                  <c:v>5.8204799999999999</c:v>
                </c:pt>
                <c:pt idx="5">
                  <c:v>10.6556</c:v>
                </c:pt>
                <c:pt idx="6">
                  <c:v>12.222</c:v>
                </c:pt>
                <c:pt idx="7">
                  <c:v>11.158099999999999</c:v>
                </c:pt>
                <c:pt idx="8">
                  <c:v>8.6639099999999996</c:v>
                </c:pt>
                <c:pt idx="9">
                  <c:v>4.1064499999999997</c:v>
                </c:pt>
                <c:pt idx="10">
                  <c:v>1.3046899999999999</c:v>
                </c:pt>
                <c:pt idx="11">
                  <c:v>0.45234000000000002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ERA40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4.0803499999999999E-2</c:v>
                </c:pt>
                <c:pt idx="1">
                  <c:v>9.1492500000000004E-2</c:v>
                </c:pt>
                <c:pt idx="2">
                  <c:v>0.11724</c:v>
                </c:pt>
                <c:pt idx="3">
                  <c:v>0.32875199999999999</c:v>
                </c:pt>
                <c:pt idx="4">
                  <c:v>1.3329299999999999</c:v>
                </c:pt>
                <c:pt idx="5">
                  <c:v>2.9236900000000001</c:v>
                </c:pt>
                <c:pt idx="6">
                  <c:v>3.1455799999999998</c:v>
                </c:pt>
                <c:pt idx="7">
                  <c:v>2.9775</c:v>
                </c:pt>
                <c:pt idx="8">
                  <c:v>2.3434200000000001</c:v>
                </c:pt>
                <c:pt idx="9">
                  <c:v>1.5354699999999999</c:v>
                </c:pt>
                <c:pt idx="10">
                  <c:v>1.0331600000000001</c:v>
                </c:pt>
                <c:pt idx="11">
                  <c:v>0.237063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ECHAM5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2.8813100000000001E-2</c:v>
                </c:pt>
                <c:pt idx="1">
                  <c:v>0.56288099999999996</c:v>
                </c:pt>
                <c:pt idx="2">
                  <c:v>0.334984</c:v>
                </c:pt>
                <c:pt idx="3">
                  <c:v>1.6163099999999999</c:v>
                </c:pt>
                <c:pt idx="4">
                  <c:v>8.9164300000000001</c:v>
                </c:pt>
                <c:pt idx="5">
                  <c:v>10.1645</c:v>
                </c:pt>
                <c:pt idx="6">
                  <c:v>5.6341099999999997</c:v>
                </c:pt>
                <c:pt idx="7">
                  <c:v>6.6516599999999997</c:v>
                </c:pt>
                <c:pt idx="8">
                  <c:v>8.3132400000000004</c:v>
                </c:pt>
                <c:pt idx="9">
                  <c:v>1.7213000000000001</c:v>
                </c:pt>
                <c:pt idx="10">
                  <c:v>7.0301400000000003</c:v>
                </c:pt>
                <c:pt idx="11">
                  <c:v>1.29234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RegCM4.3-ERA40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0.17643300000000001</c:v>
                </c:pt>
                <c:pt idx="1">
                  <c:v>0.813778</c:v>
                </c:pt>
                <c:pt idx="2">
                  <c:v>0.813778</c:v>
                </c:pt>
                <c:pt idx="3">
                  <c:v>2.4859599999999999</c:v>
                </c:pt>
                <c:pt idx="4">
                  <c:v>2.4859599999999999</c:v>
                </c:pt>
                <c:pt idx="5">
                  <c:v>7.2098699999999996</c:v>
                </c:pt>
                <c:pt idx="6">
                  <c:v>7.2098699999999996</c:v>
                </c:pt>
                <c:pt idx="7">
                  <c:v>8.7469400000000004</c:v>
                </c:pt>
                <c:pt idx="8">
                  <c:v>4.9755700000000003</c:v>
                </c:pt>
                <c:pt idx="9">
                  <c:v>4.9755700000000003</c:v>
                </c:pt>
                <c:pt idx="10">
                  <c:v>0.16384599999999999</c:v>
                </c:pt>
                <c:pt idx="11">
                  <c:v>0.16384599999999999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RegCM4.3-ECHAM5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0.87545899999999999</c:v>
                </c:pt>
                <c:pt idx="1">
                  <c:v>1.86416</c:v>
                </c:pt>
                <c:pt idx="2">
                  <c:v>1.86416</c:v>
                </c:pt>
                <c:pt idx="3">
                  <c:v>4.8142199999999997</c:v>
                </c:pt>
                <c:pt idx="4">
                  <c:v>4.8142199999999997</c:v>
                </c:pt>
                <c:pt idx="5">
                  <c:v>7.2924499999999997</c:v>
                </c:pt>
                <c:pt idx="6">
                  <c:v>7.2924499999999997</c:v>
                </c:pt>
                <c:pt idx="7">
                  <c:v>9.3176299999999994</c:v>
                </c:pt>
                <c:pt idx="8">
                  <c:v>5.5074199999999998</c:v>
                </c:pt>
                <c:pt idx="9">
                  <c:v>5.5074199999999998</c:v>
                </c:pt>
                <c:pt idx="10">
                  <c:v>1.0352300000000001</c:v>
                </c:pt>
                <c:pt idx="11">
                  <c:v>1.0352300000000001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3512312"/>
        <c:axId val="333512704"/>
        <c:axId val="0"/>
      </c:bar3DChart>
      <c:catAx>
        <c:axId val="33351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33512704"/>
        <c:crosses val="autoZero"/>
        <c:auto val="1"/>
        <c:lblAlgn val="ctr"/>
        <c:lblOffset val="100"/>
        <c:noMultiLvlLbl val="0"/>
      </c:catAx>
      <c:valAx>
        <c:axId val="33351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Precipitation (mm/day)</a:t>
                </a:r>
              </a:p>
            </c:rich>
          </c:tx>
          <c:layout>
            <c:manualLayout>
              <c:xMode val="edge"/>
              <c:yMode val="edge"/>
              <c:x val="5.6928036086743912E-2"/>
              <c:y val="0.13124183006535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33512312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4064-50D0-4C3C-9D06-8EBAB4F20A71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9A617-7AA7-4C42-84FD-78A6F779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83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35974-FD6A-4F8D-9068-43803BF81389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08B91-F3AA-45B1-8C32-483C6951F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48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08B91-F3AA-45B1-8C32-483C6951F6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2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08B91-F3AA-45B1-8C32-483C6951F6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2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1DDF-3F35-405F-898B-A649D0EC0E5B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93C-A142-4677-AC1B-74EF79B7431D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B6BB-569B-421C-9539-8FA15AAAAA52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7FAD-E14E-4A0B-82F9-13023CAABA3C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9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17F3-E264-458E-AD65-B8E98A71D03F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76EB-B0A5-4712-B5A2-7FB7802D7D4D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0714-FD26-4824-ADCA-5C6713E41AE5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294C-1532-4209-8490-E1C9918F2189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3CCB-843B-497D-B161-5807AFD9D0FE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BACB-B9EC-43F0-8ADA-85459BAD661F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857F-2AE1-45D5-8A45-AAB4DFD05F2D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9DC8-3BE6-4F38-A08E-A2300A071795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1EF2-95F2-4D6E-A8BA-DF4E6908138A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5245-1D8C-4CC4-A0CA-7EF79AD095BF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3CA4-FA13-47C0-8466-EAA2F34CF94D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2F71-0CFB-4FDB-96EC-C96D01719AFF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32854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ED38-98E1-4124-81E7-B41099106D2C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5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2BB3CFF-833A-42F6-9465-9B9EFE67519B}" type="datetime1">
              <a:rPr lang="en-US" smtClean="0"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112" y="5486403"/>
            <a:ext cx="8689976" cy="1371599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International Conference on</a:t>
            </a: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Science &amp; Climate Change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28-30, 2014 San Francisco, California, USA</a:t>
            </a:r>
          </a:p>
        </p:txBody>
      </p:sp>
      <p:pic>
        <p:nvPicPr>
          <p:cNvPr id="4" name="Picture 2" descr="E:\刘毅老师\2012环保公益项目\讨论文件夹\20121012讨论\系标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6" b="2478"/>
          <a:stretch/>
        </p:blipFill>
        <p:spPr bwMode="auto">
          <a:xfrm>
            <a:off x="25400" y="0"/>
            <a:ext cx="12166601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43825" y="4075035"/>
            <a:ext cx="4329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kern="150" dirty="0">
                <a:latin typeface="Arial" panose="020B0604020202020204" pitchFamily="34" charset="0"/>
                <a:ea typeface="WenQuanYi Micro Hei"/>
                <a:cs typeface="Arial" panose="020B0604020202020204" pitchFamily="34" charset="0"/>
              </a:rPr>
              <a:t>  </a:t>
            </a:r>
            <a:r>
              <a:rPr lang="en-US" sz="2000" b="1" kern="15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WenQuanYi Micro Hei"/>
                <a:cs typeface="Arial" panose="020B0604020202020204" pitchFamily="34" charset="0"/>
              </a:rPr>
              <a:t>Mujtaba</a:t>
            </a:r>
            <a:r>
              <a:rPr lang="en-US" sz="2000" b="1" kern="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WenQuanYi Micro Hei"/>
                <a:cs typeface="Arial" panose="020B0604020202020204" pitchFamily="34" charset="0"/>
              </a:rPr>
              <a:t> Hassan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iberation Serif"/>
                <a:ea typeface="WenQuanYi Micro Hei"/>
                <a:cs typeface="Lohit Hindi"/>
              </a:rPr>
              <a:t>PhD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iberation Serif"/>
                <a:ea typeface="WenQuanYi Micro Hei"/>
                <a:cs typeface="Lohit Hindi"/>
              </a:rPr>
              <a:t>Scholar</a:t>
            </a:r>
          </a:p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iberation Serif"/>
              </a:rPr>
              <a:t>Tsinghua University Beijing, P.R. China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513" y="1778061"/>
            <a:ext cx="11087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Temperature and precipitation climatology assessment over South Asia using the Regional Climate Model (RegCM4.3): An evaluation of model performance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1589" y="642937"/>
            <a:ext cx="9715499" cy="4760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Convective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precipitation (RegCM4.3)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scheme (Athens et al. 1987)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Grell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scheme (with two cumulus closure) (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Grell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at. 1993)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1. Arakawa &amp; Schubert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2.Fritsch &amp; Chappell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MIT-Emanuel 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scheme (Emanuel and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Zivkovic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Rothman 1999)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Grell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over land and Emanuel over ocean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Emanuel over land and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Grell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over ocean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00038"/>
            <a:ext cx="10729913" cy="6765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Design</a:t>
            </a:r>
          </a:p>
          <a:p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experiments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conducted for present day simulation (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1971-2000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Initial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lateral boundary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conditions 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1. European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Center for Medium Range Weather Forecast (ECMWF) 40 years reanalysis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 	 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ERA40)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with a grid spacing of 2.5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×2.5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(RegCM4.3-ERA40)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2. European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Hamburg atmospheric general circulation model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ECHAM5 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(RegCM4.3-ECHAM5)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 surface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temperature data is prescribed from Global Ice Coverage and Sea Surface Temperature (GISST) with a 1x1 degree resolution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model topography and land use data are obtained from Global Land Cover Characterization (GLCC) at 10 min resolution.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horizontal resolution of RegCM4.3 in these experiments is considered as 50km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total number of vertical levels are defined as 18 sigma level wit 5hPa at the top of the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24"/>
            <a:ext cx="5879910" cy="6830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10" y="72178"/>
            <a:ext cx="6312090" cy="6785822"/>
          </a:xfrm>
          <a:prstGeom prst="rect">
            <a:avLst/>
          </a:prstGeom>
        </p:spPr>
      </p:pic>
      <p:pic>
        <p:nvPicPr>
          <p:cNvPr id="5" name="Picture 4" descr="2:192.168.1.2 - default - SSH Secure She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89"/>
            <a:ext cx="123317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76063" y="1693749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Horizontal resolution</a:t>
            </a:r>
            <a:endParaRPr lang="en-US" sz="9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039749" y="1809165"/>
            <a:ext cx="3852105" cy="13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08409" y="4745365"/>
            <a:ext cx="2432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Boundary condition interval (hours)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3557" y="4876515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Type of Sea Surface Temperature  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6063" y="5073235"/>
            <a:ext cx="2264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Type of global analysis datasets used</a:t>
            </a:r>
            <a:endParaRPr lang="en-US" sz="9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>
            <a:off x="1039263" y="4860781"/>
            <a:ext cx="4169146" cy="1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1325391" y="5107347"/>
            <a:ext cx="3650672" cy="81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 flipV="1">
            <a:off x="1325391" y="4973553"/>
            <a:ext cx="3658166" cy="18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5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152"/>
            <a:ext cx="5626100" cy="6886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00" y="1"/>
            <a:ext cx="6565900" cy="6857999"/>
          </a:xfrm>
          <a:prstGeom prst="rect">
            <a:avLst/>
          </a:prstGeom>
        </p:spPr>
      </p:pic>
      <p:pic>
        <p:nvPicPr>
          <p:cNvPr id="4" name="Picture 3" descr="2:192.168.1.2 - default - SSH Secure She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10111" y="3198168"/>
            <a:ext cx="44048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Boundary conditions scheme (Relaxation Exponential technique)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5856" y="3501487"/>
            <a:ext cx="31363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 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scheme </a:t>
            </a:r>
            <a:r>
              <a:rPr lang="en-US" sz="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Holtslag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PBL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5856" y="3802164"/>
            <a:ext cx="2377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Cumulus convection (MIT)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7523" y="4495254"/>
            <a:ext cx="1472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IPCC Scenarios 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495496" y="3362369"/>
            <a:ext cx="4600504" cy="263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505246" y="3616903"/>
            <a:ext cx="4830610" cy="115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600200" y="3829533"/>
            <a:ext cx="4570556" cy="51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471999" y="4659444"/>
            <a:ext cx="3455524" cy="1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4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Grads_Output_03_June_2014\Simple_Tem_Seasmean_all\Temperature_DJ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013"/>
            <a:ext cx="6553200" cy="49207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163807"/>
            <a:ext cx="12192000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Averaged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(1971-2000) two meter air temperature (</a:t>
            </a:r>
            <a:r>
              <a:rPr lang="en-US" sz="20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in 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 (left) and JJA (right)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:\Grads_Output_03_June_2014\Simple_Tem_Seasmean_all\Temperature_JJ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243013"/>
            <a:ext cx="5848350" cy="4920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176712" y="157162"/>
            <a:ext cx="5138738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 </a:t>
            </a:r>
            <a:endParaRPr lang="en-US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Seasonal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 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climatology (Temperature)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0389" y="1856619"/>
            <a:ext cx="120015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7577" y="3006686"/>
            <a:ext cx="120015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ERA40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ECHAM5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1979" y="4819392"/>
            <a:ext cx="13716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RegCM4.3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Tem_Bias_Seasmean_June_17\DJF_Bias_Seasmean_Te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2191999" cy="61581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" y="6114369"/>
            <a:ext cx="12191999" cy="9852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Spatial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distribution of temperature bias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for DJF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" y="1066977"/>
            <a:ext cx="120015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257" y="2647228"/>
            <a:ext cx="226218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ERA40-OBS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ECHAM5-OBS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462" y="4539720"/>
            <a:ext cx="257175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RegCM4.3-OBS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Tem_Bias_Seasmean_June_17\JJA_Bias_Seasmean_Te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" y="200025"/>
            <a:ext cx="12175332" cy="55955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668" y="5795540"/>
            <a:ext cx="12161045" cy="14868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Spatial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distribution of temperature bias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for JJA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b="1" dirty="0" smtClean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538" y="1030579"/>
            <a:ext cx="120015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8" y="2683976"/>
            <a:ext cx="226218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ERA40-OBS</a:t>
            </a:r>
          </a:p>
          <a:p>
            <a:pPr algn="just">
              <a:lnSpc>
                <a:spcPct val="107000"/>
              </a:lnSpc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ECHAM5-OBS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051" y="4491413"/>
            <a:ext cx="257175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RegCM4.3-OBS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470060"/>
            <a:ext cx="257175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Grads_Output_03_June_2014\Precipitation_05_June_modified\DJF_Simple\Precipitation_Simple_DJF _edit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" y="1143001"/>
            <a:ext cx="6120410" cy="4534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072" y="5677159"/>
            <a:ext cx="12175928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DJF (left) and JJA (right)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(1971-2000) precipitation (in mm/day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:\Grads_Output_03_June_2014\Precipitation_05_June_modified\JJA_Simple\Precipitation_JJ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04" y="1143001"/>
            <a:ext cx="6066831" cy="45341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401390" y="467022"/>
            <a:ext cx="4826962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Seasonal mean climatology 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(Precipitation)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2207" y="1831826"/>
            <a:ext cx="120015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050" y="2762180"/>
            <a:ext cx="120015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ERA40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ECHAM5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9325" y="4530708"/>
            <a:ext cx="13716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RegCM4.3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Bias_Pr_Seasmean_June _17\DJF_Bias_Pr_Seasmea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5" y="332535"/>
            <a:ext cx="12715875" cy="58884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-223838" y="6220964"/>
            <a:ext cx="1259681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Biases in mean (1971-2000) precipitation (mm/day) for DJF</a:t>
            </a:r>
          </a:p>
          <a:p>
            <a:pPr algn="ctr"/>
            <a:endParaRPr lang="en-US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018" y="1247734"/>
            <a:ext cx="120015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79348"/>
            <a:ext cx="226218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ERA40-OBS</a:t>
            </a:r>
          </a:p>
          <a:p>
            <a:pPr algn="just">
              <a:lnSpc>
                <a:spcPct val="107000"/>
              </a:lnSpc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ECHAM5-OBS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738" y="4837579"/>
            <a:ext cx="257175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RegCM4.3-OBS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470060"/>
            <a:ext cx="257175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Bias_Pr_Seasmean_June _17\JJA_Bias_Pr_Seasmea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2192000" cy="58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029325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</a:t>
            </a:r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Biases 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mean (1971-2000) precipitation (mm/day) for </a:t>
            </a:r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50" y="2928937"/>
            <a:ext cx="192166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ERA40-OBS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ECHAM5-OBS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050" y="4786313"/>
            <a:ext cx="210026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RegCM4.3-OBS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381" y="997190"/>
            <a:ext cx="96916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8100" y="774700"/>
            <a:ext cx="94107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•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Introduction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• 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Materials and methods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Regional Climate model (RegCM4.3)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Experimental design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• 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0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23802010"/>
              </p:ext>
            </p:extLst>
          </p:nvPr>
        </p:nvGraphicFramePr>
        <p:xfrm>
          <a:off x="6757988" y="257176"/>
          <a:ext cx="5233987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99575315"/>
              </p:ext>
            </p:extLst>
          </p:nvPr>
        </p:nvGraphicFramePr>
        <p:xfrm>
          <a:off x="1042987" y="338137"/>
          <a:ext cx="5172075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26998264"/>
              </p:ext>
            </p:extLst>
          </p:nvPr>
        </p:nvGraphicFramePr>
        <p:xfrm>
          <a:off x="3514724" y="3309937"/>
          <a:ext cx="5191125" cy="218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1042987" y="5572125"/>
            <a:ext cx="10601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Annual cycle of monthly area averaged temperature (</a:t>
            </a:r>
            <a:r>
              <a:rPr lang="en-US" sz="2400" b="1" baseline="30000" dirty="0">
                <a:solidFill>
                  <a:srgbClr val="8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over 3-sub regions </a:t>
            </a:r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1971-2000 </a:t>
            </a:r>
            <a:endParaRPr lang="en-US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90100777"/>
              </p:ext>
            </p:extLst>
          </p:nvPr>
        </p:nvGraphicFramePr>
        <p:xfrm>
          <a:off x="1019175" y="657225"/>
          <a:ext cx="5081588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63955334"/>
              </p:ext>
            </p:extLst>
          </p:nvPr>
        </p:nvGraphicFramePr>
        <p:xfrm>
          <a:off x="6272213" y="542927"/>
          <a:ext cx="5438776" cy="243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44701594"/>
              </p:ext>
            </p:extLst>
          </p:nvPr>
        </p:nvGraphicFramePr>
        <p:xfrm>
          <a:off x="3633787" y="3014663"/>
          <a:ext cx="5010150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914401" y="5586413"/>
            <a:ext cx="1074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Annual cycle of monthly area averaged precipitation (mm/day) over 3-sub </a:t>
            </a:r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1971-2000</a:t>
            </a:r>
            <a:endParaRPr lang="en-US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3" y="328613"/>
            <a:ext cx="1203483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 </a:t>
            </a:r>
          </a:p>
          <a:p>
            <a:endParaRPr lang="en-US" sz="28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Evaluation of RegCM4.3 with two experiment (1971-2000)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 features of Precipitation and Temperature are reproduced well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 intensity with wet bias in winter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foothills of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of the summer monsoon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 are also captured well</a:t>
            </a:r>
            <a:endParaRPr lang="en-US" sz="2000" b="1" dirty="0" smtClean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Biases inherited from GCM/Reanalysis, complexities of the domain and internal dynamic of </a:t>
            </a:r>
            <a:r>
              <a:rPr lang="en-US" sz="20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RegCM</a:t>
            </a:r>
            <a:endParaRPr lang="en-US" sz="2000" b="1" dirty="0" smtClean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cycle of temperature and precipitation analyzed and compare over NPI, WG and BB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ynamic downscaling improved the output of reanalysis and global GCM in many part of South Asian domain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investigation is required to take account the large differences between the driving field and RCM by using other available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parameterization and land surface schemes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gray">
          <a:xfrm>
            <a:off x="2201106" y="1534777"/>
            <a:ext cx="5026025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latinLnBrk="0">
              <a:defRPr/>
            </a:pPr>
            <a:r>
              <a:rPr kumimoji="0" lang="en-US" altLang="zh-CN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Thank </a:t>
            </a:r>
            <a:r>
              <a:rPr kumimoji="0" lang="zh-CN" altLang="en-U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you </a:t>
            </a:r>
            <a:r>
              <a:rPr kumimoji="0" lang="en-US" altLang="zh-CN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!</a:t>
            </a:r>
            <a:endParaRPr kumimoji="0" lang="zh-CN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1726" y="2900363"/>
            <a:ext cx="3773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Comment &amp; Suggestions 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92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6663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 flipV="1">
            <a:off x="504824" y="1060579"/>
            <a:ext cx="3352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2060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Today Climate is much more complex issue than as it was before the industrial revolution</a:t>
            </a:r>
          </a:p>
        </p:txBody>
      </p:sp>
    </p:spTree>
    <p:extLst>
      <p:ext uri="{BB962C8B-B14F-4D97-AF65-F5344CB8AC3E}">
        <p14:creationId xmlns:p14="http://schemas.microsoft.com/office/powerpoint/2010/main" val="31510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5776" y="657226"/>
            <a:ext cx="1134427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2060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In order to understand the nature, extent and magnitude of these climate changes usually we used General Circulation Models(GCM)</a:t>
            </a:r>
            <a:endParaRPr lang="en-US" sz="2400" b="1" dirty="0">
              <a:solidFill>
                <a:srgbClr val="002060"/>
              </a:solidFill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 algn="ctr"/>
            <a:endParaRPr lang="en-US" sz="2400" b="1" dirty="0" smtClean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400" b="1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Global </a:t>
            </a:r>
            <a:r>
              <a:rPr lang="en-US" sz="24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Circulation Model </a:t>
            </a:r>
            <a:r>
              <a:rPr lang="en-US" sz="2400" b="1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(GCM</a:t>
            </a:r>
            <a:r>
              <a:rPr lang="en-US" sz="24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) </a:t>
            </a:r>
            <a:r>
              <a:rPr lang="en-US" sz="2400" b="1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do </a:t>
            </a:r>
            <a:r>
              <a:rPr lang="en-US" sz="24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not resolve the topography, land use and clouds features at regional scales because of their coarse </a:t>
            </a:r>
            <a:r>
              <a:rPr lang="en-US" sz="2400" b="1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resolution</a:t>
            </a:r>
          </a:p>
          <a:p>
            <a:pPr algn="ctr"/>
            <a:endParaRPr lang="en-US" sz="2400" b="1" dirty="0" smtClean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US" sz="2400" b="1" dirty="0" smtClean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 algn="ctr"/>
            <a:endParaRPr lang="en-US" sz="2400" b="1" dirty="0" smtClean="0">
              <a:solidFill>
                <a:srgbClr val="800000"/>
              </a:solidFill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 lvl="0" algn="ctr"/>
            <a:endParaRPr lang="en-US" sz="2400" b="1" dirty="0" smtClean="0">
              <a:solidFill>
                <a:srgbClr val="800000"/>
              </a:solidFill>
              <a:latin typeface="Aharoni" panose="02010803020104030203" pitchFamily="2" charset="-79"/>
              <a:ea typeface="SimSun" panose="02010600030101010101" pitchFamily="2" charset="-122"/>
              <a:cs typeface="Aharoni" panose="02010803020104030203" pitchFamily="2" charset="-79"/>
            </a:endParaRPr>
          </a:p>
          <a:p>
            <a:pPr lvl="0" algn="ctr"/>
            <a:r>
              <a:rPr lang="en-US" sz="2400" b="1" dirty="0" smtClean="0">
                <a:solidFill>
                  <a:srgbClr val="800000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Using </a:t>
            </a:r>
            <a:r>
              <a:rPr lang="en-US" sz="2400" b="1" dirty="0">
                <a:solidFill>
                  <a:srgbClr val="800000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Downscaling techniques, high resolution information can be obtained on climate change from comparatively coarse resolution Global Climate Models (GCM)</a:t>
            </a:r>
          </a:p>
          <a:p>
            <a:pPr algn="ctr"/>
            <a:endParaRPr lang="en-US" sz="2400" b="1" dirty="0" smtClean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96070" y="3057883"/>
            <a:ext cx="7228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SO WE NEED DOWNSCALING…………………………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0121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294593" cy="67436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72270" y="41647"/>
            <a:ext cx="4919730" cy="681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Downscaling regional climate information 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assessment 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</a:p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Dynamical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600" b="1" dirty="0">
                <a:latin typeface="Arial" panose="020B0604020202020204" pitchFamily="34" charset="0"/>
                <a:ea typeface="휴먼옛체" pitchFamily="18" charset="-127"/>
                <a:cs typeface="Arial" panose="020B0604020202020204" pitchFamily="34" charset="0"/>
              </a:rPr>
              <a:t>It is needed to bridge scaling gap between the climate models and various impact assessment models because the impact assessments are performed at local level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휴먼옛체" pitchFamily="18" charset="-127"/>
                <a:cs typeface="Arial" panose="020B0604020202020204" pitchFamily="34" charset="0"/>
              </a:rPr>
              <a:t>This methods use empirical relationships between GCM outputs and local climate statistics </a:t>
            </a:r>
          </a:p>
          <a:p>
            <a:pPr marL="285750" indent="-285750" algn="just">
              <a:spcBef>
                <a:spcPct val="10000"/>
              </a:spcBef>
              <a:buClr>
                <a:srgbClr val="608590"/>
              </a:buClr>
              <a:buFont typeface="Wingdings" panose="05000000000000000000" pitchFamily="2" charset="2"/>
              <a:buChar char="v"/>
            </a:pPr>
            <a:r>
              <a:rPr lang="en-US" altLang="ko-KR" sz="1600" b="1" dirty="0">
                <a:latin typeface="Arial" panose="020B0604020202020204" pitchFamily="34" charset="0"/>
                <a:ea typeface="휴먼옛체" pitchFamily="18" charset="-127"/>
                <a:cs typeface="Arial" panose="020B0604020202020204" pitchFamily="34" charset="0"/>
              </a:rPr>
              <a:t>If statistical relationship changes in the future, </a:t>
            </a:r>
            <a:r>
              <a:rPr lang="en-US" altLang="ko-KR" sz="1600" b="1" dirty="0" smtClean="0">
                <a:latin typeface="Arial" panose="020B0604020202020204" pitchFamily="34" charset="0"/>
                <a:ea typeface="휴먼옛체" pitchFamily="18" charset="-127"/>
                <a:cs typeface="Arial" panose="020B0604020202020204" pitchFamily="34" charset="0"/>
              </a:rPr>
              <a:t>  this </a:t>
            </a:r>
            <a:r>
              <a:rPr lang="en-US" altLang="ko-KR" sz="1600" b="1" dirty="0">
                <a:latin typeface="Arial" panose="020B0604020202020204" pitchFamily="34" charset="0"/>
                <a:ea typeface="휴먼옛체" pitchFamily="18" charset="-127"/>
                <a:cs typeface="Arial" panose="020B0604020202020204" pitchFamily="34" charset="0"/>
              </a:rPr>
              <a:t>method will </a:t>
            </a:r>
            <a:r>
              <a:rPr lang="en-US" altLang="ko-KR" sz="1600" b="1" dirty="0" smtClean="0">
                <a:latin typeface="Arial" panose="020B0604020202020204" pitchFamily="34" charset="0"/>
                <a:ea typeface="휴먼옛체" pitchFamily="18" charset="-127"/>
                <a:cs typeface="Arial" panose="020B0604020202020204" pitchFamily="34" charset="0"/>
              </a:rPr>
              <a:t>not provide </a:t>
            </a:r>
            <a:r>
              <a:rPr lang="en-US" altLang="ko-KR" sz="1600" b="1" dirty="0">
                <a:latin typeface="Arial" panose="020B0604020202020204" pitchFamily="34" charset="0"/>
                <a:ea typeface="휴먼옛체" pitchFamily="18" charset="-127"/>
                <a:cs typeface="Arial" panose="020B0604020202020204" pitchFamily="34" charset="0"/>
              </a:rPr>
              <a:t>the actual real world  </a:t>
            </a:r>
          </a:p>
          <a:p>
            <a:pPr marL="285750" indent="-285750">
              <a:spcBef>
                <a:spcPct val="10000"/>
              </a:spcBef>
              <a:buClr>
                <a:srgbClr val="608590"/>
              </a:buClr>
              <a:buFont typeface="Wingdings" panose="05000000000000000000" pitchFamily="2" charset="2"/>
              <a:buChar char="v"/>
            </a:pPr>
            <a:r>
              <a:rPr lang="en-US" altLang="ko-KR" sz="1600" b="1" dirty="0" smtClean="0">
                <a:latin typeface="Arial" panose="020B0604020202020204" pitchFamily="34" charset="0"/>
                <a:ea typeface="휴먼옛체" pitchFamily="18" charset="-127"/>
                <a:cs typeface="Arial" panose="020B0604020202020204" pitchFamily="34" charset="0"/>
              </a:rPr>
              <a:t>Regression </a:t>
            </a:r>
            <a:r>
              <a:rPr lang="en-US" altLang="ko-KR" sz="1600" b="1" dirty="0">
                <a:latin typeface="Arial" panose="020B0604020202020204" pitchFamily="34" charset="0"/>
                <a:ea typeface="휴먼옛체" pitchFamily="18" charset="-127"/>
                <a:cs typeface="Arial" panose="020B0604020202020204" pitchFamily="34" charset="0"/>
              </a:rPr>
              <a:t>analysis, neural network, </a:t>
            </a:r>
            <a:r>
              <a:rPr lang="en-US" altLang="ko-KR" sz="1600" b="1" dirty="0" smtClean="0">
                <a:latin typeface="Arial" panose="020B0604020202020204" pitchFamily="34" charset="0"/>
                <a:ea typeface="휴먼옛체" pitchFamily="18" charset="-127"/>
                <a:cs typeface="Arial" panose="020B0604020202020204" pitchFamily="34" charset="0"/>
              </a:rPr>
              <a:t>        stochastic </a:t>
            </a:r>
            <a:r>
              <a:rPr lang="en-US" altLang="ko-KR" sz="1600" b="1" dirty="0">
                <a:latin typeface="Arial" panose="020B0604020202020204" pitchFamily="34" charset="0"/>
                <a:ea typeface="휴먼옛체" pitchFamily="18" charset="-127"/>
                <a:cs typeface="Arial" panose="020B0604020202020204" pitchFamily="34" charset="0"/>
              </a:rPr>
              <a:t>weather generator</a:t>
            </a:r>
            <a:endParaRPr lang="en-US" sz="1600" b="1" dirty="0">
              <a:latin typeface="Arial" panose="020B0604020202020204" pitchFamily="34" charset="0"/>
              <a:ea typeface="휴먼옛체" pitchFamily="18" charset="-127"/>
              <a:cs typeface="Arial" panose="020B0604020202020204" pitchFamily="34" charset="0"/>
            </a:endParaRPr>
          </a:p>
          <a:p>
            <a:pPr algn="ctr">
              <a:spcBef>
                <a:spcPct val="10000"/>
              </a:spcBef>
              <a:buClr>
                <a:srgbClr val="608590"/>
              </a:buClr>
            </a:pPr>
            <a:r>
              <a:rPr lang="en-US" altLang="ko-KR" sz="2000" dirty="0" smtClean="0">
                <a:solidFill>
                  <a:srgbClr val="993300"/>
                </a:solidFill>
                <a:ea typeface="휴먼옛체" pitchFamily="18" charset="-127"/>
                <a:cs typeface="Times New Roman" panose="02020603050405020304" pitchFamily="18" charset="0"/>
              </a:rPr>
              <a:t> </a:t>
            </a:r>
            <a:endParaRPr lang="en-US" altLang="ko-KR" sz="2000" dirty="0">
              <a:solidFill>
                <a:srgbClr val="993300"/>
              </a:solidFill>
              <a:ea typeface="휴먼옛체" pitchFamily="18" charset="-127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483" y="1533228"/>
            <a:ext cx="5584517" cy="53247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7383" y="357188"/>
            <a:ext cx="4772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Models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261" y="588020"/>
            <a:ext cx="6096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002060"/>
              </a:solidFill>
              <a:latin typeface="Gadugi" panose="020B0502040204020203" pitchFamily="34" charset="0"/>
              <a:cs typeface="Aharoni" panose="02010803020104030203" pitchFamily="2" charset="-79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Regional climate models (RCMs) are used to study the regional climate processes, regional climate change impacts and seasonal climate </a:t>
            </a: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variability</a:t>
            </a:r>
            <a:endParaRPr lang="en-US" sz="2000" b="1" dirty="0">
              <a:latin typeface="Gadugi" panose="020B0502040204020203" pitchFamily="34" charset="0"/>
              <a:cs typeface="Aharoni" panose="02010803020104030203" pitchFamily="2" charset="-79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Gadugi" panose="020B0502040204020203" pitchFamily="34" charset="0"/>
                <a:cs typeface="Aharoni" panose="02010803020104030203" pitchFamily="2" charset="-79"/>
              </a:rPr>
              <a:t>RCM </a:t>
            </a:r>
            <a:r>
              <a:rPr lang="en-US" sz="2000" b="1" dirty="0" smtClean="0">
                <a:solidFill>
                  <a:srgbClr val="002060"/>
                </a:solidFill>
                <a:latin typeface="Gadugi" panose="020B0502040204020203" pitchFamily="34" charset="0"/>
                <a:cs typeface="Aharoni" panose="02010803020104030203" pitchFamily="2" charset="-79"/>
              </a:rPr>
              <a:t>Technique is same like </a:t>
            </a:r>
            <a:r>
              <a:rPr lang="en-US" sz="2000" b="1" dirty="0">
                <a:solidFill>
                  <a:srgbClr val="002060"/>
                </a:solidFill>
                <a:latin typeface="Gadugi" panose="020B0502040204020203" pitchFamily="34" charset="0"/>
                <a:cs typeface="Aharoni" panose="02010803020104030203" pitchFamily="2" charset="-79"/>
              </a:rPr>
              <a:t>numerical </a:t>
            </a:r>
            <a:r>
              <a:rPr lang="en-US" sz="2000" b="1" dirty="0" smtClean="0">
                <a:solidFill>
                  <a:srgbClr val="002060"/>
                </a:solidFill>
                <a:latin typeface="Gadugi" panose="020B0502040204020203" pitchFamily="34" charset="0"/>
                <a:cs typeface="Aharoni" panose="02010803020104030203" pitchFamily="2" charset="-79"/>
              </a:rPr>
              <a:t>weather prediction </a:t>
            </a:r>
            <a:r>
              <a:rPr lang="en-US" sz="2000" b="1" dirty="0">
                <a:solidFill>
                  <a:srgbClr val="002060"/>
                </a:solidFill>
                <a:latin typeface="Gadugi" panose="020B0502040204020203" pitchFamily="34" charset="0"/>
                <a:cs typeface="Aharoni" panose="02010803020104030203" pitchFamily="2" charset="-79"/>
              </a:rPr>
              <a:t>(NWP) models, except </a:t>
            </a:r>
            <a:r>
              <a:rPr lang="en-US" sz="2000" b="1" dirty="0" smtClean="0">
                <a:solidFill>
                  <a:srgbClr val="002060"/>
                </a:solidFill>
                <a:latin typeface="Gadugi" panose="020B0502040204020203" pitchFamily="34" charset="0"/>
                <a:cs typeface="Aharoni" panose="02010803020104030203" pitchFamily="2" charset="-79"/>
              </a:rPr>
              <a:t>that it </a:t>
            </a:r>
            <a:r>
              <a:rPr lang="en-US" sz="2000" b="1" dirty="0">
                <a:solidFill>
                  <a:srgbClr val="002060"/>
                </a:solidFill>
                <a:latin typeface="Gadugi" panose="020B0502040204020203" pitchFamily="34" charset="0"/>
                <a:cs typeface="Aharoni" panose="02010803020104030203" pitchFamily="2" charset="-79"/>
              </a:rPr>
              <a:t>run for </a:t>
            </a:r>
            <a:r>
              <a:rPr lang="en-US" sz="2000" b="1" dirty="0" smtClean="0">
                <a:solidFill>
                  <a:srgbClr val="002060"/>
                </a:solidFill>
                <a:latin typeface="Gadugi" panose="020B0502040204020203" pitchFamily="34" charset="0"/>
                <a:cs typeface="Aharoni" panose="02010803020104030203" pitchFamily="2" charset="-79"/>
              </a:rPr>
              <a:t>a </a:t>
            </a:r>
            <a:r>
              <a:rPr lang="en-US" sz="2000" b="1" dirty="0">
                <a:solidFill>
                  <a:srgbClr val="002060"/>
                </a:solidFill>
                <a:latin typeface="Gadugi" panose="020B0502040204020203" pitchFamily="34" charset="0"/>
                <a:cs typeface="Aharoni" panose="02010803020104030203" pitchFamily="2" charset="-79"/>
              </a:rPr>
              <a:t>longer </a:t>
            </a:r>
            <a:r>
              <a:rPr lang="en-US" sz="2000" b="1" dirty="0" smtClean="0">
                <a:solidFill>
                  <a:srgbClr val="002060"/>
                </a:solidFill>
                <a:latin typeface="Gadugi" panose="020B0502040204020203" pitchFamily="34" charset="0"/>
                <a:cs typeface="Aharoni" panose="02010803020104030203" pitchFamily="2" charset="-79"/>
              </a:rPr>
              <a:t>time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Gadugi" panose="020B0502040204020203" pitchFamily="34" charset="0"/>
                <a:cs typeface="Aharoni" panose="02010803020104030203" pitchFamily="2" charset="-79"/>
              </a:rPr>
              <a:t>A RCM is Nested within a GCM in order to locally increase the model resolution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Gadugi" panose="020B0502040204020203" pitchFamily="34" charset="0"/>
                <a:cs typeface="Aharoni" panose="02010803020104030203" pitchFamily="2" charset="-79"/>
              </a:rPr>
              <a:t>Nested RCMs need Initial and lateral boundary conditions (IC &amp; LBC) from GCMs or reanalysis of observations</a:t>
            </a:r>
          </a:p>
          <a:p>
            <a:endParaRPr lang="en-US" dirty="0">
              <a:latin typeface="Gadugi" panose="020B0502040204020203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22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Topo_Script_June_19_2014\Regions_S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1457327"/>
            <a:ext cx="11925301" cy="51720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2424" y="280037"/>
            <a:ext cx="11572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South Asia has diverse climate and characterize by complex topographical features and marked extensive mountain ranges of </a:t>
            </a:r>
            <a:r>
              <a:rPr lang="en-US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HKH</a:t>
            </a:r>
          </a:p>
          <a:p>
            <a:pPr algn="just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Precipitation and temperature regimes of the region are complex due to different weather systems that prevail during the whole year and pose a great challenge to the regional climate models in reproducing the observed climatology </a:t>
            </a:r>
          </a:p>
        </p:txBody>
      </p:sp>
    </p:spTree>
    <p:extLst>
      <p:ext uri="{BB962C8B-B14F-4D97-AF65-F5344CB8AC3E}">
        <p14:creationId xmlns:p14="http://schemas.microsoft.com/office/powerpoint/2010/main" val="35536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7238" y="1057275"/>
            <a:ext cx="10744200" cy="4740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Center for Theoretical Physics (ICTP) regional climate model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RegCM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  RegCM1 (1989)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 Dickinson et al. (1989), Giorgi and Bates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1989)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  RegCM2 (1993)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 Giorgi et al. (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1993a,b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  RegCM2.5 (1999)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 Giorgi and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Mearns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(1999)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  RegCM3 (2007)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 Pal et al. (2007)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  RegCM4 (2012)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 Giorgi et al. (2012)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4006" y="334936"/>
            <a:ext cx="54470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200" b="1" spc="-50" dirty="0">
                <a:solidFill>
                  <a:srgbClr val="FF0000"/>
                </a:solidFill>
                <a:latin typeface="Arial" panose="020B0604020202020204" pitchFamily="34" charset="0"/>
                <a:ea typeface="휴먼옛체" pitchFamily="18" charset="-127"/>
                <a:cs typeface="Arial" panose="020B0604020202020204" pitchFamily="34" charset="0"/>
              </a:rPr>
              <a:t>ICTP Regional Climate </a:t>
            </a:r>
            <a:r>
              <a:rPr lang="en-US" altLang="ko-KR" sz="2200" b="1" spc="-50" dirty="0" smtClean="0">
                <a:solidFill>
                  <a:srgbClr val="FF0000"/>
                </a:solidFill>
                <a:latin typeface="Arial" panose="020B0604020202020204" pitchFamily="34" charset="0"/>
                <a:ea typeface="휴먼옛체" pitchFamily="18" charset="-127"/>
                <a:cs typeface="Arial" panose="020B0604020202020204" pitchFamily="34" charset="0"/>
              </a:rPr>
              <a:t>Model RegCM4.3 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250" y="399168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218" y="399168"/>
            <a:ext cx="11930063" cy="6904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altLang="ko-KR" sz="2400" b="1" spc="-50" dirty="0" smtClean="0">
                <a:solidFill>
                  <a:srgbClr val="FF0000"/>
                </a:solidFill>
                <a:latin typeface="Arial" panose="020B0604020202020204" pitchFamily="34" charset="0"/>
                <a:ea typeface="휴먼옛체" pitchFamily="18" charset="-127"/>
                <a:cs typeface="Arial" panose="020B0604020202020204" pitchFamily="34" charset="0"/>
              </a:rPr>
              <a:t>ICTP Regional Climate Model RegCM4.3 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dynamical structure of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RegCM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includes the hydrostatic version of the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mesoscale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model, Version 5 (MM5), of the National Center for Atmospheric Research (NCAR) and Pennsylvania State University (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Giorge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1993)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RegCM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includes the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BATS (Dickinson et al. 1993) 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well as the community land model (CLM), Version 3.5 (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Tawfik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Steiner 2011),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an option in its dynamical core for land surface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radiative transfer,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RegCM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uses the radiation package of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NCAR’s global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 climate model, Version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CCM3 (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kiehl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1996)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Resolved scale precipitation scheme based on SUBEX parameterization of Pal et al. (2000)</a:t>
            </a:r>
            <a:endParaRPr lang="en-US" sz="2000" b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cloud radiation part contains 3 parameters, including cloud fractional cover, cloud liquid water content and cloud effective droplet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radius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RegCM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uses the planetary boundary layer (PBL) scheme based on a  diffusion/relaxation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 (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Holtslag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1990)</a:t>
            </a:r>
          </a:p>
          <a:p>
            <a:pPr algn="just">
              <a:spcAft>
                <a:spcPts val="800"/>
              </a:spcAft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FF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5030</TotalTime>
  <Words>984</Words>
  <Application>Microsoft Office PowerPoint</Application>
  <PresentationFormat>Widescreen</PresentationFormat>
  <Paragraphs>157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SimSun</vt:lpstr>
      <vt:lpstr>SimSun</vt:lpstr>
      <vt:lpstr>Aharoni</vt:lpstr>
      <vt:lpstr>Arial</vt:lpstr>
      <vt:lpstr>Calibri</vt:lpstr>
      <vt:lpstr>Gadugi</vt:lpstr>
      <vt:lpstr>Liberation Serif</vt:lpstr>
      <vt:lpstr>Lohit Hindi</vt:lpstr>
      <vt:lpstr>Tahoma</vt:lpstr>
      <vt:lpstr>Times New Roman</vt:lpstr>
      <vt:lpstr>Tw Cen MT</vt:lpstr>
      <vt:lpstr>WenQuanYi Micro Hei</vt:lpstr>
      <vt:lpstr>Wingdings</vt:lpstr>
      <vt:lpstr>휴먼옛체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and precipitation climatology assessment over South Asia using the Regional Climate Model (RegCM4.3): An evaluation of the model performance</dc:title>
  <dc:creator>Hassan</dc:creator>
  <cp:lastModifiedBy>Mujtaba Hassan</cp:lastModifiedBy>
  <cp:revision>104</cp:revision>
  <dcterms:created xsi:type="dcterms:W3CDTF">2014-07-07T05:30:31Z</dcterms:created>
  <dcterms:modified xsi:type="dcterms:W3CDTF">2014-07-29T16:08:33Z</dcterms:modified>
</cp:coreProperties>
</file>