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80" r:id="rId4"/>
    <p:sldId id="259" r:id="rId5"/>
    <p:sldId id="277" r:id="rId6"/>
    <p:sldId id="281" r:id="rId7"/>
    <p:sldId id="286" r:id="rId8"/>
    <p:sldId id="261" r:id="rId9"/>
    <p:sldId id="260" r:id="rId10"/>
    <p:sldId id="264" r:id="rId11"/>
    <p:sldId id="265" r:id="rId12"/>
    <p:sldId id="267" r:id="rId13"/>
    <p:sldId id="276" r:id="rId14"/>
    <p:sldId id="268" r:id="rId15"/>
    <p:sldId id="283" r:id="rId16"/>
    <p:sldId id="270" r:id="rId17"/>
    <p:sldId id="271" r:id="rId18"/>
    <p:sldId id="272" r:id="rId19"/>
    <p:sldId id="285" r:id="rId20"/>
    <p:sldId id="287" r:id="rId21"/>
    <p:sldId id="278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74" d="100"/>
          <a:sy n="74" d="100"/>
        </p:scale>
        <p:origin x="-45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8/3/2015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8/3/2015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8/3/2015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8/3/2015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8/3/2015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8/3/2015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8/3/2015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seer.cancer.gov/statfacts/html/breast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561392"/>
            <a:ext cx="8825658" cy="3329581"/>
          </a:xfrm>
        </p:spPr>
        <p:txBody>
          <a:bodyPr/>
          <a:lstStyle/>
          <a:p>
            <a:r>
              <a:rPr lang="en-US" sz="3600" b="1" dirty="0"/>
              <a:t>Breast cancer in elderly patients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(</a:t>
            </a:r>
            <a:r>
              <a:rPr lang="en-US" sz="3600" b="1" dirty="0"/>
              <a:t>70 years and older):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The </a:t>
            </a:r>
            <a:r>
              <a:rPr lang="en-US" sz="3600" b="1" dirty="0"/>
              <a:t>University of Tennessee Medical Center at Knoxville 10 year experience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357502"/>
            <a:ext cx="8825658" cy="861420"/>
          </a:xfrm>
        </p:spPr>
        <p:txBody>
          <a:bodyPr>
            <a:noAutofit/>
          </a:bodyPr>
          <a:lstStyle/>
          <a:p>
            <a:r>
              <a:rPr lang="en-US" sz="2800" cap="none" dirty="0" smtClean="0"/>
              <a:t>Curzon M, </a:t>
            </a:r>
            <a:r>
              <a:rPr lang="en-US" sz="2800" cap="none" dirty="0"/>
              <a:t>Curzon </a:t>
            </a:r>
            <a:r>
              <a:rPr lang="en-US" sz="2800" cap="none" dirty="0" smtClean="0"/>
              <a:t>C, </a:t>
            </a:r>
            <a:r>
              <a:rPr lang="en-US" sz="2800" cap="none" dirty="0"/>
              <a:t>Heidel </a:t>
            </a:r>
            <a:r>
              <a:rPr lang="en-US" sz="2800" cap="none" dirty="0" smtClean="0"/>
              <a:t>RE, </a:t>
            </a:r>
            <a:r>
              <a:rPr lang="en-US" sz="2800" cap="none" dirty="0"/>
              <a:t>Desai </a:t>
            </a:r>
            <a:r>
              <a:rPr lang="en-US" sz="2800" cap="none" dirty="0" smtClean="0"/>
              <a:t>P, </a:t>
            </a:r>
            <a:r>
              <a:rPr lang="en-US" sz="2800" cap="none" dirty="0"/>
              <a:t>McLoughlin </a:t>
            </a:r>
            <a:r>
              <a:rPr lang="en-US" sz="2800" cap="none" dirty="0" smtClean="0"/>
              <a:t>J, </a:t>
            </a:r>
            <a:r>
              <a:rPr lang="en-US" sz="2800" cap="none" dirty="0"/>
              <a:t>Panella </a:t>
            </a:r>
            <a:r>
              <a:rPr lang="en-US" sz="2800" cap="none" dirty="0" smtClean="0"/>
              <a:t>T, </a:t>
            </a:r>
            <a:r>
              <a:rPr lang="en-US" sz="2800" cap="none" dirty="0"/>
              <a:t>Bell </a:t>
            </a:r>
            <a:r>
              <a:rPr lang="en-US" sz="2800" cap="none" dirty="0" smtClean="0"/>
              <a:t>J and Orucevic A</a:t>
            </a:r>
            <a:endParaRPr lang="en-US" sz="2800" cap="none" dirty="0"/>
          </a:p>
        </p:txBody>
      </p:sp>
    </p:spTree>
    <p:extLst>
      <p:ext uri="{BB962C8B-B14F-4D97-AF65-F5344CB8AC3E}">
        <p14:creationId xmlns:p14="http://schemas.microsoft.com/office/powerpoint/2010/main" val="182250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420631" y="1241134"/>
            <a:ext cx="3196937" cy="5327617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2900" dirty="0" smtClean="0"/>
              <a:t> </a:t>
            </a:r>
            <a:r>
              <a:rPr lang="en-US" sz="3400" dirty="0"/>
              <a:t>Kaplan Meier </a:t>
            </a:r>
            <a:r>
              <a:rPr lang="en-US" sz="3400" dirty="0" smtClean="0"/>
              <a:t>curve:</a:t>
            </a:r>
          </a:p>
          <a:p>
            <a:pPr marL="0" indent="0">
              <a:buNone/>
            </a:pPr>
            <a:endParaRPr lang="en-US" dirty="0" smtClean="0"/>
          </a:p>
          <a:p>
            <a:pPr marR="91440">
              <a:lnSpc>
                <a:spcPct val="200000"/>
              </a:lnSpc>
            </a:pPr>
            <a:r>
              <a:rPr lang="en-US" sz="29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Stratified by the ER/PR/HER2 “favorable” (luminal A-like and luminal B/HER2- like), </a:t>
            </a:r>
            <a:r>
              <a:rPr lang="en-US" sz="29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traditionally “unfavorable</a:t>
            </a:r>
            <a:r>
              <a:rPr lang="en-US" sz="29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” (luminal B/HER2 positive like and </a:t>
            </a:r>
            <a:r>
              <a:rPr lang="en-US" sz="2900" dirty="0" err="1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nonluminal</a:t>
            </a:r>
            <a:r>
              <a:rPr lang="en-US" sz="29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/HER2+ like) and “unfavorable” triple negative subtype. </a:t>
            </a:r>
            <a:endParaRPr lang="en-US" sz="2900" dirty="0" smtClean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91440">
              <a:lnSpc>
                <a:spcPct val="200000"/>
              </a:lnSpc>
            </a:pPr>
            <a:endParaRPr lang="en-US" sz="2500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900" dirty="0">
                <a:latin typeface="+mn-lt"/>
                <a:ea typeface="Times New Roman" panose="02020603050405020304" pitchFamily="18" charset="0"/>
              </a:rPr>
              <a:t>ER/PR/HER2 subtype had no significant impact on overall survival (p=.285)</a:t>
            </a:r>
            <a:endParaRPr lang="en-US" sz="2900" dirty="0">
              <a:latin typeface="+mn-lt"/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973493" y="307216"/>
            <a:ext cx="7069495" cy="6130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17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837442" y="1123818"/>
            <a:ext cx="2674937" cy="48990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Cox regression </a:t>
            </a:r>
            <a:r>
              <a:rPr lang="en-US" dirty="0" smtClean="0"/>
              <a:t>analysis: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Overall </a:t>
            </a:r>
            <a:r>
              <a:rPr lang="en-US" dirty="0"/>
              <a:t>survival curve output by ER/PR/HER2 </a:t>
            </a:r>
            <a:r>
              <a:rPr lang="en-US" dirty="0" smtClean="0"/>
              <a:t>subtype.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ER/PR/HER2 </a:t>
            </a:r>
            <a:r>
              <a:rPr lang="en-US" dirty="0"/>
              <a:t>subtype was not significant predictor of overall survival (p=.095-.95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020146" y="381861"/>
            <a:ext cx="7144139" cy="603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64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15754" y="1055075"/>
            <a:ext cx="2731477" cy="547635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Overall </a:t>
            </a:r>
            <a:r>
              <a:rPr lang="en-US" dirty="0"/>
              <a:t>survival curve output by TNM </a:t>
            </a:r>
            <a:r>
              <a:rPr lang="en-US" dirty="0" smtClean="0"/>
              <a:t>stage:</a:t>
            </a:r>
          </a:p>
          <a:p>
            <a:pPr marL="0" indent="0">
              <a:buNone/>
            </a:pPr>
            <a:r>
              <a:rPr lang="en-US" b="1" dirty="0" smtClean="0"/>
              <a:t>TNM </a:t>
            </a:r>
            <a:r>
              <a:rPr lang="en-US" b="1" dirty="0"/>
              <a:t>stage was significant predictor of overall survival</a:t>
            </a:r>
            <a:r>
              <a:rPr lang="en-US" dirty="0"/>
              <a:t> in </a:t>
            </a:r>
            <a:r>
              <a:rPr lang="en-US" dirty="0" smtClean="0"/>
              <a:t>stages III and IV (p</a:t>
            </a:r>
            <a:r>
              <a:rPr lang="en-US" dirty="0"/>
              <a:t>&lt;.</a:t>
            </a:r>
            <a:r>
              <a:rPr lang="en-US" dirty="0" smtClean="0"/>
              <a:t>001) </a:t>
            </a:r>
          </a:p>
          <a:p>
            <a:pPr marL="0" indent="0">
              <a:buNone/>
            </a:pPr>
            <a:r>
              <a:rPr lang="en-US" dirty="0"/>
              <a:t>T</a:t>
            </a:r>
            <a:r>
              <a:rPr lang="en-US" dirty="0" smtClean="0"/>
              <a:t>here </a:t>
            </a:r>
            <a:r>
              <a:rPr lang="en-US" dirty="0"/>
              <a:t>was no significant difference between TNM stage I and stage II in this analysis (p=.641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[Grade </a:t>
            </a:r>
            <a:r>
              <a:rPr lang="en-US" dirty="0"/>
              <a:t>was not a significant predictor of overall survival (p=.47</a:t>
            </a:r>
            <a:r>
              <a:rPr lang="en-US" dirty="0" smtClean="0"/>
              <a:t>)]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964164" y="400523"/>
            <a:ext cx="7312090" cy="5962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850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306781" cy="1223682"/>
          </a:xfrm>
        </p:spPr>
        <p:txBody>
          <a:bodyPr/>
          <a:lstStyle/>
          <a:p>
            <a:r>
              <a:rPr lang="en-US" sz="3600" dirty="0" smtClean="0"/>
              <a:t>Treatment in the </a:t>
            </a:r>
            <a:r>
              <a:rPr lang="es-ES" sz="3600" dirty="0"/>
              <a:t>≥</a:t>
            </a:r>
            <a:r>
              <a:rPr lang="es-ES" sz="3600" dirty="0" smtClean="0"/>
              <a:t>70 y/o </a:t>
            </a:r>
            <a:r>
              <a:rPr lang="es-ES" sz="3600" dirty="0" err="1" smtClean="0"/>
              <a:t>age</a:t>
            </a:r>
            <a:r>
              <a:rPr lang="es-ES" sz="3600" dirty="0" smtClean="0"/>
              <a:t> </a:t>
            </a:r>
            <a:r>
              <a:rPr lang="es-ES" sz="3600" dirty="0" err="1" smtClean="0"/>
              <a:t>group</a:t>
            </a:r>
            <a:r>
              <a:rPr lang="es-ES" sz="3600" dirty="0" smtClean="0"/>
              <a:t> </a:t>
            </a:r>
            <a:br>
              <a:rPr lang="es-ES" sz="3600" dirty="0" smtClean="0"/>
            </a:br>
            <a:r>
              <a:rPr lang="es-ES" sz="3600" dirty="0" smtClean="0"/>
              <a:t>and </a:t>
            </a:r>
            <a:r>
              <a:rPr lang="es-ES" sz="3600" dirty="0" err="1" smtClean="0"/>
              <a:t>comparison</a:t>
            </a:r>
            <a:r>
              <a:rPr lang="es-ES" sz="3600" dirty="0" smtClean="0"/>
              <a:t> to ≤40 y/o</a:t>
            </a:r>
            <a:r>
              <a:rPr lang="en-US" sz="3600" dirty="0" smtClean="0"/>
              <a:t> age group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majority of patients </a:t>
            </a:r>
            <a:r>
              <a:rPr lang="en-US" dirty="0" smtClean="0"/>
              <a:t>underwent </a:t>
            </a:r>
            <a:r>
              <a:rPr lang="en-US" dirty="0"/>
              <a:t>modified radical or total </a:t>
            </a:r>
            <a:r>
              <a:rPr lang="en-US" dirty="0" smtClean="0"/>
              <a:t>mastectomy (61.6% vs 67.9% </a:t>
            </a:r>
            <a:r>
              <a:rPr lang="en-US" dirty="0"/>
              <a:t>in ≤</a:t>
            </a:r>
            <a:r>
              <a:rPr lang="en-US" dirty="0" smtClean="0"/>
              <a:t>40y/o)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Postsurgery </a:t>
            </a:r>
            <a:r>
              <a:rPr lang="en-US" dirty="0"/>
              <a:t>treatment  </a:t>
            </a:r>
            <a:r>
              <a:rPr lang="en-US" dirty="0" smtClean="0"/>
              <a:t>for ≥70 y/o in comparison to ≤40 y/o</a:t>
            </a:r>
          </a:p>
          <a:p>
            <a:pPr lvl="1"/>
            <a:r>
              <a:rPr lang="es-ES" dirty="0" smtClean="0"/>
              <a:t>32.3</a:t>
            </a:r>
            <a:r>
              <a:rPr lang="es-ES" dirty="0"/>
              <a:t>% </a:t>
            </a:r>
            <a:r>
              <a:rPr lang="es-ES" dirty="0" err="1" smtClean="0"/>
              <a:t>had</a:t>
            </a:r>
            <a:r>
              <a:rPr lang="es-ES" dirty="0" smtClean="0"/>
              <a:t> </a:t>
            </a:r>
            <a:r>
              <a:rPr lang="es-ES" dirty="0" err="1"/>
              <a:t>radiation</a:t>
            </a:r>
            <a:r>
              <a:rPr lang="es-ES" dirty="0" smtClean="0"/>
              <a:t>; (</a:t>
            </a:r>
            <a:r>
              <a:rPr lang="en-US" dirty="0"/>
              <a:t>46.1% </a:t>
            </a:r>
            <a:r>
              <a:rPr lang="en-US" dirty="0" smtClean="0"/>
              <a:t> ≤40y/o)</a:t>
            </a:r>
            <a:r>
              <a:rPr lang="es-ES" dirty="0" smtClean="0"/>
              <a:t> </a:t>
            </a:r>
          </a:p>
          <a:p>
            <a:pPr lvl="1"/>
            <a:r>
              <a:rPr lang="es-ES" dirty="0" smtClean="0"/>
              <a:t>21.4% </a:t>
            </a:r>
            <a:r>
              <a:rPr lang="es-ES" dirty="0" err="1" smtClean="0"/>
              <a:t>received</a:t>
            </a:r>
            <a:r>
              <a:rPr lang="es-ES" dirty="0"/>
              <a:t> </a:t>
            </a:r>
            <a:r>
              <a:rPr lang="en-US" dirty="0" smtClean="0"/>
              <a:t>adjuvant chemotherapy (</a:t>
            </a:r>
            <a:r>
              <a:rPr lang="en-US" dirty="0"/>
              <a:t>82% ≤</a:t>
            </a:r>
            <a:r>
              <a:rPr lang="en-US" dirty="0" smtClean="0"/>
              <a:t>40y/o); </a:t>
            </a:r>
          </a:p>
          <a:p>
            <a:pPr lvl="1"/>
            <a:r>
              <a:rPr lang="en-US" dirty="0" smtClean="0"/>
              <a:t>57.2</a:t>
            </a:r>
            <a:r>
              <a:rPr lang="en-US" dirty="0"/>
              <a:t>% </a:t>
            </a:r>
            <a:r>
              <a:rPr lang="en-US" dirty="0" smtClean="0"/>
              <a:t>ER</a:t>
            </a:r>
            <a:r>
              <a:rPr lang="en-US" dirty="0"/>
              <a:t>+ patients </a:t>
            </a:r>
            <a:r>
              <a:rPr lang="en-US" dirty="0" smtClean="0"/>
              <a:t>received hormonal therapy (</a:t>
            </a:r>
            <a:r>
              <a:rPr lang="en-US" dirty="0"/>
              <a:t>76.5% of ≤</a:t>
            </a:r>
            <a:r>
              <a:rPr lang="en-US" dirty="0" smtClean="0"/>
              <a:t>40y/o).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00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07159"/>
          </a:xfrm>
        </p:spPr>
        <p:txBody>
          <a:bodyPr/>
          <a:lstStyle/>
          <a:p>
            <a:r>
              <a:rPr lang="en-US" dirty="0" smtClean="0"/>
              <a:t>Summary of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810139"/>
            <a:ext cx="8946541" cy="443826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We </a:t>
            </a:r>
            <a:r>
              <a:rPr lang="en-US" dirty="0"/>
              <a:t>observed a trend for better overall survival in HER2+ breast carcinoma patients that were traditionally considered as “unfavorable” breast carcinoma subtype over patients in “favorable” breast carcinoma subtype (ER and/or PR+, HER2-); </a:t>
            </a:r>
            <a:endParaRPr lang="en-US" dirty="0" smtClean="0"/>
          </a:p>
          <a:p>
            <a:pPr lvl="1"/>
            <a:r>
              <a:rPr lang="en-US" dirty="0"/>
              <a:t>D</a:t>
            </a:r>
            <a:r>
              <a:rPr lang="en-US" dirty="0" smtClean="0"/>
              <a:t>id not </a:t>
            </a:r>
            <a:r>
              <a:rPr lang="en-US" dirty="0"/>
              <a:t>reach statistical significance.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/>
              <a:t>No ER/PR/HER2 subtype was significantly predictive of better overall survival.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9531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b="1" dirty="0"/>
              <a:t>TNM stage </a:t>
            </a:r>
            <a:r>
              <a:rPr lang="en-US" dirty="0"/>
              <a:t>was </a:t>
            </a:r>
            <a:r>
              <a:rPr lang="en-US" dirty="0" smtClean="0"/>
              <a:t>significantly predictive </a:t>
            </a:r>
            <a:r>
              <a:rPr lang="en-US" dirty="0"/>
              <a:t>of overall </a:t>
            </a:r>
            <a:r>
              <a:rPr lang="en-US" dirty="0" smtClean="0"/>
              <a:t>survival (advanced stages).</a:t>
            </a:r>
            <a:endParaRPr lang="en-US" dirty="0"/>
          </a:p>
          <a:p>
            <a:endParaRPr lang="en-US" dirty="0"/>
          </a:p>
          <a:p>
            <a:r>
              <a:rPr lang="en-US" dirty="0"/>
              <a:t>These results were similar to our two previously published studies where ER/PR/HER2 status was not predictive of overall survival of Caucasian female breast carcinoma patients, irrespective of classification system used, while TNM stage was predictive of overall survival</a:t>
            </a:r>
          </a:p>
        </p:txBody>
      </p:sp>
    </p:spTree>
    <p:extLst>
      <p:ext uri="{BB962C8B-B14F-4D97-AF65-F5344CB8AC3E}">
        <p14:creationId xmlns:p14="http://schemas.microsoft.com/office/powerpoint/2010/main" val="309030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790470"/>
            <a:ext cx="8946541" cy="4853353"/>
          </a:xfrm>
        </p:spPr>
        <p:txBody>
          <a:bodyPr/>
          <a:lstStyle/>
          <a:p>
            <a:r>
              <a:rPr lang="en-US" dirty="0"/>
              <a:t>Possible causes for the results from our previous studies </a:t>
            </a:r>
            <a:r>
              <a:rPr lang="en-US" dirty="0" smtClean="0"/>
              <a:t>and now seen in the ≥70 y/o sub-cohort were </a:t>
            </a:r>
            <a:r>
              <a:rPr lang="en-US" dirty="0"/>
              <a:t>attributed </a:t>
            </a:r>
            <a:r>
              <a:rPr lang="en-US" dirty="0" smtClean="0"/>
              <a:t>to: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composition of our study population (we were only studying Caucasian female breast cancer patients</a:t>
            </a:r>
            <a:r>
              <a:rPr lang="en-US" dirty="0" smtClean="0"/>
              <a:t>)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Type </a:t>
            </a:r>
            <a:r>
              <a:rPr lang="en-US" dirty="0"/>
              <a:t>of ER/PR/HER2 classification system used (St. </a:t>
            </a:r>
            <a:r>
              <a:rPr lang="en-US" dirty="0" err="1"/>
              <a:t>Gallen</a:t>
            </a:r>
            <a:r>
              <a:rPr lang="en-US" dirty="0"/>
              <a:t> breast carcinoma subtype classification or triple negative vs non-triple negative breast carcinoma subtype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pPr lvl="1"/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time period of the study (1998-2008) when screening wherein diagnostics and treatment of breast carcinoma patients improved significantly over  prior time periods.</a:t>
            </a:r>
          </a:p>
        </p:txBody>
      </p:sp>
    </p:spTree>
    <p:extLst>
      <p:ext uri="{BB962C8B-B14F-4D97-AF65-F5344CB8AC3E}">
        <p14:creationId xmlns:p14="http://schemas.microsoft.com/office/powerpoint/2010/main" val="210784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					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399592"/>
            <a:ext cx="8946541" cy="5075853"/>
          </a:xfrm>
        </p:spPr>
        <p:txBody>
          <a:bodyPr>
            <a:normAutofit fontScale="77500" lnSpcReduction="20000"/>
          </a:bodyPr>
          <a:lstStyle/>
          <a:p>
            <a:r>
              <a:rPr lang="en-US" sz="2400" dirty="0" smtClean="0"/>
              <a:t>In </a:t>
            </a:r>
            <a:r>
              <a:rPr lang="en-US" sz="2400" dirty="0"/>
              <a:t>at least two other different studies, elderly patients with “unfavorable” triple negative breast carcinoma phenotype had a better or the same outcome when compared to their corresponding younger </a:t>
            </a:r>
            <a:r>
              <a:rPr lang="en-US" sz="2400" dirty="0" smtClean="0"/>
              <a:t>cohort (7, </a:t>
            </a:r>
            <a:r>
              <a:rPr lang="en-US" sz="2400" dirty="0"/>
              <a:t>8</a:t>
            </a:r>
            <a:r>
              <a:rPr lang="en-US" sz="2400" dirty="0" smtClean="0"/>
              <a:t>).</a:t>
            </a:r>
          </a:p>
          <a:p>
            <a:endParaRPr lang="en-US" sz="2400" dirty="0" smtClean="0"/>
          </a:p>
          <a:p>
            <a:r>
              <a:rPr lang="en-US" sz="2400" dirty="0" smtClean="0"/>
              <a:t>Better </a:t>
            </a:r>
            <a:r>
              <a:rPr lang="en-US" sz="2400" dirty="0"/>
              <a:t>survival was seen in spite of significantly lower use of chemotherapy and radiotherapy in the elderly </a:t>
            </a:r>
            <a:r>
              <a:rPr lang="en-US" sz="2400" dirty="0" smtClean="0"/>
              <a:t>patients</a:t>
            </a:r>
            <a:endParaRPr lang="en-US" dirty="0"/>
          </a:p>
          <a:p>
            <a:endParaRPr lang="en-US" dirty="0"/>
          </a:p>
          <a:p>
            <a:pPr lvl="1"/>
            <a:r>
              <a:rPr lang="en-US" sz="2200" dirty="0"/>
              <a:t> Raises the possibility that the same “unfavorable” breast carcinoma subtype exhibit a different tumor biology in younger and older patients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200" dirty="0"/>
              <a:t>7</a:t>
            </a:r>
            <a:r>
              <a:rPr lang="en-US" sz="1200" dirty="0" smtClean="0"/>
              <a:t>. </a:t>
            </a:r>
            <a:r>
              <a:rPr lang="en-US" sz="1200" dirty="0"/>
              <a:t>Dreyer, G., et al., </a:t>
            </a:r>
            <a:r>
              <a:rPr lang="en-US" sz="1200" dirty="0" smtClean="0"/>
              <a:t>Breast</a:t>
            </a:r>
            <a:r>
              <a:rPr lang="en-US" sz="1200" dirty="0"/>
              <a:t>, 2013. </a:t>
            </a:r>
            <a:r>
              <a:rPr lang="en-US" sz="1200" b="1" dirty="0"/>
              <a:t>22</a:t>
            </a:r>
            <a:r>
              <a:rPr lang="en-US" sz="1200" dirty="0"/>
              <a:t>(5): p. 761-6. </a:t>
            </a:r>
            <a:r>
              <a:rPr lang="en-US" sz="1200" dirty="0" smtClean="0"/>
              <a:t>     	8. </a:t>
            </a:r>
            <a:r>
              <a:rPr lang="en-US" sz="1200" dirty="0" err="1"/>
              <a:t>Thike</a:t>
            </a:r>
            <a:r>
              <a:rPr lang="en-US" sz="1200" dirty="0"/>
              <a:t>, A.A., et al</a:t>
            </a:r>
            <a:r>
              <a:rPr lang="en-US" sz="1200" dirty="0" smtClean="0"/>
              <a:t>.,</a:t>
            </a:r>
            <a:r>
              <a:rPr lang="en-US" sz="1200" i="1" dirty="0" smtClean="0"/>
              <a:t>.</a:t>
            </a:r>
            <a:r>
              <a:rPr lang="en-US" sz="1200" dirty="0" smtClean="0"/>
              <a:t> </a:t>
            </a:r>
            <a:r>
              <a:rPr lang="en-US" sz="1200" dirty="0"/>
              <a:t>Am J </a:t>
            </a:r>
            <a:r>
              <a:rPr lang="en-US" sz="1200" dirty="0" err="1"/>
              <a:t>Surg</a:t>
            </a:r>
            <a:r>
              <a:rPr lang="en-US" sz="1200" dirty="0"/>
              <a:t> </a:t>
            </a:r>
            <a:r>
              <a:rPr lang="en-US" sz="1200" dirty="0" err="1"/>
              <a:t>Pathol</a:t>
            </a:r>
            <a:r>
              <a:rPr lang="en-US" sz="1200" dirty="0"/>
              <a:t>, 2010. </a:t>
            </a:r>
            <a:r>
              <a:rPr lang="en-US" sz="1200" b="1" dirty="0"/>
              <a:t>34</a:t>
            </a:r>
            <a:r>
              <a:rPr lang="en-US" sz="1200" dirty="0"/>
              <a:t>(7): p. 956-64.</a:t>
            </a:r>
          </a:p>
        </p:txBody>
      </p:sp>
    </p:spTree>
    <p:extLst>
      <p:ext uri="{BB962C8B-B14F-4D97-AF65-F5344CB8AC3E}">
        <p14:creationId xmlns:p14="http://schemas.microsoft.com/office/powerpoint/2010/main" val="192457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</a:t>
            </a:r>
            <a:r>
              <a:rPr lang="en-US" dirty="0"/>
              <a:t>study on elderly Caucasian female breast carcinoma patients from our institution </a:t>
            </a:r>
            <a:r>
              <a:rPr lang="en-US" dirty="0" smtClean="0"/>
              <a:t>showed that: 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ER/PR/HER2 </a:t>
            </a:r>
            <a:r>
              <a:rPr lang="en-US" dirty="0"/>
              <a:t>status was not predictive of overall </a:t>
            </a:r>
            <a:r>
              <a:rPr lang="en-US" dirty="0" smtClean="0"/>
              <a:t>survival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TNM </a:t>
            </a:r>
            <a:r>
              <a:rPr lang="en-US" dirty="0"/>
              <a:t>stage was predictive of overall </a:t>
            </a:r>
            <a:r>
              <a:rPr lang="en-US" dirty="0" smtClean="0"/>
              <a:t>survival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Results are </a:t>
            </a:r>
            <a:r>
              <a:rPr lang="en-US" dirty="0"/>
              <a:t>similar to two of our previously published studies on Caucasian female breast cancer </a:t>
            </a:r>
            <a:r>
              <a:rPr lang="en-US" dirty="0" smtClean="0"/>
              <a:t>patients.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83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183363"/>
            <a:ext cx="8946541" cy="4065036"/>
          </a:xfrm>
        </p:spPr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tandardized </a:t>
            </a:r>
            <a:r>
              <a:rPr lang="en-US" dirty="0"/>
              <a:t>treatment recommendations for patients &gt;70 years old are less strictly defined than for other age </a:t>
            </a:r>
            <a:r>
              <a:rPr lang="en-US" dirty="0" smtClean="0"/>
              <a:t>groups.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Further </a:t>
            </a:r>
            <a:r>
              <a:rPr lang="en-US" dirty="0"/>
              <a:t>studies </a:t>
            </a:r>
            <a:r>
              <a:rPr lang="en-US" dirty="0" smtClean="0"/>
              <a:t>(perhaps </a:t>
            </a:r>
            <a:r>
              <a:rPr lang="en-US" dirty="0"/>
              <a:t>in a</a:t>
            </a:r>
            <a:r>
              <a:rPr lang="en-US" dirty="0" smtClean="0"/>
              <a:t> </a:t>
            </a:r>
            <a:r>
              <a:rPr lang="en-US" dirty="0"/>
              <a:t>clinical trial </a:t>
            </a:r>
            <a:r>
              <a:rPr lang="en-US" dirty="0" smtClean="0"/>
              <a:t>setting) </a:t>
            </a:r>
            <a:r>
              <a:rPr lang="en-US" dirty="0"/>
              <a:t>are warranted, </a:t>
            </a:r>
            <a:r>
              <a:rPr lang="en-US" dirty="0" smtClean="0"/>
              <a:t>may possibly </a:t>
            </a:r>
            <a:r>
              <a:rPr lang="en-US" dirty="0"/>
              <a:t>reconcile and stratify given therapy with outcome.</a:t>
            </a:r>
          </a:p>
        </p:txBody>
      </p:sp>
    </p:spTree>
    <p:extLst>
      <p:ext uri="{BB962C8B-B14F-4D97-AF65-F5344CB8AC3E}">
        <p14:creationId xmlns:p14="http://schemas.microsoft.com/office/powerpoint/2010/main" val="1822004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1013" y="1408922"/>
            <a:ext cx="9182106" cy="5337111"/>
          </a:xfrm>
        </p:spPr>
        <p:txBody>
          <a:bodyPr>
            <a:normAutofit fontScale="92500"/>
          </a:bodyPr>
          <a:lstStyle/>
          <a:p>
            <a:r>
              <a:rPr lang="en-US" sz="2900" dirty="0" smtClean="0"/>
              <a:t>Incidence </a:t>
            </a:r>
            <a:r>
              <a:rPr lang="en-US" sz="2900" dirty="0"/>
              <a:t>of breast carcinoma increases with age, (~30% of new breast carcinoma cases being diagnosed in patients ≥</a:t>
            </a:r>
            <a:r>
              <a:rPr lang="en-US" sz="2900" dirty="0" smtClean="0"/>
              <a:t>70y/o) (1)</a:t>
            </a:r>
          </a:p>
          <a:p>
            <a:endParaRPr lang="en-US" sz="2900" dirty="0" smtClean="0"/>
          </a:p>
          <a:p>
            <a:r>
              <a:rPr lang="en-US" sz="2900" dirty="0"/>
              <a:t>T</a:t>
            </a:r>
            <a:r>
              <a:rPr lang="en-US" sz="2900" dirty="0" smtClean="0"/>
              <a:t>here </a:t>
            </a:r>
            <a:r>
              <a:rPr lang="en-US" sz="2900" dirty="0"/>
              <a:t>is still a paucity of data on how breast cancer biology influences outcomes in elderly patients.</a:t>
            </a:r>
          </a:p>
          <a:p>
            <a:pPr marL="0" indent="0">
              <a:buNone/>
            </a:pPr>
            <a:endParaRPr lang="en-US" sz="2300" dirty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sz="1600" dirty="0" smtClean="0"/>
              <a:t>1. </a:t>
            </a:r>
            <a:r>
              <a:rPr lang="en-US" sz="1600" i="1" dirty="0"/>
              <a:t>SEER Cancer Statistics Factsheets: Breast Cancer. National Cancer Institute. Bethesda, MD</a:t>
            </a:r>
            <a:r>
              <a:rPr lang="en-US" sz="1600" i="1" dirty="0" smtClean="0"/>
              <a:t>, </a:t>
            </a:r>
            <a:r>
              <a:rPr lang="en-US" sz="1600" dirty="0"/>
              <a:t>2014 April </a:t>
            </a:r>
            <a:r>
              <a:rPr lang="en-US" sz="1600" dirty="0" smtClean="0"/>
              <a:t>2014.   </a:t>
            </a:r>
          </a:p>
        </p:txBody>
      </p:sp>
    </p:spTree>
    <p:extLst>
      <p:ext uri="{BB962C8B-B14F-4D97-AF65-F5344CB8AC3E}">
        <p14:creationId xmlns:p14="http://schemas.microsoft.com/office/powerpoint/2010/main" val="311496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263" y="2126971"/>
            <a:ext cx="9404723" cy="1400530"/>
          </a:xfrm>
        </p:spPr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8896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1400" dirty="0" smtClean="0"/>
              <a:t>1. </a:t>
            </a:r>
            <a:r>
              <a:rPr lang="en-US" sz="1400" i="1" dirty="0"/>
              <a:t>SEER Cancer Statistics Factsheets: Breast Cancer. National Cancer Institute. Bethesda, MD, </a:t>
            </a:r>
            <a:r>
              <a:rPr lang="en-US" sz="1400" i="1" u="sng" dirty="0">
                <a:hlinkClick r:id="rId2"/>
              </a:rPr>
              <a:t>http://seer.cancer.gov/statfacts/html/breast.html</a:t>
            </a:r>
            <a:r>
              <a:rPr lang="en-US" sz="1400" i="1" dirty="0"/>
              <a:t> </a:t>
            </a:r>
            <a:r>
              <a:rPr lang="en-US" sz="1400" dirty="0"/>
              <a:t>2014 April 2014 [cited 2015 4-8-15]. </a:t>
            </a:r>
            <a:endParaRPr lang="en-US" sz="1400" dirty="0" smtClean="0"/>
          </a:p>
          <a:p>
            <a:r>
              <a:rPr lang="en-US" sz="1400" dirty="0" smtClean="0"/>
              <a:t>2</a:t>
            </a:r>
            <a:r>
              <a:rPr lang="en-US" sz="1400" dirty="0"/>
              <a:t>. </a:t>
            </a:r>
            <a:r>
              <a:rPr lang="en-US" sz="1400" dirty="0" err="1"/>
              <a:t>Aapro</a:t>
            </a:r>
            <a:r>
              <a:rPr lang="en-US" sz="1400" dirty="0"/>
              <a:t>, M. and H. </a:t>
            </a:r>
            <a:r>
              <a:rPr lang="en-US" sz="1400" dirty="0" err="1"/>
              <a:t>Wildiers</a:t>
            </a:r>
            <a:r>
              <a:rPr lang="en-US" sz="1400" dirty="0"/>
              <a:t>, </a:t>
            </a:r>
            <a:r>
              <a:rPr lang="en-US" sz="1400" i="1" dirty="0"/>
              <a:t>Triple-negative breast cancer in the older population.</a:t>
            </a:r>
            <a:r>
              <a:rPr lang="en-US" sz="1400" dirty="0"/>
              <a:t> Ann </a:t>
            </a:r>
            <a:r>
              <a:rPr lang="en-US" sz="1400" dirty="0" err="1"/>
              <a:t>Oncol</a:t>
            </a:r>
            <a:r>
              <a:rPr lang="en-US" sz="1400" dirty="0"/>
              <a:t>, 2012. </a:t>
            </a:r>
            <a:r>
              <a:rPr lang="en-US" sz="1400" b="1" dirty="0"/>
              <a:t>23 </a:t>
            </a:r>
            <a:r>
              <a:rPr lang="en-US" sz="1400" b="1" dirty="0" err="1"/>
              <a:t>Suppl</a:t>
            </a:r>
            <a:r>
              <a:rPr lang="en-US" sz="1400" b="1" dirty="0"/>
              <a:t> 6</a:t>
            </a:r>
            <a:r>
              <a:rPr lang="en-US" sz="1400" dirty="0"/>
              <a:t>: p. vi52-5. </a:t>
            </a:r>
            <a:endParaRPr lang="en-US" sz="1400" dirty="0" smtClean="0"/>
          </a:p>
          <a:p>
            <a:r>
              <a:rPr lang="en-US" sz="1400" dirty="0" smtClean="0"/>
              <a:t>3</a:t>
            </a:r>
            <a:r>
              <a:rPr lang="en-US" sz="1400" dirty="0"/>
              <a:t>. Bauer, K.R., et al., </a:t>
            </a:r>
            <a:r>
              <a:rPr lang="en-US" sz="1400" i="1" dirty="0"/>
              <a:t>Descriptive analysis of estrogen receptor (ER)-negative, progesterone receptor (PR)-negative, and HER2-negative invasive breast cancer, the so-called triple-negative phenotype: a population-based study from the California cancer Registry.</a:t>
            </a:r>
            <a:r>
              <a:rPr lang="en-US" sz="1400" dirty="0"/>
              <a:t> Cancer, 2007. </a:t>
            </a:r>
            <a:r>
              <a:rPr lang="en-US" sz="1400" b="1" dirty="0"/>
              <a:t>109</a:t>
            </a:r>
            <a:r>
              <a:rPr lang="en-US" sz="1400" dirty="0"/>
              <a:t>(9): p. 1721-8.</a:t>
            </a:r>
            <a:endParaRPr lang="en-US" sz="1400" dirty="0" smtClean="0"/>
          </a:p>
          <a:p>
            <a:r>
              <a:rPr lang="en-US" sz="1400" dirty="0" smtClean="0"/>
              <a:t>4. </a:t>
            </a:r>
            <a:r>
              <a:rPr lang="en-US" sz="1400" dirty="0"/>
              <a:t>Ferguson, N.L., et al., </a:t>
            </a:r>
            <a:r>
              <a:rPr lang="en-US" sz="1400" i="1" dirty="0"/>
              <a:t>Prognostic value of breast cancer subtypes, Ki-67 proliferation index, age, and pathologic tumor characteristics on breast cancer survival in Caucasian women.</a:t>
            </a:r>
            <a:r>
              <a:rPr lang="en-US" sz="1400" dirty="0"/>
              <a:t> Breast J, 2013. </a:t>
            </a:r>
            <a:r>
              <a:rPr lang="en-US" sz="1400" b="1" dirty="0"/>
              <a:t>19</a:t>
            </a:r>
            <a:r>
              <a:rPr lang="en-US" sz="1400" dirty="0"/>
              <a:t>(1): p. 22-30.</a:t>
            </a:r>
            <a:endParaRPr lang="en-US" sz="1400" dirty="0" smtClean="0"/>
          </a:p>
          <a:p>
            <a:r>
              <a:rPr lang="en-US" sz="1400" dirty="0" smtClean="0"/>
              <a:t>5. </a:t>
            </a:r>
            <a:r>
              <a:rPr lang="en-US" sz="1400" dirty="0"/>
              <a:t>Orucevic, A., Chen, J., </a:t>
            </a:r>
            <a:r>
              <a:rPr lang="en-US" sz="1400" dirty="0" err="1"/>
              <a:t>McLoughlin</a:t>
            </a:r>
            <a:r>
              <a:rPr lang="en-US" sz="1400" dirty="0"/>
              <a:t>, J., </a:t>
            </a:r>
            <a:r>
              <a:rPr lang="en-US" sz="1400" dirty="0" err="1"/>
              <a:t>Heidel</a:t>
            </a:r>
            <a:r>
              <a:rPr lang="en-US" sz="1400" dirty="0"/>
              <a:t>, R., </a:t>
            </a:r>
            <a:r>
              <a:rPr lang="en-US" sz="1400" dirty="0" err="1"/>
              <a:t>Panella</a:t>
            </a:r>
            <a:r>
              <a:rPr lang="en-US" sz="1400" dirty="0"/>
              <a:t>, T., Bell, J., </a:t>
            </a:r>
            <a:r>
              <a:rPr lang="en-US" sz="1400" i="1" dirty="0"/>
              <a:t>Is the TNM staging system for breast cancer still relevant in the era of biomarkers and emerging personalized medicine for breast cancer – an institution’s 10 year experience </a:t>
            </a:r>
            <a:r>
              <a:rPr lang="en-US" sz="1400" dirty="0"/>
              <a:t>Breast J 2015. </a:t>
            </a:r>
            <a:r>
              <a:rPr lang="en-US" sz="1400" b="1" dirty="0"/>
              <a:t>21</a:t>
            </a:r>
            <a:r>
              <a:rPr lang="en-US" sz="1400" dirty="0"/>
              <a:t>(2): p. 147-154.</a:t>
            </a:r>
            <a:endParaRPr lang="en-US" sz="1400" dirty="0" smtClean="0"/>
          </a:p>
          <a:p>
            <a:r>
              <a:rPr lang="en-US" sz="1400" dirty="0" smtClean="0"/>
              <a:t>6</a:t>
            </a:r>
            <a:r>
              <a:rPr lang="en-US" sz="1400" dirty="0"/>
              <a:t>. </a:t>
            </a:r>
            <a:r>
              <a:rPr lang="en-US" sz="1400" dirty="0" err="1"/>
              <a:t>Goldhirsch</a:t>
            </a:r>
            <a:r>
              <a:rPr lang="en-US" sz="1400" dirty="0"/>
              <a:t>, A., et al., </a:t>
            </a:r>
            <a:r>
              <a:rPr lang="en-US" sz="1400" i="1" dirty="0"/>
              <a:t>Strategies for subtypes--dealing with the diversity of breast cancer: highlights of the St. </a:t>
            </a:r>
            <a:r>
              <a:rPr lang="en-US" sz="1400" i="1" dirty="0" err="1"/>
              <a:t>Gallen</a:t>
            </a:r>
            <a:r>
              <a:rPr lang="en-US" sz="1400" i="1" dirty="0"/>
              <a:t> International Expert Consensus on the Primary Therapy of Early Breast Cancer 2011.</a:t>
            </a:r>
            <a:r>
              <a:rPr lang="en-US" sz="1400" dirty="0"/>
              <a:t> Annals of Oncology : Official Journal of the European Society for Medical Oncology / ESMO, 2011. </a:t>
            </a:r>
            <a:r>
              <a:rPr lang="en-US" sz="1400" b="1" dirty="0"/>
              <a:t>22</a:t>
            </a:r>
            <a:r>
              <a:rPr lang="en-US" sz="1400" dirty="0"/>
              <a:t>(8): p. 1736-1747</a:t>
            </a:r>
            <a:r>
              <a:rPr lang="en-US" sz="1400" dirty="0" smtClean="0"/>
              <a:t>.</a:t>
            </a:r>
          </a:p>
          <a:p>
            <a:r>
              <a:rPr lang="en-US" sz="1400" dirty="0" smtClean="0"/>
              <a:t>7. </a:t>
            </a:r>
            <a:r>
              <a:rPr lang="en-US" sz="1400" dirty="0"/>
              <a:t>Dreyer, G., et al., </a:t>
            </a:r>
            <a:r>
              <a:rPr lang="en-US" sz="1400" i="1" dirty="0"/>
              <a:t>Triple negative breast cancer: clinical characteristics in the different histological subtypes.</a:t>
            </a:r>
            <a:r>
              <a:rPr lang="en-US" sz="1400" dirty="0"/>
              <a:t> Breast, 2013. </a:t>
            </a:r>
            <a:r>
              <a:rPr lang="en-US" sz="1400" b="1" dirty="0"/>
              <a:t>22</a:t>
            </a:r>
            <a:r>
              <a:rPr lang="en-US" sz="1400" dirty="0"/>
              <a:t>(5): p. 761-6.</a:t>
            </a:r>
            <a:endParaRPr lang="en-US" sz="1400" dirty="0" smtClean="0"/>
          </a:p>
          <a:p>
            <a:r>
              <a:rPr lang="en-US" sz="1400" dirty="0" smtClean="0"/>
              <a:t>8. </a:t>
            </a:r>
            <a:r>
              <a:rPr lang="en-US" sz="1400" dirty="0" err="1"/>
              <a:t>Thike</a:t>
            </a:r>
            <a:r>
              <a:rPr lang="en-US" sz="1400" dirty="0"/>
              <a:t>, A.A., et al., </a:t>
            </a:r>
            <a:r>
              <a:rPr lang="en-US" sz="1400" i="1" dirty="0"/>
              <a:t>Triple negative breast cancer: outcome correlation with </a:t>
            </a:r>
            <a:r>
              <a:rPr lang="en-US" sz="1400" i="1" dirty="0" err="1"/>
              <a:t>immunohistochemical</a:t>
            </a:r>
            <a:r>
              <a:rPr lang="en-US" sz="1400" i="1" dirty="0"/>
              <a:t> detection of basal markers.</a:t>
            </a:r>
            <a:r>
              <a:rPr lang="en-US" sz="1400" dirty="0"/>
              <a:t> Am J </a:t>
            </a:r>
            <a:r>
              <a:rPr lang="en-US" sz="1400" dirty="0" err="1"/>
              <a:t>Surg</a:t>
            </a:r>
            <a:r>
              <a:rPr lang="en-US" sz="1400" dirty="0"/>
              <a:t> </a:t>
            </a:r>
            <a:r>
              <a:rPr lang="en-US" sz="1400" dirty="0" err="1"/>
              <a:t>Pathol</a:t>
            </a:r>
            <a:r>
              <a:rPr lang="en-US" sz="1400" dirty="0"/>
              <a:t>, 2010. </a:t>
            </a:r>
            <a:r>
              <a:rPr lang="en-US" sz="1400" b="1" dirty="0"/>
              <a:t>34</a:t>
            </a:r>
            <a:r>
              <a:rPr lang="en-US" sz="1400" dirty="0"/>
              <a:t>(7): p. 956-64.</a:t>
            </a:r>
            <a:endParaRPr lang="en-US" sz="1400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180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399592"/>
            <a:ext cx="8946541" cy="5113175"/>
          </a:xfrm>
        </p:spPr>
        <p:txBody>
          <a:bodyPr>
            <a:normAutofit fontScale="77500" lnSpcReduction="20000"/>
          </a:bodyPr>
          <a:lstStyle/>
          <a:p>
            <a:r>
              <a:rPr lang="en-US" sz="2900" dirty="0"/>
              <a:t>A few studies showed that breast carcinoma in elderly patients have a higher probability of “favorable” tumor biology:</a:t>
            </a:r>
            <a:r>
              <a:rPr lang="en-US" sz="2300" dirty="0"/>
              <a:t> </a:t>
            </a:r>
          </a:p>
          <a:p>
            <a:pPr lvl="1"/>
            <a:r>
              <a:rPr lang="en-US" sz="2600" dirty="0"/>
              <a:t>Hormone receptor positive (ER and/or PR positive) </a:t>
            </a:r>
          </a:p>
          <a:p>
            <a:pPr lvl="1"/>
            <a:r>
              <a:rPr lang="en-US" sz="2600" dirty="0"/>
              <a:t>HER2 negative breast carcinomas</a:t>
            </a:r>
          </a:p>
          <a:p>
            <a:pPr lvl="1"/>
            <a:r>
              <a:rPr lang="en-US" sz="2600" dirty="0"/>
              <a:t>Node-negative carcinomas (2, 3)</a:t>
            </a:r>
          </a:p>
          <a:p>
            <a:pPr marL="0" indent="0">
              <a:buNone/>
            </a:pPr>
            <a:endParaRPr lang="en-US" sz="2300" dirty="0"/>
          </a:p>
          <a:p>
            <a:r>
              <a:rPr lang="en-US" sz="2900" dirty="0"/>
              <a:t>However, in spite of a higher probability of “favorable” tumor biology, almost 50% of deaths from breast carcinoma occur in the elderly patient population (≥70 y/o) (1).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sz="1600" dirty="0"/>
              <a:t>1. </a:t>
            </a:r>
            <a:r>
              <a:rPr lang="en-US" sz="1600" i="1" dirty="0"/>
              <a:t>SEER Cancer Statistics Factsheets: Breast Cancer. National Cancer Institute. Bethesda, MD, </a:t>
            </a:r>
            <a:r>
              <a:rPr lang="en-US" sz="1600" dirty="0"/>
              <a:t>2014 April 2014.   </a:t>
            </a:r>
          </a:p>
          <a:p>
            <a:pPr marL="0" indent="0">
              <a:buNone/>
            </a:pPr>
            <a:r>
              <a:rPr lang="en-US" sz="1600" dirty="0"/>
              <a:t>2. </a:t>
            </a:r>
            <a:r>
              <a:rPr lang="en-US" sz="1600" dirty="0" err="1"/>
              <a:t>Aapro</a:t>
            </a:r>
            <a:r>
              <a:rPr lang="en-US" sz="1600" dirty="0"/>
              <a:t>, M. and H. </a:t>
            </a:r>
            <a:r>
              <a:rPr lang="en-US" sz="1600" dirty="0" err="1"/>
              <a:t>Wildiers</a:t>
            </a:r>
            <a:r>
              <a:rPr lang="en-US" sz="1600" dirty="0"/>
              <a:t>, </a:t>
            </a:r>
            <a:r>
              <a:rPr lang="en-US" sz="1600" i="1" dirty="0"/>
              <a:t>Ann </a:t>
            </a:r>
            <a:r>
              <a:rPr lang="en-US" sz="1600" i="1" dirty="0" err="1"/>
              <a:t>Oncol</a:t>
            </a:r>
            <a:r>
              <a:rPr lang="en-US" sz="1600" dirty="0"/>
              <a:t>, 2012. </a:t>
            </a:r>
            <a:r>
              <a:rPr lang="en-US" sz="1600" b="1" dirty="0"/>
              <a:t>23 </a:t>
            </a:r>
            <a:r>
              <a:rPr lang="en-US" sz="1600" b="1" dirty="0" err="1"/>
              <a:t>Suppl</a:t>
            </a:r>
            <a:r>
              <a:rPr lang="en-US" sz="1600" b="1" dirty="0"/>
              <a:t> 6</a:t>
            </a:r>
            <a:r>
              <a:rPr lang="en-US" sz="1600" dirty="0"/>
              <a:t>: p. vi52-5.           3. Bauer, K.R., et al</a:t>
            </a:r>
            <a:r>
              <a:rPr lang="en-US" sz="1600" i="1" dirty="0"/>
              <a:t>.</a:t>
            </a:r>
            <a:r>
              <a:rPr lang="en-US" sz="1600" dirty="0"/>
              <a:t> </a:t>
            </a:r>
            <a:r>
              <a:rPr lang="en-US" sz="1600" i="1" dirty="0"/>
              <a:t>Cancer,</a:t>
            </a:r>
            <a:r>
              <a:rPr lang="en-US" sz="1600" dirty="0"/>
              <a:t> 2007. </a:t>
            </a:r>
            <a:r>
              <a:rPr lang="en-US" sz="1600" b="1" dirty="0"/>
              <a:t>109</a:t>
            </a:r>
            <a:r>
              <a:rPr lang="en-US" sz="1600" dirty="0"/>
              <a:t>(9): p. 1721-8.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06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222310"/>
            <a:ext cx="8946541" cy="5236159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sz="2600" dirty="0" smtClean="0"/>
              <a:t>We </a:t>
            </a:r>
            <a:r>
              <a:rPr lang="en-US" sz="2600" dirty="0"/>
              <a:t>have </a:t>
            </a:r>
            <a:r>
              <a:rPr lang="en-US" sz="2600" dirty="0" smtClean="0"/>
              <a:t>shown </a:t>
            </a:r>
            <a:r>
              <a:rPr lang="en-US" sz="2600" dirty="0"/>
              <a:t>in two </a:t>
            </a:r>
            <a:r>
              <a:rPr lang="en-US" sz="2600" dirty="0" smtClean="0"/>
              <a:t>previous </a:t>
            </a:r>
            <a:r>
              <a:rPr lang="en-US" sz="2600" dirty="0"/>
              <a:t>studies on </a:t>
            </a:r>
            <a:r>
              <a:rPr lang="en-US" sz="2600" dirty="0" smtClean="0"/>
              <a:t>the overall survival of Caucasian women that: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sz="2200" dirty="0"/>
              <a:t>ER/PR/HER2 status was not predictive of overall survival of Caucasian female breast carcinoma </a:t>
            </a:r>
            <a:r>
              <a:rPr lang="en-US" sz="2200" dirty="0" smtClean="0"/>
              <a:t>patients </a:t>
            </a:r>
          </a:p>
          <a:p>
            <a:pPr lvl="1"/>
            <a:endParaRPr lang="en-US" sz="2200" dirty="0" smtClean="0"/>
          </a:p>
          <a:p>
            <a:pPr lvl="1"/>
            <a:r>
              <a:rPr lang="en-US" sz="2200" dirty="0" smtClean="0"/>
              <a:t>TNM </a:t>
            </a:r>
            <a:r>
              <a:rPr lang="en-US" sz="2200" dirty="0"/>
              <a:t>stage was predictive of overall </a:t>
            </a:r>
            <a:r>
              <a:rPr lang="en-US" sz="2200" dirty="0" smtClean="0"/>
              <a:t>survival (4, 5)</a:t>
            </a:r>
          </a:p>
          <a:p>
            <a:pPr lvl="1"/>
            <a:endParaRPr lang="en-US" sz="2200" dirty="0" smtClean="0"/>
          </a:p>
          <a:p>
            <a:r>
              <a:rPr lang="en-US" dirty="0"/>
              <a:t>Objective of this study was to assess whether </a:t>
            </a:r>
            <a:r>
              <a:rPr lang="en-US" b="1" dirty="0"/>
              <a:t>ER/PR/HER2 subtype </a:t>
            </a:r>
            <a:r>
              <a:rPr lang="en-US" dirty="0"/>
              <a:t>and </a:t>
            </a:r>
            <a:r>
              <a:rPr lang="en-US" b="1" dirty="0"/>
              <a:t>TNM stage </a:t>
            </a:r>
            <a:r>
              <a:rPr lang="en-US" dirty="0"/>
              <a:t>of invasive breast carcinoma had significant impact on overall survival in the elderly </a:t>
            </a:r>
            <a:r>
              <a:rPr lang="en-US" dirty="0" err="1"/>
              <a:t>subcohort</a:t>
            </a:r>
            <a:r>
              <a:rPr lang="en-US" dirty="0"/>
              <a:t> of these patients (≥70y/o).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 smtClean="0"/>
              <a:t>4.  Ferguson, N.L., et al., Breast J, 2013. </a:t>
            </a:r>
            <a:r>
              <a:rPr lang="en-US" sz="1200" b="1" dirty="0" smtClean="0"/>
              <a:t>19</a:t>
            </a:r>
            <a:r>
              <a:rPr lang="en-US" sz="1200" dirty="0" smtClean="0"/>
              <a:t>(1): p. 22-30.           5. Orucevic, A., et al Breast J 2015. </a:t>
            </a:r>
            <a:r>
              <a:rPr lang="en-US" sz="1200" b="1" dirty="0" smtClean="0"/>
              <a:t>21</a:t>
            </a:r>
            <a:r>
              <a:rPr lang="en-US" sz="1200" dirty="0" smtClean="0"/>
              <a:t>(2): p. 147-154.</a:t>
            </a:r>
          </a:p>
        </p:txBody>
      </p:sp>
    </p:spTree>
    <p:extLst>
      <p:ext uri="{BB962C8B-B14F-4D97-AF65-F5344CB8AC3E}">
        <p14:creationId xmlns:p14="http://schemas.microsoft.com/office/powerpoint/2010/main" val="2475795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Materials and methods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853248"/>
            <a:ext cx="8946541" cy="4395151"/>
          </a:xfrm>
        </p:spPr>
        <p:txBody>
          <a:bodyPr>
            <a:normAutofit/>
          </a:bodyPr>
          <a:lstStyle/>
          <a:p>
            <a:r>
              <a:rPr lang="en-US" dirty="0" smtClean="0"/>
              <a:t>Overall survival was assessed in </a:t>
            </a:r>
            <a:r>
              <a:rPr lang="en-US" dirty="0"/>
              <a:t>a cohort of 232 elderly Caucasian female patients (≥70y/o) from our institution during a 10 year interval (</a:t>
            </a:r>
            <a:r>
              <a:rPr lang="en-US" dirty="0" smtClean="0"/>
              <a:t>01/1998-7/2008) when controlled for ER/PR/HER2 </a:t>
            </a:r>
            <a:r>
              <a:rPr lang="en-US" smtClean="0"/>
              <a:t>status, TNM </a:t>
            </a:r>
            <a:r>
              <a:rPr lang="en-US" dirty="0" smtClean="0"/>
              <a:t>stage </a:t>
            </a:r>
            <a:r>
              <a:rPr lang="en-US" smtClean="0"/>
              <a:t>and grade</a:t>
            </a:r>
          </a:p>
          <a:p>
            <a:pPr marL="0" indent="0">
              <a:buNone/>
            </a:pPr>
            <a:r>
              <a:rPr lang="en-US" smtClean="0"/>
              <a:t> </a:t>
            </a:r>
            <a:endParaRPr lang="en-US" dirty="0" smtClean="0"/>
          </a:p>
          <a:p>
            <a:pPr lvl="1"/>
            <a:r>
              <a:rPr lang="en-US" dirty="0" smtClean="0"/>
              <a:t> Analyzed by Kaplan Meier curve and multivariate Cox regression analysis.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Last </a:t>
            </a:r>
            <a:r>
              <a:rPr lang="en-US" dirty="0"/>
              <a:t>follow-up day was August 2013. </a:t>
            </a:r>
            <a:endParaRPr lang="en-US" dirty="0" smtClean="0"/>
          </a:p>
          <a:p>
            <a:pPr marL="0" indent="0">
              <a:buNone/>
            </a:pPr>
            <a:endParaRPr lang="en-US" sz="1500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73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Materials and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576873"/>
            <a:ext cx="8946541" cy="5019869"/>
          </a:xfrm>
        </p:spPr>
        <p:txBody>
          <a:bodyPr>
            <a:normAutofit/>
          </a:bodyPr>
          <a:lstStyle/>
          <a:p>
            <a:r>
              <a:rPr lang="en-US" dirty="0"/>
              <a:t>Five ER/PR/HER2  subtypes classified per 2011 St. </a:t>
            </a:r>
            <a:r>
              <a:rPr lang="en-US" dirty="0" err="1"/>
              <a:t>Gallen</a:t>
            </a:r>
            <a:r>
              <a:rPr lang="en-US" dirty="0"/>
              <a:t> International Expert Consensus recommendations (6) were further </a:t>
            </a:r>
            <a:r>
              <a:rPr lang="en-US" dirty="0" err="1"/>
              <a:t>subclassified</a:t>
            </a:r>
            <a:r>
              <a:rPr lang="en-US" dirty="0"/>
              <a:t> into 3 subtypes: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- </a:t>
            </a:r>
            <a:r>
              <a:rPr lang="en-US" dirty="0"/>
              <a:t>Traditionally considered “favorable</a:t>
            </a:r>
            <a:r>
              <a:rPr lang="en-US" dirty="0" smtClean="0"/>
              <a:t>” subtype-ER</a:t>
            </a:r>
            <a:r>
              <a:rPr lang="en-US" dirty="0"/>
              <a:t>+/PR+/HER2-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- </a:t>
            </a:r>
            <a:r>
              <a:rPr lang="en-US" dirty="0"/>
              <a:t>Traditionally considered “unfavorable” BC subtypes: HER2+ and triple negative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1500" dirty="0" smtClean="0"/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endParaRPr lang="en-US" sz="1500" dirty="0" smtClean="0"/>
          </a:p>
          <a:p>
            <a:pPr marL="0" indent="0">
              <a:buNone/>
            </a:pPr>
            <a:r>
              <a:rPr lang="en-US" sz="1500" dirty="0" smtClean="0"/>
              <a:t>6</a:t>
            </a:r>
            <a:r>
              <a:rPr lang="en-US" sz="1500" dirty="0"/>
              <a:t>. </a:t>
            </a:r>
            <a:r>
              <a:rPr lang="en-US" sz="1200" dirty="0" err="1" smtClean="0"/>
              <a:t>Goldhirsch</a:t>
            </a:r>
            <a:r>
              <a:rPr lang="en-US" sz="1200" dirty="0" smtClean="0"/>
              <a:t>, </a:t>
            </a:r>
            <a:r>
              <a:rPr lang="en-US" sz="1200" dirty="0"/>
              <a:t>et al., </a:t>
            </a:r>
            <a:r>
              <a:rPr lang="en-US" sz="1300" dirty="0" smtClean="0"/>
              <a:t>2011</a:t>
            </a:r>
            <a:r>
              <a:rPr lang="en-US" sz="1300" dirty="0"/>
              <a:t>. </a:t>
            </a:r>
            <a:r>
              <a:rPr lang="en-US" sz="1300" b="1" dirty="0"/>
              <a:t>22</a:t>
            </a:r>
            <a:r>
              <a:rPr lang="en-US" sz="1300" dirty="0"/>
              <a:t>(8):1736-1747.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12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2161" y="340224"/>
            <a:ext cx="8929861" cy="559404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2028092" y="3493477"/>
            <a:ext cx="0" cy="808892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028092" y="4302369"/>
            <a:ext cx="398585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369169" y="3493477"/>
            <a:ext cx="11723" cy="808892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5380892" y="4302369"/>
            <a:ext cx="480646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269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4755" y="52811"/>
            <a:ext cx="100349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Results: </a:t>
            </a:r>
            <a:r>
              <a:rPr lang="en-US" sz="2400" b="1" dirty="0"/>
              <a:t>Clinicopathologic characteristics of invasive carcinomas</a:t>
            </a:r>
          </a:p>
        </p:txBody>
      </p:sp>
      <p:sp>
        <p:nvSpPr>
          <p:cNvPr id="8" name="Rectangle 7"/>
          <p:cNvSpPr/>
          <p:nvPr/>
        </p:nvSpPr>
        <p:spPr>
          <a:xfrm>
            <a:off x="1097898" y="6391594"/>
            <a:ext cx="978877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Table legend: *= mean value; ** = most frequent; IDC = Invasive ductal carcinoma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8558" y="595004"/>
            <a:ext cx="7397450" cy="5796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13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30214"/>
            <a:ext cx="8946541" cy="4818185"/>
          </a:xfrm>
        </p:spPr>
        <p:txBody>
          <a:bodyPr>
            <a:normAutofit/>
          </a:bodyPr>
          <a:lstStyle/>
          <a:p>
            <a:r>
              <a:rPr lang="en-US" dirty="0"/>
              <a:t>The majority of our patients (178/232 = </a:t>
            </a:r>
            <a:r>
              <a:rPr lang="en-US" b="1" dirty="0"/>
              <a:t>76.8%</a:t>
            </a:r>
            <a:r>
              <a:rPr lang="en-US" dirty="0"/>
              <a:t>) were of the “</a:t>
            </a:r>
            <a:r>
              <a:rPr lang="en-US" b="1" dirty="0"/>
              <a:t>favorable</a:t>
            </a:r>
            <a:r>
              <a:rPr lang="en-US" dirty="0"/>
              <a:t>” breast carcinoma subtype (ER+ and/or PR+, HER2-), subdivided to the luminal A-like and luminal B/HER2 negative-like subtypes. </a:t>
            </a:r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23.2</a:t>
            </a:r>
            <a:r>
              <a:rPr lang="en-US" b="1" dirty="0"/>
              <a:t>%</a:t>
            </a:r>
            <a:r>
              <a:rPr lang="en-US" dirty="0"/>
              <a:t> patients were of traditionally considered “</a:t>
            </a:r>
            <a:r>
              <a:rPr lang="en-US" b="1" dirty="0"/>
              <a:t>unfavorable</a:t>
            </a:r>
            <a:r>
              <a:rPr lang="en-US" dirty="0"/>
              <a:t>” subtype: 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1</a:t>
            </a:r>
            <a:r>
              <a:rPr lang="en-US" dirty="0"/>
              <a:t>) HER2+ subtype =12% (28/232), subdivided to luminal B/HER2 positive-like subtype (16/232) and HER2 positive/non-luminal like subtype (12/232) and 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2</a:t>
            </a:r>
            <a:r>
              <a:rPr lang="en-US" dirty="0"/>
              <a:t>) triple negative subtype = 11.2% (26/232</a:t>
            </a:r>
            <a:r>
              <a:rPr lang="en-US" dirty="0" smtClean="0"/>
              <a:t>)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5952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1868</TotalTime>
  <Words>1574</Words>
  <Application>Microsoft Office PowerPoint</Application>
  <PresentationFormat>Custom</PresentationFormat>
  <Paragraphs>144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Ion</vt:lpstr>
      <vt:lpstr>Breast cancer in elderly patients  (70 years and older):  The University of Tennessee Medical Center at Knoxville 10 year experience</vt:lpstr>
      <vt:lpstr>Introduction</vt:lpstr>
      <vt:lpstr>Introduction</vt:lpstr>
      <vt:lpstr>Introduction</vt:lpstr>
      <vt:lpstr>Materials and methods</vt:lpstr>
      <vt:lpstr>Materials and methods</vt:lpstr>
      <vt:lpstr>PowerPoint Presentation</vt:lpstr>
      <vt:lpstr>PowerPoint Presentation</vt:lpstr>
      <vt:lpstr>Results</vt:lpstr>
      <vt:lpstr>PowerPoint Presentation</vt:lpstr>
      <vt:lpstr>PowerPoint Presentation</vt:lpstr>
      <vt:lpstr>PowerPoint Presentation</vt:lpstr>
      <vt:lpstr>Treatment in the ≥70 y/o age group  and comparison to ≤40 y/o age group</vt:lpstr>
      <vt:lpstr>Summary of results</vt:lpstr>
      <vt:lpstr>Summary of results</vt:lpstr>
      <vt:lpstr>Discussion</vt:lpstr>
      <vt:lpstr>Discussion        </vt:lpstr>
      <vt:lpstr>Conclusions</vt:lpstr>
      <vt:lpstr>Conclusions</vt:lpstr>
      <vt:lpstr>Thank you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Breast cancer in elderly patients (70 years and older): The University of Tennessee Medical Center at Knoxville 10 year experience</dc:title>
  <dc:creator>Curzon, Matthew J</dc:creator>
  <cp:lastModifiedBy>Matthew</cp:lastModifiedBy>
  <cp:revision>62</cp:revision>
  <dcterms:created xsi:type="dcterms:W3CDTF">2015-04-17T12:29:59Z</dcterms:created>
  <dcterms:modified xsi:type="dcterms:W3CDTF">2015-08-03T11:32:41Z</dcterms:modified>
</cp:coreProperties>
</file>