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3" r:id="rId2"/>
    <p:sldId id="431" r:id="rId3"/>
    <p:sldId id="432" r:id="rId4"/>
    <p:sldId id="435" r:id="rId5"/>
    <p:sldId id="437" r:id="rId6"/>
    <p:sldId id="433" r:id="rId7"/>
    <p:sldId id="430" r:id="rId8"/>
    <p:sldId id="421" r:id="rId9"/>
    <p:sldId id="261" r:id="rId10"/>
    <p:sldId id="384" r:id="rId11"/>
    <p:sldId id="321" r:id="rId12"/>
    <p:sldId id="332" r:id="rId13"/>
    <p:sldId id="320" r:id="rId14"/>
    <p:sldId id="401" r:id="rId15"/>
    <p:sldId id="402" r:id="rId16"/>
    <p:sldId id="403" r:id="rId17"/>
    <p:sldId id="360" r:id="rId18"/>
    <p:sldId id="364" r:id="rId19"/>
    <p:sldId id="365" r:id="rId20"/>
    <p:sldId id="361" r:id="rId21"/>
    <p:sldId id="374" r:id="rId22"/>
    <p:sldId id="375" r:id="rId23"/>
    <p:sldId id="394" r:id="rId24"/>
    <p:sldId id="408" r:id="rId25"/>
    <p:sldId id="381" r:id="rId26"/>
    <p:sldId id="406" r:id="rId27"/>
    <p:sldId id="380" r:id="rId28"/>
    <p:sldId id="434" r:id="rId29"/>
    <p:sldId id="439" r:id="rId30"/>
    <p:sldId id="410" r:id="rId31"/>
    <p:sldId id="382" r:id="rId32"/>
    <p:sldId id="405" r:id="rId33"/>
    <p:sldId id="409" r:id="rId34"/>
    <p:sldId id="417" r:id="rId35"/>
    <p:sldId id="335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5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23" autoAdjust="0"/>
    <p:restoredTop sz="97768" autoAdjust="0"/>
  </p:normalViewPr>
  <p:slideViewPr>
    <p:cSldViewPr snapToGrid="0" snapToObjects="1">
      <p:cViewPr>
        <p:scale>
          <a:sx n="85" d="100"/>
          <a:sy n="85" d="100"/>
        </p:scale>
        <p:origin x="-127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CF5B-3B61-604A-A640-0242FB1A90BB}" type="datetimeFigureOut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2DB8-6C5E-954D-BE4D-1E17FEE1F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59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CF5B-3B61-604A-A640-0242FB1A90BB}" type="datetimeFigureOut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2DB8-6C5E-954D-BE4D-1E17FEE1F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2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CF5B-3B61-604A-A640-0242FB1A90BB}" type="datetimeFigureOut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2DB8-6C5E-954D-BE4D-1E17FEE1F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9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CF5B-3B61-604A-A640-0242FB1A90BB}" type="datetimeFigureOut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2DB8-6C5E-954D-BE4D-1E17FEE1F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59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CF5B-3B61-604A-A640-0242FB1A90BB}" type="datetimeFigureOut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2DB8-6C5E-954D-BE4D-1E17FEE1F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21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CF5B-3B61-604A-A640-0242FB1A90BB}" type="datetimeFigureOut">
              <a:rPr lang="en-US" smtClean="0"/>
              <a:t>9/21/15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2DB8-6C5E-954D-BE4D-1E17FEE1F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8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CF5B-3B61-604A-A640-0242FB1A90BB}" type="datetimeFigureOut">
              <a:rPr lang="en-US" smtClean="0"/>
              <a:t>9/21/15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2DB8-6C5E-954D-BE4D-1E17FEE1F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1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CF5B-3B61-604A-A640-0242FB1A90BB}" type="datetimeFigureOut">
              <a:rPr lang="en-US" smtClean="0"/>
              <a:t>9/21/15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2DB8-6C5E-954D-BE4D-1E17FEE1F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5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CF5B-3B61-604A-A640-0242FB1A90BB}" type="datetimeFigureOut">
              <a:rPr lang="en-US" smtClean="0"/>
              <a:t>9/21/15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2DB8-6C5E-954D-BE4D-1E17FEE1F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1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CF5B-3B61-604A-A640-0242FB1A90BB}" type="datetimeFigureOut">
              <a:rPr lang="en-US" smtClean="0"/>
              <a:t>9/21/15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2DB8-6C5E-954D-BE4D-1E17FEE1F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97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CF5B-3B61-604A-A640-0242FB1A90BB}" type="datetimeFigureOut">
              <a:rPr lang="en-US" smtClean="0"/>
              <a:t>9/21/15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2DB8-6C5E-954D-BE4D-1E17FEE1F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1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DCF5B-3B61-604A-A640-0242FB1A90BB}" type="datetimeFigureOut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92DB8-6C5E-954D-BE4D-1E17FEE1F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9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2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113190"/>
            <a:ext cx="9144000" cy="18924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/>
              <a:t>Translational evidence and the accuracy of prokaryotic gene annotation</a:t>
            </a:r>
            <a:endParaRPr lang="en-US" sz="2900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150571" y="3119664"/>
            <a:ext cx="2860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Luciano </a:t>
            </a:r>
            <a:r>
              <a:rPr lang="en-US" sz="2800" dirty="0" smtClean="0"/>
              <a:t>Brocchieri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63223" y="3868888"/>
            <a:ext cx="7810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Department of Molecular Genetics &amp; </a:t>
            </a:r>
            <a:r>
              <a:rPr lang="en-US" sz="2000" dirty="0" smtClean="0"/>
              <a:t>Microbiology and Genetics Institute</a:t>
            </a:r>
          </a:p>
          <a:p>
            <a:pPr algn="ctr"/>
            <a:r>
              <a:rPr lang="en-US" sz="2000" dirty="0" smtClean="0"/>
              <a:t>University of Florida, Gainesville, FL 32610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3289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SEAE_Frequency_gene_class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68" y="781075"/>
            <a:ext cx="3112640" cy="2787255"/>
          </a:xfrm>
          <a:prstGeom prst="rect">
            <a:avLst/>
          </a:prstGeom>
        </p:spPr>
      </p:pic>
      <p:pic>
        <p:nvPicPr>
          <p:cNvPr id="6" name="Picture 5" descr="Number_newcds_by_clas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016" y="794585"/>
            <a:ext cx="3902232" cy="2682785"/>
          </a:xfrm>
          <a:prstGeom prst="rect">
            <a:avLst/>
          </a:prstGeom>
        </p:spPr>
      </p:pic>
      <p:pic>
        <p:nvPicPr>
          <p:cNvPr id="7" name="Picture 6" descr="Annotated_expressed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34" y="3720549"/>
            <a:ext cx="2994273" cy="2724248"/>
          </a:xfrm>
          <a:prstGeom prst="rect">
            <a:avLst/>
          </a:prstGeom>
        </p:spPr>
      </p:pic>
      <p:pic>
        <p:nvPicPr>
          <p:cNvPr id="8" name="Picture 7" descr="Newcds_expressed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504" y="3774589"/>
            <a:ext cx="3928269" cy="267290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-116984"/>
            <a:ext cx="9143999" cy="686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Expression of predicted genes by length and conservation classes</a:t>
            </a:r>
            <a:endParaRPr lang="en-US" sz="18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92572" y="362266"/>
            <a:ext cx="2866335" cy="544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Published annotation</a:t>
            </a:r>
            <a:endParaRPr lang="en-US" sz="14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068764" y="394497"/>
            <a:ext cx="2866335" cy="544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Newly identified ORFs</a:t>
            </a:r>
            <a:endParaRPr lang="en-US" sz="14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" y="6444797"/>
            <a:ext cx="9143999" cy="416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ORFs with RNA-</a:t>
            </a:r>
            <a:r>
              <a:rPr lang="en-US" sz="1800" dirty="0" err="1" smtClean="0"/>
              <a:t>seq</a:t>
            </a:r>
            <a:r>
              <a:rPr lang="en-US" sz="1800" dirty="0" smtClean="0"/>
              <a:t> coverage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17228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32" y="274638"/>
            <a:ext cx="7549445" cy="1404584"/>
          </a:xfrm>
        </p:spPr>
        <p:txBody>
          <a:bodyPr>
            <a:normAutofit/>
          </a:bodyPr>
          <a:lstStyle/>
          <a:p>
            <a:r>
              <a:rPr lang="en-US" sz="2400" dirty="0"/>
              <a:t>What do we learn about gene predictions from transcription in bacteria?</a:t>
            </a:r>
            <a:br>
              <a:rPr lang="en-US" sz="2400" dirty="0"/>
            </a:br>
            <a:r>
              <a:rPr lang="en-US" sz="3600" dirty="0" smtClean="0"/>
              <a:t>Unexpected patterns</a:t>
            </a:r>
            <a:endParaRPr lang="en-US" sz="3600" dirty="0"/>
          </a:p>
        </p:txBody>
      </p:sp>
      <p:pic>
        <p:nvPicPr>
          <p:cNvPr id="4" name="Picture 3" descr="Strange_exp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2" y="1972458"/>
            <a:ext cx="7931890" cy="317809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95778" y="5492927"/>
            <a:ext cx="6589889" cy="701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Contradictory patterns of expression of well defined protein coding genes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5068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52778" y="4925539"/>
            <a:ext cx="8334022" cy="719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In the case of prediction </a:t>
            </a:r>
            <a:r>
              <a:rPr lang="en-US" sz="2400" dirty="0"/>
              <a:t>of H-443*A </a:t>
            </a:r>
            <a:r>
              <a:rPr lang="en-US" sz="2400" dirty="0" smtClean="0"/>
              <a:t>, sequence features are more convincing than RNA-</a:t>
            </a:r>
            <a:r>
              <a:rPr lang="en-US" sz="2400" dirty="0" err="1" smtClean="0"/>
              <a:t>seq</a:t>
            </a:r>
            <a:r>
              <a:rPr lang="en-US" sz="2400" dirty="0" smtClean="0"/>
              <a:t> expression evidence.</a:t>
            </a:r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47639"/>
            <a:ext cx="8229600" cy="1277584"/>
          </a:xfrm>
        </p:spPr>
        <p:txBody>
          <a:bodyPr>
            <a:noAutofit/>
          </a:bodyPr>
          <a:lstStyle/>
          <a:p>
            <a:r>
              <a:rPr lang="en-US" sz="2000" dirty="0" smtClean="0"/>
              <a:t>What do we learn about gene predictions from transcription in bacteria?</a:t>
            </a:r>
            <a:br>
              <a:rPr lang="en-US" sz="2000" dirty="0" smtClean="0"/>
            </a:br>
            <a:r>
              <a:rPr lang="en-US" sz="2800" dirty="0" smtClean="0"/>
              <a:t>The problem of antisense transcription </a:t>
            </a:r>
            <a:endParaRPr lang="en-US" sz="2800" dirty="0"/>
          </a:p>
        </p:txBody>
      </p:sp>
      <p:pic>
        <p:nvPicPr>
          <p:cNvPr id="3" name="Picture 2" descr="Antisense_lo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153" y="1373466"/>
            <a:ext cx="5077179" cy="348861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5990166"/>
            <a:ext cx="8334022" cy="719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B50002"/>
                </a:solidFill>
              </a:rPr>
              <a:t>‘Pervasive transcription’ in bacterial genomes (see Wade and Grainger, </a:t>
            </a:r>
            <a:r>
              <a:rPr lang="en-US" sz="2400" i="1" dirty="0" smtClean="0">
                <a:solidFill>
                  <a:srgbClr val="B50002"/>
                </a:solidFill>
              </a:rPr>
              <a:t>Nature reviews</a:t>
            </a:r>
            <a:r>
              <a:rPr lang="en-US" sz="2400" dirty="0" smtClean="0">
                <a:solidFill>
                  <a:srgbClr val="B50002"/>
                </a:solidFill>
              </a:rPr>
              <a:t> 2014) limits the detective power of RNA-</a:t>
            </a:r>
            <a:r>
              <a:rPr lang="en-US" sz="2400" dirty="0" err="1" smtClean="0">
                <a:solidFill>
                  <a:srgbClr val="B50002"/>
                </a:solidFill>
              </a:rPr>
              <a:t>seq</a:t>
            </a:r>
            <a:endParaRPr lang="en-US" sz="2400" dirty="0">
              <a:solidFill>
                <a:srgbClr val="B500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9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1696" y="200391"/>
            <a:ext cx="7058798" cy="772327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Ribosome </a:t>
            </a:r>
            <a:r>
              <a:rPr lang="en-US" sz="3600" dirty="0" err="1" smtClean="0"/>
              <a:t>footprinting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(</a:t>
            </a:r>
            <a:r>
              <a:rPr lang="en-US" sz="2800" dirty="0" err="1" smtClean="0"/>
              <a:t>Ingolia</a:t>
            </a:r>
            <a:r>
              <a:rPr lang="en-US" sz="2800" dirty="0" smtClean="0"/>
              <a:t> et al, </a:t>
            </a:r>
            <a:r>
              <a:rPr lang="en-US" sz="2800" i="1" dirty="0" smtClean="0"/>
              <a:t>Science</a:t>
            </a:r>
            <a:r>
              <a:rPr lang="en-US" sz="2800" dirty="0" smtClean="0"/>
              <a:t> 2009)</a:t>
            </a:r>
            <a:endParaRPr lang="en-US" sz="2800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40" y="1362838"/>
            <a:ext cx="3123265" cy="44201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49478" y="1766655"/>
            <a:ext cx="4120273" cy="1526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/>
              <a:t>Schematic representation of the ribosome </a:t>
            </a:r>
            <a:r>
              <a:rPr lang="en-US" sz="4000" dirty="0" err="1" smtClean="0"/>
              <a:t>footprinting</a:t>
            </a:r>
            <a:r>
              <a:rPr lang="en-US" sz="4000" dirty="0" smtClean="0"/>
              <a:t>. In application to </a:t>
            </a:r>
            <a:r>
              <a:rPr lang="en-US" sz="4000" i="1" dirty="0" smtClean="0"/>
              <a:t>P. </a:t>
            </a:r>
            <a:r>
              <a:rPr lang="en-US" sz="4000" i="1" dirty="0" err="1" smtClean="0"/>
              <a:t>aeruginosa</a:t>
            </a:r>
            <a:r>
              <a:rPr lang="en-US" sz="4000" dirty="0"/>
              <a:t> </a:t>
            </a:r>
            <a:r>
              <a:rPr lang="en-US" sz="4000" dirty="0" smtClean="0"/>
              <a:t>tetracycline replaces </a:t>
            </a:r>
            <a:r>
              <a:rPr lang="en-US" sz="4000" dirty="0" err="1" smtClean="0"/>
              <a:t>cycloheximide</a:t>
            </a:r>
            <a:endParaRPr lang="en-US" sz="2700" dirty="0"/>
          </a:p>
        </p:txBody>
      </p:sp>
      <p:sp>
        <p:nvSpPr>
          <p:cNvPr id="2" name="Rectangle 1"/>
          <p:cNvSpPr/>
          <p:nvPr/>
        </p:nvSpPr>
        <p:spPr>
          <a:xfrm>
            <a:off x="2753150" y="1628253"/>
            <a:ext cx="667535" cy="138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9082" y="1570864"/>
            <a:ext cx="9095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>
                <a:latin typeface="Helvetica"/>
                <a:cs typeface="Helvetica"/>
              </a:rPr>
              <a:t>cycloheximide</a:t>
            </a:r>
            <a:endParaRPr lang="en-US" sz="900" dirty="0">
              <a:latin typeface="Helvetica"/>
              <a:cs typeface="Helvetica"/>
            </a:endParaRPr>
          </a:p>
        </p:txBody>
      </p:sp>
      <p:pic>
        <p:nvPicPr>
          <p:cNvPr id="9" name="Picture 8" descr="Tetracycline_Structural_Formula_V.1.svg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841" y="3809966"/>
            <a:ext cx="2551415" cy="138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71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Ribosome footprints at initiation sites</a:t>
            </a:r>
            <a:endParaRPr lang="en-US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3339370" y="3790679"/>
            <a:ext cx="313756" cy="369029"/>
            <a:chOff x="1736157" y="2614706"/>
            <a:chExt cx="313756" cy="369029"/>
          </a:xfrm>
        </p:grpSpPr>
        <p:sp>
          <p:nvSpPr>
            <p:cNvPr id="4" name="Rounded Rectangle 3"/>
            <p:cNvSpPr/>
            <p:nvPr/>
          </p:nvSpPr>
          <p:spPr>
            <a:xfrm>
              <a:off x="1778000" y="2614706"/>
              <a:ext cx="209176" cy="134470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>
              <a:spLocks noChangeAspect="1"/>
            </p:cNvSpPr>
            <p:nvPr/>
          </p:nvSpPr>
          <p:spPr>
            <a:xfrm>
              <a:off x="1736157" y="2782030"/>
              <a:ext cx="313756" cy="201705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95628" y="3022702"/>
            <a:ext cx="313756" cy="369029"/>
            <a:chOff x="1736157" y="2614706"/>
            <a:chExt cx="313756" cy="369029"/>
          </a:xfrm>
        </p:grpSpPr>
        <p:sp>
          <p:nvSpPr>
            <p:cNvPr id="8" name="Rounded Rectangle 7"/>
            <p:cNvSpPr/>
            <p:nvPr/>
          </p:nvSpPr>
          <p:spPr>
            <a:xfrm>
              <a:off x="1778000" y="2614706"/>
              <a:ext cx="209176" cy="134470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>
              <a:spLocks noChangeAspect="1"/>
            </p:cNvSpPr>
            <p:nvPr/>
          </p:nvSpPr>
          <p:spPr>
            <a:xfrm>
              <a:off x="1736157" y="2782030"/>
              <a:ext cx="313756" cy="201705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03583" y="4182137"/>
            <a:ext cx="313756" cy="369029"/>
            <a:chOff x="1736157" y="2614706"/>
            <a:chExt cx="313756" cy="369029"/>
          </a:xfrm>
        </p:grpSpPr>
        <p:sp>
          <p:nvSpPr>
            <p:cNvPr id="11" name="Rounded Rectangle 10"/>
            <p:cNvSpPr/>
            <p:nvPr/>
          </p:nvSpPr>
          <p:spPr>
            <a:xfrm>
              <a:off x="1778000" y="2614706"/>
              <a:ext cx="209176" cy="134470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>
              <a:spLocks noChangeAspect="1"/>
            </p:cNvSpPr>
            <p:nvPr/>
          </p:nvSpPr>
          <p:spPr>
            <a:xfrm>
              <a:off x="1736157" y="2782030"/>
              <a:ext cx="313756" cy="201705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81695" y="2623754"/>
            <a:ext cx="313756" cy="369029"/>
            <a:chOff x="1736157" y="2614706"/>
            <a:chExt cx="313756" cy="369029"/>
          </a:xfrm>
        </p:grpSpPr>
        <p:sp>
          <p:nvSpPr>
            <p:cNvPr id="14" name="Rounded Rectangle 13"/>
            <p:cNvSpPr/>
            <p:nvPr/>
          </p:nvSpPr>
          <p:spPr>
            <a:xfrm>
              <a:off x="1778000" y="2614706"/>
              <a:ext cx="209176" cy="134470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>
              <a:spLocks noChangeAspect="1"/>
            </p:cNvSpPr>
            <p:nvPr/>
          </p:nvSpPr>
          <p:spPr>
            <a:xfrm>
              <a:off x="1736157" y="2782030"/>
              <a:ext cx="313756" cy="201705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127644" y="4182137"/>
            <a:ext cx="313756" cy="369029"/>
            <a:chOff x="1736157" y="2614706"/>
            <a:chExt cx="313756" cy="369029"/>
          </a:xfrm>
        </p:grpSpPr>
        <p:sp>
          <p:nvSpPr>
            <p:cNvPr id="20" name="Rounded Rectangle 19"/>
            <p:cNvSpPr/>
            <p:nvPr/>
          </p:nvSpPr>
          <p:spPr>
            <a:xfrm>
              <a:off x="1778000" y="2614706"/>
              <a:ext cx="209176" cy="134470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>
              <a:spLocks noChangeAspect="1"/>
            </p:cNvSpPr>
            <p:nvPr/>
          </p:nvSpPr>
          <p:spPr>
            <a:xfrm>
              <a:off x="1736157" y="2782030"/>
              <a:ext cx="313756" cy="201705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1522515" y="2379476"/>
            <a:ext cx="604818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522515" y="2770935"/>
            <a:ext cx="604818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522515" y="3162394"/>
            <a:ext cx="604818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522515" y="3553853"/>
            <a:ext cx="604818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522515" y="3945312"/>
            <a:ext cx="604818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22515" y="4336770"/>
            <a:ext cx="604818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3061454" y="2224843"/>
            <a:ext cx="313756" cy="369029"/>
            <a:chOff x="1736157" y="2614706"/>
            <a:chExt cx="313756" cy="369029"/>
          </a:xfrm>
        </p:grpSpPr>
        <p:sp>
          <p:nvSpPr>
            <p:cNvPr id="30" name="Rounded Rectangle 29"/>
            <p:cNvSpPr/>
            <p:nvPr/>
          </p:nvSpPr>
          <p:spPr>
            <a:xfrm>
              <a:off x="1778000" y="2614706"/>
              <a:ext cx="209176" cy="134470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>
              <a:spLocks noChangeAspect="1"/>
            </p:cNvSpPr>
            <p:nvPr/>
          </p:nvSpPr>
          <p:spPr>
            <a:xfrm>
              <a:off x="1736157" y="2782030"/>
              <a:ext cx="313756" cy="201705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484894" y="3403737"/>
            <a:ext cx="313756" cy="369029"/>
            <a:chOff x="1736157" y="2614706"/>
            <a:chExt cx="313756" cy="369029"/>
          </a:xfrm>
        </p:grpSpPr>
        <p:sp>
          <p:nvSpPr>
            <p:cNvPr id="33" name="Rounded Rectangle 32"/>
            <p:cNvSpPr/>
            <p:nvPr/>
          </p:nvSpPr>
          <p:spPr>
            <a:xfrm>
              <a:off x="1778000" y="2614706"/>
              <a:ext cx="209176" cy="134470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>
              <a:spLocks noChangeAspect="1"/>
            </p:cNvSpPr>
            <p:nvPr/>
          </p:nvSpPr>
          <p:spPr>
            <a:xfrm>
              <a:off x="1736157" y="2782030"/>
              <a:ext cx="313756" cy="201705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itle 1"/>
          <p:cNvSpPr txBox="1">
            <a:spLocks/>
          </p:cNvSpPr>
          <p:nvPr/>
        </p:nvSpPr>
        <p:spPr>
          <a:xfrm>
            <a:off x="668700" y="4732577"/>
            <a:ext cx="7874000" cy="1225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The antibiotic tetracycline inhibits translation-elongation stalling actively-translating ribosomes</a:t>
            </a:r>
            <a:endParaRPr lang="en-US" sz="1600" dirty="0"/>
          </a:p>
        </p:txBody>
      </p:sp>
      <p:sp>
        <p:nvSpPr>
          <p:cNvPr id="16" name="Isosceles Triangle 15"/>
          <p:cNvSpPr/>
          <p:nvPr/>
        </p:nvSpPr>
        <p:spPr>
          <a:xfrm rot="12420000">
            <a:off x="2301633" y="4100393"/>
            <a:ext cx="154061" cy="246976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 rot="12420000">
            <a:off x="1669616" y="2921538"/>
            <a:ext cx="154061" cy="246976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 rot="12420000">
            <a:off x="3513359" y="3736931"/>
            <a:ext cx="154061" cy="246976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12420000">
            <a:off x="5658882" y="3302573"/>
            <a:ext cx="154061" cy="246976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 rot="12420000">
            <a:off x="6377571" y="4100393"/>
            <a:ext cx="154061" cy="246976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 rot="12420000">
            <a:off x="6918421" y="2554439"/>
            <a:ext cx="154061" cy="246976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 rot="12420000">
            <a:off x="3262340" y="2138144"/>
            <a:ext cx="154061" cy="246976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41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Ribosome footprints at initiation sites</a:t>
            </a:r>
            <a:endParaRPr lang="en-US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3339370" y="3790679"/>
            <a:ext cx="313756" cy="369029"/>
            <a:chOff x="1736157" y="2614706"/>
            <a:chExt cx="313756" cy="369029"/>
          </a:xfrm>
        </p:grpSpPr>
        <p:sp>
          <p:nvSpPr>
            <p:cNvPr id="4" name="Rounded Rectangle 3"/>
            <p:cNvSpPr/>
            <p:nvPr/>
          </p:nvSpPr>
          <p:spPr>
            <a:xfrm>
              <a:off x="1778000" y="2614706"/>
              <a:ext cx="209176" cy="134470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>
              <a:spLocks noChangeAspect="1"/>
            </p:cNvSpPr>
            <p:nvPr/>
          </p:nvSpPr>
          <p:spPr>
            <a:xfrm>
              <a:off x="1736157" y="2782030"/>
              <a:ext cx="313756" cy="201705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95628" y="3022702"/>
            <a:ext cx="313756" cy="369029"/>
            <a:chOff x="1736157" y="2614706"/>
            <a:chExt cx="313756" cy="369029"/>
          </a:xfrm>
        </p:grpSpPr>
        <p:sp>
          <p:nvSpPr>
            <p:cNvPr id="8" name="Rounded Rectangle 7"/>
            <p:cNvSpPr/>
            <p:nvPr/>
          </p:nvSpPr>
          <p:spPr>
            <a:xfrm>
              <a:off x="1778000" y="2614706"/>
              <a:ext cx="209176" cy="134470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>
              <a:spLocks noChangeAspect="1"/>
            </p:cNvSpPr>
            <p:nvPr/>
          </p:nvSpPr>
          <p:spPr>
            <a:xfrm>
              <a:off x="1736157" y="2782030"/>
              <a:ext cx="313756" cy="201705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03583" y="4182137"/>
            <a:ext cx="313756" cy="369029"/>
            <a:chOff x="1736157" y="2614706"/>
            <a:chExt cx="313756" cy="369029"/>
          </a:xfrm>
        </p:grpSpPr>
        <p:sp>
          <p:nvSpPr>
            <p:cNvPr id="11" name="Rounded Rectangle 10"/>
            <p:cNvSpPr/>
            <p:nvPr/>
          </p:nvSpPr>
          <p:spPr>
            <a:xfrm>
              <a:off x="1778000" y="2614706"/>
              <a:ext cx="209176" cy="134470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>
              <a:spLocks noChangeAspect="1"/>
            </p:cNvSpPr>
            <p:nvPr/>
          </p:nvSpPr>
          <p:spPr>
            <a:xfrm>
              <a:off x="1736157" y="2782030"/>
              <a:ext cx="313756" cy="201705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81695" y="2623754"/>
            <a:ext cx="313756" cy="369029"/>
            <a:chOff x="1736157" y="2614706"/>
            <a:chExt cx="313756" cy="369029"/>
          </a:xfrm>
        </p:grpSpPr>
        <p:sp>
          <p:nvSpPr>
            <p:cNvPr id="14" name="Rounded Rectangle 13"/>
            <p:cNvSpPr/>
            <p:nvPr/>
          </p:nvSpPr>
          <p:spPr>
            <a:xfrm>
              <a:off x="1778000" y="2614706"/>
              <a:ext cx="209176" cy="134470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>
              <a:spLocks noChangeAspect="1"/>
            </p:cNvSpPr>
            <p:nvPr/>
          </p:nvSpPr>
          <p:spPr>
            <a:xfrm>
              <a:off x="1736157" y="2782030"/>
              <a:ext cx="313756" cy="201705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282479" y="4307737"/>
            <a:ext cx="209176" cy="134470"/>
          </a:xfrm>
          <a:prstGeom prst="round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614161" y="4968114"/>
            <a:ext cx="313756" cy="201705"/>
          </a:xfrm>
          <a:prstGeom prst="round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127644" y="4182137"/>
            <a:ext cx="313756" cy="369029"/>
            <a:chOff x="1736157" y="2614706"/>
            <a:chExt cx="313756" cy="369029"/>
          </a:xfrm>
        </p:grpSpPr>
        <p:sp>
          <p:nvSpPr>
            <p:cNvPr id="20" name="Rounded Rectangle 19"/>
            <p:cNvSpPr/>
            <p:nvPr/>
          </p:nvSpPr>
          <p:spPr>
            <a:xfrm>
              <a:off x="1778000" y="2614706"/>
              <a:ext cx="209176" cy="134470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>
              <a:spLocks noChangeAspect="1"/>
            </p:cNvSpPr>
            <p:nvPr/>
          </p:nvSpPr>
          <p:spPr>
            <a:xfrm>
              <a:off x="1736157" y="2782030"/>
              <a:ext cx="313756" cy="201705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1522515" y="2379476"/>
            <a:ext cx="60481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522515" y="2770935"/>
            <a:ext cx="60481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522515" y="3162394"/>
            <a:ext cx="60481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522515" y="3553853"/>
            <a:ext cx="60481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522515" y="3945312"/>
            <a:ext cx="60481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22515" y="4336770"/>
            <a:ext cx="60481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3061454" y="2224843"/>
            <a:ext cx="313756" cy="369029"/>
            <a:chOff x="1736157" y="2614706"/>
            <a:chExt cx="313756" cy="369029"/>
          </a:xfrm>
        </p:grpSpPr>
        <p:sp>
          <p:nvSpPr>
            <p:cNvPr id="30" name="Rounded Rectangle 29"/>
            <p:cNvSpPr/>
            <p:nvPr/>
          </p:nvSpPr>
          <p:spPr>
            <a:xfrm>
              <a:off x="1778000" y="2614706"/>
              <a:ext cx="209176" cy="134470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>
              <a:spLocks noChangeAspect="1"/>
            </p:cNvSpPr>
            <p:nvPr/>
          </p:nvSpPr>
          <p:spPr>
            <a:xfrm>
              <a:off x="1736157" y="2782030"/>
              <a:ext cx="313756" cy="201705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484894" y="3403737"/>
            <a:ext cx="313756" cy="369029"/>
            <a:chOff x="1736157" y="2614706"/>
            <a:chExt cx="313756" cy="369029"/>
          </a:xfrm>
        </p:grpSpPr>
        <p:sp>
          <p:nvSpPr>
            <p:cNvPr id="33" name="Rounded Rectangle 32"/>
            <p:cNvSpPr/>
            <p:nvPr/>
          </p:nvSpPr>
          <p:spPr>
            <a:xfrm>
              <a:off x="1778000" y="2614706"/>
              <a:ext cx="209176" cy="134470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>
              <a:spLocks noChangeAspect="1"/>
            </p:cNvSpPr>
            <p:nvPr/>
          </p:nvSpPr>
          <p:spPr>
            <a:xfrm>
              <a:off x="1736157" y="2782030"/>
              <a:ext cx="313756" cy="201705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402012" y="2845698"/>
            <a:ext cx="209176" cy="134470"/>
          </a:xfrm>
          <a:prstGeom prst="round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>
            <a:spLocks noChangeAspect="1"/>
          </p:cNvSpPr>
          <p:nvPr/>
        </p:nvSpPr>
        <p:spPr>
          <a:xfrm>
            <a:off x="419933" y="3521016"/>
            <a:ext cx="313756" cy="201705"/>
          </a:xfrm>
          <a:prstGeom prst="round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639535" y="1639150"/>
            <a:ext cx="209176" cy="134470"/>
          </a:xfrm>
          <a:prstGeom prst="round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>
            <a:spLocks noChangeAspect="1"/>
          </p:cNvSpPr>
          <p:nvPr/>
        </p:nvSpPr>
        <p:spPr>
          <a:xfrm>
            <a:off x="687338" y="2150117"/>
            <a:ext cx="313756" cy="201705"/>
          </a:xfrm>
          <a:prstGeom prst="round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urved Connector 21"/>
          <p:cNvCxnSpPr/>
          <p:nvPr/>
        </p:nvCxnSpPr>
        <p:spPr>
          <a:xfrm>
            <a:off x="1045882" y="2008179"/>
            <a:ext cx="449746" cy="216664"/>
          </a:xfrm>
          <a:prstGeom prst="curvedConnector3">
            <a:avLst>
              <a:gd name="adj1" fmla="val 99832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/>
          <p:nvPr/>
        </p:nvCxnSpPr>
        <p:spPr>
          <a:xfrm flipV="1">
            <a:off x="614161" y="2791078"/>
            <a:ext cx="655839" cy="562614"/>
          </a:xfrm>
          <a:prstGeom prst="curvedConnector3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/>
          <p:nvPr/>
        </p:nvCxnSpPr>
        <p:spPr>
          <a:xfrm flipV="1">
            <a:off x="729874" y="4182137"/>
            <a:ext cx="632016" cy="493059"/>
          </a:xfrm>
          <a:prstGeom prst="curvedConnector3">
            <a:avLst>
              <a:gd name="adj1" fmla="val 14539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itle 1"/>
          <p:cNvSpPr txBox="1">
            <a:spLocks/>
          </p:cNvSpPr>
          <p:nvPr/>
        </p:nvSpPr>
        <p:spPr>
          <a:xfrm>
            <a:off x="402012" y="5334000"/>
            <a:ext cx="7874000" cy="1225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However, tetracycline does not prevent more ribosomes to be recruited at the initiation site.</a:t>
            </a:r>
            <a:endParaRPr lang="en-US" sz="1600" dirty="0"/>
          </a:p>
        </p:txBody>
      </p:sp>
      <p:sp>
        <p:nvSpPr>
          <p:cNvPr id="42" name="Isosceles Triangle 41"/>
          <p:cNvSpPr/>
          <p:nvPr/>
        </p:nvSpPr>
        <p:spPr>
          <a:xfrm rot="12420000">
            <a:off x="1732135" y="2974697"/>
            <a:ext cx="154061" cy="246976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/>
          <p:cNvSpPr/>
          <p:nvPr/>
        </p:nvSpPr>
        <p:spPr>
          <a:xfrm rot="12420000">
            <a:off x="2301633" y="4098126"/>
            <a:ext cx="154061" cy="246976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/>
          <p:cNvSpPr/>
          <p:nvPr/>
        </p:nvSpPr>
        <p:spPr>
          <a:xfrm rot="12420000">
            <a:off x="3513358" y="3702874"/>
            <a:ext cx="154061" cy="246976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/>
          <p:cNvSpPr/>
          <p:nvPr/>
        </p:nvSpPr>
        <p:spPr>
          <a:xfrm rot="12420000">
            <a:off x="3235442" y="2147366"/>
            <a:ext cx="154061" cy="246976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/>
          <p:cNvSpPr/>
          <p:nvPr/>
        </p:nvSpPr>
        <p:spPr>
          <a:xfrm rot="12420000">
            <a:off x="5658882" y="3333345"/>
            <a:ext cx="154061" cy="246976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/>
          <p:cNvSpPr/>
          <p:nvPr/>
        </p:nvSpPr>
        <p:spPr>
          <a:xfrm rot="12420000">
            <a:off x="6377572" y="4100608"/>
            <a:ext cx="154061" cy="246976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/>
          <p:cNvSpPr/>
          <p:nvPr/>
        </p:nvSpPr>
        <p:spPr>
          <a:xfrm rot="12420000">
            <a:off x="6855683" y="2550483"/>
            <a:ext cx="154061" cy="246976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77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Ribosome footprints of initiation sites</a:t>
            </a:r>
            <a:endParaRPr lang="en-US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3339370" y="3790679"/>
            <a:ext cx="313756" cy="369029"/>
            <a:chOff x="1736157" y="2614706"/>
            <a:chExt cx="313756" cy="369029"/>
          </a:xfrm>
        </p:grpSpPr>
        <p:sp>
          <p:nvSpPr>
            <p:cNvPr id="4" name="Rounded Rectangle 3"/>
            <p:cNvSpPr/>
            <p:nvPr/>
          </p:nvSpPr>
          <p:spPr>
            <a:xfrm>
              <a:off x="1778000" y="2614706"/>
              <a:ext cx="209176" cy="134470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>
              <a:spLocks noChangeAspect="1"/>
            </p:cNvSpPr>
            <p:nvPr/>
          </p:nvSpPr>
          <p:spPr>
            <a:xfrm>
              <a:off x="1736157" y="2782030"/>
              <a:ext cx="313756" cy="201705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79274" y="3022702"/>
            <a:ext cx="313756" cy="369029"/>
            <a:chOff x="1736157" y="2614706"/>
            <a:chExt cx="313756" cy="369029"/>
          </a:xfrm>
        </p:grpSpPr>
        <p:sp>
          <p:nvSpPr>
            <p:cNvPr id="8" name="Rounded Rectangle 7"/>
            <p:cNvSpPr/>
            <p:nvPr/>
          </p:nvSpPr>
          <p:spPr>
            <a:xfrm>
              <a:off x="1778000" y="2614706"/>
              <a:ext cx="209176" cy="134470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>
              <a:spLocks noChangeAspect="1"/>
            </p:cNvSpPr>
            <p:nvPr/>
          </p:nvSpPr>
          <p:spPr>
            <a:xfrm>
              <a:off x="1736157" y="2782030"/>
              <a:ext cx="313756" cy="201705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03583" y="4182137"/>
            <a:ext cx="313756" cy="369029"/>
            <a:chOff x="1736157" y="2614706"/>
            <a:chExt cx="313756" cy="369029"/>
          </a:xfrm>
        </p:grpSpPr>
        <p:sp>
          <p:nvSpPr>
            <p:cNvPr id="11" name="Rounded Rectangle 10"/>
            <p:cNvSpPr/>
            <p:nvPr/>
          </p:nvSpPr>
          <p:spPr>
            <a:xfrm>
              <a:off x="1778000" y="2614706"/>
              <a:ext cx="209176" cy="134470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>
              <a:spLocks noChangeAspect="1"/>
            </p:cNvSpPr>
            <p:nvPr/>
          </p:nvSpPr>
          <p:spPr>
            <a:xfrm>
              <a:off x="1736157" y="2782030"/>
              <a:ext cx="313756" cy="201705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81695" y="2623754"/>
            <a:ext cx="313756" cy="369029"/>
            <a:chOff x="1736157" y="2614706"/>
            <a:chExt cx="313756" cy="369029"/>
          </a:xfrm>
        </p:grpSpPr>
        <p:sp>
          <p:nvSpPr>
            <p:cNvPr id="14" name="Rounded Rectangle 13"/>
            <p:cNvSpPr/>
            <p:nvPr/>
          </p:nvSpPr>
          <p:spPr>
            <a:xfrm>
              <a:off x="1778000" y="2614706"/>
              <a:ext cx="209176" cy="134470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>
              <a:spLocks noChangeAspect="1"/>
            </p:cNvSpPr>
            <p:nvPr/>
          </p:nvSpPr>
          <p:spPr>
            <a:xfrm>
              <a:off x="1736157" y="2782030"/>
              <a:ext cx="313756" cy="201705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79274" y="4182137"/>
            <a:ext cx="313756" cy="369029"/>
            <a:chOff x="1736157" y="2614706"/>
            <a:chExt cx="313756" cy="369029"/>
          </a:xfrm>
        </p:grpSpPr>
        <p:sp>
          <p:nvSpPr>
            <p:cNvPr id="17" name="Rounded Rectangle 16"/>
            <p:cNvSpPr/>
            <p:nvPr/>
          </p:nvSpPr>
          <p:spPr>
            <a:xfrm>
              <a:off x="1778000" y="2614706"/>
              <a:ext cx="209176" cy="134470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>
              <a:spLocks noChangeAspect="1"/>
            </p:cNvSpPr>
            <p:nvPr/>
          </p:nvSpPr>
          <p:spPr>
            <a:xfrm>
              <a:off x="1736157" y="2782030"/>
              <a:ext cx="313756" cy="201705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127644" y="4182137"/>
            <a:ext cx="313756" cy="369029"/>
            <a:chOff x="1736157" y="2614706"/>
            <a:chExt cx="313756" cy="369029"/>
          </a:xfrm>
        </p:grpSpPr>
        <p:sp>
          <p:nvSpPr>
            <p:cNvPr id="20" name="Rounded Rectangle 19"/>
            <p:cNvSpPr/>
            <p:nvPr/>
          </p:nvSpPr>
          <p:spPr>
            <a:xfrm>
              <a:off x="1778000" y="2614706"/>
              <a:ext cx="209176" cy="134470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>
              <a:spLocks noChangeAspect="1"/>
            </p:cNvSpPr>
            <p:nvPr/>
          </p:nvSpPr>
          <p:spPr>
            <a:xfrm>
              <a:off x="1736157" y="2782030"/>
              <a:ext cx="313756" cy="201705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1522515" y="2379476"/>
            <a:ext cx="60481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522515" y="2770935"/>
            <a:ext cx="60481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522515" y="3162394"/>
            <a:ext cx="60481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522515" y="3553853"/>
            <a:ext cx="60481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522515" y="3945312"/>
            <a:ext cx="60481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22515" y="4336770"/>
            <a:ext cx="60481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3061454" y="2224843"/>
            <a:ext cx="313756" cy="369029"/>
            <a:chOff x="1736157" y="2614706"/>
            <a:chExt cx="313756" cy="369029"/>
          </a:xfrm>
        </p:grpSpPr>
        <p:sp>
          <p:nvSpPr>
            <p:cNvPr id="30" name="Rounded Rectangle 29"/>
            <p:cNvSpPr/>
            <p:nvPr/>
          </p:nvSpPr>
          <p:spPr>
            <a:xfrm>
              <a:off x="1778000" y="2614706"/>
              <a:ext cx="209176" cy="134470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>
              <a:spLocks noChangeAspect="1"/>
            </p:cNvSpPr>
            <p:nvPr/>
          </p:nvSpPr>
          <p:spPr>
            <a:xfrm>
              <a:off x="1736157" y="2782030"/>
              <a:ext cx="313756" cy="201705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484894" y="3403737"/>
            <a:ext cx="313756" cy="369029"/>
            <a:chOff x="1736157" y="2614706"/>
            <a:chExt cx="313756" cy="369029"/>
          </a:xfrm>
        </p:grpSpPr>
        <p:sp>
          <p:nvSpPr>
            <p:cNvPr id="33" name="Rounded Rectangle 32"/>
            <p:cNvSpPr/>
            <p:nvPr/>
          </p:nvSpPr>
          <p:spPr>
            <a:xfrm>
              <a:off x="1778000" y="2614706"/>
              <a:ext cx="209176" cy="134470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>
              <a:spLocks noChangeAspect="1"/>
            </p:cNvSpPr>
            <p:nvPr/>
          </p:nvSpPr>
          <p:spPr>
            <a:xfrm>
              <a:off x="1736157" y="2782030"/>
              <a:ext cx="313756" cy="201705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479274" y="2623754"/>
            <a:ext cx="313756" cy="369029"/>
            <a:chOff x="1736157" y="2614706"/>
            <a:chExt cx="313756" cy="369029"/>
          </a:xfrm>
        </p:grpSpPr>
        <p:sp>
          <p:nvSpPr>
            <p:cNvPr id="36" name="Rounded Rectangle 35"/>
            <p:cNvSpPr/>
            <p:nvPr/>
          </p:nvSpPr>
          <p:spPr>
            <a:xfrm>
              <a:off x="1778000" y="2614706"/>
              <a:ext cx="209176" cy="134470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>
              <a:spLocks noChangeAspect="1"/>
            </p:cNvSpPr>
            <p:nvPr/>
          </p:nvSpPr>
          <p:spPr>
            <a:xfrm>
              <a:off x="1736157" y="2782030"/>
              <a:ext cx="313756" cy="201705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479274" y="2224843"/>
            <a:ext cx="313756" cy="369029"/>
            <a:chOff x="1736157" y="2614706"/>
            <a:chExt cx="313756" cy="369029"/>
          </a:xfrm>
        </p:grpSpPr>
        <p:sp>
          <p:nvSpPr>
            <p:cNvPr id="39" name="Rounded Rectangle 38"/>
            <p:cNvSpPr/>
            <p:nvPr/>
          </p:nvSpPr>
          <p:spPr>
            <a:xfrm>
              <a:off x="1778000" y="2614706"/>
              <a:ext cx="209176" cy="134470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>
              <a:spLocks noChangeAspect="1"/>
            </p:cNvSpPr>
            <p:nvPr/>
          </p:nvSpPr>
          <p:spPr>
            <a:xfrm>
              <a:off x="1736157" y="2782030"/>
              <a:ext cx="313756" cy="201705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479274" y="3409832"/>
            <a:ext cx="313756" cy="369029"/>
            <a:chOff x="1736157" y="2614706"/>
            <a:chExt cx="313756" cy="369029"/>
          </a:xfrm>
        </p:grpSpPr>
        <p:sp>
          <p:nvSpPr>
            <p:cNvPr id="43" name="Rounded Rectangle 42"/>
            <p:cNvSpPr/>
            <p:nvPr/>
          </p:nvSpPr>
          <p:spPr>
            <a:xfrm>
              <a:off x="1778000" y="2614706"/>
              <a:ext cx="209176" cy="134470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>
              <a:spLocks noChangeAspect="1"/>
            </p:cNvSpPr>
            <p:nvPr/>
          </p:nvSpPr>
          <p:spPr>
            <a:xfrm>
              <a:off x="1736157" y="2782030"/>
              <a:ext cx="313756" cy="201705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479274" y="3813108"/>
            <a:ext cx="313756" cy="369029"/>
            <a:chOff x="1736157" y="2614706"/>
            <a:chExt cx="313756" cy="369029"/>
          </a:xfrm>
        </p:grpSpPr>
        <p:sp>
          <p:nvSpPr>
            <p:cNvPr id="46" name="Rounded Rectangle 45"/>
            <p:cNvSpPr/>
            <p:nvPr/>
          </p:nvSpPr>
          <p:spPr>
            <a:xfrm>
              <a:off x="1778000" y="2614706"/>
              <a:ext cx="209176" cy="134470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>
              <a:spLocks noChangeAspect="1"/>
            </p:cNvSpPr>
            <p:nvPr/>
          </p:nvSpPr>
          <p:spPr>
            <a:xfrm>
              <a:off x="1736157" y="2782030"/>
              <a:ext cx="313756" cy="201705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itle 1"/>
          <p:cNvSpPr txBox="1">
            <a:spLocks/>
          </p:cNvSpPr>
          <p:nvPr/>
        </p:nvSpPr>
        <p:spPr>
          <a:xfrm>
            <a:off x="457200" y="5911326"/>
            <a:ext cx="7874000" cy="906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The accumulation of ribosomes will result in increased numbers of profile-reads </a:t>
            </a:r>
            <a:r>
              <a:rPr lang="en-US" sz="2400" dirty="0"/>
              <a:t>corresponding </a:t>
            </a:r>
            <a:r>
              <a:rPr lang="en-US" sz="2400" dirty="0" smtClean="0"/>
              <a:t>to </a:t>
            </a:r>
            <a:r>
              <a:rPr lang="en-US" sz="2400" dirty="0"/>
              <a:t>the initiation </a:t>
            </a:r>
            <a:r>
              <a:rPr lang="en-US" sz="2400" dirty="0" smtClean="0"/>
              <a:t>site.</a:t>
            </a:r>
            <a:endParaRPr lang="en-US" sz="1600" dirty="0"/>
          </a:p>
        </p:txBody>
      </p:sp>
      <p:sp>
        <p:nvSpPr>
          <p:cNvPr id="47" name="Isosceles Triangle 46"/>
          <p:cNvSpPr/>
          <p:nvPr/>
        </p:nvSpPr>
        <p:spPr>
          <a:xfrm rot="12420000">
            <a:off x="3179485" y="2149446"/>
            <a:ext cx="154061" cy="246976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 rot="12420000">
            <a:off x="2301633" y="4126409"/>
            <a:ext cx="154061" cy="246976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/>
          <p:cNvSpPr/>
          <p:nvPr/>
        </p:nvSpPr>
        <p:spPr>
          <a:xfrm rot="12420000">
            <a:off x="1653264" y="4116614"/>
            <a:ext cx="154061" cy="246976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/>
          <p:cNvSpPr/>
          <p:nvPr/>
        </p:nvSpPr>
        <p:spPr>
          <a:xfrm rot="12420000">
            <a:off x="1653264" y="3737994"/>
            <a:ext cx="154061" cy="246976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/>
          <p:cNvSpPr/>
          <p:nvPr/>
        </p:nvSpPr>
        <p:spPr>
          <a:xfrm rot="12420000">
            <a:off x="1653263" y="3316332"/>
            <a:ext cx="154061" cy="246976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/>
          <p:cNvSpPr/>
          <p:nvPr/>
        </p:nvSpPr>
        <p:spPr>
          <a:xfrm rot="12420000">
            <a:off x="1653264" y="2949272"/>
            <a:ext cx="154061" cy="246976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/>
          <p:cNvSpPr/>
          <p:nvPr/>
        </p:nvSpPr>
        <p:spPr>
          <a:xfrm rot="12420000">
            <a:off x="1653263" y="2559533"/>
            <a:ext cx="154061" cy="246976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/>
          <p:cNvSpPr/>
          <p:nvPr/>
        </p:nvSpPr>
        <p:spPr>
          <a:xfrm rot="12420000">
            <a:off x="1653262" y="2149446"/>
            <a:ext cx="154061" cy="246976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/>
          <p:cNvSpPr/>
          <p:nvPr/>
        </p:nvSpPr>
        <p:spPr>
          <a:xfrm rot="12420000">
            <a:off x="3513359" y="3732242"/>
            <a:ext cx="154061" cy="246976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/>
          <p:cNvSpPr/>
          <p:nvPr/>
        </p:nvSpPr>
        <p:spPr>
          <a:xfrm rot="12420000">
            <a:off x="6377572" y="4080974"/>
            <a:ext cx="154061" cy="246976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/>
          <p:cNvSpPr/>
          <p:nvPr/>
        </p:nvSpPr>
        <p:spPr>
          <a:xfrm rot="12420000">
            <a:off x="5658882" y="3316331"/>
            <a:ext cx="154061" cy="246976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Isosceles Triangle 59"/>
          <p:cNvSpPr/>
          <p:nvPr/>
        </p:nvSpPr>
        <p:spPr>
          <a:xfrm rot="12420000">
            <a:off x="6855684" y="2559533"/>
            <a:ext cx="154061" cy="246976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>
            <a:off x="972015" y="5759243"/>
            <a:ext cx="716469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506837" y="4907812"/>
            <a:ext cx="270515" cy="8357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127644" y="5613408"/>
            <a:ext cx="251019" cy="130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704357" y="5604293"/>
            <a:ext cx="251019" cy="130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245426" y="5613408"/>
            <a:ext cx="251019" cy="130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5484894" y="5613408"/>
            <a:ext cx="251019" cy="130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340182" y="5609258"/>
            <a:ext cx="251019" cy="130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006308" y="5609258"/>
            <a:ext cx="251019" cy="130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50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0889" y="319030"/>
            <a:ext cx="7874000" cy="626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Ribosome footprint coverage in </a:t>
            </a:r>
            <a:r>
              <a:rPr lang="en-US" sz="4000" i="1" dirty="0" smtClean="0"/>
              <a:t>P. </a:t>
            </a:r>
            <a:r>
              <a:rPr lang="en-US" sz="4000" i="1" dirty="0" err="1" smtClean="0"/>
              <a:t>aeruginosa</a:t>
            </a:r>
            <a:endParaRPr lang="en-US" sz="2700" dirty="0"/>
          </a:p>
        </p:txBody>
      </p:sp>
      <p:grpSp>
        <p:nvGrpSpPr>
          <p:cNvPr id="2" name="Group 1"/>
          <p:cNvGrpSpPr/>
          <p:nvPr/>
        </p:nvGrpSpPr>
        <p:grpSpPr>
          <a:xfrm>
            <a:off x="0" y="2108751"/>
            <a:ext cx="9144000" cy="2209894"/>
            <a:chOff x="0" y="2108751"/>
            <a:chExt cx="9144000" cy="2209894"/>
          </a:xfrm>
        </p:grpSpPr>
        <p:pic>
          <p:nvPicPr>
            <p:cNvPr id="4" name="Picture 3" descr="RP_examples_short_newcds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08751"/>
              <a:ext cx="9144000" cy="2209894"/>
            </a:xfrm>
            <a:prstGeom prst="rect">
              <a:avLst/>
            </a:prstGeom>
          </p:spPr>
        </p:pic>
        <p:sp>
          <p:nvSpPr>
            <p:cNvPr id="5" name="Title 1"/>
            <p:cNvSpPr txBox="1">
              <a:spLocks/>
            </p:cNvSpPr>
            <p:nvPr/>
          </p:nvSpPr>
          <p:spPr>
            <a:xfrm rot="16200000">
              <a:off x="-105039" y="3129837"/>
              <a:ext cx="1047808" cy="33916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9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dirty="0" smtClean="0"/>
                <a:t># of reads</a:t>
              </a:r>
              <a:endParaRPr lang="en-US" sz="1200" dirty="0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773289" y="4826000"/>
            <a:ext cx="7874000" cy="1225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Example of ribosome footprint coverage in </a:t>
            </a:r>
            <a:r>
              <a:rPr lang="en-US" sz="2400" i="1" dirty="0" smtClean="0"/>
              <a:t>P. </a:t>
            </a:r>
            <a:r>
              <a:rPr lang="en-US" sz="2400" i="1" dirty="0" err="1" smtClean="0"/>
              <a:t>aeruginosa</a:t>
            </a:r>
            <a:r>
              <a:rPr lang="en-US" sz="2400" i="1" dirty="0" smtClean="0"/>
              <a:t> </a:t>
            </a:r>
            <a:r>
              <a:rPr lang="en-US" sz="2400" dirty="0" smtClean="0"/>
              <a:t>PAO1 showing relation with S-profiles, annotated genes and newly identified ORFs.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30792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858" y="1783992"/>
            <a:ext cx="5384800" cy="35661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0889" y="319030"/>
            <a:ext cx="7874000" cy="626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Ribosome footprint coverage by codon position</a:t>
            </a:r>
            <a:endParaRPr lang="en-US" sz="27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0889" y="5456609"/>
            <a:ext cx="7874000" cy="626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/>
              <a:t>Metagene</a:t>
            </a:r>
            <a:r>
              <a:rPr lang="en-US" sz="2800" dirty="0" smtClean="0"/>
              <a:t> analysis of ribosome-footprint coverage </a:t>
            </a:r>
            <a:endParaRPr lang="en-US" sz="1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5193" y="5888929"/>
            <a:ext cx="7874000" cy="626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Coverage is averaged over all genes, relative to the start of translation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16466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70420"/>
            <a:ext cx="9143999" cy="626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Ribosome footprint coverage by codon position: center of reads</a:t>
            </a:r>
            <a:endParaRPr lang="en-US" sz="27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0889" y="5456609"/>
            <a:ext cx="7874000" cy="626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/>
              <a:t>Metagene</a:t>
            </a:r>
            <a:r>
              <a:rPr lang="en-US" sz="2800" dirty="0" smtClean="0"/>
              <a:t> analysis of coverage by read center + 2 </a:t>
            </a:r>
            <a:r>
              <a:rPr lang="en-US" sz="2800" dirty="0" err="1" smtClean="0"/>
              <a:t>nt</a:t>
            </a:r>
            <a:r>
              <a:rPr lang="en-US" sz="2800" dirty="0" smtClean="0"/>
              <a:t> </a:t>
            </a:r>
            <a:endParaRPr lang="en-US" sz="1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5193" y="5888929"/>
            <a:ext cx="7874000" cy="626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Coverage is averaged over all genes, relative to the start of translation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20" y="945700"/>
            <a:ext cx="6847840" cy="458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9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28324"/>
          </a:xfrm>
        </p:spPr>
        <p:txBody>
          <a:bodyPr>
            <a:noAutofit/>
          </a:bodyPr>
          <a:lstStyle/>
          <a:p>
            <a:r>
              <a:rPr lang="en-US" sz="3600" dirty="0" smtClean="0"/>
              <a:t>From gene prediction to genome annotation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67090" y="1403770"/>
            <a:ext cx="8822352" cy="5201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Computational gene </a:t>
            </a:r>
            <a:r>
              <a:rPr lang="en-US" sz="2400" dirty="0" smtClean="0"/>
              <a:t>predictions. E.g., </a:t>
            </a:r>
            <a:r>
              <a:rPr lang="en-US" sz="2400" dirty="0"/>
              <a:t>GeneMark2.5 (</a:t>
            </a:r>
            <a:r>
              <a:rPr lang="en-US" sz="2400" dirty="0" err="1" smtClean="0"/>
              <a:t>Borodovsky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err="1" smtClean="0"/>
              <a:t>McIninch</a:t>
            </a:r>
            <a:r>
              <a:rPr lang="en-US" sz="2400" dirty="0" smtClean="0"/>
              <a:t> 1993), </a:t>
            </a:r>
            <a:r>
              <a:rPr lang="en-US" sz="2400" dirty="0" err="1" smtClean="0"/>
              <a:t>GeneMarkHMM</a:t>
            </a:r>
            <a:r>
              <a:rPr lang="en-US" sz="2400" dirty="0" smtClean="0"/>
              <a:t> (</a:t>
            </a:r>
            <a:r>
              <a:rPr lang="en-US" sz="2400" dirty="0" err="1" smtClean="0"/>
              <a:t>Lukashin</a:t>
            </a:r>
            <a:r>
              <a:rPr lang="en-US" sz="2400" dirty="0" smtClean="0"/>
              <a:t> and </a:t>
            </a:r>
            <a:r>
              <a:rPr lang="en-US" sz="2400" dirty="0" err="1" smtClean="0"/>
              <a:t>Borodovsky</a:t>
            </a:r>
            <a:r>
              <a:rPr lang="en-US" sz="2400" dirty="0" smtClean="0"/>
              <a:t> 1998), Glimmer3.0 (</a:t>
            </a:r>
            <a:r>
              <a:rPr lang="en-US" sz="2400" dirty="0" err="1" smtClean="0"/>
              <a:t>Delcher</a:t>
            </a:r>
            <a:r>
              <a:rPr lang="en-US" sz="2400" dirty="0" smtClean="0"/>
              <a:t> </a:t>
            </a:r>
            <a:r>
              <a:rPr lang="en-US" sz="2400" i="1" dirty="0" smtClean="0"/>
              <a:t>et al.</a:t>
            </a:r>
            <a:r>
              <a:rPr lang="en-US" sz="2400" dirty="0" smtClean="0"/>
              <a:t> 2007), Prodigal (Hyatt </a:t>
            </a:r>
            <a:r>
              <a:rPr lang="en-US" sz="2400" i="1" dirty="0" smtClean="0"/>
              <a:t>et al.</a:t>
            </a:r>
            <a:r>
              <a:rPr lang="en-US" sz="2400" dirty="0" smtClean="0"/>
              <a:t> 2010), etc.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Union of predictions (comprehensive compilation)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Intersection of prediction (robust predictions)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400" dirty="0" smtClean="0"/>
              <a:t>Evolutionary conservation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Annotations modeled on closely-related species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Long-range conservation indicative of functionality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400" dirty="0" smtClean="0"/>
              <a:t>Expression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Microarrays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RNA-</a:t>
            </a:r>
            <a:r>
              <a:rPr lang="en-US" sz="2400" dirty="0" err="1" smtClean="0"/>
              <a:t>seq</a:t>
            </a:r>
            <a:endParaRPr lang="en-US" sz="2400" dirty="0" smtClean="0"/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Proteomics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7908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0889" y="391676"/>
            <a:ext cx="7874000" cy="1162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Translational evidence by ribosome </a:t>
            </a:r>
            <a:r>
              <a:rPr lang="en-US" sz="3200" dirty="0" err="1" smtClean="0"/>
              <a:t>footprinting</a:t>
            </a:r>
            <a:r>
              <a:rPr lang="en-US" sz="3200" dirty="0" smtClean="0"/>
              <a:t> in </a:t>
            </a:r>
            <a:r>
              <a:rPr lang="en-US" sz="3200" i="1" dirty="0" smtClean="0"/>
              <a:t>P. </a:t>
            </a:r>
            <a:r>
              <a:rPr lang="en-US" sz="3200" i="1" dirty="0" err="1" smtClean="0"/>
              <a:t>aeruginosa</a:t>
            </a:r>
            <a:endParaRPr lang="en-US" sz="2000" dirty="0"/>
          </a:p>
        </p:txBody>
      </p:sp>
      <p:pic>
        <p:nvPicPr>
          <p:cNvPr id="7" name="Picture 6" descr="RFP1_groEL_center_read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90" y="2082799"/>
            <a:ext cx="8036956" cy="348432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5354" y="5578307"/>
            <a:ext cx="8285008" cy="1225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Ribosome-footprint read-count patterns identify mRNA translation, translation-initiation sites, and translational pausing.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38720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0889" y="197441"/>
            <a:ext cx="7874000" cy="931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Ribosome-footprint-coverage patterns are robustly reproducible</a:t>
            </a:r>
            <a:endParaRPr lang="en-US" sz="2000" dirty="0"/>
          </a:p>
        </p:txBody>
      </p:sp>
      <p:pic>
        <p:nvPicPr>
          <p:cNvPr id="2" name="Picture 1" descr="RFP12_groEL_center_read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3" y="1868719"/>
            <a:ext cx="8223617" cy="315081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0889" y="5326212"/>
            <a:ext cx="7874000" cy="802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Similar patterns of coverage of </a:t>
            </a:r>
            <a:r>
              <a:rPr lang="en-US" sz="2400" i="1" dirty="0" err="1" smtClean="0"/>
              <a:t>groEL</a:t>
            </a:r>
            <a:r>
              <a:rPr lang="en-US" sz="2400" dirty="0" smtClean="0"/>
              <a:t> observed in independent biological replicates.</a:t>
            </a:r>
            <a:endParaRPr lang="en-US" sz="1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0889" y="6224598"/>
            <a:ext cx="7874000" cy="4236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B50002"/>
                </a:solidFill>
              </a:rPr>
              <a:t>What drives ribosome-footprint coverage patterns? </a:t>
            </a:r>
            <a:endParaRPr lang="en-US" sz="1600" dirty="0">
              <a:solidFill>
                <a:srgbClr val="B500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07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0889" y="319030"/>
            <a:ext cx="7874000" cy="626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N</a:t>
            </a:r>
            <a:r>
              <a:rPr lang="en-US" sz="4000" dirty="0" smtClean="0"/>
              <a:t>ewly </a:t>
            </a:r>
            <a:r>
              <a:rPr lang="en-US" sz="4000" dirty="0" smtClean="0"/>
              <a:t>identified genes in </a:t>
            </a:r>
            <a:r>
              <a:rPr lang="en-US" sz="4000" i="1" dirty="0" smtClean="0"/>
              <a:t>P. </a:t>
            </a:r>
            <a:r>
              <a:rPr lang="en-US" sz="4000" i="1" dirty="0" err="1" smtClean="0"/>
              <a:t>aeruginosa</a:t>
            </a:r>
            <a:endParaRPr lang="en-US" sz="27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99060" y="4032709"/>
            <a:ext cx="3715607" cy="1257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Examples of RFP-based gene discovery in </a:t>
            </a:r>
            <a:r>
              <a:rPr lang="en-US" sz="2000" i="1" dirty="0" smtClean="0"/>
              <a:t>P. </a:t>
            </a:r>
            <a:r>
              <a:rPr lang="en-US" sz="2000" i="1" dirty="0" err="1" smtClean="0"/>
              <a:t>aeruginosa</a:t>
            </a:r>
            <a:r>
              <a:rPr lang="en-US" sz="2000" i="1" dirty="0" smtClean="0"/>
              <a:t> </a:t>
            </a:r>
            <a:r>
              <a:rPr lang="en-US" sz="2000" dirty="0" smtClean="0"/>
              <a:t>PAO1 showing relation with S-profiles and annotated genes.</a:t>
            </a:r>
            <a:endParaRPr lang="en-US" sz="1400" dirty="0"/>
          </a:p>
        </p:txBody>
      </p:sp>
      <p:pic>
        <p:nvPicPr>
          <p:cNvPr id="8" name="Picture 7" descr="Allreads_fig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" y="1257300"/>
            <a:ext cx="5130800" cy="4343400"/>
          </a:xfrm>
          <a:prstGeom prst="rect">
            <a:avLst/>
          </a:prstGeom>
        </p:spPr>
      </p:pic>
      <p:pic>
        <p:nvPicPr>
          <p:cNvPr id="5" name="Picture 4" descr="1889_alternative_star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494" y="1850228"/>
            <a:ext cx="3540163" cy="14913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38028" y="3344622"/>
            <a:ext cx="29838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Helvetica"/>
                <a:cs typeface="Helvetica"/>
              </a:rPr>
              <a:t>Position relative to predicted start of translation</a:t>
            </a:r>
            <a:endParaRPr lang="en-US" sz="105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66851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co_and_UT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2229090"/>
            <a:ext cx="6739965" cy="28494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76" y="471232"/>
            <a:ext cx="89915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Identification of new genes by ribosome-footprint evidence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0889" y="5592771"/>
            <a:ext cx="7874000" cy="802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A new gene is found to be expressed 5’ of the gene </a:t>
            </a:r>
            <a:r>
              <a:rPr lang="en-US" sz="2400" i="1" dirty="0" smtClean="0"/>
              <a:t>eco</a:t>
            </a:r>
            <a:r>
              <a:rPr lang="en-US" sz="2400" dirty="0" smtClean="0"/>
              <a:t> for </a:t>
            </a:r>
            <a:r>
              <a:rPr lang="en-US" sz="2400" dirty="0" err="1" smtClean="0"/>
              <a:t>Ecotin</a:t>
            </a:r>
            <a:r>
              <a:rPr lang="en-US" sz="2400" dirty="0"/>
              <a:t>,</a:t>
            </a:r>
            <a:r>
              <a:rPr lang="en-US" sz="2400" dirty="0" smtClean="0"/>
              <a:t> a protease inhibitor localized to the </a:t>
            </a:r>
            <a:r>
              <a:rPr lang="en-US" sz="2400" dirty="0" err="1" smtClean="0"/>
              <a:t>periplasmic</a:t>
            </a:r>
            <a:r>
              <a:rPr lang="en-US" sz="2400" dirty="0" smtClean="0"/>
              <a:t> space.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05115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ice_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260" y="1029832"/>
            <a:ext cx="6248400" cy="27178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20889" y="197441"/>
            <a:ext cx="7874000" cy="626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Translational evidence for newly identified ORFs</a:t>
            </a:r>
            <a:endParaRPr lang="en-US" sz="2700" dirty="0"/>
          </a:p>
        </p:txBody>
      </p:sp>
      <p:pic>
        <p:nvPicPr>
          <p:cNvPr id="5" name="Picture 4" descr="Nice_hypothetica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3843012"/>
            <a:ext cx="62865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94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0889" y="319030"/>
            <a:ext cx="7874000" cy="626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Scoring RFP expression</a:t>
            </a:r>
            <a:endParaRPr lang="en-US" sz="27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0889" y="5476787"/>
            <a:ext cx="7874000" cy="6266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“Strength” of evidence decreases for poorly translated mRNA.</a:t>
            </a:r>
            <a:endParaRPr lang="en-US" sz="1800" dirty="0"/>
          </a:p>
        </p:txBody>
      </p:sp>
      <p:pic>
        <p:nvPicPr>
          <p:cNvPr id="2" name="Picture 1" descr="275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20" y="1579283"/>
            <a:ext cx="7473669" cy="31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79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0889" y="319030"/>
            <a:ext cx="7874000" cy="626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Scoring RFP expression</a:t>
            </a:r>
            <a:endParaRPr lang="en-US" sz="27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0889" y="5476787"/>
            <a:ext cx="7874000" cy="6266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“Strength” of the evidence of expression is measured by an “Expression Index”.</a:t>
            </a:r>
            <a:endParaRPr lang="en-US" sz="1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780078"/>
              </p:ext>
            </p:extLst>
          </p:nvPr>
        </p:nvGraphicFramePr>
        <p:xfrm>
          <a:off x="4727575" y="1697038"/>
          <a:ext cx="15367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7" name="Equation" r:id="rId3" imgW="635000" imgH="457200" progId="Equation.DSMT4">
                  <p:embed/>
                </p:oleObj>
              </mc:Choice>
              <mc:Fallback>
                <p:oleObj name="Equation" r:id="rId3" imgW="6350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7575" y="1697038"/>
                        <a:ext cx="1536700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737889"/>
              </p:ext>
            </p:extLst>
          </p:nvPr>
        </p:nvGraphicFramePr>
        <p:xfrm>
          <a:off x="440144" y="3233365"/>
          <a:ext cx="430212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8" name="Equation" r:id="rId5" imgW="177800" imgH="228600" progId="Equation.3">
                  <p:embed/>
                </p:oleObj>
              </mc:Choice>
              <mc:Fallback>
                <p:oleObj name="Equation" r:id="rId5" imgW="177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0144" y="3233365"/>
                        <a:ext cx="430212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550864"/>
              </p:ext>
            </p:extLst>
          </p:nvPr>
        </p:nvGraphicFramePr>
        <p:xfrm>
          <a:off x="470306" y="3958919"/>
          <a:ext cx="40005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9" name="Equation" r:id="rId7" imgW="165100" imgH="228600" progId="Equation.3">
                  <p:embed/>
                </p:oleObj>
              </mc:Choice>
              <mc:Fallback>
                <p:oleObj name="Equation" r:id="rId7" imgW="165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0306" y="3958919"/>
                        <a:ext cx="400050" cy="554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0356" y="3255189"/>
            <a:ext cx="6453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: Count of RFP reads in codon positions [-2,+2] / 5;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05166" y="3970677"/>
            <a:ext cx="7943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: Count of RFP reads in codon positions [+8, </a:t>
            </a:r>
            <a:r>
              <a:rPr lang="en-US" sz="2400" dirty="0" err="1" smtClean="0"/>
              <a:t>len</a:t>
            </a:r>
            <a:r>
              <a:rPr lang="en-US" sz="2400" dirty="0" smtClean="0"/>
              <a:t>/2] / (</a:t>
            </a:r>
            <a:r>
              <a:rPr lang="en-US" sz="2400" dirty="0" err="1" smtClean="0"/>
              <a:t>len</a:t>
            </a:r>
            <a:r>
              <a:rPr lang="en-US" sz="2400" dirty="0" smtClean="0"/>
              <a:t>/2 - 8);</a:t>
            </a:r>
            <a:endParaRPr lang="en-US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91135" y="1891145"/>
            <a:ext cx="2664300" cy="626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 smtClean="0"/>
              <a:t>Expression Index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8996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SEAE_Frequency_gene_class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68" y="680803"/>
            <a:ext cx="3112640" cy="2787255"/>
          </a:xfrm>
          <a:prstGeom prst="rect">
            <a:avLst/>
          </a:prstGeom>
        </p:spPr>
      </p:pic>
      <p:pic>
        <p:nvPicPr>
          <p:cNvPr id="6" name="Picture 5" descr="Number_newcds_by_clas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016" y="694313"/>
            <a:ext cx="3902232" cy="268278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-167120"/>
            <a:ext cx="9143999" cy="686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Expression of predicted genes by length and conservation classes</a:t>
            </a:r>
            <a:endParaRPr lang="en-US" sz="18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92572" y="261994"/>
            <a:ext cx="2866335" cy="544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Published annotation</a:t>
            </a:r>
            <a:endParaRPr lang="en-US" sz="14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068764" y="294225"/>
            <a:ext cx="2866335" cy="544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Newly identified ORFs</a:t>
            </a:r>
            <a:endParaRPr lang="en-US" sz="1400" dirty="0"/>
          </a:p>
        </p:txBody>
      </p:sp>
      <p:pic>
        <p:nvPicPr>
          <p:cNvPr id="3" name="Picture 2" descr="Fraction_annotated_high_scoring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06" y="3556412"/>
            <a:ext cx="3070084" cy="2997458"/>
          </a:xfrm>
          <a:prstGeom prst="rect">
            <a:avLst/>
          </a:prstGeom>
        </p:spPr>
      </p:pic>
      <p:pic>
        <p:nvPicPr>
          <p:cNvPr id="4" name="Picture 3" descr="Fraction_new_high_scoring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42" y="3596108"/>
            <a:ext cx="3951006" cy="2957761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" y="6444797"/>
            <a:ext cx="9143999" cy="416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ORFs with Expression Index ≥ 12.0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96637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130283" y="2851544"/>
            <a:ext cx="2404002" cy="6266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0.980</a:t>
            </a:r>
            <a:endParaRPr lang="en-US" sz="2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30283" y="2435194"/>
            <a:ext cx="2404002" cy="511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5,457/5,567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214718" y="3825578"/>
            <a:ext cx="2235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Conserved</a:t>
            </a:r>
            <a:endParaRPr lang="en-US" sz="36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14681" y="3830558"/>
            <a:ext cx="2156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Expressed</a:t>
            </a:r>
            <a:endParaRPr lang="en-US" sz="3600" i="1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290797" y="2851544"/>
            <a:ext cx="2404002" cy="6266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0.576</a:t>
            </a:r>
            <a:endParaRPr lang="en-US" sz="20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290797" y="2435194"/>
            <a:ext cx="2404002" cy="511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3,208/5,567</a:t>
            </a:r>
            <a:endParaRPr lang="en-US" sz="20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34180" y="5680953"/>
            <a:ext cx="8471463" cy="6266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Number and fraction </a:t>
            </a:r>
            <a:r>
              <a:rPr lang="en-US" sz="2800" dirty="0" smtClean="0"/>
              <a:t>of conserved or </a:t>
            </a:r>
            <a:r>
              <a:rPr lang="en-US" sz="2800" dirty="0" smtClean="0"/>
              <a:t>expressed genes of all genes </a:t>
            </a:r>
            <a:r>
              <a:rPr lang="en-US" sz="2800" dirty="0" smtClean="0"/>
              <a:t>annotated </a:t>
            </a:r>
            <a:r>
              <a:rPr lang="en-US" sz="2800" dirty="0" smtClean="0"/>
              <a:t>in </a:t>
            </a:r>
            <a:r>
              <a:rPr lang="en-US" sz="2800" i="1" dirty="0" smtClean="0"/>
              <a:t>P. </a:t>
            </a:r>
            <a:r>
              <a:rPr lang="en-US" sz="2800" i="1" dirty="0" err="1" smtClean="0"/>
              <a:t>aeruginosa</a:t>
            </a:r>
            <a:r>
              <a:rPr lang="en-US" sz="2800" dirty="0" smtClean="0"/>
              <a:t> PAO1</a:t>
            </a:r>
            <a:endParaRPr lang="en-US" sz="18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149300"/>
            <a:ext cx="9143999" cy="995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Conservation and e</a:t>
            </a:r>
            <a:r>
              <a:rPr lang="en-US" sz="3600" dirty="0" smtClean="0"/>
              <a:t>xpression </a:t>
            </a:r>
            <a:r>
              <a:rPr lang="en-US" sz="3600" dirty="0" smtClean="0"/>
              <a:t>of </a:t>
            </a:r>
            <a:r>
              <a:rPr lang="en-US" sz="3600" dirty="0" smtClean="0"/>
              <a:t>genes annotated in </a:t>
            </a:r>
            <a:r>
              <a:rPr lang="en-US" sz="3600" i="1" dirty="0"/>
              <a:t>P</a:t>
            </a:r>
            <a:r>
              <a:rPr lang="en-US" sz="3600" i="1" dirty="0" smtClean="0"/>
              <a:t>seudomonas </a:t>
            </a:r>
            <a:r>
              <a:rPr lang="en-US" sz="3600" i="1" dirty="0" err="1" smtClean="0"/>
              <a:t>aeruginosa</a:t>
            </a:r>
            <a:r>
              <a:rPr lang="en-US" sz="3600" i="1" dirty="0" smtClean="0"/>
              <a:t> </a:t>
            </a:r>
            <a:r>
              <a:rPr lang="en-US" sz="3600" dirty="0" smtClean="0"/>
              <a:t>PAO1</a:t>
            </a:r>
          </a:p>
        </p:txBody>
      </p:sp>
      <p:sp>
        <p:nvSpPr>
          <p:cNvPr id="2" name="Rectangle 1"/>
          <p:cNvSpPr/>
          <p:nvPr/>
        </p:nvSpPr>
        <p:spPr>
          <a:xfrm>
            <a:off x="862272" y="2304946"/>
            <a:ext cx="2963079" cy="1504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934172" y="2300546"/>
            <a:ext cx="2963079" cy="1504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2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action_expressed_venn_diagra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81" y="1203230"/>
            <a:ext cx="7320107" cy="401077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86580"/>
            <a:ext cx="9143999" cy="686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Conservation and e</a:t>
            </a:r>
            <a:r>
              <a:rPr lang="en-US" sz="2800" dirty="0" smtClean="0"/>
              <a:t>xpression </a:t>
            </a:r>
            <a:r>
              <a:rPr lang="en-US" sz="2800" dirty="0" smtClean="0"/>
              <a:t>of predicted </a:t>
            </a:r>
            <a:r>
              <a:rPr lang="en-US" sz="2800" dirty="0" smtClean="0"/>
              <a:t>genes not included in annotations </a:t>
            </a:r>
            <a:r>
              <a:rPr lang="en-US" sz="2800" dirty="0" smtClean="0"/>
              <a:t>by class of </a:t>
            </a:r>
            <a:r>
              <a:rPr lang="en-US" sz="2800" dirty="0" smtClean="0"/>
              <a:t>prediction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4180" y="5806393"/>
            <a:ext cx="8471463" cy="6266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Number and fraction </a:t>
            </a:r>
            <a:r>
              <a:rPr lang="en-US" sz="2400" dirty="0" smtClean="0"/>
              <a:t>of conserved or </a:t>
            </a:r>
            <a:r>
              <a:rPr lang="en-US" sz="2400" dirty="0" smtClean="0"/>
              <a:t>expressed genes of all genes predicted by different sets of predictors in </a:t>
            </a:r>
            <a:r>
              <a:rPr lang="en-US" sz="2400" i="1" dirty="0" smtClean="0"/>
              <a:t>P. </a:t>
            </a:r>
            <a:r>
              <a:rPr lang="en-US" sz="2400" i="1" dirty="0" err="1" smtClean="0"/>
              <a:t>aeruginosa</a:t>
            </a:r>
            <a:r>
              <a:rPr lang="en-US" sz="2400" dirty="0" smtClean="0"/>
              <a:t> PAO1</a:t>
            </a: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1438981" y="2517530"/>
            <a:ext cx="2631949" cy="1372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Picture 2" descr="Venn_diagram_PSEAE_conserv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51" y="1275819"/>
            <a:ext cx="4103476" cy="34870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80157" y="4921657"/>
            <a:ext cx="3084382" cy="292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5305" y="4948260"/>
            <a:ext cx="20070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Conserved</a:t>
            </a:r>
            <a:endParaRPr lang="en-US" sz="32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572748" y="4953240"/>
            <a:ext cx="19368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Expressed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51419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28324"/>
          </a:xfrm>
        </p:spPr>
        <p:txBody>
          <a:bodyPr>
            <a:noAutofit/>
          </a:bodyPr>
          <a:lstStyle/>
          <a:p>
            <a:r>
              <a:rPr lang="en-US" sz="3600" dirty="0" smtClean="0"/>
              <a:t>Missing genes in genome annotation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67090" y="1396600"/>
            <a:ext cx="882235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Extensive conservation analysis of genomic ORFs from 1,300 bacterial chromosomes has revealed conservation </a:t>
            </a:r>
            <a:r>
              <a:rPr lang="en-US" sz="2400" dirty="0"/>
              <a:t>across distantly related </a:t>
            </a:r>
            <a:r>
              <a:rPr lang="en-US" sz="2400" dirty="0" smtClean="0"/>
              <a:t>genomes of 40,000 ORFs </a:t>
            </a:r>
            <a:r>
              <a:rPr lang="en-US" sz="2400" dirty="0"/>
              <a:t>not represented in genome </a:t>
            </a:r>
            <a:r>
              <a:rPr lang="en-US" sz="2400" dirty="0" smtClean="0"/>
              <a:t>annotations (Warren </a:t>
            </a:r>
            <a:r>
              <a:rPr lang="en-US" sz="2400" i="1" dirty="0" smtClean="0"/>
              <a:t>et al.,</a:t>
            </a:r>
            <a:r>
              <a:rPr lang="en-US" sz="2400" dirty="0" smtClean="0"/>
              <a:t> </a:t>
            </a:r>
            <a:r>
              <a:rPr lang="en-US" sz="2400" i="1" dirty="0" smtClean="0"/>
              <a:t>BMC Bioinformatics </a:t>
            </a:r>
            <a:r>
              <a:rPr lang="en-US" sz="2400" dirty="0" smtClean="0"/>
              <a:t>2010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marL="285750" indent="-285750">
              <a:spcBef>
                <a:spcPts val="2400"/>
              </a:spcBef>
              <a:buFont typeface="Arial"/>
              <a:buChar char="•"/>
            </a:pPr>
            <a:r>
              <a:rPr lang="en-US" sz="2400" dirty="0" smtClean="0"/>
              <a:t>More than 52,000 genes </a:t>
            </a:r>
            <a:r>
              <a:rPr lang="en-US" sz="2400" dirty="0"/>
              <a:t>predicted by Glimmer3.0 and not included in </a:t>
            </a:r>
            <a:r>
              <a:rPr lang="en-US" sz="2400" dirty="0" smtClean="0"/>
              <a:t>1,574 bacterial </a:t>
            </a:r>
            <a:r>
              <a:rPr lang="en-US" sz="2400" dirty="0" smtClean="0"/>
              <a:t>chromosome </a:t>
            </a:r>
            <a:r>
              <a:rPr lang="en-US" sz="2400" dirty="0" smtClean="0"/>
              <a:t>annotations are confirmed </a:t>
            </a:r>
            <a:r>
              <a:rPr lang="en-US" sz="2400" dirty="0"/>
              <a:t>by </a:t>
            </a:r>
            <a:r>
              <a:rPr lang="en-US" sz="2400" dirty="0" smtClean="0"/>
              <a:t>evolutionary</a:t>
            </a:r>
            <a:r>
              <a:rPr lang="en-US" sz="2400" dirty="0"/>
              <a:t> </a:t>
            </a:r>
            <a:r>
              <a:rPr lang="en-US" sz="2400" dirty="0" smtClean="0"/>
              <a:t>conservation </a:t>
            </a:r>
            <a:r>
              <a:rPr lang="en-US" sz="2400" dirty="0"/>
              <a:t>and functional </a:t>
            </a:r>
            <a:r>
              <a:rPr lang="en-US" sz="2400" dirty="0" smtClean="0"/>
              <a:t>characterization (Wood </a:t>
            </a:r>
            <a:r>
              <a:rPr lang="en-US" sz="2400" i="1" dirty="0" smtClean="0"/>
              <a:t>et al., Biology Direct </a:t>
            </a:r>
            <a:r>
              <a:rPr lang="en-US" sz="2400" dirty="0" smtClean="0"/>
              <a:t>2012</a:t>
            </a:r>
            <a:r>
              <a:rPr lang="en-US" sz="2400" dirty="0" smtClean="0"/>
              <a:t>)</a:t>
            </a:r>
          </a:p>
          <a:p>
            <a:pPr marL="285750" indent="-285750">
              <a:spcBef>
                <a:spcPts val="2400"/>
              </a:spcBef>
              <a:buFont typeface="Arial"/>
              <a:buChar char="•"/>
            </a:pPr>
            <a:r>
              <a:rPr lang="en-US" sz="2400" dirty="0" smtClean="0"/>
              <a:t>Significant 3-base periodicity identifies more than 68,000 con-served ORFs in annotated inter-genic regions of 2,000 prokaryotic chromosomes (Oden and Brocchieri, </a:t>
            </a:r>
            <a:r>
              <a:rPr lang="en-US" sz="2400" i="1" dirty="0" smtClean="0"/>
              <a:t>Bioinformatics</a:t>
            </a:r>
            <a:r>
              <a:rPr lang="en-US" sz="2400" dirty="0" smtClean="0"/>
              <a:t> 2015)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4482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0353" y="197088"/>
            <a:ext cx="8393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Identification of translation-initiation sites by ribosome-</a:t>
            </a:r>
            <a:r>
              <a:rPr lang="en-US" sz="3200" dirty="0" err="1" smtClean="0"/>
              <a:t>footprinting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70353" y="5256480"/>
            <a:ext cx="8393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Hyothetical</a:t>
            </a:r>
            <a:r>
              <a:rPr lang="en-US" sz="2400" dirty="0" smtClean="0"/>
              <a:t> gene 1889. RFP evidence of translation from alternative start at +600.</a:t>
            </a:r>
            <a:endParaRPr lang="en-US" sz="2400" dirty="0"/>
          </a:p>
        </p:txBody>
      </p:sp>
      <p:pic>
        <p:nvPicPr>
          <p:cNvPr id="5" name="Picture 4" descr="1889_alternative_sta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1744580"/>
            <a:ext cx="62103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" y="343204"/>
            <a:ext cx="9143999" cy="686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Start of translation identification by RFP read accumulation</a:t>
            </a:r>
            <a:endParaRPr lang="en-US" sz="3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812323"/>
              </p:ext>
            </p:extLst>
          </p:nvPr>
        </p:nvGraphicFramePr>
        <p:xfrm>
          <a:off x="1968354" y="2023206"/>
          <a:ext cx="5190321" cy="2121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107"/>
                <a:gridCol w="1730107"/>
                <a:gridCol w="1730107"/>
              </a:tblGrid>
              <a:tr h="7071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Annotated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Newly identified</a:t>
                      </a:r>
                      <a:endParaRPr lang="en-US" dirty="0"/>
                    </a:p>
                  </a:txBody>
                  <a:tcPr anchor="ctr"/>
                </a:tc>
              </a:tr>
              <a:tr h="7071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Same start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85.0%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77.8%</a:t>
                      </a:r>
                      <a:endParaRPr lang="en-US" dirty="0"/>
                    </a:p>
                  </a:txBody>
                  <a:tcPr anchor="ctr"/>
                </a:tc>
              </a:tr>
              <a:tr h="7071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Different start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22.2%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4590" y="5187426"/>
            <a:ext cx="8011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Ribosome footprints confirm the predicted start of translation of 85% of annotated genes, and of 78% of the newly-identified ORFS, among those with evidence of translation.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4472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353" y="5256480"/>
            <a:ext cx="8393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RFP read patterns suggest that translation of </a:t>
            </a:r>
            <a:r>
              <a:rPr lang="en-US" sz="2000" i="1" dirty="0" err="1" smtClean="0"/>
              <a:t>cysH</a:t>
            </a:r>
            <a:r>
              <a:rPr lang="en-US" sz="2000" dirty="0" smtClean="0"/>
              <a:t> [</a:t>
            </a:r>
            <a:r>
              <a:rPr lang="en-US" sz="2000" dirty="0" err="1" smtClean="0"/>
              <a:t>phospho</a:t>
            </a:r>
            <a:r>
              <a:rPr lang="en-US" sz="2000" dirty="0" err="1"/>
              <a:t>-adenylylsulphate</a:t>
            </a:r>
            <a:r>
              <a:rPr lang="en-US" sz="2000" dirty="0"/>
              <a:t> </a:t>
            </a:r>
            <a:r>
              <a:rPr lang="en-US" sz="2000" dirty="0" err="1"/>
              <a:t>reductase</a:t>
            </a:r>
            <a:r>
              <a:rPr lang="en-US" sz="2000" dirty="0"/>
              <a:t> (</a:t>
            </a:r>
            <a:r>
              <a:rPr lang="en-US" sz="2000" dirty="0" smtClean="0"/>
              <a:t>PAPS) </a:t>
            </a:r>
            <a:r>
              <a:rPr lang="en-US" sz="2000" dirty="0" err="1" smtClean="0"/>
              <a:t>reductase</a:t>
            </a:r>
            <a:r>
              <a:rPr lang="en-US" sz="2000" dirty="0"/>
              <a:t>]</a:t>
            </a:r>
            <a:r>
              <a:rPr lang="en-US" sz="2000" dirty="0" smtClean="0"/>
              <a:t> starts 75 nucleotides downstream of the computationally-predicted start</a:t>
            </a:r>
            <a:endParaRPr lang="en-US" sz="2000" dirty="0"/>
          </a:p>
        </p:txBody>
      </p:sp>
      <p:pic>
        <p:nvPicPr>
          <p:cNvPr id="2" name="Picture 1" descr="Alternative_sta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860300"/>
            <a:ext cx="6311900" cy="2654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3848" y="134368"/>
            <a:ext cx="54210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Alternative start of translation?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426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73848" y="71648"/>
            <a:ext cx="54210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Alternative start of translation?</a:t>
            </a:r>
            <a:endParaRPr lang="en-US" sz="3200" dirty="0"/>
          </a:p>
        </p:txBody>
      </p:sp>
      <p:pic>
        <p:nvPicPr>
          <p:cNvPr id="8" name="Picture 7" descr="FliA_Che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623" y="801683"/>
            <a:ext cx="5574553" cy="50977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0811" y="6011406"/>
            <a:ext cx="7612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FliA</a:t>
            </a:r>
            <a:r>
              <a:rPr lang="en-US" sz="2000" dirty="0" smtClean="0"/>
              <a:t>, sigma factor of RNA polymerase for flagellum genes transcription.</a:t>
            </a:r>
          </a:p>
          <a:p>
            <a:r>
              <a:rPr lang="en-US" sz="2000" dirty="0" err="1" smtClean="0"/>
              <a:t>CheY</a:t>
            </a:r>
            <a:r>
              <a:rPr lang="en-US" sz="2000" dirty="0" smtClean="0"/>
              <a:t> is involved in transmission of sensory signal to the </a:t>
            </a:r>
            <a:r>
              <a:rPr lang="en-US" sz="2000" dirty="0" err="1" smtClean="0"/>
              <a:t>flagellal</a:t>
            </a:r>
            <a:r>
              <a:rPr lang="en-US" sz="2000" dirty="0" smtClean="0"/>
              <a:t> motor.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4170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NA-RFP_H2O2_RelRepr_by_clas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09" y="1234092"/>
            <a:ext cx="6675959" cy="516670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20889" y="319030"/>
            <a:ext cx="7874000" cy="7942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Post-transcriptional control of translation after oxidative stress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48363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8" y="551335"/>
            <a:ext cx="1912784" cy="553198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/>
              <a:t>Lab members</a:t>
            </a:r>
            <a:endParaRPr lang="en-US" sz="20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753273"/>
            <a:ext cx="8229600" cy="216488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US" sz="1100" i="1" dirty="0" smtClean="0"/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000" b="1" dirty="0" smtClean="0"/>
              <a:t>Steve Oden </a:t>
            </a:r>
            <a:r>
              <a:rPr lang="en-US" sz="2000" dirty="0" smtClean="0"/>
              <a:t>– Postdoctoral associate. Development of gene finding methods and software, gene content analysis in human and prokaryotes.</a:t>
            </a:r>
            <a:endParaRPr lang="en-US" sz="1100" dirty="0" smtClean="0"/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000" b="1" dirty="0" smtClean="0"/>
              <a:t>Nathan Bird</a:t>
            </a:r>
            <a:r>
              <a:rPr lang="en-US" sz="2000" dirty="0" smtClean="0"/>
              <a:t>– Programmer with </a:t>
            </a:r>
            <a:r>
              <a:rPr lang="en-US" sz="2000" dirty="0" err="1" smtClean="0"/>
              <a:t>Acceleration.com</a:t>
            </a:r>
            <a:r>
              <a:rPr lang="en-US" sz="2000" dirty="0" smtClean="0"/>
              <a:t>.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000" b="1" dirty="0" smtClean="0"/>
              <a:t>Anna </a:t>
            </a:r>
            <a:r>
              <a:rPr lang="en-US" sz="2000" b="1" dirty="0" err="1" smtClean="0"/>
              <a:t>Picca</a:t>
            </a:r>
            <a:r>
              <a:rPr lang="en-US" sz="2000" b="1" dirty="0" smtClean="0"/>
              <a:t> </a:t>
            </a:r>
            <a:r>
              <a:rPr lang="en-US" sz="2000" dirty="0" smtClean="0"/>
              <a:t>– </a:t>
            </a:r>
            <a:r>
              <a:rPr lang="en-US" sz="2000" dirty="0"/>
              <a:t>Postdoctoral associate. RNA-</a:t>
            </a:r>
            <a:r>
              <a:rPr lang="en-US" sz="2000" dirty="0" err="1"/>
              <a:t>seq</a:t>
            </a:r>
            <a:r>
              <a:rPr lang="en-US" sz="2000" dirty="0"/>
              <a:t> and ribosome </a:t>
            </a:r>
            <a:r>
              <a:rPr lang="en-US" sz="2000" dirty="0" smtClean="0"/>
              <a:t>profiling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000" b="1" dirty="0" smtClean="0"/>
              <a:t>Ying </a:t>
            </a:r>
            <a:r>
              <a:rPr lang="en-US" sz="2000" b="1" dirty="0"/>
              <a:t>Zhang </a:t>
            </a:r>
            <a:r>
              <a:rPr lang="en-US" sz="2000" dirty="0"/>
              <a:t>– Postdoctoral associate. RNA-</a:t>
            </a:r>
            <a:r>
              <a:rPr lang="en-US" sz="2000" dirty="0" err="1" smtClean="0"/>
              <a:t>seq</a:t>
            </a: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8167" y="3740173"/>
            <a:ext cx="8229600" cy="1215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Silvia </a:t>
            </a:r>
            <a:r>
              <a:rPr kumimoji="0" lang="en-US" sz="20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Tornaletti</a:t>
            </a:r>
            <a:r>
              <a:rPr lang="en-US" sz="2000" b="1" dirty="0" smtClean="0"/>
              <a:t> </a:t>
            </a:r>
            <a:r>
              <a:rPr lang="en-US" sz="2000" dirty="0" smtClean="0"/>
              <a:t>(UF Dept. of Medicine</a:t>
            </a:r>
            <a:r>
              <a:rPr lang="en-US" sz="2000" dirty="0" smtClean="0"/>
              <a:t>)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RNA biology.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  <a:defRPr/>
            </a:pPr>
            <a:r>
              <a:rPr lang="en-US" sz="2000" b="1" dirty="0" err="1" smtClean="0"/>
              <a:t>Shouguang</a:t>
            </a:r>
            <a:r>
              <a:rPr lang="en-US" sz="2000" b="1" dirty="0" smtClean="0"/>
              <a:t> </a:t>
            </a:r>
            <a:r>
              <a:rPr lang="en-US" sz="2000" b="1" dirty="0"/>
              <a:t>Jin </a:t>
            </a:r>
            <a:r>
              <a:rPr lang="en-US" sz="2000" dirty="0" smtClean="0"/>
              <a:t>(UF Dept. of Molecular </a:t>
            </a:r>
            <a:r>
              <a:rPr lang="en-US" sz="2000" dirty="0"/>
              <a:t>Genetics and Microbiology). </a:t>
            </a:r>
            <a:r>
              <a:rPr lang="en-US" sz="2000" i="1" dirty="0"/>
              <a:t>P. </a:t>
            </a:r>
            <a:r>
              <a:rPr lang="en-US" sz="2000" i="1" dirty="0" err="1" smtClean="0"/>
              <a:t>aeruginosa</a:t>
            </a:r>
            <a:r>
              <a:rPr lang="en-US" sz="2000" dirty="0" smtClean="0"/>
              <a:t> samples and advice</a:t>
            </a:r>
            <a:endParaRPr kumimoji="0" lang="en-US" sz="20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1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0843" y="3289034"/>
            <a:ext cx="1912784" cy="733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Collaborators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29375" y="576"/>
            <a:ext cx="1492958" cy="553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/>
              <a:t>Thanks to</a:t>
            </a:r>
            <a:endParaRPr lang="en-US" sz="2400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0843" y="5801314"/>
            <a:ext cx="8229600" cy="922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Aft>
                <a:spcPts val="900"/>
              </a:spcAft>
              <a:buFont typeface="Arial"/>
              <a:buChar char="•"/>
              <a:defRPr/>
            </a:pPr>
            <a:r>
              <a:rPr lang="en-US" sz="2000" dirty="0"/>
              <a:t>NIH R01 </a:t>
            </a:r>
            <a:r>
              <a:rPr lang="en-US" sz="2000" dirty="0" smtClean="0"/>
              <a:t>GM087485­01A2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/>
              <a:t>MGM, Genetics Institute, College of Medicine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11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73519" y="5341264"/>
            <a:ext cx="2695936" cy="553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Funding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618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777" y="1116344"/>
            <a:ext cx="5976438" cy="492278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49198"/>
            <a:ext cx="8229600" cy="841706"/>
          </a:xfrm>
        </p:spPr>
        <p:txBody>
          <a:bodyPr>
            <a:noAutofit/>
          </a:bodyPr>
          <a:lstStyle/>
          <a:p>
            <a:r>
              <a:rPr lang="en-US" sz="2800" dirty="0" smtClean="0"/>
              <a:t>NPACT and the identification of coding regions by 3-base </a:t>
            </a:r>
            <a:r>
              <a:rPr lang="en-US" sz="2800" dirty="0" smtClean="0"/>
              <a:t>periodicity (http://</a:t>
            </a:r>
            <a:r>
              <a:rPr lang="en-US" sz="2800" dirty="0" err="1" smtClean="0"/>
              <a:t>genome.ufl.edu</a:t>
            </a:r>
            <a:r>
              <a:rPr lang="en-US" sz="2800" dirty="0" smtClean="0"/>
              <a:t>/</a:t>
            </a:r>
            <a:r>
              <a:rPr lang="en-US" sz="2800" dirty="0" err="1" smtClean="0"/>
              <a:t>npact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129403"/>
            <a:ext cx="9144000" cy="645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ORFs not included in gene annotations can be identified by significant 3-base periodicity in the sequence (Oden and Brocchieri 2015, in revision)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2616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28324"/>
          </a:xfrm>
        </p:spPr>
        <p:txBody>
          <a:bodyPr>
            <a:noAutofit/>
          </a:bodyPr>
          <a:lstStyle/>
          <a:p>
            <a:r>
              <a:rPr lang="en-US" sz="3600" dirty="0" smtClean="0"/>
              <a:t>Why are genes missed in genome annotation?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67090" y="1444208"/>
            <a:ext cx="8822352" cy="4585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Missed genes do not depend on date of </a:t>
            </a:r>
            <a:r>
              <a:rPr lang="en-US" sz="2400" dirty="0"/>
              <a:t>annotation </a:t>
            </a:r>
            <a:r>
              <a:rPr lang="en-US" sz="2400" dirty="0" smtClean="0"/>
              <a:t>(</a:t>
            </a:r>
            <a:r>
              <a:rPr lang="en-US" sz="2400" dirty="0"/>
              <a:t>Wood </a:t>
            </a:r>
            <a:r>
              <a:rPr lang="en-US" sz="2400" i="1" dirty="0"/>
              <a:t>et al., Biology Direct </a:t>
            </a:r>
            <a:r>
              <a:rPr lang="en-US" sz="2400" dirty="0"/>
              <a:t>2012</a:t>
            </a:r>
            <a:r>
              <a:rPr lang="en-US" sz="2400" dirty="0" smtClean="0"/>
              <a:t>)</a:t>
            </a:r>
          </a:p>
          <a:p>
            <a:pPr marL="285750" indent="-285750">
              <a:spcBef>
                <a:spcPts val="2400"/>
              </a:spcBef>
              <a:buFont typeface="Arial"/>
              <a:buChar char="•"/>
            </a:pPr>
            <a:r>
              <a:rPr lang="en-US" sz="2400" dirty="0" smtClean="0"/>
              <a:t>Lack of sensitivity of computational gene predictors</a:t>
            </a:r>
          </a:p>
          <a:p>
            <a:pPr marL="285750" indent="-285750">
              <a:spcBef>
                <a:spcPts val="2400"/>
              </a:spcBef>
              <a:buFont typeface="Arial"/>
              <a:buChar char="•"/>
            </a:pPr>
            <a:r>
              <a:rPr lang="en-US" sz="2400" dirty="0" smtClean="0"/>
              <a:t>Lack of consistency among computational gene predictors</a:t>
            </a:r>
          </a:p>
          <a:p>
            <a:pPr marL="285750" indent="-285750">
              <a:spcBef>
                <a:spcPts val="2400"/>
              </a:spcBef>
              <a:buFont typeface="Arial"/>
              <a:buChar char="•"/>
            </a:pPr>
            <a:r>
              <a:rPr lang="en-US" sz="2400" dirty="0" smtClean="0"/>
              <a:t>Lack of specificity of computational gene predictors</a:t>
            </a:r>
          </a:p>
          <a:p>
            <a:pPr marL="285750" indent="-285750">
              <a:spcBef>
                <a:spcPts val="2400"/>
              </a:spcBef>
              <a:buFont typeface="Arial"/>
              <a:buChar char="•"/>
            </a:pPr>
            <a:r>
              <a:rPr lang="en-US" sz="2400" dirty="0" smtClean="0"/>
              <a:t>Stringent criteria (e.g., on consistency or conservation) for acceptance during annotation</a:t>
            </a:r>
          </a:p>
          <a:p>
            <a:pPr marL="285750" indent="-285750">
              <a:spcBef>
                <a:spcPts val="2400"/>
              </a:spcBef>
              <a:buFont typeface="Arial"/>
              <a:buChar char="•"/>
            </a:pPr>
            <a:r>
              <a:rPr lang="en-US" sz="2400" dirty="0" smtClean="0"/>
              <a:t>Problems with the annotation pipelines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5146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28324"/>
          </a:xfrm>
        </p:spPr>
        <p:txBody>
          <a:bodyPr>
            <a:noAutofit/>
          </a:bodyPr>
          <a:lstStyle/>
          <a:p>
            <a:r>
              <a:rPr lang="en-US" sz="3600" dirty="0" smtClean="0"/>
              <a:t>Gene annotation and conservation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18233" y="2696536"/>
            <a:ext cx="788664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Has s</a:t>
            </a:r>
            <a:r>
              <a:rPr lang="en-US" sz="2400" dirty="0" smtClean="0"/>
              <a:t>equence similarity with </a:t>
            </a:r>
            <a:r>
              <a:rPr lang="en-US" sz="2400" dirty="0" smtClean="0"/>
              <a:t>E-value ≤ 1.0E-6.</a:t>
            </a:r>
          </a:p>
          <a:p>
            <a:pPr>
              <a:spcBef>
                <a:spcPts val="600"/>
              </a:spcBef>
            </a:pPr>
            <a:endParaRPr lang="en-US" sz="2400" dirty="0" smtClean="0"/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Is conserved in length: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1/1.2 ≤ [</a:t>
            </a:r>
            <a:r>
              <a:rPr lang="en-US" sz="2400" dirty="0" smtClean="0"/>
              <a:t>length target</a:t>
            </a:r>
            <a:r>
              <a:rPr lang="en-US" sz="2400" dirty="0" smtClean="0"/>
              <a:t>] / [</a:t>
            </a:r>
            <a:r>
              <a:rPr lang="en-US" sz="2400" dirty="0" smtClean="0"/>
              <a:t>length query</a:t>
            </a:r>
            <a:r>
              <a:rPr lang="en-US" sz="2400" dirty="0" smtClean="0"/>
              <a:t>] ≤ 1.2</a:t>
            </a:r>
            <a:endParaRPr lang="en-US" sz="2400" dirty="0" smtClean="0"/>
          </a:p>
          <a:p>
            <a:pPr>
              <a:spcBef>
                <a:spcPts val="600"/>
              </a:spcBef>
            </a:pPr>
            <a:endParaRPr lang="en-US" sz="2400" dirty="0" smtClean="0"/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Is c</a:t>
            </a:r>
            <a:r>
              <a:rPr lang="en-US" sz="2400" dirty="0" smtClean="0"/>
              <a:t>onserved </a:t>
            </a:r>
            <a:r>
              <a:rPr lang="en-US" sz="2400" dirty="0" smtClean="0"/>
              <a:t>across genera or phyla.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50473" y="1714397"/>
            <a:ext cx="6157423" cy="562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/>
              <a:t>We define a gene to be conserved if: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1245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nn_diagram_conserv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32" y="1387058"/>
            <a:ext cx="8678629" cy="338289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7838"/>
            <a:ext cx="8229600" cy="928593"/>
          </a:xfrm>
        </p:spPr>
        <p:txBody>
          <a:bodyPr>
            <a:noAutofit/>
          </a:bodyPr>
          <a:lstStyle/>
          <a:p>
            <a:r>
              <a:rPr lang="en-US" sz="3600" dirty="0" smtClean="0"/>
              <a:t>Conservation by class of prediction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51905" y="5136701"/>
            <a:ext cx="7934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Genes exclusively predicted by one method tend to be less conserved.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Glimmer3.0 predicts substantially more exclusive genes than other methods, of which a greater number but a smaller fraction are conserved.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953000" y="4213166"/>
            <a:ext cx="500529" cy="556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25940" y="4182440"/>
            <a:ext cx="1226042" cy="666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400" i="1" dirty="0" smtClean="0"/>
              <a:t>None</a:t>
            </a:r>
            <a:r>
              <a:rPr lang="en-US" sz="1400" dirty="0" smtClean="0"/>
              <a:t> (NPACT)</a:t>
            </a:r>
          </a:p>
          <a:p>
            <a:pPr algn="ctr">
              <a:lnSpc>
                <a:spcPts val="1600"/>
              </a:lnSpc>
            </a:pPr>
            <a:r>
              <a:rPr lang="en-US" sz="1400" dirty="0" smtClean="0"/>
              <a:t>101,019</a:t>
            </a:r>
          </a:p>
          <a:p>
            <a:pPr algn="ctr">
              <a:lnSpc>
                <a:spcPts val="1200"/>
              </a:lnSpc>
            </a:pPr>
            <a:r>
              <a:rPr lang="en-US" sz="1400" dirty="0" smtClean="0"/>
              <a:t>0.0677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83938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6708"/>
            <a:ext cx="8229600" cy="68430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Gene predictions and periodicity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in </a:t>
            </a:r>
            <a:r>
              <a:rPr lang="en-US" sz="2800" i="1" dirty="0" smtClean="0"/>
              <a:t>Pseudomonas </a:t>
            </a:r>
            <a:r>
              <a:rPr lang="en-US" sz="2800" i="1" dirty="0" err="1" smtClean="0"/>
              <a:t>aeruginosa</a:t>
            </a:r>
            <a:r>
              <a:rPr lang="en-US" sz="2800" dirty="0" smtClean="0"/>
              <a:t> strains</a:t>
            </a:r>
            <a:endParaRPr lang="en-US" sz="2800" dirty="0"/>
          </a:p>
        </p:txBody>
      </p:sp>
      <p:pic>
        <p:nvPicPr>
          <p:cNvPr id="5" name="Picture 4" descr="Four_Venn_diagrams_pseud_NPACT0.0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138" y="806104"/>
            <a:ext cx="62230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4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5150"/>
            <a:ext cx="9144000" cy="629231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4577"/>
            <a:ext cx="9144000" cy="596240"/>
          </a:xfrm>
        </p:spPr>
        <p:txBody>
          <a:bodyPr>
            <a:noAutofit/>
          </a:bodyPr>
          <a:lstStyle/>
          <a:p>
            <a:r>
              <a:rPr lang="en-US" sz="2400" dirty="0" smtClean="0"/>
              <a:t>Experimental evidence of </a:t>
            </a:r>
            <a:r>
              <a:rPr lang="en-US" sz="2400" dirty="0" smtClean="0"/>
              <a:t>expression in </a:t>
            </a:r>
            <a:r>
              <a:rPr lang="en-US" sz="2400" i="1" dirty="0" smtClean="0"/>
              <a:t>P. </a:t>
            </a:r>
            <a:r>
              <a:rPr lang="en-US" sz="2400" i="1" dirty="0" err="1" smtClean="0"/>
              <a:t>aeruginosa</a:t>
            </a:r>
            <a:r>
              <a:rPr lang="en-US" sz="2400" i="1" dirty="0" smtClean="0"/>
              <a:t> </a:t>
            </a:r>
            <a:r>
              <a:rPr lang="en-US" sz="2400" dirty="0" smtClean="0"/>
              <a:t>PAO1: </a:t>
            </a:r>
            <a:r>
              <a:rPr lang="en-US" sz="2400" dirty="0" smtClean="0"/>
              <a:t>RNA-</a:t>
            </a:r>
            <a:r>
              <a:rPr lang="en-US" sz="2400" dirty="0" err="1" smtClean="0"/>
              <a:t>seq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6823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10290</TotalTime>
  <Words>1265</Words>
  <Application>Microsoft Macintosh PowerPoint</Application>
  <PresentationFormat>On-screen Show (4:3)</PresentationFormat>
  <Paragraphs>135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Equation</vt:lpstr>
      <vt:lpstr>PowerPoint Presentation</vt:lpstr>
      <vt:lpstr>From gene prediction to genome annotation</vt:lpstr>
      <vt:lpstr>Missing genes in genome annotation</vt:lpstr>
      <vt:lpstr>NPACT and the identification of coding regions by 3-base periodicity (http://genome.ufl.edu/npact)</vt:lpstr>
      <vt:lpstr>Why are genes missed in genome annotation?</vt:lpstr>
      <vt:lpstr>Gene annotation and conservation</vt:lpstr>
      <vt:lpstr>Conservation by class of prediction</vt:lpstr>
      <vt:lpstr>Gene predictions and periodicity in Pseudomonas aeruginosa strains</vt:lpstr>
      <vt:lpstr>Experimental evidence of expression in P. aeruginosa PAO1: RNA-seq</vt:lpstr>
      <vt:lpstr>PowerPoint Presentation</vt:lpstr>
      <vt:lpstr>What do we learn about gene predictions from transcription in bacteria? Unexpected patterns</vt:lpstr>
      <vt:lpstr>What do we learn about gene predictions from transcription in bacteria? The problem of antisense transcription </vt:lpstr>
      <vt:lpstr>Ribosome footprinting (Ingolia et al, Science 2009)</vt:lpstr>
      <vt:lpstr>Ribosome footprints at initiation sites</vt:lpstr>
      <vt:lpstr>Ribosome footprints at initiation sites</vt:lpstr>
      <vt:lpstr>Ribosome footprints of initiation sites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 members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Luciano Brocchieri</dc:creator>
  <cp:lastModifiedBy>Luciano Brocchieri</cp:lastModifiedBy>
  <cp:revision>457</cp:revision>
  <cp:lastPrinted>2014-04-17T15:59:15Z</cp:lastPrinted>
  <dcterms:created xsi:type="dcterms:W3CDTF">2012-03-12T17:46:13Z</dcterms:created>
  <dcterms:modified xsi:type="dcterms:W3CDTF">2015-09-22T13:45:07Z</dcterms:modified>
</cp:coreProperties>
</file>