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79" r:id="rId2"/>
    <p:sldId id="380" r:id="rId3"/>
    <p:sldId id="357" r:id="rId4"/>
    <p:sldId id="358" r:id="rId5"/>
    <p:sldId id="378" r:id="rId6"/>
    <p:sldId id="361" r:id="rId7"/>
    <p:sldId id="365" r:id="rId8"/>
    <p:sldId id="374" r:id="rId9"/>
    <p:sldId id="336" r:id="rId10"/>
    <p:sldId id="338" r:id="rId11"/>
    <p:sldId id="376" r:id="rId12"/>
    <p:sldId id="375" r:id="rId13"/>
    <p:sldId id="373" r:id="rId14"/>
    <p:sldId id="342" r:id="rId15"/>
    <p:sldId id="343" r:id="rId16"/>
    <p:sldId id="344" r:id="rId17"/>
    <p:sldId id="345" r:id="rId18"/>
    <p:sldId id="368" r:id="rId19"/>
    <p:sldId id="369" r:id="rId20"/>
    <p:sldId id="346" r:id="rId21"/>
    <p:sldId id="347" r:id="rId22"/>
    <p:sldId id="366" r:id="rId23"/>
    <p:sldId id="367" r:id="rId24"/>
    <p:sldId id="370" r:id="rId25"/>
    <p:sldId id="371" r:id="rId26"/>
    <p:sldId id="363" r:id="rId27"/>
    <p:sldId id="296" r:id="rId28"/>
    <p:sldId id="38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E19"/>
    <a:srgbClr val="000099"/>
    <a:srgbClr val="0000FF"/>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6" autoAdjust="0"/>
    <p:restoredTop sz="94619"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xz075000\Documents\Meetings\2015%20meeting\Metabolomic\cycT%20Data%204-13\Cyc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xz075000\Documents\Meetings\2015%20meeting\Metabolomic\cycT%20Data%204-13\CycT%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xz075000\Documents\Meetings\2015%20meeting\Metabolomic\cycT%20Data%204-13\CycT%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xz075000\Documents\Meetings\2015%20meeting\Metabolomic\cycT%20Data%204-13\CycT%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xz075000\Documents\Meetings\2015%20meeting\Metabolomic\cycT%20Data%204-13\Cyc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H1395</a:t>
            </a:r>
          </a:p>
        </c:rich>
      </c:tx>
    </c:title>
    <c:plotArea>
      <c:layout>
        <c:manualLayout>
          <c:layoutTarget val="inner"/>
          <c:xMode val="edge"/>
          <c:yMode val="edge"/>
          <c:x val="0.13063003501908296"/>
          <c:y val="6.3259857560784782E-2"/>
          <c:w val="0.76579462001689247"/>
          <c:h val="0.84281388895155984"/>
        </c:manualLayout>
      </c:layout>
      <c:barChart>
        <c:barDir val="col"/>
        <c:grouping val="clustered"/>
        <c:ser>
          <c:idx val="0"/>
          <c:order val="0"/>
          <c:tx>
            <c:strRef>
              <c:f>'Growth assay'!$P$14</c:f>
              <c:strCache>
                <c:ptCount val="1"/>
                <c:pt idx="0">
                  <c:v>None</c:v>
                </c:pt>
              </c:strCache>
            </c:strRef>
          </c:tx>
          <c:spPr>
            <a:solidFill>
              <a:schemeClr val="tx1">
                <a:lumMod val="85000"/>
                <a:lumOff val="15000"/>
              </a:schemeClr>
            </a:solidFill>
            <a:ln>
              <a:solidFill>
                <a:schemeClr val="tx1">
                  <a:lumMod val="95000"/>
                  <a:lumOff val="5000"/>
                </a:schemeClr>
              </a:solidFill>
            </a:ln>
          </c:spPr>
          <c:errBars>
            <c:errBarType val="both"/>
            <c:errValType val="cust"/>
            <c:plus>
              <c:numRef>
                <c:f>('Growth assay'!$R$14,'Growth assay'!$U$14,'Growth assay'!$X$14)</c:f>
                <c:numCache>
                  <c:formatCode>General</c:formatCode>
                  <c:ptCount val="3"/>
                  <c:pt idx="0">
                    <c:v>6.4131245339298886</c:v>
                  </c:pt>
                  <c:pt idx="1">
                    <c:v>11.32277034144597</c:v>
                  </c:pt>
                  <c:pt idx="2">
                    <c:v>7.3446463060760099</c:v>
                  </c:pt>
                </c:numCache>
              </c:numRef>
            </c:plus>
            <c:minus>
              <c:numRef>
                <c:f>('Growth assay'!$R$14,'Growth assay'!$U$14,'Growth assay'!$X$14)</c:f>
                <c:numCache>
                  <c:formatCode>General</c:formatCode>
                  <c:ptCount val="3"/>
                  <c:pt idx="0">
                    <c:v>6.4131245339298886</c:v>
                  </c:pt>
                  <c:pt idx="1">
                    <c:v>11.32277034144597</c:v>
                  </c:pt>
                  <c:pt idx="2">
                    <c:v>7.3446463060760099</c:v>
                  </c:pt>
                </c:numCache>
              </c:numRef>
            </c:minus>
          </c:errBars>
          <c:cat>
            <c:strRef>
              <c:f>('Growth assay'!$A$4,'Growth assay'!$A$10,'Growth assay'!$A$15)</c:f>
              <c:strCache>
                <c:ptCount val="3"/>
                <c:pt idx="0">
                  <c:v>Day 2</c:v>
                </c:pt>
                <c:pt idx="1">
                  <c:v>Day 4</c:v>
                </c:pt>
                <c:pt idx="2">
                  <c:v>Day 6</c:v>
                </c:pt>
              </c:strCache>
            </c:strRef>
          </c:cat>
          <c:val>
            <c:numRef>
              <c:f>('Growth assay'!$Q$14,'Growth assay'!$T$14,'Growth assay'!$W$14)</c:f>
              <c:numCache>
                <c:formatCode>0.00</c:formatCode>
                <c:ptCount val="3"/>
                <c:pt idx="0">
                  <c:v>100</c:v>
                </c:pt>
                <c:pt idx="1">
                  <c:v>100</c:v>
                </c:pt>
                <c:pt idx="2">
                  <c:v>100</c:v>
                </c:pt>
              </c:numCache>
            </c:numRef>
          </c:val>
        </c:ser>
        <c:ser>
          <c:idx val="1"/>
          <c:order val="1"/>
          <c:tx>
            <c:strRef>
              <c:f>'Growth assay'!$P$15</c:f>
              <c:strCache>
                <c:ptCount val="1"/>
                <c:pt idx="0">
                  <c:v>CycT (10uM)</c:v>
                </c:pt>
              </c:strCache>
            </c:strRef>
          </c:tx>
          <c:spPr>
            <a:solidFill>
              <a:schemeClr val="tx2">
                <a:lumMod val="60000"/>
                <a:lumOff val="40000"/>
              </a:schemeClr>
            </a:solidFill>
            <a:ln>
              <a:solidFill>
                <a:schemeClr val="tx1">
                  <a:lumMod val="95000"/>
                  <a:lumOff val="5000"/>
                </a:schemeClr>
              </a:solidFill>
            </a:ln>
          </c:spPr>
          <c:errBars>
            <c:errBarType val="both"/>
            <c:errValType val="cust"/>
            <c:plus>
              <c:numRef>
                <c:f>('Growth assay'!$R$15,'Growth assay'!$U$15,'Growth assay'!$X$15)</c:f>
                <c:numCache>
                  <c:formatCode>General</c:formatCode>
                  <c:ptCount val="3"/>
                  <c:pt idx="0">
                    <c:v>2.2371364653243879</c:v>
                  </c:pt>
                  <c:pt idx="1">
                    <c:v>1.9198691194707618</c:v>
                  </c:pt>
                  <c:pt idx="2">
                    <c:v>3.4655097645680941</c:v>
                  </c:pt>
                </c:numCache>
              </c:numRef>
            </c:plus>
            <c:minus>
              <c:numRef>
                <c:f>('Growth assay'!$R$15,'Growth assay'!$U$15,'Growth assay'!$X$15)</c:f>
                <c:numCache>
                  <c:formatCode>General</c:formatCode>
                  <c:ptCount val="3"/>
                  <c:pt idx="0">
                    <c:v>2.2371364653243879</c:v>
                  </c:pt>
                  <c:pt idx="1">
                    <c:v>1.9198691194707618</c:v>
                  </c:pt>
                  <c:pt idx="2">
                    <c:v>3.4655097645680941</c:v>
                  </c:pt>
                </c:numCache>
              </c:numRef>
            </c:minus>
          </c:errBars>
          <c:cat>
            <c:strRef>
              <c:f>('Growth assay'!$A$4,'Growth assay'!$A$10,'Growth assay'!$A$15)</c:f>
              <c:strCache>
                <c:ptCount val="3"/>
                <c:pt idx="0">
                  <c:v>Day 2</c:v>
                </c:pt>
                <c:pt idx="1">
                  <c:v>Day 4</c:v>
                </c:pt>
                <c:pt idx="2">
                  <c:v>Day 6</c:v>
                </c:pt>
              </c:strCache>
            </c:strRef>
          </c:cat>
          <c:val>
            <c:numRef>
              <c:f>('Growth assay'!$Q$15,'Growth assay'!$T$15,'Growth assay'!$W$15)</c:f>
              <c:numCache>
                <c:formatCode>0.00</c:formatCode>
                <c:ptCount val="3"/>
                <c:pt idx="0">
                  <c:v>38.4</c:v>
                </c:pt>
                <c:pt idx="1">
                  <c:v>19.134615384615408</c:v>
                </c:pt>
                <c:pt idx="2">
                  <c:v>24.109589041095887</c:v>
                </c:pt>
              </c:numCache>
            </c:numRef>
          </c:val>
        </c:ser>
        <c:ser>
          <c:idx val="2"/>
          <c:order val="2"/>
          <c:tx>
            <c:strRef>
              <c:f>'Growth assay'!$P$16</c:f>
              <c:strCache>
                <c:ptCount val="1"/>
                <c:pt idx="0">
                  <c:v>CycT (25uM)</c:v>
                </c:pt>
              </c:strCache>
            </c:strRef>
          </c:tx>
          <c:spPr>
            <a:solidFill>
              <a:schemeClr val="accent3">
                <a:lumMod val="75000"/>
              </a:schemeClr>
            </a:solidFill>
            <a:ln>
              <a:solidFill>
                <a:schemeClr val="tx1">
                  <a:lumMod val="95000"/>
                  <a:lumOff val="5000"/>
                </a:schemeClr>
              </a:solidFill>
            </a:ln>
          </c:spPr>
          <c:errBars>
            <c:errBarType val="both"/>
            <c:errValType val="cust"/>
            <c:plus>
              <c:numRef>
                <c:f>('Growth assay'!$R$16,'Growth assay'!$U$16,'Growth assay'!$X$16)</c:f>
                <c:numCache>
                  <c:formatCode>General</c:formatCode>
                  <c:ptCount val="3"/>
                  <c:pt idx="0">
                    <c:v>3.6532285500122139</c:v>
                  </c:pt>
                  <c:pt idx="1">
                    <c:v>1.4164346021784822</c:v>
                  </c:pt>
                  <c:pt idx="2">
                    <c:v>0.908664326124768</c:v>
                  </c:pt>
                </c:numCache>
              </c:numRef>
            </c:plus>
            <c:minus>
              <c:numRef>
                <c:f>('Growth assay'!$R$16,'Growth assay'!$U$16,'Growth assay'!$X$16)</c:f>
                <c:numCache>
                  <c:formatCode>General</c:formatCode>
                  <c:ptCount val="3"/>
                  <c:pt idx="0">
                    <c:v>3.6532285500122139</c:v>
                  </c:pt>
                  <c:pt idx="1">
                    <c:v>1.4164346021784822</c:v>
                  </c:pt>
                  <c:pt idx="2">
                    <c:v>0.908664326124768</c:v>
                  </c:pt>
                </c:numCache>
              </c:numRef>
            </c:minus>
          </c:errBars>
          <c:cat>
            <c:strRef>
              <c:f>('Growth assay'!$A$4,'Growth assay'!$A$10,'Growth assay'!$A$15)</c:f>
              <c:strCache>
                <c:ptCount val="3"/>
                <c:pt idx="0">
                  <c:v>Day 2</c:v>
                </c:pt>
                <c:pt idx="1">
                  <c:v>Day 4</c:v>
                </c:pt>
                <c:pt idx="2">
                  <c:v>Day 6</c:v>
                </c:pt>
              </c:strCache>
            </c:strRef>
          </c:cat>
          <c:val>
            <c:numRef>
              <c:f>('Growth assay'!$Q$16,'Growth assay'!$T$16,'Growth assay'!$W$16)</c:f>
              <c:numCache>
                <c:formatCode>0.00</c:formatCode>
                <c:ptCount val="3"/>
                <c:pt idx="0">
                  <c:v>23.86</c:v>
                </c:pt>
                <c:pt idx="1">
                  <c:v>2.6442307692307709</c:v>
                </c:pt>
                <c:pt idx="2">
                  <c:v>2.6027397260273997</c:v>
                </c:pt>
              </c:numCache>
            </c:numRef>
          </c:val>
        </c:ser>
        <c:axId val="73973120"/>
        <c:axId val="73979008"/>
      </c:barChart>
      <c:catAx>
        <c:axId val="73973120"/>
        <c:scaling>
          <c:orientation val="minMax"/>
        </c:scaling>
        <c:axPos val="b"/>
        <c:numFmt formatCode="General" sourceLinked="1"/>
        <c:tickLblPos val="nextTo"/>
        <c:txPr>
          <a:bodyPr/>
          <a:lstStyle/>
          <a:p>
            <a:pPr>
              <a:defRPr sz="1200" b="1"/>
            </a:pPr>
            <a:endParaRPr lang="en-US"/>
          </a:p>
        </c:txPr>
        <c:crossAx val="73979008"/>
        <c:crosses val="autoZero"/>
        <c:auto val="1"/>
        <c:lblAlgn val="ctr"/>
        <c:lblOffset val="100"/>
      </c:catAx>
      <c:valAx>
        <c:axId val="73979008"/>
        <c:scaling>
          <c:orientation val="minMax"/>
        </c:scaling>
        <c:axPos val="l"/>
        <c:title>
          <c:tx>
            <c:rich>
              <a:bodyPr rot="-5400000" vert="horz"/>
              <a:lstStyle/>
              <a:p>
                <a:pPr>
                  <a:defRPr/>
                </a:pPr>
                <a:r>
                  <a:rPr lang="en-US" sz="1600" dirty="0"/>
                  <a:t>% Live Cells</a:t>
                </a:r>
              </a:p>
            </c:rich>
          </c:tx>
        </c:title>
        <c:numFmt formatCode="0" sourceLinked="0"/>
        <c:tickLblPos val="nextTo"/>
        <c:txPr>
          <a:bodyPr/>
          <a:lstStyle/>
          <a:p>
            <a:pPr>
              <a:defRPr sz="1400"/>
            </a:pPr>
            <a:endParaRPr lang="en-US"/>
          </a:p>
        </c:txPr>
        <c:crossAx val="73973120"/>
        <c:crosses val="autoZero"/>
        <c:crossBetween val="between"/>
      </c:valAx>
    </c:plotArea>
    <c:legend>
      <c:legendPos val="r"/>
      <c:layout>
        <c:manualLayout>
          <c:xMode val="edge"/>
          <c:yMode val="edge"/>
          <c:x val="0.77678057638421627"/>
          <c:y val="3.3656369876842313E-2"/>
          <c:w val="0.19671180267476504"/>
          <c:h val="0.16345615451914708"/>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latin typeface="Times New Roman" pitchFamily="18" charset="0"/>
                <a:cs typeface="Times New Roman" pitchFamily="18" charset="0"/>
              </a:defRPr>
            </a:pPr>
            <a:r>
              <a:rPr lang="en-US" sz="1400" dirty="0">
                <a:latin typeface="Times New Roman" pitchFamily="18" charset="0"/>
                <a:cs typeface="Times New Roman" pitchFamily="18" charset="0"/>
              </a:rPr>
              <a:t>HCC</a:t>
            </a:r>
          </a:p>
        </c:rich>
      </c:tx>
      <c:layout>
        <c:manualLayout>
          <c:xMode val="edge"/>
          <c:yMode val="edge"/>
          <c:x val="0.45191186922530313"/>
          <c:y val="5.6939501779359199E-2"/>
        </c:manualLayout>
      </c:layout>
    </c:title>
    <c:plotArea>
      <c:layout/>
      <c:barChart>
        <c:barDir val="col"/>
        <c:grouping val="clustered"/>
        <c:ser>
          <c:idx val="0"/>
          <c:order val="0"/>
          <c:spPr>
            <a:solidFill>
              <a:schemeClr val="bg1">
                <a:lumMod val="50000"/>
              </a:schemeClr>
            </a:solidFill>
            <a:ln>
              <a:solidFill>
                <a:schemeClr val="tx1">
                  <a:lumMod val="95000"/>
                  <a:lumOff val="5000"/>
                </a:schemeClr>
              </a:solidFill>
            </a:ln>
          </c:spPr>
          <c:errBars>
            <c:errBarType val="both"/>
            <c:errValType val="cust"/>
            <c:plus>
              <c:numRef>
                <c:f>'O2 Consumption'!$P$6:$P$9</c:f>
                <c:numCache>
                  <c:formatCode>General</c:formatCode>
                  <c:ptCount val="4"/>
                  <c:pt idx="0">
                    <c:v>0.34</c:v>
                  </c:pt>
                  <c:pt idx="1">
                    <c:v>0.11</c:v>
                  </c:pt>
                  <c:pt idx="2">
                    <c:v>0.05</c:v>
                  </c:pt>
                  <c:pt idx="3">
                    <c:v>3.0000000000000002E-2</c:v>
                  </c:pt>
                </c:numCache>
              </c:numRef>
            </c:plus>
            <c:minus>
              <c:numRef>
                <c:f>'O2 Consumption'!$P$6:$P$9</c:f>
                <c:numCache>
                  <c:formatCode>General</c:formatCode>
                  <c:ptCount val="4"/>
                  <c:pt idx="0">
                    <c:v>0.34</c:v>
                  </c:pt>
                  <c:pt idx="1">
                    <c:v>0.11</c:v>
                  </c:pt>
                  <c:pt idx="2">
                    <c:v>0.05</c:v>
                  </c:pt>
                  <c:pt idx="3">
                    <c:v>3.0000000000000002E-2</c:v>
                  </c:pt>
                </c:numCache>
              </c:numRef>
            </c:minus>
          </c:errBars>
          <c:cat>
            <c:strRef>
              <c:f>'O2 Consumption'!$E$6:$E$9</c:f>
              <c:strCache>
                <c:ptCount val="4"/>
                <c:pt idx="0">
                  <c:v>None</c:v>
                </c:pt>
                <c:pt idx="1">
                  <c:v>No Glucose</c:v>
                </c:pt>
                <c:pt idx="2">
                  <c:v>No Glutamine</c:v>
                </c:pt>
                <c:pt idx="3">
                  <c:v>CycT</c:v>
                </c:pt>
              </c:strCache>
            </c:strRef>
          </c:cat>
          <c:val>
            <c:numRef>
              <c:f>'O2 Consumption'!$G$6:$G$9</c:f>
              <c:numCache>
                <c:formatCode>0.00</c:formatCode>
                <c:ptCount val="4"/>
                <c:pt idx="0">
                  <c:v>1.8900000000000001</c:v>
                </c:pt>
                <c:pt idx="1">
                  <c:v>2.9561999999999982</c:v>
                </c:pt>
                <c:pt idx="2">
                  <c:v>0.76000000000000023</c:v>
                </c:pt>
                <c:pt idx="3">
                  <c:v>0.62000000000000022</c:v>
                </c:pt>
              </c:numCache>
            </c:numRef>
          </c:val>
        </c:ser>
        <c:gapWidth val="117"/>
        <c:overlap val="-95"/>
        <c:axId val="74979968"/>
        <c:axId val="75002240"/>
      </c:barChart>
      <c:catAx>
        <c:axId val="74979968"/>
        <c:scaling>
          <c:orientation val="minMax"/>
        </c:scaling>
        <c:axPos val="b"/>
        <c:tickLblPos val="nextTo"/>
        <c:txPr>
          <a:bodyPr/>
          <a:lstStyle/>
          <a:p>
            <a:pPr>
              <a:defRPr sz="1100" b="1">
                <a:latin typeface="Times New Roman" pitchFamily="18" charset="0"/>
                <a:cs typeface="Times New Roman" pitchFamily="18" charset="0"/>
              </a:defRPr>
            </a:pPr>
            <a:endParaRPr lang="en-US"/>
          </a:p>
        </c:txPr>
        <c:crossAx val="75002240"/>
        <c:crosses val="autoZero"/>
        <c:auto val="1"/>
        <c:lblAlgn val="ctr"/>
        <c:lblOffset val="100"/>
      </c:catAx>
      <c:valAx>
        <c:axId val="75002240"/>
        <c:scaling>
          <c:orientation val="minMax"/>
          <c:max val="6"/>
          <c:min val="0"/>
        </c:scaling>
        <c:axPos val="l"/>
        <c:title>
          <c:tx>
            <c:rich>
              <a:bodyPr rot="-5400000" vert="horz"/>
              <a:lstStyle/>
              <a:p>
                <a:pPr>
                  <a:defRPr sz="1200">
                    <a:latin typeface="Times New Roman" pitchFamily="18" charset="0"/>
                    <a:cs typeface="Times New Roman" pitchFamily="18" charset="0"/>
                  </a:defRPr>
                </a:pPr>
                <a:r>
                  <a:rPr lang="en-US" sz="1200" dirty="0">
                    <a:latin typeface="Times New Roman" pitchFamily="18" charset="0"/>
                    <a:cs typeface="Times New Roman" pitchFamily="18" charset="0"/>
                  </a:rPr>
                  <a:t>OCR (nmol/min)</a:t>
                </a:r>
              </a:p>
            </c:rich>
          </c:tx>
          <c:layout>
            <c:manualLayout>
              <c:xMode val="edge"/>
              <c:yMode val="edge"/>
              <c:x val="1.5117207770232201E-2"/>
              <c:y val="0.240143374148716"/>
            </c:manualLayout>
          </c:layout>
        </c:title>
        <c:numFmt formatCode="0" sourceLinked="0"/>
        <c:tickLblPos val="nextTo"/>
        <c:txPr>
          <a:bodyPr/>
          <a:lstStyle/>
          <a:p>
            <a:pPr>
              <a:defRPr sz="1400" b="0">
                <a:latin typeface="Times New Roman" pitchFamily="18" charset="0"/>
                <a:cs typeface="Times New Roman" pitchFamily="18" charset="0"/>
              </a:defRPr>
            </a:pPr>
            <a:endParaRPr lang="en-US"/>
          </a:p>
        </c:txPr>
        <c:crossAx val="7497996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latin typeface="Times New Roman" pitchFamily="18" charset="0"/>
                <a:cs typeface="Times New Roman" pitchFamily="18" charset="0"/>
              </a:defRPr>
            </a:pPr>
            <a:r>
              <a:rPr lang="en-US" sz="1400" dirty="0">
                <a:latin typeface="Times New Roman" pitchFamily="18" charset="0"/>
                <a:cs typeface="Times New Roman" pitchFamily="18" charset="0"/>
              </a:rPr>
              <a:t>A549</a:t>
            </a:r>
          </a:p>
        </c:rich>
      </c:tx>
      <c:layout>
        <c:manualLayout>
          <c:xMode val="edge"/>
          <c:yMode val="edge"/>
          <c:x val="0.45191186922530313"/>
          <c:y val="5.6939501779359199E-2"/>
        </c:manualLayout>
      </c:layout>
    </c:title>
    <c:plotArea>
      <c:layout/>
      <c:barChart>
        <c:barDir val="col"/>
        <c:grouping val="clustered"/>
        <c:ser>
          <c:idx val="0"/>
          <c:order val="0"/>
          <c:spPr>
            <a:solidFill>
              <a:schemeClr val="bg1">
                <a:lumMod val="50000"/>
              </a:schemeClr>
            </a:solidFill>
            <a:ln>
              <a:solidFill>
                <a:schemeClr val="tx1">
                  <a:lumMod val="95000"/>
                  <a:lumOff val="5000"/>
                </a:schemeClr>
              </a:solidFill>
            </a:ln>
          </c:spPr>
          <c:errBars>
            <c:errBarType val="both"/>
            <c:errValType val="cust"/>
            <c:plus>
              <c:numRef>
                <c:f>'O2 Consumption'!$Q$6:$Q$9</c:f>
                <c:numCache>
                  <c:formatCode>General</c:formatCode>
                  <c:ptCount val="4"/>
                  <c:pt idx="0">
                    <c:v>0.13</c:v>
                  </c:pt>
                  <c:pt idx="1">
                    <c:v>4.0000000000000015E-2</c:v>
                  </c:pt>
                  <c:pt idx="2">
                    <c:v>9.0000000000000024E-2</c:v>
                  </c:pt>
                  <c:pt idx="3">
                    <c:v>8.0000000000000029E-2</c:v>
                  </c:pt>
                </c:numCache>
              </c:numRef>
            </c:plus>
            <c:minus>
              <c:numRef>
                <c:f>'O2 Consumption'!$Q$6:$Q$9</c:f>
                <c:numCache>
                  <c:formatCode>General</c:formatCode>
                  <c:ptCount val="4"/>
                  <c:pt idx="0">
                    <c:v>0.13</c:v>
                  </c:pt>
                  <c:pt idx="1">
                    <c:v>4.0000000000000015E-2</c:v>
                  </c:pt>
                  <c:pt idx="2">
                    <c:v>9.0000000000000024E-2</c:v>
                  </c:pt>
                  <c:pt idx="3">
                    <c:v>8.0000000000000029E-2</c:v>
                  </c:pt>
                </c:numCache>
              </c:numRef>
            </c:minus>
          </c:errBars>
          <c:cat>
            <c:strRef>
              <c:f>'O2 Consumption'!$E$6:$E$9</c:f>
              <c:strCache>
                <c:ptCount val="4"/>
                <c:pt idx="0">
                  <c:v>None</c:v>
                </c:pt>
                <c:pt idx="1">
                  <c:v>No Glucose</c:v>
                </c:pt>
                <c:pt idx="2">
                  <c:v>No Glutamine</c:v>
                </c:pt>
                <c:pt idx="3">
                  <c:v>CycT</c:v>
                </c:pt>
              </c:strCache>
            </c:strRef>
          </c:cat>
          <c:val>
            <c:numRef>
              <c:f>'O2 Consumption'!$H$6:$H$9</c:f>
              <c:numCache>
                <c:formatCode>0.00</c:formatCode>
                <c:ptCount val="4"/>
                <c:pt idx="0">
                  <c:v>1.9700000000000004</c:v>
                </c:pt>
                <c:pt idx="1">
                  <c:v>3.1319999999999997</c:v>
                </c:pt>
                <c:pt idx="2">
                  <c:v>0.86100000000000021</c:v>
                </c:pt>
                <c:pt idx="3">
                  <c:v>0.96000000000000019</c:v>
                </c:pt>
              </c:numCache>
            </c:numRef>
          </c:val>
        </c:ser>
        <c:gapWidth val="117"/>
        <c:overlap val="-95"/>
        <c:axId val="74056448"/>
        <c:axId val="74057984"/>
      </c:barChart>
      <c:catAx>
        <c:axId val="74056448"/>
        <c:scaling>
          <c:orientation val="minMax"/>
        </c:scaling>
        <c:axPos val="b"/>
        <c:tickLblPos val="nextTo"/>
        <c:txPr>
          <a:bodyPr/>
          <a:lstStyle/>
          <a:p>
            <a:pPr>
              <a:defRPr sz="1100" b="1">
                <a:latin typeface="Times New Roman" pitchFamily="18" charset="0"/>
                <a:cs typeface="Times New Roman" pitchFamily="18" charset="0"/>
              </a:defRPr>
            </a:pPr>
            <a:endParaRPr lang="en-US"/>
          </a:p>
        </c:txPr>
        <c:crossAx val="74057984"/>
        <c:crosses val="autoZero"/>
        <c:auto val="1"/>
        <c:lblAlgn val="ctr"/>
        <c:lblOffset val="100"/>
      </c:catAx>
      <c:valAx>
        <c:axId val="74057984"/>
        <c:scaling>
          <c:orientation val="minMax"/>
          <c:max val="6"/>
          <c:min val="0"/>
        </c:scaling>
        <c:axPos val="l"/>
        <c:title>
          <c:tx>
            <c:rich>
              <a:bodyPr rot="-5400000" vert="horz"/>
              <a:lstStyle/>
              <a:p>
                <a:pPr>
                  <a:defRPr sz="1200">
                    <a:latin typeface="Times New Roman" pitchFamily="18" charset="0"/>
                    <a:cs typeface="Times New Roman" pitchFamily="18" charset="0"/>
                  </a:defRPr>
                </a:pPr>
                <a:r>
                  <a:rPr lang="en-US" sz="1200" dirty="0">
                    <a:latin typeface="Times New Roman" pitchFamily="18" charset="0"/>
                    <a:cs typeface="Times New Roman" pitchFamily="18" charset="0"/>
                  </a:rPr>
                  <a:t>OCR (nmol/min)</a:t>
                </a:r>
              </a:p>
            </c:rich>
          </c:tx>
          <c:layout>
            <c:manualLayout>
              <c:xMode val="edge"/>
              <c:yMode val="edge"/>
              <c:x val="1.5117207770232201E-2"/>
              <c:y val="0.240143374148716"/>
            </c:manualLayout>
          </c:layout>
        </c:title>
        <c:numFmt formatCode="0" sourceLinked="0"/>
        <c:tickLblPos val="nextTo"/>
        <c:txPr>
          <a:bodyPr/>
          <a:lstStyle/>
          <a:p>
            <a:pPr>
              <a:defRPr sz="1400" b="0">
                <a:latin typeface="Times New Roman" pitchFamily="18" charset="0"/>
                <a:cs typeface="Times New Roman" pitchFamily="18" charset="0"/>
              </a:defRPr>
            </a:pPr>
            <a:endParaRPr lang="en-US"/>
          </a:p>
        </c:txPr>
        <c:crossAx val="7405644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latin typeface="Times New Roman" pitchFamily="18" charset="0"/>
                <a:cs typeface="Times New Roman" pitchFamily="18" charset="0"/>
              </a:defRPr>
            </a:pPr>
            <a:r>
              <a:rPr lang="en-US" sz="1400" dirty="0">
                <a:latin typeface="Times New Roman" pitchFamily="18" charset="0"/>
                <a:cs typeface="Times New Roman" pitchFamily="18" charset="0"/>
              </a:rPr>
              <a:t>H1299</a:t>
            </a:r>
          </a:p>
        </c:rich>
      </c:tx>
      <c:layout>
        <c:manualLayout>
          <c:xMode val="edge"/>
          <c:yMode val="edge"/>
          <c:x val="0.45191186922530413"/>
          <c:y val="5.6939501779359199E-2"/>
        </c:manualLayout>
      </c:layout>
    </c:title>
    <c:plotArea>
      <c:layout/>
      <c:barChart>
        <c:barDir val="col"/>
        <c:grouping val="clustered"/>
        <c:ser>
          <c:idx val="0"/>
          <c:order val="0"/>
          <c:spPr>
            <a:solidFill>
              <a:schemeClr val="bg1">
                <a:lumMod val="50000"/>
              </a:schemeClr>
            </a:solidFill>
            <a:ln>
              <a:solidFill>
                <a:schemeClr val="tx1">
                  <a:lumMod val="95000"/>
                  <a:lumOff val="5000"/>
                </a:schemeClr>
              </a:solidFill>
            </a:ln>
          </c:spPr>
          <c:errBars>
            <c:errBarType val="both"/>
            <c:errValType val="cust"/>
            <c:plus>
              <c:numRef>
                <c:f>'O2 Consumption'!$S$6:$S$9</c:f>
                <c:numCache>
                  <c:formatCode>General</c:formatCode>
                  <c:ptCount val="4"/>
                  <c:pt idx="0">
                    <c:v>0.77000000000000024</c:v>
                  </c:pt>
                  <c:pt idx="1">
                    <c:v>0.6000000000000002</c:v>
                  </c:pt>
                  <c:pt idx="2">
                    <c:v>3.0000000000000002E-2</c:v>
                  </c:pt>
                  <c:pt idx="3">
                    <c:v>0.19</c:v>
                  </c:pt>
                </c:numCache>
              </c:numRef>
            </c:plus>
            <c:minus>
              <c:numRef>
                <c:f>'O2 Consumption'!$S$6:$S$9</c:f>
                <c:numCache>
                  <c:formatCode>General</c:formatCode>
                  <c:ptCount val="4"/>
                  <c:pt idx="0">
                    <c:v>0.77000000000000024</c:v>
                  </c:pt>
                  <c:pt idx="1">
                    <c:v>0.6000000000000002</c:v>
                  </c:pt>
                  <c:pt idx="2">
                    <c:v>3.0000000000000002E-2</c:v>
                  </c:pt>
                  <c:pt idx="3">
                    <c:v>0.19</c:v>
                  </c:pt>
                </c:numCache>
              </c:numRef>
            </c:minus>
          </c:errBars>
          <c:cat>
            <c:strRef>
              <c:f>'O2 Consumption'!$E$6:$E$9</c:f>
              <c:strCache>
                <c:ptCount val="4"/>
                <c:pt idx="0">
                  <c:v>None</c:v>
                </c:pt>
                <c:pt idx="1">
                  <c:v>No Glucose</c:v>
                </c:pt>
                <c:pt idx="2">
                  <c:v>No Glutamine</c:v>
                </c:pt>
                <c:pt idx="3">
                  <c:v>CycT</c:v>
                </c:pt>
              </c:strCache>
            </c:strRef>
          </c:cat>
          <c:val>
            <c:numRef>
              <c:f>'O2 Consumption'!$J$6:$J$9</c:f>
              <c:numCache>
                <c:formatCode>0.00</c:formatCode>
                <c:ptCount val="4"/>
                <c:pt idx="0">
                  <c:v>3.72</c:v>
                </c:pt>
                <c:pt idx="1">
                  <c:v>4.7376000000000014</c:v>
                </c:pt>
                <c:pt idx="2">
                  <c:v>1.08</c:v>
                </c:pt>
                <c:pt idx="3">
                  <c:v>1.44</c:v>
                </c:pt>
              </c:numCache>
            </c:numRef>
          </c:val>
        </c:ser>
        <c:gapWidth val="117"/>
        <c:overlap val="-95"/>
        <c:axId val="74074752"/>
        <c:axId val="74092928"/>
      </c:barChart>
      <c:catAx>
        <c:axId val="74074752"/>
        <c:scaling>
          <c:orientation val="minMax"/>
        </c:scaling>
        <c:axPos val="b"/>
        <c:tickLblPos val="nextTo"/>
        <c:txPr>
          <a:bodyPr/>
          <a:lstStyle/>
          <a:p>
            <a:pPr>
              <a:defRPr sz="1100" b="1">
                <a:latin typeface="Times New Roman" pitchFamily="18" charset="0"/>
                <a:cs typeface="Times New Roman" pitchFamily="18" charset="0"/>
              </a:defRPr>
            </a:pPr>
            <a:endParaRPr lang="en-US"/>
          </a:p>
        </c:txPr>
        <c:crossAx val="74092928"/>
        <c:crosses val="autoZero"/>
        <c:auto val="1"/>
        <c:lblAlgn val="ctr"/>
        <c:lblOffset val="100"/>
      </c:catAx>
      <c:valAx>
        <c:axId val="74092928"/>
        <c:scaling>
          <c:orientation val="minMax"/>
          <c:max val="6"/>
          <c:min val="0"/>
        </c:scaling>
        <c:axPos val="l"/>
        <c:title>
          <c:tx>
            <c:rich>
              <a:bodyPr rot="-5400000" vert="horz"/>
              <a:lstStyle/>
              <a:p>
                <a:pPr>
                  <a:defRPr sz="1200">
                    <a:latin typeface="Times New Roman" pitchFamily="18" charset="0"/>
                    <a:cs typeface="Times New Roman" pitchFamily="18" charset="0"/>
                  </a:defRPr>
                </a:pPr>
                <a:r>
                  <a:rPr lang="en-US" sz="1200" dirty="0">
                    <a:latin typeface="Times New Roman" pitchFamily="18" charset="0"/>
                    <a:cs typeface="Times New Roman" pitchFamily="18" charset="0"/>
                  </a:rPr>
                  <a:t>OCR (nmol/min)</a:t>
                </a:r>
              </a:p>
            </c:rich>
          </c:tx>
          <c:layout>
            <c:manualLayout>
              <c:xMode val="edge"/>
              <c:yMode val="edge"/>
              <c:x val="1.5117207770232201E-2"/>
              <c:y val="0.240143374148716"/>
            </c:manualLayout>
          </c:layout>
        </c:title>
        <c:numFmt formatCode="0" sourceLinked="0"/>
        <c:tickLblPos val="nextTo"/>
        <c:txPr>
          <a:bodyPr/>
          <a:lstStyle/>
          <a:p>
            <a:pPr>
              <a:defRPr sz="1400" b="0">
                <a:latin typeface="Times New Roman" pitchFamily="18" charset="0"/>
                <a:cs typeface="Times New Roman" pitchFamily="18" charset="0"/>
              </a:defRPr>
            </a:pPr>
            <a:endParaRPr lang="en-US"/>
          </a:p>
        </c:txPr>
        <c:crossAx val="74074752"/>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latin typeface="Times New Roman" pitchFamily="18" charset="0"/>
                <a:cs typeface="Times New Roman" pitchFamily="18" charset="0"/>
              </a:defRPr>
            </a:pPr>
            <a:r>
              <a:rPr lang="en-US" sz="1400" dirty="0">
                <a:latin typeface="Times New Roman" pitchFamily="18" charset="0"/>
                <a:cs typeface="Times New Roman" pitchFamily="18" charset="0"/>
              </a:rPr>
              <a:t>H1395</a:t>
            </a:r>
          </a:p>
        </c:rich>
      </c:tx>
      <c:layout>
        <c:manualLayout>
          <c:xMode val="edge"/>
          <c:yMode val="edge"/>
          <c:x val="0.45191194940174001"/>
          <c:y val="2.169713367326891E-2"/>
        </c:manualLayout>
      </c:layout>
    </c:title>
    <c:plotArea>
      <c:layout/>
      <c:barChart>
        <c:barDir val="col"/>
        <c:grouping val="clustered"/>
        <c:ser>
          <c:idx val="0"/>
          <c:order val="0"/>
          <c:spPr>
            <a:solidFill>
              <a:schemeClr val="bg1">
                <a:lumMod val="50000"/>
              </a:schemeClr>
            </a:solidFill>
            <a:ln>
              <a:solidFill>
                <a:schemeClr val="tx1">
                  <a:lumMod val="95000"/>
                  <a:lumOff val="5000"/>
                </a:schemeClr>
              </a:solidFill>
            </a:ln>
          </c:spPr>
          <c:errBars>
            <c:errBarType val="both"/>
            <c:errValType val="cust"/>
            <c:plus>
              <c:numRef>
                <c:f>'O2 Consumption'!$R$6:$R$9</c:f>
                <c:numCache>
                  <c:formatCode>General</c:formatCode>
                  <c:ptCount val="4"/>
                  <c:pt idx="0">
                    <c:v>0.35000000000000009</c:v>
                  </c:pt>
                  <c:pt idx="1">
                    <c:v>0.4</c:v>
                  </c:pt>
                  <c:pt idx="2">
                    <c:v>0.33000000000000013</c:v>
                  </c:pt>
                  <c:pt idx="3">
                    <c:v>0.15000000000000005</c:v>
                  </c:pt>
                </c:numCache>
              </c:numRef>
            </c:plus>
            <c:minus>
              <c:numRef>
                <c:f>'O2 Consumption'!$R$6:$R$9</c:f>
                <c:numCache>
                  <c:formatCode>General</c:formatCode>
                  <c:ptCount val="4"/>
                  <c:pt idx="0">
                    <c:v>0.35000000000000009</c:v>
                  </c:pt>
                  <c:pt idx="1">
                    <c:v>0.4</c:v>
                  </c:pt>
                  <c:pt idx="2">
                    <c:v>0.33000000000000013</c:v>
                  </c:pt>
                  <c:pt idx="3">
                    <c:v>0.15000000000000005</c:v>
                  </c:pt>
                </c:numCache>
              </c:numRef>
            </c:minus>
          </c:errBars>
          <c:cat>
            <c:strRef>
              <c:f>'O2 Consumption'!$E$6:$E$9</c:f>
              <c:strCache>
                <c:ptCount val="4"/>
                <c:pt idx="0">
                  <c:v>None</c:v>
                </c:pt>
                <c:pt idx="1">
                  <c:v>No Glucose</c:v>
                </c:pt>
                <c:pt idx="2">
                  <c:v>No Glutamine</c:v>
                </c:pt>
                <c:pt idx="3">
                  <c:v>CycT</c:v>
                </c:pt>
              </c:strCache>
            </c:strRef>
          </c:cat>
          <c:val>
            <c:numRef>
              <c:f>'O2 Consumption'!$I$6:$I$9</c:f>
              <c:numCache>
                <c:formatCode>0.00</c:formatCode>
                <c:ptCount val="4"/>
                <c:pt idx="0">
                  <c:v>4.1495999999999986</c:v>
                </c:pt>
                <c:pt idx="1">
                  <c:v>5.0639999999999956</c:v>
                </c:pt>
                <c:pt idx="2">
                  <c:v>2.4239999999999999</c:v>
                </c:pt>
                <c:pt idx="3">
                  <c:v>2.2400000000000002</c:v>
                </c:pt>
              </c:numCache>
            </c:numRef>
          </c:val>
        </c:ser>
        <c:gapWidth val="117"/>
        <c:overlap val="-95"/>
        <c:axId val="74908416"/>
        <c:axId val="74909952"/>
      </c:barChart>
      <c:catAx>
        <c:axId val="74908416"/>
        <c:scaling>
          <c:orientation val="minMax"/>
        </c:scaling>
        <c:axPos val="b"/>
        <c:tickLblPos val="nextTo"/>
        <c:txPr>
          <a:bodyPr/>
          <a:lstStyle/>
          <a:p>
            <a:pPr>
              <a:defRPr sz="1100" b="1">
                <a:latin typeface="Times New Roman" pitchFamily="18" charset="0"/>
                <a:cs typeface="Times New Roman" pitchFamily="18" charset="0"/>
              </a:defRPr>
            </a:pPr>
            <a:endParaRPr lang="en-US"/>
          </a:p>
        </c:txPr>
        <c:crossAx val="74909952"/>
        <c:crosses val="autoZero"/>
        <c:auto val="1"/>
        <c:lblAlgn val="ctr"/>
        <c:lblOffset val="100"/>
      </c:catAx>
      <c:valAx>
        <c:axId val="74909952"/>
        <c:scaling>
          <c:orientation val="minMax"/>
          <c:max val="6"/>
          <c:min val="0"/>
        </c:scaling>
        <c:axPos val="l"/>
        <c:title>
          <c:tx>
            <c:rich>
              <a:bodyPr rot="-5400000" vert="horz"/>
              <a:lstStyle/>
              <a:p>
                <a:pPr>
                  <a:defRPr sz="1200">
                    <a:latin typeface="Times New Roman" pitchFamily="18" charset="0"/>
                    <a:cs typeface="Times New Roman" pitchFamily="18" charset="0"/>
                  </a:defRPr>
                </a:pPr>
                <a:r>
                  <a:rPr lang="en-US" sz="1200" dirty="0">
                    <a:latin typeface="Times New Roman" pitchFamily="18" charset="0"/>
                    <a:cs typeface="Times New Roman" pitchFamily="18" charset="0"/>
                  </a:rPr>
                  <a:t>OCR (nmol/min)</a:t>
                </a:r>
              </a:p>
            </c:rich>
          </c:tx>
          <c:layout>
            <c:manualLayout>
              <c:xMode val="edge"/>
              <c:yMode val="edge"/>
              <c:x val="1.5117207770232201E-2"/>
              <c:y val="0.240143374148716"/>
            </c:manualLayout>
          </c:layout>
        </c:title>
        <c:numFmt formatCode="0" sourceLinked="0"/>
        <c:tickLblPos val="nextTo"/>
        <c:txPr>
          <a:bodyPr/>
          <a:lstStyle/>
          <a:p>
            <a:pPr>
              <a:defRPr sz="1400" b="0">
                <a:latin typeface="Times New Roman" pitchFamily="18" charset="0"/>
                <a:cs typeface="Times New Roman" pitchFamily="18" charset="0"/>
              </a:defRPr>
            </a:pPr>
            <a:endParaRPr lang="en-US"/>
          </a:p>
        </c:txPr>
        <c:crossAx val="74908416"/>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9AEDF46B-5633-4C90-A197-03B9D2F032DB}" type="datetimeFigureOut">
              <a:rPr lang="en-US" smtClean="0"/>
              <a:pPr/>
              <a:t>5/7/2015</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8"/>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484791EF-3AE9-4231-AE75-6A02B1093387}" type="slidenum">
              <a:rPr lang="en-US" smtClean="0"/>
              <a:pPr/>
              <a:t>‹#›</a:t>
            </a:fld>
            <a:endParaRPr lang="en-US" dirty="0"/>
          </a:p>
        </p:txBody>
      </p:sp>
    </p:spTree>
    <p:extLst>
      <p:ext uri="{BB962C8B-B14F-4D97-AF65-F5344CB8AC3E}">
        <p14:creationId xmlns="" xmlns:p14="http://schemas.microsoft.com/office/powerpoint/2010/main" val="32188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4791EF-3AE9-4231-AE75-6A02B1093387}"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9C4F2-C6B6-4532-A9EF-475E959CD1D8}" type="datetimeFigureOut">
              <a:rPr lang="en-US" smtClean="0"/>
              <a:pPr/>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5D2A54-A7D5-4932-BFBD-DE6E6721E0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C4F2-C6B6-4532-A9EF-475E959CD1D8}" type="datetimeFigureOut">
              <a:rPr lang="en-US" smtClean="0"/>
              <a:pPr/>
              <a:t>5/7/2015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D2A54-A7D5-4932-BFBD-DE6E6721E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conferenceseries.com/clinical-research-conferences.php" TargetMode="External"/><Relationship Id="rId5" Type="http://schemas.openxmlformats.org/officeDocument/2006/relationships/hyperlink" Target="http://www.conferenceseries.com/" TargetMode="External"/><Relationship Id="rId4" Type="http://schemas.openxmlformats.org/officeDocument/2006/relationships/hyperlink" Target="http://www.metabolomicsconferenc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p:cNvSpPr/>
          <p:nvPr/>
        </p:nvSpPr>
        <p:spPr>
          <a:xfrm>
            <a:off x="533400" y="1981200"/>
            <a:ext cx="8001000" cy="4308872"/>
          </a:xfrm>
          <a:prstGeom prst="rect">
            <a:avLst/>
          </a:prstGeom>
          <a:blipFill>
            <a:blip r:embed="rId2" cstate="print"/>
            <a:stretch>
              <a:fillRect/>
            </a:stretch>
          </a:blipFill>
        </p:spPr>
        <p:txBody>
          <a:bodyPr wrap="square" lIns="0" tIns="0" rIns="0" bIns="0" rtlCol="0">
            <a:spAutoFit/>
          </a:bodyPr>
          <a:lstStyle/>
          <a:p>
            <a:pPr algn="just">
              <a:buFont typeface="Arial" charset="0"/>
              <a:buNone/>
              <a:defRPr/>
            </a:pPr>
            <a:r>
              <a:rPr lang="en-US" sz="2000" dirty="0">
                <a:solidFill>
                  <a:schemeClr val="tx2">
                    <a:lumMod val="10000"/>
                  </a:schemeClr>
                </a:solidFill>
              </a:rPr>
              <a:t>OMICS </a:t>
            </a:r>
            <a:r>
              <a:rPr lang="en-US" sz="2000" dirty="0" smtClean="0">
                <a:solidFill>
                  <a:schemeClr val="tx2">
                    <a:lumMod val="10000"/>
                  </a:schemeClr>
                </a:solidFill>
              </a:rPr>
              <a:t>Group International </a:t>
            </a:r>
            <a:r>
              <a:rPr lang="en-US" sz="2000" dirty="0">
                <a:solidFill>
                  <a:schemeClr val="tx2">
                    <a:lumMod val="10000"/>
                  </a:schemeClr>
                </a:solidFill>
              </a:rPr>
              <a:t>is an amalgamation of </a:t>
            </a:r>
            <a:r>
              <a:rPr lang="en-US" sz="2000" dirty="0">
                <a:solidFill>
                  <a:schemeClr val="tx2">
                    <a:lumMod val="10000"/>
                  </a:schemeClr>
                </a:solidFill>
                <a:hlinkClick r:id="rId3" tooltip="Open Access publications"/>
              </a:rPr>
              <a:t>Open Access publications</a:t>
            </a:r>
            <a:r>
              <a:rPr lang="en-US" sz="2000" dirty="0">
                <a:solidFill>
                  <a:schemeClr val="tx2">
                    <a:lumMod val="10000"/>
                  </a:schemeClr>
                </a:solidFill>
              </a:rPr>
              <a:t> and worldwide international science conferences and events. Established in the year 2007 with the sole aim of making the information on Sciences and technology ‘Open Access’, OMICS Group publishes </a:t>
            </a:r>
            <a:r>
              <a:rPr lang="en-US" sz="2000" dirty="0" smtClean="0">
                <a:solidFill>
                  <a:schemeClr val="tx2">
                    <a:lumMod val="10000"/>
                  </a:schemeClr>
                </a:solidFill>
              </a:rPr>
              <a:t>500 </a:t>
            </a:r>
            <a:r>
              <a:rPr lang="en-US" sz="2000" dirty="0">
                <a:solidFill>
                  <a:schemeClr val="tx2">
                    <a:lumMod val="10000"/>
                  </a:schemeClr>
                </a:solidFill>
              </a:rPr>
              <a:t>online open access </a:t>
            </a:r>
            <a:r>
              <a:rPr lang="en-US" sz="2000" dirty="0">
                <a:solidFill>
                  <a:schemeClr val="tx2">
                    <a:lumMod val="10000"/>
                  </a:schemeClr>
                </a:solidFill>
                <a:hlinkClick r:id="rId4" tooltip="scholarly journals"/>
              </a:rPr>
              <a:t>scholarly journals</a:t>
            </a:r>
            <a:r>
              <a:rPr lang="en-US" sz="2000" dirty="0">
                <a:solidFill>
                  <a:schemeClr val="tx2">
                    <a:lumMod val="10000"/>
                  </a:schemeClr>
                </a:solidFill>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a:t>
            </a:r>
            <a:r>
              <a:rPr lang="en-US" sz="2000" dirty="0" smtClean="0">
                <a:solidFill>
                  <a:schemeClr val="tx2">
                    <a:lumMod val="10000"/>
                  </a:schemeClr>
                </a:solidFill>
              </a:rPr>
              <a:t>International </a:t>
            </a:r>
            <a:r>
              <a:rPr lang="en-US" sz="2000" dirty="0">
                <a:solidFill>
                  <a:schemeClr val="tx2">
                    <a:lumMod val="10000"/>
                  </a:schemeClr>
                </a:solidFill>
              </a:rPr>
              <a:t>also organizes </a:t>
            </a:r>
            <a:r>
              <a:rPr lang="en-US" sz="2000" dirty="0" smtClean="0">
                <a:solidFill>
                  <a:schemeClr val="tx2">
                    <a:lumMod val="10000"/>
                  </a:schemeClr>
                </a:solidFill>
              </a:rPr>
              <a:t>500</a:t>
            </a:r>
            <a:r>
              <a:rPr lang="en-US" sz="2000" dirty="0">
                <a:solidFill>
                  <a:schemeClr val="tx2">
                    <a:lumMod val="10000"/>
                  </a:schemeClr>
                </a:solidFill>
              </a:rPr>
              <a:t> </a:t>
            </a:r>
            <a:r>
              <a:rPr lang="en-US" sz="2000" dirty="0">
                <a:solidFill>
                  <a:schemeClr val="tx2">
                    <a:lumMod val="10000"/>
                  </a:schemeClr>
                </a:solidFill>
                <a:hlinkClick r:id="rId5" tooltip="International conferences"/>
              </a:rPr>
              <a:t>International conferences</a:t>
            </a:r>
            <a:r>
              <a:rPr lang="en-US" sz="2000" dirty="0">
                <a:solidFill>
                  <a:schemeClr val="tx2">
                    <a:lumMod val="10000"/>
                  </a:schemeClr>
                </a:solidFill>
              </a:rPr>
              <a:t> annually across the globe, where knowledge transfer takes place through debates, round table discussions, poster presentations, workshops, symposia and exhibitions.</a:t>
            </a:r>
          </a:p>
        </p:txBody>
      </p:sp>
      <p:sp>
        <p:nvSpPr>
          <p:cNvPr id="2" name="object 2"/>
          <p:cNvSpPr/>
          <p:nvPr/>
        </p:nvSpPr>
        <p:spPr>
          <a:xfrm>
            <a:off x="418591" y="434212"/>
            <a:ext cx="8306815" cy="276999"/>
          </a:xfrm>
          <a:prstGeom prst="rect">
            <a:avLst/>
          </a:prstGeom>
          <a:blipFill>
            <a:blip r:embed="rId6"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4" name="object 4"/>
          <p:cNvSpPr txBox="1">
            <a:spLocks noGrp="1"/>
          </p:cNvSpPr>
          <p:nvPr>
            <p:ph type="title"/>
          </p:nvPr>
        </p:nvSpPr>
        <p:spPr>
          <a:xfrm>
            <a:off x="838200" y="533400"/>
            <a:ext cx="7298537" cy="719299"/>
          </a:xfrm>
          <a:prstGeom prst="rect">
            <a:avLst/>
          </a:prstGeom>
        </p:spPr>
        <p:txBody>
          <a:bodyPr vert="horz" wrap="square" lIns="0" tIns="224663" rIns="0" bIns="0" rtlCol="0">
            <a:spAutoFit/>
          </a:bodyPr>
          <a:lstStyle/>
          <a:p>
            <a:pPr marL="44450" algn="ctr">
              <a:lnSpc>
                <a:spcPct val="100000"/>
              </a:lnSpc>
            </a:pPr>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Group</a:t>
            </a:r>
            <a:endParaRPr sz="3200">
              <a:latin typeface="Times New Roman" pitchFamily="18" charset="0"/>
              <a:cs typeface="Times New Roman" pitchFamily="18" charset="0"/>
            </a:endParaRPr>
          </a:p>
        </p:txBody>
      </p:sp>
      <p:sp>
        <p:nvSpPr>
          <p:cNvPr id="5" name="object 5"/>
          <p:cNvSpPr/>
          <p:nvPr/>
        </p:nvSpPr>
        <p:spPr>
          <a:xfrm>
            <a:off x="457200" y="1371600"/>
            <a:ext cx="8153400" cy="276999"/>
          </a:xfrm>
          <a:prstGeom prst="rect">
            <a:avLst/>
          </a:prstGeom>
          <a:blipFill>
            <a:blip r:embed="rId7"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6" name="object 6"/>
          <p:cNvSpPr txBox="1"/>
          <p:nvPr/>
        </p:nvSpPr>
        <p:spPr>
          <a:xfrm>
            <a:off x="895603" y="1430273"/>
            <a:ext cx="5782945" cy="311150"/>
          </a:xfrm>
          <a:prstGeom prst="rect">
            <a:avLst/>
          </a:prstGeom>
        </p:spPr>
        <p:txBody>
          <a:bodyPr vert="horz" wrap="square" lIns="0" tIns="0" rIns="0" bIns="0" rtlCol="0">
            <a:spAutoFit/>
          </a:bodyPr>
          <a:lstStyle/>
          <a:p>
            <a:pPr marL="12700">
              <a:lnSpc>
                <a:spcPct val="100000"/>
              </a:lnSpc>
              <a:tabLst>
                <a:tab pos="1114425" algn="l"/>
                <a:tab pos="2124710" algn="l"/>
                <a:tab pos="4001135" algn="l"/>
                <a:tab pos="4434205" algn="l"/>
                <a:tab pos="4818380" algn="l"/>
              </a:tabLst>
            </a:pPr>
            <a:endParaRPr sz="2000">
              <a:latin typeface="Times New Roman" pitchFamily="18" charset="0"/>
              <a:cs typeface="Times New Roman" pitchFamily="18" charset="0"/>
            </a:endParaRPr>
          </a:p>
        </p:txBody>
      </p:sp>
      <p:sp>
        <p:nvSpPr>
          <p:cNvPr id="7" name="object 7"/>
          <p:cNvSpPr txBox="1"/>
          <p:nvPr/>
        </p:nvSpPr>
        <p:spPr>
          <a:xfrm>
            <a:off x="6884289" y="1430273"/>
            <a:ext cx="1648460" cy="311150"/>
          </a:xfrm>
          <a:prstGeom prst="rect">
            <a:avLst/>
          </a:prstGeom>
        </p:spPr>
        <p:txBody>
          <a:bodyPr vert="horz" wrap="square" lIns="0" tIns="0" rIns="0" bIns="0" rtlCol="0">
            <a:spAutoFit/>
          </a:bodyPr>
          <a:lstStyle/>
          <a:p>
            <a:pPr marL="12700">
              <a:lnSpc>
                <a:spcPct val="100000"/>
              </a:lnSpc>
              <a:tabLst>
                <a:tab pos="716915" algn="l"/>
              </a:tabLst>
            </a:pPr>
            <a:endParaRP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cc cells.jpg"/>
          <p:cNvPicPr>
            <a:picLocks noChangeAspect="1"/>
          </p:cNvPicPr>
          <p:nvPr/>
        </p:nvPicPr>
        <p:blipFill>
          <a:blip r:embed="rId2" cstate="print"/>
          <a:stretch>
            <a:fillRect/>
          </a:stretch>
        </p:blipFill>
        <p:spPr>
          <a:xfrm>
            <a:off x="2057400" y="533400"/>
            <a:ext cx="4056888" cy="1914144"/>
          </a:xfrm>
          <a:prstGeom prst="rect">
            <a:avLst/>
          </a:prstGeom>
        </p:spPr>
      </p:pic>
      <p:sp>
        <p:nvSpPr>
          <p:cNvPr id="4" name="TextBox 3"/>
          <p:cNvSpPr txBox="1"/>
          <p:nvPr/>
        </p:nvSpPr>
        <p:spPr>
          <a:xfrm>
            <a:off x="2438400" y="152400"/>
            <a:ext cx="1192955" cy="461665"/>
          </a:xfrm>
          <a:prstGeom prst="rect">
            <a:avLst/>
          </a:prstGeom>
          <a:noFill/>
        </p:spPr>
        <p:txBody>
          <a:bodyPr wrap="none" rtlCol="0">
            <a:spAutoFit/>
          </a:bodyPr>
          <a:lstStyle/>
          <a:p>
            <a:r>
              <a:rPr lang="en-US" sz="2400" b="1" dirty="0" smtClean="0">
                <a:solidFill>
                  <a:srgbClr val="0070C0"/>
                </a:solidFill>
                <a:latin typeface="Times New Roman" pitchFamily="18" charset="0"/>
                <a:cs typeface="Times New Roman" pitchFamily="18" charset="0"/>
              </a:rPr>
              <a:t>Normal</a:t>
            </a:r>
            <a:endParaRPr lang="en-US" sz="2400" b="1" dirty="0">
              <a:solidFill>
                <a:srgbClr val="0070C0"/>
              </a:solidFill>
              <a:latin typeface="Times New Roman" pitchFamily="18" charset="0"/>
              <a:cs typeface="Times New Roman" pitchFamily="18" charset="0"/>
            </a:endParaRPr>
          </a:p>
        </p:txBody>
      </p:sp>
      <p:sp>
        <p:nvSpPr>
          <p:cNvPr id="5" name="TextBox 4"/>
          <p:cNvSpPr txBox="1"/>
          <p:nvPr/>
        </p:nvSpPr>
        <p:spPr>
          <a:xfrm>
            <a:off x="4724400" y="152400"/>
            <a:ext cx="1229824" cy="461665"/>
          </a:xfrm>
          <a:prstGeom prst="rect">
            <a:avLst/>
          </a:prstGeom>
          <a:noFill/>
        </p:spPr>
        <p:txBody>
          <a:bodyPr wrap="none" rtlCol="0">
            <a:spAutoFit/>
          </a:bodyPr>
          <a:lstStyle/>
          <a:p>
            <a:r>
              <a:rPr lang="en-US" sz="2400" b="1" dirty="0" smtClean="0">
                <a:solidFill>
                  <a:srgbClr val="0070C0"/>
                </a:solidFill>
                <a:latin typeface="Times New Roman" pitchFamily="18" charset="0"/>
                <a:cs typeface="Times New Roman" pitchFamily="18" charset="0"/>
              </a:rPr>
              <a:t>NSCLC</a:t>
            </a:r>
            <a:endParaRPr lang="en-US" sz="2400" b="1" dirty="0">
              <a:solidFill>
                <a:srgbClr val="0070C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cstate="print"/>
          <a:srcRect/>
          <a:stretch>
            <a:fillRect/>
          </a:stretch>
        </p:blipFill>
        <p:spPr bwMode="auto">
          <a:xfrm>
            <a:off x="304800" y="2819400"/>
            <a:ext cx="8610600" cy="3444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533400" y="2133600"/>
            <a:ext cx="7639476" cy="2286000"/>
          </a:xfrm>
          <a:prstGeom prst="rect">
            <a:avLst/>
          </a:prstGeom>
          <a:noFill/>
          <a:ln w="9525">
            <a:noFill/>
            <a:miter lim="800000"/>
            <a:headEnd/>
            <a:tailEnd/>
          </a:ln>
        </p:spPr>
      </p:pic>
      <p:sp>
        <p:nvSpPr>
          <p:cNvPr id="8" name="TextBox 7"/>
          <p:cNvSpPr txBox="1"/>
          <p:nvPr/>
        </p:nvSpPr>
        <p:spPr>
          <a:xfrm>
            <a:off x="1143000" y="1143000"/>
            <a:ext cx="6248400" cy="646331"/>
          </a:xfrm>
          <a:prstGeom prst="rect">
            <a:avLst/>
          </a:prstGeom>
          <a:noFill/>
        </p:spPr>
        <p:txBody>
          <a:bodyPr wrap="square" rtlCol="0">
            <a:spAutoFit/>
          </a:bodyPr>
          <a:lstStyle/>
          <a:p>
            <a:pPr algn="ctr"/>
            <a:r>
              <a:rPr lang="en-US" b="1" dirty="0" smtClean="0">
                <a:solidFill>
                  <a:srgbClr val="0000FF"/>
                </a:solidFill>
                <a:latin typeface="Times New Roman" pitchFamily="18" charset="0"/>
                <a:cs typeface="Times New Roman" pitchFamily="18" charset="0"/>
              </a:rPr>
              <a:t>Proteomic data indicate that hemoproteins are increased in lung cancer cells</a:t>
            </a:r>
            <a:endParaRPr lang="en-US"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295400" y="381000"/>
            <a:ext cx="6553200" cy="6084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38200" y="1524000"/>
            <a:ext cx="7620000" cy="4269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2390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Heme synthesis is significantly enhanced in cancer cells compared to the normal cells </a:t>
            </a:r>
            <a:endParaRPr lang="en-US" b="1" i="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133600" y="1905000"/>
            <a:ext cx="5227122"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3914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The level of the rate-limiting heme biosynthetic enzyme ALAS1 is dramatically enhanced in NSCLC cells</a:t>
            </a:r>
            <a:endParaRPr lang="en-US" b="1" dirty="0">
              <a:solidFill>
                <a:srgbClr val="0000FF"/>
              </a:solidFill>
              <a:latin typeface="Times New Roman" pitchFamily="18" charset="0"/>
              <a:cs typeface="Times New Roman" pitchFamily="18" charset="0"/>
            </a:endParaRPr>
          </a:p>
        </p:txBody>
      </p:sp>
      <p:sp>
        <p:nvSpPr>
          <p:cNvPr id="5" name="Rectangle 4"/>
          <p:cNvSpPr/>
          <p:nvPr/>
        </p:nvSpPr>
        <p:spPr>
          <a:xfrm>
            <a:off x="2971800" y="3352800"/>
            <a:ext cx="3320140" cy="369332"/>
          </a:xfrm>
          <a:prstGeom prst="rect">
            <a:avLst/>
          </a:prstGeom>
        </p:spPr>
        <p:txBody>
          <a:bodyPr wrap="non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and in mouse xenograft tumors </a:t>
            </a:r>
            <a:endParaRPr lang="en-US" b="1" dirty="0">
              <a:solidFill>
                <a:srgbClr val="0000FF"/>
              </a:solidFill>
              <a:latin typeface="Times New Roman" pitchFamily="18" charset="0"/>
              <a:cs typeface="Times New Roman" pitchFamily="18" charset="0"/>
            </a:endParaRPr>
          </a:p>
        </p:txBody>
      </p:sp>
      <p:pic>
        <p:nvPicPr>
          <p:cNvPr id="6" name="Picture 5" descr="protein alas1.jpg"/>
          <p:cNvPicPr>
            <a:picLocks noChangeAspect="1"/>
          </p:cNvPicPr>
          <p:nvPr/>
        </p:nvPicPr>
        <p:blipFill>
          <a:blip r:embed="rId2" cstate="print"/>
          <a:stretch>
            <a:fillRect/>
          </a:stretch>
        </p:blipFill>
        <p:spPr>
          <a:xfrm>
            <a:off x="1905000" y="1524000"/>
            <a:ext cx="4626864" cy="1514856"/>
          </a:xfrm>
          <a:prstGeom prst="rect">
            <a:avLst/>
          </a:prstGeom>
        </p:spPr>
      </p:pic>
      <p:pic>
        <p:nvPicPr>
          <p:cNvPr id="8" name="Picture 7" descr="n alas1.jpg"/>
          <p:cNvPicPr>
            <a:picLocks noChangeAspect="1"/>
          </p:cNvPicPr>
          <p:nvPr/>
        </p:nvPicPr>
        <p:blipFill>
          <a:blip r:embed="rId3" cstate="print"/>
          <a:stretch>
            <a:fillRect/>
          </a:stretch>
        </p:blipFill>
        <p:spPr>
          <a:xfrm>
            <a:off x="2057400" y="3886200"/>
            <a:ext cx="5029200" cy="2292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09600"/>
            <a:ext cx="71628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The level of heme-transporting HCP1 is dramatically enhanced in NSCLC cells </a:t>
            </a:r>
            <a:endParaRPr lang="en-US" b="1" dirty="0">
              <a:solidFill>
                <a:srgbClr val="0000FF"/>
              </a:solidFill>
              <a:latin typeface="Times New Roman" pitchFamily="18" charset="0"/>
              <a:cs typeface="Times New Roman" pitchFamily="18" charset="0"/>
            </a:endParaRPr>
          </a:p>
        </p:txBody>
      </p:sp>
      <p:sp>
        <p:nvSpPr>
          <p:cNvPr id="6" name="Rectangle 5"/>
          <p:cNvSpPr/>
          <p:nvPr/>
        </p:nvSpPr>
        <p:spPr>
          <a:xfrm>
            <a:off x="3124200" y="3429000"/>
            <a:ext cx="3320140" cy="369332"/>
          </a:xfrm>
          <a:prstGeom prst="rect">
            <a:avLst/>
          </a:prstGeom>
        </p:spPr>
        <p:txBody>
          <a:bodyPr wrap="non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and in mouse xenograft tumors </a:t>
            </a:r>
            <a:endParaRPr lang="en-US" b="1" dirty="0">
              <a:solidFill>
                <a:srgbClr val="0000FF"/>
              </a:solidFill>
              <a:latin typeface="Times New Roman" pitchFamily="18" charset="0"/>
              <a:cs typeface="Times New Roman" pitchFamily="18" charset="0"/>
            </a:endParaRPr>
          </a:p>
        </p:txBody>
      </p:sp>
      <p:pic>
        <p:nvPicPr>
          <p:cNvPr id="8" name="Picture 7" descr="n hcp1.jpg"/>
          <p:cNvPicPr>
            <a:picLocks noChangeAspect="1"/>
          </p:cNvPicPr>
          <p:nvPr/>
        </p:nvPicPr>
        <p:blipFill>
          <a:blip r:embed="rId2" cstate="print"/>
          <a:stretch>
            <a:fillRect/>
          </a:stretch>
        </p:blipFill>
        <p:spPr>
          <a:xfrm>
            <a:off x="2133600" y="3886200"/>
            <a:ext cx="5023104" cy="2545080"/>
          </a:xfrm>
          <a:prstGeom prst="rect">
            <a:avLst/>
          </a:prstGeom>
        </p:spPr>
      </p:pic>
      <p:pic>
        <p:nvPicPr>
          <p:cNvPr id="7" name="Picture 6" descr="hcp1 hcc.jpg"/>
          <p:cNvPicPr>
            <a:picLocks noChangeAspect="1"/>
          </p:cNvPicPr>
          <p:nvPr/>
        </p:nvPicPr>
        <p:blipFill>
          <a:blip r:embed="rId3" cstate="print"/>
          <a:stretch>
            <a:fillRect/>
          </a:stretch>
        </p:blipFill>
        <p:spPr>
          <a:xfrm>
            <a:off x="1828800" y="1524000"/>
            <a:ext cx="5718048" cy="1597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33400"/>
            <a:ext cx="76200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The levels of hemoproteins, such as the oxygen-binding cytoglobin, are dramatically enhanced in NSCLC cells </a:t>
            </a:r>
            <a:endParaRPr lang="en-US" b="1" dirty="0">
              <a:solidFill>
                <a:srgbClr val="0000FF"/>
              </a:solidFill>
              <a:latin typeface="Times New Roman" pitchFamily="18" charset="0"/>
              <a:cs typeface="Times New Roman" pitchFamily="18" charset="0"/>
            </a:endParaRPr>
          </a:p>
        </p:txBody>
      </p:sp>
      <p:sp>
        <p:nvSpPr>
          <p:cNvPr id="4" name="Rectangle 3"/>
          <p:cNvSpPr/>
          <p:nvPr/>
        </p:nvSpPr>
        <p:spPr>
          <a:xfrm>
            <a:off x="2971800" y="3200400"/>
            <a:ext cx="3320140" cy="369332"/>
          </a:xfrm>
          <a:prstGeom prst="rect">
            <a:avLst/>
          </a:prstGeom>
        </p:spPr>
        <p:txBody>
          <a:bodyPr wrap="non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and in mouse xenograft tumors </a:t>
            </a:r>
            <a:endParaRPr lang="en-US" b="1" dirty="0">
              <a:solidFill>
                <a:srgbClr val="0000FF"/>
              </a:solidFill>
              <a:latin typeface="Times New Roman" pitchFamily="18" charset="0"/>
              <a:cs typeface="Times New Roman" pitchFamily="18" charset="0"/>
            </a:endParaRPr>
          </a:p>
        </p:txBody>
      </p:sp>
      <p:pic>
        <p:nvPicPr>
          <p:cNvPr id="6" name="Picture 5" descr="cyto hcc.jpg"/>
          <p:cNvPicPr>
            <a:picLocks noChangeAspect="1"/>
          </p:cNvPicPr>
          <p:nvPr/>
        </p:nvPicPr>
        <p:blipFill>
          <a:blip r:embed="rId2" cstate="print"/>
          <a:stretch>
            <a:fillRect/>
          </a:stretch>
        </p:blipFill>
        <p:spPr>
          <a:xfrm>
            <a:off x="1447800" y="1371600"/>
            <a:ext cx="6007608" cy="1511808"/>
          </a:xfrm>
          <a:prstGeom prst="rect">
            <a:avLst/>
          </a:prstGeom>
        </p:spPr>
      </p:pic>
      <p:pic>
        <p:nvPicPr>
          <p:cNvPr id="8" name="Picture 7" descr="cyto hcc.jpg"/>
          <p:cNvPicPr>
            <a:picLocks noChangeAspect="1"/>
          </p:cNvPicPr>
          <p:nvPr/>
        </p:nvPicPr>
        <p:blipFill>
          <a:blip r:embed="rId3" cstate="print"/>
          <a:stretch>
            <a:fillRect/>
          </a:stretch>
        </p:blipFill>
        <p:spPr>
          <a:xfrm>
            <a:off x="1905000" y="3657600"/>
            <a:ext cx="5202936" cy="2615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533400" y="665285"/>
            <a:ext cx="8458200" cy="5638800"/>
          </a:xfrm>
          <a:prstGeom prst="rect">
            <a:avLst/>
          </a:prstGeom>
          <a:noFill/>
          <a:ln w="9525">
            <a:noFill/>
            <a:miter lim="800000"/>
            <a:headEnd/>
            <a:tailEnd/>
          </a:ln>
        </p:spPr>
      </p:pic>
      <p:sp>
        <p:nvSpPr>
          <p:cNvPr id="5" name="TextBox 4"/>
          <p:cNvSpPr txBox="1"/>
          <p:nvPr/>
        </p:nvSpPr>
        <p:spPr>
          <a:xfrm>
            <a:off x="5486400" y="424934"/>
            <a:ext cx="2605200" cy="646331"/>
          </a:xfrm>
          <a:prstGeom prst="rect">
            <a:avLst/>
          </a:prstGeom>
          <a:noFill/>
        </p:spPr>
        <p:txBody>
          <a:bodyPr wrap="none" rtlCol="0">
            <a:spAutoFit/>
          </a:bodyPr>
          <a:lstStyle/>
          <a:p>
            <a:r>
              <a:rPr lang="en-US" dirty="0" smtClean="0"/>
              <a:t>Parent m/z [M+H]</a:t>
            </a:r>
            <a:r>
              <a:rPr lang="en-US" baseline="30000" dirty="0" smtClean="0"/>
              <a:t>+ </a:t>
            </a:r>
            <a:r>
              <a:rPr lang="en-US" dirty="0" smtClean="0"/>
              <a:t>(-HCl)</a:t>
            </a:r>
          </a:p>
          <a:p>
            <a:r>
              <a:rPr lang="en-US" dirty="0"/>
              <a:t> </a:t>
            </a:r>
            <a:r>
              <a:rPr lang="en-US" dirty="0" smtClean="0"/>
              <a:t>     [(651.94-36.5)+1]=616</a:t>
            </a:r>
            <a:endParaRPr lang="en-US" dirty="0"/>
          </a:p>
        </p:txBody>
      </p:sp>
      <p:cxnSp>
        <p:nvCxnSpPr>
          <p:cNvPr id="7" name="Straight Arrow Connector 6"/>
          <p:cNvCxnSpPr/>
          <p:nvPr/>
        </p:nvCxnSpPr>
        <p:spPr>
          <a:xfrm flipH="1">
            <a:off x="5715000" y="6858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0" y="665285"/>
            <a:ext cx="2209800" cy="923330"/>
          </a:xfrm>
          <a:prstGeom prst="rect">
            <a:avLst/>
          </a:prstGeom>
          <a:noFill/>
        </p:spPr>
        <p:txBody>
          <a:bodyPr wrap="square" rtlCol="0">
            <a:spAutoFit/>
          </a:bodyPr>
          <a:lstStyle/>
          <a:p>
            <a:r>
              <a:rPr lang="en-US" dirty="0" smtClean="0"/>
              <a:t>Daughter piece</a:t>
            </a:r>
          </a:p>
          <a:p>
            <a:r>
              <a:rPr lang="en-US" dirty="0" smtClean="0"/>
              <a:t>(after lost CH</a:t>
            </a:r>
            <a:r>
              <a:rPr lang="en-US" baseline="-25000" dirty="0" smtClean="0"/>
              <a:t>2</a:t>
            </a:r>
            <a:r>
              <a:rPr lang="en-US" dirty="0" smtClean="0"/>
              <a:t>COO</a:t>
            </a:r>
            <a:r>
              <a:rPr lang="en-US" baseline="30000" dirty="0" smtClean="0"/>
              <a:t>-</a:t>
            </a:r>
            <a:r>
              <a:rPr lang="en-US" dirty="0" smtClean="0"/>
              <a:t>:</a:t>
            </a:r>
            <a:r>
              <a:rPr lang="en-US" baseline="30000" dirty="0" smtClean="0"/>
              <a:t> </a:t>
            </a:r>
            <a:r>
              <a:rPr lang="en-US" dirty="0" smtClean="0"/>
              <a:t>616-59=557)</a:t>
            </a:r>
            <a:endParaRPr lang="en-US" dirty="0"/>
          </a:p>
        </p:txBody>
      </p:sp>
      <p:cxnSp>
        <p:nvCxnSpPr>
          <p:cNvPr id="10" name="Straight Arrow Connector 9"/>
          <p:cNvCxnSpPr/>
          <p:nvPr/>
        </p:nvCxnSpPr>
        <p:spPr>
          <a:xfrm>
            <a:off x="4267200" y="885092"/>
            <a:ext cx="685800" cy="410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79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85800" y="990600"/>
            <a:ext cx="8077200" cy="4648200"/>
          </a:xfrm>
          <a:prstGeom prst="rect">
            <a:avLst/>
          </a:prstGeom>
          <a:noFill/>
          <a:ln w="9525">
            <a:noFill/>
            <a:miter lim="800000"/>
            <a:headEnd/>
            <a:tailEnd/>
          </a:ln>
        </p:spPr>
      </p:pic>
      <p:sp>
        <p:nvSpPr>
          <p:cNvPr id="5" name="TextBox 4"/>
          <p:cNvSpPr txBox="1"/>
          <p:nvPr/>
        </p:nvSpPr>
        <p:spPr>
          <a:xfrm>
            <a:off x="2439957" y="4697996"/>
            <a:ext cx="301686" cy="369332"/>
          </a:xfrm>
          <a:prstGeom prst="rect">
            <a:avLst/>
          </a:prstGeom>
          <a:noFill/>
        </p:spPr>
        <p:txBody>
          <a:bodyPr wrap="none" rtlCol="0">
            <a:spAutoFit/>
          </a:bodyPr>
          <a:lstStyle/>
          <a:p>
            <a:r>
              <a:rPr lang="en-US" dirty="0" smtClean="0"/>
              <a:t>1</a:t>
            </a:r>
            <a:endParaRPr lang="en-US" dirty="0"/>
          </a:p>
        </p:txBody>
      </p:sp>
      <p:sp>
        <p:nvSpPr>
          <p:cNvPr id="6" name="TextBox 5"/>
          <p:cNvSpPr txBox="1"/>
          <p:nvPr/>
        </p:nvSpPr>
        <p:spPr>
          <a:xfrm>
            <a:off x="2652163" y="4996934"/>
            <a:ext cx="301686"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3657600" y="990600"/>
            <a:ext cx="301686" cy="369332"/>
          </a:xfrm>
          <a:prstGeom prst="rect">
            <a:avLst/>
          </a:prstGeom>
          <a:noFill/>
        </p:spPr>
        <p:txBody>
          <a:bodyPr wrap="none" rtlCol="0">
            <a:spAutoFit/>
          </a:bodyPr>
          <a:lstStyle/>
          <a:p>
            <a:r>
              <a:rPr lang="en-US" dirty="0" smtClean="0"/>
              <a:t>3</a:t>
            </a:r>
            <a:endParaRPr lang="en-US" dirty="0"/>
          </a:p>
        </p:txBody>
      </p:sp>
      <p:sp>
        <p:nvSpPr>
          <p:cNvPr id="8" name="TextBox 7"/>
          <p:cNvSpPr txBox="1"/>
          <p:nvPr/>
        </p:nvSpPr>
        <p:spPr>
          <a:xfrm>
            <a:off x="4121028" y="4882662"/>
            <a:ext cx="301686" cy="369332"/>
          </a:xfrm>
          <a:prstGeom prst="rect">
            <a:avLst/>
          </a:prstGeom>
          <a:noFill/>
        </p:spPr>
        <p:txBody>
          <a:bodyPr wrap="none" rtlCol="0">
            <a:spAutoFit/>
          </a:bodyPr>
          <a:lstStyle/>
          <a:p>
            <a:r>
              <a:rPr lang="en-US" dirty="0" smtClean="0"/>
              <a:t>4</a:t>
            </a:r>
            <a:endParaRPr lang="en-US" dirty="0"/>
          </a:p>
        </p:txBody>
      </p:sp>
      <p:sp>
        <p:nvSpPr>
          <p:cNvPr id="9" name="TextBox 8"/>
          <p:cNvSpPr txBox="1"/>
          <p:nvPr/>
        </p:nvSpPr>
        <p:spPr>
          <a:xfrm>
            <a:off x="4166547" y="152400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373258" y="2576119"/>
            <a:ext cx="301686" cy="369332"/>
          </a:xfrm>
          <a:prstGeom prst="rect">
            <a:avLst/>
          </a:prstGeom>
          <a:noFill/>
        </p:spPr>
        <p:txBody>
          <a:bodyPr wrap="none" rtlCol="0">
            <a:spAutoFit/>
          </a:bodyPr>
          <a:lstStyle/>
          <a:p>
            <a:r>
              <a:rPr lang="en-US" dirty="0" smtClean="0"/>
              <a:t>6</a:t>
            </a:r>
            <a:endParaRPr lang="en-US" dirty="0"/>
          </a:p>
        </p:txBody>
      </p:sp>
      <p:sp>
        <p:nvSpPr>
          <p:cNvPr id="11" name="TextBox 10"/>
          <p:cNvSpPr txBox="1"/>
          <p:nvPr/>
        </p:nvSpPr>
        <p:spPr>
          <a:xfrm>
            <a:off x="4524101" y="4815171"/>
            <a:ext cx="301686" cy="369332"/>
          </a:xfrm>
          <a:prstGeom prst="rect">
            <a:avLst/>
          </a:prstGeom>
          <a:noFill/>
        </p:spPr>
        <p:txBody>
          <a:bodyPr wrap="none" rtlCol="0">
            <a:spAutoFit/>
          </a:bodyPr>
          <a:lstStyle/>
          <a:p>
            <a:r>
              <a:rPr lang="en-US" dirty="0" smtClean="0"/>
              <a:t>7</a:t>
            </a:r>
            <a:endParaRPr lang="en-US" dirty="0"/>
          </a:p>
        </p:txBody>
      </p:sp>
      <p:sp>
        <p:nvSpPr>
          <p:cNvPr id="12" name="TextBox 11"/>
          <p:cNvSpPr txBox="1"/>
          <p:nvPr/>
        </p:nvSpPr>
        <p:spPr>
          <a:xfrm>
            <a:off x="4642706" y="4357890"/>
            <a:ext cx="301686" cy="369332"/>
          </a:xfrm>
          <a:prstGeom prst="rect">
            <a:avLst/>
          </a:prstGeom>
          <a:noFill/>
        </p:spPr>
        <p:txBody>
          <a:bodyPr wrap="none" rtlCol="0">
            <a:spAutoFit/>
          </a:bodyPr>
          <a:lstStyle/>
          <a:p>
            <a:r>
              <a:rPr lang="en-US" dirty="0" smtClean="0"/>
              <a:t>8</a:t>
            </a:r>
            <a:endParaRPr lang="en-US" dirty="0"/>
          </a:p>
        </p:txBody>
      </p:sp>
      <p:sp>
        <p:nvSpPr>
          <p:cNvPr id="13" name="TextBox 12"/>
          <p:cNvSpPr txBox="1"/>
          <p:nvPr/>
        </p:nvSpPr>
        <p:spPr>
          <a:xfrm>
            <a:off x="4793549" y="2587842"/>
            <a:ext cx="301686" cy="369332"/>
          </a:xfrm>
          <a:prstGeom prst="rect">
            <a:avLst/>
          </a:prstGeom>
          <a:noFill/>
        </p:spPr>
        <p:txBody>
          <a:bodyPr wrap="none" rtlCol="0">
            <a:spAutoFit/>
          </a:bodyPr>
          <a:lstStyle/>
          <a:p>
            <a:r>
              <a:rPr lang="en-US" dirty="0" smtClean="0"/>
              <a:t>9</a:t>
            </a:r>
            <a:endParaRPr lang="en-US" dirty="0"/>
          </a:p>
        </p:txBody>
      </p:sp>
      <p:sp>
        <p:nvSpPr>
          <p:cNvPr id="14" name="TextBox 13"/>
          <p:cNvSpPr txBox="1"/>
          <p:nvPr/>
        </p:nvSpPr>
        <p:spPr>
          <a:xfrm>
            <a:off x="4885883" y="914400"/>
            <a:ext cx="418704" cy="369332"/>
          </a:xfrm>
          <a:prstGeom prst="rect">
            <a:avLst/>
          </a:prstGeom>
          <a:noFill/>
        </p:spPr>
        <p:txBody>
          <a:bodyPr wrap="none" rtlCol="0">
            <a:spAutoFit/>
          </a:bodyPr>
          <a:lstStyle/>
          <a:p>
            <a:r>
              <a:rPr lang="en-US" dirty="0" smtClean="0"/>
              <a:t>10</a:t>
            </a:r>
            <a:endParaRPr lang="en-US" dirty="0"/>
          </a:p>
        </p:txBody>
      </p:sp>
      <p:sp>
        <p:nvSpPr>
          <p:cNvPr id="15" name="TextBox 14"/>
          <p:cNvSpPr txBox="1"/>
          <p:nvPr/>
        </p:nvSpPr>
        <p:spPr>
          <a:xfrm>
            <a:off x="5057030" y="3774776"/>
            <a:ext cx="418704" cy="369332"/>
          </a:xfrm>
          <a:prstGeom prst="rect">
            <a:avLst/>
          </a:prstGeom>
          <a:noFill/>
        </p:spPr>
        <p:txBody>
          <a:bodyPr wrap="none" rtlCol="0">
            <a:spAutoFit/>
          </a:bodyPr>
          <a:lstStyle/>
          <a:p>
            <a:r>
              <a:rPr lang="en-US" dirty="0" smtClean="0"/>
              <a:t>11</a:t>
            </a:r>
            <a:endParaRPr lang="en-US" dirty="0"/>
          </a:p>
        </p:txBody>
      </p:sp>
      <p:sp>
        <p:nvSpPr>
          <p:cNvPr id="16" name="TextBox 15"/>
          <p:cNvSpPr txBox="1"/>
          <p:nvPr/>
        </p:nvSpPr>
        <p:spPr>
          <a:xfrm>
            <a:off x="5475734" y="4630505"/>
            <a:ext cx="418704" cy="369332"/>
          </a:xfrm>
          <a:prstGeom prst="rect">
            <a:avLst/>
          </a:prstGeom>
          <a:noFill/>
        </p:spPr>
        <p:txBody>
          <a:bodyPr wrap="none" rtlCol="0">
            <a:spAutoFit/>
          </a:bodyPr>
          <a:lstStyle/>
          <a:p>
            <a:r>
              <a:rPr lang="en-US" dirty="0" smtClean="0"/>
              <a:t>12</a:t>
            </a:r>
            <a:endParaRPr lang="en-US" dirty="0"/>
          </a:p>
        </p:txBody>
      </p:sp>
      <p:sp>
        <p:nvSpPr>
          <p:cNvPr id="17" name="TextBox 16"/>
          <p:cNvSpPr txBox="1"/>
          <p:nvPr/>
        </p:nvSpPr>
        <p:spPr>
          <a:xfrm>
            <a:off x="5662301" y="2945451"/>
            <a:ext cx="418704" cy="369332"/>
          </a:xfrm>
          <a:prstGeom prst="rect">
            <a:avLst/>
          </a:prstGeom>
          <a:noFill/>
        </p:spPr>
        <p:txBody>
          <a:bodyPr wrap="none" rtlCol="0">
            <a:spAutoFit/>
          </a:bodyPr>
          <a:lstStyle/>
          <a:p>
            <a:r>
              <a:rPr lang="en-US" dirty="0" smtClean="0"/>
              <a:t>13</a:t>
            </a:r>
            <a:endParaRPr lang="en-US" dirty="0"/>
          </a:p>
        </p:txBody>
      </p:sp>
      <p:sp>
        <p:nvSpPr>
          <p:cNvPr id="2" name="TextBox 1"/>
          <p:cNvSpPr txBox="1"/>
          <p:nvPr/>
        </p:nvSpPr>
        <p:spPr>
          <a:xfrm>
            <a:off x="3385564" y="536276"/>
            <a:ext cx="780983" cy="369332"/>
          </a:xfrm>
          <a:prstGeom prst="rect">
            <a:avLst/>
          </a:prstGeom>
          <a:noFill/>
        </p:spPr>
        <p:txBody>
          <a:bodyPr wrap="none" rtlCol="0">
            <a:spAutoFit/>
          </a:bodyPr>
          <a:lstStyle/>
          <a:p>
            <a:r>
              <a:rPr lang="en-US" dirty="0" smtClean="0"/>
              <a:t>hemin</a:t>
            </a:r>
            <a:endParaRPr lang="en-US" dirty="0"/>
          </a:p>
        </p:txBody>
      </p:sp>
      <p:cxnSp>
        <p:nvCxnSpPr>
          <p:cNvPr id="18" name="Straight Arrow Connector 17"/>
          <p:cNvCxnSpPr/>
          <p:nvPr/>
        </p:nvCxnSpPr>
        <p:spPr>
          <a:xfrm>
            <a:off x="3582178" y="860167"/>
            <a:ext cx="150843" cy="260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49678" y="228600"/>
            <a:ext cx="1178528" cy="369332"/>
          </a:xfrm>
          <a:prstGeom prst="rect">
            <a:avLst/>
          </a:prstGeom>
          <a:noFill/>
        </p:spPr>
        <p:txBody>
          <a:bodyPr wrap="none" rtlCol="0">
            <a:spAutoFit/>
          </a:bodyPr>
          <a:lstStyle/>
          <a:p>
            <a:r>
              <a:rPr lang="en-US" dirty="0" smtClean="0"/>
              <a:t>Sample 1A</a:t>
            </a:r>
            <a:endParaRPr lang="en-US" dirty="0"/>
          </a:p>
        </p:txBody>
      </p:sp>
    </p:spTree>
    <p:extLst>
      <p:ext uri="{BB962C8B-B14F-4D97-AF65-F5344CB8AC3E}">
        <p14:creationId xmlns="" xmlns:p14="http://schemas.microsoft.com/office/powerpoint/2010/main" val="2155754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298537" cy="492443"/>
          </a:xfrm>
        </p:spPr>
        <p:txBody>
          <a:bodyPr>
            <a:normAutofit fontScale="90000"/>
          </a:bodyPr>
          <a:lstStyle/>
          <a:p>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International Conferences</a:t>
            </a:r>
            <a:endParaRPr lang="en-US" sz="3200"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r>
              <a:rPr lang="en-US" spc="5" dirty="0" smtClean="0">
                <a:latin typeface="Times New Roman" pitchFamily="18" charset="0"/>
                <a:cs typeface="Times New Roman" pitchFamily="18" charset="0"/>
              </a:rPr>
              <a:t>A</a:t>
            </a:r>
            <a:r>
              <a:rPr lang="en-US" spc="1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o</a:t>
            </a:r>
            <a:r>
              <a:rPr lang="en-US" spc="10" dirty="0" smtClean="0">
                <a:latin typeface="Times New Roman" pitchFamily="18" charset="0"/>
                <a:cs typeface="Times New Roman" pitchFamily="18" charset="0"/>
              </a:rPr>
              <a:t>u</a:t>
            </a:r>
            <a:r>
              <a:rPr lang="en-US" spc="-10" dirty="0" smtClean="0">
                <a:latin typeface="Times New Roman" pitchFamily="18" charset="0"/>
                <a:cs typeface="Times New Roman" pitchFamily="18" charset="0"/>
              </a:rPr>
              <a:t>t</a:t>
            </a:r>
            <a:r>
              <a:rPr lang="en-US" spc="-50" dirty="0" smtClean="0">
                <a:latin typeface="Times New Roman" pitchFamily="18" charset="0"/>
                <a:cs typeface="Times New Roman" pitchFamily="18" charset="0"/>
              </a:rPr>
              <a:t> </a:t>
            </a:r>
            <a:r>
              <a:rPr lang="en-US" spc="15" dirty="0" smtClean="0">
                <a:latin typeface="Times New Roman" pitchFamily="18" charset="0"/>
                <a:cs typeface="Times New Roman" pitchFamily="18" charset="0"/>
              </a:rPr>
              <a:t>O</a:t>
            </a:r>
            <a:r>
              <a:rPr lang="en-US" spc="5" dirty="0" smtClean="0">
                <a:latin typeface="Times New Roman" pitchFamily="18" charset="0"/>
                <a:cs typeface="Times New Roman" pitchFamily="18" charset="0"/>
              </a:rPr>
              <a:t>M</a:t>
            </a:r>
            <a:r>
              <a:rPr lang="en-US" spc="10" dirty="0" smtClean="0">
                <a:latin typeface="Times New Roman" pitchFamily="18" charset="0"/>
                <a:cs typeface="Times New Roman" pitchFamily="18" charset="0"/>
              </a:rPr>
              <a:t>IC</a:t>
            </a:r>
            <a:r>
              <a:rPr lang="en-US" dirty="0" smtClean="0">
                <a:latin typeface="Times New Roman" pitchFamily="18" charset="0"/>
                <a:cs typeface="Times New Roman" pitchFamily="18" charset="0"/>
              </a:rPr>
              <a:t>S</a:t>
            </a:r>
            <a:r>
              <a:rPr lang="en-US" spc="-45" dirty="0" smtClean="0">
                <a:latin typeface="Times New Roman" pitchFamily="18" charset="0"/>
                <a:cs typeface="Times New Roman" pitchFamily="18" charset="0"/>
              </a:rPr>
              <a:t> </a:t>
            </a:r>
            <a:r>
              <a:rPr lang="en-US" spc="10" dirty="0" smtClean="0">
                <a:latin typeface="Times New Roman" pitchFamily="18" charset="0"/>
                <a:cs typeface="Times New Roman" pitchFamily="18" charset="0"/>
              </a:rPr>
              <a:t>Group</a:t>
            </a:r>
            <a:endParaRPr/>
          </a:p>
        </p:txBody>
      </p:sp>
      <p:sp>
        <p:nvSpPr>
          <p:cNvPr id="5" name="object 5"/>
          <p:cNvSpPr/>
          <p:nvPr/>
        </p:nvSpPr>
        <p:spPr>
          <a:xfrm>
            <a:off x="533400" y="1752600"/>
            <a:ext cx="8001000" cy="3385542"/>
          </a:xfrm>
          <a:prstGeom prst="rect">
            <a:avLst/>
          </a:prstGeom>
          <a:blipFill>
            <a:blip r:embed="rId3" cstate="print"/>
            <a:stretch>
              <a:fillRect/>
            </a:stretch>
          </a:blipFill>
        </p:spPr>
        <p:txBody>
          <a:bodyPr wrap="square" lIns="0" tIns="0" rIns="0" bIns="0" rtlCol="0">
            <a:spAutoFit/>
          </a:bodyPr>
          <a:lstStyle/>
          <a:p>
            <a:pPr>
              <a:buFont typeface="Arial" charset="0"/>
              <a:buNone/>
              <a:defRPr/>
            </a:pPr>
            <a:r>
              <a:rPr lang="en-US" dirty="0">
                <a:solidFill>
                  <a:schemeClr val="tx2">
                    <a:lumMod val="10000"/>
                  </a:schemeClr>
                </a:solidFill>
              </a:rPr>
              <a:t> </a:t>
            </a:r>
            <a:r>
              <a:rPr lang="en-US" sz="2000" dirty="0">
                <a:solidFill>
                  <a:schemeClr val="tx2">
                    <a:lumMod val="10000"/>
                  </a:schemeClr>
                </a:solidFill>
              </a:rPr>
              <a:t>OMICS </a:t>
            </a:r>
            <a:r>
              <a:rPr lang="en-US" sz="2000" dirty="0" smtClean="0">
                <a:solidFill>
                  <a:schemeClr val="tx2">
                    <a:lumMod val="10000"/>
                  </a:schemeClr>
                </a:solidFill>
              </a:rPr>
              <a:t>International </a:t>
            </a:r>
            <a:r>
              <a:rPr lang="en-US" sz="2000" dirty="0">
                <a:solidFill>
                  <a:schemeClr val="tx2">
                    <a:lumMod val="10000"/>
                  </a:schemeClr>
                </a:solidFill>
              </a:rPr>
              <a:t>is a pioneer and leading science event organizer, which publishes around </a:t>
            </a:r>
            <a:r>
              <a:rPr lang="en-US" sz="2000" dirty="0" smtClean="0">
                <a:solidFill>
                  <a:schemeClr val="tx2">
                    <a:lumMod val="10000"/>
                  </a:schemeClr>
                </a:solidFill>
              </a:rPr>
              <a:t>500</a:t>
            </a:r>
            <a:r>
              <a:rPr lang="en-US" sz="2000" dirty="0">
                <a:solidFill>
                  <a:schemeClr val="tx2">
                    <a:lumMod val="10000"/>
                  </a:schemeClr>
                </a:solidFill>
              </a:rPr>
              <a:t> open access journals and conducts over 300 Medical, Clinical, Engineering, Life Sciences, Pharma scientific conferences all over the globe annually with the support of more than 1000 scientific associations and 30,000 editorial board members and 3.5 million followers to </a:t>
            </a:r>
            <a:r>
              <a:rPr lang="en-US" sz="2000" dirty="0" smtClean="0">
                <a:solidFill>
                  <a:schemeClr val="tx2">
                    <a:lumMod val="10000"/>
                  </a:schemeClr>
                </a:solidFill>
              </a:rPr>
              <a:t>its credit</a:t>
            </a:r>
            <a:r>
              <a:rPr lang="en-US" sz="2000" dirty="0">
                <a:solidFill>
                  <a:schemeClr val="tx2">
                    <a:lumMod val="10000"/>
                  </a:schemeClr>
                </a:solidFill>
              </a:rPr>
              <a:t>.</a:t>
            </a:r>
            <a:br>
              <a:rPr lang="en-US" sz="2000" dirty="0">
                <a:solidFill>
                  <a:schemeClr val="tx2">
                    <a:lumMod val="10000"/>
                  </a:schemeClr>
                </a:solidFill>
              </a:rPr>
            </a:br>
            <a:endParaRPr lang="en-US" sz="2000" dirty="0">
              <a:solidFill>
                <a:schemeClr val="tx2">
                  <a:lumMod val="10000"/>
                </a:schemeClr>
              </a:solidFill>
            </a:endParaRPr>
          </a:p>
          <a:p>
            <a:pPr>
              <a:defRPr/>
            </a:pPr>
            <a:r>
              <a:rPr lang="en-US" sz="2000" dirty="0">
                <a:solidFill>
                  <a:schemeClr val="tx2">
                    <a:lumMod val="10000"/>
                  </a:schemeClr>
                </a:solidFill>
              </a:rPr>
              <a:t>    OMICS </a:t>
            </a:r>
            <a:r>
              <a:rPr lang="en-US" sz="2000" dirty="0" smtClean="0">
                <a:solidFill>
                  <a:schemeClr val="tx2">
                    <a:lumMod val="10000"/>
                  </a:schemeClr>
                </a:solidFill>
              </a:rPr>
              <a:t>International </a:t>
            </a:r>
            <a:r>
              <a:rPr lang="en-US" sz="2000" dirty="0">
                <a:solidFill>
                  <a:schemeClr val="tx2">
                    <a:lumMod val="10000"/>
                  </a:schemeClr>
                </a:solidFill>
              </a:rPr>
              <a:t>has organized 500 conferences, workshops and national symposiums across the major cities including San Francisco, Las Vegas, San Antonio, Omaha, Orlando, Raleigh, </a:t>
            </a:r>
            <a:r>
              <a:rPr lang="en-US" sz="2000" dirty="0" err="1" smtClean="0">
                <a:solidFill>
                  <a:schemeClr val="tx2">
                    <a:lumMod val="10000"/>
                  </a:schemeClr>
                </a:solidFill>
              </a:rPr>
              <a:t>SantaClara</a:t>
            </a:r>
            <a:r>
              <a:rPr lang="en-US" sz="2000" dirty="0">
                <a:solidFill>
                  <a:schemeClr val="tx2">
                    <a:lumMod val="10000"/>
                  </a:schemeClr>
                </a:solidFill>
              </a:rPr>
              <a:t>, Chicago, Philadelphia, Baltimore, United Kingdom, Valencia, Dubai, Beijing, Hyderabad, Bengaluru and Mumbai</a:t>
            </a:r>
            <a:r>
              <a:rPr lang="en-US" dirty="0">
                <a:solidFill>
                  <a:schemeClr val="tx2">
                    <a:lumMod val="10000"/>
                  </a:schemeClr>
                </a:solidFill>
              </a:rPr>
              <a:t>.</a:t>
            </a:r>
            <a:endParaRPr/>
          </a:p>
        </p:txBody>
      </p:sp>
      <p:sp>
        <p:nvSpPr>
          <p:cNvPr id="6"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7" name="object 5"/>
          <p:cNvSpPr/>
          <p:nvPr/>
        </p:nvSpPr>
        <p:spPr>
          <a:xfrm>
            <a:off x="457200" y="1371600"/>
            <a:ext cx="8153400" cy="276999"/>
          </a:xfrm>
          <a:prstGeom prst="rect">
            <a:avLst/>
          </a:prstGeom>
          <a:blipFill>
            <a:blip r:embed="rId4"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1534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Oxygen consumption is intensified in NSCLC cells, and inhibition of heme uptake and biosynthesis suppresses it</a:t>
            </a:r>
            <a:endParaRPr lang="en-US" b="1" dirty="0">
              <a:solidFill>
                <a:srgbClr val="0000FF"/>
              </a:solidFill>
              <a:latin typeface="Times New Roman" pitchFamily="18" charset="0"/>
              <a:cs typeface="Times New Roman" pitchFamily="18" charset="0"/>
            </a:endParaRPr>
          </a:p>
        </p:txBody>
      </p:sp>
      <p:pic>
        <p:nvPicPr>
          <p:cNvPr id="5" name="Picture 4" descr="oxy cons.jpg"/>
          <p:cNvPicPr>
            <a:picLocks noChangeAspect="1"/>
          </p:cNvPicPr>
          <p:nvPr/>
        </p:nvPicPr>
        <p:blipFill>
          <a:blip r:embed="rId2" cstate="print"/>
          <a:stretch>
            <a:fillRect/>
          </a:stretch>
        </p:blipFill>
        <p:spPr>
          <a:xfrm>
            <a:off x="1447800" y="1905000"/>
            <a:ext cx="5952744" cy="32918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57200"/>
            <a:ext cx="60198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Reduction of intracellular heme level inhibits NSCLC cell proliferation and colony formation </a:t>
            </a:r>
            <a:endParaRPr lang="en-US" b="1" dirty="0">
              <a:solidFill>
                <a:srgbClr val="0000FF"/>
              </a:solidFill>
              <a:latin typeface="Times New Roman" pitchFamily="18" charset="0"/>
              <a:cs typeface="Times New Roman" pitchFamily="18" charset="0"/>
            </a:endParaRPr>
          </a:p>
        </p:txBody>
      </p:sp>
      <p:pic>
        <p:nvPicPr>
          <p:cNvPr id="3" name="Picture 2" descr="growh.jpg"/>
          <p:cNvPicPr>
            <a:picLocks noChangeAspect="1"/>
          </p:cNvPicPr>
          <p:nvPr/>
        </p:nvPicPr>
        <p:blipFill>
          <a:blip r:embed="rId2" cstate="print"/>
          <a:stretch>
            <a:fillRect/>
          </a:stretch>
        </p:blipFill>
        <p:spPr>
          <a:xfrm>
            <a:off x="2819400" y="1295400"/>
            <a:ext cx="3581400" cy="2362613"/>
          </a:xfrm>
          <a:prstGeom prst="rect">
            <a:avLst/>
          </a:prstGeom>
        </p:spPr>
      </p:pic>
      <p:pic>
        <p:nvPicPr>
          <p:cNvPr id="4" name="Picture 3" descr="colony.jpg"/>
          <p:cNvPicPr>
            <a:picLocks noChangeAspect="1"/>
          </p:cNvPicPr>
          <p:nvPr/>
        </p:nvPicPr>
        <p:blipFill>
          <a:blip r:embed="rId3" cstate="print"/>
          <a:stretch>
            <a:fillRect/>
          </a:stretch>
        </p:blipFill>
        <p:spPr>
          <a:xfrm>
            <a:off x="2057400" y="4419600"/>
            <a:ext cx="5300472" cy="1530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620000" cy="369332"/>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Most NSCLC Cell Lines Exhibit Intensified Oxygen Consumption</a:t>
            </a:r>
            <a:endParaRPr lang="en-US" b="1" dirty="0">
              <a:solidFill>
                <a:srgbClr val="0000FF"/>
              </a:solidFill>
              <a:latin typeface="Times New Roman" pitchFamily="18" charset="0"/>
              <a:cs typeface="Times New Roman" pitchFamily="18" charset="0"/>
            </a:endParaRPr>
          </a:p>
        </p:txBody>
      </p:sp>
      <p:pic>
        <p:nvPicPr>
          <p:cNvPr id="2054" name="Picture 6" descr="C:\Users\lxz075000\Documents\Meetings\2015 meeting\Metabolomic\oxygen consumption all none.jpg"/>
          <p:cNvPicPr>
            <a:picLocks noChangeAspect="1" noChangeArrowheads="1"/>
          </p:cNvPicPr>
          <p:nvPr/>
        </p:nvPicPr>
        <p:blipFill>
          <a:blip r:embed="rId2" cstate="print"/>
          <a:srcRect/>
          <a:stretch>
            <a:fillRect/>
          </a:stretch>
        </p:blipFill>
        <p:spPr bwMode="auto">
          <a:xfrm>
            <a:off x="1447800" y="1828800"/>
            <a:ext cx="5943600" cy="408028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6200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Cyclopamine Tartrate (CycT), an Inhibitor of Hedgehog Signaling, Strongly Inhibits Lung Cancer Cell Proliferation</a:t>
            </a:r>
            <a:endParaRPr lang="en-US"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76200" y="2286000"/>
            <a:ext cx="4197927" cy="2743200"/>
          </a:xfrm>
          <a:prstGeom prst="rect">
            <a:avLst/>
          </a:prstGeom>
          <a:noFill/>
          <a:ln w="9525">
            <a:noFill/>
            <a:miter lim="800000"/>
            <a:headEnd/>
            <a:tailEnd/>
          </a:ln>
        </p:spPr>
      </p:pic>
      <p:graphicFrame>
        <p:nvGraphicFramePr>
          <p:cNvPr id="20" name="Chart 19"/>
          <p:cNvGraphicFramePr/>
          <p:nvPr/>
        </p:nvGraphicFramePr>
        <p:xfrm>
          <a:off x="3962400" y="2209800"/>
          <a:ext cx="4476749" cy="2743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620000" cy="646331"/>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Glucose, Glutamine and Cyclopamine Tartrate Strongly Impact the Rate of Oxygen Consumption in NSCLC cells</a:t>
            </a:r>
            <a:endParaRPr lang="en-US" b="1" dirty="0">
              <a:solidFill>
                <a:srgbClr val="0000FF"/>
              </a:solidFill>
              <a:latin typeface="Times New Roman" pitchFamily="18" charset="0"/>
              <a:cs typeface="Times New Roman" pitchFamily="18" charset="0"/>
            </a:endParaRPr>
          </a:p>
        </p:txBody>
      </p:sp>
      <p:graphicFrame>
        <p:nvGraphicFramePr>
          <p:cNvPr id="3" name="Chart 2"/>
          <p:cNvGraphicFramePr/>
          <p:nvPr/>
        </p:nvGraphicFramePr>
        <p:xfrm>
          <a:off x="809625" y="1752600"/>
          <a:ext cx="3324225" cy="2162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343400" y="1752600"/>
          <a:ext cx="3324225" cy="2162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838200" y="4267200"/>
          <a:ext cx="3324225" cy="2162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419600" y="4191000"/>
          <a:ext cx="3324225" cy="21621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xz075000\Documents\Meetings\2015 meeting\Metabolomic\mito tracker grey.jpg"/>
          <p:cNvPicPr>
            <a:picLocks noChangeAspect="1" noChangeArrowheads="1"/>
          </p:cNvPicPr>
          <p:nvPr/>
        </p:nvPicPr>
        <p:blipFill>
          <a:blip r:embed="rId2" cstate="print"/>
          <a:srcRect/>
          <a:stretch>
            <a:fillRect/>
          </a:stretch>
        </p:blipFill>
        <p:spPr bwMode="auto">
          <a:xfrm>
            <a:off x="870204" y="1212894"/>
            <a:ext cx="6597396" cy="5049222"/>
          </a:xfrm>
          <a:prstGeom prst="rect">
            <a:avLst/>
          </a:prstGeom>
          <a:noFill/>
        </p:spPr>
      </p:pic>
      <p:sp>
        <p:nvSpPr>
          <p:cNvPr id="3" name="Rectangle 2"/>
          <p:cNvSpPr/>
          <p:nvPr/>
        </p:nvSpPr>
        <p:spPr>
          <a:xfrm>
            <a:off x="457200" y="609600"/>
            <a:ext cx="7620000" cy="369332"/>
          </a:xfrm>
          <a:prstGeom prst="rect">
            <a:avLst/>
          </a:prstGeom>
        </p:spPr>
        <p:txBody>
          <a:bodyPr wrap="square">
            <a:spAutoFit/>
          </a:bodyPr>
          <a:lstStyle/>
          <a:p>
            <a:pPr lvl="0" algn="ctr">
              <a:spcBef>
                <a:spcPct val="0"/>
              </a:spcBef>
              <a:defRPr/>
            </a:pPr>
            <a:r>
              <a:rPr lang="en-US" b="1" dirty="0" smtClean="0">
                <a:solidFill>
                  <a:srgbClr val="0000FF"/>
                </a:solidFill>
                <a:latin typeface="Times New Roman" pitchFamily="18" charset="0"/>
                <a:cs typeface="Times New Roman" pitchFamily="18" charset="0"/>
              </a:rPr>
              <a:t>Cyclopamine Tartrate Causes Mitochondrial Fragmentation</a:t>
            </a:r>
            <a:endParaRPr lang="en-US"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1255713" y="325438"/>
            <a:ext cx="6632575" cy="6205537"/>
          </a:xfrm>
          <a:prstGeom prst="rect">
            <a:avLst/>
          </a:prstGeom>
          <a:noFill/>
          <a:ln w="9525">
            <a:noFill/>
            <a:miter lim="800000"/>
            <a:headEnd/>
            <a:tailEnd/>
          </a:ln>
        </p:spPr>
      </p:pic>
      <p:sp>
        <p:nvSpPr>
          <p:cNvPr id="3" name="Multiply 2"/>
          <p:cNvSpPr/>
          <p:nvPr/>
        </p:nvSpPr>
        <p:spPr>
          <a:xfrm>
            <a:off x="1600200" y="3505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ultiply 3"/>
          <p:cNvSpPr/>
          <p:nvPr/>
        </p:nvSpPr>
        <p:spPr>
          <a:xfrm>
            <a:off x="3276600" y="4648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ultiply 4"/>
          <p:cNvSpPr/>
          <p:nvPr/>
        </p:nvSpPr>
        <p:spPr>
          <a:xfrm>
            <a:off x="2362200" y="5867400"/>
            <a:ext cx="1066800" cy="838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4572000" cy="6832640"/>
          </a:xfrm>
          <a:prstGeom prst="rect">
            <a:avLst/>
          </a:prstGeom>
        </p:spPr>
        <p:txBody>
          <a:bodyPr>
            <a:spAutoFit/>
          </a:bodyPr>
          <a:lstStyle/>
          <a:p>
            <a:r>
              <a:rPr lang="en-US" sz="2800" b="1" u="sng" dirty="0" smtClean="0">
                <a:solidFill>
                  <a:srgbClr val="0000FF"/>
                </a:solidFill>
                <a:latin typeface="Times New Roman" pitchFamily="18" charset="0"/>
                <a:cs typeface="Times New Roman" pitchFamily="18" charset="0"/>
              </a:rPr>
              <a:t>UT Dallas </a:t>
            </a:r>
          </a:p>
          <a:p>
            <a:endParaRPr lang="en-US" sz="2800" b="1" u="sng" dirty="0" smtClean="0">
              <a:solidFill>
                <a:srgbClr val="0000FF"/>
              </a:solidFill>
              <a:latin typeface="Times New Roman" pitchFamily="18" charset="0"/>
              <a:cs typeface="Times New Roman" pitchFamily="18" charset="0"/>
            </a:endParaRPr>
          </a:p>
          <a:p>
            <a:r>
              <a:rPr lang="en-US" sz="2800" b="1" u="sng" dirty="0" smtClean="0">
                <a:solidFill>
                  <a:srgbClr val="00B050"/>
                </a:solidFill>
                <a:latin typeface="Times New Roman" pitchFamily="18" charset="0"/>
                <a:cs typeface="Times New Roman" pitchFamily="18" charset="0"/>
              </a:rPr>
              <a:t>Jagmohan Hooda</a:t>
            </a:r>
          </a:p>
          <a:p>
            <a:r>
              <a:rPr lang="en-US" sz="2800" b="1" u="sng" dirty="0" smtClean="0">
                <a:solidFill>
                  <a:srgbClr val="00B050"/>
                </a:solidFill>
                <a:latin typeface="Times New Roman" pitchFamily="18" charset="0"/>
                <a:cs typeface="Times New Roman" pitchFamily="18" charset="0"/>
              </a:rPr>
              <a:t>Md M Alam</a:t>
            </a:r>
          </a:p>
          <a:p>
            <a:r>
              <a:rPr lang="en-US" altLang="en-US" sz="2800" b="1" dirty="0" smtClean="0">
                <a:solidFill>
                  <a:srgbClr val="00B050"/>
                </a:solidFill>
                <a:latin typeface="Times New Roman" pitchFamily="18" charset="0"/>
                <a:cs typeface="Times New Roman" pitchFamily="18" charset="0"/>
              </a:rPr>
              <a:t>Sneha Lal</a:t>
            </a:r>
          </a:p>
          <a:p>
            <a:r>
              <a:rPr lang="en-US" sz="2800" b="1" dirty="0" smtClean="0">
                <a:solidFill>
                  <a:srgbClr val="00B050"/>
                </a:solidFill>
                <a:latin typeface="Times New Roman" pitchFamily="18" charset="0"/>
                <a:cs typeface="Times New Roman" pitchFamily="18" charset="0"/>
              </a:rPr>
              <a:t>Jonathan Michael Comer</a:t>
            </a:r>
          </a:p>
          <a:p>
            <a:r>
              <a:rPr lang="en-US" sz="2800" b="1" dirty="0" smtClean="0">
                <a:solidFill>
                  <a:srgbClr val="00B050"/>
                </a:solidFill>
                <a:latin typeface="Times New Roman" pitchFamily="18" charset="0"/>
                <a:cs typeface="Times New Roman" pitchFamily="18" charset="0"/>
              </a:rPr>
              <a:t>Purna Chaitanya Konduri</a:t>
            </a:r>
          </a:p>
          <a:p>
            <a:r>
              <a:rPr lang="en-US" sz="2800" b="1" dirty="0" smtClean="0">
                <a:solidFill>
                  <a:srgbClr val="00B050"/>
                </a:solidFill>
                <a:latin typeface="Times New Roman" pitchFamily="18" charset="0"/>
                <a:cs typeface="Times New Roman" pitchFamily="18" charset="0"/>
              </a:rPr>
              <a:t>Sarada Preeta Kalainayakan</a:t>
            </a:r>
          </a:p>
          <a:p>
            <a:r>
              <a:rPr lang="en-US" sz="2800" b="1" u="sng" dirty="0" smtClean="0">
                <a:solidFill>
                  <a:srgbClr val="00B050"/>
                </a:solidFill>
                <a:latin typeface="Times New Roman" pitchFamily="18" charset="0"/>
                <a:cs typeface="Times New Roman" pitchFamily="18" charset="0"/>
              </a:rPr>
              <a:t>Sagar Sohoni</a:t>
            </a:r>
          </a:p>
          <a:p>
            <a:r>
              <a:rPr lang="en-US" sz="2800" b="1" dirty="0" smtClean="0">
                <a:solidFill>
                  <a:srgbClr val="00B050"/>
                </a:solidFill>
                <a:latin typeface="Times New Roman" pitchFamily="18" charset="0"/>
                <a:cs typeface="Times New Roman" pitchFamily="18" charset="0"/>
              </a:rPr>
              <a:t>Tianyuan Wang</a:t>
            </a:r>
          </a:p>
          <a:p>
            <a:endParaRPr lang="en-US" sz="2800" b="1" dirty="0" smtClean="0">
              <a:solidFill>
                <a:srgbClr val="000099"/>
              </a:solidFill>
              <a:latin typeface="Times New Roman" pitchFamily="18" charset="0"/>
              <a:cs typeface="Times New Roman" pitchFamily="18" charset="0"/>
            </a:endParaRPr>
          </a:p>
          <a:p>
            <a:r>
              <a:rPr lang="en-US" sz="2800" b="1" u="sng" dirty="0" smtClean="0">
                <a:solidFill>
                  <a:schemeClr val="accent6">
                    <a:lumMod val="75000"/>
                  </a:schemeClr>
                </a:solidFill>
                <a:latin typeface="Times New Roman" pitchFamily="18" charset="0"/>
                <a:cs typeface="Times New Roman" pitchFamily="18" charset="0"/>
              </a:rPr>
              <a:t>Daniela Cadinu</a:t>
            </a:r>
          </a:p>
          <a:p>
            <a:r>
              <a:rPr lang="en-US" sz="2800" b="1" u="sng" dirty="0" smtClean="0">
                <a:solidFill>
                  <a:schemeClr val="accent6">
                    <a:lumMod val="75000"/>
                  </a:schemeClr>
                </a:solidFill>
                <a:latin typeface="Times New Roman" pitchFamily="18" charset="0"/>
                <a:cs typeface="Times New Roman" pitchFamily="18" charset="0"/>
              </a:rPr>
              <a:t>Robert M Henke</a:t>
            </a:r>
          </a:p>
          <a:p>
            <a:endParaRPr lang="en-US" sz="2800" b="1" dirty="0" smtClean="0">
              <a:solidFill>
                <a:srgbClr val="000099"/>
              </a:solidFill>
              <a:latin typeface="Times New Roman" pitchFamily="18" charset="0"/>
              <a:cs typeface="Times New Roman" pitchFamily="18" charset="0"/>
            </a:endParaRPr>
          </a:p>
          <a:p>
            <a:endParaRPr lang="en-US" sz="2800" b="1" dirty="0" smtClean="0">
              <a:solidFill>
                <a:srgbClr val="000099"/>
              </a:solidFill>
              <a:latin typeface="Times New Roman" pitchFamily="18" charset="0"/>
              <a:cs typeface="Times New Roman" pitchFamily="18" charset="0"/>
            </a:endParaRPr>
          </a:p>
          <a:p>
            <a:endParaRPr lang="en-US" b="1" dirty="0" smtClean="0">
              <a:solidFill>
                <a:srgbClr val="124E19"/>
              </a:solidFill>
              <a:latin typeface="Times New Roman" pitchFamily="18" charset="0"/>
            </a:endParaRPr>
          </a:p>
        </p:txBody>
      </p:sp>
      <p:sp>
        <p:nvSpPr>
          <p:cNvPr id="4" name="TextBox 3"/>
          <p:cNvSpPr txBox="1"/>
          <p:nvPr/>
        </p:nvSpPr>
        <p:spPr>
          <a:xfrm>
            <a:off x="4876800" y="685800"/>
            <a:ext cx="3887026" cy="1815882"/>
          </a:xfrm>
          <a:prstGeom prst="rect">
            <a:avLst/>
          </a:prstGeom>
          <a:noFill/>
        </p:spPr>
        <p:txBody>
          <a:bodyPr wrap="none" rtlCol="0">
            <a:spAutoFit/>
          </a:bodyPr>
          <a:lstStyle/>
          <a:p>
            <a:r>
              <a:rPr lang="en-US" sz="2800" b="1" u="sng" dirty="0" smtClean="0">
                <a:solidFill>
                  <a:srgbClr val="660066"/>
                </a:solidFill>
                <a:latin typeface="Times New Roman" pitchFamily="18" charset="0"/>
                <a:cs typeface="Times New Roman" pitchFamily="18" charset="0"/>
              </a:rPr>
              <a:t>Penn State</a:t>
            </a:r>
          </a:p>
          <a:p>
            <a:endParaRPr lang="en-US" sz="2800" b="1" u="sng" dirty="0" smtClean="0">
              <a:solidFill>
                <a:srgbClr val="660066"/>
              </a:solidFill>
              <a:latin typeface="Times New Roman" pitchFamily="18" charset="0"/>
              <a:cs typeface="Times New Roman" pitchFamily="18" charset="0"/>
            </a:endParaRPr>
          </a:p>
          <a:p>
            <a:r>
              <a:rPr lang="en-US" sz="2800" b="1" dirty="0" smtClean="0">
                <a:solidFill>
                  <a:srgbClr val="660066"/>
                </a:solidFill>
                <a:latin typeface="Times New Roman" pitchFamily="18" charset="0"/>
                <a:cs typeface="Times New Roman" pitchFamily="18" charset="0"/>
              </a:rPr>
              <a:t>Bruce and Anne Stanley</a:t>
            </a:r>
          </a:p>
          <a:p>
            <a:r>
              <a:rPr lang="en-US" sz="2800" b="1" dirty="0" smtClean="0">
                <a:solidFill>
                  <a:srgbClr val="660066"/>
                </a:solidFill>
                <a:latin typeface="Times New Roman" pitchFamily="18" charset="0"/>
                <a:cs typeface="Times New Roman" pitchFamily="18" charset="0"/>
              </a:rPr>
              <a:t>Dongxiao Sun </a:t>
            </a:r>
            <a:endParaRPr lang="en-US" sz="2800" b="1" dirty="0">
              <a:solidFill>
                <a:srgbClr val="66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418591" y="434212"/>
            <a:ext cx="8306815" cy="5486349"/>
          </a:xfrm>
          <a:prstGeom prst="rect">
            <a:avLst/>
          </a:prstGeom>
          <a:blipFill>
            <a:blip r:embed="rId2" cstate="print"/>
            <a:stretch>
              <a:fillRect/>
            </a:stretch>
          </a:blipFill>
        </p:spPr>
        <p:txBody>
          <a:bodyPr wrap="square" lIns="0" tIns="0" rIns="0" bIns="0" rtlCol="0">
            <a:spAutoFit/>
          </a:bodyPr>
          <a:lstStyle/>
          <a:p>
            <a:endParaRPr/>
          </a:p>
        </p:txBody>
      </p:sp>
      <p:sp>
        <p:nvSpPr>
          <p:cNvPr id="4" name="object 5"/>
          <p:cNvSpPr/>
          <p:nvPr/>
        </p:nvSpPr>
        <p:spPr>
          <a:xfrm>
            <a:off x="533400" y="1752600"/>
            <a:ext cx="8001000" cy="4000500"/>
          </a:xfrm>
          <a:prstGeom prst="rect">
            <a:avLst/>
          </a:prstGeom>
          <a:blipFill>
            <a:blip r:embed="rId3" cstate="print"/>
            <a:stretch>
              <a:fillRect/>
            </a:stretch>
          </a:blipFill>
        </p:spPr>
        <p:txBody>
          <a:bodyPr wrap="square" lIns="0" tIns="0" rIns="0" bIns="0" rtlCol="0">
            <a:spAutoFit/>
          </a:bodyPr>
          <a:lstStyle/>
          <a:p>
            <a:endParaRPr/>
          </a:p>
        </p:txBody>
      </p:sp>
      <p:sp>
        <p:nvSpPr>
          <p:cNvPr id="2" name="Title 1"/>
          <p:cNvSpPr>
            <a:spLocks noGrp="1"/>
          </p:cNvSpPr>
          <p:nvPr>
            <p:ph type="title"/>
          </p:nvPr>
        </p:nvSpPr>
        <p:spPr>
          <a:xfrm>
            <a:off x="1143000" y="914400"/>
            <a:ext cx="7298537" cy="553998"/>
          </a:xfrm>
        </p:spPr>
        <p:txBody>
          <a:bodyPr>
            <a:normAutofit fontScale="90000"/>
          </a:bodyPr>
          <a:lstStyle/>
          <a:p>
            <a:pPr algn="ctr"/>
            <a:r>
              <a:rPr lang="en-US" spc="-20" dirty="0" smtClean="0"/>
              <a:t>L</a:t>
            </a:r>
            <a:r>
              <a:rPr lang="en-US" spc="-15" dirty="0" smtClean="0"/>
              <a:t>et</a:t>
            </a:r>
            <a:r>
              <a:rPr lang="en-US" spc="-20" dirty="0" smtClean="0"/>
              <a:t> U</a:t>
            </a:r>
            <a:r>
              <a:rPr lang="en-US" spc="-15" dirty="0" smtClean="0"/>
              <a:t>s </a:t>
            </a:r>
            <a:r>
              <a:rPr lang="en-US" spc="-35" dirty="0" smtClean="0"/>
              <a:t>M</a:t>
            </a:r>
            <a:r>
              <a:rPr lang="en-US" spc="-10" dirty="0" smtClean="0"/>
              <a:t>e</a:t>
            </a:r>
            <a:r>
              <a:rPr lang="en-US" spc="-15" dirty="0" smtClean="0"/>
              <a:t>et</a:t>
            </a:r>
            <a:r>
              <a:rPr lang="en-US" spc="-5" dirty="0" smtClean="0"/>
              <a:t> </a:t>
            </a:r>
            <a:r>
              <a:rPr lang="en-US" spc="-20" dirty="0" smtClean="0"/>
              <a:t>A</a:t>
            </a:r>
            <a:r>
              <a:rPr lang="en-US" spc="-15" dirty="0" smtClean="0"/>
              <a:t>g</a:t>
            </a:r>
            <a:r>
              <a:rPr lang="en-US" spc="-5" dirty="0" smtClean="0"/>
              <a:t>ai</a:t>
            </a:r>
            <a:r>
              <a:rPr lang="en-US" spc="-20" dirty="0" smtClean="0"/>
              <a:t>n</a:t>
            </a:r>
            <a:endParaRPr lang="en-US" dirty="0"/>
          </a:p>
        </p:txBody>
      </p:sp>
      <p:sp>
        <p:nvSpPr>
          <p:cNvPr id="3" name="Text Placeholder 2"/>
          <p:cNvSpPr>
            <a:spLocks noGrp="1"/>
          </p:cNvSpPr>
          <p:nvPr>
            <p:ph type="body" idx="1"/>
          </p:nvPr>
        </p:nvSpPr>
        <p:spPr>
          <a:xfrm>
            <a:off x="683387" y="1795017"/>
            <a:ext cx="7777225" cy="3000821"/>
          </a:xfrm>
        </p:spPr>
        <p:txBody>
          <a:bodyPr>
            <a:normAutofit fontScale="77500" lnSpcReduction="20000"/>
          </a:bodyPr>
          <a:lstStyle/>
          <a:p>
            <a:pPr algn="ctr">
              <a:lnSpc>
                <a:spcPct val="100000"/>
              </a:lnSpc>
              <a:buNone/>
            </a:pPr>
            <a:r>
              <a:rPr lang="en-US" sz="2800" spc="-25" dirty="0" smtClean="0">
                <a:latin typeface="Georgia"/>
                <a:cs typeface="Georgia"/>
              </a:rPr>
              <a:t>We</a:t>
            </a:r>
            <a:r>
              <a:rPr lang="en-US" sz="2800" spc="-5" dirty="0" smtClean="0">
                <a:latin typeface="Georgia"/>
                <a:cs typeface="Georgia"/>
              </a:rPr>
              <a:t> </a:t>
            </a:r>
            <a:r>
              <a:rPr lang="en-US" sz="2800" spc="-25" dirty="0" smtClean="0">
                <a:latin typeface="Georgia"/>
                <a:cs typeface="Georgia"/>
              </a:rPr>
              <a:t>we</a:t>
            </a:r>
            <a:r>
              <a:rPr lang="en-US" sz="2800" spc="-5" dirty="0" smtClean="0">
                <a:latin typeface="Georgia"/>
                <a:cs typeface="Georgia"/>
              </a:rPr>
              <a:t>l</a:t>
            </a:r>
            <a:r>
              <a:rPr lang="en-US" sz="2800" spc="-25" dirty="0" smtClean="0">
                <a:latin typeface="Georgia"/>
                <a:cs typeface="Georgia"/>
              </a:rPr>
              <a:t>com</a:t>
            </a:r>
            <a:r>
              <a:rPr lang="en-US" sz="2800" spc="-15" dirty="0" smtClean="0">
                <a:latin typeface="Georgia"/>
                <a:cs typeface="Georgia"/>
              </a:rPr>
              <a:t>e</a:t>
            </a:r>
            <a:r>
              <a:rPr lang="en-US" sz="2800" spc="-10" dirty="0" smtClean="0">
                <a:latin typeface="Georgia"/>
                <a:cs typeface="Georgia"/>
              </a:rPr>
              <a:t> </a:t>
            </a:r>
            <a:r>
              <a:rPr lang="en-US" sz="2800" spc="-20" dirty="0" smtClean="0">
                <a:latin typeface="Georgia"/>
                <a:cs typeface="Georgia"/>
              </a:rPr>
              <a:t>y</a:t>
            </a:r>
            <a:r>
              <a:rPr lang="en-US" sz="2800" spc="-10" dirty="0" smtClean="0">
                <a:latin typeface="Georgia"/>
                <a:cs typeface="Georgia"/>
              </a:rPr>
              <a:t>o</a:t>
            </a:r>
            <a:r>
              <a:rPr lang="en-US" sz="2800" spc="-20" dirty="0" smtClean="0">
                <a:latin typeface="Georgia"/>
                <a:cs typeface="Georgia"/>
              </a:rPr>
              <a:t>u</a:t>
            </a:r>
            <a:r>
              <a:rPr lang="en-US" sz="2800" spc="-5" dirty="0" smtClean="0">
                <a:latin typeface="Georgia"/>
                <a:cs typeface="Georgia"/>
              </a:rPr>
              <a:t> </a:t>
            </a:r>
            <a:r>
              <a:rPr lang="en-US" sz="2800" spc="-10" dirty="0" smtClean="0">
                <a:latin typeface="Georgia"/>
                <a:cs typeface="Georgia"/>
              </a:rPr>
              <a:t>all</a:t>
            </a:r>
            <a:r>
              <a:rPr lang="en-US" sz="2800" spc="5" dirty="0" smtClean="0">
                <a:latin typeface="Georgia"/>
                <a:cs typeface="Georgia"/>
              </a:rPr>
              <a:t> </a:t>
            </a:r>
            <a:r>
              <a:rPr lang="en-US" sz="2800" spc="-15" dirty="0" smtClean="0">
                <a:latin typeface="Georgia"/>
                <a:cs typeface="Georgia"/>
              </a:rPr>
              <a:t>to</a:t>
            </a:r>
            <a:r>
              <a:rPr lang="en-US" sz="2800" spc="-5" dirty="0" smtClean="0">
                <a:latin typeface="Georgia"/>
                <a:cs typeface="Georgia"/>
              </a:rPr>
              <a:t> </a:t>
            </a:r>
            <a:r>
              <a:rPr lang="en-US" sz="2800" spc="-25" dirty="0" smtClean="0">
                <a:latin typeface="Georgia"/>
                <a:cs typeface="Georgia"/>
              </a:rPr>
              <a:t>ou</a:t>
            </a:r>
            <a:r>
              <a:rPr lang="en-US" sz="2800" spc="-15" dirty="0" smtClean="0">
                <a:latin typeface="Georgia"/>
                <a:cs typeface="Georgia"/>
              </a:rPr>
              <a:t>r</a:t>
            </a:r>
            <a:r>
              <a:rPr lang="en-US" sz="2800" spc="15" dirty="0" smtClean="0">
                <a:latin typeface="Georgia"/>
                <a:cs typeface="Georgia"/>
              </a:rPr>
              <a:t> </a:t>
            </a:r>
            <a:r>
              <a:rPr lang="en-US" sz="2800" spc="-20" dirty="0" smtClean="0">
                <a:latin typeface="Georgia"/>
                <a:cs typeface="Georgia"/>
              </a:rPr>
              <a:t>futur</a:t>
            </a:r>
            <a:r>
              <a:rPr lang="en-US" sz="2800" spc="-15" dirty="0" smtClean="0">
                <a:latin typeface="Georgia"/>
                <a:cs typeface="Georgia"/>
              </a:rPr>
              <a:t>e</a:t>
            </a:r>
            <a:r>
              <a:rPr lang="en-US" sz="2800" spc="5" dirty="0" smtClean="0">
                <a:latin typeface="Georgia"/>
                <a:cs typeface="Georgia"/>
              </a:rPr>
              <a:t> </a:t>
            </a:r>
            <a:r>
              <a:rPr lang="en-US" sz="2800" spc="-20" dirty="0" smtClean="0">
                <a:latin typeface="Georgia"/>
                <a:cs typeface="Georgia"/>
              </a:rPr>
              <a:t>co</a:t>
            </a:r>
            <a:r>
              <a:rPr lang="en-US" sz="2800" spc="-15" dirty="0" smtClean="0">
                <a:latin typeface="Georgia"/>
                <a:cs typeface="Georgia"/>
              </a:rPr>
              <a:t>nferences</a:t>
            </a:r>
            <a:r>
              <a:rPr lang="en-US" sz="2800" spc="-5" dirty="0" smtClean="0">
                <a:latin typeface="Georgia"/>
                <a:cs typeface="Georgia"/>
              </a:rPr>
              <a:t> </a:t>
            </a:r>
            <a:r>
              <a:rPr lang="en-US" sz="2800" spc="-20" dirty="0" smtClean="0">
                <a:latin typeface="Georgia"/>
                <a:cs typeface="Georgia"/>
              </a:rPr>
              <a:t>of</a:t>
            </a:r>
          </a:p>
          <a:p>
            <a:pPr algn="ctr">
              <a:lnSpc>
                <a:spcPct val="100000"/>
              </a:lnSpc>
              <a:buNone/>
            </a:pPr>
            <a:r>
              <a:rPr lang="en-US" sz="2800" spc="-25" dirty="0" smtClean="0">
                <a:latin typeface="Georgia"/>
                <a:cs typeface="Georgia"/>
              </a:rPr>
              <a:t>   OMICS  International</a:t>
            </a:r>
            <a:endParaRPr lang="en-US" sz="2800" dirty="0" smtClean="0">
              <a:latin typeface="Georgia"/>
              <a:cs typeface="Georgia"/>
            </a:endParaRPr>
          </a:p>
          <a:p>
            <a:pPr>
              <a:lnSpc>
                <a:spcPts val="3500"/>
              </a:lnSpc>
              <a:spcBef>
                <a:spcPts val="7"/>
              </a:spcBef>
            </a:pPr>
            <a:endParaRPr lang="en-US" sz="2400" dirty="0" smtClean="0"/>
          </a:p>
          <a:p>
            <a:pPr marL="5080" algn="ctr">
              <a:lnSpc>
                <a:spcPts val="2155"/>
              </a:lnSpc>
              <a:buNone/>
            </a:pPr>
            <a:r>
              <a:rPr lang="en-US" spc="-25" dirty="0" smtClean="0">
                <a:latin typeface="Georgia"/>
                <a:cs typeface="Georgia"/>
              </a:rPr>
              <a:t>P</a:t>
            </a:r>
            <a:r>
              <a:rPr lang="en-US" spc="-5" dirty="0" smtClean="0">
                <a:latin typeface="Georgia"/>
                <a:cs typeface="Georgia"/>
              </a:rPr>
              <a:t>l</a:t>
            </a:r>
            <a:r>
              <a:rPr lang="en-US" dirty="0" smtClean="0">
                <a:latin typeface="Georgia"/>
                <a:cs typeface="Georgia"/>
              </a:rPr>
              <a:t>ea</a:t>
            </a:r>
            <a:r>
              <a:rPr lang="en-US" spc="5" dirty="0" smtClean="0">
                <a:latin typeface="Georgia"/>
                <a:cs typeface="Georgia"/>
              </a:rPr>
              <a:t>s</a:t>
            </a:r>
            <a:r>
              <a:rPr lang="en-US" dirty="0" smtClean="0">
                <a:latin typeface="Georgia"/>
                <a:cs typeface="Georgia"/>
              </a:rPr>
              <a:t>e</a:t>
            </a:r>
            <a:r>
              <a:rPr lang="en-US" spc="-10" dirty="0" smtClean="0">
                <a:latin typeface="Georgia"/>
                <a:cs typeface="Georgia"/>
              </a:rPr>
              <a:t> Visit:</a:t>
            </a:r>
            <a:endParaRPr lang="en-US" dirty="0" smtClean="0">
              <a:latin typeface="Georgia"/>
              <a:cs typeface="Georgia"/>
            </a:endParaRPr>
          </a:p>
          <a:p>
            <a:endParaRPr lang="en-US" sz="1200" dirty="0" smtClean="0">
              <a:latin typeface="Georgia"/>
            </a:endParaRPr>
          </a:p>
          <a:p>
            <a:pPr marL="5080" algn="ctr">
              <a:lnSpc>
                <a:spcPct val="100000"/>
              </a:lnSpc>
              <a:spcBef>
                <a:spcPts val="300"/>
              </a:spcBef>
              <a:buNone/>
            </a:pPr>
            <a:r>
              <a:rPr lang="en-US" u="heavy" spc="-5" dirty="0" smtClean="0">
                <a:solidFill>
                  <a:srgbClr val="6B9F24"/>
                </a:solidFill>
                <a:latin typeface="Georgia"/>
                <a:cs typeface="Georgia"/>
                <a:hlinkClick r:id="rId4"/>
              </a:rPr>
              <a:t>w</a:t>
            </a:r>
            <a:r>
              <a:rPr lang="en-US" u="heavy" spc="-15" dirty="0" smtClean="0">
                <a:solidFill>
                  <a:srgbClr val="6B9F24"/>
                </a:solidFill>
                <a:latin typeface="Georgia"/>
                <a:cs typeface="Georgia"/>
                <a:hlinkClick r:id="rId4"/>
              </a:rPr>
              <a:t>w</a:t>
            </a:r>
            <a:r>
              <a:rPr lang="en-US" u="heavy" spc="-25" dirty="0" smtClean="0">
                <a:solidFill>
                  <a:srgbClr val="6B9F24"/>
                </a:solidFill>
                <a:latin typeface="Georgia"/>
                <a:cs typeface="Georgia"/>
                <a:hlinkClick r:id="rId4"/>
              </a:rPr>
              <a:t>w.m</a:t>
            </a:r>
            <a:r>
              <a:rPr lang="en-US" u="heavy" spc="-5" dirty="0" smtClean="0">
                <a:solidFill>
                  <a:srgbClr val="6B9F24"/>
                </a:solidFill>
                <a:latin typeface="Georgia"/>
                <a:cs typeface="Georgia"/>
                <a:hlinkClick r:id="rId4"/>
              </a:rPr>
              <a:t>et</a:t>
            </a:r>
            <a:r>
              <a:rPr lang="en-US" u="heavy" spc="5" dirty="0" smtClean="0">
                <a:solidFill>
                  <a:srgbClr val="6B9F24"/>
                </a:solidFill>
                <a:latin typeface="Georgia"/>
                <a:cs typeface="Georgia"/>
                <a:hlinkClick r:id="rId4"/>
              </a:rPr>
              <a:t>a</a:t>
            </a:r>
            <a:r>
              <a:rPr lang="en-US" u="heavy" spc="-5" dirty="0" smtClean="0">
                <a:solidFill>
                  <a:srgbClr val="6B9F24"/>
                </a:solidFill>
                <a:latin typeface="Georgia"/>
                <a:cs typeface="Georgia"/>
                <a:hlinkClick r:id="rId4"/>
              </a:rPr>
              <a:t>bolomi</a:t>
            </a:r>
            <a:r>
              <a:rPr lang="en-US" u="heavy" spc="5" dirty="0" smtClean="0">
                <a:solidFill>
                  <a:srgbClr val="6B9F24"/>
                </a:solidFill>
                <a:latin typeface="Georgia"/>
                <a:cs typeface="Georgia"/>
                <a:hlinkClick r:id="rId4"/>
              </a:rPr>
              <a:t>c</a:t>
            </a:r>
            <a:r>
              <a:rPr lang="en-US" u="heavy" spc="-5" dirty="0" smtClean="0">
                <a:solidFill>
                  <a:srgbClr val="6B9F24"/>
                </a:solidFill>
                <a:latin typeface="Georgia"/>
                <a:cs typeface="Georgia"/>
                <a:hlinkClick r:id="rId4"/>
              </a:rPr>
              <a:t>sconferenc</a:t>
            </a:r>
            <a:r>
              <a:rPr lang="en-US" u="heavy" spc="10" dirty="0" smtClean="0">
                <a:solidFill>
                  <a:srgbClr val="6B9F24"/>
                </a:solidFill>
                <a:latin typeface="Georgia"/>
                <a:cs typeface="Georgia"/>
                <a:hlinkClick r:id="rId4"/>
              </a:rPr>
              <a:t>e</a:t>
            </a:r>
            <a:r>
              <a:rPr lang="en-US" u="heavy" spc="-15" dirty="0" smtClean="0">
                <a:solidFill>
                  <a:srgbClr val="6B9F24"/>
                </a:solidFill>
                <a:latin typeface="Georgia"/>
                <a:cs typeface="Georgia"/>
                <a:hlinkClick r:id="rId4"/>
              </a:rPr>
              <a:t>.com</a:t>
            </a:r>
            <a:endParaRPr lang="en-US" u="heavy" spc="-15" dirty="0" smtClean="0">
              <a:solidFill>
                <a:srgbClr val="6B9F24"/>
              </a:solidFill>
              <a:latin typeface="Georgia"/>
              <a:cs typeface="Georgia"/>
            </a:endParaRPr>
          </a:p>
          <a:p>
            <a:pPr marL="5715" algn="ctr">
              <a:lnSpc>
                <a:spcPct val="100000"/>
              </a:lnSpc>
              <a:spcBef>
                <a:spcPts val="300"/>
              </a:spcBef>
              <a:buNone/>
            </a:pPr>
            <a:r>
              <a:rPr lang="en-US" u="heavy" spc="-5" dirty="0" smtClean="0">
                <a:solidFill>
                  <a:srgbClr val="6B9F24"/>
                </a:solidFill>
                <a:latin typeface="Georgia"/>
                <a:cs typeface="Georgia"/>
                <a:hlinkClick r:id="rId5"/>
              </a:rPr>
              <a:t>w</a:t>
            </a:r>
            <a:r>
              <a:rPr lang="en-US" u="heavy" spc="-15" dirty="0" smtClean="0">
                <a:solidFill>
                  <a:srgbClr val="6B9F24"/>
                </a:solidFill>
                <a:latin typeface="Georgia"/>
                <a:cs typeface="Georgia"/>
                <a:hlinkClick r:id="rId5"/>
              </a:rPr>
              <a:t>w</a:t>
            </a:r>
            <a:r>
              <a:rPr lang="en-US" u="heavy" spc="-5" dirty="0" smtClean="0">
                <a:solidFill>
                  <a:srgbClr val="6B9F24"/>
                </a:solidFill>
                <a:latin typeface="Georgia"/>
                <a:cs typeface="Georgia"/>
                <a:hlinkClick r:id="rId5"/>
              </a:rPr>
              <a:t>w</a:t>
            </a:r>
            <a:r>
              <a:rPr lang="en-US" u="heavy" spc="-10" dirty="0" smtClean="0">
                <a:solidFill>
                  <a:srgbClr val="6B9F24"/>
                </a:solidFill>
                <a:latin typeface="Georgia"/>
                <a:cs typeface="Georgia"/>
                <a:hlinkClick r:id="rId5"/>
              </a:rPr>
              <a:t>.</a:t>
            </a:r>
            <a:r>
              <a:rPr lang="en-US" u="heavy" spc="-5" dirty="0" smtClean="0">
                <a:solidFill>
                  <a:srgbClr val="6B9F24"/>
                </a:solidFill>
                <a:latin typeface="Georgia"/>
                <a:cs typeface="Georgia"/>
                <a:hlinkClick r:id="rId5"/>
              </a:rPr>
              <a:t>conferenceseri</a:t>
            </a:r>
            <a:r>
              <a:rPr lang="en-US" u="heavy" spc="5" dirty="0" smtClean="0">
                <a:solidFill>
                  <a:srgbClr val="6B9F24"/>
                </a:solidFill>
                <a:latin typeface="Georgia"/>
                <a:cs typeface="Georgia"/>
                <a:hlinkClick r:id="rId5"/>
              </a:rPr>
              <a:t>e</a:t>
            </a:r>
            <a:r>
              <a:rPr lang="en-US" u="heavy" spc="-5" dirty="0" smtClean="0">
                <a:solidFill>
                  <a:srgbClr val="6B9F24"/>
                </a:solidFill>
                <a:latin typeface="Georgia"/>
                <a:cs typeface="Georgia"/>
                <a:hlinkClick r:id="rId5"/>
              </a:rPr>
              <a:t>s.com</a:t>
            </a:r>
            <a:endParaRPr lang="en-US" u="heavy" spc="-5" dirty="0" smtClean="0">
              <a:solidFill>
                <a:srgbClr val="6B9F24"/>
              </a:solidFill>
              <a:latin typeface="Georgia"/>
              <a:cs typeface="Georgia"/>
            </a:endParaRPr>
          </a:p>
          <a:p>
            <a:pPr marL="5080" algn="ctr">
              <a:lnSpc>
                <a:spcPct val="100000"/>
              </a:lnSpc>
              <a:spcBef>
                <a:spcPts val="300"/>
              </a:spcBef>
              <a:buNone/>
            </a:pPr>
            <a:r>
              <a:rPr lang="en-US" dirty="0" smtClean="0">
                <a:latin typeface="Georgia"/>
                <a:cs typeface="Georgia"/>
                <a:hlinkClick r:id="rId6"/>
              </a:rPr>
              <a:t>http://www.conferenceseries.com/clinical-research-conferences.php</a:t>
            </a:r>
            <a:endParaRPr lang="en-US" dirty="0" smtClean="0">
              <a:latin typeface="Georgia"/>
              <a:cs typeface="Georgia"/>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81200" y="-161925"/>
            <a:ext cx="4867275" cy="701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0" y="533400"/>
            <a:ext cx="8665986"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4775" y="481013"/>
            <a:ext cx="8934450" cy="5895975"/>
          </a:xfrm>
          <a:prstGeom prst="rect">
            <a:avLst/>
          </a:prstGeom>
          <a:noFill/>
          <a:ln w="9525">
            <a:noFill/>
            <a:miter lim="800000"/>
            <a:headEnd/>
            <a:tailEnd/>
          </a:ln>
        </p:spPr>
      </p:pic>
    </p:spTree>
    <p:extLst>
      <p:ext uri="{BB962C8B-B14F-4D97-AF65-F5344CB8AC3E}">
        <p14:creationId xmlns="" xmlns:p14="http://schemas.microsoft.com/office/powerpoint/2010/main" val="26262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533400"/>
            <a:ext cx="9810750" cy="37242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 y="4114800"/>
            <a:ext cx="92583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152400"/>
            <a:ext cx="9150152"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52400" y="304800"/>
            <a:ext cx="8859114"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76200"/>
            <a:ext cx="2292551" cy="523220"/>
          </a:xfrm>
          <a:prstGeom prst="rect">
            <a:avLst/>
          </a:prstGeom>
          <a:noFill/>
        </p:spPr>
        <p:txBody>
          <a:bodyPr wrap="none" rtlCol="0">
            <a:spAutoFit/>
          </a:bodyPr>
          <a:lstStyle/>
          <a:p>
            <a:r>
              <a:rPr lang="en-US" sz="2800" b="1" dirty="0" smtClean="0">
                <a:solidFill>
                  <a:srgbClr val="0000FF"/>
                </a:solidFill>
                <a:latin typeface="Times New Roman" pitchFamily="18" charset="0"/>
                <a:cs typeface="Times New Roman" pitchFamily="18" charset="0"/>
              </a:rPr>
              <a:t>Lung Cancer </a:t>
            </a:r>
            <a:endParaRPr lang="en-US" sz="2800" b="1" dirty="0">
              <a:solidFill>
                <a:srgbClr val="0000FF"/>
              </a:solidFill>
              <a:latin typeface="Times New Roman" pitchFamily="18" charset="0"/>
              <a:cs typeface="Times New Roman" pitchFamily="18" charset="0"/>
            </a:endParaRPr>
          </a:p>
        </p:txBody>
      </p:sp>
      <p:sp>
        <p:nvSpPr>
          <p:cNvPr id="3" name="Rectangle 2"/>
          <p:cNvSpPr/>
          <p:nvPr/>
        </p:nvSpPr>
        <p:spPr>
          <a:xfrm>
            <a:off x="2209800" y="762000"/>
            <a:ext cx="4822346" cy="400110"/>
          </a:xfrm>
          <a:prstGeom prst="rect">
            <a:avLst/>
          </a:prstGeom>
        </p:spPr>
        <p:txBody>
          <a:bodyPr wrap="none">
            <a:spAutoFit/>
          </a:bodyPr>
          <a:lstStyle/>
          <a:p>
            <a:r>
              <a:rPr lang="en-US" sz="2000" b="1" dirty="0" smtClean="0">
                <a:solidFill>
                  <a:srgbClr val="C00000"/>
                </a:solidFill>
                <a:latin typeface="Times New Roman" pitchFamily="18" charset="0"/>
                <a:cs typeface="Times New Roman" pitchFamily="18" charset="0"/>
              </a:rPr>
              <a:t>Non-small cell lung cancer (NSCLC, 85%)</a:t>
            </a:r>
            <a:endParaRPr lang="en-US" sz="2000" b="1" dirty="0">
              <a:solidFill>
                <a:srgbClr val="C00000"/>
              </a:solidFill>
              <a:latin typeface="Times New Roman" pitchFamily="18" charset="0"/>
              <a:cs typeface="Times New Roman" pitchFamily="18" charset="0"/>
            </a:endParaRPr>
          </a:p>
        </p:txBody>
      </p:sp>
      <p:sp>
        <p:nvSpPr>
          <p:cNvPr id="4" name="TextBox 3"/>
          <p:cNvSpPr txBox="1"/>
          <p:nvPr/>
        </p:nvSpPr>
        <p:spPr>
          <a:xfrm>
            <a:off x="3048000" y="1219200"/>
            <a:ext cx="1860446" cy="369332"/>
          </a:xfrm>
          <a:prstGeom prst="rect">
            <a:avLst/>
          </a:prstGeom>
          <a:noFill/>
        </p:spPr>
        <p:txBody>
          <a:bodyPr wrap="none" rtlCol="0">
            <a:spAutoFit/>
          </a:bodyPr>
          <a:lstStyle/>
          <a:p>
            <a:r>
              <a:rPr lang="en-US" b="1" dirty="0" smtClean="0">
                <a:solidFill>
                  <a:srgbClr val="7030A0"/>
                </a:solidFill>
                <a:latin typeface="Times New Roman" pitchFamily="18" charset="0"/>
                <a:cs typeface="Times New Roman" pitchFamily="18" charset="0"/>
              </a:rPr>
              <a:t>Adenocarcinoma</a:t>
            </a:r>
            <a:endParaRPr lang="en-US" b="1" dirty="0">
              <a:solidFill>
                <a:srgbClr val="7030A0"/>
              </a:solidFill>
              <a:latin typeface="Times New Roman" pitchFamily="18" charset="0"/>
              <a:cs typeface="Times New Roman" pitchFamily="18" charset="0"/>
            </a:endParaRPr>
          </a:p>
        </p:txBody>
      </p:sp>
      <p:sp>
        <p:nvSpPr>
          <p:cNvPr id="5" name="TextBox 4"/>
          <p:cNvSpPr txBox="1"/>
          <p:nvPr/>
        </p:nvSpPr>
        <p:spPr>
          <a:xfrm>
            <a:off x="3048000" y="1752600"/>
            <a:ext cx="2694007" cy="369332"/>
          </a:xfrm>
          <a:prstGeom prst="rect">
            <a:avLst/>
          </a:prstGeom>
          <a:noFill/>
        </p:spPr>
        <p:txBody>
          <a:bodyPr wrap="none" rtlCol="0">
            <a:spAutoFit/>
          </a:bodyPr>
          <a:lstStyle/>
          <a:p>
            <a:r>
              <a:rPr lang="en-US" b="1" dirty="0" smtClean="0">
                <a:solidFill>
                  <a:srgbClr val="7030A0"/>
                </a:solidFill>
                <a:latin typeface="Times New Roman" pitchFamily="18" charset="0"/>
                <a:cs typeface="Times New Roman" pitchFamily="18" charset="0"/>
              </a:rPr>
              <a:t>Squamous cell carcinoma</a:t>
            </a:r>
            <a:endParaRPr lang="en-US" b="1" dirty="0">
              <a:solidFill>
                <a:srgbClr val="7030A0"/>
              </a:solidFill>
              <a:latin typeface="Times New Roman" pitchFamily="18" charset="0"/>
              <a:cs typeface="Times New Roman" pitchFamily="18" charset="0"/>
            </a:endParaRPr>
          </a:p>
        </p:txBody>
      </p:sp>
      <p:sp>
        <p:nvSpPr>
          <p:cNvPr id="6" name="TextBox 5"/>
          <p:cNvSpPr txBox="1"/>
          <p:nvPr/>
        </p:nvSpPr>
        <p:spPr>
          <a:xfrm>
            <a:off x="3048000" y="2209800"/>
            <a:ext cx="2347759" cy="369332"/>
          </a:xfrm>
          <a:prstGeom prst="rect">
            <a:avLst/>
          </a:prstGeom>
          <a:noFill/>
        </p:spPr>
        <p:txBody>
          <a:bodyPr wrap="none" rtlCol="0">
            <a:spAutoFit/>
          </a:bodyPr>
          <a:lstStyle/>
          <a:p>
            <a:r>
              <a:rPr lang="en-US" b="1" dirty="0" smtClean="0">
                <a:solidFill>
                  <a:srgbClr val="7030A0"/>
                </a:solidFill>
                <a:latin typeface="Times New Roman" pitchFamily="18" charset="0"/>
                <a:cs typeface="Times New Roman" pitchFamily="18" charset="0"/>
              </a:rPr>
              <a:t>Large cell carcinomas</a:t>
            </a:r>
            <a:endParaRPr lang="en-US" b="1" dirty="0">
              <a:solidFill>
                <a:srgbClr val="7030A0"/>
              </a:solidFill>
              <a:latin typeface="Times New Roman" pitchFamily="18" charset="0"/>
              <a:cs typeface="Times New Roman" pitchFamily="18" charset="0"/>
            </a:endParaRPr>
          </a:p>
        </p:txBody>
      </p:sp>
      <p:sp>
        <p:nvSpPr>
          <p:cNvPr id="7" name="TextBox 6"/>
          <p:cNvSpPr txBox="1"/>
          <p:nvPr/>
        </p:nvSpPr>
        <p:spPr>
          <a:xfrm>
            <a:off x="2209800" y="2667000"/>
            <a:ext cx="3568797" cy="400110"/>
          </a:xfrm>
          <a:prstGeom prst="rect">
            <a:avLst/>
          </a:prstGeom>
          <a:noFill/>
        </p:spPr>
        <p:txBody>
          <a:bodyPr wrap="none" rtlCol="0">
            <a:spAutoFit/>
          </a:bodyPr>
          <a:lstStyle/>
          <a:p>
            <a:r>
              <a:rPr lang="en-US" sz="2000" b="1" dirty="0" smtClean="0">
                <a:solidFill>
                  <a:srgbClr val="C00000"/>
                </a:solidFill>
                <a:latin typeface="Times New Roman" pitchFamily="18" charset="0"/>
                <a:cs typeface="Times New Roman" pitchFamily="18" charset="0"/>
              </a:rPr>
              <a:t>Small Cell Lung Cancer (15%)</a:t>
            </a:r>
          </a:p>
        </p:txBody>
      </p:sp>
      <p:pic>
        <p:nvPicPr>
          <p:cNvPr id="12289" name="Picture 1"/>
          <p:cNvPicPr>
            <a:picLocks noChangeAspect="1" noChangeArrowheads="1"/>
          </p:cNvPicPr>
          <p:nvPr/>
        </p:nvPicPr>
        <p:blipFill>
          <a:blip r:embed="rId2" cstate="print"/>
          <a:srcRect/>
          <a:stretch>
            <a:fillRect/>
          </a:stretch>
        </p:blipFill>
        <p:spPr bwMode="auto">
          <a:xfrm>
            <a:off x="2362200" y="3352800"/>
            <a:ext cx="4208938" cy="310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TotalTime>
  <Words>342</Words>
  <Application>Microsoft Macintosh PowerPoint</Application>
  <PresentationFormat>On-screen Show (4:3)</PresentationFormat>
  <Paragraphs>86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About OMICS Group</vt:lpstr>
      <vt:lpstr>About OMICS International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Zhang</dc:creator>
  <cp:lastModifiedBy>Abdul Tawwab</cp:lastModifiedBy>
  <cp:revision>326</cp:revision>
  <dcterms:created xsi:type="dcterms:W3CDTF">2011-04-29T19:49:09Z</dcterms:created>
  <dcterms:modified xsi:type="dcterms:W3CDTF">2015-05-07T14:08:10Z</dcterms:modified>
</cp:coreProperties>
</file>