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304" r:id="rId3"/>
    <p:sldId id="303" r:id="rId4"/>
    <p:sldId id="259" r:id="rId5"/>
    <p:sldId id="260" r:id="rId6"/>
    <p:sldId id="256" r:id="rId7"/>
    <p:sldId id="290" r:id="rId8"/>
    <p:sldId id="295" r:id="rId9"/>
    <p:sldId id="292" r:id="rId10"/>
    <p:sldId id="291" r:id="rId11"/>
    <p:sldId id="257" r:id="rId12"/>
    <p:sldId id="269" r:id="rId13"/>
    <p:sldId id="283" r:id="rId14"/>
    <p:sldId id="297" r:id="rId15"/>
    <p:sldId id="262" r:id="rId16"/>
    <p:sldId id="263" r:id="rId17"/>
    <p:sldId id="261" r:id="rId18"/>
    <p:sldId id="266" r:id="rId19"/>
    <p:sldId id="267" r:id="rId20"/>
    <p:sldId id="268" r:id="rId21"/>
    <p:sldId id="289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3587" autoAdjust="0"/>
  </p:normalViewPr>
  <p:slideViewPr>
    <p:cSldViewPr snapToGrid="0" snapToObjects="1">
      <p:cViewPr>
        <p:scale>
          <a:sx n="81" d="100"/>
          <a:sy n="81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F0A7-205B-EC4E-AB84-F4DD99F9EAC3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2C527-27CC-DE43-8EF7-D0E0FDFCCD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2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600" b="1" dirty="0" smtClean="0"/>
              <a:t>Hello Everyone.</a:t>
            </a:r>
            <a:r>
              <a:rPr kumimoji="1" lang="en-US" altLang="ja-JP" sz="1600" b="1" baseline="0" dirty="0" smtClean="0"/>
              <a:t> Thank you for the opportunity to talk my present research in this honorable conference. </a:t>
            </a:r>
          </a:p>
          <a:p>
            <a:r>
              <a:rPr kumimoji="1" lang="en-US" altLang="ja-JP" sz="1600" b="1" baseline="0" dirty="0" smtClean="0"/>
              <a:t>My name is Kazuo Ishii, PhD, the professor of genomic sciences of the Tokyo University of Agriculture and Technology from Tokyo, Japan. </a:t>
            </a:r>
          </a:p>
          <a:p>
            <a:endParaRPr kumimoji="1" lang="en-US" altLang="ja-JP" sz="1600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baseline="0" dirty="0" smtClean="0"/>
              <a:t>Today I would like to talk about </a:t>
            </a:r>
            <a:r>
              <a:rPr lang="en-US" altLang="ja-JP" sz="1600" b="1" dirty="0" smtClean="0"/>
              <a:t>Data Analytics and Mathematical Modeling for Psychiatric Diagnosis in a Big Data Processing Environment</a:t>
            </a:r>
            <a:r>
              <a:rPr kumimoji="1" lang="en-US" altLang="ja-JP" sz="1600" b="1" dirty="0" smtClean="0"/>
              <a:t>.</a:t>
            </a:r>
            <a:endParaRPr lang="en-US" altLang="ja-JP" sz="1600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16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Here I will only show the practical case of data mining using microarray.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 smtClean="0"/>
              <a:t>Results of NGS will be shown elsewhere,</a:t>
            </a:r>
            <a:r>
              <a:rPr kumimoji="1" lang="en-US" altLang="ja-JP" b="1" baseline="0" dirty="0" smtClean="0"/>
              <a:t> b</a:t>
            </a:r>
            <a:r>
              <a:rPr kumimoji="1" lang="en-US" altLang="ja-JP" b="1" dirty="0" smtClean="0"/>
              <a:t>ecause of preparing patent pending,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68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 smtClean="0"/>
              <a:t>In this</a:t>
            </a:r>
            <a:r>
              <a:rPr kumimoji="1" lang="en-US" altLang="ja-JP" b="1" baseline="0" dirty="0" smtClean="0"/>
              <a:t> result, </a:t>
            </a:r>
            <a:r>
              <a:rPr lang="en-US" altLang="ja-JP" sz="1200" b="1" dirty="0" err="1" smtClean="0"/>
              <a:t>Illumina</a:t>
            </a:r>
            <a:r>
              <a:rPr lang="en-US" altLang="ja-JP" sz="1200" b="1" dirty="0" smtClean="0"/>
              <a:t> 450K methylation Microarray</a:t>
            </a:r>
            <a:r>
              <a:rPr kumimoji="1" lang="en-US" altLang="ja-JP" sz="1200" b="1" baseline="0" dirty="0" smtClean="0"/>
              <a:t> were used for Structured data.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/>
              <a:t>Mann-</a:t>
            </a:r>
            <a:r>
              <a:rPr lang="en-US" altLang="ja-JP" sz="1200" b="1" dirty="0" err="1" smtClean="0"/>
              <a:t>whitney</a:t>
            </a:r>
            <a:r>
              <a:rPr lang="en-US" altLang="ja-JP" sz="1200" b="1" dirty="0" smtClean="0"/>
              <a:t> U test and its Ranking was</a:t>
            </a:r>
            <a:r>
              <a:rPr lang="en-US" altLang="ja-JP" sz="1200" b="1" baseline="0" dirty="0" smtClean="0"/>
              <a:t> used for the Selection of  Explanatory Variables.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/>
              <a:t>Linear Discriminant Analysis (LDA) was</a:t>
            </a:r>
            <a:r>
              <a:rPr lang="en-US" altLang="ja-JP" sz="1200" b="1" baseline="0" dirty="0" smtClean="0"/>
              <a:t> used for the Discrimination  of Data..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baseline="0" dirty="0" smtClean="0"/>
              <a:t>Discriminant Function was used for the Mathematical  Model.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/>
              <a:t>Backward Elimination Method</a:t>
            </a:r>
            <a:r>
              <a:rPr lang="en-US" altLang="ja-JP" sz="1200" b="1" baseline="0" dirty="0" smtClean="0"/>
              <a:t> was used for Optimization  of Models.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/>
              <a:t>Cross validation with</a:t>
            </a:r>
            <a:r>
              <a:rPr lang="en-US" altLang="ja-JP" sz="1200" b="1" baseline="0" dirty="0" smtClean="0"/>
              <a:t> </a:t>
            </a:r>
            <a:r>
              <a:rPr lang="en-US" altLang="ja-JP" sz="1200" b="1" dirty="0" smtClean="0"/>
              <a:t>Training set and Validation set</a:t>
            </a:r>
            <a:r>
              <a:rPr lang="en-US" altLang="ja-JP" sz="1200" b="1" baseline="0" dirty="0" smtClean="0"/>
              <a:t> was used for Evaluation  of Models.</a:t>
            </a:r>
            <a:endParaRPr lang="ja-JP" alt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The DNA</a:t>
            </a:r>
            <a:r>
              <a:rPr kumimoji="1" lang="en-US" altLang="ja-JP" b="1" baseline="0" dirty="0" smtClean="0"/>
              <a:t> methylation was evaluated by </a:t>
            </a:r>
            <a:r>
              <a:rPr kumimoji="1" lang="en-US" altLang="ja-JP" b="1" baseline="0" dirty="0" err="1" smtClean="0"/>
              <a:t>bata</a:t>
            </a:r>
            <a:r>
              <a:rPr kumimoji="1" lang="en-US" altLang="ja-JP" b="1" baseline="0" dirty="0" smtClean="0"/>
              <a:t>-value.</a:t>
            </a:r>
          </a:p>
          <a:p>
            <a:r>
              <a:rPr kumimoji="1" lang="en-US" altLang="ja-JP" b="1" baseline="0" dirty="0" err="1" smtClean="0"/>
              <a:t>bata</a:t>
            </a:r>
            <a:r>
              <a:rPr kumimoji="1" lang="en-US" altLang="ja-JP" b="1" baseline="0" dirty="0" smtClean="0"/>
              <a:t>-value is calculated based on the ratio of each methylated site and each sum of (methylated and </a:t>
            </a:r>
            <a:r>
              <a:rPr kumimoji="1" lang="en-US" altLang="ja-JP" b="1" baseline="0" dirty="0" err="1" smtClean="0"/>
              <a:t>unmethylated</a:t>
            </a:r>
            <a:r>
              <a:rPr kumimoji="1" lang="en-US" altLang="ja-JP" b="1" baseline="0" dirty="0" smtClean="0"/>
              <a:t> sites).</a:t>
            </a:r>
          </a:p>
          <a:p>
            <a:endParaRPr kumimoji="1" lang="en-US" altLang="ja-JP" b="1" baseline="0" dirty="0" smtClean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89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 graphical</a:t>
            </a:r>
            <a:r>
              <a:rPr kumimoji="1" lang="en-US" altLang="ja-JP" baseline="0" dirty="0" smtClean="0"/>
              <a:t> plots of beta scores.</a:t>
            </a:r>
          </a:p>
          <a:p>
            <a:r>
              <a:rPr kumimoji="1" lang="en-US" altLang="ja-JP" baseline="0" dirty="0" smtClean="0"/>
              <a:t>In the horizon axis, Beta score is indicated.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vertical axis, frequency of methylation sites is indicated.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By this visualization, you can find that </a:t>
            </a:r>
            <a:r>
              <a:rPr kumimoji="1" lang="en-US" altLang="ja-JP" dirty="0" smtClean="0"/>
              <a:t>DNA Methylation rate </a:t>
            </a:r>
            <a:r>
              <a:rPr lang="en-US" altLang="ja-JP" dirty="0" smtClean="0"/>
              <a:t>does</a:t>
            </a:r>
            <a:r>
              <a:rPr kumimoji="1" lang="en-US" altLang="ja-JP" dirty="0" smtClean="0"/>
              <a:t> not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show </a:t>
            </a:r>
            <a:r>
              <a:rPr lang="en-US" altLang="ja-JP" dirty="0" smtClean="0"/>
              <a:t>a normal distribution.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90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example of one neuropsychiatric diseases.</a:t>
            </a:r>
          </a:p>
          <a:p>
            <a:r>
              <a:rPr kumimoji="1" lang="en-US" altLang="ja-JP" dirty="0" smtClean="0"/>
              <a:t>20 patients and 19 healthy volunteers were tested with 500, 000 explanatory variables with Mann-</a:t>
            </a:r>
            <a:r>
              <a:rPr kumimoji="1" lang="en-US" altLang="ja-JP" dirty="0" err="1" smtClean="0"/>
              <a:t>Whiteny</a:t>
            </a:r>
            <a:r>
              <a:rPr kumimoji="1" lang="en-US" altLang="ja-JP" dirty="0" smtClean="0"/>
              <a:t> U test.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significance of the makers were selected by p-value, and 362 methylation sites were selected for explanatory variables.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78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”Linear Discriminant Analysis is the multivariable analysis to discriminate sample to two or more categories with multiple variables.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criterion</a:t>
            </a:r>
            <a:r>
              <a:rPr kumimoji="1" lang="en-US" altLang="ja-JP" baseline="0" dirty="0" smtClean="0"/>
              <a:t> of </a:t>
            </a:r>
            <a:r>
              <a:rPr kumimoji="1" lang="en-US" altLang="ja-JP" dirty="0" smtClean="0"/>
              <a:t>Discriminant Analysis is modeled by discriminant function.”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45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 discriminant function is a linear function, consists of explanatory variables.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 discriminant function gives </a:t>
            </a:r>
            <a:r>
              <a:rPr lang="en-US" altLang="ja-JP" sz="1200" b="1" dirty="0" smtClean="0"/>
              <a:t>Discriminant Score to discriminate</a:t>
            </a:r>
            <a:r>
              <a:rPr lang="en-US" altLang="ja-JP" sz="1200" b="1" baseline="0" dirty="0" smtClean="0"/>
              <a:t> the sample.</a:t>
            </a:r>
            <a:endParaRPr lang="ja-JP" altLang="en-US" sz="1200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2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discriminant efficiency was evaluated by Sensitivity and Specificity.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Sensitivity means ratio of the positive patients in all patients.</a:t>
            </a:r>
          </a:p>
          <a:p>
            <a:r>
              <a:rPr kumimoji="1" lang="en-US" altLang="ja-JP" dirty="0" smtClean="0"/>
              <a:t>Specificity means ratio of the negative healthy volunteers in all healthy volunteers.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41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evaluation result using a Training group by discrimination analysis with top 20 significant methylation</a:t>
            </a:r>
            <a:r>
              <a:rPr kumimoji="1" lang="en-US" altLang="ja-JP" baseline="0" dirty="0" smtClean="0"/>
              <a:t> sites by </a:t>
            </a:r>
            <a:r>
              <a:rPr kumimoji="1" lang="en-US" altLang="ja-JP" dirty="0" err="1" smtClean="0"/>
              <a:t>Mann^Whiteny</a:t>
            </a:r>
            <a:r>
              <a:rPr kumimoji="1" lang="en-US" altLang="ja-JP" dirty="0" smtClean="0"/>
              <a:t> U test. </a:t>
            </a:r>
          </a:p>
          <a:p>
            <a:r>
              <a:rPr kumimoji="1" lang="en-US" altLang="ja-JP" dirty="0" smtClean="0"/>
              <a:t>Discrimination Score were plot into the </a:t>
            </a:r>
            <a:r>
              <a:rPr kumimoji="1" lang="en-US" altLang="ja-JP" dirty="0" err="1" smtClean="0"/>
              <a:t>scatchard</a:t>
            </a:r>
            <a:r>
              <a:rPr kumimoji="1" lang="en-US" altLang="ja-JP" dirty="0" smtClean="0"/>
              <a:t> plot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the training group, Discrimination analysis could completely discriminate between 19 healthy volunteer and 20 patients.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Upper left area is the area of estimated diagnosis negative.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And lower right area is the area of diagnosis positive.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can achieve the perfect discrimination model in</a:t>
            </a:r>
            <a:r>
              <a:rPr kumimoji="1" lang="en-US" altLang="ja-JP" baseline="0" dirty="0" smtClean="0"/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a Psychiatric Disorder.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332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evaluation result using a </a:t>
            </a:r>
            <a:r>
              <a:rPr kumimoji="1" lang="en-US" altLang="ja-JP" dirty="0" err="1" smtClean="0"/>
              <a:t>Varidation</a:t>
            </a:r>
            <a:r>
              <a:rPr kumimoji="1" lang="en-US" altLang="ja-JP" dirty="0" smtClean="0"/>
              <a:t> group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by discrimination analysis with the same top 20 methylation</a:t>
            </a:r>
            <a:r>
              <a:rPr kumimoji="1" lang="en-US" altLang="ja-JP" baseline="0" dirty="0" smtClean="0"/>
              <a:t> sites </a:t>
            </a:r>
            <a:r>
              <a:rPr kumimoji="1" lang="en-US" altLang="ja-JP" dirty="0" smtClean="0"/>
              <a:t>used</a:t>
            </a:r>
            <a:r>
              <a:rPr kumimoji="1" lang="en-US" altLang="ja-JP" baseline="0" dirty="0" smtClean="0"/>
              <a:t> in the training group.</a:t>
            </a:r>
            <a:r>
              <a:rPr kumimoji="1" lang="en-US" altLang="ja-JP" dirty="0" smtClean="0"/>
              <a:t>. </a:t>
            </a:r>
          </a:p>
          <a:p>
            <a:r>
              <a:rPr kumimoji="1" lang="en-US" altLang="ja-JP" dirty="0" smtClean="0"/>
              <a:t>Discrimination Score were plot into the </a:t>
            </a:r>
            <a:r>
              <a:rPr kumimoji="1" lang="en-US" altLang="ja-JP" dirty="0" err="1" smtClean="0"/>
              <a:t>scatchard</a:t>
            </a:r>
            <a:r>
              <a:rPr kumimoji="1" lang="en-US" altLang="ja-JP" dirty="0" smtClean="0"/>
              <a:t> plot.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the Variation group, Discrimination analysis could completely discriminate 12 healthy volunteer and 12 patients.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Upper left area is the area of estimated diagnosis negative.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And lower right area is the area of diagnosis positive.</a:t>
            </a:r>
            <a:endParaRPr kumimoji="1" lang="ja-JP" altLang="en-US" dirty="0" smtClean="0"/>
          </a:p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discrimination model shows the perfect d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iscrimination efficiency in </a:t>
            </a:r>
            <a:r>
              <a:rPr kumimoji="1" lang="en-US" altLang="ja-JP" dirty="0" smtClean="0"/>
              <a:t>a </a:t>
            </a:r>
            <a:r>
              <a:rPr kumimoji="1" lang="en-US" altLang="ja-JP" dirty="0" err="1" smtClean="0"/>
              <a:t>Varidation</a:t>
            </a:r>
            <a:r>
              <a:rPr kumimoji="1" lang="en-US" altLang="ja-JP" dirty="0" smtClean="0"/>
              <a:t> group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200" baseline="0" dirty="0" smtClean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”This is the Agenda of</a:t>
            </a:r>
            <a:r>
              <a:rPr kumimoji="1" lang="en-US" altLang="ja-JP" b="1" baseline="0" dirty="0" smtClean="0"/>
              <a:t> Today’s presentation</a:t>
            </a:r>
            <a:r>
              <a:rPr kumimoji="1" lang="en-US" altLang="ja-JP" b="1" dirty="0" smtClean="0"/>
              <a:t>.” </a:t>
            </a:r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98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the hierarchical clustering using top 12 significant methylation sites by Training group.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Healthy volunteers and Patients were perfectly separated with the hierarchical clustering using top 12 significant methylation sites.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Left cluster is patient and right cluster is healthy volunteer.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589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</a:t>
            </a:r>
            <a:r>
              <a:rPr kumimoji="1" lang="en-US" altLang="ja-JP" dirty="0" smtClean="0"/>
              <a:t> summary,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are</a:t>
            </a:r>
            <a:r>
              <a:rPr kumimoji="1" lang="en-US" altLang="ja-JP" baseline="0" dirty="0" smtClean="0"/>
              <a:t> analyzing big scale clinical data from microarrays, next generation sequencers and meta data.</a:t>
            </a:r>
          </a:p>
          <a:p>
            <a:r>
              <a:rPr kumimoji="1" lang="en-US" altLang="ja-JP" baseline="0" dirty="0" smtClean="0"/>
              <a:t>For methylation analysis requires extremely large memory in the analysis.</a:t>
            </a:r>
          </a:p>
          <a:p>
            <a:r>
              <a:rPr kumimoji="1" lang="en-US" altLang="ja-JP" baseline="0" dirty="0" smtClean="0"/>
              <a:t>Amazon cloud could not analyze the big scale methylation data, which requires almost 1TB memory.</a:t>
            </a:r>
          </a:p>
          <a:p>
            <a:r>
              <a:rPr kumimoji="1" lang="en-US" altLang="ja-JP" baseline="0" dirty="0" smtClean="0"/>
              <a:t>In this case we should need special strategy by the distributed file systems and distributed processing systems, </a:t>
            </a:r>
          </a:p>
          <a:p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 smtClean="0"/>
              <a:t>So Big Data processing environment should be selected based on its performance and purpose of data analysis.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 smtClean="0"/>
              <a:t>For</a:t>
            </a:r>
            <a:r>
              <a:rPr kumimoji="1" lang="en-US" altLang="ja-JP" b="1" baseline="0" dirty="0" smtClean="0"/>
              <a:t> the development of diagnosis system, selection of non-parametric testing and discrimination of discriminant analysis is very effective.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baseline="0" dirty="0" smtClean="0"/>
              <a:t>It achieved the perfect discrimination between patients and healthy volunteer.</a:t>
            </a:r>
            <a:endParaRPr kumimoji="1" lang="ja-JP" altLang="en-US" b="1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“Emergence of the next generation sequencing technologies and its application to clinical and biological research led to the era of</a:t>
            </a:r>
            <a:r>
              <a:rPr kumimoji="1" lang="en-US" altLang="ja-JP" b="1" baseline="0" dirty="0" smtClean="0"/>
              <a:t> Genomic Big Data</a:t>
            </a:r>
            <a:r>
              <a:rPr kumimoji="1" lang="en-US" altLang="ja-JP" b="1" dirty="0" smtClean="0"/>
              <a:t>. 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The cost of human genome sequencing is lowering year after year, and its speed surpasses the Moore's law after 2005.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Today, realizing</a:t>
            </a:r>
            <a:r>
              <a:rPr kumimoji="1" lang="en-US" altLang="ja-JP" b="1" baseline="0" dirty="0" smtClean="0"/>
              <a:t> the personal medicine with Big Data is a fascinating topic in the current clinical research.</a:t>
            </a:r>
            <a:r>
              <a:rPr kumimoji="1" lang="en-US" altLang="ja-JP" b="1" dirty="0" smtClean="0"/>
              <a:t>“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7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“In the clinical study, Big data Analysis is very popular in cancer and cardiovascular diseases, </a:t>
            </a:r>
          </a:p>
          <a:p>
            <a:r>
              <a:rPr kumimoji="1" lang="en-US" altLang="ja-JP" b="1" dirty="0" smtClean="0"/>
              <a:t>but not in the neuropsychiatric disorders,</a:t>
            </a:r>
            <a:r>
              <a:rPr kumimoji="1" lang="en-US" altLang="ja-JP" b="1" baseline="0" dirty="0" smtClean="0"/>
              <a:t> b</a:t>
            </a:r>
            <a:r>
              <a:rPr kumimoji="1" lang="en-US" altLang="ja-JP" b="1" dirty="0" smtClean="0"/>
              <a:t>ecause of its ambiguous causality and the difficulty of obtaining the specimen samples.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In Japan, neuropsychiatric disorders, such as depression and bipolar disorders, are increasing year after year</a:t>
            </a:r>
            <a:r>
              <a:rPr kumimoji="1" lang="en-US" altLang="ja-JP" b="1" baseline="0" dirty="0" smtClean="0"/>
              <a:t> </a:t>
            </a:r>
            <a:r>
              <a:rPr kumimoji="1" lang="en-US" altLang="ja-JP" b="1" dirty="0" smtClean="0"/>
              <a:t>because of bad economical status of Japan in decades, and natural disaster including the big earthquake. 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Diagnosis of neuropsychiatric disorders were performed based on only the interview by the doctor at the clinical sites. </a:t>
            </a:r>
          </a:p>
          <a:p>
            <a:r>
              <a:rPr kumimoji="1" lang="en-US" altLang="ja-JP" b="1" dirty="0" smtClean="0"/>
              <a:t>And there is no evidence-based diagnosis for neuropsychiatric disorders, such as biochemical and molecular biological tests.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Therefore, big data based new diagnosis system using genomic big data is expected to provide revolutionary innovation in mental health.”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9D6-D104-1448-AF29-F73F1F553BE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b="1" dirty="0" smtClean="0"/>
              <a:t>“The aim of our research is Development of Big Data Mining Method.</a:t>
            </a:r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en-US" altLang="ja-JP" sz="1200" b="1" dirty="0" smtClean="0"/>
              <a:t>That is Development of optimized algorithm and mathematical modeling methods with genomic big data.</a:t>
            </a:r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en-US" altLang="ja-JP" sz="1200" b="1" dirty="0" smtClean="0"/>
              <a:t>We use 500,000  - 10,000,000 explanatory variables obtained from NGS and microarray. </a:t>
            </a:r>
          </a:p>
          <a:p>
            <a:pPr marL="0" indent="0">
              <a:buNone/>
            </a:pPr>
            <a:r>
              <a:rPr lang="en-US" altLang="ja-JP" sz="1200" b="1" dirty="0" smtClean="0"/>
              <a:t>And we explore the suitable diagnostic markers and create the optimized and mathematical model for neuropsychiatric diagnosis.</a:t>
            </a:r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en-US" altLang="ja-JP" sz="1200" b="1" dirty="0" smtClean="0"/>
              <a:t>Our research target is focusing on the three major mental disorders, such as depression.”</a:t>
            </a:r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9D6-D104-1448-AF29-F73F1F553BE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13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this slide, the outline of the analytics process was shown.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Six process were contained in the overall step;</a:t>
            </a:r>
          </a:p>
          <a:p>
            <a:r>
              <a:rPr kumimoji="1" lang="en-US" altLang="ja-JP" baseline="0" dirty="0" smtClean="0"/>
              <a:t>Unstructured data, structured data, Selection, Discrimination, Mathematical modeling, Optimization and Evaluation.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Processing unstructured data contains </a:t>
            </a:r>
            <a:r>
              <a:rPr lang="en-US" altLang="ja-JP" sz="1200" b="1" dirty="0" err="1" smtClean="0"/>
              <a:t>Hadoop</a:t>
            </a:r>
            <a:r>
              <a:rPr lang="en-US" altLang="ja-JP" sz="1200" b="1" dirty="0" smtClean="0"/>
              <a:t> </a:t>
            </a:r>
            <a:r>
              <a:rPr lang="en-US" altLang="ja-JP" sz="1200" b="1" dirty="0" err="1" smtClean="0"/>
              <a:t>MapReduce</a:t>
            </a:r>
            <a:r>
              <a:rPr lang="en-US" altLang="ja-JP" sz="1200" b="1" dirty="0" smtClean="0"/>
              <a:t>, shell scripting, data processing with </a:t>
            </a:r>
            <a:r>
              <a:rPr lang="en-US" altLang="ja-JP" sz="1200" b="1" dirty="0" err="1" smtClean="0"/>
              <a:t>NoSQL</a:t>
            </a:r>
            <a:r>
              <a:rPr lang="en-US" altLang="ja-JP" sz="1200" b="1" dirty="0" smtClean="0"/>
              <a:t>, Monte Carlo Simulation.</a:t>
            </a:r>
          </a:p>
          <a:p>
            <a:endParaRPr lang="en-US" altLang="ja-JP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Processing structured data contains </a:t>
            </a:r>
            <a:r>
              <a:rPr kumimoji="1" lang="en-US" altLang="ja-JP" sz="1200" b="1" dirty="0" smtClean="0"/>
              <a:t>Data processing with RDMS</a:t>
            </a:r>
            <a:r>
              <a:rPr kumimoji="1" lang="ja-JP" altLang="en-US" sz="1200" b="1" dirty="0" smtClean="0"/>
              <a:t>（</a:t>
            </a:r>
            <a:r>
              <a:rPr kumimoji="1" lang="en-US" altLang="ja-JP" sz="1200" b="1" dirty="0" smtClean="0"/>
              <a:t>MySQL</a:t>
            </a:r>
            <a:r>
              <a:rPr lang="en-US" altLang="ja-JP" sz="1200" b="1" dirty="0" smtClean="0"/>
              <a:t>, </a:t>
            </a:r>
            <a:r>
              <a:rPr kumimoji="1" lang="en-US" altLang="ja-JP" sz="1200" b="1" dirty="0" err="1" smtClean="0"/>
              <a:t>PostgreSQL</a:t>
            </a:r>
            <a:r>
              <a:rPr kumimoji="1" lang="ja-JP" altLang="en-US" sz="1200" dirty="0" smtClean="0"/>
              <a:t>）</a:t>
            </a:r>
            <a:r>
              <a:rPr kumimoji="1" lang="en-US" altLang="ja-JP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Selection of Explanatory Variables </a:t>
            </a:r>
            <a:r>
              <a:rPr kumimoji="1" lang="en-US" altLang="ja-JP" sz="1200" dirty="0" err="1" smtClean="0"/>
              <a:t>sta</a:t>
            </a:r>
            <a:r>
              <a:rPr lang="en-US" altLang="ja-JP" b="1" dirty="0" err="1" smtClean="0"/>
              <a:t>istical</a:t>
            </a:r>
            <a:r>
              <a:rPr lang="en-US" altLang="ja-JP" b="1" dirty="0" smtClean="0"/>
              <a:t> hypothesis </a:t>
            </a:r>
            <a:r>
              <a:rPr lang="en-US" altLang="ja-JP" b="1" dirty="0" err="1" smtClean="0"/>
              <a:t>testsing</a:t>
            </a:r>
            <a:r>
              <a:rPr lang="en-US" altLang="ja-JP" b="1" dirty="0" smtClean="0"/>
              <a:t>,</a:t>
            </a:r>
            <a:r>
              <a:rPr lang="en-US" altLang="ja-JP" b="1" baseline="0" dirty="0" smtClean="0"/>
              <a:t> such as </a:t>
            </a:r>
            <a:r>
              <a:rPr lang="en-US" altLang="ja-JP" b="1" dirty="0" smtClean="0"/>
              <a:t>Student's t test</a:t>
            </a:r>
            <a:r>
              <a:rPr lang="en-US" altLang="ja-JP" b="1" baseline="0" dirty="0" smtClean="0"/>
              <a:t> and</a:t>
            </a:r>
            <a:r>
              <a:rPr lang="en-US" altLang="ja-JP" b="1" dirty="0" smtClean="0"/>
              <a:t> Mann-</a:t>
            </a:r>
            <a:r>
              <a:rPr lang="en-US" altLang="ja-JP" b="1" dirty="0" err="1" smtClean="0"/>
              <a:t>whitney</a:t>
            </a:r>
            <a:r>
              <a:rPr lang="en-US" altLang="ja-JP" b="1" dirty="0" smtClean="0"/>
              <a:t> U test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 smtClean="0"/>
              <a:t>sparse modeling will</a:t>
            </a:r>
            <a:r>
              <a:rPr lang="en-US" altLang="ja-JP" b="1" baseline="0" dirty="0" smtClean="0"/>
              <a:t> be</a:t>
            </a:r>
            <a:r>
              <a:rPr lang="en-US" altLang="ja-JP" b="1" dirty="0" smtClean="0"/>
              <a:t> also reviewed in this process.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r>
              <a:rPr lang="en-US" altLang="ja-JP" b="1" dirty="0" smtClean="0"/>
              <a:t>In</a:t>
            </a:r>
            <a:r>
              <a:rPr lang="en-US" altLang="ja-JP" b="1" baseline="0" dirty="0" smtClean="0"/>
              <a:t> the Discrimination Process, variety of data mining and Machine earning methods were evaluated., such as </a:t>
            </a:r>
          </a:p>
          <a:p>
            <a:r>
              <a:rPr lang="en-US" altLang="ja-JP" b="1" dirty="0" smtClean="0"/>
              <a:t>Multivariable analyses (Multiple Regression, Discriminant analysis), Support Vector Machine (SVM), self organizing map (SOM), </a:t>
            </a:r>
            <a:r>
              <a:rPr lang="en-US" altLang="ja-JP" b="1" dirty="0" err="1" smtClean="0"/>
              <a:t>Baysean</a:t>
            </a:r>
            <a:r>
              <a:rPr lang="en-US" altLang="ja-JP" b="1" dirty="0" smtClean="0"/>
              <a:t> Filtering, etc.</a:t>
            </a:r>
            <a:endParaRPr kumimoji="1" lang="ja-JP" alt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r>
              <a:rPr lang="en-US" altLang="ja-JP" b="1" dirty="0" smtClean="0"/>
              <a:t>In</a:t>
            </a:r>
            <a:r>
              <a:rPr lang="en-US" altLang="ja-JP" b="1" baseline="0" dirty="0" smtClean="0"/>
              <a:t> the Mathematical  Modeling Process, </a:t>
            </a:r>
            <a:r>
              <a:rPr lang="en-US" altLang="ja-JP" b="1" dirty="0" smtClean="0"/>
              <a:t>Linear Regression Model, Logistic Regression Model and Mixed Model, and</a:t>
            </a:r>
            <a:r>
              <a:rPr lang="en-US" altLang="ja-JP" b="1" baseline="0" dirty="0" smtClean="0"/>
              <a:t> other mathematical models will be evaluated</a:t>
            </a:r>
            <a:r>
              <a:rPr lang="en-US" altLang="ja-JP" b="1" dirty="0" smtClean="0"/>
              <a:t>.</a:t>
            </a:r>
          </a:p>
          <a:p>
            <a:endParaRPr lang="en-US" altLang="ja-JP" b="1" dirty="0" smtClean="0"/>
          </a:p>
          <a:p>
            <a:r>
              <a:rPr lang="en-US" altLang="ja-JP" b="1" dirty="0" smtClean="0"/>
              <a:t>In the final step mathematical models</a:t>
            </a:r>
            <a:r>
              <a:rPr lang="en-US" altLang="ja-JP" b="1" baseline="0" dirty="0" smtClean="0"/>
              <a:t> were evaluated with cross validation including leave-one out method. </a:t>
            </a:r>
            <a:endParaRPr lang="ja-JP" alt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  <a:p>
            <a:endParaRPr kumimoji="1" lang="ja-JP" altLang="en-US" sz="1200" b="1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2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 comparison between HPC and AWS Cloud.</a:t>
            </a:r>
          </a:p>
          <a:p>
            <a:r>
              <a:rPr kumimoji="1" lang="en-US" altLang="ja-JP" b="1" dirty="0" smtClean="0">
                <a:solidFill>
                  <a:srgbClr val="0000FF"/>
                </a:solidFill>
              </a:rPr>
              <a:t>HPC possesses larger memory than AWS.</a:t>
            </a:r>
            <a:r>
              <a:rPr kumimoji="1" lang="en-US" altLang="ja-JP" b="1" baseline="0" dirty="0" smtClean="0">
                <a:solidFill>
                  <a:srgbClr val="0000FF"/>
                </a:solidFill>
              </a:rPr>
              <a:t> </a:t>
            </a:r>
          </a:p>
          <a:p>
            <a:r>
              <a:rPr kumimoji="1" lang="en-US" altLang="ja-JP" b="1" baseline="0" dirty="0" smtClean="0">
                <a:solidFill>
                  <a:srgbClr val="0000FF"/>
                </a:solidFill>
              </a:rPr>
              <a:t>Both platform has different character.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baseline="0" dirty="0" smtClean="0">
                <a:solidFill>
                  <a:srgbClr val="0000FF"/>
                </a:solidFill>
              </a:rPr>
              <a:t>Therefore, </a:t>
            </a:r>
            <a:r>
              <a:rPr lang="en-US" altLang="ja-JP" b="1" dirty="0" smtClean="0">
                <a:solidFill>
                  <a:srgbClr val="0000FF"/>
                </a:solidFill>
              </a:rPr>
              <a:t>Platform should be selected based on its purpose.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68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Here, I show the case of Methylation Calling Software, </a:t>
            </a:r>
            <a:r>
              <a:rPr kumimoji="1" lang="en-US" altLang="ja-JP" b="1" dirty="0" err="1" smtClean="0"/>
              <a:t>Bismark</a:t>
            </a:r>
            <a:r>
              <a:rPr kumimoji="1" lang="en-US" altLang="ja-JP" b="1" dirty="0" smtClean="0"/>
              <a:t>.</a:t>
            </a:r>
          </a:p>
          <a:p>
            <a:r>
              <a:rPr kumimoji="1" lang="en-US" altLang="ja-JP" b="1" dirty="0" err="1" smtClean="0"/>
              <a:t>Bismark</a:t>
            </a:r>
            <a:r>
              <a:rPr kumimoji="1" lang="en-US" altLang="ja-JP" b="1" dirty="0" smtClean="0"/>
              <a:t> is</a:t>
            </a:r>
            <a:r>
              <a:rPr kumimoji="1" lang="en-US" altLang="ja-JP" b="1" baseline="0" dirty="0" smtClean="0"/>
              <a:t> based on the mapping of Bowtie.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29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Because </a:t>
            </a:r>
            <a:r>
              <a:rPr kumimoji="1" lang="en-US" altLang="ja-JP" dirty="0" err="1" smtClean="0"/>
              <a:t>Bismark</a:t>
            </a:r>
            <a:r>
              <a:rPr kumimoji="1" lang="en-US" altLang="ja-JP" dirty="0" smtClean="0"/>
              <a:t> and R require larger</a:t>
            </a:r>
            <a:r>
              <a:rPr kumimoji="1" lang="en-US" altLang="ja-JP" baseline="0" dirty="0" smtClean="0"/>
              <a:t> memory, 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Amazon – Cloud could not</a:t>
            </a:r>
            <a:r>
              <a:rPr kumimoji="1" lang="en-US" altLang="ja-JP" sz="1200" b="1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analyze methylation calling with </a:t>
            </a:r>
            <a:r>
              <a:rPr kumimoji="1" lang="en-US" altLang="ja-JP" sz="1200" b="1" dirty="0" err="1" smtClean="0">
                <a:solidFill>
                  <a:srgbClr val="FF0000"/>
                </a:solidFill>
              </a:rPr>
              <a:t>BisMark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1200" b="1" dirty="0" smtClean="0">
              <a:solidFill>
                <a:srgbClr val="FF0000"/>
              </a:solidFill>
            </a:endParaRPr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C527-27CC-DE43-8EF7-D0E0FDFCCD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82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6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1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44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83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4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2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5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2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1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B76-EF2D-604B-B779-F17AD996CCD1}" type="datetimeFigureOut">
              <a:rPr kumimoji="1" lang="ja-JP" altLang="en-US" smtClean="0"/>
              <a:t>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A8C8-8BE2-4140-8CDE-394062502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05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__1.docx"/><Relationship Id="rId6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Word___2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__3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6192" y="189117"/>
            <a:ext cx="874388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Data Analytics and </a:t>
            </a:r>
            <a:r>
              <a:rPr lang="en-US" altLang="ja-JP" sz="3200" b="1" dirty="0"/>
              <a:t>Mathematical Modeling for Psychiatric </a:t>
            </a:r>
            <a:r>
              <a:rPr lang="en-US" altLang="ja-JP" sz="3200" b="1" dirty="0" smtClean="0"/>
              <a:t>Diagnosis in a Big Data Processing Environment</a:t>
            </a:r>
          </a:p>
          <a:p>
            <a:pPr algn="ctr"/>
            <a:r>
              <a:rPr lang="en-US" altLang="ja-JP" sz="3200" b="1" dirty="0"/>
              <a:t>Kazuo Ishii, PhD, </a:t>
            </a:r>
            <a:r>
              <a:rPr lang="en-US" altLang="ja-JP" sz="3200" b="1" dirty="0" smtClean="0"/>
              <a:t> Professor </a:t>
            </a:r>
            <a:r>
              <a:rPr lang="en-US" altLang="ja-JP" sz="3200" b="1" dirty="0"/>
              <a:t>of </a:t>
            </a:r>
            <a:r>
              <a:rPr lang="en-US" altLang="ja-JP" sz="3200" b="1" dirty="0" smtClean="0"/>
              <a:t>Genomic Sciences </a:t>
            </a:r>
            <a:endParaRPr lang="en-US" altLang="ja-JP" sz="2400" dirty="0"/>
          </a:p>
          <a:p>
            <a:r>
              <a:rPr lang="en-US" altLang="ja-JP" sz="2400" dirty="0" smtClean="0"/>
              <a:t>Kazuo Ishii</a:t>
            </a:r>
            <a:r>
              <a:rPr lang="en-US" altLang="ja-JP" sz="2400" baseline="30000" dirty="0" smtClean="0"/>
              <a:t>1*</a:t>
            </a:r>
            <a:r>
              <a:rPr lang="en-US" altLang="ja-JP" sz="2400" dirty="0" smtClean="0"/>
              <a:t>, </a:t>
            </a:r>
            <a:r>
              <a:rPr lang="en-US" altLang="ja-JP" sz="2400" dirty="0" err="1"/>
              <a:t>Shusuke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Numata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Makoto </a:t>
            </a:r>
            <a:r>
              <a:rPr lang="en-US" altLang="ja-JP" sz="2400" dirty="0" smtClean="0"/>
              <a:t>Kinoshita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and </a:t>
            </a:r>
            <a:r>
              <a:rPr lang="en-US" altLang="ja-JP" sz="2400" dirty="0" err="1"/>
              <a:t>Tetsuro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Ohmori</a:t>
            </a:r>
            <a:r>
              <a:rPr lang="en-US" altLang="ja-JP" sz="2400" baseline="30000" dirty="0" smtClean="0"/>
              <a:t>2</a:t>
            </a:r>
          </a:p>
          <a:p>
            <a:r>
              <a:rPr lang="en-US" altLang="ja-JP" sz="2400" dirty="0" smtClean="0"/>
              <a:t>1 Tokyo </a:t>
            </a:r>
            <a:r>
              <a:rPr lang="en-US" altLang="ja-JP" sz="2400" dirty="0"/>
              <a:t>University of Agriculture and </a:t>
            </a:r>
            <a:r>
              <a:rPr lang="en-US" altLang="ja-JP" sz="2400" dirty="0" smtClean="0"/>
              <a:t>Technology, Tokyo, Japan</a:t>
            </a:r>
          </a:p>
          <a:p>
            <a:r>
              <a:rPr lang="en-US" altLang="ja-JP" sz="2400" dirty="0" smtClean="0"/>
              <a:t>2 University </a:t>
            </a:r>
            <a:r>
              <a:rPr lang="en-US" altLang="ja-JP" sz="2400" dirty="0"/>
              <a:t>of Tokushima School of </a:t>
            </a:r>
            <a:r>
              <a:rPr lang="en-US" altLang="ja-JP" sz="2400" dirty="0" smtClean="0"/>
              <a:t>Medicine, Tokushima, Japan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                                                 </a:t>
            </a:r>
            <a:r>
              <a:rPr lang="en-US" altLang="ja-JP" sz="2400" baseline="30000" dirty="0" smtClean="0"/>
              <a:t>*</a:t>
            </a:r>
            <a:r>
              <a:rPr lang="en-US" altLang="ja-JP" sz="2400" dirty="0"/>
              <a:t>E</a:t>
            </a:r>
            <a:r>
              <a:rPr kumimoji="1" lang="en-US" altLang="ja-JP" sz="2400" dirty="0" smtClean="0"/>
              <a:t>-mail: </a:t>
            </a:r>
            <a:r>
              <a:rPr kumimoji="1" lang="en-US" altLang="ja-JP" sz="2400" dirty="0" err="1" smtClean="0"/>
              <a:t>kazuoishii@cc.tuat.ac.jp</a:t>
            </a:r>
            <a:endParaRPr kumimoji="1" lang="ja-JP" altLang="en-US" sz="2400" dirty="0"/>
          </a:p>
        </p:txBody>
      </p:sp>
      <p:pic>
        <p:nvPicPr>
          <p:cNvPr id="5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9144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0"/>
    </mc:Choice>
    <mc:Fallback xmlns="">
      <p:transition xmlns:p14="http://schemas.microsoft.com/office/powerpoint/2010/main" spd="slow" advTm="321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517651" y="2515987"/>
            <a:ext cx="7939041" cy="1178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/>
              <a:t>Practical </a:t>
            </a:r>
            <a:r>
              <a:rPr lang="en-US" altLang="ja-JP" sz="3600" b="1" dirty="0"/>
              <a:t>Case Study</a:t>
            </a:r>
            <a:endParaRPr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2612" y="5947989"/>
            <a:ext cx="671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Here, we only show the case of 450K </a:t>
            </a:r>
            <a:r>
              <a:rPr lang="en-US" altLang="ja-JP" dirty="0" err="1" smtClean="0">
                <a:solidFill>
                  <a:srgbClr val="FF0000"/>
                </a:solidFill>
              </a:rPr>
              <a:t>MicroArray</a:t>
            </a:r>
            <a:r>
              <a:rPr lang="en-US" altLang="ja-JP" dirty="0" smtClean="0">
                <a:solidFill>
                  <a:srgbClr val="FF0000"/>
                </a:solidFill>
              </a:rPr>
              <a:t> in this presentation.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Results of NGS will be shown elsewhere.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Practical Case Study</a:t>
            </a:r>
          </a:p>
        </p:txBody>
      </p:sp>
    </p:spTree>
    <p:extLst>
      <p:ext uri="{BB962C8B-B14F-4D97-AF65-F5344CB8AC3E}">
        <p14:creationId xmlns:p14="http://schemas.microsoft.com/office/powerpoint/2010/main" val="28892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"/>
    </mc:Choice>
    <mc:Fallback xmlns="">
      <p:transition xmlns:p14="http://schemas.microsoft.com/office/powerpoint/2010/main" spd="slow" advTm="13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>
          <a:xfrm>
            <a:off x="566480" y="-1671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/>
              <a:t>Research Process</a:t>
            </a:r>
            <a:r>
              <a:rPr lang="en-US" altLang="ja-JP" sz="3200" b="1" dirty="0"/>
              <a:t> </a:t>
            </a:r>
            <a:r>
              <a:rPr lang="en-US" altLang="ja-JP" sz="3200" b="1" dirty="0" smtClean="0"/>
              <a:t>in This Method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>
                <a:solidFill>
                  <a:srgbClr val="0000FF"/>
                </a:solidFill>
              </a:rPr>
              <a:t>Mathematical Modeling for Big Data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967819" y="1355947"/>
            <a:ext cx="1566857" cy="64526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/>
              <a:t>Structured</a:t>
            </a:r>
          </a:p>
          <a:p>
            <a:pPr algn="ctr"/>
            <a:r>
              <a:rPr lang="en-US" altLang="ja-JP" sz="2400" b="1" dirty="0" smtClean="0"/>
              <a:t>Data</a:t>
            </a:r>
            <a:endParaRPr lang="ja-JP" altLang="en-US" sz="2400" b="1" dirty="0"/>
          </a:p>
        </p:txBody>
      </p:sp>
      <p:sp>
        <p:nvSpPr>
          <p:cNvPr id="32" name="角丸四角形 31"/>
          <p:cNvSpPr/>
          <p:nvPr/>
        </p:nvSpPr>
        <p:spPr>
          <a:xfrm>
            <a:off x="967819" y="2196929"/>
            <a:ext cx="1566857" cy="9250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Selection of </a:t>
            </a:r>
          </a:p>
          <a:p>
            <a:pPr algn="ctr"/>
            <a:r>
              <a:rPr lang="en-US" altLang="ja-JP" sz="2000" b="1" dirty="0"/>
              <a:t>E</a:t>
            </a:r>
            <a:r>
              <a:rPr lang="en-US" altLang="ja-JP" sz="2000" b="1" dirty="0" smtClean="0"/>
              <a:t>xplanatory</a:t>
            </a:r>
          </a:p>
          <a:p>
            <a:pPr algn="ctr"/>
            <a:r>
              <a:rPr lang="en-US" altLang="ja-JP" sz="2000" b="1" dirty="0"/>
              <a:t>V</a:t>
            </a:r>
            <a:r>
              <a:rPr lang="en-US" altLang="ja-JP" sz="2000" b="1" dirty="0" smtClean="0"/>
              <a:t>ariables</a:t>
            </a:r>
            <a:endParaRPr lang="ja-JP" altLang="en-US" sz="2000" b="1" dirty="0"/>
          </a:p>
        </p:txBody>
      </p:sp>
      <p:sp>
        <p:nvSpPr>
          <p:cNvPr id="33" name="角丸四角形 32"/>
          <p:cNvSpPr/>
          <p:nvPr/>
        </p:nvSpPr>
        <p:spPr>
          <a:xfrm>
            <a:off x="967819" y="3366991"/>
            <a:ext cx="1657729" cy="639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Discrimination </a:t>
            </a:r>
          </a:p>
          <a:p>
            <a:pPr algn="ctr"/>
            <a:r>
              <a:rPr lang="en-US" altLang="ja-JP" b="1" dirty="0"/>
              <a:t>o</a:t>
            </a:r>
            <a:r>
              <a:rPr lang="en-US" altLang="ja-JP" b="1" dirty="0" smtClean="0"/>
              <a:t>f Data</a:t>
            </a:r>
            <a:endParaRPr lang="ja-JP" altLang="en-US" b="1" dirty="0"/>
          </a:p>
        </p:txBody>
      </p:sp>
      <p:sp>
        <p:nvSpPr>
          <p:cNvPr id="34" name="角丸四角形 33"/>
          <p:cNvSpPr/>
          <p:nvPr/>
        </p:nvSpPr>
        <p:spPr>
          <a:xfrm>
            <a:off x="967819" y="4216264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Mathematical </a:t>
            </a:r>
          </a:p>
          <a:p>
            <a:pPr algn="ctr"/>
            <a:r>
              <a:rPr lang="en-US" altLang="ja-JP" b="1" dirty="0" smtClean="0"/>
              <a:t>Modeling</a:t>
            </a:r>
            <a:endParaRPr lang="ja-JP" altLang="en-US" b="1" dirty="0"/>
          </a:p>
        </p:txBody>
      </p:sp>
      <p:sp>
        <p:nvSpPr>
          <p:cNvPr id="35" name="角丸四角形 34"/>
          <p:cNvSpPr/>
          <p:nvPr/>
        </p:nvSpPr>
        <p:spPr>
          <a:xfrm>
            <a:off x="967819" y="5038653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Optimization</a:t>
            </a:r>
          </a:p>
          <a:p>
            <a:pPr algn="ctr"/>
            <a:r>
              <a:rPr lang="en-US" altLang="ja-JP" b="1" dirty="0" smtClean="0"/>
              <a:t> of Models</a:t>
            </a:r>
            <a:endParaRPr lang="ja-JP" altLang="en-US" b="1" dirty="0"/>
          </a:p>
        </p:txBody>
      </p:sp>
      <p:sp>
        <p:nvSpPr>
          <p:cNvPr id="38" name="角丸四角形 37"/>
          <p:cNvSpPr/>
          <p:nvPr/>
        </p:nvSpPr>
        <p:spPr>
          <a:xfrm>
            <a:off x="967819" y="5814008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Evaluation</a:t>
            </a:r>
          </a:p>
          <a:p>
            <a:pPr algn="ctr"/>
            <a:r>
              <a:rPr lang="en-US" altLang="ja-JP" b="1" dirty="0" smtClean="0"/>
              <a:t> of Models</a:t>
            </a:r>
            <a:endParaRPr lang="ja-JP" altLang="en-US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3744921" y="22175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b="1" dirty="0" smtClean="0"/>
              <a:t>Mann-</a:t>
            </a:r>
            <a:r>
              <a:rPr lang="en-US" altLang="ja-JP" sz="2800" b="1" dirty="0" err="1" smtClean="0"/>
              <a:t>whitney</a:t>
            </a:r>
            <a:r>
              <a:rPr lang="en-US" altLang="ja-JP" sz="2800" b="1" dirty="0" smtClean="0"/>
              <a:t> U test and Ranking</a:t>
            </a:r>
            <a:endParaRPr lang="ja-JP" altLang="en-US" sz="2800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3722639" y="5590767"/>
            <a:ext cx="5051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/>
              <a:t>Cross </a:t>
            </a:r>
            <a:r>
              <a:rPr lang="en-US" altLang="ja-JP" sz="2800" b="1" dirty="0" smtClean="0"/>
              <a:t>validation (Training set and Validation set)</a:t>
            </a:r>
            <a:endParaRPr lang="ja-JP" altLang="en-US" sz="2800" b="1" dirty="0"/>
          </a:p>
        </p:txBody>
      </p:sp>
      <p:sp>
        <p:nvSpPr>
          <p:cNvPr id="77" name="正方形/長方形 76"/>
          <p:cNvSpPr/>
          <p:nvPr/>
        </p:nvSpPr>
        <p:spPr>
          <a:xfrm>
            <a:off x="3750252" y="124282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b="1" dirty="0" err="1" smtClean="0"/>
              <a:t>Illumina</a:t>
            </a:r>
            <a:r>
              <a:rPr lang="en-US" altLang="ja-JP" sz="2800" b="1" dirty="0" smtClean="0"/>
              <a:t> 450K DNA Methylation Microarray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750252" y="5039953"/>
            <a:ext cx="505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79" name="正方形/長方形 78"/>
          <p:cNvSpPr/>
          <p:nvPr/>
        </p:nvSpPr>
        <p:spPr>
          <a:xfrm>
            <a:off x="3750252" y="3366990"/>
            <a:ext cx="5051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/>
              <a:t>Linear Discriminant Analysis (LDA)</a:t>
            </a:r>
            <a:endParaRPr lang="ja-JP" altLang="en-US" sz="2800" b="1" dirty="0"/>
          </a:p>
        </p:txBody>
      </p:sp>
      <p:sp>
        <p:nvSpPr>
          <p:cNvPr id="80" name="正方形/長方形 79"/>
          <p:cNvSpPr/>
          <p:nvPr/>
        </p:nvSpPr>
        <p:spPr>
          <a:xfrm>
            <a:off x="3750252" y="4371459"/>
            <a:ext cx="505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/>
              <a:t>Discriminant Function</a:t>
            </a:r>
            <a:endParaRPr lang="ja-JP" altLang="en-US" sz="28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3727970" y="4967914"/>
            <a:ext cx="4708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Backward Elimination </a:t>
            </a:r>
            <a:r>
              <a:rPr lang="en-US" altLang="ja-JP" sz="2800" b="1" dirty="0"/>
              <a:t>M</a:t>
            </a:r>
            <a:r>
              <a:rPr lang="en-US" altLang="ja-JP" sz="2800" b="1" dirty="0" smtClean="0"/>
              <a:t>ethod</a:t>
            </a:r>
            <a:endParaRPr lang="ja-JP" altLang="en-US" sz="2800" b="1" dirty="0"/>
          </a:p>
        </p:txBody>
      </p:sp>
      <p:sp>
        <p:nvSpPr>
          <p:cNvPr id="81" name="環状矢印 80"/>
          <p:cNvSpPr/>
          <p:nvPr/>
        </p:nvSpPr>
        <p:spPr>
          <a:xfrm rot="5400000">
            <a:off x="2578143" y="1775087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2" name="環状矢印 81"/>
          <p:cNvSpPr/>
          <p:nvPr/>
        </p:nvSpPr>
        <p:spPr>
          <a:xfrm rot="5400000">
            <a:off x="2638543" y="2793318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3" name="環状矢印 82"/>
          <p:cNvSpPr/>
          <p:nvPr/>
        </p:nvSpPr>
        <p:spPr>
          <a:xfrm rot="5400000">
            <a:off x="2669015" y="3756358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4" name="環状矢印 83"/>
          <p:cNvSpPr/>
          <p:nvPr/>
        </p:nvSpPr>
        <p:spPr>
          <a:xfrm rot="5400000">
            <a:off x="2669016" y="4589602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5" name="環状矢印 84"/>
          <p:cNvSpPr/>
          <p:nvPr/>
        </p:nvSpPr>
        <p:spPr>
          <a:xfrm rot="5400000">
            <a:off x="2638543" y="5435696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"/>
    </mc:Choice>
    <mc:Fallback xmlns="">
      <p:transition xmlns:p14="http://schemas.microsoft.com/office/powerpoint/2010/main" spd="slow" advTm="2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DNA Methylation rate </a:t>
            </a:r>
            <a:r>
              <a:rPr lang="en-US" altLang="ja-JP" dirty="0" smtClean="0"/>
              <a:t>does</a:t>
            </a:r>
            <a:r>
              <a:rPr kumimoji="1" lang="en-US" altLang="ja-JP" dirty="0" smtClean="0"/>
              <a:t> not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show </a:t>
            </a:r>
            <a:r>
              <a:rPr lang="en-US" altLang="ja-JP" dirty="0" smtClean="0"/>
              <a:t>a normal distribution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2569" y="5652182"/>
            <a:ext cx="6671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Both Next Generation Sequencing Data and </a:t>
            </a:r>
          </a:p>
          <a:p>
            <a:pPr algn="ctr"/>
            <a:r>
              <a:rPr lang="en-US" altLang="ja-JP" sz="2800" b="1" dirty="0" smtClean="0"/>
              <a:t>Methylation </a:t>
            </a:r>
            <a:r>
              <a:rPr lang="en-US" altLang="ja-JP" sz="2800" b="1" dirty="0" err="1" smtClean="0"/>
              <a:t>MicroArray</a:t>
            </a:r>
            <a:r>
              <a:rPr lang="en-US" altLang="ja-JP" sz="2800" b="1" dirty="0" smtClean="0"/>
              <a:t> Data</a:t>
            </a:r>
            <a:endParaRPr kumimoji="1" lang="ja-JP" altLang="en-US" sz="2800" b="1" dirty="0"/>
          </a:p>
        </p:txBody>
      </p:sp>
      <p:pic>
        <p:nvPicPr>
          <p:cNvPr id="24" name="図 23" descr="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" y="2793999"/>
            <a:ext cx="8352971" cy="170679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737153" y="1990587"/>
            <a:ext cx="7285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Beta-value for an </a:t>
            </a:r>
            <a:r>
              <a:rPr lang="en-US" altLang="ja-JP" sz="2400" i="1" dirty="0" err="1"/>
              <a:t>i</a:t>
            </a:r>
            <a:r>
              <a:rPr lang="en-US" altLang="ja-JP" sz="2400" i="1" baseline="30000" dirty="0" err="1"/>
              <a:t>th</a:t>
            </a:r>
            <a:r>
              <a:rPr lang="en-US" altLang="ja-JP" sz="2400" i="1" dirty="0"/>
              <a:t> </a:t>
            </a:r>
            <a:r>
              <a:rPr lang="en-US" altLang="ja-JP" sz="2400" dirty="0"/>
              <a:t>interrogated </a:t>
            </a:r>
            <a:r>
              <a:rPr lang="en-US" altLang="ja-JP" sz="2400" dirty="0" err="1"/>
              <a:t>CpG</a:t>
            </a:r>
            <a:r>
              <a:rPr lang="en-US" altLang="ja-JP" sz="2400" dirty="0"/>
              <a:t> site is defined as: </a:t>
            </a:r>
            <a:endParaRPr lang="ja-JP" altLang="en-US" sz="2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737152" y="4500799"/>
            <a:ext cx="774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where </a:t>
            </a:r>
            <a:r>
              <a:rPr lang="en-US" altLang="ja-JP" sz="2400" i="1" dirty="0" err="1"/>
              <a:t>y</a:t>
            </a:r>
            <a:r>
              <a:rPr lang="en-US" altLang="ja-JP" sz="3600" i="1" baseline="-25000" dirty="0" err="1"/>
              <a:t>i,menty</a:t>
            </a:r>
            <a:r>
              <a:rPr lang="en-US" altLang="ja-JP" sz="3600" i="1" baseline="-25000" dirty="0"/>
              <a:t> </a:t>
            </a:r>
            <a:r>
              <a:rPr lang="en-US" altLang="ja-JP" sz="2400" dirty="0"/>
              <a:t>and </a:t>
            </a:r>
            <a:r>
              <a:rPr lang="en-US" altLang="ja-JP" sz="2400" dirty="0" err="1" smtClean="0"/>
              <a:t>y</a:t>
            </a:r>
            <a:r>
              <a:rPr lang="en-US" altLang="ja-JP" sz="3200" i="1" baseline="-25000" dirty="0" err="1" smtClean="0"/>
              <a:t>i,unmenty</a:t>
            </a:r>
            <a:r>
              <a:rPr lang="en-US" altLang="ja-JP" sz="3200" i="1" baseline="-25000" dirty="0" smtClean="0"/>
              <a:t> </a:t>
            </a:r>
            <a:r>
              <a:rPr lang="en-US" altLang="ja-JP" sz="2400" dirty="0" smtClean="0"/>
              <a:t>are </a:t>
            </a:r>
            <a:r>
              <a:rPr lang="en-US" altLang="ja-JP" sz="2400" dirty="0"/>
              <a:t>the intensities measured by the </a:t>
            </a:r>
            <a:r>
              <a:rPr lang="en-US" altLang="ja-JP" sz="2400" i="1" dirty="0" err="1"/>
              <a:t>i</a:t>
            </a:r>
            <a:r>
              <a:rPr lang="en-US" altLang="ja-JP" sz="2400" i="1" baseline="30000" dirty="0" err="1"/>
              <a:t>th</a:t>
            </a:r>
            <a:r>
              <a:rPr lang="en-US" altLang="ja-JP" sz="2400" baseline="30000" dirty="0"/>
              <a:t> </a:t>
            </a:r>
            <a:r>
              <a:rPr lang="en-US" altLang="ja-JP" sz="2400" dirty="0"/>
              <a:t>methylated and </a:t>
            </a:r>
            <a:r>
              <a:rPr lang="en-US" altLang="ja-JP" sz="2400" dirty="0" err="1"/>
              <a:t>unmethylated</a:t>
            </a:r>
            <a:r>
              <a:rPr lang="en-US" altLang="ja-JP" sz="2400" dirty="0"/>
              <a:t> probes, respectively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7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"/>
    </mc:Choice>
    <mc:Fallback xmlns="">
      <p:transition xmlns:p14="http://schemas.microsoft.com/office/powerpoint/2010/main" spd="slow" advTm="1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DNA Methylation rate </a:t>
            </a:r>
            <a:r>
              <a:rPr lang="en-US" altLang="ja-JP" dirty="0" smtClean="0"/>
              <a:t>does</a:t>
            </a:r>
            <a:r>
              <a:rPr kumimoji="1" lang="en-US" altLang="ja-JP" dirty="0" smtClean="0"/>
              <a:t> not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show </a:t>
            </a:r>
            <a:r>
              <a:rPr lang="en-US" altLang="ja-JP" dirty="0" smtClean="0"/>
              <a:t>a normal distribution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2569" y="5622300"/>
            <a:ext cx="6671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Both Next Generation Sequencing Data and </a:t>
            </a:r>
          </a:p>
          <a:p>
            <a:pPr algn="ctr"/>
            <a:r>
              <a:rPr lang="en-US" altLang="ja-JP" sz="2800" b="1" dirty="0" smtClean="0"/>
              <a:t>Methylation </a:t>
            </a:r>
            <a:r>
              <a:rPr lang="en-US" altLang="ja-JP" sz="2800" b="1" dirty="0" err="1" smtClean="0"/>
              <a:t>MicroArray</a:t>
            </a:r>
            <a:r>
              <a:rPr lang="en-US" altLang="ja-JP" sz="2800" b="1" dirty="0" smtClean="0"/>
              <a:t> Data</a:t>
            </a:r>
            <a:endParaRPr kumimoji="1" lang="ja-JP" altLang="en-US" sz="28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76" y="1526065"/>
            <a:ext cx="3914985" cy="391498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269561" y="2160066"/>
            <a:ext cx="2610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No equal variances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Range:</a:t>
            </a:r>
            <a:endParaRPr lang="en-US" altLang="ja-JP" sz="2400" b="1" dirty="0"/>
          </a:p>
          <a:p>
            <a:r>
              <a:rPr lang="en-US" altLang="ja-JP" sz="2400" b="1" dirty="0" smtClean="0"/>
              <a:t>0 &lt;= Beta &lt;= 1</a:t>
            </a:r>
            <a:endParaRPr lang="ja-JP" altLang="en-US" sz="24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98458" y="6488668"/>
            <a:ext cx="5812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dirty="0"/>
              <a:t> Protocol </a:t>
            </a:r>
            <a:r>
              <a:rPr lang="fr-FR" altLang="ja-JP" dirty="0" smtClean="0"/>
              <a:t>Exchange </a:t>
            </a:r>
            <a:r>
              <a:rPr lang="fr-FR" altLang="ja-JP" dirty="0"/>
              <a:t>(2014</a:t>
            </a:r>
            <a:r>
              <a:rPr lang="fr-FR" altLang="ja-JP" dirty="0" smtClean="0"/>
              <a:t>) </a:t>
            </a:r>
            <a:r>
              <a:rPr lang="fr-FR" altLang="ja-JP" dirty="0"/>
              <a:t>doi:10.1038/protex.2014.002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90820" y="5099080"/>
            <a:ext cx="177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Beta Score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1909044" y="3022584"/>
            <a:ext cx="89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Sites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44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"/>
    </mc:Choice>
    <mc:Fallback xmlns="">
      <p:transition xmlns:p14="http://schemas.microsoft.com/office/powerpoint/2010/main" spd="slow" advTm="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ja-JP" dirty="0" smtClean="0"/>
              <a:t>Mon Parametric Test is Required</a:t>
            </a:r>
            <a:br>
              <a:rPr lang="hr-HR" altLang="ja-JP" dirty="0" smtClean="0"/>
            </a:br>
            <a:r>
              <a:rPr lang="hr-HR" altLang="ja-JP" b="1" dirty="0" smtClean="0"/>
              <a:t>Mann</a:t>
            </a:r>
            <a:r>
              <a:rPr lang="hr-HR" altLang="ja-JP" b="1" dirty="0"/>
              <a:t>–Whitney U test</a:t>
            </a:r>
            <a:endParaRPr kumimoji="1" lang="ja-JP" altLang="en-US" b="1" dirty="0"/>
          </a:p>
        </p:txBody>
      </p:sp>
      <p:pic>
        <p:nvPicPr>
          <p:cNvPr id="11" name="図 10" descr="VolcanoPlot_AvMDDBets-AvControlBet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37" y="1417638"/>
            <a:ext cx="4513668" cy="451366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rot="16200000">
            <a:off x="1105857" y="3450957"/>
            <a:ext cx="1338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 -</a:t>
            </a:r>
            <a:r>
              <a:rPr lang="en-US" altLang="ja-JP" dirty="0"/>
              <a:t> </a:t>
            </a:r>
            <a:r>
              <a:rPr lang="en-US" altLang="ja-JP" dirty="0" smtClean="0"/>
              <a:t>Log2(P)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34079" y="71857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両群の平均値の差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646538" y="3097911"/>
            <a:ext cx="2540109" cy="418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634079" y="2555776"/>
            <a:ext cx="219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Selected Sites</a:t>
            </a:r>
            <a:endParaRPr kumimoji="1"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572535" y="3711300"/>
            <a:ext cx="222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 patients and </a:t>
            </a:r>
            <a:endParaRPr lang="en-US" altLang="ja-JP" dirty="0" smtClean="0"/>
          </a:p>
          <a:p>
            <a:r>
              <a:rPr lang="en-US" altLang="ja-JP" dirty="0" smtClean="0"/>
              <a:t>19 h</a:t>
            </a:r>
            <a:r>
              <a:rPr lang="en-US" altLang="ja-JP" dirty="0"/>
              <a:t>ealthy volunteers 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34542" y="5792806"/>
            <a:ext cx="7823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This is the example of one neuropsychiatric diseases.</a:t>
            </a:r>
          </a:p>
          <a:p>
            <a:r>
              <a:rPr lang="en-US" altLang="ja-JP" dirty="0"/>
              <a:t>20 patients and 19 healthy volunteers were tested with </a:t>
            </a:r>
            <a:r>
              <a:rPr lang="en-US" altLang="ja-JP" dirty="0">
                <a:solidFill>
                  <a:srgbClr val="FF0000"/>
                </a:solidFill>
              </a:rPr>
              <a:t>500, 000 explanatory variables. </a:t>
            </a:r>
          </a:p>
        </p:txBody>
      </p:sp>
    </p:spTree>
    <p:extLst>
      <p:ext uri="{BB962C8B-B14F-4D97-AF65-F5344CB8AC3E}">
        <p14:creationId xmlns:p14="http://schemas.microsoft.com/office/powerpoint/2010/main" val="27264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"/>
    </mc:Choice>
    <mc:Fallback xmlns="">
      <p:transition xmlns:p14="http://schemas.microsoft.com/office/powerpoint/2010/main" spd="slow" advTm="1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41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Linear Discriminant Analysis</a:t>
            </a:r>
            <a:r>
              <a:rPr lang="ja-JP" altLang="en-US" b="1" dirty="0" smtClean="0"/>
              <a:t/>
            </a:r>
            <a:br>
              <a:rPr lang="ja-JP" altLang="en-US" b="1" dirty="0" smtClean="0"/>
            </a:b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0" y="675673"/>
            <a:ext cx="5919876" cy="596671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939745" y="877841"/>
            <a:ext cx="39204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/>
              <a:t>Discriminant Function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25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xmlns:p14="http://schemas.microsoft.com/office/powerpoint/2010/main" spd="slow" advTm="1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41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Discriminant Function</a:t>
            </a:r>
            <a:r>
              <a:rPr lang="ja-JP" altLang="en-US" b="1" dirty="0" smtClean="0"/>
              <a:t/>
            </a:r>
            <a:br>
              <a:rPr lang="ja-JP" altLang="en-US" b="1" dirty="0" smtClean="0"/>
            </a:b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60" y="1876698"/>
            <a:ext cx="6582764" cy="59352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48539" y="2884419"/>
            <a:ext cx="7425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where</a:t>
            </a:r>
          </a:p>
          <a:p>
            <a:endParaRPr lang="en-US" altLang="ja-JP" dirty="0" smtClean="0"/>
          </a:p>
          <a:p>
            <a:r>
              <a:rPr lang="en-US" altLang="ja-JP" i="1" dirty="0" err="1" smtClean="0"/>
              <a:t>f</a:t>
            </a:r>
            <a:r>
              <a:rPr lang="en-US" altLang="ja-JP" i="1" baseline="-25000" dirty="0" err="1" smtClean="0"/>
              <a:t>km</a:t>
            </a:r>
            <a:r>
              <a:rPr lang="en-US" altLang="ja-JP" dirty="0" smtClean="0"/>
              <a:t> = the value (score) on the canonical discriminant function for case m in the group </a:t>
            </a:r>
            <a:r>
              <a:rPr lang="en-US" altLang="ja-JP" i="1" dirty="0" smtClean="0"/>
              <a:t>k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i="1" dirty="0" err="1" smtClean="0"/>
              <a:t>X</a:t>
            </a:r>
            <a:r>
              <a:rPr lang="en-US" altLang="ja-JP" i="1" baseline="-25000" dirty="0" err="1" smtClean="0"/>
              <a:t>ikm</a:t>
            </a:r>
            <a:r>
              <a:rPr lang="en-US" altLang="ja-JP" dirty="0" smtClean="0"/>
              <a:t> = the value on discriminant variable </a:t>
            </a:r>
            <a:r>
              <a:rPr lang="en-US" altLang="ja-JP" i="1" dirty="0" smtClean="0"/>
              <a:t>Xi </a:t>
            </a:r>
            <a:r>
              <a:rPr lang="en-US" altLang="ja-JP" dirty="0" smtClean="0"/>
              <a:t>for case m in group </a:t>
            </a:r>
            <a:r>
              <a:rPr lang="en-US" altLang="ja-JP" i="1" dirty="0" smtClean="0"/>
              <a:t>k</a:t>
            </a:r>
            <a:r>
              <a:rPr lang="en-US" altLang="ja-JP" dirty="0" smtClean="0"/>
              <a:t>; and</a:t>
            </a:r>
          </a:p>
          <a:p>
            <a:endParaRPr lang="en-US" altLang="ja-JP" dirty="0" smtClean="0"/>
          </a:p>
          <a:p>
            <a:r>
              <a:rPr lang="en-US" altLang="ja-JP" i="1" dirty="0" err="1" smtClean="0"/>
              <a:t>u</a:t>
            </a:r>
            <a:r>
              <a:rPr lang="en-US" altLang="ja-JP" i="1" baseline="-25000" dirty="0" err="1" smtClean="0"/>
              <a:t>i</a:t>
            </a:r>
            <a:r>
              <a:rPr lang="en-US" altLang="ja-JP" dirty="0" smtClean="0"/>
              <a:t> = coefficients which produce the desired characteristics in the function.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38556" y="930319"/>
            <a:ext cx="33776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/>
              <a:t>Discriminant Score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19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"/>
    </mc:Choice>
    <mc:Fallback xmlns="">
      <p:transition xmlns:p14="http://schemas.microsoft.com/office/powerpoint/2010/main" spd="slow" advTm="1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Evaluation of the Discrimination</a:t>
            </a:r>
            <a:br>
              <a:rPr kumimoji="1" lang="en-US" altLang="ja-JP" dirty="0" smtClean="0"/>
            </a:br>
            <a:r>
              <a:rPr lang="en-US" altLang="ja-JP" dirty="0" smtClean="0"/>
              <a:t>Sensitivity and Specificity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95027" y="2653987"/>
            <a:ext cx="755047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i="1" dirty="0" smtClean="0"/>
              <a:t>Sensitivity</a:t>
            </a:r>
            <a:r>
              <a:rPr lang="en-US" altLang="ja-JP" sz="2400" i="1" dirty="0"/>
              <a:t> </a:t>
            </a:r>
            <a:r>
              <a:rPr lang="en-US" altLang="ja-JP" sz="2400" i="1" dirty="0" smtClean="0"/>
              <a:t>= true positives / (true positive + false negative)</a:t>
            </a:r>
          </a:p>
          <a:p>
            <a:endParaRPr lang="en-US" altLang="ja-JP" sz="2400" i="1" dirty="0" smtClean="0"/>
          </a:p>
          <a:p>
            <a:r>
              <a:rPr lang="en-US" altLang="ja-JP" sz="2400" i="1" dirty="0"/>
              <a:t> </a:t>
            </a:r>
            <a:r>
              <a:rPr lang="en-US" altLang="ja-JP" sz="2400" i="1" dirty="0" smtClean="0"/>
              <a:t>                = Diagnosed as patients / Patients</a:t>
            </a:r>
            <a:endParaRPr lang="ja-JP" altLang="en-US" sz="2400" i="1" dirty="0"/>
          </a:p>
        </p:txBody>
      </p:sp>
      <p:sp>
        <p:nvSpPr>
          <p:cNvPr id="7" name="正方形/長方形 6"/>
          <p:cNvSpPr/>
          <p:nvPr/>
        </p:nvSpPr>
        <p:spPr>
          <a:xfrm>
            <a:off x="883826" y="4296100"/>
            <a:ext cx="814425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i="1" dirty="0" smtClean="0"/>
              <a:t>Specificity</a:t>
            </a:r>
            <a:r>
              <a:rPr lang="en-US" altLang="ja-JP" sz="2400" i="1" dirty="0" smtClean="0"/>
              <a:t> = true negatives / (true negative + false positives)</a:t>
            </a:r>
          </a:p>
          <a:p>
            <a:endParaRPr lang="en-US" altLang="ja-JP" sz="2400" i="1" dirty="0" smtClean="0"/>
          </a:p>
          <a:p>
            <a:r>
              <a:rPr lang="en-US" altLang="ja-JP" sz="2400" i="1" dirty="0"/>
              <a:t> </a:t>
            </a:r>
            <a:r>
              <a:rPr lang="en-US" altLang="ja-JP" sz="2400" i="1" dirty="0" smtClean="0"/>
              <a:t>               = </a:t>
            </a:r>
            <a:r>
              <a:rPr lang="en-US" altLang="ja-JP" sz="2400" i="1" dirty="0"/>
              <a:t>Diagnosed as </a:t>
            </a:r>
            <a:r>
              <a:rPr lang="en-US" altLang="ja-JP" sz="2400" i="1" dirty="0" smtClean="0"/>
              <a:t>non patients / </a:t>
            </a:r>
            <a:r>
              <a:rPr lang="en-US" altLang="ja-JP" sz="2400" i="1" dirty="0"/>
              <a:t>Healthy Volunteers </a:t>
            </a:r>
            <a:endParaRPr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709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"/>
    </mc:Choice>
    <mc:Fallback xmlns="">
      <p:transition xmlns:p14="http://schemas.microsoft.com/office/powerpoint/2010/main" spd="slow" advTm="1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21185"/>
              </p:ext>
            </p:extLst>
          </p:nvPr>
        </p:nvGraphicFramePr>
        <p:xfrm>
          <a:off x="2612475" y="2164498"/>
          <a:ext cx="4896000" cy="373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文書" r:id="rId5" imgW="5397500" imgH="4114800" progId="Word.Document.12">
                  <p:embed/>
                </p:oleObj>
              </mc:Choice>
              <mc:Fallback>
                <p:oleObj name="文書" r:id="rId5" imgW="5397500" imgH="411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2475" y="2164498"/>
                        <a:ext cx="4896000" cy="3732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940580"/>
              </p:ext>
            </p:extLst>
          </p:nvPr>
        </p:nvGraphicFramePr>
        <p:xfrm>
          <a:off x="902731" y="1569174"/>
          <a:ext cx="7383479" cy="562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文書" r:id="rId8" imgW="5397500" imgH="4114800" progId="Word.Document.12">
                  <p:embed/>
                </p:oleObj>
              </mc:Choice>
              <mc:Fallback>
                <p:oleObj name="文書" r:id="rId8" imgW="5397500" imgH="411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2731" y="1569174"/>
                        <a:ext cx="7383479" cy="5629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20861" y="1021606"/>
            <a:ext cx="7835137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kumimoji="1" lang="en-US" altLang="ja-JP" dirty="0" smtClean="0"/>
              <a:t>Discriminant analysis with 20 patients and 19 </a:t>
            </a:r>
            <a:r>
              <a:rPr lang="en-US" altLang="ja-JP" dirty="0"/>
              <a:t>h</a:t>
            </a:r>
            <a:r>
              <a:rPr kumimoji="1" lang="en-US" altLang="ja-JP" dirty="0" smtClean="0"/>
              <a:t>ealthy volunteers (Training group) </a:t>
            </a:r>
          </a:p>
          <a:p>
            <a:pPr algn="ctr"/>
            <a:r>
              <a:rPr lang="en-US" altLang="ja-JP" dirty="0" smtClean="0"/>
              <a:t>With methylation rate of DNA Markers top20 ranked by Mann-</a:t>
            </a:r>
            <a:r>
              <a:rPr lang="en-US" altLang="ja-JP" dirty="0" err="1" smtClean="0"/>
              <a:t>whitny</a:t>
            </a:r>
            <a:r>
              <a:rPr lang="en-US" altLang="ja-JP" dirty="0" smtClean="0"/>
              <a:t> U test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4816552" y="2164498"/>
            <a:ext cx="0" cy="39501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634760" y="5562318"/>
            <a:ext cx="1103664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Healthy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Volunteer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52367" y="5598665"/>
            <a:ext cx="929663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Patients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271" y="45298"/>
            <a:ext cx="8394252" cy="106864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altLang="ja-JP" sz="3200" b="1" dirty="0"/>
              <a:t>Discriminant </a:t>
            </a:r>
            <a:r>
              <a:rPr lang="en-US" altLang="ja-JP" sz="3200" b="1" dirty="0" smtClean="0"/>
              <a:t>Analysis</a:t>
            </a:r>
            <a:r>
              <a:rPr lang="en-US" altLang="ja-JP" sz="29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900" dirty="0" smtClean="0">
                <a:solidFill>
                  <a:srgbClr val="FF0000"/>
                </a:solidFill>
              </a:rPr>
              <a:t>of  a Psychiatric Disorder with </a:t>
            </a:r>
          </a:p>
          <a:p>
            <a:pPr algn="ctr"/>
            <a:r>
              <a:rPr lang="en-US" altLang="ja-JP" sz="2900" dirty="0" smtClean="0">
                <a:solidFill>
                  <a:srgbClr val="FF0000"/>
                </a:solidFill>
              </a:rPr>
              <a:t>DNA Methylation Markers in a </a:t>
            </a:r>
            <a:r>
              <a:rPr lang="en-US" altLang="ja-JP" sz="3200" b="1" dirty="0" smtClean="0"/>
              <a:t>Training </a:t>
            </a:r>
            <a:r>
              <a:rPr lang="en-US" altLang="ja-JP" sz="3200" b="1" dirty="0"/>
              <a:t>group</a:t>
            </a:r>
            <a:r>
              <a:rPr lang="en-US" altLang="ja-JP" sz="2900" b="1" dirty="0" smtClean="0">
                <a:solidFill>
                  <a:srgbClr val="FF0000"/>
                </a:solidFill>
              </a:rPr>
              <a:t> </a:t>
            </a:r>
            <a:endParaRPr lang="ja-JP" altLang="en-US" sz="29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 rot="16200000">
            <a:off x="1485950" y="3629033"/>
            <a:ext cx="1924564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altLang="ja-JP" dirty="0" smtClean="0"/>
              <a:t>Discriminant Score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6470" y="6281732"/>
            <a:ext cx="80369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87399" y="2037849"/>
            <a:ext cx="222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 patients and </a:t>
            </a:r>
            <a:endParaRPr lang="en-US" altLang="ja-JP" dirty="0" smtClean="0"/>
          </a:p>
          <a:p>
            <a:r>
              <a:rPr lang="en-US" altLang="ja-JP" dirty="0" smtClean="0"/>
              <a:t>19 h</a:t>
            </a:r>
            <a:r>
              <a:rPr lang="en-US" altLang="ja-JP" dirty="0"/>
              <a:t>ealthy volunteers </a:t>
            </a:r>
            <a:endParaRPr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3010039" y="3943644"/>
            <a:ext cx="37469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37833" y="45870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Positive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42241" y="2847128"/>
            <a:ext cx="103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Negative</a:t>
            </a:r>
            <a:endParaRPr kumimoji="1" lang="ja-JP" altLang="en-US" b="1" dirty="0"/>
          </a:p>
        </p:txBody>
      </p:sp>
      <p:sp>
        <p:nvSpPr>
          <p:cNvPr id="15" name="円/楕円 14"/>
          <p:cNvSpPr/>
          <p:nvPr/>
        </p:nvSpPr>
        <p:spPr>
          <a:xfrm>
            <a:off x="4791714" y="520444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4970030" y="520132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4882707" y="495196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5048065" y="505252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5142154" y="506236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5229764" y="50138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5310895" y="48746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5398505" y="53446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5495690" y="448924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5583300" y="45962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5664431" y="466444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5764999" y="491404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5846130" y="45610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6024446" y="485596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6202762" y="498892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6283893" y="46294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6475167" y="43346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6374886" y="427972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6106151" y="50866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941080" y="51806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6258551" y="496684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6239114" y="484372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6258551" y="437716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4606406" y="35866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4428377" y="35446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196379" y="245083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3091446" y="236315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3275683" y="27950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3446357" y="309366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3553072" y="341051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3367403" y="312438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3638584" y="294788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3800121" y="3027200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3979932" y="294206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4241976" y="321323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4513157" y="317377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>
          <a:xfrm>
            <a:off x="4683831" y="233035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3712380" y="2464480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3892191" y="242502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4074931" y="2479840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4154235" y="269619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4336975" y="285150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2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xmlns:p14="http://schemas.microsoft.com/office/powerpoint/2010/main" spd="slow" advTm="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23449"/>
              </p:ext>
            </p:extLst>
          </p:nvPr>
        </p:nvGraphicFramePr>
        <p:xfrm>
          <a:off x="1268188" y="2012986"/>
          <a:ext cx="6238450" cy="502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文書" r:id="rId5" imgW="5397500" imgH="4343400" progId="Word.Document.12">
                  <p:embed/>
                </p:oleObj>
              </mc:Choice>
              <mc:Fallback>
                <p:oleObj name="文書" r:id="rId5" imgW="5397500" imgH="434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8188" y="2012986"/>
                        <a:ext cx="6238450" cy="5020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03271" y="51419"/>
            <a:ext cx="8394252" cy="106864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altLang="ja-JP" sz="3200" b="1" dirty="0"/>
              <a:t>Discriminant </a:t>
            </a:r>
            <a:r>
              <a:rPr lang="en-US" altLang="ja-JP" sz="3200" b="1" dirty="0" smtClean="0"/>
              <a:t>Analysis</a:t>
            </a:r>
            <a:r>
              <a:rPr lang="en-US" altLang="ja-JP" sz="29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900" dirty="0" smtClean="0">
                <a:solidFill>
                  <a:srgbClr val="FF0000"/>
                </a:solidFill>
              </a:rPr>
              <a:t>of  a Psychiatric Disorder with </a:t>
            </a:r>
          </a:p>
          <a:p>
            <a:pPr algn="ctr"/>
            <a:r>
              <a:rPr lang="en-US" altLang="ja-JP" sz="2900" dirty="0" smtClean="0">
                <a:solidFill>
                  <a:srgbClr val="FF0000"/>
                </a:solidFill>
              </a:rPr>
              <a:t>DNA Methylation Markers in a </a:t>
            </a:r>
            <a:r>
              <a:rPr lang="en-US" altLang="ja-JP" sz="3200" b="1" dirty="0" smtClean="0"/>
              <a:t>Validation </a:t>
            </a:r>
            <a:r>
              <a:rPr lang="en-US" altLang="ja-JP" sz="3200" b="1" dirty="0"/>
              <a:t>group</a:t>
            </a:r>
            <a:r>
              <a:rPr lang="en-US" altLang="ja-JP" sz="2900" b="1" dirty="0" smtClean="0">
                <a:solidFill>
                  <a:srgbClr val="FF0000"/>
                </a:solidFill>
              </a:rPr>
              <a:t> </a:t>
            </a:r>
            <a:endParaRPr lang="ja-JP" altLang="en-US" sz="29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9347" y="1021606"/>
            <a:ext cx="7978167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kumimoji="1" lang="en-US" altLang="ja-JP" dirty="0" smtClean="0"/>
              <a:t>Discriminant Analysis with 12 patients and 12 </a:t>
            </a:r>
            <a:r>
              <a:rPr lang="en-US" altLang="ja-JP" dirty="0"/>
              <a:t>h</a:t>
            </a:r>
            <a:r>
              <a:rPr kumimoji="1" lang="en-US" altLang="ja-JP" dirty="0" smtClean="0"/>
              <a:t>ealthy volunteers (</a:t>
            </a:r>
            <a:r>
              <a:rPr lang="en-US" altLang="ja-JP" dirty="0" smtClean="0"/>
              <a:t>Validation</a:t>
            </a:r>
            <a:r>
              <a:rPr kumimoji="1" lang="en-US" altLang="ja-JP" dirty="0" smtClean="0"/>
              <a:t> group) </a:t>
            </a:r>
          </a:p>
          <a:p>
            <a:pPr algn="ctr"/>
            <a:r>
              <a:rPr lang="en-US" altLang="ja-JP" dirty="0" smtClean="0"/>
              <a:t>With Methylation rate of </a:t>
            </a:r>
            <a:r>
              <a:rPr lang="en-US" altLang="ja-JP" dirty="0" smtClean="0">
                <a:solidFill>
                  <a:srgbClr val="FF0000"/>
                </a:solidFill>
              </a:rPr>
              <a:t>DNA Markers top20 </a:t>
            </a:r>
            <a:r>
              <a:rPr lang="en-US" altLang="ja-JP" dirty="0" smtClean="0"/>
              <a:t>ranked by Mann-</a:t>
            </a:r>
            <a:r>
              <a:rPr lang="en-US" altLang="ja-JP" dirty="0" err="1" smtClean="0"/>
              <a:t>whitny</a:t>
            </a:r>
            <a:r>
              <a:rPr lang="en-US" altLang="ja-JP" dirty="0" smtClean="0"/>
              <a:t> U test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4666" y="5344332"/>
            <a:ext cx="1127020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Healthy </a:t>
            </a:r>
          </a:p>
          <a:p>
            <a:r>
              <a:rPr lang="en-US" altLang="ja-JP" b="1" dirty="0" smtClean="0">
                <a:solidFill>
                  <a:srgbClr val="0000FF"/>
                </a:solidFill>
              </a:rPr>
              <a:t>Volunteer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46067" y="5593917"/>
            <a:ext cx="95164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Patients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 rot="16200000">
            <a:off x="1466451" y="3804663"/>
            <a:ext cx="1963562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altLang="ja-JP" b="1" dirty="0" smtClean="0"/>
              <a:t>Discriminant Score</a:t>
            </a:r>
            <a:endParaRPr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6470" y="5982086"/>
            <a:ext cx="8131512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dirty="0" smtClean="0"/>
          </a:p>
          <a:p>
            <a:pPr algn="ctr"/>
            <a:r>
              <a:rPr lang="en-US" altLang="ja-JP" dirty="0" smtClean="0"/>
              <a:t>   The </a:t>
            </a:r>
            <a:r>
              <a:rPr lang="en-US" altLang="ja-JP" dirty="0"/>
              <a:t>discriminant function was reconstructed for evaluation of variables</a:t>
            </a:r>
            <a:r>
              <a:rPr lang="en-US" altLang="ja-JP" dirty="0" smtClean="0"/>
              <a:t>.</a:t>
            </a:r>
          </a:p>
          <a:p>
            <a:pPr algn="ctr"/>
            <a:endParaRPr kumimoji="1" lang="en-US" altLang="ja-JP" dirty="0"/>
          </a:p>
          <a:p>
            <a:pPr algn="ctr"/>
            <a:endParaRPr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75730" y="332119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Positive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9763" y="4382570"/>
            <a:ext cx="103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Negative</a:t>
            </a:r>
            <a:endParaRPr kumimoji="1" lang="ja-JP" altLang="en-US" b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4568736" y="2164498"/>
            <a:ext cx="0" cy="39501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010039" y="3943644"/>
            <a:ext cx="37469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87399" y="2037849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12 </a:t>
            </a:r>
            <a:r>
              <a:rPr lang="en-US" altLang="ja-JP" b="1" dirty="0"/>
              <a:t>patients and </a:t>
            </a:r>
            <a:endParaRPr lang="en-US" altLang="ja-JP" b="1" dirty="0" smtClean="0"/>
          </a:p>
          <a:p>
            <a:r>
              <a:rPr lang="en-US" altLang="ja-JP" b="1" dirty="0" smtClean="0"/>
              <a:t>12 h</a:t>
            </a:r>
            <a:r>
              <a:rPr lang="en-US" altLang="ja-JP" b="1" dirty="0"/>
              <a:t>ealthy volunteers </a:t>
            </a:r>
            <a:endParaRPr lang="ja-JP" altLang="en-US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6375730" y="2314848"/>
            <a:ext cx="2505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12 patients and </a:t>
            </a:r>
            <a:endParaRPr lang="en-US" altLang="ja-JP" sz="2000" b="1" dirty="0" smtClean="0"/>
          </a:p>
          <a:p>
            <a:r>
              <a:rPr lang="en-US" altLang="ja-JP" sz="2000" b="1" dirty="0" smtClean="0"/>
              <a:t>12 </a:t>
            </a:r>
            <a:r>
              <a:rPr lang="en-US" altLang="ja-JP" sz="2000" b="1" dirty="0"/>
              <a:t>healthy volunteers </a:t>
            </a:r>
            <a:endParaRPr lang="ja-JP" altLang="en-US" sz="2000" b="1" dirty="0"/>
          </a:p>
        </p:txBody>
      </p:sp>
      <p:sp>
        <p:nvSpPr>
          <p:cNvPr id="3" name="円/楕円 2"/>
          <p:cNvSpPr/>
          <p:nvPr/>
        </p:nvSpPr>
        <p:spPr>
          <a:xfrm>
            <a:off x="4610903" y="2725617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4986224" y="283369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4728849" y="2784499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4851717" y="2843381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5109092" y="27203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5236882" y="2828410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5359750" y="300049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5492462" y="2739450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5615330" y="273926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5743120" y="270463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5865988" y="267491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5988856" y="2635360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099642" y="500776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222510" y="521430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3350300" y="490403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3473168" y="510565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3600958" y="513008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3723826" y="511513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3856538" y="511987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3979406" y="515907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4107196" y="502599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4234986" y="505534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4352932" y="5124072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4480722" y="5217408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1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"/>
    </mc:Choice>
    <mc:Fallback xmlns="">
      <p:transition xmlns:p14="http://schemas.microsoft.com/office/powerpoint/2010/main" spd="slow" advTm="1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Agenda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/>
              <a:t>Back ground</a:t>
            </a:r>
          </a:p>
          <a:p>
            <a:r>
              <a:rPr lang="en-US" altLang="ja-JP" sz="3600" b="1" dirty="0" smtClean="0"/>
              <a:t>Research Aim and Target</a:t>
            </a:r>
          </a:p>
          <a:p>
            <a:r>
              <a:rPr kumimoji="1" lang="en-US" altLang="ja-JP" sz="3600" b="1" dirty="0" smtClean="0"/>
              <a:t>Research Scheme</a:t>
            </a:r>
          </a:p>
          <a:p>
            <a:r>
              <a:rPr lang="en-US" altLang="ja-JP" sz="3600" b="1" dirty="0" smtClean="0"/>
              <a:t>Practical Case Study</a:t>
            </a:r>
          </a:p>
          <a:p>
            <a:r>
              <a:rPr lang="en-US" altLang="ja-JP" sz="3600" b="1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76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3"/>
    </mc:Choice>
    <mc:Fallback xmlns="">
      <p:transition xmlns:p14="http://schemas.microsoft.com/office/powerpoint/2010/main" spd="slow" advTm="394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MDD_CTRL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0" y="1355464"/>
            <a:ext cx="5806080" cy="580669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798271" cy="1080826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Cluster Analysis </a:t>
            </a:r>
            <a:r>
              <a:rPr lang="en-US" altLang="ja-JP" sz="3200" dirty="0" smtClean="0">
                <a:solidFill>
                  <a:srgbClr val="FF0000"/>
                </a:solidFill>
              </a:rPr>
              <a:t>of  a Psychiatric Disorder with </a:t>
            </a:r>
            <a:br>
              <a:rPr lang="en-US" altLang="ja-JP" sz="3200" dirty="0" smtClean="0">
                <a:solidFill>
                  <a:srgbClr val="FF0000"/>
                </a:solidFill>
              </a:rPr>
            </a:br>
            <a:r>
              <a:rPr lang="en-US" altLang="ja-JP" sz="3200" dirty="0" smtClean="0">
                <a:solidFill>
                  <a:srgbClr val="FF0000"/>
                </a:solidFill>
              </a:rPr>
              <a:t>DNA Methylation Markers in a </a:t>
            </a:r>
            <a:r>
              <a:rPr lang="en-US" altLang="ja-JP" sz="3200" dirty="0" smtClean="0"/>
              <a:t>Training group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</a:rPr>
              <a:t/>
            </a:r>
            <a:br>
              <a:rPr lang="ja-JP" altLang="en-US" sz="3200" dirty="0" smtClean="0">
                <a:solidFill>
                  <a:srgbClr val="FF0000"/>
                </a:solidFill>
              </a:rPr>
            </a:b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57146" y="1397342"/>
            <a:ext cx="1103664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Healthy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Volunteer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69147" y="1355464"/>
            <a:ext cx="929663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Patients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757031" y="2825524"/>
            <a:ext cx="222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 patients and </a:t>
            </a:r>
            <a:endParaRPr lang="en-US" altLang="ja-JP" dirty="0" smtClean="0"/>
          </a:p>
          <a:p>
            <a:r>
              <a:rPr lang="en-US" altLang="ja-JP" dirty="0" smtClean="0"/>
              <a:t>19 h</a:t>
            </a:r>
            <a:r>
              <a:rPr lang="en-US" altLang="ja-JP" dirty="0"/>
              <a:t>ealthy volunteers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93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"/>
    </mc:Choice>
    <mc:Fallback xmlns="">
      <p:transition xmlns:p14="http://schemas.microsoft.com/office/powerpoint/2010/main" spd="slow" advTm="3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dirty="0" smtClean="0"/>
              <a:t>Summary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ja-JP" b="1" dirty="0" smtClean="0"/>
          </a:p>
          <a:p>
            <a:r>
              <a:rPr lang="en-US" altLang="ja-JP" b="1" dirty="0"/>
              <a:t>Big Data processing environment should be selected based on its performance and purpose of data analysis</a:t>
            </a:r>
            <a:endParaRPr lang="ja-JP" altLang="en-US" b="1" dirty="0"/>
          </a:p>
          <a:p>
            <a:r>
              <a:rPr lang="en-US" altLang="ja-JP" b="1" dirty="0" smtClean="0"/>
              <a:t>Multivariable </a:t>
            </a:r>
            <a:r>
              <a:rPr lang="en-US" altLang="ja-JP" b="1" dirty="0"/>
              <a:t>d</a:t>
            </a:r>
            <a:r>
              <a:rPr lang="en-US" altLang="ja-JP" b="1" dirty="0" smtClean="0"/>
              <a:t>iagnosis methods </a:t>
            </a:r>
            <a:r>
              <a:rPr lang="en-US" altLang="ja-JP" dirty="0" smtClean="0"/>
              <a:t>using DNA methylation ratio works well for </a:t>
            </a:r>
            <a:r>
              <a:rPr lang="en-US" altLang="ja-JP" b="1" dirty="0" smtClean="0"/>
              <a:t>Diagnosis of Psychiatric Diseases</a:t>
            </a:r>
            <a:endParaRPr lang="en-US" altLang="ja-JP" b="1" dirty="0"/>
          </a:p>
          <a:p>
            <a:r>
              <a:rPr lang="en-US" altLang="ja-JP" b="1" dirty="0" smtClean="0"/>
              <a:t>Selection with a n</a:t>
            </a:r>
            <a:r>
              <a:rPr kumimoji="1" lang="en-US" altLang="ja-JP" b="1" dirty="0" smtClean="0"/>
              <a:t>on parametric test </a:t>
            </a:r>
            <a:r>
              <a:rPr kumimoji="1" lang="en-US" altLang="ja-JP" dirty="0" smtClean="0"/>
              <a:t>and </a:t>
            </a:r>
            <a:r>
              <a:rPr lang="en-US" altLang="ja-JP" b="1" dirty="0"/>
              <a:t>m</a:t>
            </a:r>
            <a:r>
              <a:rPr kumimoji="1" lang="en-US" altLang="ja-JP" b="1" dirty="0" smtClean="0"/>
              <a:t>ultivariable analysis </a:t>
            </a:r>
            <a:r>
              <a:rPr kumimoji="1" lang="en-US" altLang="ja-JP" dirty="0" smtClean="0"/>
              <a:t>is extremely effective</a:t>
            </a:r>
          </a:p>
        </p:txBody>
      </p:sp>
    </p:spTree>
    <p:extLst>
      <p:ext uri="{BB962C8B-B14F-4D97-AF65-F5344CB8AC3E}">
        <p14:creationId xmlns:p14="http://schemas.microsoft.com/office/powerpoint/2010/main" val="670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xmlns:p14="http://schemas.microsoft.com/office/powerpoint/2010/main" spd="slow" advTm="1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Era of Genomic </a:t>
            </a:r>
            <a:r>
              <a:rPr lang="en-US" altLang="ja-JP" b="1" dirty="0"/>
              <a:t>Big Data</a:t>
            </a:r>
            <a:endParaRPr kumimoji="1" lang="ja-JP" altLang="en-US" b="1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49792"/>
            <a:ext cx="8229600" cy="452596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accent2"/>
                </a:solidFill>
              </a:rPr>
              <a:t>Genomic Big Data </a:t>
            </a:r>
            <a:r>
              <a:rPr lang="en-US" altLang="ja-JP" b="1" dirty="0" smtClean="0">
                <a:solidFill>
                  <a:schemeClr val="accent2"/>
                </a:solidFill>
              </a:rPr>
              <a:t>p</a:t>
            </a:r>
            <a:r>
              <a:rPr kumimoji="1" lang="en-US" altLang="ja-JP" b="1" dirty="0" smtClean="0">
                <a:solidFill>
                  <a:schemeClr val="accent2"/>
                </a:solidFill>
              </a:rPr>
              <a:t>roduction by Next Generation Sequencing Technologies </a:t>
            </a:r>
            <a:r>
              <a:rPr kumimoji="1" lang="en-US" altLang="ja-JP" b="1" dirty="0" smtClean="0"/>
              <a:t>is increasing year after year. </a:t>
            </a:r>
            <a:endParaRPr kumimoji="1"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50" y="3365767"/>
            <a:ext cx="4210668" cy="31580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663" y="2841608"/>
            <a:ext cx="2585602" cy="18781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256" y="4719781"/>
            <a:ext cx="2523059" cy="18039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30425" y="6350387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Next Generation Sequencers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-17750"/>
            <a:ext cx="23004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Back ground</a:t>
            </a:r>
          </a:p>
        </p:txBody>
      </p:sp>
    </p:spTree>
    <p:extLst>
      <p:ext uri="{BB962C8B-B14F-4D97-AF65-F5344CB8AC3E}">
        <p14:creationId xmlns:p14="http://schemas.microsoft.com/office/powerpoint/2010/main" val="11748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4"/>
    </mc:Choice>
    <mc:Fallback xmlns="">
      <p:transition xmlns:p14="http://schemas.microsoft.com/office/powerpoint/2010/main" spd="slow" advTm="454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099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Mental Health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95098"/>
            <a:ext cx="8541850" cy="5562902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chemeClr val="accent2"/>
                </a:solidFill>
              </a:rPr>
              <a:t>Neuropsychiatric 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Disorders, such as depression, bipolar disorders </a:t>
            </a:r>
            <a:r>
              <a:rPr lang="en-US" altLang="ja-JP" sz="2800" b="1" dirty="0" smtClean="0"/>
              <a:t>are</a:t>
            </a:r>
            <a:r>
              <a:rPr kumimoji="1" lang="en-US" altLang="ja-JP" sz="2800" b="1" dirty="0" smtClean="0"/>
              <a:t> increasing year after year.</a:t>
            </a:r>
          </a:p>
          <a:p>
            <a:r>
              <a:rPr lang="en-US" altLang="ja-JP" sz="2800" b="1" dirty="0" smtClean="0"/>
              <a:t>But, </a:t>
            </a:r>
            <a:r>
              <a:rPr lang="en-US" altLang="ja-JP" sz="2800" b="1" dirty="0">
                <a:solidFill>
                  <a:srgbClr val="C0504D"/>
                </a:solidFill>
              </a:rPr>
              <a:t>n</a:t>
            </a:r>
            <a:r>
              <a:rPr lang="en-US" altLang="ja-JP" sz="2800" b="1" dirty="0" smtClean="0">
                <a:solidFill>
                  <a:srgbClr val="C0504D"/>
                </a:solidFill>
              </a:rPr>
              <a:t>o effective evidence based-diagnosis</a:t>
            </a:r>
            <a:r>
              <a:rPr lang="en-US" altLang="ja-JP" sz="2800" b="1" dirty="0" smtClean="0"/>
              <a:t>. </a:t>
            </a:r>
          </a:p>
          <a:p>
            <a:r>
              <a:rPr lang="en-US" altLang="ja-JP" sz="2800" b="1" dirty="0">
                <a:solidFill>
                  <a:srgbClr val="0000FF"/>
                </a:solidFill>
              </a:rPr>
              <a:t>Big Data-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based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0000FF"/>
                </a:solidFill>
              </a:rPr>
              <a:t>new </a:t>
            </a:r>
            <a:r>
              <a:rPr lang="en-US" altLang="ja-JP" sz="2800" b="1" dirty="0">
                <a:solidFill>
                  <a:srgbClr val="0000FF"/>
                </a:solidFill>
              </a:rPr>
              <a:t>diagnosis </a:t>
            </a:r>
            <a:endParaRPr lang="en-US" altLang="ja-JP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00FF"/>
                </a:solidFill>
              </a:rPr>
              <a:t>s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ystem is expected 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0000FF"/>
                </a:solidFill>
              </a:rPr>
              <a:t>to provide 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revolutionary </a:t>
            </a: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</a:rPr>
              <a:t>i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nnovation 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800" b="1" dirty="0">
                <a:solidFill>
                  <a:srgbClr val="FF0000"/>
                </a:solidFill>
              </a:rPr>
              <a:t>mental health.</a:t>
            </a:r>
            <a:r>
              <a:rPr lang="en-US" altLang="ja-JP" sz="2800" b="1" dirty="0">
                <a:solidFill>
                  <a:srgbClr val="0000FF"/>
                </a:solidFill>
              </a:rPr>
              <a:t>  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3313966" y="2801657"/>
            <a:ext cx="5830034" cy="3738827"/>
            <a:chOff x="3313966" y="2801657"/>
            <a:chExt cx="5830034" cy="3738827"/>
          </a:xfrm>
        </p:grpSpPr>
        <p:grpSp>
          <p:nvGrpSpPr>
            <p:cNvPr id="18" name="図形グループ 17"/>
            <p:cNvGrpSpPr/>
            <p:nvPr/>
          </p:nvGrpSpPr>
          <p:grpSpPr>
            <a:xfrm>
              <a:off x="3313966" y="2801657"/>
              <a:ext cx="5830034" cy="3738827"/>
              <a:chOff x="3213712" y="2868505"/>
              <a:chExt cx="5830034" cy="3738827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3712" y="2868505"/>
                <a:ext cx="5166012" cy="3738827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7394729" y="4374561"/>
                <a:ext cx="136837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Depression</a:t>
                </a:r>
                <a:endParaRPr kumimoji="1" lang="ja-JP" altLang="en-US" sz="16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7395814" y="4090597"/>
                <a:ext cx="16479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Bipolar Disorders</a:t>
                </a:r>
                <a:endParaRPr kumimoji="1" lang="ja-JP" altLang="en-US" sz="16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3380802" y="3368883"/>
                <a:ext cx="178956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(x 1000 persons)</a:t>
                </a:r>
                <a:endParaRPr kumimoji="1" lang="ja-JP" altLang="en-US" sz="16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380802" y="6268778"/>
                <a:ext cx="493208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From Japanese Government Documents (2012)  </a:t>
                </a: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808033" y="3016263"/>
                <a:ext cx="495507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/>
                  <a:t>Increasing Number of Mental Illness </a:t>
                </a:r>
                <a:endParaRPr kumimoji="1" lang="ja-JP" altLang="en-US" sz="2400" b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177511" y="5453398"/>
                <a:ext cx="136837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ja-JP" sz="1600" dirty="0" smtClean="0"/>
              </a:p>
              <a:p>
                <a:endParaRPr lang="en-US" altLang="ja-JP" sz="1600" dirty="0"/>
              </a:p>
              <a:p>
                <a:endParaRPr kumimoji="1" lang="ja-JP" altLang="en-US" sz="16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396748" y="5162017"/>
                <a:ext cx="136837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Others</a:t>
                </a:r>
                <a:endParaRPr kumimoji="1" lang="ja-JP" altLang="en-US" sz="1600" dirty="0"/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7481729" y="4589495"/>
              <a:ext cx="1662271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Persistent Mood Disorders</a:t>
              </a:r>
              <a:endParaRPr kumimoji="1" lang="ja-JP" altLang="en-US" sz="1600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944383" y="5932010"/>
            <a:ext cx="34263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1996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1999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2002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2005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2008</a:t>
            </a:r>
            <a:r>
              <a:rPr lang="ja-JP" altLang="en-US" sz="1600" dirty="0" smtClean="0"/>
              <a:t>　</a:t>
            </a:r>
            <a:r>
              <a:rPr kumimoji="1" lang="en-US" altLang="ja-JP" sz="1600" dirty="0" smtClean="0"/>
              <a:t>2011</a:t>
            </a:r>
            <a:endParaRPr kumimoji="1"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0" y="-17750"/>
            <a:ext cx="23004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Back ground</a:t>
            </a:r>
          </a:p>
        </p:txBody>
      </p:sp>
    </p:spTree>
    <p:extLst>
      <p:ext uri="{BB962C8B-B14F-4D97-AF65-F5344CB8AC3E}">
        <p14:creationId xmlns:p14="http://schemas.microsoft.com/office/powerpoint/2010/main" val="7353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48"/>
    </mc:Choice>
    <mc:Fallback xmlns="">
      <p:transition xmlns:p14="http://schemas.microsoft.com/office/powerpoint/2010/main" spd="slow" advTm="789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675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Research Aim and Target 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78114"/>
            <a:ext cx="8541850" cy="5562902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Aim: </a:t>
            </a: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Development of Big Data Mining Method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0000FF"/>
                </a:solidFill>
              </a:rPr>
              <a:t>Development of optimized algorithm and mathematical modeling methods </a:t>
            </a:r>
            <a:r>
              <a:rPr lang="en-US" altLang="ja-JP" sz="2800" b="1" dirty="0" smtClean="0"/>
              <a:t>for genomic big data; from 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500,000  - 10,000,000 explanatory variables </a:t>
            </a: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                        (biological markers)</a:t>
            </a:r>
          </a:p>
          <a:p>
            <a:pPr marL="0" indent="0">
              <a:buNone/>
            </a:pPr>
            <a:endParaRPr lang="en-US" altLang="ja-JP" sz="2800" b="1" dirty="0" smtClean="0">
              <a:solidFill>
                <a:srgbClr val="0000FF"/>
              </a:solidFill>
            </a:endParaRPr>
          </a:p>
          <a:p>
            <a:r>
              <a:rPr lang="en-US" altLang="ja-JP" sz="2800" b="1" dirty="0" smtClean="0">
                <a:solidFill>
                  <a:srgbClr val="0000FF"/>
                </a:solidFill>
              </a:rPr>
              <a:t>Target (Data is provided by Tokushima Univ.)</a:t>
            </a:r>
          </a:p>
          <a:p>
            <a:pPr marL="0" indent="0">
              <a:buNone/>
            </a:pPr>
            <a:r>
              <a:rPr lang="en-US" altLang="ja-JP" sz="2800" b="1" dirty="0" smtClean="0"/>
              <a:t>Diagnosis system for three major mental disorders</a:t>
            </a:r>
            <a:r>
              <a:rPr lang="en-US" altLang="ja-JP" sz="2800" dirty="0" smtClean="0"/>
              <a:t>;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depression,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etc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0" y="-17750"/>
            <a:ext cx="44326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Research Aim and Target </a:t>
            </a:r>
          </a:p>
        </p:txBody>
      </p:sp>
    </p:spTree>
    <p:extLst>
      <p:ext uri="{BB962C8B-B14F-4D97-AF65-F5344CB8AC3E}">
        <p14:creationId xmlns:p14="http://schemas.microsoft.com/office/powerpoint/2010/main" val="40811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"/>
    </mc:Choice>
    <mc:Fallback xmlns="">
      <p:transition xmlns:p14="http://schemas.microsoft.com/office/powerpoint/2010/main" spd="slow" advTm="26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>
          <a:xfrm>
            <a:off x="566480" y="-1671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/>
              <a:t>Overview of Research Process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>
                <a:solidFill>
                  <a:srgbClr val="0000FF"/>
                </a:solidFill>
              </a:rPr>
              <a:t>Mathematical Modeling for Big Data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80293" y="852719"/>
            <a:ext cx="1566857" cy="625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Unstructured</a:t>
            </a:r>
          </a:p>
          <a:p>
            <a:pPr algn="ctr"/>
            <a:r>
              <a:rPr lang="en-US" altLang="ja-JP" b="1" dirty="0" smtClean="0"/>
              <a:t>Data</a:t>
            </a:r>
            <a:endParaRPr lang="ja-JP" altLang="en-US" b="1" dirty="0"/>
          </a:p>
        </p:txBody>
      </p:sp>
      <p:sp>
        <p:nvSpPr>
          <p:cNvPr id="31" name="角丸四角形 30"/>
          <p:cNvSpPr/>
          <p:nvPr/>
        </p:nvSpPr>
        <p:spPr>
          <a:xfrm>
            <a:off x="1373239" y="1582167"/>
            <a:ext cx="1566857" cy="6452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Structured</a:t>
            </a:r>
          </a:p>
          <a:p>
            <a:pPr algn="ctr"/>
            <a:r>
              <a:rPr lang="en-US" altLang="ja-JP" b="1" dirty="0" smtClean="0"/>
              <a:t>Data</a:t>
            </a:r>
            <a:endParaRPr lang="ja-JP" altLang="en-US" b="1" dirty="0"/>
          </a:p>
        </p:txBody>
      </p:sp>
      <p:sp>
        <p:nvSpPr>
          <p:cNvPr id="32" name="角丸四角形 31"/>
          <p:cNvSpPr/>
          <p:nvPr/>
        </p:nvSpPr>
        <p:spPr>
          <a:xfrm>
            <a:off x="2621616" y="2344004"/>
            <a:ext cx="1566857" cy="9250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Selection of </a:t>
            </a:r>
          </a:p>
          <a:p>
            <a:pPr algn="ctr"/>
            <a:r>
              <a:rPr lang="en-US" altLang="ja-JP" b="1" dirty="0"/>
              <a:t>E</a:t>
            </a:r>
            <a:r>
              <a:rPr lang="en-US" altLang="ja-JP" b="1" dirty="0" smtClean="0"/>
              <a:t>xplanatory</a:t>
            </a:r>
          </a:p>
          <a:p>
            <a:pPr algn="ctr"/>
            <a:r>
              <a:rPr lang="en-US" altLang="ja-JP" b="1" dirty="0"/>
              <a:t>V</a:t>
            </a:r>
            <a:r>
              <a:rPr lang="en-US" altLang="ja-JP" b="1" dirty="0" smtClean="0"/>
              <a:t>ariables</a:t>
            </a:r>
            <a:endParaRPr lang="ja-JP" altLang="en-US" b="1" dirty="0"/>
          </a:p>
        </p:txBody>
      </p:sp>
      <p:sp>
        <p:nvSpPr>
          <p:cNvPr id="33" name="角丸四角形 32"/>
          <p:cNvSpPr/>
          <p:nvPr/>
        </p:nvSpPr>
        <p:spPr>
          <a:xfrm>
            <a:off x="3822066" y="3408174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Discrimination </a:t>
            </a:r>
          </a:p>
          <a:p>
            <a:pPr algn="ctr"/>
            <a:r>
              <a:rPr lang="en-US" altLang="ja-JP" b="1" dirty="0"/>
              <a:t>o</a:t>
            </a:r>
            <a:r>
              <a:rPr lang="en-US" altLang="ja-JP" b="1" dirty="0" smtClean="0"/>
              <a:t>f Data</a:t>
            </a:r>
            <a:endParaRPr lang="ja-JP" altLang="en-US" b="1" dirty="0"/>
          </a:p>
        </p:txBody>
      </p:sp>
      <p:sp>
        <p:nvSpPr>
          <p:cNvPr id="34" name="角丸四角形 33"/>
          <p:cNvSpPr/>
          <p:nvPr/>
        </p:nvSpPr>
        <p:spPr>
          <a:xfrm>
            <a:off x="4826625" y="4211344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Mathematical </a:t>
            </a:r>
          </a:p>
          <a:p>
            <a:pPr algn="ctr"/>
            <a:r>
              <a:rPr lang="en-US" altLang="ja-JP" b="1" dirty="0" smtClean="0"/>
              <a:t>Modeling</a:t>
            </a:r>
            <a:endParaRPr lang="ja-JP" altLang="en-US" b="1" dirty="0"/>
          </a:p>
        </p:txBody>
      </p:sp>
      <p:sp>
        <p:nvSpPr>
          <p:cNvPr id="35" name="角丸四角形 34"/>
          <p:cNvSpPr/>
          <p:nvPr/>
        </p:nvSpPr>
        <p:spPr>
          <a:xfrm>
            <a:off x="5735119" y="5132475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Optimization</a:t>
            </a:r>
          </a:p>
          <a:p>
            <a:pPr algn="ctr"/>
            <a:r>
              <a:rPr lang="en-US" altLang="ja-JP" b="1" dirty="0" smtClean="0"/>
              <a:t> of Models</a:t>
            </a:r>
            <a:endParaRPr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47156" y="823124"/>
            <a:ext cx="627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/>
              <a:t>Hadoop</a:t>
            </a:r>
            <a:r>
              <a:rPr lang="en-US" altLang="ja-JP" sz="2000" b="1" dirty="0" smtClean="0"/>
              <a:t> </a:t>
            </a:r>
            <a:r>
              <a:rPr lang="en-US" altLang="ja-JP" sz="2000" b="1" dirty="0" err="1" smtClean="0"/>
              <a:t>MapReduce</a:t>
            </a:r>
            <a:r>
              <a:rPr lang="en-US" altLang="ja-JP" sz="2000" b="1" dirty="0" smtClean="0"/>
              <a:t>, shell scripting, data processing with </a:t>
            </a:r>
          </a:p>
          <a:p>
            <a:r>
              <a:rPr lang="en-US" altLang="ja-JP" sz="2000" b="1" dirty="0" err="1" smtClean="0"/>
              <a:t>NoSQL</a:t>
            </a:r>
            <a:r>
              <a:rPr lang="en-US" altLang="ja-JP" sz="2000" b="1" dirty="0"/>
              <a:t>, </a:t>
            </a:r>
            <a:r>
              <a:rPr lang="en-US" altLang="ja-JP" sz="2000" b="1" dirty="0" smtClean="0"/>
              <a:t>Monte </a:t>
            </a:r>
            <a:r>
              <a:rPr lang="en-US" altLang="ja-JP" sz="2000" b="1" dirty="0"/>
              <a:t>Carlo </a:t>
            </a:r>
            <a:r>
              <a:rPr lang="en-US" altLang="ja-JP" sz="2000" b="1" dirty="0" smtClean="0"/>
              <a:t>Simulation</a:t>
            </a:r>
            <a:endParaRPr kumimoji="1" lang="ja-JP" altLang="en-US" sz="20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43498" y="1601098"/>
            <a:ext cx="546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Data processing with RDMS</a:t>
            </a:r>
            <a:r>
              <a:rPr kumimoji="1" lang="ja-JP" altLang="en-US" sz="2000" b="1" dirty="0" smtClean="0"/>
              <a:t>（</a:t>
            </a:r>
            <a:r>
              <a:rPr kumimoji="1" lang="en-US" altLang="ja-JP" sz="2000" b="1" dirty="0" smtClean="0"/>
              <a:t>MySQL</a:t>
            </a:r>
            <a:r>
              <a:rPr lang="en-US" altLang="ja-JP" sz="2000" b="1" dirty="0" smtClean="0"/>
              <a:t>, </a:t>
            </a:r>
            <a:r>
              <a:rPr kumimoji="1" lang="en-US" altLang="ja-JP" sz="2000" b="1" dirty="0" err="1" smtClean="0"/>
              <a:t>PostgreSQL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38" name="角丸四角形 37"/>
          <p:cNvSpPr/>
          <p:nvPr/>
        </p:nvSpPr>
        <p:spPr>
          <a:xfrm>
            <a:off x="7172050" y="5947842"/>
            <a:ext cx="1762189" cy="59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Evaluation</a:t>
            </a:r>
          </a:p>
          <a:p>
            <a:pPr algn="ctr"/>
            <a:r>
              <a:rPr lang="en-US" altLang="ja-JP" b="1" dirty="0" smtClean="0"/>
              <a:t> of Models</a:t>
            </a:r>
            <a:endParaRPr lang="ja-JP" altLang="en-US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4476539" y="22092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 smtClean="0"/>
              <a:t>Statistical significance tests (Student's t test, Mann-</a:t>
            </a:r>
            <a:r>
              <a:rPr lang="en-US" altLang="ja-JP" b="1" dirty="0" err="1" smtClean="0"/>
              <a:t>whitney</a:t>
            </a:r>
            <a:r>
              <a:rPr lang="en-US" altLang="ja-JP" b="1" dirty="0" smtClean="0"/>
              <a:t> U test, </a:t>
            </a:r>
            <a:r>
              <a:rPr lang="en-US" altLang="ja-JP" b="1" dirty="0" err="1" smtClean="0"/>
              <a:t>etc</a:t>
            </a:r>
            <a:r>
              <a:rPr lang="en-US" altLang="ja-JP" b="1" dirty="0" smtClean="0"/>
              <a:t>), sparse modeling</a:t>
            </a:r>
            <a:endParaRPr lang="ja-JP" altLang="en-US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1103" y="2642407"/>
            <a:ext cx="32271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Multivariable analyses </a:t>
            </a:r>
          </a:p>
          <a:p>
            <a:r>
              <a:rPr lang="en-US" altLang="ja-JP" b="1" dirty="0" smtClean="0"/>
              <a:t>(Multiple Regression, </a:t>
            </a:r>
          </a:p>
          <a:p>
            <a:r>
              <a:rPr lang="en-US" altLang="ja-JP" b="1" dirty="0" smtClean="0"/>
              <a:t>Discriminant analysis), </a:t>
            </a:r>
          </a:p>
          <a:p>
            <a:r>
              <a:rPr lang="en-US" altLang="ja-JP" b="1" dirty="0"/>
              <a:t>S</a:t>
            </a:r>
            <a:r>
              <a:rPr lang="en-US" altLang="ja-JP" b="1" dirty="0" smtClean="0"/>
              <a:t>upport </a:t>
            </a:r>
            <a:r>
              <a:rPr lang="en-US" altLang="ja-JP" b="1" dirty="0"/>
              <a:t>V</a:t>
            </a:r>
            <a:r>
              <a:rPr lang="en-US" altLang="ja-JP" b="1" dirty="0" smtClean="0"/>
              <a:t>ector Machine (SVM), </a:t>
            </a:r>
          </a:p>
          <a:p>
            <a:r>
              <a:rPr lang="en-US" altLang="ja-JP" b="1" dirty="0"/>
              <a:t>M</a:t>
            </a:r>
            <a:r>
              <a:rPr lang="en-US" altLang="ja-JP" b="1" dirty="0" smtClean="0"/>
              <a:t>achine Learning (SOM etc.), </a:t>
            </a:r>
          </a:p>
          <a:p>
            <a:r>
              <a:rPr lang="en-US" altLang="ja-JP" b="1" dirty="0" err="1" smtClean="0"/>
              <a:t>Baysean</a:t>
            </a:r>
            <a:r>
              <a:rPr lang="en-US" altLang="ja-JP" b="1" dirty="0" smtClean="0"/>
              <a:t> Filtering, etc.</a:t>
            </a:r>
            <a:endParaRPr kumimoji="1" lang="ja-JP" altLang="en-US" b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486326" y="44140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/>
              <a:t>L</a:t>
            </a:r>
            <a:r>
              <a:rPr lang="en-US" altLang="ja-JP" b="1" dirty="0" smtClean="0"/>
              <a:t>inear </a:t>
            </a:r>
            <a:r>
              <a:rPr lang="en-US" altLang="ja-JP" b="1" dirty="0"/>
              <a:t>R</a:t>
            </a:r>
            <a:r>
              <a:rPr lang="en-US" altLang="ja-JP" b="1" dirty="0" smtClean="0"/>
              <a:t>egression </a:t>
            </a:r>
            <a:r>
              <a:rPr lang="en-US" altLang="ja-JP" b="1" dirty="0"/>
              <a:t>M</a:t>
            </a:r>
            <a:r>
              <a:rPr lang="en-US" altLang="ja-JP" b="1" dirty="0" smtClean="0"/>
              <a:t>odel, </a:t>
            </a:r>
          </a:p>
          <a:p>
            <a:r>
              <a:rPr lang="en-US" altLang="ja-JP" b="1" dirty="0"/>
              <a:t>L</a:t>
            </a:r>
            <a:r>
              <a:rPr lang="en-US" altLang="ja-JP" b="1" dirty="0" smtClean="0"/>
              <a:t>ogistic </a:t>
            </a:r>
            <a:r>
              <a:rPr lang="en-US" altLang="ja-JP" b="1" dirty="0"/>
              <a:t>R</a:t>
            </a:r>
            <a:r>
              <a:rPr lang="en-US" altLang="ja-JP" b="1" dirty="0" smtClean="0"/>
              <a:t>egression Model and Mixed </a:t>
            </a:r>
            <a:r>
              <a:rPr lang="en-US" altLang="ja-JP" b="1" dirty="0"/>
              <a:t>M</a:t>
            </a:r>
            <a:r>
              <a:rPr lang="en-US" altLang="ja-JP" b="1" dirty="0" smtClean="0"/>
              <a:t>odel, etc.</a:t>
            </a:r>
            <a:endParaRPr lang="ja-JP" altLang="en-US" b="1" dirty="0"/>
          </a:p>
        </p:txBody>
      </p:sp>
      <p:sp>
        <p:nvSpPr>
          <p:cNvPr id="42" name="正方形/長方形 41"/>
          <p:cNvSpPr/>
          <p:nvPr/>
        </p:nvSpPr>
        <p:spPr>
          <a:xfrm>
            <a:off x="897213" y="52527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 smtClean="0"/>
              <a:t>Coefficient of determination, </a:t>
            </a:r>
            <a:r>
              <a:rPr lang="en-US" altLang="ja-JP" b="1" dirty="0" err="1" smtClean="0"/>
              <a:t>Wilks</a:t>
            </a:r>
            <a:r>
              <a:rPr lang="en-US" altLang="ja-JP" b="1" dirty="0" smtClean="0"/>
              <a:t> Lambda, </a:t>
            </a:r>
            <a:r>
              <a:rPr lang="en-US" altLang="ja-JP" b="1" dirty="0" err="1" smtClean="0"/>
              <a:t>Akaike's</a:t>
            </a:r>
            <a:r>
              <a:rPr lang="en-US" altLang="ja-JP" b="1" dirty="0" smtClean="0"/>
              <a:t> Information Criterion (AIC), </a:t>
            </a:r>
          </a:p>
          <a:p>
            <a:r>
              <a:rPr lang="en-US" altLang="ja-JP" b="1" dirty="0" smtClean="0"/>
              <a:t>Bayesian Information Criterion (BIC), etc.</a:t>
            </a:r>
            <a:endParaRPr lang="ja-JP" altLang="en-US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2903536" y="6302973"/>
            <a:ext cx="419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Cross validation, including </a:t>
            </a:r>
            <a:r>
              <a:rPr lang="en-US" altLang="ja-JP" b="1" dirty="0" smtClean="0"/>
              <a:t>Leave</a:t>
            </a:r>
            <a:r>
              <a:rPr lang="en-US" altLang="ja-JP" b="1" dirty="0"/>
              <a:t>-one O</a:t>
            </a:r>
            <a:r>
              <a:rPr lang="en-US" altLang="ja-JP" b="1" dirty="0" smtClean="0"/>
              <a:t>ut</a:t>
            </a:r>
            <a:endParaRPr lang="ja-JP" altLang="en-US" b="1" dirty="0"/>
          </a:p>
        </p:txBody>
      </p:sp>
      <p:sp>
        <p:nvSpPr>
          <p:cNvPr id="44" name="環状矢印 43"/>
          <p:cNvSpPr/>
          <p:nvPr/>
        </p:nvSpPr>
        <p:spPr>
          <a:xfrm rot="3332815">
            <a:off x="1699330" y="889128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環状矢印 44"/>
          <p:cNvSpPr/>
          <p:nvPr/>
        </p:nvSpPr>
        <p:spPr>
          <a:xfrm rot="3332815">
            <a:off x="2854498" y="1642830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環状矢印 45"/>
          <p:cNvSpPr/>
          <p:nvPr/>
        </p:nvSpPr>
        <p:spPr>
          <a:xfrm rot="3332815">
            <a:off x="4143109" y="2719116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7" name="環状矢印 46"/>
          <p:cNvSpPr/>
          <p:nvPr/>
        </p:nvSpPr>
        <p:spPr>
          <a:xfrm rot="3332815">
            <a:off x="5501293" y="3510517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8" name="環状矢印 47"/>
          <p:cNvSpPr/>
          <p:nvPr/>
        </p:nvSpPr>
        <p:spPr>
          <a:xfrm rot="3332815">
            <a:off x="6504061" y="4417171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環状矢印 48"/>
          <p:cNvSpPr/>
          <p:nvPr/>
        </p:nvSpPr>
        <p:spPr>
          <a:xfrm rot="3332815">
            <a:off x="7414480" y="5244295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環状矢印 49"/>
          <p:cNvSpPr/>
          <p:nvPr/>
        </p:nvSpPr>
        <p:spPr>
          <a:xfrm rot="13219620">
            <a:off x="4149883" y="3930309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環状矢印 50"/>
          <p:cNvSpPr/>
          <p:nvPr/>
        </p:nvSpPr>
        <p:spPr>
          <a:xfrm rot="13219620">
            <a:off x="5054188" y="4767901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環状矢印 51"/>
          <p:cNvSpPr/>
          <p:nvPr/>
        </p:nvSpPr>
        <p:spPr>
          <a:xfrm rot="13219620">
            <a:off x="6509890" y="5655629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環状矢印 52"/>
          <p:cNvSpPr/>
          <p:nvPr/>
        </p:nvSpPr>
        <p:spPr>
          <a:xfrm rot="13219620">
            <a:off x="3216198" y="3130125"/>
            <a:ext cx="669689" cy="756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84741"/>
              <a:gd name="adj5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-17750"/>
            <a:ext cx="1345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Research</a:t>
            </a: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Scheme</a:t>
            </a:r>
            <a:endParaRPr lang="en-US" altLang="ja-JP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xmlns:p14="http://schemas.microsoft.com/office/powerpoint/2010/main" spd="slow" advTm="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HPC and Cloud (Amazon)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HPC </a:t>
            </a:r>
          </a:p>
          <a:p>
            <a:pPr marL="0" indent="0">
              <a:buNone/>
            </a:pPr>
            <a:r>
              <a:rPr lang="en-US" altLang="ja-JP" b="1" dirty="0"/>
              <a:t>Very Large </a:t>
            </a:r>
            <a:r>
              <a:rPr lang="en-US" altLang="ja-JP" b="1" dirty="0" smtClean="0"/>
              <a:t>Memory and Many Core CPUs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4TB Memory, 80 core CPU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r>
              <a:rPr kumimoji="1" lang="en-US" altLang="ja-JP" b="1" dirty="0" smtClean="0">
                <a:solidFill>
                  <a:srgbClr val="0000FF"/>
                </a:solidFill>
              </a:rPr>
              <a:t>Cloud (Amazon)</a:t>
            </a:r>
          </a:p>
          <a:p>
            <a:pPr marL="0" indent="0">
              <a:buNone/>
            </a:pPr>
            <a:r>
              <a:rPr lang="en-US" altLang="ja-JP" b="1" dirty="0"/>
              <a:t>Many Core </a:t>
            </a:r>
            <a:r>
              <a:rPr lang="en-US" altLang="ja-JP" b="1" dirty="0" smtClean="0"/>
              <a:t>CPUs </a:t>
            </a:r>
          </a:p>
          <a:p>
            <a:pPr marL="0" indent="0">
              <a:buNone/>
            </a:pPr>
            <a:r>
              <a:rPr lang="en-US" altLang="ja-JP" b="1" dirty="0" smtClean="0"/>
              <a:t>but memory is </a:t>
            </a:r>
            <a:r>
              <a:rPr lang="en-US" altLang="ja-JP" b="1" dirty="0" smtClean="0">
                <a:solidFill>
                  <a:srgbClr val="0000FF"/>
                </a:solidFill>
              </a:rPr>
              <a:t>not so large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244 GB Memory, 32 </a:t>
            </a:r>
            <a:r>
              <a:rPr lang="en-US" altLang="ja-JP" b="1" dirty="0">
                <a:solidFill>
                  <a:srgbClr val="FF0000"/>
                </a:solidFill>
              </a:rPr>
              <a:t>core CPU </a:t>
            </a:r>
            <a:r>
              <a:rPr lang="en-US" altLang="ja-JP" b="1" dirty="0" smtClean="0">
                <a:solidFill>
                  <a:srgbClr val="FF0000"/>
                </a:solidFill>
              </a:rPr>
              <a:t>x n</a:t>
            </a:r>
          </a:p>
          <a:p>
            <a:pPr marL="0" indent="0">
              <a:buNone/>
            </a:pPr>
            <a:r>
              <a:rPr lang="en-US" altLang="ja-JP" b="1" dirty="0" smtClean="0"/>
              <a:t>More core CPUs available by using many instances.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00FF"/>
                </a:solidFill>
              </a:rPr>
              <a:t>Platform should be selected based on its purpose</a:t>
            </a:r>
          </a:p>
          <a:p>
            <a:pPr marL="0" indent="0">
              <a:buNone/>
            </a:pPr>
            <a:endParaRPr lang="en-US" altLang="ja-JP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19436" y="1307812"/>
            <a:ext cx="5630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Powerful and High Performance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7750"/>
            <a:ext cx="31586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Research 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Scheme</a:t>
            </a:r>
            <a:endParaRPr lang="en-US" altLang="ja-JP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xmlns:p14="http://schemas.microsoft.com/office/powerpoint/2010/main" spd="slow" advTm="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702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Example of Methylation Calling Software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63523"/>
            <a:ext cx="8229600" cy="4525963"/>
          </a:xfrm>
        </p:spPr>
        <p:txBody>
          <a:bodyPr/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Bismark</a:t>
            </a:r>
            <a:r>
              <a:rPr lang="en-US" altLang="ja-JP" dirty="0" smtClean="0"/>
              <a:t> </a:t>
            </a:r>
            <a:r>
              <a:rPr lang="en-US" altLang="ja-JP" dirty="0"/>
              <a:t>− </a:t>
            </a:r>
            <a:r>
              <a:rPr lang="en-US" altLang="ja-JP" dirty="0" smtClean="0"/>
              <a:t>Mapping with bowtie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en-US" altLang="ja-JP" b="1" dirty="0"/>
              <a:t>PASH</a:t>
            </a:r>
            <a:r>
              <a:rPr lang="en-US" altLang="ja-JP" dirty="0"/>
              <a:t> − </a:t>
            </a:r>
            <a:r>
              <a:rPr lang="en-US" altLang="ja-JP" dirty="0" smtClean="0"/>
              <a:t>small memory and fast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en-US" altLang="ja-JP" b="1" dirty="0"/>
              <a:t>BSMAP</a:t>
            </a:r>
            <a:r>
              <a:rPr lang="en-US" altLang="ja-JP" dirty="0"/>
              <a:t> − Mapping with </a:t>
            </a:r>
            <a:r>
              <a:rPr lang="en-US" altLang="ja-JP" dirty="0" smtClean="0"/>
              <a:t>SOAP </a:t>
            </a:r>
            <a:endParaRPr lang="en-US" altLang="ja-JP" dirty="0"/>
          </a:p>
          <a:p>
            <a:r>
              <a:rPr lang="en-US" altLang="ja-JP" b="1" dirty="0" err="1"/>
              <a:t>Methylcoder</a:t>
            </a:r>
            <a:endParaRPr lang="en-US" altLang="ja-JP" b="1" dirty="0"/>
          </a:p>
          <a:p>
            <a:r>
              <a:rPr lang="en-US" altLang="ja-JP" b="1" dirty="0"/>
              <a:t>BS-</a:t>
            </a:r>
            <a:r>
              <a:rPr lang="en-US" altLang="ja-JP" b="1" dirty="0" err="1"/>
              <a:t>Seq</a:t>
            </a:r>
            <a:r>
              <a:rPr lang="en-US" altLang="ja-JP" b="1" dirty="0"/>
              <a:t> </a:t>
            </a:r>
            <a:r>
              <a:rPr lang="en-US" altLang="ja-JP" dirty="0"/>
              <a:t>− </a:t>
            </a:r>
            <a:r>
              <a:rPr lang="en-US" altLang="ja-JP" dirty="0" smtClean="0"/>
              <a:t>for plants</a:t>
            </a:r>
            <a:endParaRPr lang="en-US" altLang="ja-JP" dirty="0"/>
          </a:p>
          <a:p>
            <a:r>
              <a:rPr lang="en-US" altLang="ja-JP" b="1" dirty="0" err="1"/>
              <a:t>Kismeth</a:t>
            </a:r>
            <a:r>
              <a:rPr lang="en-US" altLang="ja-JP" dirty="0"/>
              <a:t> − </a:t>
            </a:r>
            <a:r>
              <a:rPr lang="en-US" altLang="ja-JP" dirty="0" smtClean="0"/>
              <a:t>for plants, web-based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-17750"/>
            <a:ext cx="31586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Research 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Scheme</a:t>
            </a:r>
            <a:endParaRPr lang="en-US" altLang="ja-JP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"/>
    </mc:Choice>
    <mc:Fallback xmlns="">
      <p:transition xmlns:p14="http://schemas.microsoft.com/office/powerpoint/2010/main" spd="slow" advTm="2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347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altLang="ja-JP" b="1" dirty="0">
                <a:solidFill>
                  <a:srgbClr val="0000FF"/>
                </a:solidFill>
              </a:rPr>
              <a:t>Platform should be selected based on its purpose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Data Analysis of Methyl-</a:t>
            </a:r>
            <a:r>
              <a:rPr kumimoji="1" lang="en-US" altLang="ja-JP" b="1" dirty="0" err="1" smtClean="0"/>
              <a:t>Seq</a:t>
            </a:r>
            <a:r>
              <a:rPr kumimoji="1" lang="en-US" altLang="ja-JP" b="1" dirty="0" smtClean="0"/>
              <a:t> requires extremely large memory </a:t>
            </a:r>
            <a:endParaRPr lang="en-US" altLang="ja-JP" b="1" dirty="0" smtClean="0"/>
          </a:p>
          <a:p>
            <a:r>
              <a:rPr lang="en-US" altLang="ja-JP" b="1" dirty="0" smtClean="0"/>
              <a:t>ex. </a:t>
            </a:r>
          </a:p>
          <a:p>
            <a:pPr marL="0" indent="0">
              <a:buNone/>
            </a:pPr>
            <a:r>
              <a:rPr lang="en-US" altLang="ja-JP" b="1" dirty="0"/>
              <a:t>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BisMark</a:t>
            </a:r>
            <a:r>
              <a:rPr lang="en-US" altLang="ja-JP" b="1" dirty="0" smtClean="0"/>
              <a:t> (Methylation site calling soft)</a:t>
            </a:r>
          </a:p>
          <a:p>
            <a:pPr marL="0" indent="0">
              <a:buNone/>
            </a:pPr>
            <a:r>
              <a:rPr lang="en-US" altLang="ja-JP" b="1" dirty="0"/>
              <a:t> </a:t>
            </a:r>
            <a:r>
              <a:rPr lang="en-US" altLang="ja-JP" b="1" dirty="0" smtClean="0"/>
              <a:t>   </a:t>
            </a:r>
            <a:r>
              <a:rPr lang="en-US" altLang="ja-JP" b="1" dirty="0"/>
              <a:t>-&gt; </a:t>
            </a:r>
            <a:r>
              <a:rPr lang="en-US" altLang="ja-JP" b="1" dirty="0" smtClean="0">
                <a:solidFill>
                  <a:srgbClr val="FF0000"/>
                </a:solidFill>
              </a:rPr>
              <a:t>870 GB </a:t>
            </a:r>
            <a:r>
              <a:rPr lang="en-US" altLang="ja-JP" b="1" dirty="0" smtClean="0">
                <a:solidFill>
                  <a:srgbClr val="0000FF"/>
                </a:solidFill>
              </a:rPr>
              <a:t>in one process</a:t>
            </a:r>
          </a:p>
          <a:p>
            <a:pPr marL="0" indent="0">
              <a:buNone/>
            </a:pPr>
            <a:r>
              <a:rPr lang="en-US" altLang="ja-JP" b="1" dirty="0" smtClean="0"/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R</a:t>
            </a:r>
            <a:r>
              <a:rPr lang="en-US" altLang="ja-JP" b="1" dirty="0" smtClean="0"/>
              <a:t> -&gt; </a:t>
            </a:r>
            <a:r>
              <a:rPr lang="en-US" altLang="ja-JP" b="1" dirty="0" smtClean="0">
                <a:solidFill>
                  <a:srgbClr val="FF0000"/>
                </a:solidFill>
              </a:rPr>
              <a:t>900 GB </a:t>
            </a:r>
            <a:r>
              <a:rPr lang="en-US" altLang="ja-JP" b="1" dirty="0">
                <a:solidFill>
                  <a:srgbClr val="0000FF"/>
                </a:solidFill>
              </a:rPr>
              <a:t>in one </a:t>
            </a:r>
            <a:r>
              <a:rPr lang="en-US" altLang="ja-JP" b="1" dirty="0" smtClean="0">
                <a:solidFill>
                  <a:srgbClr val="0000FF"/>
                </a:solidFill>
              </a:rPr>
              <a:t>process 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                                  requires about 1TB memory</a:t>
            </a:r>
            <a:endParaRPr lang="en-US" altLang="ja-JP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766" y="5587554"/>
            <a:ext cx="9042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Amazon – Cloud could not </a:t>
            </a:r>
          </a:p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                   analyze methylation calling with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BisMark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83429"/>
            <a:ext cx="31586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Research 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Scheme</a:t>
            </a:r>
            <a:endParaRPr lang="en-US" altLang="ja-JP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"/>
    </mc:Choice>
    <mc:Fallback xmlns="">
      <p:transition xmlns:p14="http://schemas.microsoft.com/office/powerpoint/2010/main" spd="slow" advTm="4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2362</Words>
  <Application>Microsoft Macintosh PowerPoint</Application>
  <PresentationFormat>画面に合わせる (4:3)</PresentationFormat>
  <Paragraphs>371</Paragraphs>
  <Slides>21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ホワイト</vt:lpstr>
      <vt:lpstr>文書</vt:lpstr>
      <vt:lpstr>PowerPoint プレゼンテーション</vt:lpstr>
      <vt:lpstr>Agenda </vt:lpstr>
      <vt:lpstr>Era of Genomic Big Data</vt:lpstr>
      <vt:lpstr>Mental Health</vt:lpstr>
      <vt:lpstr>Research Aim and Target </vt:lpstr>
      <vt:lpstr>PowerPoint プレゼンテーション</vt:lpstr>
      <vt:lpstr>HPC and Cloud (Amazon)</vt:lpstr>
      <vt:lpstr>Example of Methylation Calling Software</vt:lpstr>
      <vt:lpstr>Platform should be selected based on its purpose</vt:lpstr>
      <vt:lpstr>PowerPoint プレゼンテーション</vt:lpstr>
      <vt:lpstr>PowerPoint プレゼンテーション</vt:lpstr>
      <vt:lpstr>DNA Methylation rate does not  show a normal distribution</vt:lpstr>
      <vt:lpstr>DNA Methylation rate does not  show a normal distribution</vt:lpstr>
      <vt:lpstr>Mon Parametric Test is Required Mann–Whitney U test</vt:lpstr>
      <vt:lpstr>Linear Discriminant Analysis </vt:lpstr>
      <vt:lpstr>Discriminant Function </vt:lpstr>
      <vt:lpstr>Evaluation of the Discrimination Sensitivity and Specificity</vt:lpstr>
      <vt:lpstr>PowerPoint プレゼンテーション</vt:lpstr>
      <vt:lpstr>PowerPoint プレゼンテーション</vt:lpstr>
      <vt:lpstr>Cluster Analysis of  a Psychiatric Disorder with  DNA Methylation Markers in a Training group  </vt:lpstr>
      <vt:lpstr>Summary</vt:lpstr>
    </vt:vector>
  </TitlesOfParts>
  <Company>tuat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Ishii Kazuo</dc:creator>
  <cp:lastModifiedBy>Ishii Kazuo</cp:lastModifiedBy>
  <cp:revision>127</cp:revision>
  <dcterms:created xsi:type="dcterms:W3CDTF">2014-09-03T03:51:56Z</dcterms:created>
  <dcterms:modified xsi:type="dcterms:W3CDTF">2014-09-08T15:53:43Z</dcterms:modified>
</cp:coreProperties>
</file>