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81" r:id="rId2"/>
    <p:sldId id="283" r:id="rId3"/>
    <p:sldId id="282" r:id="rId4"/>
    <p:sldId id="257" r:id="rId5"/>
    <p:sldId id="259" r:id="rId6"/>
    <p:sldId id="263" r:id="rId7"/>
    <p:sldId id="260" r:id="rId8"/>
    <p:sldId id="264" r:id="rId9"/>
    <p:sldId id="265" r:id="rId10"/>
    <p:sldId id="267" r:id="rId11"/>
    <p:sldId id="269" r:id="rId12"/>
    <p:sldId id="261" r:id="rId13"/>
    <p:sldId id="270" r:id="rId14"/>
    <p:sldId id="271" r:id="rId15"/>
    <p:sldId id="272" r:id="rId16"/>
    <p:sldId id="273" r:id="rId17"/>
    <p:sldId id="274" r:id="rId18"/>
    <p:sldId id="275" r:id="rId19"/>
    <p:sldId id="276" r:id="rId20"/>
    <p:sldId id="277" r:id="rId21"/>
    <p:sldId id="278" r:id="rId22"/>
    <p:sldId id="279" r:id="rId23"/>
    <p:sldId id="280"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23F826-BEC4-4D8B-8DDB-DB222578369C}" type="datetimeFigureOut">
              <a:rPr lang="en-US" smtClean="0"/>
              <a:pPr/>
              <a:t>9/29/2014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52C8B7-C61B-42CA-B4FD-AB28136D2D0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223A210-CAF8-4917-B497-AEFF09FD2AF1}" type="slidenum">
              <a:rPr lang="en-US" smtClean="0"/>
              <a:pPr/>
              <a:t>13</a:t>
            </a:fld>
            <a:endParaRPr lang="en-US" smtClean="0"/>
          </a:p>
        </p:txBody>
      </p:sp>
      <p:sp>
        <p:nvSpPr>
          <p:cNvPr id="70659" name="Rectangle 2050"/>
          <p:cNvSpPr>
            <a:spLocks noGrp="1" noRot="1" noChangeAspect="1" noChangeArrowheads="1" noTextEdit="1"/>
          </p:cNvSpPr>
          <p:nvPr>
            <p:ph type="sldImg"/>
          </p:nvPr>
        </p:nvSpPr>
        <p:spPr>
          <a:ln/>
        </p:spPr>
      </p:sp>
      <p:sp>
        <p:nvSpPr>
          <p:cNvPr id="70660" name="Rectangle 2051"/>
          <p:cNvSpPr>
            <a:spLocks noGrp="1" noChangeArrowheads="1"/>
          </p:cNvSpPr>
          <p:nvPr>
            <p:ph type="body" idx="1"/>
          </p:nvPr>
        </p:nvSpPr>
        <p:spPr>
          <a:noFill/>
          <a:ln/>
        </p:spPr>
        <p:txBody>
          <a:bodyPr/>
          <a:lstStyle/>
          <a:p>
            <a:r>
              <a:rPr lang="en-US" smtClean="0"/>
              <a:t>There are expectations that victims have and needs that require addressing</a:t>
            </a:r>
          </a:p>
          <a:p>
            <a:endParaRPr lang="en-US" smtClean="0"/>
          </a:p>
          <a:p>
            <a:r>
              <a:rPr lang="en-US" smtClean="0"/>
              <a:t>Expectations</a:t>
            </a:r>
          </a:p>
          <a:p>
            <a:r>
              <a:rPr lang="en-US" smtClean="0"/>
              <a:t>-quick response- why is this taking so long? In times of crisis our sense of time slows down</a:t>
            </a:r>
          </a:p>
          <a:p>
            <a:r>
              <a:rPr lang="en-US" smtClean="0"/>
              <a:t>-response must meet the needs- effective</a:t>
            </a:r>
          </a:p>
          <a:p>
            <a:r>
              <a:rPr lang="en-US" smtClean="0"/>
              <a:t>-identifications must be done quickly- why does it take so long</a:t>
            </a:r>
          </a:p>
          <a:p>
            <a:r>
              <a:rPr lang="en-US" smtClean="0"/>
              <a:t>-families require accurate information</a:t>
            </a:r>
          </a:p>
          <a:p>
            <a:r>
              <a:rPr lang="en-US" smtClean="0"/>
              <a:t>-families expectations are high given the awareness of how other disaster families have been treated and a general awareness of forensic issues in the public (Discovery Channel phenomenon)</a:t>
            </a:r>
          </a:p>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223A210-CAF8-4917-B497-AEFF09FD2AF1}" type="slidenum">
              <a:rPr lang="en-US" smtClean="0"/>
              <a:pPr/>
              <a:t>22</a:t>
            </a:fld>
            <a:endParaRPr lang="en-US" smtClean="0"/>
          </a:p>
        </p:txBody>
      </p:sp>
      <p:sp>
        <p:nvSpPr>
          <p:cNvPr id="70659" name="Rectangle 2050"/>
          <p:cNvSpPr>
            <a:spLocks noGrp="1" noRot="1" noChangeAspect="1" noChangeArrowheads="1" noTextEdit="1"/>
          </p:cNvSpPr>
          <p:nvPr>
            <p:ph type="sldImg"/>
          </p:nvPr>
        </p:nvSpPr>
        <p:spPr>
          <a:ln/>
        </p:spPr>
      </p:sp>
      <p:sp>
        <p:nvSpPr>
          <p:cNvPr id="70660" name="Rectangle 2051"/>
          <p:cNvSpPr>
            <a:spLocks noGrp="1" noChangeArrowheads="1"/>
          </p:cNvSpPr>
          <p:nvPr>
            <p:ph type="body" idx="1"/>
          </p:nvPr>
        </p:nvSpPr>
        <p:spPr>
          <a:noFill/>
          <a:ln/>
        </p:spPr>
        <p:txBody>
          <a:bodyPr/>
          <a:lstStyle/>
          <a:p>
            <a:r>
              <a:rPr lang="en-US" smtClean="0"/>
              <a:t>There are expectations that victims have and needs that require addressing</a:t>
            </a:r>
          </a:p>
          <a:p>
            <a:endParaRPr lang="en-US" smtClean="0"/>
          </a:p>
          <a:p>
            <a:r>
              <a:rPr lang="en-US" smtClean="0"/>
              <a:t>Expectations</a:t>
            </a:r>
          </a:p>
          <a:p>
            <a:r>
              <a:rPr lang="en-US" smtClean="0"/>
              <a:t>-quick response- why is this taking so long? In times of crisis our sense of time slows down</a:t>
            </a:r>
          </a:p>
          <a:p>
            <a:r>
              <a:rPr lang="en-US" smtClean="0"/>
              <a:t>-response must meet the needs- effective</a:t>
            </a:r>
          </a:p>
          <a:p>
            <a:r>
              <a:rPr lang="en-US" smtClean="0"/>
              <a:t>-identifications must be done quickly- why does it take so long</a:t>
            </a:r>
          </a:p>
          <a:p>
            <a:r>
              <a:rPr lang="en-US" smtClean="0"/>
              <a:t>-families require accurate information</a:t>
            </a:r>
          </a:p>
          <a:p>
            <a:r>
              <a:rPr lang="en-US" smtClean="0"/>
              <a:t>-families expectations are high given the awareness of how other disaster families have been treated and a general awareness of forensic issues in the public (Discovery Channel phenomenon)</a:t>
            </a:r>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223A210-CAF8-4917-B497-AEFF09FD2AF1}" type="slidenum">
              <a:rPr lang="en-US" smtClean="0"/>
              <a:pPr/>
              <a:t>23</a:t>
            </a:fld>
            <a:endParaRPr lang="en-US" smtClean="0"/>
          </a:p>
        </p:txBody>
      </p:sp>
      <p:sp>
        <p:nvSpPr>
          <p:cNvPr id="70659" name="Rectangle 2050"/>
          <p:cNvSpPr>
            <a:spLocks noGrp="1" noRot="1" noChangeAspect="1" noChangeArrowheads="1" noTextEdit="1"/>
          </p:cNvSpPr>
          <p:nvPr>
            <p:ph type="sldImg"/>
          </p:nvPr>
        </p:nvSpPr>
        <p:spPr>
          <a:ln/>
        </p:spPr>
      </p:sp>
      <p:sp>
        <p:nvSpPr>
          <p:cNvPr id="70660" name="Rectangle 2051"/>
          <p:cNvSpPr>
            <a:spLocks noGrp="1" noChangeArrowheads="1"/>
          </p:cNvSpPr>
          <p:nvPr>
            <p:ph type="body" idx="1"/>
          </p:nvPr>
        </p:nvSpPr>
        <p:spPr>
          <a:noFill/>
          <a:ln/>
        </p:spPr>
        <p:txBody>
          <a:bodyPr/>
          <a:lstStyle/>
          <a:p>
            <a:r>
              <a:rPr lang="en-US" smtClean="0"/>
              <a:t>There are expectations that victims have and needs that require addressing</a:t>
            </a:r>
          </a:p>
          <a:p>
            <a:endParaRPr lang="en-US" smtClean="0"/>
          </a:p>
          <a:p>
            <a:r>
              <a:rPr lang="en-US" smtClean="0"/>
              <a:t>Expectations</a:t>
            </a:r>
          </a:p>
          <a:p>
            <a:r>
              <a:rPr lang="en-US" smtClean="0"/>
              <a:t>-quick response- why is this taking so long? In times of crisis our sense of time slows down</a:t>
            </a:r>
          </a:p>
          <a:p>
            <a:r>
              <a:rPr lang="en-US" smtClean="0"/>
              <a:t>-response must meet the needs- effective</a:t>
            </a:r>
          </a:p>
          <a:p>
            <a:r>
              <a:rPr lang="en-US" smtClean="0"/>
              <a:t>-identifications must be done quickly- why does it take so long</a:t>
            </a:r>
          </a:p>
          <a:p>
            <a:r>
              <a:rPr lang="en-US" smtClean="0"/>
              <a:t>-families require accurate information</a:t>
            </a:r>
          </a:p>
          <a:p>
            <a:r>
              <a:rPr lang="en-US" smtClean="0"/>
              <a:t>-families expectations are high given the awareness of how other disaster families have been treated and a general awareness of forensic issues in the public (Discovery Channel phenomenon)</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223A210-CAF8-4917-B497-AEFF09FD2AF1}" type="slidenum">
              <a:rPr lang="en-US" smtClean="0"/>
              <a:pPr/>
              <a:t>14</a:t>
            </a:fld>
            <a:endParaRPr lang="en-US" smtClean="0"/>
          </a:p>
        </p:txBody>
      </p:sp>
      <p:sp>
        <p:nvSpPr>
          <p:cNvPr id="70659" name="Rectangle 2050"/>
          <p:cNvSpPr>
            <a:spLocks noGrp="1" noRot="1" noChangeAspect="1" noChangeArrowheads="1" noTextEdit="1"/>
          </p:cNvSpPr>
          <p:nvPr>
            <p:ph type="sldImg"/>
          </p:nvPr>
        </p:nvSpPr>
        <p:spPr>
          <a:ln/>
        </p:spPr>
      </p:sp>
      <p:sp>
        <p:nvSpPr>
          <p:cNvPr id="70660" name="Rectangle 2051"/>
          <p:cNvSpPr>
            <a:spLocks noGrp="1" noChangeArrowheads="1"/>
          </p:cNvSpPr>
          <p:nvPr>
            <p:ph type="body" idx="1"/>
          </p:nvPr>
        </p:nvSpPr>
        <p:spPr>
          <a:noFill/>
          <a:ln/>
        </p:spPr>
        <p:txBody>
          <a:bodyPr/>
          <a:lstStyle/>
          <a:p>
            <a:r>
              <a:rPr lang="en-US" smtClean="0"/>
              <a:t>There are expectations that victims have and needs that require addressing</a:t>
            </a:r>
          </a:p>
          <a:p>
            <a:endParaRPr lang="en-US" smtClean="0"/>
          </a:p>
          <a:p>
            <a:r>
              <a:rPr lang="en-US" smtClean="0"/>
              <a:t>Expectations</a:t>
            </a:r>
          </a:p>
          <a:p>
            <a:r>
              <a:rPr lang="en-US" smtClean="0"/>
              <a:t>-quick response- why is this taking so long? In times of crisis our sense of time slows down</a:t>
            </a:r>
          </a:p>
          <a:p>
            <a:r>
              <a:rPr lang="en-US" smtClean="0"/>
              <a:t>-response must meet the needs- effective</a:t>
            </a:r>
          </a:p>
          <a:p>
            <a:r>
              <a:rPr lang="en-US" smtClean="0"/>
              <a:t>-identifications must be done quickly- why does it take so long</a:t>
            </a:r>
          </a:p>
          <a:p>
            <a:r>
              <a:rPr lang="en-US" smtClean="0"/>
              <a:t>-families require accurate information</a:t>
            </a:r>
          </a:p>
          <a:p>
            <a:r>
              <a:rPr lang="en-US" smtClean="0"/>
              <a:t>-families expectations are high given the awareness of how other disaster families have been treated and a general awareness of forensic issues in the public (Discovery Channel phenomenon)</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223A210-CAF8-4917-B497-AEFF09FD2AF1}" type="slidenum">
              <a:rPr lang="en-US" smtClean="0"/>
              <a:pPr/>
              <a:t>15</a:t>
            </a:fld>
            <a:endParaRPr lang="en-US" smtClean="0"/>
          </a:p>
        </p:txBody>
      </p:sp>
      <p:sp>
        <p:nvSpPr>
          <p:cNvPr id="70659" name="Rectangle 2050"/>
          <p:cNvSpPr>
            <a:spLocks noGrp="1" noRot="1" noChangeAspect="1" noChangeArrowheads="1" noTextEdit="1"/>
          </p:cNvSpPr>
          <p:nvPr>
            <p:ph type="sldImg"/>
          </p:nvPr>
        </p:nvSpPr>
        <p:spPr>
          <a:ln/>
        </p:spPr>
      </p:sp>
      <p:sp>
        <p:nvSpPr>
          <p:cNvPr id="70660" name="Rectangle 2051"/>
          <p:cNvSpPr>
            <a:spLocks noGrp="1" noChangeArrowheads="1"/>
          </p:cNvSpPr>
          <p:nvPr>
            <p:ph type="body" idx="1"/>
          </p:nvPr>
        </p:nvSpPr>
        <p:spPr>
          <a:noFill/>
          <a:ln/>
        </p:spPr>
        <p:txBody>
          <a:bodyPr/>
          <a:lstStyle/>
          <a:p>
            <a:r>
              <a:rPr lang="en-US" smtClean="0"/>
              <a:t>There are expectations that victims have and needs that require addressing</a:t>
            </a:r>
          </a:p>
          <a:p>
            <a:endParaRPr lang="en-US" smtClean="0"/>
          </a:p>
          <a:p>
            <a:r>
              <a:rPr lang="en-US" smtClean="0"/>
              <a:t>Expectations</a:t>
            </a:r>
          </a:p>
          <a:p>
            <a:r>
              <a:rPr lang="en-US" smtClean="0"/>
              <a:t>-quick response- why is this taking so long? In times of crisis our sense of time slows down</a:t>
            </a:r>
          </a:p>
          <a:p>
            <a:r>
              <a:rPr lang="en-US" smtClean="0"/>
              <a:t>-response must meet the needs- effective</a:t>
            </a:r>
          </a:p>
          <a:p>
            <a:r>
              <a:rPr lang="en-US" smtClean="0"/>
              <a:t>-identifications must be done quickly- why does it take so long</a:t>
            </a:r>
          </a:p>
          <a:p>
            <a:r>
              <a:rPr lang="en-US" smtClean="0"/>
              <a:t>-families require accurate information</a:t>
            </a:r>
          </a:p>
          <a:p>
            <a:r>
              <a:rPr lang="en-US" smtClean="0"/>
              <a:t>-families expectations are high given the awareness of how other disaster families have been treated and a general awareness of forensic issues in the public (Discovery Channel phenomenon)</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223A210-CAF8-4917-B497-AEFF09FD2AF1}" type="slidenum">
              <a:rPr lang="en-US" smtClean="0"/>
              <a:pPr/>
              <a:t>16</a:t>
            </a:fld>
            <a:endParaRPr lang="en-US" smtClean="0"/>
          </a:p>
        </p:txBody>
      </p:sp>
      <p:sp>
        <p:nvSpPr>
          <p:cNvPr id="70659" name="Rectangle 2050"/>
          <p:cNvSpPr>
            <a:spLocks noGrp="1" noRot="1" noChangeAspect="1" noChangeArrowheads="1" noTextEdit="1"/>
          </p:cNvSpPr>
          <p:nvPr>
            <p:ph type="sldImg"/>
          </p:nvPr>
        </p:nvSpPr>
        <p:spPr>
          <a:ln/>
        </p:spPr>
      </p:sp>
      <p:sp>
        <p:nvSpPr>
          <p:cNvPr id="70660" name="Rectangle 2051"/>
          <p:cNvSpPr>
            <a:spLocks noGrp="1" noChangeArrowheads="1"/>
          </p:cNvSpPr>
          <p:nvPr>
            <p:ph type="body" idx="1"/>
          </p:nvPr>
        </p:nvSpPr>
        <p:spPr>
          <a:noFill/>
          <a:ln/>
        </p:spPr>
        <p:txBody>
          <a:bodyPr/>
          <a:lstStyle/>
          <a:p>
            <a:r>
              <a:rPr lang="en-US" smtClean="0"/>
              <a:t>There are expectations that victims have and needs that require addressing</a:t>
            </a:r>
          </a:p>
          <a:p>
            <a:endParaRPr lang="en-US" smtClean="0"/>
          </a:p>
          <a:p>
            <a:r>
              <a:rPr lang="en-US" smtClean="0"/>
              <a:t>Expectations</a:t>
            </a:r>
          </a:p>
          <a:p>
            <a:r>
              <a:rPr lang="en-US" smtClean="0"/>
              <a:t>-quick response- why is this taking so long? In times of crisis our sense of time slows down</a:t>
            </a:r>
          </a:p>
          <a:p>
            <a:r>
              <a:rPr lang="en-US" smtClean="0"/>
              <a:t>-response must meet the needs- effective</a:t>
            </a:r>
          </a:p>
          <a:p>
            <a:r>
              <a:rPr lang="en-US" smtClean="0"/>
              <a:t>-identifications must be done quickly- why does it take so long</a:t>
            </a:r>
          </a:p>
          <a:p>
            <a:r>
              <a:rPr lang="en-US" smtClean="0"/>
              <a:t>-families require accurate information</a:t>
            </a:r>
          </a:p>
          <a:p>
            <a:r>
              <a:rPr lang="en-US" smtClean="0"/>
              <a:t>-families expectations are high given the awareness of how other disaster families have been treated and a general awareness of forensic issues in the public (Discovery Channel phenomenon)</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223A210-CAF8-4917-B497-AEFF09FD2AF1}" type="slidenum">
              <a:rPr lang="en-US" smtClean="0"/>
              <a:pPr/>
              <a:t>17</a:t>
            </a:fld>
            <a:endParaRPr lang="en-US" smtClean="0"/>
          </a:p>
        </p:txBody>
      </p:sp>
      <p:sp>
        <p:nvSpPr>
          <p:cNvPr id="70659" name="Rectangle 2050"/>
          <p:cNvSpPr>
            <a:spLocks noGrp="1" noRot="1" noChangeAspect="1" noChangeArrowheads="1" noTextEdit="1"/>
          </p:cNvSpPr>
          <p:nvPr>
            <p:ph type="sldImg"/>
          </p:nvPr>
        </p:nvSpPr>
        <p:spPr>
          <a:ln/>
        </p:spPr>
      </p:sp>
      <p:sp>
        <p:nvSpPr>
          <p:cNvPr id="70660" name="Rectangle 2051"/>
          <p:cNvSpPr>
            <a:spLocks noGrp="1" noChangeArrowheads="1"/>
          </p:cNvSpPr>
          <p:nvPr>
            <p:ph type="body" idx="1"/>
          </p:nvPr>
        </p:nvSpPr>
        <p:spPr>
          <a:noFill/>
          <a:ln/>
        </p:spPr>
        <p:txBody>
          <a:bodyPr/>
          <a:lstStyle/>
          <a:p>
            <a:r>
              <a:rPr lang="en-US" smtClean="0"/>
              <a:t>There are expectations that victims have and needs that require addressing</a:t>
            </a:r>
          </a:p>
          <a:p>
            <a:endParaRPr lang="en-US" smtClean="0"/>
          </a:p>
          <a:p>
            <a:r>
              <a:rPr lang="en-US" smtClean="0"/>
              <a:t>Expectations</a:t>
            </a:r>
          </a:p>
          <a:p>
            <a:r>
              <a:rPr lang="en-US" smtClean="0"/>
              <a:t>-quick response- why is this taking so long? In times of crisis our sense of time slows down</a:t>
            </a:r>
          </a:p>
          <a:p>
            <a:r>
              <a:rPr lang="en-US" smtClean="0"/>
              <a:t>-response must meet the needs- effective</a:t>
            </a:r>
          </a:p>
          <a:p>
            <a:r>
              <a:rPr lang="en-US" smtClean="0"/>
              <a:t>-identifications must be done quickly- why does it take so long</a:t>
            </a:r>
          </a:p>
          <a:p>
            <a:r>
              <a:rPr lang="en-US" smtClean="0"/>
              <a:t>-families require accurate information</a:t>
            </a:r>
          </a:p>
          <a:p>
            <a:r>
              <a:rPr lang="en-US" smtClean="0"/>
              <a:t>-families expectations are high given the awareness of how other disaster families have been treated and a general awareness of forensic issues in the public (Discovery Channel phenomenon)</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223A210-CAF8-4917-B497-AEFF09FD2AF1}" type="slidenum">
              <a:rPr lang="en-US" smtClean="0"/>
              <a:pPr/>
              <a:t>18</a:t>
            </a:fld>
            <a:endParaRPr lang="en-US" smtClean="0"/>
          </a:p>
        </p:txBody>
      </p:sp>
      <p:sp>
        <p:nvSpPr>
          <p:cNvPr id="70659" name="Rectangle 2050"/>
          <p:cNvSpPr>
            <a:spLocks noGrp="1" noRot="1" noChangeAspect="1" noChangeArrowheads="1" noTextEdit="1"/>
          </p:cNvSpPr>
          <p:nvPr>
            <p:ph type="sldImg"/>
          </p:nvPr>
        </p:nvSpPr>
        <p:spPr>
          <a:ln/>
        </p:spPr>
      </p:sp>
      <p:sp>
        <p:nvSpPr>
          <p:cNvPr id="70660" name="Rectangle 2051"/>
          <p:cNvSpPr>
            <a:spLocks noGrp="1" noChangeArrowheads="1"/>
          </p:cNvSpPr>
          <p:nvPr>
            <p:ph type="body" idx="1"/>
          </p:nvPr>
        </p:nvSpPr>
        <p:spPr>
          <a:noFill/>
          <a:ln/>
        </p:spPr>
        <p:txBody>
          <a:bodyPr/>
          <a:lstStyle/>
          <a:p>
            <a:r>
              <a:rPr lang="en-US" smtClean="0"/>
              <a:t>There are expectations that victims have and needs that require addressing</a:t>
            </a:r>
          </a:p>
          <a:p>
            <a:endParaRPr lang="en-US" smtClean="0"/>
          </a:p>
          <a:p>
            <a:r>
              <a:rPr lang="en-US" smtClean="0"/>
              <a:t>Expectations</a:t>
            </a:r>
          </a:p>
          <a:p>
            <a:r>
              <a:rPr lang="en-US" smtClean="0"/>
              <a:t>-quick response- why is this taking so long? In times of crisis our sense of time slows down</a:t>
            </a:r>
          </a:p>
          <a:p>
            <a:r>
              <a:rPr lang="en-US" smtClean="0"/>
              <a:t>-response must meet the needs- effective</a:t>
            </a:r>
          </a:p>
          <a:p>
            <a:r>
              <a:rPr lang="en-US" smtClean="0"/>
              <a:t>-identifications must be done quickly- why does it take so long</a:t>
            </a:r>
          </a:p>
          <a:p>
            <a:r>
              <a:rPr lang="en-US" smtClean="0"/>
              <a:t>-families require accurate information</a:t>
            </a:r>
          </a:p>
          <a:p>
            <a:r>
              <a:rPr lang="en-US" smtClean="0"/>
              <a:t>-families expectations are high given the awareness of how other disaster families have been treated and a general awareness of forensic issues in the public (Discovery Channel phenomenon)</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223A210-CAF8-4917-B497-AEFF09FD2AF1}" type="slidenum">
              <a:rPr lang="en-US" smtClean="0"/>
              <a:pPr/>
              <a:t>19</a:t>
            </a:fld>
            <a:endParaRPr lang="en-US" smtClean="0"/>
          </a:p>
        </p:txBody>
      </p:sp>
      <p:sp>
        <p:nvSpPr>
          <p:cNvPr id="70659" name="Rectangle 2050"/>
          <p:cNvSpPr>
            <a:spLocks noGrp="1" noRot="1" noChangeAspect="1" noChangeArrowheads="1" noTextEdit="1"/>
          </p:cNvSpPr>
          <p:nvPr>
            <p:ph type="sldImg"/>
          </p:nvPr>
        </p:nvSpPr>
        <p:spPr>
          <a:ln/>
        </p:spPr>
      </p:sp>
      <p:sp>
        <p:nvSpPr>
          <p:cNvPr id="70660" name="Rectangle 2051"/>
          <p:cNvSpPr>
            <a:spLocks noGrp="1" noChangeArrowheads="1"/>
          </p:cNvSpPr>
          <p:nvPr>
            <p:ph type="body" idx="1"/>
          </p:nvPr>
        </p:nvSpPr>
        <p:spPr>
          <a:noFill/>
          <a:ln/>
        </p:spPr>
        <p:txBody>
          <a:bodyPr/>
          <a:lstStyle/>
          <a:p>
            <a:r>
              <a:rPr lang="en-US" smtClean="0"/>
              <a:t>There are expectations that victims have and needs that require addressing</a:t>
            </a:r>
          </a:p>
          <a:p>
            <a:endParaRPr lang="en-US" smtClean="0"/>
          </a:p>
          <a:p>
            <a:r>
              <a:rPr lang="en-US" smtClean="0"/>
              <a:t>Expectations</a:t>
            </a:r>
          </a:p>
          <a:p>
            <a:r>
              <a:rPr lang="en-US" smtClean="0"/>
              <a:t>-quick response- why is this taking so long? In times of crisis our sense of time slows down</a:t>
            </a:r>
          </a:p>
          <a:p>
            <a:r>
              <a:rPr lang="en-US" smtClean="0"/>
              <a:t>-response must meet the needs- effective</a:t>
            </a:r>
          </a:p>
          <a:p>
            <a:r>
              <a:rPr lang="en-US" smtClean="0"/>
              <a:t>-identifications must be done quickly- why does it take so long</a:t>
            </a:r>
          </a:p>
          <a:p>
            <a:r>
              <a:rPr lang="en-US" smtClean="0"/>
              <a:t>-families require accurate information</a:t>
            </a:r>
          </a:p>
          <a:p>
            <a:r>
              <a:rPr lang="en-US" smtClean="0"/>
              <a:t>-families expectations are high given the awareness of how other disaster families have been treated and a general awareness of forensic issues in the public (Discovery Channel phenomenon)</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223A210-CAF8-4917-B497-AEFF09FD2AF1}" type="slidenum">
              <a:rPr lang="en-US" smtClean="0"/>
              <a:pPr/>
              <a:t>20</a:t>
            </a:fld>
            <a:endParaRPr lang="en-US" smtClean="0"/>
          </a:p>
        </p:txBody>
      </p:sp>
      <p:sp>
        <p:nvSpPr>
          <p:cNvPr id="70659" name="Rectangle 2050"/>
          <p:cNvSpPr>
            <a:spLocks noGrp="1" noRot="1" noChangeAspect="1" noChangeArrowheads="1" noTextEdit="1"/>
          </p:cNvSpPr>
          <p:nvPr>
            <p:ph type="sldImg"/>
          </p:nvPr>
        </p:nvSpPr>
        <p:spPr>
          <a:ln/>
        </p:spPr>
      </p:sp>
      <p:sp>
        <p:nvSpPr>
          <p:cNvPr id="70660" name="Rectangle 2051"/>
          <p:cNvSpPr>
            <a:spLocks noGrp="1" noChangeArrowheads="1"/>
          </p:cNvSpPr>
          <p:nvPr>
            <p:ph type="body" idx="1"/>
          </p:nvPr>
        </p:nvSpPr>
        <p:spPr>
          <a:noFill/>
          <a:ln/>
        </p:spPr>
        <p:txBody>
          <a:bodyPr/>
          <a:lstStyle/>
          <a:p>
            <a:r>
              <a:rPr lang="en-US" smtClean="0"/>
              <a:t>There are expectations that victims have and needs that require addressing</a:t>
            </a:r>
          </a:p>
          <a:p>
            <a:endParaRPr lang="en-US" smtClean="0"/>
          </a:p>
          <a:p>
            <a:r>
              <a:rPr lang="en-US" smtClean="0"/>
              <a:t>Expectations</a:t>
            </a:r>
          </a:p>
          <a:p>
            <a:r>
              <a:rPr lang="en-US" smtClean="0"/>
              <a:t>-quick response- why is this taking so long? In times of crisis our sense of time slows down</a:t>
            </a:r>
          </a:p>
          <a:p>
            <a:r>
              <a:rPr lang="en-US" smtClean="0"/>
              <a:t>-response must meet the needs- effective</a:t>
            </a:r>
          </a:p>
          <a:p>
            <a:r>
              <a:rPr lang="en-US" smtClean="0"/>
              <a:t>-identifications must be done quickly- why does it take so long</a:t>
            </a:r>
          </a:p>
          <a:p>
            <a:r>
              <a:rPr lang="en-US" smtClean="0"/>
              <a:t>-families require accurate information</a:t>
            </a:r>
          </a:p>
          <a:p>
            <a:r>
              <a:rPr lang="en-US" smtClean="0"/>
              <a:t>-families expectations are high given the awareness of how other disaster families have been treated and a general awareness of forensic issues in the public (Discovery Channel phenomenon)</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223A210-CAF8-4917-B497-AEFF09FD2AF1}" type="slidenum">
              <a:rPr lang="en-US" smtClean="0"/>
              <a:pPr/>
              <a:t>21</a:t>
            </a:fld>
            <a:endParaRPr lang="en-US" smtClean="0"/>
          </a:p>
        </p:txBody>
      </p:sp>
      <p:sp>
        <p:nvSpPr>
          <p:cNvPr id="70659" name="Rectangle 2050"/>
          <p:cNvSpPr>
            <a:spLocks noGrp="1" noRot="1" noChangeAspect="1" noChangeArrowheads="1" noTextEdit="1"/>
          </p:cNvSpPr>
          <p:nvPr>
            <p:ph type="sldImg"/>
          </p:nvPr>
        </p:nvSpPr>
        <p:spPr>
          <a:ln/>
        </p:spPr>
      </p:sp>
      <p:sp>
        <p:nvSpPr>
          <p:cNvPr id="70660" name="Rectangle 2051"/>
          <p:cNvSpPr>
            <a:spLocks noGrp="1" noChangeArrowheads="1"/>
          </p:cNvSpPr>
          <p:nvPr>
            <p:ph type="body" idx="1"/>
          </p:nvPr>
        </p:nvSpPr>
        <p:spPr>
          <a:noFill/>
          <a:ln/>
        </p:spPr>
        <p:txBody>
          <a:bodyPr/>
          <a:lstStyle/>
          <a:p>
            <a:r>
              <a:rPr lang="en-US" smtClean="0"/>
              <a:t>There are expectations that victims have and needs that require addressing</a:t>
            </a:r>
          </a:p>
          <a:p>
            <a:endParaRPr lang="en-US" smtClean="0"/>
          </a:p>
          <a:p>
            <a:r>
              <a:rPr lang="en-US" smtClean="0"/>
              <a:t>Expectations</a:t>
            </a:r>
          </a:p>
          <a:p>
            <a:r>
              <a:rPr lang="en-US" smtClean="0"/>
              <a:t>-quick response- why is this taking so long? In times of crisis our sense of time slows down</a:t>
            </a:r>
          </a:p>
          <a:p>
            <a:r>
              <a:rPr lang="en-US" smtClean="0"/>
              <a:t>-response must meet the needs- effective</a:t>
            </a:r>
          </a:p>
          <a:p>
            <a:r>
              <a:rPr lang="en-US" smtClean="0"/>
              <a:t>-identifications must be done quickly- why does it take so long</a:t>
            </a:r>
          </a:p>
          <a:p>
            <a:r>
              <a:rPr lang="en-US" smtClean="0"/>
              <a:t>-families require accurate information</a:t>
            </a:r>
          </a:p>
          <a:p>
            <a:r>
              <a:rPr lang="en-US" smtClean="0"/>
              <a:t>-families expectations are high given the awareness of how other disaster families have been treated and a general awareness of forensic issues in the public (Discovery Channel phenomenon)</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EB8A386-2306-4FDC-B9F3-68D4641FD5CF}"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E64E0-54F5-405A-B865-2597F7FAD0B5}"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B8A386-2306-4FDC-B9F3-68D4641FD5CF}"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E64E0-54F5-405A-B865-2597F7FAD0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B8A386-2306-4FDC-B9F3-68D4641FD5CF}" type="datetimeFigureOut">
              <a:rPr lang="en-US" smtClean="0"/>
              <a:pPr/>
              <a:t>9/29/2014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2A9E64E0-54F5-405A-B865-2597F7FAD0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B8A386-2306-4FDC-B9F3-68D4641FD5CF}"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E64E0-54F5-405A-B865-2597F7FAD0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EB8A386-2306-4FDC-B9F3-68D4641FD5CF}"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E64E0-54F5-405A-B865-2597F7FAD0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EB8A386-2306-4FDC-B9F3-68D4641FD5CF}" type="datetimeFigureOut">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E64E0-54F5-405A-B865-2597F7FAD0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EB8A386-2306-4FDC-B9F3-68D4641FD5CF}" type="datetimeFigureOut">
              <a:rPr lang="en-US" smtClean="0"/>
              <a:pPr/>
              <a:t>9/29/2014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9E64E0-54F5-405A-B865-2597F7FAD0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EB8A386-2306-4FDC-B9F3-68D4641FD5CF}" type="datetimeFigureOut">
              <a:rPr lang="en-US" smtClean="0"/>
              <a:pPr/>
              <a:t>9/29/2014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9E64E0-54F5-405A-B865-2597F7FAD0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8A386-2306-4FDC-B9F3-68D4641FD5CF}" type="datetimeFigureOut">
              <a:rPr lang="en-US" smtClean="0"/>
              <a:pPr/>
              <a:t>9/29/2014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9E64E0-54F5-405A-B865-2597F7FAD0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EB8A386-2306-4FDC-B9F3-68D4641FD5CF}" type="datetimeFigureOut">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E64E0-54F5-405A-B865-2597F7FAD0B5}"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EB8A386-2306-4FDC-B9F3-68D4641FD5CF}" type="datetimeFigureOut">
              <a:rPr lang="en-US" smtClean="0"/>
              <a:pPr/>
              <a:t>9/29/2014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2A9E64E0-54F5-405A-B865-2597F7FAD0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EB8A386-2306-4FDC-B9F3-68D4641FD5CF}" type="datetimeFigureOut">
              <a:rPr lang="en-US" smtClean="0"/>
              <a:pPr/>
              <a:t>9/29/2014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A9E64E0-54F5-405A-B865-2597F7FAD0B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8.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5.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3.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219256" cy="492514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584775"/>
          </a:xfrm>
          <a:prstGeom prst="rect">
            <a:avLst/>
          </a:prstGeom>
          <a:noFill/>
          <a:ln>
            <a:solidFill>
              <a:schemeClr val="accent1"/>
            </a:solidFill>
          </a:ln>
        </p:spPr>
        <p:txBody>
          <a:bodyPr wrap="square" rtlCol="0">
            <a:spAutoFit/>
          </a:bodyPr>
          <a:lstStyle/>
          <a:p>
            <a:r>
              <a:rPr lang="en-US" sz="3200" b="1" dirty="0" smtClean="0"/>
              <a:t>Searching for Victims</a:t>
            </a:r>
            <a:endParaRPr lang="en-US" sz="3200" b="1" dirty="0"/>
          </a:p>
        </p:txBody>
      </p:sp>
      <p:pic>
        <p:nvPicPr>
          <p:cNvPr id="4" name="Picture 3" descr="2006 GPR (1).JPG"/>
          <p:cNvPicPr>
            <a:picLocks noChangeAspect="1"/>
          </p:cNvPicPr>
          <p:nvPr/>
        </p:nvPicPr>
        <p:blipFill>
          <a:blip r:embed="rId2" cstate="print"/>
          <a:stretch>
            <a:fillRect/>
          </a:stretch>
        </p:blipFill>
        <p:spPr>
          <a:xfrm>
            <a:off x="287059" y="990600"/>
            <a:ext cx="6202641" cy="5334000"/>
          </a:xfrm>
          <a:prstGeom prst="rect">
            <a:avLst/>
          </a:prstGeom>
          <a:ln>
            <a:solidFill>
              <a:schemeClr val="accent1"/>
            </a:solidFill>
          </a:ln>
        </p:spPr>
      </p:pic>
      <p:sp>
        <p:nvSpPr>
          <p:cNvPr id="8" name="TextBox 7"/>
          <p:cNvSpPr txBox="1"/>
          <p:nvPr/>
        </p:nvSpPr>
        <p:spPr>
          <a:xfrm>
            <a:off x="6705600" y="1828800"/>
            <a:ext cx="2209800" cy="1938992"/>
          </a:xfrm>
          <a:prstGeom prst="rect">
            <a:avLst/>
          </a:prstGeom>
          <a:noFill/>
          <a:ln>
            <a:solidFill>
              <a:schemeClr val="accent1"/>
            </a:solidFill>
          </a:ln>
        </p:spPr>
        <p:txBody>
          <a:bodyPr wrap="square" rtlCol="0">
            <a:spAutoFit/>
          </a:bodyPr>
          <a:lstStyle/>
          <a:p>
            <a:r>
              <a:rPr lang="en-US" sz="2400" b="1" dirty="0" smtClean="0">
                <a:ln>
                  <a:solidFill>
                    <a:schemeClr val="accent1"/>
                  </a:solidFill>
                </a:ln>
                <a:solidFill>
                  <a:schemeClr val="accent1"/>
                </a:solidFill>
              </a:rPr>
              <a:t>Ground Penetrating Radar is an aid to finding bodies</a:t>
            </a:r>
            <a:endParaRPr lang="en-US" sz="2400" b="1" dirty="0">
              <a:ln>
                <a:solidFill>
                  <a:schemeClr val="accent1"/>
                </a:solidFill>
              </a:ln>
              <a:solidFill>
                <a:schemeClr val="accent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584775"/>
          </a:xfrm>
          <a:prstGeom prst="rect">
            <a:avLst/>
          </a:prstGeom>
          <a:noFill/>
          <a:ln>
            <a:solidFill>
              <a:schemeClr val="accent1"/>
            </a:solidFill>
          </a:ln>
        </p:spPr>
        <p:txBody>
          <a:bodyPr wrap="square" rtlCol="0">
            <a:spAutoFit/>
          </a:bodyPr>
          <a:lstStyle/>
          <a:p>
            <a:r>
              <a:rPr lang="en-US" sz="3200" b="1" dirty="0" smtClean="0"/>
              <a:t>Excavating the Evidence</a:t>
            </a:r>
            <a:endParaRPr lang="en-US" sz="3200" b="1" dirty="0"/>
          </a:p>
        </p:txBody>
      </p:sp>
      <p:pic>
        <p:nvPicPr>
          <p:cNvPr id="4" name="Picture 3" descr="Flexed.jpg"/>
          <p:cNvPicPr>
            <a:picLocks noChangeAspect="1"/>
          </p:cNvPicPr>
          <p:nvPr/>
        </p:nvPicPr>
        <p:blipFill>
          <a:blip r:embed="rId2" cstate="print"/>
          <a:stretch>
            <a:fillRect/>
          </a:stretch>
        </p:blipFill>
        <p:spPr>
          <a:xfrm>
            <a:off x="685800" y="990600"/>
            <a:ext cx="5044440" cy="5646761"/>
          </a:xfrm>
          <a:prstGeom prst="rect">
            <a:avLst/>
          </a:prstGeom>
          <a:ln>
            <a:solidFill>
              <a:schemeClr val="accent1"/>
            </a:solidFill>
          </a:ln>
        </p:spPr>
      </p:pic>
      <p:sp>
        <p:nvSpPr>
          <p:cNvPr id="5" name="TextBox 4"/>
          <p:cNvSpPr txBox="1"/>
          <p:nvPr/>
        </p:nvSpPr>
        <p:spPr>
          <a:xfrm>
            <a:off x="6019800" y="1524000"/>
            <a:ext cx="2819400" cy="1815882"/>
          </a:xfrm>
          <a:prstGeom prst="rect">
            <a:avLst/>
          </a:prstGeom>
          <a:noFill/>
        </p:spPr>
        <p:txBody>
          <a:bodyPr wrap="square" rtlCol="0">
            <a:spAutoFit/>
          </a:bodyPr>
          <a:lstStyle/>
          <a:p>
            <a:r>
              <a:rPr lang="en-US" sz="2800" dirty="0" smtClean="0">
                <a:ln>
                  <a:solidFill>
                    <a:schemeClr val="accent1"/>
                  </a:solidFill>
                </a:ln>
                <a:solidFill>
                  <a:schemeClr val="accent1"/>
                </a:solidFill>
              </a:rPr>
              <a:t>A careful excavation tells a powerful story in a court of law</a:t>
            </a:r>
            <a:endParaRPr lang="en-US" sz="2800" dirty="0">
              <a:ln>
                <a:solidFill>
                  <a:schemeClr val="accent1"/>
                </a:solidFill>
              </a:ln>
              <a:solidFill>
                <a:schemeClr val="accen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84775"/>
          </a:xfrm>
          <a:prstGeom prst="rect">
            <a:avLst/>
          </a:prstGeom>
          <a:noFill/>
          <a:ln>
            <a:solidFill>
              <a:schemeClr val="accent1"/>
            </a:solidFill>
          </a:ln>
        </p:spPr>
        <p:txBody>
          <a:bodyPr wrap="square" rtlCol="0">
            <a:spAutoFit/>
          </a:bodyPr>
          <a:lstStyle/>
          <a:p>
            <a:endParaRPr lang="en-US" sz="3200" b="1" dirty="0"/>
          </a:p>
        </p:txBody>
      </p:sp>
      <p:sp>
        <p:nvSpPr>
          <p:cNvPr id="3" name="TextBox 2"/>
          <p:cNvSpPr txBox="1"/>
          <p:nvPr/>
        </p:nvSpPr>
        <p:spPr>
          <a:xfrm>
            <a:off x="0" y="228600"/>
            <a:ext cx="5638800" cy="461665"/>
          </a:xfrm>
          <a:prstGeom prst="rect">
            <a:avLst/>
          </a:prstGeom>
          <a:noFill/>
        </p:spPr>
        <p:txBody>
          <a:bodyPr wrap="square" rtlCol="0">
            <a:spAutoFit/>
          </a:bodyPr>
          <a:lstStyle/>
          <a:p>
            <a:r>
              <a:rPr lang="en-US" sz="2400" b="1" dirty="0" smtClean="0"/>
              <a:t>Analysis</a:t>
            </a:r>
            <a:endParaRPr lang="en-US" sz="2400" b="1" dirty="0"/>
          </a:p>
        </p:txBody>
      </p:sp>
      <p:pic>
        <p:nvPicPr>
          <p:cNvPr id="4" name="Picture 3" descr="Picture1.jpg"/>
          <p:cNvPicPr>
            <a:picLocks noChangeAspect="1"/>
          </p:cNvPicPr>
          <p:nvPr/>
        </p:nvPicPr>
        <p:blipFill>
          <a:blip r:embed="rId2" cstate="print"/>
          <a:stretch>
            <a:fillRect/>
          </a:stretch>
        </p:blipFill>
        <p:spPr>
          <a:xfrm>
            <a:off x="1295400" y="971549"/>
            <a:ext cx="4570827" cy="3428122"/>
          </a:xfrm>
          <a:prstGeom prst="rect">
            <a:avLst/>
          </a:prstGeom>
          <a:ln>
            <a:solidFill>
              <a:schemeClr val="accent1"/>
            </a:solidFill>
          </a:ln>
        </p:spPr>
      </p:pic>
      <p:sp>
        <p:nvSpPr>
          <p:cNvPr id="5" name="TextBox 4"/>
          <p:cNvSpPr txBox="1"/>
          <p:nvPr/>
        </p:nvSpPr>
        <p:spPr>
          <a:xfrm>
            <a:off x="5105400" y="4572000"/>
            <a:ext cx="3200400" cy="1323439"/>
          </a:xfrm>
          <a:prstGeom prst="rect">
            <a:avLst/>
          </a:prstGeom>
          <a:noFill/>
          <a:ln>
            <a:solidFill>
              <a:schemeClr val="accent1"/>
            </a:solidFill>
          </a:ln>
        </p:spPr>
        <p:txBody>
          <a:bodyPr wrap="square" rtlCol="0">
            <a:spAutoFit/>
          </a:bodyPr>
          <a:lstStyle/>
          <a:p>
            <a:r>
              <a:rPr lang="en-US" sz="2000" b="1" dirty="0" smtClean="0">
                <a:solidFill>
                  <a:schemeClr val="accent1"/>
                </a:solidFill>
              </a:rPr>
              <a:t>Dr. Melbye putting the pieces of human bone together  to find evidence of violence to a victim</a:t>
            </a:r>
            <a:endParaRPr lang="en-US" sz="2000" b="1" dirty="0">
              <a:solidFill>
                <a:schemeClr val="accent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sz="half" idx="1"/>
          </p:nvPr>
        </p:nvSpPr>
        <p:spPr>
          <a:xfrm>
            <a:off x="1062567" y="1766888"/>
            <a:ext cx="7810500" cy="4113212"/>
          </a:xfrm>
        </p:spPr>
        <p:txBody>
          <a:bodyPr/>
          <a:lstStyle/>
          <a:p>
            <a:pPr eaLnBrk="1" hangingPunct="1">
              <a:lnSpc>
                <a:spcPct val="150000"/>
              </a:lnSpc>
              <a:buFont typeface="Wingdings 3" pitchFamily="18" charset="2"/>
              <a:buNone/>
            </a:pPr>
            <a:r>
              <a:rPr lang="en-US" sz="3200" b="1" dirty="0" smtClean="0">
                <a:solidFill>
                  <a:schemeClr val="accent1">
                    <a:lumMod val="60000"/>
                    <a:lumOff val="40000"/>
                  </a:schemeClr>
                </a:solidFill>
              </a:rPr>
              <a:t>A. Mass Disasters</a:t>
            </a:r>
          </a:p>
          <a:p>
            <a:pPr eaLnBrk="1" hangingPunct="1"/>
            <a:endParaRPr lang="en-US" sz="3200" dirty="0" smtClean="0"/>
          </a:p>
        </p:txBody>
      </p:sp>
      <p:sp>
        <p:nvSpPr>
          <p:cNvPr id="614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smtClean="0"/>
              <a:t/>
            </a:r>
            <a:br>
              <a:rPr lang="en-US" sz="4000" dirty="0" smtClean="0"/>
            </a:br>
            <a:endParaRPr lang="en-US" dirty="0" smtClean="0"/>
          </a:p>
        </p:txBody>
      </p:sp>
      <p:sp>
        <p:nvSpPr>
          <p:cNvPr id="4" name="Rectangle 2"/>
          <p:cNvSpPr txBox="1">
            <a:spLocks noChangeArrowheads="1"/>
          </p:cNvSpPr>
          <p:nvPr/>
        </p:nvSpPr>
        <p:spPr>
          <a:xfrm>
            <a:off x="592667" y="427038"/>
            <a:ext cx="8229600" cy="1143000"/>
          </a:xfrm>
          <a:prstGeom prst="rect">
            <a:avLst/>
          </a:prstGeom>
        </p:spPr>
        <p:txBody>
          <a:bodyPr anchor="ctr">
            <a:normAutofit/>
            <a:scene3d>
              <a:camera prst="orthographicFront"/>
              <a:lightRig rig="soft" dir="t"/>
            </a:scene3d>
            <a:sp3d prstMaterial="softEdge">
              <a:bevelT w="25400" h="25400"/>
            </a:sp3d>
          </a:bodyPr>
          <a:lstStyle/>
          <a:p>
            <a:pPr fontAlgn="auto">
              <a:spcAft>
                <a:spcPts val="0"/>
              </a:spcAft>
              <a:defRPr/>
            </a:pPr>
            <a:r>
              <a:rPr lang="en-US" sz="5300" b="1" dirty="0">
                <a:solidFill>
                  <a:schemeClr val="accent1">
                    <a:lumMod val="60000"/>
                    <a:lumOff val="40000"/>
                  </a:schemeClr>
                </a:solidFill>
                <a:effectLst>
                  <a:outerShdw blurRad="31750" dist="25400" dir="5400000" algn="tl" rotWithShape="0">
                    <a:srgbClr val="000000">
                      <a:alpha val="25000"/>
                    </a:srgbClr>
                  </a:outerShdw>
                </a:effectLst>
                <a:latin typeface="+mj-lt"/>
                <a:ea typeface="+mj-ea"/>
                <a:cs typeface="+mj-cs"/>
              </a:rPr>
              <a:t>I.  Scope</a:t>
            </a:r>
            <a:endParaRPr lang="en-US" sz="4100" b="1" dirty="0">
              <a:solidFill>
                <a:schemeClr val="accent1">
                  <a:lumMod val="60000"/>
                  <a:lumOff val="40000"/>
                </a:schemeClr>
              </a:solidFill>
              <a:effectLst>
                <a:outerShdw blurRad="31750" dist="25400" dir="5400000" algn="tl" rotWithShape="0">
                  <a:srgbClr val="000000">
                    <a:alpha val="25000"/>
                  </a:srgbClr>
                </a:outerShdw>
              </a:effectLst>
              <a:latin typeface="+mj-lt"/>
              <a:ea typeface="+mj-ea"/>
              <a:cs typeface="+mj-cs"/>
            </a:endParaRPr>
          </a:p>
        </p:txBody>
      </p:sp>
      <p:sp>
        <p:nvSpPr>
          <p:cNvPr id="5" name="TextBox 4"/>
          <p:cNvSpPr txBox="1"/>
          <p:nvPr/>
        </p:nvSpPr>
        <p:spPr>
          <a:xfrm>
            <a:off x="3581400" y="533400"/>
            <a:ext cx="4267200" cy="830997"/>
          </a:xfrm>
          <a:prstGeom prst="rect">
            <a:avLst/>
          </a:prstGeom>
          <a:noFill/>
        </p:spPr>
        <p:txBody>
          <a:bodyPr wrap="square" rtlCol="0">
            <a:spAutoFit/>
          </a:bodyPr>
          <a:lstStyle/>
          <a:p>
            <a:pPr algn="r"/>
            <a:r>
              <a:rPr lang="en-US" sz="2400" b="1" dirty="0" smtClean="0">
                <a:solidFill>
                  <a:schemeClr val="accent1"/>
                </a:solidFill>
              </a:rPr>
              <a:t>(what is the scope of Forensic Anthropology work)</a:t>
            </a:r>
            <a:endParaRPr lang="en-US" sz="2400" b="1" dirty="0">
              <a:solidFill>
                <a:schemeClr val="accent1"/>
              </a:solidFill>
            </a:endParaRPr>
          </a:p>
        </p:txBody>
      </p:sp>
    </p:spTree>
    <p:extLst>
      <p:ext uri="{BB962C8B-B14F-4D97-AF65-F5344CB8AC3E}">
        <p14:creationId xmlns:p14="http://schemas.microsoft.com/office/powerpoint/2010/main" xmlns="" val="297276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p:cTn id="7" dur="500" fill="hold"/>
                                        <p:tgtEl>
                                          <p:spTgt spid="1945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45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sz="half" idx="1"/>
          </p:nvPr>
        </p:nvSpPr>
        <p:spPr>
          <a:xfrm>
            <a:off x="1062567" y="1766888"/>
            <a:ext cx="7810500" cy="4113212"/>
          </a:xfrm>
        </p:spPr>
        <p:txBody>
          <a:bodyPr/>
          <a:lstStyle/>
          <a:p>
            <a:pPr eaLnBrk="1" hangingPunct="1">
              <a:lnSpc>
                <a:spcPct val="150000"/>
              </a:lnSpc>
              <a:buFont typeface="Wingdings 3" pitchFamily="18" charset="2"/>
              <a:buNone/>
            </a:pPr>
            <a:r>
              <a:rPr lang="en-US" sz="3200" b="1" dirty="0" smtClean="0">
                <a:solidFill>
                  <a:schemeClr val="accent1">
                    <a:lumMod val="60000"/>
                    <a:lumOff val="40000"/>
                  </a:schemeClr>
                </a:solidFill>
              </a:rPr>
              <a:t>A. Mass Disasters</a:t>
            </a:r>
          </a:p>
          <a:p>
            <a:pPr eaLnBrk="1" hangingPunct="1"/>
            <a:endParaRPr lang="en-US" sz="3200" dirty="0" smtClean="0"/>
          </a:p>
        </p:txBody>
      </p:sp>
      <p:sp>
        <p:nvSpPr>
          <p:cNvPr id="614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smtClean="0"/>
              <a:t/>
            </a:r>
            <a:br>
              <a:rPr lang="en-US" sz="4000" dirty="0" smtClean="0"/>
            </a:br>
            <a:endParaRPr lang="en-US" dirty="0" smtClean="0"/>
          </a:p>
        </p:txBody>
      </p:sp>
      <p:sp>
        <p:nvSpPr>
          <p:cNvPr id="4" name="Rectangle 2"/>
          <p:cNvSpPr txBox="1">
            <a:spLocks noChangeArrowheads="1"/>
          </p:cNvSpPr>
          <p:nvPr/>
        </p:nvSpPr>
        <p:spPr>
          <a:xfrm>
            <a:off x="592667" y="427038"/>
            <a:ext cx="8229600" cy="1143000"/>
          </a:xfrm>
          <a:prstGeom prst="rect">
            <a:avLst/>
          </a:prstGeom>
        </p:spPr>
        <p:txBody>
          <a:bodyPr anchor="ctr">
            <a:normAutofit/>
            <a:scene3d>
              <a:camera prst="orthographicFront"/>
              <a:lightRig rig="soft" dir="t"/>
            </a:scene3d>
            <a:sp3d prstMaterial="softEdge">
              <a:bevelT w="25400" h="25400"/>
            </a:sp3d>
          </a:bodyPr>
          <a:lstStyle/>
          <a:p>
            <a:pPr fontAlgn="auto">
              <a:spcAft>
                <a:spcPts val="0"/>
              </a:spcAft>
              <a:defRPr/>
            </a:pPr>
            <a:r>
              <a:rPr lang="en-US" sz="5300" b="1" dirty="0">
                <a:solidFill>
                  <a:schemeClr val="accent1">
                    <a:lumMod val="60000"/>
                    <a:lumOff val="40000"/>
                  </a:schemeClr>
                </a:solidFill>
                <a:effectLst>
                  <a:outerShdw blurRad="31750" dist="25400" dir="5400000" algn="tl" rotWithShape="0">
                    <a:srgbClr val="000000">
                      <a:alpha val="25000"/>
                    </a:srgbClr>
                  </a:outerShdw>
                </a:effectLst>
                <a:latin typeface="+mj-lt"/>
                <a:ea typeface="+mj-ea"/>
                <a:cs typeface="+mj-cs"/>
              </a:rPr>
              <a:t>I.  Scope</a:t>
            </a:r>
            <a:endParaRPr lang="en-US" sz="4100" b="1" dirty="0">
              <a:solidFill>
                <a:schemeClr val="accent1">
                  <a:lumMod val="60000"/>
                  <a:lumOff val="40000"/>
                </a:schemeClr>
              </a:solidFill>
              <a:effectLst>
                <a:outerShdw blurRad="31750" dist="25400" dir="5400000" algn="tl" rotWithShape="0">
                  <a:srgbClr val="000000">
                    <a:alpha val="25000"/>
                  </a:srgbClr>
                </a:outerShdw>
              </a:effectLst>
              <a:latin typeface="+mj-lt"/>
              <a:ea typeface="+mj-ea"/>
              <a:cs typeface="+mj-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2514600"/>
            <a:ext cx="1836420" cy="15925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32127" y="3815788"/>
            <a:ext cx="2031113" cy="2280212"/>
          </a:xfrm>
          <a:prstGeom prst="rect">
            <a:avLst/>
          </a:prstGeom>
        </p:spPr>
      </p:pic>
      <p:sp>
        <p:nvSpPr>
          <p:cNvPr id="9" name="TextBox 8"/>
          <p:cNvSpPr txBox="1"/>
          <p:nvPr/>
        </p:nvSpPr>
        <p:spPr>
          <a:xfrm>
            <a:off x="392243" y="5181600"/>
            <a:ext cx="1672777" cy="70788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000" b="1" dirty="0" smtClean="0"/>
              <a:t>Hurricane</a:t>
            </a:r>
          </a:p>
          <a:p>
            <a:r>
              <a:rPr lang="en-US" sz="2000" b="1" dirty="0" smtClean="0"/>
              <a:t>New Orleans</a:t>
            </a:r>
            <a:endParaRPr lang="en-CA" sz="2000" b="1" dirty="0"/>
          </a:p>
        </p:txBody>
      </p:sp>
    </p:spTree>
    <p:extLst>
      <p:ext uri="{BB962C8B-B14F-4D97-AF65-F5344CB8AC3E}">
        <p14:creationId xmlns:p14="http://schemas.microsoft.com/office/powerpoint/2010/main" xmlns="" val="3216399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92044" y="4107179"/>
            <a:ext cx="3118556" cy="2338917"/>
          </a:xfrm>
          <a:prstGeom prst="rect">
            <a:avLst/>
          </a:prstGeom>
        </p:spPr>
      </p:pic>
      <p:sp>
        <p:nvSpPr>
          <p:cNvPr id="19458" name="Rectangle 3"/>
          <p:cNvSpPr>
            <a:spLocks noGrp="1" noChangeArrowheads="1"/>
          </p:cNvSpPr>
          <p:nvPr>
            <p:ph sz="half" idx="1"/>
          </p:nvPr>
        </p:nvSpPr>
        <p:spPr>
          <a:xfrm>
            <a:off x="1062567" y="1766888"/>
            <a:ext cx="7810500" cy="4113212"/>
          </a:xfrm>
        </p:spPr>
        <p:txBody>
          <a:bodyPr/>
          <a:lstStyle/>
          <a:p>
            <a:pPr eaLnBrk="1" hangingPunct="1">
              <a:lnSpc>
                <a:spcPct val="150000"/>
              </a:lnSpc>
              <a:buFont typeface="Wingdings 3" pitchFamily="18" charset="2"/>
              <a:buNone/>
            </a:pPr>
            <a:r>
              <a:rPr lang="en-US" sz="3200" b="1" dirty="0" smtClean="0">
                <a:solidFill>
                  <a:schemeClr val="accent1">
                    <a:lumMod val="60000"/>
                    <a:lumOff val="40000"/>
                  </a:schemeClr>
                </a:solidFill>
              </a:rPr>
              <a:t>A. Mass Disasters</a:t>
            </a:r>
          </a:p>
          <a:p>
            <a:pPr eaLnBrk="1" hangingPunct="1"/>
            <a:endParaRPr lang="en-US" sz="3200" dirty="0" smtClean="0"/>
          </a:p>
        </p:txBody>
      </p:sp>
      <p:sp>
        <p:nvSpPr>
          <p:cNvPr id="614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smtClean="0"/>
              <a:t/>
            </a:r>
            <a:br>
              <a:rPr lang="en-US" sz="4000" dirty="0" smtClean="0"/>
            </a:br>
            <a:endParaRPr lang="en-US" dirty="0" smtClean="0"/>
          </a:p>
        </p:txBody>
      </p:sp>
      <p:sp>
        <p:nvSpPr>
          <p:cNvPr id="4" name="Rectangle 2"/>
          <p:cNvSpPr txBox="1">
            <a:spLocks noChangeArrowheads="1"/>
          </p:cNvSpPr>
          <p:nvPr/>
        </p:nvSpPr>
        <p:spPr>
          <a:xfrm>
            <a:off x="592667" y="427038"/>
            <a:ext cx="8229600" cy="1143000"/>
          </a:xfrm>
          <a:prstGeom prst="rect">
            <a:avLst/>
          </a:prstGeom>
        </p:spPr>
        <p:txBody>
          <a:bodyPr anchor="ctr">
            <a:normAutofit/>
            <a:scene3d>
              <a:camera prst="orthographicFront"/>
              <a:lightRig rig="soft" dir="t"/>
            </a:scene3d>
            <a:sp3d prstMaterial="softEdge">
              <a:bevelT w="25400" h="25400"/>
            </a:sp3d>
          </a:bodyPr>
          <a:lstStyle/>
          <a:p>
            <a:pPr fontAlgn="auto">
              <a:spcAft>
                <a:spcPts val="0"/>
              </a:spcAft>
              <a:defRPr/>
            </a:pPr>
            <a:r>
              <a:rPr lang="en-US" sz="5300" b="1" dirty="0">
                <a:solidFill>
                  <a:schemeClr val="accent1">
                    <a:lumMod val="60000"/>
                    <a:lumOff val="40000"/>
                  </a:schemeClr>
                </a:solidFill>
                <a:effectLst>
                  <a:outerShdw blurRad="31750" dist="25400" dir="5400000" algn="tl" rotWithShape="0">
                    <a:srgbClr val="000000">
                      <a:alpha val="25000"/>
                    </a:srgbClr>
                  </a:outerShdw>
                </a:effectLst>
                <a:latin typeface="+mj-lt"/>
                <a:ea typeface="+mj-ea"/>
                <a:cs typeface="+mj-cs"/>
              </a:rPr>
              <a:t>I.  Scope</a:t>
            </a:r>
            <a:endParaRPr lang="en-US" sz="4100" b="1" dirty="0">
              <a:solidFill>
                <a:schemeClr val="accent1">
                  <a:lumMod val="60000"/>
                  <a:lumOff val="40000"/>
                </a:schemeClr>
              </a:solidFill>
              <a:effectLst>
                <a:outerShdw blurRad="31750" dist="25400" dir="5400000" algn="tl" rotWithShape="0">
                  <a:srgbClr val="000000">
                    <a:alpha val="25000"/>
                  </a:srgbClr>
                </a:outerShdw>
              </a:effectLst>
              <a:latin typeface="+mj-lt"/>
              <a:ea typeface="+mj-ea"/>
              <a:cs typeface="+mj-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8600" y="2514600"/>
            <a:ext cx="1836420" cy="159258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81425" y="2857500"/>
            <a:ext cx="2466975" cy="184785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32127" y="3815788"/>
            <a:ext cx="2031113" cy="2280212"/>
          </a:xfrm>
          <a:prstGeom prst="rect">
            <a:avLst/>
          </a:prstGeom>
        </p:spPr>
      </p:pic>
      <p:sp>
        <p:nvSpPr>
          <p:cNvPr id="9" name="TextBox 8"/>
          <p:cNvSpPr txBox="1"/>
          <p:nvPr/>
        </p:nvSpPr>
        <p:spPr>
          <a:xfrm>
            <a:off x="392243" y="5181600"/>
            <a:ext cx="1672777" cy="70788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000" b="1" dirty="0" smtClean="0"/>
              <a:t>Hurricane</a:t>
            </a:r>
          </a:p>
          <a:p>
            <a:r>
              <a:rPr lang="en-US" sz="2000" b="1" dirty="0" smtClean="0"/>
              <a:t>New Orleans</a:t>
            </a:r>
            <a:endParaRPr lang="en-CA" sz="2000" b="1" dirty="0"/>
          </a:p>
        </p:txBody>
      </p:sp>
      <p:sp>
        <p:nvSpPr>
          <p:cNvPr id="10" name="TextBox 9"/>
          <p:cNvSpPr txBox="1"/>
          <p:nvPr/>
        </p:nvSpPr>
        <p:spPr>
          <a:xfrm>
            <a:off x="4708023" y="4955894"/>
            <a:ext cx="1354667" cy="70788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000" b="1" dirty="0" smtClean="0"/>
              <a:t>Tsunami</a:t>
            </a:r>
          </a:p>
          <a:p>
            <a:r>
              <a:rPr lang="en-US" sz="2000" b="1" dirty="0" smtClean="0"/>
              <a:t>Indonesia</a:t>
            </a:r>
            <a:endParaRPr lang="en-CA" sz="2000" b="1" dirty="0"/>
          </a:p>
        </p:txBody>
      </p:sp>
    </p:spTree>
    <p:extLst>
      <p:ext uri="{BB962C8B-B14F-4D97-AF65-F5344CB8AC3E}">
        <p14:creationId xmlns:p14="http://schemas.microsoft.com/office/powerpoint/2010/main" xmlns="" val="3636021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92044" y="4107179"/>
            <a:ext cx="3118556" cy="2338917"/>
          </a:xfrm>
          <a:prstGeom prst="rect">
            <a:avLst/>
          </a:prstGeom>
        </p:spPr>
      </p:pic>
      <p:sp>
        <p:nvSpPr>
          <p:cNvPr id="19458" name="Rectangle 3"/>
          <p:cNvSpPr>
            <a:spLocks noGrp="1" noChangeArrowheads="1"/>
          </p:cNvSpPr>
          <p:nvPr>
            <p:ph sz="half" idx="1"/>
          </p:nvPr>
        </p:nvSpPr>
        <p:spPr>
          <a:xfrm>
            <a:off x="1062567" y="1766888"/>
            <a:ext cx="7810500" cy="4113212"/>
          </a:xfrm>
        </p:spPr>
        <p:txBody>
          <a:bodyPr/>
          <a:lstStyle/>
          <a:p>
            <a:pPr eaLnBrk="1" hangingPunct="1">
              <a:lnSpc>
                <a:spcPct val="150000"/>
              </a:lnSpc>
              <a:buFont typeface="Wingdings 3" pitchFamily="18" charset="2"/>
              <a:buNone/>
            </a:pPr>
            <a:r>
              <a:rPr lang="en-US" sz="3200" b="1" dirty="0" smtClean="0">
                <a:solidFill>
                  <a:schemeClr val="accent1">
                    <a:lumMod val="60000"/>
                    <a:lumOff val="40000"/>
                  </a:schemeClr>
                </a:solidFill>
              </a:rPr>
              <a:t>A. Mass Disasters</a:t>
            </a:r>
          </a:p>
          <a:p>
            <a:pPr eaLnBrk="1" hangingPunct="1"/>
            <a:endParaRPr lang="en-US" sz="3200" dirty="0" smtClean="0"/>
          </a:p>
        </p:txBody>
      </p:sp>
      <p:sp>
        <p:nvSpPr>
          <p:cNvPr id="614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smtClean="0"/>
              <a:t/>
            </a:r>
            <a:br>
              <a:rPr lang="en-US" sz="4000" dirty="0" smtClean="0"/>
            </a:br>
            <a:endParaRPr lang="en-US" dirty="0" smtClean="0"/>
          </a:p>
        </p:txBody>
      </p:sp>
      <p:sp>
        <p:nvSpPr>
          <p:cNvPr id="4" name="Rectangle 2"/>
          <p:cNvSpPr txBox="1">
            <a:spLocks noChangeArrowheads="1"/>
          </p:cNvSpPr>
          <p:nvPr/>
        </p:nvSpPr>
        <p:spPr>
          <a:xfrm>
            <a:off x="592667" y="427038"/>
            <a:ext cx="8229600" cy="1143000"/>
          </a:xfrm>
          <a:prstGeom prst="rect">
            <a:avLst/>
          </a:prstGeom>
        </p:spPr>
        <p:txBody>
          <a:bodyPr anchor="ctr">
            <a:normAutofit/>
            <a:scene3d>
              <a:camera prst="orthographicFront"/>
              <a:lightRig rig="soft" dir="t"/>
            </a:scene3d>
            <a:sp3d prstMaterial="softEdge">
              <a:bevelT w="25400" h="25400"/>
            </a:sp3d>
          </a:bodyPr>
          <a:lstStyle/>
          <a:p>
            <a:pPr fontAlgn="auto">
              <a:spcAft>
                <a:spcPts val="0"/>
              </a:spcAft>
              <a:defRPr/>
            </a:pPr>
            <a:r>
              <a:rPr lang="en-US" sz="5300" b="1" dirty="0">
                <a:solidFill>
                  <a:schemeClr val="accent1">
                    <a:lumMod val="60000"/>
                    <a:lumOff val="40000"/>
                  </a:schemeClr>
                </a:solidFill>
                <a:effectLst>
                  <a:outerShdw blurRad="31750" dist="25400" dir="5400000" algn="tl" rotWithShape="0">
                    <a:srgbClr val="000000">
                      <a:alpha val="25000"/>
                    </a:srgbClr>
                  </a:outerShdw>
                </a:effectLst>
                <a:latin typeface="+mj-lt"/>
                <a:ea typeface="+mj-ea"/>
                <a:cs typeface="+mj-cs"/>
              </a:rPr>
              <a:t>I.  Scope</a:t>
            </a:r>
            <a:endParaRPr lang="en-US" sz="4100" b="1" dirty="0">
              <a:solidFill>
                <a:schemeClr val="accent1">
                  <a:lumMod val="60000"/>
                  <a:lumOff val="40000"/>
                </a:schemeClr>
              </a:solidFill>
              <a:effectLst>
                <a:outerShdw blurRad="31750" dist="25400" dir="5400000" algn="tl" rotWithShape="0">
                  <a:srgbClr val="000000">
                    <a:alpha val="25000"/>
                  </a:srgbClr>
                </a:outerShdw>
              </a:effectLst>
              <a:latin typeface="+mj-lt"/>
              <a:ea typeface="+mj-ea"/>
              <a:cs typeface="+mj-cs"/>
            </a:endParaRPr>
          </a:p>
        </p:txBody>
      </p:sp>
      <p:pic>
        <p:nvPicPr>
          <p:cNvPr id="19463" name="Picture 6" descr="250px-National_Park_Service_9-11_Statue_of_Liberty_and_WTC_fire.jpg"/>
          <p:cNvPicPr>
            <a:picLocks noChangeAspect="1"/>
          </p:cNvPicPr>
          <p:nvPr/>
        </p:nvPicPr>
        <p:blipFill>
          <a:blip r:embed="rId4" cstate="print"/>
          <a:srcRect/>
          <a:stretch>
            <a:fillRect/>
          </a:stretch>
        </p:blipFill>
        <p:spPr bwMode="auto">
          <a:xfrm>
            <a:off x="5249333" y="457200"/>
            <a:ext cx="2822222" cy="2400300"/>
          </a:xfrm>
          <a:prstGeom prst="rect">
            <a:avLst/>
          </a:prstGeom>
          <a:noFill/>
          <a:ln w="9525">
            <a:noFill/>
            <a:miter lim="800000"/>
            <a:headEnd/>
            <a:tailEnd/>
          </a:ln>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28600" y="2514600"/>
            <a:ext cx="1836420" cy="159258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781425" y="2857500"/>
            <a:ext cx="2466975" cy="184785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32127" y="3815788"/>
            <a:ext cx="2031113" cy="2280212"/>
          </a:xfrm>
          <a:prstGeom prst="rect">
            <a:avLst/>
          </a:prstGeom>
        </p:spPr>
      </p:pic>
      <p:sp>
        <p:nvSpPr>
          <p:cNvPr id="8" name="TextBox 7"/>
          <p:cNvSpPr txBox="1"/>
          <p:nvPr/>
        </p:nvSpPr>
        <p:spPr>
          <a:xfrm>
            <a:off x="6934199" y="2252990"/>
            <a:ext cx="1371601" cy="70788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en-US" sz="2000" b="1" smtClean="0"/>
              <a:t>9/11</a:t>
            </a:r>
            <a:endParaRPr lang="en-US" sz="2000" b="1" dirty="0" smtClean="0"/>
          </a:p>
          <a:p>
            <a:pPr algn="just"/>
            <a:r>
              <a:rPr lang="en-US" sz="2000" b="1" dirty="0" smtClean="0"/>
              <a:t>New York</a:t>
            </a:r>
            <a:endParaRPr lang="en-CA" sz="2000" b="1" dirty="0"/>
          </a:p>
        </p:txBody>
      </p:sp>
      <p:sp>
        <p:nvSpPr>
          <p:cNvPr id="9" name="TextBox 8"/>
          <p:cNvSpPr txBox="1"/>
          <p:nvPr/>
        </p:nvSpPr>
        <p:spPr>
          <a:xfrm>
            <a:off x="392243" y="5181600"/>
            <a:ext cx="1672777" cy="70788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000" b="1" dirty="0" smtClean="0"/>
              <a:t>Hurricane</a:t>
            </a:r>
          </a:p>
          <a:p>
            <a:r>
              <a:rPr lang="en-US" sz="2000" b="1" dirty="0" smtClean="0"/>
              <a:t>New Orleans</a:t>
            </a:r>
            <a:endParaRPr lang="en-CA" sz="2000" b="1" dirty="0"/>
          </a:p>
        </p:txBody>
      </p:sp>
      <p:sp>
        <p:nvSpPr>
          <p:cNvPr id="10" name="TextBox 9"/>
          <p:cNvSpPr txBox="1"/>
          <p:nvPr/>
        </p:nvSpPr>
        <p:spPr>
          <a:xfrm>
            <a:off x="4708023" y="4955894"/>
            <a:ext cx="1354667" cy="70788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000" b="1" dirty="0" smtClean="0"/>
              <a:t>Tsunami</a:t>
            </a:r>
          </a:p>
          <a:p>
            <a:r>
              <a:rPr lang="en-US" sz="2000" b="1" dirty="0" smtClean="0"/>
              <a:t>Indonesia</a:t>
            </a:r>
            <a:endParaRPr lang="en-CA" sz="2000" b="1" dirty="0"/>
          </a:p>
        </p:txBody>
      </p:sp>
    </p:spTree>
    <p:extLst>
      <p:ext uri="{BB962C8B-B14F-4D97-AF65-F5344CB8AC3E}">
        <p14:creationId xmlns:p14="http://schemas.microsoft.com/office/powerpoint/2010/main" xmlns="" val="836970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sz="half" idx="1"/>
          </p:nvPr>
        </p:nvSpPr>
        <p:spPr>
          <a:xfrm>
            <a:off x="1062567" y="1766888"/>
            <a:ext cx="7810500" cy="4113212"/>
          </a:xfrm>
        </p:spPr>
        <p:txBody>
          <a:bodyPr/>
          <a:lstStyle/>
          <a:p>
            <a:pPr eaLnBrk="1" hangingPunct="1">
              <a:lnSpc>
                <a:spcPct val="150000"/>
              </a:lnSpc>
              <a:buFont typeface="Wingdings 3" pitchFamily="18" charset="2"/>
              <a:buNone/>
            </a:pPr>
            <a:r>
              <a:rPr lang="en-US" sz="3200" b="1" dirty="0" smtClean="0"/>
              <a:t>A. Mass Disasters</a:t>
            </a:r>
          </a:p>
          <a:p>
            <a:pPr eaLnBrk="1" hangingPunct="1">
              <a:lnSpc>
                <a:spcPct val="150000"/>
              </a:lnSpc>
              <a:buFont typeface="Wingdings 3" pitchFamily="18" charset="2"/>
              <a:buNone/>
            </a:pPr>
            <a:r>
              <a:rPr lang="en-US" sz="3200" b="1" dirty="0" smtClean="0">
                <a:solidFill>
                  <a:schemeClr val="accent1">
                    <a:lumMod val="60000"/>
                    <a:lumOff val="40000"/>
                  </a:schemeClr>
                </a:solidFill>
              </a:rPr>
              <a:t>B. Political Atrocities</a:t>
            </a:r>
          </a:p>
          <a:p>
            <a:pPr eaLnBrk="1" hangingPunct="1"/>
            <a:endParaRPr lang="en-US" sz="3200" dirty="0" smtClean="0"/>
          </a:p>
        </p:txBody>
      </p:sp>
      <p:sp>
        <p:nvSpPr>
          <p:cNvPr id="614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smtClean="0"/>
              <a:t/>
            </a:r>
            <a:br>
              <a:rPr lang="en-US" sz="4000" dirty="0" smtClean="0"/>
            </a:br>
            <a:endParaRPr lang="en-US" dirty="0" smtClean="0"/>
          </a:p>
        </p:txBody>
      </p:sp>
      <p:sp>
        <p:nvSpPr>
          <p:cNvPr id="4" name="Rectangle 2"/>
          <p:cNvSpPr txBox="1">
            <a:spLocks noChangeArrowheads="1"/>
          </p:cNvSpPr>
          <p:nvPr/>
        </p:nvSpPr>
        <p:spPr>
          <a:xfrm>
            <a:off x="592667" y="427038"/>
            <a:ext cx="8229600" cy="1143000"/>
          </a:xfrm>
          <a:prstGeom prst="rect">
            <a:avLst/>
          </a:prstGeom>
        </p:spPr>
        <p:txBody>
          <a:bodyPr anchor="ctr">
            <a:normAutofit/>
            <a:scene3d>
              <a:camera prst="orthographicFront"/>
              <a:lightRig rig="soft" dir="t"/>
            </a:scene3d>
            <a:sp3d prstMaterial="softEdge">
              <a:bevelT w="25400" h="25400"/>
            </a:sp3d>
          </a:bodyPr>
          <a:lstStyle/>
          <a:p>
            <a:pPr fontAlgn="auto">
              <a:spcAft>
                <a:spcPts val="0"/>
              </a:spcAft>
              <a:defRPr/>
            </a:pPr>
            <a:r>
              <a:rPr lang="en-US" sz="5300" b="1" dirty="0">
                <a:solidFill>
                  <a:schemeClr val="accent1">
                    <a:lumMod val="60000"/>
                    <a:lumOff val="40000"/>
                  </a:schemeClr>
                </a:solidFill>
                <a:effectLst>
                  <a:outerShdw blurRad="31750" dist="25400" dir="5400000" algn="tl" rotWithShape="0">
                    <a:srgbClr val="000000">
                      <a:alpha val="25000"/>
                    </a:srgbClr>
                  </a:outerShdw>
                </a:effectLst>
                <a:latin typeface="+mj-lt"/>
                <a:ea typeface="+mj-ea"/>
                <a:cs typeface="+mj-cs"/>
              </a:rPr>
              <a:t>I.  Scope</a:t>
            </a:r>
            <a:endParaRPr lang="en-US" sz="4100" b="1" dirty="0">
              <a:solidFill>
                <a:schemeClr val="accent1">
                  <a:lumMod val="60000"/>
                  <a:lumOff val="40000"/>
                </a:schemeClr>
              </a:solidFill>
              <a:effectLst>
                <a:outerShdw blurRad="31750" dist="25400" dir="54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xmlns="" val="28528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anim calcmode="lin" valueType="num">
                                      <p:cBhvr>
                                        <p:cTn id="7" dur="500" fill="hold"/>
                                        <p:tgtEl>
                                          <p:spTgt spid="1945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45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94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sz="half" idx="1"/>
          </p:nvPr>
        </p:nvSpPr>
        <p:spPr>
          <a:xfrm>
            <a:off x="1062567" y="1766888"/>
            <a:ext cx="7810500" cy="4113212"/>
          </a:xfrm>
        </p:spPr>
        <p:txBody>
          <a:bodyPr/>
          <a:lstStyle/>
          <a:p>
            <a:pPr eaLnBrk="1" hangingPunct="1">
              <a:lnSpc>
                <a:spcPct val="150000"/>
              </a:lnSpc>
              <a:buFont typeface="Wingdings 3" pitchFamily="18" charset="2"/>
              <a:buNone/>
            </a:pPr>
            <a:r>
              <a:rPr lang="en-US" sz="3200" b="1" dirty="0" smtClean="0"/>
              <a:t>A. Mass Disasters</a:t>
            </a:r>
          </a:p>
          <a:p>
            <a:pPr eaLnBrk="1" hangingPunct="1">
              <a:lnSpc>
                <a:spcPct val="150000"/>
              </a:lnSpc>
              <a:buFont typeface="Wingdings 3" pitchFamily="18" charset="2"/>
              <a:buNone/>
            </a:pPr>
            <a:r>
              <a:rPr lang="en-US" sz="3200" b="1" dirty="0" smtClean="0">
                <a:solidFill>
                  <a:schemeClr val="accent1">
                    <a:lumMod val="60000"/>
                    <a:lumOff val="40000"/>
                  </a:schemeClr>
                </a:solidFill>
              </a:rPr>
              <a:t>B. Political Atrocities</a:t>
            </a:r>
          </a:p>
          <a:p>
            <a:pPr eaLnBrk="1" hangingPunct="1"/>
            <a:endParaRPr lang="en-US" sz="3200" dirty="0" smtClean="0"/>
          </a:p>
        </p:txBody>
      </p:sp>
      <p:sp>
        <p:nvSpPr>
          <p:cNvPr id="614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smtClean="0"/>
              <a:t/>
            </a:r>
            <a:br>
              <a:rPr lang="en-US" sz="4000" dirty="0" smtClean="0"/>
            </a:br>
            <a:endParaRPr lang="en-US" dirty="0" smtClean="0"/>
          </a:p>
        </p:txBody>
      </p:sp>
      <p:sp>
        <p:nvSpPr>
          <p:cNvPr id="4" name="Rectangle 2"/>
          <p:cNvSpPr txBox="1">
            <a:spLocks noChangeArrowheads="1"/>
          </p:cNvSpPr>
          <p:nvPr/>
        </p:nvSpPr>
        <p:spPr>
          <a:xfrm>
            <a:off x="592667" y="427038"/>
            <a:ext cx="8229600" cy="1143000"/>
          </a:xfrm>
          <a:prstGeom prst="rect">
            <a:avLst/>
          </a:prstGeom>
        </p:spPr>
        <p:txBody>
          <a:bodyPr anchor="ctr">
            <a:normAutofit/>
            <a:scene3d>
              <a:camera prst="orthographicFront"/>
              <a:lightRig rig="soft" dir="t"/>
            </a:scene3d>
            <a:sp3d prstMaterial="softEdge">
              <a:bevelT w="25400" h="25400"/>
            </a:sp3d>
          </a:bodyPr>
          <a:lstStyle/>
          <a:p>
            <a:pPr fontAlgn="auto">
              <a:spcAft>
                <a:spcPts val="0"/>
              </a:spcAft>
              <a:defRPr/>
            </a:pPr>
            <a:r>
              <a:rPr lang="en-US" sz="5300" b="1" dirty="0">
                <a:solidFill>
                  <a:schemeClr val="accent1">
                    <a:lumMod val="60000"/>
                    <a:lumOff val="40000"/>
                  </a:schemeClr>
                </a:solidFill>
                <a:effectLst>
                  <a:outerShdw blurRad="31750" dist="25400" dir="5400000" algn="tl" rotWithShape="0">
                    <a:srgbClr val="000000">
                      <a:alpha val="25000"/>
                    </a:srgbClr>
                  </a:outerShdw>
                </a:effectLst>
                <a:latin typeface="+mj-lt"/>
                <a:ea typeface="+mj-ea"/>
                <a:cs typeface="+mj-cs"/>
              </a:rPr>
              <a:t>I.  Scope</a:t>
            </a:r>
            <a:endParaRPr lang="en-US" sz="4100" b="1" dirty="0">
              <a:solidFill>
                <a:schemeClr val="accent1">
                  <a:lumMod val="60000"/>
                  <a:lumOff val="40000"/>
                </a:schemeClr>
              </a:solidFill>
              <a:effectLst>
                <a:outerShdw blurRad="31750" dist="25400" dir="5400000" algn="tl" rotWithShape="0">
                  <a:srgbClr val="000000">
                    <a:alpha val="25000"/>
                  </a:srgbClr>
                </a:outerShdw>
              </a:effectLst>
              <a:latin typeface="+mj-lt"/>
              <a:ea typeface="+mj-ea"/>
              <a:cs typeface="+mj-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61658" y="427038"/>
            <a:ext cx="2674143" cy="1782762"/>
          </a:xfrm>
          <a:prstGeom prst="rect">
            <a:avLst/>
          </a:prstGeom>
        </p:spPr>
      </p:pic>
      <p:sp>
        <p:nvSpPr>
          <p:cNvPr id="7" name="TextBox 6"/>
          <p:cNvSpPr txBox="1"/>
          <p:nvPr/>
        </p:nvSpPr>
        <p:spPr>
          <a:xfrm>
            <a:off x="5780371" y="485745"/>
            <a:ext cx="838200"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000" b="1" dirty="0" smtClean="0"/>
              <a:t>Iraq</a:t>
            </a:r>
            <a:endParaRPr lang="en-CA" sz="2000" b="1" dirty="0"/>
          </a:p>
        </p:txBody>
      </p:sp>
    </p:spTree>
    <p:extLst>
      <p:ext uri="{BB962C8B-B14F-4D97-AF65-F5344CB8AC3E}">
        <p14:creationId xmlns:p14="http://schemas.microsoft.com/office/powerpoint/2010/main" xmlns="" val="2984500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sz="half" idx="1"/>
          </p:nvPr>
        </p:nvSpPr>
        <p:spPr>
          <a:xfrm>
            <a:off x="1062567" y="1766888"/>
            <a:ext cx="7810500" cy="4113212"/>
          </a:xfrm>
        </p:spPr>
        <p:txBody>
          <a:bodyPr/>
          <a:lstStyle/>
          <a:p>
            <a:pPr eaLnBrk="1" hangingPunct="1">
              <a:lnSpc>
                <a:spcPct val="150000"/>
              </a:lnSpc>
              <a:buFont typeface="Wingdings 3" pitchFamily="18" charset="2"/>
              <a:buNone/>
            </a:pPr>
            <a:r>
              <a:rPr lang="en-US" sz="3200" b="1" dirty="0" smtClean="0"/>
              <a:t>A. Mass Disasters</a:t>
            </a:r>
          </a:p>
          <a:p>
            <a:pPr eaLnBrk="1" hangingPunct="1">
              <a:lnSpc>
                <a:spcPct val="150000"/>
              </a:lnSpc>
              <a:buFont typeface="Wingdings 3" pitchFamily="18" charset="2"/>
              <a:buNone/>
            </a:pPr>
            <a:r>
              <a:rPr lang="en-US" sz="3200" b="1" dirty="0" smtClean="0">
                <a:solidFill>
                  <a:schemeClr val="accent1">
                    <a:lumMod val="60000"/>
                    <a:lumOff val="40000"/>
                  </a:schemeClr>
                </a:solidFill>
              </a:rPr>
              <a:t>B. Political Atrocities</a:t>
            </a:r>
          </a:p>
          <a:p>
            <a:pPr eaLnBrk="1" hangingPunct="1"/>
            <a:endParaRPr lang="en-US" sz="3200" dirty="0" smtClean="0"/>
          </a:p>
        </p:txBody>
      </p:sp>
      <p:sp>
        <p:nvSpPr>
          <p:cNvPr id="614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smtClean="0"/>
              <a:t/>
            </a:r>
            <a:br>
              <a:rPr lang="en-US" sz="4000" dirty="0" smtClean="0"/>
            </a:br>
            <a:endParaRPr lang="en-US" dirty="0" smtClean="0"/>
          </a:p>
        </p:txBody>
      </p:sp>
      <p:sp>
        <p:nvSpPr>
          <p:cNvPr id="4" name="Rectangle 2"/>
          <p:cNvSpPr txBox="1">
            <a:spLocks noChangeArrowheads="1"/>
          </p:cNvSpPr>
          <p:nvPr/>
        </p:nvSpPr>
        <p:spPr>
          <a:xfrm>
            <a:off x="592667" y="427038"/>
            <a:ext cx="8229600" cy="1143000"/>
          </a:xfrm>
          <a:prstGeom prst="rect">
            <a:avLst/>
          </a:prstGeom>
        </p:spPr>
        <p:txBody>
          <a:bodyPr anchor="ctr">
            <a:normAutofit/>
            <a:scene3d>
              <a:camera prst="orthographicFront"/>
              <a:lightRig rig="soft" dir="t"/>
            </a:scene3d>
            <a:sp3d prstMaterial="softEdge">
              <a:bevelT w="25400" h="25400"/>
            </a:sp3d>
          </a:bodyPr>
          <a:lstStyle/>
          <a:p>
            <a:pPr fontAlgn="auto">
              <a:spcAft>
                <a:spcPts val="0"/>
              </a:spcAft>
              <a:defRPr/>
            </a:pPr>
            <a:r>
              <a:rPr lang="en-US" sz="5300" b="1" dirty="0">
                <a:solidFill>
                  <a:schemeClr val="accent1">
                    <a:lumMod val="60000"/>
                    <a:lumOff val="40000"/>
                  </a:schemeClr>
                </a:solidFill>
                <a:effectLst>
                  <a:outerShdw blurRad="31750" dist="25400" dir="5400000" algn="tl" rotWithShape="0">
                    <a:srgbClr val="000000">
                      <a:alpha val="25000"/>
                    </a:srgbClr>
                  </a:outerShdw>
                </a:effectLst>
                <a:latin typeface="+mj-lt"/>
                <a:ea typeface="+mj-ea"/>
                <a:cs typeface="+mj-cs"/>
              </a:rPr>
              <a:t>I.  Scope</a:t>
            </a:r>
            <a:endParaRPr lang="en-US" sz="4100" b="1" dirty="0">
              <a:solidFill>
                <a:schemeClr val="accent1">
                  <a:lumMod val="60000"/>
                  <a:lumOff val="40000"/>
                </a:schemeClr>
              </a:solidFill>
              <a:effectLst>
                <a:outerShdw blurRad="31750" dist="25400" dir="5400000" algn="tl" rotWithShape="0">
                  <a:srgbClr val="000000">
                    <a:alpha val="25000"/>
                  </a:srgbClr>
                </a:outerShdw>
              </a:effectLst>
              <a:latin typeface="+mj-lt"/>
              <a:ea typeface="+mj-ea"/>
              <a:cs typeface="+mj-cs"/>
            </a:endParaRPr>
          </a:p>
        </p:txBody>
      </p:sp>
      <p:pic>
        <p:nvPicPr>
          <p:cNvPr id="19461" name="Picture 4" descr="political atrocities.JPG"/>
          <p:cNvPicPr>
            <a:picLocks noChangeAspect="1"/>
          </p:cNvPicPr>
          <p:nvPr/>
        </p:nvPicPr>
        <p:blipFill>
          <a:blip r:embed="rId3" cstate="print"/>
          <a:srcRect/>
          <a:stretch>
            <a:fillRect/>
          </a:stretch>
        </p:blipFill>
        <p:spPr bwMode="auto">
          <a:xfrm>
            <a:off x="5482167" y="2351190"/>
            <a:ext cx="2747433" cy="2068410"/>
          </a:xfrm>
          <a:prstGeom prst="rect">
            <a:avLst/>
          </a:prstGeom>
          <a:noFill/>
          <a:ln w="9525">
            <a:noFill/>
            <a:miter lim="800000"/>
            <a:headEnd/>
            <a:tailEnd/>
          </a:ln>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61658" y="427038"/>
            <a:ext cx="2674143" cy="1782762"/>
          </a:xfrm>
          <a:prstGeom prst="rect">
            <a:avLst/>
          </a:prstGeom>
        </p:spPr>
      </p:pic>
      <p:sp>
        <p:nvSpPr>
          <p:cNvPr id="7" name="TextBox 6"/>
          <p:cNvSpPr txBox="1"/>
          <p:nvPr/>
        </p:nvSpPr>
        <p:spPr>
          <a:xfrm>
            <a:off x="5780371" y="485745"/>
            <a:ext cx="838200"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000" b="1" dirty="0" smtClean="0"/>
              <a:t>Iraq</a:t>
            </a:r>
            <a:endParaRPr lang="en-CA" sz="2000" b="1" dirty="0"/>
          </a:p>
        </p:txBody>
      </p:sp>
      <p:sp>
        <p:nvSpPr>
          <p:cNvPr id="8" name="TextBox 7"/>
          <p:cNvSpPr txBox="1"/>
          <p:nvPr/>
        </p:nvSpPr>
        <p:spPr>
          <a:xfrm>
            <a:off x="4267200" y="3581400"/>
            <a:ext cx="1371600"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000" b="1" dirty="0" smtClean="0"/>
              <a:t>Bosnia</a:t>
            </a:r>
            <a:endParaRPr lang="en-CA" sz="2000" b="1" dirty="0"/>
          </a:p>
        </p:txBody>
      </p:sp>
    </p:spTree>
    <p:extLst>
      <p:ext uri="{BB962C8B-B14F-4D97-AF65-F5344CB8AC3E}">
        <p14:creationId xmlns:p14="http://schemas.microsoft.com/office/powerpoint/2010/main" xmlns="" val="460987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sz="half" idx="1"/>
          </p:nvPr>
        </p:nvSpPr>
        <p:spPr>
          <a:xfrm>
            <a:off x="1062567" y="1766888"/>
            <a:ext cx="7810500" cy="4113212"/>
          </a:xfrm>
        </p:spPr>
        <p:txBody>
          <a:bodyPr/>
          <a:lstStyle/>
          <a:p>
            <a:pPr eaLnBrk="1" hangingPunct="1">
              <a:lnSpc>
                <a:spcPct val="150000"/>
              </a:lnSpc>
              <a:buFont typeface="Wingdings 3" pitchFamily="18" charset="2"/>
              <a:buNone/>
            </a:pPr>
            <a:r>
              <a:rPr lang="en-US" sz="3200" b="1" dirty="0" smtClean="0"/>
              <a:t>A. Mass Disasters</a:t>
            </a:r>
          </a:p>
          <a:p>
            <a:pPr eaLnBrk="1" hangingPunct="1">
              <a:lnSpc>
                <a:spcPct val="150000"/>
              </a:lnSpc>
              <a:buFont typeface="Wingdings 3" pitchFamily="18" charset="2"/>
              <a:buNone/>
            </a:pPr>
            <a:r>
              <a:rPr lang="en-US" sz="3200" b="1" dirty="0" smtClean="0">
                <a:solidFill>
                  <a:schemeClr val="accent1">
                    <a:lumMod val="60000"/>
                    <a:lumOff val="40000"/>
                  </a:schemeClr>
                </a:solidFill>
              </a:rPr>
              <a:t>B. Political Atrocities</a:t>
            </a:r>
          </a:p>
          <a:p>
            <a:pPr eaLnBrk="1" hangingPunct="1"/>
            <a:endParaRPr lang="en-US" sz="3200" dirty="0" smtClean="0"/>
          </a:p>
        </p:txBody>
      </p:sp>
      <p:sp>
        <p:nvSpPr>
          <p:cNvPr id="614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smtClean="0"/>
              <a:t/>
            </a:r>
            <a:br>
              <a:rPr lang="en-US" sz="4000" dirty="0" smtClean="0"/>
            </a:br>
            <a:endParaRPr lang="en-US" dirty="0" smtClean="0"/>
          </a:p>
        </p:txBody>
      </p:sp>
      <p:sp>
        <p:nvSpPr>
          <p:cNvPr id="4" name="Rectangle 2"/>
          <p:cNvSpPr txBox="1">
            <a:spLocks noChangeArrowheads="1"/>
          </p:cNvSpPr>
          <p:nvPr/>
        </p:nvSpPr>
        <p:spPr>
          <a:xfrm>
            <a:off x="592667" y="427038"/>
            <a:ext cx="8229600" cy="1143000"/>
          </a:xfrm>
          <a:prstGeom prst="rect">
            <a:avLst/>
          </a:prstGeom>
        </p:spPr>
        <p:txBody>
          <a:bodyPr anchor="ctr">
            <a:normAutofit/>
            <a:scene3d>
              <a:camera prst="orthographicFront"/>
              <a:lightRig rig="soft" dir="t"/>
            </a:scene3d>
            <a:sp3d prstMaterial="softEdge">
              <a:bevelT w="25400" h="25400"/>
            </a:sp3d>
          </a:bodyPr>
          <a:lstStyle/>
          <a:p>
            <a:pPr fontAlgn="auto">
              <a:spcAft>
                <a:spcPts val="0"/>
              </a:spcAft>
              <a:defRPr/>
            </a:pPr>
            <a:r>
              <a:rPr lang="en-US" sz="5300" b="1" dirty="0">
                <a:solidFill>
                  <a:schemeClr val="accent1">
                    <a:lumMod val="60000"/>
                    <a:lumOff val="40000"/>
                  </a:schemeClr>
                </a:solidFill>
                <a:effectLst>
                  <a:outerShdw blurRad="31750" dist="25400" dir="5400000" algn="tl" rotWithShape="0">
                    <a:srgbClr val="000000">
                      <a:alpha val="25000"/>
                    </a:srgbClr>
                  </a:outerShdw>
                </a:effectLst>
                <a:latin typeface="+mj-lt"/>
                <a:ea typeface="+mj-ea"/>
                <a:cs typeface="+mj-cs"/>
              </a:rPr>
              <a:t>I.  Scope</a:t>
            </a:r>
            <a:endParaRPr lang="en-US" sz="4100" b="1" dirty="0">
              <a:solidFill>
                <a:schemeClr val="accent1">
                  <a:lumMod val="60000"/>
                  <a:lumOff val="40000"/>
                </a:schemeClr>
              </a:solidFill>
              <a:effectLst>
                <a:outerShdw blurRad="31750" dist="25400" dir="5400000" algn="tl" rotWithShape="0">
                  <a:srgbClr val="000000">
                    <a:alpha val="25000"/>
                  </a:srgbClr>
                </a:outerShdw>
              </a:effectLst>
              <a:latin typeface="+mj-lt"/>
              <a:ea typeface="+mj-ea"/>
              <a:cs typeface="+mj-cs"/>
            </a:endParaRPr>
          </a:p>
        </p:txBody>
      </p:sp>
      <p:pic>
        <p:nvPicPr>
          <p:cNvPr id="19461" name="Picture 4" descr="political atrocities.JPG"/>
          <p:cNvPicPr>
            <a:picLocks noChangeAspect="1"/>
          </p:cNvPicPr>
          <p:nvPr/>
        </p:nvPicPr>
        <p:blipFill>
          <a:blip r:embed="rId3" cstate="print"/>
          <a:srcRect/>
          <a:stretch>
            <a:fillRect/>
          </a:stretch>
        </p:blipFill>
        <p:spPr bwMode="auto">
          <a:xfrm>
            <a:off x="5482167" y="2351190"/>
            <a:ext cx="2747433" cy="2068410"/>
          </a:xfrm>
          <a:prstGeom prst="rect">
            <a:avLst/>
          </a:prstGeom>
          <a:noFill/>
          <a:ln w="9525">
            <a:noFill/>
            <a:miter lim="800000"/>
            <a:headEnd/>
            <a:tailEnd/>
          </a:ln>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61658" y="427038"/>
            <a:ext cx="2674143" cy="178276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267200" y="4572000"/>
            <a:ext cx="3026343" cy="1760220"/>
          </a:xfrm>
          <a:prstGeom prst="rect">
            <a:avLst/>
          </a:prstGeom>
        </p:spPr>
      </p:pic>
      <p:sp>
        <p:nvSpPr>
          <p:cNvPr id="7" name="TextBox 6"/>
          <p:cNvSpPr txBox="1"/>
          <p:nvPr/>
        </p:nvSpPr>
        <p:spPr>
          <a:xfrm>
            <a:off x="5780371" y="485745"/>
            <a:ext cx="838200"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000" b="1" dirty="0" smtClean="0"/>
              <a:t>Iraq</a:t>
            </a:r>
            <a:endParaRPr lang="en-CA" sz="2000" b="1" dirty="0"/>
          </a:p>
        </p:txBody>
      </p:sp>
      <p:sp>
        <p:nvSpPr>
          <p:cNvPr id="8" name="TextBox 7"/>
          <p:cNvSpPr txBox="1"/>
          <p:nvPr/>
        </p:nvSpPr>
        <p:spPr>
          <a:xfrm>
            <a:off x="4267200" y="3581400"/>
            <a:ext cx="1371600"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000" b="1" dirty="0" smtClean="0"/>
              <a:t>Bosnia</a:t>
            </a:r>
            <a:endParaRPr lang="en-CA" sz="2000" b="1" dirty="0"/>
          </a:p>
        </p:txBody>
      </p:sp>
      <p:sp>
        <p:nvSpPr>
          <p:cNvPr id="9" name="TextBox 8"/>
          <p:cNvSpPr txBox="1"/>
          <p:nvPr/>
        </p:nvSpPr>
        <p:spPr>
          <a:xfrm>
            <a:off x="3505201" y="5726615"/>
            <a:ext cx="1447799"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000" b="1" dirty="0" smtClean="0"/>
              <a:t>Argentina</a:t>
            </a:r>
            <a:endParaRPr lang="en-CA" sz="2000" b="1" dirty="0"/>
          </a:p>
        </p:txBody>
      </p:sp>
    </p:spTree>
    <p:extLst>
      <p:ext uri="{BB962C8B-B14F-4D97-AF65-F5344CB8AC3E}">
        <p14:creationId xmlns:p14="http://schemas.microsoft.com/office/powerpoint/2010/main" xmlns="" val="2213378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sz="half" idx="1"/>
          </p:nvPr>
        </p:nvSpPr>
        <p:spPr>
          <a:xfrm>
            <a:off x="1062567" y="1766888"/>
            <a:ext cx="7810500" cy="4113212"/>
          </a:xfrm>
        </p:spPr>
        <p:txBody>
          <a:bodyPr/>
          <a:lstStyle/>
          <a:p>
            <a:pPr eaLnBrk="1" hangingPunct="1">
              <a:lnSpc>
                <a:spcPct val="150000"/>
              </a:lnSpc>
              <a:buFont typeface="Wingdings 3" pitchFamily="18" charset="2"/>
              <a:buNone/>
            </a:pPr>
            <a:r>
              <a:rPr lang="en-US" sz="3200" b="1" dirty="0" smtClean="0"/>
              <a:t>A. Mass Disasters</a:t>
            </a:r>
          </a:p>
          <a:p>
            <a:pPr eaLnBrk="1" hangingPunct="1">
              <a:lnSpc>
                <a:spcPct val="150000"/>
              </a:lnSpc>
              <a:buFont typeface="Wingdings 3" pitchFamily="18" charset="2"/>
              <a:buNone/>
            </a:pPr>
            <a:r>
              <a:rPr lang="en-US" sz="3200" b="1" dirty="0" smtClean="0">
                <a:solidFill>
                  <a:schemeClr val="accent1">
                    <a:lumMod val="60000"/>
                    <a:lumOff val="40000"/>
                  </a:schemeClr>
                </a:solidFill>
              </a:rPr>
              <a:t>B. Political Atrocities</a:t>
            </a:r>
          </a:p>
          <a:p>
            <a:pPr eaLnBrk="1" hangingPunct="1"/>
            <a:endParaRPr lang="en-US" sz="3200" dirty="0" smtClean="0"/>
          </a:p>
        </p:txBody>
      </p:sp>
      <p:sp>
        <p:nvSpPr>
          <p:cNvPr id="614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smtClean="0"/>
              <a:t/>
            </a:r>
            <a:br>
              <a:rPr lang="en-US" sz="4000" dirty="0" smtClean="0"/>
            </a:br>
            <a:endParaRPr lang="en-US" dirty="0" smtClean="0"/>
          </a:p>
        </p:txBody>
      </p:sp>
      <p:sp>
        <p:nvSpPr>
          <p:cNvPr id="4" name="Rectangle 2"/>
          <p:cNvSpPr txBox="1">
            <a:spLocks noChangeArrowheads="1"/>
          </p:cNvSpPr>
          <p:nvPr/>
        </p:nvSpPr>
        <p:spPr>
          <a:xfrm>
            <a:off x="592667" y="427038"/>
            <a:ext cx="8229600" cy="1143000"/>
          </a:xfrm>
          <a:prstGeom prst="rect">
            <a:avLst/>
          </a:prstGeom>
        </p:spPr>
        <p:txBody>
          <a:bodyPr anchor="ctr">
            <a:normAutofit/>
            <a:scene3d>
              <a:camera prst="orthographicFront"/>
              <a:lightRig rig="soft" dir="t"/>
            </a:scene3d>
            <a:sp3d prstMaterial="softEdge">
              <a:bevelT w="25400" h="25400"/>
            </a:sp3d>
          </a:bodyPr>
          <a:lstStyle/>
          <a:p>
            <a:pPr fontAlgn="auto">
              <a:spcAft>
                <a:spcPts val="0"/>
              </a:spcAft>
              <a:defRPr/>
            </a:pPr>
            <a:r>
              <a:rPr lang="en-US" sz="5300" b="1" dirty="0">
                <a:solidFill>
                  <a:schemeClr val="accent1">
                    <a:lumMod val="60000"/>
                    <a:lumOff val="40000"/>
                  </a:schemeClr>
                </a:solidFill>
                <a:effectLst>
                  <a:outerShdw blurRad="31750" dist="25400" dir="5400000" algn="tl" rotWithShape="0">
                    <a:srgbClr val="000000">
                      <a:alpha val="25000"/>
                    </a:srgbClr>
                  </a:outerShdw>
                </a:effectLst>
                <a:latin typeface="+mj-lt"/>
                <a:ea typeface="+mj-ea"/>
                <a:cs typeface="+mj-cs"/>
              </a:rPr>
              <a:t>I.  Scope</a:t>
            </a:r>
            <a:endParaRPr lang="en-US" sz="4100" b="1" dirty="0">
              <a:solidFill>
                <a:schemeClr val="accent1">
                  <a:lumMod val="60000"/>
                  <a:lumOff val="40000"/>
                </a:schemeClr>
              </a:solidFill>
              <a:effectLst>
                <a:outerShdw blurRad="31750" dist="25400" dir="5400000" algn="tl" rotWithShape="0">
                  <a:srgbClr val="000000">
                    <a:alpha val="25000"/>
                  </a:srgbClr>
                </a:outerShdw>
              </a:effectLst>
              <a:latin typeface="+mj-lt"/>
              <a:ea typeface="+mj-ea"/>
              <a:cs typeface="+mj-cs"/>
            </a:endParaRPr>
          </a:p>
        </p:txBody>
      </p:sp>
      <p:pic>
        <p:nvPicPr>
          <p:cNvPr id="19461" name="Picture 4" descr="political atrocities.JPG"/>
          <p:cNvPicPr>
            <a:picLocks noChangeAspect="1"/>
          </p:cNvPicPr>
          <p:nvPr/>
        </p:nvPicPr>
        <p:blipFill>
          <a:blip r:embed="rId3" cstate="print"/>
          <a:srcRect/>
          <a:stretch>
            <a:fillRect/>
          </a:stretch>
        </p:blipFill>
        <p:spPr bwMode="auto">
          <a:xfrm>
            <a:off x="5482167" y="2351190"/>
            <a:ext cx="2747433" cy="2068410"/>
          </a:xfrm>
          <a:prstGeom prst="rect">
            <a:avLst/>
          </a:prstGeom>
          <a:noFill/>
          <a:ln w="9525">
            <a:noFill/>
            <a:miter lim="800000"/>
            <a:headEnd/>
            <a:tailEnd/>
          </a:ln>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61658" y="427038"/>
            <a:ext cx="2674143" cy="178276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4800" y="3823116"/>
            <a:ext cx="3028109" cy="180475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267200" y="4572000"/>
            <a:ext cx="3026343" cy="1760220"/>
          </a:xfrm>
          <a:prstGeom prst="rect">
            <a:avLst/>
          </a:prstGeom>
        </p:spPr>
      </p:pic>
      <p:sp>
        <p:nvSpPr>
          <p:cNvPr id="7" name="TextBox 6"/>
          <p:cNvSpPr txBox="1"/>
          <p:nvPr/>
        </p:nvSpPr>
        <p:spPr>
          <a:xfrm>
            <a:off x="5780371" y="485745"/>
            <a:ext cx="838200"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000" b="1" dirty="0" smtClean="0"/>
              <a:t>Iraq</a:t>
            </a:r>
            <a:endParaRPr lang="en-CA" sz="2000" b="1" dirty="0"/>
          </a:p>
        </p:txBody>
      </p:sp>
      <p:sp>
        <p:nvSpPr>
          <p:cNvPr id="8" name="TextBox 7"/>
          <p:cNvSpPr txBox="1"/>
          <p:nvPr/>
        </p:nvSpPr>
        <p:spPr>
          <a:xfrm>
            <a:off x="4267200" y="3581400"/>
            <a:ext cx="1371600"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000" b="1" dirty="0" smtClean="0"/>
              <a:t>Bosnia</a:t>
            </a:r>
            <a:endParaRPr lang="en-CA" sz="2000" b="1" dirty="0"/>
          </a:p>
        </p:txBody>
      </p:sp>
      <p:sp>
        <p:nvSpPr>
          <p:cNvPr id="9" name="TextBox 8"/>
          <p:cNvSpPr txBox="1"/>
          <p:nvPr/>
        </p:nvSpPr>
        <p:spPr>
          <a:xfrm>
            <a:off x="3505201" y="5726615"/>
            <a:ext cx="1447799"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000" b="1" dirty="0" smtClean="0"/>
              <a:t>Argentina</a:t>
            </a:r>
            <a:endParaRPr lang="en-CA" sz="2000" b="1" dirty="0"/>
          </a:p>
        </p:txBody>
      </p:sp>
      <p:sp>
        <p:nvSpPr>
          <p:cNvPr id="10" name="TextBox 9"/>
          <p:cNvSpPr txBox="1"/>
          <p:nvPr/>
        </p:nvSpPr>
        <p:spPr>
          <a:xfrm>
            <a:off x="592667" y="5402830"/>
            <a:ext cx="1083733"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000" b="1" dirty="0" smtClean="0"/>
              <a:t>Rwanda</a:t>
            </a:r>
            <a:endParaRPr lang="en-CA" sz="2000" b="1" dirty="0"/>
          </a:p>
        </p:txBody>
      </p:sp>
    </p:spTree>
    <p:extLst>
      <p:ext uri="{BB962C8B-B14F-4D97-AF65-F5344CB8AC3E}">
        <p14:creationId xmlns:p14="http://schemas.microsoft.com/office/powerpoint/2010/main" xmlns="" val="1923895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sz="half" idx="1"/>
          </p:nvPr>
        </p:nvSpPr>
        <p:spPr>
          <a:xfrm>
            <a:off x="1062567" y="1766888"/>
            <a:ext cx="7810500" cy="4113212"/>
          </a:xfrm>
        </p:spPr>
        <p:txBody>
          <a:bodyPr/>
          <a:lstStyle/>
          <a:p>
            <a:pPr eaLnBrk="1" hangingPunct="1">
              <a:lnSpc>
                <a:spcPct val="150000"/>
              </a:lnSpc>
              <a:buFont typeface="Wingdings 3" pitchFamily="18" charset="2"/>
              <a:buNone/>
            </a:pPr>
            <a:r>
              <a:rPr lang="en-US" sz="3200" b="1" dirty="0" smtClean="0"/>
              <a:t>A. Mass Disasters</a:t>
            </a:r>
          </a:p>
          <a:p>
            <a:pPr eaLnBrk="1" hangingPunct="1">
              <a:lnSpc>
                <a:spcPct val="150000"/>
              </a:lnSpc>
              <a:buFont typeface="Wingdings 3" pitchFamily="18" charset="2"/>
              <a:buNone/>
            </a:pPr>
            <a:r>
              <a:rPr lang="en-US" sz="3200" b="1" dirty="0" smtClean="0"/>
              <a:t>B. Political Atrocities</a:t>
            </a:r>
          </a:p>
          <a:p>
            <a:pPr eaLnBrk="1" hangingPunct="1">
              <a:lnSpc>
                <a:spcPct val="150000"/>
              </a:lnSpc>
              <a:buFont typeface="Wingdings 3" pitchFamily="18" charset="2"/>
              <a:buNone/>
            </a:pPr>
            <a:r>
              <a:rPr lang="en-US" sz="3200" b="1" dirty="0" smtClean="0">
                <a:solidFill>
                  <a:schemeClr val="accent1">
                    <a:lumMod val="60000"/>
                    <a:lumOff val="40000"/>
                  </a:schemeClr>
                </a:solidFill>
              </a:rPr>
              <a:t>C. Suspicious Deaths</a:t>
            </a:r>
          </a:p>
          <a:p>
            <a:pPr eaLnBrk="1" hangingPunct="1"/>
            <a:endParaRPr lang="en-US" sz="3200" dirty="0" smtClean="0"/>
          </a:p>
        </p:txBody>
      </p:sp>
      <p:sp>
        <p:nvSpPr>
          <p:cNvPr id="614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smtClean="0"/>
              <a:t/>
            </a:r>
            <a:br>
              <a:rPr lang="en-US" sz="4000" dirty="0" smtClean="0"/>
            </a:br>
            <a:endParaRPr lang="en-US" dirty="0" smtClean="0"/>
          </a:p>
        </p:txBody>
      </p:sp>
      <p:sp>
        <p:nvSpPr>
          <p:cNvPr id="4" name="Rectangle 2"/>
          <p:cNvSpPr txBox="1">
            <a:spLocks noChangeArrowheads="1"/>
          </p:cNvSpPr>
          <p:nvPr/>
        </p:nvSpPr>
        <p:spPr>
          <a:xfrm>
            <a:off x="592667" y="427038"/>
            <a:ext cx="8229600" cy="1143000"/>
          </a:xfrm>
          <a:prstGeom prst="rect">
            <a:avLst/>
          </a:prstGeom>
        </p:spPr>
        <p:txBody>
          <a:bodyPr anchor="ctr">
            <a:normAutofit/>
            <a:scene3d>
              <a:camera prst="orthographicFront"/>
              <a:lightRig rig="soft" dir="t"/>
            </a:scene3d>
            <a:sp3d prstMaterial="softEdge">
              <a:bevelT w="25400" h="25400"/>
            </a:sp3d>
          </a:bodyPr>
          <a:lstStyle/>
          <a:p>
            <a:pPr fontAlgn="auto">
              <a:spcAft>
                <a:spcPts val="0"/>
              </a:spcAft>
              <a:defRPr/>
            </a:pPr>
            <a:r>
              <a:rPr lang="en-US" sz="5300" b="1" dirty="0">
                <a:solidFill>
                  <a:schemeClr val="accent1">
                    <a:lumMod val="60000"/>
                    <a:lumOff val="40000"/>
                  </a:schemeClr>
                </a:solidFill>
                <a:effectLst>
                  <a:outerShdw blurRad="31750" dist="25400" dir="5400000" algn="tl" rotWithShape="0">
                    <a:srgbClr val="000000">
                      <a:alpha val="25000"/>
                    </a:srgbClr>
                  </a:outerShdw>
                </a:effectLst>
                <a:latin typeface="+mj-lt"/>
                <a:ea typeface="+mj-ea"/>
                <a:cs typeface="+mj-cs"/>
              </a:rPr>
              <a:t>I.  Scope</a:t>
            </a:r>
            <a:endParaRPr lang="en-US" sz="4100" b="1" dirty="0">
              <a:solidFill>
                <a:schemeClr val="accent1">
                  <a:lumMod val="60000"/>
                  <a:lumOff val="40000"/>
                </a:schemeClr>
              </a:solidFill>
              <a:effectLst>
                <a:outerShdw blurRad="31750" dist="25400" dir="54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xmlns="" val="368301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anim calcmode="lin" valueType="num">
                                      <p:cBhvr>
                                        <p:cTn id="7" dur="500" fill="hold"/>
                                        <p:tgtEl>
                                          <p:spTgt spid="1945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945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94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sz="half" idx="1"/>
          </p:nvPr>
        </p:nvSpPr>
        <p:spPr>
          <a:xfrm>
            <a:off x="1062567" y="1766888"/>
            <a:ext cx="7810500" cy="4113212"/>
          </a:xfrm>
        </p:spPr>
        <p:txBody>
          <a:bodyPr/>
          <a:lstStyle/>
          <a:p>
            <a:pPr eaLnBrk="1" hangingPunct="1">
              <a:lnSpc>
                <a:spcPct val="150000"/>
              </a:lnSpc>
              <a:buFont typeface="Wingdings 3" pitchFamily="18" charset="2"/>
              <a:buNone/>
            </a:pPr>
            <a:r>
              <a:rPr lang="en-US" sz="3200" b="1" dirty="0" smtClean="0"/>
              <a:t>A. Mass Disasters</a:t>
            </a:r>
          </a:p>
          <a:p>
            <a:pPr eaLnBrk="1" hangingPunct="1">
              <a:lnSpc>
                <a:spcPct val="150000"/>
              </a:lnSpc>
              <a:buFont typeface="Wingdings 3" pitchFamily="18" charset="2"/>
              <a:buNone/>
            </a:pPr>
            <a:r>
              <a:rPr lang="en-US" sz="3200" b="1" dirty="0" smtClean="0"/>
              <a:t>B. Political Atrocities</a:t>
            </a:r>
          </a:p>
          <a:p>
            <a:pPr eaLnBrk="1" hangingPunct="1">
              <a:lnSpc>
                <a:spcPct val="150000"/>
              </a:lnSpc>
              <a:buFont typeface="Wingdings 3" pitchFamily="18" charset="2"/>
              <a:buNone/>
            </a:pPr>
            <a:r>
              <a:rPr lang="en-US" sz="3200" b="1" dirty="0" smtClean="0">
                <a:solidFill>
                  <a:schemeClr val="accent1">
                    <a:lumMod val="60000"/>
                    <a:lumOff val="40000"/>
                  </a:schemeClr>
                </a:solidFill>
              </a:rPr>
              <a:t>C. Suspicious Deaths</a:t>
            </a:r>
          </a:p>
          <a:p>
            <a:pPr eaLnBrk="1" hangingPunct="1"/>
            <a:endParaRPr lang="en-US" sz="3200" dirty="0" smtClean="0"/>
          </a:p>
        </p:txBody>
      </p:sp>
      <p:sp>
        <p:nvSpPr>
          <p:cNvPr id="614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smtClean="0"/>
              <a:t/>
            </a:r>
            <a:br>
              <a:rPr lang="en-US" sz="4000" dirty="0" smtClean="0"/>
            </a:br>
            <a:endParaRPr lang="en-US" dirty="0" smtClean="0"/>
          </a:p>
        </p:txBody>
      </p:sp>
      <p:sp>
        <p:nvSpPr>
          <p:cNvPr id="4" name="Rectangle 2"/>
          <p:cNvSpPr txBox="1">
            <a:spLocks noChangeArrowheads="1"/>
          </p:cNvSpPr>
          <p:nvPr/>
        </p:nvSpPr>
        <p:spPr>
          <a:xfrm>
            <a:off x="592667" y="427038"/>
            <a:ext cx="8229600" cy="1143000"/>
          </a:xfrm>
          <a:prstGeom prst="rect">
            <a:avLst/>
          </a:prstGeom>
        </p:spPr>
        <p:txBody>
          <a:bodyPr anchor="ctr">
            <a:normAutofit/>
            <a:scene3d>
              <a:camera prst="orthographicFront"/>
              <a:lightRig rig="soft" dir="t"/>
            </a:scene3d>
            <a:sp3d prstMaterial="softEdge">
              <a:bevelT w="25400" h="25400"/>
            </a:sp3d>
          </a:bodyPr>
          <a:lstStyle/>
          <a:p>
            <a:pPr fontAlgn="auto">
              <a:spcAft>
                <a:spcPts val="0"/>
              </a:spcAft>
              <a:defRPr/>
            </a:pPr>
            <a:r>
              <a:rPr lang="en-US" sz="5300" b="1" dirty="0">
                <a:solidFill>
                  <a:schemeClr val="accent1">
                    <a:lumMod val="60000"/>
                    <a:lumOff val="40000"/>
                  </a:schemeClr>
                </a:solidFill>
                <a:effectLst>
                  <a:outerShdw blurRad="31750" dist="25400" dir="5400000" algn="tl" rotWithShape="0">
                    <a:srgbClr val="000000">
                      <a:alpha val="25000"/>
                    </a:srgbClr>
                  </a:outerShdw>
                </a:effectLst>
                <a:latin typeface="+mj-lt"/>
                <a:ea typeface="+mj-ea"/>
                <a:cs typeface="+mj-cs"/>
              </a:rPr>
              <a:t>I.  Scope</a:t>
            </a:r>
            <a:endParaRPr lang="en-US" sz="4100" b="1" dirty="0">
              <a:solidFill>
                <a:schemeClr val="accent1">
                  <a:lumMod val="60000"/>
                  <a:lumOff val="40000"/>
                </a:schemeClr>
              </a:solidFill>
              <a:effectLst>
                <a:outerShdw blurRad="31750" dist="25400" dir="5400000" algn="tl" rotWithShape="0">
                  <a:srgbClr val="000000">
                    <a:alpha val="25000"/>
                  </a:srgbClr>
                </a:outerShdw>
              </a:effectLst>
              <a:latin typeface="+mj-lt"/>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86400" y="2351345"/>
            <a:ext cx="3472217" cy="261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38147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00063" y="428625"/>
            <a:ext cx="8186737" cy="1143000"/>
          </a:xfrm>
        </p:spPr>
        <p:txBody>
          <a:bodyPr/>
          <a:lstStyle/>
          <a:p>
            <a:r>
              <a:rPr lang="en-US" sz="3600" b="1"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714500"/>
            <a:ext cx="8001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ctrTitle"/>
          </p:nvPr>
        </p:nvSpPr>
        <p:spPr>
          <a:xfrm>
            <a:off x="685800" y="685800"/>
            <a:ext cx="8077200" cy="1673352"/>
          </a:xfrm>
          <a:prstGeom prst="rect">
            <a:avLst/>
          </a:prstGeom>
        </p:spPr>
        <p:txBody>
          <a:bodyPr vert="horz" lIns="118872" tIns="0" rIns="45720" bIns="0" rtlCol="0" anchor="b">
            <a:normAutofit fontScale="90000"/>
          </a:bodyPr>
          <a:lstStyle/>
          <a:p>
            <a:r>
              <a:rPr lang="en-US" dirty="0" smtClean="0"/>
              <a:t>3</a:t>
            </a:r>
            <a:r>
              <a:rPr lang="en-US" baseline="30000" dirty="0" smtClean="0"/>
              <a:t>rd</a:t>
            </a:r>
            <a:r>
              <a:rPr lang="en-US" dirty="0" smtClean="0"/>
              <a:t> International Conference on Forensic Research &amp; Technology</a:t>
            </a:r>
            <a:endParaRPr lang="en-US" dirty="0"/>
          </a:p>
        </p:txBody>
      </p:sp>
      <p:sp>
        <p:nvSpPr>
          <p:cNvPr id="10" name="Rectangle 9"/>
          <p:cNvSpPr/>
          <p:nvPr/>
        </p:nvSpPr>
        <p:spPr>
          <a:xfrm>
            <a:off x="2286000" y="3105835"/>
            <a:ext cx="4572000" cy="584775"/>
          </a:xfrm>
          <a:prstGeom prst="rect">
            <a:avLst/>
          </a:prstGeom>
        </p:spPr>
        <p:txBody>
          <a:bodyPr>
            <a:spAutoFit/>
          </a:bodyPr>
          <a:lstStyle/>
          <a:p>
            <a:pPr algn="ctr"/>
            <a:r>
              <a:rPr lang="en-US" sz="3200" b="1" dirty="0" smtClean="0">
                <a:solidFill>
                  <a:schemeClr val="accent1"/>
                </a:solidFill>
              </a:rPr>
              <a:t>Forensic Anthropology</a:t>
            </a:r>
            <a:endParaRPr lang="en-US" sz="3200" dirty="0">
              <a:solidFill>
                <a:schemeClr val="accent1"/>
              </a:solidFill>
            </a:endParaRPr>
          </a:p>
        </p:txBody>
      </p:sp>
      <p:sp>
        <p:nvSpPr>
          <p:cNvPr id="11" name="TextBox 10"/>
          <p:cNvSpPr txBox="1"/>
          <p:nvPr/>
        </p:nvSpPr>
        <p:spPr>
          <a:xfrm>
            <a:off x="304800" y="5257800"/>
            <a:ext cx="7620000" cy="1200329"/>
          </a:xfrm>
          <a:prstGeom prst="rect">
            <a:avLst/>
          </a:prstGeom>
          <a:noFill/>
        </p:spPr>
        <p:txBody>
          <a:bodyPr wrap="square" rtlCol="0">
            <a:spAutoFit/>
          </a:bodyPr>
          <a:lstStyle/>
          <a:p>
            <a:r>
              <a:rPr lang="en-US" sz="2400" b="1" dirty="0" smtClean="0">
                <a:solidFill>
                  <a:schemeClr val="bg1"/>
                </a:solidFill>
              </a:rPr>
              <a:t>Dr Jerry Melbye, PhD</a:t>
            </a:r>
          </a:p>
          <a:p>
            <a:r>
              <a:rPr lang="en-US" sz="2400" b="1" dirty="0" smtClean="0">
                <a:solidFill>
                  <a:schemeClr val="bg1"/>
                </a:solidFill>
              </a:rPr>
              <a:t>Fellow, American Academy of Forensic Sciences</a:t>
            </a:r>
          </a:p>
          <a:p>
            <a:r>
              <a:rPr lang="en-US" sz="2400" b="1" dirty="0" smtClean="0">
                <a:solidFill>
                  <a:schemeClr val="bg1"/>
                </a:solidFill>
              </a:rPr>
              <a:t>Diplomate, American Board of Forensic Anthropology</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152400"/>
            <a:ext cx="9144000" cy="584775"/>
          </a:xfrm>
          <a:prstGeom prst="rect">
            <a:avLst/>
          </a:prstGeom>
          <a:noFill/>
          <a:ln>
            <a:solidFill>
              <a:schemeClr val="accent1"/>
            </a:solidFill>
          </a:ln>
        </p:spPr>
        <p:txBody>
          <a:bodyPr wrap="square" rtlCol="0">
            <a:spAutoFit/>
          </a:bodyPr>
          <a:lstStyle/>
          <a:p>
            <a:r>
              <a:rPr lang="en-US" sz="3200" b="1" dirty="0" smtClean="0"/>
              <a:t>Research</a:t>
            </a:r>
            <a:endParaRPr lang="en-US" sz="3200" b="1" dirty="0"/>
          </a:p>
        </p:txBody>
      </p:sp>
      <p:sp>
        <p:nvSpPr>
          <p:cNvPr id="3" name="TextBox 2"/>
          <p:cNvSpPr txBox="1"/>
          <p:nvPr/>
        </p:nvSpPr>
        <p:spPr>
          <a:xfrm>
            <a:off x="381000" y="1219200"/>
            <a:ext cx="7848600" cy="4031873"/>
          </a:xfrm>
          <a:prstGeom prst="rect">
            <a:avLst/>
          </a:prstGeom>
          <a:noFill/>
        </p:spPr>
        <p:txBody>
          <a:bodyPr wrap="square" rtlCol="0">
            <a:spAutoFit/>
          </a:bodyPr>
          <a:lstStyle/>
          <a:p>
            <a:r>
              <a:rPr lang="en-US" sz="3200" b="1" dirty="0"/>
              <a:t>Dr. </a:t>
            </a:r>
            <a:r>
              <a:rPr lang="en-US" sz="3200" b="1" dirty="0" err="1"/>
              <a:t>Melbye’s</a:t>
            </a:r>
            <a:r>
              <a:rPr lang="en-US" sz="3200" b="1" dirty="0"/>
              <a:t> research interests include forensic </a:t>
            </a:r>
            <a:r>
              <a:rPr lang="en-US" sz="3200" b="1" dirty="0" err="1"/>
              <a:t>osteology</a:t>
            </a:r>
            <a:r>
              <a:rPr lang="en-US" sz="3200" b="1" dirty="0"/>
              <a:t>, </a:t>
            </a:r>
            <a:r>
              <a:rPr lang="en-US" sz="3200" b="1" dirty="0" err="1"/>
              <a:t>paleopathology</a:t>
            </a:r>
            <a:r>
              <a:rPr lang="en-US" sz="3200" b="1" dirty="0"/>
              <a:t>, the science of mummies, and crime scene recovery and analysis. Fieldwork experience includes Ontario, Quebec, Newfoundland, Labrador, the Yukon, the American Southwest, the American Midwest, Chile, Egypt and Mexico.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84775"/>
          </a:xfrm>
          <a:prstGeom prst="rect">
            <a:avLst/>
          </a:prstGeom>
          <a:noFill/>
          <a:ln>
            <a:solidFill>
              <a:schemeClr val="accent1"/>
            </a:solidFill>
          </a:ln>
        </p:spPr>
        <p:txBody>
          <a:bodyPr wrap="square" rtlCol="0">
            <a:spAutoFit/>
          </a:bodyPr>
          <a:lstStyle/>
          <a:p>
            <a:r>
              <a:rPr lang="en-US" sz="3200" b="1" dirty="0" smtClean="0"/>
              <a:t>Some of Dr. </a:t>
            </a:r>
            <a:r>
              <a:rPr lang="en-US" sz="3200" b="1" dirty="0" err="1" smtClean="0"/>
              <a:t>Melbye’s</a:t>
            </a:r>
            <a:r>
              <a:rPr lang="en-US" sz="3200" b="1" dirty="0" smtClean="0"/>
              <a:t> University Students</a:t>
            </a:r>
            <a:endParaRPr lang="en-US" sz="3200" b="1" dirty="0"/>
          </a:p>
        </p:txBody>
      </p:sp>
      <p:pic>
        <p:nvPicPr>
          <p:cNvPr id="6" name="Picture 5" descr="grads 08-09.jpg"/>
          <p:cNvPicPr>
            <a:picLocks noChangeAspect="1"/>
          </p:cNvPicPr>
          <p:nvPr/>
        </p:nvPicPr>
        <p:blipFill>
          <a:blip r:embed="rId2" cstate="print"/>
          <a:stretch>
            <a:fillRect/>
          </a:stretch>
        </p:blipFill>
        <p:spPr>
          <a:xfrm>
            <a:off x="0" y="1183242"/>
            <a:ext cx="9144000" cy="4491516"/>
          </a:xfrm>
          <a:prstGeom prst="rect">
            <a:avLst/>
          </a:prstGeom>
        </p:spPr>
      </p:pic>
      <p:sp>
        <p:nvSpPr>
          <p:cNvPr id="4" name="TextBox 3"/>
          <p:cNvSpPr txBox="1"/>
          <p:nvPr/>
        </p:nvSpPr>
        <p:spPr>
          <a:xfrm>
            <a:off x="5181600" y="6096000"/>
            <a:ext cx="2209800" cy="584775"/>
          </a:xfrm>
          <a:prstGeom prst="rect">
            <a:avLst/>
          </a:prstGeom>
          <a:noFill/>
        </p:spPr>
        <p:txBody>
          <a:bodyPr wrap="square" rtlCol="0">
            <a:spAutoFit/>
          </a:bodyPr>
          <a:lstStyle/>
          <a:p>
            <a:r>
              <a:rPr lang="en-US" sz="3200" b="1" dirty="0" smtClean="0">
                <a:solidFill>
                  <a:schemeClr val="accent1"/>
                </a:solidFill>
              </a:rPr>
              <a:t>Dr. Melbye</a:t>
            </a:r>
            <a:endParaRPr lang="en-US" sz="3200" b="1" dirty="0">
              <a:solidFill>
                <a:schemeClr val="accent1"/>
              </a:solidFill>
            </a:endParaRPr>
          </a:p>
        </p:txBody>
      </p:sp>
      <p:cxnSp>
        <p:nvCxnSpPr>
          <p:cNvPr id="10" name="Straight Arrow Connector 9"/>
          <p:cNvCxnSpPr/>
          <p:nvPr/>
        </p:nvCxnSpPr>
        <p:spPr>
          <a:xfrm flipV="1">
            <a:off x="6324600" y="3200400"/>
            <a:ext cx="1219200" cy="2971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84775"/>
          </a:xfrm>
          <a:prstGeom prst="rect">
            <a:avLst/>
          </a:prstGeom>
          <a:noFill/>
          <a:ln>
            <a:solidFill>
              <a:schemeClr val="accent1"/>
            </a:solidFill>
          </a:ln>
        </p:spPr>
        <p:txBody>
          <a:bodyPr wrap="square" rtlCol="0">
            <a:spAutoFit/>
          </a:bodyPr>
          <a:lstStyle/>
          <a:p>
            <a:r>
              <a:rPr lang="en-US" sz="3200" b="1" dirty="0" smtClean="0"/>
              <a:t>Some of Dr. </a:t>
            </a:r>
            <a:r>
              <a:rPr lang="en-US" sz="3200" b="1" dirty="0" err="1" smtClean="0"/>
              <a:t>Melbye’s</a:t>
            </a:r>
            <a:r>
              <a:rPr lang="en-US" sz="3200" b="1" dirty="0" smtClean="0"/>
              <a:t> University Students</a:t>
            </a:r>
            <a:endParaRPr lang="en-US" sz="3200" b="1" dirty="0"/>
          </a:p>
        </p:txBody>
      </p:sp>
      <p:pic>
        <p:nvPicPr>
          <p:cNvPr id="3" name="Picture 2" descr="Forensic Anthropology Class Picture - Erindale College - March 2001.jpg"/>
          <p:cNvPicPr>
            <a:picLocks noChangeAspect="1"/>
          </p:cNvPicPr>
          <p:nvPr/>
        </p:nvPicPr>
        <p:blipFill>
          <a:blip r:embed="rId2" cstate="print"/>
          <a:stretch>
            <a:fillRect/>
          </a:stretch>
        </p:blipFill>
        <p:spPr>
          <a:xfrm>
            <a:off x="0" y="1258250"/>
            <a:ext cx="9144000" cy="4341500"/>
          </a:xfrm>
          <a:prstGeom prst="rect">
            <a:avLst/>
          </a:prstGeom>
        </p:spPr>
      </p:pic>
      <p:sp>
        <p:nvSpPr>
          <p:cNvPr id="4" name="TextBox 3"/>
          <p:cNvSpPr txBox="1"/>
          <p:nvPr/>
        </p:nvSpPr>
        <p:spPr>
          <a:xfrm>
            <a:off x="2971800" y="6096000"/>
            <a:ext cx="3352800" cy="584775"/>
          </a:xfrm>
          <a:prstGeom prst="rect">
            <a:avLst/>
          </a:prstGeom>
          <a:noFill/>
        </p:spPr>
        <p:txBody>
          <a:bodyPr wrap="square" rtlCol="0">
            <a:spAutoFit/>
          </a:bodyPr>
          <a:lstStyle/>
          <a:p>
            <a:r>
              <a:rPr lang="en-US" sz="3200" b="1" dirty="0" smtClean="0">
                <a:solidFill>
                  <a:schemeClr val="accent1"/>
                </a:solidFill>
              </a:rPr>
              <a:t>Dr. Melbye</a:t>
            </a:r>
            <a:endParaRPr lang="en-US" sz="3200" b="1" dirty="0">
              <a:solidFill>
                <a:schemeClr val="accent1"/>
              </a:solidFill>
            </a:endParaRPr>
          </a:p>
        </p:txBody>
      </p:sp>
      <p:cxnSp>
        <p:nvCxnSpPr>
          <p:cNvPr id="6" name="Straight Arrow Connector 5"/>
          <p:cNvCxnSpPr>
            <a:stCxn id="4" idx="0"/>
          </p:cNvCxnSpPr>
          <p:nvPr/>
        </p:nvCxnSpPr>
        <p:spPr>
          <a:xfrm flipH="1" flipV="1">
            <a:off x="3048000" y="2438400"/>
            <a:ext cx="1600200" cy="3657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84775"/>
          </a:xfrm>
          <a:prstGeom prst="rect">
            <a:avLst/>
          </a:prstGeom>
          <a:noFill/>
          <a:ln>
            <a:solidFill>
              <a:schemeClr val="accent1"/>
            </a:solidFill>
          </a:ln>
        </p:spPr>
        <p:txBody>
          <a:bodyPr wrap="square" rtlCol="0">
            <a:spAutoFit/>
          </a:bodyPr>
          <a:lstStyle/>
          <a:p>
            <a:r>
              <a:rPr lang="en-US" sz="3200" b="1" dirty="0" smtClean="0"/>
              <a:t>Pathology (Evidence of Violence)</a:t>
            </a:r>
            <a:endParaRPr lang="en-US" sz="3200" b="1" dirty="0"/>
          </a:p>
        </p:txBody>
      </p:sp>
      <p:pic>
        <p:nvPicPr>
          <p:cNvPr id="6" name="Picture 5" descr="61 Ballistic.jpg"/>
          <p:cNvPicPr>
            <a:picLocks noChangeAspect="1"/>
          </p:cNvPicPr>
          <p:nvPr/>
        </p:nvPicPr>
        <p:blipFill>
          <a:blip r:embed="rId2" cstate="print"/>
          <a:stretch>
            <a:fillRect/>
          </a:stretch>
        </p:blipFill>
        <p:spPr>
          <a:xfrm>
            <a:off x="457200" y="1066800"/>
            <a:ext cx="2562225" cy="1781175"/>
          </a:xfrm>
          <a:prstGeom prst="rect">
            <a:avLst/>
          </a:prstGeom>
        </p:spPr>
      </p:pic>
      <p:pic>
        <p:nvPicPr>
          <p:cNvPr id="8" name="Picture 7" descr="1 sharp force (Kleinberg).jpg"/>
          <p:cNvPicPr>
            <a:picLocks noChangeAspect="1"/>
          </p:cNvPicPr>
          <p:nvPr/>
        </p:nvPicPr>
        <p:blipFill>
          <a:blip r:embed="rId3" cstate="print"/>
          <a:stretch>
            <a:fillRect/>
          </a:stretch>
        </p:blipFill>
        <p:spPr>
          <a:xfrm>
            <a:off x="1447800" y="1828800"/>
            <a:ext cx="3628003" cy="2185416"/>
          </a:xfrm>
          <a:prstGeom prst="rect">
            <a:avLst/>
          </a:prstGeom>
        </p:spPr>
      </p:pic>
      <p:pic>
        <p:nvPicPr>
          <p:cNvPr id="10" name="Picture 9" descr="13 sharp force.jpg"/>
          <p:cNvPicPr>
            <a:picLocks noChangeAspect="1"/>
          </p:cNvPicPr>
          <p:nvPr/>
        </p:nvPicPr>
        <p:blipFill>
          <a:blip r:embed="rId4" cstate="print"/>
          <a:stretch>
            <a:fillRect/>
          </a:stretch>
        </p:blipFill>
        <p:spPr>
          <a:xfrm>
            <a:off x="6705600" y="1447800"/>
            <a:ext cx="2154861" cy="2362200"/>
          </a:xfrm>
          <a:prstGeom prst="rect">
            <a:avLst/>
          </a:prstGeom>
        </p:spPr>
      </p:pic>
      <p:pic>
        <p:nvPicPr>
          <p:cNvPr id="11" name="Picture 10" descr="32 blunt force (Peru).jpg"/>
          <p:cNvPicPr>
            <a:picLocks noChangeAspect="1"/>
          </p:cNvPicPr>
          <p:nvPr/>
        </p:nvPicPr>
        <p:blipFill>
          <a:blip r:embed="rId5" cstate="print"/>
          <a:stretch>
            <a:fillRect/>
          </a:stretch>
        </p:blipFill>
        <p:spPr>
          <a:xfrm>
            <a:off x="4800600" y="3733800"/>
            <a:ext cx="3032936" cy="2895600"/>
          </a:xfrm>
          <a:prstGeom prst="rect">
            <a:avLst/>
          </a:prstGeom>
        </p:spPr>
      </p:pic>
      <p:pic>
        <p:nvPicPr>
          <p:cNvPr id="12" name="Picture 11" descr="33 blunt force (Ossossane).jpg"/>
          <p:cNvPicPr>
            <a:picLocks noChangeAspect="1"/>
          </p:cNvPicPr>
          <p:nvPr/>
        </p:nvPicPr>
        <p:blipFill>
          <a:blip r:embed="rId6" cstate="print"/>
          <a:stretch>
            <a:fillRect/>
          </a:stretch>
        </p:blipFill>
        <p:spPr>
          <a:xfrm>
            <a:off x="457200" y="3733800"/>
            <a:ext cx="2593660" cy="2286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584775"/>
          </a:xfrm>
          <a:prstGeom prst="rect">
            <a:avLst/>
          </a:prstGeom>
          <a:noFill/>
          <a:ln>
            <a:solidFill>
              <a:schemeClr val="accent1"/>
            </a:solidFill>
          </a:ln>
        </p:spPr>
        <p:txBody>
          <a:bodyPr wrap="square" rtlCol="0">
            <a:spAutoFit/>
          </a:bodyPr>
          <a:lstStyle/>
          <a:p>
            <a:r>
              <a:rPr lang="en-US" sz="3200" b="1" dirty="0" smtClean="0"/>
              <a:t>Searching for Victims</a:t>
            </a:r>
            <a:endParaRPr lang="en-US" sz="3200" b="1" dirty="0"/>
          </a:p>
        </p:txBody>
      </p:sp>
      <p:pic>
        <p:nvPicPr>
          <p:cNvPr id="3" name="Picture 2" descr="Body Search.JPG"/>
          <p:cNvPicPr>
            <a:picLocks noChangeAspect="1"/>
          </p:cNvPicPr>
          <p:nvPr/>
        </p:nvPicPr>
        <p:blipFill>
          <a:blip r:embed="rId2" cstate="print"/>
          <a:stretch>
            <a:fillRect/>
          </a:stretch>
        </p:blipFill>
        <p:spPr>
          <a:xfrm>
            <a:off x="1066800" y="1371600"/>
            <a:ext cx="6934200" cy="52006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584775"/>
          </a:xfrm>
          <a:prstGeom prst="rect">
            <a:avLst/>
          </a:prstGeom>
          <a:noFill/>
          <a:ln>
            <a:solidFill>
              <a:schemeClr val="accent1"/>
            </a:solidFill>
          </a:ln>
        </p:spPr>
        <p:txBody>
          <a:bodyPr wrap="square" rtlCol="0">
            <a:spAutoFit/>
          </a:bodyPr>
          <a:lstStyle/>
          <a:p>
            <a:r>
              <a:rPr lang="en-US" sz="3200" b="1" dirty="0" smtClean="0"/>
              <a:t>Searching for Victims</a:t>
            </a:r>
            <a:endParaRPr lang="en-US" sz="3200" b="1" dirty="0"/>
          </a:p>
        </p:txBody>
      </p:sp>
      <p:pic>
        <p:nvPicPr>
          <p:cNvPr id="5" name="Picture 4" descr="Skull in Landscape.jpg"/>
          <p:cNvPicPr>
            <a:picLocks noChangeAspect="1"/>
          </p:cNvPicPr>
          <p:nvPr/>
        </p:nvPicPr>
        <p:blipFill>
          <a:blip r:embed="rId2" cstate="print"/>
          <a:stretch>
            <a:fillRect/>
          </a:stretch>
        </p:blipFill>
        <p:spPr>
          <a:xfrm>
            <a:off x="304800" y="914400"/>
            <a:ext cx="6827520" cy="4535424"/>
          </a:xfrm>
          <a:prstGeom prst="rect">
            <a:avLst/>
          </a:prstGeom>
          <a:ln>
            <a:solidFill>
              <a:schemeClr val="tx1"/>
            </a:solidFill>
          </a:ln>
        </p:spPr>
      </p:pic>
      <p:pic>
        <p:nvPicPr>
          <p:cNvPr id="4" name="Picture 3" descr="Skull in Landscape Closeup.jpg"/>
          <p:cNvPicPr>
            <a:picLocks noChangeAspect="1"/>
          </p:cNvPicPr>
          <p:nvPr/>
        </p:nvPicPr>
        <p:blipFill>
          <a:blip r:embed="rId3" cstate="print"/>
          <a:stretch>
            <a:fillRect/>
          </a:stretch>
        </p:blipFill>
        <p:spPr>
          <a:xfrm>
            <a:off x="4876800" y="4191000"/>
            <a:ext cx="3692015" cy="2452553"/>
          </a:xfrm>
          <a:prstGeom prst="rect">
            <a:avLst/>
          </a:prstGeom>
          <a:ln>
            <a:solidFill>
              <a:schemeClr val="tx1"/>
            </a:solidFill>
          </a:ln>
        </p:spPr>
      </p:pic>
      <p:cxnSp>
        <p:nvCxnSpPr>
          <p:cNvPr id="7" name="Straight Arrow Connector 6"/>
          <p:cNvCxnSpPr/>
          <p:nvPr/>
        </p:nvCxnSpPr>
        <p:spPr>
          <a:xfrm>
            <a:off x="4267200" y="3200400"/>
            <a:ext cx="2438400" cy="2133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38200" y="5791200"/>
            <a:ext cx="3352800" cy="523220"/>
          </a:xfrm>
          <a:prstGeom prst="rect">
            <a:avLst/>
          </a:prstGeom>
          <a:noFill/>
        </p:spPr>
        <p:txBody>
          <a:bodyPr wrap="square" rtlCol="0">
            <a:spAutoFit/>
          </a:bodyPr>
          <a:lstStyle/>
          <a:p>
            <a:r>
              <a:rPr lang="en-US" sz="2800" b="1" dirty="0" smtClean="0">
                <a:solidFill>
                  <a:schemeClr val="accent1"/>
                </a:solidFill>
              </a:rPr>
              <a:t>A Skull with Trauma</a:t>
            </a:r>
            <a:endParaRPr lang="en-US" sz="2800" b="1" dirty="0">
              <a:solidFill>
                <a:schemeClr val="accent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551</TotalTime>
  <Words>1324</Words>
  <Application>Microsoft Office PowerPoint</Application>
  <PresentationFormat>On-screen Show (4:3)</PresentationFormat>
  <Paragraphs>197</Paragraphs>
  <Slides>24</Slides>
  <Notes>11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Module</vt:lpstr>
      <vt:lpstr>About OMICS Group</vt:lpstr>
      <vt:lpstr>About OMICS Group Conferences</vt:lpstr>
      <vt:lpstr>3rd International Conference on Forensic Research &amp; Technology</vt:lpstr>
      <vt:lpstr>Slide 4</vt:lpstr>
      <vt:lpstr>Slide 5</vt:lpstr>
      <vt:lpstr>Slide 6</vt:lpstr>
      <vt:lpstr>Slide 7</vt:lpstr>
      <vt:lpstr>Slide 8</vt:lpstr>
      <vt:lpstr>Slide 9</vt:lpstr>
      <vt:lpstr>Slide 10</vt:lpstr>
      <vt:lpstr>Slide 11</vt:lpstr>
      <vt:lpstr>Slide 12</vt:lpstr>
      <vt:lpstr> </vt:lpstr>
      <vt:lpstr> </vt:lpstr>
      <vt:lpstr> </vt:lpstr>
      <vt:lpstr> </vt:lpstr>
      <vt:lpstr> </vt:lpstr>
      <vt:lpstr> </vt:lpstr>
      <vt:lpstr> </vt:lpstr>
      <vt:lpstr> </vt:lpstr>
      <vt:lpstr> </vt:lpstr>
      <vt:lpstr> </vt:lpstr>
      <vt:lpstr> </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International Conference on Forensic Research &amp; Technology</dc:title>
  <dc:creator>User</dc:creator>
  <cp:lastModifiedBy>Shivani dhyani</cp:lastModifiedBy>
  <cp:revision>60</cp:revision>
  <dcterms:created xsi:type="dcterms:W3CDTF">2014-07-11T12:34:47Z</dcterms:created>
  <dcterms:modified xsi:type="dcterms:W3CDTF">2014-09-29T10:31:30Z</dcterms:modified>
</cp:coreProperties>
</file>