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5" r:id="rId4"/>
    <p:sldId id="384" r:id="rId5"/>
    <p:sldId id="391" r:id="rId6"/>
    <p:sldId id="390" r:id="rId7"/>
    <p:sldId id="385" r:id="rId8"/>
    <p:sldId id="407" r:id="rId9"/>
    <p:sldId id="392" r:id="rId10"/>
    <p:sldId id="379" r:id="rId11"/>
    <p:sldId id="386" r:id="rId12"/>
    <p:sldId id="382" r:id="rId13"/>
    <p:sldId id="393" r:id="rId14"/>
    <p:sldId id="383" r:id="rId15"/>
    <p:sldId id="376" r:id="rId16"/>
    <p:sldId id="308" r:id="rId17"/>
    <p:sldId id="388" r:id="rId1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392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1E0E7F1-6E65-4873-AF8B-C673BF7E29EE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6663E413-4818-45C7-A7D0-564E14B79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8478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6362933F-BE89-4FD2-883B-91D636053909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D295E77-5630-4359-9A0C-C6E9EE4FD6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036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50D96-C689-4F65-AEE8-F10FC0F7B84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B417E-F422-4C14-BE43-72533678D6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cloughe@pitt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458200" cy="25146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b="1" i="1" dirty="0" smtClean="0"/>
              <a:t>Intra-Urban Variation </a:t>
            </a:r>
            <a:br>
              <a:rPr lang="en-US" b="1" i="1" dirty="0" smtClean="0"/>
            </a:br>
            <a:r>
              <a:rPr lang="en-US" b="1" i="1" dirty="0" smtClean="0"/>
              <a:t>in Air Pollution – Implications for Nutritional Interventions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505200"/>
            <a:ext cx="8458200" cy="2362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Jane E. </a:t>
            </a:r>
            <a:r>
              <a:rPr lang="en-US" dirty="0" err="1" smtClean="0"/>
              <a:t>Clougherty</a:t>
            </a:r>
            <a:r>
              <a:rPr lang="en-US" dirty="0" smtClean="0"/>
              <a:t>, </a:t>
            </a:r>
            <a:r>
              <a:rPr lang="en-US" dirty="0" err="1" smtClean="0"/>
              <a:t>MSc</a:t>
            </a:r>
            <a:r>
              <a:rPr lang="en-US" dirty="0" smtClean="0"/>
              <a:t>, ScD</a:t>
            </a:r>
          </a:p>
          <a:p>
            <a:r>
              <a:rPr lang="en-US" dirty="0" smtClean="0"/>
              <a:t>Assistant Professor/ Director of Exposure Science</a:t>
            </a:r>
          </a:p>
          <a:p>
            <a:endParaRPr lang="en-US" dirty="0" smtClean="0"/>
          </a:p>
          <a:p>
            <a:r>
              <a:rPr lang="en-US" dirty="0" smtClean="0"/>
              <a:t>University of Pittsburgh Graduate School of Public Health</a:t>
            </a:r>
          </a:p>
          <a:p>
            <a:r>
              <a:rPr lang="en-US" dirty="0" smtClean="0"/>
              <a:t>Department of Environmental and Occupational Health</a:t>
            </a:r>
          </a:p>
          <a:p>
            <a:endParaRPr lang="en-US" dirty="0" smtClean="0"/>
          </a:p>
          <a:p>
            <a:r>
              <a:rPr lang="en-US" dirty="0"/>
              <a:t>Nutrition &amp; Food Sciences Congress Valencia, 23-25 Sept 2014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Concentrations and composition can vary by time of day and season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9869" y="2286000"/>
            <a:ext cx="4035902" cy="32311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1828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Christchurch, New Zealand </a:t>
            </a:r>
          </a:p>
          <a:p>
            <a:pPr algn="ctr"/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76051"/>
            <a:ext cx="2911474" cy="1981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834131" y="183438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Pittsburgh, PA USA</a:t>
            </a:r>
          </a:p>
          <a:p>
            <a:pPr algn="ctr"/>
            <a:endParaRPr lang="en-US" sz="1600" b="1" dirty="0">
              <a:latin typeface="Calibri" panose="020F0502020204030204" pitchFamily="34" charset="0"/>
            </a:endParaRPr>
          </a:p>
        </p:txBody>
      </p:sp>
      <p:pic>
        <p:nvPicPr>
          <p:cNvPr id="8" name="Picture 2" descr="C:\Users\Courtney Roper.eoh-stu-lap-005\Downloads\photo (8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5596" y="4098918"/>
            <a:ext cx="3420296" cy="25546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98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0"/>
            <a:ext cx="4624405" cy="504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60960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Carr Shmool et al., </a:t>
            </a:r>
            <a:r>
              <a:rPr lang="en-US" i="1" dirty="0" smtClean="0"/>
              <a:t>forthcoming</a:t>
            </a:r>
            <a:endParaRPr lang="en-US" i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and then there in spatial patterning in susceptibility within cities…</a:t>
            </a:r>
          </a:p>
        </p:txBody>
      </p:sp>
    </p:spTree>
    <p:extLst>
      <p:ext uri="{BB962C8B-B14F-4D97-AF65-F5344CB8AC3E}">
        <p14:creationId xmlns:p14="http://schemas.microsoft.com/office/powerpoint/2010/main" xmlns="" val="231911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cs typeface="Times New Roman" pitchFamily="18" charset="0"/>
              </a:rPr>
              <a:t>Why does this matter for understanding air pollution health effects??…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534400" cy="46482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Epidemiologic evidence of greater pollution susceptibility among lower-SEP populations. </a:t>
            </a:r>
            <a:r>
              <a:rPr lang="en-US" sz="1800" dirty="0" smtClean="0">
                <a:cs typeface="Times New Roman" pitchFamily="18" charset="0"/>
              </a:rPr>
              <a:t>(</a:t>
            </a:r>
            <a:r>
              <a:rPr lang="en-US" sz="1800" dirty="0" err="1" smtClean="0">
                <a:cs typeface="Times New Roman" pitchFamily="18" charset="0"/>
              </a:rPr>
              <a:t>Krewski</a:t>
            </a:r>
            <a:r>
              <a:rPr lang="en-US" sz="1800" dirty="0" smtClean="0">
                <a:cs typeface="Times New Roman" pitchFamily="18" charset="0"/>
              </a:rPr>
              <a:t> et al., 2000; </a:t>
            </a:r>
            <a:r>
              <a:rPr lang="en-US" sz="1800" dirty="0" err="1" smtClean="0">
                <a:cs typeface="Times New Roman" pitchFamily="18" charset="0"/>
              </a:rPr>
              <a:t>Jerrett</a:t>
            </a:r>
            <a:r>
              <a:rPr lang="en-US" sz="1800" dirty="0" smtClean="0">
                <a:cs typeface="Times New Roman" pitchFamily="18" charset="0"/>
              </a:rPr>
              <a:t> et al., 2004)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Have not identified “causal components” of SEP.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Chronic stress may be one important contributor.</a:t>
            </a:r>
            <a:r>
              <a:rPr lang="en-US" sz="1200" dirty="0" smtClean="0">
                <a:cs typeface="Times New Roman" pitchFamily="18" charset="0"/>
              </a:rPr>
              <a:t>  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r>
              <a:rPr lang="en-US" sz="1200" dirty="0">
                <a:cs typeface="Times New Roman" pitchFamily="18" charset="0"/>
              </a:rPr>
              <a:t>	</a:t>
            </a:r>
            <a:r>
              <a:rPr lang="en-US" sz="1800" dirty="0" smtClean="0">
                <a:cs typeface="Times New Roman" pitchFamily="18" charset="0"/>
              </a:rPr>
              <a:t>(Clougherty et al., 2006, 2007; Chen et al., 2008)</a:t>
            </a:r>
            <a:endParaRPr lang="en-US" sz="1600" dirty="0" smtClean="0"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Stressors (e.g., traffic-related noise) spatially correlated with pollution (e.g., traffic-related air pollution) </a:t>
            </a:r>
          </a:p>
          <a:p>
            <a:pPr lvl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Complicating, confounding the epidemiology</a:t>
            </a:r>
          </a:p>
          <a:p>
            <a:pPr eaLnBrk="1" hangingPunct="1">
              <a:lnSpc>
                <a:spcPct val="110000"/>
              </a:lnSpc>
            </a:pPr>
            <a:r>
              <a:rPr lang="en-US" dirty="0" smtClean="0">
                <a:cs typeface="Times New Roman" pitchFamily="18" charset="0"/>
              </a:rPr>
              <a:t>Chronic stress confers broad physiologic changes, known as </a:t>
            </a:r>
            <a:r>
              <a:rPr lang="en-US" dirty="0" err="1" smtClean="0">
                <a:cs typeface="Times New Roman" pitchFamily="18" charset="0"/>
              </a:rPr>
              <a:t>allostatic</a:t>
            </a:r>
            <a:r>
              <a:rPr lang="en-US" dirty="0" smtClean="0">
                <a:cs typeface="Times New Roman" pitchFamily="18" charset="0"/>
              </a:rPr>
              <a:t> load </a:t>
            </a:r>
            <a:r>
              <a:rPr lang="en-US" sz="2000" dirty="0" smtClean="0">
                <a:cs typeface="Times New Roman" pitchFamily="18" charset="0"/>
              </a:rPr>
              <a:t>(McEwen 1998)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HPA-axis function (e.g., </a:t>
            </a:r>
            <a:r>
              <a:rPr lang="en-US" sz="2400" dirty="0" err="1" smtClean="0">
                <a:cs typeface="Times New Roman" pitchFamily="18" charset="0"/>
              </a:rPr>
              <a:t>cortisol</a:t>
            </a:r>
            <a:r>
              <a:rPr lang="en-US" sz="2400" dirty="0" smtClean="0">
                <a:cs typeface="Times New Roman" pitchFamily="18" charset="0"/>
              </a:rPr>
              <a:t>) </a:t>
            </a:r>
          </a:p>
          <a:p>
            <a:pPr lvl="1" eaLnBrk="1" hangingPunct="1">
              <a:lnSpc>
                <a:spcPct val="110000"/>
              </a:lnSpc>
            </a:pPr>
            <a:r>
              <a:rPr lang="sv-SE" sz="2400" dirty="0" smtClean="0">
                <a:cs typeface="Times New Roman" pitchFamily="18" charset="0"/>
              </a:rPr>
              <a:t>Glucocorticoid receptor </a:t>
            </a:r>
            <a:r>
              <a:rPr lang="en-US" sz="2400" dirty="0" smtClean="0">
                <a:cs typeface="Times New Roman" pitchFamily="18" charset="0"/>
              </a:rPr>
              <a:t>alteration</a:t>
            </a:r>
            <a:endParaRPr lang="sv-SE" sz="2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Sympathetic-adrenal-medullary (SAM) axis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 smtClean="0">
                <a:cs typeface="Times New Roman" pitchFamily="18" charset="0"/>
              </a:rPr>
              <a:t>Early life immune function (e.g., Th-1/Th-2)</a:t>
            </a:r>
            <a:endParaRPr lang="en-US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768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n external file that holds a picture, illustration, etc.&#10;Object name is ehp0115-001140f1.jpg Object name is ehp0115-001140f1.jpg"/>
          <p:cNvPicPr>
            <a:picLocks noChangeAspect="1" noChangeArrowheads="1"/>
          </p:cNvPicPr>
          <p:nvPr/>
        </p:nvPicPr>
        <p:blipFill>
          <a:blip r:embed="rId2" cstate="print"/>
          <a:srcRect l="49521"/>
          <a:stretch>
            <a:fillRect/>
          </a:stretch>
        </p:blipFill>
        <p:spPr bwMode="auto">
          <a:xfrm>
            <a:off x="4876800" y="990600"/>
            <a:ext cx="4039065" cy="5105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99239"/>
            <a:ext cx="6760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Clougherty JE,  et al </a:t>
            </a:r>
            <a:r>
              <a:rPr lang="en-US" i="1" dirty="0" smtClean="0"/>
              <a:t>Environ Health </a:t>
            </a:r>
            <a:r>
              <a:rPr lang="en-US" i="1" dirty="0" err="1" smtClean="0"/>
              <a:t>Perspect</a:t>
            </a:r>
            <a:r>
              <a:rPr lang="en-US" dirty="0" smtClean="0"/>
              <a:t>. 2007 Aug;115(8):1140-6.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36712"/>
          <a:stretch>
            <a:fillRect/>
          </a:stretch>
        </p:blipFill>
        <p:spPr bwMode="auto">
          <a:xfrm>
            <a:off x="152400" y="1752600"/>
            <a:ext cx="4876800" cy="2828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2400"/>
            <a:ext cx="9144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0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834" y="6362700"/>
            <a:ext cx="426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Clougherty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EHP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2010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676400"/>
            <a:ext cx="5241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9448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Toxicological results suggest</a:t>
            </a:r>
            <a:br>
              <a:rPr lang="en-US" dirty="0" smtClean="0">
                <a:cs typeface="Times New Roman" pitchFamily="18" charset="0"/>
              </a:rPr>
            </a:br>
            <a:r>
              <a:rPr lang="en-US" dirty="0" smtClean="0">
                <a:cs typeface="Times New Roman" pitchFamily="18" charset="0"/>
              </a:rPr>
              <a:t> stress-differing respiratory response to PM</a:t>
            </a:r>
          </a:p>
        </p:txBody>
      </p:sp>
      <p:pic>
        <p:nvPicPr>
          <p:cNvPr id="5" name="Picture 3" descr="stress 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1905000"/>
            <a:ext cx="4570634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755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Possible implications </a:t>
            </a:r>
            <a:br>
              <a:rPr lang="en-US" dirty="0" smtClean="0"/>
            </a:br>
            <a:r>
              <a:rPr lang="en-US" dirty="0" smtClean="0"/>
              <a:t>for nutritional interventions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May need better understand pollutant mix/ PM</a:t>
            </a:r>
            <a:r>
              <a:rPr lang="en-US" baseline="-25000" dirty="0" smtClean="0"/>
              <a:t>2.5 </a:t>
            </a:r>
            <a:r>
              <a:rPr lang="en-US" dirty="0" smtClean="0"/>
              <a:t>chemical composition in target areas</a:t>
            </a:r>
          </a:p>
          <a:p>
            <a:pPr lvl="1"/>
            <a:r>
              <a:rPr lang="en-US" dirty="0" smtClean="0"/>
              <a:t>And susceptibility patterns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Key outcomes to start with?</a:t>
            </a:r>
          </a:p>
          <a:p>
            <a:pPr lvl="1"/>
            <a:r>
              <a:rPr lang="en-US" dirty="0" smtClean="0"/>
              <a:t>Asthma/ respiratory disease? Cardiovascular?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Likely need target pathways impacted by multiple pollutants/ stressors 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.g., inflammation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think about both spatial variation, </a:t>
            </a:r>
            <a:r>
              <a:rPr lang="en-US" i="1" dirty="0" smtClean="0"/>
              <a:t>timing</a:t>
            </a:r>
            <a:r>
              <a:rPr lang="en-US" dirty="0" smtClean="0"/>
              <a:t> of exposures, and physiologic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50528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Acknowledgements</a:t>
            </a:r>
            <a:endParaRPr lang="en-US" dirty="0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DSM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Manfred Eggersdorfer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Celine Zuber</a:t>
            </a:r>
          </a:p>
          <a:p>
            <a:r>
              <a:rPr lang="en-US" dirty="0" smtClean="0">
                <a:cs typeface="Times New Roman" pitchFamily="18" charset="0"/>
              </a:rPr>
              <a:t>Funding: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Allegheny County Health Department (ACHD) </a:t>
            </a:r>
            <a:r>
              <a:rPr lang="en-US" dirty="0" smtClean="0"/>
              <a:t>138884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US EPA RD-83457601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NIH 1 R01 HL114536-01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NIH R 21</a:t>
            </a:r>
            <a:r>
              <a:rPr lang="en-US" dirty="0" smtClean="0"/>
              <a:t> ES021429-01</a:t>
            </a:r>
          </a:p>
          <a:p>
            <a:pPr lvl="1"/>
            <a:r>
              <a:rPr lang="en-US" dirty="0" smtClean="0"/>
              <a:t>NIH 5 R01 ES19955-3</a:t>
            </a:r>
            <a:endParaRPr lang="en-US" dirty="0" smtClean="0">
              <a:cs typeface="Times New Roman" pitchFamily="18" charset="0"/>
            </a:endParaRPr>
          </a:p>
          <a:p>
            <a:endParaRPr lang="en-US" dirty="0" smtClean="0">
              <a:cs typeface="Times New Roman" pitchFamily="18" charset="0"/>
            </a:endParaRPr>
          </a:p>
          <a:p>
            <a:r>
              <a:rPr lang="en-US" dirty="0" smtClean="0">
                <a:cs typeface="Times New Roman" pitchFamily="18" charset="0"/>
              </a:rPr>
              <a:t>Collaborators: </a:t>
            </a:r>
          </a:p>
          <a:p>
            <a:pPr lvl="1"/>
            <a:r>
              <a:rPr lang="en-US" dirty="0">
                <a:cs typeface="Times New Roman" pitchFamily="18" charset="0"/>
              </a:rPr>
              <a:t>Fernando Holguin, UPMC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Harvard School of Public Health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NYC Department of Health &amp; Mental Hygiene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cs typeface="Times New Roman" pitchFamily="18" charset="0"/>
              </a:rPr>
              <a:t>Clougherty lab: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Leah </a:t>
            </a:r>
            <a:r>
              <a:rPr lang="en-US" dirty="0" err="1" smtClean="0">
                <a:cs typeface="Times New Roman" pitchFamily="18" charset="0"/>
              </a:rPr>
              <a:t>Cambal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Jessie Carr, MS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Lauren Chubb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Sara Gillooly 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Ellen Kinnee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Drew Michanowicz, MPH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Courtney Roper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R. Tyler Rubright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Sheila Tripathy</a:t>
            </a:r>
          </a:p>
          <a:p>
            <a:pPr lvl="1"/>
            <a:r>
              <a:rPr lang="en-US" dirty="0" smtClean="0">
                <a:cs typeface="Times New Roman" pitchFamily="18" charset="0"/>
              </a:rPr>
              <a:t>Brett Tunno, MPH </a:t>
            </a:r>
            <a:r>
              <a:rPr lang="en-US" dirty="0" err="1" smtClean="0">
                <a:cs typeface="Times New Roman" pitchFamily="18" charset="0"/>
              </a:rPr>
              <a:t>DrPH</a:t>
            </a:r>
            <a:endParaRPr lang="en-US" dirty="0" smtClean="0">
              <a:cs typeface="Times New Roman" pitchFamily="18" charset="0"/>
            </a:endParaRPr>
          </a:p>
          <a:p>
            <a:pPr lvl="1"/>
            <a:r>
              <a:rPr lang="en-US" dirty="0" smtClean="0">
                <a:cs typeface="Times New Roman" pitchFamily="18" charset="0"/>
              </a:rPr>
              <a:t>Jiang Zhou, PhD</a:t>
            </a:r>
            <a:endParaRPr 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8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859" y="1219200"/>
            <a:ext cx="8229600" cy="1143000"/>
          </a:xfrm>
        </p:spPr>
        <p:txBody>
          <a:bodyPr/>
          <a:lstStyle/>
          <a:p>
            <a:r>
              <a:rPr lang="en-US" dirty="0" smtClean="0"/>
              <a:t>Thank you very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859" y="2819400"/>
            <a:ext cx="8229600" cy="289559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/>
              <a:t>Jane E. Clougherty, MSc, ScD</a:t>
            </a:r>
          </a:p>
          <a:p>
            <a:pPr marL="0" indent="0" algn="ctr">
              <a:buNone/>
            </a:pPr>
            <a:r>
              <a:rPr lang="en-US" dirty="0" smtClean="0"/>
              <a:t>Assistant Professor/ Director of Exposure Science</a:t>
            </a:r>
          </a:p>
          <a:p>
            <a:pPr marL="0" indent="0" algn="ctr">
              <a:buNone/>
            </a:pPr>
            <a:r>
              <a:rPr lang="en-US" dirty="0" smtClean="0"/>
              <a:t>University of Pittsburgh </a:t>
            </a:r>
          </a:p>
          <a:p>
            <a:pPr marL="0" indent="0" algn="ctr">
              <a:buNone/>
            </a:pPr>
            <a:r>
              <a:rPr lang="en-US" dirty="0" smtClean="0"/>
              <a:t>Graduate School of Public Health </a:t>
            </a:r>
          </a:p>
          <a:p>
            <a:pPr marL="0" indent="0" algn="ctr">
              <a:buNone/>
            </a:pPr>
            <a:r>
              <a:rPr lang="en-US" dirty="0" smtClean="0"/>
              <a:t>Pittsburgh, PA USA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jcloughe@pitt.edu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412-624-7494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6770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Ambient fine particulate air pollution </a:t>
            </a:r>
            <a:r>
              <a:rPr lang="en-US" dirty="0"/>
              <a:t>(PM</a:t>
            </a:r>
            <a:r>
              <a:rPr lang="en-US" baseline="-25000" dirty="0"/>
              <a:t>2.5</a:t>
            </a:r>
            <a:r>
              <a:rPr lang="en-US" dirty="0"/>
              <a:t>) has </a:t>
            </a:r>
            <a:r>
              <a:rPr lang="en-US" dirty="0" smtClean="0"/>
              <a:t>been associated with respiratory</a:t>
            </a:r>
            <a:r>
              <a:rPr lang="en-US" dirty="0"/>
              <a:t> </a:t>
            </a:r>
            <a:r>
              <a:rPr lang="en-US" dirty="0" smtClean="0"/>
              <a:t>and cardiovascular disease, lung cancer, and reduced life expectancy </a:t>
            </a:r>
            <a:r>
              <a:rPr lang="en-US" sz="2400" dirty="0" smtClean="0"/>
              <a:t>(Pope et al, 2011)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Health effects of air pollution vary spatially within urban areas</a:t>
            </a:r>
          </a:p>
          <a:p>
            <a:pPr lvl="1"/>
            <a:r>
              <a:rPr lang="en-US" dirty="0" smtClean="0"/>
              <a:t>by chemical composition </a:t>
            </a:r>
            <a:r>
              <a:rPr lang="en-US" sz="2000" dirty="0" smtClean="0"/>
              <a:t>(Bell, 2009) </a:t>
            </a:r>
          </a:p>
          <a:p>
            <a:pPr lvl="1"/>
            <a:r>
              <a:rPr lang="en-US" dirty="0" smtClean="0"/>
              <a:t>and population susceptibility </a:t>
            </a:r>
            <a:r>
              <a:rPr lang="en-US" sz="2000" dirty="0" smtClean="0"/>
              <a:t>(</a:t>
            </a:r>
            <a:r>
              <a:rPr lang="en-US" sz="2000" dirty="0" err="1" smtClean="0"/>
              <a:t>Jerrett</a:t>
            </a:r>
            <a:r>
              <a:rPr lang="en-US" sz="2000" dirty="0" smtClean="0"/>
              <a:t> et al, 2005).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PM</a:t>
            </a:r>
            <a:r>
              <a:rPr lang="en-US" baseline="-25000" dirty="0" smtClean="0"/>
              <a:t>2.5</a:t>
            </a:r>
            <a:r>
              <a:rPr lang="en-US" dirty="0" smtClean="0"/>
              <a:t> exposures vary across regions…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99666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Sampson et al</a:t>
            </a:r>
            <a:r>
              <a:rPr lang="en-US" dirty="0"/>
              <a:t>., A regionalized national universal </a:t>
            </a:r>
            <a:r>
              <a:rPr lang="en-US" dirty="0" err="1"/>
              <a:t>kriging</a:t>
            </a:r>
            <a:r>
              <a:rPr lang="en-US" dirty="0"/>
              <a:t> model using Partial </a:t>
            </a:r>
            <a:r>
              <a:rPr lang="en-US" dirty="0" smtClean="0"/>
              <a:t>Least </a:t>
            </a:r>
            <a:r>
              <a:rPr lang="en-US" dirty="0"/>
              <a:t>Squares </a:t>
            </a:r>
            <a:r>
              <a:rPr lang="en-US" dirty="0" smtClean="0"/>
              <a:t>regression for </a:t>
            </a:r>
            <a:r>
              <a:rPr lang="en-US" dirty="0"/>
              <a:t>estimating annual PM</a:t>
            </a:r>
            <a:r>
              <a:rPr lang="en-US" baseline="-25000" dirty="0"/>
              <a:t>2.5</a:t>
            </a:r>
            <a:r>
              <a:rPr lang="en-US" dirty="0"/>
              <a:t> concentrations in</a:t>
            </a:r>
          </a:p>
          <a:p>
            <a:r>
              <a:rPr lang="en-US" dirty="0" smtClean="0"/>
              <a:t>epidemiology, </a:t>
            </a:r>
            <a:r>
              <a:rPr lang="en-US" i="1" dirty="0" smtClean="0"/>
              <a:t>Atmospheric Environment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09052"/>
            <a:ext cx="6170930" cy="440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79" y="33196"/>
            <a:ext cx="8229600" cy="1033604"/>
          </a:xfrm>
        </p:spPr>
        <p:txBody>
          <a:bodyPr/>
          <a:lstStyle/>
          <a:p>
            <a:r>
              <a:rPr lang="en-US" dirty="0" smtClean="0"/>
              <a:t>And within urban areas…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9957" y="5867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Clougherty et al., Intra-urban spatial variability in wintertime street-level concentrations of multiple combustion-related air pollutants: the New York City Community Air Survey (NYCCAS), </a:t>
            </a:r>
            <a:r>
              <a:rPr lang="en-US" i="1" dirty="0" smtClean="0"/>
              <a:t>J Expos </a:t>
            </a:r>
            <a:r>
              <a:rPr lang="en-US" i="1" dirty="0" err="1" smtClean="0"/>
              <a:t>Sci</a:t>
            </a:r>
            <a:r>
              <a:rPr lang="en-US" i="1" dirty="0" smtClean="0"/>
              <a:t> Environ </a:t>
            </a:r>
            <a:r>
              <a:rPr lang="en-US" i="1" dirty="0" err="1" smtClean="0"/>
              <a:t>Epidem</a:t>
            </a:r>
            <a:r>
              <a:rPr lang="en-US" i="1" dirty="0" smtClean="0"/>
              <a:t> </a:t>
            </a:r>
            <a:r>
              <a:rPr lang="en-US" dirty="0" smtClean="0"/>
              <a:t>2013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553" y="914400"/>
            <a:ext cx="4910138" cy="4866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2569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58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European Study of Cohorts </a:t>
            </a:r>
            <a:br>
              <a:rPr lang="en-US" dirty="0" smtClean="0"/>
            </a:br>
            <a:r>
              <a:rPr lang="en-US" dirty="0" smtClean="0"/>
              <a:t>for Air Pollution Effects (ESCAPE)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1150" y="1160930"/>
            <a:ext cx="5676900" cy="58192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623" y="6341435"/>
            <a:ext cx="3255546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795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641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Pollutant concentrations vary </a:t>
            </a:r>
            <a:br>
              <a:rPr lang="en-US" sz="3600" dirty="0" smtClean="0"/>
            </a:br>
            <a:r>
              <a:rPr lang="en-US" sz="3600" dirty="0" smtClean="0"/>
              <a:t>within and between European cities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59" y="1277471"/>
            <a:ext cx="8915400" cy="52054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193" y="6488936"/>
            <a:ext cx="3202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Cyrys</a:t>
            </a:r>
            <a:r>
              <a:rPr lang="en-US" dirty="0" smtClean="0"/>
              <a:t> et at, </a:t>
            </a:r>
            <a:r>
              <a:rPr lang="en-US" i="1" dirty="0" err="1" smtClean="0"/>
              <a:t>Atmos</a:t>
            </a:r>
            <a:r>
              <a:rPr lang="en-US" i="1" dirty="0" smtClean="0"/>
              <a:t> </a:t>
            </a:r>
            <a:r>
              <a:rPr lang="en-US" i="1" dirty="0" err="1" smtClean="0"/>
              <a:t>Env</a:t>
            </a:r>
            <a:r>
              <a:rPr lang="en-US" i="1" dirty="0" smtClean="0"/>
              <a:t> </a:t>
            </a:r>
            <a:r>
              <a:rPr lang="en-US" dirty="0" smtClean="0"/>
              <a:t>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803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Importantly, PM</a:t>
            </a:r>
            <a:r>
              <a:rPr lang="en-US" baseline="-25000" dirty="0" smtClean="0"/>
              <a:t>2.5</a:t>
            </a:r>
            <a:r>
              <a:rPr lang="en-US" dirty="0" smtClean="0"/>
              <a:t> composition also varies within cities…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147614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6488668"/>
            <a:ext cx="7848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http://www.nyc.gov/html/doh/downloads/pdf/eode/nyccas-ni-report0510.pdf</a:t>
            </a:r>
          </a:p>
        </p:txBody>
      </p:sp>
    </p:spTree>
    <p:extLst>
      <p:ext uri="{BB962C8B-B14F-4D97-AF65-F5344CB8AC3E}">
        <p14:creationId xmlns:p14="http://schemas.microsoft.com/office/powerpoint/2010/main" xmlns="" val="7044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239296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6248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Bell et al, 2009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And PM components can differently impact health.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1471" y="4121311"/>
            <a:ext cx="3319529" cy="2736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4088002"/>
            <a:ext cx="3357405" cy="2776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3000" y="1268642"/>
            <a:ext cx="3383958" cy="2789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1282021"/>
            <a:ext cx="3429000" cy="2826938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Chemical composition can vary </a:t>
            </a:r>
            <a:br>
              <a:rPr lang="en-US" dirty="0" smtClean="0"/>
            </a:br>
            <a:r>
              <a:rPr lang="en-US" dirty="0" smtClean="0"/>
              <a:t>even within small urban areas…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2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3925</TotalTime>
  <Words>502</Words>
  <Application>Microsoft Office PowerPoint</Application>
  <PresentationFormat>On-screen Show (4:3)</PresentationFormat>
  <Paragraphs>93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Intra-Urban Variation  in Air Pollution – Implications for Nutritional Interventions</vt:lpstr>
      <vt:lpstr>Motivation</vt:lpstr>
      <vt:lpstr>PM2.5 exposures vary across regions…</vt:lpstr>
      <vt:lpstr>And within urban areas…</vt:lpstr>
      <vt:lpstr>European Study of Cohorts  for Air Pollution Effects (ESCAPE)</vt:lpstr>
      <vt:lpstr>Pollutant concentrations vary  within and between European cities</vt:lpstr>
      <vt:lpstr>Importantly, PM2.5 composition also varies within cities…</vt:lpstr>
      <vt:lpstr>And PM components can differently impact health.</vt:lpstr>
      <vt:lpstr>Chemical composition can vary  even within small urban areas…</vt:lpstr>
      <vt:lpstr>Concentrations and composition can vary by time of day and season</vt:lpstr>
      <vt:lpstr>Slide 11</vt:lpstr>
      <vt:lpstr>Why does this matter for understanding air pollution health effects??…</vt:lpstr>
      <vt:lpstr>Slide 13</vt:lpstr>
      <vt:lpstr>Toxicological results suggest  stress-differing respiratory response to PM</vt:lpstr>
      <vt:lpstr>Possible implications  for nutritional interventions</vt:lpstr>
      <vt:lpstr>Acknowledgements</vt:lpstr>
      <vt:lpstr>Thank you very much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GIS-Based Assessment of Social and Environmental Exposures for Large Cohorts and Clinical Trials</dc:title>
  <dc:creator>defuser</dc:creator>
  <cp:lastModifiedBy>satyakeerthi-s</cp:lastModifiedBy>
  <cp:revision>109</cp:revision>
  <cp:lastPrinted>2013-12-19T00:29:27Z</cp:lastPrinted>
  <dcterms:created xsi:type="dcterms:W3CDTF">2013-12-18T04:42:48Z</dcterms:created>
  <dcterms:modified xsi:type="dcterms:W3CDTF">2014-10-15T14:35:29Z</dcterms:modified>
</cp:coreProperties>
</file>