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8"/>
  </p:notesMasterIdLst>
  <p:handoutMasterIdLst>
    <p:handoutMasterId r:id="rId29"/>
  </p:handoutMasterIdLst>
  <p:sldIdLst>
    <p:sldId id="256" r:id="rId2"/>
    <p:sldId id="296" r:id="rId3"/>
    <p:sldId id="297" r:id="rId4"/>
    <p:sldId id="298" r:id="rId5"/>
    <p:sldId id="279" r:id="rId6"/>
    <p:sldId id="280" r:id="rId7"/>
    <p:sldId id="276" r:id="rId8"/>
    <p:sldId id="277" r:id="rId9"/>
    <p:sldId id="278" r:id="rId10"/>
    <p:sldId id="281" r:id="rId11"/>
    <p:sldId id="282" r:id="rId12"/>
    <p:sldId id="283" r:id="rId13"/>
    <p:sldId id="284" r:id="rId14"/>
    <p:sldId id="285" r:id="rId15"/>
    <p:sldId id="300" r:id="rId16"/>
    <p:sldId id="301" r:id="rId17"/>
    <p:sldId id="286" r:id="rId18"/>
    <p:sldId id="287" r:id="rId19"/>
    <p:sldId id="288" r:id="rId20"/>
    <p:sldId id="289" r:id="rId21"/>
    <p:sldId id="290" r:id="rId22"/>
    <p:sldId id="299" r:id="rId23"/>
    <p:sldId id="291" r:id="rId24"/>
    <p:sldId id="292" r:id="rId25"/>
    <p:sldId id="265" r:id="rId26"/>
    <p:sldId id="266" r:id="rId2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3A1C"/>
    <a:srgbClr val="F2F21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554" autoAdjust="0"/>
  </p:normalViewPr>
  <p:slideViewPr>
    <p:cSldViewPr>
      <p:cViewPr>
        <p:scale>
          <a:sx n="70" d="100"/>
          <a:sy n="70" d="100"/>
        </p:scale>
        <p:origin x="-516" y="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4733ED-3823-4E28-9E90-38E82022C43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zh-TW" altLang="en-US"/>
        </a:p>
      </dgm:t>
    </dgm:pt>
    <dgm:pt modelId="{CA07A841-3330-479D-83D9-8A8D47C9DB65}">
      <dgm:prSet phldrT="[文字]" custT="1"/>
      <dgm:spPr>
        <a:solidFill>
          <a:srgbClr val="00B050"/>
        </a:solidFill>
      </dgm:spPr>
      <dgm:t>
        <a:bodyPr/>
        <a:lstStyle/>
        <a:p>
          <a:endParaRPr lang="en-US" sz="1800" b="1" dirty="0" smtClean="0">
            <a:solidFill>
              <a:schemeClr val="tx1"/>
            </a:solidFill>
          </a:endParaRPr>
        </a:p>
        <a:p>
          <a:r>
            <a:rPr lang="en-US" sz="3200" b="1" dirty="0" smtClean="0">
              <a:solidFill>
                <a:schemeClr val="tx1"/>
              </a:solidFill>
            </a:rPr>
            <a:t>Heterogeneity</a:t>
          </a:r>
        </a:p>
        <a:p>
          <a:r>
            <a:rPr lang="en-US" sz="3200" b="1" dirty="0" smtClean="0">
              <a:solidFill>
                <a:schemeClr val="tx1"/>
              </a:solidFill>
            </a:rPr>
            <a:t>/target therapy</a:t>
          </a:r>
        </a:p>
        <a:p>
          <a:endParaRPr lang="zh-TW" altLang="en-US" sz="3200" dirty="0">
            <a:solidFill>
              <a:schemeClr val="tx1"/>
            </a:solidFill>
          </a:endParaRPr>
        </a:p>
      </dgm:t>
    </dgm:pt>
    <dgm:pt modelId="{944AF074-C5B3-438D-AB6B-43EA7115FB00}" type="parTrans" cxnId="{3AFBBEDE-A213-446B-B4ED-F07F09A4FDE6}">
      <dgm:prSet/>
      <dgm:spPr/>
      <dgm:t>
        <a:bodyPr/>
        <a:lstStyle/>
        <a:p>
          <a:endParaRPr lang="zh-TW" altLang="en-US"/>
        </a:p>
      </dgm:t>
    </dgm:pt>
    <dgm:pt modelId="{C51DE7E9-BCE9-4E25-BC1A-46B2AF96A3DC}" type="sibTrans" cxnId="{3AFBBEDE-A213-446B-B4ED-F07F09A4FDE6}">
      <dgm:prSet/>
      <dgm:spPr/>
      <dgm:t>
        <a:bodyPr/>
        <a:lstStyle/>
        <a:p>
          <a:endParaRPr lang="zh-TW" altLang="en-US"/>
        </a:p>
      </dgm:t>
    </dgm:pt>
    <dgm:pt modelId="{14D5819F-82E2-448C-83F4-ECF4E0EDBF36}">
      <dgm:prSet phldrT="[文字]" custT="1"/>
      <dgm:spPr>
        <a:solidFill>
          <a:srgbClr val="F2F21A"/>
        </a:solidFill>
      </dgm:spPr>
      <dgm:t>
        <a:bodyPr/>
        <a:lstStyle/>
        <a:p>
          <a:r>
            <a:rPr lang="en-US" altLang="zh-TW" sz="3200" dirty="0" smtClean="0">
              <a:solidFill>
                <a:schemeClr val="tx1"/>
              </a:solidFill>
            </a:rPr>
            <a:t>Nutrient requirement</a:t>
          </a:r>
          <a:endParaRPr lang="zh-TW" altLang="en-US" sz="3200" dirty="0">
            <a:solidFill>
              <a:schemeClr val="tx1"/>
            </a:solidFill>
          </a:endParaRPr>
        </a:p>
      </dgm:t>
    </dgm:pt>
    <dgm:pt modelId="{DB324FBA-64D4-49EB-A10D-97B1B273A5E4}" type="parTrans" cxnId="{06DF4B4D-8641-4408-967F-EB1F7F227D54}">
      <dgm:prSet/>
      <dgm:spPr/>
      <dgm:t>
        <a:bodyPr/>
        <a:lstStyle/>
        <a:p>
          <a:endParaRPr lang="zh-TW" altLang="en-US"/>
        </a:p>
      </dgm:t>
    </dgm:pt>
    <dgm:pt modelId="{597850E7-6865-4DDC-B6DC-DE1A36604AB1}" type="sibTrans" cxnId="{06DF4B4D-8641-4408-967F-EB1F7F227D54}">
      <dgm:prSet/>
      <dgm:spPr/>
      <dgm:t>
        <a:bodyPr/>
        <a:lstStyle/>
        <a:p>
          <a:endParaRPr lang="zh-TW" altLang="en-US"/>
        </a:p>
      </dgm:t>
    </dgm:pt>
    <dgm:pt modelId="{6D1DC028-8DD6-4E30-B5A4-553072D7D872}">
      <dgm:prSet phldrT="[文字]" custT="1"/>
      <dgm:spPr>
        <a:solidFill>
          <a:srgbClr val="0070C0"/>
        </a:solidFill>
      </dgm:spPr>
      <dgm:t>
        <a:bodyPr/>
        <a:lstStyle/>
        <a:p>
          <a:r>
            <a:rPr lang="en-US" altLang="zh-TW" sz="3200" dirty="0" smtClean="0"/>
            <a:t>microenvironment</a:t>
          </a:r>
          <a:endParaRPr lang="zh-TW" altLang="en-US" sz="3200" dirty="0"/>
        </a:p>
      </dgm:t>
    </dgm:pt>
    <dgm:pt modelId="{384F139E-05DC-49D3-9311-0C27D709270A}" type="parTrans" cxnId="{513041E2-B01A-4DC4-837C-75ED9265EE82}">
      <dgm:prSet/>
      <dgm:spPr/>
      <dgm:t>
        <a:bodyPr/>
        <a:lstStyle/>
        <a:p>
          <a:endParaRPr lang="zh-TW" altLang="en-US"/>
        </a:p>
      </dgm:t>
    </dgm:pt>
    <dgm:pt modelId="{29DCBA2F-B7BD-4A13-9B05-4D3523C28088}" type="sibTrans" cxnId="{513041E2-B01A-4DC4-837C-75ED9265EE82}">
      <dgm:prSet/>
      <dgm:spPr/>
      <dgm:t>
        <a:bodyPr/>
        <a:lstStyle/>
        <a:p>
          <a:endParaRPr lang="zh-TW" altLang="en-US"/>
        </a:p>
      </dgm:t>
    </dgm:pt>
    <dgm:pt modelId="{6480EE2D-3893-4B2A-A9C5-D784B05B29D9}" type="pres">
      <dgm:prSet presAssocID="{BB4733ED-3823-4E28-9E90-38E82022C436}" presName="cycle" presStyleCnt="0">
        <dgm:presLayoutVars>
          <dgm:chMax val="1"/>
          <dgm:dir/>
          <dgm:animLvl val="ctr"/>
          <dgm:resizeHandles val="exact"/>
        </dgm:presLayoutVars>
      </dgm:prSet>
      <dgm:spPr/>
      <dgm:t>
        <a:bodyPr/>
        <a:lstStyle/>
        <a:p>
          <a:endParaRPr lang="zh-TW" altLang="en-US"/>
        </a:p>
      </dgm:t>
    </dgm:pt>
    <dgm:pt modelId="{18216288-36FA-4B4B-95D9-0C87A4F5335D}" type="pres">
      <dgm:prSet presAssocID="{CA07A841-3330-479D-83D9-8A8D47C9DB65}" presName="centerShape" presStyleLbl="node0" presStyleIdx="0" presStyleCnt="1" custScaleX="143522" custLinFactNeighborY="226"/>
      <dgm:spPr/>
      <dgm:t>
        <a:bodyPr/>
        <a:lstStyle/>
        <a:p>
          <a:endParaRPr lang="zh-TW" altLang="en-US"/>
        </a:p>
      </dgm:t>
    </dgm:pt>
    <dgm:pt modelId="{A965F3F2-AF64-4E7E-956D-09CEDF79920E}" type="pres">
      <dgm:prSet presAssocID="{DB324FBA-64D4-49EB-A10D-97B1B273A5E4}" presName="parTrans" presStyleLbl="bgSibTrans2D1" presStyleIdx="0" presStyleCnt="2"/>
      <dgm:spPr/>
      <dgm:t>
        <a:bodyPr/>
        <a:lstStyle/>
        <a:p>
          <a:endParaRPr lang="zh-TW" altLang="en-US"/>
        </a:p>
      </dgm:t>
    </dgm:pt>
    <dgm:pt modelId="{230CCF2F-8AC3-495E-B1D9-6F47DAC524CC}" type="pres">
      <dgm:prSet presAssocID="{14D5819F-82E2-448C-83F4-ECF4E0EDBF36}" presName="node" presStyleLbl="node1" presStyleIdx="0" presStyleCnt="2" custRadScaleRad="107298" custRadScaleInc="15828">
        <dgm:presLayoutVars>
          <dgm:bulletEnabled val="1"/>
        </dgm:presLayoutVars>
      </dgm:prSet>
      <dgm:spPr/>
      <dgm:t>
        <a:bodyPr/>
        <a:lstStyle/>
        <a:p>
          <a:endParaRPr lang="zh-TW" altLang="en-US"/>
        </a:p>
      </dgm:t>
    </dgm:pt>
    <dgm:pt modelId="{7AB12A06-B21A-4BE3-A7CC-7840179B41A7}" type="pres">
      <dgm:prSet presAssocID="{384F139E-05DC-49D3-9311-0C27D709270A}" presName="parTrans" presStyleLbl="bgSibTrans2D1" presStyleIdx="1" presStyleCnt="2"/>
      <dgm:spPr/>
      <dgm:t>
        <a:bodyPr/>
        <a:lstStyle/>
        <a:p>
          <a:endParaRPr lang="zh-TW" altLang="en-US"/>
        </a:p>
      </dgm:t>
    </dgm:pt>
    <dgm:pt modelId="{53315785-FC71-4C58-8665-862DE665BABC}" type="pres">
      <dgm:prSet presAssocID="{6D1DC028-8DD6-4E30-B5A4-553072D7D872}" presName="node" presStyleLbl="node1" presStyleIdx="1" presStyleCnt="2" custRadScaleRad="110231" custRadScaleInc="-15635">
        <dgm:presLayoutVars>
          <dgm:bulletEnabled val="1"/>
        </dgm:presLayoutVars>
      </dgm:prSet>
      <dgm:spPr/>
      <dgm:t>
        <a:bodyPr/>
        <a:lstStyle/>
        <a:p>
          <a:endParaRPr lang="zh-TW" altLang="en-US"/>
        </a:p>
      </dgm:t>
    </dgm:pt>
  </dgm:ptLst>
  <dgm:cxnLst>
    <dgm:cxn modelId="{5A031497-E7D8-4706-8D24-D93DBB4D3880}" type="presOf" srcId="{BB4733ED-3823-4E28-9E90-38E82022C436}" destId="{6480EE2D-3893-4B2A-A9C5-D784B05B29D9}" srcOrd="0" destOrd="0" presId="urn:microsoft.com/office/officeart/2005/8/layout/radial4"/>
    <dgm:cxn modelId="{7CA5FD01-22FD-433D-A2A8-85140BA9C685}" type="presOf" srcId="{CA07A841-3330-479D-83D9-8A8D47C9DB65}" destId="{18216288-36FA-4B4B-95D9-0C87A4F5335D}" srcOrd="0" destOrd="0" presId="urn:microsoft.com/office/officeart/2005/8/layout/radial4"/>
    <dgm:cxn modelId="{513041E2-B01A-4DC4-837C-75ED9265EE82}" srcId="{CA07A841-3330-479D-83D9-8A8D47C9DB65}" destId="{6D1DC028-8DD6-4E30-B5A4-553072D7D872}" srcOrd="1" destOrd="0" parTransId="{384F139E-05DC-49D3-9311-0C27D709270A}" sibTransId="{29DCBA2F-B7BD-4A13-9B05-4D3523C28088}"/>
    <dgm:cxn modelId="{7B86EBF7-4080-415B-AC96-221277F119A0}" type="presOf" srcId="{384F139E-05DC-49D3-9311-0C27D709270A}" destId="{7AB12A06-B21A-4BE3-A7CC-7840179B41A7}" srcOrd="0" destOrd="0" presId="urn:microsoft.com/office/officeart/2005/8/layout/radial4"/>
    <dgm:cxn modelId="{C315FF74-6A4A-4FD0-A73E-312F2AE183F4}" type="presOf" srcId="{14D5819F-82E2-448C-83F4-ECF4E0EDBF36}" destId="{230CCF2F-8AC3-495E-B1D9-6F47DAC524CC}" srcOrd="0" destOrd="0" presId="urn:microsoft.com/office/officeart/2005/8/layout/radial4"/>
    <dgm:cxn modelId="{06DF4B4D-8641-4408-967F-EB1F7F227D54}" srcId="{CA07A841-3330-479D-83D9-8A8D47C9DB65}" destId="{14D5819F-82E2-448C-83F4-ECF4E0EDBF36}" srcOrd="0" destOrd="0" parTransId="{DB324FBA-64D4-49EB-A10D-97B1B273A5E4}" sibTransId="{597850E7-6865-4DDC-B6DC-DE1A36604AB1}"/>
    <dgm:cxn modelId="{A4800FFB-730E-4873-AD16-8A7257BB5531}" type="presOf" srcId="{DB324FBA-64D4-49EB-A10D-97B1B273A5E4}" destId="{A965F3F2-AF64-4E7E-956D-09CEDF79920E}" srcOrd="0" destOrd="0" presId="urn:microsoft.com/office/officeart/2005/8/layout/radial4"/>
    <dgm:cxn modelId="{3AFBBEDE-A213-446B-B4ED-F07F09A4FDE6}" srcId="{BB4733ED-3823-4E28-9E90-38E82022C436}" destId="{CA07A841-3330-479D-83D9-8A8D47C9DB65}" srcOrd="0" destOrd="0" parTransId="{944AF074-C5B3-438D-AB6B-43EA7115FB00}" sibTransId="{C51DE7E9-BCE9-4E25-BC1A-46B2AF96A3DC}"/>
    <dgm:cxn modelId="{2780C8FD-28F8-4875-A830-662800C1D5DC}" type="presOf" srcId="{6D1DC028-8DD6-4E30-B5A4-553072D7D872}" destId="{53315785-FC71-4C58-8665-862DE665BABC}" srcOrd="0" destOrd="0" presId="urn:microsoft.com/office/officeart/2005/8/layout/radial4"/>
    <dgm:cxn modelId="{8B33B525-5BBE-4879-9ADE-4EA35EE1907F}" type="presParOf" srcId="{6480EE2D-3893-4B2A-A9C5-D784B05B29D9}" destId="{18216288-36FA-4B4B-95D9-0C87A4F5335D}" srcOrd="0" destOrd="0" presId="urn:microsoft.com/office/officeart/2005/8/layout/radial4"/>
    <dgm:cxn modelId="{D0E86EEC-05AA-4B4E-B322-6E9FB3D8C039}" type="presParOf" srcId="{6480EE2D-3893-4B2A-A9C5-D784B05B29D9}" destId="{A965F3F2-AF64-4E7E-956D-09CEDF79920E}" srcOrd="1" destOrd="0" presId="urn:microsoft.com/office/officeart/2005/8/layout/radial4"/>
    <dgm:cxn modelId="{9FD0D99C-5DA6-4775-9672-A272215435CD}" type="presParOf" srcId="{6480EE2D-3893-4B2A-A9C5-D784B05B29D9}" destId="{230CCF2F-8AC3-495E-B1D9-6F47DAC524CC}" srcOrd="2" destOrd="0" presId="urn:microsoft.com/office/officeart/2005/8/layout/radial4"/>
    <dgm:cxn modelId="{E2C6A14F-5C49-44A5-947C-AACE4C4844B0}" type="presParOf" srcId="{6480EE2D-3893-4B2A-A9C5-D784B05B29D9}" destId="{7AB12A06-B21A-4BE3-A7CC-7840179B41A7}" srcOrd="3" destOrd="0" presId="urn:microsoft.com/office/officeart/2005/8/layout/radial4"/>
    <dgm:cxn modelId="{EECCE8C0-B204-4FB2-8CEF-CD545C5D3879}" type="presParOf" srcId="{6480EE2D-3893-4B2A-A9C5-D784B05B29D9}" destId="{53315785-FC71-4C58-8665-862DE665BABC}" srcOrd="4"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216288-36FA-4B4B-95D9-0C87A4F5335D}">
      <dsp:nvSpPr>
        <dsp:cNvPr id="0" name=""/>
        <dsp:cNvSpPr/>
      </dsp:nvSpPr>
      <dsp:spPr>
        <a:xfrm>
          <a:off x="2304256" y="2618133"/>
          <a:ext cx="3816422" cy="265912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b="1" kern="1200" dirty="0" smtClean="0">
            <a:solidFill>
              <a:schemeClr val="tx1"/>
            </a:solidFill>
          </a:endParaRPr>
        </a:p>
        <a:p>
          <a:pPr lvl="0" algn="ctr" defTabSz="800100">
            <a:lnSpc>
              <a:spcPct val="90000"/>
            </a:lnSpc>
            <a:spcBef>
              <a:spcPct val="0"/>
            </a:spcBef>
            <a:spcAft>
              <a:spcPct val="35000"/>
            </a:spcAft>
          </a:pPr>
          <a:r>
            <a:rPr lang="en-US" sz="3200" b="1" kern="1200" dirty="0" smtClean="0">
              <a:solidFill>
                <a:schemeClr val="tx1"/>
              </a:solidFill>
            </a:rPr>
            <a:t>Heterogeneity</a:t>
          </a:r>
        </a:p>
        <a:p>
          <a:pPr lvl="0" algn="ctr" defTabSz="800100">
            <a:lnSpc>
              <a:spcPct val="90000"/>
            </a:lnSpc>
            <a:spcBef>
              <a:spcPct val="0"/>
            </a:spcBef>
            <a:spcAft>
              <a:spcPct val="35000"/>
            </a:spcAft>
          </a:pPr>
          <a:r>
            <a:rPr lang="en-US" sz="3200" b="1" kern="1200" dirty="0" smtClean="0">
              <a:solidFill>
                <a:schemeClr val="tx1"/>
              </a:solidFill>
            </a:rPr>
            <a:t>/target therapy</a:t>
          </a:r>
        </a:p>
        <a:p>
          <a:pPr lvl="0" algn="ctr" defTabSz="800100">
            <a:lnSpc>
              <a:spcPct val="90000"/>
            </a:lnSpc>
            <a:spcBef>
              <a:spcPct val="0"/>
            </a:spcBef>
            <a:spcAft>
              <a:spcPct val="35000"/>
            </a:spcAft>
          </a:pPr>
          <a:endParaRPr lang="zh-TW" altLang="en-US" sz="3200" kern="1200" dirty="0">
            <a:solidFill>
              <a:schemeClr val="tx1"/>
            </a:solidFill>
          </a:endParaRPr>
        </a:p>
      </dsp:txBody>
      <dsp:txXfrm>
        <a:off x="2304256" y="2618133"/>
        <a:ext cx="3816422" cy="2659120"/>
      </dsp:txXfrm>
    </dsp:sp>
    <dsp:sp modelId="{A965F3F2-AF64-4E7E-956D-09CEDF79920E}">
      <dsp:nvSpPr>
        <dsp:cNvPr id="0" name=""/>
        <dsp:cNvSpPr/>
      </dsp:nvSpPr>
      <dsp:spPr>
        <a:xfrm rot="13764121">
          <a:off x="1304868" y="1480012"/>
          <a:ext cx="2234894" cy="7578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0CCF2F-8AC3-495E-B1D9-6F47DAC524CC}">
      <dsp:nvSpPr>
        <dsp:cNvPr id="0" name=""/>
        <dsp:cNvSpPr/>
      </dsp:nvSpPr>
      <dsp:spPr>
        <a:xfrm>
          <a:off x="432057" y="0"/>
          <a:ext cx="2526164" cy="2020931"/>
        </a:xfrm>
        <a:prstGeom prst="roundRect">
          <a:avLst>
            <a:gd name="adj" fmla="val 10000"/>
          </a:avLst>
        </a:prstGeom>
        <a:solidFill>
          <a:srgbClr val="F2F21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altLang="zh-TW" sz="3200" kern="1200" dirty="0" smtClean="0">
              <a:solidFill>
                <a:schemeClr val="tx1"/>
              </a:solidFill>
            </a:rPr>
            <a:t>Nutrient requirement</a:t>
          </a:r>
          <a:endParaRPr lang="zh-TW" altLang="en-US" sz="3200" kern="1200" dirty="0">
            <a:solidFill>
              <a:schemeClr val="tx1"/>
            </a:solidFill>
          </a:endParaRPr>
        </a:p>
      </dsp:txBody>
      <dsp:txXfrm>
        <a:off x="432057" y="0"/>
        <a:ext cx="2526164" cy="2020931"/>
      </dsp:txXfrm>
    </dsp:sp>
    <dsp:sp modelId="{7AB12A06-B21A-4BE3-A7CC-7840179B41A7}">
      <dsp:nvSpPr>
        <dsp:cNvPr id="0" name=""/>
        <dsp:cNvSpPr/>
      </dsp:nvSpPr>
      <dsp:spPr>
        <a:xfrm rot="18687757">
          <a:off x="4916035" y="1484413"/>
          <a:ext cx="2276183" cy="7578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315785-FC71-4C58-8665-862DE665BABC}">
      <dsp:nvSpPr>
        <dsp:cNvPr id="0" name=""/>
        <dsp:cNvSpPr/>
      </dsp:nvSpPr>
      <dsp:spPr>
        <a:xfrm>
          <a:off x="5544611" y="0"/>
          <a:ext cx="2526164" cy="2020931"/>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altLang="zh-TW" sz="3200" kern="1200" dirty="0" smtClean="0"/>
            <a:t>microenvironment</a:t>
          </a:r>
          <a:endParaRPr lang="zh-TW" altLang="en-US" sz="3200" kern="1200" dirty="0"/>
        </a:p>
      </dsp:txBody>
      <dsp:txXfrm>
        <a:off x="5544611" y="0"/>
        <a:ext cx="2526164" cy="202093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CCECB-A427-4F76-BDEC-2781DA055AD5}" type="datetimeFigureOut">
              <a:rPr lang="zh-TW" altLang="en-US" smtClean="0"/>
              <a:pPr/>
              <a:t>2014/11/3</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4E75B0-CEF8-4F0C-B3A2-A6EA9B7B60BD}"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A1D73B-A7BF-47D9-928B-45BD386E14B3}" type="datetimeFigureOut">
              <a:rPr lang="zh-TW" altLang="en-US" smtClean="0"/>
              <a:pPr/>
              <a:t>2014/11/3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90D242-2697-485B-91C5-6FB5D81AAF9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It</a:t>
            </a:r>
            <a:r>
              <a:rPr lang="en-US" altLang="zh-TW" baseline="0" dirty="0" smtClean="0"/>
              <a:t> is my honor to present my recent works to all of you. I am </a:t>
            </a:r>
            <a:r>
              <a:rPr lang="en-US" altLang="zh-TW" baseline="0" dirty="0" err="1" smtClean="0"/>
              <a:t>Hsiu</a:t>
            </a:r>
            <a:r>
              <a:rPr lang="en-US" altLang="zh-TW" baseline="0" dirty="0" smtClean="0"/>
              <a:t>-Ni Kung, from Taiwan. The topic I am going to discuss with you today is “ Use specific response toward environment as a selective marker for therapy in breast cancer cells” </a:t>
            </a:r>
            <a:endParaRPr lang="zh-TW" altLang="en-US" dirty="0"/>
          </a:p>
        </p:txBody>
      </p:sp>
      <p:sp>
        <p:nvSpPr>
          <p:cNvPr id="4" name="投影片編號版面配置區 3"/>
          <p:cNvSpPr>
            <a:spLocks noGrp="1"/>
          </p:cNvSpPr>
          <p:nvPr>
            <p:ph type="sldNum" sz="quarter" idx="10"/>
          </p:nvPr>
        </p:nvSpPr>
        <p:spPr/>
        <p:txBody>
          <a:bodyPr/>
          <a:lstStyle/>
          <a:p>
            <a:fld id="{5F90D242-2697-485B-91C5-6FB5D81AAF9F}" type="slidenum">
              <a:rPr lang="zh-TW" altLang="en-US" smtClean="0"/>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a:lstStyle/>
          <a:p>
            <a:fld id="{B9F05CEB-A702-4D4C-BC75-56C3F0E3FAD2}" type="slidenum">
              <a:rPr lang="en-US" altLang="zh-TW"/>
              <a:pPr/>
              <a:t>10</a:t>
            </a:fld>
            <a:endParaRPr lang="en-US" altLang="zh-TW"/>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TW" dirty="0" smtClean="0"/>
              <a:t>First of all, we use microarray to get the signature  of each non-genetic</a:t>
            </a:r>
            <a:r>
              <a:rPr lang="en-US" altLang="zh-TW" baseline="0" dirty="0" smtClean="0"/>
              <a:t> stress, and integrate them into the pathway analysis of 1143 breast tumors. </a:t>
            </a:r>
            <a:endParaRPr lang="zh-TW" altLang="zh-TW"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TW" dirty="0" smtClean="0"/>
              <a:t>And we find that except the original basal and luminal type of tumors, one subgroup “HER2 subtype” is distinguished</a:t>
            </a:r>
            <a:r>
              <a:rPr lang="en-US" altLang="zh-TW" baseline="0" dirty="0" smtClean="0"/>
              <a:t> from others from the pathway analysis. </a:t>
            </a:r>
          </a:p>
          <a:p>
            <a:pPr>
              <a:spcBef>
                <a:spcPct val="0"/>
              </a:spcBef>
            </a:pPr>
            <a:r>
              <a:rPr lang="en-US" altLang="zh-TW" baseline="0" dirty="0" smtClean="0"/>
              <a:t>And from the non-genetic analysis, the HER2 subtype can be separated into  two subgroups, we named them subgroup 7 and 10. </a:t>
            </a:r>
            <a:endParaRPr lang="en-US" altLang="zh-TW" dirty="0" smtClean="0"/>
          </a:p>
        </p:txBody>
      </p:sp>
      <p:sp>
        <p:nvSpPr>
          <p:cNvPr id="43012" name="Slide Number Placeholder 3"/>
          <p:cNvSpPr>
            <a:spLocks noGrp="1"/>
          </p:cNvSpPr>
          <p:nvPr>
            <p:ph type="sldNum" sz="quarter" idx="5"/>
          </p:nvPr>
        </p:nvSpPr>
        <p:spPr bwMode="auto">
          <a:noFill/>
          <a:ln>
            <a:miter lim="800000"/>
            <a:headEnd/>
            <a:tailEnd/>
          </a:ln>
        </p:spPr>
        <p:txBody>
          <a:bodyPr/>
          <a:lstStyle/>
          <a:p>
            <a:fld id="{5853C5EF-90CF-45FB-BD96-A9CC36D076F2}" type="slidenum">
              <a:rPr lang="en-US" altLang="zh-TW"/>
              <a:pPr/>
              <a:t>11</a:t>
            </a:fld>
            <a:endParaRPr lang="en-US"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These</a:t>
            </a:r>
            <a:r>
              <a:rPr lang="en-US" altLang="zh-TW" baseline="0" dirty="0" smtClean="0"/>
              <a:t> two subgroups are dramatically in the response to hypoxia, glucose deprivation and acidosis. We first focused on hypoxia. Take all the hypoxia-induced genes out, the expression of them in subgroup 7 are much higher in subgroup 10. Even the hypoxia-indicator genes, HIF1a and HIF2a. </a:t>
            </a:r>
            <a:endParaRPr lang="zh-TW" altLang="en-US" dirty="0"/>
          </a:p>
        </p:txBody>
      </p:sp>
      <p:sp>
        <p:nvSpPr>
          <p:cNvPr id="4" name="投影片編號版面配置區 3"/>
          <p:cNvSpPr>
            <a:spLocks noGrp="1"/>
          </p:cNvSpPr>
          <p:nvPr>
            <p:ph type="sldNum" sz="quarter" idx="10"/>
          </p:nvPr>
        </p:nvSpPr>
        <p:spPr/>
        <p:txBody>
          <a:bodyPr/>
          <a:lstStyle/>
          <a:p>
            <a:fld id="{5F90D242-2697-485B-91C5-6FB5D81AAF9F}" type="slidenum">
              <a:rPr lang="zh-TW" altLang="en-US" smtClean="0"/>
              <a:pPr/>
              <a:t>12</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From the hypoxic response of the two groups, and a </a:t>
            </a:r>
            <a:r>
              <a:rPr lang="en-US" altLang="zh-TW" baseline="0" dirty="0" smtClean="0"/>
              <a:t>report also mentioned that basal type breast cancer has higher hypoxic response than luminal type. W</a:t>
            </a:r>
            <a:r>
              <a:rPr lang="en-US" altLang="zh-TW" dirty="0" smtClean="0"/>
              <a:t>e then set a hypothesis that the difference of these two subgroups maybe</a:t>
            </a:r>
            <a:r>
              <a:rPr lang="en-US" altLang="zh-TW" baseline="0" dirty="0" smtClean="0"/>
              <a:t> the same as the difference between basal and luminal types of breast tumor. So we check the expression of GATA3, a key luminal regulator gene, and found that GATA3 level is higher in subgroup 10. And we also use the training set of basal and luminal type to fit in subgroup 7 and 10. The basal type is set as one, and luminal type is set as 0. We can see that subgroup 7 is much attend to basal type and subgroup 10 is much like luminal type from the chart.  </a:t>
            </a:r>
            <a:endParaRPr lang="zh-TW" altLang="en-US" dirty="0"/>
          </a:p>
        </p:txBody>
      </p:sp>
      <p:sp>
        <p:nvSpPr>
          <p:cNvPr id="4" name="投影片編號版面配置區 3"/>
          <p:cNvSpPr>
            <a:spLocks noGrp="1"/>
          </p:cNvSpPr>
          <p:nvPr>
            <p:ph type="sldNum" sz="quarter" idx="10"/>
          </p:nvPr>
        </p:nvSpPr>
        <p:spPr/>
        <p:txBody>
          <a:bodyPr/>
          <a:lstStyle/>
          <a:p>
            <a:fld id="{5F90D242-2697-485B-91C5-6FB5D81AAF9F}" type="slidenum">
              <a:rPr lang="zh-TW" altLang="en-US" smtClean="0"/>
              <a:pPr/>
              <a:t>13</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TW" dirty="0" smtClean="0"/>
              <a:t>We us two breast cancer cell lines to present subgroup 7 and 10 to see if the sensitivity</a:t>
            </a:r>
            <a:r>
              <a:rPr lang="en-US" altLang="zh-TW" baseline="0" dirty="0" smtClean="0"/>
              <a:t> of Her2 inhibitor since both of these groups are HER2 positive. </a:t>
            </a:r>
          </a:p>
          <a:p>
            <a:pPr>
              <a:spcBef>
                <a:spcPct val="0"/>
              </a:spcBef>
            </a:pPr>
            <a:r>
              <a:rPr lang="en-US" altLang="zh-TW" baseline="0" dirty="0" smtClean="0"/>
              <a:t>The survival rates of these two subgroups are different, subgroup 10 is higher than subgroup 7. </a:t>
            </a:r>
          </a:p>
          <a:p>
            <a:pPr>
              <a:spcBef>
                <a:spcPct val="0"/>
              </a:spcBef>
            </a:pPr>
            <a:endParaRPr lang="en-US" altLang="zh-TW" baseline="0" dirty="0" smtClean="0"/>
          </a:p>
        </p:txBody>
      </p:sp>
      <p:sp>
        <p:nvSpPr>
          <p:cNvPr id="47108" name="Slide Number Placeholder 3"/>
          <p:cNvSpPr>
            <a:spLocks noGrp="1"/>
          </p:cNvSpPr>
          <p:nvPr>
            <p:ph type="sldNum" sz="quarter" idx="5"/>
          </p:nvPr>
        </p:nvSpPr>
        <p:spPr bwMode="auto">
          <a:noFill/>
          <a:ln>
            <a:miter lim="800000"/>
            <a:headEnd/>
            <a:tailEnd/>
          </a:ln>
        </p:spPr>
        <p:txBody>
          <a:bodyPr/>
          <a:lstStyle/>
          <a:p>
            <a:fld id="{17355901-7F9E-43B6-9ED3-02F2DD077883}" type="slidenum">
              <a:rPr lang="en-US" altLang="zh-TW"/>
              <a:pPr/>
              <a:t>14</a:t>
            </a:fld>
            <a:endParaRPr lang="en-US"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baseline="0" dirty="0" smtClean="0"/>
              <a:t>From the data shown above, we can use the environmental stress response to predict the response to clinical drugs to avoid the repeated trying trial for patients.</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5F90D242-2697-485B-91C5-6FB5D81AAF9F}" type="slidenum">
              <a:rPr lang="zh-TW" altLang="en-US" smtClean="0"/>
              <a:pPr/>
              <a:t>15</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Then</a:t>
            </a:r>
            <a:r>
              <a:rPr lang="en-US" altLang="zh-TW" baseline="0" dirty="0" smtClean="0"/>
              <a:t> we are moving to the second part, the glutamine requirement.</a:t>
            </a:r>
            <a:endParaRPr lang="zh-TW" altLang="en-US" dirty="0"/>
          </a:p>
        </p:txBody>
      </p:sp>
      <p:sp>
        <p:nvSpPr>
          <p:cNvPr id="4" name="投影片編號版面配置區 3"/>
          <p:cNvSpPr>
            <a:spLocks noGrp="1"/>
          </p:cNvSpPr>
          <p:nvPr>
            <p:ph type="sldNum" sz="quarter" idx="10"/>
          </p:nvPr>
        </p:nvSpPr>
        <p:spPr/>
        <p:txBody>
          <a:bodyPr/>
          <a:lstStyle/>
          <a:p>
            <a:fld id="{5F90D242-2697-485B-91C5-6FB5D81AAF9F}" type="slidenum">
              <a:rPr lang="zh-TW" altLang="en-US" smtClean="0"/>
              <a:pPr/>
              <a:t>16</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i="0" dirty="0" smtClean="0"/>
              <a:t>Tumor cells tend to uptake more nutrients to get</a:t>
            </a:r>
            <a:r>
              <a:rPr lang="en-US" altLang="zh-TW" i="0" baseline="0" dirty="0" smtClean="0"/>
              <a:t> more energy for the rapid growth of tumor.  The two main energy resource for tumor cells are glucose and glutamine.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i="0" baseline="0" dirty="0" smtClean="0"/>
              <a:t>We pay attention to the glutamine requirement. Dose the sensitivity to glutamine deprivation can be a  marker or even a targeting treatment for breast tumor?</a:t>
            </a:r>
            <a:endParaRPr lang="en-US" altLang="zh-TW"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i="0" dirty="0" smtClean="0"/>
              <a:t>In</a:t>
            </a:r>
            <a:r>
              <a:rPr lang="zh-TW" altLang="en-US" i="0" dirty="0" smtClean="0"/>
              <a:t> </a:t>
            </a:r>
            <a:r>
              <a:rPr lang="en-US" altLang="zh-TW" i="0" dirty="0" smtClean="0"/>
              <a:t>the</a:t>
            </a:r>
            <a:r>
              <a:rPr lang="zh-TW" altLang="en-US" i="0" dirty="0" smtClean="0"/>
              <a:t> </a:t>
            </a:r>
            <a:r>
              <a:rPr lang="en-US" altLang="zh-TW" i="0" dirty="0" smtClean="0"/>
              <a:t>beginning,</a:t>
            </a:r>
            <a:r>
              <a:rPr lang="zh-TW" altLang="en-US" i="0" dirty="0" smtClean="0"/>
              <a:t> </a:t>
            </a:r>
            <a:r>
              <a:rPr lang="en-US" altLang="zh-TW" i="0" dirty="0" smtClean="0"/>
              <a:t>we</a:t>
            </a:r>
            <a:r>
              <a:rPr lang="zh-TW" altLang="en-US" i="0" dirty="0" smtClean="0"/>
              <a:t> </a:t>
            </a:r>
            <a:r>
              <a:rPr lang="en-US" altLang="zh-TW" i="0" dirty="0" smtClean="0"/>
              <a:t>want</a:t>
            </a:r>
            <a:r>
              <a:rPr lang="zh-TW" altLang="en-US" i="0" dirty="0" smtClean="0"/>
              <a:t> </a:t>
            </a:r>
            <a:r>
              <a:rPr lang="en-US" altLang="zh-TW" i="0" dirty="0" smtClean="0"/>
              <a:t>to</a:t>
            </a:r>
            <a:r>
              <a:rPr lang="zh-TW" altLang="en-US" i="0" dirty="0" smtClean="0"/>
              <a:t> </a:t>
            </a:r>
            <a:r>
              <a:rPr lang="en-US" altLang="zh-TW" i="0" dirty="0" smtClean="0"/>
              <a:t>know</a:t>
            </a:r>
            <a:r>
              <a:rPr lang="zh-TW" altLang="en-US" i="0" dirty="0" smtClean="0"/>
              <a:t> </a:t>
            </a:r>
            <a:r>
              <a:rPr lang="en-US" altLang="zh-TW" i="0" dirty="0" smtClean="0"/>
              <a:t>the</a:t>
            </a:r>
            <a:r>
              <a:rPr lang="zh-TW" altLang="en-US" i="0" dirty="0" smtClean="0"/>
              <a:t> </a:t>
            </a:r>
            <a:r>
              <a:rPr lang="en-US" altLang="zh-TW" i="0" dirty="0" smtClean="0"/>
              <a:t>effect</a:t>
            </a:r>
            <a:r>
              <a:rPr lang="zh-TW" altLang="en-US" i="0" dirty="0" smtClean="0"/>
              <a:t> </a:t>
            </a:r>
            <a:r>
              <a:rPr lang="en-US" altLang="zh-TW" i="0" dirty="0" smtClean="0"/>
              <a:t>of</a:t>
            </a:r>
            <a:r>
              <a:rPr lang="zh-TW" altLang="en-US" i="0" dirty="0" smtClean="0"/>
              <a:t> </a:t>
            </a:r>
            <a:r>
              <a:rPr lang="en-US" altLang="zh-TW" i="0" dirty="0" smtClean="0"/>
              <a:t>glutamine</a:t>
            </a:r>
            <a:r>
              <a:rPr lang="zh-TW" altLang="en-US" i="0" dirty="0" smtClean="0"/>
              <a:t> </a:t>
            </a:r>
            <a:r>
              <a:rPr lang="en-US" altLang="zh-TW" i="0" dirty="0" smtClean="0"/>
              <a:t>concentrations</a:t>
            </a:r>
            <a:r>
              <a:rPr lang="zh-TW" altLang="en-US" i="0" dirty="0" smtClean="0"/>
              <a:t> </a:t>
            </a:r>
            <a:r>
              <a:rPr lang="en-US" altLang="zh-TW" i="0" dirty="0" smtClean="0"/>
              <a:t>on</a:t>
            </a:r>
            <a:r>
              <a:rPr lang="zh-TW" altLang="en-US" i="0" dirty="0" smtClean="0"/>
              <a:t>  </a:t>
            </a:r>
            <a:r>
              <a:rPr lang="en-US" altLang="zh-TW" i="0" dirty="0" smtClean="0"/>
              <a:t>ATP production and breast</a:t>
            </a:r>
            <a:r>
              <a:rPr lang="zh-TW" altLang="en-US" i="0" dirty="0" smtClean="0"/>
              <a:t> </a:t>
            </a:r>
            <a:r>
              <a:rPr lang="en-US" altLang="zh-TW" i="0" dirty="0" smtClean="0"/>
              <a:t>cancer</a:t>
            </a:r>
            <a:r>
              <a:rPr lang="zh-TW" altLang="en-US" i="0" dirty="0" smtClean="0"/>
              <a:t> </a:t>
            </a:r>
            <a:r>
              <a:rPr lang="en-US" altLang="zh-TW" i="0" dirty="0" smtClean="0"/>
              <a:t>cell</a:t>
            </a:r>
            <a:r>
              <a:rPr lang="zh-TW" altLang="en-US" i="0" dirty="0" smtClean="0"/>
              <a:t> </a:t>
            </a:r>
            <a:r>
              <a:rPr lang="en-US" altLang="zh-TW" i="0" dirty="0" smtClean="0"/>
              <a:t>survival.</a:t>
            </a:r>
            <a:r>
              <a:rPr lang="zh-TW" altLang="en-US" i="0" dirty="0" smtClean="0"/>
              <a:t> </a:t>
            </a:r>
            <a:endParaRPr lang="en-US" altLang="zh-TW"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i="0" dirty="0" smtClean="0"/>
              <a:t>7</a:t>
            </a:r>
            <a:r>
              <a:rPr lang="zh-TW" altLang="en-US" i="0" dirty="0" smtClean="0"/>
              <a:t> </a:t>
            </a:r>
            <a:r>
              <a:rPr lang="zh-TW" altLang="zh-TW" i="0" dirty="0" smtClean="0"/>
              <a:t>b</a:t>
            </a:r>
            <a:r>
              <a:rPr lang="en-US" altLang="zh-TW" i="0" dirty="0" err="1" smtClean="0"/>
              <a:t>reast</a:t>
            </a:r>
            <a:r>
              <a:rPr lang="zh-TW" altLang="en-US" i="0" dirty="0" smtClean="0"/>
              <a:t> </a:t>
            </a:r>
            <a:r>
              <a:rPr lang="en-US" altLang="zh-TW" i="0" dirty="0" smtClean="0"/>
              <a:t>cancer</a:t>
            </a:r>
            <a:r>
              <a:rPr lang="zh-TW" altLang="en-US" i="0" dirty="0" smtClean="0"/>
              <a:t> </a:t>
            </a:r>
            <a:r>
              <a:rPr lang="en-US" altLang="zh-TW" i="0" dirty="0" smtClean="0"/>
              <a:t>cell</a:t>
            </a:r>
            <a:r>
              <a:rPr lang="zh-TW" altLang="en-US" i="0" dirty="0" smtClean="0"/>
              <a:t> </a:t>
            </a:r>
            <a:r>
              <a:rPr lang="en-US" altLang="zh-TW" i="0" dirty="0" smtClean="0"/>
              <a:t>lines</a:t>
            </a:r>
            <a:r>
              <a:rPr lang="zh-TW" altLang="en-US" i="0" dirty="0" smtClean="0"/>
              <a:t> </a:t>
            </a:r>
            <a:r>
              <a:rPr lang="en-US" altLang="zh-TW" i="0" dirty="0" smtClean="0"/>
              <a:t>are</a:t>
            </a:r>
            <a:r>
              <a:rPr lang="zh-TW" altLang="en-US" i="0" dirty="0" smtClean="0"/>
              <a:t> </a:t>
            </a:r>
            <a:r>
              <a:rPr lang="en-US" altLang="zh-TW" i="0" dirty="0" smtClean="0"/>
              <a:t>used to test the AT production under glutamine deprivation</a:t>
            </a:r>
            <a:r>
              <a:rPr lang="en-US" altLang="zh-TW" i="0" baseline="0" dirty="0" smtClean="0"/>
              <a:t> condition.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i="0" baseline="0" dirty="0" smtClean="0"/>
              <a:t>Cells in the left marked with blue are luminal cells, and the greens are basal breast cancer cells.  The ATP production of basal cells is significantly reduced.</a:t>
            </a:r>
            <a:endParaRPr lang="en-US" altLang="zh-TW"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i="0" dirty="0" smtClean="0"/>
              <a:t>And then those cells are put</a:t>
            </a:r>
            <a:r>
              <a:rPr lang="zh-TW" altLang="en-US" i="0" dirty="0" smtClean="0"/>
              <a:t> </a:t>
            </a:r>
            <a:r>
              <a:rPr lang="en-US" altLang="zh-TW" i="0" dirty="0" smtClean="0"/>
              <a:t>in</a:t>
            </a:r>
            <a:r>
              <a:rPr lang="zh-TW" altLang="en-US" i="0" dirty="0" smtClean="0"/>
              <a:t> </a:t>
            </a:r>
            <a:r>
              <a:rPr lang="en-US" altLang="zh-TW" i="0" dirty="0" smtClean="0"/>
              <a:t>medium</a:t>
            </a:r>
            <a:r>
              <a:rPr lang="zh-TW" altLang="en-US" i="0" dirty="0" smtClean="0"/>
              <a:t> </a:t>
            </a:r>
            <a:r>
              <a:rPr lang="en-US" altLang="zh-TW" i="0" dirty="0" smtClean="0"/>
              <a:t>containing</a:t>
            </a:r>
            <a:r>
              <a:rPr lang="zh-TW" altLang="en-US" i="0" dirty="0" smtClean="0"/>
              <a:t> </a:t>
            </a:r>
            <a:r>
              <a:rPr lang="en-US" altLang="zh-TW" i="0" dirty="0" smtClean="0"/>
              <a:t>different</a:t>
            </a:r>
            <a:r>
              <a:rPr lang="zh-TW" altLang="en-US" i="0" dirty="0" smtClean="0"/>
              <a:t> </a:t>
            </a:r>
            <a:r>
              <a:rPr lang="en-US" altLang="zh-TW" i="0" dirty="0" smtClean="0"/>
              <a:t>concentrations</a:t>
            </a:r>
            <a:r>
              <a:rPr lang="zh-TW" altLang="en-US" i="0" dirty="0" smtClean="0"/>
              <a:t> </a:t>
            </a:r>
            <a:r>
              <a:rPr lang="en-US" altLang="zh-TW" i="0" dirty="0" smtClean="0"/>
              <a:t>of</a:t>
            </a:r>
            <a:r>
              <a:rPr lang="zh-TW" altLang="en-US" i="0" dirty="0" smtClean="0"/>
              <a:t> </a:t>
            </a:r>
            <a:r>
              <a:rPr lang="en-US" altLang="zh-TW" i="0" dirty="0" smtClean="0"/>
              <a:t>glutamine</a:t>
            </a:r>
            <a:r>
              <a:rPr lang="zh-TW" altLang="en-US" i="0" dirty="0" smtClean="0"/>
              <a:t> </a:t>
            </a:r>
            <a:r>
              <a:rPr lang="en-US" altLang="zh-TW" i="0" dirty="0" smtClean="0"/>
              <a:t>from</a:t>
            </a:r>
            <a:r>
              <a:rPr lang="zh-TW" altLang="en-US" i="0" dirty="0" smtClean="0"/>
              <a:t> </a:t>
            </a:r>
            <a:r>
              <a:rPr lang="en-US" altLang="zh-TW" i="0" dirty="0" smtClean="0"/>
              <a:t>4</a:t>
            </a:r>
            <a:r>
              <a:rPr lang="zh-TW" altLang="en-US" i="0" dirty="0" smtClean="0"/>
              <a:t> </a:t>
            </a:r>
            <a:r>
              <a:rPr lang="en-US" altLang="zh-TW" i="0" dirty="0" smtClean="0"/>
              <a:t>to</a:t>
            </a:r>
            <a:r>
              <a:rPr lang="zh-TW" altLang="en-US" i="0" dirty="0" smtClean="0"/>
              <a:t> </a:t>
            </a:r>
            <a:r>
              <a:rPr lang="en-US" altLang="zh-TW" i="0" dirty="0" smtClean="0"/>
              <a:t>0</a:t>
            </a:r>
            <a:r>
              <a:rPr lang="zh-TW" altLang="en-US" i="0" dirty="0" smtClean="0"/>
              <a:t> </a:t>
            </a:r>
            <a:r>
              <a:rPr lang="en-US" altLang="zh-TW" i="0" dirty="0" err="1" smtClean="0"/>
              <a:t>mM</a:t>
            </a:r>
            <a:r>
              <a:rPr lang="zh-TW" altLang="en-US" i="0" dirty="0" smtClean="0"/>
              <a:t> </a:t>
            </a:r>
            <a:r>
              <a:rPr lang="en-US" altLang="zh-TW" i="0" dirty="0" smtClean="0"/>
              <a:t>for</a:t>
            </a:r>
            <a:r>
              <a:rPr lang="zh-TW" altLang="en-US" i="0" dirty="0" smtClean="0"/>
              <a:t> </a:t>
            </a:r>
            <a:r>
              <a:rPr lang="en-US" altLang="zh-TW" i="0" dirty="0" smtClean="0"/>
              <a:t>48h.</a:t>
            </a:r>
            <a:r>
              <a:rPr lang="zh-TW" altLang="en-US" i="0" dirty="0" smtClean="0"/>
              <a:t> </a:t>
            </a:r>
            <a:r>
              <a:rPr lang="zh-TW" altLang="zh-TW" i="0" dirty="0" smtClean="0"/>
              <a:t>W</a:t>
            </a:r>
            <a:r>
              <a:rPr lang="en-US" altLang="zh-TW" i="0" dirty="0" smtClean="0"/>
              <a:t>e</a:t>
            </a:r>
            <a:r>
              <a:rPr lang="zh-TW" altLang="en-US" i="0" dirty="0" smtClean="0"/>
              <a:t> </a:t>
            </a:r>
            <a:r>
              <a:rPr lang="en-US" altLang="zh-TW" i="0" dirty="0" smtClean="0"/>
              <a:t>surprisingly</a:t>
            </a:r>
            <a:r>
              <a:rPr lang="zh-TW" altLang="en-US" i="0" dirty="0" smtClean="0"/>
              <a:t> </a:t>
            </a:r>
            <a:r>
              <a:rPr lang="en-US" altLang="zh-TW" i="0" dirty="0" smtClean="0"/>
              <a:t>find</a:t>
            </a:r>
            <a:r>
              <a:rPr lang="zh-TW" altLang="en-US" i="0" dirty="0" smtClean="0"/>
              <a:t> </a:t>
            </a:r>
            <a:r>
              <a:rPr lang="en-US" altLang="zh-TW" i="0" dirty="0" smtClean="0"/>
              <a:t>that</a:t>
            </a:r>
            <a:r>
              <a:rPr lang="zh-TW" altLang="en-US" i="0" dirty="0" smtClean="0"/>
              <a:t> </a:t>
            </a:r>
            <a:r>
              <a:rPr lang="en-US" altLang="zh-TW" i="0" dirty="0" smtClean="0"/>
              <a:t>two</a:t>
            </a:r>
            <a:r>
              <a:rPr lang="zh-TW" altLang="en-US" i="0" dirty="0" smtClean="0"/>
              <a:t> </a:t>
            </a:r>
            <a:r>
              <a:rPr lang="en-US" altLang="zh-TW" i="0" dirty="0" smtClean="0"/>
              <a:t>groups</a:t>
            </a:r>
            <a:r>
              <a:rPr lang="zh-TW" altLang="en-US" i="0" dirty="0" smtClean="0"/>
              <a:t> </a:t>
            </a:r>
            <a:r>
              <a:rPr lang="en-US" altLang="zh-TW" i="0" dirty="0" smtClean="0"/>
              <a:t>of</a:t>
            </a:r>
            <a:r>
              <a:rPr lang="zh-TW" altLang="en-US" i="0" dirty="0" smtClean="0"/>
              <a:t> </a:t>
            </a:r>
            <a:r>
              <a:rPr lang="en-US" altLang="zh-TW" i="0" dirty="0" smtClean="0"/>
              <a:t>cell</a:t>
            </a:r>
            <a:r>
              <a:rPr lang="zh-TW" altLang="en-US" i="0" dirty="0" smtClean="0"/>
              <a:t> </a:t>
            </a:r>
            <a:r>
              <a:rPr lang="en-US" altLang="zh-TW" i="0" dirty="0" smtClean="0"/>
              <a:t>response</a:t>
            </a:r>
            <a:r>
              <a:rPr lang="zh-TW" altLang="en-US" i="0" dirty="0" smtClean="0"/>
              <a:t> </a:t>
            </a:r>
            <a:r>
              <a:rPr lang="en-US" altLang="zh-TW" i="0" dirty="0" smtClean="0"/>
              <a:t>dramatically</a:t>
            </a:r>
            <a:r>
              <a:rPr lang="zh-TW" altLang="en-US" i="0" dirty="0" smtClean="0"/>
              <a:t> </a:t>
            </a:r>
            <a:r>
              <a:rPr lang="en-US" altLang="zh-TW" i="0" dirty="0" smtClean="0"/>
              <a:t>different</a:t>
            </a:r>
            <a:r>
              <a:rPr lang="zh-TW" altLang="en-US" i="0" dirty="0" smtClean="0"/>
              <a:t> </a:t>
            </a:r>
            <a:r>
              <a:rPr lang="en-US" altLang="zh-TW" i="0" dirty="0" smtClean="0"/>
              <a:t>to</a:t>
            </a:r>
            <a:r>
              <a:rPr lang="zh-TW" altLang="en-US" i="0" dirty="0" smtClean="0"/>
              <a:t> </a:t>
            </a:r>
            <a:r>
              <a:rPr lang="en-US" altLang="zh-TW" i="0" dirty="0" smtClean="0"/>
              <a:t>glutamine</a:t>
            </a:r>
            <a:r>
              <a:rPr lang="zh-TW" altLang="en-US" i="0" dirty="0" smtClean="0"/>
              <a:t> </a:t>
            </a:r>
            <a:r>
              <a:rPr lang="en-US" altLang="zh-TW" i="0" dirty="0" smtClean="0"/>
              <a:t>deprivation.</a:t>
            </a:r>
            <a:r>
              <a:rPr lang="zh-TW" altLang="en-US" i="0" dirty="0" smtClean="0"/>
              <a:t> </a:t>
            </a:r>
            <a:r>
              <a:rPr lang="en-US" altLang="zh-TW" i="0" dirty="0" smtClean="0"/>
              <a:t>Those</a:t>
            </a:r>
            <a:r>
              <a:rPr lang="zh-TW" altLang="en-US" i="0" dirty="0" smtClean="0"/>
              <a:t> </a:t>
            </a:r>
            <a:r>
              <a:rPr lang="en-US" altLang="zh-TW" i="0" dirty="0" smtClean="0"/>
              <a:t>cells</a:t>
            </a:r>
            <a:r>
              <a:rPr lang="zh-TW" altLang="en-US" i="0" dirty="0" smtClean="0"/>
              <a:t> </a:t>
            </a:r>
            <a:r>
              <a:rPr lang="en-US" altLang="zh-TW" i="0" dirty="0" smtClean="0"/>
              <a:t>that</a:t>
            </a:r>
            <a:r>
              <a:rPr lang="zh-TW" altLang="en-US" i="0" dirty="0" smtClean="0"/>
              <a:t> </a:t>
            </a:r>
            <a:r>
              <a:rPr lang="zh-TW" altLang="zh-TW" i="0" dirty="0" smtClean="0"/>
              <a:t>d</a:t>
            </a:r>
            <a:r>
              <a:rPr lang="en-US" altLang="zh-TW" i="0" dirty="0" err="1" smtClean="0"/>
              <a:t>on’t</a:t>
            </a:r>
            <a:r>
              <a:rPr lang="zh-TW" altLang="en-US" i="0" dirty="0" smtClean="0"/>
              <a:t> </a:t>
            </a:r>
            <a:r>
              <a:rPr lang="en-US" altLang="zh-TW" i="0" dirty="0" smtClean="0"/>
              <a:t>growth</a:t>
            </a:r>
            <a:r>
              <a:rPr lang="zh-TW" altLang="en-US" i="0" dirty="0" smtClean="0"/>
              <a:t> </a:t>
            </a:r>
            <a:r>
              <a:rPr lang="en-US" altLang="zh-TW" i="0" dirty="0" smtClean="0"/>
              <a:t>under</a:t>
            </a:r>
            <a:r>
              <a:rPr lang="zh-TW" altLang="en-US" i="0" dirty="0" smtClean="0"/>
              <a:t> </a:t>
            </a:r>
            <a:r>
              <a:rPr lang="en-US" altLang="zh-TW" i="0" dirty="0" smtClean="0"/>
              <a:t>low</a:t>
            </a:r>
            <a:r>
              <a:rPr lang="zh-TW" altLang="en-US" i="0" dirty="0" smtClean="0"/>
              <a:t> </a:t>
            </a:r>
            <a:r>
              <a:rPr lang="en-US" altLang="zh-TW" i="0" dirty="0" smtClean="0"/>
              <a:t>glutamine</a:t>
            </a:r>
            <a:r>
              <a:rPr lang="zh-TW" altLang="en-US" i="0" dirty="0" smtClean="0"/>
              <a:t> </a:t>
            </a:r>
            <a:r>
              <a:rPr lang="en-US" altLang="zh-TW" i="0" dirty="0" smtClean="0"/>
              <a:t>concentrations</a:t>
            </a:r>
            <a:r>
              <a:rPr lang="zh-TW" altLang="en-US" i="0" dirty="0" smtClean="0"/>
              <a:t> </a:t>
            </a:r>
            <a:r>
              <a:rPr lang="en-US" altLang="zh-TW" i="0" dirty="0" smtClean="0"/>
              <a:t>are</a:t>
            </a:r>
            <a:r>
              <a:rPr lang="zh-TW" altLang="en-US" i="0" dirty="0" smtClean="0"/>
              <a:t> </a:t>
            </a:r>
            <a:r>
              <a:rPr lang="en-US" altLang="zh-TW" i="0" dirty="0" smtClean="0"/>
              <a:t>basal</a:t>
            </a:r>
            <a:r>
              <a:rPr lang="zh-TW" altLang="en-US" i="0" dirty="0" smtClean="0"/>
              <a:t> </a:t>
            </a:r>
            <a:r>
              <a:rPr lang="en-US" altLang="zh-TW" i="0" dirty="0" smtClean="0"/>
              <a:t>breast</a:t>
            </a:r>
            <a:r>
              <a:rPr lang="zh-TW" altLang="en-US" i="0" dirty="0" smtClean="0"/>
              <a:t> </a:t>
            </a:r>
            <a:r>
              <a:rPr lang="en-US" altLang="zh-TW" i="0" dirty="0" smtClean="0"/>
              <a:t>cancer</a:t>
            </a:r>
            <a:r>
              <a:rPr lang="zh-TW" altLang="en-US" i="0" dirty="0" smtClean="0"/>
              <a:t> </a:t>
            </a:r>
            <a:r>
              <a:rPr lang="en-US" altLang="zh-TW" i="0" dirty="0" smtClean="0"/>
              <a:t>cells.</a:t>
            </a:r>
          </a:p>
          <a:p>
            <a:endParaRPr lang="zh-TW" altLang="en-US" i="1" dirty="0"/>
          </a:p>
        </p:txBody>
      </p:sp>
      <p:sp>
        <p:nvSpPr>
          <p:cNvPr id="4" name="投影片編號版面配置區 3"/>
          <p:cNvSpPr>
            <a:spLocks noGrp="1"/>
          </p:cNvSpPr>
          <p:nvPr>
            <p:ph type="sldNum" sz="quarter" idx="10"/>
          </p:nvPr>
        </p:nvSpPr>
        <p:spPr/>
        <p:txBody>
          <a:bodyPr/>
          <a:lstStyle/>
          <a:p>
            <a:fld id="{5F90D242-2697-485B-91C5-6FB5D81AAF9F}" type="slidenum">
              <a:rPr lang="zh-TW" altLang="en-US" smtClean="0"/>
              <a:pPr/>
              <a:t>17</a:t>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basal and luminal cells have different response to glutamine deprivation environment, the glutamine consumption </a:t>
            </a:r>
            <a:r>
              <a:rPr lang="en-US" altLang="zh-TW" dirty="0" smtClean="0"/>
              <a:t>is measured </a:t>
            </a:r>
            <a:r>
              <a:rPr lang="en-US" altLang="zh-TW" baseline="0" dirty="0" smtClean="0"/>
              <a:t>in</a:t>
            </a:r>
            <a:r>
              <a:rPr lang="en-US" baseline="0" dirty="0" smtClean="0"/>
              <a:t> these cells. </a:t>
            </a:r>
          </a:p>
          <a:p>
            <a:r>
              <a:rPr lang="en-US" baseline="0" dirty="0" smtClean="0"/>
              <a:t>The basal cells consume more glutamine than luminal cells. </a:t>
            </a:r>
          </a:p>
          <a:p>
            <a:r>
              <a:rPr lang="en-US" baseline="0" dirty="0" smtClean="0"/>
              <a:t>We pick two cells from luminal and basal cells that are MCF7 </a:t>
            </a:r>
            <a:r>
              <a:rPr lang="en-US" baseline="0" dirty="0" err="1" smtClean="0"/>
              <a:t>andMDAMB</a:t>
            </a:r>
            <a:r>
              <a:rPr lang="en-US" baseline="0" dirty="0" smtClean="0"/>
              <a:t> 231 cell, and put them into medium containing with or without glutamine and perform microarray.</a:t>
            </a:r>
          </a:p>
          <a:p>
            <a:r>
              <a:rPr lang="en-US" baseline="0" dirty="0" smtClean="0"/>
              <a:t>The expression of glutamine metabolism genes are reversed in these two cell, and we su</a:t>
            </a:r>
            <a:r>
              <a:rPr lang="en-US" altLang="zh-TW" baseline="0" dirty="0" smtClean="0"/>
              <a:t>r</a:t>
            </a:r>
            <a:r>
              <a:rPr lang="en-US" baseline="0" dirty="0" smtClean="0"/>
              <a:t>prisingly find tha</a:t>
            </a:r>
            <a:r>
              <a:rPr lang="en-US" altLang="zh-TW" baseline="0" dirty="0" smtClean="0"/>
              <a:t>t</a:t>
            </a:r>
            <a:r>
              <a:rPr lang="zh-TW" altLang="en-US" baseline="0" dirty="0" smtClean="0"/>
              <a:t> </a:t>
            </a:r>
            <a:r>
              <a:rPr lang="en-US" altLang="zh-TW" baseline="0" dirty="0" smtClean="0"/>
              <a:t>compared</a:t>
            </a:r>
            <a:r>
              <a:rPr lang="zh-TW" altLang="en-US" baseline="0" dirty="0" smtClean="0"/>
              <a:t> </a:t>
            </a:r>
            <a:r>
              <a:rPr lang="en-US" altLang="zh-TW" baseline="0" dirty="0" smtClean="0"/>
              <a:t>to</a:t>
            </a:r>
            <a:r>
              <a:rPr lang="zh-TW" altLang="en-US" baseline="0" dirty="0" smtClean="0"/>
              <a:t> </a:t>
            </a:r>
            <a:r>
              <a:rPr lang="zh-TW" altLang="zh-TW" baseline="0" dirty="0" smtClean="0"/>
              <a:t>n</a:t>
            </a:r>
            <a:r>
              <a:rPr lang="en-US" altLang="zh-TW" baseline="0" dirty="0" err="1" smtClean="0"/>
              <a:t>ormal</a:t>
            </a:r>
            <a:r>
              <a:rPr lang="zh-TW" altLang="en-US" baseline="0" dirty="0" smtClean="0"/>
              <a:t> </a:t>
            </a:r>
            <a:r>
              <a:rPr lang="en-US" altLang="zh-TW" baseline="0" dirty="0" smtClean="0"/>
              <a:t>culture</a:t>
            </a:r>
            <a:r>
              <a:rPr lang="zh-TW" altLang="en-US" baseline="0" dirty="0" smtClean="0"/>
              <a:t> </a:t>
            </a:r>
            <a:r>
              <a:rPr lang="en-US" altLang="zh-TW" baseline="0" dirty="0" smtClean="0"/>
              <a:t>in</a:t>
            </a:r>
            <a:r>
              <a:rPr lang="zh-TW" altLang="en-US" baseline="0" dirty="0" smtClean="0"/>
              <a:t> </a:t>
            </a:r>
            <a:r>
              <a:rPr lang="en-US" altLang="zh-TW" baseline="0" dirty="0" smtClean="0"/>
              <a:t>4mM</a:t>
            </a:r>
            <a:r>
              <a:rPr lang="zh-TW" altLang="en-US" baseline="0" dirty="0" smtClean="0"/>
              <a:t> </a:t>
            </a:r>
            <a:r>
              <a:rPr lang="en-US" altLang="zh-TW" baseline="0" dirty="0" smtClean="0"/>
              <a:t>glutamine,</a:t>
            </a:r>
            <a:r>
              <a:rPr lang="zh-TW" altLang="en-US" baseline="0" dirty="0" smtClean="0"/>
              <a:t> </a:t>
            </a:r>
            <a:r>
              <a:rPr lang="en-US" altLang="zh-TW" baseline="0" dirty="0" smtClean="0"/>
              <a:t>only</a:t>
            </a:r>
            <a:r>
              <a:rPr lang="zh-TW" altLang="en-US" baseline="0" dirty="0" smtClean="0"/>
              <a:t> </a:t>
            </a:r>
            <a:r>
              <a:rPr lang="en-US" baseline="0" dirty="0" smtClean="0"/>
              <a:t>231 cells, but not MCF7, have the canonical glutamine deprivation response, including increased of ATF3 and XBP1 genes. We know that basal cells need more glutamine for survival, that is called glutamine addiction.</a:t>
            </a:r>
          </a:p>
          <a:p>
            <a:r>
              <a:rPr lang="en-US" baseline="0" dirty="0" smtClean="0"/>
              <a:t>Then we want to know what are the genetic determinants of glutamine addiction and independent.</a:t>
            </a:r>
            <a:endParaRPr lang="en-US" dirty="0"/>
          </a:p>
        </p:txBody>
      </p:sp>
      <p:sp>
        <p:nvSpPr>
          <p:cNvPr id="4" name="Slide Number Placeholder 3"/>
          <p:cNvSpPr>
            <a:spLocks noGrp="1"/>
          </p:cNvSpPr>
          <p:nvPr>
            <p:ph type="sldNum" sz="quarter" idx="10"/>
          </p:nvPr>
        </p:nvSpPr>
        <p:spPr/>
        <p:txBody>
          <a:bodyPr/>
          <a:lstStyle/>
          <a:p>
            <a:fld id="{24E2CAED-B1AA-F64F-9895-53920611E70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TW" dirty="0" smtClean="0"/>
              <a:t>In the glutamine metabolism pathway, many</a:t>
            </a:r>
            <a:r>
              <a:rPr lang="zh-TW" altLang="en-US" dirty="0" smtClean="0"/>
              <a:t> </a:t>
            </a:r>
            <a:r>
              <a:rPr lang="en-US" altLang="zh-TW" dirty="0" smtClean="0"/>
              <a:t>studies</a:t>
            </a:r>
            <a:r>
              <a:rPr lang="zh-TW" altLang="en-US" dirty="0" smtClean="0"/>
              <a:t> </a:t>
            </a:r>
            <a:r>
              <a:rPr lang="en-US" altLang="zh-TW" dirty="0" smtClean="0"/>
              <a:t>mainly</a:t>
            </a:r>
            <a:r>
              <a:rPr lang="zh-TW" altLang="en-US" dirty="0" smtClean="0"/>
              <a:t> </a:t>
            </a:r>
            <a:r>
              <a:rPr lang="en-US" altLang="zh-TW" dirty="0" smtClean="0"/>
              <a:t>focus</a:t>
            </a:r>
            <a:r>
              <a:rPr lang="zh-TW" altLang="en-US" dirty="0" smtClean="0"/>
              <a:t> </a:t>
            </a:r>
            <a:r>
              <a:rPr lang="en-US" altLang="zh-TW" dirty="0" smtClean="0"/>
              <a:t>on</a:t>
            </a:r>
            <a:r>
              <a:rPr lang="zh-TW" altLang="en-US" dirty="0" smtClean="0"/>
              <a:t> </a:t>
            </a:r>
            <a:r>
              <a:rPr lang="en-US" altLang="zh-TW" dirty="0" smtClean="0"/>
              <a:t>the</a:t>
            </a:r>
            <a:r>
              <a:rPr lang="zh-TW" altLang="en-US" dirty="0" smtClean="0"/>
              <a:t> </a:t>
            </a:r>
            <a:r>
              <a:rPr lang="en-US" altLang="zh-TW" dirty="0" err="1" smtClean="0"/>
              <a:t>Myc</a:t>
            </a:r>
            <a:r>
              <a:rPr lang="zh-TW" altLang="en-US" dirty="0" smtClean="0"/>
              <a:t> </a:t>
            </a:r>
            <a:r>
              <a:rPr lang="zh-TW" altLang="zh-TW" dirty="0" smtClean="0"/>
              <a:t>r</a:t>
            </a:r>
            <a:r>
              <a:rPr lang="en-US" altLang="zh-TW" dirty="0" err="1" smtClean="0"/>
              <a:t>egulation</a:t>
            </a:r>
            <a:r>
              <a:rPr lang="zh-TW" altLang="en-US" dirty="0" smtClean="0"/>
              <a:t> </a:t>
            </a:r>
            <a:r>
              <a:rPr lang="en-US" altLang="zh-TW" dirty="0" smtClean="0"/>
              <a:t>of</a:t>
            </a:r>
            <a:r>
              <a:rPr lang="zh-TW" altLang="en-US" dirty="0" smtClean="0"/>
              <a:t> </a:t>
            </a:r>
            <a:r>
              <a:rPr lang="en-US" altLang="zh-TW" dirty="0" smtClean="0"/>
              <a:t>GLS</a:t>
            </a:r>
            <a:r>
              <a:rPr lang="zh-TW" altLang="en-US" dirty="0" smtClean="0"/>
              <a:t> </a:t>
            </a:r>
            <a:r>
              <a:rPr lang="zh-TW" altLang="zh-TW" dirty="0" smtClean="0"/>
              <a:t>e</a:t>
            </a:r>
            <a:r>
              <a:rPr lang="en-US" altLang="zh-TW" dirty="0" err="1" smtClean="0"/>
              <a:t>xpression</a:t>
            </a:r>
            <a:r>
              <a:rPr lang="zh-TW" altLang="en-US" dirty="0" smtClean="0"/>
              <a:t> </a:t>
            </a:r>
            <a:r>
              <a:rPr lang="en-US" altLang="zh-TW" dirty="0" smtClean="0"/>
              <a:t>through</a:t>
            </a:r>
            <a:r>
              <a:rPr lang="zh-TW" altLang="en-US" dirty="0" smtClean="0"/>
              <a:t> </a:t>
            </a:r>
            <a:r>
              <a:rPr lang="en-US" altLang="zh-TW" dirty="0" smtClean="0"/>
              <a:t>suppress</a:t>
            </a:r>
            <a:r>
              <a:rPr lang="zh-TW" altLang="en-US" dirty="0" smtClean="0"/>
              <a:t> </a:t>
            </a:r>
            <a:r>
              <a:rPr lang="en-US" altLang="zh-TW" dirty="0" smtClean="0"/>
              <a:t>some</a:t>
            </a:r>
            <a:r>
              <a:rPr lang="zh-TW" altLang="en-US" dirty="0" smtClean="0"/>
              <a:t> </a:t>
            </a:r>
            <a:r>
              <a:rPr lang="zh-TW" altLang="zh-TW" dirty="0" smtClean="0"/>
              <a:t>m</a:t>
            </a:r>
            <a:r>
              <a:rPr lang="en-US" altLang="zh-TW" dirty="0" err="1" smtClean="0"/>
              <a:t>iRNA</a:t>
            </a:r>
            <a:r>
              <a:rPr lang="en-US" altLang="zh-TW" dirty="0" smtClean="0"/>
              <a:t>,</a:t>
            </a:r>
            <a:r>
              <a:rPr lang="zh-TW" altLang="en-US" dirty="0" smtClean="0"/>
              <a:t> </a:t>
            </a:r>
            <a:r>
              <a:rPr lang="en-US" altLang="zh-TW" dirty="0" smtClean="0"/>
              <a:t>such</a:t>
            </a:r>
            <a:r>
              <a:rPr lang="zh-TW" altLang="en-US" dirty="0" smtClean="0"/>
              <a:t> </a:t>
            </a:r>
            <a:r>
              <a:rPr lang="en-US" altLang="zh-TW" dirty="0" smtClean="0"/>
              <a:t>as</a:t>
            </a:r>
            <a:r>
              <a:rPr lang="zh-TW" altLang="en-US" dirty="0" smtClean="0"/>
              <a:t> </a:t>
            </a:r>
            <a:r>
              <a:rPr lang="en-US" altLang="zh-TW" dirty="0" smtClean="0"/>
              <a:t>miR-23a</a:t>
            </a:r>
            <a:r>
              <a:rPr lang="zh-TW" altLang="en-US" dirty="0" smtClean="0"/>
              <a:t> </a:t>
            </a:r>
            <a:r>
              <a:rPr lang="en-US" altLang="zh-TW" dirty="0" smtClean="0"/>
              <a:t>and</a:t>
            </a:r>
            <a:r>
              <a:rPr lang="zh-TW" altLang="en-US" dirty="0" smtClean="0"/>
              <a:t> </a:t>
            </a:r>
            <a:r>
              <a:rPr lang="en-US" altLang="zh-TW" dirty="0" err="1" smtClean="0"/>
              <a:t>b</a:t>
            </a:r>
            <a:r>
              <a:rPr lang="en-US" altLang="zh-TW" dirty="0" smtClean="0"/>
              <a:t>,</a:t>
            </a:r>
            <a:r>
              <a:rPr lang="zh-TW" altLang="en-US" dirty="0" smtClean="0"/>
              <a:t> </a:t>
            </a:r>
            <a:r>
              <a:rPr lang="en-US" altLang="zh-TW" dirty="0" smtClean="0"/>
              <a:t>and</a:t>
            </a:r>
            <a:r>
              <a:rPr lang="zh-TW" altLang="en-US" dirty="0" smtClean="0"/>
              <a:t> </a:t>
            </a:r>
            <a:r>
              <a:rPr lang="en-US" altLang="zh-TW" dirty="0" smtClean="0"/>
              <a:t>the</a:t>
            </a:r>
            <a:r>
              <a:rPr lang="zh-TW" altLang="en-US" dirty="0" smtClean="0"/>
              <a:t> </a:t>
            </a:r>
            <a:r>
              <a:rPr lang="en-US" altLang="zh-TW" dirty="0" smtClean="0"/>
              <a:t>expression</a:t>
            </a:r>
            <a:r>
              <a:rPr lang="zh-TW" altLang="en-US" dirty="0" smtClean="0"/>
              <a:t> </a:t>
            </a:r>
            <a:r>
              <a:rPr lang="en-US" altLang="zh-TW" dirty="0" smtClean="0"/>
              <a:t>of</a:t>
            </a:r>
            <a:r>
              <a:rPr lang="zh-TW" altLang="en-US" dirty="0" smtClean="0"/>
              <a:t> </a:t>
            </a:r>
            <a:r>
              <a:rPr lang="en-US" altLang="zh-TW" dirty="0" err="1" smtClean="0"/>
              <a:t>glutaminase</a:t>
            </a:r>
            <a:r>
              <a:rPr lang="zh-TW" altLang="en-US" dirty="0" smtClean="0"/>
              <a:t> </a:t>
            </a:r>
            <a:r>
              <a:rPr lang="zh-TW" altLang="zh-TW" dirty="0" smtClean="0"/>
              <a:t>a</a:t>
            </a:r>
            <a:r>
              <a:rPr lang="en-US" altLang="zh-TW" dirty="0" err="1" smtClean="0"/>
              <a:t>ffect</a:t>
            </a:r>
            <a:r>
              <a:rPr lang="zh-TW" altLang="en-US" dirty="0" smtClean="0"/>
              <a:t> </a:t>
            </a:r>
            <a:r>
              <a:rPr lang="en-US" altLang="zh-TW" dirty="0" smtClean="0"/>
              <a:t>the</a:t>
            </a:r>
            <a:r>
              <a:rPr lang="zh-TW" altLang="en-US" dirty="0" smtClean="0"/>
              <a:t> </a:t>
            </a:r>
            <a:r>
              <a:rPr lang="zh-TW" altLang="zh-TW" dirty="0" smtClean="0"/>
              <a:t>g</a:t>
            </a:r>
            <a:r>
              <a:rPr lang="en-US" altLang="zh-TW" dirty="0" err="1" smtClean="0"/>
              <a:t>lutamine</a:t>
            </a:r>
            <a:r>
              <a:rPr lang="zh-TW" altLang="en-US" dirty="0" smtClean="0"/>
              <a:t> </a:t>
            </a:r>
            <a:r>
              <a:rPr lang="en-US" altLang="zh-TW" dirty="0" smtClean="0"/>
              <a:t>sensitivity</a:t>
            </a:r>
            <a:r>
              <a:rPr lang="zh-TW" altLang="en-US" dirty="0" smtClean="0"/>
              <a:t> </a:t>
            </a:r>
            <a:r>
              <a:rPr lang="en-US" altLang="zh-TW" dirty="0" smtClean="0"/>
              <a:t>of</a:t>
            </a:r>
            <a:r>
              <a:rPr lang="zh-TW" altLang="en-US" dirty="0" smtClean="0"/>
              <a:t> </a:t>
            </a:r>
            <a:r>
              <a:rPr lang="en-US" altLang="zh-TW" dirty="0" smtClean="0"/>
              <a:t>cells</a:t>
            </a:r>
            <a:r>
              <a:rPr lang="zh-TW" altLang="en-US" dirty="0" smtClean="0"/>
              <a:t> </a:t>
            </a:r>
            <a:r>
              <a:rPr lang="en-US" altLang="zh-TW" dirty="0" smtClean="0"/>
              <a:t>in</a:t>
            </a:r>
            <a:r>
              <a:rPr lang="zh-TW" altLang="en-US" dirty="0" smtClean="0"/>
              <a:t> </a:t>
            </a:r>
            <a:r>
              <a:rPr lang="en-US" altLang="zh-TW" dirty="0" smtClean="0"/>
              <a:t>breast</a:t>
            </a:r>
            <a:r>
              <a:rPr lang="zh-TW" altLang="en-US" dirty="0" smtClean="0"/>
              <a:t> </a:t>
            </a:r>
            <a:r>
              <a:rPr lang="en-US" altLang="zh-TW" dirty="0" smtClean="0"/>
              <a:t>cancers.</a:t>
            </a:r>
            <a:r>
              <a:rPr lang="zh-TW" altLang="en-US" dirty="0" smtClean="0"/>
              <a:t> </a:t>
            </a:r>
            <a:endParaRPr lang="en-US" altLang="zh-TW" dirty="0" smtClean="0"/>
          </a:p>
          <a:p>
            <a:r>
              <a:rPr lang="en-US" altLang="zh-TW" dirty="0" smtClean="0"/>
              <a:t>We</a:t>
            </a:r>
            <a:r>
              <a:rPr lang="zh-TW" altLang="en-US" dirty="0" smtClean="0"/>
              <a:t> </a:t>
            </a:r>
            <a:r>
              <a:rPr lang="en-US" altLang="zh-TW" dirty="0" smtClean="0"/>
              <a:t>wonder</a:t>
            </a:r>
            <a:r>
              <a:rPr lang="zh-TW" altLang="en-US" dirty="0" smtClean="0"/>
              <a:t> </a:t>
            </a:r>
            <a:r>
              <a:rPr lang="en-US" altLang="zh-TW" dirty="0" smtClean="0"/>
              <a:t>if</a:t>
            </a:r>
            <a:r>
              <a:rPr lang="zh-TW" altLang="en-US" dirty="0" smtClean="0"/>
              <a:t> </a:t>
            </a:r>
            <a:r>
              <a:rPr lang="en-US" altLang="zh-TW" dirty="0" smtClean="0"/>
              <a:t>there</a:t>
            </a:r>
            <a:r>
              <a:rPr lang="zh-TW" altLang="en-US" dirty="0" smtClean="0"/>
              <a:t> </a:t>
            </a:r>
            <a:r>
              <a:rPr lang="en-US" altLang="zh-TW" dirty="0" smtClean="0"/>
              <a:t>is</a:t>
            </a:r>
            <a:r>
              <a:rPr lang="zh-TW" altLang="en-US" dirty="0" smtClean="0"/>
              <a:t> </a:t>
            </a:r>
            <a:r>
              <a:rPr lang="en-US" altLang="zh-TW" dirty="0" smtClean="0"/>
              <a:t>any</a:t>
            </a:r>
            <a:r>
              <a:rPr lang="zh-TW" altLang="en-US" dirty="0" smtClean="0"/>
              <a:t> </a:t>
            </a:r>
            <a:r>
              <a:rPr lang="en-US" altLang="zh-TW" dirty="0" smtClean="0"/>
              <a:t>other regulator</a:t>
            </a:r>
            <a:r>
              <a:rPr lang="zh-TW" altLang="en-US" dirty="0" smtClean="0"/>
              <a:t> </a:t>
            </a:r>
            <a:r>
              <a:rPr lang="en-US" altLang="zh-TW" dirty="0" smtClean="0"/>
              <a:t>of</a:t>
            </a:r>
            <a:r>
              <a:rPr lang="zh-TW" altLang="en-US" dirty="0" smtClean="0"/>
              <a:t> </a:t>
            </a:r>
            <a:r>
              <a:rPr lang="en-US" altLang="zh-TW" dirty="0" smtClean="0"/>
              <a:t>glutamine</a:t>
            </a:r>
            <a:r>
              <a:rPr lang="zh-TW" altLang="en-US" dirty="0" smtClean="0"/>
              <a:t> </a:t>
            </a:r>
            <a:r>
              <a:rPr lang="en-US" altLang="zh-TW" dirty="0" smtClean="0"/>
              <a:t>sensitivity</a:t>
            </a:r>
            <a:r>
              <a:rPr lang="zh-TW" altLang="en-US" dirty="0" smtClean="0"/>
              <a:t> </a:t>
            </a:r>
            <a:r>
              <a:rPr lang="en-US" altLang="zh-TW" dirty="0" smtClean="0"/>
              <a:t>of</a:t>
            </a:r>
            <a:r>
              <a:rPr lang="zh-TW" altLang="en-US" dirty="0" smtClean="0"/>
              <a:t> </a:t>
            </a:r>
            <a:r>
              <a:rPr lang="en-US" altLang="zh-TW" dirty="0" smtClean="0"/>
              <a:t>breast</a:t>
            </a:r>
            <a:r>
              <a:rPr lang="zh-TW" altLang="en-US" dirty="0" smtClean="0"/>
              <a:t> </a:t>
            </a:r>
            <a:r>
              <a:rPr lang="en-US" altLang="zh-TW" dirty="0" smtClean="0"/>
              <a:t>cells.</a:t>
            </a:r>
            <a:r>
              <a:rPr lang="zh-TW" altLang="en-US" dirty="0" smtClean="0"/>
              <a:t> </a:t>
            </a:r>
            <a:r>
              <a:rPr lang="en-US" altLang="zh-TW" dirty="0" smtClean="0"/>
              <a:t>We</a:t>
            </a:r>
            <a:r>
              <a:rPr lang="zh-TW" altLang="en-US" dirty="0" smtClean="0"/>
              <a:t> </a:t>
            </a:r>
            <a:r>
              <a:rPr lang="en-US" altLang="zh-TW" dirty="0" smtClean="0"/>
              <a:t>check</a:t>
            </a:r>
            <a:r>
              <a:rPr lang="zh-TW" altLang="en-US" dirty="0" smtClean="0"/>
              <a:t> </a:t>
            </a:r>
            <a:r>
              <a:rPr lang="en-US" altLang="zh-TW" dirty="0" smtClean="0"/>
              <a:t>the</a:t>
            </a:r>
            <a:r>
              <a:rPr lang="zh-TW" altLang="en-US" dirty="0" smtClean="0"/>
              <a:t> </a:t>
            </a:r>
            <a:r>
              <a:rPr lang="en-US" altLang="zh-TW" dirty="0" smtClean="0"/>
              <a:t>metabolism</a:t>
            </a:r>
            <a:r>
              <a:rPr lang="zh-TW" altLang="en-US" dirty="0" smtClean="0"/>
              <a:t> </a:t>
            </a:r>
            <a:r>
              <a:rPr lang="en-US" altLang="zh-TW" dirty="0" smtClean="0"/>
              <a:t>of</a:t>
            </a:r>
            <a:r>
              <a:rPr lang="zh-TW" altLang="en-US" dirty="0" smtClean="0"/>
              <a:t> </a:t>
            </a:r>
            <a:r>
              <a:rPr lang="en-US" altLang="zh-TW" dirty="0" smtClean="0"/>
              <a:t>glutamine.</a:t>
            </a:r>
            <a:r>
              <a:rPr lang="zh-TW" altLang="zh-TW" dirty="0" smtClean="0"/>
              <a:t>T</a:t>
            </a:r>
            <a:r>
              <a:rPr lang="en-US" altLang="zh-TW" dirty="0" smtClean="0"/>
              <a:t>here</a:t>
            </a:r>
            <a:r>
              <a:rPr lang="zh-TW" altLang="en-US" dirty="0" smtClean="0"/>
              <a:t> </a:t>
            </a:r>
            <a:r>
              <a:rPr lang="en-US" altLang="zh-TW" dirty="0" smtClean="0"/>
              <a:t>are</a:t>
            </a:r>
            <a:r>
              <a:rPr lang="zh-TW" altLang="en-US" dirty="0" smtClean="0"/>
              <a:t> </a:t>
            </a:r>
            <a:r>
              <a:rPr lang="en-US" altLang="zh-TW" dirty="0" smtClean="0"/>
              <a:t>two</a:t>
            </a:r>
            <a:r>
              <a:rPr lang="zh-TW" altLang="en-US" dirty="0" smtClean="0"/>
              <a:t> </a:t>
            </a:r>
            <a:r>
              <a:rPr lang="en-US" altLang="zh-TW" dirty="0" smtClean="0"/>
              <a:t>enzymes</a:t>
            </a:r>
            <a:r>
              <a:rPr lang="zh-TW" altLang="en-US" dirty="0" smtClean="0"/>
              <a:t> </a:t>
            </a:r>
            <a:r>
              <a:rPr lang="en-US" altLang="zh-TW" dirty="0" smtClean="0"/>
              <a:t>directly</a:t>
            </a:r>
            <a:r>
              <a:rPr lang="zh-TW" altLang="en-US" dirty="0" smtClean="0"/>
              <a:t> </a:t>
            </a:r>
            <a:r>
              <a:rPr lang="en-US" altLang="zh-TW" dirty="0" smtClean="0"/>
              <a:t>regulate</a:t>
            </a:r>
            <a:r>
              <a:rPr lang="zh-TW" altLang="en-US" dirty="0" smtClean="0"/>
              <a:t> </a:t>
            </a:r>
            <a:r>
              <a:rPr lang="en-US" altLang="zh-TW" dirty="0" smtClean="0"/>
              <a:t>the</a:t>
            </a:r>
            <a:r>
              <a:rPr lang="zh-TW" altLang="en-US" dirty="0" smtClean="0"/>
              <a:t> </a:t>
            </a:r>
            <a:r>
              <a:rPr lang="en-US" altLang="zh-TW" dirty="0" smtClean="0"/>
              <a:t>synthesis</a:t>
            </a:r>
            <a:r>
              <a:rPr lang="zh-TW" altLang="en-US" dirty="0" smtClean="0"/>
              <a:t> </a:t>
            </a:r>
            <a:r>
              <a:rPr lang="en-US" altLang="zh-TW" dirty="0" smtClean="0"/>
              <a:t>of</a:t>
            </a:r>
            <a:r>
              <a:rPr lang="zh-TW" altLang="en-US" dirty="0" smtClean="0"/>
              <a:t> </a:t>
            </a:r>
            <a:r>
              <a:rPr lang="en-US" altLang="zh-TW" dirty="0" smtClean="0"/>
              <a:t>glutamine,</a:t>
            </a:r>
            <a:r>
              <a:rPr lang="zh-TW" altLang="en-US" dirty="0" smtClean="0"/>
              <a:t> </a:t>
            </a:r>
            <a:r>
              <a:rPr lang="en-US" altLang="zh-TW" dirty="0" smtClean="0"/>
              <a:t>GLUL,</a:t>
            </a:r>
            <a:r>
              <a:rPr lang="zh-TW" altLang="en-US" dirty="0" smtClean="0"/>
              <a:t> </a:t>
            </a:r>
            <a:r>
              <a:rPr lang="en-US" altLang="zh-TW" dirty="0" smtClean="0"/>
              <a:t>also</a:t>
            </a:r>
            <a:r>
              <a:rPr lang="zh-TW" altLang="en-US" dirty="0" smtClean="0"/>
              <a:t> </a:t>
            </a:r>
            <a:r>
              <a:rPr lang="en-US" altLang="zh-TW" dirty="0" smtClean="0"/>
              <a:t>called</a:t>
            </a:r>
            <a:r>
              <a:rPr lang="zh-TW" altLang="en-US" dirty="0" smtClean="0"/>
              <a:t> </a:t>
            </a:r>
            <a:r>
              <a:rPr lang="en-US" altLang="zh-TW" dirty="0" smtClean="0"/>
              <a:t>glutamine</a:t>
            </a:r>
            <a:r>
              <a:rPr lang="zh-TW" altLang="en-US" dirty="0" smtClean="0"/>
              <a:t> </a:t>
            </a:r>
            <a:r>
              <a:rPr lang="en-US" altLang="zh-TW" dirty="0" err="1" smtClean="0"/>
              <a:t>synthetase</a:t>
            </a:r>
            <a:r>
              <a:rPr lang="en-US" altLang="zh-TW" dirty="0" smtClean="0"/>
              <a:t>,</a:t>
            </a:r>
            <a:r>
              <a:rPr lang="zh-TW" altLang="en-US" dirty="0" smtClean="0"/>
              <a:t> </a:t>
            </a:r>
            <a:r>
              <a:rPr lang="en-US" altLang="zh-TW" dirty="0" smtClean="0"/>
              <a:t>GS,</a:t>
            </a:r>
            <a:r>
              <a:rPr lang="zh-TW" altLang="en-US" dirty="0" smtClean="0"/>
              <a:t>  </a:t>
            </a:r>
            <a:r>
              <a:rPr lang="en-US" altLang="zh-TW" dirty="0" smtClean="0"/>
              <a:t>that</a:t>
            </a:r>
            <a:r>
              <a:rPr lang="zh-TW" altLang="en-US" dirty="0" smtClean="0"/>
              <a:t> </a:t>
            </a:r>
            <a:r>
              <a:rPr lang="en-US" altLang="zh-TW" dirty="0" smtClean="0"/>
              <a:t>can</a:t>
            </a:r>
            <a:r>
              <a:rPr lang="zh-TW" altLang="en-US" dirty="0" smtClean="0"/>
              <a:t> </a:t>
            </a:r>
            <a:r>
              <a:rPr lang="en-US" altLang="zh-TW" dirty="0" smtClean="0"/>
              <a:t>transform</a:t>
            </a:r>
            <a:r>
              <a:rPr lang="zh-TW" altLang="en-US" dirty="0" smtClean="0"/>
              <a:t> </a:t>
            </a:r>
            <a:r>
              <a:rPr lang="en-US" altLang="zh-TW" dirty="0" smtClean="0"/>
              <a:t>glutamine</a:t>
            </a:r>
            <a:r>
              <a:rPr lang="zh-TW" altLang="en-US" dirty="0" smtClean="0"/>
              <a:t> </a:t>
            </a:r>
            <a:r>
              <a:rPr lang="en-US" altLang="zh-TW" dirty="0" smtClean="0"/>
              <a:t>and</a:t>
            </a:r>
            <a:r>
              <a:rPr lang="zh-TW" altLang="en-US" dirty="0" smtClean="0"/>
              <a:t> </a:t>
            </a:r>
            <a:r>
              <a:rPr lang="en-US" altLang="zh-TW" dirty="0" smtClean="0"/>
              <a:t>amino</a:t>
            </a:r>
            <a:r>
              <a:rPr lang="zh-TW" altLang="en-US" dirty="0" smtClean="0"/>
              <a:t> </a:t>
            </a:r>
            <a:r>
              <a:rPr lang="en-US" altLang="zh-TW" dirty="0" smtClean="0"/>
              <a:t>group</a:t>
            </a:r>
            <a:r>
              <a:rPr lang="zh-TW" altLang="en-US" dirty="0" smtClean="0"/>
              <a:t> </a:t>
            </a:r>
            <a:r>
              <a:rPr lang="en-US" altLang="zh-TW" dirty="0" smtClean="0"/>
              <a:t>to</a:t>
            </a:r>
            <a:r>
              <a:rPr lang="zh-TW" altLang="en-US" dirty="0" smtClean="0"/>
              <a:t> </a:t>
            </a:r>
            <a:r>
              <a:rPr lang="en-US" altLang="zh-TW" dirty="0" smtClean="0"/>
              <a:t>glutamine,</a:t>
            </a:r>
            <a:r>
              <a:rPr lang="zh-TW" altLang="en-US" dirty="0" smtClean="0"/>
              <a:t>  </a:t>
            </a:r>
            <a:r>
              <a:rPr lang="en-US" altLang="zh-TW" dirty="0" smtClean="0"/>
              <a:t>and</a:t>
            </a:r>
            <a:r>
              <a:rPr lang="zh-TW" altLang="en-US" dirty="0" smtClean="0"/>
              <a:t> </a:t>
            </a:r>
            <a:r>
              <a:rPr lang="en-US" altLang="zh-TW" dirty="0" smtClean="0"/>
              <a:t>another</a:t>
            </a:r>
            <a:r>
              <a:rPr lang="zh-TW" altLang="en-US" dirty="0" smtClean="0"/>
              <a:t> </a:t>
            </a:r>
            <a:r>
              <a:rPr lang="en-US" altLang="zh-TW" dirty="0" smtClean="0"/>
              <a:t>enzyme</a:t>
            </a:r>
            <a:r>
              <a:rPr lang="zh-TW" altLang="en-US" dirty="0" smtClean="0"/>
              <a:t> </a:t>
            </a:r>
            <a:r>
              <a:rPr lang="en-US" altLang="zh-TW" dirty="0" smtClean="0"/>
              <a:t>is</a:t>
            </a:r>
            <a:r>
              <a:rPr lang="zh-TW" altLang="en-US" dirty="0" smtClean="0"/>
              <a:t> </a:t>
            </a:r>
            <a:r>
              <a:rPr lang="en-US" altLang="zh-TW" dirty="0" err="1" smtClean="0"/>
              <a:t>glutaminase</a:t>
            </a:r>
            <a:r>
              <a:rPr lang="zh-TW" altLang="en-US" dirty="0" smtClean="0"/>
              <a:t> </a:t>
            </a:r>
            <a:r>
              <a:rPr lang="en-US" altLang="zh-TW" dirty="0" smtClean="0"/>
              <a:t>1/2,</a:t>
            </a:r>
            <a:r>
              <a:rPr lang="zh-TW" altLang="en-US" dirty="0" smtClean="0"/>
              <a:t> </a:t>
            </a:r>
            <a:r>
              <a:rPr lang="zh-TW" altLang="zh-TW" dirty="0" smtClean="0"/>
              <a:t>1</a:t>
            </a:r>
            <a:r>
              <a:rPr lang="zh-TW" altLang="en-US" dirty="0" smtClean="0"/>
              <a:t> </a:t>
            </a:r>
            <a:r>
              <a:rPr lang="en-US" altLang="zh-TW" dirty="0" smtClean="0"/>
              <a:t>is</a:t>
            </a:r>
            <a:r>
              <a:rPr lang="zh-TW" altLang="en-US" dirty="0" smtClean="0"/>
              <a:t> </a:t>
            </a:r>
            <a:r>
              <a:rPr lang="en-US" altLang="zh-TW" dirty="0" smtClean="0"/>
              <a:t>liver</a:t>
            </a:r>
            <a:r>
              <a:rPr lang="zh-TW" altLang="en-US" dirty="0" smtClean="0"/>
              <a:t> </a:t>
            </a:r>
            <a:r>
              <a:rPr lang="en-US" altLang="zh-TW" dirty="0" smtClean="0"/>
              <a:t>type,</a:t>
            </a:r>
            <a:r>
              <a:rPr lang="zh-TW" altLang="en-US" dirty="0" smtClean="0"/>
              <a:t> </a:t>
            </a:r>
            <a:r>
              <a:rPr lang="en-US" altLang="zh-TW" dirty="0" smtClean="0"/>
              <a:t>2</a:t>
            </a:r>
            <a:r>
              <a:rPr lang="zh-TW" altLang="en-US" dirty="0" smtClean="0"/>
              <a:t> </a:t>
            </a:r>
            <a:r>
              <a:rPr lang="en-US" altLang="zh-TW" dirty="0" smtClean="0"/>
              <a:t>is</a:t>
            </a:r>
            <a:r>
              <a:rPr lang="zh-TW" altLang="en-US" dirty="0" smtClean="0"/>
              <a:t> </a:t>
            </a:r>
            <a:r>
              <a:rPr lang="en-US" altLang="zh-TW" dirty="0" smtClean="0"/>
              <a:t>kidney</a:t>
            </a:r>
            <a:r>
              <a:rPr lang="zh-TW" altLang="en-US" dirty="0" smtClean="0"/>
              <a:t> </a:t>
            </a:r>
            <a:r>
              <a:rPr lang="en-US" altLang="zh-TW" dirty="0" smtClean="0"/>
              <a:t>type,</a:t>
            </a:r>
            <a:r>
              <a:rPr lang="zh-TW" altLang="en-US" dirty="0" smtClean="0"/>
              <a:t> </a:t>
            </a:r>
            <a:r>
              <a:rPr lang="en-US" altLang="zh-TW" dirty="0" smtClean="0"/>
              <a:t>different</a:t>
            </a:r>
            <a:r>
              <a:rPr lang="zh-TW" altLang="en-US" dirty="0" smtClean="0"/>
              <a:t> </a:t>
            </a:r>
            <a:r>
              <a:rPr lang="en-US" altLang="zh-TW" dirty="0" smtClean="0"/>
              <a:t>cells</a:t>
            </a:r>
            <a:r>
              <a:rPr lang="zh-TW" altLang="en-US" dirty="0" smtClean="0"/>
              <a:t> </a:t>
            </a:r>
            <a:r>
              <a:rPr lang="en-US" altLang="zh-TW" dirty="0" smtClean="0"/>
              <a:t>will</a:t>
            </a:r>
            <a:r>
              <a:rPr lang="zh-TW" altLang="en-US" dirty="0" smtClean="0"/>
              <a:t> </a:t>
            </a:r>
            <a:r>
              <a:rPr lang="en-US" altLang="zh-TW" dirty="0" smtClean="0"/>
              <a:t>use</a:t>
            </a:r>
            <a:r>
              <a:rPr lang="zh-TW" altLang="en-US" dirty="0" smtClean="0"/>
              <a:t> </a:t>
            </a:r>
            <a:r>
              <a:rPr lang="en-US" altLang="zh-TW" dirty="0" smtClean="0"/>
              <a:t>GLS1</a:t>
            </a:r>
            <a:r>
              <a:rPr lang="zh-TW" altLang="en-US" dirty="0" smtClean="0"/>
              <a:t> </a:t>
            </a:r>
            <a:r>
              <a:rPr lang="en-US" altLang="zh-TW" dirty="0" smtClean="0"/>
              <a:t>or</a:t>
            </a:r>
            <a:r>
              <a:rPr lang="zh-TW" altLang="en-US" dirty="0" smtClean="0"/>
              <a:t> </a:t>
            </a:r>
            <a:r>
              <a:rPr lang="zh-TW" altLang="zh-TW" dirty="0" smtClean="0"/>
              <a:t>2</a:t>
            </a:r>
            <a:r>
              <a:rPr lang="zh-TW" altLang="en-US" dirty="0" smtClean="0"/>
              <a:t> </a:t>
            </a:r>
            <a:r>
              <a:rPr lang="en-US" altLang="zh-TW" dirty="0" smtClean="0"/>
              <a:t>to</a:t>
            </a:r>
            <a:r>
              <a:rPr lang="zh-TW" altLang="en-US" dirty="0" smtClean="0"/>
              <a:t> </a:t>
            </a:r>
            <a:r>
              <a:rPr lang="en-US" altLang="zh-TW" dirty="0" smtClean="0"/>
              <a:t>digest</a:t>
            </a:r>
            <a:r>
              <a:rPr lang="zh-TW" altLang="en-US" dirty="0" smtClean="0"/>
              <a:t> </a:t>
            </a:r>
            <a:r>
              <a:rPr lang="en-US" altLang="zh-TW" dirty="0" smtClean="0"/>
              <a:t>glutamine</a:t>
            </a:r>
            <a:r>
              <a:rPr lang="zh-TW" altLang="en-US" dirty="0" smtClean="0"/>
              <a:t> </a:t>
            </a:r>
            <a:r>
              <a:rPr lang="en-US" altLang="zh-TW" dirty="0" smtClean="0"/>
              <a:t>into</a:t>
            </a:r>
            <a:r>
              <a:rPr lang="zh-TW" altLang="en-US" dirty="0" smtClean="0"/>
              <a:t> </a:t>
            </a:r>
            <a:r>
              <a:rPr lang="en-US" altLang="zh-TW" dirty="0" smtClean="0"/>
              <a:t>glutamate</a:t>
            </a:r>
            <a:r>
              <a:rPr lang="zh-TW" altLang="en-US" dirty="0" smtClean="0"/>
              <a:t> </a:t>
            </a:r>
            <a:r>
              <a:rPr lang="en-US" altLang="zh-TW" dirty="0" smtClean="0"/>
              <a:t>for</a:t>
            </a:r>
            <a:r>
              <a:rPr lang="zh-TW" altLang="en-US" dirty="0" smtClean="0"/>
              <a:t> </a:t>
            </a:r>
            <a:r>
              <a:rPr lang="en-US" altLang="zh-TW" dirty="0" smtClean="0"/>
              <a:t>making</a:t>
            </a:r>
            <a:r>
              <a:rPr lang="zh-TW" altLang="en-US" dirty="0" smtClean="0"/>
              <a:t> </a:t>
            </a:r>
            <a:r>
              <a:rPr lang="en-US" altLang="zh-TW" dirty="0" smtClean="0"/>
              <a:t>other</a:t>
            </a:r>
            <a:r>
              <a:rPr lang="zh-TW" altLang="en-US" dirty="0" smtClean="0"/>
              <a:t> </a:t>
            </a:r>
            <a:r>
              <a:rPr lang="en-US" altLang="zh-TW" dirty="0" smtClean="0"/>
              <a:t>macromolecules.</a:t>
            </a:r>
            <a:r>
              <a:rPr lang="zh-TW" altLang="en-US" dirty="0" smtClean="0"/>
              <a:t> </a:t>
            </a:r>
            <a:endParaRPr lang="en-US" altLang="zh-TW" dirty="0" smtClean="0"/>
          </a:p>
          <a:p>
            <a:r>
              <a:rPr lang="zh-TW" altLang="en-US" dirty="0" smtClean="0"/>
              <a:t> </a:t>
            </a:r>
            <a:endParaRPr lang="en-US" dirty="0"/>
          </a:p>
        </p:txBody>
      </p:sp>
      <p:sp>
        <p:nvSpPr>
          <p:cNvPr id="4" name="Slide Number Placeholder 3"/>
          <p:cNvSpPr>
            <a:spLocks noGrp="1"/>
          </p:cNvSpPr>
          <p:nvPr>
            <p:ph type="sldNum" sz="quarter" idx="10"/>
          </p:nvPr>
        </p:nvSpPr>
        <p:spPr/>
        <p:txBody>
          <a:bodyPr/>
          <a:lstStyle/>
          <a:p>
            <a:fld id="{24E2CAED-B1AA-F64F-9895-53920611E70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Breast</a:t>
            </a:r>
            <a:r>
              <a:rPr lang="en-US" altLang="zh-TW" baseline="0" dirty="0" smtClean="0"/>
              <a:t> tumor is the second of the most common cancer death for female, just after lung cancer, not only in US, but in the whole world.  </a:t>
            </a:r>
          </a:p>
          <a:p>
            <a:r>
              <a:rPr lang="en-US" altLang="zh-TW" baseline="0" dirty="0" smtClean="0"/>
              <a:t>And there are accumulating breast cancer cases since 1960 toward today.</a:t>
            </a:r>
            <a:endParaRPr lang="zh-TW" altLang="en-US" dirty="0"/>
          </a:p>
        </p:txBody>
      </p:sp>
      <p:sp>
        <p:nvSpPr>
          <p:cNvPr id="4" name="投影片編號版面配置區 3"/>
          <p:cNvSpPr>
            <a:spLocks noGrp="1"/>
          </p:cNvSpPr>
          <p:nvPr>
            <p:ph type="sldNum" sz="quarter" idx="10"/>
          </p:nvPr>
        </p:nvSpPr>
        <p:spPr/>
        <p:txBody>
          <a:bodyPr/>
          <a:lstStyle/>
          <a:p>
            <a:fld id="{5F90D242-2697-485B-91C5-6FB5D81AAF9F}" type="slidenum">
              <a:rPr lang="zh-TW" altLang="en-US" smtClean="0"/>
              <a:pPr/>
              <a:t>2</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TW" dirty="0" smtClean="0"/>
              <a:t>First</a:t>
            </a:r>
            <a:r>
              <a:rPr lang="zh-TW" altLang="en-US" dirty="0" smtClean="0"/>
              <a:t> </a:t>
            </a:r>
            <a:r>
              <a:rPr lang="en-US" altLang="zh-TW" dirty="0" smtClean="0"/>
              <a:t>of</a:t>
            </a:r>
            <a:r>
              <a:rPr lang="zh-TW" altLang="en-US" dirty="0" smtClean="0"/>
              <a:t> </a:t>
            </a:r>
            <a:r>
              <a:rPr lang="en-US" altLang="zh-TW" dirty="0" smtClean="0"/>
              <a:t>all,</a:t>
            </a:r>
            <a:r>
              <a:rPr lang="zh-TW" altLang="en-US" dirty="0" smtClean="0"/>
              <a:t> </a:t>
            </a:r>
            <a:r>
              <a:rPr lang="en-US" altLang="zh-TW" dirty="0" smtClean="0"/>
              <a:t>we</a:t>
            </a:r>
            <a:r>
              <a:rPr lang="zh-TW" altLang="en-US" dirty="0" smtClean="0"/>
              <a:t> </a:t>
            </a:r>
            <a:r>
              <a:rPr lang="en-US" altLang="zh-TW" dirty="0" smtClean="0"/>
              <a:t>check</a:t>
            </a:r>
            <a:r>
              <a:rPr lang="zh-TW" altLang="en-US" dirty="0" smtClean="0"/>
              <a:t> </a:t>
            </a:r>
            <a:r>
              <a:rPr lang="en-US" altLang="zh-TW" dirty="0" smtClean="0"/>
              <a:t>the</a:t>
            </a:r>
            <a:r>
              <a:rPr lang="zh-TW" altLang="en-US" dirty="0" smtClean="0"/>
              <a:t> </a:t>
            </a:r>
            <a:r>
              <a:rPr lang="en-US" altLang="zh-TW" dirty="0" smtClean="0"/>
              <a:t>expression</a:t>
            </a:r>
            <a:r>
              <a:rPr lang="zh-TW" altLang="en-US" dirty="0" smtClean="0"/>
              <a:t> </a:t>
            </a:r>
            <a:r>
              <a:rPr lang="en-US" altLang="zh-TW" dirty="0" smtClean="0"/>
              <a:t>of</a:t>
            </a:r>
            <a:r>
              <a:rPr lang="zh-TW" altLang="en-US" dirty="0" smtClean="0"/>
              <a:t> </a:t>
            </a:r>
            <a:r>
              <a:rPr lang="en-US" altLang="zh-TW" dirty="0" smtClean="0"/>
              <a:t>GLUL</a:t>
            </a:r>
            <a:r>
              <a:rPr lang="zh-TW" altLang="en-US" dirty="0" smtClean="0"/>
              <a:t> </a:t>
            </a:r>
            <a:r>
              <a:rPr lang="en-US" altLang="zh-TW" dirty="0" smtClean="0"/>
              <a:t>and</a:t>
            </a:r>
            <a:r>
              <a:rPr lang="zh-TW" altLang="en-US" dirty="0" smtClean="0"/>
              <a:t> </a:t>
            </a:r>
            <a:r>
              <a:rPr lang="en-US" altLang="zh-TW" dirty="0" smtClean="0"/>
              <a:t>GLS1/2</a:t>
            </a:r>
            <a:r>
              <a:rPr lang="zh-TW" altLang="en-US" dirty="0" smtClean="0"/>
              <a:t> </a:t>
            </a:r>
            <a:r>
              <a:rPr lang="en-US" altLang="zh-TW" dirty="0" smtClean="0"/>
              <a:t>in</a:t>
            </a:r>
            <a:r>
              <a:rPr lang="zh-TW" altLang="en-US" dirty="0" smtClean="0"/>
              <a:t> </a:t>
            </a:r>
            <a:r>
              <a:rPr lang="en-US" altLang="zh-TW" dirty="0" smtClean="0"/>
              <a:t>microarray</a:t>
            </a:r>
            <a:r>
              <a:rPr lang="zh-TW" altLang="en-US" dirty="0" smtClean="0"/>
              <a:t> </a:t>
            </a:r>
            <a:r>
              <a:rPr lang="en-US" altLang="zh-TW" dirty="0" smtClean="0"/>
              <a:t>dataset</a:t>
            </a:r>
            <a:r>
              <a:rPr lang="zh-TW" altLang="en-US" dirty="0" smtClean="0"/>
              <a:t> </a:t>
            </a:r>
            <a:r>
              <a:rPr lang="en-US" altLang="zh-TW" dirty="0" smtClean="0"/>
              <a:t>of</a:t>
            </a:r>
            <a:r>
              <a:rPr lang="zh-TW" altLang="en-US" dirty="0" smtClean="0"/>
              <a:t> </a:t>
            </a:r>
            <a:r>
              <a:rPr lang="en-US" altLang="zh-TW" dirty="0" smtClean="0"/>
              <a:t>breast</a:t>
            </a:r>
            <a:r>
              <a:rPr lang="zh-TW" altLang="en-US" dirty="0" smtClean="0"/>
              <a:t> </a:t>
            </a:r>
            <a:r>
              <a:rPr lang="en-US" altLang="zh-TW" dirty="0" smtClean="0"/>
              <a:t>cancer</a:t>
            </a:r>
            <a:r>
              <a:rPr lang="zh-TW" altLang="en-US" dirty="0" smtClean="0"/>
              <a:t> </a:t>
            </a:r>
            <a:r>
              <a:rPr lang="en-US" altLang="zh-TW" dirty="0" smtClean="0"/>
              <a:t>cells.</a:t>
            </a:r>
            <a:r>
              <a:rPr lang="zh-TW" altLang="en-US" dirty="0" smtClean="0"/>
              <a:t> </a:t>
            </a:r>
            <a:r>
              <a:rPr lang="en-US" altLang="zh-TW" dirty="0" smtClean="0"/>
              <a:t>We</a:t>
            </a:r>
            <a:r>
              <a:rPr lang="zh-TW" altLang="en-US" dirty="0" smtClean="0"/>
              <a:t> </a:t>
            </a:r>
            <a:r>
              <a:rPr lang="en-US" altLang="zh-TW" dirty="0" smtClean="0"/>
              <a:t>separate</a:t>
            </a:r>
            <a:r>
              <a:rPr lang="zh-TW" altLang="en-US" dirty="0" smtClean="0"/>
              <a:t> </a:t>
            </a:r>
            <a:r>
              <a:rPr lang="en-US" altLang="zh-TW" dirty="0" smtClean="0"/>
              <a:t>all</a:t>
            </a:r>
            <a:r>
              <a:rPr lang="zh-TW" altLang="en-US" dirty="0" smtClean="0"/>
              <a:t> </a:t>
            </a:r>
            <a:r>
              <a:rPr lang="en-US" altLang="zh-TW" dirty="0" smtClean="0"/>
              <a:t>cells</a:t>
            </a:r>
            <a:r>
              <a:rPr lang="zh-TW" altLang="en-US" dirty="0" smtClean="0"/>
              <a:t> </a:t>
            </a:r>
            <a:r>
              <a:rPr lang="en-US" altLang="zh-TW" dirty="0" smtClean="0"/>
              <a:t>into</a:t>
            </a:r>
            <a:r>
              <a:rPr lang="zh-TW" altLang="en-US" dirty="0" smtClean="0"/>
              <a:t> </a:t>
            </a:r>
            <a:r>
              <a:rPr lang="en-US" altLang="zh-TW" dirty="0" smtClean="0"/>
              <a:t>luminal</a:t>
            </a:r>
            <a:r>
              <a:rPr lang="zh-TW" altLang="en-US" dirty="0" smtClean="0"/>
              <a:t> </a:t>
            </a:r>
            <a:r>
              <a:rPr lang="en-US" altLang="zh-TW" dirty="0" smtClean="0"/>
              <a:t>and</a:t>
            </a:r>
            <a:r>
              <a:rPr lang="zh-TW" altLang="en-US" dirty="0" smtClean="0"/>
              <a:t> </a:t>
            </a:r>
            <a:r>
              <a:rPr lang="en-US" altLang="zh-TW" dirty="0" smtClean="0"/>
              <a:t>basal</a:t>
            </a:r>
            <a:r>
              <a:rPr lang="zh-TW" altLang="en-US" dirty="0" smtClean="0"/>
              <a:t> </a:t>
            </a:r>
            <a:r>
              <a:rPr lang="en-US" altLang="zh-TW" dirty="0" smtClean="0"/>
              <a:t>types</a:t>
            </a:r>
            <a:r>
              <a:rPr lang="zh-TW" altLang="en-US" dirty="0" smtClean="0"/>
              <a:t> </a:t>
            </a:r>
            <a:r>
              <a:rPr lang="en-US" altLang="zh-TW" dirty="0" smtClean="0"/>
              <a:t>based</a:t>
            </a:r>
            <a:r>
              <a:rPr lang="zh-TW" altLang="en-US" dirty="0" smtClean="0"/>
              <a:t> </a:t>
            </a:r>
            <a:r>
              <a:rPr lang="en-US" altLang="zh-TW" dirty="0" smtClean="0"/>
              <a:t>on</a:t>
            </a:r>
            <a:r>
              <a:rPr lang="zh-TW" altLang="en-US" dirty="0" smtClean="0"/>
              <a:t> </a:t>
            </a:r>
            <a:r>
              <a:rPr lang="en-US" altLang="zh-TW" dirty="0" smtClean="0"/>
              <a:t>the</a:t>
            </a:r>
            <a:r>
              <a:rPr lang="zh-TW" altLang="en-US" dirty="0" smtClean="0"/>
              <a:t> </a:t>
            </a:r>
            <a:r>
              <a:rPr lang="en-US" altLang="zh-TW" dirty="0" smtClean="0"/>
              <a:t>expression</a:t>
            </a:r>
            <a:r>
              <a:rPr lang="zh-TW" altLang="en-US" dirty="0" smtClean="0"/>
              <a:t> </a:t>
            </a:r>
            <a:r>
              <a:rPr lang="en-US" altLang="zh-TW" dirty="0" smtClean="0"/>
              <a:t>of</a:t>
            </a:r>
            <a:r>
              <a:rPr lang="zh-TW" altLang="en-US" dirty="0" smtClean="0"/>
              <a:t> </a:t>
            </a:r>
            <a:r>
              <a:rPr lang="en-US" altLang="zh-TW" dirty="0" smtClean="0"/>
              <a:t>some</a:t>
            </a:r>
            <a:r>
              <a:rPr lang="zh-TW" altLang="en-US" dirty="0" smtClean="0"/>
              <a:t> </a:t>
            </a:r>
            <a:r>
              <a:rPr lang="en-US" altLang="zh-TW" dirty="0" smtClean="0"/>
              <a:t>typical</a:t>
            </a:r>
            <a:r>
              <a:rPr lang="zh-TW" altLang="en-US" dirty="0" smtClean="0"/>
              <a:t> </a:t>
            </a:r>
            <a:r>
              <a:rPr lang="en-US" altLang="zh-TW" dirty="0" smtClean="0"/>
              <a:t>markers.</a:t>
            </a:r>
            <a:r>
              <a:rPr lang="zh-TW" altLang="en-US" dirty="0" smtClean="0"/>
              <a:t> </a:t>
            </a:r>
            <a:r>
              <a:rPr lang="en-US" altLang="zh-TW" dirty="0" smtClean="0"/>
              <a:t>We</a:t>
            </a:r>
            <a:r>
              <a:rPr lang="zh-TW" altLang="en-US" dirty="0" smtClean="0"/>
              <a:t> </a:t>
            </a:r>
            <a:r>
              <a:rPr lang="en-US" altLang="zh-TW" dirty="0" smtClean="0"/>
              <a:t>can</a:t>
            </a:r>
            <a:r>
              <a:rPr lang="zh-TW" altLang="en-US" dirty="0" smtClean="0"/>
              <a:t> </a:t>
            </a:r>
            <a:r>
              <a:rPr lang="en-US" altLang="zh-TW" dirty="0" smtClean="0"/>
              <a:t>see</a:t>
            </a:r>
            <a:r>
              <a:rPr lang="zh-TW" altLang="en-US" dirty="0" smtClean="0"/>
              <a:t> </a:t>
            </a:r>
            <a:r>
              <a:rPr lang="en-US" altLang="zh-TW" dirty="0" smtClean="0"/>
              <a:t>that</a:t>
            </a:r>
            <a:r>
              <a:rPr lang="zh-TW" altLang="en-US" dirty="0" smtClean="0"/>
              <a:t> </a:t>
            </a:r>
            <a:r>
              <a:rPr lang="en-US" altLang="zh-TW" dirty="0" smtClean="0"/>
              <a:t>in</a:t>
            </a:r>
            <a:r>
              <a:rPr lang="zh-TW" altLang="en-US" dirty="0" smtClean="0"/>
              <a:t> </a:t>
            </a:r>
            <a:r>
              <a:rPr lang="en-US" altLang="zh-TW" dirty="0" smtClean="0"/>
              <a:t>the</a:t>
            </a:r>
            <a:r>
              <a:rPr lang="zh-TW" altLang="en-US" dirty="0" smtClean="0"/>
              <a:t> </a:t>
            </a:r>
            <a:r>
              <a:rPr lang="en-US" altLang="zh-TW" dirty="0" smtClean="0"/>
              <a:t>array</a:t>
            </a:r>
            <a:r>
              <a:rPr lang="zh-TW" altLang="en-US" dirty="0" smtClean="0"/>
              <a:t> </a:t>
            </a:r>
            <a:r>
              <a:rPr lang="en-US" altLang="zh-TW" dirty="0" smtClean="0"/>
              <a:t>analysis,</a:t>
            </a:r>
            <a:r>
              <a:rPr lang="zh-TW" altLang="en-US" dirty="0" smtClean="0"/>
              <a:t> </a:t>
            </a:r>
            <a:r>
              <a:rPr lang="en-US" altLang="zh-TW" dirty="0" smtClean="0"/>
              <a:t>luminal</a:t>
            </a:r>
            <a:r>
              <a:rPr lang="zh-TW" altLang="en-US" dirty="0" smtClean="0"/>
              <a:t> </a:t>
            </a:r>
            <a:r>
              <a:rPr lang="en-US" altLang="zh-TW" dirty="0" smtClean="0"/>
              <a:t>cell</a:t>
            </a:r>
            <a:r>
              <a:rPr lang="zh-TW" altLang="en-US" dirty="0" smtClean="0"/>
              <a:t> </a:t>
            </a:r>
            <a:r>
              <a:rPr lang="zh-TW" altLang="zh-TW" dirty="0" smtClean="0"/>
              <a:t>a</a:t>
            </a:r>
            <a:r>
              <a:rPr lang="en-US" altLang="zh-TW" dirty="0" err="1" smtClean="0"/>
              <a:t>nd</a:t>
            </a:r>
            <a:r>
              <a:rPr lang="zh-TW" altLang="en-US" dirty="0" smtClean="0"/>
              <a:t> </a:t>
            </a:r>
            <a:r>
              <a:rPr lang="en-US" altLang="zh-TW" dirty="0" smtClean="0"/>
              <a:t>basal</a:t>
            </a:r>
            <a:r>
              <a:rPr lang="zh-TW" altLang="en-US" dirty="0" smtClean="0"/>
              <a:t> </a:t>
            </a:r>
            <a:r>
              <a:rPr lang="en-US" altLang="zh-TW" dirty="0" smtClean="0"/>
              <a:t>cells</a:t>
            </a:r>
            <a:r>
              <a:rPr lang="zh-TW" altLang="en-US" dirty="0" smtClean="0"/>
              <a:t> </a:t>
            </a:r>
            <a:r>
              <a:rPr lang="en-US" altLang="zh-TW" dirty="0" smtClean="0"/>
              <a:t>tend</a:t>
            </a:r>
            <a:r>
              <a:rPr lang="zh-TW" altLang="en-US" dirty="0" smtClean="0"/>
              <a:t> </a:t>
            </a:r>
            <a:r>
              <a:rPr lang="en-US" altLang="zh-TW" dirty="0" smtClean="0"/>
              <a:t>to</a:t>
            </a:r>
            <a:r>
              <a:rPr lang="zh-TW" altLang="en-US" dirty="0" smtClean="0"/>
              <a:t> </a:t>
            </a:r>
            <a:r>
              <a:rPr lang="en-US" altLang="zh-TW" dirty="0" smtClean="0"/>
              <a:t>use</a:t>
            </a:r>
            <a:r>
              <a:rPr lang="zh-TW" altLang="en-US" dirty="0" smtClean="0"/>
              <a:t> </a:t>
            </a:r>
            <a:r>
              <a:rPr lang="en-US" altLang="zh-TW" dirty="0" smtClean="0"/>
              <a:t>different</a:t>
            </a:r>
            <a:r>
              <a:rPr lang="zh-TW" altLang="en-US" dirty="0" smtClean="0"/>
              <a:t> </a:t>
            </a:r>
            <a:r>
              <a:rPr lang="en-US" altLang="zh-TW" dirty="0" smtClean="0"/>
              <a:t>GLS</a:t>
            </a:r>
            <a:r>
              <a:rPr lang="zh-TW" altLang="en-US" dirty="0" smtClean="0"/>
              <a:t> </a:t>
            </a:r>
            <a:r>
              <a:rPr lang="en-US" altLang="zh-TW" dirty="0" smtClean="0"/>
              <a:t>to</a:t>
            </a:r>
            <a:r>
              <a:rPr lang="zh-TW" altLang="en-US" dirty="0" smtClean="0"/>
              <a:t> </a:t>
            </a:r>
            <a:r>
              <a:rPr lang="en-US" altLang="zh-TW" dirty="0" err="1" smtClean="0"/>
              <a:t>catalyse</a:t>
            </a:r>
            <a:r>
              <a:rPr lang="zh-TW" altLang="en-US" dirty="0" smtClean="0"/>
              <a:t> </a:t>
            </a:r>
            <a:r>
              <a:rPr lang="en-US" altLang="zh-TW" dirty="0" smtClean="0"/>
              <a:t>glutamine</a:t>
            </a:r>
            <a:r>
              <a:rPr lang="zh-TW" altLang="en-US" dirty="0" smtClean="0"/>
              <a:t> </a:t>
            </a:r>
            <a:r>
              <a:rPr lang="en-US" altLang="zh-TW" dirty="0" smtClean="0"/>
              <a:t>into</a:t>
            </a:r>
            <a:r>
              <a:rPr lang="zh-TW" altLang="en-US" dirty="0" smtClean="0"/>
              <a:t> </a:t>
            </a:r>
            <a:r>
              <a:rPr lang="en-US" altLang="zh-TW" dirty="0" smtClean="0"/>
              <a:t>glutamate.</a:t>
            </a:r>
            <a:r>
              <a:rPr lang="zh-TW" altLang="en-US" dirty="0" smtClean="0"/>
              <a:t> </a:t>
            </a:r>
            <a:r>
              <a:rPr lang="en-US" altLang="zh-TW" dirty="0" smtClean="0"/>
              <a:t>About</a:t>
            </a:r>
            <a:r>
              <a:rPr lang="zh-TW" altLang="en-US" dirty="0" smtClean="0"/>
              <a:t> </a:t>
            </a:r>
            <a:r>
              <a:rPr lang="en-US" altLang="zh-TW" dirty="0" smtClean="0"/>
              <a:t>the</a:t>
            </a:r>
            <a:r>
              <a:rPr lang="zh-TW" altLang="en-US" dirty="0" smtClean="0"/>
              <a:t> </a:t>
            </a:r>
            <a:r>
              <a:rPr lang="en-US" altLang="zh-TW" dirty="0" smtClean="0"/>
              <a:t>expression</a:t>
            </a:r>
            <a:r>
              <a:rPr lang="zh-TW" altLang="en-US" dirty="0" smtClean="0"/>
              <a:t> </a:t>
            </a:r>
            <a:r>
              <a:rPr lang="en-US" altLang="zh-TW" dirty="0" smtClean="0"/>
              <a:t>of</a:t>
            </a:r>
            <a:r>
              <a:rPr lang="zh-TW" altLang="en-US" dirty="0" smtClean="0"/>
              <a:t> </a:t>
            </a:r>
            <a:r>
              <a:rPr lang="en-US" altLang="zh-TW" dirty="0" smtClean="0"/>
              <a:t>another</a:t>
            </a:r>
            <a:r>
              <a:rPr lang="zh-TW" altLang="en-US" dirty="0" smtClean="0"/>
              <a:t> </a:t>
            </a:r>
            <a:r>
              <a:rPr lang="en-US" altLang="zh-TW" dirty="0" smtClean="0"/>
              <a:t>enzyme,</a:t>
            </a:r>
            <a:r>
              <a:rPr lang="zh-TW" altLang="en-US" dirty="0" smtClean="0"/>
              <a:t> </a:t>
            </a:r>
            <a:r>
              <a:rPr lang="en-US" altLang="zh-TW" dirty="0" smtClean="0"/>
              <a:t>GLUL,</a:t>
            </a:r>
            <a:r>
              <a:rPr lang="zh-TW" altLang="en-US" dirty="0" smtClean="0"/>
              <a:t> </a:t>
            </a:r>
            <a:r>
              <a:rPr lang="en-US" altLang="zh-TW" dirty="0" smtClean="0"/>
              <a:t>that</a:t>
            </a:r>
            <a:r>
              <a:rPr lang="zh-TW" altLang="en-US" dirty="0" smtClean="0"/>
              <a:t> </a:t>
            </a:r>
            <a:r>
              <a:rPr lang="en-US" altLang="zh-TW" dirty="0" smtClean="0"/>
              <a:t>can</a:t>
            </a:r>
            <a:r>
              <a:rPr lang="zh-TW" altLang="en-US" dirty="0" smtClean="0"/>
              <a:t> </a:t>
            </a:r>
            <a:r>
              <a:rPr lang="en-US" altLang="zh-TW" dirty="0" smtClean="0"/>
              <a:t>produce</a:t>
            </a:r>
            <a:r>
              <a:rPr lang="zh-TW" altLang="en-US" dirty="0" smtClean="0"/>
              <a:t> </a:t>
            </a:r>
            <a:r>
              <a:rPr lang="en-US" altLang="zh-TW" dirty="0" smtClean="0"/>
              <a:t>glutamine</a:t>
            </a:r>
            <a:r>
              <a:rPr lang="zh-TW" altLang="en-US" dirty="0" smtClean="0"/>
              <a:t> </a:t>
            </a:r>
            <a:r>
              <a:rPr lang="en-US" altLang="zh-TW" dirty="0" smtClean="0"/>
              <a:t>from</a:t>
            </a:r>
            <a:r>
              <a:rPr lang="zh-TW" altLang="en-US" dirty="0" smtClean="0"/>
              <a:t> </a:t>
            </a:r>
            <a:r>
              <a:rPr lang="en-US" altLang="zh-TW" dirty="0" smtClean="0"/>
              <a:t>glutamate,</a:t>
            </a:r>
            <a:r>
              <a:rPr lang="zh-TW" altLang="en-US" dirty="0" smtClean="0"/>
              <a:t> </a:t>
            </a:r>
            <a:r>
              <a:rPr lang="en-US" dirty="0" smtClean="0"/>
              <a:t>GS expression levels are higher in luminal cells </a:t>
            </a:r>
            <a:r>
              <a:rPr lang="en-US" altLang="zh-TW" dirty="0" smtClean="0"/>
              <a:t>than</a:t>
            </a:r>
            <a:r>
              <a:rPr lang="zh-TW" altLang="en-US" dirty="0" smtClean="0"/>
              <a:t> </a:t>
            </a:r>
            <a:r>
              <a:rPr lang="en-US" dirty="0" smtClean="0"/>
              <a:t>in </a:t>
            </a:r>
            <a:r>
              <a:rPr lang="en-US" altLang="zh-TW" dirty="0" smtClean="0"/>
              <a:t>basal</a:t>
            </a:r>
            <a:r>
              <a:rPr lang="zh-TW" altLang="en-US" dirty="0" smtClean="0"/>
              <a:t> </a:t>
            </a:r>
            <a:r>
              <a:rPr lang="en-US" dirty="0" smtClean="0"/>
              <a:t>breast cancer cell lines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4E2CAED-B1AA-F64F-9895-53920611E70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TW" dirty="0" smtClean="0"/>
              <a:t>Next,</a:t>
            </a:r>
            <a:r>
              <a:rPr lang="zh-TW" altLang="en-US" dirty="0" smtClean="0"/>
              <a:t> </a:t>
            </a:r>
            <a:r>
              <a:rPr lang="en-US" altLang="zh-TW" dirty="0" smtClean="0"/>
              <a:t>we</a:t>
            </a:r>
            <a:r>
              <a:rPr lang="zh-TW" altLang="en-US" dirty="0" smtClean="0"/>
              <a:t> </a:t>
            </a:r>
            <a:r>
              <a:rPr lang="en-US" altLang="zh-TW" dirty="0" smtClean="0"/>
              <a:t>want</a:t>
            </a:r>
            <a:r>
              <a:rPr lang="zh-TW" altLang="en-US" dirty="0" smtClean="0"/>
              <a:t> </a:t>
            </a:r>
            <a:r>
              <a:rPr lang="en-US" altLang="zh-TW" dirty="0" smtClean="0"/>
              <a:t>to</a:t>
            </a:r>
            <a:r>
              <a:rPr lang="zh-TW" altLang="en-US" dirty="0" smtClean="0"/>
              <a:t> </a:t>
            </a:r>
            <a:r>
              <a:rPr lang="en-US" altLang="zh-TW" dirty="0" smtClean="0"/>
              <a:t>know</a:t>
            </a:r>
            <a:r>
              <a:rPr lang="zh-TW" altLang="en-US" dirty="0" smtClean="0"/>
              <a:t> </a:t>
            </a:r>
            <a:r>
              <a:rPr lang="zh-TW" altLang="zh-TW" dirty="0" smtClean="0"/>
              <a:t>w</a:t>
            </a:r>
            <a:r>
              <a:rPr lang="en-US" altLang="zh-TW" dirty="0" err="1" smtClean="0"/>
              <a:t>hether</a:t>
            </a:r>
            <a:r>
              <a:rPr lang="zh-TW" altLang="en-US" dirty="0" smtClean="0"/>
              <a:t> </a:t>
            </a:r>
            <a:r>
              <a:rPr lang="en-US" altLang="zh-TW" dirty="0" smtClean="0"/>
              <a:t>GLUL</a:t>
            </a:r>
            <a:r>
              <a:rPr lang="zh-TW" altLang="en-US" dirty="0" smtClean="0"/>
              <a:t> </a:t>
            </a:r>
            <a:r>
              <a:rPr lang="en-US" altLang="zh-TW" dirty="0" smtClean="0"/>
              <a:t>is</a:t>
            </a:r>
            <a:r>
              <a:rPr lang="zh-TW" altLang="en-US" dirty="0" smtClean="0"/>
              <a:t> </a:t>
            </a:r>
            <a:r>
              <a:rPr lang="en-US" altLang="zh-TW" dirty="0" smtClean="0"/>
              <a:t>important</a:t>
            </a:r>
            <a:r>
              <a:rPr lang="zh-TW" altLang="en-US" dirty="0" smtClean="0"/>
              <a:t> </a:t>
            </a:r>
            <a:r>
              <a:rPr lang="en-US" altLang="zh-TW" dirty="0" smtClean="0"/>
              <a:t>in</a:t>
            </a:r>
            <a:r>
              <a:rPr lang="zh-TW" altLang="en-US" dirty="0" smtClean="0"/>
              <a:t> </a:t>
            </a:r>
            <a:r>
              <a:rPr lang="en-US" altLang="zh-TW" dirty="0" smtClean="0"/>
              <a:t>glutamine</a:t>
            </a:r>
            <a:r>
              <a:rPr lang="zh-TW" altLang="en-US" dirty="0" smtClean="0"/>
              <a:t> </a:t>
            </a:r>
            <a:r>
              <a:rPr lang="en-US" altLang="zh-TW" dirty="0" smtClean="0"/>
              <a:t>sensitivity</a:t>
            </a:r>
            <a:r>
              <a:rPr lang="zh-TW" altLang="en-US" dirty="0" smtClean="0"/>
              <a:t> </a:t>
            </a:r>
            <a:r>
              <a:rPr lang="en-US" altLang="zh-TW" dirty="0" smtClean="0"/>
              <a:t>of</a:t>
            </a:r>
            <a:r>
              <a:rPr lang="zh-TW" altLang="en-US" dirty="0" smtClean="0"/>
              <a:t> </a:t>
            </a:r>
            <a:r>
              <a:rPr lang="en-US" altLang="zh-TW" dirty="0" smtClean="0"/>
              <a:t>breast</a:t>
            </a:r>
            <a:r>
              <a:rPr lang="zh-TW" altLang="en-US" dirty="0" smtClean="0"/>
              <a:t> </a:t>
            </a:r>
            <a:r>
              <a:rPr lang="en-US" altLang="zh-TW" dirty="0" smtClean="0"/>
              <a:t>cells,</a:t>
            </a:r>
            <a:r>
              <a:rPr lang="zh-TW" altLang="en-US" dirty="0" smtClean="0"/>
              <a:t> </a:t>
            </a:r>
            <a:r>
              <a:rPr lang="en-US" altLang="zh-TW" dirty="0" smtClean="0"/>
              <a:t>MCF7</a:t>
            </a:r>
            <a:r>
              <a:rPr lang="zh-TW" altLang="en-US" dirty="0" smtClean="0"/>
              <a:t> </a:t>
            </a:r>
            <a:r>
              <a:rPr lang="en-US" altLang="zh-TW" dirty="0" smtClean="0"/>
              <a:t>and</a:t>
            </a:r>
            <a:r>
              <a:rPr lang="zh-TW" altLang="en-US" dirty="0" smtClean="0"/>
              <a:t> </a:t>
            </a:r>
            <a:r>
              <a:rPr lang="en-US" altLang="zh-TW" dirty="0" smtClean="0"/>
              <a:t>MDAMB231</a:t>
            </a:r>
            <a:r>
              <a:rPr lang="zh-TW" altLang="en-US" dirty="0" smtClean="0"/>
              <a:t> </a:t>
            </a:r>
            <a:r>
              <a:rPr lang="en-US" altLang="zh-TW" dirty="0" smtClean="0"/>
              <a:t>cells</a:t>
            </a:r>
            <a:r>
              <a:rPr lang="zh-TW" altLang="en-US" dirty="0" smtClean="0"/>
              <a:t> </a:t>
            </a:r>
            <a:r>
              <a:rPr lang="en-US" altLang="zh-TW" dirty="0" smtClean="0"/>
              <a:t>are</a:t>
            </a:r>
            <a:r>
              <a:rPr lang="zh-TW" altLang="en-US" dirty="0" smtClean="0"/>
              <a:t> </a:t>
            </a:r>
            <a:r>
              <a:rPr lang="en-US" altLang="zh-TW" dirty="0" smtClean="0"/>
              <a:t>selected</a:t>
            </a:r>
            <a:r>
              <a:rPr lang="zh-TW" altLang="en-US" dirty="0" smtClean="0"/>
              <a:t> </a:t>
            </a:r>
            <a:r>
              <a:rPr lang="en-US" altLang="zh-TW" dirty="0" smtClean="0"/>
              <a:t>to</a:t>
            </a:r>
            <a:r>
              <a:rPr lang="zh-TW" altLang="en-US" dirty="0" smtClean="0"/>
              <a:t> </a:t>
            </a:r>
            <a:r>
              <a:rPr lang="en-US" altLang="zh-TW" dirty="0" smtClean="0"/>
              <a:t>be</a:t>
            </a:r>
            <a:r>
              <a:rPr lang="zh-TW" altLang="en-US" dirty="0" smtClean="0"/>
              <a:t> </a:t>
            </a:r>
            <a:r>
              <a:rPr lang="zh-TW" altLang="zh-TW" dirty="0" smtClean="0"/>
              <a:t>a</a:t>
            </a:r>
            <a:r>
              <a:rPr lang="zh-TW" altLang="en-US" dirty="0" smtClean="0"/>
              <a:t> </a:t>
            </a:r>
            <a:r>
              <a:rPr lang="en-US" altLang="zh-TW" dirty="0" smtClean="0"/>
              <a:t>representative</a:t>
            </a:r>
            <a:r>
              <a:rPr lang="zh-TW" altLang="en-US" dirty="0" smtClean="0"/>
              <a:t> </a:t>
            </a:r>
            <a:r>
              <a:rPr lang="zh-TW" altLang="zh-TW" dirty="0" smtClean="0"/>
              <a:t>o</a:t>
            </a:r>
            <a:r>
              <a:rPr lang="en-US" altLang="zh-TW" dirty="0" err="1" smtClean="0"/>
              <a:t>f</a:t>
            </a:r>
            <a:r>
              <a:rPr lang="zh-TW" altLang="en-US" dirty="0" smtClean="0"/>
              <a:t> </a:t>
            </a:r>
            <a:r>
              <a:rPr lang="zh-TW" altLang="zh-TW" dirty="0" smtClean="0"/>
              <a:t>l</a:t>
            </a:r>
            <a:r>
              <a:rPr lang="en-US" altLang="zh-TW" dirty="0" err="1" smtClean="0"/>
              <a:t>uminal</a:t>
            </a:r>
            <a:r>
              <a:rPr lang="zh-TW" altLang="en-US" dirty="0" smtClean="0"/>
              <a:t> </a:t>
            </a:r>
            <a:r>
              <a:rPr lang="en-US" altLang="zh-TW" dirty="0" smtClean="0"/>
              <a:t>and</a:t>
            </a:r>
            <a:r>
              <a:rPr lang="zh-TW" altLang="en-US" dirty="0" smtClean="0"/>
              <a:t> </a:t>
            </a:r>
            <a:r>
              <a:rPr lang="en-US" altLang="zh-TW" dirty="0" smtClean="0"/>
              <a:t>basal</a:t>
            </a:r>
            <a:r>
              <a:rPr lang="zh-TW" altLang="en-US" dirty="0" smtClean="0"/>
              <a:t> </a:t>
            </a:r>
            <a:r>
              <a:rPr lang="en-US" altLang="zh-TW" dirty="0" smtClean="0"/>
              <a:t>cells.</a:t>
            </a:r>
            <a:r>
              <a:rPr lang="zh-TW" altLang="en-US" dirty="0" smtClean="0"/>
              <a:t> </a:t>
            </a:r>
            <a:r>
              <a:rPr lang="en-US" altLang="zh-TW" dirty="0" smtClean="0"/>
              <a:t>Luminal</a:t>
            </a:r>
            <a:r>
              <a:rPr lang="zh-TW" altLang="en-US" dirty="0" smtClean="0"/>
              <a:t> </a:t>
            </a:r>
            <a:r>
              <a:rPr lang="en-US" altLang="zh-TW" dirty="0" smtClean="0"/>
              <a:t>cells</a:t>
            </a:r>
            <a:r>
              <a:rPr lang="zh-TW" altLang="en-US" dirty="0" smtClean="0"/>
              <a:t> </a:t>
            </a:r>
            <a:r>
              <a:rPr lang="en-US" altLang="zh-TW" dirty="0" smtClean="0"/>
              <a:t>have</a:t>
            </a:r>
            <a:r>
              <a:rPr lang="zh-TW" altLang="en-US" dirty="0" smtClean="0"/>
              <a:t> </a:t>
            </a:r>
            <a:r>
              <a:rPr lang="en-US" altLang="zh-TW" dirty="0" smtClean="0"/>
              <a:t>higher</a:t>
            </a:r>
            <a:r>
              <a:rPr lang="zh-TW" altLang="en-US" dirty="0" smtClean="0"/>
              <a:t> </a:t>
            </a:r>
            <a:r>
              <a:rPr lang="en-US" altLang="zh-TW" dirty="0" smtClean="0"/>
              <a:t>GLUL</a:t>
            </a:r>
            <a:r>
              <a:rPr lang="zh-TW" altLang="en-US" dirty="0" smtClean="0"/>
              <a:t> </a:t>
            </a:r>
            <a:r>
              <a:rPr lang="en-US" altLang="zh-TW" dirty="0" smtClean="0"/>
              <a:t>and</a:t>
            </a:r>
            <a:r>
              <a:rPr lang="zh-TW" altLang="en-US" dirty="0" smtClean="0"/>
              <a:t> </a:t>
            </a:r>
            <a:r>
              <a:rPr lang="en-US" altLang="zh-TW" dirty="0" smtClean="0"/>
              <a:t>basal</a:t>
            </a:r>
            <a:r>
              <a:rPr lang="zh-TW" altLang="en-US" dirty="0" smtClean="0"/>
              <a:t> </a:t>
            </a:r>
            <a:r>
              <a:rPr lang="en-US" altLang="zh-TW" dirty="0" smtClean="0"/>
              <a:t>cells</a:t>
            </a:r>
            <a:r>
              <a:rPr lang="zh-TW" altLang="en-US" dirty="0" smtClean="0"/>
              <a:t> </a:t>
            </a:r>
            <a:r>
              <a:rPr lang="en-US" altLang="zh-TW" dirty="0" smtClean="0"/>
              <a:t>have</a:t>
            </a:r>
            <a:r>
              <a:rPr lang="zh-TW" altLang="en-US" dirty="0" smtClean="0"/>
              <a:t> </a:t>
            </a:r>
            <a:r>
              <a:rPr lang="en-US" altLang="zh-TW" dirty="0" smtClean="0"/>
              <a:t>lower</a:t>
            </a:r>
            <a:r>
              <a:rPr lang="zh-TW" altLang="en-US" dirty="0" smtClean="0"/>
              <a:t> </a:t>
            </a:r>
            <a:r>
              <a:rPr lang="en-US" altLang="zh-TW" dirty="0" smtClean="0"/>
              <a:t>GLUL</a:t>
            </a:r>
            <a:r>
              <a:rPr lang="zh-TW" altLang="en-US" dirty="0" smtClean="0"/>
              <a:t> </a:t>
            </a:r>
            <a:r>
              <a:rPr lang="en-US" altLang="zh-TW" dirty="0" smtClean="0"/>
              <a:t>expression,</a:t>
            </a:r>
            <a:r>
              <a:rPr lang="zh-TW" altLang="en-US" dirty="0" smtClean="0"/>
              <a:t> </a:t>
            </a:r>
            <a:r>
              <a:rPr lang="en-US" altLang="zh-TW" dirty="0" smtClean="0"/>
              <a:t>we</a:t>
            </a:r>
            <a:r>
              <a:rPr lang="zh-TW" altLang="en-US" dirty="0" smtClean="0"/>
              <a:t> </a:t>
            </a:r>
            <a:r>
              <a:rPr lang="en-US" altLang="zh-TW" dirty="0" smtClean="0"/>
              <a:t>knockdown</a:t>
            </a:r>
            <a:r>
              <a:rPr lang="zh-TW" altLang="en-US" dirty="0" smtClean="0"/>
              <a:t> </a:t>
            </a:r>
            <a:r>
              <a:rPr lang="en-US" altLang="zh-TW" dirty="0" smtClean="0"/>
              <a:t>the</a:t>
            </a:r>
            <a:r>
              <a:rPr lang="zh-TW" altLang="en-US" dirty="0" smtClean="0"/>
              <a:t> </a:t>
            </a:r>
            <a:r>
              <a:rPr lang="en-US" altLang="zh-TW" dirty="0" smtClean="0"/>
              <a:t>expression</a:t>
            </a:r>
            <a:r>
              <a:rPr lang="zh-TW" altLang="en-US" dirty="0" smtClean="0"/>
              <a:t> </a:t>
            </a:r>
            <a:r>
              <a:rPr lang="en-US" altLang="zh-TW" dirty="0" smtClean="0"/>
              <a:t>of</a:t>
            </a:r>
            <a:r>
              <a:rPr lang="zh-TW" altLang="en-US" dirty="0" smtClean="0"/>
              <a:t> </a:t>
            </a:r>
            <a:r>
              <a:rPr lang="en-US" altLang="zh-TW" dirty="0" smtClean="0"/>
              <a:t>GLUL</a:t>
            </a:r>
            <a:r>
              <a:rPr lang="zh-TW" altLang="en-US" dirty="0" smtClean="0"/>
              <a:t> </a:t>
            </a:r>
            <a:r>
              <a:rPr lang="en-US" altLang="zh-TW" dirty="0" smtClean="0"/>
              <a:t>in</a:t>
            </a:r>
            <a:r>
              <a:rPr lang="zh-TW" altLang="en-US" dirty="0" smtClean="0"/>
              <a:t> </a:t>
            </a:r>
            <a:r>
              <a:rPr lang="zh-TW" altLang="zh-TW" dirty="0" smtClean="0"/>
              <a:t>M</a:t>
            </a:r>
            <a:r>
              <a:rPr lang="en-US" altLang="zh-TW" dirty="0" smtClean="0"/>
              <a:t>CF7</a:t>
            </a:r>
            <a:r>
              <a:rPr lang="zh-TW" altLang="en-US" dirty="0" smtClean="0"/>
              <a:t> </a:t>
            </a:r>
            <a:r>
              <a:rPr lang="en-US" altLang="zh-TW" dirty="0" smtClean="0"/>
              <a:t>and</a:t>
            </a:r>
            <a:r>
              <a:rPr lang="zh-TW" altLang="en-US" dirty="0" smtClean="0"/>
              <a:t> </a:t>
            </a:r>
            <a:r>
              <a:rPr lang="en-US" altLang="zh-TW" dirty="0" smtClean="0"/>
              <a:t>culture</a:t>
            </a:r>
            <a:r>
              <a:rPr lang="zh-TW" altLang="en-US" dirty="0" smtClean="0"/>
              <a:t> </a:t>
            </a:r>
            <a:r>
              <a:rPr lang="en-US" altLang="zh-TW" dirty="0" smtClean="0"/>
              <a:t>them</a:t>
            </a:r>
            <a:r>
              <a:rPr lang="zh-TW" altLang="en-US" dirty="0" smtClean="0"/>
              <a:t> </a:t>
            </a:r>
            <a:r>
              <a:rPr lang="en-US" altLang="zh-TW" dirty="0" smtClean="0"/>
              <a:t>in</a:t>
            </a:r>
            <a:r>
              <a:rPr lang="zh-TW" altLang="en-US" dirty="0" smtClean="0"/>
              <a:t> </a:t>
            </a:r>
            <a:r>
              <a:rPr lang="en-US" altLang="zh-TW" dirty="0" smtClean="0"/>
              <a:t>medium</a:t>
            </a:r>
            <a:r>
              <a:rPr lang="zh-TW" altLang="en-US" dirty="0" smtClean="0"/>
              <a:t> </a:t>
            </a:r>
            <a:r>
              <a:rPr lang="en-US" altLang="zh-TW" dirty="0" smtClean="0"/>
              <a:t>without</a:t>
            </a:r>
            <a:r>
              <a:rPr lang="zh-TW" altLang="en-US" dirty="0" smtClean="0"/>
              <a:t> </a:t>
            </a:r>
            <a:r>
              <a:rPr lang="en-US" altLang="zh-TW" dirty="0" smtClean="0"/>
              <a:t>glutamine</a:t>
            </a:r>
            <a:r>
              <a:rPr lang="zh-TW" altLang="en-US" dirty="0" smtClean="0"/>
              <a:t> </a:t>
            </a:r>
            <a:r>
              <a:rPr lang="en-US" altLang="zh-TW" dirty="0" smtClean="0"/>
              <a:t>for</a:t>
            </a:r>
            <a:r>
              <a:rPr lang="zh-TW" altLang="en-US" dirty="0" smtClean="0"/>
              <a:t> </a:t>
            </a:r>
            <a:r>
              <a:rPr lang="en-US" altLang="zh-TW" dirty="0" smtClean="0"/>
              <a:t>48h,</a:t>
            </a:r>
            <a:r>
              <a:rPr lang="zh-TW" altLang="en-US" dirty="0" smtClean="0"/>
              <a:t> </a:t>
            </a:r>
            <a:r>
              <a:rPr lang="en-US" altLang="zh-TW" dirty="0" smtClean="0"/>
              <a:t>the</a:t>
            </a:r>
            <a:r>
              <a:rPr lang="zh-TW" altLang="en-US" dirty="0" smtClean="0"/>
              <a:t> </a:t>
            </a:r>
            <a:r>
              <a:rPr lang="en-US" altLang="zh-TW" dirty="0" smtClean="0"/>
              <a:t>cell</a:t>
            </a:r>
            <a:r>
              <a:rPr lang="zh-TW" altLang="en-US" dirty="0" smtClean="0"/>
              <a:t> </a:t>
            </a:r>
            <a:r>
              <a:rPr lang="en-US" altLang="zh-TW" dirty="0" smtClean="0"/>
              <a:t>survival</a:t>
            </a:r>
            <a:r>
              <a:rPr lang="zh-TW" altLang="en-US" dirty="0" smtClean="0"/>
              <a:t> </a:t>
            </a:r>
            <a:r>
              <a:rPr lang="zh-TW" altLang="zh-TW" dirty="0" smtClean="0"/>
              <a:t>r</a:t>
            </a:r>
            <a:r>
              <a:rPr lang="en-US" altLang="zh-TW" dirty="0" smtClean="0"/>
              <a:t>ate</a:t>
            </a:r>
            <a:r>
              <a:rPr lang="zh-TW" altLang="en-US" dirty="0" smtClean="0"/>
              <a:t> </a:t>
            </a:r>
            <a:r>
              <a:rPr lang="en-US" altLang="zh-TW" dirty="0" smtClean="0"/>
              <a:t>decreased</a:t>
            </a:r>
            <a:r>
              <a:rPr lang="zh-TW" altLang="en-US" dirty="0" smtClean="0"/>
              <a:t> </a:t>
            </a:r>
            <a:r>
              <a:rPr lang="en-US" altLang="zh-TW" dirty="0" smtClean="0"/>
              <a:t>40%.</a:t>
            </a:r>
            <a:r>
              <a:rPr lang="zh-TW" altLang="en-US" dirty="0" smtClean="0"/>
              <a:t> </a:t>
            </a:r>
            <a:r>
              <a:rPr lang="zh-TW" altLang="zh-TW" dirty="0" smtClean="0"/>
              <a:t>A</a:t>
            </a:r>
            <a:r>
              <a:rPr lang="en-US" altLang="zh-TW" dirty="0" err="1" smtClean="0"/>
              <a:t>nd</a:t>
            </a:r>
            <a:r>
              <a:rPr lang="zh-TW" altLang="en-US" dirty="0" smtClean="0"/>
              <a:t> </a:t>
            </a:r>
            <a:r>
              <a:rPr lang="en-US" altLang="zh-TW" dirty="0" smtClean="0"/>
              <a:t>then</a:t>
            </a:r>
            <a:r>
              <a:rPr lang="zh-TW" altLang="en-US" dirty="0" smtClean="0"/>
              <a:t> </a:t>
            </a:r>
            <a:r>
              <a:rPr lang="en-US" altLang="zh-TW" dirty="0" smtClean="0"/>
              <a:t>we</a:t>
            </a:r>
            <a:r>
              <a:rPr lang="zh-TW" altLang="en-US" dirty="0" smtClean="0"/>
              <a:t> </a:t>
            </a:r>
            <a:r>
              <a:rPr lang="en-US" altLang="zh-TW" dirty="0" err="1" smtClean="0"/>
              <a:t>overexpress</a:t>
            </a:r>
            <a:r>
              <a:rPr lang="zh-TW" altLang="en-US" dirty="0" smtClean="0"/>
              <a:t> </a:t>
            </a:r>
            <a:r>
              <a:rPr lang="en-US" altLang="zh-TW" dirty="0" smtClean="0"/>
              <a:t>GLUL</a:t>
            </a:r>
            <a:r>
              <a:rPr lang="zh-TW" altLang="en-US" dirty="0" smtClean="0"/>
              <a:t> </a:t>
            </a:r>
            <a:r>
              <a:rPr lang="en-US" altLang="zh-TW" dirty="0" smtClean="0"/>
              <a:t>in</a:t>
            </a:r>
            <a:r>
              <a:rPr lang="zh-TW" altLang="en-US" dirty="0" smtClean="0"/>
              <a:t> </a:t>
            </a:r>
            <a:r>
              <a:rPr lang="en-US" altLang="zh-TW" dirty="0" smtClean="0"/>
              <a:t>231</a:t>
            </a:r>
            <a:r>
              <a:rPr lang="zh-TW" altLang="en-US" dirty="0" smtClean="0"/>
              <a:t> </a:t>
            </a:r>
            <a:r>
              <a:rPr lang="en-US" altLang="zh-TW" dirty="0" smtClean="0"/>
              <a:t>cell,</a:t>
            </a:r>
            <a:r>
              <a:rPr lang="zh-TW" altLang="en-US" dirty="0" smtClean="0"/>
              <a:t> </a:t>
            </a:r>
            <a:r>
              <a:rPr lang="en-US" altLang="zh-TW" dirty="0" smtClean="0"/>
              <a:t>the</a:t>
            </a:r>
            <a:r>
              <a:rPr lang="zh-TW" altLang="en-US" dirty="0" smtClean="0"/>
              <a:t> </a:t>
            </a:r>
            <a:r>
              <a:rPr lang="en-US" altLang="zh-TW" dirty="0" smtClean="0"/>
              <a:t>survival</a:t>
            </a:r>
            <a:r>
              <a:rPr lang="zh-TW" altLang="en-US" dirty="0" smtClean="0"/>
              <a:t> </a:t>
            </a:r>
            <a:r>
              <a:rPr lang="en-US" altLang="zh-TW" dirty="0" smtClean="0"/>
              <a:t>rate</a:t>
            </a:r>
            <a:r>
              <a:rPr lang="zh-TW" altLang="en-US" dirty="0" smtClean="0"/>
              <a:t> </a:t>
            </a:r>
            <a:r>
              <a:rPr lang="en-US" altLang="zh-TW" dirty="0" smtClean="0"/>
              <a:t>in</a:t>
            </a:r>
            <a:r>
              <a:rPr lang="zh-TW" altLang="en-US" dirty="0" smtClean="0"/>
              <a:t> </a:t>
            </a:r>
            <a:r>
              <a:rPr lang="en-US" altLang="zh-TW" dirty="0" smtClean="0"/>
              <a:t>glutamine</a:t>
            </a:r>
            <a:r>
              <a:rPr lang="zh-TW" altLang="en-US" dirty="0" smtClean="0"/>
              <a:t> </a:t>
            </a:r>
            <a:r>
              <a:rPr lang="en-US" altLang="zh-TW" dirty="0" smtClean="0"/>
              <a:t>deprivation</a:t>
            </a:r>
            <a:r>
              <a:rPr lang="zh-TW" altLang="en-US" dirty="0" smtClean="0"/>
              <a:t> </a:t>
            </a:r>
            <a:r>
              <a:rPr lang="en-US" altLang="zh-TW" dirty="0" smtClean="0"/>
              <a:t>medium</a:t>
            </a:r>
            <a:r>
              <a:rPr lang="zh-TW" altLang="en-US" dirty="0" smtClean="0"/>
              <a:t> </a:t>
            </a:r>
            <a:r>
              <a:rPr lang="en-US" altLang="zh-TW" dirty="0" smtClean="0"/>
              <a:t>increased</a:t>
            </a:r>
            <a:r>
              <a:rPr lang="zh-TW" altLang="en-US" dirty="0" smtClean="0"/>
              <a:t> </a:t>
            </a:r>
            <a:r>
              <a:rPr lang="en-US" altLang="zh-TW" dirty="0" smtClean="0"/>
              <a:t>50%.</a:t>
            </a:r>
            <a:r>
              <a:rPr lang="zh-TW" altLang="en-US" dirty="0" smtClean="0"/>
              <a:t> </a:t>
            </a:r>
            <a:r>
              <a:rPr lang="en-US" altLang="zh-TW" dirty="0" smtClean="0"/>
              <a:t>This</a:t>
            </a:r>
            <a:r>
              <a:rPr lang="zh-TW" altLang="en-US" dirty="0" smtClean="0"/>
              <a:t> </a:t>
            </a:r>
            <a:r>
              <a:rPr lang="en-US" altLang="zh-TW" dirty="0" smtClean="0"/>
              <a:t>figure</a:t>
            </a:r>
            <a:r>
              <a:rPr lang="zh-TW" altLang="en-US" dirty="0" smtClean="0"/>
              <a:t> </a:t>
            </a:r>
            <a:r>
              <a:rPr lang="en-US" altLang="zh-TW" dirty="0" smtClean="0"/>
              <a:t>give</a:t>
            </a:r>
            <a:r>
              <a:rPr lang="zh-TW" altLang="en-US" dirty="0" smtClean="0"/>
              <a:t> </a:t>
            </a:r>
            <a:r>
              <a:rPr lang="en-US" altLang="zh-TW" dirty="0" smtClean="0"/>
              <a:t>us</a:t>
            </a:r>
            <a:r>
              <a:rPr lang="zh-TW" altLang="en-US" dirty="0" smtClean="0"/>
              <a:t> </a:t>
            </a:r>
            <a:r>
              <a:rPr lang="en-US" altLang="zh-TW" dirty="0" smtClean="0"/>
              <a:t>a</a:t>
            </a:r>
            <a:r>
              <a:rPr lang="zh-TW" altLang="en-US" dirty="0" smtClean="0"/>
              <a:t> </a:t>
            </a:r>
            <a:r>
              <a:rPr lang="en-US" altLang="zh-TW" dirty="0" smtClean="0"/>
              <a:t>hint</a:t>
            </a:r>
            <a:r>
              <a:rPr lang="zh-TW" altLang="en-US" dirty="0" smtClean="0"/>
              <a:t> </a:t>
            </a:r>
            <a:r>
              <a:rPr lang="en-US" altLang="zh-TW" dirty="0" smtClean="0"/>
              <a:t>that</a:t>
            </a:r>
            <a:r>
              <a:rPr lang="zh-TW" altLang="en-US" dirty="0" smtClean="0"/>
              <a:t> </a:t>
            </a:r>
            <a:r>
              <a:rPr lang="zh-TW" altLang="zh-TW" dirty="0" smtClean="0"/>
              <a:t>c</a:t>
            </a:r>
            <a:r>
              <a:rPr lang="en-US" altLang="zh-TW" dirty="0" err="1" smtClean="0"/>
              <a:t>hange</a:t>
            </a:r>
            <a:r>
              <a:rPr lang="zh-TW" altLang="en-US" dirty="0" smtClean="0"/>
              <a:t> </a:t>
            </a:r>
            <a:r>
              <a:rPr lang="en-US" altLang="zh-TW" dirty="0" smtClean="0"/>
              <a:t>the</a:t>
            </a:r>
            <a:r>
              <a:rPr lang="zh-TW" altLang="en-US" dirty="0" smtClean="0"/>
              <a:t> </a:t>
            </a:r>
            <a:r>
              <a:rPr lang="en-US" altLang="zh-TW" dirty="0" smtClean="0"/>
              <a:t>expression</a:t>
            </a:r>
            <a:r>
              <a:rPr lang="zh-TW" altLang="en-US" dirty="0" smtClean="0"/>
              <a:t> </a:t>
            </a:r>
            <a:r>
              <a:rPr lang="en-US" altLang="zh-TW" dirty="0" smtClean="0"/>
              <a:t>of</a:t>
            </a:r>
            <a:r>
              <a:rPr lang="zh-TW" altLang="en-US" dirty="0" smtClean="0"/>
              <a:t> </a:t>
            </a:r>
            <a:r>
              <a:rPr lang="en-US" altLang="zh-TW" dirty="0" smtClean="0"/>
              <a:t>GLUL</a:t>
            </a:r>
            <a:r>
              <a:rPr lang="zh-TW" altLang="en-US" dirty="0" smtClean="0"/>
              <a:t> </a:t>
            </a:r>
            <a:r>
              <a:rPr lang="en-US" altLang="zh-TW" dirty="0" smtClean="0"/>
              <a:t>can</a:t>
            </a:r>
            <a:r>
              <a:rPr lang="zh-TW" altLang="en-US" dirty="0" smtClean="0"/>
              <a:t> </a:t>
            </a:r>
            <a:r>
              <a:rPr lang="en-US" altLang="zh-TW" dirty="0" smtClean="0"/>
              <a:t>regulate</a:t>
            </a:r>
            <a:r>
              <a:rPr lang="zh-TW" altLang="en-US" dirty="0" smtClean="0"/>
              <a:t> </a:t>
            </a:r>
            <a:r>
              <a:rPr lang="en-US" altLang="zh-TW" dirty="0" smtClean="0"/>
              <a:t>the</a:t>
            </a:r>
            <a:r>
              <a:rPr lang="zh-TW" altLang="en-US" dirty="0" smtClean="0"/>
              <a:t> </a:t>
            </a:r>
            <a:r>
              <a:rPr lang="en-US" altLang="zh-TW" dirty="0" smtClean="0"/>
              <a:t>sensitivity</a:t>
            </a:r>
            <a:r>
              <a:rPr lang="zh-TW" altLang="en-US" dirty="0" smtClean="0"/>
              <a:t> </a:t>
            </a:r>
            <a:r>
              <a:rPr lang="en-US" altLang="zh-TW" dirty="0" smtClean="0"/>
              <a:t>of</a:t>
            </a:r>
            <a:r>
              <a:rPr lang="zh-TW" altLang="en-US" dirty="0" smtClean="0"/>
              <a:t> </a:t>
            </a:r>
            <a:r>
              <a:rPr lang="en-US" altLang="zh-TW" dirty="0" smtClean="0"/>
              <a:t>glutamine</a:t>
            </a:r>
            <a:r>
              <a:rPr lang="zh-TW" altLang="en-US" dirty="0" smtClean="0"/>
              <a:t> </a:t>
            </a:r>
            <a:r>
              <a:rPr lang="en-US" altLang="zh-TW" dirty="0" smtClean="0"/>
              <a:t>on</a:t>
            </a:r>
            <a:r>
              <a:rPr lang="zh-TW" altLang="en-US" dirty="0" smtClean="0"/>
              <a:t> </a:t>
            </a:r>
            <a:r>
              <a:rPr lang="en-US" altLang="zh-TW" dirty="0" smtClean="0"/>
              <a:t>cells.</a:t>
            </a:r>
            <a:endParaRPr lang="en-US" dirty="0"/>
          </a:p>
        </p:txBody>
      </p:sp>
      <p:sp>
        <p:nvSpPr>
          <p:cNvPr id="4" name="Slide Number Placeholder 3"/>
          <p:cNvSpPr>
            <a:spLocks noGrp="1"/>
          </p:cNvSpPr>
          <p:nvPr>
            <p:ph type="sldNum" sz="quarter" idx="10"/>
          </p:nvPr>
        </p:nvSpPr>
        <p:spPr/>
        <p:txBody>
          <a:bodyPr/>
          <a:lstStyle/>
          <a:p>
            <a:fld id="{24E2CAED-B1AA-F64F-9895-53920611E70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In the nature, two</a:t>
            </a:r>
            <a:r>
              <a:rPr lang="en-US" altLang="zh-TW" baseline="0" dirty="0" smtClean="0"/>
              <a:t> cells or organisms rely on each other for glutamine and glutamate transportation, which is called glutamine </a:t>
            </a:r>
            <a:r>
              <a:rPr lang="en-US" altLang="zh-TW" baseline="0" dirty="0" err="1" smtClean="0"/>
              <a:t>synbiosis</a:t>
            </a:r>
            <a:r>
              <a:rPr lang="en-US" altLang="zh-TW" baseline="0" dirty="0" smtClean="0"/>
              <a:t>, such as Neuron cell and </a:t>
            </a:r>
            <a:r>
              <a:rPr lang="en-US" altLang="zh-TW" baseline="0" dirty="0" err="1" smtClean="0"/>
              <a:t>glial</a:t>
            </a:r>
            <a:r>
              <a:rPr lang="en-US" altLang="zh-TW" baseline="0" dirty="0" smtClean="0"/>
              <a:t> cell, plant and the special bacterial infected into the root. </a:t>
            </a:r>
          </a:p>
          <a:p>
            <a:r>
              <a:rPr lang="en-US" altLang="zh-TW" baseline="0" dirty="0" smtClean="0"/>
              <a:t>From the case of basal and luminal breast cancer cells, basal cells rely on more glutamine for survival, </a:t>
            </a:r>
          </a:p>
          <a:p>
            <a:r>
              <a:rPr lang="en-US" altLang="zh-TW" baseline="0" dirty="0" smtClean="0"/>
              <a:t>where the luminal cells seem more glutamine-independent, </a:t>
            </a:r>
          </a:p>
          <a:p>
            <a:r>
              <a:rPr lang="en-US" altLang="zh-TW" baseline="0" dirty="0" smtClean="0"/>
              <a:t>and these two cells are lined next to each other, </a:t>
            </a:r>
          </a:p>
          <a:p>
            <a:r>
              <a:rPr lang="en-US" altLang="zh-TW" baseline="0" dirty="0" smtClean="0"/>
              <a:t>We then ask a question: is there also glutamine symbiosis  between these two types of cells?</a:t>
            </a:r>
          </a:p>
          <a:p>
            <a:endParaRPr lang="en-US" altLang="zh-TW" baseline="0" dirty="0" smtClean="0"/>
          </a:p>
          <a:p>
            <a:r>
              <a:rPr lang="en-US" altLang="zh-TW" baseline="0" dirty="0" smtClean="0"/>
              <a:t>(</a:t>
            </a:r>
            <a:r>
              <a:rPr lang="zh-TW" altLang="zh-TW" dirty="0" smtClean="0"/>
              <a:t>T</a:t>
            </a:r>
            <a:r>
              <a:rPr lang="en-US" altLang="zh-TW" dirty="0" smtClean="0"/>
              <a:t>here</a:t>
            </a:r>
            <a:r>
              <a:rPr lang="zh-TW" altLang="en-US" dirty="0" smtClean="0"/>
              <a:t> </a:t>
            </a:r>
            <a:r>
              <a:rPr lang="en-US" altLang="zh-TW" dirty="0" smtClean="0"/>
              <a:t>are</a:t>
            </a:r>
            <a:r>
              <a:rPr lang="zh-TW" altLang="en-US" dirty="0" smtClean="0"/>
              <a:t> </a:t>
            </a:r>
            <a:r>
              <a:rPr lang="en-US" altLang="zh-TW" dirty="0" smtClean="0"/>
              <a:t>two</a:t>
            </a:r>
            <a:r>
              <a:rPr lang="zh-TW" altLang="en-US" dirty="0" smtClean="0"/>
              <a:t> </a:t>
            </a:r>
            <a:r>
              <a:rPr lang="en-US" altLang="zh-TW" dirty="0" smtClean="0"/>
              <a:t>major</a:t>
            </a:r>
            <a:r>
              <a:rPr lang="zh-TW" altLang="en-US" dirty="0" smtClean="0"/>
              <a:t> </a:t>
            </a:r>
            <a:r>
              <a:rPr lang="en-US" altLang="zh-TW" dirty="0" smtClean="0"/>
              <a:t>cells</a:t>
            </a:r>
            <a:r>
              <a:rPr lang="zh-TW" altLang="en-US" dirty="0" smtClean="0"/>
              <a:t> </a:t>
            </a:r>
            <a:r>
              <a:rPr lang="en-US" altLang="zh-TW" dirty="0" smtClean="0"/>
              <a:t>in</a:t>
            </a:r>
            <a:r>
              <a:rPr lang="zh-TW" altLang="en-US" dirty="0" smtClean="0"/>
              <a:t> </a:t>
            </a:r>
            <a:r>
              <a:rPr lang="en-US" altLang="zh-TW" dirty="0" smtClean="0"/>
              <a:t>the</a:t>
            </a:r>
            <a:r>
              <a:rPr lang="zh-TW" altLang="en-US" dirty="0" smtClean="0"/>
              <a:t> </a:t>
            </a:r>
            <a:r>
              <a:rPr lang="en-US" altLang="zh-TW" dirty="0" smtClean="0"/>
              <a:t>brain,</a:t>
            </a:r>
            <a:r>
              <a:rPr lang="zh-TW" altLang="en-US" dirty="0" smtClean="0"/>
              <a:t> </a:t>
            </a:r>
            <a:r>
              <a:rPr lang="en-US" altLang="zh-TW" dirty="0" smtClean="0"/>
              <a:t>neuron</a:t>
            </a:r>
            <a:r>
              <a:rPr lang="zh-TW" altLang="en-US" dirty="0" smtClean="0"/>
              <a:t> </a:t>
            </a:r>
            <a:r>
              <a:rPr lang="en-US" altLang="zh-TW" dirty="0" smtClean="0"/>
              <a:t>cells</a:t>
            </a:r>
            <a:r>
              <a:rPr lang="zh-TW" altLang="en-US" dirty="0" smtClean="0"/>
              <a:t> </a:t>
            </a:r>
            <a:r>
              <a:rPr lang="en-US" altLang="zh-TW" dirty="0" smtClean="0"/>
              <a:t>and</a:t>
            </a:r>
            <a:r>
              <a:rPr lang="zh-TW" altLang="en-US" dirty="0" smtClean="0"/>
              <a:t> </a:t>
            </a:r>
            <a:r>
              <a:rPr lang="en-US" altLang="zh-TW" dirty="0" smtClean="0"/>
              <a:t>the</a:t>
            </a:r>
            <a:r>
              <a:rPr lang="zh-TW" altLang="en-US" dirty="0" smtClean="0"/>
              <a:t> </a:t>
            </a:r>
            <a:r>
              <a:rPr lang="en-US" altLang="zh-TW" dirty="0" smtClean="0"/>
              <a:t>supporting</a:t>
            </a:r>
            <a:r>
              <a:rPr lang="zh-TW" altLang="en-US" dirty="0" smtClean="0"/>
              <a:t> </a:t>
            </a:r>
            <a:r>
              <a:rPr lang="en-US" altLang="zh-TW" dirty="0" err="1" smtClean="0"/>
              <a:t>glial</a:t>
            </a:r>
            <a:r>
              <a:rPr lang="zh-TW" altLang="en-US" dirty="0" smtClean="0"/>
              <a:t> </a:t>
            </a:r>
            <a:r>
              <a:rPr lang="en-US" altLang="zh-TW" dirty="0" smtClean="0"/>
              <a:t>cell,</a:t>
            </a:r>
            <a:r>
              <a:rPr lang="zh-TW" altLang="en-US" dirty="0" smtClean="0"/>
              <a:t> </a:t>
            </a:r>
            <a:r>
              <a:rPr lang="en-US" altLang="zh-TW" dirty="0" smtClean="0"/>
              <a:t>neuron</a:t>
            </a:r>
            <a:r>
              <a:rPr lang="zh-TW" altLang="en-US" dirty="0" smtClean="0"/>
              <a:t> </a:t>
            </a:r>
            <a:r>
              <a:rPr lang="en-US" altLang="zh-TW" dirty="0" smtClean="0"/>
              <a:t>cells</a:t>
            </a:r>
            <a:r>
              <a:rPr lang="zh-TW" altLang="en-US" dirty="0" smtClean="0"/>
              <a:t> </a:t>
            </a:r>
            <a:r>
              <a:rPr lang="en-US" altLang="zh-TW" dirty="0" smtClean="0"/>
              <a:t>don’t</a:t>
            </a:r>
            <a:r>
              <a:rPr lang="zh-TW" altLang="en-US" dirty="0" smtClean="0"/>
              <a:t> </a:t>
            </a:r>
            <a:r>
              <a:rPr lang="en-US" altLang="zh-TW" dirty="0" smtClean="0"/>
              <a:t>produce</a:t>
            </a:r>
            <a:r>
              <a:rPr lang="zh-TW" altLang="en-US" dirty="0" smtClean="0"/>
              <a:t> </a:t>
            </a:r>
            <a:r>
              <a:rPr lang="en-US" altLang="zh-TW" dirty="0" smtClean="0"/>
              <a:t>glutamine</a:t>
            </a:r>
            <a:r>
              <a:rPr lang="zh-TW" altLang="en-US" dirty="0" smtClean="0"/>
              <a:t> </a:t>
            </a:r>
            <a:r>
              <a:rPr lang="en-US" altLang="zh-TW" dirty="0" smtClean="0"/>
              <a:t>themselves,</a:t>
            </a:r>
            <a:r>
              <a:rPr lang="zh-TW" altLang="en-US" dirty="0" smtClean="0"/>
              <a:t> </a:t>
            </a:r>
            <a:r>
              <a:rPr lang="en-US" altLang="zh-TW" dirty="0" smtClean="0"/>
              <a:t>they</a:t>
            </a:r>
            <a:r>
              <a:rPr lang="zh-TW" altLang="en-US" dirty="0" smtClean="0"/>
              <a:t> </a:t>
            </a:r>
            <a:r>
              <a:rPr lang="en-US" altLang="zh-TW" dirty="0" smtClean="0"/>
              <a:t>use</a:t>
            </a:r>
            <a:r>
              <a:rPr lang="zh-TW" altLang="en-US" dirty="0" smtClean="0"/>
              <a:t> </a:t>
            </a:r>
            <a:r>
              <a:rPr lang="en-US" altLang="zh-TW" dirty="0" smtClean="0"/>
              <a:t>the</a:t>
            </a:r>
            <a:r>
              <a:rPr lang="zh-TW" altLang="en-US" dirty="0" smtClean="0"/>
              <a:t> </a:t>
            </a:r>
            <a:r>
              <a:rPr lang="en-US" altLang="zh-TW" dirty="0" smtClean="0"/>
              <a:t>glutamine</a:t>
            </a:r>
            <a:r>
              <a:rPr lang="zh-TW" altLang="en-US" dirty="0" smtClean="0"/>
              <a:t> </a:t>
            </a:r>
            <a:r>
              <a:rPr lang="en-US" altLang="zh-TW" dirty="0" smtClean="0"/>
              <a:t>produced</a:t>
            </a:r>
            <a:r>
              <a:rPr lang="zh-TW" altLang="en-US" dirty="0" smtClean="0"/>
              <a:t> </a:t>
            </a:r>
            <a:r>
              <a:rPr lang="en-US" altLang="zh-TW" dirty="0" smtClean="0"/>
              <a:t>by</a:t>
            </a:r>
            <a:r>
              <a:rPr lang="zh-TW" altLang="en-US" dirty="0" smtClean="0"/>
              <a:t> </a:t>
            </a:r>
            <a:r>
              <a:rPr lang="en-US" altLang="zh-TW" dirty="0" err="1" smtClean="0"/>
              <a:t>glial</a:t>
            </a:r>
            <a:r>
              <a:rPr lang="zh-TW" altLang="en-US" dirty="0" smtClean="0"/>
              <a:t> </a:t>
            </a:r>
            <a:r>
              <a:rPr lang="en-US" altLang="zh-TW" dirty="0" smtClean="0"/>
              <a:t>cells.</a:t>
            </a:r>
            <a:r>
              <a:rPr lang="zh-TW" altLang="en-US" dirty="0" smtClean="0"/>
              <a:t> </a:t>
            </a:r>
            <a:r>
              <a:rPr lang="en-US" altLang="zh-TW" dirty="0" smtClean="0"/>
              <a:t>That’s</a:t>
            </a:r>
            <a:r>
              <a:rPr lang="zh-TW" altLang="en-US" dirty="0" smtClean="0"/>
              <a:t> </a:t>
            </a:r>
            <a:r>
              <a:rPr lang="en-US" altLang="zh-TW" dirty="0" smtClean="0"/>
              <a:t>called</a:t>
            </a:r>
            <a:r>
              <a:rPr lang="zh-TW" altLang="en-US" dirty="0" smtClean="0"/>
              <a:t> </a:t>
            </a:r>
            <a:r>
              <a:rPr lang="en-US" altLang="zh-TW" b="1" dirty="0" smtClean="0"/>
              <a:t>glutamine</a:t>
            </a:r>
            <a:r>
              <a:rPr lang="zh-TW" altLang="en-US" b="1" dirty="0" smtClean="0"/>
              <a:t> </a:t>
            </a:r>
            <a:r>
              <a:rPr lang="en-US" altLang="zh-TW" b="1" dirty="0" smtClean="0"/>
              <a:t>symbiosis</a:t>
            </a:r>
            <a:r>
              <a:rPr lang="en-US" altLang="zh-TW" dirty="0" smtClean="0"/>
              <a:t>.</a:t>
            </a:r>
            <a:r>
              <a:rPr lang="zh-TW" altLang="en-US" dirty="0" smtClean="0"/>
              <a:t> </a:t>
            </a:r>
            <a:r>
              <a:rPr lang="en-US" altLang="zh-TW" baseline="0" dirty="0" smtClean="0"/>
              <a:t>)</a:t>
            </a:r>
            <a:endParaRPr lang="zh-TW" altLang="en-US" dirty="0"/>
          </a:p>
        </p:txBody>
      </p:sp>
      <p:sp>
        <p:nvSpPr>
          <p:cNvPr id="4" name="投影片編號版面配置區 3"/>
          <p:cNvSpPr>
            <a:spLocks noGrp="1"/>
          </p:cNvSpPr>
          <p:nvPr>
            <p:ph type="sldNum" sz="quarter" idx="10"/>
          </p:nvPr>
        </p:nvSpPr>
        <p:spPr/>
        <p:txBody>
          <a:bodyPr/>
          <a:lstStyle/>
          <a:p>
            <a:fld id="{5F90D242-2697-485B-91C5-6FB5D81AAF9F}" type="slidenum">
              <a:rPr lang="zh-TW" altLang="en-US" smtClean="0"/>
              <a:pPr/>
              <a:t>22</a:t>
            </a:fld>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We</a:t>
            </a:r>
            <a:r>
              <a:rPr lang="zh-TW" altLang="en-US" dirty="0" smtClean="0"/>
              <a:t> </a:t>
            </a:r>
            <a:r>
              <a:rPr lang="en-US" altLang="zh-TW" dirty="0" smtClean="0"/>
              <a:t>use</a:t>
            </a:r>
            <a:r>
              <a:rPr lang="zh-TW" altLang="en-US" dirty="0" smtClean="0"/>
              <a:t> </a:t>
            </a:r>
            <a:r>
              <a:rPr lang="en-US" altLang="zh-TW" dirty="0" err="1" smtClean="0"/>
              <a:t>transwells</a:t>
            </a:r>
            <a:r>
              <a:rPr lang="zh-TW" altLang="en-US" dirty="0" smtClean="0"/>
              <a:t> </a:t>
            </a:r>
            <a:r>
              <a:rPr lang="en-US" altLang="zh-TW" dirty="0" smtClean="0"/>
              <a:t>to</a:t>
            </a:r>
            <a:r>
              <a:rPr lang="zh-TW" altLang="en-US" dirty="0" smtClean="0"/>
              <a:t> </a:t>
            </a:r>
            <a:r>
              <a:rPr lang="en-US" altLang="zh-TW" dirty="0" smtClean="0"/>
              <a:t>culture</a:t>
            </a:r>
            <a:r>
              <a:rPr lang="zh-TW" altLang="en-US" dirty="0" smtClean="0"/>
              <a:t> </a:t>
            </a:r>
            <a:r>
              <a:rPr lang="en-US" altLang="zh-TW" dirty="0" smtClean="0"/>
              <a:t>231</a:t>
            </a:r>
            <a:r>
              <a:rPr lang="zh-TW" altLang="en-US" dirty="0" smtClean="0"/>
              <a:t> </a:t>
            </a:r>
            <a:r>
              <a:rPr lang="en-US" altLang="zh-TW" dirty="0" smtClean="0"/>
              <a:t>with</a:t>
            </a:r>
            <a:r>
              <a:rPr lang="zh-TW" altLang="en-US" dirty="0" smtClean="0"/>
              <a:t> </a:t>
            </a:r>
            <a:r>
              <a:rPr lang="en-US" altLang="zh-TW" dirty="0" smtClean="0"/>
              <a:t>231</a:t>
            </a:r>
            <a:r>
              <a:rPr lang="zh-TW" altLang="en-US" dirty="0" smtClean="0"/>
              <a:t> </a:t>
            </a:r>
            <a:r>
              <a:rPr lang="en-US" altLang="zh-TW" dirty="0" smtClean="0"/>
              <a:t>or</a:t>
            </a:r>
            <a:r>
              <a:rPr lang="zh-TW" altLang="en-US" dirty="0" smtClean="0"/>
              <a:t> </a:t>
            </a:r>
            <a:r>
              <a:rPr lang="en-US" altLang="zh-TW" dirty="0" smtClean="0"/>
              <a:t>MCF7</a:t>
            </a:r>
            <a:r>
              <a:rPr lang="zh-TW" altLang="en-US" dirty="0" smtClean="0"/>
              <a:t> </a:t>
            </a:r>
            <a:r>
              <a:rPr lang="en-US" altLang="zh-TW" dirty="0" smtClean="0"/>
              <a:t>respectively</a:t>
            </a:r>
            <a:r>
              <a:rPr lang="zh-TW" altLang="en-US" dirty="0" smtClean="0"/>
              <a:t> </a:t>
            </a:r>
            <a:r>
              <a:rPr lang="en-US" altLang="zh-TW" dirty="0" smtClean="0"/>
              <a:t>for</a:t>
            </a:r>
            <a:r>
              <a:rPr lang="zh-TW" altLang="en-US" dirty="0" smtClean="0"/>
              <a:t> </a:t>
            </a:r>
            <a:r>
              <a:rPr lang="en-US" altLang="zh-TW" dirty="0" smtClean="0"/>
              <a:t>48h</a:t>
            </a:r>
            <a:r>
              <a:rPr lang="zh-TW" altLang="en-US" dirty="0" smtClean="0"/>
              <a:t> </a:t>
            </a:r>
            <a:r>
              <a:rPr lang="en-US" altLang="zh-TW" dirty="0" smtClean="0"/>
              <a:t>in</a:t>
            </a:r>
            <a:r>
              <a:rPr lang="zh-TW" altLang="en-US" dirty="0" smtClean="0"/>
              <a:t> </a:t>
            </a:r>
            <a:r>
              <a:rPr lang="en-US" altLang="zh-TW" dirty="0" smtClean="0"/>
              <a:t>medium</a:t>
            </a:r>
            <a:r>
              <a:rPr lang="zh-TW" altLang="en-US" dirty="0" smtClean="0"/>
              <a:t> </a:t>
            </a:r>
            <a:r>
              <a:rPr lang="en-US" altLang="zh-TW" dirty="0" err="1" smtClean="0"/>
              <a:t>wi</a:t>
            </a:r>
            <a:r>
              <a:rPr lang="zh-TW" altLang="en-US" dirty="0" smtClean="0"/>
              <a:t>t</a:t>
            </a:r>
            <a:r>
              <a:rPr lang="en-US" altLang="zh-TW" dirty="0" smtClean="0"/>
              <a:t>h</a:t>
            </a:r>
            <a:r>
              <a:rPr lang="zh-TW" altLang="en-US" dirty="0" smtClean="0"/>
              <a:t> </a:t>
            </a:r>
            <a:r>
              <a:rPr lang="en-US" altLang="zh-TW" dirty="0" smtClean="0"/>
              <a:t>or</a:t>
            </a:r>
            <a:r>
              <a:rPr lang="zh-TW" altLang="en-US" dirty="0" smtClean="0"/>
              <a:t> </a:t>
            </a:r>
            <a:r>
              <a:rPr lang="en-US" altLang="zh-TW" dirty="0" smtClean="0"/>
              <a:t>without</a:t>
            </a:r>
            <a:r>
              <a:rPr lang="zh-TW" altLang="en-US" dirty="0" smtClean="0"/>
              <a:t> </a:t>
            </a:r>
            <a:r>
              <a:rPr lang="en-US" altLang="zh-TW" dirty="0" smtClean="0"/>
              <a:t>glutamine.</a:t>
            </a:r>
            <a:r>
              <a:rPr lang="zh-TW" altLang="en-US" dirty="0" smtClean="0"/>
              <a:t> </a:t>
            </a:r>
            <a:r>
              <a:rPr lang="en-US" altLang="zh-TW" dirty="0" smtClean="0"/>
              <a:t>And</a:t>
            </a:r>
            <a:r>
              <a:rPr lang="zh-TW" altLang="en-US" dirty="0" smtClean="0"/>
              <a:t> </a:t>
            </a:r>
            <a:r>
              <a:rPr lang="en-US" altLang="zh-TW" dirty="0" smtClean="0"/>
              <a:t>cell</a:t>
            </a:r>
            <a:r>
              <a:rPr lang="zh-TW" altLang="en-US" dirty="0" smtClean="0"/>
              <a:t> </a:t>
            </a:r>
            <a:r>
              <a:rPr lang="en-US" altLang="zh-TW" dirty="0" smtClean="0"/>
              <a:t>viability</a:t>
            </a:r>
            <a:r>
              <a:rPr lang="zh-TW" altLang="en-US" dirty="0" smtClean="0"/>
              <a:t> </a:t>
            </a:r>
            <a:r>
              <a:rPr lang="en-US" altLang="zh-TW" dirty="0" smtClean="0"/>
              <a:t>is</a:t>
            </a:r>
            <a:r>
              <a:rPr lang="zh-TW" altLang="en-US" dirty="0" smtClean="0"/>
              <a:t> </a:t>
            </a:r>
            <a:r>
              <a:rPr lang="en-US" altLang="zh-TW" dirty="0" smtClean="0"/>
              <a:t>counted</a:t>
            </a:r>
            <a:r>
              <a:rPr lang="zh-TW" altLang="en-US" dirty="0" smtClean="0"/>
              <a:t> </a:t>
            </a:r>
            <a:r>
              <a:rPr lang="en-US" altLang="zh-TW" dirty="0" smtClean="0"/>
              <a:t>in</a:t>
            </a:r>
            <a:r>
              <a:rPr lang="zh-TW" altLang="en-US" dirty="0" smtClean="0"/>
              <a:t> </a:t>
            </a:r>
            <a:r>
              <a:rPr lang="en-US" altLang="zh-TW" dirty="0" smtClean="0"/>
              <a:t>lower</a:t>
            </a:r>
            <a:r>
              <a:rPr lang="zh-TW" altLang="en-US" dirty="0" smtClean="0"/>
              <a:t> </a:t>
            </a:r>
            <a:r>
              <a:rPr lang="en-US" altLang="zh-TW" dirty="0" smtClean="0"/>
              <a:t>layer</a:t>
            </a:r>
            <a:r>
              <a:rPr lang="zh-TW" altLang="en-US" dirty="0" smtClean="0"/>
              <a:t> </a:t>
            </a:r>
            <a:r>
              <a:rPr lang="en-US" altLang="zh-TW" dirty="0" smtClean="0"/>
              <a:t>of</a:t>
            </a:r>
            <a:r>
              <a:rPr lang="zh-TW" altLang="en-US" dirty="0" smtClean="0"/>
              <a:t> </a:t>
            </a:r>
            <a:r>
              <a:rPr lang="en-US" altLang="zh-TW" dirty="0" smtClean="0"/>
              <a:t>231</a:t>
            </a:r>
            <a:r>
              <a:rPr lang="zh-TW" altLang="en-US" dirty="0" smtClean="0"/>
              <a:t> </a:t>
            </a:r>
            <a:r>
              <a:rPr lang="en-US" altLang="zh-TW" dirty="0" smtClean="0"/>
              <a:t>cells.</a:t>
            </a:r>
            <a:r>
              <a:rPr lang="zh-TW" altLang="en-US" dirty="0" smtClean="0"/>
              <a:t> </a:t>
            </a:r>
            <a:r>
              <a:rPr lang="en-US" altLang="zh-TW" dirty="0" smtClean="0"/>
              <a:t>The</a:t>
            </a:r>
            <a:r>
              <a:rPr lang="zh-TW" altLang="en-US" dirty="0" smtClean="0"/>
              <a:t> </a:t>
            </a:r>
            <a:r>
              <a:rPr lang="en-US" altLang="zh-TW" dirty="0" smtClean="0"/>
              <a:t>survival</a:t>
            </a:r>
            <a:r>
              <a:rPr lang="zh-TW" altLang="en-US" dirty="0" smtClean="0"/>
              <a:t> </a:t>
            </a:r>
            <a:r>
              <a:rPr lang="en-US" altLang="zh-TW" dirty="0" smtClean="0"/>
              <a:t>rat</a:t>
            </a:r>
            <a:r>
              <a:rPr lang="zh-TW" altLang="en-US" dirty="0" smtClean="0"/>
              <a:t>e </a:t>
            </a:r>
            <a:r>
              <a:rPr lang="en-US" altLang="zh-TW" dirty="0" smtClean="0"/>
              <a:t>of</a:t>
            </a:r>
            <a:r>
              <a:rPr lang="zh-TW" altLang="en-US" dirty="0" smtClean="0"/>
              <a:t> </a:t>
            </a:r>
            <a:r>
              <a:rPr lang="en-US" altLang="zh-TW" dirty="0" smtClean="0"/>
              <a:t>231</a:t>
            </a:r>
            <a:r>
              <a:rPr lang="zh-TW" altLang="en-US" dirty="0" smtClean="0"/>
              <a:t> </a:t>
            </a:r>
            <a:r>
              <a:rPr lang="en-US" altLang="zh-TW" dirty="0" smtClean="0"/>
              <a:t>cells</a:t>
            </a:r>
            <a:r>
              <a:rPr lang="zh-TW" altLang="en-US" dirty="0" smtClean="0"/>
              <a:t> </a:t>
            </a:r>
            <a:r>
              <a:rPr lang="zh-TW" altLang="zh-TW" dirty="0" smtClean="0"/>
              <a:t>c</a:t>
            </a:r>
            <a:r>
              <a:rPr lang="en-US" altLang="zh-TW" dirty="0" err="1" smtClean="0"/>
              <a:t>ocultured</a:t>
            </a:r>
            <a:r>
              <a:rPr lang="zh-TW" altLang="en-US" dirty="0" smtClean="0"/>
              <a:t> </a:t>
            </a:r>
            <a:r>
              <a:rPr lang="en-US" altLang="zh-TW" dirty="0" smtClean="0"/>
              <a:t>with</a:t>
            </a:r>
            <a:r>
              <a:rPr lang="zh-TW" altLang="en-US" dirty="0" smtClean="0"/>
              <a:t> </a:t>
            </a:r>
            <a:r>
              <a:rPr lang="en-US" altLang="zh-TW" dirty="0" smtClean="0"/>
              <a:t>231</a:t>
            </a:r>
            <a:r>
              <a:rPr lang="zh-TW" altLang="en-US" dirty="0" smtClean="0"/>
              <a:t> </a:t>
            </a:r>
            <a:r>
              <a:rPr lang="zh-TW" altLang="zh-TW" dirty="0" smtClean="0"/>
              <a:t>w</a:t>
            </a:r>
            <a:r>
              <a:rPr lang="en-US" altLang="zh-TW" dirty="0" err="1" smtClean="0"/>
              <a:t>ithout</a:t>
            </a:r>
            <a:r>
              <a:rPr lang="zh-TW" altLang="en-US" dirty="0" smtClean="0"/>
              <a:t> </a:t>
            </a:r>
            <a:r>
              <a:rPr lang="en-US" altLang="zh-TW" dirty="0" smtClean="0"/>
              <a:t>glutamine</a:t>
            </a:r>
            <a:r>
              <a:rPr lang="zh-TW" altLang="en-US" dirty="0" smtClean="0"/>
              <a:t> </a:t>
            </a:r>
            <a:r>
              <a:rPr lang="en-US" altLang="zh-TW" dirty="0" smtClean="0"/>
              <a:t>is</a:t>
            </a:r>
            <a:r>
              <a:rPr lang="zh-TW" altLang="en-US" dirty="0" smtClean="0"/>
              <a:t> </a:t>
            </a:r>
            <a:r>
              <a:rPr lang="en-US" altLang="zh-TW" dirty="0" smtClean="0"/>
              <a:t>about</a:t>
            </a:r>
            <a:r>
              <a:rPr lang="zh-TW" altLang="en-US" dirty="0" smtClean="0"/>
              <a:t> </a:t>
            </a:r>
            <a:r>
              <a:rPr lang="en-US" altLang="zh-TW" dirty="0" smtClean="0"/>
              <a:t>30%</a:t>
            </a:r>
            <a:r>
              <a:rPr lang="zh-TW" altLang="en-US" dirty="0" smtClean="0"/>
              <a:t> </a:t>
            </a:r>
            <a:r>
              <a:rPr lang="en-US" altLang="zh-TW" dirty="0" smtClean="0"/>
              <a:t>left</a:t>
            </a:r>
            <a:r>
              <a:rPr lang="zh-TW" altLang="en-US" dirty="0" smtClean="0"/>
              <a:t> </a:t>
            </a:r>
            <a:r>
              <a:rPr lang="en-US" altLang="zh-TW" dirty="0" smtClean="0"/>
              <a:t>compare</a:t>
            </a:r>
            <a:r>
              <a:rPr lang="zh-TW" altLang="en-US" dirty="0" smtClean="0"/>
              <a:t> </a:t>
            </a:r>
            <a:r>
              <a:rPr lang="en-US" altLang="zh-TW" dirty="0" smtClean="0"/>
              <a:t>with</a:t>
            </a:r>
            <a:r>
              <a:rPr lang="zh-TW" altLang="en-US" dirty="0" smtClean="0"/>
              <a:t> </a:t>
            </a:r>
            <a:r>
              <a:rPr lang="en-US" altLang="zh-TW" dirty="0" smtClean="0"/>
              <a:t>cells</a:t>
            </a:r>
            <a:r>
              <a:rPr lang="zh-TW" altLang="en-US" dirty="0" smtClean="0"/>
              <a:t> </a:t>
            </a:r>
            <a:r>
              <a:rPr lang="en-US" altLang="zh-TW" dirty="0" smtClean="0"/>
              <a:t>cultured</a:t>
            </a:r>
            <a:r>
              <a:rPr lang="zh-TW" altLang="en-US" dirty="0" smtClean="0"/>
              <a:t> </a:t>
            </a:r>
            <a:r>
              <a:rPr lang="zh-TW" altLang="zh-TW" dirty="0" smtClean="0"/>
              <a:t>w</a:t>
            </a:r>
            <a:r>
              <a:rPr lang="en-US" altLang="zh-TW" dirty="0" err="1" smtClean="0"/>
              <a:t>ith</a:t>
            </a:r>
            <a:r>
              <a:rPr lang="zh-TW" altLang="en-US" dirty="0" smtClean="0"/>
              <a:t> </a:t>
            </a:r>
            <a:r>
              <a:rPr lang="en-US" altLang="zh-TW" dirty="0" smtClean="0"/>
              <a:t>glutamine.</a:t>
            </a:r>
            <a:r>
              <a:rPr lang="zh-TW" altLang="en-US" dirty="0" smtClean="0"/>
              <a:t> </a:t>
            </a:r>
            <a:r>
              <a:rPr lang="en-US" altLang="zh-TW" dirty="0" smtClean="0"/>
              <a:t>And</a:t>
            </a:r>
            <a:r>
              <a:rPr lang="zh-TW" altLang="en-US" dirty="0" smtClean="0"/>
              <a:t> </a:t>
            </a:r>
            <a:r>
              <a:rPr lang="en-US" altLang="zh-TW" dirty="0" smtClean="0"/>
              <a:t>co-culture with MCF7 can rescue 231 cells from glutamine deprivation-</a:t>
            </a:r>
            <a:r>
              <a:rPr lang="en-US" altLang="zh-TW" baseline="0" dirty="0" smtClean="0"/>
              <a:t> caused death</a:t>
            </a:r>
            <a:r>
              <a:rPr lang="zh-TW" altLang="en-US" baseline="0" dirty="0" smtClean="0"/>
              <a:t> </a:t>
            </a:r>
            <a:r>
              <a:rPr lang="en-US" altLang="zh-TW" baseline="0" dirty="0" smtClean="0"/>
              <a:t>for</a:t>
            </a:r>
            <a:r>
              <a:rPr lang="zh-TW" altLang="en-US" baseline="0" dirty="0" smtClean="0"/>
              <a:t> </a:t>
            </a:r>
            <a:r>
              <a:rPr lang="en-US" altLang="zh-TW" baseline="0" dirty="0" smtClean="0"/>
              <a:t>40%.</a:t>
            </a:r>
            <a:r>
              <a:rPr lang="zh-TW" altLang="en-US" baseline="0" dirty="0" smtClean="0"/>
              <a:t> </a:t>
            </a:r>
            <a:r>
              <a:rPr lang="en-US" altLang="zh-TW" baseline="0" dirty="0" smtClean="0"/>
              <a:t>And the condition medium transfer culture system also show similar </a:t>
            </a:r>
            <a:r>
              <a:rPr lang="en-US" altLang="zh-TW" baseline="0" dirty="0" err="1" smtClean="0"/>
              <a:t>resulte</a:t>
            </a:r>
            <a:r>
              <a:rPr lang="en-US" altLang="zh-TW" baseline="0" dirty="0" smtClean="0"/>
              <a:t>. From</a:t>
            </a:r>
            <a:r>
              <a:rPr lang="zh-TW" altLang="en-US" baseline="0" dirty="0" smtClean="0"/>
              <a:t> </a:t>
            </a:r>
            <a:r>
              <a:rPr lang="en-US" altLang="zh-TW" baseline="0" dirty="0" smtClean="0"/>
              <a:t>this</a:t>
            </a:r>
            <a:r>
              <a:rPr lang="zh-TW" altLang="en-US" baseline="0" dirty="0" smtClean="0"/>
              <a:t> </a:t>
            </a:r>
            <a:r>
              <a:rPr lang="en-US" altLang="zh-TW" baseline="0" dirty="0" smtClean="0"/>
              <a:t>result,</a:t>
            </a:r>
            <a:r>
              <a:rPr lang="zh-TW" altLang="en-US" baseline="0" dirty="0" smtClean="0"/>
              <a:t> </a:t>
            </a:r>
            <a:r>
              <a:rPr lang="zh-TW" altLang="zh-TW" baseline="0" dirty="0" smtClean="0"/>
              <a:t>t</a:t>
            </a:r>
            <a:r>
              <a:rPr lang="en-US" altLang="zh-TW" baseline="0" dirty="0" smtClean="0"/>
              <a:t>here</a:t>
            </a:r>
            <a:r>
              <a:rPr lang="zh-TW" altLang="en-US" baseline="0" dirty="0" smtClean="0"/>
              <a:t> </a:t>
            </a:r>
            <a:r>
              <a:rPr lang="en-US" altLang="zh-TW" baseline="0" dirty="0" smtClean="0"/>
              <a:t>might</a:t>
            </a:r>
            <a:r>
              <a:rPr lang="zh-TW" altLang="en-US" baseline="0" dirty="0" smtClean="0"/>
              <a:t> </a:t>
            </a:r>
            <a:r>
              <a:rPr lang="en-US" altLang="zh-TW" baseline="0" dirty="0" smtClean="0"/>
              <a:t>be</a:t>
            </a:r>
            <a:r>
              <a:rPr lang="zh-TW" altLang="en-US" baseline="0" dirty="0" smtClean="0"/>
              <a:t> </a:t>
            </a:r>
            <a:r>
              <a:rPr lang="en-US" altLang="zh-TW" baseline="0" dirty="0" smtClean="0"/>
              <a:t>a</a:t>
            </a:r>
            <a:r>
              <a:rPr lang="zh-TW" altLang="en-US" baseline="0" dirty="0" smtClean="0"/>
              <a:t> </a:t>
            </a:r>
            <a:r>
              <a:rPr lang="en-US" altLang="zh-TW" baseline="0" dirty="0" smtClean="0"/>
              <a:t>potential</a:t>
            </a:r>
            <a:r>
              <a:rPr lang="zh-TW" altLang="en-US" baseline="0" dirty="0" smtClean="0"/>
              <a:t> </a:t>
            </a:r>
            <a:r>
              <a:rPr lang="en-US" altLang="zh-TW" baseline="0" dirty="0" smtClean="0"/>
              <a:t>glutamine</a:t>
            </a:r>
            <a:r>
              <a:rPr lang="zh-TW" altLang="en-US" baseline="0" dirty="0" smtClean="0"/>
              <a:t> </a:t>
            </a:r>
            <a:r>
              <a:rPr lang="en-US" altLang="zh-TW" baseline="0" dirty="0" smtClean="0"/>
              <a:t>symbiosis</a:t>
            </a:r>
            <a:r>
              <a:rPr lang="zh-TW" altLang="en-US" baseline="0" dirty="0" smtClean="0"/>
              <a:t> </a:t>
            </a:r>
            <a:r>
              <a:rPr lang="en-US" altLang="zh-TW" baseline="0" dirty="0" smtClean="0"/>
              <a:t>system</a:t>
            </a:r>
            <a:r>
              <a:rPr lang="zh-TW" altLang="en-US" baseline="0" dirty="0" smtClean="0"/>
              <a:t> </a:t>
            </a:r>
            <a:r>
              <a:rPr lang="en-US" altLang="zh-TW" baseline="0" dirty="0" smtClean="0"/>
              <a:t>between</a:t>
            </a:r>
            <a:r>
              <a:rPr lang="zh-TW" altLang="en-US" baseline="0" dirty="0" smtClean="0"/>
              <a:t> </a:t>
            </a:r>
            <a:r>
              <a:rPr lang="en-US" altLang="zh-TW" baseline="0" dirty="0" smtClean="0"/>
              <a:t>basal</a:t>
            </a:r>
            <a:r>
              <a:rPr lang="zh-TW" altLang="en-US" baseline="0" dirty="0" smtClean="0"/>
              <a:t> </a:t>
            </a:r>
            <a:r>
              <a:rPr lang="en-US" altLang="zh-TW" baseline="0" dirty="0" smtClean="0"/>
              <a:t>and</a:t>
            </a:r>
            <a:r>
              <a:rPr lang="zh-TW" altLang="en-US" baseline="0" dirty="0" smtClean="0"/>
              <a:t> </a:t>
            </a:r>
            <a:r>
              <a:rPr lang="en-US" altLang="zh-TW" baseline="0" dirty="0" smtClean="0"/>
              <a:t>luminal</a:t>
            </a:r>
            <a:r>
              <a:rPr lang="zh-TW" altLang="en-US" baseline="0" dirty="0" smtClean="0"/>
              <a:t> </a:t>
            </a:r>
            <a:r>
              <a:rPr lang="en-US" altLang="zh-TW" baseline="0" dirty="0" smtClean="0"/>
              <a:t>cells.</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5F90D242-2697-485B-91C5-6FB5D81AAF9F}" type="slidenum">
              <a:rPr lang="zh-TW" altLang="en-US" smtClean="0"/>
              <a:pPr/>
              <a:t>23</a:t>
            </a:fld>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part, we found</a:t>
            </a:r>
            <a:r>
              <a:rPr lang="en-US" baseline="0" dirty="0" smtClean="0"/>
              <a:t> two things,</a:t>
            </a:r>
          </a:p>
          <a:p>
            <a:r>
              <a:rPr lang="en-US" baseline="0" dirty="0" smtClean="0"/>
              <a:t> one is that luminal cells have more GLUL that can produce glutamine by themselves, and the basal cells are dependent on the extracellular glutamine for living. </a:t>
            </a:r>
          </a:p>
          <a:p>
            <a:r>
              <a:rPr lang="en-US" baseline="0" dirty="0" smtClean="0"/>
              <a:t>Two is that when facing glutamine deprivation environment, luminal cells can export glutamine to basal cells to rescue basal cells from death.</a:t>
            </a:r>
          </a:p>
          <a:p>
            <a:r>
              <a:rPr lang="en-US" baseline="0" dirty="0" smtClean="0"/>
              <a:t>Glutamine deprivation could be a potential therapeutic strategy for basal cells, but the glutamine production ability of luminal cells should be blocked also when doing the treatment.</a:t>
            </a:r>
            <a:endParaRPr lang="en-US" dirty="0"/>
          </a:p>
        </p:txBody>
      </p:sp>
      <p:sp>
        <p:nvSpPr>
          <p:cNvPr id="4" name="Slide Number Placeholder 3"/>
          <p:cNvSpPr>
            <a:spLocks noGrp="1"/>
          </p:cNvSpPr>
          <p:nvPr>
            <p:ph type="sldNum" sz="quarter" idx="10"/>
          </p:nvPr>
        </p:nvSpPr>
        <p:spPr/>
        <p:txBody>
          <a:bodyPr/>
          <a:lstStyle/>
          <a:p>
            <a:fld id="{24E2CAED-B1AA-F64F-9895-53920611E70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So,</a:t>
            </a:r>
            <a:r>
              <a:rPr lang="en-US" altLang="zh-TW" baseline="0" dirty="0" smtClean="0"/>
              <a:t> all the work can be summarized by this chart, the heterogeneity and drug resistance in tumor can be regulated not only the gene alternation, but also the microenvironment stress and nutrient metabolism.</a:t>
            </a:r>
            <a:endParaRPr lang="zh-TW" altLang="en-US" dirty="0"/>
          </a:p>
        </p:txBody>
      </p:sp>
      <p:sp>
        <p:nvSpPr>
          <p:cNvPr id="4" name="投影片編號版面配置區 3"/>
          <p:cNvSpPr>
            <a:spLocks noGrp="1"/>
          </p:cNvSpPr>
          <p:nvPr>
            <p:ph type="sldNum" sz="quarter" idx="10"/>
          </p:nvPr>
        </p:nvSpPr>
        <p:spPr/>
        <p:txBody>
          <a:bodyPr/>
          <a:lstStyle/>
          <a:p>
            <a:fld id="{5F90D242-2697-485B-91C5-6FB5D81AAF9F}" type="slidenum">
              <a:rPr lang="zh-TW" altLang="en-US" smtClean="0"/>
              <a:pPr/>
              <a:t>25</a:t>
            </a:fld>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In the last, I would like to give my appreciation</a:t>
            </a:r>
            <a:r>
              <a:rPr lang="en-US" altLang="zh-TW" baseline="0" dirty="0" smtClean="0"/>
              <a:t> to</a:t>
            </a:r>
            <a:r>
              <a:rPr lang="en-US" altLang="zh-TW" dirty="0" smtClean="0"/>
              <a:t> many colleagues</a:t>
            </a:r>
            <a:r>
              <a:rPr lang="en-US" altLang="zh-TW" baseline="0" dirty="0" smtClean="0"/>
              <a:t> and students who have contributed to a</a:t>
            </a:r>
            <a:r>
              <a:rPr lang="en-US" altLang="zh-TW" dirty="0" smtClean="0"/>
              <a:t>ll the work I shared today.</a:t>
            </a:r>
            <a:r>
              <a:rPr lang="en-US" altLang="zh-TW" baseline="0" dirty="0" smtClean="0"/>
              <a:t> </a:t>
            </a:r>
          </a:p>
          <a:p>
            <a:r>
              <a:rPr lang="en-US" altLang="zh-TW" baseline="0" dirty="0" smtClean="0"/>
              <a:t>The first and the second part is </a:t>
            </a:r>
            <a:r>
              <a:rPr lang="en-US" altLang="zh-TW" baseline="0" dirty="0" err="1" smtClean="0"/>
              <a:t>donewith</a:t>
            </a:r>
            <a:r>
              <a:rPr lang="en-US" altLang="zh-TW" baseline="0" dirty="0" smtClean="0"/>
              <a:t> the help of Dr. Chi, Dr. Marks, and Dr. </a:t>
            </a:r>
            <a:r>
              <a:rPr lang="en-US" altLang="zh-TW" baseline="0" dirty="0" err="1" smtClean="0"/>
              <a:t>Gatzain</a:t>
            </a:r>
            <a:r>
              <a:rPr lang="en-US" altLang="zh-TW" baseline="0" dirty="0" smtClean="0"/>
              <a:t> in Duke University, IGSP and surgery.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baseline="0" dirty="0" smtClean="0"/>
              <a:t>And the third art is done  in National Taiwan University with a PhD student, </a:t>
            </a:r>
            <a:r>
              <a:rPr lang="en-US" altLang="zh-TW" dirty="0" err="1" smtClean="0">
                <a:latin typeface="Arial" pitchFamily="34" charset="0"/>
                <a:cs typeface="Arial" pitchFamily="34" charset="0"/>
              </a:rPr>
              <a:t>Jhih-Pu</a:t>
            </a:r>
            <a:r>
              <a:rPr lang="en-US" altLang="zh-TW" dirty="0" smtClean="0">
                <a:latin typeface="Arial" pitchFamily="34" charset="0"/>
                <a:cs typeface="Arial" pitchFamily="34" charset="0"/>
              </a:rPr>
              <a:t> </a:t>
            </a:r>
            <a:r>
              <a:rPr lang="en-US" altLang="zh-TW" dirty="0" err="1" smtClean="0">
                <a:latin typeface="Arial" pitchFamily="34" charset="0"/>
                <a:cs typeface="Arial" pitchFamily="34" charset="0"/>
              </a:rPr>
              <a:t>Syu</a:t>
            </a:r>
            <a:r>
              <a:rPr lang="en-US" altLang="zh-TW" dirty="0" smtClean="0">
                <a:latin typeface="Arial" pitchFamily="34" charset="0"/>
                <a:cs typeface="Arial" pitchFamily="34" charset="0"/>
              </a:rPr>
              <a:t>, and a master student, </a:t>
            </a:r>
            <a:r>
              <a:rPr lang="en-US" altLang="zh-TW" dirty="0" smtClean="0">
                <a:solidFill>
                  <a:schemeClr val="tx1">
                    <a:lumMod val="95000"/>
                    <a:lumOff val="5000"/>
                  </a:schemeClr>
                </a:solidFill>
                <a:latin typeface="Arial" pitchFamily="34" charset="0"/>
                <a:cs typeface="Arial" pitchFamily="34" charset="0"/>
              </a:rPr>
              <a:t>Hsiang-</a:t>
            </a:r>
            <a:r>
              <a:rPr lang="en-US" altLang="zh-TW" dirty="0" err="1" smtClean="0">
                <a:solidFill>
                  <a:schemeClr val="tx1">
                    <a:lumMod val="95000"/>
                    <a:lumOff val="5000"/>
                  </a:schemeClr>
                </a:solidFill>
                <a:latin typeface="Arial" pitchFamily="34" charset="0"/>
                <a:cs typeface="Arial" pitchFamily="34" charset="0"/>
              </a:rPr>
              <a:t>Yun</a:t>
            </a:r>
            <a:r>
              <a:rPr lang="en-US" altLang="zh-TW" dirty="0" smtClean="0">
                <a:solidFill>
                  <a:schemeClr val="tx1">
                    <a:lumMod val="95000"/>
                    <a:lumOff val="5000"/>
                  </a:schemeClr>
                </a:solidFill>
                <a:latin typeface="Arial" pitchFamily="34" charset="0"/>
                <a:cs typeface="Arial" pitchFamily="34" charset="0"/>
              </a:rPr>
              <a:t> Huang.</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solidFill>
                  <a:schemeClr val="tx1">
                    <a:lumMod val="95000"/>
                    <a:lumOff val="5000"/>
                  </a:schemeClr>
                </a:solidFill>
                <a:latin typeface="Arial" pitchFamily="34" charset="0"/>
                <a:cs typeface="Arial" pitchFamily="34" charset="0"/>
              </a:rPr>
              <a:t>Thank you for their hard work.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solidFill>
                  <a:schemeClr val="tx1">
                    <a:lumMod val="95000"/>
                    <a:lumOff val="5000"/>
                  </a:schemeClr>
                </a:solidFill>
                <a:latin typeface="Arial" pitchFamily="34" charset="0"/>
                <a:cs typeface="Arial" pitchFamily="34" charset="0"/>
              </a:rPr>
              <a:t>And thank</a:t>
            </a:r>
            <a:r>
              <a:rPr lang="en-US" altLang="zh-TW" baseline="0" dirty="0" smtClean="0">
                <a:solidFill>
                  <a:schemeClr val="tx1">
                    <a:lumMod val="95000"/>
                    <a:lumOff val="5000"/>
                  </a:schemeClr>
                </a:solidFill>
                <a:latin typeface="Arial" pitchFamily="34" charset="0"/>
                <a:cs typeface="Arial" pitchFamily="34" charset="0"/>
              </a:rPr>
              <a:t> you for all your attention.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baseline="0" dirty="0" smtClean="0">
                <a:solidFill>
                  <a:schemeClr val="tx1">
                    <a:lumMod val="95000"/>
                    <a:lumOff val="5000"/>
                  </a:schemeClr>
                </a:solidFill>
                <a:latin typeface="Arial" pitchFamily="34" charset="0"/>
                <a:cs typeface="Arial" pitchFamily="34" charset="0"/>
              </a:rPr>
              <a:t>I would like to take questions.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baseline="0" dirty="0" smtClean="0">
                <a:solidFill>
                  <a:schemeClr val="tx1">
                    <a:lumMod val="95000"/>
                    <a:lumOff val="5000"/>
                  </a:schemeClr>
                </a:solidFill>
                <a:latin typeface="Arial" pitchFamily="34" charset="0"/>
                <a:cs typeface="Arial" pitchFamily="34" charset="0"/>
              </a:rPr>
              <a:t>Thank you very much.</a:t>
            </a:r>
            <a:endParaRPr lang="zh-TW" altLang="en-US"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latin typeface="Arial" pitchFamily="34" charset="0"/>
              <a:cs typeface="Arial" pitchFamily="34" charset="0"/>
            </a:endParaRPr>
          </a:p>
          <a:p>
            <a:endParaRPr lang="zh-TW" altLang="en-US" dirty="0"/>
          </a:p>
        </p:txBody>
      </p:sp>
      <p:sp>
        <p:nvSpPr>
          <p:cNvPr id="4" name="投影片編號版面配置區 3"/>
          <p:cNvSpPr>
            <a:spLocks noGrp="1"/>
          </p:cNvSpPr>
          <p:nvPr>
            <p:ph type="sldNum" sz="quarter" idx="10"/>
          </p:nvPr>
        </p:nvSpPr>
        <p:spPr/>
        <p:txBody>
          <a:bodyPr/>
          <a:lstStyle/>
          <a:p>
            <a:fld id="{5F90D242-2697-485B-91C5-6FB5D81AAF9F}" type="slidenum">
              <a:rPr lang="zh-TW" altLang="en-US" smtClean="0"/>
              <a:pPr/>
              <a:t>26</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The survival rate of patients</a:t>
            </a:r>
            <a:r>
              <a:rPr lang="en-US" altLang="zh-TW" baseline="0" dirty="0" smtClean="0"/>
              <a:t> drop very fast according to the malignancy of cancer, while the  cost for the cancer treatment raised dramatically as indicated by the red line.</a:t>
            </a:r>
            <a:endParaRPr lang="en-US" altLang="zh-TW" dirty="0" smtClean="0"/>
          </a:p>
        </p:txBody>
      </p:sp>
      <p:sp>
        <p:nvSpPr>
          <p:cNvPr id="4" name="投影片編號版面配置區 3"/>
          <p:cNvSpPr>
            <a:spLocks noGrp="1"/>
          </p:cNvSpPr>
          <p:nvPr>
            <p:ph type="sldNum" sz="quarter" idx="10"/>
          </p:nvPr>
        </p:nvSpPr>
        <p:spPr/>
        <p:txBody>
          <a:bodyPr/>
          <a:lstStyle/>
          <a:p>
            <a:fld id="{5F90D242-2697-485B-91C5-6FB5D81AAF9F}" type="slidenum">
              <a:rPr lang="zh-TW" altLang="en-US" smtClean="0"/>
              <a:pPr/>
              <a:t>3</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Even though researches and doctors found many drugs to treat breast cancer,  people still suffer from the low sensitivity of drugs, high side effects, and low life quality in the process</a:t>
            </a:r>
            <a:r>
              <a:rPr lang="en-US" altLang="zh-TW" baseline="0" dirty="0" smtClean="0"/>
              <a:t> of chemotherapy</a:t>
            </a:r>
            <a:r>
              <a:rPr lang="en-US" altLang="zh-TW"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How to treated patients in the right</a:t>
            </a:r>
            <a:r>
              <a:rPr lang="en-US" altLang="zh-TW" baseline="0" dirty="0" smtClean="0"/>
              <a:t> direction and with the right drug becomes a very important issue in the clinic to increase the life quality and lower down the burden of public health.  </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5F90D242-2697-485B-91C5-6FB5D81AAF9F}" type="slidenum">
              <a:rPr lang="zh-TW" altLang="en-US" smtClean="0"/>
              <a:pPr/>
              <a:t>4</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TW" dirty="0" smtClean="0"/>
              <a:t>In the next few pages, I am going to introduce a little of breast cancer</a:t>
            </a:r>
            <a:r>
              <a:rPr lang="en-US" altLang="zh-TW" baseline="0" dirty="0" smtClean="0"/>
              <a:t> and where they come from. </a:t>
            </a:r>
          </a:p>
          <a:p>
            <a:pPr>
              <a:spcBef>
                <a:spcPct val="0"/>
              </a:spcBef>
            </a:pPr>
            <a:r>
              <a:rPr lang="en-US" altLang="zh-TW" dirty="0" smtClean="0"/>
              <a:t>Breast tumor is a heterogenic</a:t>
            </a:r>
            <a:r>
              <a:rPr lang="en-US" altLang="zh-TW" baseline="0" dirty="0" smtClean="0"/>
              <a:t> disease with many different parent lineage.</a:t>
            </a:r>
          </a:p>
          <a:p>
            <a:pPr>
              <a:spcBef>
                <a:spcPct val="0"/>
              </a:spcBef>
            </a:pPr>
            <a:r>
              <a:rPr lang="en-US" altLang="zh-TW" baseline="0" dirty="0" smtClean="0"/>
              <a:t>Let’s take a close look into the breast. </a:t>
            </a:r>
            <a:endParaRPr lang="en-US" altLang="zh-TW" i="1" baseline="0" dirty="0" smtClean="0"/>
          </a:p>
          <a:p>
            <a:pPr>
              <a:spcBef>
                <a:spcPct val="0"/>
              </a:spcBef>
            </a:pPr>
            <a:r>
              <a:rPr lang="en-US" altLang="zh-TW" b="0" i="0" dirty="0" smtClean="0">
                <a:solidFill>
                  <a:srgbClr val="00B0F0"/>
                </a:solidFill>
              </a:rPr>
              <a:t>Here</a:t>
            </a:r>
            <a:r>
              <a:rPr lang="zh-TW" altLang="en-US" b="0" i="0" dirty="0" smtClean="0">
                <a:solidFill>
                  <a:srgbClr val="00B0F0"/>
                </a:solidFill>
              </a:rPr>
              <a:t> </a:t>
            </a:r>
            <a:r>
              <a:rPr lang="en-US" altLang="zh-TW" b="0" i="0" dirty="0" smtClean="0">
                <a:solidFill>
                  <a:srgbClr val="00B0F0"/>
                </a:solidFill>
              </a:rPr>
              <a:t>is</a:t>
            </a:r>
            <a:r>
              <a:rPr lang="zh-TW" altLang="en-US" b="0" i="0" dirty="0" smtClean="0">
                <a:solidFill>
                  <a:srgbClr val="00B0F0"/>
                </a:solidFill>
              </a:rPr>
              <a:t> </a:t>
            </a:r>
            <a:r>
              <a:rPr lang="en-US" altLang="zh-TW" b="0" i="0" dirty="0" smtClean="0">
                <a:solidFill>
                  <a:srgbClr val="00B0F0"/>
                </a:solidFill>
              </a:rPr>
              <a:t>the</a:t>
            </a:r>
            <a:r>
              <a:rPr lang="zh-TW" altLang="en-US" b="0" i="0" dirty="0" smtClean="0">
                <a:solidFill>
                  <a:srgbClr val="00B0F0"/>
                </a:solidFill>
              </a:rPr>
              <a:t> </a:t>
            </a:r>
            <a:r>
              <a:rPr lang="en-US" altLang="zh-TW" b="0" i="0" dirty="0" err="1" smtClean="0">
                <a:solidFill>
                  <a:srgbClr val="00B0F0"/>
                </a:solidFill>
              </a:rPr>
              <a:t>sagital</a:t>
            </a:r>
            <a:r>
              <a:rPr lang="zh-TW" altLang="en-US" b="0" i="0" dirty="0" smtClean="0">
                <a:solidFill>
                  <a:srgbClr val="00B0F0"/>
                </a:solidFill>
              </a:rPr>
              <a:t> </a:t>
            </a:r>
            <a:r>
              <a:rPr lang="en-US" altLang="zh-TW" b="0" i="0" dirty="0" smtClean="0">
                <a:solidFill>
                  <a:srgbClr val="00B0F0"/>
                </a:solidFill>
              </a:rPr>
              <a:t>section</a:t>
            </a:r>
            <a:r>
              <a:rPr lang="zh-TW" altLang="en-US" b="0" i="0" dirty="0" smtClean="0">
                <a:solidFill>
                  <a:srgbClr val="00B0F0"/>
                </a:solidFill>
              </a:rPr>
              <a:t> </a:t>
            </a:r>
            <a:r>
              <a:rPr lang="en-US" altLang="zh-TW" b="0" i="0" dirty="0" smtClean="0">
                <a:solidFill>
                  <a:srgbClr val="00B0F0"/>
                </a:solidFill>
              </a:rPr>
              <a:t>of</a:t>
            </a:r>
            <a:r>
              <a:rPr lang="zh-TW" altLang="en-US" b="0" i="0" dirty="0" smtClean="0">
                <a:solidFill>
                  <a:srgbClr val="00B0F0"/>
                </a:solidFill>
              </a:rPr>
              <a:t> </a:t>
            </a:r>
            <a:r>
              <a:rPr lang="en-US" altLang="zh-TW" b="0" i="0" dirty="0" smtClean="0">
                <a:solidFill>
                  <a:srgbClr val="00B0F0"/>
                </a:solidFill>
              </a:rPr>
              <a:t>normal</a:t>
            </a:r>
            <a:r>
              <a:rPr lang="zh-TW" altLang="en-US" b="0" i="0" dirty="0" smtClean="0">
                <a:solidFill>
                  <a:srgbClr val="00B0F0"/>
                </a:solidFill>
              </a:rPr>
              <a:t> </a:t>
            </a:r>
            <a:r>
              <a:rPr lang="en-US" altLang="zh-TW" b="0" i="0" dirty="0" smtClean="0">
                <a:solidFill>
                  <a:srgbClr val="00B0F0"/>
                </a:solidFill>
              </a:rPr>
              <a:t>breast</a:t>
            </a:r>
            <a:r>
              <a:rPr lang="zh-TW" altLang="en-US" b="0" i="0" dirty="0" smtClean="0">
                <a:solidFill>
                  <a:srgbClr val="00B0F0"/>
                </a:solidFill>
              </a:rPr>
              <a:t> </a:t>
            </a:r>
            <a:r>
              <a:rPr lang="en-US" altLang="zh-TW" b="0" i="0" dirty="0" smtClean="0">
                <a:solidFill>
                  <a:srgbClr val="00B0F0"/>
                </a:solidFill>
              </a:rPr>
              <a:t>tissue,</a:t>
            </a:r>
            <a:r>
              <a:rPr lang="zh-TW" altLang="en-US" b="0" i="0" dirty="0" smtClean="0">
                <a:solidFill>
                  <a:srgbClr val="00B0F0"/>
                </a:solidFill>
              </a:rPr>
              <a:t> </a:t>
            </a:r>
            <a:r>
              <a:rPr lang="en-US" altLang="zh-TW" b="0" i="0" dirty="0" smtClean="0">
                <a:solidFill>
                  <a:srgbClr val="00B0F0"/>
                </a:solidFill>
              </a:rPr>
              <a:t>these blue bags are the mammary gland. If we</a:t>
            </a:r>
            <a:r>
              <a:rPr lang="zh-TW" altLang="en-US" b="0" i="0" dirty="0" smtClean="0">
                <a:solidFill>
                  <a:srgbClr val="00B0F0"/>
                </a:solidFill>
              </a:rPr>
              <a:t> </a:t>
            </a:r>
            <a:r>
              <a:rPr lang="en-US" altLang="zh-TW" b="0" i="0" dirty="0" smtClean="0">
                <a:solidFill>
                  <a:srgbClr val="00B0F0"/>
                </a:solidFill>
              </a:rPr>
              <a:t>enlarge</a:t>
            </a:r>
            <a:r>
              <a:rPr lang="zh-TW" altLang="en-US" b="0" i="0" dirty="0" smtClean="0">
                <a:solidFill>
                  <a:srgbClr val="00B0F0"/>
                </a:solidFill>
              </a:rPr>
              <a:t> </a:t>
            </a:r>
            <a:r>
              <a:rPr lang="en-US" altLang="zh-TW" b="0" i="0" dirty="0" smtClean="0">
                <a:solidFill>
                  <a:srgbClr val="00B0F0"/>
                </a:solidFill>
              </a:rPr>
              <a:t>the</a:t>
            </a:r>
            <a:r>
              <a:rPr lang="zh-TW" altLang="en-US" b="0" i="0" dirty="0" smtClean="0">
                <a:solidFill>
                  <a:srgbClr val="00B0F0"/>
                </a:solidFill>
              </a:rPr>
              <a:t> </a:t>
            </a:r>
            <a:r>
              <a:rPr lang="en-US" altLang="zh-TW" b="0" i="0" dirty="0" smtClean="0">
                <a:solidFill>
                  <a:srgbClr val="00B0F0"/>
                </a:solidFill>
              </a:rPr>
              <a:t>cross</a:t>
            </a:r>
            <a:r>
              <a:rPr lang="zh-TW" altLang="en-US" b="0" i="0" dirty="0" smtClean="0">
                <a:solidFill>
                  <a:srgbClr val="00B0F0"/>
                </a:solidFill>
              </a:rPr>
              <a:t> </a:t>
            </a:r>
            <a:r>
              <a:rPr lang="en-US" altLang="zh-TW" b="0" i="0" dirty="0" smtClean="0">
                <a:solidFill>
                  <a:srgbClr val="00B0F0"/>
                </a:solidFill>
              </a:rPr>
              <a:t>section</a:t>
            </a:r>
            <a:r>
              <a:rPr lang="zh-TW" altLang="en-US" b="0" i="0" dirty="0" smtClean="0">
                <a:solidFill>
                  <a:srgbClr val="00B0F0"/>
                </a:solidFill>
              </a:rPr>
              <a:t> </a:t>
            </a:r>
            <a:r>
              <a:rPr lang="en-US" altLang="zh-TW" b="0" i="0" dirty="0" smtClean="0">
                <a:solidFill>
                  <a:srgbClr val="00B0F0"/>
                </a:solidFill>
              </a:rPr>
              <a:t>of</a:t>
            </a:r>
            <a:r>
              <a:rPr lang="zh-TW" altLang="en-US" b="0" i="0" dirty="0" smtClean="0">
                <a:solidFill>
                  <a:srgbClr val="00B0F0"/>
                </a:solidFill>
              </a:rPr>
              <a:t> </a:t>
            </a:r>
            <a:r>
              <a:rPr lang="en-US" altLang="zh-TW" b="0" i="0" dirty="0" smtClean="0">
                <a:solidFill>
                  <a:srgbClr val="00B0F0"/>
                </a:solidFill>
              </a:rPr>
              <a:t>a</a:t>
            </a:r>
            <a:r>
              <a:rPr lang="zh-TW" altLang="en-US" b="0" i="0" dirty="0" smtClean="0">
                <a:solidFill>
                  <a:srgbClr val="00B0F0"/>
                </a:solidFill>
              </a:rPr>
              <a:t> </a:t>
            </a:r>
            <a:r>
              <a:rPr lang="en-US" altLang="zh-TW" b="0" i="0" dirty="0" err="1" smtClean="0">
                <a:solidFill>
                  <a:srgbClr val="00B0F0"/>
                </a:solidFill>
              </a:rPr>
              <a:t>acinus</a:t>
            </a:r>
            <a:r>
              <a:rPr lang="en-US" altLang="zh-TW" b="0" i="0" dirty="0" smtClean="0">
                <a:solidFill>
                  <a:srgbClr val="00B0F0"/>
                </a:solidFill>
              </a:rPr>
              <a:t>,</a:t>
            </a:r>
            <a:r>
              <a:rPr lang="zh-TW" altLang="en-US" b="0" i="0" dirty="0" smtClean="0">
                <a:solidFill>
                  <a:srgbClr val="00B0F0"/>
                </a:solidFill>
              </a:rPr>
              <a:t> </a:t>
            </a:r>
            <a:r>
              <a:rPr lang="en-US" altLang="zh-TW" b="0" i="0" dirty="0" smtClean="0">
                <a:solidFill>
                  <a:srgbClr val="00B0F0"/>
                </a:solidFill>
              </a:rPr>
              <a:t>we can see there</a:t>
            </a:r>
            <a:r>
              <a:rPr lang="zh-TW" altLang="en-US" b="0" i="0" dirty="0" smtClean="0">
                <a:solidFill>
                  <a:srgbClr val="00B0F0"/>
                </a:solidFill>
              </a:rPr>
              <a:t> </a:t>
            </a:r>
            <a:r>
              <a:rPr lang="en-US" altLang="zh-TW" b="0" i="0" dirty="0" smtClean="0">
                <a:solidFill>
                  <a:srgbClr val="00B0F0"/>
                </a:solidFill>
              </a:rPr>
              <a:t>are</a:t>
            </a:r>
            <a:r>
              <a:rPr lang="zh-TW" altLang="en-US" b="0" i="0" dirty="0" smtClean="0">
                <a:solidFill>
                  <a:srgbClr val="00B0F0"/>
                </a:solidFill>
              </a:rPr>
              <a:t> </a:t>
            </a:r>
            <a:r>
              <a:rPr lang="en-US" altLang="zh-TW" b="0" i="0" dirty="0" smtClean="0">
                <a:solidFill>
                  <a:srgbClr val="00B0F0"/>
                </a:solidFill>
              </a:rPr>
              <a:t>two</a:t>
            </a:r>
            <a:r>
              <a:rPr lang="zh-TW" altLang="en-US" b="0" i="0" dirty="0" smtClean="0">
                <a:solidFill>
                  <a:srgbClr val="00B0F0"/>
                </a:solidFill>
              </a:rPr>
              <a:t> </a:t>
            </a:r>
            <a:r>
              <a:rPr lang="en-US" altLang="zh-TW" b="0" i="0" dirty="0" smtClean="0">
                <a:solidFill>
                  <a:srgbClr val="00B0F0"/>
                </a:solidFill>
              </a:rPr>
              <a:t>layers</a:t>
            </a:r>
            <a:r>
              <a:rPr lang="zh-TW" altLang="en-US" b="0" i="0" dirty="0" smtClean="0">
                <a:solidFill>
                  <a:srgbClr val="00B0F0"/>
                </a:solidFill>
              </a:rPr>
              <a:t> </a:t>
            </a:r>
            <a:r>
              <a:rPr lang="en-US" altLang="zh-TW" b="0" i="0" dirty="0" smtClean="0">
                <a:solidFill>
                  <a:srgbClr val="00B0F0"/>
                </a:solidFill>
              </a:rPr>
              <a:t>of</a:t>
            </a:r>
            <a:r>
              <a:rPr lang="zh-TW" altLang="en-US" b="0" i="0" dirty="0" smtClean="0">
                <a:solidFill>
                  <a:srgbClr val="00B0F0"/>
                </a:solidFill>
              </a:rPr>
              <a:t> </a:t>
            </a:r>
            <a:r>
              <a:rPr lang="en-US" altLang="zh-TW" b="0" i="0" dirty="0" smtClean="0">
                <a:solidFill>
                  <a:srgbClr val="00B0F0"/>
                </a:solidFill>
              </a:rPr>
              <a:t>breast</a:t>
            </a:r>
            <a:r>
              <a:rPr lang="zh-TW" altLang="en-US" b="0" i="0" dirty="0" smtClean="0">
                <a:solidFill>
                  <a:srgbClr val="00B0F0"/>
                </a:solidFill>
              </a:rPr>
              <a:t> </a:t>
            </a:r>
            <a:r>
              <a:rPr lang="en-US" altLang="zh-TW" b="0" i="0" dirty="0" smtClean="0">
                <a:solidFill>
                  <a:srgbClr val="00B0F0"/>
                </a:solidFill>
              </a:rPr>
              <a:t>cells</a:t>
            </a:r>
            <a:r>
              <a:rPr lang="zh-TW" altLang="en-US" b="0" i="0" dirty="0" smtClean="0">
                <a:solidFill>
                  <a:srgbClr val="00B0F0"/>
                </a:solidFill>
              </a:rPr>
              <a:t> </a:t>
            </a:r>
            <a:r>
              <a:rPr lang="en-US" altLang="zh-TW" b="0" i="0" dirty="0" smtClean="0">
                <a:solidFill>
                  <a:srgbClr val="00B0F0"/>
                </a:solidFill>
              </a:rPr>
              <a:t>in</a:t>
            </a:r>
            <a:r>
              <a:rPr lang="zh-TW" altLang="en-US" b="0" i="0" dirty="0" smtClean="0">
                <a:solidFill>
                  <a:srgbClr val="00B0F0"/>
                </a:solidFill>
              </a:rPr>
              <a:t>s</a:t>
            </a:r>
            <a:r>
              <a:rPr lang="en-US" altLang="zh-TW" b="0" i="0" dirty="0" err="1" smtClean="0">
                <a:solidFill>
                  <a:srgbClr val="00B0F0"/>
                </a:solidFill>
              </a:rPr>
              <a:t>ide</a:t>
            </a:r>
            <a:r>
              <a:rPr lang="zh-TW" altLang="en-US" b="0" i="0" dirty="0" smtClean="0">
                <a:solidFill>
                  <a:srgbClr val="00B0F0"/>
                </a:solidFill>
              </a:rPr>
              <a:t> </a:t>
            </a:r>
            <a:r>
              <a:rPr lang="en-US" altLang="zh-TW" b="0" i="0" dirty="0" smtClean="0">
                <a:solidFill>
                  <a:srgbClr val="00B0F0"/>
                </a:solidFill>
              </a:rPr>
              <a:t>the</a:t>
            </a:r>
            <a:r>
              <a:rPr lang="zh-TW" altLang="en-US" b="0" i="0" dirty="0" smtClean="0">
                <a:solidFill>
                  <a:srgbClr val="00B0F0"/>
                </a:solidFill>
              </a:rPr>
              <a:t> </a:t>
            </a:r>
            <a:r>
              <a:rPr lang="en-US" altLang="zh-TW" b="0" i="0" dirty="0" err="1" smtClean="0">
                <a:solidFill>
                  <a:srgbClr val="00B0F0"/>
                </a:solidFill>
              </a:rPr>
              <a:t>acinus</a:t>
            </a:r>
            <a:r>
              <a:rPr lang="en-US" altLang="zh-TW" b="0" i="0" dirty="0" smtClean="0">
                <a:solidFill>
                  <a:srgbClr val="00B0F0"/>
                </a:solidFill>
              </a:rPr>
              <a:t>,</a:t>
            </a:r>
            <a:r>
              <a:rPr lang="zh-TW" altLang="en-US" b="0" i="0" dirty="0" smtClean="0">
                <a:solidFill>
                  <a:srgbClr val="00B0F0"/>
                </a:solidFill>
              </a:rPr>
              <a:t> </a:t>
            </a:r>
            <a:r>
              <a:rPr lang="en-US" altLang="zh-TW" b="0" i="0" dirty="0" smtClean="0">
                <a:solidFill>
                  <a:srgbClr val="00B0F0"/>
                </a:solidFill>
              </a:rPr>
              <a:t>one</a:t>
            </a:r>
            <a:r>
              <a:rPr lang="zh-TW" altLang="en-US" b="0" i="0" dirty="0" smtClean="0">
                <a:solidFill>
                  <a:srgbClr val="00B0F0"/>
                </a:solidFill>
              </a:rPr>
              <a:t> </a:t>
            </a:r>
            <a:r>
              <a:rPr lang="en-US" altLang="zh-TW" b="0" i="0" dirty="0" smtClean="0">
                <a:solidFill>
                  <a:srgbClr val="00B0F0"/>
                </a:solidFill>
              </a:rPr>
              <a:t>layer</a:t>
            </a:r>
            <a:r>
              <a:rPr lang="zh-TW" altLang="en-US" b="0" i="0" dirty="0" smtClean="0">
                <a:solidFill>
                  <a:srgbClr val="00B0F0"/>
                </a:solidFill>
              </a:rPr>
              <a:t> </a:t>
            </a:r>
            <a:r>
              <a:rPr lang="en-US" altLang="zh-TW" b="0" i="0" dirty="0" smtClean="0">
                <a:solidFill>
                  <a:srgbClr val="00B0F0"/>
                </a:solidFill>
              </a:rPr>
              <a:t>that</a:t>
            </a:r>
            <a:r>
              <a:rPr lang="zh-TW" altLang="en-US" b="0" i="0" dirty="0" smtClean="0">
                <a:solidFill>
                  <a:srgbClr val="00B0F0"/>
                </a:solidFill>
              </a:rPr>
              <a:t> </a:t>
            </a:r>
            <a:r>
              <a:rPr lang="en-US" altLang="zh-TW" b="0" i="0" dirty="0" smtClean="0">
                <a:solidFill>
                  <a:srgbClr val="00B0F0"/>
                </a:solidFill>
              </a:rPr>
              <a:t>line</a:t>
            </a:r>
            <a:r>
              <a:rPr lang="zh-TW" altLang="en-US" b="0" i="0" dirty="0" smtClean="0">
                <a:solidFill>
                  <a:srgbClr val="00B0F0"/>
                </a:solidFill>
              </a:rPr>
              <a:t> </a:t>
            </a:r>
            <a:r>
              <a:rPr lang="en-US" altLang="zh-TW" b="0" i="0" dirty="0" smtClean="0">
                <a:solidFill>
                  <a:srgbClr val="00B0F0"/>
                </a:solidFill>
              </a:rPr>
              <a:t>on</a:t>
            </a:r>
            <a:r>
              <a:rPr lang="zh-TW" altLang="en-US" b="0" i="0" dirty="0" smtClean="0">
                <a:solidFill>
                  <a:srgbClr val="00B0F0"/>
                </a:solidFill>
              </a:rPr>
              <a:t> </a:t>
            </a:r>
            <a:r>
              <a:rPr lang="en-US" altLang="zh-TW" b="0" i="0" dirty="0" smtClean="0">
                <a:solidFill>
                  <a:srgbClr val="00B0F0"/>
                </a:solidFill>
              </a:rPr>
              <a:t>the</a:t>
            </a:r>
            <a:r>
              <a:rPr lang="zh-TW" altLang="en-US" b="0" i="0" dirty="0" smtClean="0">
                <a:solidFill>
                  <a:srgbClr val="00B0F0"/>
                </a:solidFill>
              </a:rPr>
              <a:t> </a:t>
            </a:r>
            <a:r>
              <a:rPr lang="zh-TW" altLang="zh-TW" b="0" i="0" dirty="0" smtClean="0">
                <a:solidFill>
                  <a:srgbClr val="00B0F0"/>
                </a:solidFill>
              </a:rPr>
              <a:t>b</a:t>
            </a:r>
            <a:r>
              <a:rPr lang="en-US" altLang="zh-TW" b="0" i="0" dirty="0" err="1" smtClean="0">
                <a:solidFill>
                  <a:srgbClr val="00B0F0"/>
                </a:solidFill>
              </a:rPr>
              <a:t>asement</a:t>
            </a:r>
            <a:r>
              <a:rPr lang="zh-TW" altLang="en-US" b="0" i="0" dirty="0" smtClean="0">
                <a:solidFill>
                  <a:srgbClr val="00B0F0"/>
                </a:solidFill>
              </a:rPr>
              <a:t> </a:t>
            </a:r>
            <a:r>
              <a:rPr lang="en-US" altLang="zh-TW" b="0" i="0" dirty="0" smtClean="0">
                <a:solidFill>
                  <a:srgbClr val="00B0F0"/>
                </a:solidFill>
              </a:rPr>
              <a:t>membrane</a:t>
            </a:r>
            <a:r>
              <a:rPr lang="zh-TW" altLang="en-US" b="0" i="0" dirty="0" smtClean="0">
                <a:solidFill>
                  <a:srgbClr val="00B0F0"/>
                </a:solidFill>
              </a:rPr>
              <a:t> </a:t>
            </a:r>
            <a:r>
              <a:rPr lang="en-US" altLang="zh-TW" b="0" i="0" dirty="0" smtClean="0">
                <a:solidFill>
                  <a:srgbClr val="00B0F0"/>
                </a:solidFill>
              </a:rPr>
              <a:t>(that</a:t>
            </a:r>
            <a:r>
              <a:rPr lang="zh-TW" altLang="en-US" b="0" i="0" dirty="0" smtClean="0">
                <a:solidFill>
                  <a:srgbClr val="00B0F0"/>
                </a:solidFill>
              </a:rPr>
              <a:t> </a:t>
            </a:r>
            <a:r>
              <a:rPr lang="en-US" altLang="zh-TW" b="0" i="0" dirty="0" smtClean="0">
                <a:solidFill>
                  <a:srgbClr val="00B0F0"/>
                </a:solidFill>
              </a:rPr>
              <a:t>is</a:t>
            </a:r>
            <a:r>
              <a:rPr lang="zh-TW" altLang="en-US" b="0" i="0" dirty="0" smtClean="0">
                <a:solidFill>
                  <a:srgbClr val="00B0F0"/>
                </a:solidFill>
              </a:rPr>
              <a:t> </a:t>
            </a:r>
            <a:r>
              <a:rPr lang="en-US" altLang="zh-TW" b="0" i="0" dirty="0" smtClean="0">
                <a:solidFill>
                  <a:srgbClr val="00B0F0"/>
                </a:solidFill>
              </a:rPr>
              <a:t>showed</a:t>
            </a:r>
            <a:r>
              <a:rPr lang="zh-TW" altLang="en-US" b="0" i="0" dirty="0" smtClean="0">
                <a:solidFill>
                  <a:srgbClr val="00B0F0"/>
                </a:solidFill>
              </a:rPr>
              <a:t> </a:t>
            </a:r>
            <a:r>
              <a:rPr lang="en-US" altLang="zh-TW" b="0" i="0" dirty="0" smtClean="0">
                <a:solidFill>
                  <a:srgbClr val="00B0F0"/>
                </a:solidFill>
              </a:rPr>
              <a:t>in</a:t>
            </a:r>
            <a:r>
              <a:rPr lang="zh-TW" altLang="en-US" b="0" i="0" dirty="0" smtClean="0">
                <a:solidFill>
                  <a:srgbClr val="00B0F0"/>
                </a:solidFill>
              </a:rPr>
              <a:t> </a:t>
            </a:r>
            <a:r>
              <a:rPr lang="en-US" altLang="zh-TW" b="0" i="0" dirty="0" smtClean="0">
                <a:solidFill>
                  <a:srgbClr val="00B0F0"/>
                </a:solidFill>
              </a:rPr>
              <a:t>thick</a:t>
            </a:r>
            <a:r>
              <a:rPr lang="zh-TW" altLang="en-US" b="0" i="0" dirty="0" smtClean="0">
                <a:solidFill>
                  <a:srgbClr val="00B0F0"/>
                </a:solidFill>
              </a:rPr>
              <a:t> </a:t>
            </a:r>
            <a:r>
              <a:rPr lang="en-US" altLang="zh-TW" b="0" i="0" dirty="0" smtClean="0">
                <a:solidFill>
                  <a:srgbClr val="00B0F0"/>
                </a:solidFill>
              </a:rPr>
              <a:t>black</a:t>
            </a:r>
            <a:r>
              <a:rPr lang="zh-TW" altLang="en-US" b="0" i="0" dirty="0" smtClean="0">
                <a:solidFill>
                  <a:srgbClr val="00B0F0"/>
                </a:solidFill>
              </a:rPr>
              <a:t> </a:t>
            </a:r>
            <a:r>
              <a:rPr lang="en-US" altLang="zh-TW" b="0" i="0" dirty="0" smtClean="0">
                <a:solidFill>
                  <a:srgbClr val="00B0F0"/>
                </a:solidFill>
              </a:rPr>
              <a:t>line)</a:t>
            </a:r>
            <a:r>
              <a:rPr lang="zh-TW" altLang="en-US" b="0" i="0" dirty="0" smtClean="0">
                <a:solidFill>
                  <a:srgbClr val="00B0F0"/>
                </a:solidFill>
              </a:rPr>
              <a:t> </a:t>
            </a:r>
            <a:r>
              <a:rPr lang="en-US" altLang="zh-TW" b="0" i="0" dirty="0" smtClean="0">
                <a:solidFill>
                  <a:srgbClr val="00B0F0"/>
                </a:solidFill>
              </a:rPr>
              <a:t>is</a:t>
            </a:r>
            <a:r>
              <a:rPr lang="zh-TW" altLang="en-US" b="0" i="0" dirty="0" smtClean="0">
                <a:solidFill>
                  <a:srgbClr val="00B0F0"/>
                </a:solidFill>
              </a:rPr>
              <a:t> </a:t>
            </a:r>
            <a:r>
              <a:rPr lang="en-US" altLang="zh-TW" b="0" i="0" dirty="0" smtClean="0">
                <a:solidFill>
                  <a:srgbClr val="00B0F0"/>
                </a:solidFill>
              </a:rPr>
              <a:t>the basal</a:t>
            </a:r>
            <a:r>
              <a:rPr lang="zh-TW" altLang="en-US" b="0" i="0" dirty="0" smtClean="0">
                <a:solidFill>
                  <a:srgbClr val="00B0F0"/>
                </a:solidFill>
              </a:rPr>
              <a:t> </a:t>
            </a:r>
            <a:r>
              <a:rPr lang="en-US" altLang="zh-TW" b="0" i="0" dirty="0" smtClean="0">
                <a:solidFill>
                  <a:srgbClr val="00B0F0"/>
                </a:solidFill>
              </a:rPr>
              <a:t>cells</a:t>
            </a:r>
            <a:r>
              <a:rPr lang="zh-TW" altLang="en-US" b="0" i="0" dirty="0" smtClean="0">
                <a:solidFill>
                  <a:srgbClr val="00B0F0"/>
                </a:solidFill>
              </a:rPr>
              <a:t> </a:t>
            </a:r>
            <a:r>
              <a:rPr lang="en-US" altLang="zh-TW" b="0" i="0" dirty="0" smtClean="0">
                <a:solidFill>
                  <a:srgbClr val="00B0F0"/>
                </a:solidFill>
              </a:rPr>
              <a:t>showed</a:t>
            </a:r>
            <a:r>
              <a:rPr lang="zh-TW" altLang="en-US" b="0" i="0" dirty="0" smtClean="0">
                <a:solidFill>
                  <a:srgbClr val="00B0F0"/>
                </a:solidFill>
              </a:rPr>
              <a:t> </a:t>
            </a:r>
            <a:r>
              <a:rPr lang="en-US" altLang="zh-TW" b="0" i="0" dirty="0" smtClean="0">
                <a:solidFill>
                  <a:srgbClr val="00B0F0"/>
                </a:solidFill>
              </a:rPr>
              <a:t>in</a:t>
            </a:r>
            <a:r>
              <a:rPr lang="zh-TW" altLang="en-US" b="0" i="0" dirty="0" smtClean="0">
                <a:solidFill>
                  <a:srgbClr val="00B0F0"/>
                </a:solidFill>
              </a:rPr>
              <a:t> </a:t>
            </a:r>
            <a:r>
              <a:rPr lang="en-US" altLang="zh-TW" b="0" i="0" dirty="0" smtClean="0">
                <a:solidFill>
                  <a:srgbClr val="00B0F0"/>
                </a:solidFill>
              </a:rPr>
              <a:t>green,</a:t>
            </a:r>
            <a:r>
              <a:rPr lang="zh-TW" altLang="en-US" b="0" i="0" dirty="0" smtClean="0">
                <a:solidFill>
                  <a:srgbClr val="00B0F0"/>
                </a:solidFill>
              </a:rPr>
              <a:t> </a:t>
            </a:r>
            <a:r>
              <a:rPr lang="en-US" altLang="zh-TW" b="0" i="0" dirty="0" smtClean="0">
                <a:solidFill>
                  <a:srgbClr val="00B0F0"/>
                </a:solidFill>
              </a:rPr>
              <a:t>and</a:t>
            </a:r>
            <a:r>
              <a:rPr lang="zh-TW" altLang="en-US" b="0" i="0" dirty="0" smtClean="0">
                <a:solidFill>
                  <a:srgbClr val="00B0F0"/>
                </a:solidFill>
              </a:rPr>
              <a:t> </a:t>
            </a:r>
            <a:r>
              <a:rPr lang="en-US" altLang="zh-TW" b="0" i="0" dirty="0" smtClean="0">
                <a:solidFill>
                  <a:srgbClr val="00B0F0"/>
                </a:solidFill>
              </a:rPr>
              <a:t>another</a:t>
            </a:r>
            <a:r>
              <a:rPr lang="zh-TW" altLang="en-US" b="0" i="0" dirty="0" smtClean="0">
                <a:solidFill>
                  <a:srgbClr val="00B0F0"/>
                </a:solidFill>
              </a:rPr>
              <a:t> </a:t>
            </a:r>
            <a:r>
              <a:rPr lang="en-US" altLang="zh-TW" b="0" i="0" dirty="0" smtClean="0">
                <a:solidFill>
                  <a:srgbClr val="00B0F0"/>
                </a:solidFill>
              </a:rPr>
              <a:t>layer</a:t>
            </a:r>
            <a:r>
              <a:rPr lang="zh-TW" altLang="en-US" b="0" i="0" dirty="0" smtClean="0">
                <a:solidFill>
                  <a:srgbClr val="00B0F0"/>
                </a:solidFill>
              </a:rPr>
              <a:t> </a:t>
            </a:r>
            <a:r>
              <a:rPr lang="en-US" altLang="zh-TW" b="0" i="0" dirty="0" smtClean="0">
                <a:solidFill>
                  <a:srgbClr val="00B0F0"/>
                </a:solidFill>
              </a:rPr>
              <a:t>of</a:t>
            </a:r>
            <a:r>
              <a:rPr lang="zh-TW" altLang="en-US" b="0" i="0" dirty="0" smtClean="0">
                <a:solidFill>
                  <a:srgbClr val="00B0F0"/>
                </a:solidFill>
              </a:rPr>
              <a:t> </a:t>
            </a:r>
            <a:r>
              <a:rPr lang="en-US" altLang="zh-TW" b="0" i="0" dirty="0" smtClean="0">
                <a:solidFill>
                  <a:srgbClr val="00B0F0"/>
                </a:solidFill>
              </a:rPr>
              <a:t>cells</a:t>
            </a:r>
            <a:r>
              <a:rPr lang="zh-TW" altLang="en-US" b="0" i="0" dirty="0" smtClean="0">
                <a:solidFill>
                  <a:srgbClr val="00B0F0"/>
                </a:solidFill>
              </a:rPr>
              <a:t> </a:t>
            </a:r>
            <a:r>
              <a:rPr lang="en-US" altLang="zh-TW" b="0" i="0" dirty="0" smtClean="0">
                <a:solidFill>
                  <a:srgbClr val="00B0F0"/>
                </a:solidFill>
              </a:rPr>
              <a:t>that</a:t>
            </a:r>
            <a:r>
              <a:rPr lang="zh-TW" altLang="en-US" b="0" i="0" dirty="0" smtClean="0">
                <a:solidFill>
                  <a:srgbClr val="00B0F0"/>
                </a:solidFill>
              </a:rPr>
              <a:t> </a:t>
            </a:r>
            <a:r>
              <a:rPr lang="zh-TW" altLang="zh-TW" b="0" i="0" dirty="0" smtClean="0">
                <a:solidFill>
                  <a:srgbClr val="00B0F0"/>
                </a:solidFill>
              </a:rPr>
              <a:t>l</a:t>
            </a:r>
            <a:r>
              <a:rPr lang="en-US" altLang="zh-TW" b="0" i="0" dirty="0" smtClean="0">
                <a:solidFill>
                  <a:srgbClr val="00B0F0"/>
                </a:solidFill>
              </a:rPr>
              <a:t>ye</a:t>
            </a:r>
            <a:r>
              <a:rPr lang="zh-TW" altLang="en-US" b="0" i="0" dirty="0" smtClean="0">
                <a:solidFill>
                  <a:srgbClr val="00B0F0"/>
                </a:solidFill>
              </a:rPr>
              <a:t> </a:t>
            </a:r>
            <a:r>
              <a:rPr lang="en-US" altLang="zh-TW" b="0" i="0" dirty="0" smtClean="0">
                <a:solidFill>
                  <a:srgbClr val="00B0F0"/>
                </a:solidFill>
              </a:rPr>
              <a:t>on</a:t>
            </a:r>
            <a:r>
              <a:rPr lang="zh-TW" altLang="en-US" b="0" i="0" dirty="0" smtClean="0">
                <a:solidFill>
                  <a:srgbClr val="00B0F0"/>
                </a:solidFill>
              </a:rPr>
              <a:t> </a:t>
            </a:r>
            <a:r>
              <a:rPr lang="en-US" altLang="zh-TW" b="0" i="0" dirty="0" smtClean="0">
                <a:solidFill>
                  <a:srgbClr val="00B0F0"/>
                </a:solidFill>
              </a:rPr>
              <a:t>the</a:t>
            </a:r>
            <a:r>
              <a:rPr lang="zh-TW" altLang="en-US" b="0" i="0" dirty="0" smtClean="0">
                <a:solidFill>
                  <a:srgbClr val="00B0F0"/>
                </a:solidFill>
              </a:rPr>
              <a:t> </a:t>
            </a:r>
            <a:r>
              <a:rPr lang="en-US" altLang="zh-TW" b="0" i="0" dirty="0" smtClean="0">
                <a:solidFill>
                  <a:srgbClr val="00B0F0"/>
                </a:solidFill>
              </a:rPr>
              <a:t>basal</a:t>
            </a:r>
            <a:r>
              <a:rPr lang="zh-TW" altLang="en-US" b="0" i="0" dirty="0" smtClean="0">
                <a:solidFill>
                  <a:srgbClr val="00B0F0"/>
                </a:solidFill>
              </a:rPr>
              <a:t> </a:t>
            </a:r>
            <a:r>
              <a:rPr lang="en-US" altLang="zh-TW" b="0" i="0" dirty="0" smtClean="0">
                <a:solidFill>
                  <a:srgbClr val="00B0F0"/>
                </a:solidFill>
              </a:rPr>
              <a:t>cells</a:t>
            </a:r>
            <a:r>
              <a:rPr lang="zh-TW" altLang="en-US" b="0" i="0" dirty="0" smtClean="0">
                <a:solidFill>
                  <a:srgbClr val="00B0F0"/>
                </a:solidFill>
              </a:rPr>
              <a:t> </a:t>
            </a:r>
            <a:r>
              <a:rPr lang="en-US" altLang="zh-TW" b="0" i="0" dirty="0" smtClean="0">
                <a:solidFill>
                  <a:srgbClr val="00B0F0"/>
                </a:solidFill>
              </a:rPr>
              <a:t>and</a:t>
            </a:r>
            <a:r>
              <a:rPr lang="zh-TW" altLang="en-US" b="0" i="0" dirty="0" smtClean="0">
                <a:solidFill>
                  <a:srgbClr val="00B0F0"/>
                </a:solidFill>
              </a:rPr>
              <a:t> </a:t>
            </a:r>
            <a:r>
              <a:rPr lang="zh-TW" altLang="zh-TW" b="0" i="0" dirty="0" smtClean="0">
                <a:solidFill>
                  <a:srgbClr val="00B0F0"/>
                </a:solidFill>
              </a:rPr>
              <a:t>f</a:t>
            </a:r>
            <a:r>
              <a:rPr lang="en-US" altLang="zh-TW" b="0" i="0" dirty="0" smtClean="0">
                <a:solidFill>
                  <a:srgbClr val="00B0F0"/>
                </a:solidFill>
              </a:rPr>
              <a:t>ace</a:t>
            </a:r>
            <a:r>
              <a:rPr lang="zh-TW" altLang="en-US" b="0" i="0" dirty="0" smtClean="0">
                <a:solidFill>
                  <a:srgbClr val="00B0F0"/>
                </a:solidFill>
              </a:rPr>
              <a:t> </a:t>
            </a:r>
            <a:r>
              <a:rPr lang="en-US" altLang="zh-TW" b="0" i="0" dirty="0" smtClean="0">
                <a:solidFill>
                  <a:srgbClr val="00B0F0"/>
                </a:solidFill>
              </a:rPr>
              <a:t>the</a:t>
            </a:r>
            <a:r>
              <a:rPr lang="zh-TW" altLang="en-US" b="0" i="0" dirty="0" smtClean="0">
                <a:solidFill>
                  <a:srgbClr val="00B0F0"/>
                </a:solidFill>
              </a:rPr>
              <a:t> </a:t>
            </a:r>
            <a:r>
              <a:rPr lang="en-US" altLang="zh-TW" b="0" i="0" dirty="0" smtClean="0">
                <a:solidFill>
                  <a:srgbClr val="00B0F0"/>
                </a:solidFill>
              </a:rPr>
              <a:t>lumen</a:t>
            </a:r>
            <a:r>
              <a:rPr lang="zh-TW" altLang="en-US" b="0" i="0" dirty="0" smtClean="0">
                <a:solidFill>
                  <a:srgbClr val="00B0F0"/>
                </a:solidFill>
              </a:rPr>
              <a:t> </a:t>
            </a:r>
            <a:r>
              <a:rPr lang="en-US" altLang="zh-TW" b="0" i="0" dirty="0" smtClean="0">
                <a:solidFill>
                  <a:srgbClr val="00B0F0"/>
                </a:solidFill>
              </a:rPr>
              <a:t>is</a:t>
            </a:r>
            <a:r>
              <a:rPr lang="zh-TW" altLang="en-US" b="0" i="0" dirty="0" smtClean="0">
                <a:solidFill>
                  <a:srgbClr val="00B0F0"/>
                </a:solidFill>
              </a:rPr>
              <a:t> </a:t>
            </a:r>
            <a:r>
              <a:rPr lang="en-US" altLang="zh-TW" b="0" i="0" dirty="0" smtClean="0">
                <a:solidFill>
                  <a:srgbClr val="00B0F0"/>
                </a:solidFill>
              </a:rPr>
              <a:t>luminal</a:t>
            </a:r>
            <a:r>
              <a:rPr lang="zh-TW" altLang="en-US" b="0" i="0" dirty="0" smtClean="0">
                <a:solidFill>
                  <a:srgbClr val="00B0F0"/>
                </a:solidFill>
              </a:rPr>
              <a:t> </a:t>
            </a:r>
            <a:r>
              <a:rPr lang="en-US" altLang="zh-TW" b="0" i="0" dirty="0" smtClean="0">
                <a:solidFill>
                  <a:srgbClr val="00B0F0"/>
                </a:solidFill>
              </a:rPr>
              <a:t>cells, which is</a:t>
            </a:r>
            <a:r>
              <a:rPr lang="en-US" altLang="zh-TW" b="0" i="0" baseline="0" dirty="0" smtClean="0">
                <a:solidFill>
                  <a:srgbClr val="00B0F0"/>
                </a:solidFill>
              </a:rPr>
              <a:t> color in red</a:t>
            </a:r>
            <a:r>
              <a:rPr lang="en-US" altLang="zh-TW" b="0" i="0" dirty="0" smtClean="0">
                <a:solidFill>
                  <a:srgbClr val="00B0F0"/>
                </a:solidFill>
              </a:rPr>
              <a:t>.</a:t>
            </a:r>
            <a:r>
              <a:rPr lang="zh-TW" altLang="en-US" b="0" i="0" dirty="0" smtClean="0">
                <a:solidFill>
                  <a:srgbClr val="00B0F0"/>
                </a:solidFill>
              </a:rPr>
              <a:t> </a:t>
            </a:r>
            <a:r>
              <a:rPr lang="en-US" altLang="zh-TW" b="0" i="0" dirty="0" smtClean="0">
                <a:solidFill>
                  <a:srgbClr val="00B0F0"/>
                </a:solidFill>
              </a:rPr>
              <a:t>These two kind of cells come from</a:t>
            </a:r>
            <a:r>
              <a:rPr lang="en-US" altLang="zh-TW" b="0" i="0" baseline="0" dirty="0" smtClean="0">
                <a:solidFill>
                  <a:srgbClr val="00B0F0"/>
                </a:solidFill>
              </a:rPr>
              <a:t> the same progenitor cells, but differentiated into different cells in both morphology and function. </a:t>
            </a:r>
            <a:r>
              <a:rPr lang="en-US" altLang="zh-TW" b="0" i="0" dirty="0" smtClean="0">
                <a:solidFill>
                  <a:srgbClr val="00B0F0"/>
                </a:solidFill>
              </a:rPr>
              <a:t>Breast</a:t>
            </a:r>
            <a:r>
              <a:rPr lang="zh-TW" altLang="en-US" b="0" i="0" dirty="0" smtClean="0">
                <a:solidFill>
                  <a:srgbClr val="00B0F0"/>
                </a:solidFill>
              </a:rPr>
              <a:t> </a:t>
            </a:r>
            <a:r>
              <a:rPr lang="en-US" altLang="zh-TW" b="0" i="0" dirty="0" smtClean="0">
                <a:solidFill>
                  <a:srgbClr val="00B0F0"/>
                </a:solidFill>
              </a:rPr>
              <a:t>cancers</a:t>
            </a:r>
            <a:r>
              <a:rPr lang="zh-TW" altLang="en-US" b="0" i="0" dirty="0" smtClean="0">
                <a:solidFill>
                  <a:srgbClr val="00B0F0"/>
                </a:solidFill>
              </a:rPr>
              <a:t> </a:t>
            </a:r>
            <a:r>
              <a:rPr lang="en-US" altLang="zh-TW" b="0" i="0" dirty="0" smtClean="0">
                <a:solidFill>
                  <a:srgbClr val="00B0F0"/>
                </a:solidFill>
              </a:rPr>
              <a:t>which raised from</a:t>
            </a:r>
            <a:r>
              <a:rPr lang="en-US" altLang="zh-TW" b="0" i="0" baseline="0" dirty="0" smtClean="0">
                <a:solidFill>
                  <a:srgbClr val="00B0F0"/>
                </a:solidFill>
              </a:rPr>
              <a:t> basal or luminal cells </a:t>
            </a:r>
            <a:r>
              <a:rPr lang="en-US" altLang="zh-TW" b="0" i="0" dirty="0" smtClean="0">
                <a:solidFill>
                  <a:srgbClr val="00B0F0"/>
                </a:solidFill>
              </a:rPr>
              <a:t>can</a:t>
            </a:r>
            <a:r>
              <a:rPr lang="zh-TW" altLang="en-US" b="0" i="0" dirty="0" smtClean="0">
                <a:solidFill>
                  <a:srgbClr val="00B0F0"/>
                </a:solidFill>
              </a:rPr>
              <a:t> </a:t>
            </a:r>
            <a:r>
              <a:rPr lang="en-US" altLang="zh-TW" b="0" i="0" dirty="0" smtClean="0">
                <a:solidFill>
                  <a:srgbClr val="00B0F0"/>
                </a:solidFill>
              </a:rPr>
              <a:t>be</a:t>
            </a:r>
            <a:r>
              <a:rPr lang="zh-TW" altLang="en-US" b="0" i="0" dirty="0" smtClean="0">
                <a:solidFill>
                  <a:srgbClr val="00B0F0"/>
                </a:solidFill>
              </a:rPr>
              <a:t> </a:t>
            </a:r>
            <a:r>
              <a:rPr lang="en-US" altLang="zh-TW" b="0" i="0" dirty="0" smtClean="0">
                <a:solidFill>
                  <a:srgbClr val="00B0F0"/>
                </a:solidFill>
              </a:rPr>
              <a:t>characterized</a:t>
            </a:r>
            <a:r>
              <a:rPr lang="zh-TW" altLang="en-US" b="0" i="0" dirty="0" smtClean="0">
                <a:solidFill>
                  <a:srgbClr val="00B0F0"/>
                </a:solidFill>
              </a:rPr>
              <a:t> </a:t>
            </a:r>
            <a:r>
              <a:rPr lang="zh-TW" altLang="zh-TW" b="0" i="0" dirty="0" smtClean="0">
                <a:solidFill>
                  <a:srgbClr val="00B0F0"/>
                </a:solidFill>
              </a:rPr>
              <a:t>t</a:t>
            </a:r>
            <a:r>
              <a:rPr lang="en-US" altLang="zh-TW" b="0" i="0" dirty="0" smtClean="0">
                <a:solidFill>
                  <a:srgbClr val="00B0F0"/>
                </a:solidFill>
              </a:rPr>
              <a:t>o</a:t>
            </a:r>
            <a:r>
              <a:rPr lang="zh-TW" altLang="en-US" b="0" i="0" dirty="0" smtClean="0">
                <a:solidFill>
                  <a:srgbClr val="00B0F0"/>
                </a:solidFill>
              </a:rPr>
              <a:t> </a:t>
            </a:r>
            <a:r>
              <a:rPr lang="en-US" altLang="zh-TW" b="0" i="0" dirty="0" smtClean="0">
                <a:solidFill>
                  <a:srgbClr val="00B0F0"/>
                </a:solidFill>
              </a:rPr>
              <a:t>basal</a:t>
            </a:r>
            <a:r>
              <a:rPr lang="zh-TW" altLang="en-US" b="0" i="0" dirty="0" smtClean="0">
                <a:solidFill>
                  <a:srgbClr val="00B0F0"/>
                </a:solidFill>
              </a:rPr>
              <a:t> </a:t>
            </a:r>
            <a:r>
              <a:rPr lang="en-US" altLang="zh-TW" b="0" i="0" dirty="0" smtClean="0">
                <a:solidFill>
                  <a:srgbClr val="00B0F0"/>
                </a:solidFill>
              </a:rPr>
              <a:t>and</a:t>
            </a:r>
            <a:r>
              <a:rPr lang="zh-TW" altLang="en-US" b="0" i="0" dirty="0" smtClean="0">
                <a:solidFill>
                  <a:srgbClr val="00B0F0"/>
                </a:solidFill>
              </a:rPr>
              <a:t> </a:t>
            </a:r>
            <a:r>
              <a:rPr lang="en-US" altLang="zh-TW" b="0" i="0" dirty="0" smtClean="0">
                <a:solidFill>
                  <a:srgbClr val="00B0F0"/>
                </a:solidFill>
              </a:rPr>
              <a:t>luminal</a:t>
            </a:r>
            <a:r>
              <a:rPr lang="zh-TW" altLang="en-US" b="0" i="0" dirty="0" smtClean="0">
                <a:solidFill>
                  <a:srgbClr val="00B0F0"/>
                </a:solidFill>
              </a:rPr>
              <a:t> </a:t>
            </a:r>
            <a:r>
              <a:rPr lang="en-US" altLang="zh-TW" b="0" i="0" dirty="0" smtClean="0">
                <a:solidFill>
                  <a:srgbClr val="00B0F0"/>
                </a:solidFill>
              </a:rPr>
              <a:t>subtypes.</a:t>
            </a:r>
            <a:r>
              <a:rPr lang="zh-TW" altLang="en-US" b="0" i="0" dirty="0" smtClean="0">
                <a:solidFill>
                  <a:srgbClr val="00B0F0"/>
                </a:solidFill>
              </a:rPr>
              <a:t> </a:t>
            </a:r>
            <a:endParaRPr lang="en-US" altLang="zh-TW" b="0" i="0" dirty="0" smtClean="0">
              <a:solidFill>
                <a:srgbClr val="00B0F0"/>
              </a:solidFill>
            </a:endParaRPr>
          </a:p>
          <a:p>
            <a:pPr>
              <a:spcBef>
                <a:spcPct val="0"/>
              </a:spcBef>
            </a:pPr>
            <a:endParaRPr lang="en-US" altLang="zh-TW" b="0" i="0" dirty="0" smtClean="0">
              <a:solidFill>
                <a:srgbClr val="00B0F0"/>
              </a:solidFill>
            </a:endParaRPr>
          </a:p>
          <a:p>
            <a:pPr>
              <a:spcBef>
                <a:spcPct val="0"/>
              </a:spcBef>
            </a:pPr>
            <a:r>
              <a:rPr lang="en-US" altLang="zh-TW" b="0" i="1" dirty="0" smtClean="0">
                <a:solidFill>
                  <a:srgbClr val="00B0F0"/>
                </a:solidFill>
              </a:rPr>
              <a:t>g</a:t>
            </a:r>
          </a:p>
        </p:txBody>
      </p:sp>
      <p:sp>
        <p:nvSpPr>
          <p:cNvPr id="33796" name="Slide Number Placeholder 3"/>
          <p:cNvSpPr>
            <a:spLocks noGrp="1"/>
          </p:cNvSpPr>
          <p:nvPr>
            <p:ph type="sldNum" sz="quarter" idx="5"/>
          </p:nvPr>
        </p:nvSpPr>
        <p:spPr bwMode="auto">
          <a:noFill/>
          <a:ln>
            <a:miter lim="800000"/>
            <a:headEnd/>
            <a:tailEnd/>
          </a:ln>
        </p:spPr>
        <p:txBody>
          <a:bodyPr/>
          <a:lstStyle/>
          <a:p>
            <a:fld id="{B4859DE8-C83A-4A90-81D4-94209388137F}" type="slidenum">
              <a:rPr lang="en-US" altLang="zh-TW"/>
              <a:pPr/>
              <a:t>5</a:t>
            </a:fld>
            <a:endParaRPr lang="en-US"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b="0" i="0" dirty="0" smtClean="0">
                <a:solidFill>
                  <a:srgbClr val="00B0F0"/>
                </a:solidFill>
              </a:rPr>
              <a:t>Luminal</a:t>
            </a:r>
            <a:r>
              <a:rPr lang="en-US" altLang="zh-TW" b="0" i="0" baseline="0" dirty="0" smtClean="0">
                <a:solidFill>
                  <a:srgbClr val="00B0F0"/>
                </a:solidFill>
              </a:rPr>
              <a:t> and basal cells have totally different gene expression pattern, and can be </a:t>
            </a:r>
            <a:r>
              <a:rPr lang="en-US" altLang="zh-TW" b="0" i="0" baseline="0" dirty="0" err="1" smtClean="0">
                <a:solidFill>
                  <a:srgbClr val="00B0F0"/>
                </a:solidFill>
              </a:rPr>
              <a:t>seperated</a:t>
            </a:r>
            <a:r>
              <a:rPr lang="en-US" altLang="zh-TW" b="0" i="0" baseline="0" dirty="0" smtClean="0">
                <a:solidFill>
                  <a:srgbClr val="00B0F0"/>
                </a:solidFill>
              </a:rPr>
              <a:t> based on </a:t>
            </a:r>
            <a:r>
              <a:rPr lang="en-US" altLang="zh-TW" b="0" i="0" dirty="0" smtClean="0">
                <a:solidFill>
                  <a:srgbClr val="00B0F0"/>
                </a:solidFill>
              </a:rPr>
              <a:t>different</a:t>
            </a:r>
            <a:r>
              <a:rPr lang="zh-TW" altLang="en-US" b="0" i="0" dirty="0" smtClean="0">
                <a:solidFill>
                  <a:srgbClr val="00B0F0"/>
                </a:solidFill>
              </a:rPr>
              <a:t> </a:t>
            </a:r>
            <a:r>
              <a:rPr lang="en-US" altLang="zh-TW" b="0" i="0" dirty="0" smtClean="0">
                <a:solidFill>
                  <a:srgbClr val="00B0F0"/>
                </a:solidFill>
              </a:rPr>
              <a:t>surface</a:t>
            </a:r>
            <a:r>
              <a:rPr lang="zh-TW" altLang="en-US" b="0" i="0" dirty="0" smtClean="0">
                <a:solidFill>
                  <a:srgbClr val="00B0F0"/>
                </a:solidFill>
              </a:rPr>
              <a:t> </a:t>
            </a:r>
            <a:r>
              <a:rPr lang="en-US" altLang="zh-TW" b="0" i="0" dirty="0" smtClean="0">
                <a:solidFill>
                  <a:srgbClr val="00B0F0"/>
                </a:solidFill>
              </a:rPr>
              <a:t>markers</a:t>
            </a:r>
            <a:r>
              <a:rPr lang="zh-TW" altLang="en-US" b="0" i="0" dirty="0" smtClean="0">
                <a:solidFill>
                  <a:srgbClr val="00B0F0"/>
                </a:solidFill>
              </a:rPr>
              <a:t> </a:t>
            </a:r>
            <a:r>
              <a:rPr lang="zh-TW" altLang="zh-TW" b="0" i="0" dirty="0" smtClean="0">
                <a:solidFill>
                  <a:srgbClr val="00B0F0"/>
                </a:solidFill>
              </a:rPr>
              <a:t>,</a:t>
            </a:r>
            <a:r>
              <a:rPr lang="zh-TW" altLang="en-US" b="0" i="0" dirty="0" smtClean="0">
                <a:solidFill>
                  <a:srgbClr val="00B0F0"/>
                </a:solidFill>
              </a:rPr>
              <a:t> </a:t>
            </a:r>
            <a:r>
              <a:rPr lang="en-US" altLang="zh-TW" b="0" i="0" dirty="0" smtClean="0">
                <a:solidFill>
                  <a:srgbClr val="00B0F0"/>
                </a:solidFill>
              </a:rPr>
              <a:t>such</a:t>
            </a:r>
            <a:r>
              <a:rPr lang="zh-TW" altLang="en-US" b="0" i="0" dirty="0" smtClean="0">
                <a:solidFill>
                  <a:srgbClr val="00B0F0"/>
                </a:solidFill>
              </a:rPr>
              <a:t> </a:t>
            </a:r>
            <a:r>
              <a:rPr lang="en-US" altLang="zh-TW" b="0" i="0" dirty="0" smtClean="0">
                <a:solidFill>
                  <a:srgbClr val="00B0F0"/>
                </a:solidFill>
              </a:rPr>
              <a:t>as</a:t>
            </a:r>
            <a:r>
              <a:rPr lang="zh-TW" altLang="en-US" b="0" i="0" dirty="0" smtClean="0">
                <a:solidFill>
                  <a:srgbClr val="00B0F0"/>
                </a:solidFill>
              </a:rPr>
              <a:t> </a:t>
            </a:r>
            <a:r>
              <a:rPr lang="en-US" altLang="zh-TW" b="0" i="0" dirty="0" smtClean="0">
                <a:solidFill>
                  <a:srgbClr val="00B0F0"/>
                </a:solidFill>
              </a:rPr>
              <a:t>Estrogen</a:t>
            </a:r>
            <a:r>
              <a:rPr lang="zh-TW" altLang="en-US" b="0" i="0" dirty="0" smtClean="0">
                <a:solidFill>
                  <a:srgbClr val="00B0F0"/>
                </a:solidFill>
              </a:rPr>
              <a:t> </a:t>
            </a:r>
            <a:r>
              <a:rPr lang="en-US" altLang="zh-TW" b="0" i="0" dirty="0" smtClean="0">
                <a:solidFill>
                  <a:srgbClr val="00B0F0"/>
                </a:solidFill>
              </a:rPr>
              <a:t>Receptor</a:t>
            </a:r>
            <a:r>
              <a:rPr lang="zh-TW" altLang="en-US" b="0" i="0" dirty="0" smtClean="0">
                <a:solidFill>
                  <a:srgbClr val="00B0F0"/>
                </a:solidFill>
              </a:rPr>
              <a:t> </a:t>
            </a:r>
            <a:r>
              <a:rPr lang="en-US" altLang="zh-TW" b="0" i="0" dirty="0" smtClean="0">
                <a:solidFill>
                  <a:srgbClr val="00B0F0"/>
                </a:solidFill>
              </a:rPr>
              <a:t>and</a:t>
            </a:r>
            <a:r>
              <a:rPr lang="zh-TW" altLang="en-US" b="0" i="0" dirty="0" smtClean="0">
                <a:solidFill>
                  <a:srgbClr val="00B0F0"/>
                </a:solidFill>
              </a:rPr>
              <a:t> </a:t>
            </a:r>
            <a:r>
              <a:rPr lang="en-US" altLang="zh-TW" b="0" i="0" dirty="0" smtClean="0">
                <a:solidFill>
                  <a:srgbClr val="00B0F0"/>
                </a:solidFill>
              </a:rPr>
              <a:t>Progesterone</a:t>
            </a:r>
            <a:r>
              <a:rPr lang="zh-TW" altLang="en-US" b="0" i="0" dirty="0" smtClean="0">
                <a:solidFill>
                  <a:srgbClr val="00B0F0"/>
                </a:solidFill>
              </a:rPr>
              <a:t> </a:t>
            </a:r>
            <a:r>
              <a:rPr lang="en-US" altLang="zh-TW" b="0" i="0" dirty="0" err="1" smtClean="0">
                <a:solidFill>
                  <a:srgbClr val="00B0F0"/>
                </a:solidFill>
              </a:rPr>
              <a:t>rece</a:t>
            </a:r>
            <a:r>
              <a:rPr lang="zh-TW" altLang="zh-TW" b="0" i="0" dirty="0" smtClean="0">
                <a:solidFill>
                  <a:srgbClr val="00B0F0"/>
                </a:solidFill>
              </a:rPr>
              <a:t>p</a:t>
            </a:r>
            <a:r>
              <a:rPr lang="en-US" altLang="zh-TW" b="0" i="0" dirty="0" smtClean="0">
                <a:solidFill>
                  <a:srgbClr val="00B0F0"/>
                </a:solidFill>
              </a:rPr>
              <a:t>tor</a:t>
            </a:r>
            <a:r>
              <a:rPr lang="zh-TW" altLang="en-US" b="0" i="0" dirty="0" smtClean="0">
                <a:solidFill>
                  <a:srgbClr val="00B0F0"/>
                </a:solidFill>
              </a:rPr>
              <a:t> </a:t>
            </a:r>
            <a:r>
              <a:rPr lang="en-US" altLang="zh-TW" b="0" i="0" dirty="0" smtClean="0">
                <a:solidFill>
                  <a:srgbClr val="00B0F0"/>
                </a:solidFill>
              </a:rPr>
              <a:t>can</a:t>
            </a:r>
            <a:r>
              <a:rPr lang="zh-TW" altLang="en-US" b="0" i="0" dirty="0" smtClean="0">
                <a:solidFill>
                  <a:srgbClr val="00B0F0"/>
                </a:solidFill>
              </a:rPr>
              <a:t> </a:t>
            </a:r>
            <a:r>
              <a:rPr lang="en-US" altLang="zh-TW" b="0" i="0" dirty="0" smtClean="0">
                <a:solidFill>
                  <a:srgbClr val="00B0F0"/>
                </a:solidFill>
              </a:rPr>
              <a:t>be</a:t>
            </a:r>
            <a:r>
              <a:rPr lang="zh-TW" altLang="en-US" b="0" i="0" dirty="0" smtClean="0">
                <a:solidFill>
                  <a:srgbClr val="00B0F0"/>
                </a:solidFill>
              </a:rPr>
              <a:t> </a:t>
            </a:r>
            <a:r>
              <a:rPr lang="en-US" altLang="zh-TW" b="0" i="0" dirty="0" smtClean="0">
                <a:solidFill>
                  <a:srgbClr val="00B0F0"/>
                </a:solidFill>
              </a:rPr>
              <a:t>found</a:t>
            </a:r>
            <a:r>
              <a:rPr lang="zh-TW" altLang="en-US" b="0" i="0" dirty="0" smtClean="0">
                <a:solidFill>
                  <a:srgbClr val="00B0F0"/>
                </a:solidFill>
              </a:rPr>
              <a:t> </a:t>
            </a:r>
            <a:r>
              <a:rPr lang="en-US" altLang="zh-TW" b="0" i="0" dirty="0" smtClean="0">
                <a:solidFill>
                  <a:srgbClr val="00B0F0"/>
                </a:solidFill>
              </a:rPr>
              <a:t>on</a:t>
            </a:r>
            <a:r>
              <a:rPr lang="zh-TW" altLang="en-US" b="0" i="0" dirty="0" smtClean="0">
                <a:solidFill>
                  <a:srgbClr val="00B0F0"/>
                </a:solidFill>
              </a:rPr>
              <a:t> </a:t>
            </a:r>
            <a:r>
              <a:rPr lang="en-US" altLang="zh-TW" b="0" i="0" dirty="0" smtClean="0">
                <a:solidFill>
                  <a:srgbClr val="00B0F0"/>
                </a:solidFill>
              </a:rPr>
              <a:t>the</a:t>
            </a:r>
            <a:r>
              <a:rPr lang="zh-TW" altLang="en-US" b="0" i="0" dirty="0" smtClean="0">
                <a:solidFill>
                  <a:srgbClr val="00B0F0"/>
                </a:solidFill>
              </a:rPr>
              <a:t> </a:t>
            </a:r>
            <a:r>
              <a:rPr lang="en-US" altLang="zh-TW" b="0" i="0" dirty="0" smtClean="0">
                <a:solidFill>
                  <a:srgbClr val="00B0F0"/>
                </a:solidFill>
              </a:rPr>
              <a:t>surface</a:t>
            </a:r>
            <a:r>
              <a:rPr lang="zh-TW" altLang="en-US" b="0" i="0" dirty="0" smtClean="0">
                <a:solidFill>
                  <a:srgbClr val="00B0F0"/>
                </a:solidFill>
              </a:rPr>
              <a:t> </a:t>
            </a:r>
            <a:r>
              <a:rPr lang="en-US" altLang="zh-TW" b="0" i="0" dirty="0" smtClean="0">
                <a:solidFill>
                  <a:srgbClr val="00B0F0"/>
                </a:solidFill>
              </a:rPr>
              <a:t>of</a:t>
            </a:r>
            <a:r>
              <a:rPr lang="zh-TW" altLang="en-US" b="0" i="0" dirty="0" smtClean="0">
                <a:solidFill>
                  <a:srgbClr val="00B0F0"/>
                </a:solidFill>
              </a:rPr>
              <a:t> </a:t>
            </a:r>
            <a:r>
              <a:rPr lang="en-US" altLang="zh-TW" b="0" i="0" dirty="0" smtClean="0">
                <a:solidFill>
                  <a:srgbClr val="00B0F0"/>
                </a:solidFill>
              </a:rPr>
              <a:t>luminal</a:t>
            </a:r>
            <a:r>
              <a:rPr lang="zh-TW" altLang="en-US" b="0" i="0" dirty="0" smtClean="0">
                <a:solidFill>
                  <a:srgbClr val="00B0F0"/>
                </a:solidFill>
              </a:rPr>
              <a:t> </a:t>
            </a:r>
            <a:r>
              <a:rPr lang="en-US" altLang="zh-TW" b="0" i="0" dirty="0" smtClean="0">
                <a:solidFill>
                  <a:srgbClr val="00B0F0"/>
                </a:solidFill>
              </a:rPr>
              <a:t>subtypes,</a:t>
            </a:r>
            <a:r>
              <a:rPr lang="zh-TW" altLang="en-US" b="0" i="0" dirty="0" smtClean="0">
                <a:solidFill>
                  <a:srgbClr val="00B0F0"/>
                </a:solidFill>
              </a:rPr>
              <a:t> </a:t>
            </a:r>
            <a:r>
              <a:rPr lang="en-US" altLang="zh-TW" b="0" i="0" dirty="0" smtClean="0">
                <a:solidFill>
                  <a:srgbClr val="00B0F0"/>
                </a:solidFill>
              </a:rPr>
              <a:t>and</a:t>
            </a:r>
            <a:r>
              <a:rPr lang="zh-TW" altLang="en-US" b="0" i="0" dirty="0" smtClean="0">
                <a:solidFill>
                  <a:srgbClr val="00B0F0"/>
                </a:solidFill>
              </a:rPr>
              <a:t> </a:t>
            </a:r>
            <a:r>
              <a:rPr lang="en-US" altLang="zh-TW" b="0" i="0" dirty="0" smtClean="0">
                <a:solidFill>
                  <a:srgbClr val="00B0F0"/>
                </a:solidFill>
              </a:rPr>
              <a:t>CK8/18</a:t>
            </a:r>
            <a:r>
              <a:rPr lang="zh-TW" altLang="en-US" b="0" i="0" dirty="0" smtClean="0">
                <a:solidFill>
                  <a:srgbClr val="00B0F0"/>
                </a:solidFill>
              </a:rPr>
              <a:t> </a:t>
            </a:r>
            <a:r>
              <a:rPr lang="en-US" altLang="zh-TW" b="0" i="0" dirty="0" smtClean="0">
                <a:solidFill>
                  <a:srgbClr val="00B0F0"/>
                </a:solidFill>
              </a:rPr>
              <a:t>and</a:t>
            </a:r>
            <a:r>
              <a:rPr lang="zh-TW" altLang="en-US" b="0" i="0" dirty="0" smtClean="0">
                <a:solidFill>
                  <a:srgbClr val="00B0F0"/>
                </a:solidFill>
              </a:rPr>
              <a:t> </a:t>
            </a:r>
            <a:r>
              <a:rPr lang="en-US" altLang="zh-TW" b="0" i="0" dirty="0" smtClean="0">
                <a:solidFill>
                  <a:srgbClr val="00B0F0"/>
                </a:solidFill>
              </a:rPr>
              <a:t>GATA3</a:t>
            </a:r>
            <a:r>
              <a:rPr lang="zh-TW" altLang="en-US" b="0" i="0" dirty="0" smtClean="0">
                <a:solidFill>
                  <a:srgbClr val="00B0F0"/>
                </a:solidFill>
              </a:rPr>
              <a:t> </a:t>
            </a:r>
            <a:r>
              <a:rPr lang="en-US" altLang="zh-TW" b="0" i="0" dirty="0" smtClean="0">
                <a:solidFill>
                  <a:srgbClr val="00B0F0"/>
                </a:solidFill>
              </a:rPr>
              <a:t>can</a:t>
            </a:r>
            <a:r>
              <a:rPr lang="zh-TW" altLang="en-US" b="0" i="0" dirty="0" smtClean="0">
                <a:solidFill>
                  <a:srgbClr val="00B0F0"/>
                </a:solidFill>
              </a:rPr>
              <a:t> </a:t>
            </a:r>
            <a:r>
              <a:rPr lang="en-US" altLang="zh-TW" b="0" i="0" dirty="0" smtClean="0">
                <a:solidFill>
                  <a:srgbClr val="00B0F0"/>
                </a:solidFill>
              </a:rPr>
              <a:t>also</a:t>
            </a:r>
            <a:r>
              <a:rPr lang="zh-TW" altLang="en-US" b="0" i="0" dirty="0" smtClean="0">
                <a:solidFill>
                  <a:srgbClr val="00B0F0"/>
                </a:solidFill>
              </a:rPr>
              <a:t> </a:t>
            </a:r>
            <a:r>
              <a:rPr lang="en-US" altLang="zh-TW" b="0" i="0" dirty="0" smtClean="0">
                <a:solidFill>
                  <a:srgbClr val="00B0F0"/>
                </a:solidFill>
              </a:rPr>
              <a:t>be</a:t>
            </a:r>
            <a:r>
              <a:rPr lang="zh-TW" altLang="en-US" b="0" i="0" dirty="0" smtClean="0">
                <a:solidFill>
                  <a:srgbClr val="00B0F0"/>
                </a:solidFill>
              </a:rPr>
              <a:t> </a:t>
            </a:r>
            <a:r>
              <a:rPr lang="en-US" altLang="zh-TW" b="0" i="0" dirty="0" smtClean="0">
                <a:solidFill>
                  <a:srgbClr val="00B0F0"/>
                </a:solidFill>
              </a:rPr>
              <a:t>served</a:t>
            </a:r>
            <a:r>
              <a:rPr lang="zh-TW" altLang="en-US" b="0" i="0" dirty="0" smtClean="0">
                <a:solidFill>
                  <a:srgbClr val="00B0F0"/>
                </a:solidFill>
              </a:rPr>
              <a:t> </a:t>
            </a:r>
            <a:r>
              <a:rPr lang="en-US" altLang="zh-TW" b="0" i="0" dirty="0" smtClean="0">
                <a:solidFill>
                  <a:srgbClr val="00B0F0"/>
                </a:solidFill>
              </a:rPr>
              <a:t>as</a:t>
            </a:r>
            <a:r>
              <a:rPr lang="zh-TW" altLang="en-US" b="0" i="0" dirty="0" smtClean="0">
                <a:solidFill>
                  <a:srgbClr val="00B0F0"/>
                </a:solidFill>
              </a:rPr>
              <a:t> </a:t>
            </a:r>
            <a:r>
              <a:rPr lang="en-US" altLang="zh-TW" b="0" i="0" dirty="0" smtClean="0">
                <a:solidFill>
                  <a:srgbClr val="00B0F0"/>
                </a:solidFill>
              </a:rPr>
              <a:t>luminal</a:t>
            </a:r>
            <a:r>
              <a:rPr lang="zh-TW" altLang="en-US" b="0" i="0" dirty="0" smtClean="0">
                <a:solidFill>
                  <a:srgbClr val="00B0F0"/>
                </a:solidFill>
              </a:rPr>
              <a:t> </a:t>
            </a:r>
            <a:r>
              <a:rPr lang="en-US" altLang="zh-TW" b="0" i="0" dirty="0" smtClean="0">
                <a:solidFill>
                  <a:srgbClr val="00B0F0"/>
                </a:solidFill>
              </a:rPr>
              <a:t>markers</a:t>
            </a:r>
            <a:r>
              <a:rPr lang="zh-TW" altLang="en-US" b="0" i="0" dirty="0" smtClean="0">
                <a:solidFill>
                  <a:srgbClr val="00B0F0"/>
                </a:solidFill>
              </a:rPr>
              <a:t> </a:t>
            </a:r>
            <a:r>
              <a:rPr lang="en-US" altLang="zh-TW" b="0" i="0" dirty="0" smtClean="0">
                <a:solidFill>
                  <a:srgbClr val="00B0F0"/>
                </a:solidFill>
              </a:rPr>
              <a:t>as</a:t>
            </a:r>
            <a:r>
              <a:rPr lang="zh-TW" altLang="en-US" b="0" i="0" dirty="0" smtClean="0">
                <a:solidFill>
                  <a:srgbClr val="00B0F0"/>
                </a:solidFill>
              </a:rPr>
              <a:t> </a:t>
            </a:r>
            <a:r>
              <a:rPr lang="en-US" altLang="zh-TW" b="0" i="0" dirty="0" smtClean="0">
                <a:solidFill>
                  <a:srgbClr val="00B0F0"/>
                </a:solidFill>
              </a:rPr>
              <a:t>well.</a:t>
            </a:r>
            <a:r>
              <a:rPr lang="zh-TW" altLang="en-US" b="0" i="0" dirty="0" smtClean="0">
                <a:solidFill>
                  <a:srgbClr val="00B0F0"/>
                </a:solidFill>
              </a:rPr>
              <a:t> </a:t>
            </a:r>
            <a:r>
              <a:rPr lang="en-US" altLang="zh-TW" b="0" i="0" dirty="0" smtClean="0">
                <a:solidFill>
                  <a:srgbClr val="00B0F0"/>
                </a:solidFill>
              </a:rPr>
              <a:t>The</a:t>
            </a:r>
            <a:r>
              <a:rPr lang="zh-TW" altLang="en-US" b="0" i="0" dirty="0" smtClean="0">
                <a:solidFill>
                  <a:srgbClr val="00B0F0"/>
                </a:solidFill>
              </a:rPr>
              <a:t> </a:t>
            </a:r>
            <a:r>
              <a:rPr lang="en-US" altLang="zh-TW" b="0" i="0" dirty="0" smtClean="0">
                <a:solidFill>
                  <a:srgbClr val="00B0F0"/>
                </a:solidFill>
              </a:rPr>
              <a:t>basal</a:t>
            </a:r>
            <a:r>
              <a:rPr lang="zh-TW" altLang="en-US" b="0" i="0" dirty="0" smtClean="0">
                <a:solidFill>
                  <a:srgbClr val="00B0F0"/>
                </a:solidFill>
              </a:rPr>
              <a:t> </a:t>
            </a:r>
            <a:r>
              <a:rPr lang="zh-TW" altLang="zh-TW" b="0" i="0" dirty="0" smtClean="0">
                <a:solidFill>
                  <a:srgbClr val="00B0F0"/>
                </a:solidFill>
              </a:rPr>
              <a:t>t</a:t>
            </a:r>
            <a:r>
              <a:rPr lang="en-US" altLang="zh-TW" b="0" i="0" dirty="0" err="1" smtClean="0">
                <a:solidFill>
                  <a:srgbClr val="00B0F0"/>
                </a:solidFill>
              </a:rPr>
              <a:t>umors</a:t>
            </a:r>
            <a:r>
              <a:rPr lang="zh-TW" altLang="en-US" b="0" i="0" dirty="0" smtClean="0">
                <a:solidFill>
                  <a:srgbClr val="00B0F0"/>
                </a:solidFill>
              </a:rPr>
              <a:t> </a:t>
            </a:r>
            <a:r>
              <a:rPr lang="en-US" altLang="zh-TW" b="0" i="0" dirty="0" smtClean="0">
                <a:solidFill>
                  <a:srgbClr val="00B0F0"/>
                </a:solidFill>
              </a:rPr>
              <a:t>are</a:t>
            </a:r>
            <a:r>
              <a:rPr lang="zh-TW" altLang="en-US" b="0" i="0" dirty="0" smtClean="0">
                <a:solidFill>
                  <a:srgbClr val="00B0F0"/>
                </a:solidFill>
              </a:rPr>
              <a:t> </a:t>
            </a:r>
            <a:r>
              <a:rPr lang="en-US" altLang="zh-TW" b="0" i="0" dirty="0" smtClean="0">
                <a:solidFill>
                  <a:srgbClr val="00B0F0"/>
                </a:solidFill>
              </a:rPr>
              <a:t>more</a:t>
            </a:r>
            <a:r>
              <a:rPr lang="zh-TW" altLang="en-US" b="0" i="0" dirty="0" smtClean="0">
                <a:solidFill>
                  <a:srgbClr val="00B0F0"/>
                </a:solidFill>
              </a:rPr>
              <a:t> </a:t>
            </a:r>
            <a:r>
              <a:rPr lang="en-US" altLang="zh-TW" b="0" i="0" dirty="0" smtClean="0">
                <a:solidFill>
                  <a:srgbClr val="00B0F0"/>
                </a:solidFill>
              </a:rPr>
              <a:t>invasive,</a:t>
            </a:r>
            <a:r>
              <a:rPr lang="zh-TW" altLang="en-US" b="0" i="0" dirty="0" smtClean="0">
                <a:solidFill>
                  <a:srgbClr val="00B0F0"/>
                </a:solidFill>
              </a:rPr>
              <a:t> </a:t>
            </a:r>
            <a:r>
              <a:rPr lang="en-US" altLang="zh-TW" b="0" i="0" dirty="0" smtClean="0">
                <a:solidFill>
                  <a:srgbClr val="00B0F0"/>
                </a:solidFill>
              </a:rPr>
              <a:t>metastatic,</a:t>
            </a:r>
            <a:r>
              <a:rPr lang="zh-TW" altLang="en-US" b="0" i="0" dirty="0" smtClean="0">
                <a:solidFill>
                  <a:srgbClr val="00B0F0"/>
                </a:solidFill>
              </a:rPr>
              <a:t> </a:t>
            </a:r>
            <a:r>
              <a:rPr lang="en-US" altLang="zh-TW" b="0" i="0" dirty="0" smtClean="0">
                <a:solidFill>
                  <a:srgbClr val="00B0F0"/>
                </a:solidFill>
              </a:rPr>
              <a:t>and</a:t>
            </a:r>
            <a:r>
              <a:rPr lang="zh-TW" altLang="en-US" b="0" i="0" dirty="0" smtClean="0">
                <a:solidFill>
                  <a:srgbClr val="00B0F0"/>
                </a:solidFill>
              </a:rPr>
              <a:t> </a:t>
            </a:r>
            <a:r>
              <a:rPr lang="en-US" altLang="zh-TW" b="0" i="0" dirty="0" smtClean="0">
                <a:solidFill>
                  <a:srgbClr val="00B0F0"/>
                </a:solidFill>
              </a:rPr>
              <a:t>have</a:t>
            </a:r>
            <a:r>
              <a:rPr lang="zh-TW" altLang="en-US" b="0" i="0" dirty="0" smtClean="0">
                <a:solidFill>
                  <a:srgbClr val="00B0F0"/>
                </a:solidFill>
              </a:rPr>
              <a:t> </a:t>
            </a:r>
            <a:r>
              <a:rPr lang="en-US" altLang="zh-TW" b="0" i="0" dirty="0" smtClean="0">
                <a:solidFill>
                  <a:srgbClr val="00B0F0"/>
                </a:solidFill>
              </a:rPr>
              <a:t>poor</a:t>
            </a:r>
            <a:r>
              <a:rPr lang="zh-TW" altLang="en-US" b="0" i="0" dirty="0" smtClean="0">
                <a:solidFill>
                  <a:srgbClr val="00B0F0"/>
                </a:solidFill>
              </a:rPr>
              <a:t> </a:t>
            </a:r>
            <a:r>
              <a:rPr lang="en-US" altLang="zh-TW" b="0" i="0" dirty="0" smtClean="0">
                <a:solidFill>
                  <a:srgbClr val="00B0F0"/>
                </a:solidFill>
              </a:rPr>
              <a:t>prognosis</a:t>
            </a:r>
            <a:r>
              <a:rPr lang="zh-TW" altLang="en-US" b="0" i="0" dirty="0" smtClean="0">
                <a:solidFill>
                  <a:srgbClr val="00B0F0"/>
                </a:solidFill>
              </a:rPr>
              <a:t> </a:t>
            </a:r>
            <a:r>
              <a:rPr lang="zh-TW" altLang="zh-TW" b="0" i="0" dirty="0" smtClean="0">
                <a:solidFill>
                  <a:srgbClr val="00B0F0"/>
                </a:solidFill>
              </a:rPr>
              <a:t>t</a:t>
            </a:r>
            <a:r>
              <a:rPr lang="en-US" altLang="zh-TW" b="0" i="0" dirty="0" err="1" smtClean="0">
                <a:solidFill>
                  <a:srgbClr val="00B0F0"/>
                </a:solidFill>
              </a:rPr>
              <a:t>han</a:t>
            </a:r>
            <a:r>
              <a:rPr lang="zh-TW" altLang="en-US" b="0" i="0" dirty="0" smtClean="0">
                <a:solidFill>
                  <a:srgbClr val="00B0F0"/>
                </a:solidFill>
              </a:rPr>
              <a:t> </a:t>
            </a:r>
            <a:r>
              <a:rPr lang="en-US" altLang="zh-TW" b="0" i="0" dirty="0" smtClean="0">
                <a:solidFill>
                  <a:srgbClr val="00B0F0"/>
                </a:solidFill>
              </a:rPr>
              <a:t>luminal</a:t>
            </a:r>
            <a:r>
              <a:rPr lang="zh-TW" altLang="en-US" b="0" i="0" dirty="0" smtClean="0">
                <a:solidFill>
                  <a:srgbClr val="00B0F0"/>
                </a:solidFill>
              </a:rPr>
              <a:t> </a:t>
            </a:r>
            <a:r>
              <a:rPr lang="en-US" altLang="zh-TW" b="0" i="0" dirty="0" smtClean="0">
                <a:solidFill>
                  <a:srgbClr val="00B0F0"/>
                </a:solidFill>
              </a:rPr>
              <a:t>tumors.</a:t>
            </a:r>
            <a:r>
              <a:rPr lang="zh-TW" altLang="en-US" b="0" i="0" dirty="0" smtClean="0">
                <a:solidFill>
                  <a:srgbClr val="00B0F0"/>
                </a:solidFill>
              </a:rPr>
              <a:t> </a:t>
            </a:r>
            <a:r>
              <a:rPr lang="en-US" altLang="zh-TW" b="0" i="0" dirty="0" smtClean="0">
                <a:solidFill>
                  <a:srgbClr val="00B0F0"/>
                </a:solidFill>
              </a:rPr>
              <a:t>Since</a:t>
            </a:r>
            <a:r>
              <a:rPr lang="zh-TW" altLang="en-US" b="0" i="0" dirty="0" smtClean="0">
                <a:solidFill>
                  <a:srgbClr val="00B0F0"/>
                </a:solidFill>
              </a:rPr>
              <a:t> </a:t>
            </a:r>
            <a:r>
              <a:rPr lang="zh-TW" altLang="zh-TW" b="0" i="0" dirty="0" smtClean="0">
                <a:solidFill>
                  <a:srgbClr val="00B0F0"/>
                </a:solidFill>
              </a:rPr>
              <a:t>t</a:t>
            </a:r>
            <a:r>
              <a:rPr lang="en-US" altLang="zh-TW" b="0" i="0" dirty="0" smtClean="0">
                <a:solidFill>
                  <a:srgbClr val="00B0F0"/>
                </a:solidFill>
              </a:rPr>
              <a:t>here’s</a:t>
            </a:r>
            <a:r>
              <a:rPr lang="zh-TW" altLang="en-US" b="0" i="0" dirty="0" smtClean="0">
                <a:solidFill>
                  <a:srgbClr val="00B0F0"/>
                </a:solidFill>
              </a:rPr>
              <a:t> </a:t>
            </a:r>
            <a:r>
              <a:rPr lang="en-US" altLang="zh-TW" b="0" i="0" dirty="0" smtClean="0">
                <a:solidFill>
                  <a:srgbClr val="00B0F0"/>
                </a:solidFill>
              </a:rPr>
              <a:t>not</a:t>
            </a:r>
            <a:r>
              <a:rPr lang="zh-TW" altLang="en-US" b="0" i="0" dirty="0" smtClean="0">
                <a:solidFill>
                  <a:srgbClr val="00B0F0"/>
                </a:solidFill>
              </a:rPr>
              <a:t> </a:t>
            </a:r>
            <a:r>
              <a:rPr lang="en-US" altLang="zh-TW" b="0" i="0" dirty="0" smtClean="0">
                <a:solidFill>
                  <a:srgbClr val="00B0F0"/>
                </a:solidFill>
              </a:rPr>
              <a:t>many</a:t>
            </a:r>
            <a:r>
              <a:rPr lang="zh-TW" altLang="en-US" b="0" i="0" dirty="0" smtClean="0">
                <a:solidFill>
                  <a:srgbClr val="00B0F0"/>
                </a:solidFill>
              </a:rPr>
              <a:t> </a:t>
            </a:r>
            <a:r>
              <a:rPr lang="en-US" altLang="zh-TW" b="0" i="0" dirty="0" smtClean="0">
                <a:solidFill>
                  <a:srgbClr val="00B0F0"/>
                </a:solidFill>
              </a:rPr>
              <a:t>markers</a:t>
            </a:r>
            <a:r>
              <a:rPr lang="zh-TW" altLang="en-US" b="0" i="0" dirty="0" smtClean="0">
                <a:solidFill>
                  <a:srgbClr val="00B0F0"/>
                </a:solidFill>
              </a:rPr>
              <a:t> </a:t>
            </a:r>
            <a:r>
              <a:rPr lang="en-US" altLang="zh-TW" b="0" i="0" dirty="0" smtClean="0">
                <a:solidFill>
                  <a:srgbClr val="00B0F0"/>
                </a:solidFill>
              </a:rPr>
              <a:t>on</a:t>
            </a:r>
            <a:r>
              <a:rPr lang="zh-TW" altLang="en-US" b="0" i="0" dirty="0" smtClean="0">
                <a:solidFill>
                  <a:srgbClr val="00B0F0"/>
                </a:solidFill>
              </a:rPr>
              <a:t> </a:t>
            </a:r>
            <a:r>
              <a:rPr lang="en-US" altLang="zh-TW" b="0" i="0" dirty="0" smtClean="0">
                <a:solidFill>
                  <a:srgbClr val="00B0F0"/>
                </a:solidFill>
              </a:rPr>
              <a:t>basal</a:t>
            </a:r>
            <a:r>
              <a:rPr lang="zh-TW" altLang="en-US" b="0" i="0" dirty="0" smtClean="0">
                <a:solidFill>
                  <a:srgbClr val="00B0F0"/>
                </a:solidFill>
              </a:rPr>
              <a:t> </a:t>
            </a:r>
            <a:r>
              <a:rPr lang="en-US" altLang="zh-TW" b="0" i="0" dirty="0" smtClean="0">
                <a:solidFill>
                  <a:srgbClr val="00B0F0"/>
                </a:solidFill>
              </a:rPr>
              <a:t>cells</a:t>
            </a:r>
            <a:r>
              <a:rPr lang="zh-TW" altLang="en-US" b="0" i="0" dirty="0" smtClean="0">
                <a:solidFill>
                  <a:srgbClr val="00B0F0"/>
                </a:solidFill>
              </a:rPr>
              <a:t> </a:t>
            </a:r>
            <a:r>
              <a:rPr lang="en-US" altLang="zh-TW" b="0" i="0" dirty="0" smtClean="0">
                <a:solidFill>
                  <a:srgbClr val="00B0F0"/>
                </a:solidFill>
              </a:rPr>
              <a:t>surface</a:t>
            </a:r>
            <a:r>
              <a:rPr lang="zh-TW" altLang="en-US" b="0" i="0" dirty="0" smtClean="0">
                <a:solidFill>
                  <a:srgbClr val="00B0F0"/>
                </a:solidFill>
              </a:rPr>
              <a:t>, </a:t>
            </a:r>
            <a:r>
              <a:rPr lang="en-US" altLang="zh-TW" b="0" i="0" dirty="0" smtClean="0">
                <a:solidFill>
                  <a:srgbClr val="00B0F0"/>
                </a:solidFill>
              </a:rPr>
              <a:t>that</a:t>
            </a:r>
            <a:r>
              <a:rPr lang="zh-TW" altLang="en-US" b="0" i="0" dirty="0" smtClean="0">
                <a:solidFill>
                  <a:srgbClr val="00B0F0"/>
                </a:solidFill>
              </a:rPr>
              <a:t> </a:t>
            </a:r>
            <a:r>
              <a:rPr lang="en-US" altLang="zh-TW" b="0" i="0" dirty="0" smtClean="0">
                <a:solidFill>
                  <a:srgbClr val="00B0F0"/>
                </a:solidFill>
              </a:rPr>
              <a:t>makes</a:t>
            </a:r>
            <a:r>
              <a:rPr lang="zh-TW" altLang="en-US" b="0" i="0" dirty="0" smtClean="0">
                <a:solidFill>
                  <a:srgbClr val="00B0F0"/>
                </a:solidFill>
              </a:rPr>
              <a:t> </a:t>
            </a:r>
            <a:r>
              <a:rPr lang="en-US" altLang="zh-TW" b="0" i="0" dirty="0" smtClean="0">
                <a:solidFill>
                  <a:srgbClr val="00B0F0"/>
                </a:solidFill>
              </a:rPr>
              <a:t>it</a:t>
            </a:r>
            <a:r>
              <a:rPr lang="zh-TW" altLang="en-US" b="0" i="0" dirty="0" smtClean="0">
                <a:solidFill>
                  <a:srgbClr val="00B0F0"/>
                </a:solidFill>
              </a:rPr>
              <a:t> </a:t>
            </a:r>
            <a:r>
              <a:rPr lang="en-US" altLang="zh-TW" b="0" i="0" dirty="0" smtClean="0">
                <a:solidFill>
                  <a:srgbClr val="00B0F0"/>
                </a:solidFill>
              </a:rPr>
              <a:t>more</a:t>
            </a:r>
            <a:r>
              <a:rPr lang="zh-TW" altLang="en-US" b="0" i="0" dirty="0" smtClean="0">
                <a:solidFill>
                  <a:srgbClr val="00B0F0"/>
                </a:solidFill>
              </a:rPr>
              <a:t> </a:t>
            </a:r>
            <a:r>
              <a:rPr lang="en-US" altLang="zh-TW" b="0" i="0" dirty="0" smtClean="0">
                <a:solidFill>
                  <a:srgbClr val="00B0F0"/>
                </a:solidFill>
              </a:rPr>
              <a:t>difficult</a:t>
            </a:r>
            <a:r>
              <a:rPr lang="zh-TW" altLang="en-US" b="0" i="0" dirty="0" smtClean="0">
                <a:solidFill>
                  <a:srgbClr val="00B0F0"/>
                </a:solidFill>
              </a:rPr>
              <a:t> </a:t>
            </a:r>
            <a:r>
              <a:rPr lang="en-US" altLang="zh-TW" b="0" i="0" dirty="0" smtClean="0">
                <a:solidFill>
                  <a:srgbClr val="00B0F0"/>
                </a:solidFill>
              </a:rPr>
              <a:t>to</a:t>
            </a:r>
            <a:r>
              <a:rPr lang="zh-TW" altLang="en-US" b="0" i="0" dirty="0" smtClean="0">
                <a:solidFill>
                  <a:srgbClr val="00B0F0"/>
                </a:solidFill>
              </a:rPr>
              <a:t> </a:t>
            </a:r>
            <a:r>
              <a:rPr lang="en-US" altLang="zh-TW" b="0" i="0" dirty="0" smtClean="0">
                <a:solidFill>
                  <a:srgbClr val="00B0F0"/>
                </a:solidFill>
              </a:rPr>
              <a:t>find</a:t>
            </a:r>
            <a:r>
              <a:rPr lang="zh-TW" altLang="en-US" b="0" i="0" dirty="0" smtClean="0">
                <a:solidFill>
                  <a:srgbClr val="00B0F0"/>
                </a:solidFill>
              </a:rPr>
              <a:t> </a:t>
            </a:r>
            <a:r>
              <a:rPr lang="en-US" altLang="zh-TW" b="0" i="0" dirty="0" smtClean="0">
                <a:solidFill>
                  <a:srgbClr val="00B0F0"/>
                </a:solidFill>
              </a:rPr>
              <a:t>the</a:t>
            </a:r>
            <a:r>
              <a:rPr lang="zh-TW" altLang="en-US" b="0" i="0" dirty="0" smtClean="0">
                <a:solidFill>
                  <a:srgbClr val="00B0F0"/>
                </a:solidFill>
              </a:rPr>
              <a:t> </a:t>
            </a:r>
            <a:r>
              <a:rPr lang="en-US" altLang="zh-TW" b="0" i="0" dirty="0" smtClean="0">
                <a:solidFill>
                  <a:srgbClr val="00B0F0"/>
                </a:solidFill>
              </a:rPr>
              <a:t>treatment</a:t>
            </a:r>
            <a:r>
              <a:rPr lang="zh-TW" altLang="en-US" b="0" i="0" dirty="0" smtClean="0">
                <a:solidFill>
                  <a:srgbClr val="00B0F0"/>
                </a:solidFill>
              </a:rPr>
              <a:t> </a:t>
            </a:r>
            <a:r>
              <a:rPr lang="en-US" altLang="zh-TW" b="0" i="0" dirty="0" smtClean="0">
                <a:solidFill>
                  <a:srgbClr val="00B0F0"/>
                </a:solidFill>
              </a:rPr>
              <a:t>targets</a:t>
            </a:r>
            <a:r>
              <a:rPr lang="zh-TW" altLang="en-US" b="0" i="0" dirty="0" smtClean="0">
                <a:solidFill>
                  <a:srgbClr val="00B0F0"/>
                </a:solidFill>
              </a:rPr>
              <a:t> </a:t>
            </a:r>
            <a:r>
              <a:rPr lang="en-US" altLang="zh-TW" b="0" i="0" dirty="0" smtClean="0">
                <a:solidFill>
                  <a:srgbClr val="00B0F0"/>
                </a:solidFill>
              </a:rPr>
              <a:t>on</a:t>
            </a:r>
            <a:r>
              <a:rPr lang="zh-TW" altLang="en-US" b="0" i="0" dirty="0" smtClean="0">
                <a:solidFill>
                  <a:srgbClr val="00B0F0"/>
                </a:solidFill>
              </a:rPr>
              <a:t> </a:t>
            </a:r>
            <a:r>
              <a:rPr lang="en-US" altLang="zh-TW" b="0" i="0" dirty="0" smtClean="0">
                <a:solidFill>
                  <a:srgbClr val="00B0F0"/>
                </a:solidFill>
              </a:rPr>
              <a:t>basal</a:t>
            </a:r>
            <a:r>
              <a:rPr lang="zh-TW" altLang="en-US" b="0" i="0" dirty="0" smtClean="0">
                <a:solidFill>
                  <a:srgbClr val="00B0F0"/>
                </a:solidFill>
              </a:rPr>
              <a:t> </a:t>
            </a:r>
            <a:r>
              <a:rPr lang="en-US" altLang="zh-TW" b="0" i="0" dirty="0" smtClean="0">
                <a:solidFill>
                  <a:srgbClr val="00B0F0"/>
                </a:solidFill>
              </a:rPr>
              <a:t>type</a:t>
            </a:r>
            <a:r>
              <a:rPr lang="zh-TW" altLang="en-US" b="0" i="0" dirty="0" smtClean="0">
                <a:solidFill>
                  <a:srgbClr val="00B0F0"/>
                </a:solidFill>
              </a:rPr>
              <a:t> </a:t>
            </a:r>
            <a:r>
              <a:rPr lang="en-US" altLang="zh-TW" b="0" i="0" dirty="0" smtClean="0">
                <a:solidFill>
                  <a:srgbClr val="00B0F0"/>
                </a:solidFill>
              </a:rPr>
              <a:t>tumors,</a:t>
            </a:r>
            <a:r>
              <a:rPr lang="zh-TW" altLang="en-US" b="0" i="0" dirty="0" smtClean="0">
                <a:solidFill>
                  <a:srgbClr val="00B0F0"/>
                </a:solidFill>
              </a:rPr>
              <a:t> </a:t>
            </a:r>
            <a:r>
              <a:rPr lang="en-US" altLang="zh-TW" b="0" i="0" dirty="0" smtClean="0">
                <a:solidFill>
                  <a:srgbClr val="00B0F0"/>
                </a:solidFill>
              </a:rPr>
              <a:t>there</a:t>
            </a:r>
            <a:r>
              <a:rPr lang="zh-TW" altLang="en-US" b="0" i="0" dirty="0" smtClean="0">
                <a:solidFill>
                  <a:srgbClr val="00B0F0"/>
                </a:solidFill>
              </a:rPr>
              <a:t> </a:t>
            </a:r>
            <a:r>
              <a:rPr lang="en-US" altLang="zh-TW" b="0" i="0" dirty="0" smtClean="0">
                <a:solidFill>
                  <a:srgbClr val="00B0F0"/>
                </a:solidFill>
              </a:rPr>
              <a:t>is</a:t>
            </a:r>
            <a:r>
              <a:rPr lang="zh-TW" altLang="en-US" b="0" i="0" dirty="0" smtClean="0">
                <a:solidFill>
                  <a:srgbClr val="00B0F0"/>
                </a:solidFill>
              </a:rPr>
              <a:t> </a:t>
            </a:r>
            <a:r>
              <a:rPr lang="en-US" altLang="zh-TW" b="0" i="0" dirty="0" smtClean="0">
                <a:solidFill>
                  <a:srgbClr val="00B0F0"/>
                </a:solidFill>
              </a:rPr>
              <a:t>not</a:t>
            </a:r>
            <a:r>
              <a:rPr lang="zh-TW" altLang="en-US" b="0" i="0" dirty="0" smtClean="0">
                <a:solidFill>
                  <a:srgbClr val="00B0F0"/>
                </a:solidFill>
              </a:rPr>
              <a:t> </a:t>
            </a:r>
            <a:r>
              <a:rPr lang="en-US" altLang="zh-TW" b="0" i="0" dirty="0" smtClean="0">
                <a:solidFill>
                  <a:srgbClr val="00B0F0"/>
                </a:solidFill>
              </a:rPr>
              <a:t>efficient</a:t>
            </a:r>
            <a:r>
              <a:rPr lang="zh-TW" altLang="en-US" b="0" i="0" dirty="0" smtClean="0">
                <a:solidFill>
                  <a:srgbClr val="00B0F0"/>
                </a:solidFill>
              </a:rPr>
              <a:t> </a:t>
            </a:r>
            <a:r>
              <a:rPr lang="en-US" altLang="zh-TW" b="0" i="0" dirty="0" smtClean="0">
                <a:solidFill>
                  <a:srgbClr val="00B0F0"/>
                </a:solidFill>
              </a:rPr>
              <a:t>drug</a:t>
            </a:r>
            <a:r>
              <a:rPr lang="zh-TW" altLang="en-US" b="0" i="0" dirty="0" smtClean="0">
                <a:solidFill>
                  <a:srgbClr val="00B0F0"/>
                </a:solidFill>
              </a:rPr>
              <a:t> </a:t>
            </a:r>
            <a:r>
              <a:rPr lang="en-US" altLang="zh-TW" b="0" i="0" dirty="0" smtClean="0">
                <a:solidFill>
                  <a:srgbClr val="00B0F0"/>
                </a:solidFill>
              </a:rPr>
              <a:t>to</a:t>
            </a:r>
            <a:r>
              <a:rPr lang="zh-TW" altLang="en-US" b="0" i="0" dirty="0" smtClean="0">
                <a:solidFill>
                  <a:srgbClr val="00B0F0"/>
                </a:solidFill>
              </a:rPr>
              <a:t> </a:t>
            </a:r>
            <a:r>
              <a:rPr lang="en-US" altLang="zh-TW" b="0" i="0" dirty="0" smtClean="0">
                <a:solidFill>
                  <a:srgbClr val="00B0F0"/>
                </a:solidFill>
              </a:rPr>
              <a:t>treat</a:t>
            </a:r>
            <a:r>
              <a:rPr lang="zh-TW" altLang="en-US" b="0" i="0" dirty="0" smtClean="0">
                <a:solidFill>
                  <a:srgbClr val="00B0F0"/>
                </a:solidFill>
              </a:rPr>
              <a:t> </a:t>
            </a:r>
            <a:r>
              <a:rPr lang="en-US" altLang="zh-TW" b="0" i="0" dirty="0" smtClean="0">
                <a:solidFill>
                  <a:srgbClr val="00B0F0"/>
                </a:solidFill>
              </a:rPr>
              <a:t>basal</a:t>
            </a:r>
            <a:r>
              <a:rPr lang="zh-TW" altLang="en-US" b="0" i="0" dirty="0" smtClean="0">
                <a:solidFill>
                  <a:srgbClr val="00B0F0"/>
                </a:solidFill>
              </a:rPr>
              <a:t> </a:t>
            </a:r>
            <a:r>
              <a:rPr lang="en-US" altLang="zh-TW" b="0" i="0" dirty="0" smtClean="0">
                <a:solidFill>
                  <a:srgbClr val="00B0F0"/>
                </a:solidFill>
              </a:rPr>
              <a:t>tumors so far.</a:t>
            </a:r>
            <a:r>
              <a:rPr lang="zh-TW" altLang="en-US" b="0" i="0" dirty="0" smtClean="0">
                <a:solidFill>
                  <a:srgbClr val="00B0F0"/>
                </a:solidFill>
              </a:rPr>
              <a:t> </a:t>
            </a:r>
            <a:endParaRPr lang="en-US" altLang="zh-TW" b="0" i="0" dirty="0" smtClean="0">
              <a:solidFill>
                <a:srgbClr val="00B0F0"/>
              </a:solidFill>
            </a:endParaRPr>
          </a:p>
          <a:p>
            <a:r>
              <a:rPr lang="en-US" altLang="zh-TW" b="1" i="0" dirty="0" smtClean="0">
                <a:solidFill>
                  <a:srgbClr val="00B0F0"/>
                </a:solidFill>
              </a:rPr>
              <a:t>But it is far from enough to separate breast</a:t>
            </a:r>
            <a:r>
              <a:rPr lang="en-US" altLang="zh-TW" b="1" i="0" baseline="0" dirty="0" smtClean="0">
                <a:solidFill>
                  <a:srgbClr val="00B0F0"/>
                </a:solidFill>
              </a:rPr>
              <a:t> tumors to just luminal and basal type.</a:t>
            </a:r>
            <a:endParaRPr lang="en-US" altLang="zh-TW" b="1" i="0" dirty="0" smtClean="0">
              <a:solidFill>
                <a:srgbClr val="00B0F0"/>
              </a:solidFill>
            </a:endParaRPr>
          </a:p>
          <a:p>
            <a:endParaRPr lang="en-US" altLang="zh-TW" b="0" i="1" dirty="0" smtClean="0">
              <a:solidFill>
                <a:srgbClr val="00B0F0"/>
              </a:solidFill>
            </a:endParaRPr>
          </a:p>
        </p:txBody>
      </p:sp>
      <p:sp>
        <p:nvSpPr>
          <p:cNvPr id="4" name="投影片編號版面配置區 3"/>
          <p:cNvSpPr>
            <a:spLocks noGrp="1"/>
          </p:cNvSpPr>
          <p:nvPr>
            <p:ph type="sldNum" sz="quarter" idx="10"/>
          </p:nvPr>
        </p:nvSpPr>
        <p:spPr/>
        <p:txBody>
          <a:bodyPr/>
          <a:lstStyle/>
          <a:p>
            <a:fld id="{5F90D242-2697-485B-91C5-6FB5D81AAF9F}" type="slidenum">
              <a:rPr lang="zh-TW" altLang="en-US" smtClean="0"/>
              <a:pPr/>
              <a:t>6</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zh-TW" dirty="0" smtClean="0"/>
              <a:t>Researchers</a:t>
            </a:r>
            <a:r>
              <a:rPr lang="en-US" altLang="zh-TW" baseline="0" dirty="0" smtClean="0"/>
              <a:t> try to find the best drug for breast tumor therapy, and thy developed many methods to divide various type of tumor, such as tumor grades, gene expression or signature. Even two patience are  belong to the same subtype, they can use the same drug theoretically, but the drug sensitivity and the outcome can be so different. So, we try to ask questions, is there any factors, other then gene expression, can affect the characteristic of tumor? We called it non-genetic characteristics. </a:t>
            </a:r>
            <a:endParaRPr lang="en-US" altLang="zh-TW" dirty="0" smtClean="0"/>
          </a:p>
        </p:txBody>
      </p:sp>
      <p:sp>
        <p:nvSpPr>
          <p:cNvPr id="4" name="Slide Number Placeholder 3"/>
          <p:cNvSpPr>
            <a:spLocks noGrp="1"/>
          </p:cNvSpPr>
          <p:nvPr>
            <p:ph type="sldNum" sz="quarter" idx="5"/>
          </p:nvPr>
        </p:nvSpPr>
        <p:spPr/>
        <p:txBody>
          <a:bodyPr/>
          <a:lstStyle/>
          <a:p>
            <a:fld id="{C2ECFA6F-43AD-427C-BECD-A7EBF46C7E4C}"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r>
              <a:rPr lang="en-US" dirty="0" smtClean="0"/>
              <a:t>In the process of rapid tumor growth, tumor cells soon face</a:t>
            </a:r>
            <a:r>
              <a:rPr lang="en-US" baseline="0" dirty="0" smtClean="0"/>
              <a:t> the limitation of Oxygen and Glucose, and the accumulation of metabolic </a:t>
            </a:r>
            <a:r>
              <a:rPr lang="en-US" baseline="0" dirty="0" err="1" smtClean="0"/>
              <a:t>wast</a:t>
            </a:r>
            <a:r>
              <a:rPr lang="en-US" baseline="0" dirty="0" smtClean="0"/>
              <a:t>, these are called “</a:t>
            </a:r>
            <a:r>
              <a:rPr lang="en-US" baseline="0" dirty="0" err="1" smtClean="0"/>
              <a:t>microenvironmental</a:t>
            </a:r>
            <a:r>
              <a:rPr lang="en-US" baseline="0" dirty="0" smtClean="0"/>
              <a:t> stress”. </a:t>
            </a:r>
            <a:endParaRPr lang="en-US" dirty="0" smtClean="0"/>
          </a:p>
        </p:txBody>
      </p:sp>
      <p:sp>
        <p:nvSpPr>
          <p:cNvPr id="4" name="Slide Number Placeholder 3"/>
          <p:cNvSpPr>
            <a:spLocks noGrp="1"/>
          </p:cNvSpPr>
          <p:nvPr>
            <p:ph type="sldNum" sz="quarter" idx="5"/>
          </p:nvPr>
        </p:nvSpPr>
        <p:spPr/>
        <p:txBody>
          <a:bodyPr/>
          <a:lstStyle/>
          <a:p>
            <a:fld id="{7F88F2C2-3000-4A21-A821-405827169B3F}"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The microenvironment changes include hypoxia, nutrient</a:t>
            </a:r>
            <a:r>
              <a:rPr lang="en-US" altLang="zh-TW" baseline="0" dirty="0" smtClean="0"/>
              <a:t> deprivation, such as lack of glucose or glutamine, two main energy resources used by tumor cells, and low PH in the surrounding environment. </a:t>
            </a:r>
          </a:p>
          <a:p>
            <a:r>
              <a:rPr lang="en-US" altLang="zh-TW" baseline="0" dirty="0" smtClean="0"/>
              <a:t>Thus, I will focus on hypoxia, glutamine metabolism and the tumor heterogeneity.</a:t>
            </a:r>
          </a:p>
          <a:p>
            <a:r>
              <a:rPr lang="en-US" altLang="zh-TW" baseline="0" dirty="0" smtClean="0"/>
              <a:t>If there is enough time for me, at Last, I will talk about gene alteration and drug resistance under hypoxia.</a:t>
            </a:r>
            <a:endParaRPr lang="zh-TW" altLang="en-US" dirty="0"/>
          </a:p>
        </p:txBody>
      </p:sp>
      <p:sp>
        <p:nvSpPr>
          <p:cNvPr id="4" name="投影片編號版面配置區 3"/>
          <p:cNvSpPr>
            <a:spLocks noGrp="1"/>
          </p:cNvSpPr>
          <p:nvPr>
            <p:ph type="sldNum" sz="quarter" idx="10"/>
          </p:nvPr>
        </p:nvSpPr>
        <p:spPr/>
        <p:txBody>
          <a:bodyPr/>
          <a:lstStyle/>
          <a:p>
            <a:fld id="{5F90D242-2697-485B-91C5-6FB5D81AAF9F}" type="slidenum">
              <a:rPr lang="zh-TW" altLang="en-US" smtClean="0"/>
              <a:pPr/>
              <a:t>9</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EC091FC5-009C-4339-B430-182E883694AD}" type="datetimeFigureOut">
              <a:rPr lang="zh-TW" altLang="en-US" smtClean="0"/>
              <a:pPr/>
              <a:t>2014/11/3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0B01BC3-CCC6-4F4D-917F-2203270574BE}"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C091FC5-009C-4339-B430-182E883694AD}" type="datetimeFigureOut">
              <a:rPr lang="zh-TW" altLang="en-US" smtClean="0"/>
              <a:pPr/>
              <a:t>2014/11/3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0B01BC3-CCC6-4F4D-917F-2203270574BE}"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C091FC5-009C-4339-B430-182E883694AD}" type="datetimeFigureOut">
              <a:rPr lang="zh-TW" altLang="en-US" smtClean="0"/>
              <a:pPr/>
              <a:t>2014/11/3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0B01BC3-CCC6-4F4D-917F-2203270574BE}"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C091FC5-009C-4339-B430-182E883694AD}" type="datetimeFigureOut">
              <a:rPr lang="zh-TW" altLang="en-US" smtClean="0"/>
              <a:pPr/>
              <a:t>2014/11/3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0B01BC3-CCC6-4F4D-917F-2203270574BE}"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EC091FC5-009C-4339-B430-182E883694AD}" type="datetimeFigureOut">
              <a:rPr lang="zh-TW" altLang="en-US" smtClean="0"/>
              <a:pPr/>
              <a:t>2014/11/3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0B01BC3-CCC6-4F4D-917F-2203270574BE}"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EC091FC5-009C-4339-B430-182E883694AD}" type="datetimeFigureOut">
              <a:rPr lang="zh-TW" altLang="en-US" smtClean="0"/>
              <a:pPr/>
              <a:t>2014/11/3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0B01BC3-CCC6-4F4D-917F-2203270574BE}"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EC091FC5-009C-4339-B430-182E883694AD}" type="datetimeFigureOut">
              <a:rPr lang="zh-TW" altLang="en-US" smtClean="0"/>
              <a:pPr/>
              <a:t>2014/11/3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D0B01BC3-CCC6-4F4D-917F-2203270574BE}"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EC091FC5-009C-4339-B430-182E883694AD}" type="datetimeFigureOut">
              <a:rPr lang="zh-TW" altLang="en-US" smtClean="0"/>
              <a:pPr/>
              <a:t>2014/11/3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0B01BC3-CCC6-4F4D-917F-2203270574BE}"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C091FC5-009C-4339-B430-182E883694AD}" type="datetimeFigureOut">
              <a:rPr lang="zh-TW" altLang="en-US" smtClean="0"/>
              <a:pPr/>
              <a:t>2014/11/3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0B01BC3-CCC6-4F4D-917F-2203270574BE}"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C091FC5-009C-4339-B430-182E883694AD}" type="datetimeFigureOut">
              <a:rPr lang="zh-TW" altLang="en-US" smtClean="0"/>
              <a:pPr/>
              <a:t>2014/11/3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0B01BC3-CCC6-4F4D-917F-2203270574BE}"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C091FC5-009C-4339-B430-182E883694AD}" type="datetimeFigureOut">
              <a:rPr lang="zh-TW" altLang="en-US" smtClean="0"/>
              <a:pPr/>
              <a:t>2014/11/3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0B01BC3-CCC6-4F4D-917F-2203270574BE}"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091FC5-009C-4339-B430-182E883694AD}" type="datetimeFigureOut">
              <a:rPr lang="zh-TW" altLang="en-US" smtClean="0"/>
              <a:pPr/>
              <a:t>2014/11/3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B01BC3-CCC6-4F4D-917F-2203270574BE}"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11.xml.rels><?xml version="1.0" encoding="UTF-8" standalone="yes"?>
<Relationships xmlns="http://schemas.openxmlformats.org/package/2006/relationships"><Relationship Id="rId8" Type="http://schemas.openxmlformats.org/officeDocument/2006/relationships/image" Target="../media/image37.emf"/><Relationship Id="rId13" Type="http://schemas.openxmlformats.org/officeDocument/2006/relationships/image" Target="../media/image42.emf"/><Relationship Id="rId18" Type="http://schemas.openxmlformats.org/officeDocument/2006/relationships/image" Target="../media/image47.emf"/><Relationship Id="rId3" Type="http://schemas.openxmlformats.org/officeDocument/2006/relationships/image" Target="../media/image32.emf"/><Relationship Id="rId7" Type="http://schemas.openxmlformats.org/officeDocument/2006/relationships/image" Target="../media/image36.emf"/><Relationship Id="rId12" Type="http://schemas.openxmlformats.org/officeDocument/2006/relationships/image" Target="../media/image41.emf"/><Relationship Id="rId17" Type="http://schemas.openxmlformats.org/officeDocument/2006/relationships/image" Target="../media/image46.emf"/><Relationship Id="rId2" Type="http://schemas.openxmlformats.org/officeDocument/2006/relationships/notesSlide" Target="../notesSlides/notesSlide11.xml"/><Relationship Id="rId16" Type="http://schemas.openxmlformats.org/officeDocument/2006/relationships/image" Target="../media/image45.emf"/><Relationship Id="rId20" Type="http://schemas.openxmlformats.org/officeDocument/2006/relationships/image" Target="../media/image49.emf"/><Relationship Id="rId1" Type="http://schemas.openxmlformats.org/officeDocument/2006/relationships/slideLayout" Target="../slideLayouts/slideLayout2.xml"/><Relationship Id="rId6" Type="http://schemas.openxmlformats.org/officeDocument/2006/relationships/image" Target="../media/image35.emf"/><Relationship Id="rId11" Type="http://schemas.openxmlformats.org/officeDocument/2006/relationships/image" Target="../media/image40.emf"/><Relationship Id="rId5" Type="http://schemas.openxmlformats.org/officeDocument/2006/relationships/image" Target="../media/image34.emf"/><Relationship Id="rId15" Type="http://schemas.openxmlformats.org/officeDocument/2006/relationships/image" Target="../media/image44.emf"/><Relationship Id="rId10" Type="http://schemas.openxmlformats.org/officeDocument/2006/relationships/image" Target="../media/image39.emf"/><Relationship Id="rId19" Type="http://schemas.openxmlformats.org/officeDocument/2006/relationships/image" Target="../media/image48.emf"/><Relationship Id="rId4" Type="http://schemas.openxmlformats.org/officeDocument/2006/relationships/image" Target="../media/image33.emf"/><Relationship Id="rId9" Type="http://schemas.openxmlformats.org/officeDocument/2006/relationships/image" Target="../media/image38.emf"/><Relationship Id="rId14" Type="http://schemas.openxmlformats.org/officeDocument/2006/relationships/image" Target="../media/image43.emf"/></Relationships>
</file>

<file path=ppt/slides/_rels/slide1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1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7.emf"/><Relationship Id="rId13" Type="http://schemas.openxmlformats.org/officeDocument/2006/relationships/image" Target="../media/image42.emf"/><Relationship Id="rId18" Type="http://schemas.openxmlformats.org/officeDocument/2006/relationships/image" Target="../media/image47.emf"/><Relationship Id="rId3" Type="http://schemas.openxmlformats.org/officeDocument/2006/relationships/image" Target="../media/image32.emf"/><Relationship Id="rId7" Type="http://schemas.openxmlformats.org/officeDocument/2006/relationships/image" Target="../media/image36.emf"/><Relationship Id="rId12" Type="http://schemas.openxmlformats.org/officeDocument/2006/relationships/image" Target="../media/image41.emf"/><Relationship Id="rId17" Type="http://schemas.openxmlformats.org/officeDocument/2006/relationships/image" Target="../media/image46.emf"/><Relationship Id="rId2" Type="http://schemas.openxmlformats.org/officeDocument/2006/relationships/notesSlide" Target="../notesSlides/notesSlide15.xml"/><Relationship Id="rId16" Type="http://schemas.openxmlformats.org/officeDocument/2006/relationships/image" Target="../media/image45.emf"/><Relationship Id="rId20" Type="http://schemas.openxmlformats.org/officeDocument/2006/relationships/image" Target="../media/image49.emf"/><Relationship Id="rId1" Type="http://schemas.openxmlformats.org/officeDocument/2006/relationships/slideLayout" Target="../slideLayouts/slideLayout7.xml"/><Relationship Id="rId6" Type="http://schemas.openxmlformats.org/officeDocument/2006/relationships/image" Target="../media/image35.emf"/><Relationship Id="rId11" Type="http://schemas.openxmlformats.org/officeDocument/2006/relationships/image" Target="../media/image40.emf"/><Relationship Id="rId5" Type="http://schemas.openxmlformats.org/officeDocument/2006/relationships/image" Target="../media/image34.emf"/><Relationship Id="rId15" Type="http://schemas.openxmlformats.org/officeDocument/2006/relationships/image" Target="../media/image44.emf"/><Relationship Id="rId10" Type="http://schemas.openxmlformats.org/officeDocument/2006/relationships/image" Target="../media/image39.emf"/><Relationship Id="rId19" Type="http://schemas.openxmlformats.org/officeDocument/2006/relationships/image" Target="../media/image48.emf"/><Relationship Id="rId4" Type="http://schemas.openxmlformats.org/officeDocument/2006/relationships/image" Target="../media/image33.emf"/><Relationship Id="rId9" Type="http://schemas.openxmlformats.org/officeDocument/2006/relationships/image" Target="../media/image38.emf"/><Relationship Id="rId14" Type="http://schemas.openxmlformats.org/officeDocument/2006/relationships/image" Target="../media/image43.emf"/></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63.tiff"/><Relationship Id="rId4" Type="http://schemas.openxmlformats.org/officeDocument/2006/relationships/image" Target="../media/image62.png"/></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1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76.jpeg"/><Relationship Id="rId4" Type="http://schemas.openxmlformats.org/officeDocument/2006/relationships/image" Target="../media/image75.jpeg"/></Relationships>
</file>

<file path=ppt/slides/_rels/slide2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2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1.jpeg"/><Relationship Id="rId7" Type="http://schemas.openxmlformats.org/officeDocument/2006/relationships/image" Target="../media/image84.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jpeg"/><Relationship Id="rId4" Type="http://schemas.openxmlformats.org/officeDocument/2006/relationships/image" Target="../media/image2.gif"/><Relationship Id="rId9" Type="http://schemas.openxmlformats.org/officeDocument/2006/relationships/image" Target="../media/image8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247007"/>
            <a:ext cx="7772400" cy="1470025"/>
          </a:xfrm>
        </p:spPr>
        <p:txBody>
          <a:bodyPr>
            <a:normAutofit fontScale="90000"/>
          </a:bodyPr>
          <a:lstStyle/>
          <a:p>
            <a:r>
              <a:rPr lang="en-US" altLang="zh-TW" b="1" dirty="0" smtClean="0"/>
              <a:t>Use specific response toward environment as a selective marker for therapy in breast cancer cells.</a:t>
            </a:r>
            <a:r>
              <a:rPr lang="zh-TW" altLang="en-US" dirty="0" smtClean="0"/>
              <a:t/>
            </a:r>
            <a:br>
              <a:rPr lang="zh-TW" altLang="en-US" dirty="0" smtClean="0"/>
            </a:br>
            <a:endParaRPr lang="zh-TW" altLang="en-US" dirty="0"/>
          </a:p>
        </p:txBody>
      </p:sp>
      <p:sp>
        <p:nvSpPr>
          <p:cNvPr id="3" name="副標題 2"/>
          <p:cNvSpPr>
            <a:spLocks noGrp="1"/>
          </p:cNvSpPr>
          <p:nvPr>
            <p:ph type="subTitle" idx="1"/>
          </p:nvPr>
        </p:nvSpPr>
        <p:spPr>
          <a:xfrm>
            <a:off x="1371600" y="4052664"/>
            <a:ext cx="6400800" cy="1752600"/>
          </a:xfrm>
        </p:spPr>
        <p:txBody>
          <a:bodyPr>
            <a:normAutofit fontScale="85000" lnSpcReduction="20000"/>
          </a:bodyPr>
          <a:lstStyle/>
          <a:p>
            <a:r>
              <a:rPr lang="en-US" altLang="zh-TW" b="1" dirty="0" err="1" smtClean="0"/>
              <a:t>Hsiu</a:t>
            </a:r>
            <a:r>
              <a:rPr lang="en-US" altLang="zh-TW" b="1" dirty="0" smtClean="0"/>
              <a:t>-Ni Kung</a:t>
            </a:r>
          </a:p>
          <a:p>
            <a:endParaRPr lang="en-US" altLang="zh-TW" dirty="0"/>
          </a:p>
          <a:p>
            <a:r>
              <a:rPr lang="en-US" altLang="zh-TW" dirty="0" smtClean="0"/>
              <a:t>Anatomy and Cell Biology, Medical school, </a:t>
            </a:r>
          </a:p>
          <a:p>
            <a:r>
              <a:rPr lang="en-US" altLang="zh-TW" dirty="0" smtClean="0"/>
              <a:t>National Taiwan University</a:t>
            </a:r>
            <a:endParaRPr lang="zh-TW" altLang="en-US" dirty="0"/>
          </a:p>
        </p:txBody>
      </p:sp>
      <p:pic>
        <p:nvPicPr>
          <p:cNvPr id="30722" name="Picture 2" descr="http://www.ntu.edu.tw/about/Emblem72.jpg"/>
          <p:cNvPicPr>
            <a:picLocks noChangeAspect="1" noChangeArrowheads="1"/>
          </p:cNvPicPr>
          <p:nvPr/>
        </p:nvPicPr>
        <p:blipFill>
          <a:blip r:embed="rId3" cstate="print"/>
          <a:srcRect/>
          <a:stretch>
            <a:fillRect/>
          </a:stretch>
        </p:blipFill>
        <p:spPr bwMode="auto">
          <a:xfrm>
            <a:off x="0" y="0"/>
            <a:ext cx="1598142" cy="1584000"/>
          </a:xfrm>
          <a:prstGeom prst="rect">
            <a:avLst/>
          </a:prstGeom>
          <a:noFill/>
        </p:spPr>
      </p:pic>
      <p:pic>
        <p:nvPicPr>
          <p:cNvPr id="30724" name="Picture 4" descr="http://www.ntuh.gov.tw/EDU/audiovisual/DocLib/%E5%8F%B0%E5%A4%A7%E9%AB%94%E7%B3%BB%E7%9B%B8%E9%97%9C-LOGO/%E5%8F%B0%E7%81%A3%E5%A4%A7%E5%AD%B8%E9%86%AB%E5%AD%B8%E9%99%A2logo.jpg.gif"/>
          <p:cNvPicPr>
            <a:picLocks noChangeAspect="1" noChangeArrowheads="1"/>
          </p:cNvPicPr>
          <p:nvPr/>
        </p:nvPicPr>
        <p:blipFill>
          <a:blip r:embed="rId4" cstate="print"/>
          <a:srcRect/>
          <a:stretch>
            <a:fillRect/>
          </a:stretch>
        </p:blipFill>
        <p:spPr bwMode="auto">
          <a:xfrm>
            <a:off x="1691680" y="0"/>
            <a:ext cx="1601971" cy="1620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5"/>
          <p:cNvSpPr txBox="1"/>
          <p:nvPr/>
        </p:nvSpPr>
        <p:spPr>
          <a:xfrm>
            <a:off x="0" y="0"/>
            <a:ext cx="3672865" cy="461665"/>
          </a:xfrm>
          <a:prstGeom prst="rect">
            <a:avLst/>
          </a:prstGeom>
          <a:noFill/>
        </p:spPr>
        <p:txBody>
          <a:bodyPr wrap="none" rtlCol="0">
            <a:spAutoFit/>
          </a:bodyPr>
          <a:lstStyle/>
          <a:p>
            <a:r>
              <a:rPr lang="en-US" sz="2400" b="1" dirty="0" smtClean="0">
                <a:solidFill>
                  <a:schemeClr val="bg1">
                    <a:lumMod val="50000"/>
                  </a:schemeClr>
                </a:solidFill>
              </a:rPr>
              <a:t>1. Hypoxia &amp; heterogeneity</a:t>
            </a:r>
            <a:endParaRPr lang="en-US" sz="2400" b="1" dirty="0">
              <a:solidFill>
                <a:schemeClr val="bg1">
                  <a:lumMod val="50000"/>
                </a:schemeClr>
              </a:solidFill>
            </a:endParaRPr>
          </a:p>
        </p:txBody>
      </p:sp>
      <p:grpSp>
        <p:nvGrpSpPr>
          <p:cNvPr id="38" name="群組 37"/>
          <p:cNvGrpSpPr/>
          <p:nvPr/>
        </p:nvGrpSpPr>
        <p:grpSpPr>
          <a:xfrm>
            <a:off x="622920" y="476672"/>
            <a:ext cx="9421688" cy="5832648"/>
            <a:chOff x="622920" y="260648"/>
            <a:chExt cx="9421688" cy="5832648"/>
          </a:xfrm>
        </p:grpSpPr>
        <p:sp>
          <p:nvSpPr>
            <p:cNvPr id="22" name="TextBox 3"/>
            <p:cNvSpPr txBox="1">
              <a:spLocks noChangeArrowheads="1"/>
            </p:cNvSpPr>
            <p:nvPr/>
          </p:nvSpPr>
          <p:spPr bwMode="auto">
            <a:xfrm>
              <a:off x="827584" y="260648"/>
              <a:ext cx="6806928" cy="830997"/>
            </a:xfrm>
            <a:prstGeom prst="rect">
              <a:avLst/>
            </a:prstGeom>
            <a:noFill/>
            <a:ln w="9525">
              <a:noFill/>
              <a:miter lim="800000"/>
              <a:headEnd/>
              <a:tailEnd/>
            </a:ln>
          </p:spPr>
          <p:txBody>
            <a:bodyPr wrap="none">
              <a:spAutoFit/>
            </a:bodyPr>
            <a:lstStyle/>
            <a:p>
              <a:r>
                <a:rPr lang="en-US" sz="2400" b="1" dirty="0"/>
                <a:t>The integration of the </a:t>
              </a:r>
              <a:r>
                <a:rPr lang="en-US" sz="2400" b="1" dirty="0" smtClean="0"/>
                <a:t>non-genetic </a:t>
              </a:r>
              <a:r>
                <a:rPr lang="en-US" sz="2400" b="1" dirty="0"/>
                <a:t>stress signatures </a:t>
              </a:r>
            </a:p>
            <a:p>
              <a:r>
                <a:rPr lang="en-US" sz="2400" b="1" dirty="0"/>
                <a:t>with </a:t>
              </a:r>
              <a:r>
                <a:rPr lang="en-US" sz="2400" b="1" dirty="0" err="1"/>
                <a:t>oncogenic</a:t>
              </a:r>
              <a:r>
                <a:rPr lang="en-US" sz="2400" b="1" dirty="0"/>
                <a:t> signaling pathways </a:t>
              </a:r>
            </a:p>
          </p:txBody>
        </p:sp>
        <p:sp>
          <p:nvSpPr>
            <p:cNvPr id="23" name="TextBox 4"/>
            <p:cNvSpPr txBox="1">
              <a:spLocks noChangeArrowheads="1"/>
            </p:cNvSpPr>
            <p:nvPr/>
          </p:nvSpPr>
          <p:spPr bwMode="auto">
            <a:xfrm>
              <a:off x="6795120" y="2511896"/>
              <a:ext cx="1828800" cy="307975"/>
            </a:xfrm>
            <a:prstGeom prst="rect">
              <a:avLst/>
            </a:prstGeom>
            <a:noFill/>
            <a:ln w="9525">
              <a:noFill/>
              <a:miter lim="800000"/>
              <a:headEnd/>
              <a:tailEnd/>
            </a:ln>
          </p:spPr>
          <p:txBody>
            <a:bodyPr>
              <a:spAutoFit/>
            </a:bodyPr>
            <a:lstStyle/>
            <a:p>
              <a:pPr algn="ctr"/>
              <a:r>
                <a:rPr lang="en-US" sz="1400" b="1"/>
                <a:t>Glucose Deprived</a:t>
              </a:r>
            </a:p>
          </p:txBody>
        </p:sp>
        <p:sp>
          <p:nvSpPr>
            <p:cNvPr id="24" name="TextBox 6"/>
            <p:cNvSpPr txBox="1">
              <a:spLocks noChangeArrowheads="1"/>
            </p:cNvSpPr>
            <p:nvPr/>
          </p:nvSpPr>
          <p:spPr bwMode="auto">
            <a:xfrm>
              <a:off x="6871320" y="4950296"/>
              <a:ext cx="1371600" cy="307975"/>
            </a:xfrm>
            <a:prstGeom prst="rect">
              <a:avLst/>
            </a:prstGeom>
            <a:noFill/>
            <a:ln w="9525">
              <a:noFill/>
              <a:miter lim="800000"/>
              <a:headEnd/>
              <a:tailEnd/>
            </a:ln>
          </p:spPr>
          <p:txBody>
            <a:bodyPr>
              <a:spAutoFit/>
            </a:bodyPr>
            <a:lstStyle/>
            <a:p>
              <a:pPr algn="ctr"/>
              <a:r>
                <a:rPr lang="en-US" sz="1400" b="1" dirty="0"/>
                <a:t>Hypoxia</a:t>
              </a:r>
            </a:p>
          </p:txBody>
        </p:sp>
        <p:sp>
          <p:nvSpPr>
            <p:cNvPr id="25" name="TextBox 7"/>
            <p:cNvSpPr txBox="1">
              <a:spLocks noChangeArrowheads="1"/>
            </p:cNvSpPr>
            <p:nvPr/>
          </p:nvSpPr>
          <p:spPr bwMode="auto">
            <a:xfrm>
              <a:off x="6795120" y="3731096"/>
              <a:ext cx="1600200" cy="307975"/>
            </a:xfrm>
            <a:prstGeom prst="rect">
              <a:avLst/>
            </a:prstGeom>
            <a:noFill/>
            <a:ln w="9525">
              <a:noFill/>
              <a:miter lim="800000"/>
              <a:headEnd/>
              <a:tailEnd/>
            </a:ln>
          </p:spPr>
          <p:txBody>
            <a:bodyPr>
              <a:spAutoFit/>
            </a:bodyPr>
            <a:lstStyle/>
            <a:p>
              <a:pPr algn="ctr"/>
              <a:r>
                <a:rPr lang="en-US" sz="1400" b="1"/>
                <a:t>Lactic Acidosis</a:t>
              </a:r>
            </a:p>
          </p:txBody>
        </p:sp>
        <p:sp>
          <p:nvSpPr>
            <p:cNvPr id="26" name="TextBox 8"/>
            <p:cNvSpPr txBox="1">
              <a:spLocks noChangeArrowheads="1"/>
            </p:cNvSpPr>
            <p:nvPr/>
          </p:nvSpPr>
          <p:spPr bwMode="auto">
            <a:xfrm>
              <a:off x="6718920" y="1368896"/>
              <a:ext cx="1371600" cy="307975"/>
            </a:xfrm>
            <a:prstGeom prst="rect">
              <a:avLst/>
            </a:prstGeom>
            <a:noFill/>
            <a:ln w="9525">
              <a:noFill/>
              <a:miter lim="800000"/>
              <a:headEnd/>
              <a:tailEnd/>
            </a:ln>
          </p:spPr>
          <p:txBody>
            <a:bodyPr>
              <a:spAutoFit/>
            </a:bodyPr>
            <a:lstStyle/>
            <a:p>
              <a:pPr algn="ctr"/>
              <a:r>
                <a:rPr lang="en-US" sz="1400" b="1"/>
                <a:t>Acidosis</a:t>
              </a:r>
            </a:p>
          </p:txBody>
        </p:sp>
        <p:pic>
          <p:nvPicPr>
            <p:cNvPr id="27" name="Picture 3"/>
            <p:cNvPicPr>
              <a:picLocks noChangeArrowheads="1"/>
            </p:cNvPicPr>
            <p:nvPr/>
          </p:nvPicPr>
          <p:blipFill>
            <a:blip r:embed="rId3" cstate="print"/>
            <a:srcRect l="12321" t="7976" r="9106" b="10120"/>
            <a:stretch>
              <a:fillRect/>
            </a:stretch>
          </p:blipFill>
          <p:spPr bwMode="auto">
            <a:xfrm>
              <a:off x="7023720" y="1673696"/>
              <a:ext cx="990600" cy="838200"/>
            </a:xfrm>
            <a:prstGeom prst="rect">
              <a:avLst/>
            </a:prstGeom>
            <a:noFill/>
            <a:ln w="9525">
              <a:noFill/>
              <a:miter lim="800000"/>
              <a:headEnd/>
              <a:tailEnd/>
            </a:ln>
          </p:spPr>
        </p:pic>
        <p:pic>
          <p:nvPicPr>
            <p:cNvPr id="28" name="Picture 4"/>
            <p:cNvPicPr>
              <a:picLocks noChangeArrowheads="1"/>
            </p:cNvPicPr>
            <p:nvPr/>
          </p:nvPicPr>
          <p:blipFill>
            <a:blip r:embed="rId4" cstate="print"/>
            <a:srcRect l="12321" t="2727" r="9106" b="10120"/>
            <a:stretch>
              <a:fillRect/>
            </a:stretch>
          </p:blipFill>
          <p:spPr bwMode="auto">
            <a:xfrm>
              <a:off x="6985620" y="4005064"/>
              <a:ext cx="1066800" cy="914400"/>
            </a:xfrm>
            <a:prstGeom prst="rect">
              <a:avLst/>
            </a:prstGeom>
            <a:noFill/>
            <a:ln w="9525">
              <a:noFill/>
              <a:miter lim="800000"/>
              <a:headEnd/>
              <a:tailEnd/>
            </a:ln>
          </p:spPr>
        </p:pic>
        <p:pic>
          <p:nvPicPr>
            <p:cNvPr id="29" name="Picture 2"/>
            <p:cNvPicPr>
              <a:picLocks noChangeAspect="1" noChangeArrowheads="1"/>
            </p:cNvPicPr>
            <p:nvPr/>
          </p:nvPicPr>
          <p:blipFill>
            <a:blip r:embed="rId5" cstate="print"/>
            <a:srcRect l="12857" t="2898" r="10001" b="10078"/>
            <a:stretch>
              <a:fillRect/>
            </a:stretch>
          </p:blipFill>
          <p:spPr bwMode="auto">
            <a:xfrm>
              <a:off x="7023720" y="2816696"/>
              <a:ext cx="990600" cy="919163"/>
            </a:xfrm>
            <a:prstGeom prst="rect">
              <a:avLst/>
            </a:prstGeom>
            <a:noFill/>
            <a:ln w="9525">
              <a:noFill/>
              <a:miter lim="800000"/>
              <a:headEnd/>
              <a:tailEnd/>
            </a:ln>
          </p:spPr>
        </p:pic>
        <p:pic>
          <p:nvPicPr>
            <p:cNvPr id="30" name="Picture 2"/>
            <p:cNvPicPr>
              <a:picLocks noChangeArrowheads="1"/>
            </p:cNvPicPr>
            <p:nvPr/>
          </p:nvPicPr>
          <p:blipFill>
            <a:blip r:embed="rId6" cstate="print"/>
            <a:srcRect l="11369" t="6071" r="8630" b="10120"/>
            <a:stretch>
              <a:fillRect/>
            </a:stretch>
          </p:blipFill>
          <p:spPr bwMode="auto">
            <a:xfrm>
              <a:off x="6985620" y="5255096"/>
              <a:ext cx="1066800" cy="838200"/>
            </a:xfrm>
            <a:prstGeom prst="rect">
              <a:avLst/>
            </a:prstGeom>
            <a:noFill/>
            <a:ln w="9525">
              <a:noFill/>
              <a:miter lim="800000"/>
              <a:headEnd/>
              <a:tailEnd/>
            </a:ln>
          </p:spPr>
        </p:pic>
        <p:sp>
          <p:nvSpPr>
            <p:cNvPr id="31" name="Rectangle 20"/>
            <p:cNvSpPr>
              <a:spLocks noChangeArrowheads="1"/>
            </p:cNvSpPr>
            <p:nvPr/>
          </p:nvSpPr>
          <p:spPr bwMode="auto">
            <a:xfrm>
              <a:off x="5472608" y="1681063"/>
              <a:ext cx="4572000" cy="4340225"/>
            </a:xfrm>
            <a:prstGeom prst="rect">
              <a:avLst/>
            </a:prstGeom>
            <a:noFill/>
            <a:ln w="9525">
              <a:noFill/>
              <a:miter lim="800000"/>
              <a:headEnd/>
              <a:tailEnd/>
            </a:ln>
          </p:spPr>
          <p:txBody>
            <a:bodyPr>
              <a:spAutoFit/>
            </a:bodyPr>
            <a:lstStyle/>
            <a:p>
              <a:r>
                <a:rPr lang="en-US" sz="1200" b="1" dirty="0"/>
                <a:t>ER </a:t>
              </a:r>
            </a:p>
            <a:p>
              <a:r>
                <a:rPr lang="en-US" sz="1200" b="1" dirty="0"/>
                <a:t>PR </a:t>
              </a:r>
            </a:p>
            <a:p>
              <a:r>
                <a:rPr lang="en-US" sz="1200" b="1" dirty="0"/>
                <a:t>p53 </a:t>
              </a:r>
            </a:p>
            <a:p>
              <a:pPr>
                <a:buFont typeface="Symbol" pitchFamily="18" charset="2"/>
                <a:buChar char="b"/>
              </a:pPr>
              <a:r>
                <a:rPr lang="en-US" sz="1200" b="1" dirty="0" err="1"/>
                <a:t>Catenin</a:t>
              </a:r>
              <a:endParaRPr lang="en-US" sz="1200" b="1" dirty="0"/>
            </a:p>
            <a:p>
              <a:r>
                <a:rPr lang="en-US" sz="1200" b="1" dirty="0"/>
                <a:t>E2F1 </a:t>
              </a:r>
            </a:p>
            <a:p>
              <a:r>
                <a:rPr lang="en-US" sz="1200" b="1" dirty="0"/>
                <a:t>PI3k </a:t>
              </a:r>
            </a:p>
            <a:p>
              <a:r>
                <a:rPr lang="en-US" sz="1200" b="1" dirty="0" err="1"/>
                <a:t>Myc</a:t>
              </a:r>
              <a:r>
                <a:rPr lang="en-US" sz="1200" b="1" dirty="0"/>
                <a:t> </a:t>
              </a:r>
            </a:p>
            <a:p>
              <a:r>
                <a:rPr lang="en-US" sz="1200" b="1" dirty="0" err="1"/>
                <a:t>Ras</a:t>
              </a:r>
              <a:r>
                <a:rPr lang="en-US" sz="1200" b="1" dirty="0"/>
                <a:t> </a:t>
              </a:r>
            </a:p>
            <a:p>
              <a:r>
                <a:rPr lang="en-US" sz="1200" b="1" dirty="0" err="1"/>
                <a:t>IFNa</a:t>
              </a:r>
              <a:r>
                <a:rPr lang="en-US" sz="1200" b="1" dirty="0"/>
                <a:t> </a:t>
              </a:r>
            </a:p>
            <a:p>
              <a:r>
                <a:rPr lang="en-US" sz="1200" b="1" dirty="0" err="1"/>
                <a:t>IFNg</a:t>
              </a:r>
              <a:r>
                <a:rPr lang="en-US" sz="1200" b="1" dirty="0"/>
                <a:t> </a:t>
              </a:r>
            </a:p>
            <a:p>
              <a:r>
                <a:rPr lang="en-US" sz="1200" b="1" dirty="0" err="1"/>
                <a:t>Akt</a:t>
              </a:r>
              <a:r>
                <a:rPr lang="en-US" sz="1200" b="1" dirty="0"/>
                <a:t> </a:t>
              </a:r>
            </a:p>
            <a:p>
              <a:r>
                <a:rPr lang="en-US" sz="1200" b="1" dirty="0"/>
                <a:t>p63 </a:t>
              </a:r>
            </a:p>
            <a:p>
              <a:r>
                <a:rPr lang="en-US" sz="1200" b="1" dirty="0" err="1"/>
                <a:t>Src</a:t>
              </a:r>
              <a:r>
                <a:rPr lang="en-US" sz="1200" b="1" dirty="0"/>
                <a:t> </a:t>
              </a:r>
            </a:p>
            <a:p>
              <a:r>
                <a:rPr lang="en-US" sz="1200" b="1" dirty="0"/>
                <a:t>HER2</a:t>
              </a:r>
            </a:p>
            <a:p>
              <a:r>
                <a:rPr lang="en-US" sz="1200" b="1" dirty="0"/>
                <a:t>EGFR</a:t>
              </a:r>
            </a:p>
            <a:p>
              <a:r>
                <a:rPr lang="en-US" sz="1200" b="1" dirty="0" err="1"/>
                <a:t>TGFb</a:t>
              </a:r>
              <a:r>
                <a:rPr lang="en-US" sz="1200" b="1" dirty="0"/>
                <a:t> </a:t>
              </a:r>
            </a:p>
            <a:p>
              <a:r>
                <a:rPr lang="en-US" sz="1200" b="1" dirty="0"/>
                <a:t>STAT3 </a:t>
              </a:r>
            </a:p>
            <a:p>
              <a:r>
                <a:rPr lang="en-US" sz="1200" b="1" dirty="0" err="1"/>
                <a:t>TNFa</a:t>
              </a:r>
              <a:endParaRPr lang="en-US" sz="1200" b="1" dirty="0"/>
            </a:p>
            <a:p>
              <a:endParaRPr lang="en-US" sz="1200" b="1" dirty="0">
                <a:solidFill>
                  <a:srgbClr val="C00000"/>
                </a:solidFill>
              </a:endParaRPr>
            </a:p>
            <a:p>
              <a:r>
                <a:rPr lang="en-US" sz="1200" b="1" dirty="0">
                  <a:solidFill>
                    <a:srgbClr val="C00000"/>
                  </a:solidFill>
                </a:rPr>
                <a:t>Acidosis</a:t>
              </a:r>
            </a:p>
            <a:p>
              <a:r>
                <a:rPr lang="en-US" sz="1200" b="1" dirty="0" err="1">
                  <a:solidFill>
                    <a:srgbClr val="C00000"/>
                  </a:solidFill>
                </a:rPr>
                <a:t>Gluc</a:t>
              </a:r>
              <a:r>
                <a:rPr lang="en-US" sz="1200" b="1" dirty="0">
                  <a:solidFill>
                    <a:srgbClr val="C00000"/>
                  </a:solidFill>
                </a:rPr>
                <a:t>. Dep.</a:t>
              </a:r>
            </a:p>
            <a:p>
              <a:r>
                <a:rPr lang="en-US" sz="1200" b="1" dirty="0" err="1">
                  <a:solidFill>
                    <a:srgbClr val="C00000"/>
                  </a:solidFill>
                </a:rPr>
                <a:t>LacAcid</a:t>
              </a:r>
              <a:endParaRPr lang="en-US" sz="1200" b="1" dirty="0">
                <a:solidFill>
                  <a:srgbClr val="C00000"/>
                </a:solidFill>
              </a:endParaRPr>
            </a:p>
            <a:p>
              <a:r>
                <a:rPr lang="en-US" sz="1200" b="1" dirty="0">
                  <a:solidFill>
                    <a:srgbClr val="C00000"/>
                  </a:solidFill>
                </a:rPr>
                <a:t>Hypoxia</a:t>
              </a:r>
              <a:endParaRPr lang="en-US" sz="1200" dirty="0"/>
            </a:p>
          </p:txBody>
        </p:sp>
        <p:cxnSp>
          <p:nvCxnSpPr>
            <p:cNvPr id="32" name="Straight Arrow Connector 22"/>
            <p:cNvCxnSpPr/>
            <p:nvPr/>
          </p:nvCxnSpPr>
          <p:spPr>
            <a:xfrm rot="5400000">
              <a:off x="5080620" y="3388196"/>
              <a:ext cx="28956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23"/>
            <p:cNvCxnSpPr/>
            <p:nvPr/>
          </p:nvCxnSpPr>
          <p:spPr>
            <a:xfrm rot="5400000">
              <a:off x="5690220" y="4226396"/>
              <a:ext cx="1676400"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26"/>
            <p:cNvCxnSpPr/>
            <p:nvPr/>
          </p:nvCxnSpPr>
          <p:spPr>
            <a:xfrm rot="5400000">
              <a:off x="6223620" y="5140796"/>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0"/>
            <p:cNvCxnSpPr/>
            <p:nvPr/>
          </p:nvCxnSpPr>
          <p:spPr>
            <a:xfrm rot="10800000">
              <a:off x="6261720" y="5786909"/>
              <a:ext cx="533400"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6" name="Picture 18"/>
            <p:cNvPicPr>
              <a:picLocks noChangeAspect="1" noChangeArrowheads="1"/>
            </p:cNvPicPr>
            <p:nvPr/>
          </p:nvPicPr>
          <p:blipFill>
            <a:blip r:embed="rId7" cstate="print"/>
            <a:srcRect/>
            <a:stretch>
              <a:fillRect/>
            </a:stretch>
          </p:blipFill>
          <p:spPr bwMode="auto">
            <a:xfrm>
              <a:off x="622920" y="1749896"/>
              <a:ext cx="4876800" cy="4191000"/>
            </a:xfrm>
            <a:prstGeom prst="rect">
              <a:avLst/>
            </a:prstGeom>
            <a:noFill/>
            <a:ln w="9525">
              <a:noFill/>
              <a:miter lim="800000"/>
              <a:headEnd/>
              <a:tailEnd/>
            </a:ln>
          </p:spPr>
        </p:pic>
        <p:sp>
          <p:nvSpPr>
            <p:cNvPr id="37" name="TextBox 17"/>
            <p:cNvSpPr txBox="1">
              <a:spLocks noChangeArrowheads="1"/>
            </p:cNvSpPr>
            <p:nvPr/>
          </p:nvSpPr>
          <p:spPr bwMode="auto">
            <a:xfrm>
              <a:off x="1765920" y="1292696"/>
              <a:ext cx="2244725" cy="369888"/>
            </a:xfrm>
            <a:prstGeom prst="rect">
              <a:avLst/>
            </a:prstGeom>
            <a:noFill/>
            <a:ln w="9525">
              <a:noFill/>
              <a:miter lim="800000"/>
              <a:headEnd/>
              <a:tailEnd/>
            </a:ln>
          </p:spPr>
          <p:txBody>
            <a:bodyPr wrap="none">
              <a:spAutoFit/>
            </a:bodyPr>
            <a:lstStyle/>
            <a:p>
              <a:r>
                <a:rPr lang="en-US"/>
                <a:t>1143 Breast Tumors</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6"/>
          <p:cNvGrpSpPr>
            <a:grpSpLocks/>
          </p:cNvGrpSpPr>
          <p:nvPr/>
        </p:nvGrpSpPr>
        <p:grpSpPr bwMode="auto">
          <a:xfrm>
            <a:off x="-594552" y="1634480"/>
            <a:ext cx="9631048" cy="3882752"/>
            <a:chOff x="47844" y="1447800"/>
            <a:chExt cx="8791356" cy="3124200"/>
          </a:xfrm>
        </p:grpSpPr>
        <p:sp>
          <p:nvSpPr>
            <p:cNvPr id="13332" name="TextBox 107"/>
            <p:cNvSpPr txBox="1">
              <a:spLocks noChangeArrowheads="1"/>
            </p:cNvSpPr>
            <p:nvPr/>
          </p:nvSpPr>
          <p:spPr bwMode="auto">
            <a:xfrm>
              <a:off x="7924800" y="1455738"/>
              <a:ext cx="620713"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Mixed</a:t>
              </a:r>
            </a:p>
          </p:txBody>
        </p:sp>
        <p:sp>
          <p:nvSpPr>
            <p:cNvPr id="13333" name="TextBox 104"/>
            <p:cNvSpPr txBox="1">
              <a:spLocks noChangeArrowheads="1"/>
            </p:cNvSpPr>
            <p:nvPr/>
          </p:nvSpPr>
          <p:spPr bwMode="auto">
            <a:xfrm>
              <a:off x="3478212" y="1455738"/>
              <a:ext cx="620713"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LumA</a:t>
              </a:r>
            </a:p>
          </p:txBody>
        </p:sp>
        <p:pic>
          <p:nvPicPr>
            <p:cNvPr id="13334" name="Picture 31"/>
            <p:cNvPicPr>
              <a:picLocks noChangeAspect="1" noChangeArrowheads="1"/>
            </p:cNvPicPr>
            <p:nvPr/>
          </p:nvPicPr>
          <p:blipFill>
            <a:blip r:embed="rId3" cstate="print"/>
            <a:srcRect l="80000" t="4286" r="8571" b="6190"/>
            <a:stretch>
              <a:fillRect/>
            </a:stretch>
          </p:blipFill>
          <p:spPr bwMode="auto">
            <a:xfrm>
              <a:off x="8458200" y="2057400"/>
              <a:ext cx="381000" cy="2057400"/>
            </a:xfrm>
            <a:prstGeom prst="rect">
              <a:avLst/>
            </a:prstGeom>
            <a:noFill/>
            <a:ln w="9525">
              <a:noFill/>
              <a:miter lim="800000"/>
              <a:headEnd/>
              <a:tailEnd/>
            </a:ln>
          </p:spPr>
        </p:pic>
        <p:sp>
          <p:nvSpPr>
            <p:cNvPr id="13335" name="TextBox 9"/>
            <p:cNvSpPr txBox="1">
              <a:spLocks noChangeArrowheads="1"/>
            </p:cNvSpPr>
            <p:nvPr/>
          </p:nvSpPr>
          <p:spPr bwMode="auto">
            <a:xfrm>
              <a:off x="47844" y="1937899"/>
              <a:ext cx="1198563" cy="2344400"/>
            </a:xfrm>
            <a:prstGeom prst="rect">
              <a:avLst/>
            </a:prstGeom>
            <a:noFill/>
            <a:ln w="9525">
              <a:noFill/>
              <a:miter lim="800000"/>
              <a:headEnd/>
              <a:tailEnd/>
            </a:ln>
          </p:spPr>
          <p:txBody>
            <a:bodyPr>
              <a:spAutoFit/>
            </a:bodyPr>
            <a:lstStyle/>
            <a:p>
              <a:pPr algn="r">
                <a:lnSpc>
                  <a:spcPts val="1040"/>
                </a:lnSpc>
              </a:pPr>
              <a:r>
                <a:rPr kumimoji="0" lang="en-US" altLang="zh-TW" sz="850" b="1" dirty="0">
                  <a:cs typeface="Arial" charset="0"/>
                </a:rPr>
                <a:t>ER </a:t>
              </a:r>
            </a:p>
            <a:p>
              <a:pPr algn="r">
                <a:lnSpc>
                  <a:spcPts val="1040"/>
                </a:lnSpc>
              </a:pPr>
              <a:r>
                <a:rPr kumimoji="0" lang="en-US" altLang="zh-TW" sz="850" b="1" dirty="0">
                  <a:cs typeface="Arial" charset="0"/>
                </a:rPr>
                <a:t>PR </a:t>
              </a:r>
            </a:p>
            <a:p>
              <a:pPr algn="r">
                <a:lnSpc>
                  <a:spcPts val="1040"/>
                </a:lnSpc>
              </a:pPr>
              <a:r>
                <a:rPr kumimoji="0" lang="en-US" altLang="zh-TW" sz="850" b="1" dirty="0">
                  <a:cs typeface="Arial" charset="0"/>
                </a:rPr>
                <a:t>p53 </a:t>
              </a:r>
            </a:p>
            <a:p>
              <a:pPr algn="r">
                <a:lnSpc>
                  <a:spcPts val="1040"/>
                </a:lnSpc>
                <a:buFont typeface="Symbol" pitchFamily="18" charset="2"/>
                <a:buChar char="b"/>
              </a:pPr>
              <a:r>
                <a:rPr kumimoji="0" lang="en-US" altLang="zh-TW" sz="850" b="1" dirty="0">
                  <a:cs typeface="Arial" charset="0"/>
                </a:rPr>
                <a:t>Catenin</a:t>
              </a:r>
            </a:p>
            <a:p>
              <a:pPr algn="r">
                <a:lnSpc>
                  <a:spcPts val="1040"/>
                </a:lnSpc>
              </a:pPr>
              <a:r>
                <a:rPr kumimoji="0" lang="en-US" altLang="zh-TW" sz="850" b="1" dirty="0">
                  <a:cs typeface="Arial" charset="0"/>
                </a:rPr>
                <a:t>E2F1 </a:t>
              </a:r>
            </a:p>
            <a:p>
              <a:pPr algn="r">
                <a:lnSpc>
                  <a:spcPts val="1040"/>
                </a:lnSpc>
              </a:pPr>
              <a:r>
                <a:rPr kumimoji="0" lang="en-US" altLang="zh-TW" sz="850" b="1" dirty="0">
                  <a:cs typeface="Arial" charset="0"/>
                </a:rPr>
                <a:t>PI3k </a:t>
              </a:r>
            </a:p>
            <a:p>
              <a:pPr algn="r">
                <a:lnSpc>
                  <a:spcPts val="1040"/>
                </a:lnSpc>
              </a:pPr>
              <a:r>
                <a:rPr kumimoji="0" lang="en-US" altLang="zh-TW" sz="850" b="1" dirty="0" err="1">
                  <a:cs typeface="Arial" charset="0"/>
                </a:rPr>
                <a:t>Myc</a:t>
              </a:r>
              <a:r>
                <a:rPr kumimoji="0" lang="en-US" altLang="zh-TW" sz="850" b="1" dirty="0">
                  <a:cs typeface="Arial" charset="0"/>
                </a:rPr>
                <a:t> </a:t>
              </a:r>
            </a:p>
            <a:p>
              <a:pPr algn="r">
                <a:lnSpc>
                  <a:spcPts val="1040"/>
                </a:lnSpc>
              </a:pPr>
              <a:r>
                <a:rPr kumimoji="0" lang="en-US" altLang="zh-TW" sz="850" b="1" dirty="0" err="1">
                  <a:cs typeface="Arial" charset="0"/>
                </a:rPr>
                <a:t>Ras</a:t>
              </a:r>
              <a:r>
                <a:rPr kumimoji="0" lang="en-US" altLang="zh-TW" sz="850" b="1" dirty="0">
                  <a:cs typeface="Arial" charset="0"/>
                </a:rPr>
                <a:t> </a:t>
              </a:r>
            </a:p>
            <a:p>
              <a:pPr algn="r">
                <a:lnSpc>
                  <a:spcPts val="1040"/>
                </a:lnSpc>
              </a:pPr>
              <a:r>
                <a:rPr kumimoji="0" lang="en-US" altLang="zh-TW" sz="850" b="1" dirty="0" err="1">
                  <a:cs typeface="Arial" charset="0"/>
                </a:rPr>
                <a:t>IFN</a:t>
              </a:r>
              <a:r>
                <a:rPr kumimoji="0" lang="en-US" altLang="zh-TW" sz="850" b="1" dirty="0" err="1">
                  <a:latin typeface="Symbol" pitchFamily="18" charset="2"/>
                  <a:cs typeface="Arial" charset="0"/>
                </a:rPr>
                <a:t>a</a:t>
              </a:r>
              <a:r>
                <a:rPr kumimoji="0" lang="en-US" altLang="zh-TW" sz="850" b="1" dirty="0">
                  <a:cs typeface="Arial" charset="0"/>
                </a:rPr>
                <a:t> </a:t>
              </a:r>
            </a:p>
            <a:p>
              <a:pPr algn="r">
                <a:lnSpc>
                  <a:spcPts val="1040"/>
                </a:lnSpc>
              </a:pPr>
              <a:r>
                <a:rPr kumimoji="0" lang="en-US" altLang="zh-TW" sz="850" b="1" dirty="0" err="1">
                  <a:cs typeface="Arial" charset="0"/>
                </a:rPr>
                <a:t>IFN</a:t>
              </a:r>
              <a:r>
                <a:rPr kumimoji="0" lang="en-US" altLang="zh-TW" sz="850" b="1" dirty="0" err="1">
                  <a:latin typeface="Symbol" pitchFamily="18" charset="2"/>
                  <a:cs typeface="Arial" charset="0"/>
                </a:rPr>
                <a:t>g</a:t>
              </a:r>
              <a:r>
                <a:rPr kumimoji="0" lang="en-US" altLang="zh-TW" sz="850" b="1" dirty="0">
                  <a:cs typeface="Arial" charset="0"/>
                </a:rPr>
                <a:t> </a:t>
              </a:r>
            </a:p>
            <a:p>
              <a:pPr algn="r">
                <a:lnSpc>
                  <a:spcPts val="1040"/>
                </a:lnSpc>
              </a:pPr>
              <a:r>
                <a:rPr kumimoji="0" lang="en-US" altLang="zh-TW" sz="850" b="1" dirty="0" err="1">
                  <a:cs typeface="Arial" charset="0"/>
                </a:rPr>
                <a:t>Akt</a:t>
              </a:r>
              <a:r>
                <a:rPr kumimoji="0" lang="en-US" altLang="zh-TW" sz="850" b="1" dirty="0">
                  <a:cs typeface="Arial" charset="0"/>
                </a:rPr>
                <a:t> </a:t>
              </a:r>
            </a:p>
            <a:p>
              <a:pPr algn="r">
                <a:lnSpc>
                  <a:spcPts val="1040"/>
                </a:lnSpc>
              </a:pPr>
              <a:r>
                <a:rPr kumimoji="0" lang="en-US" altLang="zh-TW" sz="850" b="1" dirty="0">
                  <a:cs typeface="Arial" charset="0"/>
                </a:rPr>
                <a:t>p63 </a:t>
              </a:r>
            </a:p>
            <a:p>
              <a:pPr algn="r">
                <a:lnSpc>
                  <a:spcPts val="1040"/>
                </a:lnSpc>
              </a:pPr>
              <a:r>
                <a:rPr kumimoji="0" lang="en-US" altLang="zh-TW" sz="850" b="1" dirty="0" err="1">
                  <a:cs typeface="Arial" charset="0"/>
                </a:rPr>
                <a:t>Src</a:t>
              </a:r>
              <a:r>
                <a:rPr kumimoji="0" lang="en-US" altLang="zh-TW" sz="850" b="1" dirty="0">
                  <a:cs typeface="Arial" charset="0"/>
                </a:rPr>
                <a:t> </a:t>
              </a:r>
            </a:p>
            <a:p>
              <a:pPr algn="r">
                <a:lnSpc>
                  <a:spcPts val="1040"/>
                </a:lnSpc>
              </a:pPr>
              <a:r>
                <a:rPr kumimoji="0" lang="en-US" altLang="zh-TW" sz="850" b="1" dirty="0">
                  <a:cs typeface="Arial" charset="0"/>
                </a:rPr>
                <a:t>HER2</a:t>
              </a:r>
            </a:p>
            <a:p>
              <a:pPr algn="r">
                <a:lnSpc>
                  <a:spcPts val="1040"/>
                </a:lnSpc>
              </a:pPr>
              <a:r>
                <a:rPr kumimoji="0" lang="en-US" altLang="zh-TW" sz="850" b="1" dirty="0">
                  <a:cs typeface="Arial" charset="0"/>
                </a:rPr>
                <a:t>EGFR</a:t>
              </a:r>
            </a:p>
            <a:p>
              <a:pPr algn="r">
                <a:lnSpc>
                  <a:spcPts val="1040"/>
                </a:lnSpc>
              </a:pPr>
              <a:r>
                <a:rPr kumimoji="0" lang="en-US" altLang="zh-TW" sz="850" b="1" dirty="0" err="1">
                  <a:cs typeface="Arial" charset="0"/>
                </a:rPr>
                <a:t>TGF</a:t>
              </a:r>
              <a:r>
                <a:rPr kumimoji="0" lang="en-US" altLang="zh-TW" sz="850" b="1" dirty="0" err="1">
                  <a:latin typeface="Symbol" pitchFamily="18" charset="2"/>
                  <a:cs typeface="Arial" charset="0"/>
                </a:rPr>
                <a:t>b</a:t>
              </a:r>
              <a:r>
                <a:rPr kumimoji="0" lang="en-US" altLang="zh-TW" sz="850" b="1" dirty="0">
                  <a:latin typeface="Symbol" pitchFamily="18" charset="2"/>
                  <a:cs typeface="Arial" charset="0"/>
                </a:rPr>
                <a:t> </a:t>
              </a:r>
            </a:p>
            <a:p>
              <a:pPr algn="r">
                <a:lnSpc>
                  <a:spcPts val="1040"/>
                </a:lnSpc>
              </a:pPr>
              <a:r>
                <a:rPr kumimoji="0" lang="en-US" altLang="zh-TW" sz="850" b="1" dirty="0">
                  <a:cs typeface="Arial" charset="0"/>
                </a:rPr>
                <a:t>STAT3 </a:t>
              </a:r>
            </a:p>
            <a:p>
              <a:pPr algn="r">
                <a:lnSpc>
                  <a:spcPts val="1040"/>
                </a:lnSpc>
              </a:pPr>
              <a:r>
                <a:rPr kumimoji="0" lang="en-US" altLang="zh-TW" sz="850" b="1" dirty="0" err="1">
                  <a:cs typeface="Arial" charset="0"/>
                </a:rPr>
                <a:t>TNF</a:t>
              </a:r>
              <a:r>
                <a:rPr kumimoji="0" lang="en-US" altLang="zh-TW" sz="850" b="1" dirty="0" err="1">
                  <a:latin typeface="Symbol" pitchFamily="18" charset="2"/>
                  <a:cs typeface="Arial" charset="0"/>
                </a:rPr>
                <a:t>a</a:t>
              </a:r>
              <a:endParaRPr kumimoji="0" lang="en-US" altLang="zh-TW" sz="850" b="1" dirty="0">
                <a:latin typeface="Symbol" pitchFamily="18" charset="2"/>
                <a:cs typeface="Arial" charset="0"/>
              </a:endParaRPr>
            </a:p>
            <a:p>
              <a:pPr algn="r">
                <a:lnSpc>
                  <a:spcPts val="1040"/>
                </a:lnSpc>
              </a:pPr>
              <a:r>
                <a:rPr kumimoji="0" lang="en-US" altLang="zh-TW" sz="850" b="1" dirty="0">
                  <a:solidFill>
                    <a:srgbClr val="C00000"/>
                  </a:solidFill>
                  <a:cs typeface="Arial" charset="0"/>
                </a:rPr>
                <a:t>Acidosis</a:t>
              </a:r>
            </a:p>
            <a:p>
              <a:pPr algn="r">
                <a:lnSpc>
                  <a:spcPts val="1040"/>
                </a:lnSpc>
              </a:pPr>
              <a:r>
                <a:rPr kumimoji="0" lang="en-US" altLang="zh-TW" sz="850" b="1" dirty="0" err="1">
                  <a:solidFill>
                    <a:srgbClr val="C00000"/>
                  </a:solidFill>
                  <a:cs typeface="Arial" charset="0"/>
                </a:rPr>
                <a:t>Gluc.Dep</a:t>
              </a:r>
              <a:r>
                <a:rPr kumimoji="0" lang="en-US" altLang="zh-TW" sz="850" b="1" dirty="0">
                  <a:solidFill>
                    <a:srgbClr val="C00000"/>
                  </a:solidFill>
                  <a:cs typeface="Arial" charset="0"/>
                </a:rPr>
                <a:t>.</a:t>
              </a:r>
            </a:p>
            <a:p>
              <a:pPr algn="r">
                <a:lnSpc>
                  <a:spcPts val="1040"/>
                </a:lnSpc>
              </a:pPr>
              <a:r>
                <a:rPr kumimoji="0" lang="en-US" altLang="zh-TW" sz="850" b="1" dirty="0" err="1">
                  <a:solidFill>
                    <a:srgbClr val="C00000"/>
                  </a:solidFill>
                  <a:cs typeface="Arial" charset="0"/>
                </a:rPr>
                <a:t>LacAcad</a:t>
              </a:r>
              <a:endParaRPr kumimoji="0" lang="en-US" altLang="zh-TW" sz="850" b="1" dirty="0">
                <a:solidFill>
                  <a:srgbClr val="C00000"/>
                </a:solidFill>
                <a:cs typeface="Arial" charset="0"/>
              </a:endParaRPr>
            </a:p>
            <a:p>
              <a:pPr algn="r">
                <a:lnSpc>
                  <a:spcPts val="1040"/>
                </a:lnSpc>
              </a:pPr>
              <a:r>
                <a:rPr kumimoji="0" lang="en-US" altLang="zh-TW" sz="850" b="1" dirty="0">
                  <a:solidFill>
                    <a:srgbClr val="C00000"/>
                  </a:solidFill>
                  <a:cs typeface="Arial" charset="0"/>
                </a:rPr>
                <a:t>Hypoxia</a:t>
              </a:r>
            </a:p>
          </p:txBody>
        </p:sp>
        <p:sp>
          <p:nvSpPr>
            <p:cNvPr id="13336" name="TextBox 92"/>
            <p:cNvSpPr txBox="1">
              <a:spLocks noChangeArrowheads="1"/>
            </p:cNvSpPr>
            <p:nvPr/>
          </p:nvSpPr>
          <p:spPr bwMode="auto">
            <a:xfrm>
              <a:off x="611187" y="4249738"/>
              <a:ext cx="790575" cy="246062"/>
            </a:xfrm>
            <a:prstGeom prst="rect">
              <a:avLst/>
            </a:prstGeom>
            <a:noFill/>
            <a:ln w="9525">
              <a:noFill/>
              <a:miter lim="800000"/>
              <a:headEnd/>
              <a:tailEnd/>
            </a:ln>
          </p:spPr>
          <p:txBody>
            <a:bodyPr wrap="none">
              <a:spAutoFit/>
            </a:bodyPr>
            <a:lstStyle/>
            <a:p>
              <a:r>
                <a:rPr kumimoji="0" lang="en-US" altLang="zh-TW" sz="1000" b="1">
                  <a:latin typeface="Calibri" pitchFamily="34" charset="0"/>
                </a:rPr>
                <a:t>Subgroup</a:t>
              </a:r>
            </a:p>
          </p:txBody>
        </p:sp>
        <p:sp>
          <p:nvSpPr>
            <p:cNvPr id="13337" name="TextBox 93"/>
            <p:cNvSpPr txBox="1">
              <a:spLocks noChangeArrowheads="1"/>
            </p:cNvSpPr>
            <p:nvPr/>
          </p:nvSpPr>
          <p:spPr bwMode="auto">
            <a:xfrm>
              <a:off x="1571625" y="1447800"/>
              <a:ext cx="593725"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Basal</a:t>
              </a:r>
            </a:p>
          </p:txBody>
        </p:sp>
        <p:cxnSp>
          <p:nvCxnSpPr>
            <p:cNvPr id="30" name="Straight Connector 29"/>
            <p:cNvCxnSpPr/>
            <p:nvPr/>
          </p:nvCxnSpPr>
          <p:spPr>
            <a:xfrm>
              <a:off x="1244600" y="1724422"/>
              <a:ext cx="10048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067675" y="1711404"/>
              <a:ext cx="2730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034088" y="1711404"/>
              <a:ext cx="1828800"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533650" y="1711404"/>
              <a:ext cx="639763" cy="0"/>
            </a:xfrm>
            <a:prstGeom prst="line">
              <a:avLst/>
            </a:prstGeom>
            <a:ln w="38100">
              <a:solidFill>
                <a:srgbClr val="FF7C8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473450" y="1711404"/>
              <a:ext cx="641350" cy="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360863" y="1711404"/>
              <a:ext cx="13716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3344" name="TextBox 103"/>
            <p:cNvSpPr txBox="1">
              <a:spLocks noChangeArrowheads="1"/>
            </p:cNvSpPr>
            <p:nvPr/>
          </p:nvSpPr>
          <p:spPr bwMode="auto">
            <a:xfrm>
              <a:off x="2579688" y="1455738"/>
              <a:ext cx="620712" cy="276225"/>
            </a:xfrm>
            <a:prstGeom prst="rect">
              <a:avLst/>
            </a:prstGeom>
            <a:noFill/>
            <a:ln w="9525">
              <a:noFill/>
              <a:miter lim="800000"/>
              <a:headEnd/>
              <a:tailEnd/>
            </a:ln>
          </p:spPr>
          <p:txBody>
            <a:bodyPr wrap="none">
              <a:spAutoFit/>
            </a:bodyPr>
            <a:lstStyle/>
            <a:p>
              <a:r>
                <a:rPr kumimoji="0" lang="en-US" altLang="zh-TW" sz="1200" b="1" dirty="0">
                  <a:latin typeface="Calibri" pitchFamily="34" charset="0"/>
                </a:rPr>
                <a:t>Erbb2</a:t>
              </a:r>
            </a:p>
          </p:txBody>
        </p:sp>
        <p:sp>
          <p:nvSpPr>
            <p:cNvPr id="13345" name="TextBox 105"/>
            <p:cNvSpPr txBox="1">
              <a:spLocks noChangeArrowheads="1"/>
            </p:cNvSpPr>
            <p:nvPr/>
          </p:nvSpPr>
          <p:spPr bwMode="auto">
            <a:xfrm>
              <a:off x="4711700" y="1455738"/>
              <a:ext cx="774700"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LumA/B</a:t>
              </a:r>
            </a:p>
          </p:txBody>
        </p:sp>
        <p:sp>
          <p:nvSpPr>
            <p:cNvPr id="13346" name="TextBox 106"/>
            <p:cNvSpPr txBox="1">
              <a:spLocks noChangeArrowheads="1"/>
            </p:cNvSpPr>
            <p:nvPr/>
          </p:nvSpPr>
          <p:spPr bwMode="auto">
            <a:xfrm>
              <a:off x="6694488" y="1455738"/>
              <a:ext cx="620712"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LumB</a:t>
              </a:r>
            </a:p>
          </p:txBody>
        </p:sp>
        <p:sp>
          <p:nvSpPr>
            <p:cNvPr id="13347" name="TextBox 108"/>
            <p:cNvSpPr txBox="1">
              <a:spLocks noChangeArrowheads="1"/>
            </p:cNvSpPr>
            <p:nvPr/>
          </p:nvSpPr>
          <p:spPr bwMode="auto">
            <a:xfrm>
              <a:off x="1322387" y="4219575"/>
              <a:ext cx="269875"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2</a:t>
              </a:r>
            </a:p>
          </p:txBody>
        </p:sp>
        <p:sp>
          <p:nvSpPr>
            <p:cNvPr id="13348" name="TextBox 109"/>
            <p:cNvSpPr txBox="1">
              <a:spLocks noChangeArrowheads="1"/>
            </p:cNvSpPr>
            <p:nvPr/>
          </p:nvSpPr>
          <p:spPr bwMode="auto">
            <a:xfrm>
              <a:off x="1655762" y="4219575"/>
              <a:ext cx="269875"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5</a:t>
              </a:r>
            </a:p>
          </p:txBody>
        </p:sp>
        <p:sp>
          <p:nvSpPr>
            <p:cNvPr id="13349" name="TextBox 110"/>
            <p:cNvSpPr txBox="1">
              <a:spLocks noChangeArrowheads="1"/>
            </p:cNvSpPr>
            <p:nvPr/>
          </p:nvSpPr>
          <p:spPr bwMode="auto">
            <a:xfrm>
              <a:off x="2016125" y="4219575"/>
              <a:ext cx="269875"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8</a:t>
              </a:r>
            </a:p>
          </p:txBody>
        </p:sp>
        <p:sp>
          <p:nvSpPr>
            <p:cNvPr id="13350" name="TextBox 111"/>
            <p:cNvSpPr txBox="1">
              <a:spLocks noChangeArrowheads="1"/>
            </p:cNvSpPr>
            <p:nvPr/>
          </p:nvSpPr>
          <p:spPr bwMode="auto">
            <a:xfrm>
              <a:off x="8077200" y="4219575"/>
              <a:ext cx="354012"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14</a:t>
              </a:r>
            </a:p>
          </p:txBody>
        </p:sp>
        <p:sp>
          <p:nvSpPr>
            <p:cNvPr id="13351" name="TextBox 112"/>
            <p:cNvSpPr txBox="1">
              <a:spLocks noChangeArrowheads="1"/>
            </p:cNvSpPr>
            <p:nvPr/>
          </p:nvSpPr>
          <p:spPr bwMode="auto">
            <a:xfrm>
              <a:off x="7543800" y="4219575"/>
              <a:ext cx="354012"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16</a:t>
              </a:r>
            </a:p>
          </p:txBody>
        </p:sp>
        <p:sp>
          <p:nvSpPr>
            <p:cNvPr id="13352" name="TextBox 113"/>
            <p:cNvSpPr txBox="1">
              <a:spLocks noChangeArrowheads="1"/>
            </p:cNvSpPr>
            <p:nvPr/>
          </p:nvSpPr>
          <p:spPr bwMode="auto">
            <a:xfrm>
              <a:off x="7162800" y="4219575"/>
              <a:ext cx="269875"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9</a:t>
              </a:r>
            </a:p>
          </p:txBody>
        </p:sp>
        <p:sp>
          <p:nvSpPr>
            <p:cNvPr id="13353" name="TextBox 114"/>
            <p:cNvSpPr txBox="1">
              <a:spLocks noChangeArrowheads="1"/>
            </p:cNvSpPr>
            <p:nvPr/>
          </p:nvSpPr>
          <p:spPr bwMode="auto">
            <a:xfrm>
              <a:off x="6816725" y="4219575"/>
              <a:ext cx="269875"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6</a:t>
              </a:r>
            </a:p>
          </p:txBody>
        </p:sp>
        <p:sp>
          <p:nvSpPr>
            <p:cNvPr id="13354" name="TextBox 115"/>
            <p:cNvSpPr txBox="1">
              <a:spLocks noChangeArrowheads="1"/>
            </p:cNvSpPr>
            <p:nvPr/>
          </p:nvSpPr>
          <p:spPr bwMode="auto">
            <a:xfrm>
              <a:off x="6400800" y="4219575"/>
              <a:ext cx="269875"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4</a:t>
              </a:r>
            </a:p>
          </p:txBody>
        </p:sp>
        <p:sp>
          <p:nvSpPr>
            <p:cNvPr id="13355" name="TextBox 116"/>
            <p:cNvSpPr txBox="1">
              <a:spLocks noChangeArrowheads="1"/>
            </p:cNvSpPr>
            <p:nvPr/>
          </p:nvSpPr>
          <p:spPr bwMode="auto">
            <a:xfrm>
              <a:off x="6054725" y="4219575"/>
              <a:ext cx="269875"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3</a:t>
              </a:r>
            </a:p>
          </p:txBody>
        </p:sp>
        <p:sp>
          <p:nvSpPr>
            <p:cNvPr id="13356" name="TextBox 117"/>
            <p:cNvSpPr txBox="1">
              <a:spLocks noChangeArrowheads="1"/>
            </p:cNvSpPr>
            <p:nvPr/>
          </p:nvSpPr>
          <p:spPr bwMode="auto">
            <a:xfrm>
              <a:off x="5486400" y="4219575"/>
              <a:ext cx="354012"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15</a:t>
              </a:r>
            </a:p>
          </p:txBody>
        </p:sp>
        <p:sp>
          <p:nvSpPr>
            <p:cNvPr id="13357" name="TextBox 118"/>
            <p:cNvSpPr txBox="1">
              <a:spLocks noChangeArrowheads="1"/>
            </p:cNvSpPr>
            <p:nvPr/>
          </p:nvSpPr>
          <p:spPr bwMode="auto">
            <a:xfrm>
              <a:off x="5056188" y="4219575"/>
              <a:ext cx="354012"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13</a:t>
              </a:r>
            </a:p>
          </p:txBody>
        </p:sp>
        <p:sp>
          <p:nvSpPr>
            <p:cNvPr id="13358" name="TextBox 119"/>
            <p:cNvSpPr txBox="1">
              <a:spLocks noChangeArrowheads="1"/>
            </p:cNvSpPr>
            <p:nvPr/>
          </p:nvSpPr>
          <p:spPr bwMode="auto">
            <a:xfrm>
              <a:off x="4724400" y="4219575"/>
              <a:ext cx="354012"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12</a:t>
              </a:r>
            </a:p>
          </p:txBody>
        </p:sp>
        <p:sp>
          <p:nvSpPr>
            <p:cNvPr id="13359" name="TextBox 120"/>
            <p:cNvSpPr txBox="1">
              <a:spLocks noChangeArrowheads="1"/>
            </p:cNvSpPr>
            <p:nvPr/>
          </p:nvSpPr>
          <p:spPr bwMode="auto">
            <a:xfrm>
              <a:off x="4378325" y="4219575"/>
              <a:ext cx="269875"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1</a:t>
              </a:r>
            </a:p>
          </p:txBody>
        </p:sp>
        <p:sp>
          <p:nvSpPr>
            <p:cNvPr id="13360" name="TextBox 121"/>
            <p:cNvSpPr txBox="1">
              <a:spLocks noChangeArrowheads="1"/>
            </p:cNvSpPr>
            <p:nvPr/>
          </p:nvSpPr>
          <p:spPr bwMode="auto">
            <a:xfrm>
              <a:off x="3810000" y="4219575"/>
              <a:ext cx="354012"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17</a:t>
              </a:r>
            </a:p>
          </p:txBody>
        </p:sp>
        <p:sp>
          <p:nvSpPr>
            <p:cNvPr id="13361" name="TextBox 122"/>
            <p:cNvSpPr txBox="1">
              <a:spLocks noChangeArrowheads="1"/>
            </p:cNvSpPr>
            <p:nvPr/>
          </p:nvSpPr>
          <p:spPr bwMode="auto">
            <a:xfrm>
              <a:off x="3429000" y="4219575"/>
              <a:ext cx="346075"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11</a:t>
              </a:r>
            </a:p>
          </p:txBody>
        </p:sp>
        <p:sp>
          <p:nvSpPr>
            <p:cNvPr id="13362" name="TextBox 123"/>
            <p:cNvSpPr txBox="1">
              <a:spLocks noChangeArrowheads="1"/>
            </p:cNvSpPr>
            <p:nvPr/>
          </p:nvSpPr>
          <p:spPr bwMode="auto">
            <a:xfrm>
              <a:off x="2895600" y="4219575"/>
              <a:ext cx="354012"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10</a:t>
              </a:r>
            </a:p>
          </p:txBody>
        </p:sp>
        <p:sp>
          <p:nvSpPr>
            <p:cNvPr id="13363" name="TextBox 124"/>
            <p:cNvSpPr txBox="1">
              <a:spLocks noChangeArrowheads="1"/>
            </p:cNvSpPr>
            <p:nvPr/>
          </p:nvSpPr>
          <p:spPr bwMode="auto">
            <a:xfrm>
              <a:off x="2549525" y="4219575"/>
              <a:ext cx="269875"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7</a:t>
              </a:r>
            </a:p>
          </p:txBody>
        </p:sp>
        <p:pic>
          <p:nvPicPr>
            <p:cNvPr id="13364" name="Picture 2"/>
            <p:cNvPicPr>
              <a:picLocks noChangeArrowheads="1"/>
            </p:cNvPicPr>
            <p:nvPr/>
          </p:nvPicPr>
          <p:blipFill>
            <a:blip r:embed="rId4" cstate="print"/>
            <a:srcRect/>
            <a:stretch>
              <a:fillRect/>
            </a:stretch>
          </p:blipFill>
          <p:spPr bwMode="auto">
            <a:xfrm>
              <a:off x="1143000" y="1645920"/>
              <a:ext cx="457200" cy="2926080"/>
            </a:xfrm>
            <a:prstGeom prst="rect">
              <a:avLst/>
            </a:prstGeom>
            <a:noFill/>
            <a:ln w="9525">
              <a:noFill/>
              <a:miter lim="800000"/>
              <a:headEnd/>
              <a:tailEnd/>
            </a:ln>
          </p:spPr>
        </p:pic>
        <p:pic>
          <p:nvPicPr>
            <p:cNvPr id="13365" name="Picture 3"/>
            <p:cNvPicPr>
              <a:picLocks noChangeArrowheads="1"/>
            </p:cNvPicPr>
            <p:nvPr/>
          </p:nvPicPr>
          <p:blipFill>
            <a:blip r:embed="rId5" cstate="print"/>
            <a:srcRect/>
            <a:stretch>
              <a:fillRect/>
            </a:stretch>
          </p:blipFill>
          <p:spPr bwMode="auto">
            <a:xfrm>
              <a:off x="1545336" y="1645920"/>
              <a:ext cx="457200" cy="2926080"/>
            </a:xfrm>
            <a:prstGeom prst="rect">
              <a:avLst/>
            </a:prstGeom>
            <a:noFill/>
            <a:ln w="9525">
              <a:noFill/>
              <a:miter lim="800000"/>
              <a:headEnd/>
              <a:tailEnd/>
            </a:ln>
          </p:spPr>
        </p:pic>
        <p:pic>
          <p:nvPicPr>
            <p:cNvPr id="13366" name="Picture 4"/>
            <p:cNvPicPr>
              <a:picLocks noChangeArrowheads="1"/>
            </p:cNvPicPr>
            <p:nvPr/>
          </p:nvPicPr>
          <p:blipFill>
            <a:blip r:embed="rId6" cstate="print"/>
            <a:srcRect/>
            <a:stretch>
              <a:fillRect/>
            </a:stretch>
          </p:blipFill>
          <p:spPr bwMode="auto">
            <a:xfrm>
              <a:off x="1938528" y="1645920"/>
              <a:ext cx="457200" cy="2926080"/>
            </a:xfrm>
            <a:prstGeom prst="rect">
              <a:avLst/>
            </a:prstGeom>
            <a:noFill/>
            <a:ln w="9525">
              <a:noFill/>
              <a:miter lim="800000"/>
              <a:headEnd/>
              <a:tailEnd/>
            </a:ln>
          </p:spPr>
        </p:pic>
        <p:pic>
          <p:nvPicPr>
            <p:cNvPr id="13367" name="Picture 5"/>
            <p:cNvPicPr>
              <a:picLocks noChangeArrowheads="1"/>
            </p:cNvPicPr>
            <p:nvPr/>
          </p:nvPicPr>
          <p:blipFill>
            <a:blip r:embed="rId7" cstate="print"/>
            <a:srcRect/>
            <a:stretch>
              <a:fillRect/>
            </a:stretch>
          </p:blipFill>
          <p:spPr bwMode="auto">
            <a:xfrm>
              <a:off x="2438400" y="1645920"/>
              <a:ext cx="457200" cy="2926080"/>
            </a:xfrm>
            <a:prstGeom prst="rect">
              <a:avLst/>
            </a:prstGeom>
            <a:noFill/>
            <a:ln w="9525">
              <a:noFill/>
              <a:miter lim="800000"/>
              <a:headEnd/>
              <a:tailEnd/>
            </a:ln>
          </p:spPr>
        </p:pic>
        <p:pic>
          <p:nvPicPr>
            <p:cNvPr id="13368" name="Picture 6"/>
            <p:cNvPicPr>
              <a:picLocks noChangeArrowheads="1"/>
            </p:cNvPicPr>
            <p:nvPr/>
          </p:nvPicPr>
          <p:blipFill>
            <a:blip r:embed="rId8" cstate="print"/>
            <a:srcRect/>
            <a:stretch>
              <a:fillRect/>
            </a:stretch>
          </p:blipFill>
          <p:spPr bwMode="auto">
            <a:xfrm>
              <a:off x="2819400" y="1645920"/>
              <a:ext cx="457200" cy="2926080"/>
            </a:xfrm>
            <a:prstGeom prst="rect">
              <a:avLst/>
            </a:prstGeom>
            <a:noFill/>
            <a:ln w="9525">
              <a:noFill/>
              <a:miter lim="800000"/>
              <a:headEnd/>
              <a:tailEnd/>
            </a:ln>
          </p:spPr>
        </p:pic>
        <p:pic>
          <p:nvPicPr>
            <p:cNvPr id="13369" name="Picture 7"/>
            <p:cNvPicPr>
              <a:picLocks noChangeArrowheads="1"/>
            </p:cNvPicPr>
            <p:nvPr/>
          </p:nvPicPr>
          <p:blipFill>
            <a:blip r:embed="rId9" cstate="print"/>
            <a:srcRect/>
            <a:stretch>
              <a:fillRect/>
            </a:stretch>
          </p:blipFill>
          <p:spPr bwMode="auto">
            <a:xfrm>
              <a:off x="3352800" y="1645920"/>
              <a:ext cx="457200" cy="2926080"/>
            </a:xfrm>
            <a:prstGeom prst="rect">
              <a:avLst/>
            </a:prstGeom>
            <a:noFill/>
            <a:ln w="9525">
              <a:noFill/>
              <a:miter lim="800000"/>
              <a:headEnd/>
              <a:tailEnd/>
            </a:ln>
          </p:spPr>
        </p:pic>
        <p:pic>
          <p:nvPicPr>
            <p:cNvPr id="13370" name="Picture 8"/>
            <p:cNvPicPr>
              <a:picLocks noChangeArrowheads="1"/>
            </p:cNvPicPr>
            <p:nvPr/>
          </p:nvPicPr>
          <p:blipFill>
            <a:blip r:embed="rId10" cstate="print"/>
            <a:srcRect/>
            <a:stretch>
              <a:fillRect/>
            </a:stretch>
          </p:blipFill>
          <p:spPr bwMode="auto">
            <a:xfrm>
              <a:off x="3733800" y="1645920"/>
              <a:ext cx="457200" cy="2926080"/>
            </a:xfrm>
            <a:prstGeom prst="rect">
              <a:avLst/>
            </a:prstGeom>
            <a:noFill/>
            <a:ln w="9525">
              <a:noFill/>
              <a:miter lim="800000"/>
              <a:headEnd/>
              <a:tailEnd/>
            </a:ln>
          </p:spPr>
        </p:pic>
        <p:pic>
          <p:nvPicPr>
            <p:cNvPr id="13371" name="Picture 9"/>
            <p:cNvPicPr>
              <a:picLocks noChangeArrowheads="1"/>
            </p:cNvPicPr>
            <p:nvPr/>
          </p:nvPicPr>
          <p:blipFill>
            <a:blip r:embed="rId11" cstate="print"/>
            <a:srcRect/>
            <a:stretch>
              <a:fillRect/>
            </a:stretch>
          </p:blipFill>
          <p:spPr bwMode="auto">
            <a:xfrm>
              <a:off x="4267200" y="1645920"/>
              <a:ext cx="457200" cy="2926080"/>
            </a:xfrm>
            <a:prstGeom prst="rect">
              <a:avLst/>
            </a:prstGeom>
            <a:noFill/>
            <a:ln w="9525">
              <a:noFill/>
              <a:miter lim="800000"/>
              <a:headEnd/>
              <a:tailEnd/>
            </a:ln>
          </p:spPr>
        </p:pic>
        <p:pic>
          <p:nvPicPr>
            <p:cNvPr id="13372" name="Picture 10"/>
            <p:cNvPicPr>
              <a:picLocks noChangeArrowheads="1"/>
            </p:cNvPicPr>
            <p:nvPr/>
          </p:nvPicPr>
          <p:blipFill>
            <a:blip r:embed="rId12" cstate="print"/>
            <a:srcRect/>
            <a:stretch>
              <a:fillRect/>
            </a:stretch>
          </p:blipFill>
          <p:spPr bwMode="auto">
            <a:xfrm>
              <a:off x="4648200" y="1645920"/>
              <a:ext cx="457200" cy="2926080"/>
            </a:xfrm>
            <a:prstGeom prst="rect">
              <a:avLst/>
            </a:prstGeom>
            <a:noFill/>
            <a:ln w="9525">
              <a:noFill/>
              <a:miter lim="800000"/>
              <a:headEnd/>
              <a:tailEnd/>
            </a:ln>
          </p:spPr>
        </p:pic>
        <p:pic>
          <p:nvPicPr>
            <p:cNvPr id="13373" name="Picture 11"/>
            <p:cNvPicPr>
              <a:picLocks noChangeArrowheads="1"/>
            </p:cNvPicPr>
            <p:nvPr/>
          </p:nvPicPr>
          <p:blipFill>
            <a:blip r:embed="rId13" cstate="print"/>
            <a:srcRect/>
            <a:stretch>
              <a:fillRect/>
            </a:stretch>
          </p:blipFill>
          <p:spPr bwMode="auto">
            <a:xfrm>
              <a:off x="5029200" y="1645920"/>
              <a:ext cx="457200" cy="2926080"/>
            </a:xfrm>
            <a:prstGeom prst="rect">
              <a:avLst/>
            </a:prstGeom>
            <a:noFill/>
            <a:ln w="9525">
              <a:noFill/>
              <a:miter lim="800000"/>
              <a:headEnd/>
              <a:tailEnd/>
            </a:ln>
          </p:spPr>
        </p:pic>
        <p:pic>
          <p:nvPicPr>
            <p:cNvPr id="13374" name="Picture 12"/>
            <p:cNvPicPr>
              <a:picLocks noChangeArrowheads="1"/>
            </p:cNvPicPr>
            <p:nvPr/>
          </p:nvPicPr>
          <p:blipFill>
            <a:blip r:embed="rId14" cstate="print"/>
            <a:srcRect/>
            <a:stretch>
              <a:fillRect/>
            </a:stretch>
          </p:blipFill>
          <p:spPr bwMode="auto">
            <a:xfrm>
              <a:off x="5410200" y="1645920"/>
              <a:ext cx="457200" cy="2926080"/>
            </a:xfrm>
            <a:prstGeom prst="rect">
              <a:avLst/>
            </a:prstGeom>
            <a:noFill/>
            <a:ln w="9525">
              <a:noFill/>
              <a:miter lim="800000"/>
              <a:headEnd/>
              <a:tailEnd/>
            </a:ln>
          </p:spPr>
        </p:pic>
        <p:pic>
          <p:nvPicPr>
            <p:cNvPr id="13375" name="Picture 13"/>
            <p:cNvPicPr>
              <a:picLocks noChangeArrowheads="1"/>
            </p:cNvPicPr>
            <p:nvPr/>
          </p:nvPicPr>
          <p:blipFill>
            <a:blip r:embed="rId15" cstate="print"/>
            <a:srcRect/>
            <a:stretch>
              <a:fillRect/>
            </a:stretch>
          </p:blipFill>
          <p:spPr bwMode="auto">
            <a:xfrm>
              <a:off x="5943600" y="1645920"/>
              <a:ext cx="457200" cy="2926080"/>
            </a:xfrm>
            <a:prstGeom prst="rect">
              <a:avLst/>
            </a:prstGeom>
            <a:noFill/>
            <a:ln w="9525">
              <a:noFill/>
              <a:miter lim="800000"/>
              <a:headEnd/>
              <a:tailEnd/>
            </a:ln>
          </p:spPr>
        </p:pic>
        <p:pic>
          <p:nvPicPr>
            <p:cNvPr id="13376" name="Picture 14"/>
            <p:cNvPicPr>
              <a:picLocks noChangeArrowheads="1"/>
            </p:cNvPicPr>
            <p:nvPr/>
          </p:nvPicPr>
          <p:blipFill>
            <a:blip r:embed="rId16" cstate="print"/>
            <a:srcRect/>
            <a:stretch>
              <a:fillRect/>
            </a:stretch>
          </p:blipFill>
          <p:spPr bwMode="auto">
            <a:xfrm>
              <a:off x="6324600" y="1645920"/>
              <a:ext cx="457200" cy="2926080"/>
            </a:xfrm>
            <a:prstGeom prst="rect">
              <a:avLst/>
            </a:prstGeom>
            <a:noFill/>
            <a:ln w="9525">
              <a:noFill/>
              <a:miter lim="800000"/>
              <a:headEnd/>
              <a:tailEnd/>
            </a:ln>
          </p:spPr>
        </p:pic>
        <p:pic>
          <p:nvPicPr>
            <p:cNvPr id="13377" name="Picture 15"/>
            <p:cNvPicPr>
              <a:picLocks noChangeArrowheads="1"/>
            </p:cNvPicPr>
            <p:nvPr/>
          </p:nvPicPr>
          <p:blipFill>
            <a:blip r:embed="rId17" cstate="print"/>
            <a:srcRect/>
            <a:stretch>
              <a:fillRect/>
            </a:stretch>
          </p:blipFill>
          <p:spPr bwMode="auto">
            <a:xfrm>
              <a:off x="6705600" y="1645920"/>
              <a:ext cx="457200" cy="2926080"/>
            </a:xfrm>
            <a:prstGeom prst="rect">
              <a:avLst/>
            </a:prstGeom>
            <a:noFill/>
            <a:ln w="9525">
              <a:noFill/>
              <a:miter lim="800000"/>
              <a:headEnd/>
              <a:tailEnd/>
            </a:ln>
          </p:spPr>
        </p:pic>
        <p:pic>
          <p:nvPicPr>
            <p:cNvPr id="13378" name="Picture 16"/>
            <p:cNvPicPr>
              <a:picLocks noChangeArrowheads="1"/>
            </p:cNvPicPr>
            <p:nvPr/>
          </p:nvPicPr>
          <p:blipFill>
            <a:blip r:embed="rId18" cstate="print"/>
            <a:srcRect/>
            <a:stretch>
              <a:fillRect/>
            </a:stretch>
          </p:blipFill>
          <p:spPr bwMode="auto">
            <a:xfrm>
              <a:off x="7086600" y="1645920"/>
              <a:ext cx="457200" cy="2926080"/>
            </a:xfrm>
            <a:prstGeom prst="rect">
              <a:avLst/>
            </a:prstGeom>
            <a:noFill/>
            <a:ln w="9525">
              <a:noFill/>
              <a:miter lim="800000"/>
              <a:headEnd/>
              <a:tailEnd/>
            </a:ln>
          </p:spPr>
        </p:pic>
        <p:pic>
          <p:nvPicPr>
            <p:cNvPr id="13379" name="Picture 17"/>
            <p:cNvPicPr>
              <a:picLocks noChangeArrowheads="1"/>
            </p:cNvPicPr>
            <p:nvPr/>
          </p:nvPicPr>
          <p:blipFill>
            <a:blip r:embed="rId19" cstate="print"/>
            <a:srcRect/>
            <a:stretch>
              <a:fillRect/>
            </a:stretch>
          </p:blipFill>
          <p:spPr bwMode="auto">
            <a:xfrm>
              <a:off x="7467600" y="1645920"/>
              <a:ext cx="457200" cy="2926080"/>
            </a:xfrm>
            <a:prstGeom prst="rect">
              <a:avLst/>
            </a:prstGeom>
            <a:noFill/>
            <a:ln w="9525">
              <a:noFill/>
              <a:miter lim="800000"/>
              <a:headEnd/>
              <a:tailEnd/>
            </a:ln>
          </p:spPr>
        </p:pic>
        <p:pic>
          <p:nvPicPr>
            <p:cNvPr id="13380" name="Picture 18"/>
            <p:cNvPicPr>
              <a:picLocks noChangeArrowheads="1"/>
            </p:cNvPicPr>
            <p:nvPr/>
          </p:nvPicPr>
          <p:blipFill>
            <a:blip r:embed="rId20" cstate="print"/>
            <a:srcRect/>
            <a:stretch>
              <a:fillRect/>
            </a:stretch>
          </p:blipFill>
          <p:spPr bwMode="auto">
            <a:xfrm>
              <a:off x="8001000" y="1645920"/>
              <a:ext cx="457200" cy="2926080"/>
            </a:xfrm>
            <a:prstGeom prst="rect">
              <a:avLst/>
            </a:prstGeom>
            <a:noFill/>
            <a:ln w="9525">
              <a:noFill/>
              <a:miter lim="800000"/>
              <a:headEnd/>
              <a:tailEnd/>
            </a:ln>
          </p:spPr>
        </p:pic>
      </p:grpSp>
      <p:sp>
        <p:nvSpPr>
          <p:cNvPr id="13323" name="TextBox 72"/>
          <p:cNvSpPr txBox="1">
            <a:spLocks noChangeArrowheads="1"/>
          </p:cNvSpPr>
          <p:nvPr/>
        </p:nvSpPr>
        <p:spPr bwMode="auto">
          <a:xfrm>
            <a:off x="319029" y="868650"/>
            <a:ext cx="7795788" cy="400110"/>
          </a:xfrm>
          <a:prstGeom prst="rect">
            <a:avLst/>
          </a:prstGeom>
          <a:noFill/>
          <a:ln w="9525">
            <a:noFill/>
            <a:miter lim="800000"/>
            <a:headEnd/>
            <a:tailEnd/>
          </a:ln>
        </p:spPr>
        <p:txBody>
          <a:bodyPr wrap="none">
            <a:spAutoFit/>
          </a:bodyPr>
          <a:lstStyle/>
          <a:p>
            <a:r>
              <a:rPr kumimoji="0" lang="en-US" altLang="zh-TW" sz="2000" b="1" dirty="0" smtClean="0">
                <a:cs typeface="Arial" charset="0"/>
              </a:rPr>
              <a:t>Microenvironment signaling identified </a:t>
            </a:r>
            <a:r>
              <a:rPr kumimoji="0" lang="en-US" altLang="zh-TW" sz="2000" b="1" dirty="0">
                <a:cs typeface="Arial" charset="0"/>
              </a:rPr>
              <a:t>subtypes among ERBB2+ </a:t>
            </a:r>
            <a:r>
              <a:rPr kumimoji="0" lang="en-US" altLang="zh-TW" sz="2000" b="1" dirty="0" smtClean="0">
                <a:cs typeface="Arial" charset="0"/>
              </a:rPr>
              <a:t>Tumors.</a:t>
            </a:r>
            <a:endParaRPr kumimoji="0" lang="en-US" altLang="zh-TW" sz="2000" b="1" dirty="0">
              <a:cs typeface="Arial" charset="0"/>
            </a:endParaRPr>
          </a:p>
        </p:txBody>
      </p:sp>
      <p:sp>
        <p:nvSpPr>
          <p:cNvPr id="73" name="TextBox 72"/>
          <p:cNvSpPr txBox="1"/>
          <p:nvPr/>
        </p:nvSpPr>
        <p:spPr>
          <a:xfrm>
            <a:off x="2235744" y="1630927"/>
            <a:ext cx="657152" cy="246221"/>
          </a:xfrm>
          <a:prstGeom prst="rect">
            <a:avLst/>
          </a:prstGeom>
          <a:solidFill>
            <a:schemeClr val="bg1"/>
          </a:solidFill>
        </p:spPr>
        <p:txBody>
          <a:bodyPr wrap="square" rtlCol="0">
            <a:spAutoFit/>
          </a:bodyPr>
          <a:lstStyle/>
          <a:p>
            <a:r>
              <a:rPr lang="en-US" altLang="zh-TW" sz="1000" b="1" dirty="0" smtClean="0"/>
              <a:t>Her2</a:t>
            </a:r>
            <a:endParaRPr lang="zh-TW" altLang="en-US" sz="1000" b="1" dirty="0"/>
          </a:p>
        </p:txBody>
      </p:sp>
      <p:sp>
        <p:nvSpPr>
          <p:cNvPr id="67" name="Rectangle 66"/>
          <p:cNvSpPr/>
          <p:nvPr/>
        </p:nvSpPr>
        <p:spPr>
          <a:xfrm>
            <a:off x="2027132" y="1482079"/>
            <a:ext cx="918259" cy="39798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zh-TW">
              <a:solidFill>
                <a:srgbClr val="FFFFFF"/>
              </a:solidFill>
            </a:endParaRPr>
          </a:p>
        </p:txBody>
      </p:sp>
      <p:sp>
        <p:nvSpPr>
          <p:cNvPr id="56" name="矩形 55"/>
          <p:cNvSpPr/>
          <p:nvPr/>
        </p:nvSpPr>
        <p:spPr>
          <a:xfrm>
            <a:off x="83125" y="4581128"/>
            <a:ext cx="8892480" cy="81583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TextBox 5"/>
          <p:cNvSpPr txBox="1"/>
          <p:nvPr/>
        </p:nvSpPr>
        <p:spPr>
          <a:xfrm>
            <a:off x="0" y="0"/>
            <a:ext cx="3672865" cy="461665"/>
          </a:xfrm>
          <a:prstGeom prst="rect">
            <a:avLst/>
          </a:prstGeom>
          <a:noFill/>
        </p:spPr>
        <p:txBody>
          <a:bodyPr wrap="none" rtlCol="0">
            <a:spAutoFit/>
          </a:bodyPr>
          <a:lstStyle/>
          <a:p>
            <a:r>
              <a:rPr lang="en-US" sz="2400" b="1" dirty="0" smtClean="0">
                <a:solidFill>
                  <a:schemeClr val="bg1">
                    <a:lumMod val="50000"/>
                  </a:schemeClr>
                </a:solidFill>
              </a:rPr>
              <a:t>1. Hypoxia &amp; heterogeneity</a:t>
            </a:r>
            <a:endParaRPr lang="en-US" sz="2400" b="1" dirty="0">
              <a:solidFill>
                <a:schemeClr val="bg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1640" y="1052736"/>
            <a:ext cx="1800200" cy="30262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79912" y="1168704"/>
            <a:ext cx="4181643" cy="2836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36296" y="1096696"/>
            <a:ext cx="1512168" cy="6130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矩形 1"/>
          <p:cNvSpPr/>
          <p:nvPr/>
        </p:nvSpPr>
        <p:spPr>
          <a:xfrm>
            <a:off x="4355976" y="1312720"/>
            <a:ext cx="792088" cy="23042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p:cNvSpPr txBox="1"/>
          <p:nvPr/>
        </p:nvSpPr>
        <p:spPr>
          <a:xfrm>
            <a:off x="179512" y="548680"/>
            <a:ext cx="5108834" cy="400110"/>
          </a:xfrm>
          <a:prstGeom prst="rect">
            <a:avLst/>
          </a:prstGeom>
          <a:noFill/>
        </p:spPr>
        <p:txBody>
          <a:bodyPr wrap="none" rtlCol="0">
            <a:spAutoFit/>
          </a:bodyPr>
          <a:lstStyle/>
          <a:p>
            <a:r>
              <a:rPr lang="en-US" altLang="zh-TW" sz="2000" b="1" dirty="0" smtClean="0">
                <a:cs typeface="Arial" pitchFamily="34" charset="0"/>
              </a:rPr>
              <a:t>Hypoxia pathway is higher in subgroup 7. </a:t>
            </a:r>
            <a:endParaRPr lang="zh-TW" altLang="en-US" sz="2000" b="1" dirty="0">
              <a:cs typeface="Arial" pitchFamily="34" charset="0"/>
            </a:endParaRPr>
          </a:p>
        </p:txBody>
      </p:sp>
      <p:grpSp>
        <p:nvGrpSpPr>
          <p:cNvPr id="4" name="群組 4"/>
          <p:cNvGrpSpPr/>
          <p:nvPr/>
        </p:nvGrpSpPr>
        <p:grpSpPr>
          <a:xfrm>
            <a:off x="395536" y="4149080"/>
            <a:ext cx="3312368" cy="2348880"/>
            <a:chOff x="103954" y="836712"/>
            <a:chExt cx="5611603" cy="5631224"/>
          </a:xfrm>
        </p:grpSpPr>
        <p:pic>
          <p:nvPicPr>
            <p:cNvPr id="8"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3954" y="836712"/>
              <a:ext cx="5611603" cy="5631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矩形 8"/>
            <p:cNvSpPr/>
            <p:nvPr/>
          </p:nvSpPr>
          <p:spPr>
            <a:xfrm>
              <a:off x="103954" y="836712"/>
              <a:ext cx="507606" cy="478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 name="群組 9"/>
          <p:cNvGrpSpPr/>
          <p:nvPr/>
        </p:nvGrpSpPr>
        <p:grpSpPr>
          <a:xfrm>
            <a:off x="3923928" y="4149080"/>
            <a:ext cx="4392488" cy="2304256"/>
            <a:chOff x="899592" y="5013176"/>
            <a:chExt cx="4032449" cy="1743098"/>
          </a:xfrm>
        </p:grpSpPr>
        <p:pic>
          <p:nvPicPr>
            <p:cNvPr id="11"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99592" y="5013176"/>
              <a:ext cx="1998257" cy="169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915817" y="5013176"/>
              <a:ext cx="2016224" cy="17430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文字方塊 12"/>
            <p:cNvSpPr txBox="1"/>
            <p:nvPr/>
          </p:nvSpPr>
          <p:spPr>
            <a:xfrm rot="16200000">
              <a:off x="2749711" y="6059897"/>
              <a:ext cx="465192" cy="215444"/>
            </a:xfrm>
            <a:prstGeom prst="rect">
              <a:avLst/>
            </a:prstGeom>
            <a:solidFill>
              <a:schemeClr val="bg1"/>
            </a:solidFill>
            <a:ln>
              <a:noFill/>
            </a:ln>
          </p:spPr>
          <p:txBody>
            <a:bodyPr wrap="none" rtlCol="0">
              <a:spAutoFit/>
            </a:bodyPr>
            <a:lstStyle/>
            <a:p>
              <a:r>
                <a:rPr lang="en-US" altLang="zh-TW" sz="800" dirty="0" smtClean="0">
                  <a:latin typeface="Arial" pitchFamily="34" charset="0"/>
                  <a:cs typeface="Arial" pitchFamily="34" charset="0"/>
                </a:rPr>
                <a:t>HIF2a</a:t>
              </a:r>
              <a:endParaRPr lang="zh-TW" altLang="en-US" sz="800" dirty="0">
                <a:latin typeface="Arial" pitchFamily="34" charset="0"/>
                <a:cs typeface="Arial" pitchFamily="34" charset="0"/>
              </a:endParaRPr>
            </a:p>
          </p:txBody>
        </p:sp>
      </p:grpSp>
      <p:sp>
        <p:nvSpPr>
          <p:cNvPr id="14" name="TextBox 5"/>
          <p:cNvSpPr txBox="1"/>
          <p:nvPr/>
        </p:nvSpPr>
        <p:spPr>
          <a:xfrm>
            <a:off x="0" y="0"/>
            <a:ext cx="3672865" cy="461665"/>
          </a:xfrm>
          <a:prstGeom prst="rect">
            <a:avLst/>
          </a:prstGeom>
          <a:noFill/>
        </p:spPr>
        <p:txBody>
          <a:bodyPr wrap="none" rtlCol="0">
            <a:spAutoFit/>
          </a:bodyPr>
          <a:lstStyle/>
          <a:p>
            <a:r>
              <a:rPr lang="en-US" sz="2400" b="1" dirty="0" smtClean="0">
                <a:solidFill>
                  <a:schemeClr val="bg1">
                    <a:lumMod val="50000"/>
                  </a:schemeClr>
                </a:solidFill>
              </a:rPr>
              <a:t>1. Hypoxia &amp; heterogeneity</a:t>
            </a:r>
            <a:endParaRPr lang="en-US" sz="2400" b="1" dirty="0">
              <a:solidFill>
                <a:schemeClr val="bg1">
                  <a:lumMod val="50000"/>
                </a:schemeClr>
              </a:solidFill>
            </a:endParaRPr>
          </a:p>
        </p:txBody>
      </p:sp>
      <p:pic>
        <p:nvPicPr>
          <p:cNvPr id="38913" name="Picture 1"/>
          <p:cNvPicPr>
            <a:picLocks noChangeAspect="1" noChangeArrowheads="1"/>
          </p:cNvPicPr>
          <p:nvPr/>
        </p:nvPicPr>
        <p:blipFill>
          <a:blip r:embed="rId9" cstate="print"/>
          <a:srcRect/>
          <a:stretch>
            <a:fillRect/>
          </a:stretch>
        </p:blipFill>
        <p:spPr bwMode="auto">
          <a:xfrm>
            <a:off x="1619672" y="6481763"/>
            <a:ext cx="1100138" cy="376237"/>
          </a:xfrm>
          <a:prstGeom prst="rect">
            <a:avLst/>
          </a:prstGeom>
          <a:noFill/>
          <a:ln w="9525">
            <a:noFill/>
            <a:miter lim="800000"/>
            <a:headEnd/>
            <a:tailEnd/>
          </a:ln>
        </p:spPr>
      </p:pic>
    </p:spTree>
    <p:extLst>
      <p:ext uri="{BB962C8B-B14F-4D97-AF65-F5344CB8AC3E}">
        <p14:creationId xmlns:p14="http://schemas.microsoft.com/office/powerpoint/2010/main" xmlns="" val="323941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p:cNvSpPr txBox="1"/>
          <p:nvPr/>
        </p:nvSpPr>
        <p:spPr>
          <a:xfrm>
            <a:off x="242256" y="476672"/>
            <a:ext cx="7930144" cy="830997"/>
          </a:xfrm>
          <a:prstGeom prst="rect">
            <a:avLst/>
          </a:prstGeom>
          <a:noFill/>
        </p:spPr>
        <p:txBody>
          <a:bodyPr wrap="square" rtlCol="0">
            <a:spAutoFit/>
          </a:bodyPr>
          <a:lstStyle/>
          <a:p>
            <a:r>
              <a:rPr lang="en-US" altLang="zh-TW" sz="2400" b="1" dirty="0">
                <a:latin typeface="+mj-lt"/>
                <a:cs typeface="Arial" pitchFamily="34" charset="0"/>
              </a:rPr>
              <a:t>S</a:t>
            </a:r>
            <a:r>
              <a:rPr lang="en-US" altLang="zh-TW" sz="2400" b="1" dirty="0" smtClean="0">
                <a:latin typeface="+mj-lt"/>
                <a:cs typeface="Arial" pitchFamily="34" charset="0"/>
              </a:rPr>
              <a:t>ubgroup 10 has higher expression of luminal regulator genes. </a:t>
            </a:r>
            <a:endParaRPr lang="zh-TW" altLang="en-US" sz="2400" b="1" dirty="0">
              <a:latin typeface="+mj-lt"/>
              <a:cs typeface="Arial" pitchFamily="34" charset="0"/>
            </a:endParaRPr>
          </a:p>
        </p:txBody>
      </p:sp>
      <p:grpSp>
        <p:nvGrpSpPr>
          <p:cNvPr id="2" name="群組 10"/>
          <p:cNvGrpSpPr/>
          <p:nvPr/>
        </p:nvGrpSpPr>
        <p:grpSpPr>
          <a:xfrm>
            <a:off x="755576" y="3501008"/>
            <a:ext cx="3983768" cy="2740100"/>
            <a:chOff x="447483" y="1839913"/>
            <a:chExt cx="2836732" cy="2198687"/>
          </a:xfrm>
        </p:grpSpPr>
        <p:pic>
          <p:nvPicPr>
            <p:cNvPr id="12" name="Picture 2" descr="C:\Users\chi00002\AppData\Local\Temp\_TS7D79.tmp\_TSA.tmp\GATA3_7_10.jpg"/>
            <p:cNvPicPr>
              <a:picLocks noChangeAspect="1" noChangeArrowheads="1"/>
            </p:cNvPicPr>
            <p:nvPr/>
          </p:nvPicPr>
          <p:blipFill>
            <a:blip r:embed="rId3" cstate="print"/>
            <a:srcRect/>
            <a:stretch>
              <a:fillRect/>
            </a:stretch>
          </p:blipFill>
          <p:spPr bwMode="auto">
            <a:xfrm>
              <a:off x="541015" y="2133600"/>
              <a:ext cx="2743200" cy="1905000"/>
            </a:xfrm>
            <a:prstGeom prst="rect">
              <a:avLst/>
            </a:prstGeom>
            <a:noFill/>
            <a:ln w="9525">
              <a:noFill/>
              <a:miter lim="800000"/>
              <a:headEnd/>
              <a:tailEnd/>
            </a:ln>
          </p:spPr>
        </p:pic>
        <p:sp>
          <p:nvSpPr>
            <p:cNvPr id="13" name="TextBox 2"/>
            <p:cNvSpPr txBox="1">
              <a:spLocks noChangeArrowheads="1"/>
            </p:cNvSpPr>
            <p:nvPr/>
          </p:nvSpPr>
          <p:spPr bwMode="auto">
            <a:xfrm rot="16200000" flipH="1">
              <a:off x="177626" y="2832899"/>
              <a:ext cx="865117" cy="325403"/>
            </a:xfrm>
            <a:prstGeom prst="rect">
              <a:avLst/>
            </a:prstGeom>
            <a:noFill/>
            <a:ln w="9525">
              <a:noFill/>
              <a:miter lim="800000"/>
              <a:headEnd/>
              <a:tailEnd/>
            </a:ln>
          </p:spPr>
          <p:txBody>
            <a:bodyPr wrap="none">
              <a:spAutoFit/>
            </a:bodyPr>
            <a:lstStyle/>
            <a:p>
              <a:r>
                <a:rPr kumimoji="0" lang="en-US" altLang="zh-TW" sz="1200" dirty="0">
                  <a:latin typeface="Arial" pitchFamily="34" charset="0"/>
                  <a:cs typeface="Arial" pitchFamily="34" charset="0"/>
                </a:rPr>
                <a:t>GATA3</a:t>
              </a:r>
            </a:p>
          </p:txBody>
        </p:sp>
        <p:sp>
          <p:nvSpPr>
            <p:cNvPr id="14" name="TextBox 3"/>
            <p:cNvSpPr txBox="1">
              <a:spLocks noChangeArrowheads="1"/>
            </p:cNvSpPr>
            <p:nvPr/>
          </p:nvSpPr>
          <p:spPr bwMode="auto">
            <a:xfrm>
              <a:off x="1303015" y="1839913"/>
              <a:ext cx="1022911" cy="399323"/>
            </a:xfrm>
            <a:prstGeom prst="rect">
              <a:avLst/>
            </a:prstGeom>
            <a:noFill/>
            <a:ln w="9525">
              <a:noFill/>
              <a:miter lim="800000"/>
              <a:headEnd/>
              <a:tailEnd/>
            </a:ln>
          </p:spPr>
          <p:txBody>
            <a:bodyPr wrap="none">
              <a:spAutoFit/>
            </a:bodyPr>
            <a:lstStyle/>
            <a:p>
              <a:r>
                <a:rPr kumimoji="0" lang="en-US" altLang="zh-TW" sz="1400" dirty="0">
                  <a:latin typeface="Calibri" pitchFamily="34" charset="0"/>
                </a:rPr>
                <a:t>p&lt;0.0001</a:t>
              </a:r>
            </a:p>
          </p:txBody>
        </p:sp>
      </p:grpSp>
      <p:pic>
        <p:nvPicPr>
          <p:cNvPr id="10" name="Picture 3"/>
          <p:cNvPicPr>
            <a:picLocks noChangeAspect="1" noChangeArrowheads="1"/>
          </p:cNvPicPr>
          <p:nvPr/>
        </p:nvPicPr>
        <p:blipFill>
          <a:blip r:embed="rId4" cstate="print"/>
          <a:srcRect/>
          <a:stretch>
            <a:fillRect/>
          </a:stretch>
        </p:blipFill>
        <p:spPr bwMode="auto">
          <a:xfrm>
            <a:off x="4572000" y="3789040"/>
            <a:ext cx="3896343" cy="2689511"/>
          </a:xfrm>
          <a:prstGeom prst="rect">
            <a:avLst/>
          </a:prstGeom>
          <a:noFill/>
          <a:ln w="9525">
            <a:noFill/>
            <a:miter lim="800000"/>
            <a:headEnd/>
            <a:tailEnd/>
          </a:ln>
        </p:spPr>
      </p:pic>
      <p:sp>
        <p:nvSpPr>
          <p:cNvPr id="9" name="TextBox 5"/>
          <p:cNvSpPr txBox="1"/>
          <p:nvPr/>
        </p:nvSpPr>
        <p:spPr>
          <a:xfrm>
            <a:off x="0" y="0"/>
            <a:ext cx="3672865" cy="461665"/>
          </a:xfrm>
          <a:prstGeom prst="rect">
            <a:avLst/>
          </a:prstGeom>
          <a:noFill/>
        </p:spPr>
        <p:txBody>
          <a:bodyPr wrap="none" rtlCol="0">
            <a:spAutoFit/>
          </a:bodyPr>
          <a:lstStyle/>
          <a:p>
            <a:r>
              <a:rPr lang="en-US" sz="2400" b="1" dirty="0" smtClean="0">
                <a:solidFill>
                  <a:schemeClr val="bg1">
                    <a:lumMod val="50000"/>
                  </a:schemeClr>
                </a:solidFill>
              </a:rPr>
              <a:t>1. Hypoxia &amp; heterogeneity</a:t>
            </a:r>
            <a:endParaRPr lang="en-US" sz="2400" b="1" dirty="0">
              <a:solidFill>
                <a:schemeClr val="bg1">
                  <a:lumMod val="50000"/>
                </a:schemeClr>
              </a:solidFill>
            </a:endParaRPr>
          </a:p>
        </p:txBody>
      </p:sp>
      <p:grpSp>
        <p:nvGrpSpPr>
          <p:cNvPr id="20" name="群組 19"/>
          <p:cNvGrpSpPr/>
          <p:nvPr/>
        </p:nvGrpSpPr>
        <p:grpSpPr>
          <a:xfrm>
            <a:off x="1403648" y="1268760"/>
            <a:ext cx="7398893" cy="2251993"/>
            <a:chOff x="1403648" y="1268760"/>
            <a:chExt cx="7398893" cy="2251993"/>
          </a:xfrm>
        </p:grpSpPr>
        <p:pic>
          <p:nvPicPr>
            <p:cNvPr id="36867" name="Picture 3"/>
            <p:cNvPicPr>
              <a:picLocks noChangeAspect="1" noChangeArrowheads="1"/>
            </p:cNvPicPr>
            <p:nvPr/>
          </p:nvPicPr>
          <p:blipFill>
            <a:blip r:embed="rId5" cstate="print"/>
            <a:srcRect/>
            <a:stretch>
              <a:fillRect/>
            </a:stretch>
          </p:blipFill>
          <p:spPr bwMode="auto">
            <a:xfrm>
              <a:off x="1403648" y="1268760"/>
              <a:ext cx="6528982" cy="1944216"/>
            </a:xfrm>
            <a:prstGeom prst="rect">
              <a:avLst/>
            </a:prstGeom>
            <a:noFill/>
            <a:ln w="9525">
              <a:noFill/>
              <a:miter lim="800000"/>
              <a:headEnd/>
              <a:tailEnd/>
            </a:ln>
          </p:spPr>
        </p:pic>
        <p:sp>
          <p:nvSpPr>
            <p:cNvPr id="11" name="矩形 10"/>
            <p:cNvSpPr/>
            <p:nvPr/>
          </p:nvSpPr>
          <p:spPr>
            <a:xfrm>
              <a:off x="6084168" y="3212976"/>
              <a:ext cx="2718373" cy="307777"/>
            </a:xfrm>
            <a:prstGeom prst="rect">
              <a:avLst/>
            </a:prstGeom>
          </p:spPr>
          <p:txBody>
            <a:bodyPr wrap="none">
              <a:spAutoFit/>
            </a:bodyPr>
            <a:lstStyle/>
            <a:p>
              <a:r>
                <a:rPr lang="en-US" altLang="zh-TW" sz="1400" dirty="0" smtClean="0"/>
                <a:t>(Jessica Kao, et al., 2009, </a:t>
              </a:r>
              <a:r>
                <a:rPr lang="en-US" altLang="zh-TW" sz="1400" dirty="0" err="1" smtClean="0"/>
                <a:t>Plos</a:t>
              </a:r>
              <a:r>
                <a:rPr lang="en-US" altLang="zh-TW" sz="1400" dirty="0" smtClean="0"/>
                <a:t> One)</a:t>
              </a:r>
              <a:endParaRPr lang="en-US" altLang="zh-TW" sz="1400" dirty="0"/>
            </a:p>
          </p:txBody>
        </p:sp>
        <p:sp>
          <p:nvSpPr>
            <p:cNvPr id="15" name="矩形 14"/>
            <p:cNvSpPr/>
            <p:nvPr/>
          </p:nvSpPr>
          <p:spPr>
            <a:xfrm>
              <a:off x="1403648" y="2961327"/>
              <a:ext cx="6264696" cy="1618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7308304" y="1556792"/>
              <a:ext cx="144016"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文字方塊 16"/>
            <p:cNvSpPr txBox="1"/>
            <p:nvPr/>
          </p:nvSpPr>
          <p:spPr>
            <a:xfrm>
              <a:off x="7452320" y="1508534"/>
              <a:ext cx="590226" cy="369332"/>
            </a:xfrm>
            <a:prstGeom prst="rect">
              <a:avLst/>
            </a:prstGeom>
            <a:noFill/>
          </p:spPr>
          <p:txBody>
            <a:bodyPr wrap="none" rtlCol="0">
              <a:spAutoFit/>
            </a:bodyPr>
            <a:lstStyle/>
            <a:p>
              <a:r>
                <a:rPr lang="en-US" altLang="zh-TW" dirty="0" smtClean="0"/>
                <a:t>high</a:t>
              </a:r>
              <a:endParaRPr lang="zh-TW" altLang="en-US" dirty="0"/>
            </a:p>
          </p:txBody>
        </p:sp>
        <p:sp>
          <p:nvSpPr>
            <p:cNvPr id="18" name="矩形 17"/>
            <p:cNvSpPr/>
            <p:nvPr/>
          </p:nvSpPr>
          <p:spPr>
            <a:xfrm>
              <a:off x="7308304" y="1916832"/>
              <a:ext cx="144016"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p:cNvSpPr txBox="1"/>
            <p:nvPr/>
          </p:nvSpPr>
          <p:spPr>
            <a:xfrm>
              <a:off x="7452320" y="1907540"/>
              <a:ext cx="523605" cy="369332"/>
            </a:xfrm>
            <a:prstGeom prst="rect">
              <a:avLst/>
            </a:prstGeom>
            <a:noFill/>
          </p:spPr>
          <p:txBody>
            <a:bodyPr wrap="none" rtlCol="0">
              <a:spAutoFit/>
            </a:bodyPr>
            <a:lstStyle/>
            <a:p>
              <a:r>
                <a:rPr lang="en-US" altLang="zh-TW" dirty="0" smtClean="0"/>
                <a:t>low</a:t>
              </a:r>
              <a:endParaRPr lang="zh-TW" altLang="en-US" dirty="0"/>
            </a:p>
          </p:txBody>
        </p:sp>
      </p:grpSp>
    </p:spTree>
    <p:extLst>
      <p:ext uri="{BB962C8B-B14F-4D97-AF65-F5344CB8AC3E}">
        <p14:creationId xmlns:p14="http://schemas.microsoft.com/office/powerpoint/2010/main" xmlns="" val="260241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7"/>
          <p:cNvPicPr>
            <a:picLocks noChangeAspect="1" noChangeArrowheads="1"/>
          </p:cNvPicPr>
          <p:nvPr/>
        </p:nvPicPr>
        <p:blipFill>
          <a:blip r:embed="rId3" cstate="print"/>
          <a:srcRect/>
          <a:stretch>
            <a:fillRect/>
          </a:stretch>
        </p:blipFill>
        <p:spPr bwMode="auto">
          <a:xfrm>
            <a:off x="2123728" y="2348880"/>
            <a:ext cx="5256584" cy="3689057"/>
          </a:xfrm>
          <a:prstGeom prst="rect">
            <a:avLst/>
          </a:prstGeom>
          <a:noFill/>
          <a:ln w="9525">
            <a:noFill/>
            <a:miter lim="800000"/>
            <a:headEnd/>
            <a:tailEnd/>
          </a:ln>
        </p:spPr>
      </p:pic>
      <p:sp>
        <p:nvSpPr>
          <p:cNvPr id="17412" name="Rectangle 4"/>
          <p:cNvSpPr>
            <a:spLocks noChangeArrowheads="1"/>
          </p:cNvSpPr>
          <p:nvPr/>
        </p:nvSpPr>
        <p:spPr bwMode="auto">
          <a:xfrm>
            <a:off x="107504" y="620688"/>
            <a:ext cx="8856984" cy="830997"/>
          </a:xfrm>
          <a:prstGeom prst="rect">
            <a:avLst/>
          </a:prstGeom>
          <a:noFill/>
          <a:ln w="9525">
            <a:noFill/>
            <a:miter lim="800000"/>
            <a:headEnd/>
            <a:tailEnd/>
          </a:ln>
        </p:spPr>
        <p:txBody>
          <a:bodyPr wrap="square">
            <a:spAutoFit/>
          </a:bodyPr>
          <a:lstStyle/>
          <a:p>
            <a:r>
              <a:rPr kumimoji="0" lang="en-US" altLang="zh-TW" sz="2400" b="1" dirty="0" smtClean="0">
                <a:latin typeface="+mj-lt"/>
                <a:cs typeface="Arial" charset="0"/>
              </a:rPr>
              <a:t>Different response to HER2 inhibitor treatment in </a:t>
            </a:r>
            <a:r>
              <a:rPr kumimoji="0" lang="en-US" altLang="zh-TW" sz="2400" b="1" dirty="0" smtClean="0">
                <a:solidFill>
                  <a:srgbClr val="0070C0"/>
                </a:solidFill>
                <a:latin typeface="+mj-lt"/>
                <a:cs typeface="Arial" charset="0"/>
              </a:rPr>
              <a:t>AU565 (subgroup7) </a:t>
            </a:r>
            <a:r>
              <a:rPr kumimoji="0" lang="en-US" altLang="zh-TW" sz="2400" b="1" dirty="0" smtClean="0">
                <a:latin typeface="+mj-lt"/>
                <a:cs typeface="Arial" charset="0"/>
              </a:rPr>
              <a:t>and </a:t>
            </a:r>
            <a:r>
              <a:rPr lang="en-US" altLang="zh-TW" sz="2400" b="1" dirty="0">
                <a:solidFill>
                  <a:srgbClr val="FF0000"/>
                </a:solidFill>
                <a:latin typeface="+mj-lt"/>
                <a:cs typeface="Arial" charset="0"/>
              </a:rPr>
              <a:t>HCC202 (</a:t>
            </a:r>
            <a:r>
              <a:rPr lang="en-US" altLang="zh-TW" sz="2400" b="1" dirty="0" smtClean="0">
                <a:solidFill>
                  <a:srgbClr val="FF0000"/>
                </a:solidFill>
                <a:latin typeface="+mj-lt"/>
                <a:cs typeface="Arial" charset="0"/>
              </a:rPr>
              <a:t>subgroup10) </a:t>
            </a:r>
            <a:r>
              <a:rPr lang="en-US" altLang="zh-TW" sz="2400" b="1" dirty="0">
                <a:latin typeface="+mj-lt"/>
                <a:cs typeface="Arial" charset="0"/>
              </a:rPr>
              <a:t>.</a:t>
            </a:r>
            <a:endParaRPr kumimoji="0" lang="en-US" altLang="zh-TW" sz="2400" b="1" dirty="0">
              <a:latin typeface="+mj-lt"/>
              <a:cs typeface="Arial" charset="0"/>
            </a:endParaRPr>
          </a:p>
        </p:txBody>
      </p:sp>
      <p:sp>
        <p:nvSpPr>
          <p:cNvPr id="17413" name="Rectangle 5"/>
          <p:cNvSpPr>
            <a:spLocks noChangeArrowheads="1"/>
          </p:cNvSpPr>
          <p:nvPr/>
        </p:nvSpPr>
        <p:spPr bwMode="auto">
          <a:xfrm>
            <a:off x="3131840" y="1916832"/>
            <a:ext cx="3096344" cy="400110"/>
          </a:xfrm>
          <a:prstGeom prst="rect">
            <a:avLst/>
          </a:prstGeom>
          <a:noFill/>
          <a:ln w="9525">
            <a:noFill/>
            <a:miter lim="800000"/>
            <a:headEnd/>
            <a:tailEnd/>
          </a:ln>
        </p:spPr>
        <p:txBody>
          <a:bodyPr wrap="square">
            <a:spAutoFit/>
          </a:bodyPr>
          <a:lstStyle/>
          <a:p>
            <a:r>
              <a:rPr kumimoji="0" lang="en-US" altLang="zh-TW" sz="2000" b="1" dirty="0">
                <a:latin typeface="Calibri" pitchFamily="34" charset="0"/>
              </a:rPr>
              <a:t>Herceptin : </a:t>
            </a:r>
            <a:r>
              <a:rPr kumimoji="0" lang="en-US" altLang="zh-TW" sz="2000" b="1" dirty="0" smtClean="0">
                <a:latin typeface="Calibri" pitchFamily="34" charset="0"/>
              </a:rPr>
              <a:t>HER2 inhibitor</a:t>
            </a:r>
            <a:endParaRPr kumimoji="0" lang="en-US" altLang="zh-TW" sz="2000" b="1" dirty="0">
              <a:latin typeface="Calibri" pitchFamily="34" charset="0"/>
            </a:endParaRPr>
          </a:p>
        </p:txBody>
      </p:sp>
      <p:sp>
        <p:nvSpPr>
          <p:cNvPr id="5" name="TextBox 5"/>
          <p:cNvSpPr txBox="1"/>
          <p:nvPr/>
        </p:nvSpPr>
        <p:spPr>
          <a:xfrm>
            <a:off x="0" y="0"/>
            <a:ext cx="3672865" cy="461665"/>
          </a:xfrm>
          <a:prstGeom prst="rect">
            <a:avLst/>
          </a:prstGeom>
          <a:noFill/>
        </p:spPr>
        <p:txBody>
          <a:bodyPr wrap="none" rtlCol="0">
            <a:spAutoFit/>
          </a:bodyPr>
          <a:lstStyle/>
          <a:p>
            <a:r>
              <a:rPr lang="en-US" sz="2400" b="1" dirty="0" smtClean="0">
                <a:solidFill>
                  <a:schemeClr val="bg1">
                    <a:lumMod val="50000"/>
                  </a:schemeClr>
                </a:solidFill>
              </a:rPr>
              <a:t>1. Hypoxia &amp; heterogeneity</a:t>
            </a:r>
            <a:endParaRPr lang="en-US" sz="2400" b="1" dirty="0">
              <a:solidFill>
                <a:schemeClr val="bg1">
                  <a:lumMod val="50000"/>
                </a:schemeClr>
              </a:solidFill>
            </a:endParaRPr>
          </a:p>
        </p:txBody>
      </p:sp>
      <p:sp>
        <p:nvSpPr>
          <p:cNvPr id="6" name="左中括弧 5"/>
          <p:cNvSpPr/>
          <p:nvPr/>
        </p:nvSpPr>
        <p:spPr>
          <a:xfrm rot="16200000">
            <a:off x="4283968" y="3068961"/>
            <a:ext cx="216024" cy="2232248"/>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文字方塊 6"/>
          <p:cNvSpPr txBox="1"/>
          <p:nvPr/>
        </p:nvSpPr>
        <p:spPr>
          <a:xfrm>
            <a:off x="4139952" y="4212377"/>
            <a:ext cx="389850" cy="584775"/>
          </a:xfrm>
          <a:prstGeom prst="rect">
            <a:avLst/>
          </a:prstGeom>
          <a:noFill/>
        </p:spPr>
        <p:txBody>
          <a:bodyPr wrap="none" rtlCol="0">
            <a:spAutoFit/>
          </a:bodyPr>
          <a:lstStyle/>
          <a:p>
            <a:r>
              <a:rPr lang="en-US" altLang="zh-TW" sz="3200" dirty="0" smtClean="0"/>
              <a:t>*</a:t>
            </a:r>
            <a:endParaRPr lang="zh-TW" altLang="en-US" sz="3200" dirty="0"/>
          </a:p>
        </p:txBody>
      </p:sp>
      <p:sp>
        <p:nvSpPr>
          <p:cNvPr id="8" name="矩形 7"/>
          <p:cNvSpPr/>
          <p:nvPr/>
        </p:nvSpPr>
        <p:spPr>
          <a:xfrm>
            <a:off x="4427984" y="6519446"/>
            <a:ext cx="4577279" cy="338554"/>
          </a:xfrm>
          <a:prstGeom prst="rect">
            <a:avLst/>
          </a:prstGeom>
        </p:spPr>
        <p:txBody>
          <a:bodyPr wrap="none">
            <a:spAutoFit/>
          </a:bodyPr>
          <a:lstStyle/>
          <a:p>
            <a:r>
              <a:rPr lang="en-US" altLang="zh-TW" sz="1600" dirty="0" smtClean="0"/>
              <a:t>(Michael L </a:t>
            </a:r>
            <a:r>
              <a:rPr lang="en-US" altLang="zh-TW" sz="1600" dirty="0" err="1" smtClean="0"/>
              <a:t>Gatza</a:t>
            </a:r>
            <a:r>
              <a:rPr lang="en-US" altLang="zh-TW" sz="1600" dirty="0" smtClean="0"/>
              <a:t> et al., 2011, breast cancer research)</a:t>
            </a:r>
            <a:endParaRPr lang="zh-TW" alt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6"/>
          <p:cNvGrpSpPr>
            <a:grpSpLocks/>
          </p:cNvGrpSpPr>
          <p:nvPr/>
        </p:nvGrpSpPr>
        <p:grpSpPr bwMode="auto">
          <a:xfrm>
            <a:off x="-594552" y="1634480"/>
            <a:ext cx="9631048" cy="3882752"/>
            <a:chOff x="47844" y="1447800"/>
            <a:chExt cx="8791356" cy="3124200"/>
          </a:xfrm>
        </p:grpSpPr>
        <p:sp>
          <p:nvSpPr>
            <p:cNvPr id="3" name="TextBox 107"/>
            <p:cNvSpPr txBox="1">
              <a:spLocks noChangeArrowheads="1"/>
            </p:cNvSpPr>
            <p:nvPr/>
          </p:nvSpPr>
          <p:spPr bwMode="auto">
            <a:xfrm>
              <a:off x="7924800" y="1455738"/>
              <a:ext cx="620713"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Mixed</a:t>
              </a:r>
            </a:p>
          </p:txBody>
        </p:sp>
        <p:sp>
          <p:nvSpPr>
            <p:cNvPr id="4" name="TextBox 104"/>
            <p:cNvSpPr txBox="1">
              <a:spLocks noChangeArrowheads="1"/>
            </p:cNvSpPr>
            <p:nvPr/>
          </p:nvSpPr>
          <p:spPr bwMode="auto">
            <a:xfrm>
              <a:off x="3478212" y="1455738"/>
              <a:ext cx="620713"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LumA</a:t>
              </a:r>
            </a:p>
          </p:txBody>
        </p:sp>
        <p:pic>
          <p:nvPicPr>
            <p:cNvPr id="5" name="Picture 31"/>
            <p:cNvPicPr>
              <a:picLocks noChangeAspect="1" noChangeArrowheads="1"/>
            </p:cNvPicPr>
            <p:nvPr/>
          </p:nvPicPr>
          <p:blipFill>
            <a:blip r:embed="rId3" cstate="print"/>
            <a:srcRect l="80000" t="4286" r="8571" b="6190"/>
            <a:stretch>
              <a:fillRect/>
            </a:stretch>
          </p:blipFill>
          <p:spPr bwMode="auto">
            <a:xfrm>
              <a:off x="8458200" y="2057400"/>
              <a:ext cx="381000" cy="2057400"/>
            </a:xfrm>
            <a:prstGeom prst="rect">
              <a:avLst/>
            </a:prstGeom>
            <a:noFill/>
            <a:ln w="9525">
              <a:noFill/>
              <a:miter lim="800000"/>
              <a:headEnd/>
              <a:tailEnd/>
            </a:ln>
          </p:spPr>
        </p:pic>
        <p:sp>
          <p:nvSpPr>
            <p:cNvPr id="6" name="TextBox 9"/>
            <p:cNvSpPr txBox="1">
              <a:spLocks noChangeArrowheads="1"/>
            </p:cNvSpPr>
            <p:nvPr/>
          </p:nvSpPr>
          <p:spPr bwMode="auto">
            <a:xfrm>
              <a:off x="47844" y="1937899"/>
              <a:ext cx="1198563" cy="2344400"/>
            </a:xfrm>
            <a:prstGeom prst="rect">
              <a:avLst/>
            </a:prstGeom>
            <a:noFill/>
            <a:ln w="9525">
              <a:noFill/>
              <a:miter lim="800000"/>
              <a:headEnd/>
              <a:tailEnd/>
            </a:ln>
          </p:spPr>
          <p:txBody>
            <a:bodyPr>
              <a:spAutoFit/>
            </a:bodyPr>
            <a:lstStyle/>
            <a:p>
              <a:pPr algn="r">
                <a:lnSpc>
                  <a:spcPts val="1040"/>
                </a:lnSpc>
              </a:pPr>
              <a:r>
                <a:rPr kumimoji="0" lang="en-US" altLang="zh-TW" sz="850" b="1" dirty="0">
                  <a:cs typeface="Arial" charset="0"/>
                </a:rPr>
                <a:t>ER </a:t>
              </a:r>
            </a:p>
            <a:p>
              <a:pPr algn="r">
                <a:lnSpc>
                  <a:spcPts val="1040"/>
                </a:lnSpc>
              </a:pPr>
              <a:r>
                <a:rPr kumimoji="0" lang="en-US" altLang="zh-TW" sz="850" b="1" dirty="0">
                  <a:cs typeface="Arial" charset="0"/>
                </a:rPr>
                <a:t>PR </a:t>
              </a:r>
            </a:p>
            <a:p>
              <a:pPr algn="r">
                <a:lnSpc>
                  <a:spcPts val="1040"/>
                </a:lnSpc>
              </a:pPr>
              <a:r>
                <a:rPr kumimoji="0" lang="en-US" altLang="zh-TW" sz="850" b="1" dirty="0">
                  <a:cs typeface="Arial" charset="0"/>
                </a:rPr>
                <a:t>p53 </a:t>
              </a:r>
            </a:p>
            <a:p>
              <a:pPr algn="r">
                <a:lnSpc>
                  <a:spcPts val="1040"/>
                </a:lnSpc>
                <a:buFont typeface="Symbol" pitchFamily="18" charset="2"/>
                <a:buChar char="b"/>
              </a:pPr>
              <a:r>
                <a:rPr kumimoji="0" lang="en-US" altLang="zh-TW" sz="850" b="1" dirty="0">
                  <a:cs typeface="Arial" charset="0"/>
                </a:rPr>
                <a:t>Catenin</a:t>
              </a:r>
            </a:p>
            <a:p>
              <a:pPr algn="r">
                <a:lnSpc>
                  <a:spcPts val="1040"/>
                </a:lnSpc>
              </a:pPr>
              <a:r>
                <a:rPr kumimoji="0" lang="en-US" altLang="zh-TW" sz="850" b="1" dirty="0">
                  <a:cs typeface="Arial" charset="0"/>
                </a:rPr>
                <a:t>E2F1 </a:t>
              </a:r>
            </a:p>
            <a:p>
              <a:pPr algn="r">
                <a:lnSpc>
                  <a:spcPts val="1040"/>
                </a:lnSpc>
              </a:pPr>
              <a:r>
                <a:rPr kumimoji="0" lang="en-US" altLang="zh-TW" sz="850" b="1" dirty="0">
                  <a:cs typeface="Arial" charset="0"/>
                </a:rPr>
                <a:t>PI3k </a:t>
              </a:r>
            </a:p>
            <a:p>
              <a:pPr algn="r">
                <a:lnSpc>
                  <a:spcPts val="1040"/>
                </a:lnSpc>
              </a:pPr>
              <a:r>
                <a:rPr kumimoji="0" lang="en-US" altLang="zh-TW" sz="850" b="1" dirty="0" err="1">
                  <a:cs typeface="Arial" charset="0"/>
                </a:rPr>
                <a:t>Myc</a:t>
              </a:r>
              <a:r>
                <a:rPr kumimoji="0" lang="en-US" altLang="zh-TW" sz="850" b="1" dirty="0">
                  <a:cs typeface="Arial" charset="0"/>
                </a:rPr>
                <a:t> </a:t>
              </a:r>
            </a:p>
            <a:p>
              <a:pPr algn="r">
                <a:lnSpc>
                  <a:spcPts val="1040"/>
                </a:lnSpc>
              </a:pPr>
              <a:r>
                <a:rPr kumimoji="0" lang="en-US" altLang="zh-TW" sz="850" b="1" dirty="0" err="1">
                  <a:cs typeface="Arial" charset="0"/>
                </a:rPr>
                <a:t>Ras</a:t>
              </a:r>
              <a:r>
                <a:rPr kumimoji="0" lang="en-US" altLang="zh-TW" sz="850" b="1" dirty="0">
                  <a:cs typeface="Arial" charset="0"/>
                </a:rPr>
                <a:t> </a:t>
              </a:r>
            </a:p>
            <a:p>
              <a:pPr algn="r">
                <a:lnSpc>
                  <a:spcPts val="1040"/>
                </a:lnSpc>
              </a:pPr>
              <a:r>
                <a:rPr kumimoji="0" lang="en-US" altLang="zh-TW" sz="850" b="1" dirty="0" err="1">
                  <a:cs typeface="Arial" charset="0"/>
                </a:rPr>
                <a:t>IFN</a:t>
              </a:r>
              <a:r>
                <a:rPr kumimoji="0" lang="en-US" altLang="zh-TW" sz="850" b="1" dirty="0" err="1">
                  <a:latin typeface="Symbol" pitchFamily="18" charset="2"/>
                  <a:cs typeface="Arial" charset="0"/>
                </a:rPr>
                <a:t>a</a:t>
              </a:r>
              <a:r>
                <a:rPr kumimoji="0" lang="en-US" altLang="zh-TW" sz="850" b="1" dirty="0">
                  <a:cs typeface="Arial" charset="0"/>
                </a:rPr>
                <a:t> </a:t>
              </a:r>
            </a:p>
            <a:p>
              <a:pPr algn="r">
                <a:lnSpc>
                  <a:spcPts val="1040"/>
                </a:lnSpc>
              </a:pPr>
              <a:r>
                <a:rPr kumimoji="0" lang="en-US" altLang="zh-TW" sz="850" b="1" dirty="0" err="1">
                  <a:cs typeface="Arial" charset="0"/>
                </a:rPr>
                <a:t>IFN</a:t>
              </a:r>
              <a:r>
                <a:rPr kumimoji="0" lang="en-US" altLang="zh-TW" sz="850" b="1" dirty="0" err="1">
                  <a:latin typeface="Symbol" pitchFamily="18" charset="2"/>
                  <a:cs typeface="Arial" charset="0"/>
                </a:rPr>
                <a:t>g</a:t>
              </a:r>
              <a:r>
                <a:rPr kumimoji="0" lang="en-US" altLang="zh-TW" sz="850" b="1" dirty="0">
                  <a:cs typeface="Arial" charset="0"/>
                </a:rPr>
                <a:t> </a:t>
              </a:r>
            </a:p>
            <a:p>
              <a:pPr algn="r">
                <a:lnSpc>
                  <a:spcPts val="1040"/>
                </a:lnSpc>
              </a:pPr>
              <a:r>
                <a:rPr kumimoji="0" lang="en-US" altLang="zh-TW" sz="850" b="1" dirty="0" err="1">
                  <a:cs typeface="Arial" charset="0"/>
                </a:rPr>
                <a:t>Akt</a:t>
              </a:r>
              <a:r>
                <a:rPr kumimoji="0" lang="en-US" altLang="zh-TW" sz="850" b="1" dirty="0">
                  <a:cs typeface="Arial" charset="0"/>
                </a:rPr>
                <a:t> </a:t>
              </a:r>
            </a:p>
            <a:p>
              <a:pPr algn="r">
                <a:lnSpc>
                  <a:spcPts val="1040"/>
                </a:lnSpc>
              </a:pPr>
              <a:r>
                <a:rPr kumimoji="0" lang="en-US" altLang="zh-TW" sz="850" b="1" dirty="0">
                  <a:cs typeface="Arial" charset="0"/>
                </a:rPr>
                <a:t>p63 </a:t>
              </a:r>
            </a:p>
            <a:p>
              <a:pPr algn="r">
                <a:lnSpc>
                  <a:spcPts val="1040"/>
                </a:lnSpc>
              </a:pPr>
              <a:r>
                <a:rPr kumimoji="0" lang="en-US" altLang="zh-TW" sz="850" b="1" dirty="0" err="1">
                  <a:cs typeface="Arial" charset="0"/>
                </a:rPr>
                <a:t>Src</a:t>
              </a:r>
              <a:r>
                <a:rPr kumimoji="0" lang="en-US" altLang="zh-TW" sz="850" b="1" dirty="0">
                  <a:cs typeface="Arial" charset="0"/>
                </a:rPr>
                <a:t> </a:t>
              </a:r>
            </a:p>
            <a:p>
              <a:pPr algn="r">
                <a:lnSpc>
                  <a:spcPts val="1040"/>
                </a:lnSpc>
              </a:pPr>
              <a:r>
                <a:rPr kumimoji="0" lang="en-US" altLang="zh-TW" sz="850" b="1" dirty="0">
                  <a:cs typeface="Arial" charset="0"/>
                </a:rPr>
                <a:t>HER2</a:t>
              </a:r>
            </a:p>
            <a:p>
              <a:pPr algn="r">
                <a:lnSpc>
                  <a:spcPts val="1040"/>
                </a:lnSpc>
              </a:pPr>
              <a:r>
                <a:rPr kumimoji="0" lang="en-US" altLang="zh-TW" sz="850" b="1" dirty="0">
                  <a:cs typeface="Arial" charset="0"/>
                </a:rPr>
                <a:t>EGFR</a:t>
              </a:r>
            </a:p>
            <a:p>
              <a:pPr algn="r">
                <a:lnSpc>
                  <a:spcPts val="1040"/>
                </a:lnSpc>
              </a:pPr>
              <a:r>
                <a:rPr kumimoji="0" lang="en-US" altLang="zh-TW" sz="850" b="1" dirty="0" err="1">
                  <a:cs typeface="Arial" charset="0"/>
                </a:rPr>
                <a:t>TGF</a:t>
              </a:r>
              <a:r>
                <a:rPr kumimoji="0" lang="en-US" altLang="zh-TW" sz="850" b="1" dirty="0" err="1">
                  <a:latin typeface="Symbol" pitchFamily="18" charset="2"/>
                  <a:cs typeface="Arial" charset="0"/>
                </a:rPr>
                <a:t>b</a:t>
              </a:r>
              <a:r>
                <a:rPr kumimoji="0" lang="en-US" altLang="zh-TW" sz="850" b="1" dirty="0">
                  <a:latin typeface="Symbol" pitchFamily="18" charset="2"/>
                  <a:cs typeface="Arial" charset="0"/>
                </a:rPr>
                <a:t> </a:t>
              </a:r>
            </a:p>
            <a:p>
              <a:pPr algn="r">
                <a:lnSpc>
                  <a:spcPts val="1040"/>
                </a:lnSpc>
              </a:pPr>
              <a:r>
                <a:rPr kumimoji="0" lang="en-US" altLang="zh-TW" sz="850" b="1" dirty="0">
                  <a:cs typeface="Arial" charset="0"/>
                </a:rPr>
                <a:t>STAT3 </a:t>
              </a:r>
            </a:p>
            <a:p>
              <a:pPr algn="r">
                <a:lnSpc>
                  <a:spcPts val="1040"/>
                </a:lnSpc>
              </a:pPr>
              <a:r>
                <a:rPr kumimoji="0" lang="en-US" altLang="zh-TW" sz="850" b="1" dirty="0" err="1">
                  <a:cs typeface="Arial" charset="0"/>
                </a:rPr>
                <a:t>TNF</a:t>
              </a:r>
              <a:r>
                <a:rPr kumimoji="0" lang="en-US" altLang="zh-TW" sz="850" b="1" dirty="0" err="1">
                  <a:latin typeface="Symbol" pitchFamily="18" charset="2"/>
                  <a:cs typeface="Arial" charset="0"/>
                </a:rPr>
                <a:t>a</a:t>
              </a:r>
              <a:endParaRPr kumimoji="0" lang="en-US" altLang="zh-TW" sz="850" b="1" dirty="0">
                <a:latin typeface="Symbol" pitchFamily="18" charset="2"/>
                <a:cs typeface="Arial" charset="0"/>
              </a:endParaRPr>
            </a:p>
            <a:p>
              <a:pPr algn="r">
                <a:lnSpc>
                  <a:spcPts val="1040"/>
                </a:lnSpc>
              </a:pPr>
              <a:r>
                <a:rPr kumimoji="0" lang="en-US" altLang="zh-TW" sz="850" b="1" dirty="0">
                  <a:solidFill>
                    <a:srgbClr val="C00000"/>
                  </a:solidFill>
                  <a:cs typeface="Arial" charset="0"/>
                </a:rPr>
                <a:t>Acidosis</a:t>
              </a:r>
            </a:p>
            <a:p>
              <a:pPr algn="r">
                <a:lnSpc>
                  <a:spcPts val="1040"/>
                </a:lnSpc>
              </a:pPr>
              <a:r>
                <a:rPr kumimoji="0" lang="en-US" altLang="zh-TW" sz="850" b="1" dirty="0" err="1">
                  <a:solidFill>
                    <a:srgbClr val="C00000"/>
                  </a:solidFill>
                  <a:cs typeface="Arial" charset="0"/>
                </a:rPr>
                <a:t>Gluc.Dep</a:t>
              </a:r>
              <a:r>
                <a:rPr kumimoji="0" lang="en-US" altLang="zh-TW" sz="850" b="1" dirty="0">
                  <a:solidFill>
                    <a:srgbClr val="C00000"/>
                  </a:solidFill>
                  <a:cs typeface="Arial" charset="0"/>
                </a:rPr>
                <a:t>.</a:t>
              </a:r>
            </a:p>
            <a:p>
              <a:pPr algn="r">
                <a:lnSpc>
                  <a:spcPts val="1040"/>
                </a:lnSpc>
              </a:pPr>
              <a:r>
                <a:rPr kumimoji="0" lang="en-US" altLang="zh-TW" sz="850" b="1" dirty="0" err="1">
                  <a:solidFill>
                    <a:srgbClr val="C00000"/>
                  </a:solidFill>
                  <a:cs typeface="Arial" charset="0"/>
                </a:rPr>
                <a:t>LacAcad</a:t>
              </a:r>
              <a:endParaRPr kumimoji="0" lang="en-US" altLang="zh-TW" sz="850" b="1" dirty="0">
                <a:solidFill>
                  <a:srgbClr val="C00000"/>
                </a:solidFill>
                <a:cs typeface="Arial" charset="0"/>
              </a:endParaRPr>
            </a:p>
            <a:p>
              <a:pPr algn="r">
                <a:lnSpc>
                  <a:spcPts val="1040"/>
                </a:lnSpc>
              </a:pPr>
              <a:r>
                <a:rPr kumimoji="0" lang="en-US" altLang="zh-TW" sz="850" b="1" dirty="0">
                  <a:solidFill>
                    <a:srgbClr val="C00000"/>
                  </a:solidFill>
                  <a:cs typeface="Arial" charset="0"/>
                </a:rPr>
                <a:t>Hypoxia</a:t>
              </a:r>
            </a:p>
          </p:txBody>
        </p:sp>
        <p:sp>
          <p:nvSpPr>
            <p:cNvPr id="7" name="TextBox 92"/>
            <p:cNvSpPr txBox="1">
              <a:spLocks noChangeArrowheads="1"/>
            </p:cNvSpPr>
            <p:nvPr/>
          </p:nvSpPr>
          <p:spPr bwMode="auto">
            <a:xfrm>
              <a:off x="611187" y="4249738"/>
              <a:ext cx="790575" cy="246062"/>
            </a:xfrm>
            <a:prstGeom prst="rect">
              <a:avLst/>
            </a:prstGeom>
            <a:noFill/>
            <a:ln w="9525">
              <a:noFill/>
              <a:miter lim="800000"/>
              <a:headEnd/>
              <a:tailEnd/>
            </a:ln>
          </p:spPr>
          <p:txBody>
            <a:bodyPr wrap="none">
              <a:spAutoFit/>
            </a:bodyPr>
            <a:lstStyle/>
            <a:p>
              <a:r>
                <a:rPr kumimoji="0" lang="en-US" altLang="zh-TW" sz="1000" b="1">
                  <a:latin typeface="Calibri" pitchFamily="34" charset="0"/>
                </a:rPr>
                <a:t>Subgroup</a:t>
              </a:r>
            </a:p>
          </p:txBody>
        </p:sp>
        <p:sp>
          <p:nvSpPr>
            <p:cNvPr id="8" name="TextBox 93"/>
            <p:cNvSpPr txBox="1">
              <a:spLocks noChangeArrowheads="1"/>
            </p:cNvSpPr>
            <p:nvPr/>
          </p:nvSpPr>
          <p:spPr bwMode="auto">
            <a:xfrm>
              <a:off x="1571625" y="1447800"/>
              <a:ext cx="593725"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Basal</a:t>
              </a:r>
            </a:p>
          </p:txBody>
        </p:sp>
        <p:cxnSp>
          <p:nvCxnSpPr>
            <p:cNvPr id="9" name="Straight Connector 29"/>
            <p:cNvCxnSpPr/>
            <p:nvPr/>
          </p:nvCxnSpPr>
          <p:spPr>
            <a:xfrm>
              <a:off x="1244600" y="1724422"/>
              <a:ext cx="10048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30"/>
            <p:cNvCxnSpPr/>
            <p:nvPr/>
          </p:nvCxnSpPr>
          <p:spPr>
            <a:xfrm>
              <a:off x="8067675" y="1711404"/>
              <a:ext cx="2730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31"/>
            <p:cNvCxnSpPr/>
            <p:nvPr/>
          </p:nvCxnSpPr>
          <p:spPr>
            <a:xfrm>
              <a:off x="6034088" y="1711404"/>
              <a:ext cx="1828800"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2" name="Straight Connector 32"/>
            <p:cNvCxnSpPr/>
            <p:nvPr/>
          </p:nvCxnSpPr>
          <p:spPr>
            <a:xfrm>
              <a:off x="2533650" y="1711404"/>
              <a:ext cx="639763" cy="0"/>
            </a:xfrm>
            <a:prstGeom prst="line">
              <a:avLst/>
            </a:prstGeom>
            <a:ln w="38100">
              <a:solidFill>
                <a:srgbClr val="FF7C80"/>
              </a:solidFill>
            </a:ln>
          </p:spPr>
          <p:style>
            <a:lnRef idx="1">
              <a:schemeClr val="accent1"/>
            </a:lnRef>
            <a:fillRef idx="0">
              <a:schemeClr val="accent1"/>
            </a:fillRef>
            <a:effectRef idx="0">
              <a:schemeClr val="accent1"/>
            </a:effectRef>
            <a:fontRef idx="minor">
              <a:schemeClr val="tx1"/>
            </a:fontRef>
          </p:style>
        </p:cxnSp>
        <p:cxnSp>
          <p:nvCxnSpPr>
            <p:cNvPr id="13" name="Straight Connector 33"/>
            <p:cNvCxnSpPr/>
            <p:nvPr/>
          </p:nvCxnSpPr>
          <p:spPr>
            <a:xfrm>
              <a:off x="3473450" y="1711404"/>
              <a:ext cx="641350" cy="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4" name="Straight Connector 34"/>
            <p:cNvCxnSpPr/>
            <p:nvPr/>
          </p:nvCxnSpPr>
          <p:spPr>
            <a:xfrm>
              <a:off x="4360863" y="1711404"/>
              <a:ext cx="13716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TextBox 103"/>
            <p:cNvSpPr txBox="1">
              <a:spLocks noChangeArrowheads="1"/>
            </p:cNvSpPr>
            <p:nvPr/>
          </p:nvSpPr>
          <p:spPr bwMode="auto">
            <a:xfrm>
              <a:off x="2579688" y="1455738"/>
              <a:ext cx="620712" cy="276225"/>
            </a:xfrm>
            <a:prstGeom prst="rect">
              <a:avLst/>
            </a:prstGeom>
            <a:noFill/>
            <a:ln w="9525">
              <a:noFill/>
              <a:miter lim="800000"/>
              <a:headEnd/>
              <a:tailEnd/>
            </a:ln>
          </p:spPr>
          <p:txBody>
            <a:bodyPr wrap="none">
              <a:spAutoFit/>
            </a:bodyPr>
            <a:lstStyle/>
            <a:p>
              <a:r>
                <a:rPr kumimoji="0" lang="en-US" altLang="zh-TW" sz="1200" b="1" dirty="0">
                  <a:latin typeface="Calibri" pitchFamily="34" charset="0"/>
                </a:rPr>
                <a:t>Erbb2</a:t>
              </a:r>
            </a:p>
          </p:txBody>
        </p:sp>
        <p:sp>
          <p:nvSpPr>
            <p:cNvPr id="16" name="TextBox 105"/>
            <p:cNvSpPr txBox="1">
              <a:spLocks noChangeArrowheads="1"/>
            </p:cNvSpPr>
            <p:nvPr/>
          </p:nvSpPr>
          <p:spPr bwMode="auto">
            <a:xfrm>
              <a:off x="4711700" y="1455738"/>
              <a:ext cx="774700"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LumA/B</a:t>
              </a:r>
            </a:p>
          </p:txBody>
        </p:sp>
        <p:sp>
          <p:nvSpPr>
            <p:cNvPr id="17" name="TextBox 106"/>
            <p:cNvSpPr txBox="1">
              <a:spLocks noChangeArrowheads="1"/>
            </p:cNvSpPr>
            <p:nvPr/>
          </p:nvSpPr>
          <p:spPr bwMode="auto">
            <a:xfrm>
              <a:off x="6694488" y="1455738"/>
              <a:ext cx="620712"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LumB</a:t>
              </a:r>
            </a:p>
          </p:txBody>
        </p:sp>
        <p:sp>
          <p:nvSpPr>
            <p:cNvPr id="18" name="TextBox 108"/>
            <p:cNvSpPr txBox="1">
              <a:spLocks noChangeArrowheads="1"/>
            </p:cNvSpPr>
            <p:nvPr/>
          </p:nvSpPr>
          <p:spPr bwMode="auto">
            <a:xfrm>
              <a:off x="1322387" y="4219575"/>
              <a:ext cx="269875"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2</a:t>
              </a:r>
            </a:p>
          </p:txBody>
        </p:sp>
        <p:sp>
          <p:nvSpPr>
            <p:cNvPr id="19" name="TextBox 109"/>
            <p:cNvSpPr txBox="1">
              <a:spLocks noChangeArrowheads="1"/>
            </p:cNvSpPr>
            <p:nvPr/>
          </p:nvSpPr>
          <p:spPr bwMode="auto">
            <a:xfrm>
              <a:off x="1655762" y="4219575"/>
              <a:ext cx="269875"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5</a:t>
              </a:r>
            </a:p>
          </p:txBody>
        </p:sp>
        <p:sp>
          <p:nvSpPr>
            <p:cNvPr id="20" name="TextBox 110"/>
            <p:cNvSpPr txBox="1">
              <a:spLocks noChangeArrowheads="1"/>
            </p:cNvSpPr>
            <p:nvPr/>
          </p:nvSpPr>
          <p:spPr bwMode="auto">
            <a:xfrm>
              <a:off x="2016125" y="4219575"/>
              <a:ext cx="269875"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8</a:t>
              </a:r>
            </a:p>
          </p:txBody>
        </p:sp>
        <p:sp>
          <p:nvSpPr>
            <p:cNvPr id="21" name="TextBox 111"/>
            <p:cNvSpPr txBox="1">
              <a:spLocks noChangeArrowheads="1"/>
            </p:cNvSpPr>
            <p:nvPr/>
          </p:nvSpPr>
          <p:spPr bwMode="auto">
            <a:xfrm>
              <a:off x="8077200" y="4219575"/>
              <a:ext cx="354012"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14</a:t>
              </a:r>
            </a:p>
          </p:txBody>
        </p:sp>
        <p:sp>
          <p:nvSpPr>
            <p:cNvPr id="22" name="TextBox 112"/>
            <p:cNvSpPr txBox="1">
              <a:spLocks noChangeArrowheads="1"/>
            </p:cNvSpPr>
            <p:nvPr/>
          </p:nvSpPr>
          <p:spPr bwMode="auto">
            <a:xfrm>
              <a:off x="7543800" y="4219575"/>
              <a:ext cx="354012"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16</a:t>
              </a:r>
            </a:p>
          </p:txBody>
        </p:sp>
        <p:sp>
          <p:nvSpPr>
            <p:cNvPr id="23" name="TextBox 113"/>
            <p:cNvSpPr txBox="1">
              <a:spLocks noChangeArrowheads="1"/>
            </p:cNvSpPr>
            <p:nvPr/>
          </p:nvSpPr>
          <p:spPr bwMode="auto">
            <a:xfrm>
              <a:off x="7162800" y="4219575"/>
              <a:ext cx="269875"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9</a:t>
              </a:r>
            </a:p>
          </p:txBody>
        </p:sp>
        <p:sp>
          <p:nvSpPr>
            <p:cNvPr id="24" name="TextBox 114"/>
            <p:cNvSpPr txBox="1">
              <a:spLocks noChangeArrowheads="1"/>
            </p:cNvSpPr>
            <p:nvPr/>
          </p:nvSpPr>
          <p:spPr bwMode="auto">
            <a:xfrm>
              <a:off x="6816725" y="4219575"/>
              <a:ext cx="269875"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6</a:t>
              </a:r>
            </a:p>
          </p:txBody>
        </p:sp>
        <p:sp>
          <p:nvSpPr>
            <p:cNvPr id="25" name="TextBox 115"/>
            <p:cNvSpPr txBox="1">
              <a:spLocks noChangeArrowheads="1"/>
            </p:cNvSpPr>
            <p:nvPr/>
          </p:nvSpPr>
          <p:spPr bwMode="auto">
            <a:xfrm>
              <a:off x="6400800" y="4219575"/>
              <a:ext cx="269875"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4</a:t>
              </a:r>
            </a:p>
          </p:txBody>
        </p:sp>
        <p:sp>
          <p:nvSpPr>
            <p:cNvPr id="26" name="TextBox 116"/>
            <p:cNvSpPr txBox="1">
              <a:spLocks noChangeArrowheads="1"/>
            </p:cNvSpPr>
            <p:nvPr/>
          </p:nvSpPr>
          <p:spPr bwMode="auto">
            <a:xfrm>
              <a:off x="6054725" y="4219575"/>
              <a:ext cx="269875"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3</a:t>
              </a:r>
            </a:p>
          </p:txBody>
        </p:sp>
        <p:sp>
          <p:nvSpPr>
            <p:cNvPr id="27" name="TextBox 117"/>
            <p:cNvSpPr txBox="1">
              <a:spLocks noChangeArrowheads="1"/>
            </p:cNvSpPr>
            <p:nvPr/>
          </p:nvSpPr>
          <p:spPr bwMode="auto">
            <a:xfrm>
              <a:off x="5486400" y="4219575"/>
              <a:ext cx="354012"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15</a:t>
              </a:r>
            </a:p>
          </p:txBody>
        </p:sp>
        <p:sp>
          <p:nvSpPr>
            <p:cNvPr id="28" name="TextBox 118"/>
            <p:cNvSpPr txBox="1">
              <a:spLocks noChangeArrowheads="1"/>
            </p:cNvSpPr>
            <p:nvPr/>
          </p:nvSpPr>
          <p:spPr bwMode="auto">
            <a:xfrm>
              <a:off x="5056188" y="4219575"/>
              <a:ext cx="354012"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13</a:t>
              </a:r>
            </a:p>
          </p:txBody>
        </p:sp>
        <p:sp>
          <p:nvSpPr>
            <p:cNvPr id="29" name="TextBox 119"/>
            <p:cNvSpPr txBox="1">
              <a:spLocks noChangeArrowheads="1"/>
            </p:cNvSpPr>
            <p:nvPr/>
          </p:nvSpPr>
          <p:spPr bwMode="auto">
            <a:xfrm>
              <a:off x="4724400" y="4219575"/>
              <a:ext cx="354012"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12</a:t>
              </a:r>
            </a:p>
          </p:txBody>
        </p:sp>
        <p:sp>
          <p:nvSpPr>
            <p:cNvPr id="30" name="TextBox 120"/>
            <p:cNvSpPr txBox="1">
              <a:spLocks noChangeArrowheads="1"/>
            </p:cNvSpPr>
            <p:nvPr/>
          </p:nvSpPr>
          <p:spPr bwMode="auto">
            <a:xfrm>
              <a:off x="4378325" y="4219575"/>
              <a:ext cx="269875"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1</a:t>
              </a:r>
            </a:p>
          </p:txBody>
        </p:sp>
        <p:sp>
          <p:nvSpPr>
            <p:cNvPr id="31" name="TextBox 121"/>
            <p:cNvSpPr txBox="1">
              <a:spLocks noChangeArrowheads="1"/>
            </p:cNvSpPr>
            <p:nvPr/>
          </p:nvSpPr>
          <p:spPr bwMode="auto">
            <a:xfrm>
              <a:off x="3810000" y="4219575"/>
              <a:ext cx="354012"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17</a:t>
              </a:r>
            </a:p>
          </p:txBody>
        </p:sp>
        <p:sp>
          <p:nvSpPr>
            <p:cNvPr id="32" name="TextBox 122"/>
            <p:cNvSpPr txBox="1">
              <a:spLocks noChangeArrowheads="1"/>
            </p:cNvSpPr>
            <p:nvPr/>
          </p:nvSpPr>
          <p:spPr bwMode="auto">
            <a:xfrm>
              <a:off x="3429000" y="4219575"/>
              <a:ext cx="346075"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11</a:t>
              </a:r>
            </a:p>
          </p:txBody>
        </p:sp>
        <p:sp>
          <p:nvSpPr>
            <p:cNvPr id="33" name="TextBox 123"/>
            <p:cNvSpPr txBox="1">
              <a:spLocks noChangeArrowheads="1"/>
            </p:cNvSpPr>
            <p:nvPr/>
          </p:nvSpPr>
          <p:spPr bwMode="auto">
            <a:xfrm>
              <a:off x="2895600" y="4219575"/>
              <a:ext cx="354012"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10</a:t>
              </a:r>
            </a:p>
          </p:txBody>
        </p:sp>
        <p:sp>
          <p:nvSpPr>
            <p:cNvPr id="34" name="TextBox 124"/>
            <p:cNvSpPr txBox="1">
              <a:spLocks noChangeArrowheads="1"/>
            </p:cNvSpPr>
            <p:nvPr/>
          </p:nvSpPr>
          <p:spPr bwMode="auto">
            <a:xfrm>
              <a:off x="2549525" y="4219575"/>
              <a:ext cx="269875" cy="276225"/>
            </a:xfrm>
            <a:prstGeom prst="rect">
              <a:avLst/>
            </a:prstGeom>
            <a:noFill/>
            <a:ln w="9525">
              <a:noFill/>
              <a:miter lim="800000"/>
              <a:headEnd/>
              <a:tailEnd/>
            </a:ln>
          </p:spPr>
          <p:txBody>
            <a:bodyPr wrap="none">
              <a:spAutoFit/>
            </a:bodyPr>
            <a:lstStyle/>
            <a:p>
              <a:r>
                <a:rPr kumimoji="0" lang="en-US" altLang="zh-TW" sz="1200" b="1">
                  <a:latin typeface="Calibri" pitchFamily="34" charset="0"/>
                </a:rPr>
                <a:t>7</a:t>
              </a:r>
            </a:p>
          </p:txBody>
        </p:sp>
        <p:pic>
          <p:nvPicPr>
            <p:cNvPr id="35" name="Picture 2"/>
            <p:cNvPicPr>
              <a:picLocks noChangeArrowheads="1"/>
            </p:cNvPicPr>
            <p:nvPr/>
          </p:nvPicPr>
          <p:blipFill>
            <a:blip r:embed="rId4" cstate="print"/>
            <a:srcRect/>
            <a:stretch>
              <a:fillRect/>
            </a:stretch>
          </p:blipFill>
          <p:spPr bwMode="auto">
            <a:xfrm>
              <a:off x="1143000" y="1645920"/>
              <a:ext cx="457200" cy="2926080"/>
            </a:xfrm>
            <a:prstGeom prst="rect">
              <a:avLst/>
            </a:prstGeom>
            <a:noFill/>
            <a:ln w="9525">
              <a:noFill/>
              <a:miter lim="800000"/>
              <a:headEnd/>
              <a:tailEnd/>
            </a:ln>
          </p:spPr>
        </p:pic>
        <p:pic>
          <p:nvPicPr>
            <p:cNvPr id="36" name="Picture 3"/>
            <p:cNvPicPr>
              <a:picLocks noChangeArrowheads="1"/>
            </p:cNvPicPr>
            <p:nvPr/>
          </p:nvPicPr>
          <p:blipFill>
            <a:blip r:embed="rId5" cstate="print"/>
            <a:srcRect/>
            <a:stretch>
              <a:fillRect/>
            </a:stretch>
          </p:blipFill>
          <p:spPr bwMode="auto">
            <a:xfrm>
              <a:off x="1545336" y="1645920"/>
              <a:ext cx="457200" cy="2926080"/>
            </a:xfrm>
            <a:prstGeom prst="rect">
              <a:avLst/>
            </a:prstGeom>
            <a:noFill/>
            <a:ln w="9525">
              <a:noFill/>
              <a:miter lim="800000"/>
              <a:headEnd/>
              <a:tailEnd/>
            </a:ln>
          </p:spPr>
        </p:pic>
        <p:pic>
          <p:nvPicPr>
            <p:cNvPr id="37" name="Picture 4"/>
            <p:cNvPicPr>
              <a:picLocks noChangeArrowheads="1"/>
            </p:cNvPicPr>
            <p:nvPr/>
          </p:nvPicPr>
          <p:blipFill>
            <a:blip r:embed="rId6" cstate="print"/>
            <a:srcRect/>
            <a:stretch>
              <a:fillRect/>
            </a:stretch>
          </p:blipFill>
          <p:spPr bwMode="auto">
            <a:xfrm>
              <a:off x="1938528" y="1645920"/>
              <a:ext cx="457200" cy="2926080"/>
            </a:xfrm>
            <a:prstGeom prst="rect">
              <a:avLst/>
            </a:prstGeom>
            <a:noFill/>
            <a:ln w="9525">
              <a:noFill/>
              <a:miter lim="800000"/>
              <a:headEnd/>
              <a:tailEnd/>
            </a:ln>
          </p:spPr>
        </p:pic>
        <p:pic>
          <p:nvPicPr>
            <p:cNvPr id="38" name="Picture 5"/>
            <p:cNvPicPr>
              <a:picLocks noChangeArrowheads="1"/>
            </p:cNvPicPr>
            <p:nvPr/>
          </p:nvPicPr>
          <p:blipFill>
            <a:blip r:embed="rId7" cstate="print"/>
            <a:srcRect/>
            <a:stretch>
              <a:fillRect/>
            </a:stretch>
          </p:blipFill>
          <p:spPr bwMode="auto">
            <a:xfrm>
              <a:off x="2438400" y="1645920"/>
              <a:ext cx="457200" cy="2926080"/>
            </a:xfrm>
            <a:prstGeom prst="rect">
              <a:avLst/>
            </a:prstGeom>
            <a:noFill/>
            <a:ln w="9525">
              <a:noFill/>
              <a:miter lim="800000"/>
              <a:headEnd/>
              <a:tailEnd/>
            </a:ln>
          </p:spPr>
        </p:pic>
        <p:pic>
          <p:nvPicPr>
            <p:cNvPr id="39" name="Picture 6"/>
            <p:cNvPicPr>
              <a:picLocks noChangeArrowheads="1"/>
            </p:cNvPicPr>
            <p:nvPr/>
          </p:nvPicPr>
          <p:blipFill>
            <a:blip r:embed="rId8" cstate="print"/>
            <a:srcRect/>
            <a:stretch>
              <a:fillRect/>
            </a:stretch>
          </p:blipFill>
          <p:spPr bwMode="auto">
            <a:xfrm>
              <a:off x="2819400" y="1645920"/>
              <a:ext cx="457200" cy="2926080"/>
            </a:xfrm>
            <a:prstGeom prst="rect">
              <a:avLst/>
            </a:prstGeom>
            <a:noFill/>
            <a:ln w="9525">
              <a:noFill/>
              <a:miter lim="800000"/>
              <a:headEnd/>
              <a:tailEnd/>
            </a:ln>
          </p:spPr>
        </p:pic>
        <p:pic>
          <p:nvPicPr>
            <p:cNvPr id="40" name="Picture 7"/>
            <p:cNvPicPr>
              <a:picLocks noChangeArrowheads="1"/>
            </p:cNvPicPr>
            <p:nvPr/>
          </p:nvPicPr>
          <p:blipFill>
            <a:blip r:embed="rId9" cstate="print"/>
            <a:srcRect/>
            <a:stretch>
              <a:fillRect/>
            </a:stretch>
          </p:blipFill>
          <p:spPr bwMode="auto">
            <a:xfrm>
              <a:off x="3352800" y="1645920"/>
              <a:ext cx="457200" cy="2926080"/>
            </a:xfrm>
            <a:prstGeom prst="rect">
              <a:avLst/>
            </a:prstGeom>
            <a:noFill/>
            <a:ln w="9525">
              <a:noFill/>
              <a:miter lim="800000"/>
              <a:headEnd/>
              <a:tailEnd/>
            </a:ln>
          </p:spPr>
        </p:pic>
        <p:pic>
          <p:nvPicPr>
            <p:cNvPr id="41" name="Picture 8"/>
            <p:cNvPicPr>
              <a:picLocks noChangeArrowheads="1"/>
            </p:cNvPicPr>
            <p:nvPr/>
          </p:nvPicPr>
          <p:blipFill>
            <a:blip r:embed="rId10" cstate="print"/>
            <a:srcRect/>
            <a:stretch>
              <a:fillRect/>
            </a:stretch>
          </p:blipFill>
          <p:spPr bwMode="auto">
            <a:xfrm>
              <a:off x="3733800" y="1645920"/>
              <a:ext cx="457200" cy="2926080"/>
            </a:xfrm>
            <a:prstGeom prst="rect">
              <a:avLst/>
            </a:prstGeom>
            <a:noFill/>
            <a:ln w="9525">
              <a:noFill/>
              <a:miter lim="800000"/>
              <a:headEnd/>
              <a:tailEnd/>
            </a:ln>
          </p:spPr>
        </p:pic>
        <p:pic>
          <p:nvPicPr>
            <p:cNvPr id="42" name="Picture 9"/>
            <p:cNvPicPr>
              <a:picLocks noChangeArrowheads="1"/>
            </p:cNvPicPr>
            <p:nvPr/>
          </p:nvPicPr>
          <p:blipFill>
            <a:blip r:embed="rId11" cstate="print"/>
            <a:srcRect/>
            <a:stretch>
              <a:fillRect/>
            </a:stretch>
          </p:blipFill>
          <p:spPr bwMode="auto">
            <a:xfrm>
              <a:off x="4267200" y="1645920"/>
              <a:ext cx="457200" cy="2926080"/>
            </a:xfrm>
            <a:prstGeom prst="rect">
              <a:avLst/>
            </a:prstGeom>
            <a:noFill/>
            <a:ln w="9525">
              <a:noFill/>
              <a:miter lim="800000"/>
              <a:headEnd/>
              <a:tailEnd/>
            </a:ln>
          </p:spPr>
        </p:pic>
        <p:pic>
          <p:nvPicPr>
            <p:cNvPr id="43" name="Picture 10"/>
            <p:cNvPicPr>
              <a:picLocks noChangeArrowheads="1"/>
            </p:cNvPicPr>
            <p:nvPr/>
          </p:nvPicPr>
          <p:blipFill>
            <a:blip r:embed="rId12" cstate="print"/>
            <a:srcRect/>
            <a:stretch>
              <a:fillRect/>
            </a:stretch>
          </p:blipFill>
          <p:spPr bwMode="auto">
            <a:xfrm>
              <a:off x="4648200" y="1645920"/>
              <a:ext cx="457200" cy="2926080"/>
            </a:xfrm>
            <a:prstGeom prst="rect">
              <a:avLst/>
            </a:prstGeom>
            <a:noFill/>
            <a:ln w="9525">
              <a:noFill/>
              <a:miter lim="800000"/>
              <a:headEnd/>
              <a:tailEnd/>
            </a:ln>
          </p:spPr>
        </p:pic>
        <p:pic>
          <p:nvPicPr>
            <p:cNvPr id="44" name="Picture 11"/>
            <p:cNvPicPr>
              <a:picLocks noChangeArrowheads="1"/>
            </p:cNvPicPr>
            <p:nvPr/>
          </p:nvPicPr>
          <p:blipFill>
            <a:blip r:embed="rId13" cstate="print"/>
            <a:srcRect/>
            <a:stretch>
              <a:fillRect/>
            </a:stretch>
          </p:blipFill>
          <p:spPr bwMode="auto">
            <a:xfrm>
              <a:off x="5029200" y="1645920"/>
              <a:ext cx="457200" cy="2926080"/>
            </a:xfrm>
            <a:prstGeom prst="rect">
              <a:avLst/>
            </a:prstGeom>
            <a:noFill/>
            <a:ln w="9525">
              <a:noFill/>
              <a:miter lim="800000"/>
              <a:headEnd/>
              <a:tailEnd/>
            </a:ln>
          </p:spPr>
        </p:pic>
        <p:pic>
          <p:nvPicPr>
            <p:cNvPr id="45" name="Picture 12"/>
            <p:cNvPicPr>
              <a:picLocks noChangeArrowheads="1"/>
            </p:cNvPicPr>
            <p:nvPr/>
          </p:nvPicPr>
          <p:blipFill>
            <a:blip r:embed="rId14" cstate="print"/>
            <a:srcRect/>
            <a:stretch>
              <a:fillRect/>
            </a:stretch>
          </p:blipFill>
          <p:spPr bwMode="auto">
            <a:xfrm>
              <a:off x="5410200" y="1645920"/>
              <a:ext cx="457200" cy="2926080"/>
            </a:xfrm>
            <a:prstGeom prst="rect">
              <a:avLst/>
            </a:prstGeom>
            <a:noFill/>
            <a:ln w="9525">
              <a:noFill/>
              <a:miter lim="800000"/>
              <a:headEnd/>
              <a:tailEnd/>
            </a:ln>
          </p:spPr>
        </p:pic>
        <p:pic>
          <p:nvPicPr>
            <p:cNvPr id="46" name="Picture 13"/>
            <p:cNvPicPr>
              <a:picLocks noChangeArrowheads="1"/>
            </p:cNvPicPr>
            <p:nvPr/>
          </p:nvPicPr>
          <p:blipFill>
            <a:blip r:embed="rId15" cstate="print"/>
            <a:srcRect/>
            <a:stretch>
              <a:fillRect/>
            </a:stretch>
          </p:blipFill>
          <p:spPr bwMode="auto">
            <a:xfrm>
              <a:off x="5943600" y="1645920"/>
              <a:ext cx="457200" cy="2926080"/>
            </a:xfrm>
            <a:prstGeom prst="rect">
              <a:avLst/>
            </a:prstGeom>
            <a:noFill/>
            <a:ln w="9525">
              <a:noFill/>
              <a:miter lim="800000"/>
              <a:headEnd/>
              <a:tailEnd/>
            </a:ln>
          </p:spPr>
        </p:pic>
        <p:pic>
          <p:nvPicPr>
            <p:cNvPr id="47" name="Picture 14"/>
            <p:cNvPicPr>
              <a:picLocks noChangeArrowheads="1"/>
            </p:cNvPicPr>
            <p:nvPr/>
          </p:nvPicPr>
          <p:blipFill>
            <a:blip r:embed="rId16" cstate="print"/>
            <a:srcRect/>
            <a:stretch>
              <a:fillRect/>
            </a:stretch>
          </p:blipFill>
          <p:spPr bwMode="auto">
            <a:xfrm>
              <a:off x="6324600" y="1645920"/>
              <a:ext cx="457200" cy="2926080"/>
            </a:xfrm>
            <a:prstGeom prst="rect">
              <a:avLst/>
            </a:prstGeom>
            <a:noFill/>
            <a:ln w="9525">
              <a:noFill/>
              <a:miter lim="800000"/>
              <a:headEnd/>
              <a:tailEnd/>
            </a:ln>
          </p:spPr>
        </p:pic>
        <p:pic>
          <p:nvPicPr>
            <p:cNvPr id="48" name="Picture 15"/>
            <p:cNvPicPr>
              <a:picLocks noChangeArrowheads="1"/>
            </p:cNvPicPr>
            <p:nvPr/>
          </p:nvPicPr>
          <p:blipFill>
            <a:blip r:embed="rId17" cstate="print"/>
            <a:srcRect/>
            <a:stretch>
              <a:fillRect/>
            </a:stretch>
          </p:blipFill>
          <p:spPr bwMode="auto">
            <a:xfrm>
              <a:off x="6705600" y="1645920"/>
              <a:ext cx="457200" cy="2926080"/>
            </a:xfrm>
            <a:prstGeom prst="rect">
              <a:avLst/>
            </a:prstGeom>
            <a:noFill/>
            <a:ln w="9525">
              <a:noFill/>
              <a:miter lim="800000"/>
              <a:headEnd/>
              <a:tailEnd/>
            </a:ln>
          </p:spPr>
        </p:pic>
        <p:pic>
          <p:nvPicPr>
            <p:cNvPr id="49" name="Picture 16"/>
            <p:cNvPicPr>
              <a:picLocks noChangeArrowheads="1"/>
            </p:cNvPicPr>
            <p:nvPr/>
          </p:nvPicPr>
          <p:blipFill>
            <a:blip r:embed="rId18" cstate="print"/>
            <a:srcRect/>
            <a:stretch>
              <a:fillRect/>
            </a:stretch>
          </p:blipFill>
          <p:spPr bwMode="auto">
            <a:xfrm>
              <a:off x="7086600" y="1645920"/>
              <a:ext cx="457200" cy="2926080"/>
            </a:xfrm>
            <a:prstGeom prst="rect">
              <a:avLst/>
            </a:prstGeom>
            <a:noFill/>
            <a:ln w="9525">
              <a:noFill/>
              <a:miter lim="800000"/>
              <a:headEnd/>
              <a:tailEnd/>
            </a:ln>
          </p:spPr>
        </p:pic>
        <p:pic>
          <p:nvPicPr>
            <p:cNvPr id="50" name="Picture 17"/>
            <p:cNvPicPr>
              <a:picLocks noChangeArrowheads="1"/>
            </p:cNvPicPr>
            <p:nvPr/>
          </p:nvPicPr>
          <p:blipFill>
            <a:blip r:embed="rId19" cstate="print"/>
            <a:srcRect/>
            <a:stretch>
              <a:fillRect/>
            </a:stretch>
          </p:blipFill>
          <p:spPr bwMode="auto">
            <a:xfrm>
              <a:off x="7467600" y="1645920"/>
              <a:ext cx="457200" cy="2926080"/>
            </a:xfrm>
            <a:prstGeom prst="rect">
              <a:avLst/>
            </a:prstGeom>
            <a:noFill/>
            <a:ln w="9525">
              <a:noFill/>
              <a:miter lim="800000"/>
              <a:headEnd/>
              <a:tailEnd/>
            </a:ln>
          </p:spPr>
        </p:pic>
        <p:pic>
          <p:nvPicPr>
            <p:cNvPr id="51" name="Picture 18"/>
            <p:cNvPicPr>
              <a:picLocks noChangeArrowheads="1"/>
            </p:cNvPicPr>
            <p:nvPr/>
          </p:nvPicPr>
          <p:blipFill>
            <a:blip r:embed="rId20" cstate="print"/>
            <a:srcRect/>
            <a:stretch>
              <a:fillRect/>
            </a:stretch>
          </p:blipFill>
          <p:spPr bwMode="auto">
            <a:xfrm>
              <a:off x="8001000" y="1645920"/>
              <a:ext cx="457200" cy="2926080"/>
            </a:xfrm>
            <a:prstGeom prst="rect">
              <a:avLst/>
            </a:prstGeom>
            <a:noFill/>
            <a:ln w="9525">
              <a:noFill/>
              <a:miter lim="800000"/>
              <a:headEnd/>
              <a:tailEnd/>
            </a:ln>
          </p:spPr>
        </p:pic>
      </p:grpSp>
      <p:sp>
        <p:nvSpPr>
          <p:cNvPr id="52" name="TextBox 72"/>
          <p:cNvSpPr txBox="1"/>
          <p:nvPr/>
        </p:nvSpPr>
        <p:spPr>
          <a:xfrm>
            <a:off x="2235744" y="1630927"/>
            <a:ext cx="657152" cy="246221"/>
          </a:xfrm>
          <a:prstGeom prst="rect">
            <a:avLst/>
          </a:prstGeom>
          <a:solidFill>
            <a:schemeClr val="bg1"/>
          </a:solidFill>
        </p:spPr>
        <p:txBody>
          <a:bodyPr wrap="square" rtlCol="0">
            <a:spAutoFit/>
          </a:bodyPr>
          <a:lstStyle/>
          <a:p>
            <a:r>
              <a:rPr lang="en-US" altLang="zh-TW" sz="1000" b="1" dirty="0" smtClean="0"/>
              <a:t>Her2</a:t>
            </a:r>
            <a:endParaRPr lang="zh-TW" altLang="en-US" sz="1000" b="1" dirty="0"/>
          </a:p>
        </p:txBody>
      </p:sp>
      <p:sp>
        <p:nvSpPr>
          <p:cNvPr id="55" name="TextBox 5"/>
          <p:cNvSpPr txBox="1"/>
          <p:nvPr/>
        </p:nvSpPr>
        <p:spPr>
          <a:xfrm>
            <a:off x="0" y="0"/>
            <a:ext cx="3672865" cy="461665"/>
          </a:xfrm>
          <a:prstGeom prst="rect">
            <a:avLst/>
          </a:prstGeom>
          <a:noFill/>
        </p:spPr>
        <p:txBody>
          <a:bodyPr wrap="none" rtlCol="0">
            <a:spAutoFit/>
          </a:bodyPr>
          <a:lstStyle/>
          <a:p>
            <a:r>
              <a:rPr lang="en-US" sz="2400" b="1" dirty="0" smtClean="0">
                <a:solidFill>
                  <a:schemeClr val="bg1">
                    <a:lumMod val="50000"/>
                  </a:schemeClr>
                </a:solidFill>
              </a:rPr>
              <a:t>1. Hypoxia &amp; heterogeneity</a:t>
            </a:r>
            <a:endParaRPr lang="en-US" sz="2400" b="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US" dirty="0" smtClean="0"/>
              <a:t>Microenvironments</a:t>
            </a:r>
            <a:endParaRPr lang="en-US" dirty="0"/>
          </a:p>
        </p:txBody>
      </p:sp>
      <p:pic>
        <p:nvPicPr>
          <p:cNvPr id="30722" name="Picture 2"/>
          <p:cNvPicPr>
            <a:picLocks noGrp="1" noChangeAspect="1" noChangeArrowheads="1"/>
          </p:cNvPicPr>
          <p:nvPr>
            <p:ph idx="1"/>
          </p:nvPr>
        </p:nvPicPr>
        <p:blipFill>
          <a:blip r:embed="rId3" cstate="print"/>
          <a:srcRect/>
          <a:stretch>
            <a:fillRect/>
          </a:stretch>
        </p:blipFill>
        <p:spPr bwMode="auto">
          <a:xfrm>
            <a:off x="2627784" y="1700808"/>
            <a:ext cx="6647657" cy="2501558"/>
          </a:xfrm>
          <a:prstGeom prst="rect">
            <a:avLst/>
          </a:prstGeom>
          <a:noFill/>
          <a:ln w="9525">
            <a:noFill/>
            <a:miter lim="800000"/>
            <a:headEnd/>
            <a:tailEnd/>
          </a:ln>
        </p:spPr>
      </p:pic>
      <p:sp>
        <p:nvSpPr>
          <p:cNvPr id="4" name="Rectangle 3"/>
          <p:cNvSpPr/>
          <p:nvPr/>
        </p:nvSpPr>
        <p:spPr>
          <a:xfrm>
            <a:off x="4474655" y="2058150"/>
            <a:ext cx="524815" cy="5196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Rectangle 4"/>
          <p:cNvSpPr/>
          <p:nvPr/>
        </p:nvSpPr>
        <p:spPr>
          <a:xfrm>
            <a:off x="5098977" y="2157601"/>
            <a:ext cx="933004" cy="4041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TextBox 5"/>
          <p:cNvSpPr txBox="1"/>
          <p:nvPr/>
        </p:nvSpPr>
        <p:spPr>
          <a:xfrm>
            <a:off x="467544" y="4725144"/>
            <a:ext cx="3672865" cy="461665"/>
          </a:xfrm>
          <a:prstGeom prst="rect">
            <a:avLst/>
          </a:prstGeom>
          <a:noFill/>
        </p:spPr>
        <p:txBody>
          <a:bodyPr wrap="none" rtlCol="0">
            <a:spAutoFit/>
          </a:bodyPr>
          <a:lstStyle/>
          <a:p>
            <a:r>
              <a:rPr lang="en-US" sz="2400" b="1" dirty="0" smtClean="0"/>
              <a:t>1. Hypoxia &amp; heterogeneity</a:t>
            </a:r>
            <a:endParaRPr lang="en-US" sz="2400" b="1" dirty="0"/>
          </a:p>
        </p:txBody>
      </p:sp>
      <p:sp>
        <p:nvSpPr>
          <p:cNvPr id="7" name="TextBox 6"/>
          <p:cNvSpPr txBox="1"/>
          <p:nvPr/>
        </p:nvSpPr>
        <p:spPr>
          <a:xfrm>
            <a:off x="5029200" y="4725144"/>
            <a:ext cx="3501280" cy="461665"/>
          </a:xfrm>
          <a:prstGeom prst="rect">
            <a:avLst/>
          </a:prstGeom>
          <a:noFill/>
        </p:spPr>
        <p:txBody>
          <a:bodyPr wrap="none" rtlCol="0">
            <a:spAutoFit/>
          </a:bodyPr>
          <a:lstStyle/>
          <a:p>
            <a:r>
              <a:rPr lang="en-US" sz="2400" b="1" dirty="0" smtClean="0"/>
              <a:t>2. Glutamine requirement</a:t>
            </a:r>
            <a:endParaRPr lang="en-US" sz="2400" b="1" dirty="0"/>
          </a:p>
        </p:txBody>
      </p:sp>
      <p:sp>
        <p:nvSpPr>
          <p:cNvPr id="9" name="Rectangle 4"/>
          <p:cNvSpPr/>
          <p:nvPr/>
        </p:nvSpPr>
        <p:spPr>
          <a:xfrm>
            <a:off x="3658817" y="3309729"/>
            <a:ext cx="1588079" cy="49103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5778" name="Picture 2" descr="http://www.imetum.tum.de/typo3temp/pics/Tumor_fig_1_Komponentenmatrix_a43e1bc782.jpg"/>
          <p:cNvPicPr>
            <a:picLocks noChangeAspect="1" noChangeArrowheads="1"/>
          </p:cNvPicPr>
          <p:nvPr/>
        </p:nvPicPr>
        <p:blipFill>
          <a:blip r:embed="rId4" cstate="print"/>
          <a:srcRect/>
          <a:stretch>
            <a:fillRect/>
          </a:stretch>
        </p:blipFill>
        <p:spPr bwMode="auto">
          <a:xfrm>
            <a:off x="0" y="1844824"/>
            <a:ext cx="2857500" cy="2181226"/>
          </a:xfrm>
          <a:prstGeom prst="rect">
            <a:avLst/>
          </a:prstGeom>
          <a:noFill/>
        </p:spPr>
      </p:pic>
      <p:sp>
        <p:nvSpPr>
          <p:cNvPr id="11" name="矩形 10"/>
          <p:cNvSpPr/>
          <p:nvPr/>
        </p:nvSpPr>
        <p:spPr>
          <a:xfrm>
            <a:off x="4860032" y="4653136"/>
            <a:ext cx="3888432" cy="6480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 xmlns:p14="http://schemas.microsoft.com/office/powerpoint/2010/main" val="2778078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13"/>
          <p:cNvGrpSpPr/>
          <p:nvPr/>
        </p:nvGrpSpPr>
        <p:grpSpPr>
          <a:xfrm>
            <a:off x="5292080" y="3861048"/>
            <a:ext cx="3713434" cy="2540658"/>
            <a:chOff x="5292080" y="3861048"/>
            <a:chExt cx="3713434" cy="2540658"/>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49777"/>
            <a:stretch>
              <a:fillRect/>
            </a:stretch>
          </p:blipFill>
          <p:spPr bwMode="auto">
            <a:xfrm>
              <a:off x="5292080" y="3861048"/>
              <a:ext cx="3713434" cy="25406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矩形 12"/>
            <p:cNvSpPr/>
            <p:nvPr/>
          </p:nvSpPr>
          <p:spPr>
            <a:xfrm>
              <a:off x="5364088" y="3861048"/>
              <a:ext cx="14401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36096" y="1340768"/>
            <a:ext cx="3324542" cy="23564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文字方塊 1"/>
          <p:cNvSpPr txBox="1"/>
          <p:nvPr/>
        </p:nvSpPr>
        <p:spPr>
          <a:xfrm>
            <a:off x="107504" y="620688"/>
            <a:ext cx="7802136" cy="461665"/>
          </a:xfrm>
          <a:prstGeom prst="rect">
            <a:avLst/>
          </a:prstGeom>
          <a:noFill/>
        </p:spPr>
        <p:txBody>
          <a:bodyPr wrap="none" rtlCol="0">
            <a:spAutoFit/>
          </a:bodyPr>
          <a:lstStyle/>
          <a:p>
            <a:r>
              <a:rPr lang="en-US" altLang="zh-TW" sz="2400" b="1" dirty="0" smtClean="0">
                <a:latin typeface="+mj-lt"/>
                <a:cs typeface="Arial" pitchFamily="34" charset="0"/>
              </a:rPr>
              <a:t>Basal cells use more glutamine as the energy source.</a:t>
            </a:r>
            <a:endParaRPr lang="zh-TW" altLang="en-US" sz="2400" b="1" dirty="0">
              <a:latin typeface="+mj-lt"/>
              <a:cs typeface="Arial" pitchFamily="34" charset="0"/>
            </a:endParaRPr>
          </a:p>
        </p:txBody>
      </p:sp>
      <p:grpSp>
        <p:nvGrpSpPr>
          <p:cNvPr id="4" name="Group 9"/>
          <p:cNvGrpSpPr>
            <a:grpSpLocks/>
          </p:cNvGrpSpPr>
          <p:nvPr/>
        </p:nvGrpSpPr>
        <p:grpSpPr bwMode="auto">
          <a:xfrm>
            <a:off x="179512" y="1484784"/>
            <a:ext cx="5328592" cy="3312368"/>
            <a:chOff x="1257300" y="1630066"/>
            <a:chExt cx="7072644" cy="4417138"/>
          </a:xfrm>
        </p:grpSpPr>
        <p:pic>
          <p:nvPicPr>
            <p:cNvPr id="6" name="Picture 1"/>
            <p:cNvPicPr>
              <a:picLocks noChangeAspect="1"/>
            </p:cNvPicPr>
            <p:nvPr/>
          </p:nvPicPr>
          <p:blipFill>
            <a:blip r:embed="rId5" cstate="print">
              <a:lum bright="-2000"/>
            </a:blip>
            <a:srcRect/>
            <a:stretch>
              <a:fillRect/>
            </a:stretch>
          </p:blipFill>
          <p:spPr bwMode="auto">
            <a:xfrm>
              <a:off x="1257300" y="1640304"/>
              <a:ext cx="6629400" cy="4406900"/>
            </a:xfrm>
            <a:prstGeom prst="rect">
              <a:avLst/>
            </a:prstGeom>
            <a:solidFill>
              <a:srgbClr val="FFFFFF"/>
            </a:solidFill>
            <a:ln w="9525">
              <a:noFill/>
              <a:miter lim="800000"/>
              <a:headEnd/>
              <a:tailEnd/>
            </a:ln>
          </p:spPr>
        </p:pic>
        <p:sp>
          <p:nvSpPr>
            <p:cNvPr id="7" name="Rectangle 2"/>
            <p:cNvSpPr/>
            <p:nvPr/>
          </p:nvSpPr>
          <p:spPr>
            <a:xfrm>
              <a:off x="2971800" y="1633954"/>
              <a:ext cx="1143000" cy="347246"/>
            </a:xfrm>
            <a:prstGeom prst="rect">
              <a:avLst/>
            </a:prstGeom>
            <a:solidFill>
              <a:schemeClr val="tx1">
                <a:lumMod val="95000"/>
              </a:schemeClr>
            </a:solidFill>
            <a:ln w="38100" cap="flat" cmpd="sng" algn="ctr">
              <a:noFill/>
              <a:prstDash val="solid"/>
              <a:round/>
              <a:headEnd type="none" w="med" len="med"/>
              <a:tailEnd type="none" w="med" len="med"/>
            </a:ln>
            <a:effectLst>
              <a:softEdge rad="12700"/>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
          <p:nvSpPr>
            <p:cNvPr id="8" name="Rectangle 3"/>
            <p:cNvSpPr/>
            <p:nvPr/>
          </p:nvSpPr>
          <p:spPr>
            <a:xfrm>
              <a:off x="6747013" y="4605753"/>
              <a:ext cx="1582931" cy="533400"/>
            </a:xfrm>
            <a:prstGeom prst="rect">
              <a:avLst/>
            </a:prstGeom>
            <a:solidFill>
              <a:srgbClr val="FFFFFF"/>
            </a:solidFill>
            <a:ln w="38100" cap="flat" cmpd="sng" algn="ctr">
              <a:noFill/>
              <a:prstDash val="solid"/>
              <a:round/>
              <a:headEnd type="none" w="med" len="med"/>
              <a:tailEnd type="none" w="med" len="med"/>
            </a:ln>
            <a:effectLst>
              <a:softEdge rad="12700"/>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
          <p:nvSpPr>
            <p:cNvPr id="9" name="TextBox 4"/>
            <p:cNvSpPr txBox="1">
              <a:spLocks noChangeArrowheads="1"/>
            </p:cNvSpPr>
            <p:nvPr/>
          </p:nvSpPr>
          <p:spPr bwMode="auto">
            <a:xfrm>
              <a:off x="1447800" y="5291554"/>
              <a:ext cx="1178784" cy="646331"/>
            </a:xfrm>
            <a:prstGeom prst="rect">
              <a:avLst/>
            </a:prstGeom>
            <a:noFill/>
            <a:ln w="9525">
              <a:noFill/>
              <a:miter lim="800000"/>
              <a:headEnd/>
              <a:tailEnd/>
            </a:ln>
          </p:spPr>
          <p:txBody>
            <a:bodyPr wrap="none">
              <a:spAutoFit/>
            </a:bodyPr>
            <a:lstStyle/>
            <a:p>
              <a:r>
                <a:rPr lang="en-US" sz="3600">
                  <a:solidFill>
                    <a:srgbClr val="FF0000"/>
                  </a:solidFill>
                  <a:latin typeface="Arial Black" pitchFamily="34" charset="0"/>
                </a:rPr>
                <a:t>ATP</a:t>
              </a:r>
            </a:p>
          </p:txBody>
        </p:sp>
        <p:sp>
          <p:nvSpPr>
            <p:cNvPr id="10" name="TextBox 5"/>
            <p:cNvSpPr txBox="1">
              <a:spLocks noChangeArrowheads="1"/>
            </p:cNvSpPr>
            <p:nvPr/>
          </p:nvSpPr>
          <p:spPr bwMode="auto">
            <a:xfrm>
              <a:off x="6678966" y="4681954"/>
              <a:ext cx="1302344" cy="338554"/>
            </a:xfrm>
            <a:prstGeom prst="rect">
              <a:avLst/>
            </a:prstGeom>
            <a:noFill/>
            <a:ln w="9525">
              <a:noFill/>
              <a:miter lim="800000"/>
              <a:headEnd/>
              <a:tailEnd/>
            </a:ln>
          </p:spPr>
          <p:txBody>
            <a:bodyPr wrap="none">
              <a:spAutoFit/>
            </a:bodyPr>
            <a:lstStyle/>
            <a:p>
              <a:r>
                <a:rPr lang="en-US" sz="1600" dirty="0">
                  <a:solidFill>
                    <a:srgbClr val="FF0000"/>
                  </a:solidFill>
                  <a:latin typeface="Arial Black" pitchFamily="34" charset="0"/>
                </a:rPr>
                <a:t>glutamine</a:t>
              </a:r>
            </a:p>
          </p:txBody>
        </p:sp>
        <p:sp>
          <p:nvSpPr>
            <p:cNvPr id="11" name="TextBox 6"/>
            <p:cNvSpPr txBox="1">
              <a:spLocks noChangeArrowheads="1"/>
            </p:cNvSpPr>
            <p:nvPr/>
          </p:nvSpPr>
          <p:spPr bwMode="auto">
            <a:xfrm>
              <a:off x="2971801" y="1630066"/>
              <a:ext cx="1600200" cy="468224"/>
            </a:xfrm>
            <a:prstGeom prst="rect">
              <a:avLst/>
            </a:prstGeom>
            <a:solidFill>
              <a:schemeClr val="bg1"/>
            </a:solidFill>
            <a:ln w="9525">
              <a:noFill/>
              <a:miter lim="800000"/>
              <a:headEnd/>
              <a:tailEnd/>
            </a:ln>
          </p:spPr>
          <p:txBody>
            <a:bodyPr wrap="square">
              <a:spAutoFit/>
            </a:bodyPr>
            <a:lstStyle/>
            <a:p>
              <a:r>
                <a:rPr lang="en-US" sz="1600" dirty="0">
                  <a:solidFill>
                    <a:srgbClr val="FF0000"/>
                  </a:solidFill>
                  <a:latin typeface="Arial Black" pitchFamily="34" charset="0"/>
                </a:rPr>
                <a:t>glucose</a:t>
              </a:r>
            </a:p>
          </p:txBody>
        </p:sp>
      </p:grpSp>
      <p:sp>
        <p:nvSpPr>
          <p:cNvPr id="14" name="TextBox 6"/>
          <p:cNvSpPr txBox="1"/>
          <p:nvPr/>
        </p:nvSpPr>
        <p:spPr>
          <a:xfrm>
            <a:off x="0" y="0"/>
            <a:ext cx="3501280" cy="461665"/>
          </a:xfrm>
          <a:prstGeom prst="rect">
            <a:avLst/>
          </a:prstGeom>
          <a:noFill/>
        </p:spPr>
        <p:txBody>
          <a:bodyPr wrap="none" rtlCol="0">
            <a:spAutoFit/>
          </a:bodyPr>
          <a:lstStyle/>
          <a:p>
            <a:r>
              <a:rPr lang="en-US" sz="2400" b="1" dirty="0" smtClean="0">
                <a:solidFill>
                  <a:schemeClr val="bg1">
                    <a:lumMod val="50000"/>
                  </a:schemeClr>
                </a:solidFill>
              </a:rPr>
              <a:t>2. Glutamine requirement</a:t>
            </a:r>
            <a:endParaRPr lang="en-US" sz="2400" b="1" dirty="0">
              <a:solidFill>
                <a:schemeClr val="bg1">
                  <a:lumMod val="50000"/>
                </a:schemeClr>
              </a:solidFill>
            </a:endParaRPr>
          </a:p>
        </p:txBody>
      </p:sp>
    </p:spTree>
    <p:extLst>
      <p:ext uri="{BB962C8B-B14F-4D97-AF65-F5344CB8AC3E}">
        <p14:creationId xmlns:p14="http://schemas.microsoft.com/office/powerpoint/2010/main" xmlns="" val="1387383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0" y="548680"/>
            <a:ext cx="9144000" cy="830997"/>
          </a:xfrm>
          <a:prstGeom prst="rect">
            <a:avLst/>
          </a:prstGeom>
          <a:noFill/>
        </p:spPr>
        <p:txBody>
          <a:bodyPr wrap="square" rtlCol="0">
            <a:spAutoFit/>
          </a:bodyPr>
          <a:lstStyle/>
          <a:p>
            <a:r>
              <a:rPr lang="en-US" sz="2400" dirty="0" smtClean="0">
                <a:latin typeface="+mj-lt"/>
                <a:cs typeface="Arial" pitchFamily="34" charset="0"/>
              </a:rPr>
              <a:t>Basal breast cells consume more glutamine, and exhibit canonical AAR response during glutamine deprivation </a:t>
            </a:r>
            <a:endParaRPr lang="en-US" sz="2400" dirty="0">
              <a:latin typeface="+mj-lt"/>
              <a:cs typeface="Arial" pitchFamily="34" charset="0"/>
            </a:endParaRPr>
          </a:p>
        </p:txBody>
      </p:sp>
      <p:sp>
        <p:nvSpPr>
          <p:cNvPr id="25" name="TextBox 24"/>
          <p:cNvSpPr txBox="1"/>
          <p:nvPr/>
        </p:nvSpPr>
        <p:spPr>
          <a:xfrm>
            <a:off x="6444208" y="4726885"/>
            <a:ext cx="2313454" cy="646331"/>
          </a:xfrm>
          <a:prstGeom prst="rect">
            <a:avLst/>
          </a:prstGeom>
          <a:noFill/>
        </p:spPr>
        <p:txBody>
          <a:bodyPr wrap="none" rtlCol="0">
            <a:spAutoFit/>
          </a:bodyPr>
          <a:lstStyle/>
          <a:p>
            <a:r>
              <a:rPr lang="en-US" altLang="zh-TW" dirty="0" smtClean="0">
                <a:latin typeface="Arial" pitchFamily="34" charset="0"/>
                <a:cs typeface="Arial" pitchFamily="34" charset="0"/>
              </a:rPr>
              <a:t>MCF7  / MDAMB231</a:t>
            </a:r>
          </a:p>
          <a:p>
            <a:r>
              <a:rPr lang="en-US" altLang="zh-TW" dirty="0" smtClean="0">
                <a:latin typeface="Arial" pitchFamily="34" charset="0"/>
                <a:cs typeface="Arial" pitchFamily="34" charset="0"/>
              </a:rPr>
              <a:t> without glutamine</a:t>
            </a:r>
            <a:endParaRPr lang="en-US" dirty="0">
              <a:latin typeface="Arial" pitchFamily="34" charset="0"/>
              <a:cs typeface="Arial" pitchFamily="34" charset="0"/>
            </a:endParaRPr>
          </a:p>
        </p:txBody>
      </p:sp>
      <p:sp>
        <p:nvSpPr>
          <p:cNvPr id="13" name="TextBox 12"/>
          <p:cNvSpPr txBox="1"/>
          <p:nvPr/>
        </p:nvSpPr>
        <p:spPr>
          <a:xfrm>
            <a:off x="1905000" y="5550331"/>
            <a:ext cx="5428089" cy="830997"/>
          </a:xfrm>
          <a:prstGeom prst="rect">
            <a:avLst/>
          </a:prstGeom>
          <a:noFill/>
        </p:spPr>
        <p:txBody>
          <a:bodyPr wrap="none" rtlCol="0">
            <a:spAutoFit/>
          </a:bodyPr>
          <a:lstStyle/>
          <a:p>
            <a:pPr algn="ctr"/>
            <a:r>
              <a:rPr lang="en-US" sz="2400" b="1" dirty="0" smtClean="0"/>
              <a:t>What are the genetic determinants of </a:t>
            </a:r>
          </a:p>
          <a:p>
            <a:pPr algn="ctr"/>
            <a:r>
              <a:rPr lang="en-US" sz="2400" b="1" dirty="0" smtClean="0"/>
              <a:t>glutamine addiction vs. independence ?</a:t>
            </a:r>
            <a:endParaRPr lang="en-US" sz="2400" b="1" dirty="0"/>
          </a:p>
        </p:txBody>
      </p:sp>
      <p:grpSp>
        <p:nvGrpSpPr>
          <p:cNvPr id="2" name="群組 4"/>
          <p:cNvGrpSpPr/>
          <p:nvPr/>
        </p:nvGrpSpPr>
        <p:grpSpPr>
          <a:xfrm>
            <a:off x="169168" y="1602064"/>
            <a:ext cx="4114800" cy="3507527"/>
            <a:chOff x="685800" y="1524000"/>
            <a:chExt cx="4267200" cy="3657600"/>
          </a:xfrm>
        </p:grpSpPr>
        <p:grpSp>
          <p:nvGrpSpPr>
            <p:cNvPr id="3" name="Group 20"/>
            <p:cNvGrpSpPr/>
            <p:nvPr/>
          </p:nvGrpSpPr>
          <p:grpSpPr>
            <a:xfrm>
              <a:off x="685800" y="1524000"/>
              <a:ext cx="4267200" cy="3276600"/>
              <a:chOff x="4800600" y="2209800"/>
              <a:chExt cx="3409950" cy="2495550"/>
            </a:xfrm>
          </p:grpSpPr>
          <p:pic>
            <p:nvPicPr>
              <p:cNvPr id="22" name="Picture 3"/>
              <p:cNvPicPr>
                <a:picLocks noChangeAspect="1" noChangeArrowheads="1"/>
              </p:cNvPicPr>
              <p:nvPr/>
            </p:nvPicPr>
            <p:blipFill>
              <a:blip r:embed="rId3" cstate="print"/>
              <a:srcRect/>
              <a:stretch>
                <a:fillRect/>
              </a:stretch>
            </p:blipFill>
            <p:spPr bwMode="auto">
              <a:xfrm>
                <a:off x="4800600" y="2209800"/>
                <a:ext cx="3409950" cy="2495550"/>
              </a:xfrm>
              <a:prstGeom prst="rect">
                <a:avLst/>
              </a:prstGeom>
              <a:noFill/>
              <a:ln w="9525">
                <a:noFill/>
                <a:miter lim="800000"/>
                <a:headEnd/>
                <a:tailEnd/>
              </a:ln>
            </p:spPr>
          </p:pic>
          <p:sp>
            <p:nvSpPr>
              <p:cNvPr id="23" name="Rectangle 22"/>
              <p:cNvSpPr/>
              <p:nvPr/>
            </p:nvSpPr>
            <p:spPr>
              <a:xfrm>
                <a:off x="4800600" y="2209800"/>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524000" y="4800600"/>
              <a:ext cx="1600200" cy="381000"/>
            </a:xfrm>
            <a:prstGeom prst="rect">
              <a:avLst/>
            </a:prstGeom>
            <a:solidFill>
              <a:srgbClr val="0000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dirty="0" smtClean="0"/>
                <a:t>Luminal</a:t>
              </a:r>
              <a:r>
                <a:rPr lang="zh-TW" altLang="en-US" dirty="0" smtClean="0"/>
                <a:t> </a:t>
              </a:r>
              <a:endParaRPr lang="en-US" dirty="0"/>
            </a:p>
          </p:txBody>
        </p:sp>
        <p:sp>
          <p:nvSpPr>
            <p:cNvPr id="14" name="Rectangle 13"/>
            <p:cNvSpPr/>
            <p:nvPr/>
          </p:nvSpPr>
          <p:spPr>
            <a:xfrm>
              <a:off x="3200400" y="4800600"/>
              <a:ext cx="1600200" cy="381000"/>
            </a:xfrm>
            <a:prstGeom prst="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dirty="0" smtClean="0"/>
                <a:t>Basal</a:t>
              </a:r>
              <a:endParaRPr lang="en-US" dirty="0"/>
            </a:p>
          </p:txBody>
        </p:sp>
      </p:grpSp>
      <p:grpSp>
        <p:nvGrpSpPr>
          <p:cNvPr id="4" name="群組 16"/>
          <p:cNvGrpSpPr/>
          <p:nvPr/>
        </p:nvGrpSpPr>
        <p:grpSpPr>
          <a:xfrm>
            <a:off x="6516216" y="1268760"/>
            <a:ext cx="2627783" cy="3490590"/>
            <a:chOff x="6793983" y="1340768"/>
            <a:chExt cx="2627783" cy="3490590"/>
          </a:xfrm>
        </p:grpSpPr>
        <p:pic>
          <p:nvPicPr>
            <p:cNvPr id="26" name="Picture 2"/>
            <p:cNvPicPr>
              <a:picLocks noChangeAspect="1" noChangeArrowheads="1"/>
            </p:cNvPicPr>
            <p:nvPr/>
          </p:nvPicPr>
          <p:blipFill>
            <a:blip r:embed="rId4" cstate="print"/>
            <a:srcRect/>
            <a:stretch>
              <a:fillRect/>
            </a:stretch>
          </p:blipFill>
          <p:spPr bwMode="auto">
            <a:xfrm>
              <a:off x="6876256" y="1484784"/>
              <a:ext cx="2486744" cy="3304606"/>
            </a:xfrm>
            <a:prstGeom prst="rect">
              <a:avLst/>
            </a:prstGeom>
            <a:noFill/>
            <a:ln w="9525">
              <a:noFill/>
              <a:miter lim="800000"/>
              <a:headEnd/>
              <a:tailEnd/>
            </a:ln>
          </p:spPr>
        </p:pic>
        <p:sp>
          <p:nvSpPr>
            <p:cNvPr id="32" name="矩形 31"/>
            <p:cNvSpPr/>
            <p:nvPr/>
          </p:nvSpPr>
          <p:spPr>
            <a:xfrm>
              <a:off x="8694359" y="2348880"/>
              <a:ext cx="727407" cy="2482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TextBox 10"/>
            <p:cNvSpPr txBox="1"/>
            <p:nvPr/>
          </p:nvSpPr>
          <p:spPr>
            <a:xfrm rot="16200000">
              <a:off x="7837229" y="3321859"/>
              <a:ext cx="2160239" cy="646331"/>
            </a:xfrm>
            <a:prstGeom prst="rect">
              <a:avLst/>
            </a:prstGeom>
            <a:noFill/>
          </p:spPr>
          <p:txBody>
            <a:bodyPr wrap="square" rtlCol="0">
              <a:spAutoFit/>
            </a:bodyPr>
            <a:lstStyle/>
            <a:p>
              <a:pPr algn="ctr"/>
              <a:r>
                <a:rPr lang="en-US" b="1" dirty="0" smtClean="0">
                  <a:latin typeface="Arial" pitchFamily="34" charset="0"/>
                  <a:cs typeface="Arial" pitchFamily="34" charset="0"/>
                </a:rPr>
                <a:t>Canonical  AAR</a:t>
              </a:r>
            </a:p>
            <a:p>
              <a:pPr algn="ctr"/>
              <a:r>
                <a:rPr lang="en-US" b="1" dirty="0" smtClean="0">
                  <a:latin typeface="Arial" pitchFamily="34" charset="0"/>
                  <a:cs typeface="Arial" pitchFamily="34" charset="0"/>
                </a:rPr>
                <a:t>(ATF3/XBP1)</a:t>
              </a:r>
              <a:endParaRPr lang="en-US" b="1" dirty="0">
                <a:latin typeface="Arial" pitchFamily="34" charset="0"/>
                <a:cs typeface="Arial" pitchFamily="34" charset="0"/>
              </a:endParaRPr>
            </a:p>
          </p:txBody>
        </p:sp>
        <p:sp>
          <p:nvSpPr>
            <p:cNvPr id="16" name="矩形 15"/>
            <p:cNvSpPr/>
            <p:nvPr/>
          </p:nvSpPr>
          <p:spPr>
            <a:xfrm>
              <a:off x="6793983" y="1340768"/>
              <a:ext cx="1882473"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p:cNvSpPr/>
            <p:nvPr/>
          </p:nvSpPr>
          <p:spPr>
            <a:xfrm>
              <a:off x="6952581" y="2062515"/>
              <a:ext cx="793634" cy="24416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p:cNvSpPr/>
            <p:nvPr/>
          </p:nvSpPr>
          <p:spPr>
            <a:xfrm>
              <a:off x="7788419" y="2062515"/>
              <a:ext cx="793634" cy="24416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文字方塊 29"/>
            <p:cNvSpPr txBox="1"/>
            <p:nvPr/>
          </p:nvSpPr>
          <p:spPr>
            <a:xfrm>
              <a:off x="6924323" y="1693183"/>
              <a:ext cx="889987" cy="369332"/>
            </a:xfrm>
            <a:prstGeom prst="rect">
              <a:avLst/>
            </a:prstGeom>
            <a:noFill/>
          </p:spPr>
          <p:txBody>
            <a:bodyPr wrap="none" rtlCol="0">
              <a:spAutoFit/>
            </a:bodyPr>
            <a:lstStyle/>
            <a:p>
              <a:r>
                <a:rPr lang="en-US" altLang="zh-TW" dirty="0" smtClean="0">
                  <a:latin typeface="Arial Black" pitchFamily="34" charset="0"/>
                </a:rPr>
                <a:t>MCF7</a:t>
              </a:r>
              <a:endParaRPr lang="zh-TW" altLang="en-US" dirty="0">
                <a:latin typeface="Arial Black" pitchFamily="34" charset="0"/>
              </a:endParaRPr>
            </a:p>
          </p:txBody>
        </p:sp>
        <p:sp>
          <p:nvSpPr>
            <p:cNvPr id="31" name="文字方塊 30"/>
            <p:cNvSpPr txBox="1"/>
            <p:nvPr/>
          </p:nvSpPr>
          <p:spPr>
            <a:xfrm>
              <a:off x="7762528" y="1702475"/>
              <a:ext cx="1043876" cy="369332"/>
            </a:xfrm>
            <a:prstGeom prst="rect">
              <a:avLst/>
            </a:prstGeom>
            <a:noFill/>
          </p:spPr>
          <p:txBody>
            <a:bodyPr wrap="none" rtlCol="0">
              <a:spAutoFit/>
            </a:bodyPr>
            <a:lstStyle/>
            <a:p>
              <a:r>
                <a:rPr lang="en-US" altLang="zh-TW" dirty="0" smtClean="0">
                  <a:latin typeface="Arial Black" pitchFamily="34" charset="0"/>
                </a:rPr>
                <a:t>MB231</a:t>
              </a:r>
              <a:endParaRPr lang="zh-TW" altLang="en-US" dirty="0">
                <a:latin typeface="Arial Black" pitchFamily="34" charset="0"/>
              </a:endParaRPr>
            </a:p>
          </p:txBody>
        </p:sp>
      </p:grpSp>
      <p:grpSp>
        <p:nvGrpSpPr>
          <p:cNvPr id="5" name="群組 17"/>
          <p:cNvGrpSpPr/>
          <p:nvPr/>
        </p:nvGrpSpPr>
        <p:grpSpPr>
          <a:xfrm>
            <a:off x="4355976" y="1619508"/>
            <a:ext cx="2279131" cy="3139842"/>
            <a:chOff x="4560540" y="1691516"/>
            <a:chExt cx="2279131" cy="3139842"/>
          </a:xfrm>
        </p:grpSpPr>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60540" y="2348880"/>
              <a:ext cx="2171700" cy="24824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矩形 6"/>
            <p:cNvSpPr/>
            <p:nvPr/>
          </p:nvSpPr>
          <p:spPr>
            <a:xfrm>
              <a:off x="4600258" y="2060848"/>
              <a:ext cx="793634" cy="24416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5436096" y="2060848"/>
              <a:ext cx="793634" cy="24416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4572000" y="1691516"/>
              <a:ext cx="889987" cy="369332"/>
            </a:xfrm>
            <a:prstGeom prst="rect">
              <a:avLst/>
            </a:prstGeom>
            <a:noFill/>
          </p:spPr>
          <p:txBody>
            <a:bodyPr wrap="none" rtlCol="0">
              <a:spAutoFit/>
            </a:bodyPr>
            <a:lstStyle/>
            <a:p>
              <a:r>
                <a:rPr lang="en-US" altLang="zh-TW" dirty="0" smtClean="0">
                  <a:latin typeface="Arial Black" pitchFamily="34" charset="0"/>
                </a:rPr>
                <a:t>MCF7</a:t>
              </a:r>
              <a:endParaRPr lang="zh-TW" altLang="en-US" dirty="0">
                <a:latin typeface="Arial Black" pitchFamily="34" charset="0"/>
              </a:endParaRPr>
            </a:p>
          </p:txBody>
        </p:sp>
        <p:sp>
          <p:nvSpPr>
            <p:cNvPr id="27" name="文字方塊 26"/>
            <p:cNvSpPr txBox="1"/>
            <p:nvPr/>
          </p:nvSpPr>
          <p:spPr>
            <a:xfrm>
              <a:off x="5410205" y="1700808"/>
              <a:ext cx="1043876" cy="369332"/>
            </a:xfrm>
            <a:prstGeom prst="rect">
              <a:avLst/>
            </a:prstGeom>
            <a:noFill/>
          </p:spPr>
          <p:txBody>
            <a:bodyPr wrap="none" rtlCol="0">
              <a:spAutoFit/>
            </a:bodyPr>
            <a:lstStyle/>
            <a:p>
              <a:r>
                <a:rPr lang="en-US" altLang="zh-TW" dirty="0" smtClean="0">
                  <a:latin typeface="Arial Black" pitchFamily="34" charset="0"/>
                </a:rPr>
                <a:t>MB231</a:t>
              </a:r>
              <a:endParaRPr lang="zh-TW" altLang="en-US" dirty="0">
                <a:latin typeface="Arial Black" pitchFamily="34" charset="0"/>
              </a:endParaRPr>
            </a:p>
          </p:txBody>
        </p:sp>
        <p:sp>
          <p:nvSpPr>
            <p:cNvPr id="33" name="矩形 32"/>
            <p:cNvSpPr/>
            <p:nvPr/>
          </p:nvSpPr>
          <p:spPr>
            <a:xfrm>
              <a:off x="6281511" y="2320744"/>
              <a:ext cx="558160" cy="2482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TextBox 10"/>
            <p:cNvSpPr txBox="1"/>
            <p:nvPr/>
          </p:nvSpPr>
          <p:spPr>
            <a:xfrm rot="16200000">
              <a:off x="5394144" y="3233556"/>
              <a:ext cx="2202013" cy="646331"/>
            </a:xfrm>
            <a:prstGeom prst="rect">
              <a:avLst/>
            </a:prstGeom>
            <a:noFill/>
          </p:spPr>
          <p:txBody>
            <a:bodyPr wrap="square" rtlCol="0">
              <a:spAutoFit/>
            </a:bodyPr>
            <a:lstStyle/>
            <a:p>
              <a:pPr algn="ctr"/>
              <a:r>
                <a:rPr lang="en-US" b="1" dirty="0" smtClean="0">
                  <a:latin typeface="Arial" pitchFamily="34" charset="0"/>
                  <a:cs typeface="Arial" pitchFamily="34" charset="0"/>
                </a:rPr>
                <a:t>Glutamine metabolism</a:t>
              </a:r>
              <a:endParaRPr lang="en-US" b="1" dirty="0">
                <a:latin typeface="Arial" pitchFamily="34" charset="0"/>
                <a:cs typeface="Arial" pitchFamily="34" charset="0"/>
              </a:endParaRPr>
            </a:p>
          </p:txBody>
        </p:sp>
      </p:grpSp>
      <p:sp>
        <p:nvSpPr>
          <p:cNvPr id="36" name="TextBox 6"/>
          <p:cNvSpPr txBox="1"/>
          <p:nvPr/>
        </p:nvSpPr>
        <p:spPr>
          <a:xfrm>
            <a:off x="0" y="0"/>
            <a:ext cx="3501280" cy="461665"/>
          </a:xfrm>
          <a:prstGeom prst="rect">
            <a:avLst/>
          </a:prstGeom>
          <a:noFill/>
        </p:spPr>
        <p:txBody>
          <a:bodyPr wrap="none" rtlCol="0">
            <a:spAutoFit/>
          </a:bodyPr>
          <a:lstStyle/>
          <a:p>
            <a:r>
              <a:rPr lang="en-US" sz="2400" b="1" dirty="0" smtClean="0">
                <a:solidFill>
                  <a:schemeClr val="bg1">
                    <a:lumMod val="50000"/>
                  </a:schemeClr>
                </a:solidFill>
              </a:rPr>
              <a:t>2. Glutamine requirement</a:t>
            </a:r>
            <a:endParaRPr lang="en-US" sz="2400" b="1" dirty="0">
              <a:solidFill>
                <a:schemeClr val="bg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91000" y="5079348"/>
            <a:ext cx="2204997" cy="366836"/>
          </a:xfrm>
          <a:prstGeom prst="rect">
            <a:avLst/>
          </a:prstGeom>
          <a:noFill/>
        </p:spPr>
        <p:txBody>
          <a:bodyPr wrap="none" rtlCol="0">
            <a:spAutoFit/>
          </a:bodyPr>
          <a:lstStyle/>
          <a:p>
            <a:r>
              <a:rPr lang="en-US" sz="2200" dirty="0" smtClean="0">
                <a:latin typeface="Arial Black" pitchFamily="34" charset="0"/>
              </a:rPr>
              <a:t>NH3+Glutamate</a:t>
            </a:r>
            <a:endParaRPr lang="en-US" sz="2200" dirty="0">
              <a:latin typeface="Arial Black" pitchFamily="34" charset="0"/>
            </a:endParaRPr>
          </a:p>
        </p:txBody>
      </p:sp>
      <p:sp>
        <p:nvSpPr>
          <p:cNvPr id="4" name="TextBox 3"/>
          <p:cNvSpPr txBox="1"/>
          <p:nvPr/>
        </p:nvSpPr>
        <p:spPr>
          <a:xfrm>
            <a:off x="6980965" y="5095618"/>
            <a:ext cx="1477235" cy="366836"/>
          </a:xfrm>
          <a:prstGeom prst="rect">
            <a:avLst/>
          </a:prstGeom>
          <a:noFill/>
        </p:spPr>
        <p:txBody>
          <a:bodyPr wrap="none" rtlCol="0">
            <a:spAutoFit/>
          </a:bodyPr>
          <a:lstStyle/>
          <a:p>
            <a:r>
              <a:rPr lang="en-US" sz="2200" dirty="0" smtClean="0">
                <a:latin typeface="Arial Black" pitchFamily="34" charset="0"/>
              </a:rPr>
              <a:t>Glutamine</a:t>
            </a:r>
            <a:endParaRPr lang="en-US" sz="2200" dirty="0">
              <a:latin typeface="Arial Black" pitchFamily="34" charset="0"/>
            </a:endParaRPr>
          </a:p>
        </p:txBody>
      </p:sp>
      <p:sp>
        <p:nvSpPr>
          <p:cNvPr id="5" name="Curved Down Arrow 4"/>
          <p:cNvSpPr/>
          <p:nvPr/>
        </p:nvSpPr>
        <p:spPr>
          <a:xfrm>
            <a:off x="5192556" y="3886200"/>
            <a:ext cx="2700458" cy="1101296"/>
          </a:xfrm>
          <a:prstGeom prst="curved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Down Arrow 5"/>
          <p:cNvSpPr/>
          <p:nvPr/>
        </p:nvSpPr>
        <p:spPr>
          <a:xfrm rot="10800000">
            <a:off x="5138606" y="5528104"/>
            <a:ext cx="2679543" cy="1101295"/>
          </a:xfrm>
          <a:prstGeom prst="curved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5499142" y="4014504"/>
            <a:ext cx="1870633" cy="628863"/>
          </a:xfrm>
          <a:prstGeom prst="rect">
            <a:avLst/>
          </a:prstGeom>
          <a:noFill/>
        </p:spPr>
        <p:txBody>
          <a:bodyPr wrap="none" rtlCol="0">
            <a:spAutoFit/>
          </a:bodyPr>
          <a:lstStyle/>
          <a:p>
            <a:pPr algn="ctr"/>
            <a:r>
              <a:rPr lang="en-US" sz="2400" dirty="0" smtClean="0">
                <a:latin typeface="Arial Black" pitchFamily="34" charset="0"/>
              </a:rPr>
              <a:t>GLUL</a:t>
            </a:r>
          </a:p>
          <a:p>
            <a:pPr algn="ctr"/>
            <a:r>
              <a:rPr lang="en-US" sz="1200" dirty="0" smtClean="0">
                <a:latin typeface="Arial" pitchFamily="34" charset="0"/>
                <a:cs typeface="Arial" pitchFamily="34" charset="0"/>
              </a:rPr>
              <a:t>glutamine </a:t>
            </a:r>
            <a:r>
              <a:rPr lang="en-US" sz="1200" dirty="0" err="1" smtClean="0">
                <a:latin typeface="Arial" pitchFamily="34" charset="0"/>
                <a:cs typeface="Arial" pitchFamily="34" charset="0"/>
              </a:rPr>
              <a:t>synthetase</a:t>
            </a:r>
            <a:r>
              <a:rPr lang="en-US" sz="1200" dirty="0" smtClean="0">
                <a:latin typeface="Arial" pitchFamily="34" charset="0"/>
                <a:cs typeface="Arial" pitchFamily="34" charset="0"/>
              </a:rPr>
              <a:t>/GS</a:t>
            </a:r>
            <a:endParaRPr lang="en-US" sz="1200" dirty="0">
              <a:latin typeface="Arial" pitchFamily="34" charset="0"/>
              <a:cs typeface="Arial" pitchFamily="34" charset="0"/>
            </a:endParaRPr>
          </a:p>
        </p:txBody>
      </p:sp>
      <p:sp>
        <p:nvSpPr>
          <p:cNvPr id="8" name="TextBox 7"/>
          <p:cNvSpPr txBox="1"/>
          <p:nvPr/>
        </p:nvSpPr>
        <p:spPr>
          <a:xfrm>
            <a:off x="5790816" y="5906530"/>
            <a:ext cx="1441576" cy="628863"/>
          </a:xfrm>
          <a:prstGeom prst="rect">
            <a:avLst/>
          </a:prstGeom>
          <a:noFill/>
        </p:spPr>
        <p:txBody>
          <a:bodyPr wrap="none" rtlCol="0">
            <a:spAutoFit/>
          </a:bodyPr>
          <a:lstStyle/>
          <a:p>
            <a:pPr algn="ctr"/>
            <a:r>
              <a:rPr lang="en-US" sz="2400" dirty="0" smtClean="0">
                <a:latin typeface="Arial Black" pitchFamily="34" charset="0"/>
              </a:rPr>
              <a:t>GLS 1/2</a:t>
            </a:r>
          </a:p>
          <a:p>
            <a:pPr algn="ctr"/>
            <a:r>
              <a:rPr lang="en-US" sz="1200" dirty="0" err="1" smtClean="0">
                <a:latin typeface="Arial" pitchFamily="34" charset="0"/>
                <a:cs typeface="Arial" pitchFamily="34" charset="0"/>
              </a:rPr>
              <a:t>glutaminase</a:t>
            </a:r>
            <a:endParaRPr lang="en-US" sz="1200" dirty="0">
              <a:latin typeface="Arial" pitchFamily="34" charset="0"/>
              <a:cs typeface="Arial" pitchFamily="34" charset="0"/>
            </a:endParaRPr>
          </a:p>
        </p:txBody>
      </p:sp>
      <p:sp>
        <p:nvSpPr>
          <p:cNvPr id="9" name="TextBox 8"/>
          <p:cNvSpPr txBox="1"/>
          <p:nvPr/>
        </p:nvSpPr>
        <p:spPr>
          <a:xfrm>
            <a:off x="685800" y="4419600"/>
            <a:ext cx="3352800" cy="707886"/>
          </a:xfrm>
          <a:prstGeom prst="rect">
            <a:avLst/>
          </a:prstGeom>
          <a:noFill/>
        </p:spPr>
        <p:txBody>
          <a:bodyPr wrap="square" rtlCol="0">
            <a:spAutoFit/>
          </a:bodyPr>
          <a:lstStyle/>
          <a:p>
            <a:r>
              <a:rPr lang="en-US" sz="2200" dirty="0" smtClean="0">
                <a:latin typeface="Arial" pitchFamily="34" charset="0"/>
                <a:cs typeface="Arial" pitchFamily="34" charset="0"/>
              </a:rPr>
              <a:t>GLUL</a:t>
            </a:r>
          </a:p>
          <a:p>
            <a:r>
              <a:rPr lang="en-US" dirty="0" smtClean="0">
                <a:latin typeface="Arial" pitchFamily="34" charset="0"/>
                <a:cs typeface="Arial" pitchFamily="34" charset="0"/>
              </a:rPr>
              <a:t>(Glutamine </a:t>
            </a:r>
            <a:r>
              <a:rPr lang="en-US" dirty="0" err="1" smtClean="0">
                <a:latin typeface="Arial" pitchFamily="34" charset="0"/>
                <a:cs typeface="Arial" pitchFamily="34" charset="0"/>
              </a:rPr>
              <a:t>synthetase</a:t>
            </a:r>
            <a:r>
              <a:rPr lang="en-US" dirty="0" smtClean="0">
                <a:latin typeface="Arial" pitchFamily="34" charset="0"/>
                <a:cs typeface="Arial" pitchFamily="34" charset="0"/>
              </a:rPr>
              <a:t>, GS)</a:t>
            </a:r>
          </a:p>
        </p:txBody>
      </p:sp>
      <p:pic>
        <p:nvPicPr>
          <p:cNvPr id="1026" name="Picture 2"/>
          <p:cNvPicPr>
            <a:picLocks noChangeAspect="1" noChangeArrowheads="1"/>
          </p:cNvPicPr>
          <p:nvPr/>
        </p:nvPicPr>
        <p:blipFill>
          <a:blip r:embed="rId3" cstate="print"/>
          <a:srcRect/>
          <a:stretch>
            <a:fillRect/>
          </a:stretch>
        </p:blipFill>
        <p:spPr bwMode="auto">
          <a:xfrm>
            <a:off x="1066800" y="152400"/>
            <a:ext cx="7620000" cy="3522904"/>
          </a:xfrm>
          <a:prstGeom prst="rect">
            <a:avLst/>
          </a:prstGeom>
          <a:noFill/>
          <a:ln w="9525">
            <a:noFill/>
            <a:miter lim="800000"/>
            <a:headEnd/>
            <a:tailEnd/>
          </a:ln>
        </p:spPr>
      </p:pic>
      <p:sp>
        <p:nvSpPr>
          <p:cNvPr id="12" name="TextBox 11"/>
          <p:cNvSpPr txBox="1"/>
          <p:nvPr/>
        </p:nvSpPr>
        <p:spPr>
          <a:xfrm>
            <a:off x="5867400" y="-80665"/>
            <a:ext cx="2944139" cy="461665"/>
          </a:xfrm>
          <a:prstGeom prst="rect">
            <a:avLst/>
          </a:prstGeom>
          <a:noFill/>
        </p:spPr>
        <p:txBody>
          <a:bodyPr wrap="none" rtlCol="0">
            <a:spAutoFit/>
          </a:bodyPr>
          <a:lstStyle/>
          <a:p>
            <a:endParaRPr lang="en-US" sz="1200" dirty="0" smtClean="0">
              <a:solidFill>
                <a:schemeClr val="bg1"/>
              </a:solidFill>
              <a:latin typeface="Arial" pitchFamily="34" charset="0"/>
              <a:cs typeface="Arial" pitchFamily="34" charset="0"/>
            </a:endParaRPr>
          </a:p>
          <a:p>
            <a:r>
              <a:rPr lang="en-US" sz="1200" dirty="0" smtClean="0">
                <a:solidFill>
                  <a:schemeClr val="bg1"/>
                </a:solidFill>
                <a:latin typeface="Arial" pitchFamily="34" charset="0"/>
                <a:cs typeface="Arial" pitchFamily="34" charset="0"/>
              </a:rPr>
              <a:t>(</a:t>
            </a:r>
            <a:r>
              <a:rPr lang="en-US" sz="1200" dirty="0" err="1" smtClean="0">
                <a:solidFill>
                  <a:schemeClr val="bg1"/>
                </a:solidFill>
                <a:latin typeface="Arial" pitchFamily="34" charset="0"/>
                <a:cs typeface="Arial" pitchFamily="34" charset="0"/>
              </a:rPr>
              <a:t>Jiun</a:t>
            </a:r>
            <a:r>
              <a:rPr lang="en-US" sz="1200" dirty="0" smtClean="0">
                <a:solidFill>
                  <a:schemeClr val="bg1"/>
                </a:solidFill>
                <a:latin typeface="Arial" pitchFamily="34" charset="0"/>
                <a:cs typeface="Arial" pitchFamily="34" charset="0"/>
              </a:rPr>
              <a:t>-Bin Wang, et al., 2010, cancer cell)</a:t>
            </a:r>
            <a:endParaRPr lang="en-US" sz="1200" dirty="0">
              <a:solidFill>
                <a:schemeClr val="bg1"/>
              </a:solidFill>
              <a:latin typeface="Arial" pitchFamily="34" charset="0"/>
              <a:cs typeface="Arial" pitchFamily="34" charset="0"/>
            </a:endParaRPr>
          </a:p>
        </p:txBody>
      </p:sp>
      <p:sp>
        <p:nvSpPr>
          <p:cNvPr id="13" name="Rectangle 12"/>
          <p:cNvSpPr/>
          <p:nvPr/>
        </p:nvSpPr>
        <p:spPr>
          <a:xfrm>
            <a:off x="4572000" y="322556"/>
            <a:ext cx="2057400" cy="2057400"/>
          </a:xfrm>
          <a:prstGeom prst="rect">
            <a:avLst/>
          </a:prstGeom>
          <a:noFill/>
          <a:ln w="571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rot="16200000" flipV="1">
            <a:off x="5295106" y="1332706"/>
            <a:ext cx="1600200" cy="1588"/>
          </a:xfrm>
          <a:prstGeom prst="straightConnector1">
            <a:avLst/>
          </a:prstGeom>
          <a:ln>
            <a:solidFill>
              <a:srgbClr val="FF0000">
                <a:alpha val="95000"/>
              </a:srgbClr>
            </a:solidFill>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685800" y="5334000"/>
            <a:ext cx="3124200" cy="923330"/>
          </a:xfrm>
          <a:prstGeom prst="rect">
            <a:avLst/>
          </a:prstGeom>
        </p:spPr>
        <p:txBody>
          <a:bodyPr wrap="square">
            <a:spAutoFit/>
          </a:bodyPr>
          <a:lstStyle/>
          <a:p>
            <a:r>
              <a:rPr lang="en-US" dirty="0" smtClean="0">
                <a:latin typeface="Arial" pitchFamily="34" charset="0"/>
                <a:cs typeface="Arial" pitchFamily="34" charset="0"/>
              </a:rPr>
              <a:t>GLS1- Liver</a:t>
            </a:r>
          </a:p>
          <a:p>
            <a:r>
              <a:rPr lang="en-US" dirty="0" smtClean="0">
                <a:latin typeface="Arial" pitchFamily="34" charset="0"/>
                <a:cs typeface="Arial" pitchFamily="34" charset="0"/>
              </a:rPr>
              <a:t>GLS2- Kidney</a:t>
            </a:r>
          </a:p>
          <a:p>
            <a:r>
              <a:rPr lang="en-US" dirty="0" smtClean="0">
                <a:latin typeface="Arial" pitchFamily="34" charset="0"/>
                <a:cs typeface="Arial" pitchFamily="34" charset="0"/>
              </a:rPr>
              <a:t>(</a:t>
            </a:r>
            <a:r>
              <a:rPr lang="en-US" dirty="0" err="1" smtClean="0">
                <a:latin typeface="Arial" pitchFamily="34" charset="0"/>
                <a:cs typeface="Arial" pitchFamily="34" charset="0"/>
              </a:rPr>
              <a:t>Glutaminase</a:t>
            </a:r>
            <a:r>
              <a:rPr lang="en-US" dirty="0" smtClean="0">
                <a:latin typeface="Arial" pitchFamily="34" charset="0"/>
                <a:cs typeface="Arial" pitchFamily="34" charset="0"/>
              </a:rPr>
              <a:t>)</a:t>
            </a:r>
          </a:p>
        </p:txBody>
      </p:sp>
      <p:sp>
        <p:nvSpPr>
          <p:cNvPr id="16" name="TextBox 15"/>
          <p:cNvSpPr txBox="1"/>
          <p:nvPr/>
        </p:nvSpPr>
        <p:spPr>
          <a:xfrm>
            <a:off x="5114925" y="685800"/>
            <a:ext cx="1021433" cy="461665"/>
          </a:xfrm>
          <a:prstGeom prst="rect">
            <a:avLst/>
          </a:prstGeom>
          <a:noFill/>
        </p:spPr>
        <p:txBody>
          <a:bodyPr wrap="none" rtlCol="0">
            <a:spAutoFit/>
          </a:bodyPr>
          <a:lstStyle/>
          <a:p>
            <a:r>
              <a:rPr lang="en-US" sz="2400" b="1" dirty="0" smtClean="0">
                <a:solidFill>
                  <a:srgbClr val="FF0000"/>
                </a:solidFill>
                <a:latin typeface="Arial" pitchFamily="34" charset="0"/>
                <a:cs typeface="Arial" pitchFamily="34" charset="0"/>
              </a:rPr>
              <a:t>GLUL</a:t>
            </a:r>
            <a:endParaRPr lang="en-US" sz="2400" b="1" dirty="0">
              <a:solidFill>
                <a:srgbClr val="FF0000"/>
              </a:solidFill>
              <a:latin typeface="Arial" pitchFamily="34" charset="0"/>
              <a:cs typeface="Arial" pitchFamily="34" charset="0"/>
            </a:endParaRPr>
          </a:p>
        </p:txBody>
      </p:sp>
      <p:sp>
        <p:nvSpPr>
          <p:cNvPr id="18" name="TextBox 6"/>
          <p:cNvSpPr txBox="1"/>
          <p:nvPr/>
        </p:nvSpPr>
        <p:spPr>
          <a:xfrm>
            <a:off x="0" y="0"/>
            <a:ext cx="3501280" cy="461665"/>
          </a:xfrm>
          <a:prstGeom prst="rect">
            <a:avLst/>
          </a:prstGeom>
          <a:noFill/>
        </p:spPr>
        <p:txBody>
          <a:bodyPr wrap="none" rtlCol="0">
            <a:spAutoFit/>
          </a:bodyPr>
          <a:lstStyle/>
          <a:p>
            <a:r>
              <a:rPr lang="en-US" sz="2400" b="1" dirty="0" smtClean="0">
                <a:solidFill>
                  <a:schemeClr val="bg1">
                    <a:lumMod val="50000"/>
                  </a:schemeClr>
                </a:solidFill>
              </a:rPr>
              <a:t>2. Glutamine requirement</a:t>
            </a:r>
            <a:endParaRPr lang="en-US" sz="2400" b="1" dirty="0">
              <a:solidFill>
                <a:schemeClr val="bg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p:bldP spid="8" grpId="0"/>
      <p:bldP spid="9" grpId="0"/>
      <p:bldP spid="13" grpId="0" animBg="1"/>
      <p:bldP spid="14"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0" y="692696"/>
            <a:ext cx="4932040" cy="5760640"/>
            <a:chOff x="3131840" y="449744"/>
            <a:chExt cx="6012160" cy="6408256"/>
          </a:xfrm>
        </p:grpSpPr>
        <p:pic>
          <p:nvPicPr>
            <p:cNvPr id="1026" name="Picture 2" descr="https://www.cancercare.on.ca/common/pages/UserFile.aspx?fileId=122198"/>
            <p:cNvPicPr>
              <a:picLocks noChangeAspect="1" noChangeArrowheads="1"/>
            </p:cNvPicPr>
            <p:nvPr/>
          </p:nvPicPr>
          <p:blipFill>
            <a:blip r:embed="rId3" cstate="print"/>
            <a:srcRect/>
            <a:stretch>
              <a:fillRect/>
            </a:stretch>
          </p:blipFill>
          <p:spPr bwMode="auto">
            <a:xfrm>
              <a:off x="3131840" y="449744"/>
              <a:ext cx="6012160" cy="6408256"/>
            </a:xfrm>
            <a:prstGeom prst="rect">
              <a:avLst/>
            </a:prstGeom>
            <a:noFill/>
          </p:spPr>
        </p:pic>
        <p:sp>
          <p:nvSpPr>
            <p:cNvPr id="3" name="矩形 2"/>
            <p:cNvSpPr/>
            <p:nvPr/>
          </p:nvSpPr>
          <p:spPr>
            <a:xfrm>
              <a:off x="5148064" y="2636912"/>
              <a:ext cx="792088" cy="33123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1030" name="Picture 6" descr="http://www.vitamindwiki.com/dl2138"/>
          <p:cNvPicPr>
            <a:picLocks noChangeAspect="1" noChangeArrowheads="1"/>
          </p:cNvPicPr>
          <p:nvPr/>
        </p:nvPicPr>
        <p:blipFill>
          <a:blip r:embed="rId4" cstate="print"/>
          <a:srcRect l="6414" t="4600" r="27686" b="4926"/>
          <a:stretch>
            <a:fillRect/>
          </a:stretch>
        </p:blipFill>
        <p:spPr bwMode="auto">
          <a:xfrm>
            <a:off x="4492687" y="1556792"/>
            <a:ext cx="4651313" cy="410445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08520" y="355303"/>
            <a:ext cx="9144000" cy="769441"/>
          </a:xfrm>
          <a:prstGeom prst="rect">
            <a:avLst/>
          </a:prstGeom>
          <a:noFill/>
        </p:spPr>
        <p:txBody>
          <a:bodyPr wrap="square" rtlCol="0">
            <a:spAutoFit/>
          </a:bodyPr>
          <a:lstStyle/>
          <a:p>
            <a:r>
              <a:rPr lang="en-US" sz="2200" dirty="0" smtClean="0">
                <a:latin typeface="Arial" pitchFamily="34" charset="0"/>
                <a:cs typeface="Arial" pitchFamily="34" charset="0"/>
              </a:rPr>
              <a:t>Luminal-specific expression of GLUL and higher intracellular glutamine </a:t>
            </a:r>
            <a:r>
              <a:rPr lang="en-US" sz="2200" dirty="0" err="1" smtClean="0">
                <a:latin typeface="Arial" pitchFamily="34" charset="0"/>
                <a:cs typeface="Arial" pitchFamily="34" charset="0"/>
              </a:rPr>
              <a:t>synthetase</a:t>
            </a:r>
            <a:r>
              <a:rPr lang="en-US" sz="2200" dirty="0" smtClean="0">
                <a:latin typeface="Arial" pitchFamily="34" charset="0"/>
                <a:cs typeface="Arial" pitchFamily="34" charset="0"/>
              </a:rPr>
              <a:t> level</a:t>
            </a:r>
            <a:endParaRPr lang="en-US" sz="2200" dirty="0">
              <a:latin typeface="Arial" pitchFamily="34" charset="0"/>
              <a:cs typeface="Arial" pitchFamily="34" charset="0"/>
            </a:endParaRPr>
          </a:p>
        </p:txBody>
      </p:sp>
      <p:sp>
        <p:nvSpPr>
          <p:cNvPr id="35" name="TextBox 34"/>
          <p:cNvSpPr txBox="1"/>
          <p:nvPr/>
        </p:nvSpPr>
        <p:spPr>
          <a:xfrm rot="16200000">
            <a:off x="4159065" y="1836348"/>
            <a:ext cx="604653" cy="276999"/>
          </a:xfrm>
          <a:prstGeom prst="rect">
            <a:avLst/>
          </a:prstGeom>
          <a:noFill/>
        </p:spPr>
        <p:txBody>
          <a:bodyPr wrap="none" rtlCol="0">
            <a:spAutoFit/>
          </a:bodyPr>
          <a:lstStyle/>
          <a:p>
            <a:r>
              <a:rPr lang="en-US" sz="1200" b="1" dirty="0" smtClean="0">
                <a:solidFill>
                  <a:schemeClr val="bg1"/>
                </a:solidFill>
                <a:latin typeface="Arial" pitchFamily="34" charset="0"/>
                <a:cs typeface="Arial" pitchFamily="34" charset="0"/>
              </a:rPr>
              <a:t>GLUL</a:t>
            </a:r>
            <a:endParaRPr lang="en-US" sz="1200" b="1" dirty="0">
              <a:solidFill>
                <a:schemeClr val="bg1"/>
              </a:solidFill>
              <a:latin typeface="Arial" pitchFamily="34" charset="0"/>
              <a:cs typeface="Arial" pitchFamily="34" charset="0"/>
            </a:endParaRPr>
          </a:p>
        </p:txBody>
      </p:sp>
      <p:sp>
        <p:nvSpPr>
          <p:cNvPr id="36" name="TextBox 35"/>
          <p:cNvSpPr txBox="1"/>
          <p:nvPr/>
        </p:nvSpPr>
        <p:spPr>
          <a:xfrm rot="16200000">
            <a:off x="4169340" y="2454774"/>
            <a:ext cx="587020" cy="276999"/>
          </a:xfrm>
          <a:prstGeom prst="rect">
            <a:avLst/>
          </a:prstGeom>
          <a:noFill/>
        </p:spPr>
        <p:txBody>
          <a:bodyPr wrap="none" rtlCol="0">
            <a:spAutoFit/>
          </a:bodyPr>
          <a:lstStyle/>
          <a:p>
            <a:r>
              <a:rPr lang="en-US" sz="1200" b="1" dirty="0" smtClean="0">
                <a:solidFill>
                  <a:schemeClr val="bg1"/>
                </a:solidFill>
                <a:latin typeface="Arial" pitchFamily="34" charset="0"/>
                <a:cs typeface="Arial" pitchFamily="34" charset="0"/>
              </a:rPr>
              <a:t>GLS1</a:t>
            </a:r>
            <a:endParaRPr lang="en-US" sz="1200" b="1" dirty="0">
              <a:solidFill>
                <a:schemeClr val="bg1"/>
              </a:solidFill>
              <a:latin typeface="Arial" pitchFamily="34" charset="0"/>
              <a:cs typeface="Arial" pitchFamily="34" charset="0"/>
            </a:endParaRPr>
          </a:p>
        </p:txBody>
      </p:sp>
      <p:sp>
        <p:nvSpPr>
          <p:cNvPr id="37" name="TextBox 36"/>
          <p:cNvSpPr txBox="1"/>
          <p:nvPr/>
        </p:nvSpPr>
        <p:spPr>
          <a:xfrm rot="16200000">
            <a:off x="4168565" y="3035090"/>
            <a:ext cx="587020" cy="276999"/>
          </a:xfrm>
          <a:prstGeom prst="rect">
            <a:avLst/>
          </a:prstGeom>
          <a:noFill/>
        </p:spPr>
        <p:txBody>
          <a:bodyPr wrap="none" rtlCol="0">
            <a:spAutoFit/>
          </a:bodyPr>
          <a:lstStyle/>
          <a:p>
            <a:r>
              <a:rPr lang="en-US" sz="1200" b="1" dirty="0" smtClean="0">
                <a:solidFill>
                  <a:schemeClr val="bg1"/>
                </a:solidFill>
                <a:latin typeface="Arial" pitchFamily="34" charset="0"/>
                <a:cs typeface="Arial" pitchFamily="34" charset="0"/>
              </a:rPr>
              <a:t>GLS2</a:t>
            </a:r>
            <a:endParaRPr lang="en-US" sz="1200" b="1" dirty="0">
              <a:solidFill>
                <a:schemeClr val="bg1"/>
              </a:solidFill>
              <a:latin typeface="Arial" pitchFamily="34" charset="0"/>
              <a:cs typeface="Arial" pitchFamily="34" charset="0"/>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512" y="1700808"/>
            <a:ext cx="4427983" cy="18305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3" name="群組 2"/>
          <p:cNvGrpSpPr/>
          <p:nvPr/>
        </p:nvGrpSpPr>
        <p:grpSpPr>
          <a:xfrm>
            <a:off x="395536" y="3789040"/>
            <a:ext cx="3419872" cy="2088232"/>
            <a:chOff x="755576" y="3600173"/>
            <a:chExt cx="3871765" cy="2707659"/>
          </a:xfrm>
        </p:grpSpPr>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5576" y="3600173"/>
              <a:ext cx="3871765" cy="27076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矩形 1"/>
            <p:cNvSpPr/>
            <p:nvPr/>
          </p:nvSpPr>
          <p:spPr>
            <a:xfrm>
              <a:off x="899592" y="3690178"/>
              <a:ext cx="504056" cy="314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3" name="TextBox 10"/>
          <p:cNvSpPr txBox="1"/>
          <p:nvPr/>
        </p:nvSpPr>
        <p:spPr>
          <a:xfrm>
            <a:off x="4644008" y="1340768"/>
            <a:ext cx="1620957" cy="369332"/>
          </a:xfrm>
          <a:prstGeom prst="rect">
            <a:avLst/>
          </a:prstGeom>
          <a:noFill/>
        </p:spPr>
        <p:txBody>
          <a:bodyPr wrap="none" rtlCol="0">
            <a:spAutoFit/>
          </a:bodyPr>
          <a:lstStyle/>
          <a:p>
            <a:r>
              <a:rPr lang="en-US" altLang="zh-TW" dirty="0" smtClean="0">
                <a:latin typeface="Arial" pitchFamily="34" charset="0"/>
                <a:cs typeface="Arial" pitchFamily="34" charset="0"/>
              </a:rPr>
              <a:t>Breast</a:t>
            </a:r>
            <a:r>
              <a:rPr lang="zh-TW" altLang="en-US" dirty="0" smtClean="0">
                <a:latin typeface="Arial" pitchFamily="34" charset="0"/>
                <a:cs typeface="Arial" pitchFamily="34" charset="0"/>
              </a:rPr>
              <a:t> </a:t>
            </a:r>
            <a:r>
              <a:rPr lang="en-US" altLang="zh-TW" dirty="0" smtClean="0">
                <a:latin typeface="Arial" pitchFamily="34" charset="0"/>
                <a:cs typeface="Arial" pitchFamily="34" charset="0"/>
              </a:rPr>
              <a:t>tumors</a:t>
            </a:r>
            <a:endParaRPr lang="en-US" dirty="0">
              <a:latin typeface="Arial" pitchFamily="34" charset="0"/>
              <a:cs typeface="Arial" pitchFamily="34" charset="0"/>
            </a:endParaRPr>
          </a:p>
        </p:txBody>
      </p:sp>
      <p:sp>
        <p:nvSpPr>
          <p:cNvPr id="15" name="TextBox 10"/>
          <p:cNvSpPr txBox="1"/>
          <p:nvPr/>
        </p:nvSpPr>
        <p:spPr>
          <a:xfrm>
            <a:off x="395536" y="1340768"/>
            <a:ext cx="2133918" cy="369332"/>
          </a:xfrm>
          <a:prstGeom prst="rect">
            <a:avLst/>
          </a:prstGeom>
          <a:noFill/>
        </p:spPr>
        <p:txBody>
          <a:bodyPr wrap="none" rtlCol="0">
            <a:spAutoFit/>
          </a:bodyPr>
          <a:lstStyle/>
          <a:p>
            <a:r>
              <a:rPr lang="en-US" altLang="zh-TW" dirty="0" smtClean="0">
                <a:latin typeface="Arial" pitchFamily="34" charset="0"/>
                <a:cs typeface="Arial" pitchFamily="34" charset="0"/>
              </a:rPr>
              <a:t>Breast</a:t>
            </a:r>
            <a:r>
              <a:rPr lang="zh-TW" altLang="en-US" dirty="0" smtClean="0">
                <a:latin typeface="Arial" pitchFamily="34" charset="0"/>
                <a:cs typeface="Arial" pitchFamily="34" charset="0"/>
              </a:rPr>
              <a:t> </a:t>
            </a:r>
            <a:r>
              <a:rPr lang="en-US" altLang="zh-TW" dirty="0" smtClean="0">
                <a:latin typeface="Arial" pitchFamily="34" charset="0"/>
                <a:cs typeface="Arial" pitchFamily="34" charset="0"/>
              </a:rPr>
              <a:t>cancer cells</a:t>
            </a:r>
            <a:endParaRPr lang="en-US" dirty="0">
              <a:latin typeface="Arial" pitchFamily="34" charset="0"/>
              <a:cs typeface="Arial" pitchFamily="34" charset="0"/>
            </a:endParaRPr>
          </a:p>
        </p:txBody>
      </p:sp>
      <p:grpSp>
        <p:nvGrpSpPr>
          <p:cNvPr id="4" name="群組 15"/>
          <p:cNvGrpSpPr/>
          <p:nvPr/>
        </p:nvGrpSpPr>
        <p:grpSpPr>
          <a:xfrm>
            <a:off x="4716016" y="3789040"/>
            <a:ext cx="1630821" cy="2160240"/>
            <a:chOff x="431940" y="3533243"/>
            <a:chExt cx="1717661" cy="2463577"/>
          </a:xfrm>
        </p:grpSpPr>
        <p:pic>
          <p:nvPicPr>
            <p:cNvPr id="17"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1940" y="3533243"/>
              <a:ext cx="1717661" cy="24635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矩形 18"/>
            <p:cNvSpPr/>
            <p:nvPr/>
          </p:nvSpPr>
          <p:spPr>
            <a:xfrm>
              <a:off x="431940" y="3533243"/>
              <a:ext cx="395644" cy="327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 name="群組 5"/>
          <p:cNvGrpSpPr/>
          <p:nvPr/>
        </p:nvGrpSpPr>
        <p:grpSpPr>
          <a:xfrm>
            <a:off x="6444209" y="3789040"/>
            <a:ext cx="1872208" cy="2160240"/>
            <a:chOff x="6633715" y="3533243"/>
            <a:chExt cx="2317432" cy="2632061"/>
          </a:xfrm>
        </p:grpSpPr>
        <p:pic>
          <p:nvPicPr>
            <p:cNvPr id="21"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32240" y="3726703"/>
              <a:ext cx="2218907" cy="24386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 name="矩形 21"/>
            <p:cNvSpPr/>
            <p:nvPr/>
          </p:nvSpPr>
          <p:spPr>
            <a:xfrm>
              <a:off x="6633715" y="3533243"/>
              <a:ext cx="395644" cy="491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8" name="TextBox 10"/>
          <p:cNvSpPr txBox="1"/>
          <p:nvPr/>
        </p:nvSpPr>
        <p:spPr>
          <a:xfrm>
            <a:off x="4572000" y="3419708"/>
            <a:ext cx="2210862" cy="369332"/>
          </a:xfrm>
          <a:prstGeom prst="rect">
            <a:avLst/>
          </a:prstGeom>
          <a:noFill/>
        </p:spPr>
        <p:txBody>
          <a:bodyPr wrap="none" rtlCol="0">
            <a:spAutoFit/>
          </a:bodyPr>
          <a:lstStyle/>
          <a:p>
            <a:r>
              <a:rPr lang="en-US" altLang="zh-TW" dirty="0" smtClean="0">
                <a:latin typeface="Arial" pitchFamily="34" charset="0"/>
                <a:cs typeface="Arial" pitchFamily="34" charset="0"/>
              </a:rPr>
              <a:t>Primary breast</a:t>
            </a:r>
            <a:r>
              <a:rPr lang="zh-TW" altLang="en-US" dirty="0" smtClean="0">
                <a:latin typeface="Arial" pitchFamily="34" charset="0"/>
                <a:cs typeface="Arial" pitchFamily="34" charset="0"/>
              </a:rPr>
              <a:t> </a:t>
            </a:r>
            <a:r>
              <a:rPr lang="en-US" altLang="zh-TW" dirty="0" smtClean="0">
                <a:latin typeface="Arial" pitchFamily="34" charset="0"/>
                <a:cs typeface="Arial" pitchFamily="34" charset="0"/>
              </a:rPr>
              <a:t>cells</a:t>
            </a:r>
            <a:endParaRPr lang="en-US" dirty="0">
              <a:latin typeface="Arial" pitchFamily="34" charset="0"/>
              <a:cs typeface="Arial" pitchFamily="34" charset="0"/>
            </a:endParaRPr>
          </a:p>
        </p:txBody>
      </p:sp>
      <p:sp>
        <p:nvSpPr>
          <p:cNvPr id="23" name="TextBox 6"/>
          <p:cNvSpPr txBox="1"/>
          <p:nvPr/>
        </p:nvSpPr>
        <p:spPr>
          <a:xfrm>
            <a:off x="0" y="0"/>
            <a:ext cx="3501280" cy="461665"/>
          </a:xfrm>
          <a:prstGeom prst="rect">
            <a:avLst/>
          </a:prstGeom>
          <a:noFill/>
        </p:spPr>
        <p:txBody>
          <a:bodyPr wrap="none" rtlCol="0">
            <a:spAutoFit/>
          </a:bodyPr>
          <a:lstStyle/>
          <a:p>
            <a:r>
              <a:rPr lang="en-US" sz="2400" b="1" dirty="0" smtClean="0">
                <a:solidFill>
                  <a:schemeClr val="bg1">
                    <a:lumMod val="50000"/>
                  </a:schemeClr>
                </a:solidFill>
              </a:rPr>
              <a:t>2. Glutamine requirement</a:t>
            </a:r>
            <a:endParaRPr lang="en-US" sz="2400" b="1" dirty="0">
              <a:solidFill>
                <a:schemeClr val="bg1">
                  <a:lumMod val="50000"/>
                </a:schemeClr>
              </a:solidFill>
            </a:endParaRPr>
          </a:p>
        </p:txBody>
      </p:sp>
      <p:pic>
        <p:nvPicPr>
          <p:cNvPr id="26625" name="Picture 1"/>
          <p:cNvPicPr>
            <a:picLocks noChangeAspect="1" noChangeArrowheads="1"/>
          </p:cNvPicPr>
          <p:nvPr/>
        </p:nvPicPr>
        <p:blipFill>
          <a:blip r:embed="rId7" cstate="print"/>
          <a:srcRect/>
          <a:stretch>
            <a:fillRect/>
          </a:stretch>
        </p:blipFill>
        <p:spPr bwMode="auto">
          <a:xfrm>
            <a:off x="4355976" y="1772816"/>
            <a:ext cx="4799481" cy="1065387"/>
          </a:xfrm>
          <a:prstGeom prst="rect">
            <a:avLst/>
          </a:prstGeom>
          <a:noFill/>
          <a:ln w="9525">
            <a:noFill/>
            <a:miter lim="800000"/>
            <a:headEnd/>
            <a:tailEnd/>
          </a:ln>
        </p:spPr>
      </p:pic>
      <p:sp>
        <p:nvSpPr>
          <p:cNvPr id="24" name="矩形 23"/>
          <p:cNvSpPr/>
          <p:nvPr/>
        </p:nvSpPr>
        <p:spPr>
          <a:xfrm>
            <a:off x="251520" y="1916832"/>
            <a:ext cx="4104456" cy="4320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p:cNvSpPr/>
          <p:nvPr/>
        </p:nvSpPr>
        <p:spPr>
          <a:xfrm>
            <a:off x="611560" y="4680432"/>
            <a:ext cx="3096344"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26625"/>
                                        </p:tgtEl>
                                        <p:attrNameLst>
                                          <p:attrName>style.visibility</p:attrName>
                                        </p:attrNameLst>
                                      </p:cBhvr>
                                      <p:to>
                                        <p:strVal val="visible"/>
                                      </p:to>
                                    </p:set>
                                    <p:animEffect transition="in" filter="fade">
                                      <p:cBhvr>
                                        <p:cTn id="18" dur="1000"/>
                                        <p:tgtEl>
                                          <p:spTgt spid="26625"/>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2000"/>
                                        <p:tgtEl>
                                          <p:spTgt spid="28"/>
                                        </p:tgtEl>
                                      </p:cBhvr>
                                    </p:animEffec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8" grpId="0"/>
      <p:bldP spid="24"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48680"/>
            <a:ext cx="7929543" cy="430887"/>
          </a:xfrm>
          <a:prstGeom prst="rect">
            <a:avLst/>
          </a:prstGeom>
          <a:noFill/>
        </p:spPr>
        <p:txBody>
          <a:bodyPr wrap="none" rtlCol="0">
            <a:spAutoFit/>
          </a:bodyPr>
          <a:lstStyle/>
          <a:p>
            <a:r>
              <a:rPr lang="en-US" sz="2200" dirty="0" smtClean="0">
                <a:latin typeface="Arial" pitchFamily="34" charset="0"/>
                <a:cs typeface="Arial" pitchFamily="34" charset="0"/>
              </a:rPr>
              <a:t>High level of GLUL confer resistance of glutamine deprivation.</a:t>
            </a:r>
            <a:endParaRPr lang="en-US" sz="2200" dirty="0">
              <a:latin typeface="Arial" pitchFamily="34" charset="0"/>
              <a:cs typeface="Arial" pitchFamily="34" charset="0"/>
            </a:endParaRPr>
          </a:p>
        </p:txBody>
      </p:sp>
      <p:sp>
        <p:nvSpPr>
          <p:cNvPr id="5" name="TextBox 4"/>
          <p:cNvSpPr txBox="1"/>
          <p:nvPr/>
        </p:nvSpPr>
        <p:spPr>
          <a:xfrm>
            <a:off x="2870023" y="1412776"/>
            <a:ext cx="3254417" cy="707886"/>
          </a:xfrm>
          <a:prstGeom prst="rect">
            <a:avLst/>
          </a:prstGeom>
          <a:noFill/>
        </p:spPr>
        <p:txBody>
          <a:bodyPr wrap="none" rtlCol="0">
            <a:spAutoFit/>
          </a:bodyPr>
          <a:lstStyle/>
          <a:p>
            <a:pPr algn="ctr"/>
            <a:r>
              <a:rPr lang="en-US" sz="2000" dirty="0" smtClean="0">
                <a:latin typeface="Arial" pitchFamily="34" charset="0"/>
                <a:cs typeface="Arial" pitchFamily="34" charset="0"/>
              </a:rPr>
              <a:t>           MCF7: higher GLUL</a:t>
            </a:r>
          </a:p>
          <a:p>
            <a:pPr algn="ctr"/>
            <a:r>
              <a:rPr lang="en-US" sz="2000" dirty="0" smtClean="0">
                <a:latin typeface="Arial" pitchFamily="34" charset="0"/>
                <a:cs typeface="Arial" pitchFamily="34" charset="0"/>
              </a:rPr>
              <a:t>MDAMB231: lower GLUL</a:t>
            </a:r>
            <a:endParaRPr lang="en-US" sz="2000" dirty="0">
              <a:latin typeface="Arial" pitchFamily="34" charset="0"/>
              <a:cs typeface="Arial" pitchFamily="34" charset="0"/>
            </a:endParaRPr>
          </a:p>
        </p:txBody>
      </p:sp>
      <p:sp>
        <p:nvSpPr>
          <p:cNvPr id="21" name="TextBox 20"/>
          <p:cNvSpPr txBox="1"/>
          <p:nvPr/>
        </p:nvSpPr>
        <p:spPr>
          <a:xfrm>
            <a:off x="2911611" y="5337941"/>
            <a:ext cx="1902628" cy="400110"/>
          </a:xfrm>
          <a:prstGeom prst="rect">
            <a:avLst/>
          </a:prstGeom>
          <a:noFill/>
        </p:spPr>
        <p:txBody>
          <a:bodyPr wrap="square" rtlCol="0">
            <a:spAutoFit/>
          </a:bodyPr>
          <a:lstStyle/>
          <a:p>
            <a:r>
              <a:rPr lang="en-US" sz="2000" b="1" dirty="0" smtClean="0">
                <a:latin typeface="Arial" pitchFamily="34" charset="0"/>
                <a:cs typeface="Arial" pitchFamily="34" charset="0"/>
              </a:rPr>
              <a:t>(Luminal cell)</a:t>
            </a:r>
            <a:endParaRPr lang="en-US" sz="2000" b="1" dirty="0">
              <a:latin typeface="Arial" pitchFamily="34" charset="0"/>
              <a:cs typeface="Arial" pitchFamily="34" charset="0"/>
            </a:endParaRPr>
          </a:p>
        </p:txBody>
      </p:sp>
      <p:sp>
        <p:nvSpPr>
          <p:cNvPr id="23" name="TextBox 22"/>
          <p:cNvSpPr txBox="1"/>
          <p:nvPr/>
        </p:nvSpPr>
        <p:spPr>
          <a:xfrm>
            <a:off x="5224583" y="5328331"/>
            <a:ext cx="1749896" cy="400110"/>
          </a:xfrm>
          <a:prstGeom prst="rect">
            <a:avLst/>
          </a:prstGeom>
          <a:noFill/>
        </p:spPr>
        <p:txBody>
          <a:bodyPr wrap="square" rtlCol="0">
            <a:spAutoFit/>
          </a:bodyPr>
          <a:lstStyle/>
          <a:p>
            <a:r>
              <a:rPr lang="en-US" sz="2000" b="1" dirty="0" smtClean="0">
                <a:latin typeface="Arial" pitchFamily="34" charset="0"/>
                <a:cs typeface="Arial" pitchFamily="34" charset="0"/>
              </a:rPr>
              <a:t>(Basal cell)</a:t>
            </a:r>
            <a:endParaRPr lang="en-US" sz="2000" b="1" dirty="0">
              <a:latin typeface="Arial" pitchFamily="34" charset="0"/>
              <a:cs typeface="Arial" pitchFamily="34" charset="0"/>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35696" y="2132856"/>
            <a:ext cx="4922759" cy="3195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extBox 6"/>
          <p:cNvSpPr txBox="1"/>
          <p:nvPr/>
        </p:nvSpPr>
        <p:spPr>
          <a:xfrm>
            <a:off x="0" y="0"/>
            <a:ext cx="3501280" cy="461665"/>
          </a:xfrm>
          <a:prstGeom prst="rect">
            <a:avLst/>
          </a:prstGeom>
          <a:noFill/>
        </p:spPr>
        <p:txBody>
          <a:bodyPr wrap="none" rtlCol="0">
            <a:spAutoFit/>
          </a:bodyPr>
          <a:lstStyle/>
          <a:p>
            <a:r>
              <a:rPr lang="en-US" sz="2400" b="1" dirty="0" smtClean="0">
                <a:solidFill>
                  <a:schemeClr val="bg1">
                    <a:lumMod val="50000"/>
                  </a:schemeClr>
                </a:solidFill>
              </a:rPr>
              <a:t>2. Glutamine requirement</a:t>
            </a:r>
            <a:endParaRPr lang="en-US" sz="2400" b="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347864" y="404664"/>
            <a:ext cx="2834750" cy="461665"/>
          </a:xfrm>
          <a:prstGeom prst="rect">
            <a:avLst/>
          </a:prstGeom>
          <a:noFill/>
        </p:spPr>
        <p:txBody>
          <a:bodyPr wrap="none" rtlCol="0">
            <a:spAutoFit/>
          </a:bodyPr>
          <a:lstStyle/>
          <a:p>
            <a:r>
              <a:rPr lang="en-US" altLang="zh-TW" sz="2400" b="1" dirty="0" smtClean="0">
                <a:effectLst>
                  <a:outerShdw blurRad="38100" dist="38100" dir="2700000" algn="tl">
                    <a:srgbClr val="000000">
                      <a:alpha val="43137"/>
                    </a:srgbClr>
                  </a:outerShdw>
                </a:effectLst>
              </a:rPr>
              <a:t>Glutamine symbiosis</a:t>
            </a:r>
            <a:endParaRPr lang="zh-TW" altLang="en-US" sz="2400" b="1" dirty="0">
              <a:effectLst>
                <a:outerShdw blurRad="38100" dist="38100" dir="2700000" algn="tl">
                  <a:srgbClr val="000000">
                    <a:alpha val="43137"/>
                  </a:srgbClr>
                </a:outerShdw>
              </a:effectLst>
            </a:endParaRPr>
          </a:p>
        </p:txBody>
      </p:sp>
      <p:grpSp>
        <p:nvGrpSpPr>
          <p:cNvPr id="5" name="群組 73"/>
          <p:cNvGrpSpPr/>
          <p:nvPr/>
        </p:nvGrpSpPr>
        <p:grpSpPr>
          <a:xfrm>
            <a:off x="179512" y="1556792"/>
            <a:ext cx="3883243" cy="3834025"/>
            <a:chOff x="5220072" y="1340768"/>
            <a:chExt cx="3744416" cy="3762000"/>
          </a:xfrm>
        </p:grpSpPr>
        <p:sp>
          <p:nvSpPr>
            <p:cNvPr id="8" name="矩形 4"/>
            <p:cNvSpPr/>
            <p:nvPr/>
          </p:nvSpPr>
          <p:spPr>
            <a:xfrm>
              <a:off x="5220072" y="1340768"/>
              <a:ext cx="3744416" cy="3762000"/>
            </a:xfrm>
            <a:prstGeom prst="rect">
              <a:avLst/>
            </a:prstGeom>
            <a:noFill/>
            <a:ln w="28575"/>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9" name="群組 105"/>
            <p:cNvGrpSpPr/>
            <p:nvPr/>
          </p:nvGrpSpPr>
          <p:grpSpPr>
            <a:xfrm>
              <a:off x="5292080" y="1362254"/>
              <a:ext cx="3594296" cy="3588201"/>
              <a:chOff x="5292080" y="1309089"/>
              <a:chExt cx="3594296" cy="3588201"/>
            </a:xfrm>
          </p:grpSpPr>
          <p:grpSp>
            <p:nvGrpSpPr>
              <p:cNvPr id="11" name="群組 15"/>
              <p:cNvGrpSpPr/>
              <p:nvPr/>
            </p:nvGrpSpPr>
            <p:grpSpPr>
              <a:xfrm rot="10800000">
                <a:off x="6804248" y="3077169"/>
                <a:ext cx="1728192" cy="1820121"/>
                <a:chOff x="5508104" y="1552193"/>
                <a:chExt cx="1728192" cy="1516767"/>
              </a:xfrm>
            </p:grpSpPr>
            <p:grpSp>
              <p:nvGrpSpPr>
                <p:cNvPr id="68" name="群組 14"/>
                <p:cNvGrpSpPr/>
                <p:nvPr/>
              </p:nvGrpSpPr>
              <p:grpSpPr>
                <a:xfrm>
                  <a:off x="5508104" y="1559932"/>
                  <a:ext cx="1728192" cy="1509028"/>
                  <a:chOff x="5508104" y="1559932"/>
                  <a:chExt cx="1728192" cy="1509028"/>
                </a:xfrm>
              </p:grpSpPr>
              <p:sp>
                <p:nvSpPr>
                  <p:cNvPr id="70" name="橢圓 69"/>
                  <p:cNvSpPr/>
                  <p:nvPr/>
                </p:nvSpPr>
                <p:spPr>
                  <a:xfrm>
                    <a:off x="5508104" y="1988840"/>
                    <a:ext cx="1728192" cy="10801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圓角矩形 10"/>
                  <p:cNvSpPr/>
                  <p:nvPr/>
                </p:nvSpPr>
                <p:spPr>
                  <a:xfrm>
                    <a:off x="6012160" y="1559932"/>
                    <a:ext cx="720080" cy="788947"/>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矩形 12"/>
                  <p:cNvSpPr/>
                  <p:nvPr/>
                </p:nvSpPr>
                <p:spPr>
                  <a:xfrm>
                    <a:off x="6029701" y="1972938"/>
                    <a:ext cx="68802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矩形 13"/>
                  <p:cNvSpPr/>
                  <p:nvPr/>
                </p:nvSpPr>
                <p:spPr>
                  <a:xfrm>
                    <a:off x="5988758" y="2055154"/>
                    <a:ext cx="761900" cy="352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9" name="矩形 11"/>
                <p:cNvSpPr/>
                <p:nvPr/>
              </p:nvSpPr>
              <p:spPr>
                <a:xfrm>
                  <a:off x="5913099" y="1552193"/>
                  <a:ext cx="1008112" cy="108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2" name="群組 16"/>
              <p:cNvGrpSpPr/>
              <p:nvPr/>
            </p:nvGrpSpPr>
            <p:grpSpPr>
              <a:xfrm>
                <a:off x="6876255" y="1342840"/>
                <a:ext cx="1512168" cy="1302284"/>
                <a:chOff x="5508104" y="1586430"/>
                <a:chExt cx="1728192" cy="1085231"/>
              </a:xfrm>
            </p:grpSpPr>
            <p:grpSp>
              <p:nvGrpSpPr>
                <p:cNvPr id="62" name="群組 14"/>
                <p:cNvGrpSpPr/>
                <p:nvPr/>
              </p:nvGrpSpPr>
              <p:grpSpPr>
                <a:xfrm>
                  <a:off x="5508104" y="1591546"/>
                  <a:ext cx="1728192" cy="1080115"/>
                  <a:chOff x="5508104" y="1591546"/>
                  <a:chExt cx="1728192" cy="1080115"/>
                </a:xfrm>
              </p:grpSpPr>
              <p:sp>
                <p:nvSpPr>
                  <p:cNvPr id="64" name="橢圓 63"/>
                  <p:cNvSpPr/>
                  <p:nvPr/>
                </p:nvSpPr>
                <p:spPr>
                  <a:xfrm>
                    <a:off x="5508104" y="2011587"/>
                    <a:ext cx="1728192" cy="6600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圓角矩形 64"/>
                  <p:cNvSpPr/>
                  <p:nvPr/>
                </p:nvSpPr>
                <p:spPr>
                  <a:xfrm>
                    <a:off x="6012160" y="1591546"/>
                    <a:ext cx="720080" cy="517306"/>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矩形 65"/>
                  <p:cNvSpPr/>
                  <p:nvPr/>
                </p:nvSpPr>
                <p:spPr>
                  <a:xfrm>
                    <a:off x="6029701" y="1972938"/>
                    <a:ext cx="68802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矩形 66"/>
                  <p:cNvSpPr/>
                  <p:nvPr/>
                </p:nvSpPr>
                <p:spPr>
                  <a:xfrm>
                    <a:off x="5988758" y="2055154"/>
                    <a:ext cx="761900" cy="352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3" name="矩形 18"/>
                <p:cNvSpPr/>
                <p:nvPr/>
              </p:nvSpPr>
              <p:spPr>
                <a:xfrm>
                  <a:off x="5868144" y="1586430"/>
                  <a:ext cx="1008112" cy="227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3" name="群組 25"/>
              <p:cNvGrpSpPr/>
              <p:nvPr/>
            </p:nvGrpSpPr>
            <p:grpSpPr>
              <a:xfrm>
                <a:off x="7524328" y="3221186"/>
                <a:ext cx="351656" cy="368424"/>
                <a:chOff x="6344904" y="3096256"/>
                <a:chExt cx="351656" cy="368424"/>
              </a:xfrm>
            </p:grpSpPr>
            <p:sp>
              <p:nvSpPr>
                <p:cNvPr id="60" name="橢圓 59"/>
                <p:cNvSpPr/>
                <p:nvPr/>
              </p:nvSpPr>
              <p:spPr>
                <a:xfrm>
                  <a:off x="6372200" y="3140968"/>
                  <a:ext cx="288032" cy="288032"/>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橢圓 60"/>
                <p:cNvSpPr/>
                <p:nvPr/>
              </p:nvSpPr>
              <p:spPr>
                <a:xfrm>
                  <a:off x="6344904" y="3096256"/>
                  <a:ext cx="351656" cy="36842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4" name="群組 26"/>
              <p:cNvGrpSpPr/>
              <p:nvPr/>
            </p:nvGrpSpPr>
            <p:grpSpPr>
              <a:xfrm>
                <a:off x="7092280" y="3077170"/>
                <a:ext cx="351656" cy="368424"/>
                <a:chOff x="6344904" y="3096256"/>
                <a:chExt cx="351656" cy="368424"/>
              </a:xfrm>
            </p:grpSpPr>
            <p:sp>
              <p:nvSpPr>
                <p:cNvPr id="58" name="橢圓 57"/>
                <p:cNvSpPr/>
                <p:nvPr/>
              </p:nvSpPr>
              <p:spPr>
                <a:xfrm>
                  <a:off x="6372200" y="3140968"/>
                  <a:ext cx="288032" cy="288032"/>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橢圓 58"/>
                <p:cNvSpPr/>
                <p:nvPr/>
              </p:nvSpPr>
              <p:spPr>
                <a:xfrm>
                  <a:off x="6344904" y="3096256"/>
                  <a:ext cx="351656" cy="36842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5" name="矩形 14"/>
              <p:cNvSpPr/>
              <p:nvPr/>
            </p:nvSpPr>
            <p:spPr>
              <a:xfrm>
                <a:off x="7020272" y="3043678"/>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7149426" y="3010940"/>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 name="直線接點 16"/>
              <p:cNvCxnSpPr/>
              <p:nvPr/>
            </p:nvCxnSpPr>
            <p:spPr>
              <a:xfrm>
                <a:off x="7065152" y="3272598"/>
                <a:ext cx="5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rot="5400000">
                <a:off x="7348624" y="3137830"/>
                <a:ext cx="5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9" name="群組 34"/>
              <p:cNvGrpSpPr/>
              <p:nvPr/>
            </p:nvGrpSpPr>
            <p:grpSpPr>
              <a:xfrm>
                <a:off x="7884368" y="3581226"/>
                <a:ext cx="351656" cy="368424"/>
                <a:chOff x="6344904" y="3096256"/>
                <a:chExt cx="351656" cy="368424"/>
              </a:xfrm>
            </p:grpSpPr>
            <p:sp>
              <p:nvSpPr>
                <p:cNvPr id="56" name="橢圓 55"/>
                <p:cNvSpPr/>
                <p:nvPr/>
              </p:nvSpPr>
              <p:spPr>
                <a:xfrm>
                  <a:off x="6372200" y="3140968"/>
                  <a:ext cx="288032" cy="288032"/>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橢圓 56"/>
                <p:cNvSpPr/>
                <p:nvPr/>
              </p:nvSpPr>
              <p:spPr>
                <a:xfrm>
                  <a:off x="6344904" y="3096256"/>
                  <a:ext cx="351656" cy="36842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0" name="矩形 19"/>
              <p:cNvSpPr/>
              <p:nvPr/>
            </p:nvSpPr>
            <p:spPr>
              <a:xfrm>
                <a:off x="7236295" y="4392157"/>
                <a:ext cx="144016" cy="216024"/>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 name="直線單箭頭接點 20"/>
              <p:cNvCxnSpPr/>
              <p:nvPr/>
            </p:nvCxnSpPr>
            <p:spPr>
              <a:xfrm flipH="1" flipV="1">
                <a:off x="7596336" y="4157290"/>
                <a:ext cx="73990" cy="438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橢圓 21"/>
              <p:cNvSpPr/>
              <p:nvPr/>
            </p:nvSpPr>
            <p:spPr>
              <a:xfrm>
                <a:off x="7092280" y="3653234"/>
                <a:ext cx="72008" cy="7200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橢圓 22"/>
              <p:cNvSpPr/>
              <p:nvPr/>
            </p:nvSpPr>
            <p:spPr>
              <a:xfrm>
                <a:off x="7244680" y="3805634"/>
                <a:ext cx="72008" cy="7200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橢圓 23"/>
              <p:cNvSpPr/>
              <p:nvPr/>
            </p:nvSpPr>
            <p:spPr>
              <a:xfrm>
                <a:off x="7617602" y="3407734"/>
                <a:ext cx="72008" cy="7200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橢圓 24"/>
              <p:cNvSpPr/>
              <p:nvPr/>
            </p:nvSpPr>
            <p:spPr>
              <a:xfrm>
                <a:off x="7668344" y="3314460"/>
                <a:ext cx="72008" cy="7200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橢圓 25"/>
              <p:cNvSpPr/>
              <p:nvPr/>
            </p:nvSpPr>
            <p:spPr>
              <a:xfrm>
                <a:off x="7729719" y="3405311"/>
                <a:ext cx="72008" cy="7200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橢圓 26"/>
              <p:cNvSpPr/>
              <p:nvPr/>
            </p:nvSpPr>
            <p:spPr>
              <a:xfrm>
                <a:off x="7443936" y="3716858"/>
                <a:ext cx="72008" cy="7200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橢圓 27"/>
              <p:cNvSpPr/>
              <p:nvPr/>
            </p:nvSpPr>
            <p:spPr>
              <a:xfrm>
                <a:off x="7596336" y="3869258"/>
                <a:ext cx="72008" cy="7200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28"/>
              <p:cNvSpPr/>
              <p:nvPr/>
            </p:nvSpPr>
            <p:spPr>
              <a:xfrm>
                <a:off x="8079126" y="3714609"/>
                <a:ext cx="72008" cy="7200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橢圓 29"/>
              <p:cNvSpPr/>
              <p:nvPr/>
            </p:nvSpPr>
            <p:spPr>
              <a:xfrm>
                <a:off x="7244680" y="2645122"/>
                <a:ext cx="72008" cy="7200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橢圓 30"/>
              <p:cNvSpPr/>
              <p:nvPr/>
            </p:nvSpPr>
            <p:spPr>
              <a:xfrm>
                <a:off x="7397080" y="2797522"/>
                <a:ext cx="72008" cy="7200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橢圓 31"/>
              <p:cNvSpPr/>
              <p:nvPr/>
            </p:nvSpPr>
            <p:spPr>
              <a:xfrm>
                <a:off x="7812360" y="2717130"/>
                <a:ext cx="72008" cy="7200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橢圓 32"/>
              <p:cNvSpPr/>
              <p:nvPr/>
            </p:nvSpPr>
            <p:spPr>
              <a:xfrm>
                <a:off x="7884368" y="2933154"/>
                <a:ext cx="72008" cy="7200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橢圓 33"/>
              <p:cNvSpPr/>
              <p:nvPr/>
            </p:nvSpPr>
            <p:spPr>
              <a:xfrm>
                <a:off x="7956376" y="2789138"/>
                <a:ext cx="72008" cy="7200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橢圓 34"/>
              <p:cNvSpPr/>
              <p:nvPr/>
            </p:nvSpPr>
            <p:spPr>
              <a:xfrm>
                <a:off x="7236296" y="2861146"/>
                <a:ext cx="72008" cy="7200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橢圓 35"/>
              <p:cNvSpPr/>
              <p:nvPr/>
            </p:nvSpPr>
            <p:spPr>
              <a:xfrm>
                <a:off x="7092280" y="2789138"/>
                <a:ext cx="72008" cy="7200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橢圓 36"/>
              <p:cNvSpPr/>
              <p:nvPr/>
            </p:nvSpPr>
            <p:spPr>
              <a:xfrm>
                <a:off x="7225663" y="3170444"/>
                <a:ext cx="72008" cy="7200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橢圓 37"/>
              <p:cNvSpPr/>
              <p:nvPr/>
            </p:nvSpPr>
            <p:spPr>
              <a:xfrm>
                <a:off x="8100392" y="3005162"/>
                <a:ext cx="72008" cy="7200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橢圓 38"/>
              <p:cNvSpPr/>
              <p:nvPr/>
            </p:nvSpPr>
            <p:spPr>
              <a:xfrm>
                <a:off x="8172400" y="2717130"/>
                <a:ext cx="72008" cy="7200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橢圓 39"/>
              <p:cNvSpPr/>
              <p:nvPr/>
            </p:nvSpPr>
            <p:spPr>
              <a:xfrm>
                <a:off x="7596336" y="2954420"/>
                <a:ext cx="72008" cy="7200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橢圓 40"/>
              <p:cNvSpPr/>
              <p:nvPr/>
            </p:nvSpPr>
            <p:spPr>
              <a:xfrm>
                <a:off x="7524328" y="4042924"/>
                <a:ext cx="72008" cy="7200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文字方塊 41"/>
              <p:cNvSpPr txBox="1"/>
              <p:nvPr/>
            </p:nvSpPr>
            <p:spPr>
              <a:xfrm>
                <a:off x="7545052" y="3941266"/>
                <a:ext cx="857992" cy="276999"/>
              </a:xfrm>
              <a:prstGeom prst="rect">
                <a:avLst/>
              </a:prstGeom>
              <a:noFill/>
            </p:spPr>
            <p:txBody>
              <a:bodyPr wrap="none" rtlCol="0">
                <a:spAutoFit/>
              </a:bodyPr>
              <a:lstStyle/>
              <a:p>
                <a:r>
                  <a:rPr lang="en-US" altLang="zh-TW" sz="1200" b="1" dirty="0" smtClean="0">
                    <a:solidFill>
                      <a:srgbClr val="00B050"/>
                    </a:solidFill>
                  </a:rPr>
                  <a:t>Glutamate</a:t>
                </a:r>
                <a:endParaRPr lang="zh-TW" altLang="en-US" sz="1200" b="1" dirty="0">
                  <a:solidFill>
                    <a:srgbClr val="00B050"/>
                  </a:solidFill>
                </a:endParaRPr>
              </a:p>
            </p:txBody>
          </p:sp>
          <p:sp>
            <p:nvSpPr>
              <p:cNvPr id="43" name="文字方塊 42"/>
              <p:cNvSpPr txBox="1"/>
              <p:nvPr/>
            </p:nvSpPr>
            <p:spPr>
              <a:xfrm>
                <a:off x="6732240" y="1309089"/>
                <a:ext cx="1874296" cy="338554"/>
              </a:xfrm>
              <a:prstGeom prst="rect">
                <a:avLst/>
              </a:prstGeom>
              <a:noFill/>
            </p:spPr>
            <p:txBody>
              <a:bodyPr wrap="none" rtlCol="0">
                <a:spAutoFit/>
              </a:bodyPr>
              <a:lstStyle/>
              <a:p>
                <a:r>
                  <a:rPr lang="en-US" altLang="zh-TW" sz="1600" dirty="0" smtClean="0"/>
                  <a:t>Postsynaptic neuron</a:t>
                </a:r>
                <a:endParaRPr lang="zh-TW" altLang="en-US" sz="1600" dirty="0"/>
              </a:p>
            </p:txBody>
          </p:sp>
          <p:cxnSp>
            <p:nvCxnSpPr>
              <p:cNvPr id="44" name="直線單箭頭接點 43"/>
              <p:cNvCxnSpPr/>
              <p:nvPr/>
            </p:nvCxnSpPr>
            <p:spPr>
              <a:xfrm flipV="1">
                <a:off x="7761618" y="3725242"/>
                <a:ext cx="288000" cy="144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文字方塊 44"/>
              <p:cNvSpPr txBox="1"/>
              <p:nvPr/>
            </p:nvSpPr>
            <p:spPr>
              <a:xfrm>
                <a:off x="8028384" y="2789138"/>
                <a:ext cx="857992" cy="276999"/>
              </a:xfrm>
              <a:prstGeom prst="rect">
                <a:avLst/>
              </a:prstGeom>
              <a:noFill/>
            </p:spPr>
            <p:txBody>
              <a:bodyPr wrap="none" rtlCol="0">
                <a:spAutoFit/>
              </a:bodyPr>
              <a:lstStyle/>
              <a:p>
                <a:r>
                  <a:rPr lang="en-US" altLang="zh-TW" sz="1200" b="1" dirty="0" smtClean="0">
                    <a:solidFill>
                      <a:srgbClr val="00B050"/>
                    </a:solidFill>
                  </a:rPr>
                  <a:t>Glutamate</a:t>
                </a:r>
                <a:endParaRPr lang="zh-TW" altLang="en-US" sz="1200" b="1" dirty="0">
                  <a:solidFill>
                    <a:srgbClr val="00B050"/>
                  </a:solidFill>
                </a:endParaRPr>
              </a:p>
            </p:txBody>
          </p:sp>
          <p:pic>
            <p:nvPicPr>
              <p:cNvPr id="46" name="Picture 6" descr="C:\Documents and Settings\Good\桌面\astrocyte.png"/>
              <p:cNvPicPr>
                <a:picLocks noChangeAspect="1" noChangeArrowheads="1"/>
              </p:cNvPicPr>
              <p:nvPr/>
            </p:nvPicPr>
            <p:blipFill>
              <a:blip r:embed="rId3" cstate="print"/>
              <a:srcRect/>
              <a:stretch>
                <a:fillRect/>
              </a:stretch>
            </p:blipFill>
            <p:spPr bwMode="auto">
              <a:xfrm flipH="1">
                <a:off x="5292080" y="1997050"/>
                <a:ext cx="2080022" cy="2861072"/>
              </a:xfrm>
              <a:prstGeom prst="rect">
                <a:avLst/>
              </a:prstGeom>
              <a:noFill/>
            </p:spPr>
          </p:pic>
          <p:cxnSp>
            <p:nvCxnSpPr>
              <p:cNvPr id="47" name="直線單箭頭接點 46"/>
              <p:cNvCxnSpPr/>
              <p:nvPr/>
            </p:nvCxnSpPr>
            <p:spPr>
              <a:xfrm>
                <a:off x="6516216" y="3869258"/>
                <a:ext cx="1008112" cy="7200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文字方塊 47"/>
              <p:cNvSpPr txBox="1"/>
              <p:nvPr/>
            </p:nvSpPr>
            <p:spPr>
              <a:xfrm>
                <a:off x="7255139" y="4565649"/>
                <a:ext cx="854849" cy="276999"/>
              </a:xfrm>
              <a:prstGeom prst="rect">
                <a:avLst/>
              </a:prstGeom>
              <a:noFill/>
            </p:spPr>
            <p:txBody>
              <a:bodyPr wrap="none" rtlCol="0">
                <a:spAutoFit/>
              </a:bodyPr>
              <a:lstStyle/>
              <a:p>
                <a:r>
                  <a:rPr lang="en-US" altLang="zh-TW" sz="1200" b="1" dirty="0" smtClean="0"/>
                  <a:t>Glutamine</a:t>
                </a:r>
                <a:endParaRPr lang="zh-TW" altLang="en-US" sz="1200" b="1" dirty="0"/>
              </a:p>
            </p:txBody>
          </p:sp>
          <p:sp>
            <p:nvSpPr>
              <p:cNvPr id="49" name="文字方塊 48"/>
              <p:cNvSpPr txBox="1"/>
              <p:nvPr/>
            </p:nvSpPr>
            <p:spPr>
              <a:xfrm>
                <a:off x="5940152" y="3653234"/>
                <a:ext cx="854849" cy="276999"/>
              </a:xfrm>
              <a:prstGeom prst="rect">
                <a:avLst/>
              </a:prstGeom>
              <a:noFill/>
            </p:spPr>
            <p:txBody>
              <a:bodyPr wrap="none" rtlCol="0">
                <a:spAutoFit/>
              </a:bodyPr>
              <a:lstStyle/>
              <a:p>
                <a:r>
                  <a:rPr lang="en-US" altLang="zh-TW" sz="1200" b="1" dirty="0" smtClean="0"/>
                  <a:t>Glutamine</a:t>
                </a:r>
                <a:endParaRPr lang="zh-TW" altLang="en-US" sz="1200" b="1" dirty="0"/>
              </a:p>
            </p:txBody>
          </p:sp>
          <p:cxnSp>
            <p:nvCxnSpPr>
              <p:cNvPr id="50" name="直線單箭頭接點 49"/>
              <p:cNvCxnSpPr/>
              <p:nvPr/>
            </p:nvCxnSpPr>
            <p:spPr>
              <a:xfrm flipH="1">
                <a:off x="6588224" y="2861146"/>
                <a:ext cx="432048" cy="2880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文字方塊 50"/>
              <p:cNvSpPr txBox="1"/>
              <p:nvPr/>
            </p:nvSpPr>
            <p:spPr>
              <a:xfrm>
                <a:off x="5940152" y="3149178"/>
                <a:ext cx="857992" cy="276999"/>
              </a:xfrm>
              <a:prstGeom prst="rect">
                <a:avLst/>
              </a:prstGeom>
              <a:noFill/>
            </p:spPr>
            <p:txBody>
              <a:bodyPr wrap="none" rtlCol="0">
                <a:spAutoFit/>
              </a:bodyPr>
              <a:lstStyle/>
              <a:p>
                <a:r>
                  <a:rPr lang="en-US" altLang="zh-TW" sz="1200" b="1" dirty="0" smtClean="0">
                    <a:solidFill>
                      <a:srgbClr val="00B050"/>
                    </a:solidFill>
                  </a:rPr>
                  <a:t>Glutamate</a:t>
                </a:r>
                <a:endParaRPr lang="zh-TW" altLang="en-US" sz="1200" b="1" dirty="0">
                  <a:solidFill>
                    <a:srgbClr val="00B050"/>
                  </a:solidFill>
                </a:endParaRPr>
              </a:p>
            </p:txBody>
          </p:sp>
          <p:cxnSp>
            <p:nvCxnSpPr>
              <p:cNvPr id="52" name="直線單箭頭接點 51"/>
              <p:cNvCxnSpPr>
                <a:stCxn id="51" idx="2"/>
                <a:endCxn id="49" idx="0"/>
              </p:cNvCxnSpPr>
              <p:nvPr/>
            </p:nvCxnSpPr>
            <p:spPr>
              <a:xfrm flipH="1">
                <a:off x="6367577" y="3426177"/>
                <a:ext cx="1571" cy="22705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文字方塊 52"/>
              <p:cNvSpPr txBox="1"/>
              <p:nvPr/>
            </p:nvSpPr>
            <p:spPr>
              <a:xfrm>
                <a:off x="5417253" y="3170444"/>
                <a:ext cx="675185" cy="276999"/>
              </a:xfrm>
              <a:prstGeom prst="rect">
                <a:avLst/>
              </a:prstGeom>
              <a:noFill/>
            </p:spPr>
            <p:txBody>
              <a:bodyPr wrap="none" rtlCol="0">
                <a:spAutoFit/>
              </a:bodyPr>
              <a:lstStyle/>
              <a:p>
                <a:r>
                  <a:rPr lang="en-US" altLang="zh-TW" sz="1200" dirty="0" err="1" smtClean="0"/>
                  <a:t>Glia</a:t>
                </a:r>
                <a:r>
                  <a:rPr lang="en-US" altLang="zh-TW" sz="1200" dirty="0" smtClean="0"/>
                  <a:t> cell</a:t>
                </a:r>
                <a:endParaRPr lang="zh-TW" altLang="en-US" sz="1200" dirty="0"/>
              </a:p>
            </p:txBody>
          </p:sp>
          <p:sp>
            <p:nvSpPr>
              <p:cNvPr id="54" name="文字方塊 53"/>
              <p:cNvSpPr txBox="1"/>
              <p:nvPr/>
            </p:nvSpPr>
            <p:spPr>
              <a:xfrm>
                <a:off x="6012160" y="3386468"/>
                <a:ext cx="352982" cy="276999"/>
              </a:xfrm>
              <a:prstGeom prst="rect">
                <a:avLst/>
              </a:prstGeom>
              <a:noFill/>
            </p:spPr>
            <p:txBody>
              <a:bodyPr wrap="none" rtlCol="0">
                <a:spAutoFit/>
              </a:bodyPr>
              <a:lstStyle/>
              <a:p>
                <a:r>
                  <a:rPr lang="en-US" altLang="zh-TW" sz="1200" b="1" dirty="0" smtClean="0">
                    <a:solidFill>
                      <a:schemeClr val="accent4">
                        <a:lumMod val="75000"/>
                      </a:schemeClr>
                    </a:solidFill>
                    <a:effectLst>
                      <a:outerShdw blurRad="38100" dist="38100" dir="2700000" algn="tl">
                        <a:srgbClr val="000000">
                          <a:alpha val="43137"/>
                        </a:srgbClr>
                      </a:outerShdw>
                    </a:effectLst>
                  </a:rPr>
                  <a:t>GS</a:t>
                </a:r>
                <a:endParaRPr lang="zh-TW" altLang="en-US" sz="1200" b="1" dirty="0">
                  <a:solidFill>
                    <a:schemeClr val="accent4">
                      <a:lumMod val="75000"/>
                    </a:schemeClr>
                  </a:solidFill>
                  <a:effectLst>
                    <a:outerShdw blurRad="38100" dist="38100" dir="2700000" algn="tl">
                      <a:srgbClr val="000000">
                        <a:alpha val="43137"/>
                      </a:srgbClr>
                    </a:outerShdw>
                  </a:effectLst>
                </a:endParaRPr>
              </a:p>
            </p:txBody>
          </p:sp>
          <p:sp>
            <p:nvSpPr>
              <p:cNvPr id="55" name="文字方塊 54"/>
              <p:cNvSpPr txBox="1"/>
              <p:nvPr/>
            </p:nvSpPr>
            <p:spPr>
              <a:xfrm>
                <a:off x="7615179" y="4229298"/>
                <a:ext cx="420308" cy="276999"/>
              </a:xfrm>
              <a:prstGeom prst="rect">
                <a:avLst/>
              </a:prstGeom>
              <a:noFill/>
            </p:spPr>
            <p:txBody>
              <a:bodyPr wrap="none" rtlCol="0">
                <a:spAutoFit/>
              </a:bodyPr>
              <a:lstStyle/>
              <a:p>
                <a:r>
                  <a:rPr lang="en-US" altLang="zh-TW" sz="1200" b="1" dirty="0" smtClean="0">
                    <a:solidFill>
                      <a:schemeClr val="accent4">
                        <a:lumMod val="75000"/>
                      </a:schemeClr>
                    </a:solidFill>
                    <a:effectLst>
                      <a:outerShdw blurRad="38100" dist="38100" dir="2700000" algn="tl">
                        <a:srgbClr val="000000">
                          <a:alpha val="43137"/>
                        </a:srgbClr>
                      </a:outerShdw>
                    </a:effectLst>
                  </a:rPr>
                  <a:t>GLS</a:t>
                </a:r>
                <a:endParaRPr lang="zh-TW" altLang="en-US" sz="1200" b="1" dirty="0">
                  <a:solidFill>
                    <a:schemeClr val="accent4">
                      <a:lumMod val="75000"/>
                    </a:schemeClr>
                  </a:solidFill>
                  <a:effectLst>
                    <a:outerShdw blurRad="38100" dist="38100" dir="2700000" algn="tl">
                      <a:srgbClr val="000000">
                        <a:alpha val="43137"/>
                      </a:srgbClr>
                    </a:outerShdw>
                  </a:effectLst>
                </a:endParaRPr>
              </a:p>
            </p:txBody>
          </p:sp>
        </p:grpSp>
        <p:sp>
          <p:nvSpPr>
            <p:cNvPr id="10" name="文字方塊 9"/>
            <p:cNvSpPr txBox="1"/>
            <p:nvPr/>
          </p:nvSpPr>
          <p:spPr>
            <a:xfrm>
              <a:off x="6814881" y="4757043"/>
              <a:ext cx="1794658" cy="338554"/>
            </a:xfrm>
            <a:prstGeom prst="rect">
              <a:avLst/>
            </a:prstGeom>
            <a:noFill/>
          </p:spPr>
          <p:txBody>
            <a:bodyPr wrap="none" rtlCol="0">
              <a:spAutoFit/>
            </a:bodyPr>
            <a:lstStyle/>
            <a:p>
              <a:r>
                <a:rPr lang="en-US" altLang="zh-TW" sz="1600" dirty="0" err="1" smtClean="0"/>
                <a:t>Presynaptic</a:t>
              </a:r>
              <a:r>
                <a:rPr lang="en-US" altLang="zh-TW" sz="1600" dirty="0" smtClean="0"/>
                <a:t> neuron</a:t>
              </a:r>
              <a:endParaRPr lang="zh-TW" altLang="en-US" sz="1600" dirty="0"/>
            </a:p>
          </p:txBody>
        </p:sp>
      </p:grpSp>
      <p:pic>
        <p:nvPicPr>
          <p:cNvPr id="1026" name="Picture 2" descr="http://www.bio.miami.edu/dana/pix/nitrogenfixation.jpg"/>
          <p:cNvPicPr>
            <a:picLocks noChangeAspect="1" noChangeArrowheads="1"/>
          </p:cNvPicPr>
          <p:nvPr/>
        </p:nvPicPr>
        <p:blipFill>
          <a:blip r:embed="rId4" cstate="print"/>
          <a:srcRect/>
          <a:stretch>
            <a:fillRect/>
          </a:stretch>
        </p:blipFill>
        <p:spPr bwMode="auto">
          <a:xfrm>
            <a:off x="4139952" y="980728"/>
            <a:ext cx="4838328" cy="2377166"/>
          </a:xfrm>
          <a:prstGeom prst="rect">
            <a:avLst/>
          </a:prstGeom>
          <a:noFill/>
        </p:spPr>
      </p:pic>
      <p:pic>
        <p:nvPicPr>
          <p:cNvPr id="1030" name="Picture 6" descr="http://www.magma.ca/%7Epavel/science/soynod2900-P.jpg"/>
          <p:cNvPicPr>
            <a:picLocks noChangeAspect="1" noChangeArrowheads="1"/>
          </p:cNvPicPr>
          <p:nvPr/>
        </p:nvPicPr>
        <p:blipFill>
          <a:blip r:embed="rId5" cstate="print"/>
          <a:srcRect/>
          <a:stretch>
            <a:fillRect/>
          </a:stretch>
        </p:blipFill>
        <p:spPr bwMode="auto">
          <a:xfrm>
            <a:off x="4211960" y="3501008"/>
            <a:ext cx="1905000" cy="2876551"/>
          </a:xfrm>
          <a:prstGeom prst="rect">
            <a:avLst/>
          </a:prstGeom>
          <a:noFill/>
        </p:spPr>
      </p:pic>
      <p:sp>
        <p:nvSpPr>
          <p:cNvPr id="74" name="TextBox 6"/>
          <p:cNvSpPr txBox="1"/>
          <p:nvPr/>
        </p:nvSpPr>
        <p:spPr>
          <a:xfrm>
            <a:off x="0" y="0"/>
            <a:ext cx="3501280" cy="461665"/>
          </a:xfrm>
          <a:prstGeom prst="rect">
            <a:avLst/>
          </a:prstGeom>
          <a:noFill/>
        </p:spPr>
        <p:txBody>
          <a:bodyPr wrap="none" rtlCol="0">
            <a:spAutoFit/>
          </a:bodyPr>
          <a:lstStyle/>
          <a:p>
            <a:r>
              <a:rPr lang="en-US" sz="2400" b="1" dirty="0" smtClean="0">
                <a:solidFill>
                  <a:schemeClr val="bg1">
                    <a:lumMod val="50000"/>
                  </a:schemeClr>
                </a:solidFill>
              </a:rPr>
              <a:t>2. Glutamine requirement</a:t>
            </a:r>
            <a:endParaRPr lang="en-US" sz="2400" b="1" dirty="0">
              <a:solidFill>
                <a:schemeClr val="bg1">
                  <a:lumMod val="50000"/>
                </a:schemeClr>
              </a:solidFill>
            </a:endParaRPr>
          </a:p>
        </p:txBody>
      </p:sp>
      <p:pic>
        <p:nvPicPr>
          <p:cNvPr id="75" name="Picture 2"/>
          <p:cNvPicPr>
            <a:picLocks noChangeAspect="1" noChangeArrowheads="1"/>
          </p:cNvPicPr>
          <p:nvPr/>
        </p:nvPicPr>
        <p:blipFill>
          <a:blip r:embed="rId6" cstate="print"/>
          <a:srcRect/>
          <a:stretch>
            <a:fillRect/>
          </a:stretch>
        </p:blipFill>
        <p:spPr bwMode="auto">
          <a:xfrm>
            <a:off x="6516216" y="3573016"/>
            <a:ext cx="1981200" cy="2070100"/>
          </a:xfrm>
          <a:prstGeom prst="rect">
            <a:avLst/>
          </a:prstGeom>
          <a:noFill/>
          <a:ln w="9525">
            <a:noFill/>
            <a:miter lim="800000"/>
            <a:headEnd/>
            <a:tailEnd/>
          </a:ln>
        </p:spPr>
      </p:pic>
      <p:sp>
        <p:nvSpPr>
          <p:cNvPr id="76" name="文字方塊 75"/>
          <p:cNvSpPr txBox="1"/>
          <p:nvPr/>
        </p:nvSpPr>
        <p:spPr>
          <a:xfrm>
            <a:off x="6300192" y="5589240"/>
            <a:ext cx="2392001" cy="400110"/>
          </a:xfrm>
          <a:prstGeom prst="rect">
            <a:avLst/>
          </a:prstGeom>
          <a:noFill/>
        </p:spPr>
        <p:txBody>
          <a:bodyPr wrap="none" rtlCol="0">
            <a:spAutoFit/>
          </a:bodyPr>
          <a:lstStyle/>
          <a:p>
            <a:r>
              <a:rPr lang="en-US" altLang="zh-TW" sz="2000" b="1" dirty="0" smtClean="0">
                <a:effectLst>
                  <a:outerShdw blurRad="38100" dist="38100" dir="2700000" algn="tl">
                    <a:srgbClr val="000000">
                      <a:alpha val="43137"/>
                    </a:srgbClr>
                  </a:outerShdw>
                </a:effectLst>
              </a:rPr>
              <a:t>Glutamine symbiosis</a:t>
            </a:r>
            <a:endParaRPr lang="zh-TW" altLang="en-US"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fade">
                                      <p:cBhvr>
                                        <p:cTn id="10" dur="1000"/>
                                        <p:tgtEl>
                                          <p:spTgt spid="10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1000"/>
                                        <p:tgtEl>
                                          <p:spTgt spid="7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fade">
                                      <p:cBhvr>
                                        <p:cTn id="18"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0196" y="1052736"/>
            <a:ext cx="2777784" cy="17620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395604" y="1064087"/>
            <a:ext cx="3560772" cy="24765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88052" y="3613490"/>
            <a:ext cx="3368324" cy="28398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3" name="群組 2"/>
          <p:cNvGrpSpPr/>
          <p:nvPr/>
        </p:nvGrpSpPr>
        <p:grpSpPr>
          <a:xfrm>
            <a:off x="899592" y="3391698"/>
            <a:ext cx="2624588" cy="2485574"/>
            <a:chOff x="1187624" y="3175674"/>
            <a:chExt cx="2336556" cy="2331446"/>
          </a:xfrm>
        </p:grpSpPr>
        <p:pic>
          <p:nvPicPr>
            <p:cNvPr id="18436" name="Picture 4"/>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333997" y="3427705"/>
              <a:ext cx="2190183" cy="20794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矩形 1"/>
            <p:cNvSpPr/>
            <p:nvPr/>
          </p:nvSpPr>
          <p:spPr>
            <a:xfrm>
              <a:off x="1187624" y="3175674"/>
              <a:ext cx="432048" cy="4693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矩形 9"/>
          <p:cNvSpPr/>
          <p:nvPr/>
        </p:nvSpPr>
        <p:spPr>
          <a:xfrm>
            <a:off x="1259632" y="476672"/>
            <a:ext cx="6581738" cy="461665"/>
          </a:xfrm>
          <a:prstGeom prst="rect">
            <a:avLst/>
          </a:prstGeom>
        </p:spPr>
        <p:txBody>
          <a:bodyPr wrap="none">
            <a:spAutoFit/>
          </a:bodyPr>
          <a:lstStyle/>
          <a:p>
            <a:r>
              <a:rPr lang="en-US" altLang="zh-TW" sz="2400" b="1" dirty="0" smtClean="0"/>
              <a:t>Luminal and basal cells have Glutamine</a:t>
            </a:r>
            <a:r>
              <a:rPr lang="zh-TW" altLang="en-US" sz="2400" b="1" dirty="0" smtClean="0"/>
              <a:t> </a:t>
            </a:r>
            <a:r>
              <a:rPr lang="en-US" altLang="zh-TW" sz="2400" b="1" dirty="0" smtClean="0"/>
              <a:t>symbiosis </a:t>
            </a:r>
            <a:endParaRPr lang="zh-TW" altLang="en-US" sz="2400" dirty="0"/>
          </a:p>
        </p:txBody>
      </p:sp>
      <p:sp>
        <p:nvSpPr>
          <p:cNvPr id="11" name="TextBox 6"/>
          <p:cNvSpPr txBox="1"/>
          <p:nvPr/>
        </p:nvSpPr>
        <p:spPr>
          <a:xfrm>
            <a:off x="0" y="0"/>
            <a:ext cx="3501280" cy="461665"/>
          </a:xfrm>
          <a:prstGeom prst="rect">
            <a:avLst/>
          </a:prstGeom>
          <a:noFill/>
        </p:spPr>
        <p:txBody>
          <a:bodyPr wrap="none" rtlCol="0">
            <a:spAutoFit/>
          </a:bodyPr>
          <a:lstStyle/>
          <a:p>
            <a:r>
              <a:rPr lang="en-US" sz="2400" b="1" dirty="0" smtClean="0">
                <a:solidFill>
                  <a:schemeClr val="bg1">
                    <a:lumMod val="50000"/>
                  </a:schemeClr>
                </a:solidFill>
              </a:rPr>
              <a:t>2. Glutamine requirement</a:t>
            </a:r>
            <a:endParaRPr lang="en-US" sz="2400" b="1" dirty="0">
              <a:solidFill>
                <a:schemeClr val="bg1">
                  <a:lumMod val="50000"/>
                </a:schemeClr>
              </a:solidFill>
            </a:endParaRPr>
          </a:p>
        </p:txBody>
      </p:sp>
    </p:spTree>
    <p:extLst>
      <p:ext uri="{BB962C8B-B14F-4D97-AF65-F5344CB8AC3E}">
        <p14:creationId xmlns="" xmlns:p14="http://schemas.microsoft.com/office/powerpoint/2010/main" val="126901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8437"/>
                                        </p:tgtEl>
                                        <p:attrNameLst>
                                          <p:attrName>style.visibility</p:attrName>
                                        </p:attrNameLst>
                                      </p:cBhvr>
                                      <p:to>
                                        <p:strVal val="visible"/>
                                      </p:to>
                                    </p:set>
                                    <p:animEffect transition="in" filter="fade">
                                      <p:cBhvr>
                                        <p:cTn id="10" dur="1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p:cNvCxnSpPr/>
          <p:nvPr/>
        </p:nvCxnSpPr>
        <p:spPr>
          <a:xfrm rot="5400000" flipH="1" flipV="1">
            <a:off x="6571728" y="3436504"/>
            <a:ext cx="574365" cy="1820"/>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858000" y="3361211"/>
            <a:ext cx="593767" cy="246221"/>
          </a:xfrm>
          <a:prstGeom prst="rect">
            <a:avLst/>
          </a:prstGeom>
          <a:noFill/>
        </p:spPr>
        <p:txBody>
          <a:bodyPr wrap="square" rtlCol="0">
            <a:spAutoFit/>
          </a:bodyPr>
          <a:lstStyle/>
          <a:p>
            <a:r>
              <a:rPr lang="en-US" sz="1000" dirty="0" smtClean="0">
                <a:solidFill>
                  <a:schemeClr val="bg1"/>
                </a:solidFill>
                <a:latin typeface="Arial" pitchFamily="34" charset="0"/>
                <a:cs typeface="Arial" pitchFamily="34" charset="0"/>
              </a:rPr>
              <a:t>GLUL</a:t>
            </a:r>
            <a:endParaRPr lang="en-US" sz="1000" dirty="0">
              <a:solidFill>
                <a:schemeClr val="bg1"/>
              </a:solidFill>
              <a:latin typeface="Arial" pitchFamily="34" charset="0"/>
              <a:cs typeface="Arial" pitchFamily="34" charset="0"/>
            </a:endParaRPr>
          </a:p>
        </p:txBody>
      </p:sp>
      <p:pic>
        <p:nvPicPr>
          <p:cNvPr id="1638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15616" y="1124744"/>
            <a:ext cx="6747510" cy="46253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6"/>
          <p:cNvSpPr txBox="1"/>
          <p:nvPr/>
        </p:nvSpPr>
        <p:spPr>
          <a:xfrm>
            <a:off x="0" y="0"/>
            <a:ext cx="3501280" cy="461665"/>
          </a:xfrm>
          <a:prstGeom prst="rect">
            <a:avLst/>
          </a:prstGeom>
          <a:noFill/>
        </p:spPr>
        <p:txBody>
          <a:bodyPr wrap="none" rtlCol="0">
            <a:spAutoFit/>
          </a:bodyPr>
          <a:lstStyle/>
          <a:p>
            <a:r>
              <a:rPr lang="en-US" sz="2400" b="1" dirty="0" smtClean="0">
                <a:solidFill>
                  <a:schemeClr val="bg1">
                    <a:lumMod val="50000"/>
                  </a:schemeClr>
                </a:solidFill>
              </a:rPr>
              <a:t>2. Glutamine requirement</a:t>
            </a:r>
            <a:endParaRPr lang="en-US" sz="2400" b="1" dirty="0">
              <a:solidFill>
                <a:schemeClr val="bg1">
                  <a:lumMod val="50000"/>
                </a:schemeClr>
              </a:solidFill>
            </a:endParaRPr>
          </a:p>
        </p:txBody>
      </p:sp>
      <p:sp>
        <p:nvSpPr>
          <p:cNvPr id="7" name="矩形 6"/>
          <p:cNvSpPr/>
          <p:nvPr/>
        </p:nvSpPr>
        <p:spPr>
          <a:xfrm>
            <a:off x="3001472" y="3429000"/>
            <a:ext cx="576064" cy="2880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rot="19804161">
            <a:off x="3920540" y="2000156"/>
            <a:ext cx="1296144"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395536" y="476672"/>
          <a:ext cx="8424936"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ntu.edu.tw/about/Emblem72.jpg"/>
          <p:cNvPicPr>
            <a:picLocks noChangeAspect="1" noChangeArrowheads="1"/>
          </p:cNvPicPr>
          <p:nvPr/>
        </p:nvPicPr>
        <p:blipFill>
          <a:blip r:embed="rId3" cstate="print"/>
          <a:srcRect/>
          <a:stretch>
            <a:fillRect/>
          </a:stretch>
        </p:blipFill>
        <p:spPr bwMode="auto">
          <a:xfrm>
            <a:off x="864096" y="548680"/>
            <a:ext cx="1598142" cy="1584000"/>
          </a:xfrm>
          <a:prstGeom prst="rect">
            <a:avLst/>
          </a:prstGeom>
          <a:noFill/>
        </p:spPr>
      </p:pic>
      <p:pic>
        <p:nvPicPr>
          <p:cNvPr id="3" name="Picture 4" descr="http://www.ntuh.gov.tw/EDU/audiovisual/DocLib/%E5%8F%B0%E5%A4%A7%E9%AB%94%E7%B3%BB%E7%9B%B8%E9%97%9C-LOGO/%E5%8F%B0%E7%81%A3%E5%A4%A7%E5%AD%B8%E9%86%AB%E5%AD%B8%E9%99%A2logo.jpg.gif"/>
          <p:cNvPicPr>
            <a:picLocks noChangeAspect="1" noChangeArrowheads="1"/>
          </p:cNvPicPr>
          <p:nvPr/>
        </p:nvPicPr>
        <p:blipFill>
          <a:blip r:embed="rId4" cstate="print"/>
          <a:srcRect/>
          <a:stretch>
            <a:fillRect/>
          </a:stretch>
        </p:blipFill>
        <p:spPr bwMode="auto">
          <a:xfrm>
            <a:off x="2555776" y="548680"/>
            <a:ext cx="1601971" cy="1620000"/>
          </a:xfrm>
          <a:prstGeom prst="rect">
            <a:avLst/>
          </a:prstGeom>
          <a:noFill/>
        </p:spPr>
      </p:pic>
      <p:pic>
        <p:nvPicPr>
          <p:cNvPr id="10242" name="Picture 2" descr="&#10;       科技部, Ministry of Science and Techonology&#10;      "/>
          <p:cNvPicPr>
            <a:picLocks noChangeAspect="1" noChangeArrowheads="1"/>
          </p:cNvPicPr>
          <p:nvPr/>
        </p:nvPicPr>
        <p:blipFill>
          <a:blip r:embed="rId5" cstate="print"/>
          <a:srcRect/>
          <a:stretch>
            <a:fillRect/>
          </a:stretch>
        </p:blipFill>
        <p:spPr bwMode="auto">
          <a:xfrm>
            <a:off x="395536" y="2222503"/>
            <a:ext cx="4355976" cy="486417"/>
          </a:xfrm>
          <a:prstGeom prst="rect">
            <a:avLst/>
          </a:prstGeom>
          <a:noFill/>
        </p:spPr>
      </p:pic>
      <p:pic>
        <p:nvPicPr>
          <p:cNvPr id="10244" name="Picture 4" descr="IGSP logo"/>
          <p:cNvPicPr>
            <a:picLocks noChangeAspect="1" noChangeArrowheads="1"/>
          </p:cNvPicPr>
          <p:nvPr/>
        </p:nvPicPr>
        <p:blipFill>
          <a:blip r:embed="rId6" cstate="print"/>
          <a:srcRect/>
          <a:stretch>
            <a:fillRect/>
          </a:stretch>
        </p:blipFill>
        <p:spPr bwMode="auto">
          <a:xfrm>
            <a:off x="5220072" y="548680"/>
            <a:ext cx="2952328" cy="2312658"/>
          </a:xfrm>
          <a:prstGeom prst="rect">
            <a:avLst/>
          </a:prstGeom>
          <a:noFill/>
        </p:spPr>
      </p:pic>
      <p:sp>
        <p:nvSpPr>
          <p:cNvPr id="6" name="矩形 5"/>
          <p:cNvSpPr/>
          <p:nvPr/>
        </p:nvSpPr>
        <p:spPr>
          <a:xfrm>
            <a:off x="551116" y="3068960"/>
            <a:ext cx="1428596" cy="369332"/>
          </a:xfrm>
          <a:prstGeom prst="rect">
            <a:avLst/>
          </a:prstGeom>
        </p:spPr>
        <p:txBody>
          <a:bodyPr wrap="none">
            <a:spAutoFit/>
          </a:bodyPr>
          <a:lstStyle/>
          <a:p>
            <a:r>
              <a:rPr lang="en-US" altLang="zh-TW" dirty="0" err="1" smtClean="0">
                <a:latin typeface="Arial" pitchFamily="34" charset="0"/>
                <a:cs typeface="Arial" pitchFamily="34" charset="0"/>
              </a:rPr>
              <a:t>Jhih-Pu</a:t>
            </a:r>
            <a:r>
              <a:rPr lang="en-US" altLang="zh-TW" dirty="0" smtClean="0">
                <a:latin typeface="Arial" pitchFamily="34" charset="0"/>
                <a:cs typeface="Arial" pitchFamily="34" charset="0"/>
              </a:rPr>
              <a:t> </a:t>
            </a:r>
            <a:r>
              <a:rPr lang="en-US" altLang="zh-TW" dirty="0" err="1" smtClean="0">
                <a:latin typeface="Arial" pitchFamily="34" charset="0"/>
                <a:cs typeface="Arial" pitchFamily="34" charset="0"/>
              </a:rPr>
              <a:t>Syu</a:t>
            </a:r>
            <a:endParaRPr lang="zh-TW" altLang="en-US" dirty="0">
              <a:latin typeface="Arial" pitchFamily="34" charset="0"/>
              <a:cs typeface="Arial" pitchFamily="34" charset="0"/>
            </a:endParaRPr>
          </a:p>
        </p:txBody>
      </p:sp>
      <p:pic>
        <p:nvPicPr>
          <p:cNvPr id="7" name="Picture 2" descr="C:\Users\Kung\Desktop\DSC08869.JPG"/>
          <p:cNvPicPr>
            <a:picLocks noChangeAspect="1" noChangeArrowheads="1"/>
          </p:cNvPicPr>
          <p:nvPr/>
        </p:nvPicPr>
        <p:blipFill>
          <a:blip r:embed="rId7" cstate="print"/>
          <a:srcRect/>
          <a:stretch>
            <a:fillRect/>
          </a:stretch>
        </p:blipFill>
        <p:spPr bwMode="auto">
          <a:xfrm rot="5400000">
            <a:off x="110504" y="3930055"/>
            <a:ext cx="2280253" cy="1710190"/>
          </a:xfrm>
          <a:prstGeom prst="rect">
            <a:avLst/>
          </a:prstGeom>
          <a:noFill/>
        </p:spPr>
      </p:pic>
      <p:pic>
        <p:nvPicPr>
          <p:cNvPr id="8" name="Picture 3" descr="D:\640 computer backup\picture\20130107龔老師生日\IMG_3281.JPG"/>
          <p:cNvPicPr>
            <a:picLocks noChangeAspect="1" noChangeArrowheads="1"/>
          </p:cNvPicPr>
          <p:nvPr/>
        </p:nvPicPr>
        <p:blipFill>
          <a:blip r:embed="rId8" cstate="print"/>
          <a:srcRect l="61538" t="12821" r="15385" b="33333"/>
          <a:stretch>
            <a:fillRect/>
          </a:stretch>
        </p:blipFill>
        <p:spPr bwMode="auto">
          <a:xfrm>
            <a:off x="2411760" y="3645024"/>
            <a:ext cx="1368152" cy="2280253"/>
          </a:xfrm>
          <a:prstGeom prst="rect">
            <a:avLst/>
          </a:prstGeom>
          <a:noFill/>
        </p:spPr>
      </p:pic>
      <p:sp>
        <p:nvSpPr>
          <p:cNvPr id="9" name="矩形 8"/>
          <p:cNvSpPr/>
          <p:nvPr/>
        </p:nvSpPr>
        <p:spPr>
          <a:xfrm>
            <a:off x="2195736" y="3068960"/>
            <a:ext cx="2185278" cy="369332"/>
          </a:xfrm>
          <a:prstGeom prst="rect">
            <a:avLst/>
          </a:prstGeom>
        </p:spPr>
        <p:txBody>
          <a:bodyPr wrap="none">
            <a:spAutoFit/>
          </a:bodyPr>
          <a:lstStyle/>
          <a:p>
            <a:r>
              <a:rPr lang="en-US" altLang="zh-TW" dirty="0" smtClean="0">
                <a:solidFill>
                  <a:schemeClr val="tx1">
                    <a:lumMod val="95000"/>
                    <a:lumOff val="5000"/>
                  </a:schemeClr>
                </a:solidFill>
                <a:latin typeface="Arial" pitchFamily="34" charset="0"/>
                <a:cs typeface="Arial" pitchFamily="34" charset="0"/>
              </a:rPr>
              <a:t>Hsiang-</a:t>
            </a:r>
            <a:r>
              <a:rPr lang="en-US" altLang="zh-TW" dirty="0" err="1" smtClean="0">
                <a:solidFill>
                  <a:schemeClr val="tx1">
                    <a:lumMod val="95000"/>
                    <a:lumOff val="5000"/>
                  </a:schemeClr>
                </a:solidFill>
                <a:latin typeface="Arial" pitchFamily="34" charset="0"/>
                <a:cs typeface="Arial" pitchFamily="34" charset="0"/>
              </a:rPr>
              <a:t>Yun</a:t>
            </a:r>
            <a:r>
              <a:rPr lang="en-US" altLang="zh-TW" dirty="0" smtClean="0">
                <a:solidFill>
                  <a:schemeClr val="tx1">
                    <a:lumMod val="95000"/>
                    <a:lumOff val="5000"/>
                  </a:schemeClr>
                </a:solidFill>
                <a:latin typeface="Arial" pitchFamily="34" charset="0"/>
                <a:cs typeface="Arial" pitchFamily="34" charset="0"/>
              </a:rPr>
              <a:t> Huang</a:t>
            </a:r>
            <a:r>
              <a:rPr lang="zh-TW" altLang="en-US" dirty="0" smtClean="0">
                <a:solidFill>
                  <a:schemeClr val="tx1">
                    <a:lumMod val="95000"/>
                    <a:lumOff val="5000"/>
                  </a:schemeClr>
                </a:solidFill>
                <a:latin typeface="Arial" pitchFamily="34" charset="0"/>
                <a:cs typeface="Arial" pitchFamily="34" charset="0"/>
              </a:rPr>
              <a:t> </a:t>
            </a:r>
            <a:endParaRPr lang="zh-TW" altLang="en-US" dirty="0">
              <a:latin typeface="Arial" pitchFamily="34" charset="0"/>
              <a:cs typeface="Arial" pitchFamily="34" charset="0"/>
            </a:endParaRPr>
          </a:p>
        </p:txBody>
      </p:sp>
      <p:sp>
        <p:nvSpPr>
          <p:cNvPr id="10" name="矩形 9"/>
          <p:cNvSpPr/>
          <p:nvPr/>
        </p:nvSpPr>
        <p:spPr>
          <a:xfrm>
            <a:off x="5508104" y="2996952"/>
            <a:ext cx="3024336" cy="400110"/>
          </a:xfrm>
          <a:prstGeom prst="rect">
            <a:avLst/>
          </a:prstGeom>
        </p:spPr>
        <p:txBody>
          <a:bodyPr wrap="square">
            <a:spAutoFit/>
          </a:bodyPr>
          <a:lstStyle/>
          <a:p>
            <a:r>
              <a:rPr lang="en-US" altLang="zh-TW" sz="2000" dirty="0" smtClean="0">
                <a:latin typeface="Arial" pitchFamily="34" charset="0"/>
                <a:cs typeface="Arial" pitchFamily="34" charset="0"/>
              </a:rPr>
              <a:t>Jen-</a:t>
            </a:r>
            <a:r>
              <a:rPr lang="en-US" altLang="zh-TW" sz="2000" dirty="0" err="1" smtClean="0">
                <a:latin typeface="Arial" pitchFamily="34" charset="0"/>
                <a:cs typeface="Arial" pitchFamily="34" charset="0"/>
              </a:rPr>
              <a:t>Tsan</a:t>
            </a:r>
            <a:r>
              <a:rPr lang="en-US" altLang="zh-TW" sz="2000" dirty="0" smtClean="0">
                <a:latin typeface="Arial" pitchFamily="34" charset="0"/>
                <a:cs typeface="Arial" pitchFamily="34" charset="0"/>
              </a:rPr>
              <a:t> Ashley Chi</a:t>
            </a:r>
            <a:endParaRPr lang="zh-TW" altLang="en-US" sz="2000" dirty="0">
              <a:latin typeface="Arial" pitchFamily="34" charset="0"/>
              <a:cs typeface="Arial" pitchFamily="34" charset="0"/>
            </a:endParaRPr>
          </a:p>
        </p:txBody>
      </p:sp>
      <p:sp>
        <p:nvSpPr>
          <p:cNvPr id="11" name="矩形 10"/>
          <p:cNvSpPr/>
          <p:nvPr/>
        </p:nvSpPr>
        <p:spPr>
          <a:xfrm>
            <a:off x="5868144" y="5445224"/>
            <a:ext cx="2042739" cy="400110"/>
          </a:xfrm>
          <a:prstGeom prst="rect">
            <a:avLst/>
          </a:prstGeom>
        </p:spPr>
        <p:txBody>
          <a:bodyPr wrap="none">
            <a:spAutoFit/>
          </a:bodyPr>
          <a:lstStyle/>
          <a:p>
            <a:r>
              <a:rPr lang="en-US" altLang="zh-TW" sz="2000" dirty="0">
                <a:latin typeface="Arial" pitchFamily="34" charset="0"/>
                <a:cs typeface="Arial" pitchFamily="34" charset="0"/>
              </a:rPr>
              <a:t>Jeffrey R. Marks</a:t>
            </a:r>
            <a:endParaRPr lang="zh-TW" altLang="en-US" sz="2000" dirty="0">
              <a:latin typeface="Arial" pitchFamily="34" charset="0"/>
              <a:cs typeface="Arial" pitchFamily="34" charset="0"/>
            </a:endParaRPr>
          </a:p>
        </p:txBody>
      </p:sp>
      <p:pic>
        <p:nvPicPr>
          <p:cNvPr id="10246" name="Picture 6" descr="Duke Surgery Home Page"/>
          <p:cNvPicPr>
            <a:picLocks noChangeAspect="1" noChangeArrowheads="1"/>
          </p:cNvPicPr>
          <p:nvPr/>
        </p:nvPicPr>
        <p:blipFill>
          <a:blip r:embed="rId9" cstate="print"/>
          <a:srcRect r="34219"/>
          <a:stretch>
            <a:fillRect/>
          </a:stretch>
        </p:blipFill>
        <p:spPr bwMode="auto">
          <a:xfrm>
            <a:off x="4788024" y="4221088"/>
            <a:ext cx="4176464" cy="907008"/>
          </a:xfrm>
          <a:prstGeom prst="rect">
            <a:avLst/>
          </a:prstGeom>
          <a:noFill/>
        </p:spPr>
      </p:pic>
      <p:sp>
        <p:nvSpPr>
          <p:cNvPr id="13" name="矩形 12"/>
          <p:cNvSpPr/>
          <p:nvPr/>
        </p:nvSpPr>
        <p:spPr>
          <a:xfrm>
            <a:off x="5796136" y="3573016"/>
            <a:ext cx="2106667" cy="400110"/>
          </a:xfrm>
          <a:prstGeom prst="rect">
            <a:avLst/>
          </a:prstGeom>
        </p:spPr>
        <p:txBody>
          <a:bodyPr wrap="none">
            <a:spAutoFit/>
          </a:bodyPr>
          <a:lstStyle/>
          <a:p>
            <a:r>
              <a:rPr lang="en-US" altLang="zh-TW" sz="2000" dirty="0">
                <a:latin typeface="Arial" pitchFamily="34" charset="0"/>
                <a:cs typeface="Arial" pitchFamily="34" charset="0"/>
              </a:rPr>
              <a:t>Michael </a:t>
            </a:r>
            <a:r>
              <a:rPr lang="en-US" altLang="zh-TW" sz="2000" dirty="0" smtClean="0">
                <a:latin typeface="Arial" pitchFamily="34" charset="0"/>
                <a:cs typeface="Arial" pitchFamily="34" charset="0"/>
              </a:rPr>
              <a:t>L. </a:t>
            </a:r>
            <a:r>
              <a:rPr lang="en-US" altLang="zh-TW" sz="2000" dirty="0" err="1" smtClean="0">
                <a:latin typeface="Arial" pitchFamily="34" charset="0"/>
                <a:cs typeface="Arial" pitchFamily="34" charset="0"/>
              </a:rPr>
              <a:t>Gatza</a:t>
            </a:r>
            <a:endParaRPr lang="zh-TW" alt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1.bp.blogspot.com/-93SpTjNcRwE/ThxxyJ263VI/AAAAAAAAACI/rSneSO88VVg/s1600/metastatic-breast-cancer-survival-rates.jpg"/>
          <p:cNvPicPr>
            <a:picLocks noChangeAspect="1" noChangeArrowheads="1"/>
          </p:cNvPicPr>
          <p:nvPr/>
        </p:nvPicPr>
        <p:blipFill>
          <a:blip r:embed="rId3" cstate="print"/>
          <a:srcRect l="7161" t="9242" r="8957" b="3878"/>
          <a:stretch>
            <a:fillRect/>
          </a:stretch>
        </p:blipFill>
        <p:spPr bwMode="auto">
          <a:xfrm>
            <a:off x="395536" y="548680"/>
            <a:ext cx="8417276" cy="4824536"/>
          </a:xfrm>
          <a:prstGeom prst="rect">
            <a:avLst/>
          </a:prstGeom>
          <a:noFill/>
          <a:ln>
            <a:solidFill>
              <a:schemeClr val="tx1"/>
            </a:solidFill>
          </a:ln>
        </p:spPr>
      </p:pic>
      <p:sp>
        <p:nvSpPr>
          <p:cNvPr id="3" name="矩形 2"/>
          <p:cNvSpPr/>
          <p:nvPr/>
        </p:nvSpPr>
        <p:spPr>
          <a:xfrm>
            <a:off x="21572" y="6165304"/>
            <a:ext cx="3542316" cy="338554"/>
          </a:xfrm>
          <a:prstGeom prst="rect">
            <a:avLst/>
          </a:prstGeom>
        </p:spPr>
        <p:txBody>
          <a:bodyPr wrap="none">
            <a:spAutoFit/>
          </a:bodyPr>
          <a:lstStyle/>
          <a:p>
            <a:r>
              <a:rPr lang="en-US" altLang="zh-TW" sz="1600" b="1" dirty="0" smtClean="0"/>
              <a:t>Metastatic Breast Cancer Survival Rates</a:t>
            </a:r>
            <a:endParaRPr lang="en-US" altLang="zh-TW" sz="1600" b="1" dirty="0"/>
          </a:p>
        </p:txBody>
      </p:sp>
      <p:sp>
        <p:nvSpPr>
          <p:cNvPr id="4" name="矩形 3"/>
          <p:cNvSpPr/>
          <p:nvPr/>
        </p:nvSpPr>
        <p:spPr>
          <a:xfrm>
            <a:off x="0" y="6488668"/>
            <a:ext cx="9144000" cy="369332"/>
          </a:xfrm>
          <a:prstGeom prst="rect">
            <a:avLst/>
          </a:prstGeom>
        </p:spPr>
        <p:txBody>
          <a:bodyPr wrap="square">
            <a:spAutoFit/>
          </a:bodyPr>
          <a:lstStyle/>
          <a:p>
            <a:r>
              <a:rPr lang="en-US" altLang="zh-TW" dirty="0" smtClean="0"/>
              <a:t>http://cancercarepliss.blogspot.tw/2011/07/metastatic-breast-cancer-survival-rates.html</a:t>
            </a:r>
            <a:endParaRPr lang="zh-TW"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jamaica-gleaner.com/pages/breastcancer/images/chemotherapy.jpg"/>
          <p:cNvPicPr>
            <a:picLocks noChangeAspect="1" noChangeArrowheads="1"/>
          </p:cNvPicPr>
          <p:nvPr/>
        </p:nvPicPr>
        <p:blipFill>
          <a:blip r:embed="rId3" cstate="print"/>
          <a:srcRect/>
          <a:stretch>
            <a:fillRect/>
          </a:stretch>
        </p:blipFill>
        <p:spPr bwMode="auto">
          <a:xfrm>
            <a:off x="5076056" y="404664"/>
            <a:ext cx="4286250" cy="4286250"/>
          </a:xfrm>
          <a:prstGeom prst="rect">
            <a:avLst/>
          </a:prstGeom>
          <a:noFill/>
        </p:spPr>
      </p:pic>
      <p:pic>
        <p:nvPicPr>
          <p:cNvPr id="1028" name="Picture 4" descr="http://i.dailymail.co.uk/i/pix/2012/11/19/article-2235183-161CF3EC000005DC-393_468x367.jpg"/>
          <p:cNvPicPr>
            <a:picLocks noChangeAspect="1" noChangeArrowheads="1"/>
          </p:cNvPicPr>
          <p:nvPr/>
        </p:nvPicPr>
        <p:blipFill>
          <a:blip r:embed="rId4" cstate="print"/>
          <a:srcRect/>
          <a:stretch>
            <a:fillRect/>
          </a:stretch>
        </p:blipFill>
        <p:spPr bwMode="auto">
          <a:xfrm>
            <a:off x="2267744" y="260648"/>
            <a:ext cx="3563888" cy="2794758"/>
          </a:xfrm>
          <a:prstGeom prst="rect">
            <a:avLst/>
          </a:prstGeom>
          <a:noFill/>
        </p:spPr>
      </p:pic>
      <p:pic>
        <p:nvPicPr>
          <p:cNvPr id="1032" name="Picture 8" descr="http://medicineworld.org/images/blogs/2-2009/Chemotherapy-784569010.jpg"/>
          <p:cNvPicPr>
            <a:picLocks noChangeAspect="1" noChangeArrowheads="1"/>
          </p:cNvPicPr>
          <p:nvPr/>
        </p:nvPicPr>
        <p:blipFill>
          <a:blip r:embed="rId5" cstate="print"/>
          <a:srcRect/>
          <a:stretch>
            <a:fillRect/>
          </a:stretch>
        </p:blipFill>
        <p:spPr bwMode="auto">
          <a:xfrm>
            <a:off x="395536" y="1988840"/>
            <a:ext cx="2114550" cy="2362200"/>
          </a:xfrm>
          <a:prstGeom prst="rect">
            <a:avLst/>
          </a:prstGeom>
          <a:noFill/>
        </p:spPr>
      </p:pic>
      <p:pic>
        <p:nvPicPr>
          <p:cNvPr id="1034" name="Picture 10" descr="http://www.technology.matthey.com/images/articles/56/3/Barnard-56-3-Jun12-f16.jpg"/>
          <p:cNvPicPr>
            <a:picLocks noChangeAspect="1" noChangeArrowheads="1"/>
          </p:cNvPicPr>
          <p:nvPr/>
        </p:nvPicPr>
        <p:blipFill>
          <a:blip r:embed="rId6" cstate="print"/>
          <a:srcRect/>
          <a:stretch>
            <a:fillRect/>
          </a:stretch>
        </p:blipFill>
        <p:spPr bwMode="auto">
          <a:xfrm>
            <a:off x="3707904" y="2636912"/>
            <a:ext cx="2160240" cy="3193848"/>
          </a:xfrm>
          <a:prstGeom prst="rect">
            <a:avLst/>
          </a:prstGeom>
          <a:noFill/>
        </p:spPr>
      </p:pic>
      <p:pic>
        <p:nvPicPr>
          <p:cNvPr id="1038" name="Picture 14" descr="http://www.rolandsmartin.com/blog/wp-content/uploads/2011/06/taxolsortage.jpg"/>
          <p:cNvPicPr>
            <a:picLocks noChangeAspect="1" noChangeArrowheads="1"/>
          </p:cNvPicPr>
          <p:nvPr/>
        </p:nvPicPr>
        <p:blipFill>
          <a:blip r:embed="rId7" cstate="print"/>
          <a:srcRect l="32033" r="30808"/>
          <a:stretch>
            <a:fillRect/>
          </a:stretch>
        </p:blipFill>
        <p:spPr bwMode="auto">
          <a:xfrm>
            <a:off x="7092280" y="4509120"/>
            <a:ext cx="1584176" cy="1806466"/>
          </a:xfrm>
          <a:prstGeom prst="rect">
            <a:avLst/>
          </a:prstGeom>
          <a:noFill/>
        </p:spPr>
      </p:pic>
      <p:pic>
        <p:nvPicPr>
          <p:cNvPr id="1040" name="Picture 16" descr="http://cdn.medindia.net/health-images/her-2-positive-breast-cancer.jpg"/>
          <p:cNvPicPr>
            <a:picLocks noChangeAspect="1" noChangeArrowheads="1"/>
          </p:cNvPicPr>
          <p:nvPr/>
        </p:nvPicPr>
        <p:blipFill>
          <a:blip r:embed="rId8" cstate="print"/>
          <a:srcRect t="55922" r="48763"/>
          <a:stretch>
            <a:fillRect/>
          </a:stretch>
        </p:blipFill>
        <p:spPr bwMode="auto">
          <a:xfrm>
            <a:off x="467544" y="620688"/>
            <a:ext cx="1807986" cy="1296144"/>
          </a:xfrm>
          <a:prstGeom prst="rect">
            <a:avLst/>
          </a:prstGeom>
          <a:noFill/>
        </p:spPr>
      </p:pic>
      <p:pic>
        <p:nvPicPr>
          <p:cNvPr id="1042" name="Picture 18" descr="http://image.ec21.com/image/pnovatis/OF0018483174_1/Sell_Herceptin_-_Trastuzumab_440mg.jpg"/>
          <p:cNvPicPr>
            <a:picLocks noChangeAspect="1" noChangeArrowheads="1"/>
          </p:cNvPicPr>
          <p:nvPr/>
        </p:nvPicPr>
        <p:blipFill>
          <a:blip r:embed="rId9" cstate="print"/>
          <a:srcRect t="15564" b="22178"/>
          <a:stretch>
            <a:fillRect/>
          </a:stretch>
        </p:blipFill>
        <p:spPr bwMode="auto">
          <a:xfrm>
            <a:off x="395536" y="5085184"/>
            <a:ext cx="2448272" cy="1524244"/>
          </a:xfrm>
          <a:prstGeom prst="rect">
            <a:avLst/>
          </a:prstGeom>
          <a:noFill/>
        </p:spPr>
      </p:pic>
      <p:pic>
        <p:nvPicPr>
          <p:cNvPr id="1036" name="Picture 12" descr="http://www.medicalook.com/reviews/Epirubicin.jpg"/>
          <p:cNvPicPr>
            <a:picLocks noChangeAspect="1" noChangeArrowheads="1"/>
          </p:cNvPicPr>
          <p:nvPr/>
        </p:nvPicPr>
        <p:blipFill>
          <a:blip r:embed="rId10" cstate="print"/>
          <a:srcRect/>
          <a:stretch>
            <a:fillRect/>
          </a:stretch>
        </p:blipFill>
        <p:spPr bwMode="auto">
          <a:xfrm>
            <a:off x="2339752" y="3933056"/>
            <a:ext cx="1428750" cy="1666875"/>
          </a:xfrm>
          <a:prstGeom prst="rect">
            <a:avLst/>
          </a:prstGeom>
          <a:noFill/>
        </p:spPr>
      </p:pic>
      <p:pic>
        <p:nvPicPr>
          <p:cNvPr id="1044" name="Picture 20" descr="http://i.telegraph.co.uk/multimedia/archive/01737/avastin_1737013c.jpg"/>
          <p:cNvPicPr>
            <a:picLocks noChangeAspect="1" noChangeArrowheads="1"/>
          </p:cNvPicPr>
          <p:nvPr/>
        </p:nvPicPr>
        <p:blipFill>
          <a:blip r:embed="rId11" cstate="print"/>
          <a:srcRect/>
          <a:stretch>
            <a:fillRect/>
          </a:stretch>
        </p:blipFill>
        <p:spPr bwMode="auto">
          <a:xfrm>
            <a:off x="4644008" y="5085184"/>
            <a:ext cx="2376264" cy="14877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 calcmode="lin" valueType="num">
                                      <p:cBhvr additive="base">
                                        <p:cTn id="7" dur="500" fill="hold"/>
                                        <p:tgtEl>
                                          <p:spTgt spid="1034"/>
                                        </p:tgtEl>
                                        <p:attrNameLst>
                                          <p:attrName>ppt_x</p:attrName>
                                        </p:attrNameLst>
                                      </p:cBhvr>
                                      <p:tavLst>
                                        <p:tav tm="0">
                                          <p:val>
                                            <p:strVal val="#ppt_x"/>
                                          </p:val>
                                        </p:tav>
                                        <p:tav tm="100000">
                                          <p:val>
                                            <p:strVal val="#ppt_x"/>
                                          </p:val>
                                        </p:tav>
                                      </p:tavLst>
                                    </p:anim>
                                    <p:anim calcmode="lin" valueType="num">
                                      <p:cBhvr additive="base">
                                        <p:cTn id="8" dur="500" fill="hold"/>
                                        <p:tgtEl>
                                          <p:spTgt spid="103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30"/>
                                        </p:tgtEl>
                                        <p:attrNameLst>
                                          <p:attrName>style.visibility</p:attrName>
                                        </p:attrNameLst>
                                      </p:cBhvr>
                                      <p:to>
                                        <p:strVal val="visible"/>
                                      </p:to>
                                    </p:set>
                                    <p:anim calcmode="lin" valueType="num">
                                      <p:cBhvr additive="base">
                                        <p:cTn id="12" dur="500" fill="hold"/>
                                        <p:tgtEl>
                                          <p:spTgt spid="1030"/>
                                        </p:tgtEl>
                                        <p:attrNameLst>
                                          <p:attrName>ppt_x</p:attrName>
                                        </p:attrNameLst>
                                      </p:cBhvr>
                                      <p:tavLst>
                                        <p:tav tm="0">
                                          <p:val>
                                            <p:strVal val="0-#ppt_w/2"/>
                                          </p:val>
                                        </p:tav>
                                        <p:tav tm="100000">
                                          <p:val>
                                            <p:strVal val="#ppt_x"/>
                                          </p:val>
                                        </p:tav>
                                      </p:tavLst>
                                    </p:anim>
                                    <p:anim calcmode="lin" valueType="num">
                                      <p:cBhvr additive="base">
                                        <p:cTn id="13" dur="500" fill="hold"/>
                                        <p:tgtEl>
                                          <p:spTgt spid="103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additive="base">
                                        <p:cTn id="17" dur="500" fill="hold"/>
                                        <p:tgtEl>
                                          <p:spTgt spid="1028"/>
                                        </p:tgtEl>
                                        <p:attrNameLst>
                                          <p:attrName>ppt_x</p:attrName>
                                        </p:attrNameLst>
                                      </p:cBhvr>
                                      <p:tavLst>
                                        <p:tav tm="0">
                                          <p:val>
                                            <p:strVal val="#ppt_x"/>
                                          </p:val>
                                        </p:tav>
                                        <p:tav tm="100000">
                                          <p:val>
                                            <p:strVal val="#ppt_x"/>
                                          </p:val>
                                        </p:tav>
                                      </p:tavLst>
                                    </p:anim>
                                    <p:anim calcmode="lin" valueType="num">
                                      <p:cBhvr additive="base">
                                        <p:cTn id="18" dur="500" fill="hold"/>
                                        <p:tgtEl>
                                          <p:spTgt spid="1028"/>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1036"/>
                                        </p:tgtEl>
                                        <p:attrNameLst>
                                          <p:attrName>style.visibility</p:attrName>
                                        </p:attrNameLst>
                                      </p:cBhvr>
                                      <p:to>
                                        <p:strVal val="visible"/>
                                      </p:to>
                                    </p:set>
                                    <p:anim calcmode="lin" valueType="num">
                                      <p:cBhvr additive="base">
                                        <p:cTn id="22" dur="500" fill="hold"/>
                                        <p:tgtEl>
                                          <p:spTgt spid="1036"/>
                                        </p:tgtEl>
                                        <p:attrNameLst>
                                          <p:attrName>ppt_x</p:attrName>
                                        </p:attrNameLst>
                                      </p:cBhvr>
                                      <p:tavLst>
                                        <p:tav tm="0">
                                          <p:val>
                                            <p:strVal val="0-#ppt_w/2"/>
                                          </p:val>
                                        </p:tav>
                                        <p:tav tm="100000">
                                          <p:val>
                                            <p:strVal val="#ppt_x"/>
                                          </p:val>
                                        </p:tav>
                                      </p:tavLst>
                                    </p:anim>
                                    <p:anim calcmode="lin" valueType="num">
                                      <p:cBhvr additive="base">
                                        <p:cTn id="23" dur="500" fill="hold"/>
                                        <p:tgtEl>
                                          <p:spTgt spid="1036"/>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9" fill="hold" nodeType="afterEffect">
                                  <p:stCondLst>
                                    <p:cond delay="0"/>
                                  </p:stCondLst>
                                  <p:childTnLst>
                                    <p:set>
                                      <p:cBhvr>
                                        <p:cTn id="26" dur="1" fill="hold">
                                          <p:stCondLst>
                                            <p:cond delay="0"/>
                                          </p:stCondLst>
                                        </p:cTn>
                                        <p:tgtEl>
                                          <p:spTgt spid="1038"/>
                                        </p:tgtEl>
                                        <p:attrNameLst>
                                          <p:attrName>style.visibility</p:attrName>
                                        </p:attrNameLst>
                                      </p:cBhvr>
                                      <p:to>
                                        <p:strVal val="visible"/>
                                      </p:to>
                                    </p:set>
                                    <p:anim calcmode="lin" valueType="num">
                                      <p:cBhvr additive="base">
                                        <p:cTn id="27" dur="500" fill="hold"/>
                                        <p:tgtEl>
                                          <p:spTgt spid="1038"/>
                                        </p:tgtEl>
                                        <p:attrNameLst>
                                          <p:attrName>ppt_x</p:attrName>
                                        </p:attrNameLst>
                                      </p:cBhvr>
                                      <p:tavLst>
                                        <p:tav tm="0">
                                          <p:val>
                                            <p:strVal val="0-#ppt_w/2"/>
                                          </p:val>
                                        </p:tav>
                                        <p:tav tm="100000">
                                          <p:val>
                                            <p:strVal val="#ppt_x"/>
                                          </p:val>
                                        </p:tav>
                                      </p:tavLst>
                                    </p:anim>
                                    <p:anim calcmode="lin" valueType="num">
                                      <p:cBhvr additive="base">
                                        <p:cTn id="28" dur="500" fill="hold"/>
                                        <p:tgtEl>
                                          <p:spTgt spid="1038"/>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3" fill="hold" nodeType="afterEffect">
                                  <p:stCondLst>
                                    <p:cond delay="0"/>
                                  </p:stCondLst>
                                  <p:childTnLst>
                                    <p:set>
                                      <p:cBhvr>
                                        <p:cTn id="31" dur="1" fill="hold">
                                          <p:stCondLst>
                                            <p:cond delay="0"/>
                                          </p:stCondLst>
                                        </p:cTn>
                                        <p:tgtEl>
                                          <p:spTgt spid="1032"/>
                                        </p:tgtEl>
                                        <p:attrNameLst>
                                          <p:attrName>style.visibility</p:attrName>
                                        </p:attrNameLst>
                                      </p:cBhvr>
                                      <p:to>
                                        <p:strVal val="visible"/>
                                      </p:to>
                                    </p:set>
                                    <p:anim calcmode="lin" valueType="num">
                                      <p:cBhvr additive="base">
                                        <p:cTn id="32" dur="500" fill="hold"/>
                                        <p:tgtEl>
                                          <p:spTgt spid="1032"/>
                                        </p:tgtEl>
                                        <p:attrNameLst>
                                          <p:attrName>ppt_x</p:attrName>
                                        </p:attrNameLst>
                                      </p:cBhvr>
                                      <p:tavLst>
                                        <p:tav tm="0">
                                          <p:val>
                                            <p:strVal val="1+#ppt_w/2"/>
                                          </p:val>
                                        </p:tav>
                                        <p:tav tm="100000">
                                          <p:val>
                                            <p:strVal val="#ppt_x"/>
                                          </p:val>
                                        </p:tav>
                                      </p:tavLst>
                                    </p:anim>
                                    <p:anim calcmode="lin" valueType="num">
                                      <p:cBhvr additive="base">
                                        <p:cTn id="33" dur="500" fill="hold"/>
                                        <p:tgtEl>
                                          <p:spTgt spid="1032"/>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1" fill="hold" nodeType="afterEffect">
                                  <p:stCondLst>
                                    <p:cond delay="0"/>
                                  </p:stCondLst>
                                  <p:childTnLst>
                                    <p:set>
                                      <p:cBhvr>
                                        <p:cTn id="36" dur="1" fill="hold">
                                          <p:stCondLst>
                                            <p:cond delay="0"/>
                                          </p:stCondLst>
                                        </p:cTn>
                                        <p:tgtEl>
                                          <p:spTgt spid="1042"/>
                                        </p:tgtEl>
                                        <p:attrNameLst>
                                          <p:attrName>style.visibility</p:attrName>
                                        </p:attrNameLst>
                                      </p:cBhvr>
                                      <p:to>
                                        <p:strVal val="visible"/>
                                      </p:to>
                                    </p:set>
                                    <p:anim calcmode="lin" valueType="num">
                                      <p:cBhvr additive="base">
                                        <p:cTn id="37" dur="500" fill="hold"/>
                                        <p:tgtEl>
                                          <p:spTgt spid="1042"/>
                                        </p:tgtEl>
                                        <p:attrNameLst>
                                          <p:attrName>ppt_x</p:attrName>
                                        </p:attrNameLst>
                                      </p:cBhvr>
                                      <p:tavLst>
                                        <p:tav tm="0">
                                          <p:val>
                                            <p:strVal val="#ppt_x"/>
                                          </p:val>
                                        </p:tav>
                                        <p:tav tm="100000">
                                          <p:val>
                                            <p:strVal val="#ppt_x"/>
                                          </p:val>
                                        </p:tav>
                                      </p:tavLst>
                                    </p:anim>
                                    <p:anim calcmode="lin" valueType="num">
                                      <p:cBhvr additive="base">
                                        <p:cTn id="38" dur="500" fill="hold"/>
                                        <p:tgtEl>
                                          <p:spTgt spid="1042"/>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6" fill="hold" nodeType="afterEffect">
                                  <p:stCondLst>
                                    <p:cond delay="0"/>
                                  </p:stCondLst>
                                  <p:childTnLst>
                                    <p:set>
                                      <p:cBhvr>
                                        <p:cTn id="41" dur="1" fill="hold">
                                          <p:stCondLst>
                                            <p:cond delay="0"/>
                                          </p:stCondLst>
                                        </p:cTn>
                                        <p:tgtEl>
                                          <p:spTgt spid="1044"/>
                                        </p:tgtEl>
                                        <p:attrNameLst>
                                          <p:attrName>style.visibility</p:attrName>
                                        </p:attrNameLst>
                                      </p:cBhvr>
                                      <p:to>
                                        <p:strVal val="visible"/>
                                      </p:to>
                                    </p:set>
                                    <p:anim calcmode="lin" valueType="num">
                                      <p:cBhvr additive="base">
                                        <p:cTn id="42" dur="500" fill="hold"/>
                                        <p:tgtEl>
                                          <p:spTgt spid="1044"/>
                                        </p:tgtEl>
                                        <p:attrNameLst>
                                          <p:attrName>ppt_x</p:attrName>
                                        </p:attrNameLst>
                                      </p:cBhvr>
                                      <p:tavLst>
                                        <p:tav tm="0">
                                          <p:val>
                                            <p:strVal val="1+#ppt_w/2"/>
                                          </p:val>
                                        </p:tav>
                                        <p:tav tm="100000">
                                          <p:val>
                                            <p:strVal val="#ppt_x"/>
                                          </p:val>
                                        </p:tav>
                                      </p:tavLst>
                                    </p:anim>
                                    <p:anim calcmode="lin" valueType="num">
                                      <p:cBhvr additive="base">
                                        <p:cTn id="43" dur="500" fill="hold"/>
                                        <p:tgtEl>
                                          <p:spTgt spid="1044"/>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1040"/>
                                        </p:tgtEl>
                                        <p:attrNameLst>
                                          <p:attrName>style.visibility</p:attrName>
                                        </p:attrNameLst>
                                      </p:cBhvr>
                                      <p:to>
                                        <p:strVal val="visible"/>
                                      </p:to>
                                    </p:set>
                                    <p:anim calcmode="lin" valueType="num">
                                      <p:cBhvr additive="base">
                                        <p:cTn id="47" dur="500" fill="hold"/>
                                        <p:tgtEl>
                                          <p:spTgt spid="1040"/>
                                        </p:tgtEl>
                                        <p:attrNameLst>
                                          <p:attrName>ppt_x</p:attrName>
                                        </p:attrNameLst>
                                      </p:cBhvr>
                                      <p:tavLst>
                                        <p:tav tm="0">
                                          <p:val>
                                            <p:strVal val="#ppt_x"/>
                                          </p:val>
                                        </p:tav>
                                        <p:tav tm="100000">
                                          <p:val>
                                            <p:strVal val="#ppt_x"/>
                                          </p:val>
                                        </p:tav>
                                      </p:tavLst>
                                    </p:anim>
                                    <p:anim calcmode="lin" valueType="num">
                                      <p:cBhvr additive="base">
                                        <p:cTn id="48" dur="500" fill="hold"/>
                                        <p:tgtEl>
                                          <p:spTgt spid="10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036464" y="738336"/>
            <a:ext cx="2208213" cy="2286000"/>
          </a:xfrm>
          <a:prstGeom prst="rect">
            <a:avLst/>
          </a:prstGeom>
          <a:noFill/>
          <a:ln w="9525">
            <a:noFill/>
            <a:miter lim="800000"/>
            <a:headEnd/>
            <a:tailEnd/>
          </a:ln>
        </p:spPr>
      </p:pic>
      <p:pic>
        <p:nvPicPr>
          <p:cNvPr id="17410" name="Picture 2"/>
          <p:cNvPicPr>
            <a:picLocks noChangeAspect="1" noChangeArrowheads="1"/>
          </p:cNvPicPr>
          <p:nvPr/>
        </p:nvPicPr>
        <p:blipFill>
          <a:blip r:embed="rId4" cstate="print"/>
          <a:srcRect/>
          <a:stretch>
            <a:fillRect/>
          </a:stretch>
        </p:blipFill>
        <p:spPr bwMode="auto">
          <a:xfrm>
            <a:off x="1112664" y="3252936"/>
            <a:ext cx="1981200" cy="2070100"/>
          </a:xfrm>
          <a:prstGeom prst="rect">
            <a:avLst/>
          </a:prstGeom>
          <a:noFill/>
          <a:ln w="9525">
            <a:noFill/>
            <a:miter lim="800000"/>
            <a:headEnd/>
            <a:tailEnd/>
          </a:ln>
        </p:spPr>
      </p:pic>
      <p:sp>
        <p:nvSpPr>
          <p:cNvPr id="6" name="TextBox 5"/>
          <p:cNvSpPr txBox="1"/>
          <p:nvPr/>
        </p:nvSpPr>
        <p:spPr>
          <a:xfrm>
            <a:off x="1112664" y="5310336"/>
            <a:ext cx="2235200" cy="369888"/>
          </a:xfrm>
          <a:prstGeom prst="rect">
            <a:avLst/>
          </a:prstGeom>
          <a:noFill/>
        </p:spPr>
        <p:txBody>
          <a:bodyPr wrap="none">
            <a:spAutoFit/>
          </a:bodyPr>
          <a:lstStyle/>
          <a:p>
            <a:pPr fontAlgn="auto">
              <a:spcBef>
                <a:spcPts val="0"/>
              </a:spcBef>
              <a:spcAft>
                <a:spcPts val="0"/>
              </a:spcAft>
              <a:defRPr/>
            </a:pPr>
            <a:r>
              <a:rPr kumimoji="0" lang="en-US" altLang="zh-TW" b="1" dirty="0">
                <a:effectLst>
                  <a:outerShdw blurRad="38100" dist="38100" dir="2700000" algn="tl">
                    <a:srgbClr val="000000">
                      <a:alpha val="43137"/>
                    </a:srgbClr>
                  </a:outerShdw>
                </a:effectLst>
                <a:latin typeface="+mn-lt"/>
                <a:ea typeface="+mn-ea"/>
              </a:rPr>
              <a:t>Basement membrane</a:t>
            </a:r>
            <a:endParaRPr kumimoji="0" lang="zh-TW" altLang="en-US" b="1" dirty="0">
              <a:effectLst>
                <a:outerShdw blurRad="38100" dist="38100" dir="2700000" algn="tl">
                  <a:srgbClr val="000000">
                    <a:alpha val="43137"/>
                  </a:srgbClr>
                </a:outerShdw>
              </a:effectLst>
              <a:latin typeface="+mn-lt"/>
              <a:ea typeface="+mn-ea"/>
            </a:endParaRPr>
          </a:p>
        </p:txBody>
      </p:sp>
      <p:sp>
        <p:nvSpPr>
          <p:cNvPr id="7" name="TextBox 6"/>
          <p:cNvSpPr txBox="1"/>
          <p:nvPr/>
        </p:nvSpPr>
        <p:spPr>
          <a:xfrm>
            <a:off x="1126952" y="6083449"/>
            <a:ext cx="1411287" cy="369887"/>
          </a:xfrm>
          <a:prstGeom prst="rect">
            <a:avLst/>
          </a:prstGeom>
          <a:noFill/>
        </p:spPr>
        <p:txBody>
          <a:bodyPr wrap="none">
            <a:spAutoFit/>
          </a:bodyPr>
          <a:lstStyle/>
          <a:p>
            <a:pPr fontAlgn="auto">
              <a:spcBef>
                <a:spcPts val="0"/>
              </a:spcBef>
              <a:spcAft>
                <a:spcPts val="0"/>
              </a:spcAft>
              <a:defRPr/>
            </a:pPr>
            <a:r>
              <a:rPr kumimoji="0" lang="en-US" altLang="zh-TW" b="1" dirty="0">
                <a:solidFill>
                  <a:srgbClr val="FF0000"/>
                </a:solidFill>
                <a:effectLst>
                  <a:outerShdw blurRad="38100" dist="38100" dir="2700000" algn="tl">
                    <a:srgbClr val="000000">
                      <a:alpha val="43137"/>
                    </a:srgbClr>
                  </a:outerShdw>
                </a:effectLst>
                <a:latin typeface="+mn-lt"/>
                <a:ea typeface="+mn-ea"/>
              </a:rPr>
              <a:t>Luminal cells</a:t>
            </a:r>
            <a:endParaRPr kumimoji="0" lang="zh-TW" altLang="en-US" b="1" dirty="0">
              <a:solidFill>
                <a:srgbClr val="FF0000"/>
              </a:solidFill>
              <a:effectLst>
                <a:outerShdw blurRad="38100" dist="38100" dir="2700000" algn="tl">
                  <a:srgbClr val="000000">
                    <a:alpha val="43137"/>
                  </a:srgbClr>
                </a:outerShdw>
              </a:effectLst>
              <a:latin typeface="+mn-lt"/>
              <a:ea typeface="+mn-ea"/>
            </a:endParaRPr>
          </a:p>
        </p:txBody>
      </p:sp>
      <p:sp>
        <p:nvSpPr>
          <p:cNvPr id="8" name="TextBox 7"/>
          <p:cNvSpPr txBox="1"/>
          <p:nvPr/>
        </p:nvSpPr>
        <p:spPr>
          <a:xfrm>
            <a:off x="1112664" y="5691336"/>
            <a:ext cx="1157288" cy="369888"/>
          </a:xfrm>
          <a:prstGeom prst="rect">
            <a:avLst/>
          </a:prstGeom>
          <a:noFill/>
        </p:spPr>
        <p:txBody>
          <a:bodyPr wrap="none">
            <a:spAutoFit/>
          </a:bodyPr>
          <a:lstStyle/>
          <a:p>
            <a:pPr fontAlgn="auto">
              <a:spcBef>
                <a:spcPts val="0"/>
              </a:spcBef>
              <a:spcAft>
                <a:spcPts val="0"/>
              </a:spcAft>
              <a:defRPr/>
            </a:pPr>
            <a:r>
              <a:rPr kumimoji="0" lang="en-US" altLang="zh-TW" b="1" dirty="0">
                <a:solidFill>
                  <a:srgbClr val="00B050"/>
                </a:solidFill>
                <a:effectLst>
                  <a:outerShdw blurRad="38100" dist="38100" dir="2700000" algn="tl">
                    <a:srgbClr val="000000">
                      <a:alpha val="43137"/>
                    </a:srgbClr>
                  </a:outerShdw>
                </a:effectLst>
                <a:latin typeface="+mn-lt"/>
                <a:ea typeface="+mn-ea"/>
              </a:rPr>
              <a:t>Basal cells</a:t>
            </a:r>
            <a:endParaRPr kumimoji="0" lang="zh-TW" altLang="en-US" b="1" dirty="0">
              <a:solidFill>
                <a:srgbClr val="00B050"/>
              </a:solidFill>
              <a:effectLst>
                <a:outerShdw blurRad="38100" dist="38100" dir="2700000" algn="tl">
                  <a:srgbClr val="000000">
                    <a:alpha val="43137"/>
                  </a:srgbClr>
                </a:outerShdw>
              </a:effectLst>
              <a:latin typeface="+mn-lt"/>
              <a:ea typeface="+mn-ea"/>
            </a:endParaRPr>
          </a:p>
        </p:txBody>
      </p:sp>
      <p:cxnSp>
        <p:nvCxnSpPr>
          <p:cNvPr id="10" name="Straight Connector 9"/>
          <p:cNvCxnSpPr/>
          <p:nvPr/>
        </p:nvCxnSpPr>
        <p:spPr>
          <a:xfrm rot="5400000">
            <a:off x="2400127" y="2108349"/>
            <a:ext cx="228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104" name="Rectangle 10"/>
          <p:cNvSpPr>
            <a:spLocks noChangeArrowheads="1"/>
          </p:cNvSpPr>
          <p:nvPr/>
        </p:nvSpPr>
        <p:spPr bwMode="auto">
          <a:xfrm>
            <a:off x="4419600" y="6475238"/>
            <a:ext cx="4724400" cy="338138"/>
          </a:xfrm>
          <a:prstGeom prst="rect">
            <a:avLst/>
          </a:prstGeom>
          <a:noFill/>
          <a:ln w="9525">
            <a:noFill/>
            <a:miter lim="800000"/>
            <a:headEnd/>
            <a:tailEnd/>
          </a:ln>
        </p:spPr>
        <p:txBody>
          <a:bodyPr>
            <a:spAutoFit/>
          </a:bodyPr>
          <a:lstStyle/>
          <a:p>
            <a:r>
              <a:rPr kumimoji="0" lang="fr-FR" altLang="zh-TW" sz="1600" dirty="0">
                <a:latin typeface="Calibri" pitchFamily="34" charset="0"/>
              </a:rPr>
              <a:t>(Aleix Prat and Charles M Perou, Nature review, 2009)</a:t>
            </a:r>
          </a:p>
        </p:txBody>
      </p:sp>
      <p:grpSp>
        <p:nvGrpSpPr>
          <p:cNvPr id="17" name="群組 16"/>
          <p:cNvGrpSpPr/>
          <p:nvPr/>
        </p:nvGrpSpPr>
        <p:grpSpPr>
          <a:xfrm>
            <a:off x="3851920" y="694184"/>
            <a:ext cx="4298686" cy="5505993"/>
            <a:chOff x="3851920" y="768901"/>
            <a:chExt cx="3894137" cy="5214854"/>
          </a:xfrm>
        </p:grpSpPr>
        <p:pic>
          <p:nvPicPr>
            <p:cNvPr id="4110" name="Picture 2"/>
            <p:cNvPicPr>
              <a:picLocks noChangeAspect="1" noChangeArrowheads="1"/>
            </p:cNvPicPr>
            <p:nvPr/>
          </p:nvPicPr>
          <p:blipFill>
            <a:blip r:embed="rId5" cstate="print"/>
            <a:srcRect r="51866"/>
            <a:stretch>
              <a:fillRect/>
            </a:stretch>
          </p:blipFill>
          <p:spPr bwMode="auto">
            <a:xfrm>
              <a:off x="4275112" y="768901"/>
              <a:ext cx="3177208" cy="4648484"/>
            </a:xfrm>
            <a:prstGeom prst="rect">
              <a:avLst/>
            </a:prstGeom>
            <a:noFill/>
            <a:ln w="9525">
              <a:noFill/>
              <a:miter lim="800000"/>
              <a:headEnd/>
              <a:tailEnd/>
            </a:ln>
          </p:spPr>
        </p:pic>
        <p:sp>
          <p:nvSpPr>
            <p:cNvPr id="3" name="文字方塊 2"/>
            <p:cNvSpPr txBox="1"/>
            <p:nvPr/>
          </p:nvSpPr>
          <p:spPr>
            <a:xfrm>
              <a:off x="3995936" y="3399383"/>
              <a:ext cx="1219200" cy="461665"/>
            </a:xfrm>
            <a:prstGeom prst="rect">
              <a:avLst/>
            </a:prstGeom>
            <a:solidFill>
              <a:schemeClr val="bg1"/>
            </a:solidFill>
          </p:spPr>
          <p:txBody>
            <a:bodyPr wrap="square" rtlCol="0">
              <a:spAutoFit/>
            </a:bodyPr>
            <a:lstStyle/>
            <a:p>
              <a:pPr algn="r"/>
              <a:r>
                <a:rPr lang="en-US" altLang="zh-TW" sz="1200" dirty="0" smtClean="0">
                  <a:latin typeface="Arial" pitchFamily="34" charset="0"/>
                  <a:cs typeface="Arial" pitchFamily="34" charset="0"/>
                </a:rPr>
                <a:t>Basal progenitor</a:t>
              </a:r>
              <a:endParaRPr lang="zh-TW" altLang="en-US" sz="1200" dirty="0">
                <a:latin typeface="Arial" pitchFamily="34" charset="0"/>
                <a:cs typeface="Arial" pitchFamily="34" charset="0"/>
              </a:endParaRPr>
            </a:p>
          </p:txBody>
        </p:sp>
        <p:sp>
          <p:nvSpPr>
            <p:cNvPr id="19" name="文字方塊 18"/>
            <p:cNvSpPr txBox="1"/>
            <p:nvPr/>
          </p:nvSpPr>
          <p:spPr>
            <a:xfrm>
              <a:off x="3851920" y="4623519"/>
              <a:ext cx="1360240" cy="461665"/>
            </a:xfrm>
            <a:prstGeom prst="rect">
              <a:avLst/>
            </a:prstGeom>
            <a:solidFill>
              <a:schemeClr val="bg1"/>
            </a:solidFill>
            <a:ln>
              <a:noFill/>
            </a:ln>
          </p:spPr>
          <p:txBody>
            <a:bodyPr wrap="square" rtlCol="0">
              <a:spAutoFit/>
            </a:bodyPr>
            <a:lstStyle/>
            <a:p>
              <a:pPr algn="r"/>
              <a:r>
                <a:rPr lang="en-US" altLang="zh-TW" sz="1200" dirty="0" smtClean="0">
                  <a:latin typeface="Arial" pitchFamily="34" charset="0"/>
                  <a:cs typeface="Arial" pitchFamily="34" charset="0"/>
                </a:rPr>
                <a:t>Differentiated Basal cell</a:t>
              </a:r>
              <a:endParaRPr lang="zh-TW" altLang="en-US" sz="1200" dirty="0">
                <a:latin typeface="Arial" pitchFamily="34" charset="0"/>
                <a:cs typeface="Arial" pitchFamily="34" charset="0"/>
              </a:endParaRPr>
            </a:p>
          </p:txBody>
        </p:sp>
        <p:sp>
          <p:nvSpPr>
            <p:cNvPr id="4" name="文字方塊 3"/>
            <p:cNvSpPr txBox="1"/>
            <p:nvPr/>
          </p:nvSpPr>
          <p:spPr>
            <a:xfrm>
              <a:off x="3995936" y="5627688"/>
              <a:ext cx="1648475" cy="349803"/>
            </a:xfrm>
            <a:prstGeom prst="rect">
              <a:avLst/>
            </a:prstGeom>
            <a:noFill/>
          </p:spPr>
          <p:txBody>
            <a:bodyPr wrap="none" rtlCol="0">
              <a:spAutoFit/>
            </a:bodyPr>
            <a:lstStyle/>
            <a:p>
              <a:r>
                <a:rPr lang="en-US" altLang="zh-TW" b="1" dirty="0" smtClean="0">
                  <a:effectLst>
                    <a:outerShdw blurRad="38100" dist="38100" dir="2700000" algn="tl">
                      <a:srgbClr val="000000">
                        <a:alpha val="43137"/>
                      </a:srgbClr>
                    </a:outerShdw>
                  </a:effectLst>
                </a:rPr>
                <a:t>Basal type tumor</a:t>
              </a:r>
              <a:endParaRPr lang="zh-TW" altLang="en-US" b="1" dirty="0">
                <a:effectLst>
                  <a:outerShdw blurRad="38100" dist="38100" dir="2700000" algn="tl">
                    <a:srgbClr val="000000">
                      <a:alpha val="43137"/>
                    </a:srgbClr>
                  </a:outerShdw>
                </a:effectLst>
              </a:endParaRPr>
            </a:p>
          </p:txBody>
        </p:sp>
        <p:sp>
          <p:nvSpPr>
            <p:cNvPr id="20" name="文字方塊 19"/>
            <p:cNvSpPr txBox="1"/>
            <p:nvPr/>
          </p:nvSpPr>
          <p:spPr>
            <a:xfrm>
              <a:off x="5868144" y="5633952"/>
              <a:ext cx="1877913" cy="349803"/>
            </a:xfrm>
            <a:prstGeom prst="rect">
              <a:avLst/>
            </a:prstGeom>
            <a:noFill/>
          </p:spPr>
          <p:txBody>
            <a:bodyPr wrap="none" rtlCol="0">
              <a:spAutoFit/>
            </a:bodyPr>
            <a:lstStyle/>
            <a:p>
              <a:r>
                <a:rPr lang="en-US" altLang="zh-TW" b="1" dirty="0" smtClean="0">
                  <a:effectLst>
                    <a:outerShdw blurRad="38100" dist="38100" dir="2700000" algn="tl">
                      <a:srgbClr val="000000">
                        <a:alpha val="43137"/>
                      </a:srgbClr>
                    </a:outerShdw>
                  </a:effectLst>
                </a:rPr>
                <a:t>Luminal type tumor</a:t>
              </a:r>
              <a:endParaRPr lang="zh-TW" altLang="en-US" b="1" dirty="0">
                <a:effectLst>
                  <a:outerShdw blurRad="38100" dist="38100" dir="2700000" algn="tl">
                    <a:srgbClr val="000000">
                      <a:alpha val="43137"/>
                    </a:srgbClr>
                  </a:outerShdw>
                </a:effectLst>
              </a:endParaRPr>
            </a:p>
          </p:txBody>
        </p:sp>
        <p:cxnSp>
          <p:nvCxnSpPr>
            <p:cNvPr id="9" name="直線單箭頭接點 8"/>
            <p:cNvCxnSpPr/>
            <p:nvPr/>
          </p:nvCxnSpPr>
          <p:spPr>
            <a:xfrm>
              <a:off x="5436096" y="5257800"/>
              <a:ext cx="0" cy="3921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p:nvPr/>
          </p:nvCxnSpPr>
          <p:spPr>
            <a:xfrm>
              <a:off x="6228184" y="5269135"/>
              <a:ext cx="0" cy="3921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8" name="矩形 17"/>
          <p:cNvSpPr/>
          <p:nvPr/>
        </p:nvSpPr>
        <p:spPr>
          <a:xfrm>
            <a:off x="2867457" y="116632"/>
            <a:ext cx="3383555" cy="523220"/>
          </a:xfrm>
          <a:prstGeom prst="rect">
            <a:avLst/>
          </a:prstGeom>
        </p:spPr>
        <p:txBody>
          <a:bodyPr wrap="none">
            <a:spAutoFit/>
          </a:bodyPr>
          <a:lstStyle/>
          <a:p>
            <a:r>
              <a:rPr lang="en-US" altLang="zh-TW" sz="2800" b="1" dirty="0" smtClean="0"/>
              <a:t>Breast tumor lineage </a:t>
            </a:r>
            <a:endParaRPr lang="zh-TW" altLang="en-US" sz="2800" dirty="0"/>
          </a:p>
        </p:txBody>
      </p:sp>
      <p:sp>
        <p:nvSpPr>
          <p:cNvPr id="21" name="矩形 20"/>
          <p:cNvSpPr/>
          <p:nvPr/>
        </p:nvSpPr>
        <p:spPr>
          <a:xfrm>
            <a:off x="3923928" y="5661248"/>
            <a:ext cx="4464496" cy="6480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7410"/>
                                        </p:tgtEl>
                                        <p:attrNameLst>
                                          <p:attrName>style.visibility</p:attrName>
                                        </p:attrNameLst>
                                      </p:cBhvr>
                                      <p:to>
                                        <p:strVal val="visible"/>
                                      </p:to>
                                    </p:set>
                                    <p:animEffect transition="in" filter="fade">
                                      <p:cBhvr>
                                        <p:cTn id="11" dur="2000"/>
                                        <p:tgtEl>
                                          <p:spTgt spid="174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ience image"/>
          <p:cNvPicPr>
            <a:picLocks noChangeAspect="1" noChangeArrowheads="1"/>
          </p:cNvPicPr>
          <p:nvPr/>
        </p:nvPicPr>
        <p:blipFill>
          <a:blip r:embed="rId3" cstate="print"/>
          <a:srcRect/>
          <a:stretch>
            <a:fillRect/>
          </a:stretch>
        </p:blipFill>
        <p:spPr bwMode="auto">
          <a:xfrm>
            <a:off x="1486863" y="260648"/>
            <a:ext cx="6171237" cy="3816424"/>
          </a:xfrm>
          <a:prstGeom prst="rect">
            <a:avLst/>
          </a:prstGeom>
          <a:noFill/>
        </p:spPr>
      </p:pic>
      <p:pic>
        <p:nvPicPr>
          <p:cNvPr id="3" name="Picture 3"/>
          <p:cNvPicPr>
            <a:picLocks noChangeAspect="1" noChangeArrowheads="1"/>
          </p:cNvPicPr>
          <p:nvPr/>
        </p:nvPicPr>
        <p:blipFill>
          <a:blip r:embed="rId4" cstate="print"/>
          <a:srcRect/>
          <a:stretch>
            <a:fillRect/>
          </a:stretch>
        </p:blipFill>
        <p:spPr bwMode="auto">
          <a:xfrm>
            <a:off x="1790700" y="4248348"/>
            <a:ext cx="5867400" cy="1403350"/>
          </a:xfrm>
          <a:prstGeom prst="rect">
            <a:avLst/>
          </a:prstGeom>
          <a:noFill/>
          <a:ln w="9525">
            <a:noFill/>
            <a:miter lim="800000"/>
            <a:headEnd/>
            <a:tailEnd/>
          </a:ln>
        </p:spPr>
      </p:pic>
      <p:sp>
        <p:nvSpPr>
          <p:cNvPr id="4" name="TextBox 15"/>
          <p:cNvSpPr txBox="1">
            <a:spLocks noChangeArrowheads="1"/>
          </p:cNvSpPr>
          <p:nvPr/>
        </p:nvSpPr>
        <p:spPr bwMode="auto">
          <a:xfrm>
            <a:off x="6012160" y="5733256"/>
            <a:ext cx="1819729" cy="369332"/>
          </a:xfrm>
          <a:prstGeom prst="rect">
            <a:avLst/>
          </a:prstGeom>
          <a:solidFill>
            <a:srgbClr val="FFFFFF"/>
          </a:solidFill>
          <a:ln w="9525">
            <a:noFill/>
            <a:miter lim="800000"/>
            <a:headEnd/>
            <a:tailEnd/>
          </a:ln>
        </p:spPr>
        <p:txBody>
          <a:bodyPr wrap="none">
            <a:spAutoFit/>
          </a:bodyPr>
          <a:lstStyle/>
          <a:p>
            <a:r>
              <a:rPr kumimoji="0" lang="en-US" altLang="zh-TW" b="1" dirty="0">
                <a:latin typeface="Calibri" pitchFamily="34" charset="0"/>
              </a:rPr>
              <a:t>Basal </a:t>
            </a:r>
            <a:r>
              <a:rPr kumimoji="0" lang="en-US" altLang="zh-TW" b="1" dirty="0" smtClean="0">
                <a:latin typeface="Calibri" pitchFamily="34" charset="0"/>
              </a:rPr>
              <a:t>type tumor</a:t>
            </a:r>
            <a:endParaRPr kumimoji="0" lang="en-US" altLang="zh-TW" b="1" dirty="0">
              <a:latin typeface="Calibri" pitchFamily="34" charset="0"/>
            </a:endParaRPr>
          </a:p>
        </p:txBody>
      </p:sp>
      <p:sp>
        <p:nvSpPr>
          <p:cNvPr id="5" name="TextBox 16"/>
          <p:cNvSpPr txBox="1">
            <a:spLocks noChangeArrowheads="1"/>
          </p:cNvSpPr>
          <p:nvPr/>
        </p:nvSpPr>
        <p:spPr bwMode="auto">
          <a:xfrm>
            <a:off x="1547664" y="5733256"/>
            <a:ext cx="2073003" cy="369332"/>
          </a:xfrm>
          <a:prstGeom prst="rect">
            <a:avLst/>
          </a:prstGeom>
          <a:solidFill>
            <a:srgbClr val="FFFFFF"/>
          </a:solidFill>
          <a:ln w="9525">
            <a:noFill/>
            <a:miter lim="800000"/>
            <a:headEnd/>
            <a:tailEnd/>
          </a:ln>
        </p:spPr>
        <p:txBody>
          <a:bodyPr wrap="none">
            <a:spAutoFit/>
          </a:bodyPr>
          <a:lstStyle/>
          <a:p>
            <a:r>
              <a:rPr kumimoji="0" lang="en-US" altLang="zh-TW" b="1" dirty="0">
                <a:latin typeface="Calibri" pitchFamily="34" charset="0"/>
              </a:rPr>
              <a:t>Luminal </a:t>
            </a:r>
            <a:r>
              <a:rPr kumimoji="0" lang="en-US" altLang="zh-TW" b="1" dirty="0" smtClean="0">
                <a:latin typeface="Calibri" pitchFamily="34" charset="0"/>
              </a:rPr>
              <a:t>type tumor</a:t>
            </a:r>
            <a:endParaRPr kumimoji="0" lang="en-US" altLang="zh-TW" b="1" dirty="0">
              <a:latin typeface="Calibri" pitchFamily="34" charset="0"/>
            </a:endParaRPr>
          </a:p>
        </p:txBody>
      </p:sp>
      <p:sp>
        <p:nvSpPr>
          <p:cNvPr id="6" name="TextBox 17"/>
          <p:cNvSpPr txBox="1"/>
          <p:nvPr/>
        </p:nvSpPr>
        <p:spPr>
          <a:xfrm>
            <a:off x="5941580" y="4488258"/>
            <a:ext cx="1229824" cy="307777"/>
          </a:xfrm>
          <a:prstGeom prst="rect">
            <a:avLst/>
          </a:prstGeom>
          <a:noFill/>
        </p:spPr>
        <p:txBody>
          <a:bodyPr wrap="none" rtlCol="0">
            <a:spAutoFit/>
          </a:bodyPr>
          <a:lstStyle/>
          <a:p>
            <a:r>
              <a:rPr lang="en-US" altLang="zh-TW" sz="1400" dirty="0" smtClean="0"/>
              <a:t>EGFR, c-Met</a:t>
            </a:r>
            <a:endParaRPr lang="zh-TW" altLang="en-US" sz="1400" dirty="0"/>
          </a:p>
        </p:txBody>
      </p:sp>
      <p:sp>
        <p:nvSpPr>
          <p:cNvPr id="7" name="TextBox 14"/>
          <p:cNvSpPr txBox="1">
            <a:spLocks noChangeArrowheads="1"/>
          </p:cNvSpPr>
          <p:nvPr/>
        </p:nvSpPr>
        <p:spPr bwMode="auto">
          <a:xfrm>
            <a:off x="5486400" y="6519863"/>
            <a:ext cx="3581400" cy="338137"/>
          </a:xfrm>
          <a:prstGeom prst="rect">
            <a:avLst/>
          </a:prstGeom>
          <a:noFill/>
          <a:ln w="9525">
            <a:noFill/>
            <a:miter lim="800000"/>
            <a:headEnd/>
            <a:tailEnd/>
          </a:ln>
        </p:spPr>
        <p:txBody>
          <a:bodyPr>
            <a:spAutoFit/>
          </a:bodyPr>
          <a:lstStyle/>
          <a:p>
            <a:r>
              <a:rPr kumimoji="0" lang="en-US" altLang="zh-TW" sz="1600" dirty="0">
                <a:latin typeface="Calibri" pitchFamily="34" charset="0"/>
              </a:rPr>
              <a:t>(</a:t>
            </a:r>
            <a:r>
              <a:rPr kumimoji="0" lang="en-US" altLang="zh-TW" sz="1600" dirty="0" err="1">
                <a:latin typeface="Calibri" pitchFamily="34" charset="0"/>
              </a:rPr>
              <a:t>Badve</a:t>
            </a:r>
            <a:r>
              <a:rPr kumimoji="0" lang="en-US" altLang="zh-TW" sz="1600" dirty="0">
                <a:latin typeface="Calibri" pitchFamily="34" charset="0"/>
              </a:rPr>
              <a:t> and </a:t>
            </a:r>
            <a:r>
              <a:rPr kumimoji="0" lang="en-US" altLang="zh-TW" sz="1600" dirty="0" err="1">
                <a:latin typeface="Calibri" pitchFamily="34" charset="0"/>
              </a:rPr>
              <a:t>Nakshatri</a:t>
            </a:r>
            <a:r>
              <a:rPr kumimoji="0" lang="en-US" altLang="zh-TW" sz="1600" dirty="0">
                <a:latin typeface="Calibri" pitchFamily="34" charset="0"/>
              </a:rPr>
              <a:t>, J </a:t>
            </a:r>
            <a:r>
              <a:rPr kumimoji="0" lang="en-US" altLang="zh-TW" sz="1600" dirty="0" err="1">
                <a:latin typeface="Calibri" pitchFamily="34" charset="0"/>
              </a:rPr>
              <a:t>Clin</a:t>
            </a:r>
            <a:r>
              <a:rPr kumimoji="0" lang="en-US" altLang="zh-TW" sz="1600" dirty="0">
                <a:latin typeface="Calibri" pitchFamily="34" charset="0"/>
              </a:rPr>
              <a:t> Pathol,2009)</a:t>
            </a:r>
          </a:p>
        </p:txBody>
      </p:sp>
    </p:spTree>
    <p:extLst>
      <p:ext uri="{BB962C8B-B14F-4D97-AF65-F5344CB8AC3E}">
        <p14:creationId xmlns="" xmlns:p14="http://schemas.microsoft.com/office/powerpoint/2010/main" val="419170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144016"/>
            <a:ext cx="8991600" cy="476672"/>
          </a:xfrm>
          <a:prstGeom prst="rect">
            <a:avLst/>
          </a:prstGeom>
          <a:noFill/>
          <a:ln w="9525">
            <a:noFill/>
            <a:miter lim="800000"/>
            <a:headEnd/>
            <a:tailEnd/>
          </a:ln>
        </p:spPr>
        <p:txBody>
          <a:bodyPr anchor="ctr"/>
          <a:lstStyle/>
          <a:p>
            <a:pPr algn="ctr" eaLnBrk="0" hangingPunct="0"/>
            <a:r>
              <a:rPr lang="en-US" sz="2400" b="1" i="1" dirty="0">
                <a:solidFill>
                  <a:srgbClr val="000000"/>
                </a:solidFill>
              </a:rPr>
              <a:t>The Heterogeneity among Human </a:t>
            </a:r>
            <a:r>
              <a:rPr lang="en-US" sz="2400" b="1" i="1" dirty="0" smtClean="0">
                <a:solidFill>
                  <a:srgbClr val="000000"/>
                </a:solidFill>
              </a:rPr>
              <a:t>Breast </a:t>
            </a:r>
            <a:r>
              <a:rPr lang="en-US" sz="2400" b="1" i="1" dirty="0">
                <a:solidFill>
                  <a:srgbClr val="000000"/>
                </a:solidFill>
              </a:rPr>
              <a:t>Cancers</a:t>
            </a:r>
            <a:endParaRPr lang="en-US" sz="2400" dirty="0">
              <a:solidFill>
                <a:srgbClr val="000000"/>
              </a:solidFill>
            </a:endParaRPr>
          </a:p>
        </p:txBody>
      </p:sp>
      <p:pic>
        <p:nvPicPr>
          <p:cNvPr id="8195" name="Picture 3"/>
          <p:cNvPicPr>
            <a:picLocks noChangeAspect="1" noChangeArrowheads="1"/>
          </p:cNvPicPr>
          <p:nvPr/>
        </p:nvPicPr>
        <p:blipFill>
          <a:blip r:embed="rId3" cstate="print"/>
          <a:srcRect/>
          <a:stretch>
            <a:fillRect/>
          </a:stretch>
        </p:blipFill>
        <p:spPr bwMode="auto">
          <a:xfrm>
            <a:off x="485553" y="1196752"/>
            <a:ext cx="4385837" cy="1512168"/>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5220072" y="941780"/>
            <a:ext cx="3096344" cy="1990469"/>
          </a:xfrm>
          <a:prstGeom prst="rect">
            <a:avLst/>
          </a:prstGeom>
          <a:noFill/>
          <a:ln w="9525">
            <a:noFill/>
            <a:miter lim="800000"/>
            <a:headEnd/>
            <a:tailEnd/>
          </a:ln>
        </p:spPr>
      </p:pic>
      <p:sp>
        <p:nvSpPr>
          <p:cNvPr id="8198" name="TextBox 5"/>
          <p:cNvSpPr txBox="1">
            <a:spLocks noChangeArrowheads="1"/>
          </p:cNvSpPr>
          <p:nvPr/>
        </p:nvSpPr>
        <p:spPr bwMode="auto">
          <a:xfrm>
            <a:off x="7441505" y="2720727"/>
            <a:ext cx="1450975" cy="276225"/>
          </a:xfrm>
          <a:prstGeom prst="rect">
            <a:avLst/>
          </a:prstGeom>
          <a:noFill/>
          <a:ln w="9525">
            <a:noFill/>
            <a:miter lim="800000"/>
            <a:headEnd/>
            <a:tailEnd/>
          </a:ln>
        </p:spPr>
        <p:txBody>
          <a:bodyPr wrap="none">
            <a:spAutoFit/>
          </a:bodyPr>
          <a:lstStyle/>
          <a:p>
            <a:r>
              <a:rPr lang="en-US" sz="1200" dirty="0"/>
              <a:t>van de </a:t>
            </a:r>
            <a:r>
              <a:rPr lang="en-US" sz="1200" dirty="0" err="1"/>
              <a:t>Vijver</a:t>
            </a:r>
            <a:r>
              <a:rPr lang="en-US" sz="1200" dirty="0"/>
              <a:t> 2002</a:t>
            </a:r>
          </a:p>
        </p:txBody>
      </p:sp>
      <p:pic>
        <p:nvPicPr>
          <p:cNvPr id="8200" name="Picture 8"/>
          <p:cNvPicPr>
            <a:picLocks noChangeAspect="1" noChangeArrowheads="1"/>
          </p:cNvPicPr>
          <p:nvPr/>
        </p:nvPicPr>
        <p:blipFill>
          <a:blip r:embed="rId5" cstate="print"/>
          <a:srcRect/>
          <a:stretch>
            <a:fillRect/>
          </a:stretch>
        </p:blipFill>
        <p:spPr bwMode="auto">
          <a:xfrm>
            <a:off x="395536" y="3025387"/>
            <a:ext cx="3795713" cy="2495550"/>
          </a:xfrm>
          <a:prstGeom prst="rect">
            <a:avLst/>
          </a:prstGeom>
          <a:noFill/>
          <a:ln w="9525">
            <a:noFill/>
            <a:miter lim="800000"/>
            <a:headEnd/>
            <a:tailEnd/>
          </a:ln>
        </p:spPr>
      </p:pic>
      <p:sp>
        <p:nvSpPr>
          <p:cNvPr id="9" name="矩形 8"/>
          <p:cNvSpPr/>
          <p:nvPr/>
        </p:nvSpPr>
        <p:spPr>
          <a:xfrm>
            <a:off x="2494898" y="2708920"/>
            <a:ext cx="2437142" cy="276999"/>
          </a:xfrm>
          <a:prstGeom prst="rect">
            <a:avLst/>
          </a:prstGeom>
        </p:spPr>
        <p:txBody>
          <a:bodyPr wrap="none">
            <a:spAutoFit/>
          </a:bodyPr>
          <a:lstStyle/>
          <a:p>
            <a:r>
              <a:rPr lang="en-US" altLang="zh-TW" sz="1200" dirty="0" smtClean="0"/>
              <a:t>Yi-</a:t>
            </a:r>
            <a:r>
              <a:rPr lang="en-US" altLang="zh-TW" sz="1200" dirty="0" err="1" smtClean="0"/>
              <a:t>Hsuan</a:t>
            </a:r>
            <a:r>
              <a:rPr lang="en-US" altLang="zh-TW" sz="1200" dirty="0" smtClean="0"/>
              <a:t> Hsiao, et al., J. cancer, 2010</a:t>
            </a:r>
            <a:endParaRPr lang="zh-TW" altLang="en-US" sz="1200" dirty="0"/>
          </a:p>
        </p:txBody>
      </p:sp>
      <p:pic>
        <p:nvPicPr>
          <p:cNvPr id="3074"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355976" y="2965251"/>
            <a:ext cx="4452898" cy="25556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矩形 10"/>
          <p:cNvSpPr/>
          <p:nvPr/>
        </p:nvSpPr>
        <p:spPr>
          <a:xfrm>
            <a:off x="5724128" y="5528265"/>
            <a:ext cx="3345724" cy="276999"/>
          </a:xfrm>
          <a:prstGeom prst="rect">
            <a:avLst/>
          </a:prstGeom>
        </p:spPr>
        <p:txBody>
          <a:bodyPr wrap="none">
            <a:spAutoFit/>
          </a:bodyPr>
          <a:lstStyle/>
          <a:p>
            <a:r>
              <a:rPr lang="en-US" altLang="zh-TW" sz="1200" dirty="0" smtClean="0"/>
              <a:t>Jason I </a:t>
            </a:r>
            <a:r>
              <a:rPr lang="en-US" altLang="zh-TW" sz="1200" dirty="0" err="1" smtClean="0"/>
              <a:t>Herschkowitz</a:t>
            </a:r>
            <a:r>
              <a:rPr lang="en-US" altLang="zh-TW" sz="1200" dirty="0" smtClean="0"/>
              <a:t>, et al., </a:t>
            </a:r>
            <a:r>
              <a:rPr lang="en-US" altLang="zh-TW" sz="1200" dirty="0" err="1" smtClean="0"/>
              <a:t>Genomw</a:t>
            </a:r>
            <a:r>
              <a:rPr lang="en-US" altLang="zh-TW" sz="1200" dirty="0" smtClean="0"/>
              <a:t> biology. 2010</a:t>
            </a:r>
            <a:endParaRPr lang="zh-TW" altLang="en-US" sz="1200" dirty="0"/>
          </a:p>
        </p:txBody>
      </p:sp>
      <p:sp>
        <p:nvSpPr>
          <p:cNvPr id="3" name="文字方塊 2"/>
          <p:cNvSpPr txBox="1"/>
          <p:nvPr/>
        </p:nvSpPr>
        <p:spPr>
          <a:xfrm>
            <a:off x="611560" y="5877272"/>
            <a:ext cx="8280920" cy="769441"/>
          </a:xfrm>
          <a:prstGeom prst="rect">
            <a:avLst/>
          </a:prstGeom>
          <a:noFill/>
        </p:spPr>
        <p:txBody>
          <a:bodyPr wrap="square" rtlCol="0">
            <a:spAutoFit/>
          </a:bodyPr>
          <a:lstStyle/>
          <a:p>
            <a:r>
              <a:rPr lang="en-US" altLang="zh-TW" sz="2200" dirty="0" smtClean="0"/>
              <a:t>Genetic characteristics</a:t>
            </a:r>
          </a:p>
          <a:p>
            <a:r>
              <a:rPr lang="en-US" altLang="zh-TW" sz="2200" dirty="0" smtClean="0"/>
              <a:t>Non-genetic characteristics : environmental change (stress)</a:t>
            </a:r>
            <a:endParaRPr lang="zh-TW" alt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588838" y="332656"/>
            <a:ext cx="8375650" cy="830263"/>
          </a:xfrm>
          <a:prstGeom prst="rect">
            <a:avLst/>
          </a:prstGeom>
          <a:noFill/>
          <a:ln w="9525">
            <a:noFill/>
            <a:miter lim="800000"/>
            <a:headEnd/>
            <a:tailEnd/>
          </a:ln>
        </p:spPr>
        <p:txBody>
          <a:bodyPr wrap="none">
            <a:spAutoFit/>
          </a:bodyPr>
          <a:lstStyle/>
          <a:p>
            <a:pPr marL="514350" indent="-514350"/>
            <a:r>
              <a:rPr lang="en-US" sz="2400" b="1" dirty="0" err="1"/>
              <a:t>Microenvironmental</a:t>
            </a:r>
            <a:r>
              <a:rPr lang="en-US" sz="2400" b="1" dirty="0"/>
              <a:t> stresses impact tumor phenotypes </a:t>
            </a:r>
          </a:p>
          <a:p>
            <a:pPr marL="514350" indent="-514350"/>
            <a:r>
              <a:rPr lang="en-US" sz="2400" b="1" dirty="0"/>
              <a:t>(short term) and exert selection pressure (long-term)</a:t>
            </a:r>
          </a:p>
        </p:txBody>
      </p:sp>
      <p:pic>
        <p:nvPicPr>
          <p:cNvPr id="11267" name="Picture 2"/>
          <p:cNvPicPr>
            <a:picLocks noChangeAspect="1" noChangeArrowheads="1"/>
          </p:cNvPicPr>
          <p:nvPr/>
        </p:nvPicPr>
        <p:blipFill>
          <a:blip r:embed="rId3" cstate="print"/>
          <a:srcRect/>
          <a:stretch>
            <a:fillRect/>
          </a:stretch>
        </p:blipFill>
        <p:spPr bwMode="auto">
          <a:xfrm>
            <a:off x="467544" y="1340768"/>
            <a:ext cx="8125432" cy="5181571"/>
          </a:xfrm>
          <a:prstGeom prst="rect">
            <a:avLst/>
          </a:prstGeom>
          <a:noFill/>
          <a:ln w="9525">
            <a:noFill/>
            <a:miter lim="800000"/>
            <a:headEnd/>
            <a:tailEnd/>
          </a:ln>
        </p:spPr>
      </p:pic>
      <p:sp>
        <p:nvSpPr>
          <p:cNvPr id="4" name="矩形 3"/>
          <p:cNvSpPr/>
          <p:nvPr/>
        </p:nvSpPr>
        <p:spPr>
          <a:xfrm>
            <a:off x="1115616" y="3501008"/>
            <a:ext cx="1584176" cy="2880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1115616" y="4077072"/>
            <a:ext cx="1224136" cy="2880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US" dirty="0" smtClean="0"/>
              <a:t>Microenvironments</a:t>
            </a:r>
            <a:endParaRPr lang="en-US" dirty="0"/>
          </a:p>
        </p:txBody>
      </p:sp>
      <p:pic>
        <p:nvPicPr>
          <p:cNvPr id="30722" name="Picture 2"/>
          <p:cNvPicPr>
            <a:picLocks noGrp="1" noChangeAspect="1" noChangeArrowheads="1"/>
          </p:cNvPicPr>
          <p:nvPr>
            <p:ph idx="1"/>
          </p:nvPr>
        </p:nvPicPr>
        <p:blipFill>
          <a:blip r:embed="rId3" cstate="print"/>
          <a:srcRect/>
          <a:stretch>
            <a:fillRect/>
          </a:stretch>
        </p:blipFill>
        <p:spPr bwMode="auto">
          <a:xfrm>
            <a:off x="2627784" y="1700808"/>
            <a:ext cx="6647657" cy="2501558"/>
          </a:xfrm>
          <a:prstGeom prst="rect">
            <a:avLst/>
          </a:prstGeom>
          <a:noFill/>
          <a:ln w="9525">
            <a:noFill/>
            <a:miter lim="800000"/>
            <a:headEnd/>
            <a:tailEnd/>
          </a:ln>
        </p:spPr>
      </p:pic>
      <p:sp>
        <p:nvSpPr>
          <p:cNvPr id="4" name="Rectangle 3"/>
          <p:cNvSpPr/>
          <p:nvPr/>
        </p:nvSpPr>
        <p:spPr>
          <a:xfrm>
            <a:off x="4474655" y="2058150"/>
            <a:ext cx="524815" cy="5196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Rectangle 4"/>
          <p:cNvSpPr/>
          <p:nvPr/>
        </p:nvSpPr>
        <p:spPr>
          <a:xfrm>
            <a:off x="5098977" y="2157601"/>
            <a:ext cx="933004" cy="4041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TextBox 5"/>
          <p:cNvSpPr txBox="1"/>
          <p:nvPr/>
        </p:nvSpPr>
        <p:spPr>
          <a:xfrm>
            <a:off x="467544" y="4725144"/>
            <a:ext cx="3672865" cy="461665"/>
          </a:xfrm>
          <a:prstGeom prst="rect">
            <a:avLst/>
          </a:prstGeom>
          <a:noFill/>
        </p:spPr>
        <p:txBody>
          <a:bodyPr wrap="none" rtlCol="0">
            <a:spAutoFit/>
          </a:bodyPr>
          <a:lstStyle/>
          <a:p>
            <a:r>
              <a:rPr lang="en-US" sz="2400" b="1" dirty="0" smtClean="0"/>
              <a:t>1. Hypoxia &amp; heterogeneity</a:t>
            </a:r>
            <a:endParaRPr lang="en-US" sz="2400" b="1" dirty="0"/>
          </a:p>
        </p:txBody>
      </p:sp>
      <p:sp>
        <p:nvSpPr>
          <p:cNvPr id="7" name="TextBox 6"/>
          <p:cNvSpPr txBox="1"/>
          <p:nvPr/>
        </p:nvSpPr>
        <p:spPr>
          <a:xfrm>
            <a:off x="5029200" y="4725144"/>
            <a:ext cx="3501280" cy="461665"/>
          </a:xfrm>
          <a:prstGeom prst="rect">
            <a:avLst/>
          </a:prstGeom>
          <a:noFill/>
        </p:spPr>
        <p:txBody>
          <a:bodyPr wrap="none" rtlCol="0">
            <a:spAutoFit/>
          </a:bodyPr>
          <a:lstStyle/>
          <a:p>
            <a:r>
              <a:rPr lang="en-US" sz="2400" b="1" dirty="0" smtClean="0"/>
              <a:t>2. Glutamine requirement</a:t>
            </a:r>
            <a:endParaRPr lang="en-US" sz="2400" b="1" dirty="0"/>
          </a:p>
        </p:txBody>
      </p:sp>
      <p:sp>
        <p:nvSpPr>
          <p:cNvPr id="9" name="Rectangle 4"/>
          <p:cNvSpPr/>
          <p:nvPr/>
        </p:nvSpPr>
        <p:spPr>
          <a:xfrm>
            <a:off x="3658817" y="3309729"/>
            <a:ext cx="1588079" cy="49103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5778" name="Picture 2" descr="http://www.imetum.tum.de/typo3temp/pics/Tumor_fig_1_Komponentenmatrix_a43e1bc782.jpg"/>
          <p:cNvPicPr>
            <a:picLocks noChangeAspect="1" noChangeArrowheads="1"/>
          </p:cNvPicPr>
          <p:nvPr/>
        </p:nvPicPr>
        <p:blipFill>
          <a:blip r:embed="rId4" cstate="print"/>
          <a:srcRect/>
          <a:stretch>
            <a:fillRect/>
          </a:stretch>
        </p:blipFill>
        <p:spPr bwMode="auto">
          <a:xfrm>
            <a:off x="0" y="1844824"/>
            <a:ext cx="2857500" cy="2181226"/>
          </a:xfrm>
          <a:prstGeom prst="rect">
            <a:avLst/>
          </a:prstGeom>
          <a:noFill/>
        </p:spPr>
      </p:pic>
      <p:sp>
        <p:nvSpPr>
          <p:cNvPr id="11" name="Rectangle 3"/>
          <p:cNvSpPr/>
          <p:nvPr/>
        </p:nvSpPr>
        <p:spPr>
          <a:xfrm>
            <a:off x="827584" y="1916832"/>
            <a:ext cx="1008112" cy="5196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Rectangle 4"/>
          <p:cNvSpPr/>
          <p:nvPr/>
        </p:nvSpPr>
        <p:spPr>
          <a:xfrm>
            <a:off x="323528" y="2924944"/>
            <a:ext cx="720080" cy="49103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 xmlns:p14="http://schemas.microsoft.com/office/powerpoint/2010/main" val="277807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animBg="1"/>
      <p:bldP spid="11" grpId="0" animBg="1"/>
      <p:bldP spid="12" grpId="0" animBg="1"/>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3330</TotalTime>
  <Words>2860</Words>
  <Application>Microsoft Office PowerPoint</Application>
  <PresentationFormat>如螢幕大小 (4:3)</PresentationFormat>
  <Paragraphs>345</Paragraphs>
  <Slides>26</Slides>
  <Notes>26</Notes>
  <HiddenSlides>0</HiddenSlides>
  <MMClips>0</MMClips>
  <ScaleCrop>false</ScaleCrop>
  <HeadingPairs>
    <vt:vector size="4" baseType="variant">
      <vt:variant>
        <vt:lpstr>佈景主題</vt:lpstr>
      </vt:variant>
      <vt:variant>
        <vt:i4>1</vt:i4>
      </vt:variant>
      <vt:variant>
        <vt:lpstr>投影片標題</vt:lpstr>
      </vt:variant>
      <vt:variant>
        <vt:i4>26</vt:i4>
      </vt:variant>
    </vt:vector>
  </HeadingPairs>
  <TitlesOfParts>
    <vt:vector size="27" baseType="lpstr">
      <vt:lpstr>Office 佈景主題</vt:lpstr>
      <vt:lpstr>Use specific response toward environment as a selective marker for therapy in breast cancer cells. </vt:lpstr>
      <vt:lpstr>投影片 2</vt:lpstr>
      <vt:lpstr>投影片 3</vt:lpstr>
      <vt:lpstr>投影片 4</vt:lpstr>
      <vt:lpstr>投影片 5</vt:lpstr>
      <vt:lpstr>投影片 6</vt:lpstr>
      <vt:lpstr>投影片 7</vt:lpstr>
      <vt:lpstr>投影片 8</vt:lpstr>
      <vt:lpstr>Microenvironments</vt:lpstr>
      <vt:lpstr>投影片 10</vt:lpstr>
      <vt:lpstr>投影片 11</vt:lpstr>
      <vt:lpstr>投影片 12</vt:lpstr>
      <vt:lpstr>投影片 13</vt:lpstr>
      <vt:lpstr>投影片 14</vt:lpstr>
      <vt:lpstr>投影片 15</vt:lpstr>
      <vt:lpstr>Microenvironments</vt:lpstr>
      <vt:lpstr>投影片 17</vt:lpstr>
      <vt:lpstr>投影片 18</vt:lpstr>
      <vt:lpstr>投影片 19</vt:lpstr>
      <vt:lpstr>投影片 20</vt:lpstr>
      <vt:lpstr>投影片 21</vt:lpstr>
      <vt:lpstr>投影片 22</vt:lpstr>
      <vt:lpstr>投影片 23</vt:lpstr>
      <vt:lpstr>投影片 24</vt:lpstr>
      <vt:lpstr>投影片 25</vt:lpstr>
      <vt:lpstr>投影片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specific response toward environment as a selective marker for therapy in breast cancer cells.</dc:title>
  <dc:creator>Kung</dc:creator>
  <cp:lastModifiedBy>Good</cp:lastModifiedBy>
  <cp:revision>99</cp:revision>
  <dcterms:created xsi:type="dcterms:W3CDTF">2014-10-14T00:29:05Z</dcterms:created>
  <dcterms:modified xsi:type="dcterms:W3CDTF">2014-11-03T04:16:42Z</dcterms:modified>
</cp:coreProperties>
</file>